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398" r:id="rId2"/>
    <p:sldId id="370" r:id="rId3"/>
    <p:sldId id="371" r:id="rId4"/>
    <p:sldId id="345" r:id="rId5"/>
    <p:sldId id="346" r:id="rId6"/>
    <p:sldId id="347" r:id="rId7"/>
    <p:sldId id="348" r:id="rId8"/>
    <p:sldId id="349" r:id="rId9"/>
    <p:sldId id="351" r:id="rId10"/>
    <p:sldId id="372" r:id="rId11"/>
    <p:sldId id="359" r:id="rId12"/>
    <p:sldId id="360" r:id="rId13"/>
    <p:sldId id="353" r:id="rId14"/>
    <p:sldId id="373" r:id="rId15"/>
    <p:sldId id="374" r:id="rId16"/>
    <p:sldId id="366" r:id="rId17"/>
    <p:sldId id="367" r:id="rId18"/>
    <p:sldId id="368" r:id="rId19"/>
    <p:sldId id="369" r:id="rId20"/>
    <p:sldId id="363" r:id="rId21"/>
    <p:sldId id="361" r:id="rId22"/>
    <p:sldId id="357" r:id="rId23"/>
    <p:sldId id="375" r:id="rId24"/>
    <p:sldId id="376" r:id="rId25"/>
    <p:sldId id="377" r:id="rId26"/>
    <p:sldId id="364" r:id="rId2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CC"/>
    <a:srgbClr val="FF7C80"/>
    <a:srgbClr val="FFFF00"/>
    <a:srgbClr val="00FFFF"/>
    <a:srgbClr val="663300"/>
    <a:srgbClr val="FFFFCC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6" autoAdjust="0"/>
    <p:restoredTop sz="94681" autoAdjust="0"/>
  </p:normalViewPr>
  <p:slideViewPr>
    <p:cSldViewPr snapToGrid="0" snapToObjects="1">
      <p:cViewPr varScale="1">
        <p:scale>
          <a:sx n="99" d="100"/>
          <a:sy n="99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A13243C-CCF5-4984-BF41-1E99E0BC9F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2052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717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9C90A6F-41EA-4802-9EE8-F70F6E0E29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712D1-AA77-4597-9138-6A79F2A97D6D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6CA6D-3BB5-47FC-BB38-43A0D2CB423C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55DD8-4226-414A-92E5-DC41EF031049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96C89-79C7-4D1F-8497-3B1BC4312B00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12210-5D4F-479F-BBBF-17DCFFFFE1CD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DD62C-CEAC-4FC7-BA35-9910F48E6ADE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19E3C-4161-46D0-877E-599B04668924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F5055-4221-40E4-B86E-F3E4AD7307F4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E8F96-98A0-4A4F-B930-FD7C304CC601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3CFFF-89C5-444C-82FE-1A594E0499F6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30905-2FFB-4273-BE12-A5C462B9A2EB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5C750-1234-47E4-99E5-E752180C4F6E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23C02A-4840-4A6B-8A33-30E54BEA66F1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17A42-BFC5-4421-9C4C-30EF38E0E845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01845-6103-4B32-8939-AB9AAD787814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4FC3B-61F2-47DE-8664-A640E7D875FA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9556B-DC23-44EB-945F-4DF04723DE99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0938D-FBFC-40AC-B8DB-400316EAD952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FA4D8-B6DD-4FCA-A8DD-43806E0B14B1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D3348-8AE4-43B0-BF41-D4C4443CC738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A2636-6C13-4952-BB56-ACF5EAF8FFE8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5FCDB-051C-4D53-9F10-0680D06357D3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3A57C-8D2B-451F-987B-8DB83F19531B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FF2D2-181F-4583-B467-6937AA376649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8A3F7-B0F6-437D-9A64-4255E5548BE1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37FD9-D4C1-47E2-B5B4-FACD4D40C6B7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850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0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4557-FE17-4FFC-9F22-B82EA03DF4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72DC-2B9C-4631-B4BF-AA6D4E0D03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5B7B6-57B4-4F4F-BCD9-0F247D516B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E484-A566-4AF3-94AA-3AA3B6C9BD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2620F-31D4-489B-9732-66A19D852B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5A36-54A5-41C9-9127-A6325DA22E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0A7F-BD84-4932-9344-3A682575E8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EEB1-669F-4A36-8935-F29F209A36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AF209-93C5-4CC1-ABC3-C92567DBCC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4CCC-E524-41AF-857F-F68C1F272F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22631-6173-461B-A60C-8DC48602D7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39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39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40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40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0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40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0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0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0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840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0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0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0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0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12B0CB-A418-4A57-9B33-B8CB7CD95F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logo.berkeley.edu/logo.cg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905125"/>
            <a:ext cx="7918450" cy="104775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6000" b="1" smtClean="0">
                <a:solidFill>
                  <a:srgbClr val="FFFF00"/>
                </a:solidFill>
                <a:latin typeface="Comic Sans MS" pitchFamily="66" charset="0"/>
              </a:rPr>
              <a:t>Protein motifs</a:t>
            </a:r>
            <a:br>
              <a:rPr lang="en-US" sz="6000" b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6000" b="1" smtClean="0">
                <a:solidFill>
                  <a:srgbClr val="FFFF00"/>
                </a:solidFill>
                <a:latin typeface="Comic Sans MS" pitchFamily="66" charset="0"/>
              </a:rPr>
              <a:t> and</a:t>
            </a:r>
            <a:br>
              <a:rPr lang="en-US" sz="6000" b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6000" b="1" smtClean="0">
                <a:solidFill>
                  <a:srgbClr val="FFFF00"/>
                </a:solidFill>
                <a:latin typeface="Comic Sans MS" pitchFamily="66" charset="0"/>
              </a:rPr>
              <a:t>Prosite </a:t>
            </a:r>
            <a:endParaRPr lang="en-US" sz="2800" b="1" smtClean="0">
              <a:solidFill>
                <a:srgbClr val="FFCC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6184" b="13574"/>
          <a:stretch>
            <a:fillRect/>
          </a:stretch>
        </p:blipFill>
        <p:spPr bwMode="auto">
          <a:xfrm>
            <a:off x="-14288" y="925513"/>
            <a:ext cx="9158288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9375"/>
            <a:ext cx="77724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mtClean="0"/>
              <a:t>http://www.expasy.ch/</a:t>
            </a:r>
            <a:r>
              <a:rPr lang="en-US" smtClean="0">
                <a:solidFill>
                  <a:srgbClr val="FF3300"/>
                </a:solidFill>
              </a:rPr>
              <a:t>prosite</a:t>
            </a:r>
            <a:r>
              <a:rPr lang="en-US" smtClean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Prosite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7825"/>
            <a:ext cx="8056563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A method for determining the function of uncharacterized translated protein sequences</a:t>
            </a:r>
          </a:p>
          <a:p>
            <a:pPr algn="l" rtl="0" eaLnBrk="1" hangingPunct="1">
              <a:defRPr/>
            </a:pPr>
            <a:r>
              <a:rPr lang="en-US" smtClean="0"/>
              <a:t>Database of annotated protein families and functional sites as well as associated patterns and profiles to identify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Prosite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258888"/>
            <a:ext cx="77724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Entries are represented with </a:t>
            </a:r>
            <a:r>
              <a:rPr lang="en-US" smtClean="0">
                <a:solidFill>
                  <a:srgbClr val="FF3300"/>
                </a:solidFill>
              </a:rPr>
              <a:t>patterns</a:t>
            </a:r>
            <a:r>
              <a:rPr lang="en-US" smtClean="0"/>
              <a:t> or </a:t>
            </a:r>
            <a:r>
              <a:rPr lang="en-US" smtClean="0">
                <a:solidFill>
                  <a:schemeClr val="hlink"/>
                </a:solidFill>
              </a:rPr>
              <a:t>profiles</a:t>
            </a:r>
          </a:p>
          <a:p>
            <a:pPr algn="l" rtl="0" eaLnBrk="1" hangingPunct="1">
              <a:defRPr/>
            </a:pPr>
            <a:endParaRPr lang="en-US" smtClean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14313" y="3381375"/>
            <a:ext cx="4152900" cy="1030288"/>
            <a:chOff x="1056" y="2736"/>
            <a:chExt cx="3456" cy="1008"/>
          </a:xfrm>
        </p:grpSpPr>
        <p:sp>
          <p:nvSpPr>
            <p:cNvPr id="14382" name="Line 5"/>
            <p:cNvSpPr>
              <a:spLocks noChangeShapeType="1"/>
            </p:cNvSpPr>
            <p:nvPr/>
          </p:nvSpPr>
          <p:spPr bwMode="auto">
            <a:xfrm>
              <a:off x="1056" y="2832"/>
              <a:ext cx="345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Line 6"/>
            <p:cNvSpPr>
              <a:spLocks noChangeShapeType="1"/>
            </p:cNvSpPr>
            <p:nvPr/>
          </p:nvSpPr>
          <p:spPr bwMode="auto">
            <a:xfrm>
              <a:off x="1968" y="3216"/>
              <a:ext cx="2544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Line 7"/>
            <p:cNvSpPr>
              <a:spLocks noChangeShapeType="1"/>
            </p:cNvSpPr>
            <p:nvPr/>
          </p:nvSpPr>
          <p:spPr bwMode="auto">
            <a:xfrm>
              <a:off x="1056" y="3648"/>
              <a:ext cx="2832" cy="0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AutoShape 8"/>
            <p:cNvSpPr>
              <a:spLocks noChangeArrowheads="1"/>
            </p:cNvSpPr>
            <p:nvPr/>
          </p:nvSpPr>
          <p:spPr bwMode="auto">
            <a:xfrm>
              <a:off x="2496" y="3552"/>
              <a:ext cx="1200" cy="192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AutoShape 9"/>
            <p:cNvSpPr>
              <a:spLocks noChangeArrowheads="1"/>
            </p:cNvSpPr>
            <p:nvPr/>
          </p:nvSpPr>
          <p:spPr bwMode="auto">
            <a:xfrm>
              <a:off x="2496" y="2736"/>
              <a:ext cx="1200" cy="192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AutoShape 10"/>
            <p:cNvSpPr>
              <a:spLocks noChangeArrowheads="1"/>
            </p:cNvSpPr>
            <p:nvPr/>
          </p:nvSpPr>
          <p:spPr bwMode="auto">
            <a:xfrm>
              <a:off x="2496" y="3120"/>
              <a:ext cx="1200" cy="192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Line 11"/>
            <p:cNvSpPr>
              <a:spLocks noChangeShapeType="1"/>
            </p:cNvSpPr>
            <p:nvPr/>
          </p:nvSpPr>
          <p:spPr bwMode="auto">
            <a:xfrm>
              <a:off x="1056" y="3216"/>
              <a:ext cx="624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Line 12"/>
            <p:cNvSpPr>
              <a:spLocks noChangeShapeType="1"/>
            </p:cNvSpPr>
            <p:nvPr/>
          </p:nvSpPr>
          <p:spPr bwMode="auto">
            <a:xfrm>
              <a:off x="3984" y="3648"/>
              <a:ext cx="528" cy="0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1588" y="4672013"/>
            <a:ext cx="1171575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/>
              <a:t>pattern</a:t>
            </a:r>
          </a:p>
        </p:txBody>
      </p:sp>
      <p:graphicFrame>
        <p:nvGraphicFramePr>
          <p:cNvPr id="494606" name="Group 14"/>
          <p:cNvGraphicFramePr>
            <a:graphicFrameLocks noGrp="1"/>
          </p:cNvGraphicFramePr>
          <p:nvPr/>
        </p:nvGraphicFramePr>
        <p:xfrm>
          <a:off x="5549900" y="3471863"/>
          <a:ext cx="3362325" cy="1798320"/>
        </p:xfrm>
        <a:graphic>
          <a:graphicData uri="http://schemas.openxmlformats.org/drawingml/2006/table">
            <a:tbl>
              <a:tblPr rtl="1"/>
              <a:tblGrid>
                <a:gridCol w="525462"/>
                <a:gridCol w="474663"/>
                <a:gridCol w="658812"/>
                <a:gridCol w="569913"/>
                <a:gridCol w="725487"/>
                <a:gridCol w="40798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4653" name="Text Box 61"/>
          <p:cNvSpPr txBox="1">
            <a:spLocks noChangeArrowheads="1"/>
          </p:cNvSpPr>
          <p:nvPr/>
        </p:nvSpPr>
        <p:spPr bwMode="auto">
          <a:xfrm>
            <a:off x="6759575" y="2938463"/>
            <a:ext cx="1014413" cy="476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profile</a:t>
            </a:r>
          </a:p>
        </p:txBody>
      </p:sp>
      <p:sp>
        <p:nvSpPr>
          <p:cNvPr id="14380" name="Text Box 62"/>
          <p:cNvSpPr txBox="1">
            <a:spLocks noChangeArrowheads="1"/>
          </p:cNvSpPr>
          <p:nvPr/>
        </p:nvSpPr>
        <p:spPr bwMode="auto">
          <a:xfrm>
            <a:off x="1217613" y="4729163"/>
            <a:ext cx="30146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Times New Roman" pitchFamily="18" charset="0"/>
              </a:rPr>
              <a:t>[AC]-A-[GC]-T-[TC]-[GC]</a:t>
            </a:r>
          </a:p>
        </p:txBody>
      </p:sp>
      <p:sp>
        <p:nvSpPr>
          <p:cNvPr id="494655" name="Text Box 63"/>
          <p:cNvSpPr txBox="1">
            <a:spLocks noChangeArrowheads="1"/>
          </p:cNvSpPr>
          <p:nvPr/>
        </p:nvSpPr>
        <p:spPr bwMode="auto">
          <a:xfrm>
            <a:off x="0" y="5624513"/>
            <a:ext cx="9144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Profiles are used in Prosite when the motif is relatively divergent and it is difficult to represent as a pattern</a:t>
            </a:r>
          </a:p>
          <a:p>
            <a:pPr algn="l" rtl="0">
              <a:spcBef>
                <a:spcPct val="50000"/>
              </a:spcBef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53" grpId="0" animBg="1"/>
      <p:bldP spid="4946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Scanning Prosite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62113" y="1903413"/>
            <a:ext cx="2430462" cy="1190625"/>
          </a:xfrm>
          <a:prstGeom prst="rect">
            <a:avLst/>
          </a:prstGeom>
          <a:solidFill>
            <a:srgbClr val="EB89A5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</a:rPr>
              <a:t>Query: sequence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26013" y="1897063"/>
            <a:ext cx="2430462" cy="1190625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</a:rPr>
              <a:t>Query: pattern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2484438" y="3205163"/>
            <a:ext cx="536575" cy="979487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837238" y="3260725"/>
            <a:ext cx="822325" cy="84931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84213" y="4349750"/>
            <a:ext cx="29464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Result: all patterns found in sequence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703888" y="4343400"/>
            <a:ext cx="3268662" cy="1187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Result: all sequences which adhere to this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prosite sequence query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t="13884" r="1237" b="13899"/>
          <a:stretch>
            <a:fillRect/>
          </a:stretch>
        </p:blipFill>
        <p:spPr bwMode="auto">
          <a:xfrm>
            <a:off x="236538" y="1395413"/>
            <a:ext cx="8574087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71463" y="5029200"/>
            <a:ext cx="3973512" cy="11461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t="5632" r="3255" b="12517"/>
          <a:stretch>
            <a:fillRect/>
          </a:stretch>
        </p:blipFill>
        <p:spPr bwMode="auto">
          <a:xfrm>
            <a:off x="727075" y="12700"/>
            <a:ext cx="68675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t="40576" r="3255" b="11523"/>
          <a:stretch>
            <a:fillRect/>
          </a:stretch>
        </p:blipFill>
        <p:spPr bwMode="auto">
          <a:xfrm>
            <a:off x="728663" y="4240213"/>
            <a:ext cx="68913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1254125"/>
            <a:ext cx="9012238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Prosite profile</a:t>
            </a:r>
          </a:p>
        </p:txBody>
      </p:sp>
      <p:sp>
        <p:nvSpPr>
          <p:cNvPr id="504837" name="Oval 5"/>
          <p:cNvSpPr>
            <a:spLocks noChangeArrowheads="1"/>
          </p:cNvSpPr>
          <p:nvPr/>
        </p:nvSpPr>
        <p:spPr bwMode="auto">
          <a:xfrm>
            <a:off x="3411538" y="1906588"/>
            <a:ext cx="1233487" cy="612775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8" y="1600200"/>
            <a:ext cx="9001125" cy="4949825"/>
          </a:xfrm>
        </p:spPr>
      </p:pic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Prosite profile </a:t>
            </a:r>
            <a:r>
              <a:rPr lang="en-US" smtClean="0">
                <a:sym typeface="Wingdings" pitchFamily="2" charset="2"/>
              </a:rPr>
              <a:t> sequence logo</a:t>
            </a:r>
            <a:endParaRPr lang="en-US" smtClean="0"/>
          </a:p>
        </p:txBody>
      </p:sp>
      <p:sp>
        <p:nvSpPr>
          <p:cNvPr id="505860" name="Oval 4"/>
          <p:cNvSpPr>
            <a:spLocks noChangeArrowheads="1"/>
          </p:cNvSpPr>
          <p:nvPr/>
        </p:nvSpPr>
        <p:spPr bwMode="auto">
          <a:xfrm>
            <a:off x="0" y="4283075"/>
            <a:ext cx="2514600" cy="3048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Sequence logo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WebLogo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657475" y="6232525"/>
            <a:ext cx="382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http://weblogo.berkeley.edu/logo.cgi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Turning information into knowledge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mtClean="0"/>
              <a:t>The outcome of a sequencing project is masses of raw data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mtClean="0"/>
              <a:t>The challenge is to turn this </a:t>
            </a:r>
            <a:r>
              <a:rPr lang="en-US" smtClean="0">
                <a:solidFill>
                  <a:srgbClr val="FFCC66"/>
                </a:solidFill>
              </a:rPr>
              <a:t>raw data into biological knowledge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mtClean="0"/>
              <a:t>A valuable tool for this challenge is an automated diagnostic pipe through which newly determined sequences can be streamlined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Searching Prosite with a sequence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25438" y="5588000"/>
            <a:ext cx="739775" cy="371475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Patterns with a high probability of occurrence</a:t>
            </a:r>
            <a:r>
              <a:rPr lang="he-IL" sz="4000" smtClean="0"/>
              <a:t> </a:t>
            </a:r>
            <a:endParaRPr lang="en-US" sz="4000" smtClean="0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2463"/>
            <a:ext cx="8229600" cy="452596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smtClean="0"/>
              <a:t>Entries describing commonly found post-translational modifications or compositionally biased regions.</a:t>
            </a:r>
          </a:p>
          <a:p>
            <a:pPr algn="l" rtl="0" eaLnBrk="1" hangingPunct="1">
              <a:defRPr/>
            </a:pPr>
            <a:r>
              <a:rPr lang="en-US" sz="2800" smtClean="0"/>
              <a:t>Found in the majority of known protein sequences </a:t>
            </a:r>
          </a:p>
          <a:p>
            <a:pPr algn="l" rtl="0" eaLnBrk="1" hangingPunct="1">
              <a:defRPr/>
            </a:pPr>
            <a:r>
              <a:rPr lang="en-US" sz="2800" smtClean="0"/>
              <a:t>High probability of occurrence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Searching Prosite with a pattern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692650" y="3878263"/>
            <a:ext cx="1185863" cy="179387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t="24707" r="2383" b="8496"/>
          <a:stretch>
            <a:fillRect/>
          </a:stretch>
        </p:blipFill>
        <p:spPr bwMode="auto">
          <a:xfrm>
            <a:off x="300038" y="1495425"/>
            <a:ext cx="8609012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mtClean="0"/>
              <a:t>prosite pattern query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602038" y="2732088"/>
            <a:ext cx="3722687" cy="14319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t="13899" r="1068" b="2214"/>
          <a:stretch>
            <a:fillRect/>
          </a:stretch>
        </p:blipFill>
        <p:spPr bwMode="auto">
          <a:xfrm>
            <a:off x="369888" y="336550"/>
            <a:ext cx="827405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44488" y="3033713"/>
            <a:ext cx="677862" cy="29051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t="22168" r="2643"/>
          <a:stretch>
            <a:fillRect/>
          </a:stretch>
        </p:blipFill>
        <p:spPr bwMode="auto">
          <a:xfrm>
            <a:off x="173038" y="411163"/>
            <a:ext cx="8751887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8975" cy="11398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000" smtClean="0"/>
              <a:t>Searching Prosite with a Prosite AC</a:t>
            </a: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 cstate="print"/>
          <a:srcRect t="28886"/>
          <a:stretch>
            <a:fillRect/>
          </a:stretch>
        </p:blipFill>
        <p:spPr bwMode="auto">
          <a:xfrm>
            <a:off x="0" y="2146300"/>
            <a:ext cx="9144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792" name="Oval 8"/>
          <p:cNvSpPr>
            <a:spLocks noChangeArrowheads="1"/>
          </p:cNvSpPr>
          <p:nvPr/>
        </p:nvSpPr>
        <p:spPr bwMode="auto">
          <a:xfrm>
            <a:off x="4433888" y="2979738"/>
            <a:ext cx="1192212" cy="8128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793" name="Oval 9"/>
          <p:cNvSpPr>
            <a:spLocks noChangeArrowheads="1"/>
          </p:cNvSpPr>
          <p:nvPr/>
        </p:nvSpPr>
        <p:spPr bwMode="auto">
          <a:xfrm>
            <a:off x="5665788" y="5189538"/>
            <a:ext cx="1955800" cy="8128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animBg="1"/>
      <p:bldP spid="5027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From sequence to function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9188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/>
              <a:t>Nature tends to innovate rather than invent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/>
              <a:t>Proteins are composed of functional elements: domains and motifs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FFFFCC"/>
                </a:solidFill>
              </a:rPr>
              <a:t>Domains</a:t>
            </a:r>
            <a:r>
              <a:rPr lang="en-US" sz="2400" smtClean="0"/>
              <a:t> are structural units that carry out a certain function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The same domains are </a:t>
            </a:r>
          </a:p>
          <a:p>
            <a:pPr lvl="1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	shared between different </a:t>
            </a:r>
          </a:p>
          <a:p>
            <a:pPr lvl="1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	proteins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FFFFCC"/>
                </a:solidFill>
              </a:rPr>
              <a:t>Motifs</a:t>
            </a:r>
            <a:r>
              <a:rPr lang="en-US" sz="2400" smtClean="0"/>
              <a:t> are shorter </a:t>
            </a:r>
          </a:p>
          <a:p>
            <a:pPr lvl="1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	sequences with certain</a:t>
            </a:r>
          </a:p>
          <a:p>
            <a:pPr lvl="1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	biological activity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</p:txBody>
      </p:sp>
      <p:pic>
        <p:nvPicPr>
          <p:cNvPr id="5124" name="Picture 4" descr="knuth-fisher-yates-shuffle-diagra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076700"/>
            <a:ext cx="3960812" cy="24352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What is a motif?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u="sng" smtClean="0"/>
              <a:t>A sequence motif</a:t>
            </a:r>
            <a:r>
              <a:rPr lang="en-US" smtClean="0"/>
              <a:t> = a certain sequence that is widespread and conjectured to have biological significance</a:t>
            </a:r>
          </a:p>
          <a:p>
            <a:pPr algn="l" rtl="0" eaLnBrk="1" hangingPunct="1">
              <a:defRPr/>
            </a:pPr>
            <a:r>
              <a:rPr lang="en-US" smtClean="0"/>
              <a:t>Examples:</a:t>
            </a:r>
            <a:br>
              <a:rPr lang="en-US" smtClean="0"/>
            </a:br>
            <a:r>
              <a:rPr lang="en-US" smtClean="0">
                <a:solidFill>
                  <a:srgbClr val="FF00FF"/>
                </a:solidFill>
              </a:rPr>
              <a:t>KDEL</a:t>
            </a:r>
            <a:r>
              <a:rPr lang="en-US" smtClean="0"/>
              <a:t> – ER-lumen retention signal</a:t>
            </a:r>
            <a:br>
              <a:rPr lang="en-US" smtClean="0"/>
            </a:br>
            <a:r>
              <a:rPr lang="en-US" smtClean="0">
                <a:solidFill>
                  <a:srgbClr val="66FFFF"/>
                </a:solidFill>
              </a:rPr>
              <a:t>PKKKRKV</a:t>
            </a:r>
            <a:r>
              <a:rPr lang="en-US" smtClean="0"/>
              <a:t> – an NLS (nuclear localization signal)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More loosely defined motifs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KDEL (usually)</a:t>
            </a:r>
            <a:br>
              <a:rPr lang="en-US" smtClean="0"/>
            </a:br>
            <a:r>
              <a:rPr lang="en-US" smtClean="0"/>
              <a:t>+</a:t>
            </a:r>
          </a:p>
          <a:p>
            <a:pPr algn="l" rtl="0" eaLnBrk="1" hangingPunct="1">
              <a:defRPr/>
            </a:pPr>
            <a:r>
              <a:rPr lang="en-US" smtClean="0"/>
              <a:t>HDEL (rarely) </a:t>
            </a:r>
            <a:br>
              <a:rPr lang="en-US" smtClean="0"/>
            </a:br>
            <a:r>
              <a:rPr lang="en-US" smtClean="0"/>
              <a:t>=</a:t>
            </a:r>
          </a:p>
          <a:p>
            <a:pPr algn="l" rtl="0" eaLnBrk="1" hangingPunct="1">
              <a:defRPr/>
            </a:pPr>
            <a:r>
              <a:rPr lang="en-US" smtClean="0"/>
              <a:t>[HK]-D-E-L:</a:t>
            </a:r>
            <a:br>
              <a:rPr lang="en-US" smtClean="0"/>
            </a:br>
            <a:r>
              <a:rPr lang="en-US" smtClean="0"/>
              <a:t>H </a:t>
            </a:r>
            <a:r>
              <a:rPr lang="en-US" smtClean="0">
                <a:solidFill>
                  <a:srgbClr val="66FFFF"/>
                </a:solidFill>
              </a:rPr>
              <a:t>or</a:t>
            </a:r>
            <a:r>
              <a:rPr lang="en-US" smtClean="0"/>
              <a:t> K at the first position</a:t>
            </a:r>
          </a:p>
          <a:p>
            <a:pPr algn="l" rtl="0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This is called a pattern (in Biology), or a regular expression (in computer science)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Syntax of a pattern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Example: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mtClean="0">
                <a:solidFill>
                  <a:schemeClr val="tx2"/>
                </a:solidFill>
              </a:rPr>
              <a:t>W-x(9,11)-[FYV]-[FYW]-x(6,7)-[GSTNE]</a:t>
            </a:r>
          </a:p>
        </p:txBody>
      </p:sp>
      <p:pic>
        <p:nvPicPr>
          <p:cNvPr id="8196" name="Picture 4" descr="jzbg_fo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63" y="4038600"/>
            <a:ext cx="3676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Patterns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>
                <a:solidFill>
                  <a:schemeClr val="tx2"/>
                </a:solidFill>
              </a:rPr>
              <a:t>W-x(9,11)-[FYV]-[FYW]-x(6,7)-[GSTNE]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 flipV="1">
            <a:off x="1979613" y="2276475"/>
            <a:ext cx="9525" cy="6143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09625" y="2909888"/>
            <a:ext cx="2154238" cy="1006475"/>
          </a:xfrm>
          <a:prstGeom prst="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Any amino-acid, between 9-11 times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267075" y="2276475"/>
            <a:ext cx="9525" cy="660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6413" y="2909888"/>
            <a:ext cx="709612" cy="1006475"/>
          </a:xfrm>
          <a:prstGeom prst="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F</a:t>
            </a:r>
            <a:r>
              <a:rPr lang="en-US" sz="2000" b="1">
                <a:solidFill>
                  <a:srgbClr val="000000"/>
                </a:solidFill>
              </a:rPr>
              <a:t> or</a:t>
            </a:r>
            <a:r>
              <a:rPr lang="en-US" sz="2000">
                <a:solidFill>
                  <a:srgbClr val="000000"/>
                </a:solidFill>
              </a:rPr>
              <a:t> Y </a:t>
            </a:r>
            <a:r>
              <a:rPr lang="en-US" sz="2000" b="1">
                <a:solidFill>
                  <a:srgbClr val="000000"/>
                </a:solidFill>
              </a:rPr>
              <a:t>or</a:t>
            </a:r>
            <a:r>
              <a:rPr lang="en-US" sz="2000">
                <a:solidFill>
                  <a:srgbClr val="000000"/>
                </a:solidFill>
              </a:rPr>
              <a:t> V</a:t>
            </a: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282700" y="4230688"/>
            <a:ext cx="6197600" cy="1606550"/>
            <a:chOff x="808" y="2665"/>
            <a:chExt cx="3627" cy="1012"/>
          </a:xfrm>
        </p:grpSpPr>
        <p:sp>
          <p:nvSpPr>
            <p:cNvPr id="9227" name="Text Box 9"/>
            <p:cNvSpPr txBox="1">
              <a:spLocks noChangeArrowheads="1"/>
            </p:cNvSpPr>
            <p:nvPr/>
          </p:nvSpPr>
          <p:spPr bwMode="auto">
            <a:xfrm>
              <a:off x="1325" y="2665"/>
              <a:ext cx="3110" cy="997"/>
            </a:xfrm>
            <a:prstGeom prst="rect">
              <a:avLst/>
            </a:prstGeom>
            <a:noFill/>
            <a:ln w="28575" algn="ctr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W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OPLASDFGY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VW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PPPLAW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400">
                  <a:solidFill>
                    <a:srgbClr val="FF00FF"/>
                  </a:solidFill>
                  <a:latin typeface="Comic Sans MS" pitchFamily="66" charset="0"/>
                </a:rPr>
                <a:t/>
              </a:r>
              <a:br>
                <a:rPr lang="en-US" sz="2400">
                  <a:solidFill>
                    <a:srgbClr val="FF00FF"/>
                  </a:solidFill>
                  <a:latin typeface="Comic Sans MS" pitchFamily="66" charset="0"/>
                </a:rPr>
              </a:b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OPLASDFGY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VW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PPPLAW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b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W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OPLASDFGY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VW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PPPL</a:t>
              </a:r>
              <a:r>
                <a:rPr lang="en-US" sz="3200">
                  <a:solidFill>
                    <a:srgbClr val="FF00FF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3200">
                  <a:latin typeface="Courier New" pitchFamily="49" charset="0"/>
                  <a:cs typeface="Courier New" pitchFamily="49" charset="0"/>
                </a:rPr>
                <a:t>QQQ</a:t>
              </a:r>
              <a:endParaRPr lang="en-US" sz="2400">
                <a:solidFill>
                  <a:srgbClr val="FF00FF"/>
                </a:solidFill>
                <a:latin typeface="Comic Sans MS" pitchFamily="66" charset="0"/>
              </a:endParaRPr>
            </a:p>
          </p:txBody>
        </p:sp>
        <p:sp>
          <p:nvSpPr>
            <p:cNvPr id="9228" name="Text Box 10"/>
            <p:cNvSpPr txBox="1">
              <a:spLocks noChangeArrowheads="1"/>
            </p:cNvSpPr>
            <p:nvPr/>
          </p:nvSpPr>
          <p:spPr bwMode="auto">
            <a:xfrm>
              <a:off x="808" y="2699"/>
              <a:ext cx="605" cy="97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400" b="1">
                  <a:sym typeface="Wingdings" pitchFamily="2" charset="2"/>
                </a:rPr>
                <a:t></a:t>
              </a:r>
              <a:endParaRPr lang="he-IL" sz="2400" b="1">
                <a:sym typeface="Wingdings" pitchFamily="2" charset="2"/>
              </a:endParaRPr>
            </a:p>
            <a:p>
              <a:pPr algn="ctr" rtl="0">
                <a:spcBef>
                  <a:spcPct val="50000"/>
                </a:spcBef>
              </a:pPr>
              <a:r>
                <a:rPr lang="en-US" sz="2400" b="1">
                  <a:sym typeface="Wingdings" pitchFamily="2" charset="2"/>
                </a:rPr>
                <a:t></a:t>
              </a:r>
              <a:endParaRPr lang="he-IL" sz="2400" b="1">
                <a:sym typeface="Wingdings" pitchFamily="2" charset="2"/>
              </a:endParaRPr>
            </a:p>
            <a:p>
              <a:pPr algn="ctr" rtl="0">
                <a:spcBef>
                  <a:spcPct val="50000"/>
                </a:spcBef>
              </a:pPr>
              <a:r>
                <a:rPr lang="en-US" sz="2400" b="1">
                  <a:sym typeface="Wingdings" pitchFamily="2" charset="2"/>
                </a:rPr>
                <a:t></a:t>
              </a:r>
            </a:p>
          </p:txBody>
        </p:sp>
      </p:grpSp>
      <p:sp>
        <p:nvSpPr>
          <p:cNvPr id="481291" name="Oval 11"/>
          <p:cNvSpPr>
            <a:spLocks noChangeArrowheads="1"/>
          </p:cNvSpPr>
          <p:nvPr/>
        </p:nvSpPr>
        <p:spPr bwMode="auto">
          <a:xfrm>
            <a:off x="2171700" y="4748213"/>
            <a:ext cx="379413" cy="515937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292" name="Oval 12"/>
          <p:cNvSpPr>
            <a:spLocks noChangeArrowheads="1"/>
          </p:cNvSpPr>
          <p:nvPr/>
        </p:nvSpPr>
        <p:spPr bwMode="auto">
          <a:xfrm>
            <a:off x="5145088" y="5200650"/>
            <a:ext cx="2112962" cy="61595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1" grpId="0" animBg="1"/>
      <p:bldP spid="4812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he-IL" smtClean="0"/>
              <a:t>Patterns - syntax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 smtClean="0"/>
              <a:t>The standard IUPAC one-letter codes.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 smtClean="0">
                <a:solidFill>
                  <a:schemeClr val="folHlink"/>
                </a:solidFill>
              </a:rPr>
              <a:t>‘x’</a:t>
            </a:r>
            <a:r>
              <a:rPr lang="en-US" altLang="he-IL" sz="2400" smtClean="0"/>
              <a:t> : any amino acid.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 smtClean="0">
                <a:solidFill>
                  <a:schemeClr val="folHlink"/>
                </a:solidFill>
              </a:rPr>
              <a:t>‘[]’</a:t>
            </a:r>
            <a:r>
              <a:rPr lang="en-US" altLang="he-IL" sz="2400" smtClean="0"/>
              <a:t> : residues allowed at the position.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 smtClean="0">
                <a:solidFill>
                  <a:schemeClr val="folHlink"/>
                </a:solidFill>
              </a:rPr>
              <a:t>‘{}’</a:t>
            </a:r>
            <a:r>
              <a:rPr lang="en-US" altLang="he-IL" sz="2400" smtClean="0"/>
              <a:t> : residues forbidden at the position.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 smtClean="0">
                <a:solidFill>
                  <a:schemeClr val="folHlink"/>
                </a:solidFill>
              </a:rPr>
              <a:t>‘()’</a:t>
            </a:r>
            <a:r>
              <a:rPr lang="en-US" altLang="he-IL" sz="2400" smtClean="0"/>
              <a:t> : repetition of a pattern element are indicated in parenthesis.   X(n) or X(n,m) to indicate the number or range of repetition.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 smtClean="0">
                <a:solidFill>
                  <a:schemeClr val="folHlink"/>
                </a:solidFill>
              </a:rPr>
              <a:t>‘-’</a:t>
            </a:r>
            <a:r>
              <a:rPr lang="en-US" altLang="he-IL" sz="2400" smtClean="0"/>
              <a:t> : separates each pattern element.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 smtClean="0">
                <a:solidFill>
                  <a:schemeClr val="folHlink"/>
                </a:solidFill>
              </a:rPr>
              <a:t>‘‹’</a:t>
            </a:r>
            <a:r>
              <a:rPr lang="en-US" altLang="he-IL" sz="2400" smtClean="0"/>
              <a:t> : indicated a N-terminal restriction of the pattern.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 smtClean="0">
                <a:solidFill>
                  <a:schemeClr val="folHlink"/>
                </a:solidFill>
              </a:rPr>
              <a:t>‘›’</a:t>
            </a:r>
            <a:r>
              <a:rPr lang="en-US" altLang="he-IL" sz="2400" smtClean="0"/>
              <a:t> : indicated a C-terminal restriction of the pattern.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he-IL" sz="2400" smtClean="0">
                <a:solidFill>
                  <a:schemeClr val="folHlink"/>
                </a:solidFill>
              </a:rPr>
              <a:t>‘.’</a:t>
            </a:r>
            <a:r>
              <a:rPr lang="en-US" altLang="he-IL" sz="2400" smtClean="0"/>
              <a:t> : the period ends the pattern.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Profile-pattern-consensus</a:t>
            </a:r>
          </a:p>
        </p:txBody>
      </p:sp>
      <p:graphicFrame>
        <p:nvGraphicFramePr>
          <p:cNvPr id="484355" name="Group 3"/>
          <p:cNvGraphicFramePr>
            <a:graphicFrameLocks noGrp="1"/>
          </p:cNvGraphicFramePr>
          <p:nvPr/>
        </p:nvGraphicFramePr>
        <p:xfrm>
          <a:off x="228600" y="2819400"/>
          <a:ext cx="2971800" cy="1188720"/>
        </p:xfrm>
        <a:graphic>
          <a:graphicData uri="http://schemas.openxmlformats.org/drawingml/2006/table">
            <a:tbl>
              <a:tblPr rtl="1"/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4394" name="Group 42"/>
          <p:cNvGraphicFramePr>
            <a:graphicFrameLocks noGrp="1"/>
          </p:cNvGraphicFramePr>
          <p:nvPr/>
        </p:nvGraphicFramePr>
        <p:xfrm>
          <a:off x="5334000" y="4800600"/>
          <a:ext cx="3362325" cy="1798320"/>
        </p:xfrm>
        <a:graphic>
          <a:graphicData uri="http://schemas.openxmlformats.org/drawingml/2006/table">
            <a:tbl>
              <a:tblPr rtl="1"/>
              <a:tblGrid>
                <a:gridCol w="525462"/>
                <a:gridCol w="474663"/>
                <a:gridCol w="658812"/>
                <a:gridCol w="569913"/>
                <a:gridCol w="725487"/>
                <a:gridCol w="40798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4441" name="Group 89"/>
          <p:cNvGraphicFramePr>
            <a:graphicFrameLocks noGrp="1"/>
          </p:cNvGraphicFramePr>
          <p:nvPr/>
        </p:nvGraphicFramePr>
        <p:xfrm>
          <a:off x="5562600" y="1524000"/>
          <a:ext cx="2971800" cy="396240"/>
        </p:xfrm>
        <a:graphic>
          <a:graphicData uri="http://schemas.openxmlformats.org/drawingml/2006/table">
            <a:tbl>
              <a:tblPr rtl="1"/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4452" name="Text Box 100"/>
          <p:cNvSpPr txBox="1">
            <a:spLocks noChangeArrowheads="1"/>
          </p:cNvSpPr>
          <p:nvPr/>
        </p:nvSpPr>
        <p:spPr bwMode="auto">
          <a:xfrm>
            <a:off x="5334000" y="3200400"/>
            <a:ext cx="3581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Times New Roman" pitchFamily="18" charset="0"/>
              </a:rPr>
              <a:t>[AC]-A-[GC]-T-[TC]-[GC]</a:t>
            </a:r>
          </a:p>
        </p:txBody>
      </p:sp>
      <p:sp>
        <p:nvSpPr>
          <p:cNvPr id="11337" name="Line 101"/>
          <p:cNvSpPr>
            <a:spLocks noChangeShapeType="1"/>
          </p:cNvSpPr>
          <p:nvPr/>
        </p:nvSpPr>
        <p:spPr bwMode="auto">
          <a:xfrm flipV="1">
            <a:off x="3505200" y="2133600"/>
            <a:ext cx="16764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38" name="Line 102"/>
          <p:cNvSpPr>
            <a:spLocks noChangeShapeType="1"/>
          </p:cNvSpPr>
          <p:nvPr/>
        </p:nvSpPr>
        <p:spPr bwMode="auto">
          <a:xfrm>
            <a:off x="3505200" y="3352800"/>
            <a:ext cx="1447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39" name="Line 103"/>
          <p:cNvSpPr>
            <a:spLocks noChangeShapeType="1"/>
          </p:cNvSpPr>
          <p:nvPr/>
        </p:nvSpPr>
        <p:spPr bwMode="auto">
          <a:xfrm>
            <a:off x="3505200" y="3581400"/>
            <a:ext cx="144780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40" name="Text Box 104"/>
          <p:cNvSpPr txBox="1">
            <a:spLocks noChangeArrowheads="1"/>
          </p:cNvSpPr>
          <p:nvPr/>
        </p:nvSpPr>
        <p:spPr bwMode="auto">
          <a:xfrm>
            <a:off x="398463" y="2209800"/>
            <a:ext cx="2489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multiple alignment</a:t>
            </a:r>
          </a:p>
        </p:txBody>
      </p:sp>
      <p:sp>
        <p:nvSpPr>
          <p:cNvPr id="11341" name="Text Box 105"/>
          <p:cNvSpPr txBox="1">
            <a:spLocks noChangeArrowheads="1"/>
          </p:cNvSpPr>
          <p:nvPr/>
        </p:nvSpPr>
        <p:spPr bwMode="auto">
          <a:xfrm>
            <a:off x="6324600" y="1066800"/>
            <a:ext cx="14208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consensus</a:t>
            </a:r>
          </a:p>
        </p:txBody>
      </p:sp>
      <p:sp>
        <p:nvSpPr>
          <p:cNvPr id="11342" name="Text Box 106"/>
          <p:cNvSpPr txBox="1">
            <a:spLocks noChangeArrowheads="1"/>
          </p:cNvSpPr>
          <p:nvPr/>
        </p:nvSpPr>
        <p:spPr bwMode="auto">
          <a:xfrm>
            <a:off x="6477000" y="2667000"/>
            <a:ext cx="10287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pattern</a:t>
            </a:r>
          </a:p>
        </p:txBody>
      </p:sp>
      <p:sp>
        <p:nvSpPr>
          <p:cNvPr id="11343" name="Text Box 107"/>
          <p:cNvSpPr txBox="1">
            <a:spLocks noChangeArrowheads="1"/>
          </p:cNvSpPr>
          <p:nvPr/>
        </p:nvSpPr>
        <p:spPr bwMode="auto">
          <a:xfrm>
            <a:off x="6553200" y="4267200"/>
            <a:ext cx="99536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profile</a:t>
            </a:r>
          </a:p>
        </p:txBody>
      </p:sp>
      <p:graphicFrame>
        <p:nvGraphicFramePr>
          <p:cNvPr id="484461" name="Group 109"/>
          <p:cNvGraphicFramePr>
            <a:graphicFrameLocks noGrp="1"/>
          </p:cNvGraphicFramePr>
          <p:nvPr/>
        </p:nvGraphicFramePr>
        <p:xfrm>
          <a:off x="5562600" y="2057400"/>
          <a:ext cx="2971800" cy="396240"/>
        </p:xfrm>
        <a:graphic>
          <a:graphicData uri="http://schemas.openxmlformats.org/drawingml/2006/table">
            <a:tbl>
              <a:tblPr rtl="1"/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52" grpId="0" animBg="1" autoUpdateAnimBg="0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12937</TotalTime>
  <Words>538</Words>
  <Application>Microsoft Office PowerPoint</Application>
  <PresentationFormat>On-screen Show (4:3)</PresentationFormat>
  <Paragraphs>192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Wingdings</vt:lpstr>
      <vt:lpstr>Times New Roman</vt:lpstr>
      <vt:lpstr>Comic Sans MS</vt:lpstr>
      <vt:lpstr>Courier New</vt:lpstr>
      <vt:lpstr>Ripple</vt:lpstr>
      <vt:lpstr>Protein motifs  and Prosite </vt:lpstr>
      <vt:lpstr>Turning information into knowledge</vt:lpstr>
      <vt:lpstr>From sequence to function</vt:lpstr>
      <vt:lpstr>What is a motif?</vt:lpstr>
      <vt:lpstr>More loosely defined motifs</vt:lpstr>
      <vt:lpstr>Syntax of a pattern</vt:lpstr>
      <vt:lpstr>Patterns</vt:lpstr>
      <vt:lpstr>Patterns - syntax</vt:lpstr>
      <vt:lpstr>Profile-pattern-consensus</vt:lpstr>
      <vt:lpstr>http://www.expasy.ch/prosite/</vt:lpstr>
      <vt:lpstr>Prosite</vt:lpstr>
      <vt:lpstr>Prosite</vt:lpstr>
      <vt:lpstr>Scanning Prosite</vt:lpstr>
      <vt:lpstr>prosite sequence query</vt:lpstr>
      <vt:lpstr>Slide 15</vt:lpstr>
      <vt:lpstr>Prosite profile</vt:lpstr>
      <vt:lpstr>Prosite profile  sequence logo</vt:lpstr>
      <vt:lpstr>Sequence logo</vt:lpstr>
      <vt:lpstr>WebLogo</vt:lpstr>
      <vt:lpstr>Searching Prosite with a sequence</vt:lpstr>
      <vt:lpstr>Patterns with a high probability of occurrence </vt:lpstr>
      <vt:lpstr>Searching Prosite with a pattern</vt:lpstr>
      <vt:lpstr>prosite pattern query</vt:lpstr>
      <vt:lpstr>Slide 24</vt:lpstr>
      <vt:lpstr>Slide 25</vt:lpstr>
      <vt:lpstr>Searching Prosite with a Prosite AC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Vondrasek</cp:lastModifiedBy>
  <cp:revision>230</cp:revision>
  <cp:lastPrinted>1601-01-01T00:00:00Z</cp:lastPrinted>
  <dcterms:created xsi:type="dcterms:W3CDTF">1601-01-01T00:00:00Z</dcterms:created>
  <dcterms:modified xsi:type="dcterms:W3CDTF">2015-04-07T13:37:39Z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1037</vt:i4>
  </property>
</Properties>
</file>