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46"/>
  </p:notesMasterIdLst>
  <p:handoutMasterIdLst>
    <p:handoutMasterId r:id="rId47"/>
  </p:handoutMasterIdLst>
  <p:sldIdLst>
    <p:sldId id="309" r:id="rId2"/>
    <p:sldId id="283" r:id="rId3"/>
    <p:sldId id="261" r:id="rId4"/>
    <p:sldId id="284" r:id="rId5"/>
    <p:sldId id="305" r:id="rId6"/>
    <p:sldId id="306" r:id="rId7"/>
    <p:sldId id="307" r:id="rId8"/>
    <p:sldId id="308" r:id="rId9"/>
    <p:sldId id="301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58" r:id="rId22"/>
    <p:sldId id="262" r:id="rId23"/>
    <p:sldId id="259" r:id="rId24"/>
    <p:sldId id="270" r:id="rId25"/>
    <p:sldId id="271" r:id="rId26"/>
    <p:sldId id="272" r:id="rId27"/>
    <p:sldId id="264" r:id="rId28"/>
    <p:sldId id="266" r:id="rId29"/>
    <p:sldId id="267" r:id="rId30"/>
    <p:sldId id="274" r:id="rId31"/>
    <p:sldId id="260" r:id="rId32"/>
    <p:sldId id="273" r:id="rId33"/>
    <p:sldId id="275" r:id="rId34"/>
    <p:sldId id="276" r:id="rId35"/>
    <p:sldId id="277" r:id="rId36"/>
    <p:sldId id="278" r:id="rId37"/>
    <p:sldId id="279" r:id="rId38"/>
    <p:sldId id="298" r:id="rId39"/>
    <p:sldId id="299" r:id="rId40"/>
    <p:sldId id="280" r:id="rId41"/>
    <p:sldId id="302" r:id="rId42"/>
    <p:sldId id="281" r:id="rId43"/>
    <p:sldId id="303" r:id="rId44"/>
    <p:sldId id="30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3300"/>
    <a:srgbClr val="9933FF"/>
    <a:srgbClr val="00FF00"/>
    <a:srgbClr val="0099FF"/>
    <a:srgbClr val="000066"/>
    <a:srgbClr val="0000CC"/>
    <a:srgbClr val="3399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40" autoAdjust="0"/>
  </p:normalViewPr>
  <p:slideViewPr>
    <p:cSldViewPr>
      <p:cViewPr varScale="1">
        <p:scale>
          <a:sx n="99" d="100"/>
          <a:sy n="99" d="100"/>
        </p:scale>
        <p:origin x="-2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127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Talk at U of Maryland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B1DF285-2500-4471-A9FD-DE774F6D3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Talk at U of Maryland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C96F41C-6397-4B01-82EF-AEF50D14C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433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46D5BB-790D-4D40-861C-ABD4C600D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5A6A9-8B2F-4C7B-8CA9-2D8B326C5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4AE3C-5210-4675-B337-E1B65CC85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C482D-20CC-47B5-A6BC-ED5D73CA9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3C792-A6B4-4C39-88E8-2FA115652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E28D-48F2-40C6-A4FE-BBAB81433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283DA-857E-464C-AAAD-BC0F17650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5F1F-EDF3-4109-A312-B3E5B4C8A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D75D4-FFBA-42ED-B7FE-CA6287C5E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9738-CB52-4222-94E2-AE566E1C6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FABD4-9622-438D-8633-50159CA0B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C5611-4842-4AD7-8A7F-D7477DBAB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E2A9E-5D8D-4D2D-9278-DD6B830C4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6C3FA-40D3-471D-9CB9-C1C1D2354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42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17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4234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234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3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142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CFA8FE-D15A-4606-9387-C682FEAFE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zh-CN" sz="4400" smtClean="0">
                <a:ea typeface="SimSun" pitchFamily="2" charset="-122"/>
                <a:cs typeface="Times New Roman" pitchFamily="18" charset="0"/>
              </a:rPr>
              <a:t>Ab Initio Methods for Protein Structure Prediction</a:t>
            </a:r>
            <a:endParaRPr lang="en-US" sz="4400" smtClean="0"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1425575" y="685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000125" y="5641975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449388" y="5715000"/>
            <a:ext cx="1249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diamond</a:t>
            </a:r>
          </a:p>
          <a:p>
            <a:pPr algn="ctr" rtl="1"/>
            <a:r>
              <a:rPr lang="en-US" sz="2400" b="0">
                <a:latin typeface="Times New Roman" pitchFamily="18" charset="0"/>
              </a:rPr>
              <a:t>lattice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49775" y="5715000"/>
            <a:ext cx="1652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fine square lattice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299200" y="5715000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fragments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734300" y="5743575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continuous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22238" y="4800600"/>
            <a:ext cx="1279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>
                <a:latin typeface="Times New Roman" pitchFamily="18" charset="0"/>
              </a:rPr>
              <a:t>Some residues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71450" y="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Basic element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30188" y="41148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latin typeface="Times New Roman" pitchFamily="18" charset="0"/>
              </a:rPr>
              <a:t>residue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0" y="2105025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>
                <a:latin typeface="Times New Roman" pitchFamily="18" charset="0"/>
              </a:rPr>
              <a:t>extended atom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66713" y="1524000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latin typeface="Times New Roman" pitchFamily="18" charset="0"/>
              </a:rPr>
              <a:t>atom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57163" y="3017838"/>
            <a:ext cx="1208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>
                <a:latin typeface="Times New Roman" pitchFamily="18" charset="0"/>
              </a:rPr>
              <a:t>half a residue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940050" y="5715000"/>
            <a:ext cx="1762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torsion angle lattice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3025" y="457200"/>
            <a:ext cx="1377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000" b="0">
                <a:latin typeface="Times New Roman" pitchFamily="18" charset="0"/>
              </a:rPr>
              <a:t>electrons &amp; protons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489075" y="4953000"/>
            <a:ext cx="97472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Hinds &amp;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Levitt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854575" y="4343400"/>
            <a:ext cx="9048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Skolnik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2000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778375" y="3124200"/>
            <a:ext cx="9048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Skolnik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1998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8035925" y="2819400"/>
            <a:ext cx="10318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Scheraga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1998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019800" y="2209800"/>
            <a:ext cx="10318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Baker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(Rosetta)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8077200" y="2133600"/>
            <a:ext cx="8286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Levitt,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Keasar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7051675" y="1219200"/>
            <a:ext cx="2016125" cy="925513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AMBR ECEP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CHARM OPLS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ENCAD GROMOS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7391400" y="2819400"/>
            <a:ext cx="7397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Levitt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1976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7807325" y="3505200"/>
            <a:ext cx="1260475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Osguthorpe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221413" y="3116263"/>
            <a:ext cx="701675" cy="376237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Jones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3559175" y="3276600"/>
            <a:ext cx="84772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Park &amp;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Levitt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 Simple 2D Lattice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295400" y="2895600"/>
            <a:ext cx="6705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295400" y="3810000"/>
            <a:ext cx="6705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295400" y="4724400"/>
            <a:ext cx="6705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295400" y="5638800"/>
            <a:ext cx="6705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295400" y="1905000"/>
            <a:ext cx="6705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9812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8956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8100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7244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56388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65532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74676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1676400" y="2590800"/>
            <a:ext cx="5257800" cy="3429000"/>
            <a:chOff x="1056" y="1632"/>
            <a:chExt cx="3312" cy="2160"/>
          </a:xfrm>
        </p:grpSpPr>
        <p:sp>
          <p:nvSpPr>
            <p:cNvPr id="19474" name="Oval 16"/>
            <p:cNvSpPr>
              <a:spLocks noChangeArrowheads="1"/>
            </p:cNvSpPr>
            <p:nvPr/>
          </p:nvSpPr>
          <p:spPr bwMode="auto">
            <a:xfrm>
              <a:off x="1056" y="2208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17"/>
            <p:cNvSpPr>
              <a:spLocks noChangeArrowheads="1"/>
            </p:cNvSpPr>
            <p:nvPr/>
          </p:nvSpPr>
          <p:spPr bwMode="auto">
            <a:xfrm>
              <a:off x="1056" y="2784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Oval 18"/>
            <p:cNvSpPr>
              <a:spLocks noChangeArrowheads="1"/>
            </p:cNvSpPr>
            <p:nvPr/>
          </p:nvSpPr>
          <p:spPr bwMode="auto">
            <a:xfrm>
              <a:off x="1632" y="2784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Oval 19"/>
            <p:cNvSpPr>
              <a:spLocks noChangeArrowheads="1"/>
            </p:cNvSpPr>
            <p:nvPr/>
          </p:nvSpPr>
          <p:spPr bwMode="auto">
            <a:xfrm>
              <a:off x="1632" y="2208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Oval 20"/>
            <p:cNvSpPr>
              <a:spLocks noChangeArrowheads="1"/>
            </p:cNvSpPr>
            <p:nvPr/>
          </p:nvSpPr>
          <p:spPr bwMode="auto">
            <a:xfrm>
              <a:off x="1632" y="1632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21"/>
            <p:cNvSpPr>
              <a:spLocks noChangeArrowheads="1"/>
            </p:cNvSpPr>
            <p:nvPr/>
          </p:nvSpPr>
          <p:spPr bwMode="auto">
            <a:xfrm>
              <a:off x="2208" y="1632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Oval 22"/>
            <p:cNvSpPr>
              <a:spLocks noChangeArrowheads="1"/>
            </p:cNvSpPr>
            <p:nvPr/>
          </p:nvSpPr>
          <p:spPr bwMode="auto">
            <a:xfrm>
              <a:off x="2784" y="1632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Oval 23"/>
            <p:cNvSpPr>
              <a:spLocks noChangeArrowheads="1"/>
            </p:cNvSpPr>
            <p:nvPr/>
          </p:nvSpPr>
          <p:spPr bwMode="auto">
            <a:xfrm>
              <a:off x="2784" y="2208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24"/>
            <p:cNvSpPr>
              <a:spLocks noChangeArrowheads="1"/>
            </p:cNvSpPr>
            <p:nvPr/>
          </p:nvSpPr>
          <p:spPr bwMode="auto">
            <a:xfrm>
              <a:off x="2784" y="2784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25"/>
            <p:cNvSpPr>
              <a:spLocks noChangeArrowheads="1"/>
            </p:cNvSpPr>
            <p:nvPr/>
          </p:nvSpPr>
          <p:spPr bwMode="auto">
            <a:xfrm>
              <a:off x="3360" y="2784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Oval 26"/>
            <p:cNvSpPr>
              <a:spLocks noChangeArrowheads="1"/>
            </p:cNvSpPr>
            <p:nvPr/>
          </p:nvSpPr>
          <p:spPr bwMode="auto">
            <a:xfrm>
              <a:off x="3936" y="2784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Oval 27"/>
            <p:cNvSpPr>
              <a:spLocks noChangeArrowheads="1"/>
            </p:cNvSpPr>
            <p:nvPr/>
          </p:nvSpPr>
          <p:spPr bwMode="auto">
            <a:xfrm>
              <a:off x="3936" y="3360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Rectangle 28"/>
            <p:cNvSpPr>
              <a:spLocks noChangeArrowheads="1"/>
            </p:cNvSpPr>
            <p:nvPr/>
          </p:nvSpPr>
          <p:spPr bwMode="auto">
            <a:xfrm>
              <a:off x="1248" y="2640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Rectangle 29"/>
            <p:cNvSpPr>
              <a:spLocks noChangeArrowheads="1"/>
            </p:cNvSpPr>
            <p:nvPr/>
          </p:nvSpPr>
          <p:spPr bwMode="auto">
            <a:xfrm>
              <a:off x="1824" y="2640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Rectangle 30"/>
            <p:cNvSpPr>
              <a:spLocks noChangeArrowheads="1"/>
            </p:cNvSpPr>
            <p:nvPr/>
          </p:nvSpPr>
          <p:spPr bwMode="auto">
            <a:xfrm>
              <a:off x="1824" y="2064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31"/>
            <p:cNvSpPr>
              <a:spLocks noChangeArrowheads="1"/>
            </p:cNvSpPr>
            <p:nvPr/>
          </p:nvSpPr>
          <p:spPr bwMode="auto">
            <a:xfrm>
              <a:off x="2976" y="2064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Rectangle 32"/>
            <p:cNvSpPr>
              <a:spLocks noChangeArrowheads="1"/>
            </p:cNvSpPr>
            <p:nvPr/>
          </p:nvSpPr>
          <p:spPr bwMode="auto">
            <a:xfrm>
              <a:off x="2976" y="2640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Rectangle 33"/>
            <p:cNvSpPr>
              <a:spLocks noChangeArrowheads="1"/>
            </p:cNvSpPr>
            <p:nvPr/>
          </p:nvSpPr>
          <p:spPr bwMode="auto">
            <a:xfrm>
              <a:off x="4128" y="3216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Rectangle 34"/>
            <p:cNvSpPr>
              <a:spLocks noChangeArrowheads="1"/>
            </p:cNvSpPr>
            <p:nvPr/>
          </p:nvSpPr>
          <p:spPr bwMode="auto">
            <a:xfrm>
              <a:off x="1488" y="29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Rectangle 35"/>
            <p:cNvSpPr>
              <a:spLocks noChangeArrowheads="1"/>
            </p:cNvSpPr>
            <p:nvPr/>
          </p:nvSpPr>
          <p:spPr bwMode="auto">
            <a:xfrm>
              <a:off x="2064" y="1824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Rectangle 36"/>
            <p:cNvSpPr>
              <a:spLocks noChangeArrowheads="1"/>
            </p:cNvSpPr>
            <p:nvPr/>
          </p:nvSpPr>
          <p:spPr bwMode="auto">
            <a:xfrm>
              <a:off x="2640" y="1824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Rectangle 37"/>
            <p:cNvSpPr>
              <a:spLocks noChangeArrowheads="1"/>
            </p:cNvSpPr>
            <p:nvPr/>
          </p:nvSpPr>
          <p:spPr bwMode="auto">
            <a:xfrm>
              <a:off x="3216" y="29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Rectangle 38"/>
            <p:cNvSpPr>
              <a:spLocks noChangeArrowheads="1"/>
            </p:cNvSpPr>
            <p:nvPr/>
          </p:nvSpPr>
          <p:spPr bwMode="auto">
            <a:xfrm>
              <a:off x="3792" y="29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2" name="Line 39"/>
          <p:cNvSpPr>
            <a:spLocks noChangeShapeType="1"/>
          </p:cNvSpPr>
          <p:nvPr/>
        </p:nvSpPr>
        <p:spPr bwMode="auto">
          <a:xfrm>
            <a:off x="2895600" y="23622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Text Box 40"/>
          <p:cNvSpPr txBox="1">
            <a:spLocks noChangeArrowheads="1"/>
          </p:cNvSpPr>
          <p:nvPr/>
        </p:nvSpPr>
        <p:spPr bwMode="auto">
          <a:xfrm>
            <a:off x="2922588" y="1868488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/>
              <a:t>3.5Å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Lattice Folding</a:t>
            </a:r>
            <a:endParaRPr lang="en-US" sz="4600" smtClean="0"/>
          </a:p>
        </p:txBody>
      </p:sp>
      <p:pic>
        <p:nvPicPr>
          <p:cNvPr id="20483" name="Picture 3" descr="protected-pathway"/>
          <p:cNvPicPr>
            <a:picLocks noChangeAspect="1" noChangeArrowheads="1"/>
          </p:cNvPicPr>
          <p:nvPr/>
        </p:nvPicPr>
        <p:blipFill>
          <a:blip r:embed="rId2" cstate="print"/>
          <a:srcRect l="57161" t="53444"/>
          <a:stretch>
            <a:fillRect/>
          </a:stretch>
        </p:blipFill>
        <p:spPr bwMode="auto">
          <a:xfrm>
            <a:off x="5346700" y="1981200"/>
            <a:ext cx="3532188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609600" y="1981200"/>
            <a:ext cx="3998913" cy="4267200"/>
            <a:chOff x="588" y="1248"/>
            <a:chExt cx="2519" cy="2688"/>
          </a:xfrm>
        </p:grpSpPr>
        <p:pic>
          <p:nvPicPr>
            <p:cNvPr id="20486" name="Picture 5" descr="protected-pathway"/>
            <p:cNvPicPr>
              <a:picLocks noChangeAspect="1" noChangeArrowheads="1"/>
            </p:cNvPicPr>
            <p:nvPr/>
          </p:nvPicPr>
          <p:blipFill>
            <a:blip r:embed="rId2" cstate="print"/>
            <a:srcRect t="1782" r="43364" b="44537"/>
            <a:stretch>
              <a:fillRect/>
            </a:stretch>
          </p:blipFill>
          <p:spPr bwMode="auto">
            <a:xfrm>
              <a:off x="588" y="1294"/>
              <a:ext cx="2519" cy="2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1776" y="1248"/>
              <a:ext cx="57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5" name="AutoShape 7"/>
          <p:cNvSpPr>
            <a:spLocks noChangeArrowheads="1"/>
          </p:cNvSpPr>
          <p:nvPr/>
        </p:nvSpPr>
        <p:spPr bwMode="auto">
          <a:xfrm>
            <a:off x="4114800" y="37338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Lattice Algorithm</a:t>
            </a:r>
            <a:endParaRPr lang="en-US" sz="4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114800"/>
          </a:xfrm>
        </p:spPr>
        <p:txBody>
          <a:bodyPr/>
          <a:lstStyle/>
          <a:p>
            <a:pPr eaLnBrk="1" hangingPunct="1"/>
            <a:r>
              <a:rPr lang="en-US" sz="2400" i="1" smtClean="0"/>
              <a:t>Build a “n x m” matrix (a 2D array)</a:t>
            </a:r>
          </a:p>
          <a:p>
            <a:pPr eaLnBrk="1" hangingPunct="1"/>
            <a:r>
              <a:rPr lang="en-US" sz="2400" i="1" smtClean="0"/>
              <a:t>Choose an arbitrary point as your N terminal residue (start residue)</a:t>
            </a:r>
          </a:p>
          <a:p>
            <a:pPr eaLnBrk="1" hangingPunct="1"/>
            <a:r>
              <a:rPr lang="en-US" sz="2400" i="1" smtClean="0"/>
              <a:t>Add or subtract “1” from the x or y position of the start residue</a:t>
            </a:r>
          </a:p>
          <a:p>
            <a:pPr eaLnBrk="1" hangingPunct="1"/>
            <a:r>
              <a:rPr lang="en-US" sz="2400" i="1" smtClean="0"/>
              <a:t>Check to see if the new point (residue) is off the lattice or is already occupied</a:t>
            </a:r>
          </a:p>
          <a:p>
            <a:pPr eaLnBrk="1" hangingPunct="1"/>
            <a:r>
              <a:rPr lang="en-US" sz="2400" i="1" smtClean="0"/>
              <a:t>Evaluate the energy</a:t>
            </a:r>
          </a:p>
          <a:p>
            <a:pPr eaLnBrk="1" hangingPunct="1"/>
            <a:r>
              <a:rPr lang="en-US" sz="2400" i="1" smtClean="0"/>
              <a:t>Go to step 3) and repeat until done</a:t>
            </a:r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Lattice Energy Algorithm</a:t>
            </a:r>
            <a:endParaRPr lang="en-US" sz="46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Red = hydrophobic</a:t>
            </a:r>
            <a:r>
              <a:rPr lang="en-US" i="1" smtClean="0"/>
              <a:t>, </a:t>
            </a:r>
            <a:r>
              <a:rPr lang="en-US" i="1" smtClean="0">
                <a:solidFill>
                  <a:schemeClr val="accent2"/>
                </a:solidFill>
              </a:rPr>
              <a:t>Blue = hydrophilic</a:t>
            </a:r>
            <a:endParaRPr lang="en-US" i="1" smtClean="0"/>
          </a:p>
          <a:p>
            <a:pPr eaLnBrk="1" hangingPunct="1"/>
            <a:r>
              <a:rPr lang="en-US" i="1" smtClean="0"/>
              <a:t>If </a:t>
            </a:r>
            <a:r>
              <a:rPr lang="en-US" i="1" smtClean="0">
                <a:solidFill>
                  <a:srgbClr val="FF0000"/>
                </a:solidFill>
              </a:rPr>
              <a:t>Red</a:t>
            </a:r>
            <a:r>
              <a:rPr lang="en-US" i="1" smtClean="0"/>
              <a:t> is near empty space E = E+1</a:t>
            </a:r>
          </a:p>
          <a:p>
            <a:pPr eaLnBrk="1" hangingPunct="1"/>
            <a:r>
              <a:rPr lang="en-US" i="1" smtClean="0"/>
              <a:t>If </a:t>
            </a:r>
            <a:r>
              <a:rPr lang="en-US" i="1" smtClean="0">
                <a:solidFill>
                  <a:schemeClr val="accent2"/>
                </a:solidFill>
              </a:rPr>
              <a:t>Blue</a:t>
            </a:r>
            <a:r>
              <a:rPr lang="en-US" i="1" smtClean="0"/>
              <a:t> is near empty space E = E-1</a:t>
            </a:r>
          </a:p>
          <a:p>
            <a:pPr eaLnBrk="1" hangingPunct="1"/>
            <a:r>
              <a:rPr lang="en-US" i="1" smtClean="0"/>
              <a:t>If </a:t>
            </a:r>
            <a:r>
              <a:rPr lang="en-US" i="1" smtClean="0">
                <a:solidFill>
                  <a:srgbClr val="FF0000"/>
                </a:solidFill>
              </a:rPr>
              <a:t>Red</a:t>
            </a:r>
            <a:r>
              <a:rPr lang="en-US" i="1" smtClean="0"/>
              <a:t> is near another </a:t>
            </a:r>
            <a:r>
              <a:rPr lang="en-US" i="1" smtClean="0">
                <a:solidFill>
                  <a:srgbClr val="FF0000"/>
                </a:solidFill>
              </a:rPr>
              <a:t>Red</a:t>
            </a:r>
            <a:r>
              <a:rPr lang="en-US" i="1" smtClean="0"/>
              <a:t> E = E-1</a:t>
            </a:r>
          </a:p>
          <a:p>
            <a:pPr eaLnBrk="1" hangingPunct="1"/>
            <a:r>
              <a:rPr lang="en-US" i="1" smtClean="0"/>
              <a:t>If </a:t>
            </a:r>
            <a:r>
              <a:rPr lang="en-US" i="1" smtClean="0">
                <a:solidFill>
                  <a:schemeClr val="accent2"/>
                </a:solidFill>
              </a:rPr>
              <a:t>Blue</a:t>
            </a:r>
            <a:r>
              <a:rPr lang="en-US" i="1" smtClean="0"/>
              <a:t> is near another </a:t>
            </a:r>
            <a:r>
              <a:rPr lang="en-US" i="1" smtClean="0">
                <a:solidFill>
                  <a:schemeClr val="accent2"/>
                </a:solidFill>
              </a:rPr>
              <a:t>Blue</a:t>
            </a:r>
            <a:r>
              <a:rPr lang="en-US" i="1" smtClean="0"/>
              <a:t> E = E+0</a:t>
            </a:r>
          </a:p>
          <a:p>
            <a:pPr eaLnBrk="1" hangingPunct="1"/>
            <a:r>
              <a:rPr lang="en-US" i="1" smtClean="0"/>
              <a:t>If </a:t>
            </a:r>
            <a:r>
              <a:rPr lang="en-US" i="1" smtClean="0">
                <a:solidFill>
                  <a:schemeClr val="accent2"/>
                </a:solidFill>
              </a:rPr>
              <a:t>Blue</a:t>
            </a:r>
            <a:r>
              <a:rPr lang="en-US" i="1" smtClean="0"/>
              <a:t> is near </a:t>
            </a:r>
            <a:r>
              <a:rPr lang="en-US" i="1" smtClean="0">
                <a:solidFill>
                  <a:srgbClr val="FF0000"/>
                </a:solidFill>
              </a:rPr>
              <a:t>Red</a:t>
            </a:r>
            <a:r>
              <a:rPr lang="en-US" i="1" smtClean="0"/>
              <a:t> E = E+0</a:t>
            </a:r>
            <a:endParaRPr lang="en-US" sz="3200" i="1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More Complex Lattices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514600" y="1219200"/>
          <a:ext cx="3892550" cy="5029200"/>
        </p:xfrm>
        <a:graphic>
          <a:graphicData uri="http://schemas.openxmlformats.org/presentationml/2006/ole">
            <p:oleObj spid="_x0000_s1026" name="CS ChemDraw Drawing" r:id="rId3" imgW="3921480" imgH="5298120" progId="ChemDraw.Document.4.5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3D Lattices</a:t>
            </a:r>
            <a:endParaRPr lang="en-US" sz="4600" smtClean="0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2819400" y="2133600"/>
            <a:ext cx="3810000" cy="3810000"/>
            <a:chOff x="1152" y="1152"/>
            <a:chExt cx="2400" cy="2400"/>
          </a:xfrm>
        </p:grpSpPr>
        <p:sp>
          <p:nvSpPr>
            <p:cNvPr id="23558" name="Rectangle 4"/>
            <p:cNvSpPr>
              <a:spLocks noChangeArrowheads="1"/>
            </p:cNvSpPr>
            <p:nvPr/>
          </p:nvSpPr>
          <p:spPr bwMode="auto">
            <a:xfrm>
              <a:off x="1152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1152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0" name="Rectangle 6"/>
            <p:cNvSpPr>
              <a:spLocks noChangeArrowheads="1"/>
            </p:cNvSpPr>
            <p:nvPr/>
          </p:nvSpPr>
          <p:spPr bwMode="auto">
            <a:xfrm>
              <a:off x="1152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1" name="Rectangle 7"/>
            <p:cNvSpPr>
              <a:spLocks noChangeArrowheads="1"/>
            </p:cNvSpPr>
            <p:nvPr/>
          </p:nvSpPr>
          <p:spPr bwMode="auto">
            <a:xfrm>
              <a:off x="115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2" name="Rectangle 8"/>
            <p:cNvSpPr>
              <a:spLocks noChangeArrowheads="1"/>
            </p:cNvSpPr>
            <p:nvPr/>
          </p:nvSpPr>
          <p:spPr bwMode="auto">
            <a:xfrm>
              <a:off x="115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3" name="Rectangle 9"/>
            <p:cNvSpPr>
              <a:spLocks noChangeArrowheads="1"/>
            </p:cNvSpPr>
            <p:nvPr/>
          </p:nvSpPr>
          <p:spPr bwMode="auto">
            <a:xfrm>
              <a:off x="115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4" name="Rectangle 10"/>
            <p:cNvSpPr>
              <a:spLocks noChangeArrowheads="1"/>
            </p:cNvSpPr>
            <p:nvPr/>
          </p:nvSpPr>
          <p:spPr bwMode="auto">
            <a:xfrm>
              <a:off x="115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5" name="Rectangle 11"/>
            <p:cNvSpPr>
              <a:spLocks noChangeArrowheads="1"/>
            </p:cNvSpPr>
            <p:nvPr/>
          </p:nvSpPr>
          <p:spPr bwMode="auto">
            <a:xfrm>
              <a:off x="115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6" name="Rectangle 12"/>
            <p:cNvSpPr>
              <a:spLocks noChangeArrowheads="1"/>
            </p:cNvSpPr>
            <p:nvPr/>
          </p:nvSpPr>
          <p:spPr bwMode="auto">
            <a:xfrm>
              <a:off x="115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7" name="Rectangle 13"/>
            <p:cNvSpPr>
              <a:spLocks noChangeArrowheads="1"/>
            </p:cNvSpPr>
            <p:nvPr/>
          </p:nvSpPr>
          <p:spPr bwMode="auto">
            <a:xfrm>
              <a:off x="1344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8" name="Rectangle 14"/>
            <p:cNvSpPr>
              <a:spLocks noChangeArrowheads="1"/>
            </p:cNvSpPr>
            <p:nvPr/>
          </p:nvSpPr>
          <p:spPr bwMode="auto">
            <a:xfrm>
              <a:off x="1344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9" name="Rectangle 15"/>
            <p:cNvSpPr>
              <a:spLocks noChangeArrowheads="1"/>
            </p:cNvSpPr>
            <p:nvPr/>
          </p:nvSpPr>
          <p:spPr bwMode="auto">
            <a:xfrm>
              <a:off x="1344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0" name="Rectangle 16"/>
            <p:cNvSpPr>
              <a:spLocks noChangeArrowheads="1"/>
            </p:cNvSpPr>
            <p:nvPr/>
          </p:nvSpPr>
          <p:spPr bwMode="auto">
            <a:xfrm>
              <a:off x="134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1" name="Rectangle 17"/>
            <p:cNvSpPr>
              <a:spLocks noChangeArrowheads="1"/>
            </p:cNvSpPr>
            <p:nvPr/>
          </p:nvSpPr>
          <p:spPr bwMode="auto">
            <a:xfrm>
              <a:off x="134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2" name="Rectangle 18"/>
            <p:cNvSpPr>
              <a:spLocks noChangeArrowheads="1"/>
            </p:cNvSpPr>
            <p:nvPr/>
          </p:nvSpPr>
          <p:spPr bwMode="auto">
            <a:xfrm>
              <a:off x="134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3" name="Rectangle 19"/>
            <p:cNvSpPr>
              <a:spLocks noChangeArrowheads="1"/>
            </p:cNvSpPr>
            <p:nvPr/>
          </p:nvSpPr>
          <p:spPr bwMode="auto">
            <a:xfrm>
              <a:off x="134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4" name="Rectangle 20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5" name="Rectangle 21"/>
            <p:cNvSpPr>
              <a:spLocks noChangeArrowheads="1"/>
            </p:cNvSpPr>
            <p:nvPr/>
          </p:nvSpPr>
          <p:spPr bwMode="auto">
            <a:xfrm>
              <a:off x="134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6" name="Rectangle 22"/>
            <p:cNvSpPr>
              <a:spLocks noChangeArrowheads="1"/>
            </p:cNvSpPr>
            <p:nvPr/>
          </p:nvSpPr>
          <p:spPr bwMode="auto">
            <a:xfrm>
              <a:off x="1536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7" name="Rectangle 23"/>
            <p:cNvSpPr>
              <a:spLocks noChangeArrowheads="1"/>
            </p:cNvSpPr>
            <p:nvPr/>
          </p:nvSpPr>
          <p:spPr bwMode="auto">
            <a:xfrm>
              <a:off x="1536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8" name="Rectangle 24"/>
            <p:cNvSpPr>
              <a:spLocks noChangeArrowheads="1"/>
            </p:cNvSpPr>
            <p:nvPr/>
          </p:nvSpPr>
          <p:spPr bwMode="auto">
            <a:xfrm>
              <a:off x="153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9" name="Rectangle 25"/>
            <p:cNvSpPr>
              <a:spLocks noChangeArrowheads="1"/>
            </p:cNvSpPr>
            <p:nvPr/>
          </p:nvSpPr>
          <p:spPr bwMode="auto">
            <a:xfrm>
              <a:off x="153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0" name="Rectangle 26"/>
            <p:cNvSpPr>
              <a:spLocks noChangeArrowheads="1"/>
            </p:cNvSpPr>
            <p:nvPr/>
          </p:nvSpPr>
          <p:spPr bwMode="auto">
            <a:xfrm>
              <a:off x="153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1" name="Rectangle 27"/>
            <p:cNvSpPr>
              <a:spLocks noChangeArrowheads="1"/>
            </p:cNvSpPr>
            <p:nvPr/>
          </p:nvSpPr>
          <p:spPr bwMode="auto">
            <a:xfrm>
              <a:off x="153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2" name="Rectangle 28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3" name="Rectangle 29"/>
            <p:cNvSpPr>
              <a:spLocks noChangeArrowheads="1"/>
            </p:cNvSpPr>
            <p:nvPr/>
          </p:nvSpPr>
          <p:spPr bwMode="auto">
            <a:xfrm>
              <a:off x="153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4" name="Rectangle 30"/>
            <p:cNvSpPr>
              <a:spLocks noChangeArrowheads="1"/>
            </p:cNvSpPr>
            <p:nvPr/>
          </p:nvSpPr>
          <p:spPr bwMode="auto">
            <a:xfrm>
              <a:off x="153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5" name="Rectangle 31"/>
            <p:cNvSpPr>
              <a:spLocks noChangeArrowheads="1"/>
            </p:cNvSpPr>
            <p:nvPr/>
          </p:nvSpPr>
          <p:spPr bwMode="auto">
            <a:xfrm>
              <a:off x="1728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6" name="Rectangle 32"/>
            <p:cNvSpPr>
              <a:spLocks noChangeArrowheads="1"/>
            </p:cNvSpPr>
            <p:nvPr/>
          </p:nvSpPr>
          <p:spPr bwMode="auto">
            <a:xfrm>
              <a:off x="1728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7" name="Rectangle 33"/>
            <p:cNvSpPr>
              <a:spLocks noChangeArrowheads="1"/>
            </p:cNvSpPr>
            <p:nvPr/>
          </p:nvSpPr>
          <p:spPr bwMode="auto">
            <a:xfrm>
              <a:off x="172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8" name="Rectangle 34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9" name="Rectangle 35"/>
            <p:cNvSpPr>
              <a:spLocks noChangeArrowheads="1"/>
            </p:cNvSpPr>
            <p:nvPr/>
          </p:nvSpPr>
          <p:spPr bwMode="auto">
            <a:xfrm>
              <a:off x="172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0" name="Rectangle 36"/>
            <p:cNvSpPr>
              <a:spLocks noChangeArrowheads="1"/>
            </p:cNvSpPr>
            <p:nvPr/>
          </p:nvSpPr>
          <p:spPr bwMode="auto">
            <a:xfrm>
              <a:off x="172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1" name="Rectangle 37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2" name="Rectangle 38"/>
            <p:cNvSpPr>
              <a:spLocks noChangeArrowheads="1"/>
            </p:cNvSpPr>
            <p:nvPr/>
          </p:nvSpPr>
          <p:spPr bwMode="auto">
            <a:xfrm>
              <a:off x="172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3" name="Rectangle 39"/>
            <p:cNvSpPr>
              <a:spLocks noChangeArrowheads="1"/>
            </p:cNvSpPr>
            <p:nvPr/>
          </p:nvSpPr>
          <p:spPr bwMode="auto">
            <a:xfrm>
              <a:off x="172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4" name="Rectangle 40"/>
            <p:cNvSpPr>
              <a:spLocks noChangeArrowheads="1"/>
            </p:cNvSpPr>
            <p:nvPr/>
          </p:nvSpPr>
          <p:spPr bwMode="auto">
            <a:xfrm>
              <a:off x="1920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5" name="Rectangle 41"/>
            <p:cNvSpPr>
              <a:spLocks noChangeArrowheads="1"/>
            </p:cNvSpPr>
            <p:nvPr/>
          </p:nvSpPr>
          <p:spPr bwMode="auto">
            <a:xfrm>
              <a:off x="1920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6" name="Rectangle 42"/>
            <p:cNvSpPr>
              <a:spLocks noChangeArrowheads="1"/>
            </p:cNvSpPr>
            <p:nvPr/>
          </p:nvSpPr>
          <p:spPr bwMode="auto">
            <a:xfrm>
              <a:off x="1920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7" name="Rectangle 43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8" name="Rectangle 44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9" name="Rectangle 45"/>
            <p:cNvSpPr>
              <a:spLocks noChangeArrowheads="1"/>
            </p:cNvSpPr>
            <p:nvPr/>
          </p:nvSpPr>
          <p:spPr bwMode="auto">
            <a:xfrm>
              <a:off x="192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0" name="Rectangle 46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1" name="Rectangle 47"/>
            <p:cNvSpPr>
              <a:spLocks noChangeArrowheads="1"/>
            </p:cNvSpPr>
            <p:nvPr/>
          </p:nvSpPr>
          <p:spPr bwMode="auto">
            <a:xfrm>
              <a:off x="192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2" name="Rectangle 48"/>
            <p:cNvSpPr>
              <a:spLocks noChangeArrowheads="1"/>
            </p:cNvSpPr>
            <p:nvPr/>
          </p:nvSpPr>
          <p:spPr bwMode="auto">
            <a:xfrm>
              <a:off x="192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3" name="Rectangle 49"/>
            <p:cNvSpPr>
              <a:spLocks noChangeArrowheads="1"/>
            </p:cNvSpPr>
            <p:nvPr/>
          </p:nvSpPr>
          <p:spPr bwMode="auto">
            <a:xfrm>
              <a:off x="2112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4" name="Rectangle 50"/>
            <p:cNvSpPr>
              <a:spLocks noChangeArrowheads="1"/>
            </p:cNvSpPr>
            <p:nvPr/>
          </p:nvSpPr>
          <p:spPr bwMode="auto">
            <a:xfrm>
              <a:off x="2112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5" name="Rectangle 51"/>
            <p:cNvSpPr>
              <a:spLocks noChangeArrowheads="1"/>
            </p:cNvSpPr>
            <p:nvPr/>
          </p:nvSpPr>
          <p:spPr bwMode="auto">
            <a:xfrm>
              <a:off x="2112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6" name="Rectangle 52"/>
            <p:cNvSpPr>
              <a:spLocks noChangeArrowheads="1"/>
            </p:cNvSpPr>
            <p:nvPr/>
          </p:nvSpPr>
          <p:spPr bwMode="auto">
            <a:xfrm>
              <a:off x="211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7" name="Rectangle 53"/>
            <p:cNvSpPr>
              <a:spLocks noChangeArrowheads="1"/>
            </p:cNvSpPr>
            <p:nvPr/>
          </p:nvSpPr>
          <p:spPr bwMode="auto">
            <a:xfrm>
              <a:off x="211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8" name="Rectangle 54"/>
            <p:cNvSpPr>
              <a:spLocks noChangeArrowheads="1"/>
            </p:cNvSpPr>
            <p:nvPr/>
          </p:nvSpPr>
          <p:spPr bwMode="auto">
            <a:xfrm>
              <a:off x="211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9" name="Rectangle 55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0" name="Rectangle 56"/>
            <p:cNvSpPr>
              <a:spLocks noChangeArrowheads="1"/>
            </p:cNvSpPr>
            <p:nvPr/>
          </p:nvSpPr>
          <p:spPr bwMode="auto">
            <a:xfrm>
              <a:off x="211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1" name="Rectangle 57"/>
            <p:cNvSpPr>
              <a:spLocks noChangeArrowheads="1"/>
            </p:cNvSpPr>
            <p:nvPr/>
          </p:nvSpPr>
          <p:spPr bwMode="auto">
            <a:xfrm>
              <a:off x="211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2" name="Rectangle 58"/>
            <p:cNvSpPr>
              <a:spLocks noChangeArrowheads="1"/>
            </p:cNvSpPr>
            <p:nvPr/>
          </p:nvSpPr>
          <p:spPr bwMode="auto">
            <a:xfrm>
              <a:off x="2304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3" name="Rectangle 59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4" name="Rectangle 60"/>
            <p:cNvSpPr>
              <a:spLocks noChangeArrowheads="1"/>
            </p:cNvSpPr>
            <p:nvPr/>
          </p:nvSpPr>
          <p:spPr bwMode="auto">
            <a:xfrm>
              <a:off x="2304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5" name="Rectangle 61"/>
            <p:cNvSpPr>
              <a:spLocks noChangeArrowheads="1"/>
            </p:cNvSpPr>
            <p:nvPr/>
          </p:nvSpPr>
          <p:spPr bwMode="auto">
            <a:xfrm>
              <a:off x="230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6" name="Rectangle 62"/>
            <p:cNvSpPr>
              <a:spLocks noChangeArrowheads="1"/>
            </p:cNvSpPr>
            <p:nvPr/>
          </p:nvSpPr>
          <p:spPr bwMode="auto">
            <a:xfrm>
              <a:off x="230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7" name="Rectangle 63"/>
            <p:cNvSpPr>
              <a:spLocks noChangeArrowheads="1"/>
            </p:cNvSpPr>
            <p:nvPr/>
          </p:nvSpPr>
          <p:spPr bwMode="auto">
            <a:xfrm>
              <a:off x="230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8" name="Rectangle 64"/>
            <p:cNvSpPr>
              <a:spLocks noChangeArrowheads="1"/>
            </p:cNvSpPr>
            <p:nvPr/>
          </p:nvSpPr>
          <p:spPr bwMode="auto">
            <a:xfrm>
              <a:off x="230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9" name="Rectangle 65"/>
            <p:cNvSpPr>
              <a:spLocks noChangeArrowheads="1"/>
            </p:cNvSpPr>
            <p:nvPr/>
          </p:nvSpPr>
          <p:spPr bwMode="auto">
            <a:xfrm>
              <a:off x="230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0" name="Rectangle 66"/>
            <p:cNvSpPr>
              <a:spLocks noChangeArrowheads="1"/>
            </p:cNvSpPr>
            <p:nvPr/>
          </p:nvSpPr>
          <p:spPr bwMode="auto">
            <a:xfrm>
              <a:off x="230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1" name="Rectangle 67"/>
            <p:cNvSpPr>
              <a:spLocks noChangeArrowheads="1"/>
            </p:cNvSpPr>
            <p:nvPr/>
          </p:nvSpPr>
          <p:spPr bwMode="auto">
            <a:xfrm>
              <a:off x="2496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2" name="Rectangle 68"/>
            <p:cNvSpPr>
              <a:spLocks noChangeArrowheads="1"/>
            </p:cNvSpPr>
            <p:nvPr/>
          </p:nvSpPr>
          <p:spPr bwMode="auto">
            <a:xfrm>
              <a:off x="2496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3" name="Rectangle 69"/>
            <p:cNvSpPr>
              <a:spLocks noChangeArrowheads="1"/>
            </p:cNvSpPr>
            <p:nvPr/>
          </p:nvSpPr>
          <p:spPr bwMode="auto">
            <a:xfrm>
              <a:off x="249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4" name="Rectangle 70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5" name="Rectangle 71"/>
            <p:cNvSpPr>
              <a:spLocks noChangeArrowheads="1"/>
            </p:cNvSpPr>
            <p:nvPr/>
          </p:nvSpPr>
          <p:spPr bwMode="auto">
            <a:xfrm>
              <a:off x="249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6" name="Rectangle 72"/>
            <p:cNvSpPr>
              <a:spLocks noChangeArrowheads="1"/>
            </p:cNvSpPr>
            <p:nvPr/>
          </p:nvSpPr>
          <p:spPr bwMode="auto">
            <a:xfrm>
              <a:off x="249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7" name="Rectangle 73"/>
            <p:cNvSpPr>
              <a:spLocks noChangeArrowheads="1"/>
            </p:cNvSpPr>
            <p:nvPr/>
          </p:nvSpPr>
          <p:spPr bwMode="auto">
            <a:xfrm>
              <a:off x="249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8" name="Rectangle 74"/>
            <p:cNvSpPr>
              <a:spLocks noChangeArrowheads="1"/>
            </p:cNvSpPr>
            <p:nvPr/>
          </p:nvSpPr>
          <p:spPr bwMode="auto">
            <a:xfrm>
              <a:off x="249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9" name="Rectangle 75"/>
            <p:cNvSpPr>
              <a:spLocks noChangeArrowheads="1"/>
            </p:cNvSpPr>
            <p:nvPr/>
          </p:nvSpPr>
          <p:spPr bwMode="auto">
            <a:xfrm>
              <a:off x="249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0" name="Rectangle 76"/>
            <p:cNvSpPr>
              <a:spLocks noChangeArrowheads="1"/>
            </p:cNvSpPr>
            <p:nvPr/>
          </p:nvSpPr>
          <p:spPr bwMode="auto">
            <a:xfrm>
              <a:off x="2688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1" name="Rectangle 77"/>
            <p:cNvSpPr>
              <a:spLocks noChangeArrowheads="1"/>
            </p:cNvSpPr>
            <p:nvPr/>
          </p:nvSpPr>
          <p:spPr bwMode="auto">
            <a:xfrm>
              <a:off x="2688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2" name="Rectangle 78"/>
            <p:cNvSpPr>
              <a:spLocks noChangeArrowheads="1"/>
            </p:cNvSpPr>
            <p:nvPr/>
          </p:nvSpPr>
          <p:spPr bwMode="auto">
            <a:xfrm>
              <a:off x="268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3" name="Rectangle 79"/>
            <p:cNvSpPr>
              <a:spLocks noChangeArrowheads="1"/>
            </p:cNvSpPr>
            <p:nvPr/>
          </p:nvSpPr>
          <p:spPr bwMode="auto">
            <a:xfrm>
              <a:off x="268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4" name="Rectangle 80"/>
            <p:cNvSpPr>
              <a:spLocks noChangeArrowheads="1"/>
            </p:cNvSpPr>
            <p:nvPr/>
          </p:nvSpPr>
          <p:spPr bwMode="auto">
            <a:xfrm>
              <a:off x="268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5" name="Rectangle 81"/>
            <p:cNvSpPr>
              <a:spLocks noChangeArrowheads="1"/>
            </p:cNvSpPr>
            <p:nvPr/>
          </p:nvSpPr>
          <p:spPr bwMode="auto">
            <a:xfrm>
              <a:off x="268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6" name="Rectangle 82"/>
            <p:cNvSpPr>
              <a:spLocks noChangeArrowheads="1"/>
            </p:cNvSpPr>
            <p:nvPr/>
          </p:nvSpPr>
          <p:spPr bwMode="auto">
            <a:xfrm>
              <a:off x="268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7" name="Rectangle 83"/>
            <p:cNvSpPr>
              <a:spLocks noChangeArrowheads="1"/>
            </p:cNvSpPr>
            <p:nvPr/>
          </p:nvSpPr>
          <p:spPr bwMode="auto">
            <a:xfrm>
              <a:off x="268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8" name="Rectangle 84"/>
            <p:cNvSpPr>
              <a:spLocks noChangeArrowheads="1"/>
            </p:cNvSpPr>
            <p:nvPr/>
          </p:nvSpPr>
          <p:spPr bwMode="auto">
            <a:xfrm>
              <a:off x="268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9" name="Rectangle 85"/>
            <p:cNvSpPr>
              <a:spLocks noChangeArrowheads="1"/>
            </p:cNvSpPr>
            <p:nvPr/>
          </p:nvSpPr>
          <p:spPr bwMode="auto">
            <a:xfrm>
              <a:off x="1248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0" name="Rectangle 86"/>
            <p:cNvSpPr>
              <a:spLocks noChangeArrowheads="1"/>
            </p:cNvSpPr>
            <p:nvPr/>
          </p:nvSpPr>
          <p:spPr bwMode="auto">
            <a:xfrm>
              <a:off x="1248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1" name="Rectangle 87"/>
            <p:cNvSpPr>
              <a:spLocks noChangeArrowheads="1"/>
            </p:cNvSpPr>
            <p:nvPr/>
          </p:nvSpPr>
          <p:spPr bwMode="auto">
            <a:xfrm>
              <a:off x="1248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2" name="Rectangle 88"/>
            <p:cNvSpPr>
              <a:spLocks noChangeArrowheads="1"/>
            </p:cNvSpPr>
            <p:nvPr/>
          </p:nvSpPr>
          <p:spPr bwMode="auto">
            <a:xfrm>
              <a:off x="124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3" name="Rectangle 89"/>
            <p:cNvSpPr>
              <a:spLocks noChangeArrowheads="1"/>
            </p:cNvSpPr>
            <p:nvPr/>
          </p:nvSpPr>
          <p:spPr bwMode="auto">
            <a:xfrm>
              <a:off x="124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4" name="Rectangle 90"/>
            <p:cNvSpPr>
              <a:spLocks noChangeArrowheads="1"/>
            </p:cNvSpPr>
            <p:nvPr/>
          </p:nvSpPr>
          <p:spPr bwMode="auto">
            <a:xfrm>
              <a:off x="124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5" name="Rectangle 91"/>
            <p:cNvSpPr>
              <a:spLocks noChangeArrowheads="1"/>
            </p:cNvSpPr>
            <p:nvPr/>
          </p:nvSpPr>
          <p:spPr bwMode="auto">
            <a:xfrm>
              <a:off x="124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6" name="Rectangle 92"/>
            <p:cNvSpPr>
              <a:spLocks noChangeArrowheads="1"/>
            </p:cNvSpPr>
            <p:nvPr/>
          </p:nvSpPr>
          <p:spPr bwMode="auto">
            <a:xfrm>
              <a:off x="124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7" name="Rectangle 93"/>
            <p:cNvSpPr>
              <a:spLocks noChangeArrowheads="1"/>
            </p:cNvSpPr>
            <p:nvPr/>
          </p:nvSpPr>
          <p:spPr bwMode="auto">
            <a:xfrm>
              <a:off x="124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8" name="Rectangle 94"/>
            <p:cNvSpPr>
              <a:spLocks noChangeArrowheads="1"/>
            </p:cNvSpPr>
            <p:nvPr/>
          </p:nvSpPr>
          <p:spPr bwMode="auto">
            <a:xfrm>
              <a:off x="1440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9" name="Rectangle 95"/>
            <p:cNvSpPr>
              <a:spLocks noChangeArrowheads="1"/>
            </p:cNvSpPr>
            <p:nvPr/>
          </p:nvSpPr>
          <p:spPr bwMode="auto">
            <a:xfrm>
              <a:off x="1440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0" name="Rectangle 96"/>
            <p:cNvSpPr>
              <a:spLocks noChangeArrowheads="1"/>
            </p:cNvSpPr>
            <p:nvPr/>
          </p:nvSpPr>
          <p:spPr bwMode="auto">
            <a:xfrm>
              <a:off x="1440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1" name="Rectangle 97"/>
            <p:cNvSpPr>
              <a:spLocks noChangeArrowheads="1"/>
            </p:cNvSpPr>
            <p:nvPr/>
          </p:nvSpPr>
          <p:spPr bwMode="auto">
            <a:xfrm>
              <a:off x="144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2" name="Rectangle 98"/>
            <p:cNvSpPr>
              <a:spLocks noChangeArrowheads="1"/>
            </p:cNvSpPr>
            <p:nvPr/>
          </p:nvSpPr>
          <p:spPr bwMode="auto">
            <a:xfrm>
              <a:off x="144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3" name="Rectangle 99"/>
            <p:cNvSpPr>
              <a:spLocks noChangeArrowheads="1"/>
            </p:cNvSpPr>
            <p:nvPr/>
          </p:nvSpPr>
          <p:spPr bwMode="auto">
            <a:xfrm>
              <a:off x="144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4" name="Rectangle 100"/>
            <p:cNvSpPr>
              <a:spLocks noChangeArrowheads="1"/>
            </p:cNvSpPr>
            <p:nvPr/>
          </p:nvSpPr>
          <p:spPr bwMode="auto">
            <a:xfrm>
              <a:off x="144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5" name="Rectangle 101"/>
            <p:cNvSpPr>
              <a:spLocks noChangeArrowheads="1"/>
            </p:cNvSpPr>
            <p:nvPr/>
          </p:nvSpPr>
          <p:spPr bwMode="auto">
            <a:xfrm>
              <a:off x="144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6" name="Rectangle 102"/>
            <p:cNvSpPr>
              <a:spLocks noChangeArrowheads="1"/>
            </p:cNvSpPr>
            <p:nvPr/>
          </p:nvSpPr>
          <p:spPr bwMode="auto">
            <a:xfrm>
              <a:off x="144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7" name="Rectangle 103"/>
            <p:cNvSpPr>
              <a:spLocks noChangeArrowheads="1"/>
            </p:cNvSpPr>
            <p:nvPr/>
          </p:nvSpPr>
          <p:spPr bwMode="auto">
            <a:xfrm>
              <a:off x="1632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8" name="Rectangle 104"/>
            <p:cNvSpPr>
              <a:spLocks noChangeArrowheads="1"/>
            </p:cNvSpPr>
            <p:nvPr/>
          </p:nvSpPr>
          <p:spPr bwMode="auto">
            <a:xfrm>
              <a:off x="1632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9" name="Rectangle 105"/>
            <p:cNvSpPr>
              <a:spLocks noChangeArrowheads="1"/>
            </p:cNvSpPr>
            <p:nvPr/>
          </p:nvSpPr>
          <p:spPr bwMode="auto">
            <a:xfrm>
              <a:off x="163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0" name="Rectangle 106"/>
            <p:cNvSpPr>
              <a:spLocks noChangeArrowheads="1"/>
            </p:cNvSpPr>
            <p:nvPr/>
          </p:nvSpPr>
          <p:spPr bwMode="auto">
            <a:xfrm>
              <a:off x="163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1" name="Rectangle 107"/>
            <p:cNvSpPr>
              <a:spLocks noChangeArrowheads="1"/>
            </p:cNvSpPr>
            <p:nvPr/>
          </p:nvSpPr>
          <p:spPr bwMode="auto">
            <a:xfrm>
              <a:off x="163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2" name="Rectangle 108"/>
            <p:cNvSpPr>
              <a:spLocks noChangeArrowheads="1"/>
            </p:cNvSpPr>
            <p:nvPr/>
          </p:nvSpPr>
          <p:spPr bwMode="auto">
            <a:xfrm>
              <a:off x="163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3" name="Rectangle 109"/>
            <p:cNvSpPr>
              <a:spLocks noChangeArrowheads="1"/>
            </p:cNvSpPr>
            <p:nvPr/>
          </p:nvSpPr>
          <p:spPr bwMode="auto">
            <a:xfrm>
              <a:off x="163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4" name="Rectangle 110"/>
            <p:cNvSpPr>
              <a:spLocks noChangeArrowheads="1"/>
            </p:cNvSpPr>
            <p:nvPr/>
          </p:nvSpPr>
          <p:spPr bwMode="auto">
            <a:xfrm>
              <a:off x="163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5" name="Rectangle 111"/>
            <p:cNvSpPr>
              <a:spLocks noChangeArrowheads="1"/>
            </p:cNvSpPr>
            <p:nvPr/>
          </p:nvSpPr>
          <p:spPr bwMode="auto">
            <a:xfrm>
              <a:off x="163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6" name="Rectangle 112"/>
            <p:cNvSpPr>
              <a:spLocks noChangeArrowheads="1"/>
            </p:cNvSpPr>
            <p:nvPr/>
          </p:nvSpPr>
          <p:spPr bwMode="auto">
            <a:xfrm>
              <a:off x="1824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7" name="Rectangle 113"/>
            <p:cNvSpPr>
              <a:spLocks noChangeArrowheads="1"/>
            </p:cNvSpPr>
            <p:nvPr/>
          </p:nvSpPr>
          <p:spPr bwMode="auto">
            <a:xfrm>
              <a:off x="1824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8" name="Rectangle 114"/>
            <p:cNvSpPr>
              <a:spLocks noChangeArrowheads="1"/>
            </p:cNvSpPr>
            <p:nvPr/>
          </p:nvSpPr>
          <p:spPr bwMode="auto">
            <a:xfrm>
              <a:off x="182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9" name="Rectangle 115"/>
            <p:cNvSpPr>
              <a:spLocks noChangeArrowheads="1"/>
            </p:cNvSpPr>
            <p:nvPr/>
          </p:nvSpPr>
          <p:spPr bwMode="auto">
            <a:xfrm>
              <a:off x="182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0" name="Rectangle 116"/>
            <p:cNvSpPr>
              <a:spLocks noChangeArrowheads="1"/>
            </p:cNvSpPr>
            <p:nvPr/>
          </p:nvSpPr>
          <p:spPr bwMode="auto">
            <a:xfrm>
              <a:off x="182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1" name="Rectangle 117"/>
            <p:cNvSpPr>
              <a:spLocks noChangeArrowheads="1"/>
            </p:cNvSpPr>
            <p:nvPr/>
          </p:nvSpPr>
          <p:spPr bwMode="auto">
            <a:xfrm>
              <a:off x="182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2" name="Rectangle 118"/>
            <p:cNvSpPr>
              <a:spLocks noChangeArrowheads="1"/>
            </p:cNvSpPr>
            <p:nvPr/>
          </p:nvSpPr>
          <p:spPr bwMode="auto">
            <a:xfrm>
              <a:off x="182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3" name="Rectangle 119"/>
            <p:cNvSpPr>
              <a:spLocks noChangeArrowheads="1"/>
            </p:cNvSpPr>
            <p:nvPr/>
          </p:nvSpPr>
          <p:spPr bwMode="auto">
            <a:xfrm>
              <a:off x="182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4" name="Rectangle 120"/>
            <p:cNvSpPr>
              <a:spLocks noChangeArrowheads="1"/>
            </p:cNvSpPr>
            <p:nvPr/>
          </p:nvSpPr>
          <p:spPr bwMode="auto">
            <a:xfrm>
              <a:off x="182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5" name="Rectangle 121"/>
            <p:cNvSpPr>
              <a:spLocks noChangeArrowheads="1"/>
            </p:cNvSpPr>
            <p:nvPr/>
          </p:nvSpPr>
          <p:spPr bwMode="auto">
            <a:xfrm>
              <a:off x="2016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6" name="Rectangle 122"/>
            <p:cNvSpPr>
              <a:spLocks noChangeArrowheads="1"/>
            </p:cNvSpPr>
            <p:nvPr/>
          </p:nvSpPr>
          <p:spPr bwMode="auto">
            <a:xfrm>
              <a:off x="2016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7" name="Rectangle 123"/>
            <p:cNvSpPr>
              <a:spLocks noChangeArrowheads="1"/>
            </p:cNvSpPr>
            <p:nvPr/>
          </p:nvSpPr>
          <p:spPr bwMode="auto">
            <a:xfrm>
              <a:off x="2016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8" name="Rectangle 124"/>
            <p:cNvSpPr>
              <a:spLocks noChangeArrowheads="1"/>
            </p:cNvSpPr>
            <p:nvPr/>
          </p:nvSpPr>
          <p:spPr bwMode="auto">
            <a:xfrm>
              <a:off x="201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9" name="Rectangle 125"/>
            <p:cNvSpPr>
              <a:spLocks noChangeArrowheads="1"/>
            </p:cNvSpPr>
            <p:nvPr/>
          </p:nvSpPr>
          <p:spPr bwMode="auto">
            <a:xfrm>
              <a:off x="201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0" name="Rectangle 126"/>
            <p:cNvSpPr>
              <a:spLocks noChangeArrowheads="1"/>
            </p:cNvSpPr>
            <p:nvPr/>
          </p:nvSpPr>
          <p:spPr bwMode="auto">
            <a:xfrm>
              <a:off x="201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1" name="Rectangle 127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2" name="Rectangle 128"/>
            <p:cNvSpPr>
              <a:spLocks noChangeArrowheads="1"/>
            </p:cNvSpPr>
            <p:nvPr/>
          </p:nvSpPr>
          <p:spPr bwMode="auto">
            <a:xfrm>
              <a:off x="201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3" name="Rectangle 129"/>
            <p:cNvSpPr>
              <a:spLocks noChangeArrowheads="1"/>
            </p:cNvSpPr>
            <p:nvPr/>
          </p:nvSpPr>
          <p:spPr bwMode="auto">
            <a:xfrm>
              <a:off x="201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4" name="Rectangle 130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5" name="Rectangle 131"/>
            <p:cNvSpPr>
              <a:spLocks noChangeArrowheads="1"/>
            </p:cNvSpPr>
            <p:nvPr/>
          </p:nvSpPr>
          <p:spPr bwMode="auto">
            <a:xfrm>
              <a:off x="2208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6" name="Rectangle 132"/>
            <p:cNvSpPr>
              <a:spLocks noChangeArrowheads="1"/>
            </p:cNvSpPr>
            <p:nvPr/>
          </p:nvSpPr>
          <p:spPr bwMode="auto">
            <a:xfrm>
              <a:off x="2208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7" name="Rectangle 133"/>
            <p:cNvSpPr>
              <a:spLocks noChangeArrowheads="1"/>
            </p:cNvSpPr>
            <p:nvPr/>
          </p:nvSpPr>
          <p:spPr bwMode="auto">
            <a:xfrm>
              <a:off x="220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8" name="Rectangle 134"/>
            <p:cNvSpPr>
              <a:spLocks noChangeArrowheads="1"/>
            </p:cNvSpPr>
            <p:nvPr/>
          </p:nvSpPr>
          <p:spPr bwMode="auto">
            <a:xfrm>
              <a:off x="220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9" name="Rectangle 135"/>
            <p:cNvSpPr>
              <a:spLocks noChangeArrowheads="1"/>
            </p:cNvSpPr>
            <p:nvPr/>
          </p:nvSpPr>
          <p:spPr bwMode="auto">
            <a:xfrm>
              <a:off x="220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0" name="Rectangle 136"/>
            <p:cNvSpPr>
              <a:spLocks noChangeArrowheads="1"/>
            </p:cNvSpPr>
            <p:nvPr/>
          </p:nvSpPr>
          <p:spPr bwMode="auto">
            <a:xfrm>
              <a:off x="220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1" name="Rectangle 137"/>
            <p:cNvSpPr>
              <a:spLocks noChangeArrowheads="1"/>
            </p:cNvSpPr>
            <p:nvPr/>
          </p:nvSpPr>
          <p:spPr bwMode="auto">
            <a:xfrm>
              <a:off x="220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2" name="Rectangle 138"/>
            <p:cNvSpPr>
              <a:spLocks noChangeArrowheads="1"/>
            </p:cNvSpPr>
            <p:nvPr/>
          </p:nvSpPr>
          <p:spPr bwMode="auto">
            <a:xfrm>
              <a:off x="220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3" name="Rectangle 139"/>
            <p:cNvSpPr>
              <a:spLocks noChangeArrowheads="1"/>
            </p:cNvSpPr>
            <p:nvPr/>
          </p:nvSpPr>
          <p:spPr bwMode="auto">
            <a:xfrm>
              <a:off x="2400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4" name="Rectangle 140"/>
            <p:cNvSpPr>
              <a:spLocks noChangeArrowheads="1"/>
            </p:cNvSpPr>
            <p:nvPr/>
          </p:nvSpPr>
          <p:spPr bwMode="auto">
            <a:xfrm>
              <a:off x="2400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5" name="Rectangle 141"/>
            <p:cNvSpPr>
              <a:spLocks noChangeArrowheads="1"/>
            </p:cNvSpPr>
            <p:nvPr/>
          </p:nvSpPr>
          <p:spPr bwMode="auto">
            <a:xfrm>
              <a:off x="2400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6" name="Rectangle 142"/>
            <p:cNvSpPr>
              <a:spLocks noChangeArrowheads="1"/>
            </p:cNvSpPr>
            <p:nvPr/>
          </p:nvSpPr>
          <p:spPr bwMode="auto">
            <a:xfrm>
              <a:off x="240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7" name="Rectangle 143"/>
            <p:cNvSpPr>
              <a:spLocks noChangeArrowheads="1"/>
            </p:cNvSpPr>
            <p:nvPr/>
          </p:nvSpPr>
          <p:spPr bwMode="auto">
            <a:xfrm>
              <a:off x="240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8" name="Rectangle 144"/>
            <p:cNvSpPr>
              <a:spLocks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9" name="Rectangle 145"/>
            <p:cNvSpPr>
              <a:spLocks noChangeArrowheads="1"/>
            </p:cNvSpPr>
            <p:nvPr/>
          </p:nvSpPr>
          <p:spPr bwMode="auto">
            <a:xfrm>
              <a:off x="240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0" name="Rectangle 146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1" name="Rectangle 147"/>
            <p:cNvSpPr>
              <a:spLocks noChangeArrowheads="1"/>
            </p:cNvSpPr>
            <p:nvPr/>
          </p:nvSpPr>
          <p:spPr bwMode="auto">
            <a:xfrm>
              <a:off x="240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2" name="Rectangle 148"/>
            <p:cNvSpPr>
              <a:spLocks noChangeArrowheads="1"/>
            </p:cNvSpPr>
            <p:nvPr/>
          </p:nvSpPr>
          <p:spPr bwMode="auto">
            <a:xfrm>
              <a:off x="2592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3" name="Rectangle 149"/>
            <p:cNvSpPr>
              <a:spLocks noChangeArrowheads="1"/>
            </p:cNvSpPr>
            <p:nvPr/>
          </p:nvSpPr>
          <p:spPr bwMode="auto">
            <a:xfrm>
              <a:off x="2592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4" name="Rectangle 150"/>
            <p:cNvSpPr>
              <a:spLocks noChangeArrowheads="1"/>
            </p:cNvSpPr>
            <p:nvPr/>
          </p:nvSpPr>
          <p:spPr bwMode="auto">
            <a:xfrm>
              <a:off x="259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5" name="Rectangle 151"/>
            <p:cNvSpPr>
              <a:spLocks noChangeArrowheads="1"/>
            </p:cNvSpPr>
            <p:nvPr/>
          </p:nvSpPr>
          <p:spPr bwMode="auto">
            <a:xfrm>
              <a:off x="259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6" name="Rectangle 152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7" name="Rectangle 153"/>
            <p:cNvSpPr>
              <a:spLocks noChangeArrowheads="1"/>
            </p:cNvSpPr>
            <p:nvPr/>
          </p:nvSpPr>
          <p:spPr bwMode="auto">
            <a:xfrm>
              <a:off x="259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8" name="Rectangle 154"/>
            <p:cNvSpPr>
              <a:spLocks noChangeArrowheads="1"/>
            </p:cNvSpPr>
            <p:nvPr/>
          </p:nvSpPr>
          <p:spPr bwMode="auto">
            <a:xfrm>
              <a:off x="259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9" name="Rectangle 155"/>
            <p:cNvSpPr>
              <a:spLocks noChangeArrowheads="1"/>
            </p:cNvSpPr>
            <p:nvPr/>
          </p:nvSpPr>
          <p:spPr bwMode="auto">
            <a:xfrm>
              <a:off x="259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0" name="Rectangle 156"/>
            <p:cNvSpPr>
              <a:spLocks noChangeArrowheads="1"/>
            </p:cNvSpPr>
            <p:nvPr/>
          </p:nvSpPr>
          <p:spPr bwMode="auto">
            <a:xfrm>
              <a:off x="259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1" name="Rectangle 157"/>
            <p:cNvSpPr>
              <a:spLocks noChangeArrowheads="1"/>
            </p:cNvSpPr>
            <p:nvPr/>
          </p:nvSpPr>
          <p:spPr bwMode="auto">
            <a:xfrm>
              <a:off x="2784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2" name="Rectangle 158"/>
            <p:cNvSpPr>
              <a:spLocks noChangeArrowheads="1"/>
            </p:cNvSpPr>
            <p:nvPr/>
          </p:nvSpPr>
          <p:spPr bwMode="auto">
            <a:xfrm>
              <a:off x="2784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3" name="Rectangle 159"/>
            <p:cNvSpPr>
              <a:spLocks noChangeArrowheads="1"/>
            </p:cNvSpPr>
            <p:nvPr/>
          </p:nvSpPr>
          <p:spPr bwMode="auto">
            <a:xfrm>
              <a:off x="278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4" name="Rectangle 160"/>
            <p:cNvSpPr>
              <a:spLocks noChangeArrowheads="1"/>
            </p:cNvSpPr>
            <p:nvPr/>
          </p:nvSpPr>
          <p:spPr bwMode="auto">
            <a:xfrm>
              <a:off x="278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5" name="Rectangle 161"/>
            <p:cNvSpPr>
              <a:spLocks noChangeArrowheads="1"/>
            </p:cNvSpPr>
            <p:nvPr/>
          </p:nvSpPr>
          <p:spPr bwMode="auto">
            <a:xfrm>
              <a:off x="278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6" name="Rectangle 162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7" name="Rectangle 163"/>
            <p:cNvSpPr>
              <a:spLocks noChangeArrowheads="1"/>
            </p:cNvSpPr>
            <p:nvPr/>
          </p:nvSpPr>
          <p:spPr bwMode="auto">
            <a:xfrm>
              <a:off x="278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8" name="Rectangle 164"/>
            <p:cNvSpPr>
              <a:spLocks noChangeArrowheads="1"/>
            </p:cNvSpPr>
            <p:nvPr/>
          </p:nvSpPr>
          <p:spPr bwMode="auto">
            <a:xfrm>
              <a:off x="278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9" name="Rectangle 165"/>
            <p:cNvSpPr>
              <a:spLocks noChangeArrowheads="1"/>
            </p:cNvSpPr>
            <p:nvPr/>
          </p:nvSpPr>
          <p:spPr bwMode="auto">
            <a:xfrm>
              <a:off x="278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0" name="Rectangle 166"/>
            <p:cNvSpPr>
              <a:spLocks noChangeArrowheads="1"/>
            </p:cNvSpPr>
            <p:nvPr/>
          </p:nvSpPr>
          <p:spPr bwMode="auto">
            <a:xfrm>
              <a:off x="1344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1" name="Rectangle 167"/>
            <p:cNvSpPr>
              <a:spLocks noChangeArrowheads="1"/>
            </p:cNvSpPr>
            <p:nvPr/>
          </p:nvSpPr>
          <p:spPr bwMode="auto">
            <a:xfrm>
              <a:off x="1344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2" name="Rectangle 168"/>
            <p:cNvSpPr>
              <a:spLocks noChangeArrowheads="1"/>
            </p:cNvSpPr>
            <p:nvPr/>
          </p:nvSpPr>
          <p:spPr bwMode="auto">
            <a:xfrm>
              <a:off x="134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3" name="Rectangle 169"/>
            <p:cNvSpPr>
              <a:spLocks noChangeArrowheads="1"/>
            </p:cNvSpPr>
            <p:nvPr/>
          </p:nvSpPr>
          <p:spPr bwMode="auto">
            <a:xfrm>
              <a:off x="134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4" name="Rectangle 170"/>
            <p:cNvSpPr>
              <a:spLocks noChangeArrowheads="1"/>
            </p:cNvSpPr>
            <p:nvPr/>
          </p:nvSpPr>
          <p:spPr bwMode="auto">
            <a:xfrm>
              <a:off x="134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5" name="Rectangle 171"/>
            <p:cNvSpPr>
              <a:spLocks noChangeArrowheads="1"/>
            </p:cNvSpPr>
            <p:nvPr/>
          </p:nvSpPr>
          <p:spPr bwMode="auto">
            <a:xfrm>
              <a:off x="134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6" name="Rectangle 172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7" name="Rectangle 173"/>
            <p:cNvSpPr>
              <a:spLocks noChangeArrowheads="1"/>
            </p:cNvSpPr>
            <p:nvPr/>
          </p:nvSpPr>
          <p:spPr bwMode="auto">
            <a:xfrm>
              <a:off x="134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8" name="Rectangle 174"/>
            <p:cNvSpPr>
              <a:spLocks noChangeArrowheads="1"/>
            </p:cNvSpPr>
            <p:nvPr/>
          </p:nvSpPr>
          <p:spPr bwMode="auto">
            <a:xfrm>
              <a:off x="1344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9" name="Rectangle 175"/>
            <p:cNvSpPr>
              <a:spLocks noChangeArrowheads="1"/>
            </p:cNvSpPr>
            <p:nvPr/>
          </p:nvSpPr>
          <p:spPr bwMode="auto">
            <a:xfrm>
              <a:off x="1536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0" name="Rectangle 176"/>
            <p:cNvSpPr>
              <a:spLocks noChangeArrowheads="1"/>
            </p:cNvSpPr>
            <p:nvPr/>
          </p:nvSpPr>
          <p:spPr bwMode="auto">
            <a:xfrm>
              <a:off x="153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1" name="Rectangle 177"/>
            <p:cNvSpPr>
              <a:spLocks noChangeArrowheads="1"/>
            </p:cNvSpPr>
            <p:nvPr/>
          </p:nvSpPr>
          <p:spPr bwMode="auto">
            <a:xfrm>
              <a:off x="153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2" name="Rectangle 178"/>
            <p:cNvSpPr>
              <a:spLocks noChangeArrowheads="1"/>
            </p:cNvSpPr>
            <p:nvPr/>
          </p:nvSpPr>
          <p:spPr bwMode="auto">
            <a:xfrm>
              <a:off x="153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3" name="Rectangle 179"/>
            <p:cNvSpPr>
              <a:spLocks noChangeArrowheads="1"/>
            </p:cNvSpPr>
            <p:nvPr/>
          </p:nvSpPr>
          <p:spPr bwMode="auto">
            <a:xfrm>
              <a:off x="153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4" name="Rectangle 180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5" name="Rectangle 181"/>
            <p:cNvSpPr>
              <a:spLocks noChangeArrowheads="1"/>
            </p:cNvSpPr>
            <p:nvPr/>
          </p:nvSpPr>
          <p:spPr bwMode="auto">
            <a:xfrm>
              <a:off x="153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6" name="Rectangle 182"/>
            <p:cNvSpPr>
              <a:spLocks noChangeArrowheads="1"/>
            </p:cNvSpPr>
            <p:nvPr/>
          </p:nvSpPr>
          <p:spPr bwMode="auto">
            <a:xfrm>
              <a:off x="153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7" name="Rectangle 183"/>
            <p:cNvSpPr>
              <a:spLocks noChangeArrowheads="1"/>
            </p:cNvSpPr>
            <p:nvPr/>
          </p:nvSpPr>
          <p:spPr bwMode="auto">
            <a:xfrm>
              <a:off x="1536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8" name="Rectangle 184"/>
            <p:cNvSpPr>
              <a:spLocks noChangeArrowheads="1"/>
            </p:cNvSpPr>
            <p:nvPr/>
          </p:nvSpPr>
          <p:spPr bwMode="auto">
            <a:xfrm>
              <a:off x="1728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9" name="Rectangle 185"/>
            <p:cNvSpPr>
              <a:spLocks noChangeArrowheads="1"/>
            </p:cNvSpPr>
            <p:nvPr/>
          </p:nvSpPr>
          <p:spPr bwMode="auto">
            <a:xfrm>
              <a:off x="172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0" name="Rectangle 186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1" name="Rectangle 187"/>
            <p:cNvSpPr>
              <a:spLocks noChangeArrowheads="1"/>
            </p:cNvSpPr>
            <p:nvPr/>
          </p:nvSpPr>
          <p:spPr bwMode="auto">
            <a:xfrm>
              <a:off x="172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2" name="Rectangle 188"/>
            <p:cNvSpPr>
              <a:spLocks noChangeArrowheads="1"/>
            </p:cNvSpPr>
            <p:nvPr/>
          </p:nvSpPr>
          <p:spPr bwMode="auto">
            <a:xfrm>
              <a:off x="172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3" name="Rectangle 189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4" name="Rectangle 190"/>
            <p:cNvSpPr>
              <a:spLocks noChangeArrowheads="1"/>
            </p:cNvSpPr>
            <p:nvPr/>
          </p:nvSpPr>
          <p:spPr bwMode="auto">
            <a:xfrm>
              <a:off x="172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5" name="Rectangle 191"/>
            <p:cNvSpPr>
              <a:spLocks noChangeArrowheads="1"/>
            </p:cNvSpPr>
            <p:nvPr/>
          </p:nvSpPr>
          <p:spPr bwMode="auto">
            <a:xfrm>
              <a:off x="172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6" name="Rectangle 192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7" name="Rectangle 193"/>
            <p:cNvSpPr>
              <a:spLocks noChangeArrowheads="1"/>
            </p:cNvSpPr>
            <p:nvPr/>
          </p:nvSpPr>
          <p:spPr bwMode="auto">
            <a:xfrm>
              <a:off x="1920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8" name="Rectangle 194"/>
            <p:cNvSpPr>
              <a:spLocks noChangeArrowheads="1"/>
            </p:cNvSpPr>
            <p:nvPr/>
          </p:nvSpPr>
          <p:spPr bwMode="auto">
            <a:xfrm>
              <a:off x="1920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9" name="Rectangle 195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0" name="Rectangle 196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1" name="Rectangle 197"/>
            <p:cNvSpPr>
              <a:spLocks noChangeArrowheads="1"/>
            </p:cNvSpPr>
            <p:nvPr/>
          </p:nvSpPr>
          <p:spPr bwMode="auto">
            <a:xfrm>
              <a:off x="192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2" name="Rectangle 198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3" name="Rectangle 199"/>
            <p:cNvSpPr>
              <a:spLocks noChangeArrowheads="1"/>
            </p:cNvSpPr>
            <p:nvPr/>
          </p:nvSpPr>
          <p:spPr bwMode="auto">
            <a:xfrm>
              <a:off x="192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4" name="Rectangle 200"/>
            <p:cNvSpPr>
              <a:spLocks noChangeArrowheads="1"/>
            </p:cNvSpPr>
            <p:nvPr/>
          </p:nvSpPr>
          <p:spPr bwMode="auto">
            <a:xfrm>
              <a:off x="192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5" name="Rectangle 201"/>
            <p:cNvSpPr>
              <a:spLocks noChangeArrowheads="1"/>
            </p:cNvSpPr>
            <p:nvPr/>
          </p:nvSpPr>
          <p:spPr bwMode="auto">
            <a:xfrm>
              <a:off x="192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6" name="Rectangle 202"/>
            <p:cNvSpPr>
              <a:spLocks noChangeArrowheads="1"/>
            </p:cNvSpPr>
            <p:nvPr/>
          </p:nvSpPr>
          <p:spPr bwMode="auto">
            <a:xfrm>
              <a:off x="2112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7" name="Rectangle 203"/>
            <p:cNvSpPr>
              <a:spLocks noChangeArrowheads="1"/>
            </p:cNvSpPr>
            <p:nvPr/>
          </p:nvSpPr>
          <p:spPr bwMode="auto">
            <a:xfrm>
              <a:off x="2112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8" name="Rectangle 204"/>
            <p:cNvSpPr>
              <a:spLocks noChangeArrowheads="1"/>
            </p:cNvSpPr>
            <p:nvPr/>
          </p:nvSpPr>
          <p:spPr bwMode="auto">
            <a:xfrm>
              <a:off x="211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9" name="Rectangle 205"/>
            <p:cNvSpPr>
              <a:spLocks noChangeArrowheads="1"/>
            </p:cNvSpPr>
            <p:nvPr/>
          </p:nvSpPr>
          <p:spPr bwMode="auto">
            <a:xfrm>
              <a:off x="211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0" name="Rectangle 206"/>
            <p:cNvSpPr>
              <a:spLocks noChangeArrowheads="1"/>
            </p:cNvSpPr>
            <p:nvPr/>
          </p:nvSpPr>
          <p:spPr bwMode="auto">
            <a:xfrm>
              <a:off x="211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1" name="Rectangle 207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2" name="Rectangle 208"/>
            <p:cNvSpPr>
              <a:spLocks noChangeArrowheads="1"/>
            </p:cNvSpPr>
            <p:nvPr/>
          </p:nvSpPr>
          <p:spPr bwMode="auto">
            <a:xfrm>
              <a:off x="211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3" name="Rectangle 209"/>
            <p:cNvSpPr>
              <a:spLocks noChangeArrowheads="1"/>
            </p:cNvSpPr>
            <p:nvPr/>
          </p:nvSpPr>
          <p:spPr bwMode="auto">
            <a:xfrm>
              <a:off x="211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4" name="Rectangle 210"/>
            <p:cNvSpPr>
              <a:spLocks noChangeArrowheads="1"/>
            </p:cNvSpPr>
            <p:nvPr/>
          </p:nvSpPr>
          <p:spPr bwMode="auto">
            <a:xfrm>
              <a:off x="2112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5" name="Rectangle 211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6" name="Rectangle 212"/>
            <p:cNvSpPr>
              <a:spLocks noChangeArrowheads="1"/>
            </p:cNvSpPr>
            <p:nvPr/>
          </p:nvSpPr>
          <p:spPr bwMode="auto">
            <a:xfrm>
              <a:off x="2304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7" name="Rectangle 213"/>
            <p:cNvSpPr>
              <a:spLocks noChangeArrowheads="1"/>
            </p:cNvSpPr>
            <p:nvPr/>
          </p:nvSpPr>
          <p:spPr bwMode="auto">
            <a:xfrm>
              <a:off x="230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8" name="Rectangle 214"/>
            <p:cNvSpPr>
              <a:spLocks noChangeArrowheads="1"/>
            </p:cNvSpPr>
            <p:nvPr/>
          </p:nvSpPr>
          <p:spPr bwMode="auto">
            <a:xfrm>
              <a:off x="230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9" name="Rectangle 215"/>
            <p:cNvSpPr>
              <a:spLocks noChangeArrowheads="1"/>
            </p:cNvSpPr>
            <p:nvPr/>
          </p:nvSpPr>
          <p:spPr bwMode="auto">
            <a:xfrm>
              <a:off x="230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0" name="Rectangle 216"/>
            <p:cNvSpPr>
              <a:spLocks noChangeArrowheads="1"/>
            </p:cNvSpPr>
            <p:nvPr/>
          </p:nvSpPr>
          <p:spPr bwMode="auto">
            <a:xfrm>
              <a:off x="230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1" name="Rectangle 217"/>
            <p:cNvSpPr>
              <a:spLocks noChangeArrowheads="1"/>
            </p:cNvSpPr>
            <p:nvPr/>
          </p:nvSpPr>
          <p:spPr bwMode="auto">
            <a:xfrm>
              <a:off x="230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2" name="Rectangle 218"/>
            <p:cNvSpPr>
              <a:spLocks noChangeArrowheads="1"/>
            </p:cNvSpPr>
            <p:nvPr/>
          </p:nvSpPr>
          <p:spPr bwMode="auto">
            <a:xfrm>
              <a:off x="230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3" name="Rectangle 219"/>
            <p:cNvSpPr>
              <a:spLocks noChangeArrowheads="1"/>
            </p:cNvSpPr>
            <p:nvPr/>
          </p:nvSpPr>
          <p:spPr bwMode="auto">
            <a:xfrm>
              <a:off x="2304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4" name="Rectangle 220"/>
            <p:cNvSpPr>
              <a:spLocks noChangeArrowheads="1"/>
            </p:cNvSpPr>
            <p:nvPr/>
          </p:nvSpPr>
          <p:spPr bwMode="auto">
            <a:xfrm>
              <a:off x="2496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5" name="Rectangle 221"/>
            <p:cNvSpPr>
              <a:spLocks noChangeArrowheads="1"/>
            </p:cNvSpPr>
            <p:nvPr/>
          </p:nvSpPr>
          <p:spPr bwMode="auto">
            <a:xfrm>
              <a:off x="249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6" name="Rectangle 222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7" name="Rectangle 223"/>
            <p:cNvSpPr>
              <a:spLocks noChangeArrowheads="1"/>
            </p:cNvSpPr>
            <p:nvPr/>
          </p:nvSpPr>
          <p:spPr bwMode="auto">
            <a:xfrm>
              <a:off x="249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8" name="Rectangle 224"/>
            <p:cNvSpPr>
              <a:spLocks noChangeArrowheads="1"/>
            </p:cNvSpPr>
            <p:nvPr/>
          </p:nvSpPr>
          <p:spPr bwMode="auto">
            <a:xfrm>
              <a:off x="249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9" name="Rectangle 225"/>
            <p:cNvSpPr>
              <a:spLocks noChangeArrowheads="1"/>
            </p:cNvSpPr>
            <p:nvPr/>
          </p:nvSpPr>
          <p:spPr bwMode="auto">
            <a:xfrm>
              <a:off x="249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0" name="Rectangle 226"/>
            <p:cNvSpPr>
              <a:spLocks noChangeArrowheads="1"/>
            </p:cNvSpPr>
            <p:nvPr/>
          </p:nvSpPr>
          <p:spPr bwMode="auto">
            <a:xfrm>
              <a:off x="249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1" name="Rectangle 227"/>
            <p:cNvSpPr>
              <a:spLocks noChangeArrowheads="1"/>
            </p:cNvSpPr>
            <p:nvPr/>
          </p:nvSpPr>
          <p:spPr bwMode="auto">
            <a:xfrm>
              <a:off x="249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2" name="Rectangle 228"/>
            <p:cNvSpPr>
              <a:spLocks noChangeArrowheads="1"/>
            </p:cNvSpPr>
            <p:nvPr/>
          </p:nvSpPr>
          <p:spPr bwMode="auto">
            <a:xfrm>
              <a:off x="2496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3" name="Rectangle 229"/>
            <p:cNvSpPr>
              <a:spLocks noChangeArrowheads="1"/>
            </p:cNvSpPr>
            <p:nvPr/>
          </p:nvSpPr>
          <p:spPr bwMode="auto">
            <a:xfrm>
              <a:off x="2688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4" name="Rectangle 230"/>
            <p:cNvSpPr>
              <a:spLocks noChangeArrowheads="1"/>
            </p:cNvSpPr>
            <p:nvPr/>
          </p:nvSpPr>
          <p:spPr bwMode="auto">
            <a:xfrm>
              <a:off x="268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5" name="Rectangle 231"/>
            <p:cNvSpPr>
              <a:spLocks noChangeArrowheads="1"/>
            </p:cNvSpPr>
            <p:nvPr/>
          </p:nvSpPr>
          <p:spPr bwMode="auto">
            <a:xfrm>
              <a:off x="268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6" name="Rectangle 232"/>
            <p:cNvSpPr>
              <a:spLocks noChangeArrowheads="1"/>
            </p:cNvSpPr>
            <p:nvPr/>
          </p:nvSpPr>
          <p:spPr bwMode="auto">
            <a:xfrm>
              <a:off x="268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7" name="Rectangle 233"/>
            <p:cNvSpPr>
              <a:spLocks noChangeArrowheads="1"/>
            </p:cNvSpPr>
            <p:nvPr/>
          </p:nvSpPr>
          <p:spPr bwMode="auto">
            <a:xfrm>
              <a:off x="268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8" name="Rectangle 234"/>
            <p:cNvSpPr>
              <a:spLocks noChangeArrowheads="1"/>
            </p:cNvSpPr>
            <p:nvPr/>
          </p:nvSpPr>
          <p:spPr bwMode="auto">
            <a:xfrm>
              <a:off x="268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9" name="Rectangle 235"/>
            <p:cNvSpPr>
              <a:spLocks noChangeArrowheads="1"/>
            </p:cNvSpPr>
            <p:nvPr/>
          </p:nvSpPr>
          <p:spPr bwMode="auto">
            <a:xfrm>
              <a:off x="268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0" name="Rectangle 236"/>
            <p:cNvSpPr>
              <a:spLocks noChangeArrowheads="1"/>
            </p:cNvSpPr>
            <p:nvPr/>
          </p:nvSpPr>
          <p:spPr bwMode="auto">
            <a:xfrm>
              <a:off x="268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1" name="Rectangle 237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2" name="Rectangle 238"/>
            <p:cNvSpPr>
              <a:spLocks noChangeArrowheads="1"/>
            </p:cNvSpPr>
            <p:nvPr/>
          </p:nvSpPr>
          <p:spPr bwMode="auto">
            <a:xfrm>
              <a:off x="2880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3" name="Rectangle 239"/>
            <p:cNvSpPr>
              <a:spLocks noChangeArrowheads="1"/>
            </p:cNvSpPr>
            <p:nvPr/>
          </p:nvSpPr>
          <p:spPr bwMode="auto">
            <a:xfrm>
              <a:off x="2880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4" name="Rectangle 240"/>
            <p:cNvSpPr>
              <a:spLocks noChangeArrowheads="1"/>
            </p:cNvSpPr>
            <p:nvPr/>
          </p:nvSpPr>
          <p:spPr bwMode="auto">
            <a:xfrm>
              <a:off x="288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5" name="Rectangle 241"/>
            <p:cNvSpPr>
              <a:spLocks noChangeArrowheads="1"/>
            </p:cNvSpPr>
            <p:nvPr/>
          </p:nvSpPr>
          <p:spPr bwMode="auto">
            <a:xfrm>
              <a:off x="288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6" name="Rectangle 242"/>
            <p:cNvSpPr>
              <a:spLocks noChangeArrowheads="1"/>
            </p:cNvSpPr>
            <p:nvPr/>
          </p:nvSpPr>
          <p:spPr bwMode="auto">
            <a:xfrm>
              <a:off x="288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7" name="Rectangle 243"/>
            <p:cNvSpPr>
              <a:spLocks noChangeArrowheads="1"/>
            </p:cNvSpPr>
            <p:nvPr/>
          </p:nvSpPr>
          <p:spPr bwMode="auto">
            <a:xfrm>
              <a:off x="288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8" name="Rectangle 244"/>
            <p:cNvSpPr>
              <a:spLocks noChangeArrowheads="1"/>
            </p:cNvSpPr>
            <p:nvPr/>
          </p:nvSpPr>
          <p:spPr bwMode="auto">
            <a:xfrm>
              <a:off x="288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9" name="Rectangle 245"/>
            <p:cNvSpPr>
              <a:spLocks noChangeArrowheads="1"/>
            </p:cNvSpPr>
            <p:nvPr/>
          </p:nvSpPr>
          <p:spPr bwMode="auto">
            <a:xfrm>
              <a:off x="288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0" name="Rectangle 246"/>
            <p:cNvSpPr>
              <a:spLocks noChangeArrowheads="1"/>
            </p:cNvSpPr>
            <p:nvPr/>
          </p:nvSpPr>
          <p:spPr bwMode="auto">
            <a:xfrm>
              <a:off x="288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1" name="Rectangle 247"/>
            <p:cNvSpPr>
              <a:spLocks noChangeArrowheads="1"/>
            </p:cNvSpPr>
            <p:nvPr/>
          </p:nvSpPr>
          <p:spPr bwMode="auto">
            <a:xfrm>
              <a:off x="1440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2" name="Rectangle 248"/>
            <p:cNvSpPr>
              <a:spLocks noChangeArrowheads="1"/>
            </p:cNvSpPr>
            <p:nvPr/>
          </p:nvSpPr>
          <p:spPr bwMode="auto">
            <a:xfrm>
              <a:off x="1440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3" name="Rectangle 249"/>
            <p:cNvSpPr>
              <a:spLocks noChangeArrowheads="1"/>
            </p:cNvSpPr>
            <p:nvPr/>
          </p:nvSpPr>
          <p:spPr bwMode="auto">
            <a:xfrm>
              <a:off x="144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4" name="Rectangle 250"/>
            <p:cNvSpPr>
              <a:spLocks noChangeArrowheads="1"/>
            </p:cNvSpPr>
            <p:nvPr/>
          </p:nvSpPr>
          <p:spPr bwMode="auto">
            <a:xfrm>
              <a:off x="144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5" name="Rectangle 251"/>
            <p:cNvSpPr>
              <a:spLocks noChangeArrowheads="1"/>
            </p:cNvSpPr>
            <p:nvPr/>
          </p:nvSpPr>
          <p:spPr bwMode="auto">
            <a:xfrm>
              <a:off x="144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6" name="Rectangle 252"/>
            <p:cNvSpPr>
              <a:spLocks noChangeArrowheads="1"/>
            </p:cNvSpPr>
            <p:nvPr/>
          </p:nvSpPr>
          <p:spPr bwMode="auto">
            <a:xfrm>
              <a:off x="144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7" name="Rectangle 253"/>
            <p:cNvSpPr>
              <a:spLocks noChangeArrowheads="1"/>
            </p:cNvSpPr>
            <p:nvPr/>
          </p:nvSpPr>
          <p:spPr bwMode="auto">
            <a:xfrm>
              <a:off x="144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8" name="Rectangle 254"/>
            <p:cNvSpPr>
              <a:spLocks noChangeArrowheads="1"/>
            </p:cNvSpPr>
            <p:nvPr/>
          </p:nvSpPr>
          <p:spPr bwMode="auto">
            <a:xfrm>
              <a:off x="144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9" name="Rectangle 255"/>
            <p:cNvSpPr>
              <a:spLocks noChangeArrowheads="1"/>
            </p:cNvSpPr>
            <p:nvPr/>
          </p:nvSpPr>
          <p:spPr bwMode="auto">
            <a:xfrm>
              <a:off x="1440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0" name="Rectangle 256"/>
            <p:cNvSpPr>
              <a:spLocks noChangeArrowheads="1"/>
            </p:cNvSpPr>
            <p:nvPr/>
          </p:nvSpPr>
          <p:spPr bwMode="auto">
            <a:xfrm>
              <a:off x="1632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1" name="Rectangle 257"/>
            <p:cNvSpPr>
              <a:spLocks noChangeArrowheads="1"/>
            </p:cNvSpPr>
            <p:nvPr/>
          </p:nvSpPr>
          <p:spPr bwMode="auto">
            <a:xfrm>
              <a:off x="163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2" name="Rectangle 258"/>
            <p:cNvSpPr>
              <a:spLocks noChangeArrowheads="1"/>
            </p:cNvSpPr>
            <p:nvPr/>
          </p:nvSpPr>
          <p:spPr bwMode="auto">
            <a:xfrm>
              <a:off x="163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3" name="Rectangle 259"/>
            <p:cNvSpPr>
              <a:spLocks noChangeArrowheads="1"/>
            </p:cNvSpPr>
            <p:nvPr/>
          </p:nvSpPr>
          <p:spPr bwMode="auto">
            <a:xfrm>
              <a:off x="163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4" name="Rectangle 260"/>
            <p:cNvSpPr>
              <a:spLocks noChangeArrowheads="1"/>
            </p:cNvSpPr>
            <p:nvPr/>
          </p:nvSpPr>
          <p:spPr bwMode="auto">
            <a:xfrm>
              <a:off x="163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5" name="Rectangle 261"/>
            <p:cNvSpPr>
              <a:spLocks noChangeArrowheads="1"/>
            </p:cNvSpPr>
            <p:nvPr/>
          </p:nvSpPr>
          <p:spPr bwMode="auto">
            <a:xfrm>
              <a:off x="163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6" name="Rectangle 262"/>
            <p:cNvSpPr>
              <a:spLocks noChangeArrowheads="1"/>
            </p:cNvSpPr>
            <p:nvPr/>
          </p:nvSpPr>
          <p:spPr bwMode="auto">
            <a:xfrm>
              <a:off x="163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7" name="Rectangle 263"/>
            <p:cNvSpPr>
              <a:spLocks noChangeArrowheads="1"/>
            </p:cNvSpPr>
            <p:nvPr/>
          </p:nvSpPr>
          <p:spPr bwMode="auto">
            <a:xfrm>
              <a:off x="163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8" name="Rectangle 264"/>
            <p:cNvSpPr>
              <a:spLocks noChangeArrowheads="1"/>
            </p:cNvSpPr>
            <p:nvPr/>
          </p:nvSpPr>
          <p:spPr bwMode="auto">
            <a:xfrm>
              <a:off x="1632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9" name="Rectangle 265"/>
            <p:cNvSpPr>
              <a:spLocks noChangeArrowheads="1"/>
            </p:cNvSpPr>
            <p:nvPr/>
          </p:nvSpPr>
          <p:spPr bwMode="auto">
            <a:xfrm>
              <a:off x="1824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0" name="Rectangle 266"/>
            <p:cNvSpPr>
              <a:spLocks noChangeArrowheads="1"/>
            </p:cNvSpPr>
            <p:nvPr/>
          </p:nvSpPr>
          <p:spPr bwMode="auto">
            <a:xfrm>
              <a:off x="182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1" name="Rectangle 267"/>
            <p:cNvSpPr>
              <a:spLocks noChangeArrowheads="1"/>
            </p:cNvSpPr>
            <p:nvPr/>
          </p:nvSpPr>
          <p:spPr bwMode="auto">
            <a:xfrm>
              <a:off x="182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2" name="Rectangle 268"/>
            <p:cNvSpPr>
              <a:spLocks noChangeArrowheads="1"/>
            </p:cNvSpPr>
            <p:nvPr/>
          </p:nvSpPr>
          <p:spPr bwMode="auto">
            <a:xfrm>
              <a:off x="182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3" name="Rectangle 269"/>
            <p:cNvSpPr>
              <a:spLocks noChangeArrowheads="1"/>
            </p:cNvSpPr>
            <p:nvPr/>
          </p:nvSpPr>
          <p:spPr bwMode="auto">
            <a:xfrm>
              <a:off x="182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4" name="Rectangle 270"/>
            <p:cNvSpPr>
              <a:spLocks noChangeArrowheads="1"/>
            </p:cNvSpPr>
            <p:nvPr/>
          </p:nvSpPr>
          <p:spPr bwMode="auto">
            <a:xfrm>
              <a:off x="182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5" name="Rectangle 271"/>
            <p:cNvSpPr>
              <a:spLocks noChangeArrowheads="1"/>
            </p:cNvSpPr>
            <p:nvPr/>
          </p:nvSpPr>
          <p:spPr bwMode="auto">
            <a:xfrm>
              <a:off x="182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6" name="Rectangle 272"/>
            <p:cNvSpPr>
              <a:spLocks noChangeArrowheads="1"/>
            </p:cNvSpPr>
            <p:nvPr/>
          </p:nvSpPr>
          <p:spPr bwMode="auto">
            <a:xfrm>
              <a:off x="182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7" name="Rectangle 273"/>
            <p:cNvSpPr>
              <a:spLocks noChangeArrowheads="1"/>
            </p:cNvSpPr>
            <p:nvPr/>
          </p:nvSpPr>
          <p:spPr bwMode="auto">
            <a:xfrm>
              <a:off x="182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8" name="Rectangle 274"/>
            <p:cNvSpPr>
              <a:spLocks noChangeArrowheads="1"/>
            </p:cNvSpPr>
            <p:nvPr/>
          </p:nvSpPr>
          <p:spPr bwMode="auto">
            <a:xfrm>
              <a:off x="2016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9" name="Rectangle 275"/>
            <p:cNvSpPr>
              <a:spLocks noChangeArrowheads="1"/>
            </p:cNvSpPr>
            <p:nvPr/>
          </p:nvSpPr>
          <p:spPr bwMode="auto">
            <a:xfrm>
              <a:off x="2016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0" name="Rectangle 276"/>
            <p:cNvSpPr>
              <a:spLocks noChangeArrowheads="1"/>
            </p:cNvSpPr>
            <p:nvPr/>
          </p:nvSpPr>
          <p:spPr bwMode="auto">
            <a:xfrm>
              <a:off x="201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1" name="Rectangle 277"/>
            <p:cNvSpPr>
              <a:spLocks noChangeArrowheads="1"/>
            </p:cNvSpPr>
            <p:nvPr/>
          </p:nvSpPr>
          <p:spPr bwMode="auto">
            <a:xfrm>
              <a:off x="201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2" name="Rectangle 278"/>
            <p:cNvSpPr>
              <a:spLocks noChangeArrowheads="1"/>
            </p:cNvSpPr>
            <p:nvPr/>
          </p:nvSpPr>
          <p:spPr bwMode="auto">
            <a:xfrm>
              <a:off x="201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3" name="Rectangle 279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4" name="Rectangle 280"/>
            <p:cNvSpPr>
              <a:spLocks noChangeArrowheads="1"/>
            </p:cNvSpPr>
            <p:nvPr/>
          </p:nvSpPr>
          <p:spPr bwMode="auto">
            <a:xfrm>
              <a:off x="201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5" name="Rectangle 281"/>
            <p:cNvSpPr>
              <a:spLocks noChangeArrowheads="1"/>
            </p:cNvSpPr>
            <p:nvPr/>
          </p:nvSpPr>
          <p:spPr bwMode="auto">
            <a:xfrm>
              <a:off x="201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6" name="Rectangle 282"/>
            <p:cNvSpPr>
              <a:spLocks noChangeArrowheads="1"/>
            </p:cNvSpPr>
            <p:nvPr/>
          </p:nvSpPr>
          <p:spPr bwMode="auto">
            <a:xfrm>
              <a:off x="201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7" name="Rectangle 283"/>
            <p:cNvSpPr>
              <a:spLocks noChangeArrowheads="1"/>
            </p:cNvSpPr>
            <p:nvPr/>
          </p:nvSpPr>
          <p:spPr bwMode="auto">
            <a:xfrm>
              <a:off x="2208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8" name="Rectangle 284"/>
            <p:cNvSpPr>
              <a:spLocks noChangeArrowheads="1"/>
            </p:cNvSpPr>
            <p:nvPr/>
          </p:nvSpPr>
          <p:spPr bwMode="auto">
            <a:xfrm>
              <a:off x="2208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9" name="Rectangle 285"/>
            <p:cNvSpPr>
              <a:spLocks noChangeArrowheads="1"/>
            </p:cNvSpPr>
            <p:nvPr/>
          </p:nvSpPr>
          <p:spPr bwMode="auto">
            <a:xfrm>
              <a:off x="220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0" name="Rectangle 286"/>
            <p:cNvSpPr>
              <a:spLocks noChangeArrowheads="1"/>
            </p:cNvSpPr>
            <p:nvPr/>
          </p:nvSpPr>
          <p:spPr bwMode="auto">
            <a:xfrm>
              <a:off x="220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1" name="Rectangle 287"/>
            <p:cNvSpPr>
              <a:spLocks noChangeArrowheads="1"/>
            </p:cNvSpPr>
            <p:nvPr/>
          </p:nvSpPr>
          <p:spPr bwMode="auto">
            <a:xfrm>
              <a:off x="220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2" name="Rectangle 288"/>
            <p:cNvSpPr>
              <a:spLocks noChangeArrowheads="1"/>
            </p:cNvSpPr>
            <p:nvPr/>
          </p:nvSpPr>
          <p:spPr bwMode="auto">
            <a:xfrm>
              <a:off x="220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3" name="Rectangle 289"/>
            <p:cNvSpPr>
              <a:spLocks noChangeArrowheads="1"/>
            </p:cNvSpPr>
            <p:nvPr/>
          </p:nvSpPr>
          <p:spPr bwMode="auto">
            <a:xfrm>
              <a:off x="220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4" name="Rectangle 290"/>
            <p:cNvSpPr>
              <a:spLocks noChangeArrowheads="1"/>
            </p:cNvSpPr>
            <p:nvPr/>
          </p:nvSpPr>
          <p:spPr bwMode="auto">
            <a:xfrm>
              <a:off x="220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5" name="Rectangle 291"/>
            <p:cNvSpPr>
              <a:spLocks noChangeArrowheads="1"/>
            </p:cNvSpPr>
            <p:nvPr/>
          </p:nvSpPr>
          <p:spPr bwMode="auto">
            <a:xfrm>
              <a:off x="2208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6" name="Rectangle 292"/>
            <p:cNvSpPr>
              <a:spLocks noChangeArrowheads="1"/>
            </p:cNvSpPr>
            <p:nvPr/>
          </p:nvSpPr>
          <p:spPr bwMode="auto">
            <a:xfrm>
              <a:off x="2400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7" name="Rectangle 293"/>
            <p:cNvSpPr>
              <a:spLocks noChangeArrowheads="1"/>
            </p:cNvSpPr>
            <p:nvPr/>
          </p:nvSpPr>
          <p:spPr bwMode="auto">
            <a:xfrm>
              <a:off x="2400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8" name="Rectangle 294"/>
            <p:cNvSpPr>
              <a:spLocks noChangeArrowheads="1"/>
            </p:cNvSpPr>
            <p:nvPr/>
          </p:nvSpPr>
          <p:spPr bwMode="auto">
            <a:xfrm>
              <a:off x="240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9" name="Rectangle 295"/>
            <p:cNvSpPr>
              <a:spLocks noChangeArrowheads="1"/>
            </p:cNvSpPr>
            <p:nvPr/>
          </p:nvSpPr>
          <p:spPr bwMode="auto">
            <a:xfrm>
              <a:off x="240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0" name="Rectangle 296"/>
            <p:cNvSpPr>
              <a:spLocks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1" name="Rectangle 297"/>
            <p:cNvSpPr>
              <a:spLocks noChangeArrowheads="1"/>
            </p:cNvSpPr>
            <p:nvPr/>
          </p:nvSpPr>
          <p:spPr bwMode="auto">
            <a:xfrm>
              <a:off x="240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2" name="Rectangle 298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3" name="Rectangle 299"/>
            <p:cNvSpPr>
              <a:spLocks noChangeArrowheads="1"/>
            </p:cNvSpPr>
            <p:nvPr/>
          </p:nvSpPr>
          <p:spPr bwMode="auto">
            <a:xfrm>
              <a:off x="240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4" name="Rectangle 300"/>
            <p:cNvSpPr>
              <a:spLocks noChangeArrowheads="1"/>
            </p:cNvSpPr>
            <p:nvPr/>
          </p:nvSpPr>
          <p:spPr bwMode="auto">
            <a:xfrm>
              <a:off x="2400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5" name="Rectangle 301"/>
            <p:cNvSpPr>
              <a:spLocks noChangeArrowheads="1"/>
            </p:cNvSpPr>
            <p:nvPr/>
          </p:nvSpPr>
          <p:spPr bwMode="auto">
            <a:xfrm>
              <a:off x="2592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6" name="Rectangle 302"/>
            <p:cNvSpPr>
              <a:spLocks noChangeArrowheads="1"/>
            </p:cNvSpPr>
            <p:nvPr/>
          </p:nvSpPr>
          <p:spPr bwMode="auto">
            <a:xfrm>
              <a:off x="259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7" name="Rectangle 303"/>
            <p:cNvSpPr>
              <a:spLocks noChangeArrowheads="1"/>
            </p:cNvSpPr>
            <p:nvPr/>
          </p:nvSpPr>
          <p:spPr bwMode="auto">
            <a:xfrm>
              <a:off x="259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8" name="Rectangle 304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9" name="Rectangle 305"/>
            <p:cNvSpPr>
              <a:spLocks noChangeArrowheads="1"/>
            </p:cNvSpPr>
            <p:nvPr/>
          </p:nvSpPr>
          <p:spPr bwMode="auto">
            <a:xfrm>
              <a:off x="259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0" name="Rectangle 306"/>
            <p:cNvSpPr>
              <a:spLocks noChangeArrowheads="1"/>
            </p:cNvSpPr>
            <p:nvPr/>
          </p:nvSpPr>
          <p:spPr bwMode="auto">
            <a:xfrm>
              <a:off x="259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1" name="Rectangle 307"/>
            <p:cNvSpPr>
              <a:spLocks noChangeArrowheads="1"/>
            </p:cNvSpPr>
            <p:nvPr/>
          </p:nvSpPr>
          <p:spPr bwMode="auto">
            <a:xfrm>
              <a:off x="259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2" name="Rectangle 308"/>
            <p:cNvSpPr>
              <a:spLocks noChangeArrowheads="1"/>
            </p:cNvSpPr>
            <p:nvPr/>
          </p:nvSpPr>
          <p:spPr bwMode="auto">
            <a:xfrm>
              <a:off x="259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3" name="Rectangle 309"/>
            <p:cNvSpPr>
              <a:spLocks noChangeArrowheads="1"/>
            </p:cNvSpPr>
            <p:nvPr/>
          </p:nvSpPr>
          <p:spPr bwMode="auto">
            <a:xfrm>
              <a:off x="2592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4" name="Rectangle 310"/>
            <p:cNvSpPr>
              <a:spLocks noChangeArrowheads="1"/>
            </p:cNvSpPr>
            <p:nvPr/>
          </p:nvSpPr>
          <p:spPr bwMode="auto">
            <a:xfrm>
              <a:off x="2784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5" name="Rectangle 311"/>
            <p:cNvSpPr>
              <a:spLocks noChangeArrowheads="1"/>
            </p:cNvSpPr>
            <p:nvPr/>
          </p:nvSpPr>
          <p:spPr bwMode="auto">
            <a:xfrm>
              <a:off x="278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6" name="Rectangle 312"/>
            <p:cNvSpPr>
              <a:spLocks noChangeArrowheads="1"/>
            </p:cNvSpPr>
            <p:nvPr/>
          </p:nvSpPr>
          <p:spPr bwMode="auto">
            <a:xfrm>
              <a:off x="278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7" name="Rectangle 313"/>
            <p:cNvSpPr>
              <a:spLocks noChangeArrowheads="1"/>
            </p:cNvSpPr>
            <p:nvPr/>
          </p:nvSpPr>
          <p:spPr bwMode="auto">
            <a:xfrm>
              <a:off x="278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8" name="Rectangle 314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9" name="Rectangle 315"/>
            <p:cNvSpPr>
              <a:spLocks noChangeArrowheads="1"/>
            </p:cNvSpPr>
            <p:nvPr/>
          </p:nvSpPr>
          <p:spPr bwMode="auto">
            <a:xfrm>
              <a:off x="278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0" name="Rectangle 316"/>
            <p:cNvSpPr>
              <a:spLocks noChangeArrowheads="1"/>
            </p:cNvSpPr>
            <p:nvPr/>
          </p:nvSpPr>
          <p:spPr bwMode="auto">
            <a:xfrm>
              <a:off x="278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1" name="Rectangle 317"/>
            <p:cNvSpPr>
              <a:spLocks noChangeArrowheads="1"/>
            </p:cNvSpPr>
            <p:nvPr/>
          </p:nvSpPr>
          <p:spPr bwMode="auto">
            <a:xfrm>
              <a:off x="278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2" name="Rectangle 318"/>
            <p:cNvSpPr>
              <a:spLocks noChangeArrowheads="1"/>
            </p:cNvSpPr>
            <p:nvPr/>
          </p:nvSpPr>
          <p:spPr bwMode="auto">
            <a:xfrm>
              <a:off x="278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3" name="Rectangle 319"/>
            <p:cNvSpPr>
              <a:spLocks noChangeArrowheads="1"/>
            </p:cNvSpPr>
            <p:nvPr/>
          </p:nvSpPr>
          <p:spPr bwMode="auto">
            <a:xfrm>
              <a:off x="2976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4" name="Rectangle 320"/>
            <p:cNvSpPr>
              <a:spLocks noChangeArrowheads="1"/>
            </p:cNvSpPr>
            <p:nvPr/>
          </p:nvSpPr>
          <p:spPr bwMode="auto">
            <a:xfrm>
              <a:off x="2976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5" name="Rectangle 321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6" name="Rectangle 322"/>
            <p:cNvSpPr>
              <a:spLocks noChangeArrowheads="1"/>
            </p:cNvSpPr>
            <p:nvPr/>
          </p:nvSpPr>
          <p:spPr bwMode="auto">
            <a:xfrm>
              <a:off x="297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7" name="Rectangle 323"/>
            <p:cNvSpPr>
              <a:spLocks noChangeArrowheads="1"/>
            </p:cNvSpPr>
            <p:nvPr/>
          </p:nvSpPr>
          <p:spPr bwMode="auto">
            <a:xfrm>
              <a:off x="297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8" name="Rectangle 324"/>
            <p:cNvSpPr>
              <a:spLocks noChangeArrowheads="1"/>
            </p:cNvSpPr>
            <p:nvPr/>
          </p:nvSpPr>
          <p:spPr bwMode="auto">
            <a:xfrm>
              <a:off x="297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9" name="Rectangle 325"/>
            <p:cNvSpPr>
              <a:spLocks noChangeArrowheads="1"/>
            </p:cNvSpPr>
            <p:nvPr/>
          </p:nvSpPr>
          <p:spPr bwMode="auto">
            <a:xfrm>
              <a:off x="297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0" name="Rectangle 326"/>
            <p:cNvSpPr>
              <a:spLocks noChangeArrowheads="1"/>
            </p:cNvSpPr>
            <p:nvPr/>
          </p:nvSpPr>
          <p:spPr bwMode="auto">
            <a:xfrm>
              <a:off x="297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1" name="Rectangle 327"/>
            <p:cNvSpPr>
              <a:spLocks noChangeArrowheads="1"/>
            </p:cNvSpPr>
            <p:nvPr/>
          </p:nvSpPr>
          <p:spPr bwMode="auto">
            <a:xfrm>
              <a:off x="297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2" name="Rectangle 328"/>
            <p:cNvSpPr>
              <a:spLocks noChangeArrowheads="1"/>
            </p:cNvSpPr>
            <p:nvPr/>
          </p:nvSpPr>
          <p:spPr bwMode="auto">
            <a:xfrm>
              <a:off x="153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3" name="Rectangle 329"/>
            <p:cNvSpPr>
              <a:spLocks noChangeArrowheads="1"/>
            </p:cNvSpPr>
            <p:nvPr/>
          </p:nvSpPr>
          <p:spPr bwMode="auto">
            <a:xfrm>
              <a:off x="153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4" name="Rectangle 330"/>
            <p:cNvSpPr>
              <a:spLocks noChangeArrowheads="1"/>
            </p:cNvSpPr>
            <p:nvPr/>
          </p:nvSpPr>
          <p:spPr bwMode="auto">
            <a:xfrm>
              <a:off x="153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5" name="Rectangle 331"/>
            <p:cNvSpPr>
              <a:spLocks noChangeArrowheads="1"/>
            </p:cNvSpPr>
            <p:nvPr/>
          </p:nvSpPr>
          <p:spPr bwMode="auto">
            <a:xfrm>
              <a:off x="153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6" name="Rectangle 332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7" name="Rectangle 333"/>
            <p:cNvSpPr>
              <a:spLocks noChangeArrowheads="1"/>
            </p:cNvSpPr>
            <p:nvPr/>
          </p:nvSpPr>
          <p:spPr bwMode="auto">
            <a:xfrm>
              <a:off x="153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8" name="Rectangle 334"/>
            <p:cNvSpPr>
              <a:spLocks noChangeArrowheads="1"/>
            </p:cNvSpPr>
            <p:nvPr/>
          </p:nvSpPr>
          <p:spPr bwMode="auto">
            <a:xfrm>
              <a:off x="153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9" name="Rectangle 335"/>
            <p:cNvSpPr>
              <a:spLocks noChangeArrowheads="1"/>
            </p:cNvSpPr>
            <p:nvPr/>
          </p:nvSpPr>
          <p:spPr bwMode="auto">
            <a:xfrm>
              <a:off x="1536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0" name="Rectangle 336"/>
            <p:cNvSpPr>
              <a:spLocks noChangeArrowheads="1"/>
            </p:cNvSpPr>
            <p:nvPr/>
          </p:nvSpPr>
          <p:spPr bwMode="auto">
            <a:xfrm>
              <a:off x="1536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1" name="Rectangle 337"/>
            <p:cNvSpPr>
              <a:spLocks noChangeArrowheads="1"/>
            </p:cNvSpPr>
            <p:nvPr/>
          </p:nvSpPr>
          <p:spPr bwMode="auto">
            <a:xfrm>
              <a:off x="172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2" name="Rectangle 338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3" name="Rectangle 339"/>
            <p:cNvSpPr>
              <a:spLocks noChangeArrowheads="1"/>
            </p:cNvSpPr>
            <p:nvPr/>
          </p:nvSpPr>
          <p:spPr bwMode="auto">
            <a:xfrm>
              <a:off x="172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4" name="Rectangle 340"/>
            <p:cNvSpPr>
              <a:spLocks noChangeArrowheads="1"/>
            </p:cNvSpPr>
            <p:nvPr/>
          </p:nvSpPr>
          <p:spPr bwMode="auto">
            <a:xfrm>
              <a:off x="172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5" name="Rectangle 341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6" name="Rectangle 342"/>
            <p:cNvSpPr>
              <a:spLocks noChangeArrowheads="1"/>
            </p:cNvSpPr>
            <p:nvPr/>
          </p:nvSpPr>
          <p:spPr bwMode="auto">
            <a:xfrm>
              <a:off x="172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7" name="Rectangle 343"/>
            <p:cNvSpPr>
              <a:spLocks noChangeArrowheads="1"/>
            </p:cNvSpPr>
            <p:nvPr/>
          </p:nvSpPr>
          <p:spPr bwMode="auto">
            <a:xfrm>
              <a:off x="172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8" name="Rectangle 344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9" name="Rectangle 345"/>
            <p:cNvSpPr>
              <a:spLocks noChangeArrowheads="1"/>
            </p:cNvSpPr>
            <p:nvPr/>
          </p:nvSpPr>
          <p:spPr bwMode="auto">
            <a:xfrm>
              <a:off x="1728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0" name="Rectangle 346"/>
            <p:cNvSpPr>
              <a:spLocks noChangeArrowheads="1"/>
            </p:cNvSpPr>
            <p:nvPr/>
          </p:nvSpPr>
          <p:spPr bwMode="auto">
            <a:xfrm>
              <a:off x="1920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1" name="Rectangle 347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2" name="Rectangle 348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3" name="Rectangle 349"/>
            <p:cNvSpPr>
              <a:spLocks noChangeArrowheads="1"/>
            </p:cNvSpPr>
            <p:nvPr/>
          </p:nvSpPr>
          <p:spPr bwMode="auto">
            <a:xfrm>
              <a:off x="192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4" name="Rectangle 350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5" name="Rectangle 351"/>
            <p:cNvSpPr>
              <a:spLocks noChangeArrowheads="1"/>
            </p:cNvSpPr>
            <p:nvPr/>
          </p:nvSpPr>
          <p:spPr bwMode="auto">
            <a:xfrm>
              <a:off x="192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6" name="Rectangle 352"/>
            <p:cNvSpPr>
              <a:spLocks noChangeArrowheads="1"/>
            </p:cNvSpPr>
            <p:nvPr/>
          </p:nvSpPr>
          <p:spPr bwMode="auto">
            <a:xfrm>
              <a:off x="192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7" name="Rectangle 353"/>
            <p:cNvSpPr>
              <a:spLocks noChangeArrowheads="1"/>
            </p:cNvSpPr>
            <p:nvPr/>
          </p:nvSpPr>
          <p:spPr bwMode="auto">
            <a:xfrm>
              <a:off x="192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8" name="Rectangle 354"/>
            <p:cNvSpPr>
              <a:spLocks noChangeArrowheads="1"/>
            </p:cNvSpPr>
            <p:nvPr/>
          </p:nvSpPr>
          <p:spPr bwMode="auto">
            <a:xfrm>
              <a:off x="1920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9" name="Rectangle 355"/>
            <p:cNvSpPr>
              <a:spLocks noChangeArrowheads="1"/>
            </p:cNvSpPr>
            <p:nvPr/>
          </p:nvSpPr>
          <p:spPr bwMode="auto">
            <a:xfrm>
              <a:off x="2112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0" name="Rectangle 356"/>
            <p:cNvSpPr>
              <a:spLocks noChangeArrowheads="1"/>
            </p:cNvSpPr>
            <p:nvPr/>
          </p:nvSpPr>
          <p:spPr bwMode="auto">
            <a:xfrm>
              <a:off x="211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1" name="Rectangle 357"/>
            <p:cNvSpPr>
              <a:spLocks noChangeArrowheads="1"/>
            </p:cNvSpPr>
            <p:nvPr/>
          </p:nvSpPr>
          <p:spPr bwMode="auto">
            <a:xfrm>
              <a:off x="211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2" name="Rectangle 358"/>
            <p:cNvSpPr>
              <a:spLocks noChangeArrowheads="1"/>
            </p:cNvSpPr>
            <p:nvPr/>
          </p:nvSpPr>
          <p:spPr bwMode="auto">
            <a:xfrm>
              <a:off x="211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3" name="Rectangle 359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4" name="Rectangle 360"/>
            <p:cNvSpPr>
              <a:spLocks noChangeArrowheads="1"/>
            </p:cNvSpPr>
            <p:nvPr/>
          </p:nvSpPr>
          <p:spPr bwMode="auto">
            <a:xfrm>
              <a:off x="211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5" name="Rectangle 361"/>
            <p:cNvSpPr>
              <a:spLocks noChangeArrowheads="1"/>
            </p:cNvSpPr>
            <p:nvPr/>
          </p:nvSpPr>
          <p:spPr bwMode="auto">
            <a:xfrm>
              <a:off x="211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6" name="Rectangle 362"/>
            <p:cNvSpPr>
              <a:spLocks noChangeArrowheads="1"/>
            </p:cNvSpPr>
            <p:nvPr/>
          </p:nvSpPr>
          <p:spPr bwMode="auto">
            <a:xfrm>
              <a:off x="2112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7" name="Rectangle 363"/>
            <p:cNvSpPr>
              <a:spLocks noChangeArrowheads="1"/>
            </p:cNvSpPr>
            <p:nvPr/>
          </p:nvSpPr>
          <p:spPr bwMode="auto">
            <a:xfrm>
              <a:off x="2112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8" name="Rectangle 364"/>
            <p:cNvSpPr>
              <a:spLocks noChangeArrowheads="1"/>
            </p:cNvSpPr>
            <p:nvPr/>
          </p:nvSpPr>
          <p:spPr bwMode="auto">
            <a:xfrm>
              <a:off x="2304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9" name="Rectangle 365"/>
            <p:cNvSpPr>
              <a:spLocks noChangeArrowheads="1"/>
            </p:cNvSpPr>
            <p:nvPr/>
          </p:nvSpPr>
          <p:spPr bwMode="auto">
            <a:xfrm>
              <a:off x="230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0" name="Rectangle 366"/>
            <p:cNvSpPr>
              <a:spLocks noChangeArrowheads="1"/>
            </p:cNvSpPr>
            <p:nvPr/>
          </p:nvSpPr>
          <p:spPr bwMode="auto">
            <a:xfrm>
              <a:off x="230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1" name="Rectangle 367"/>
            <p:cNvSpPr>
              <a:spLocks noChangeArrowheads="1"/>
            </p:cNvSpPr>
            <p:nvPr/>
          </p:nvSpPr>
          <p:spPr bwMode="auto">
            <a:xfrm>
              <a:off x="230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2" name="Rectangle 368"/>
            <p:cNvSpPr>
              <a:spLocks noChangeArrowheads="1"/>
            </p:cNvSpPr>
            <p:nvPr/>
          </p:nvSpPr>
          <p:spPr bwMode="auto">
            <a:xfrm>
              <a:off x="230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3" name="Rectangle 369"/>
            <p:cNvSpPr>
              <a:spLocks noChangeArrowheads="1"/>
            </p:cNvSpPr>
            <p:nvPr/>
          </p:nvSpPr>
          <p:spPr bwMode="auto">
            <a:xfrm>
              <a:off x="230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4" name="Rectangle 370"/>
            <p:cNvSpPr>
              <a:spLocks noChangeArrowheads="1"/>
            </p:cNvSpPr>
            <p:nvPr/>
          </p:nvSpPr>
          <p:spPr bwMode="auto">
            <a:xfrm>
              <a:off x="230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5" name="Rectangle 371"/>
            <p:cNvSpPr>
              <a:spLocks noChangeArrowheads="1"/>
            </p:cNvSpPr>
            <p:nvPr/>
          </p:nvSpPr>
          <p:spPr bwMode="auto">
            <a:xfrm>
              <a:off x="2304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6" name="Rectangle 372"/>
            <p:cNvSpPr>
              <a:spLocks noChangeArrowheads="1"/>
            </p:cNvSpPr>
            <p:nvPr/>
          </p:nvSpPr>
          <p:spPr bwMode="auto">
            <a:xfrm>
              <a:off x="2304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7" name="Rectangle 373"/>
            <p:cNvSpPr>
              <a:spLocks noChangeArrowheads="1"/>
            </p:cNvSpPr>
            <p:nvPr/>
          </p:nvSpPr>
          <p:spPr bwMode="auto">
            <a:xfrm>
              <a:off x="249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8" name="Rectangle 374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9" name="Rectangle 375"/>
            <p:cNvSpPr>
              <a:spLocks noChangeArrowheads="1"/>
            </p:cNvSpPr>
            <p:nvPr/>
          </p:nvSpPr>
          <p:spPr bwMode="auto">
            <a:xfrm>
              <a:off x="249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0" name="Rectangle 376"/>
            <p:cNvSpPr>
              <a:spLocks noChangeArrowheads="1"/>
            </p:cNvSpPr>
            <p:nvPr/>
          </p:nvSpPr>
          <p:spPr bwMode="auto">
            <a:xfrm>
              <a:off x="249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1" name="Rectangle 377"/>
            <p:cNvSpPr>
              <a:spLocks noChangeArrowheads="1"/>
            </p:cNvSpPr>
            <p:nvPr/>
          </p:nvSpPr>
          <p:spPr bwMode="auto">
            <a:xfrm>
              <a:off x="249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2" name="Rectangle 378"/>
            <p:cNvSpPr>
              <a:spLocks noChangeArrowheads="1"/>
            </p:cNvSpPr>
            <p:nvPr/>
          </p:nvSpPr>
          <p:spPr bwMode="auto">
            <a:xfrm>
              <a:off x="249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3" name="Rectangle 379"/>
            <p:cNvSpPr>
              <a:spLocks noChangeArrowheads="1"/>
            </p:cNvSpPr>
            <p:nvPr/>
          </p:nvSpPr>
          <p:spPr bwMode="auto">
            <a:xfrm>
              <a:off x="249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4" name="Rectangle 380"/>
            <p:cNvSpPr>
              <a:spLocks noChangeArrowheads="1"/>
            </p:cNvSpPr>
            <p:nvPr/>
          </p:nvSpPr>
          <p:spPr bwMode="auto">
            <a:xfrm>
              <a:off x="2496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5" name="Rectangle 381"/>
            <p:cNvSpPr>
              <a:spLocks noChangeArrowheads="1"/>
            </p:cNvSpPr>
            <p:nvPr/>
          </p:nvSpPr>
          <p:spPr bwMode="auto">
            <a:xfrm>
              <a:off x="2496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6" name="Rectangle 382"/>
            <p:cNvSpPr>
              <a:spLocks noChangeArrowheads="1"/>
            </p:cNvSpPr>
            <p:nvPr/>
          </p:nvSpPr>
          <p:spPr bwMode="auto">
            <a:xfrm>
              <a:off x="268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7" name="Rectangle 383"/>
            <p:cNvSpPr>
              <a:spLocks noChangeArrowheads="1"/>
            </p:cNvSpPr>
            <p:nvPr/>
          </p:nvSpPr>
          <p:spPr bwMode="auto">
            <a:xfrm>
              <a:off x="268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8" name="Rectangle 384"/>
            <p:cNvSpPr>
              <a:spLocks noChangeArrowheads="1"/>
            </p:cNvSpPr>
            <p:nvPr/>
          </p:nvSpPr>
          <p:spPr bwMode="auto">
            <a:xfrm>
              <a:off x="268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9" name="Rectangle 385"/>
            <p:cNvSpPr>
              <a:spLocks noChangeArrowheads="1"/>
            </p:cNvSpPr>
            <p:nvPr/>
          </p:nvSpPr>
          <p:spPr bwMode="auto">
            <a:xfrm>
              <a:off x="268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0" name="Rectangle 386"/>
            <p:cNvSpPr>
              <a:spLocks noChangeArrowheads="1"/>
            </p:cNvSpPr>
            <p:nvPr/>
          </p:nvSpPr>
          <p:spPr bwMode="auto">
            <a:xfrm>
              <a:off x="268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1" name="Rectangle 387"/>
            <p:cNvSpPr>
              <a:spLocks noChangeArrowheads="1"/>
            </p:cNvSpPr>
            <p:nvPr/>
          </p:nvSpPr>
          <p:spPr bwMode="auto">
            <a:xfrm>
              <a:off x="268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2" name="Rectangle 388"/>
            <p:cNvSpPr>
              <a:spLocks noChangeArrowheads="1"/>
            </p:cNvSpPr>
            <p:nvPr/>
          </p:nvSpPr>
          <p:spPr bwMode="auto">
            <a:xfrm>
              <a:off x="268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3" name="Rectangle 389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4" name="Rectangle 390"/>
            <p:cNvSpPr>
              <a:spLocks noChangeArrowheads="1"/>
            </p:cNvSpPr>
            <p:nvPr/>
          </p:nvSpPr>
          <p:spPr bwMode="auto">
            <a:xfrm>
              <a:off x="2688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5" name="Rectangle 391"/>
            <p:cNvSpPr>
              <a:spLocks noChangeArrowheads="1"/>
            </p:cNvSpPr>
            <p:nvPr/>
          </p:nvSpPr>
          <p:spPr bwMode="auto">
            <a:xfrm>
              <a:off x="2880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6" name="Rectangle 392"/>
            <p:cNvSpPr>
              <a:spLocks noChangeArrowheads="1"/>
            </p:cNvSpPr>
            <p:nvPr/>
          </p:nvSpPr>
          <p:spPr bwMode="auto">
            <a:xfrm>
              <a:off x="288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7" name="Rectangle 393"/>
            <p:cNvSpPr>
              <a:spLocks noChangeArrowheads="1"/>
            </p:cNvSpPr>
            <p:nvPr/>
          </p:nvSpPr>
          <p:spPr bwMode="auto">
            <a:xfrm>
              <a:off x="288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8" name="Rectangle 394"/>
            <p:cNvSpPr>
              <a:spLocks noChangeArrowheads="1"/>
            </p:cNvSpPr>
            <p:nvPr/>
          </p:nvSpPr>
          <p:spPr bwMode="auto">
            <a:xfrm>
              <a:off x="288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9" name="Rectangle 395"/>
            <p:cNvSpPr>
              <a:spLocks noChangeArrowheads="1"/>
            </p:cNvSpPr>
            <p:nvPr/>
          </p:nvSpPr>
          <p:spPr bwMode="auto">
            <a:xfrm>
              <a:off x="288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0" name="Rectangle 396"/>
            <p:cNvSpPr>
              <a:spLocks noChangeArrowheads="1"/>
            </p:cNvSpPr>
            <p:nvPr/>
          </p:nvSpPr>
          <p:spPr bwMode="auto">
            <a:xfrm>
              <a:off x="288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1" name="Rectangle 397"/>
            <p:cNvSpPr>
              <a:spLocks noChangeArrowheads="1"/>
            </p:cNvSpPr>
            <p:nvPr/>
          </p:nvSpPr>
          <p:spPr bwMode="auto">
            <a:xfrm>
              <a:off x="288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2" name="Rectangle 398"/>
            <p:cNvSpPr>
              <a:spLocks noChangeArrowheads="1"/>
            </p:cNvSpPr>
            <p:nvPr/>
          </p:nvSpPr>
          <p:spPr bwMode="auto">
            <a:xfrm>
              <a:off x="288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3" name="Rectangle 399"/>
            <p:cNvSpPr>
              <a:spLocks noChangeArrowheads="1"/>
            </p:cNvSpPr>
            <p:nvPr/>
          </p:nvSpPr>
          <p:spPr bwMode="auto">
            <a:xfrm>
              <a:off x="2880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4" name="Rectangle 400"/>
            <p:cNvSpPr>
              <a:spLocks noChangeArrowheads="1"/>
            </p:cNvSpPr>
            <p:nvPr/>
          </p:nvSpPr>
          <p:spPr bwMode="auto">
            <a:xfrm>
              <a:off x="3072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5" name="Rectangle 401"/>
            <p:cNvSpPr>
              <a:spLocks noChangeArrowheads="1"/>
            </p:cNvSpPr>
            <p:nvPr/>
          </p:nvSpPr>
          <p:spPr bwMode="auto">
            <a:xfrm>
              <a:off x="307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6" name="Rectangle 402"/>
            <p:cNvSpPr>
              <a:spLocks noChangeArrowheads="1"/>
            </p:cNvSpPr>
            <p:nvPr/>
          </p:nvSpPr>
          <p:spPr bwMode="auto">
            <a:xfrm>
              <a:off x="307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7" name="Rectangle 403"/>
            <p:cNvSpPr>
              <a:spLocks noChangeArrowheads="1"/>
            </p:cNvSpPr>
            <p:nvPr/>
          </p:nvSpPr>
          <p:spPr bwMode="auto">
            <a:xfrm>
              <a:off x="307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8" name="Rectangle 404"/>
            <p:cNvSpPr>
              <a:spLocks noChangeArrowheads="1"/>
            </p:cNvSpPr>
            <p:nvPr/>
          </p:nvSpPr>
          <p:spPr bwMode="auto">
            <a:xfrm>
              <a:off x="307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9" name="Rectangle 405"/>
            <p:cNvSpPr>
              <a:spLocks noChangeArrowheads="1"/>
            </p:cNvSpPr>
            <p:nvPr/>
          </p:nvSpPr>
          <p:spPr bwMode="auto">
            <a:xfrm>
              <a:off x="307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0" name="Rectangle 406"/>
            <p:cNvSpPr>
              <a:spLocks noChangeArrowheads="1"/>
            </p:cNvSpPr>
            <p:nvPr/>
          </p:nvSpPr>
          <p:spPr bwMode="auto">
            <a:xfrm>
              <a:off x="307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1" name="Rectangle 407"/>
            <p:cNvSpPr>
              <a:spLocks noChangeArrowheads="1"/>
            </p:cNvSpPr>
            <p:nvPr/>
          </p:nvSpPr>
          <p:spPr bwMode="auto">
            <a:xfrm>
              <a:off x="3072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2" name="Rectangle 408"/>
            <p:cNvSpPr>
              <a:spLocks noChangeArrowheads="1"/>
            </p:cNvSpPr>
            <p:nvPr/>
          </p:nvSpPr>
          <p:spPr bwMode="auto">
            <a:xfrm>
              <a:off x="3072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3" name="Rectangle 409"/>
            <p:cNvSpPr>
              <a:spLocks noChangeArrowheads="1"/>
            </p:cNvSpPr>
            <p:nvPr/>
          </p:nvSpPr>
          <p:spPr bwMode="auto">
            <a:xfrm>
              <a:off x="163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4" name="Rectangle 410"/>
            <p:cNvSpPr>
              <a:spLocks noChangeArrowheads="1"/>
            </p:cNvSpPr>
            <p:nvPr/>
          </p:nvSpPr>
          <p:spPr bwMode="auto">
            <a:xfrm>
              <a:off x="163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5" name="Rectangle 411"/>
            <p:cNvSpPr>
              <a:spLocks noChangeArrowheads="1"/>
            </p:cNvSpPr>
            <p:nvPr/>
          </p:nvSpPr>
          <p:spPr bwMode="auto">
            <a:xfrm>
              <a:off x="163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6" name="Rectangle 412"/>
            <p:cNvSpPr>
              <a:spLocks noChangeArrowheads="1"/>
            </p:cNvSpPr>
            <p:nvPr/>
          </p:nvSpPr>
          <p:spPr bwMode="auto">
            <a:xfrm>
              <a:off x="163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7" name="Rectangle 413"/>
            <p:cNvSpPr>
              <a:spLocks noChangeArrowheads="1"/>
            </p:cNvSpPr>
            <p:nvPr/>
          </p:nvSpPr>
          <p:spPr bwMode="auto">
            <a:xfrm>
              <a:off x="163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8" name="Rectangle 414"/>
            <p:cNvSpPr>
              <a:spLocks noChangeArrowheads="1"/>
            </p:cNvSpPr>
            <p:nvPr/>
          </p:nvSpPr>
          <p:spPr bwMode="auto">
            <a:xfrm>
              <a:off x="163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9" name="Rectangle 415"/>
            <p:cNvSpPr>
              <a:spLocks noChangeArrowheads="1"/>
            </p:cNvSpPr>
            <p:nvPr/>
          </p:nvSpPr>
          <p:spPr bwMode="auto">
            <a:xfrm>
              <a:off x="163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0" name="Rectangle 416"/>
            <p:cNvSpPr>
              <a:spLocks noChangeArrowheads="1"/>
            </p:cNvSpPr>
            <p:nvPr/>
          </p:nvSpPr>
          <p:spPr bwMode="auto">
            <a:xfrm>
              <a:off x="1632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1" name="Rectangle 417"/>
            <p:cNvSpPr>
              <a:spLocks noChangeArrowheads="1"/>
            </p:cNvSpPr>
            <p:nvPr/>
          </p:nvSpPr>
          <p:spPr bwMode="auto">
            <a:xfrm>
              <a:off x="1632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2" name="Rectangle 418"/>
            <p:cNvSpPr>
              <a:spLocks noChangeArrowheads="1"/>
            </p:cNvSpPr>
            <p:nvPr/>
          </p:nvSpPr>
          <p:spPr bwMode="auto">
            <a:xfrm>
              <a:off x="182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3" name="Rectangle 419"/>
            <p:cNvSpPr>
              <a:spLocks noChangeArrowheads="1"/>
            </p:cNvSpPr>
            <p:nvPr/>
          </p:nvSpPr>
          <p:spPr bwMode="auto">
            <a:xfrm>
              <a:off x="182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4" name="Rectangle 420"/>
            <p:cNvSpPr>
              <a:spLocks noChangeArrowheads="1"/>
            </p:cNvSpPr>
            <p:nvPr/>
          </p:nvSpPr>
          <p:spPr bwMode="auto">
            <a:xfrm>
              <a:off x="182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5" name="Rectangle 421"/>
            <p:cNvSpPr>
              <a:spLocks noChangeArrowheads="1"/>
            </p:cNvSpPr>
            <p:nvPr/>
          </p:nvSpPr>
          <p:spPr bwMode="auto">
            <a:xfrm>
              <a:off x="182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6" name="Rectangle 422"/>
            <p:cNvSpPr>
              <a:spLocks noChangeArrowheads="1"/>
            </p:cNvSpPr>
            <p:nvPr/>
          </p:nvSpPr>
          <p:spPr bwMode="auto">
            <a:xfrm>
              <a:off x="182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7" name="Rectangle 423"/>
            <p:cNvSpPr>
              <a:spLocks noChangeArrowheads="1"/>
            </p:cNvSpPr>
            <p:nvPr/>
          </p:nvSpPr>
          <p:spPr bwMode="auto">
            <a:xfrm>
              <a:off x="182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8" name="Rectangle 424"/>
            <p:cNvSpPr>
              <a:spLocks noChangeArrowheads="1"/>
            </p:cNvSpPr>
            <p:nvPr/>
          </p:nvSpPr>
          <p:spPr bwMode="auto">
            <a:xfrm>
              <a:off x="182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9" name="Rectangle 425"/>
            <p:cNvSpPr>
              <a:spLocks noChangeArrowheads="1"/>
            </p:cNvSpPr>
            <p:nvPr/>
          </p:nvSpPr>
          <p:spPr bwMode="auto">
            <a:xfrm>
              <a:off x="182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0" name="Rectangle 426"/>
            <p:cNvSpPr>
              <a:spLocks noChangeArrowheads="1"/>
            </p:cNvSpPr>
            <p:nvPr/>
          </p:nvSpPr>
          <p:spPr bwMode="auto">
            <a:xfrm>
              <a:off x="1824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1" name="Rectangle 427"/>
            <p:cNvSpPr>
              <a:spLocks noChangeArrowheads="1"/>
            </p:cNvSpPr>
            <p:nvPr/>
          </p:nvSpPr>
          <p:spPr bwMode="auto">
            <a:xfrm>
              <a:off x="2016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2" name="Rectangle 428"/>
            <p:cNvSpPr>
              <a:spLocks noChangeArrowheads="1"/>
            </p:cNvSpPr>
            <p:nvPr/>
          </p:nvSpPr>
          <p:spPr bwMode="auto">
            <a:xfrm>
              <a:off x="201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3" name="Rectangle 429"/>
            <p:cNvSpPr>
              <a:spLocks noChangeArrowheads="1"/>
            </p:cNvSpPr>
            <p:nvPr/>
          </p:nvSpPr>
          <p:spPr bwMode="auto">
            <a:xfrm>
              <a:off x="201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4" name="Rectangle 430"/>
            <p:cNvSpPr>
              <a:spLocks noChangeArrowheads="1"/>
            </p:cNvSpPr>
            <p:nvPr/>
          </p:nvSpPr>
          <p:spPr bwMode="auto">
            <a:xfrm>
              <a:off x="201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5" name="Rectangle 431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6" name="Rectangle 432"/>
            <p:cNvSpPr>
              <a:spLocks noChangeArrowheads="1"/>
            </p:cNvSpPr>
            <p:nvPr/>
          </p:nvSpPr>
          <p:spPr bwMode="auto">
            <a:xfrm>
              <a:off x="201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7" name="Rectangle 433"/>
            <p:cNvSpPr>
              <a:spLocks noChangeArrowheads="1"/>
            </p:cNvSpPr>
            <p:nvPr/>
          </p:nvSpPr>
          <p:spPr bwMode="auto">
            <a:xfrm>
              <a:off x="201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8" name="Rectangle 434"/>
            <p:cNvSpPr>
              <a:spLocks noChangeArrowheads="1"/>
            </p:cNvSpPr>
            <p:nvPr/>
          </p:nvSpPr>
          <p:spPr bwMode="auto">
            <a:xfrm>
              <a:off x="201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9" name="Rectangle 435"/>
            <p:cNvSpPr>
              <a:spLocks noChangeArrowheads="1"/>
            </p:cNvSpPr>
            <p:nvPr/>
          </p:nvSpPr>
          <p:spPr bwMode="auto">
            <a:xfrm>
              <a:off x="2016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0" name="Rectangle 436"/>
            <p:cNvSpPr>
              <a:spLocks noChangeArrowheads="1"/>
            </p:cNvSpPr>
            <p:nvPr/>
          </p:nvSpPr>
          <p:spPr bwMode="auto">
            <a:xfrm>
              <a:off x="2208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1" name="Rectangle 437"/>
            <p:cNvSpPr>
              <a:spLocks noChangeArrowheads="1"/>
            </p:cNvSpPr>
            <p:nvPr/>
          </p:nvSpPr>
          <p:spPr bwMode="auto">
            <a:xfrm>
              <a:off x="220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2" name="Rectangle 438"/>
            <p:cNvSpPr>
              <a:spLocks noChangeArrowheads="1"/>
            </p:cNvSpPr>
            <p:nvPr/>
          </p:nvSpPr>
          <p:spPr bwMode="auto">
            <a:xfrm>
              <a:off x="220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3" name="Rectangle 439"/>
            <p:cNvSpPr>
              <a:spLocks noChangeArrowheads="1"/>
            </p:cNvSpPr>
            <p:nvPr/>
          </p:nvSpPr>
          <p:spPr bwMode="auto">
            <a:xfrm>
              <a:off x="220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4" name="Rectangle 440"/>
            <p:cNvSpPr>
              <a:spLocks noChangeArrowheads="1"/>
            </p:cNvSpPr>
            <p:nvPr/>
          </p:nvSpPr>
          <p:spPr bwMode="auto">
            <a:xfrm>
              <a:off x="220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5" name="Rectangle 441"/>
            <p:cNvSpPr>
              <a:spLocks noChangeArrowheads="1"/>
            </p:cNvSpPr>
            <p:nvPr/>
          </p:nvSpPr>
          <p:spPr bwMode="auto">
            <a:xfrm>
              <a:off x="220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6" name="Rectangle 442"/>
            <p:cNvSpPr>
              <a:spLocks noChangeArrowheads="1"/>
            </p:cNvSpPr>
            <p:nvPr/>
          </p:nvSpPr>
          <p:spPr bwMode="auto">
            <a:xfrm>
              <a:off x="220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7" name="Rectangle 443"/>
            <p:cNvSpPr>
              <a:spLocks noChangeArrowheads="1"/>
            </p:cNvSpPr>
            <p:nvPr/>
          </p:nvSpPr>
          <p:spPr bwMode="auto">
            <a:xfrm>
              <a:off x="2208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8" name="Rectangle 444"/>
            <p:cNvSpPr>
              <a:spLocks noChangeArrowheads="1"/>
            </p:cNvSpPr>
            <p:nvPr/>
          </p:nvSpPr>
          <p:spPr bwMode="auto">
            <a:xfrm>
              <a:off x="2208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9" name="Rectangle 445"/>
            <p:cNvSpPr>
              <a:spLocks noChangeArrowheads="1"/>
            </p:cNvSpPr>
            <p:nvPr/>
          </p:nvSpPr>
          <p:spPr bwMode="auto">
            <a:xfrm>
              <a:off x="2400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0" name="Rectangle 446"/>
            <p:cNvSpPr>
              <a:spLocks noChangeArrowheads="1"/>
            </p:cNvSpPr>
            <p:nvPr/>
          </p:nvSpPr>
          <p:spPr bwMode="auto">
            <a:xfrm>
              <a:off x="240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1" name="Rectangle 447"/>
            <p:cNvSpPr>
              <a:spLocks noChangeArrowheads="1"/>
            </p:cNvSpPr>
            <p:nvPr/>
          </p:nvSpPr>
          <p:spPr bwMode="auto">
            <a:xfrm>
              <a:off x="240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2" name="Rectangle 448"/>
            <p:cNvSpPr>
              <a:spLocks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3" name="Rectangle 449"/>
            <p:cNvSpPr>
              <a:spLocks noChangeArrowheads="1"/>
            </p:cNvSpPr>
            <p:nvPr/>
          </p:nvSpPr>
          <p:spPr bwMode="auto">
            <a:xfrm>
              <a:off x="240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4" name="Rectangle 450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5" name="Rectangle 451"/>
            <p:cNvSpPr>
              <a:spLocks noChangeArrowheads="1"/>
            </p:cNvSpPr>
            <p:nvPr/>
          </p:nvSpPr>
          <p:spPr bwMode="auto">
            <a:xfrm>
              <a:off x="240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6" name="Rectangle 452"/>
            <p:cNvSpPr>
              <a:spLocks noChangeArrowheads="1"/>
            </p:cNvSpPr>
            <p:nvPr/>
          </p:nvSpPr>
          <p:spPr bwMode="auto">
            <a:xfrm>
              <a:off x="2400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7" name="Rectangle 453"/>
            <p:cNvSpPr>
              <a:spLocks noChangeArrowheads="1"/>
            </p:cNvSpPr>
            <p:nvPr/>
          </p:nvSpPr>
          <p:spPr bwMode="auto">
            <a:xfrm>
              <a:off x="2400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8" name="Rectangle 454"/>
            <p:cNvSpPr>
              <a:spLocks noChangeArrowheads="1"/>
            </p:cNvSpPr>
            <p:nvPr/>
          </p:nvSpPr>
          <p:spPr bwMode="auto">
            <a:xfrm>
              <a:off x="259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9" name="Rectangle 455"/>
            <p:cNvSpPr>
              <a:spLocks noChangeArrowheads="1"/>
            </p:cNvSpPr>
            <p:nvPr/>
          </p:nvSpPr>
          <p:spPr bwMode="auto">
            <a:xfrm>
              <a:off x="259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0" name="Rectangle 456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1" name="Rectangle 457"/>
            <p:cNvSpPr>
              <a:spLocks noChangeArrowheads="1"/>
            </p:cNvSpPr>
            <p:nvPr/>
          </p:nvSpPr>
          <p:spPr bwMode="auto">
            <a:xfrm>
              <a:off x="259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2" name="Rectangle 458"/>
            <p:cNvSpPr>
              <a:spLocks noChangeArrowheads="1"/>
            </p:cNvSpPr>
            <p:nvPr/>
          </p:nvSpPr>
          <p:spPr bwMode="auto">
            <a:xfrm>
              <a:off x="259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3" name="Rectangle 459"/>
            <p:cNvSpPr>
              <a:spLocks noChangeArrowheads="1"/>
            </p:cNvSpPr>
            <p:nvPr/>
          </p:nvSpPr>
          <p:spPr bwMode="auto">
            <a:xfrm>
              <a:off x="259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4" name="Rectangle 460"/>
            <p:cNvSpPr>
              <a:spLocks noChangeArrowheads="1"/>
            </p:cNvSpPr>
            <p:nvPr/>
          </p:nvSpPr>
          <p:spPr bwMode="auto">
            <a:xfrm>
              <a:off x="259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5" name="Rectangle 461"/>
            <p:cNvSpPr>
              <a:spLocks noChangeArrowheads="1"/>
            </p:cNvSpPr>
            <p:nvPr/>
          </p:nvSpPr>
          <p:spPr bwMode="auto">
            <a:xfrm>
              <a:off x="2592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6" name="Rectangle 462"/>
            <p:cNvSpPr>
              <a:spLocks noChangeArrowheads="1"/>
            </p:cNvSpPr>
            <p:nvPr/>
          </p:nvSpPr>
          <p:spPr bwMode="auto">
            <a:xfrm>
              <a:off x="2592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7" name="Rectangle 463"/>
            <p:cNvSpPr>
              <a:spLocks noChangeArrowheads="1"/>
            </p:cNvSpPr>
            <p:nvPr/>
          </p:nvSpPr>
          <p:spPr bwMode="auto">
            <a:xfrm>
              <a:off x="278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8" name="Rectangle 464"/>
            <p:cNvSpPr>
              <a:spLocks noChangeArrowheads="1"/>
            </p:cNvSpPr>
            <p:nvPr/>
          </p:nvSpPr>
          <p:spPr bwMode="auto">
            <a:xfrm>
              <a:off x="278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9" name="Rectangle 465"/>
            <p:cNvSpPr>
              <a:spLocks noChangeArrowheads="1"/>
            </p:cNvSpPr>
            <p:nvPr/>
          </p:nvSpPr>
          <p:spPr bwMode="auto">
            <a:xfrm>
              <a:off x="278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0" name="Rectangle 466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1" name="Rectangle 467"/>
            <p:cNvSpPr>
              <a:spLocks noChangeArrowheads="1"/>
            </p:cNvSpPr>
            <p:nvPr/>
          </p:nvSpPr>
          <p:spPr bwMode="auto">
            <a:xfrm>
              <a:off x="278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2" name="Rectangle 468"/>
            <p:cNvSpPr>
              <a:spLocks noChangeArrowheads="1"/>
            </p:cNvSpPr>
            <p:nvPr/>
          </p:nvSpPr>
          <p:spPr bwMode="auto">
            <a:xfrm>
              <a:off x="278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3" name="Rectangle 469"/>
            <p:cNvSpPr>
              <a:spLocks noChangeArrowheads="1"/>
            </p:cNvSpPr>
            <p:nvPr/>
          </p:nvSpPr>
          <p:spPr bwMode="auto">
            <a:xfrm>
              <a:off x="278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4" name="Rectangle 470"/>
            <p:cNvSpPr>
              <a:spLocks noChangeArrowheads="1"/>
            </p:cNvSpPr>
            <p:nvPr/>
          </p:nvSpPr>
          <p:spPr bwMode="auto">
            <a:xfrm>
              <a:off x="278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5" name="Rectangle 471"/>
            <p:cNvSpPr>
              <a:spLocks noChangeArrowheads="1"/>
            </p:cNvSpPr>
            <p:nvPr/>
          </p:nvSpPr>
          <p:spPr bwMode="auto">
            <a:xfrm>
              <a:off x="2784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6" name="Rectangle 472"/>
            <p:cNvSpPr>
              <a:spLocks noChangeArrowheads="1"/>
            </p:cNvSpPr>
            <p:nvPr/>
          </p:nvSpPr>
          <p:spPr bwMode="auto">
            <a:xfrm>
              <a:off x="2976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7" name="Rectangle 473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8" name="Rectangle 474"/>
            <p:cNvSpPr>
              <a:spLocks noChangeArrowheads="1"/>
            </p:cNvSpPr>
            <p:nvPr/>
          </p:nvSpPr>
          <p:spPr bwMode="auto">
            <a:xfrm>
              <a:off x="297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9" name="Rectangle 475"/>
            <p:cNvSpPr>
              <a:spLocks noChangeArrowheads="1"/>
            </p:cNvSpPr>
            <p:nvPr/>
          </p:nvSpPr>
          <p:spPr bwMode="auto">
            <a:xfrm>
              <a:off x="297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0" name="Rectangle 476"/>
            <p:cNvSpPr>
              <a:spLocks noChangeArrowheads="1"/>
            </p:cNvSpPr>
            <p:nvPr/>
          </p:nvSpPr>
          <p:spPr bwMode="auto">
            <a:xfrm>
              <a:off x="297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1" name="Rectangle 477"/>
            <p:cNvSpPr>
              <a:spLocks noChangeArrowheads="1"/>
            </p:cNvSpPr>
            <p:nvPr/>
          </p:nvSpPr>
          <p:spPr bwMode="auto">
            <a:xfrm>
              <a:off x="297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2" name="Rectangle 478"/>
            <p:cNvSpPr>
              <a:spLocks noChangeArrowheads="1"/>
            </p:cNvSpPr>
            <p:nvPr/>
          </p:nvSpPr>
          <p:spPr bwMode="auto">
            <a:xfrm>
              <a:off x="297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3" name="Rectangle 479"/>
            <p:cNvSpPr>
              <a:spLocks noChangeArrowheads="1"/>
            </p:cNvSpPr>
            <p:nvPr/>
          </p:nvSpPr>
          <p:spPr bwMode="auto">
            <a:xfrm>
              <a:off x="297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4" name="Rectangle 480"/>
            <p:cNvSpPr>
              <a:spLocks noChangeArrowheads="1"/>
            </p:cNvSpPr>
            <p:nvPr/>
          </p:nvSpPr>
          <p:spPr bwMode="auto">
            <a:xfrm>
              <a:off x="2976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5" name="Rectangle 481"/>
            <p:cNvSpPr>
              <a:spLocks noChangeArrowheads="1"/>
            </p:cNvSpPr>
            <p:nvPr/>
          </p:nvSpPr>
          <p:spPr bwMode="auto">
            <a:xfrm>
              <a:off x="3168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6" name="Rectangle 482"/>
            <p:cNvSpPr>
              <a:spLocks noChangeArrowheads="1"/>
            </p:cNvSpPr>
            <p:nvPr/>
          </p:nvSpPr>
          <p:spPr bwMode="auto">
            <a:xfrm>
              <a:off x="316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7" name="Rectangle 483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8" name="Rectangle 484"/>
            <p:cNvSpPr>
              <a:spLocks noChangeArrowheads="1"/>
            </p:cNvSpPr>
            <p:nvPr/>
          </p:nvSpPr>
          <p:spPr bwMode="auto">
            <a:xfrm>
              <a:off x="316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9" name="Rectangle 485"/>
            <p:cNvSpPr>
              <a:spLocks noChangeArrowheads="1"/>
            </p:cNvSpPr>
            <p:nvPr/>
          </p:nvSpPr>
          <p:spPr bwMode="auto">
            <a:xfrm>
              <a:off x="316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0" name="Rectangle 486"/>
            <p:cNvSpPr>
              <a:spLocks noChangeArrowheads="1"/>
            </p:cNvSpPr>
            <p:nvPr/>
          </p:nvSpPr>
          <p:spPr bwMode="auto">
            <a:xfrm>
              <a:off x="316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1" name="Rectangle 487"/>
            <p:cNvSpPr>
              <a:spLocks noChangeArrowheads="1"/>
            </p:cNvSpPr>
            <p:nvPr/>
          </p:nvSpPr>
          <p:spPr bwMode="auto">
            <a:xfrm>
              <a:off x="316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2" name="Rectangle 488"/>
            <p:cNvSpPr>
              <a:spLocks noChangeArrowheads="1"/>
            </p:cNvSpPr>
            <p:nvPr/>
          </p:nvSpPr>
          <p:spPr bwMode="auto">
            <a:xfrm>
              <a:off x="3168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3" name="Rectangle 489"/>
            <p:cNvSpPr>
              <a:spLocks noChangeArrowheads="1"/>
            </p:cNvSpPr>
            <p:nvPr/>
          </p:nvSpPr>
          <p:spPr bwMode="auto">
            <a:xfrm>
              <a:off x="3168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4" name="Rectangle 490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5" name="Rectangle 491"/>
            <p:cNvSpPr>
              <a:spLocks noChangeArrowheads="1"/>
            </p:cNvSpPr>
            <p:nvPr/>
          </p:nvSpPr>
          <p:spPr bwMode="auto">
            <a:xfrm>
              <a:off x="172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6" name="Rectangle 492"/>
            <p:cNvSpPr>
              <a:spLocks noChangeArrowheads="1"/>
            </p:cNvSpPr>
            <p:nvPr/>
          </p:nvSpPr>
          <p:spPr bwMode="auto">
            <a:xfrm>
              <a:off x="172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7" name="Rectangle 493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8" name="Rectangle 494"/>
            <p:cNvSpPr>
              <a:spLocks noChangeArrowheads="1"/>
            </p:cNvSpPr>
            <p:nvPr/>
          </p:nvSpPr>
          <p:spPr bwMode="auto">
            <a:xfrm>
              <a:off x="172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9" name="Rectangle 495"/>
            <p:cNvSpPr>
              <a:spLocks noChangeArrowheads="1"/>
            </p:cNvSpPr>
            <p:nvPr/>
          </p:nvSpPr>
          <p:spPr bwMode="auto">
            <a:xfrm>
              <a:off x="172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0" name="Rectangle 496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1" name="Rectangle 497"/>
            <p:cNvSpPr>
              <a:spLocks noChangeArrowheads="1"/>
            </p:cNvSpPr>
            <p:nvPr/>
          </p:nvSpPr>
          <p:spPr bwMode="auto">
            <a:xfrm>
              <a:off x="1728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2" name="Rectangle 498"/>
            <p:cNvSpPr>
              <a:spLocks noChangeArrowheads="1"/>
            </p:cNvSpPr>
            <p:nvPr/>
          </p:nvSpPr>
          <p:spPr bwMode="auto">
            <a:xfrm>
              <a:off x="1728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3" name="Rectangle 499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4" name="Rectangle 500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5" name="Rectangle 501"/>
            <p:cNvSpPr>
              <a:spLocks noChangeArrowheads="1"/>
            </p:cNvSpPr>
            <p:nvPr/>
          </p:nvSpPr>
          <p:spPr bwMode="auto">
            <a:xfrm>
              <a:off x="192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6" name="Rectangle 502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7" name="Rectangle 503"/>
            <p:cNvSpPr>
              <a:spLocks noChangeArrowheads="1"/>
            </p:cNvSpPr>
            <p:nvPr/>
          </p:nvSpPr>
          <p:spPr bwMode="auto">
            <a:xfrm>
              <a:off x="192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8" name="Rectangle 504"/>
            <p:cNvSpPr>
              <a:spLocks noChangeArrowheads="1"/>
            </p:cNvSpPr>
            <p:nvPr/>
          </p:nvSpPr>
          <p:spPr bwMode="auto">
            <a:xfrm>
              <a:off x="192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9" name="Rectangle 505"/>
            <p:cNvSpPr>
              <a:spLocks noChangeArrowheads="1"/>
            </p:cNvSpPr>
            <p:nvPr/>
          </p:nvSpPr>
          <p:spPr bwMode="auto">
            <a:xfrm>
              <a:off x="192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0" name="Rectangle 506"/>
            <p:cNvSpPr>
              <a:spLocks noChangeArrowheads="1"/>
            </p:cNvSpPr>
            <p:nvPr/>
          </p:nvSpPr>
          <p:spPr bwMode="auto">
            <a:xfrm>
              <a:off x="1920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1" name="Rectangle 507"/>
            <p:cNvSpPr>
              <a:spLocks noChangeArrowheads="1"/>
            </p:cNvSpPr>
            <p:nvPr/>
          </p:nvSpPr>
          <p:spPr bwMode="auto">
            <a:xfrm>
              <a:off x="1920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2" name="Rectangle 508"/>
            <p:cNvSpPr>
              <a:spLocks noChangeArrowheads="1"/>
            </p:cNvSpPr>
            <p:nvPr/>
          </p:nvSpPr>
          <p:spPr bwMode="auto">
            <a:xfrm>
              <a:off x="211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3" name="Rectangle 509"/>
            <p:cNvSpPr>
              <a:spLocks noChangeArrowheads="1"/>
            </p:cNvSpPr>
            <p:nvPr/>
          </p:nvSpPr>
          <p:spPr bwMode="auto">
            <a:xfrm>
              <a:off x="211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4" name="Rectangle 510"/>
            <p:cNvSpPr>
              <a:spLocks noChangeArrowheads="1"/>
            </p:cNvSpPr>
            <p:nvPr/>
          </p:nvSpPr>
          <p:spPr bwMode="auto">
            <a:xfrm>
              <a:off x="211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5" name="Rectangle 511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6" name="Rectangle 512"/>
            <p:cNvSpPr>
              <a:spLocks noChangeArrowheads="1"/>
            </p:cNvSpPr>
            <p:nvPr/>
          </p:nvSpPr>
          <p:spPr bwMode="auto">
            <a:xfrm>
              <a:off x="211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7" name="Rectangle 513"/>
            <p:cNvSpPr>
              <a:spLocks noChangeArrowheads="1"/>
            </p:cNvSpPr>
            <p:nvPr/>
          </p:nvSpPr>
          <p:spPr bwMode="auto">
            <a:xfrm>
              <a:off x="211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8" name="Rectangle 514"/>
            <p:cNvSpPr>
              <a:spLocks noChangeArrowheads="1"/>
            </p:cNvSpPr>
            <p:nvPr/>
          </p:nvSpPr>
          <p:spPr bwMode="auto">
            <a:xfrm>
              <a:off x="2112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9" name="Rectangle 515"/>
            <p:cNvSpPr>
              <a:spLocks noChangeArrowheads="1"/>
            </p:cNvSpPr>
            <p:nvPr/>
          </p:nvSpPr>
          <p:spPr bwMode="auto">
            <a:xfrm>
              <a:off x="2112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0" name="Rectangle 516"/>
            <p:cNvSpPr>
              <a:spLocks noChangeArrowheads="1"/>
            </p:cNvSpPr>
            <p:nvPr/>
          </p:nvSpPr>
          <p:spPr bwMode="auto">
            <a:xfrm>
              <a:off x="2112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1" name="Rectangle 517"/>
            <p:cNvSpPr>
              <a:spLocks noChangeArrowheads="1"/>
            </p:cNvSpPr>
            <p:nvPr/>
          </p:nvSpPr>
          <p:spPr bwMode="auto">
            <a:xfrm>
              <a:off x="230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2" name="Rectangle 518"/>
            <p:cNvSpPr>
              <a:spLocks noChangeArrowheads="1"/>
            </p:cNvSpPr>
            <p:nvPr/>
          </p:nvSpPr>
          <p:spPr bwMode="auto">
            <a:xfrm>
              <a:off x="230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3" name="Rectangle 519"/>
            <p:cNvSpPr>
              <a:spLocks noChangeArrowheads="1"/>
            </p:cNvSpPr>
            <p:nvPr/>
          </p:nvSpPr>
          <p:spPr bwMode="auto">
            <a:xfrm>
              <a:off x="230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4" name="Rectangle 520"/>
            <p:cNvSpPr>
              <a:spLocks noChangeArrowheads="1"/>
            </p:cNvSpPr>
            <p:nvPr/>
          </p:nvSpPr>
          <p:spPr bwMode="auto">
            <a:xfrm>
              <a:off x="230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5" name="Rectangle 521"/>
            <p:cNvSpPr>
              <a:spLocks noChangeArrowheads="1"/>
            </p:cNvSpPr>
            <p:nvPr/>
          </p:nvSpPr>
          <p:spPr bwMode="auto">
            <a:xfrm>
              <a:off x="230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6" name="Rectangle 522"/>
            <p:cNvSpPr>
              <a:spLocks noChangeArrowheads="1"/>
            </p:cNvSpPr>
            <p:nvPr/>
          </p:nvSpPr>
          <p:spPr bwMode="auto">
            <a:xfrm>
              <a:off x="230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7" name="Rectangle 523"/>
            <p:cNvSpPr>
              <a:spLocks noChangeArrowheads="1"/>
            </p:cNvSpPr>
            <p:nvPr/>
          </p:nvSpPr>
          <p:spPr bwMode="auto">
            <a:xfrm>
              <a:off x="2304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8" name="Rectangle 524"/>
            <p:cNvSpPr>
              <a:spLocks noChangeArrowheads="1"/>
            </p:cNvSpPr>
            <p:nvPr/>
          </p:nvSpPr>
          <p:spPr bwMode="auto">
            <a:xfrm>
              <a:off x="2304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9" name="Rectangle 525"/>
            <p:cNvSpPr>
              <a:spLocks noChangeArrowheads="1"/>
            </p:cNvSpPr>
            <p:nvPr/>
          </p:nvSpPr>
          <p:spPr bwMode="auto">
            <a:xfrm>
              <a:off x="2304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0" name="Rectangle 526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1" name="Rectangle 527"/>
            <p:cNvSpPr>
              <a:spLocks noChangeArrowheads="1"/>
            </p:cNvSpPr>
            <p:nvPr/>
          </p:nvSpPr>
          <p:spPr bwMode="auto">
            <a:xfrm>
              <a:off x="249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2" name="Rectangle 528"/>
            <p:cNvSpPr>
              <a:spLocks noChangeArrowheads="1"/>
            </p:cNvSpPr>
            <p:nvPr/>
          </p:nvSpPr>
          <p:spPr bwMode="auto">
            <a:xfrm>
              <a:off x="249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3" name="Rectangle 529"/>
            <p:cNvSpPr>
              <a:spLocks noChangeArrowheads="1"/>
            </p:cNvSpPr>
            <p:nvPr/>
          </p:nvSpPr>
          <p:spPr bwMode="auto">
            <a:xfrm>
              <a:off x="249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4" name="Rectangle 530"/>
            <p:cNvSpPr>
              <a:spLocks noChangeArrowheads="1"/>
            </p:cNvSpPr>
            <p:nvPr/>
          </p:nvSpPr>
          <p:spPr bwMode="auto">
            <a:xfrm>
              <a:off x="249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5" name="Rectangle 531"/>
            <p:cNvSpPr>
              <a:spLocks noChangeArrowheads="1"/>
            </p:cNvSpPr>
            <p:nvPr/>
          </p:nvSpPr>
          <p:spPr bwMode="auto">
            <a:xfrm>
              <a:off x="249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6" name="Rectangle 532"/>
            <p:cNvSpPr>
              <a:spLocks noChangeArrowheads="1"/>
            </p:cNvSpPr>
            <p:nvPr/>
          </p:nvSpPr>
          <p:spPr bwMode="auto">
            <a:xfrm>
              <a:off x="2496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7" name="Rectangle 533"/>
            <p:cNvSpPr>
              <a:spLocks noChangeArrowheads="1"/>
            </p:cNvSpPr>
            <p:nvPr/>
          </p:nvSpPr>
          <p:spPr bwMode="auto">
            <a:xfrm>
              <a:off x="2496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8" name="Rectangle 534"/>
            <p:cNvSpPr>
              <a:spLocks noChangeArrowheads="1"/>
            </p:cNvSpPr>
            <p:nvPr/>
          </p:nvSpPr>
          <p:spPr bwMode="auto">
            <a:xfrm>
              <a:off x="2496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9" name="Rectangle 535"/>
            <p:cNvSpPr>
              <a:spLocks noChangeArrowheads="1"/>
            </p:cNvSpPr>
            <p:nvPr/>
          </p:nvSpPr>
          <p:spPr bwMode="auto">
            <a:xfrm>
              <a:off x="268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0" name="Rectangle 536"/>
            <p:cNvSpPr>
              <a:spLocks noChangeArrowheads="1"/>
            </p:cNvSpPr>
            <p:nvPr/>
          </p:nvSpPr>
          <p:spPr bwMode="auto">
            <a:xfrm>
              <a:off x="268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1" name="Rectangle 537"/>
            <p:cNvSpPr>
              <a:spLocks noChangeArrowheads="1"/>
            </p:cNvSpPr>
            <p:nvPr/>
          </p:nvSpPr>
          <p:spPr bwMode="auto">
            <a:xfrm>
              <a:off x="268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2" name="Rectangle 538"/>
            <p:cNvSpPr>
              <a:spLocks noChangeArrowheads="1"/>
            </p:cNvSpPr>
            <p:nvPr/>
          </p:nvSpPr>
          <p:spPr bwMode="auto">
            <a:xfrm>
              <a:off x="268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3" name="Rectangle 539"/>
            <p:cNvSpPr>
              <a:spLocks noChangeArrowheads="1"/>
            </p:cNvSpPr>
            <p:nvPr/>
          </p:nvSpPr>
          <p:spPr bwMode="auto">
            <a:xfrm>
              <a:off x="268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4" name="Rectangle 540"/>
            <p:cNvSpPr>
              <a:spLocks noChangeArrowheads="1"/>
            </p:cNvSpPr>
            <p:nvPr/>
          </p:nvSpPr>
          <p:spPr bwMode="auto">
            <a:xfrm>
              <a:off x="268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5" name="Rectangle 541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6" name="Rectangle 542"/>
            <p:cNvSpPr>
              <a:spLocks noChangeArrowheads="1"/>
            </p:cNvSpPr>
            <p:nvPr/>
          </p:nvSpPr>
          <p:spPr bwMode="auto">
            <a:xfrm>
              <a:off x="2688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7" name="Rectangle 543"/>
            <p:cNvSpPr>
              <a:spLocks noChangeArrowheads="1"/>
            </p:cNvSpPr>
            <p:nvPr/>
          </p:nvSpPr>
          <p:spPr bwMode="auto">
            <a:xfrm>
              <a:off x="2688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8" name="Rectangle 544"/>
            <p:cNvSpPr>
              <a:spLocks noChangeArrowheads="1"/>
            </p:cNvSpPr>
            <p:nvPr/>
          </p:nvSpPr>
          <p:spPr bwMode="auto">
            <a:xfrm>
              <a:off x="288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9" name="Rectangle 545"/>
            <p:cNvSpPr>
              <a:spLocks noChangeArrowheads="1"/>
            </p:cNvSpPr>
            <p:nvPr/>
          </p:nvSpPr>
          <p:spPr bwMode="auto">
            <a:xfrm>
              <a:off x="288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0" name="Rectangle 546"/>
            <p:cNvSpPr>
              <a:spLocks noChangeArrowheads="1"/>
            </p:cNvSpPr>
            <p:nvPr/>
          </p:nvSpPr>
          <p:spPr bwMode="auto">
            <a:xfrm>
              <a:off x="288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1" name="Rectangle 547"/>
            <p:cNvSpPr>
              <a:spLocks noChangeArrowheads="1"/>
            </p:cNvSpPr>
            <p:nvPr/>
          </p:nvSpPr>
          <p:spPr bwMode="auto">
            <a:xfrm>
              <a:off x="288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2" name="Rectangle 548"/>
            <p:cNvSpPr>
              <a:spLocks noChangeArrowheads="1"/>
            </p:cNvSpPr>
            <p:nvPr/>
          </p:nvSpPr>
          <p:spPr bwMode="auto">
            <a:xfrm>
              <a:off x="288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3" name="Rectangle 549"/>
            <p:cNvSpPr>
              <a:spLocks noChangeArrowheads="1"/>
            </p:cNvSpPr>
            <p:nvPr/>
          </p:nvSpPr>
          <p:spPr bwMode="auto">
            <a:xfrm>
              <a:off x="288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4" name="Rectangle 550"/>
            <p:cNvSpPr>
              <a:spLocks noChangeArrowheads="1"/>
            </p:cNvSpPr>
            <p:nvPr/>
          </p:nvSpPr>
          <p:spPr bwMode="auto">
            <a:xfrm>
              <a:off x="288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5" name="Rectangle 551"/>
            <p:cNvSpPr>
              <a:spLocks noChangeArrowheads="1"/>
            </p:cNvSpPr>
            <p:nvPr/>
          </p:nvSpPr>
          <p:spPr bwMode="auto">
            <a:xfrm>
              <a:off x="2880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6" name="Rectangle 552"/>
            <p:cNvSpPr>
              <a:spLocks noChangeArrowheads="1"/>
            </p:cNvSpPr>
            <p:nvPr/>
          </p:nvSpPr>
          <p:spPr bwMode="auto">
            <a:xfrm>
              <a:off x="2880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7" name="Rectangle 553"/>
            <p:cNvSpPr>
              <a:spLocks noChangeArrowheads="1"/>
            </p:cNvSpPr>
            <p:nvPr/>
          </p:nvSpPr>
          <p:spPr bwMode="auto">
            <a:xfrm>
              <a:off x="307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8" name="Rectangle 554"/>
            <p:cNvSpPr>
              <a:spLocks noChangeArrowheads="1"/>
            </p:cNvSpPr>
            <p:nvPr/>
          </p:nvSpPr>
          <p:spPr bwMode="auto">
            <a:xfrm>
              <a:off x="307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9" name="Rectangle 555"/>
            <p:cNvSpPr>
              <a:spLocks noChangeArrowheads="1"/>
            </p:cNvSpPr>
            <p:nvPr/>
          </p:nvSpPr>
          <p:spPr bwMode="auto">
            <a:xfrm>
              <a:off x="307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0" name="Rectangle 556"/>
            <p:cNvSpPr>
              <a:spLocks noChangeArrowheads="1"/>
            </p:cNvSpPr>
            <p:nvPr/>
          </p:nvSpPr>
          <p:spPr bwMode="auto">
            <a:xfrm>
              <a:off x="307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1" name="Rectangle 557"/>
            <p:cNvSpPr>
              <a:spLocks noChangeArrowheads="1"/>
            </p:cNvSpPr>
            <p:nvPr/>
          </p:nvSpPr>
          <p:spPr bwMode="auto">
            <a:xfrm>
              <a:off x="307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2" name="Rectangle 558"/>
            <p:cNvSpPr>
              <a:spLocks noChangeArrowheads="1"/>
            </p:cNvSpPr>
            <p:nvPr/>
          </p:nvSpPr>
          <p:spPr bwMode="auto">
            <a:xfrm>
              <a:off x="307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3" name="Rectangle 559"/>
            <p:cNvSpPr>
              <a:spLocks noChangeArrowheads="1"/>
            </p:cNvSpPr>
            <p:nvPr/>
          </p:nvSpPr>
          <p:spPr bwMode="auto">
            <a:xfrm>
              <a:off x="3072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4" name="Rectangle 560"/>
            <p:cNvSpPr>
              <a:spLocks noChangeArrowheads="1"/>
            </p:cNvSpPr>
            <p:nvPr/>
          </p:nvSpPr>
          <p:spPr bwMode="auto">
            <a:xfrm>
              <a:off x="3072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5" name="Rectangle 561"/>
            <p:cNvSpPr>
              <a:spLocks noChangeArrowheads="1"/>
            </p:cNvSpPr>
            <p:nvPr/>
          </p:nvSpPr>
          <p:spPr bwMode="auto">
            <a:xfrm>
              <a:off x="3072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6" name="Rectangle 562"/>
            <p:cNvSpPr>
              <a:spLocks noChangeArrowheads="1"/>
            </p:cNvSpPr>
            <p:nvPr/>
          </p:nvSpPr>
          <p:spPr bwMode="auto">
            <a:xfrm>
              <a:off x="326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7" name="Rectangle 563"/>
            <p:cNvSpPr>
              <a:spLocks noChangeArrowheads="1"/>
            </p:cNvSpPr>
            <p:nvPr/>
          </p:nvSpPr>
          <p:spPr bwMode="auto">
            <a:xfrm>
              <a:off x="326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8" name="Rectangle 564"/>
            <p:cNvSpPr>
              <a:spLocks noChangeArrowheads="1"/>
            </p:cNvSpPr>
            <p:nvPr/>
          </p:nvSpPr>
          <p:spPr bwMode="auto">
            <a:xfrm>
              <a:off x="326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9" name="Rectangle 565"/>
            <p:cNvSpPr>
              <a:spLocks noChangeArrowheads="1"/>
            </p:cNvSpPr>
            <p:nvPr/>
          </p:nvSpPr>
          <p:spPr bwMode="auto">
            <a:xfrm>
              <a:off x="326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0" name="Rectangle 566"/>
            <p:cNvSpPr>
              <a:spLocks noChangeArrowheads="1"/>
            </p:cNvSpPr>
            <p:nvPr/>
          </p:nvSpPr>
          <p:spPr bwMode="auto">
            <a:xfrm>
              <a:off x="326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1" name="Rectangle 567"/>
            <p:cNvSpPr>
              <a:spLocks noChangeArrowheads="1"/>
            </p:cNvSpPr>
            <p:nvPr/>
          </p:nvSpPr>
          <p:spPr bwMode="auto">
            <a:xfrm>
              <a:off x="326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2" name="Rectangle 568"/>
            <p:cNvSpPr>
              <a:spLocks noChangeArrowheads="1"/>
            </p:cNvSpPr>
            <p:nvPr/>
          </p:nvSpPr>
          <p:spPr bwMode="auto">
            <a:xfrm>
              <a:off x="3264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3" name="Rectangle 569"/>
            <p:cNvSpPr>
              <a:spLocks noChangeArrowheads="1"/>
            </p:cNvSpPr>
            <p:nvPr/>
          </p:nvSpPr>
          <p:spPr bwMode="auto">
            <a:xfrm>
              <a:off x="3264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4" name="Rectangle 570"/>
            <p:cNvSpPr>
              <a:spLocks noChangeArrowheads="1"/>
            </p:cNvSpPr>
            <p:nvPr/>
          </p:nvSpPr>
          <p:spPr bwMode="auto">
            <a:xfrm>
              <a:off x="3264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5" name="Rectangle 571"/>
            <p:cNvSpPr>
              <a:spLocks noChangeArrowheads="1"/>
            </p:cNvSpPr>
            <p:nvPr/>
          </p:nvSpPr>
          <p:spPr bwMode="auto">
            <a:xfrm>
              <a:off x="182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6" name="Rectangle 572"/>
            <p:cNvSpPr>
              <a:spLocks noChangeArrowheads="1"/>
            </p:cNvSpPr>
            <p:nvPr/>
          </p:nvSpPr>
          <p:spPr bwMode="auto">
            <a:xfrm>
              <a:off x="182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7" name="Rectangle 573"/>
            <p:cNvSpPr>
              <a:spLocks noChangeArrowheads="1"/>
            </p:cNvSpPr>
            <p:nvPr/>
          </p:nvSpPr>
          <p:spPr bwMode="auto">
            <a:xfrm>
              <a:off x="182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8" name="Rectangle 574"/>
            <p:cNvSpPr>
              <a:spLocks noChangeArrowheads="1"/>
            </p:cNvSpPr>
            <p:nvPr/>
          </p:nvSpPr>
          <p:spPr bwMode="auto">
            <a:xfrm>
              <a:off x="182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9" name="Rectangle 575"/>
            <p:cNvSpPr>
              <a:spLocks noChangeArrowheads="1"/>
            </p:cNvSpPr>
            <p:nvPr/>
          </p:nvSpPr>
          <p:spPr bwMode="auto">
            <a:xfrm>
              <a:off x="182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0" name="Rectangle 576"/>
            <p:cNvSpPr>
              <a:spLocks noChangeArrowheads="1"/>
            </p:cNvSpPr>
            <p:nvPr/>
          </p:nvSpPr>
          <p:spPr bwMode="auto">
            <a:xfrm>
              <a:off x="182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1" name="Rectangle 577"/>
            <p:cNvSpPr>
              <a:spLocks noChangeArrowheads="1"/>
            </p:cNvSpPr>
            <p:nvPr/>
          </p:nvSpPr>
          <p:spPr bwMode="auto">
            <a:xfrm>
              <a:off x="182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2" name="Rectangle 578"/>
            <p:cNvSpPr>
              <a:spLocks noChangeArrowheads="1"/>
            </p:cNvSpPr>
            <p:nvPr/>
          </p:nvSpPr>
          <p:spPr bwMode="auto">
            <a:xfrm>
              <a:off x="1824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3" name="Rectangle 579"/>
            <p:cNvSpPr>
              <a:spLocks noChangeArrowheads="1"/>
            </p:cNvSpPr>
            <p:nvPr/>
          </p:nvSpPr>
          <p:spPr bwMode="auto">
            <a:xfrm>
              <a:off x="1824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4" name="Rectangle 580"/>
            <p:cNvSpPr>
              <a:spLocks noChangeArrowheads="1"/>
            </p:cNvSpPr>
            <p:nvPr/>
          </p:nvSpPr>
          <p:spPr bwMode="auto">
            <a:xfrm>
              <a:off x="201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5" name="Rectangle 581"/>
            <p:cNvSpPr>
              <a:spLocks noChangeArrowheads="1"/>
            </p:cNvSpPr>
            <p:nvPr/>
          </p:nvSpPr>
          <p:spPr bwMode="auto">
            <a:xfrm>
              <a:off x="201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6" name="Rectangle 582"/>
            <p:cNvSpPr>
              <a:spLocks noChangeArrowheads="1"/>
            </p:cNvSpPr>
            <p:nvPr/>
          </p:nvSpPr>
          <p:spPr bwMode="auto">
            <a:xfrm>
              <a:off x="201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7" name="Rectangle 583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8" name="Rectangle 584"/>
            <p:cNvSpPr>
              <a:spLocks noChangeArrowheads="1"/>
            </p:cNvSpPr>
            <p:nvPr/>
          </p:nvSpPr>
          <p:spPr bwMode="auto">
            <a:xfrm>
              <a:off x="201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9" name="Rectangle 585"/>
            <p:cNvSpPr>
              <a:spLocks noChangeArrowheads="1"/>
            </p:cNvSpPr>
            <p:nvPr/>
          </p:nvSpPr>
          <p:spPr bwMode="auto">
            <a:xfrm>
              <a:off x="201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0" name="Rectangle 586"/>
            <p:cNvSpPr>
              <a:spLocks noChangeArrowheads="1"/>
            </p:cNvSpPr>
            <p:nvPr/>
          </p:nvSpPr>
          <p:spPr bwMode="auto">
            <a:xfrm>
              <a:off x="201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1" name="Rectangle 587"/>
            <p:cNvSpPr>
              <a:spLocks noChangeArrowheads="1"/>
            </p:cNvSpPr>
            <p:nvPr/>
          </p:nvSpPr>
          <p:spPr bwMode="auto">
            <a:xfrm>
              <a:off x="2016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2" name="Rectangle 588"/>
            <p:cNvSpPr>
              <a:spLocks noChangeArrowheads="1"/>
            </p:cNvSpPr>
            <p:nvPr/>
          </p:nvSpPr>
          <p:spPr bwMode="auto">
            <a:xfrm>
              <a:off x="2016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3" name="Rectangle 589"/>
            <p:cNvSpPr>
              <a:spLocks noChangeArrowheads="1"/>
            </p:cNvSpPr>
            <p:nvPr/>
          </p:nvSpPr>
          <p:spPr bwMode="auto">
            <a:xfrm>
              <a:off x="220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4" name="Rectangle 590"/>
            <p:cNvSpPr>
              <a:spLocks noChangeArrowheads="1"/>
            </p:cNvSpPr>
            <p:nvPr/>
          </p:nvSpPr>
          <p:spPr bwMode="auto">
            <a:xfrm>
              <a:off x="220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5" name="Rectangle 591"/>
            <p:cNvSpPr>
              <a:spLocks noChangeArrowheads="1"/>
            </p:cNvSpPr>
            <p:nvPr/>
          </p:nvSpPr>
          <p:spPr bwMode="auto">
            <a:xfrm>
              <a:off x="220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6" name="Rectangle 592"/>
            <p:cNvSpPr>
              <a:spLocks noChangeArrowheads="1"/>
            </p:cNvSpPr>
            <p:nvPr/>
          </p:nvSpPr>
          <p:spPr bwMode="auto">
            <a:xfrm>
              <a:off x="220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7" name="Rectangle 593"/>
            <p:cNvSpPr>
              <a:spLocks noChangeArrowheads="1"/>
            </p:cNvSpPr>
            <p:nvPr/>
          </p:nvSpPr>
          <p:spPr bwMode="auto">
            <a:xfrm>
              <a:off x="220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8" name="Rectangle 594"/>
            <p:cNvSpPr>
              <a:spLocks noChangeArrowheads="1"/>
            </p:cNvSpPr>
            <p:nvPr/>
          </p:nvSpPr>
          <p:spPr bwMode="auto">
            <a:xfrm>
              <a:off x="220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9" name="Rectangle 595"/>
            <p:cNvSpPr>
              <a:spLocks noChangeArrowheads="1"/>
            </p:cNvSpPr>
            <p:nvPr/>
          </p:nvSpPr>
          <p:spPr bwMode="auto">
            <a:xfrm>
              <a:off x="2208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0" name="Rectangle 596"/>
            <p:cNvSpPr>
              <a:spLocks noChangeArrowheads="1"/>
            </p:cNvSpPr>
            <p:nvPr/>
          </p:nvSpPr>
          <p:spPr bwMode="auto">
            <a:xfrm>
              <a:off x="2208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1" name="Rectangle 597"/>
            <p:cNvSpPr>
              <a:spLocks noChangeArrowheads="1"/>
            </p:cNvSpPr>
            <p:nvPr/>
          </p:nvSpPr>
          <p:spPr bwMode="auto">
            <a:xfrm>
              <a:off x="2208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2" name="Rectangle 598"/>
            <p:cNvSpPr>
              <a:spLocks noChangeArrowheads="1"/>
            </p:cNvSpPr>
            <p:nvPr/>
          </p:nvSpPr>
          <p:spPr bwMode="auto">
            <a:xfrm>
              <a:off x="240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3" name="Rectangle 599"/>
            <p:cNvSpPr>
              <a:spLocks noChangeArrowheads="1"/>
            </p:cNvSpPr>
            <p:nvPr/>
          </p:nvSpPr>
          <p:spPr bwMode="auto">
            <a:xfrm>
              <a:off x="240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4" name="Rectangle 600"/>
            <p:cNvSpPr>
              <a:spLocks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5" name="Rectangle 601"/>
            <p:cNvSpPr>
              <a:spLocks noChangeArrowheads="1"/>
            </p:cNvSpPr>
            <p:nvPr/>
          </p:nvSpPr>
          <p:spPr bwMode="auto">
            <a:xfrm>
              <a:off x="240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6" name="Rectangle 602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7" name="Rectangle 603"/>
            <p:cNvSpPr>
              <a:spLocks noChangeArrowheads="1"/>
            </p:cNvSpPr>
            <p:nvPr/>
          </p:nvSpPr>
          <p:spPr bwMode="auto">
            <a:xfrm>
              <a:off x="240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8" name="Rectangle 604"/>
            <p:cNvSpPr>
              <a:spLocks noChangeArrowheads="1"/>
            </p:cNvSpPr>
            <p:nvPr/>
          </p:nvSpPr>
          <p:spPr bwMode="auto">
            <a:xfrm>
              <a:off x="2400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9" name="Rectangle 605"/>
            <p:cNvSpPr>
              <a:spLocks noChangeArrowheads="1"/>
            </p:cNvSpPr>
            <p:nvPr/>
          </p:nvSpPr>
          <p:spPr bwMode="auto">
            <a:xfrm>
              <a:off x="2400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0" name="Rectangle 606"/>
            <p:cNvSpPr>
              <a:spLocks noChangeArrowheads="1"/>
            </p:cNvSpPr>
            <p:nvPr/>
          </p:nvSpPr>
          <p:spPr bwMode="auto">
            <a:xfrm>
              <a:off x="2400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1" name="Rectangle 607"/>
            <p:cNvSpPr>
              <a:spLocks noChangeArrowheads="1"/>
            </p:cNvSpPr>
            <p:nvPr/>
          </p:nvSpPr>
          <p:spPr bwMode="auto">
            <a:xfrm>
              <a:off x="259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2" name="Rectangle 608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3" name="Rectangle 609"/>
            <p:cNvSpPr>
              <a:spLocks noChangeArrowheads="1"/>
            </p:cNvSpPr>
            <p:nvPr/>
          </p:nvSpPr>
          <p:spPr bwMode="auto">
            <a:xfrm>
              <a:off x="259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4" name="Rectangle 610"/>
            <p:cNvSpPr>
              <a:spLocks noChangeArrowheads="1"/>
            </p:cNvSpPr>
            <p:nvPr/>
          </p:nvSpPr>
          <p:spPr bwMode="auto">
            <a:xfrm>
              <a:off x="259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5" name="Rectangle 611"/>
            <p:cNvSpPr>
              <a:spLocks noChangeArrowheads="1"/>
            </p:cNvSpPr>
            <p:nvPr/>
          </p:nvSpPr>
          <p:spPr bwMode="auto">
            <a:xfrm>
              <a:off x="259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6" name="Rectangle 612"/>
            <p:cNvSpPr>
              <a:spLocks noChangeArrowheads="1"/>
            </p:cNvSpPr>
            <p:nvPr/>
          </p:nvSpPr>
          <p:spPr bwMode="auto">
            <a:xfrm>
              <a:off x="259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7" name="Rectangle 613"/>
            <p:cNvSpPr>
              <a:spLocks noChangeArrowheads="1"/>
            </p:cNvSpPr>
            <p:nvPr/>
          </p:nvSpPr>
          <p:spPr bwMode="auto">
            <a:xfrm>
              <a:off x="2592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8" name="Rectangle 614"/>
            <p:cNvSpPr>
              <a:spLocks noChangeArrowheads="1"/>
            </p:cNvSpPr>
            <p:nvPr/>
          </p:nvSpPr>
          <p:spPr bwMode="auto">
            <a:xfrm>
              <a:off x="2592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9" name="Rectangle 615"/>
            <p:cNvSpPr>
              <a:spLocks noChangeArrowheads="1"/>
            </p:cNvSpPr>
            <p:nvPr/>
          </p:nvSpPr>
          <p:spPr bwMode="auto">
            <a:xfrm>
              <a:off x="2592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0" name="Rectangle 616"/>
            <p:cNvSpPr>
              <a:spLocks noChangeArrowheads="1"/>
            </p:cNvSpPr>
            <p:nvPr/>
          </p:nvSpPr>
          <p:spPr bwMode="auto">
            <a:xfrm>
              <a:off x="278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1" name="Rectangle 617"/>
            <p:cNvSpPr>
              <a:spLocks noChangeArrowheads="1"/>
            </p:cNvSpPr>
            <p:nvPr/>
          </p:nvSpPr>
          <p:spPr bwMode="auto">
            <a:xfrm>
              <a:off x="278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2" name="Rectangle 618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3" name="Rectangle 619"/>
            <p:cNvSpPr>
              <a:spLocks noChangeArrowheads="1"/>
            </p:cNvSpPr>
            <p:nvPr/>
          </p:nvSpPr>
          <p:spPr bwMode="auto">
            <a:xfrm>
              <a:off x="278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4" name="Rectangle 620"/>
            <p:cNvSpPr>
              <a:spLocks noChangeArrowheads="1"/>
            </p:cNvSpPr>
            <p:nvPr/>
          </p:nvSpPr>
          <p:spPr bwMode="auto">
            <a:xfrm>
              <a:off x="278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5" name="Rectangle 621"/>
            <p:cNvSpPr>
              <a:spLocks noChangeArrowheads="1"/>
            </p:cNvSpPr>
            <p:nvPr/>
          </p:nvSpPr>
          <p:spPr bwMode="auto">
            <a:xfrm>
              <a:off x="278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6" name="Rectangle 622"/>
            <p:cNvSpPr>
              <a:spLocks noChangeArrowheads="1"/>
            </p:cNvSpPr>
            <p:nvPr/>
          </p:nvSpPr>
          <p:spPr bwMode="auto">
            <a:xfrm>
              <a:off x="278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7" name="Rectangle 623"/>
            <p:cNvSpPr>
              <a:spLocks noChangeArrowheads="1"/>
            </p:cNvSpPr>
            <p:nvPr/>
          </p:nvSpPr>
          <p:spPr bwMode="auto">
            <a:xfrm>
              <a:off x="2784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8" name="Rectangle 624"/>
            <p:cNvSpPr>
              <a:spLocks noChangeArrowheads="1"/>
            </p:cNvSpPr>
            <p:nvPr/>
          </p:nvSpPr>
          <p:spPr bwMode="auto">
            <a:xfrm>
              <a:off x="2784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9" name="Rectangle 625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0" name="Rectangle 626"/>
            <p:cNvSpPr>
              <a:spLocks noChangeArrowheads="1"/>
            </p:cNvSpPr>
            <p:nvPr/>
          </p:nvSpPr>
          <p:spPr bwMode="auto">
            <a:xfrm>
              <a:off x="297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1" name="Rectangle 627"/>
            <p:cNvSpPr>
              <a:spLocks noChangeArrowheads="1"/>
            </p:cNvSpPr>
            <p:nvPr/>
          </p:nvSpPr>
          <p:spPr bwMode="auto">
            <a:xfrm>
              <a:off x="297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2" name="Rectangle 628"/>
            <p:cNvSpPr>
              <a:spLocks noChangeArrowheads="1"/>
            </p:cNvSpPr>
            <p:nvPr/>
          </p:nvSpPr>
          <p:spPr bwMode="auto">
            <a:xfrm>
              <a:off x="297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3" name="Rectangle 629"/>
            <p:cNvSpPr>
              <a:spLocks noChangeArrowheads="1"/>
            </p:cNvSpPr>
            <p:nvPr/>
          </p:nvSpPr>
          <p:spPr bwMode="auto">
            <a:xfrm>
              <a:off x="297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4" name="Rectangle 630"/>
            <p:cNvSpPr>
              <a:spLocks noChangeArrowheads="1"/>
            </p:cNvSpPr>
            <p:nvPr/>
          </p:nvSpPr>
          <p:spPr bwMode="auto">
            <a:xfrm>
              <a:off x="297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5" name="Rectangle 631"/>
            <p:cNvSpPr>
              <a:spLocks noChangeArrowheads="1"/>
            </p:cNvSpPr>
            <p:nvPr/>
          </p:nvSpPr>
          <p:spPr bwMode="auto">
            <a:xfrm>
              <a:off x="297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6" name="Rectangle 632"/>
            <p:cNvSpPr>
              <a:spLocks noChangeArrowheads="1"/>
            </p:cNvSpPr>
            <p:nvPr/>
          </p:nvSpPr>
          <p:spPr bwMode="auto">
            <a:xfrm>
              <a:off x="2976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7" name="Rectangle 633"/>
            <p:cNvSpPr>
              <a:spLocks noChangeArrowheads="1"/>
            </p:cNvSpPr>
            <p:nvPr/>
          </p:nvSpPr>
          <p:spPr bwMode="auto">
            <a:xfrm>
              <a:off x="2976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8" name="Rectangle 634"/>
            <p:cNvSpPr>
              <a:spLocks noChangeArrowheads="1"/>
            </p:cNvSpPr>
            <p:nvPr/>
          </p:nvSpPr>
          <p:spPr bwMode="auto">
            <a:xfrm>
              <a:off x="316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9" name="Rectangle 635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0" name="Rectangle 636"/>
            <p:cNvSpPr>
              <a:spLocks noChangeArrowheads="1"/>
            </p:cNvSpPr>
            <p:nvPr/>
          </p:nvSpPr>
          <p:spPr bwMode="auto">
            <a:xfrm>
              <a:off x="316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1" name="Rectangle 637"/>
            <p:cNvSpPr>
              <a:spLocks noChangeArrowheads="1"/>
            </p:cNvSpPr>
            <p:nvPr/>
          </p:nvSpPr>
          <p:spPr bwMode="auto">
            <a:xfrm>
              <a:off x="316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2" name="Rectangle 638"/>
            <p:cNvSpPr>
              <a:spLocks noChangeArrowheads="1"/>
            </p:cNvSpPr>
            <p:nvPr/>
          </p:nvSpPr>
          <p:spPr bwMode="auto">
            <a:xfrm>
              <a:off x="316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3" name="Rectangle 639"/>
            <p:cNvSpPr>
              <a:spLocks noChangeArrowheads="1"/>
            </p:cNvSpPr>
            <p:nvPr/>
          </p:nvSpPr>
          <p:spPr bwMode="auto">
            <a:xfrm>
              <a:off x="316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4" name="Rectangle 640"/>
            <p:cNvSpPr>
              <a:spLocks noChangeArrowheads="1"/>
            </p:cNvSpPr>
            <p:nvPr/>
          </p:nvSpPr>
          <p:spPr bwMode="auto">
            <a:xfrm>
              <a:off x="3168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5" name="Rectangle 641"/>
            <p:cNvSpPr>
              <a:spLocks noChangeArrowheads="1"/>
            </p:cNvSpPr>
            <p:nvPr/>
          </p:nvSpPr>
          <p:spPr bwMode="auto">
            <a:xfrm>
              <a:off x="3168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6" name="Rectangle 642"/>
            <p:cNvSpPr>
              <a:spLocks noChangeArrowheads="1"/>
            </p:cNvSpPr>
            <p:nvPr/>
          </p:nvSpPr>
          <p:spPr bwMode="auto">
            <a:xfrm>
              <a:off x="3168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7" name="Rectangle 643"/>
            <p:cNvSpPr>
              <a:spLocks noChangeArrowheads="1"/>
            </p:cNvSpPr>
            <p:nvPr/>
          </p:nvSpPr>
          <p:spPr bwMode="auto">
            <a:xfrm>
              <a:off x="336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8" name="Rectangle 644"/>
            <p:cNvSpPr>
              <a:spLocks noChangeArrowheads="1"/>
            </p:cNvSpPr>
            <p:nvPr/>
          </p:nvSpPr>
          <p:spPr bwMode="auto">
            <a:xfrm>
              <a:off x="336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9" name="Rectangle 645"/>
            <p:cNvSpPr>
              <a:spLocks noChangeArrowheads="1"/>
            </p:cNvSpPr>
            <p:nvPr/>
          </p:nvSpPr>
          <p:spPr bwMode="auto">
            <a:xfrm>
              <a:off x="336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0" name="Rectangle 646"/>
            <p:cNvSpPr>
              <a:spLocks noChangeArrowheads="1"/>
            </p:cNvSpPr>
            <p:nvPr/>
          </p:nvSpPr>
          <p:spPr bwMode="auto">
            <a:xfrm>
              <a:off x="336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1" name="Rectangle 647"/>
            <p:cNvSpPr>
              <a:spLocks noChangeArrowheads="1"/>
            </p:cNvSpPr>
            <p:nvPr/>
          </p:nvSpPr>
          <p:spPr bwMode="auto">
            <a:xfrm>
              <a:off x="336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2" name="Rectangle 648"/>
            <p:cNvSpPr>
              <a:spLocks noChangeArrowheads="1"/>
            </p:cNvSpPr>
            <p:nvPr/>
          </p:nvSpPr>
          <p:spPr bwMode="auto">
            <a:xfrm>
              <a:off x="336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3" name="Rectangle 649"/>
            <p:cNvSpPr>
              <a:spLocks noChangeArrowheads="1"/>
            </p:cNvSpPr>
            <p:nvPr/>
          </p:nvSpPr>
          <p:spPr bwMode="auto">
            <a:xfrm>
              <a:off x="3360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4" name="Rectangle 650"/>
            <p:cNvSpPr>
              <a:spLocks noChangeArrowheads="1"/>
            </p:cNvSpPr>
            <p:nvPr/>
          </p:nvSpPr>
          <p:spPr bwMode="auto">
            <a:xfrm>
              <a:off x="3360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5" name="Rectangle 651"/>
            <p:cNvSpPr>
              <a:spLocks noChangeArrowheads="1"/>
            </p:cNvSpPr>
            <p:nvPr/>
          </p:nvSpPr>
          <p:spPr bwMode="auto">
            <a:xfrm>
              <a:off x="3360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23556" name="Rectangle 652"/>
          <p:cNvSpPr>
            <a:spLocks noChangeArrowheads="1"/>
          </p:cNvSpPr>
          <p:nvPr/>
        </p:nvSpPr>
        <p:spPr bwMode="auto">
          <a:xfrm>
            <a:off x="2819400" y="3200400"/>
            <a:ext cx="2743200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529000" prstMaterial="legacyWirefram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3557" name="Freeform 653"/>
          <p:cNvSpPr>
            <a:spLocks/>
          </p:cNvSpPr>
          <p:nvPr/>
        </p:nvSpPr>
        <p:spPr bwMode="auto">
          <a:xfrm>
            <a:off x="3733800" y="2895600"/>
            <a:ext cx="1981200" cy="2438400"/>
          </a:xfrm>
          <a:custGeom>
            <a:avLst/>
            <a:gdLst>
              <a:gd name="T0" fmla="*/ 0 w 1248"/>
              <a:gd name="T1" fmla="*/ 0 h 1536"/>
              <a:gd name="T2" fmla="*/ 0 w 1248"/>
              <a:gd name="T3" fmla="*/ 288 h 1536"/>
              <a:gd name="T4" fmla="*/ 288 w 1248"/>
              <a:gd name="T5" fmla="*/ 288 h 1536"/>
              <a:gd name="T6" fmla="*/ 96 w 1248"/>
              <a:gd name="T7" fmla="*/ 480 h 1536"/>
              <a:gd name="T8" fmla="*/ 480 w 1248"/>
              <a:gd name="T9" fmla="*/ 480 h 1536"/>
              <a:gd name="T10" fmla="*/ 480 w 1248"/>
              <a:gd name="T11" fmla="*/ 288 h 1536"/>
              <a:gd name="T12" fmla="*/ 672 w 1248"/>
              <a:gd name="T13" fmla="*/ 96 h 1536"/>
              <a:gd name="T14" fmla="*/ 672 w 1248"/>
              <a:gd name="T15" fmla="*/ 576 h 1536"/>
              <a:gd name="T16" fmla="*/ 960 w 1248"/>
              <a:gd name="T17" fmla="*/ 576 h 1536"/>
              <a:gd name="T18" fmla="*/ 768 w 1248"/>
              <a:gd name="T19" fmla="*/ 768 h 1536"/>
              <a:gd name="T20" fmla="*/ 768 w 1248"/>
              <a:gd name="T21" fmla="*/ 1056 h 1536"/>
              <a:gd name="T22" fmla="*/ 480 w 1248"/>
              <a:gd name="T23" fmla="*/ 1056 h 1536"/>
              <a:gd name="T24" fmla="*/ 480 w 1248"/>
              <a:gd name="T25" fmla="*/ 864 h 1536"/>
              <a:gd name="T26" fmla="*/ 672 w 1248"/>
              <a:gd name="T27" fmla="*/ 672 h 1536"/>
              <a:gd name="T28" fmla="*/ 1248 w 1248"/>
              <a:gd name="T29" fmla="*/ 672 h 1536"/>
              <a:gd name="T30" fmla="*/ 1056 w 1248"/>
              <a:gd name="T31" fmla="*/ 864 h 1536"/>
              <a:gd name="T32" fmla="*/ 1056 w 1248"/>
              <a:gd name="T33" fmla="*/ 1248 h 1536"/>
              <a:gd name="T34" fmla="*/ 672 w 1248"/>
              <a:gd name="T35" fmla="*/ 1248 h 1536"/>
              <a:gd name="T36" fmla="*/ 480 w 1248"/>
              <a:gd name="T37" fmla="*/ 1440 h 1536"/>
              <a:gd name="T38" fmla="*/ 192 w 1248"/>
              <a:gd name="T39" fmla="*/ 1440 h 1536"/>
              <a:gd name="T40" fmla="*/ 192 w 1248"/>
              <a:gd name="T41" fmla="*/ 1248 h 1536"/>
              <a:gd name="T42" fmla="*/ 384 w 1248"/>
              <a:gd name="T43" fmla="*/ 1248 h 1536"/>
              <a:gd name="T44" fmla="*/ 480 w 1248"/>
              <a:gd name="T45" fmla="*/ 1248 h 1536"/>
              <a:gd name="T46" fmla="*/ 576 w 1248"/>
              <a:gd name="T47" fmla="*/ 1152 h 1536"/>
              <a:gd name="T48" fmla="*/ 576 w 1248"/>
              <a:gd name="T49" fmla="*/ 1536 h 1536"/>
              <a:gd name="T50" fmla="*/ 960 w 1248"/>
              <a:gd name="T51" fmla="*/ 1536 h 1536"/>
              <a:gd name="T52" fmla="*/ 1248 w 1248"/>
              <a:gd name="T53" fmla="*/ 1248 h 1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48"/>
              <a:gd name="T82" fmla="*/ 0 h 1536"/>
              <a:gd name="T83" fmla="*/ 1248 w 1248"/>
              <a:gd name="T84" fmla="*/ 1536 h 1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48" h="1536">
                <a:moveTo>
                  <a:pt x="0" y="0"/>
                </a:moveTo>
                <a:lnTo>
                  <a:pt x="0" y="288"/>
                </a:lnTo>
                <a:lnTo>
                  <a:pt x="288" y="288"/>
                </a:lnTo>
                <a:lnTo>
                  <a:pt x="96" y="480"/>
                </a:lnTo>
                <a:lnTo>
                  <a:pt x="480" y="480"/>
                </a:lnTo>
                <a:lnTo>
                  <a:pt x="480" y="288"/>
                </a:lnTo>
                <a:lnTo>
                  <a:pt x="672" y="96"/>
                </a:lnTo>
                <a:lnTo>
                  <a:pt x="672" y="576"/>
                </a:lnTo>
                <a:lnTo>
                  <a:pt x="960" y="576"/>
                </a:lnTo>
                <a:lnTo>
                  <a:pt x="768" y="768"/>
                </a:lnTo>
                <a:lnTo>
                  <a:pt x="768" y="1056"/>
                </a:lnTo>
                <a:lnTo>
                  <a:pt x="480" y="1056"/>
                </a:lnTo>
                <a:lnTo>
                  <a:pt x="480" y="864"/>
                </a:lnTo>
                <a:lnTo>
                  <a:pt x="672" y="672"/>
                </a:lnTo>
                <a:lnTo>
                  <a:pt x="1248" y="672"/>
                </a:lnTo>
                <a:lnTo>
                  <a:pt x="1056" y="864"/>
                </a:lnTo>
                <a:lnTo>
                  <a:pt x="1056" y="1248"/>
                </a:lnTo>
                <a:lnTo>
                  <a:pt x="672" y="1248"/>
                </a:lnTo>
                <a:lnTo>
                  <a:pt x="480" y="1440"/>
                </a:lnTo>
                <a:lnTo>
                  <a:pt x="192" y="1440"/>
                </a:lnTo>
                <a:lnTo>
                  <a:pt x="192" y="1248"/>
                </a:lnTo>
                <a:lnTo>
                  <a:pt x="384" y="1248"/>
                </a:lnTo>
                <a:lnTo>
                  <a:pt x="480" y="1248"/>
                </a:lnTo>
                <a:lnTo>
                  <a:pt x="576" y="1152"/>
                </a:lnTo>
                <a:lnTo>
                  <a:pt x="576" y="1536"/>
                </a:lnTo>
                <a:lnTo>
                  <a:pt x="960" y="1536"/>
                </a:lnTo>
                <a:lnTo>
                  <a:pt x="1248" y="1248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09600" y="45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>
                <a:solidFill>
                  <a:schemeClr val="accent2"/>
                </a:solidFill>
              </a:rPr>
              <a:t>Really Complex 3D Lattices</a:t>
            </a:r>
            <a:endParaRPr lang="en-US" sz="4800" b="0">
              <a:latin typeface="Times New Roman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146925" y="5145088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/>
              <a:t>J. Skolnick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Lattice Methods</a:t>
            </a:r>
            <a:endParaRPr lang="en-US" sz="46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20913"/>
            <a:ext cx="40386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Easiest and quickest way to build a polypeptide</a:t>
            </a:r>
          </a:p>
          <a:p>
            <a:pPr eaLnBrk="1" hangingPunct="1"/>
            <a:r>
              <a:rPr lang="en-US" sz="2400" smtClean="0"/>
              <a:t>More complex lattices allow reasonably accurate representation</a:t>
            </a:r>
            <a:endParaRPr lang="en-US" sz="200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220913"/>
            <a:ext cx="39624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At best, only an approximation to the real thing</a:t>
            </a:r>
          </a:p>
          <a:p>
            <a:pPr eaLnBrk="1" hangingPunct="1"/>
            <a:r>
              <a:rPr lang="en-US" sz="2400" smtClean="0"/>
              <a:t>Does not allow accurate constructs</a:t>
            </a:r>
          </a:p>
          <a:p>
            <a:pPr eaLnBrk="1" hangingPunct="1"/>
            <a:r>
              <a:rPr lang="en-US" sz="2400" smtClean="0"/>
              <a:t>Complex lattices are as “costly” as the real thing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50925" y="1676400"/>
            <a:ext cx="2205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u="sng">
                <a:solidFill>
                  <a:srgbClr val="FF0000"/>
                </a:solidFill>
              </a:rPr>
              <a:t>Advantages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34000" y="1687513"/>
            <a:ext cx="2700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u="sng">
                <a:solidFill>
                  <a:srgbClr val="FF0000"/>
                </a:solidFill>
              </a:rPr>
              <a:t>Disadvantages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Non-Lattice Models</a:t>
            </a:r>
            <a:endParaRPr lang="en-US" sz="4600" smtClean="0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4906963" y="5192713"/>
            <a:ext cx="244475" cy="36830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64" name="Oval 4"/>
          <p:cNvSpPr>
            <a:spLocks noChangeArrowheads="1"/>
          </p:cNvSpPr>
          <p:nvPr/>
        </p:nvSpPr>
        <p:spPr bwMode="auto">
          <a:xfrm>
            <a:off x="2103438" y="2868613"/>
            <a:ext cx="609600" cy="611187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5" name="Oval 5"/>
          <p:cNvSpPr>
            <a:spLocks noChangeArrowheads="1"/>
          </p:cNvSpPr>
          <p:nvPr/>
        </p:nvSpPr>
        <p:spPr bwMode="auto">
          <a:xfrm>
            <a:off x="2835275" y="3846513"/>
            <a:ext cx="609600" cy="612775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6" name="Oval 6"/>
          <p:cNvSpPr>
            <a:spLocks noChangeArrowheads="1"/>
          </p:cNvSpPr>
          <p:nvPr/>
        </p:nvSpPr>
        <p:spPr bwMode="auto">
          <a:xfrm>
            <a:off x="4175125" y="3846513"/>
            <a:ext cx="609600" cy="612775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7" name="Oval 7"/>
          <p:cNvSpPr>
            <a:spLocks noChangeArrowheads="1"/>
          </p:cNvSpPr>
          <p:nvPr/>
        </p:nvSpPr>
        <p:spPr bwMode="auto">
          <a:xfrm>
            <a:off x="4906963" y="4703763"/>
            <a:ext cx="609600" cy="611187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103438" y="4703763"/>
            <a:ext cx="609600" cy="611187"/>
          </a:xfrm>
          <a:prstGeom prst="ellipse">
            <a:avLst/>
          </a:prstGeom>
          <a:gradFill rotWithShape="0">
            <a:gsLst>
              <a:gs pos="0">
                <a:srgbClr val="FFE0E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2590800" y="4337050"/>
            <a:ext cx="365125" cy="48895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70" name="Oval 10"/>
          <p:cNvSpPr>
            <a:spLocks noChangeArrowheads="1"/>
          </p:cNvSpPr>
          <p:nvPr/>
        </p:nvSpPr>
        <p:spPr bwMode="auto">
          <a:xfrm>
            <a:off x="2835275" y="2255838"/>
            <a:ext cx="730250" cy="735012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1" name="Oval 11"/>
          <p:cNvSpPr>
            <a:spLocks noChangeArrowheads="1"/>
          </p:cNvSpPr>
          <p:nvPr/>
        </p:nvSpPr>
        <p:spPr bwMode="auto">
          <a:xfrm>
            <a:off x="4541838" y="5437188"/>
            <a:ext cx="731837" cy="735012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2" name="Oval 12"/>
          <p:cNvSpPr>
            <a:spLocks noChangeArrowheads="1"/>
          </p:cNvSpPr>
          <p:nvPr/>
        </p:nvSpPr>
        <p:spPr bwMode="auto">
          <a:xfrm>
            <a:off x="2346325" y="2133600"/>
            <a:ext cx="366713" cy="366713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444875" y="4214813"/>
            <a:ext cx="730250" cy="0"/>
          </a:xfrm>
          <a:prstGeom prst="line">
            <a:avLst/>
          </a:prstGeom>
          <a:noFill/>
          <a:ln w="73025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590800" y="3479800"/>
            <a:ext cx="365125" cy="48895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2590800" y="2744788"/>
            <a:ext cx="365125" cy="246062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1371600" y="3113088"/>
            <a:ext cx="731838" cy="0"/>
          </a:xfrm>
          <a:prstGeom prst="line">
            <a:avLst/>
          </a:prstGeom>
          <a:noFill/>
          <a:ln w="66675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2346325" y="2500313"/>
            <a:ext cx="122238" cy="36830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4664075" y="4337050"/>
            <a:ext cx="365125" cy="48895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4633913" y="3519488"/>
            <a:ext cx="242887" cy="366712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80" name="Oval 20"/>
          <p:cNvSpPr>
            <a:spLocks noChangeArrowheads="1"/>
          </p:cNvSpPr>
          <p:nvPr/>
        </p:nvSpPr>
        <p:spPr bwMode="auto">
          <a:xfrm>
            <a:off x="4800600" y="3235325"/>
            <a:ext cx="365125" cy="366713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5394325" y="5192713"/>
            <a:ext cx="244475" cy="36830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V="1">
            <a:off x="5516563" y="4826000"/>
            <a:ext cx="731837" cy="122238"/>
          </a:xfrm>
          <a:prstGeom prst="line">
            <a:avLst/>
          </a:prstGeom>
          <a:noFill/>
          <a:ln w="66675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83" name="Oval 23"/>
          <p:cNvSpPr>
            <a:spLocks noChangeArrowheads="1"/>
          </p:cNvSpPr>
          <p:nvPr/>
        </p:nvSpPr>
        <p:spPr bwMode="auto">
          <a:xfrm>
            <a:off x="5516563" y="5437188"/>
            <a:ext cx="366712" cy="3683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4800600" y="36576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1.00 Å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3352800" y="38100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1.32 Å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4800600" y="43434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1.47 Å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1981200" y="35814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1.53 Å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743200" y="45720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1.24 Å</a:t>
            </a: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2971800" y="39624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 </a:t>
            </a: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4267200" y="3962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</a:t>
            </a:r>
            <a:endParaRPr lang="en-US" sz="1600"/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2209800" y="48006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</a:t>
            </a:r>
            <a:endParaRPr lang="en-US" sz="1600"/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2971800" y="24526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R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2209800" y="2971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2362200" y="2133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</a:t>
            </a:r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5029200" y="4800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</a:t>
            </a:r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4724400" y="5638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R</a:t>
            </a: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4800600" y="3200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</a:t>
            </a: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5518150" y="5410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24000" y="2489200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Res</a:t>
            </a:r>
            <a:r>
              <a:rPr lang="en-US" sz="2000" baseline="-25000">
                <a:solidFill>
                  <a:srgbClr val="FF0000"/>
                </a:solidFill>
              </a:rPr>
              <a:t>i</a:t>
            </a:r>
            <a:endParaRPr lang="en-US"/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5791200" y="4927600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Res</a:t>
            </a:r>
            <a:r>
              <a:rPr lang="en-US" sz="2000" baseline="-25000">
                <a:solidFill>
                  <a:srgbClr val="FF0000"/>
                </a:solidFill>
              </a:rPr>
              <a:t>i+1</a:t>
            </a:r>
            <a:endParaRPr lang="en-US" sz="2000">
              <a:solidFill>
                <a:srgbClr val="FF0000"/>
              </a:solidFill>
            </a:endParaRPr>
          </a:p>
        </p:txBody>
      </p:sp>
      <p:grpSp>
        <p:nvGrpSpPr>
          <p:cNvPr id="26665" name="Group 41"/>
          <p:cNvGrpSpPr>
            <a:grpSpLocks/>
          </p:cNvGrpSpPr>
          <p:nvPr/>
        </p:nvGrpSpPr>
        <p:grpSpPr bwMode="auto">
          <a:xfrm>
            <a:off x="6477000" y="2286000"/>
            <a:ext cx="1752600" cy="1447800"/>
            <a:chOff x="3984" y="768"/>
            <a:chExt cx="1422" cy="1220"/>
          </a:xfrm>
        </p:grpSpPr>
        <p:sp>
          <p:nvSpPr>
            <p:cNvPr id="26670" name="Line 42"/>
            <p:cNvSpPr>
              <a:spLocks noChangeShapeType="1"/>
            </p:cNvSpPr>
            <p:nvPr/>
          </p:nvSpPr>
          <p:spPr bwMode="auto">
            <a:xfrm flipH="1">
              <a:off x="5015" y="1692"/>
              <a:ext cx="71" cy="111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03" name="Oval 43"/>
            <p:cNvSpPr>
              <a:spLocks noChangeArrowheads="1"/>
            </p:cNvSpPr>
            <p:nvPr/>
          </p:nvSpPr>
          <p:spPr bwMode="auto">
            <a:xfrm>
              <a:off x="4197" y="990"/>
              <a:ext cx="179" cy="18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04" name="Oval 44"/>
            <p:cNvSpPr>
              <a:spLocks noChangeArrowheads="1"/>
            </p:cNvSpPr>
            <p:nvPr/>
          </p:nvSpPr>
          <p:spPr bwMode="auto">
            <a:xfrm>
              <a:off x="4412" y="1284"/>
              <a:ext cx="178" cy="187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05" name="Oval 45"/>
            <p:cNvSpPr>
              <a:spLocks noChangeArrowheads="1"/>
            </p:cNvSpPr>
            <p:nvPr/>
          </p:nvSpPr>
          <p:spPr bwMode="auto">
            <a:xfrm>
              <a:off x="4801" y="1284"/>
              <a:ext cx="178" cy="187"/>
            </a:xfrm>
            <a:prstGeom prst="ellipse">
              <a:avLst/>
            </a:prstGeom>
            <a:gradFill rotWithShape="0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06" name="Oval 46"/>
            <p:cNvSpPr>
              <a:spLocks noChangeArrowheads="1"/>
            </p:cNvSpPr>
            <p:nvPr/>
          </p:nvSpPr>
          <p:spPr bwMode="auto">
            <a:xfrm>
              <a:off x="5014" y="1544"/>
              <a:ext cx="179" cy="18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5" name="Oval 47"/>
            <p:cNvSpPr>
              <a:spLocks noChangeArrowheads="1"/>
            </p:cNvSpPr>
            <p:nvPr/>
          </p:nvSpPr>
          <p:spPr bwMode="auto">
            <a:xfrm>
              <a:off x="4197" y="1544"/>
              <a:ext cx="178" cy="185"/>
            </a:xfrm>
            <a:prstGeom prst="ellipse">
              <a:avLst/>
            </a:prstGeom>
            <a:gradFill rotWithShape="0">
              <a:gsLst>
                <a:gs pos="0">
                  <a:srgbClr val="FFE0E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Line 48"/>
            <p:cNvSpPr>
              <a:spLocks noChangeShapeType="1"/>
            </p:cNvSpPr>
            <p:nvPr/>
          </p:nvSpPr>
          <p:spPr bwMode="auto">
            <a:xfrm flipH="1">
              <a:off x="4340" y="1434"/>
              <a:ext cx="106" cy="147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09" name="Oval 49"/>
            <p:cNvSpPr>
              <a:spLocks noChangeArrowheads="1"/>
            </p:cNvSpPr>
            <p:nvPr/>
          </p:nvSpPr>
          <p:spPr bwMode="auto">
            <a:xfrm>
              <a:off x="4412" y="805"/>
              <a:ext cx="213" cy="222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10" name="Oval 50"/>
            <p:cNvSpPr>
              <a:spLocks noChangeArrowheads="1"/>
            </p:cNvSpPr>
            <p:nvPr/>
          </p:nvSpPr>
          <p:spPr bwMode="auto">
            <a:xfrm>
              <a:off x="4908" y="1766"/>
              <a:ext cx="215" cy="222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11" name="Oval 51"/>
            <p:cNvSpPr>
              <a:spLocks noChangeArrowheads="1"/>
            </p:cNvSpPr>
            <p:nvPr/>
          </p:nvSpPr>
          <p:spPr bwMode="auto">
            <a:xfrm>
              <a:off x="4267" y="768"/>
              <a:ext cx="108" cy="111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0" name="Line 52"/>
            <p:cNvSpPr>
              <a:spLocks noChangeShapeType="1"/>
            </p:cNvSpPr>
            <p:nvPr/>
          </p:nvSpPr>
          <p:spPr bwMode="auto">
            <a:xfrm>
              <a:off x="4589" y="1397"/>
              <a:ext cx="212" cy="0"/>
            </a:xfrm>
            <a:prstGeom prst="line">
              <a:avLst/>
            </a:prstGeom>
            <a:noFill/>
            <a:ln w="73025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Line 53"/>
            <p:cNvSpPr>
              <a:spLocks noChangeShapeType="1"/>
            </p:cNvSpPr>
            <p:nvPr/>
          </p:nvSpPr>
          <p:spPr bwMode="auto">
            <a:xfrm>
              <a:off x="4340" y="1175"/>
              <a:ext cx="106" cy="147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Line 54"/>
            <p:cNvSpPr>
              <a:spLocks noChangeShapeType="1"/>
            </p:cNvSpPr>
            <p:nvPr/>
          </p:nvSpPr>
          <p:spPr bwMode="auto">
            <a:xfrm flipH="1">
              <a:off x="4340" y="953"/>
              <a:ext cx="106" cy="74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Line 55"/>
            <p:cNvSpPr>
              <a:spLocks noChangeShapeType="1"/>
            </p:cNvSpPr>
            <p:nvPr/>
          </p:nvSpPr>
          <p:spPr bwMode="auto">
            <a:xfrm>
              <a:off x="3984" y="1064"/>
              <a:ext cx="213" cy="0"/>
            </a:xfrm>
            <a:prstGeom prst="line">
              <a:avLst/>
            </a:prstGeom>
            <a:noFill/>
            <a:ln w="66675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Line 56"/>
            <p:cNvSpPr>
              <a:spLocks noChangeShapeType="1"/>
            </p:cNvSpPr>
            <p:nvPr/>
          </p:nvSpPr>
          <p:spPr bwMode="auto">
            <a:xfrm flipH="1">
              <a:off x="4268" y="879"/>
              <a:ext cx="36" cy="111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Line 57"/>
            <p:cNvSpPr>
              <a:spLocks noChangeShapeType="1"/>
            </p:cNvSpPr>
            <p:nvPr/>
          </p:nvSpPr>
          <p:spPr bwMode="auto">
            <a:xfrm>
              <a:off x="4944" y="1434"/>
              <a:ext cx="107" cy="147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6" name="Line 58"/>
            <p:cNvSpPr>
              <a:spLocks noChangeShapeType="1"/>
            </p:cNvSpPr>
            <p:nvPr/>
          </p:nvSpPr>
          <p:spPr bwMode="auto">
            <a:xfrm flipH="1">
              <a:off x="4935" y="1187"/>
              <a:ext cx="71" cy="110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9" name="Oval 59"/>
            <p:cNvSpPr>
              <a:spLocks noChangeArrowheads="1"/>
            </p:cNvSpPr>
            <p:nvPr/>
          </p:nvSpPr>
          <p:spPr bwMode="auto">
            <a:xfrm>
              <a:off x="4984" y="1101"/>
              <a:ext cx="107" cy="111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8" name="Line 60"/>
            <p:cNvSpPr>
              <a:spLocks noChangeShapeType="1"/>
            </p:cNvSpPr>
            <p:nvPr/>
          </p:nvSpPr>
          <p:spPr bwMode="auto">
            <a:xfrm>
              <a:off x="5157" y="1692"/>
              <a:ext cx="71" cy="111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Line 61"/>
            <p:cNvSpPr>
              <a:spLocks noChangeShapeType="1"/>
            </p:cNvSpPr>
            <p:nvPr/>
          </p:nvSpPr>
          <p:spPr bwMode="auto">
            <a:xfrm flipV="1">
              <a:off x="5193" y="1581"/>
              <a:ext cx="213" cy="37"/>
            </a:xfrm>
            <a:prstGeom prst="line">
              <a:avLst/>
            </a:prstGeom>
            <a:noFill/>
            <a:ln w="66675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2" name="Oval 62"/>
            <p:cNvSpPr>
              <a:spLocks noChangeArrowheads="1"/>
            </p:cNvSpPr>
            <p:nvPr/>
          </p:nvSpPr>
          <p:spPr bwMode="auto">
            <a:xfrm>
              <a:off x="5193" y="1766"/>
              <a:ext cx="107" cy="111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66" name="Line 63"/>
          <p:cNvSpPr>
            <a:spLocks noChangeShapeType="1"/>
          </p:cNvSpPr>
          <p:nvPr/>
        </p:nvSpPr>
        <p:spPr bwMode="auto">
          <a:xfrm flipV="1">
            <a:off x="6934200" y="19050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Line 64"/>
          <p:cNvSpPr>
            <a:spLocks noChangeShapeType="1"/>
          </p:cNvSpPr>
          <p:nvPr/>
        </p:nvSpPr>
        <p:spPr bwMode="auto">
          <a:xfrm flipV="1">
            <a:off x="7924800" y="2590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Line 65"/>
          <p:cNvSpPr>
            <a:spLocks noChangeShapeType="1"/>
          </p:cNvSpPr>
          <p:nvPr/>
        </p:nvSpPr>
        <p:spPr bwMode="auto">
          <a:xfrm>
            <a:off x="7315200" y="19050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Rectangle 66"/>
          <p:cNvSpPr>
            <a:spLocks noChangeArrowheads="1"/>
          </p:cNvSpPr>
          <p:nvPr/>
        </p:nvSpPr>
        <p:spPr bwMode="auto">
          <a:xfrm>
            <a:off x="7696200" y="19050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3.5 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 smtClean="0">
                <a:ea typeface="SimSun" pitchFamily="2" charset="-122"/>
              </a:rPr>
              <a:t>Motivation</a:t>
            </a:r>
            <a:endParaRPr lang="en-US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4800600"/>
          </a:xfrm>
        </p:spPr>
        <p:txBody>
          <a:bodyPr/>
          <a:lstStyle/>
          <a:p>
            <a:pPr eaLnBrk="1" hangingPunct="1"/>
            <a:r>
              <a:rPr lang="en-US" smtClean="0"/>
              <a:t>homology modeling</a:t>
            </a:r>
          </a:p>
          <a:p>
            <a:pPr lvl="1" eaLnBrk="1" hangingPunct="1"/>
            <a:r>
              <a:rPr lang="en-US" smtClean="0"/>
              <a:t>No knowledge about the physical nature of the protein folding and stability.</a:t>
            </a:r>
          </a:p>
          <a:p>
            <a:pPr eaLnBrk="1" hangingPunct="1"/>
            <a:r>
              <a:rPr lang="en-US" smtClean="0"/>
              <a:t> ab-initio methods can</a:t>
            </a:r>
          </a:p>
          <a:p>
            <a:pPr lvl="1" eaLnBrk="1" hangingPunct="1"/>
            <a:r>
              <a:rPr lang="en-US" smtClean="0"/>
              <a:t> augment fold-recognition and homology (refinement, large loops, side chains).</a:t>
            </a:r>
          </a:p>
          <a:p>
            <a:pPr eaLnBrk="1" hangingPunct="1"/>
            <a:r>
              <a:rPr lang="en-US" smtClean="0"/>
              <a:t>it can ease experimental structure determination.</a:t>
            </a:r>
          </a:p>
          <a:p>
            <a:pPr eaLnBrk="1" hangingPunct="1"/>
            <a:r>
              <a:rPr lang="en-CA" smtClean="0"/>
              <a:t>It can find new folds</a:t>
            </a:r>
            <a:endParaRPr lang="en-US" smtClean="0"/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2133600" y="3200400"/>
            <a:ext cx="4343400" cy="1828800"/>
          </a:xfrm>
          <a:custGeom>
            <a:avLst/>
            <a:gdLst>
              <a:gd name="T0" fmla="*/ 0 w 2736"/>
              <a:gd name="T1" fmla="*/ 1152 h 1152"/>
              <a:gd name="T2" fmla="*/ 768 w 2736"/>
              <a:gd name="T3" fmla="*/ 576 h 1152"/>
              <a:gd name="T4" fmla="*/ 1824 w 2736"/>
              <a:gd name="T5" fmla="*/ 528 h 1152"/>
              <a:gd name="T6" fmla="*/ 2736 w 2736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2736"/>
              <a:gd name="T13" fmla="*/ 0 h 1152"/>
              <a:gd name="T14" fmla="*/ 2736 w 2736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6" h="1152">
                <a:moveTo>
                  <a:pt x="0" y="1152"/>
                </a:moveTo>
                <a:lnTo>
                  <a:pt x="768" y="576"/>
                </a:lnTo>
                <a:lnTo>
                  <a:pt x="1824" y="528"/>
                </a:lnTo>
                <a:lnTo>
                  <a:pt x="273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3352800" y="2133600"/>
            <a:ext cx="3276600" cy="3429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2057400" y="4953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3276600" y="4038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4876800" y="3886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6400800" y="3048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752600" y="4648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998788" y="3733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2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724400" y="3505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3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629400" y="2819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4</a:t>
            </a: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3810000" y="3657600"/>
            <a:ext cx="762000" cy="762000"/>
          </a:xfrm>
          <a:prstGeom prst="curvedDown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3810000" y="4038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5105400" y="3962400"/>
            <a:ext cx="1524000" cy="76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038600" y="3019425"/>
            <a:ext cx="396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Symbol" pitchFamily="18" charset="2"/>
              </a:rPr>
              <a:t>q</a:t>
            </a:r>
            <a:endParaRPr lang="en-US" sz="2400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562600" y="35052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Symbol" pitchFamily="18" charset="2"/>
              </a:rPr>
              <a:t>f</a:t>
            </a:r>
            <a:endParaRPr lang="en-US" sz="2400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743200" y="5715000"/>
            <a:ext cx="4491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Spherical Coordinates</a:t>
            </a:r>
          </a:p>
        </p:txBody>
      </p:sp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Simplified Chain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90600" y="214313"/>
            <a:ext cx="8153400" cy="852487"/>
          </a:xfrm>
        </p:spPr>
        <p:txBody>
          <a:bodyPr/>
          <a:lstStyle/>
          <a:p>
            <a:pPr eaLnBrk="1" hangingPunct="1"/>
            <a:r>
              <a:rPr lang="en-US" smtClean="0"/>
              <a:t>Assembly of sub-structural units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611688"/>
            <a:ext cx="1296988" cy="1158875"/>
          </a:xfrm>
          <a:noFill/>
        </p:spPr>
      </p:pic>
      <p:pic>
        <p:nvPicPr>
          <p:cNvPr id="28676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71725"/>
            <a:ext cx="1446213" cy="965200"/>
          </a:xfrm>
          <a:noFill/>
        </p:spPr>
      </p:pic>
      <p:pic>
        <p:nvPicPr>
          <p:cNvPr id="28677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9275" y="3462338"/>
            <a:ext cx="1203325" cy="1014412"/>
          </a:xfr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52463" y="1676400"/>
            <a:ext cx="11842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known</a:t>
            </a:r>
          </a:p>
          <a:p>
            <a:pPr algn="ctr" eaLnBrk="0" hangingPunct="0"/>
            <a:r>
              <a:rPr lang="en-US" b="0">
                <a:latin typeface="Tahoma" pitchFamily="34" charset="0"/>
              </a:rPr>
              <a:t>structures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133600" y="3581400"/>
            <a:ext cx="6858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3352800" y="1600200"/>
            <a:ext cx="3379788" cy="4572000"/>
            <a:chOff x="2137" y="1008"/>
            <a:chExt cx="2129" cy="2880"/>
          </a:xfrm>
        </p:grpSpPr>
        <p:grpSp>
          <p:nvGrpSpPr>
            <p:cNvPr id="28684" name="Group 9"/>
            <p:cNvGrpSpPr>
              <a:grpSpLocks/>
            </p:cNvGrpSpPr>
            <p:nvPr/>
          </p:nvGrpSpPr>
          <p:grpSpPr bwMode="auto">
            <a:xfrm>
              <a:off x="2137" y="1036"/>
              <a:ext cx="856" cy="2852"/>
              <a:chOff x="2137" y="1036"/>
              <a:chExt cx="856" cy="2852"/>
            </a:xfrm>
          </p:grpSpPr>
          <p:sp>
            <p:nvSpPr>
              <p:cNvPr id="28697" name="Rectangle 10"/>
              <p:cNvSpPr>
                <a:spLocks noChangeArrowheads="1"/>
              </p:cNvSpPr>
              <p:nvPr/>
            </p:nvSpPr>
            <p:spPr bwMode="auto">
              <a:xfrm>
                <a:off x="2137" y="1399"/>
                <a:ext cx="856" cy="2489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Freeform 11"/>
              <p:cNvSpPr>
                <a:spLocks/>
              </p:cNvSpPr>
              <p:nvPr/>
            </p:nvSpPr>
            <p:spPr bwMode="auto">
              <a:xfrm>
                <a:off x="2278" y="1570"/>
                <a:ext cx="335" cy="258"/>
              </a:xfrm>
              <a:custGeom>
                <a:avLst/>
                <a:gdLst>
                  <a:gd name="T0" fmla="*/ 39 w 271"/>
                  <a:gd name="T1" fmla="*/ 10 h 189"/>
                  <a:gd name="T2" fmla="*/ 127 w 271"/>
                  <a:gd name="T3" fmla="*/ 37 h 189"/>
                  <a:gd name="T4" fmla="*/ 106 w 271"/>
                  <a:gd name="T5" fmla="*/ 64 h 189"/>
                  <a:gd name="T6" fmla="*/ 45 w 271"/>
                  <a:gd name="T7" fmla="*/ 105 h 189"/>
                  <a:gd name="T8" fmla="*/ 93 w 271"/>
                  <a:gd name="T9" fmla="*/ 37 h 189"/>
                  <a:gd name="T10" fmla="*/ 167 w 271"/>
                  <a:gd name="T11" fmla="*/ 64 h 189"/>
                  <a:gd name="T12" fmla="*/ 194 w 271"/>
                  <a:gd name="T13" fmla="*/ 132 h 189"/>
                  <a:gd name="T14" fmla="*/ 127 w 271"/>
                  <a:gd name="T15" fmla="*/ 179 h 189"/>
                  <a:gd name="T16" fmla="*/ 174 w 271"/>
                  <a:gd name="T17" fmla="*/ 98 h 189"/>
                  <a:gd name="T18" fmla="*/ 93 w 271"/>
                  <a:gd name="T19" fmla="*/ 78 h 189"/>
                  <a:gd name="T20" fmla="*/ 52 w 271"/>
                  <a:gd name="T21" fmla="*/ 98 h 189"/>
                  <a:gd name="T22" fmla="*/ 72 w 271"/>
                  <a:gd name="T23" fmla="*/ 112 h 189"/>
                  <a:gd name="T24" fmla="*/ 106 w 271"/>
                  <a:gd name="T25" fmla="*/ 118 h 189"/>
                  <a:gd name="T26" fmla="*/ 147 w 271"/>
                  <a:gd name="T27" fmla="*/ 112 h 189"/>
                  <a:gd name="T28" fmla="*/ 242 w 271"/>
                  <a:gd name="T29" fmla="*/ 105 h 189"/>
                  <a:gd name="T30" fmla="*/ 262 w 271"/>
                  <a:gd name="T31" fmla="*/ 98 h 189"/>
                  <a:gd name="T32" fmla="*/ 127 w 271"/>
                  <a:gd name="T33" fmla="*/ 132 h 189"/>
                  <a:gd name="T34" fmla="*/ 86 w 271"/>
                  <a:gd name="T35" fmla="*/ 145 h 189"/>
                  <a:gd name="T36" fmla="*/ 79 w 271"/>
                  <a:gd name="T37" fmla="*/ 112 h 189"/>
                  <a:gd name="T38" fmla="*/ 154 w 271"/>
                  <a:gd name="T39" fmla="*/ 37 h 189"/>
                  <a:gd name="T40" fmla="*/ 222 w 271"/>
                  <a:gd name="T41" fmla="*/ 85 h 189"/>
                  <a:gd name="T42" fmla="*/ 255 w 271"/>
                  <a:gd name="T43" fmla="*/ 71 h 189"/>
                  <a:gd name="T44" fmla="*/ 269 w 271"/>
                  <a:gd name="T45" fmla="*/ 51 h 189"/>
                  <a:gd name="T46" fmla="*/ 249 w 271"/>
                  <a:gd name="T47" fmla="*/ 44 h 189"/>
                  <a:gd name="T48" fmla="*/ 127 w 271"/>
                  <a:gd name="T49" fmla="*/ 57 h 18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1"/>
                  <a:gd name="T76" fmla="*/ 0 h 189"/>
                  <a:gd name="T77" fmla="*/ 271 w 271"/>
                  <a:gd name="T78" fmla="*/ 189 h 18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1" h="189">
                    <a:moveTo>
                      <a:pt x="39" y="10"/>
                    </a:moveTo>
                    <a:cubicBezTo>
                      <a:pt x="0" y="65"/>
                      <a:pt x="38" y="0"/>
                      <a:pt x="127" y="37"/>
                    </a:cubicBezTo>
                    <a:cubicBezTo>
                      <a:pt x="138" y="41"/>
                      <a:pt x="113" y="55"/>
                      <a:pt x="106" y="64"/>
                    </a:cubicBezTo>
                    <a:cubicBezTo>
                      <a:pt x="87" y="91"/>
                      <a:pt x="78" y="96"/>
                      <a:pt x="45" y="105"/>
                    </a:cubicBezTo>
                    <a:cubicBezTo>
                      <a:pt x="52" y="54"/>
                      <a:pt x="49" y="52"/>
                      <a:pt x="93" y="37"/>
                    </a:cubicBezTo>
                    <a:cubicBezTo>
                      <a:pt x="155" y="53"/>
                      <a:pt x="131" y="41"/>
                      <a:pt x="167" y="64"/>
                    </a:cubicBezTo>
                    <a:cubicBezTo>
                      <a:pt x="179" y="87"/>
                      <a:pt x="187" y="107"/>
                      <a:pt x="194" y="132"/>
                    </a:cubicBezTo>
                    <a:cubicBezTo>
                      <a:pt x="178" y="182"/>
                      <a:pt x="178" y="189"/>
                      <a:pt x="127" y="179"/>
                    </a:cubicBezTo>
                    <a:cubicBezTo>
                      <a:pt x="135" y="133"/>
                      <a:pt x="150" y="134"/>
                      <a:pt x="174" y="98"/>
                    </a:cubicBezTo>
                    <a:cubicBezTo>
                      <a:pt x="160" y="57"/>
                      <a:pt x="134" y="73"/>
                      <a:pt x="93" y="78"/>
                    </a:cubicBezTo>
                    <a:cubicBezTo>
                      <a:pt x="79" y="85"/>
                      <a:pt x="60" y="85"/>
                      <a:pt x="52" y="98"/>
                    </a:cubicBezTo>
                    <a:cubicBezTo>
                      <a:pt x="48" y="105"/>
                      <a:pt x="64" y="109"/>
                      <a:pt x="72" y="112"/>
                    </a:cubicBezTo>
                    <a:cubicBezTo>
                      <a:pt x="83" y="116"/>
                      <a:pt x="95" y="116"/>
                      <a:pt x="106" y="118"/>
                    </a:cubicBezTo>
                    <a:cubicBezTo>
                      <a:pt x="120" y="116"/>
                      <a:pt x="133" y="113"/>
                      <a:pt x="147" y="112"/>
                    </a:cubicBezTo>
                    <a:cubicBezTo>
                      <a:pt x="179" y="109"/>
                      <a:pt x="210" y="109"/>
                      <a:pt x="242" y="105"/>
                    </a:cubicBezTo>
                    <a:cubicBezTo>
                      <a:pt x="249" y="104"/>
                      <a:pt x="268" y="95"/>
                      <a:pt x="262" y="98"/>
                    </a:cubicBezTo>
                    <a:cubicBezTo>
                      <a:pt x="219" y="120"/>
                      <a:pt x="174" y="126"/>
                      <a:pt x="127" y="132"/>
                    </a:cubicBezTo>
                    <a:cubicBezTo>
                      <a:pt x="113" y="136"/>
                      <a:pt x="99" y="151"/>
                      <a:pt x="86" y="145"/>
                    </a:cubicBezTo>
                    <a:cubicBezTo>
                      <a:pt x="76" y="141"/>
                      <a:pt x="79" y="123"/>
                      <a:pt x="79" y="112"/>
                    </a:cubicBezTo>
                    <a:cubicBezTo>
                      <a:pt x="79" y="74"/>
                      <a:pt x="124" y="47"/>
                      <a:pt x="154" y="37"/>
                    </a:cubicBezTo>
                    <a:cubicBezTo>
                      <a:pt x="198" y="45"/>
                      <a:pt x="211" y="42"/>
                      <a:pt x="222" y="85"/>
                    </a:cubicBezTo>
                    <a:cubicBezTo>
                      <a:pt x="205" y="133"/>
                      <a:pt x="238" y="83"/>
                      <a:pt x="255" y="71"/>
                    </a:cubicBezTo>
                    <a:cubicBezTo>
                      <a:pt x="260" y="64"/>
                      <a:pt x="271" y="59"/>
                      <a:pt x="269" y="51"/>
                    </a:cubicBezTo>
                    <a:cubicBezTo>
                      <a:pt x="267" y="44"/>
                      <a:pt x="256" y="44"/>
                      <a:pt x="249" y="44"/>
                    </a:cubicBezTo>
                    <a:cubicBezTo>
                      <a:pt x="208" y="46"/>
                      <a:pt x="127" y="57"/>
                      <a:pt x="127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9" name="Freeform 12"/>
              <p:cNvSpPr>
                <a:spLocks/>
              </p:cNvSpPr>
              <p:nvPr/>
            </p:nvSpPr>
            <p:spPr bwMode="auto">
              <a:xfrm>
                <a:off x="2333" y="1967"/>
                <a:ext cx="338" cy="263"/>
              </a:xfrm>
              <a:custGeom>
                <a:avLst/>
                <a:gdLst>
                  <a:gd name="T0" fmla="*/ 0 w 274"/>
                  <a:gd name="T1" fmla="*/ 193 h 193"/>
                  <a:gd name="T2" fmla="*/ 33 w 274"/>
                  <a:gd name="T3" fmla="*/ 112 h 193"/>
                  <a:gd name="T4" fmla="*/ 54 w 274"/>
                  <a:gd name="T5" fmla="*/ 139 h 193"/>
                  <a:gd name="T6" fmla="*/ 40 w 274"/>
                  <a:gd name="T7" fmla="*/ 119 h 193"/>
                  <a:gd name="T8" fmla="*/ 13 w 274"/>
                  <a:gd name="T9" fmla="*/ 153 h 193"/>
                  <a:gd name="T10" fmla="*/ 33 w 274"/>
                  <a:gd name="T11" fmla="*/ 146 h 193"/>
                  <a:gd name="T12" fmla="*/ 108 w 274"/>
                  <a:gd name="T13" fmla="*/ 4 h 193"/>
                  <a:gd name="T14" fmla="*/ 128 w 274"/>
                  <a:gd name="T15" fmla="*/ 24 h 193"/>
                  <a:gd name="T16" fmla="*/ 108 w 274"/>
                  <a:gd name="T17" fmla="*/ 51 h 193"/>
                  <a:gd name="T18" fmla="*/ 176 w 274"/>
                  <a:gd name="T19" fmla="*/ 37 h 193"/>
                  <a:gd name="T20" fmla="*/ 237 w 274"/>
                  <a:gd name="T21" fmla="*/ 85 h 193"/>
                  <a:gd name="T22" fmla="*/ 250 w 274"/>
                  <a:gd name="T23" fmla="*/ 119 h 193"/>
                  <a:gd name="T24" fmla="*/ 264 w 274"/>
                  <a:gd name="T25" fmla="*/ 139 h 193"/>
                  <a:gd name="T26" fmla="*/ 257 w 274"/>
                  <a:gd name="T27" fmla="*/ 119 h 193"/>
                  <a:gd name="T28" fmla="*/ 237 w 274"/>
                  <a:gd name="T29" fmla="*/ 105 h 193"/>
                  <a:gd name="T30" fmla="*/ 189 w 274"/>
                  <a:gd name="T31" fmla="*/ 98 h 193"/>
                  <a:gd name="T32" fmla="*/ 250 w 274"/>
                  <a:gd name="T33" fmla="*/ 119 h 193"/>
                  <a:gd name="T34" fmla="*/ 183 w 274"/>
                  <a:gd name="T35" fmla="*/ 139 h 193"/>
                  <a:gd name="T36" fmla="*/ 244 w 274"/>
                  <a:gd name="T37" fmla="*/ 92 h 193"/>
                  <a:gd name="T38" fmla="*/ 264 w 274"/>
                  <a:gd name="T39" fmla="*/ 112 h 193"/>
                  <a:gd name="T40" fmla="*/ 196 w 274"/>
                  <a:gd name="T41" fmla="*/ 153 h 193"/>
                  <a:gd name="T42" fmla="*/ 135 w 274"/>
                  <a:gd name="T43" fmla="*/ 58 h 193"/>
                  <a:gd name="T44" fmla="*/ 94 w 274"/>
                  <a:gd name="T45" fmla="*/ 65 h 193"/>
                  <a:gd name="T46" fmla="*/ 122 w 274"/>
                  <a:gd name="T47" fmla="*/ 78 h 193"/>
                  <a:gd name="T48" fmla="*/ 61 w 274"/>
                  <a:gd name="T49" fmla="*/ 85 h 193"/>
                  <a:gd name="T50" fmla="*/ 47 w 274"/>
                  <a:gd name="T51" fmla="*/ 105 h 193"/>
                  <a:gd name="T52" fmla="*/ 88 w 274"/>
                  <a:gd name="T53" fmla="*/ 166 h 193"/>
                  <a:gd name="T54" fmla="*/ 122 w 274"/>
                  <a:gd name="T55" fmla="*/ 71 h 193"/>
                  <a:gd name="T56" fmla="*/ 216 w 274"/>
                  <a:gd name="T57" fmla="*/ 105 h 193"/>
                  <a:gd name="T58" fmla="*/ 210 w 274"/>
                  <a:gd name="T59" fmla="*/ 132 h 193"/>
                  <a:gd name="T60" fmla="*/ 81 w 274"/>
                  <a:gd name="T61" fmla="*/ 85 h 193"/>
                  <a:gd name="T62" fmla="*/ 13 w 274"/>
                  <a:gd name="T63" fmla="*/ 65 h 193"/>
                  <a:gd name="T64" fmla="*/ 40 w 274"/>
                  <a:gd name="T65" fmla="*/ 92 h 193"/>
                  <a:gd name="T66" fmla="*/ 196 w 274"/>
                  <a:gd name="T67" fmla="*/ 85 h 1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4"/>
                  <a:gd name="T103" fmla="*/ 0 h 193"/>
                  <a:gd name="T104" fmla="*/ 274 w 274"/>
                  <a:gd name="T105" fmla="*/ 193 h 19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4" h="193">
                    <a:moveTo>
                      <a:pt x="0" y="193"/>
                    </a:moveTo>
                    <a:cubicBezTo>
                      <a:pt x="10" y="160"/>
                      <a:pt x="8" y="137"/>
                      <a:pt x="33" y="112"/>
                    </a:cubicBezTo>
                    <a:cubicBezTo>
                      <a:pt x="49" y="175"/>
                      <a:pt x="42" y="184"/>
                      <a:pt x="54" y="139"/>
                    </a:cubicBezTo>
                    <a:cubicBezTo>
                      <a:pt x="49" y="132"/>
                      <a:pt x="48" y="121"/>
                      <a:pt x="40" y="119"/>
                    </a:cubicBezTo>
                    <a:cubicBezTo>
                      <a:pt x="36" y="118"/>
                      <a:pt x="2" y="141"/>
                      <a:pt x="13" y="153"/>
                    </a:cubicBezTo>
                    <a:cubicBezTo>
                      <a:pt x="18" y="158"/>
                      <a:pt x="26" y="148"/>
                      <a:pt x="33" y="146"/>
                    </a:cubicBezTo>
                    <a:cubicBezTo>
                      <a:pt x="60" y="103"/>
                      <a:pt x="64" y="32"/>
                      <a:pt x="108" y="4"/>
                    </a:cubicBezTo>
                    <a:cubicBezTo>
                      <a:pt x="115" y="11"/>
                      <a:pt x="126" y="15"/>
                      <a:pt x="128" y="24"/>
                    </a:cubicBezTo>
                    <a:cubicBezTo>
                      <a:pt x="147" y="117"/>
                      <a:pt x="117" y="64"/>
                      <a:pt x="108" y="51"/>
                    </a:cubicBezTo>
                    <a:cubicBezTo>
                      <a:pt x="121" y="0"/>
                      <a:pt x="135" y="25"/>
                      <a:pt x="176" y="37"/>
                    </a:cubicBezTo>
                    <a:cubicBezTo>
                      <a:pt x="200" y="54"/>
                      <a:pt x="220" y="61"/>
                      <a:pt x="237" y="85"/>
                    </a:cubicBezTo>
                    <a:cubicBezTo>
                      <a:pt x="226" y="118"/>
                      <a:pt x="226" y="95"/>
                      <a:pt x="250" y="119"/>
                    </a:cubicBezTo>
                    <a:cubicBezTo>
                      <a:pt x="256" y="125"/>
                      <a:pt x="256" y="139"/>
                      <a:pt x="264" y="139"/>
                    </a:cubicBezTo>
                    <a:cubicBezTo>
                      <a:pt x="271" y="139"/>
                      <a:pt x="261" y="125"/>
                      <a:pt x="257" y="119"/>
                    </a:cubicBezTo>
                    <a:cubicBezTo>
                      <a:pt x="252" y="113"/>
                      <a:pt x="245" y="107"/>
                      <a:pt x="237" y="105"/>
                    </a:cubicBezTo>
                    <a:cubicBezTo>
                      <a:pt x="222" y="100"/>
                      <a:pt x="205" y="100"/>
                      <a:pt x="189" y="98"/>
                    </a:cubicBezTo>
                    <a:cubicBezTo>
                      <a:pt x="221" y="89"/>
                      <a:pt x="227" y="95"/>
                      <a:pt x="250" y="119"/>
                    </a:cubicBezTo>
                    <a:cubicBezTo>
                      <a:pt x="267" y="166"/>
                      <a:pt x="211" y="143"/>
                      <a:pt x="183" y="139"/>
                    </a:cubicBezTo>
                    <a:cubicBezTo>
                      <a:pt x="191" y="92"/>
                      <a:pt x="194" y="80"/>
                      <a:pt x="244" y="92"/>
                    </a:cubicBezTo>
                    <a:cubicBezTo>
                      <a:pt x="251" y="99"/>
                      <a:pt x="261" y="103"/>
                      <a:pt x="264" y="112"/>
                    </a:cubicBezTo>
                    <a:cubicBezTo>
                      <a:pt x="274" y="144"/>
                      <a:pt x="210" y="150"/>
                      <a:pt x="196" y="153"/>
                    </a:cubicBezTo>
                    <a:cubicBezTo>
                      <a:pt x="158" y="140"/>
                      <a:pt x="148" y="94"/>
                      <a:pt x="135" y="58"/>
                    </a:cubicBezTo>
                    <a:cubicBezTo>
                      <a:pt x="121" y="60"/>
                      <a:pt x="102" y="53"/>
                      <a:pt x="94" y="65"/>
                    </a:cubicBezTo>
                    <a:cubicBezTo>
                      <a:pt x="88" y="74"/>
                      <a:pt x="131" y="73"/>
                      <a:pt x="122" y="78"/>
                    </a:cubicBezTo>
                    <a:cubicBezTo>
                      <a:pt x="104" y="89"/>
                      <a:pt x="81" y="83"/>
                      <a:pt x="61" y="85"/>
                    </a:cubicBezTo>
                    <a:cubicBezTo>
                      <a:pt x="56" y="92"/>
                      <a:pt x="47" y="97"/>
                      <a:pt x="47" y="105"/>
                    </a:cubicBezTo>
                    <a:cubicBezTo>
                      <a:pt x="47" y="125"/>
                      <a:pt x="73" y="156"/>
                      <a:pt x="88" y="166"/>
                    </a:cubicBezTo>
                    <a:cubicBezTo>
                      <a:pt x="118" y="120"/>
                      <a:pt x="64" y="90"/>
                      <a:pt x="122" y="71"/>
                    </a:cubicBezTo>
                    <a:cubicBezTo>
                      <a:pt x="156" y="75"/>
                      <a:pt x="205" y="68"/>
                      <a:pt x="216" y="105"/>
                    </a:cubicBezTo>
                    <a:cubicBezTo>
                      <a:pt x="214" y="114"/>
                      <a:pt x="219" y="130"/>
                      <a:pt x="210" y="132"/>
                    </a:cubicBezTo>
                    <a:cubicBezTo>
                      <a:pt x="185" y="138"/>
                      <a:pt x="105" y="94"/>
                      <a:pt x="81" y="85"/>
                    </a:cubicBezTo>
                    <a:cubicBezTo>
                      <a:pt x="59" y="77"/>
                      <a:pt x="13" y="65"/>
                      <a:pt x="13" y="65"/>
                    </a:cubicBezTo>
                    <a:cubicBezTo>
                      <a:pt x="22" y="74"/>
                      <a:pt x="28" y="87"/>
                      <a:pt x="40" y="92"/>
                    </a:cubicBezTo>
                    <a:cubicBezTo>
                      <a:pt x="69" y="104"/>
                      <a:pt x="196" y="107"/>
                      <a:pt x="196" y="8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Freeform 13"/>
              <p:cNvSpPr>
                <a:spLocks/>
              </p:cNvSpPr>
              <p:nvPr/>
            </p:nvSpPr>
            <p:spPr bwMode="auto">
              <a:xfrm>
                <a:off x="2320" y="2488"/>
                <a:ext cx="529" cy="158"/>
              </a:xfrm>
              <a:custGeom>
                <a:avLst/>
                <a:gdLst>
                  <a:gd name="T0" fmla="*/ 2 w 429"/>
                  <a:gd name="T1" fmla="*/ 55 h 116"/>
                  <a:gd name="T2" fmla="*/ 63 w 429"/>
                  <a:gd name="T3" fmla="*/ 55 h 116"/>
                  <a:gd name="T4" fmla="*/ 56 w 429"/>
                  <a:gd name="T5" fmla="*/ 96 h 116"/>
                  <a:gd name="T6" fmla="*/ 49 w 429"/>
                  <a:gd name="T7" fmla="*/ 76 h 116"/>
                  <a:gd name="T8" fmla="*/ 49 w 429"/>
                  <a:gd name="T9" fmla="*/ 55 h 116"/>
                  <a:gd name="T10" fmla="*/ 137 w 429"/>
                  <a:gd name="T11" fmla="*/ 103 h 116"/>
                  <a:gd name="T12" fmla="*/ 117 w 429"/>
                  <a:gd name="T13" fmla="*/ 89 h 116"/>
                  <a:gd name="T14" fmla="*/ 171 w 429"/>
                  <a:gd name="T15" fmla="*/ 48 h 116"/>
                  <a:gd name="T16" fmla="*/ 232 w 429"/>
                  <a:gd name="T17" fmla="*/ 76 h 116"/>
                  <a:gd name="T18" fmla="*/ 239 w 429"/>
                  <a:gd name="T19" fmla="*/ 96 h 116"/>
                  <a:gd name="T20" fmla="*/ 219 w 429"/>
                  <a:gd name="T21" fmla="*/ 89 h 116"/>
                  <a:gd name="T22" fmla="*/ 246 w 429"/>
                  <a:gd name="T23" fmla="*/ 76 h 116"/>
                  <a:gd name="T24" fmla="*/ 334 w 429"/>
                  <a:gd name="T25" fmla="*/ 116 h 116"/>
                  <a:gd name="T26" fmla="*/ 320 w 429"/>
                  <a:gd name="T27" fmla="*/ 35 h 116"/>
                  <a:gd name="T28" fmla="*/ 341 w 429"/>
                  <a:gd name="T29" fmla="*/ 76 h 116"/>
                  <a:gd name="T30" fmla="*/ 429 w 429"/>
                  <a:gd name="T31" fmla="*/ 35 h 116"/>
                  <a:gd name="T32" fmla="*/ 246 w 429"/>
                  <a:gd name="T33" fmla="*/ 69 h 116"/>
                  <a:gd name="T34" fmla="*/ 212 w 429"/>
                  <a:gd name="T35" fmla="*/ 48 h 116"/>
                  <a:gd name="T36" fmla="*/ 239 w 429"/>
                  <a:gd name="T37" fmla="*/ 62 h 116"/>
                  <a:gd name="T38" fmla="*/ 185 w 429"/>
                  <a:gd name="T39" fmla="*/ 103 h 116"/>
                  <a:gd name="T40" fmla="*/ 131 w 429"/>
                  <a:gd name="T41" fmla="*/ 82 h 116"/>
                  <a:gd name="T42" fmla="*/ 83 w 429"/>
                  <a:gd name="T43" fmla="*/ 96 h 116"/>
                  <a:gd name="T44" fmla="*/ 124 w 429"/>
                  <a:gd name="T45" fmla="*/ 48 h 1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29"/>
                  <a:gd name="T70" fmla="*/ 0 h 116"/>
                  <a:gd name="T71" fmla="*/ 429 w 429"/>
                  <a:gd name="T72" fmla="*/ 116 h 1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29" h="116">
                    <a:moveTo>
                      <a:pt x="2" y="55"/>
                    </a:moveTo>
                    <a:cubicBezTo>
                      <a:pt x="18" y="49"/>
                      <a:pt x="49" y="35"/>
                      <a:pt x="63" y="55"/>
                    </a:cubicBezTo>
                    <a:cubicBezTo>
                      <a:pt x="71" y="66"/>
                      <a:pt x="58" y="82"/>
                      <a:pt x="56" y="96"/>
                    </a:cubicBezTo>
                    <a:cubicBezTo>
                      <a:pt x="54" y="89"/>
                      <a:pt x="54" y="81"/>
                      <a:pt x="49" y="76"/>
                    </a:cubicBezTo>
                    <a:cubicBezTo>
                      <a:pt x="27" y="54"/>
                      <a:pt x="0" y="68"/>
                      <a:pt x="49" y="55"/>
                    </a:cubicBezTo>
                    <a:cubicBezTo>
                      <a:pt x="105" y="59"/>
                      <a:pt x="177" y="42"/>
                      <a:pt x="137" y="103"/>
                    </a:cubicBezTo>
                    <a:cubicBezTo>
                      <a:pt x="130" y="98"/>
                      <a:pt x="120" y="97"/>
                      <a:pt x="117" y="89"/>
                    </a:cubicBezTo>
                    <a:cubicBezTo>
                      <a:pt x="107" y="62"/>
                      <a:pt x="158" y="51"/>
                      <a:pt x="171" y="48"/>
                    </a:cubicBezTo>
                    <a:cubicBezTo>
                      <a:pt x="220" y="65"/>
                      <a:pt x="200" y="54"/>
                      <a:pt x="232" y="76"/>
                    </a:cubicBezTo>
                    <a:cubicBezTo>
                      <a:pt x="234" y="83"/>
                      <a:pt x="244" y="91"/>
                      <a:pt x="239" y="96"/>
                    </a:cubicBezTo>
                    <a:cubicBezTo>
                      <a:pt x="234" y="101"/>
                      <a:pt x="217" y="96"/>
                      <a:pt x="219" y="89"/>
                    </a:cubicBezTo>
                    <a:cubicBezTo>
                      <a:pt x="222" y="80"/>
                      <a:pt x="237" y="80"/>
                      <a:pt x="246" y="76"/>
                    </a:cubicBezTo>
                    <a:cubicBezTo>
                      <a:pt x="283" y="81"/>
                      <a:pt x="320" y="77"/>
                      <a:pt x="334" y="116"/>
                    </a:cubicBezTo>
                    <a:cubicBezTo>
                      <a:pt x="345" y="84"/>
                      <a:pt x="339" y="62"/>
                      <a:pt x="320" y="35"/>
                    </a:cubicBezTo>
                    <a:cubicBezTo>
                      <a:pt x="275" y="64"/>
                      <a:pt x="307" y="69"/>
                      <a:pt x="341" y="76"/>
                    </a:cubicBezTo>
                    <a:cubicBezTo>
                      <a:pt x="391" y="69"/>
                      <a:pt x="402" y="73"/>
                      <a:pt x="429" y="35"/>
                    </a:cubicBezTo>
                    <a:cubicBezTo>
                      <a:pt x="377" y="0"/>
                      <a:pt x="302" y="54"/>
                      <a:pt x="246" y="69"/>
                    </a:cubicBezTo>
                    <a:cubicBezTo>
                      <a:pt x="228" y="63"/>
                      <a:pt x="164" y="65"/>
                      <a:pt x="212" y="48"/>
                    </a:cubicBezTo>
                    <a:cubicBezTo>
                      <a:pt x="221" y="53"/>
                      <a:pt x="235" y="53"/>
                      <a:pt x="239" y="62"/>
                    </a:cubicBezTo>
                    <a:cubicBezTo>
                      <a:pt x="255" y="95"/>
                      <a:pt x="201" y="98"/>
                      <a:pt x="185" y="103"/>
                    </a:cubicBezTo>
                    <a:cubicBezTo>
                      <a:pt x="166" y="98"/>
                      <a:pt x="150" y="84"/>
                      <a:pt x="131" y="82"/>
                    </a:cubicBezTo>
                    <a:cubicBezTo>
                      <a:pt x="124" y="81"/>
                      <a:pt x="92" y="93"/>
                      <a:pt x="83" y="96"/>
                    </a:cubicBezTo>
                    <a:cubicBezTo>
                      <a:pt x="96" y="77"/>
                      <a:pt x="103" y="58"/>
                      <a:pt x="124" y="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1" name="Freeform 14"/>
              <p:cNvSpPr>
                <a:spLocks/>
              </p:cNvSpPr>
              <p:nvPr/>
            </p:nvSpPr>
            <p:spPr bwMode="auto">
              <a:xfrm>
                <a:off x="2336" y="2906"/>
                <a:ext cx="335" cy="258"/>
              </a:xfrm>
              <a:custGeom>
                <a:avLst/>
                <a:gdLst>
                  <a:gd name="T0" fmla="*/ 115 w 271"/>
                  <a:gd name="T1" fmla="*/ 41 h 189"/>
                  <a:gd name="T2" fmla="*/ 27 w 271"/>
                  <a:gd name="T3" fmla="*/ 61 h 189"/>
                  <a:gd name="T4" fmla="*/ 47 w 271"/>
                  <a:gd name="T5" fmla="*/ 0 h 189"/>
                  <a:gd name="T6" fmla="*/ 129 w 271"/>
                  <a:gd name="T7" fmla="*/ 75 h 189"/>
                  <a:gd name="T8" fmla="*/ 74 w 271"/>
                  <a:gd name="T9" fmla="*/ 122 h 189"/>
                  <a:gd name="T10" fmla="*/ 74 w 271"/>
                  <a:gd name="T11" fmla="*/ 55 h 189"/>
                  <a:gd name="T12" fmla="*/ 88 w 271"/>
                  <a:gd name="T13" fmla="*/ 34 h 189"/>
                  <a:gd name="T14" fmla="*/ 13 w 271"/>
                  <a:gd name="T15" fmla="*/ 122 h 189"/>
                  <a:gd name="T16" fmla="*/ 7 w 271"/>
                  <a:gd name="T17" fmla="*/ 143 h 189"/>
                  <a:gd name="T18" fmla="*/ 129 w 271"/>
                  <a:gd name="T19" fmla="*/ 102 h 189"/>
                  <a:gd name="T20" fmla="*/ 27 w 271"/>
                  <a:gd name="T21" fmla="*/ 129 h 189"/>
                  <a:gd name="T22" fmla="*/ 149 w 271"/>
                  <a:gd name="T23" fmla="*/ 116 h 189"/>
                  <a:gd name="T24" fmla="*/ 149 w 271"/>
                  <a:gd name="T25" fmla="*/ 34 h 189"/>
                  <a:gd name="T26" fmla="*/ 95 w 271"/>
                  <a:gd name="T27" fmla="*/ 89 h 189"/>
                  <a:gd name="T28" fmla="*/ 176 w 271"/>
                  <a:gd name="T29" fmla="*/ 109 h 189"/>
                  <a:gd name="T30" fmla="*/ 257 w 271"/>
                  <a:gd name="T31" fmla="*/ 82 h 189"/>
                  <a:gd name="T32" fmla="*/ 122 w 271"/>
                  <a:gd name="T33" fmla="*/ 34 h 189"/>
                  <a:gd name="T34" fmla="*/ 156 w 271"/>
                  <a:gd name="T35" fmla="*/ 129 h 189"/>
                  <a:gd name="T36" fmla="*/ 271 w 271"/>
                  <a:gd name="T37" fmla="*/ 95 h 189"/>
                  <a:gd name="T38" fmla="*/ 115 w 271"/>
                  <a:gd name="T39" fmla="*/ 109 h 189"/>
                  <a:gd name="T40" fmla="*/ 183 w 271"/>
                  <a:gd name="T41" fmla="*/ 177 h 189"/>
                  <a:gd name="T42" fmla="*/ 156 w 271"/>
                  <a:gd name="T43" fmla="*/ 95 h 189"/>
                  <a:gd name="T44" fmla="*/ 135 w 271"/>
                  <a:gd name="T45" fmla="*/ 183 h 189"/>
                  <a:gd name="T46" fmla="*/ 162 w 271"/>
                  <a:gd name="T47" fmla="*/ 177 h 189"/>
                  <a:gd name="T48" fmla="*/ 108 w 271"/>
                  <a:gd name="T49" fmla="*/ 75 h 189"/>
                  <a:gd name="T50" fmla="*/ 81 w 271"/>
                  <a:gd name="T51" fmla="*/ 102 h 18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189"/>
                  <a:gd name="T80" fmla="*/ 271 w 271"/>
                  <a:gd name="T81" fmla="*/ 189 h 18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189">
                    <a:moveTo>
                      <a:pt x="115" y="41"/>
                    </a:moveTo>
                    <a:cubicBezTo>
                      <a:pt x="88" y="93"/>
                      <a:pt x="73" y="90"/>
                      <a:pt x="27" y="61"/>
                    </a:cubicBezTo>
                    <a:cubicBezTo>
                      <a:pt x="16" y="31"/>
                      <a:pt x="21" y="18"/>
                      <a:pt x="47" y="0"/>
                    </a:cubicBezTo>
                    <a:cubicBezTo>
                      <a:pt x="96" y="17"/>
                      <a:pt x="109" y="28"/>
                      <a:pt x="129" y="75"/>
                    </a:cubicBezTo>
                    <a:cubicBezTo>
                      <a:pt x="121" y="126"/>
                      <a:pt x="127" y="150"/>
                      <a:pt x="74" y="122"/>
                    </a:cubicBezTo>
                    <a:cubicBezTo>
                      <a:pt x="67" y="93"/>
                      <a:pt x="63" y="88"/>
                      <a:pt x="74" y="55"/>
                    </a:cubicBezTo>
                    <a:cubicBezTo>
                      <a:pt x="77" y="47"/>
                      <a:pt x="89" y="26"/>
                      <a:pt x="88" y="34"/>
                    </a:cubicBezTo>
                    <a:cubicBezTo>
                      <a:pt x="78" y="90"/>
                      <a:pt x="58" y="101"/>
                      <a:pt x="13" y="122"/>
                    </a:cubicBezTo>
                    <a:cubicBezTo>
                      <a:pt x="11" y="129"/>
                      <a:pt x="0" y="140"/>
                      <a:pt x="7" y="143"/>
                    </a:cubicBezTo>
                    <a:cubicBezTo>
                      <a:pt x="29" y="152"/>
                      <a:pt x="110" y="115"/>
                      <a:pt x="129" y="102"/>
                    </a:cubicBezTo>
                    <a:cubicBezTo>
                      <a:pt x="82" y="80"/>
                      <a:pt x="53" y="79"/>
                      <a:pt x="27" y="129"/>
                    </a:cubicBezTo>
                    <a:cubicBezTo>
                      <a:pt x="62" y="154"/>
                      <a:pt x="109" y="126"/>
                      <a:pt x="149" y="116"/>
                    </a:cubicBezTo>
                    <a:cubicBezTo>
                      <a:pt x="170" y="87"/>
                      <a:pt x="200" y="52"/>
                      <a:pt x="149" y="34"/>
                    </a:cubicBezTo>
                    <a:cubicBezTo>
                      <a:pt x="138" y="36"/>
                      <a:pt x="46" y="47"/>
                      <a:pt x="95" y="89"/>
                    </a:cubicBezTo>
                    <a:cubicBezTo>
                      <a:pt x="101" y="94"/>
                      <a:pt x="163" y="106"/>
                      <a:pt x="176" y="109"/>
                    </a:cubicBezTo>
                    <a:cubicBezTo>
                      <a:pt x="207" y="103"/>
                      <a:pt x="231" y="99"/>
                      <a:pt x="257" y="82"/>
                    </a:cubicBezTo>
                    <a:cubicBezTo>
                      <a:pt x="232" y="4"/>
                      <a:pt x="200" y="28"/>
                      <a:pt x="122" y="34"/>
                    </a:cubicBezTo>
                    <a:cubicBezTo>
                      <a:pt x="79" y="89"/>
                      <a:pt x="103" y="103"/>
                      <a:pt x="156" y="129"/>
                    </a:cubicBezTo>
                    <a:cubicBezTo>
                      <a:pt x="265" y="115"/>
                      <a:pt x="238" y="144"/>
                      <a:pt x="271" y="95"/>
                    </a:cubicBezTo>
                    <a:cubicBezTo>
                      <a:pt x="231" y="37"/>
                      <a:pt x="154" y="70"/>
                      <a:pt x="115" y="109"/>
                    </a:cubicBezTo>
                    <a:cubicBezTo>
                      <a:pt x="123" y="179"/>
                      <a:pt x="113" y="189"/>
                      <a:pt x="183" y="177"/>
                    </a:cubicBezTo>
                    <a:cubicBezTo>
                      <a:pt x="206" y="139"/>
                      <a:pt x="193" y="114"/>
                      <a:pt x="156" y="95"/>
                    </a:cubicBezTo>
                    <a:cubicBezTo>
                      <a:pt x="105" y="112"/>
                      <a:pt x="124" y="145"/>
                      <a:pt x="135" y="183"/>
                    </a:cubicBezTo>
                    <a:cubicBezTo>
                      <a:pt x="144" y="181"/>
                      <a:pt x="155" y="183"/>
                      <a:pt x="162" y="177"/>
                    </a:cubicBezTo>
                    <a:cubicBezTo>
                      <a:pt x="213" y="136"/>
                      <a:pt x="142" y="86"/>
                      <a:pt x="108" y="75"/>
                    </a:cubicBezTo>
                    <a:cubicBezTo>
                      <a:pt x="75" y="84"/>
                      <a:pt x="81" y="73"/>
                      <a:pt x="81" y="10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Text Box 15"/>
              <p:cNvSpPr txBox="1">
                <a:spLocks noChangeArrowheads="1"/>
              </p:cNvSpPr>
              <p:nvPr/>
            </p:nvSpPr>
            <p:spPr bwMode="auto">
              <a:xfrm>
                <a:off x="2378" y="3364"/>
                <a:ext cx="234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0">
                    <a:latin typeface="Tahoma" pitchFamily="34" charset="0"/>
                  </a:rPr>
                  <a:t>…</a:t>
                </a:r>
              </a:p>
            </p:txBody>
          </p:sp>
          <p:sp>
            <p:nvSpPr>
              <p:cNvPr id="28703" name="Text Box 16"/>
              <p:cNvSpPr txBox="1">
                <a:spLocks noChangeArrowheads="1"/>
              </p:cNvSpPr>
              <p:nvPr/>
            </p:nvSpPr>
            <p:spPr bwMode="auto">
              <a:xfrm>
                <a:off x="2208" y="1036"/>
                <a:ext cx="695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0">
                    <a:latin typeface="Tahoma" pitchFamily="34" charset="0"/>
                  </a:rPr>
                  <a:t>fragment</a:t>
                </a:r>
              </a:p>
              <a:p>
                <a:pPr algn="ctr" eaLnBrk="0" hangingPunct="0"/>
                <a:r>
                  <a:rPr lang="en-US" b="0">
                    <a:latin typeface="Tahoma" pitchFamily="34" charset="0"/>
                  </a:rPr>
                  <a:t>library</a:t>
                </a:r>
              </a:p>
            </p:txBody>
          </p:sp>
        </p:grpSp>
        <p:grpSp>
          <p:nvGrpSpPr>
            <p:cNvPr id="28685" name="Group 17"/>
            <p:cNvGrpSpPr>
              <a:grpSpLocks/>
            </p:cNvGrpSpPr>
            <p:nvPr/>
          </p:nvGrpSpPr>
          <p:grpSpPr bwMode="auto">
            <a:xfrm>
              <a:off x="2640" y="1008"/>
              <a:ext cx="1626" cy="2880"/>
              <a:chOff x="2640" y="1008"/>
              <a:chExt cx="1626" cy="2880"/>
            </a:xfrm>
          </p:grpSpPr>
          <p:sp>
            <p:nvSpPr>
              <p:cNvPr id="28686" name="Rectangle 18"/>
              <p:cNvSpPr>
                <a:spLocks noChangeArrowheads="1"/>
              </p:cNvSpPr>
              <p:nvPr/>
            </p:nvSpPr>
            <p:spPr bwMode="auto">
              <a:xfrm>
                <a:off x="3888" y="1440"/>
                <a:ext cx="48" cy="2448"/>
              </a:xfrm>
              <a:prstGeom prst="rect">
                <a:avLst/>
              </a:prstGeom>
              <a:solidFill>
                <a:srgbClr val="05ABD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7" name="Line 19"/>
              <p:cNvSpPr>
                <a:spLocks noChangeShapeType="1"/>
              </p:cNvSpPr>
              <p:nvPr/>
            </p:nvSpPr>
            <p:spPr bwMode="auto">
              <a:xfrm>
                <a:off x="3792" y="3264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8" name="Line 20"/>
              <p:cNvSpPr>
                <a:spLocks noChangeShapeType="1"/>
              </p:cNvSpPr>
              <p:nvPr/>
            </p:nvSpPr>
            <p:spPr bwMode="auto">
              <a:xfrm flipH="1">
                <a:off x="2880" y="1728"/>
                <a:ext cx="1008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9" name="Line 21"/>
              <p:cNvSpPr>
                <a:spLocks noChangeShapeType="1"/>
              </p:cNvSpPr>
              <p:nvPr/>
            </p:nvSpPr>
            <p:spPr bwMode="auto">
              <a:xfrm flipH="1" flipV="1">
                <a:off x="2640" y="1728"/>
                <a:ext cx="124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0" name="Line 22"/>
              <p:cNvSpPr>
                <a:spLocks noChangeShapeType="1"/>
              </p:cNvSpPr>
              <p:nvPr/>
            </p:nvSpPr>
            <p:spPr bwMode="auto">
              <a:xfrm flipH="1">
                <a:off x="2736" y="3024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1" name="Line 23"/>
              <p:cNvSpPr>
                <a:spLocks noChangeShapeType="1"/>
              </p:cNvSpPr>
              <p:nvPr/>
            </p:nvSpPr>
            <p:spPr bwMode="auto">
              <a:xfrm flipH="1" flipV="1">
                <a:off x="2832" y="2640"/>
                <a:ext cx="1056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2" name="Line 24"/>
              <p:cNvSpPr>
                <a:spLocks noChangeShapeType="1"/>
              </p:cNvSpPr>
              <p:nvPr/>
            </p:nvSpPr>
            <p:spPr bwMode="auto">
              <a:xfrm flipH="1" flipV="1">
                <a:off x="2688" y="2160"/>
                <a:ext cx="120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3" name="Line 25"/>
              <p:cNvSpPr>
                <a:spLocks noChangeShapeType="1"/>
              </p:cNvSpPr>
              <p:nvPr/>
            </p:nvSpPr>
            <p:spPr bwMode="auto">
              <a:xfrm>
                <a:off x="3792" y="268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4" name="Line 26"/>
              <p:cNvSpPr>
                <a:spLocks noChangeShapeType="1"/>
              </p:cNvSpPr>
              <p:nvPr/>
            </p:nvSpPr>
            <p:spPr bwMode="auto">
              <a:xfrm>
                <a:off x="3792" y="196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Line 27"/>
              <p:cNvSpPr>
                <a:spLocks noChangeShapeType="1"/>
              </p:cNvSpPr>
              <p:nvPr/>
            </p:nvSpPr>
            <p:spPr bwMode="auto">
              <a:xfrm>
                <a:off x="3792" y="3504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6" name="Text Box 28"/>
              <p:cNvSpPr txBox="1">
                <a:spLocks noChangeArrowheads="1"/>
              </p:cNvSpPr>
              <p:nvPr/>
            </p:nvSpPr>
            <p:spPr bwMode="auto">
              <a:xfrm>
                <a:off x="3552" y="1008"/>
                <a:ext cx="714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0">
                    <a:latin typeface="Tahoma" pitchFamily="34" charset="0"/>
                  </a:rPr>
                  <a:t>protein</a:t>
                </a:r>
              </a:p>
              <a:p>
                <a:pPr algn="ctr" eaLnBrk="0" hangingPunct="0"/>
                <a:r>
                  <a:rPr lang="en-US" b="0">
                    <a:latin typeface="Tahoma" pitchFamily="34" charset="0"/>
                  </a:rPr>
                  <a:t>sequence</a:t>
                </a:r>
              </a:p>
            </p:txBody>
          </p:sp>
        </p:grpSp>
      </p:grpSp>
      <p:sp>
        <p:nvSpPr>
          <p:cNvPr id="28681" name="AutoShape 29"/>
          <p:cNvSpPr>
            <a:spLocks noChangeArrowheads="1"/>
          </p:cNvSpPr>
          <p:nvPr/>
        </p:nvSpPr>
        <p:spPr bwMode="auto">
          <a:xfrm>
            <a:off x="6858000" y="3581400"/>
            <a:ext cx="6858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82" name="Picture 30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20000" y="3352800"/>
            <a:ext cx="1524000" cy="1346200"/>
          </a:xfrm>
          <a:noFill/>
        </p:spPr>
      </p:pic>
      <p:sp>
        <p:nvSpPr>
          <p:cNvPr id="28683" name="Text Box 31"/>
          <p:cNvSpPr txBox="1">
            <a:spLocks noChangeArrowheads="1"/>
          </p:cNvSpPr>
          <p:nvPr/>
        </p:nvSpPr>
        <p:spPr bwMode="auto">
          <a:xfrm>
            <a:off x="7793038" y="1600200"/>
            <a:ext cx="11223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predicted</a:t>
            </a:r>
          </a:p>
          <a:p>
            <a:pPr algn="ctr" eaLnBrk="0" hangingPunct="0"/>
            <a:r>
              <a:rPr lang="en-US" b="0">
                <a:latin typeface="Tahoma" pitchFamily="34" charset="0"/>
              </a:rPr>
              <a:t>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ChangeArrowheads="1"/>
          </p:cNvSpPr>
          <p:nvPr/>
        </p:nvSpPr>
        <p:spPr bwMode="auto">
          <a:xfrm>
            <a:off x="8809038" y="1762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pPr eaLnBrk="0" hangingPunct="0"/>
            <a:endParaRPr lang="en-US" sz="2400" b="0">
              <a:latin typeface="Times" charset="0"/>
            </a:endParaRPr>
          </a:p>
        </p:txBody>
      </p:sp>
      <p:sp>
        <p:nvSpPr>
          <p:cNvPr id="29699" name="Rectangle 14"/>
          <p:cNvSpPr>
            <a:spLocks noChangeArrowheads="1"/>
          </p:cNvSpPr>
          <p:nvPr/>
        </p:nvSpPr>
        <p:spPr bwMode="auto">
          <a:xfrm>
            <a:off x="-1258888" y="2425700"/>
            <a:ext cx="200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008" tIns="50004" rIns="100008" bIns="50004">
            <a:spAutoFit/>
          </a:bodyPr>
          <a:lstStyle/>
          <a:p>
            <a:pPr defTabSz="1000125" eaLnBrk="0" hangingPunct="0"/>
            <a:endParaRPr lang="en-US" sz="2600" b="0">
              <a:latin typeface="Times" charset="0"/>
            </a:endParaRPr>
          </a:p>
        </p:txBody>
      </p:sp>
      <p:sp>
        <p:nvSpPr>
          <p:cNvPr id="29700" name="Rectangle 1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chemeClr val="tx1"/>
                </a:solidFill>
              </a:rPr>
              <a:t>Structure Prediction with Rosetta</a:t>
            </a:r>
          </a:p>
        </p:txBody>
      </p:sp>
      <p:sp>
        <p:nvSpPr>
          <p:cNvPr id="29701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eaLnBrk="1" hangingPunct="1"/>
            <a:r>
              <a:rPr lang="en-US" sz="2400" smtClean="0"/>
              <a:t>Select fragments consistent with local sequence preferences</a:t>
            </a:r>
          </a:p>
          <a:p>
            <a:pPr marL="457200" indent="-457200" eaLnBrk="1" hangingPunct="1"/>
            <a:r>
              <a:rPr lang="en-US" sz="2400" smtClean="0"/>
              <a:t>Assemble fragments into models with native-like global properties</a:t>
            </a:r>
          </a:p>
          <a:p>
            <a:pPr marL="457200" indent="-457200" eaLnBrk="1" hangingPunct="1"/>
            <a:r>
              <a:rPr lang="en-US" sz="2400" smtClean="0"/>
              <a:t>Identify the best model from the population of decoys</a:t>
            </a:r>
          </a:p>
        </p:txBody>
      </p:sp>
      <p:grpSp>
        <p:nvGrpSpPr>
          <p:cNvPr id="29702" name="Group 20"/>
          <p:cNvGrpSpPr>
            <a:grpSpLocks/>
          </p:cNvGrpSpPr>
          <p:nvPr/>
        </p:nvGrpSpPr>
        <p:grpSpPr bwMode="auto">
          <a:xfrm>
            <a:off x="304800" y="990600"/>
            <a:ext cx="3733800" cy="5867400"/>
            <a:chOff x="96" y="528"/>
            <a:chExt cx="2352" cy="3696"/>
          </a:xfrm>
        </p:grpSpPr>
        <p:sp>
          <p:nvSpPr>
            <p:cNvPr id="29703" name="Rectangle 21"/>
            <p:cNvSpPr>
              <a:spLocks noChangeArrowheads="1"/>
            </p:cNvSpPr>
            <p:nvPr/>
          </p:nvSpPr>
          <p:spPr bwMode="auto">
            <a:xfrm>
              <a:off x="96" y="528"/>
              <a:ext cx="2352" cy="36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Rectangle 22"/>
            <p:cNvSpPr>
              <a:spLocks noChangeArrowheads="1"/>
            </p:cNvSpPr>
            <p:nvPr/>
          </p:nvSpPr>
          <p:spPr bwMode="auto">
            <a:xfrm>
              <a:off x="192" y="1968"/>
              <a:ext cx="2160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23"/>
            <p:cNvSpPr>
              <a:spLocks noChangeArrowheads="1"/>
            </p:cNvSpPr>
            <p:nvPr/>
          </p:nvSpPr>
          <p:spPr bwMode="auto">
            <a:xfrm>
              <a:off x="192" y="624"/>
              <a:ext cx="216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06" name="Picture 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1" y="719"/>
              <a:ext cx="1249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1" y="2064"/>
              <a:ext cx="699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4"/>
              <a:ext cx="1284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9" name="AutoShape 27"/>
            <p:cNvSpPr>
              <a:spLocks noChangeArrowheads="1"/>
            </p:cNvSpPr>
            <p:nvPr/>
          </p:nvSpPr>
          <p:spPr bwMode="auto">
            <a:xfrm rot="11653">
              <a:off x="912" y="2256"/>
              <a:ext cx="384" cy="47"/>
            </a:xfrm>
            <a:prstGeom prst="rightArrow">
              <a:avLst>
                <a:gd name="adj1" fmla="val 50000"/>
                <a:gd name="adj2" fmla="val 20425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Rectangle 28"/>
            <p:cNvSpPr>
              <a:spLocks noChangeArrowheads="1"/>
            </p:cNvSpPr>
            <p:nvPr/>
          </p:nvSpPr>
          <p:spPr bwMode="auto">
            <a:xfrm>
              <a:off x="192" y="3072"/>
              <a:ext cx="2160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11" name="Picture 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" y="3173"/>
              <a:ext cx="1555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Modelling</a:t>
            </a:r>
            <a:endParaRPr lang="en-US" smtClean="0"/>
          </a:p>
        </p:txBody>
      </p:sp>
      <p:sp>
        <p:nvSpPr>
          <p:cNvPr id="30723" name="Rectangle 10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CA" sz="2400" smtClean="0"/>
              <a:t>Model each candidate local structure as a node</a:t>
            </a:r>
          </a:p>
        </p:txBody>
      </p:sp>
      <p:sp>
        <p:nvSpPr>
          <p:cNvPr id="30724" name="Rectangle 18"/>
          <p:cNvSpPr>
            <a:spLocks noChangeArrowheads="1"/>
          </p:cNvSpPr>
          <p:nvPr/>
        </p:nvSpPr>
        <p:spPr bwMode="auto">
          <a:xfrm>
            <a:off x="1000125" y="2057400"/>
            <a:ext cx="85725" cy="7620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28"/>
          <p:cNvSpPr txBox="1">
            <a:spLocks noChangeArrowheads="1"/>
          </p:cNvSpPr>
          <p:nvPr/>
        </p:nvSpPr>
        <p:spPr bwMode="auto">
          <a:xfrm>
            <a:off x="-76200" y="1538288"/>
            <a:ext cx="2362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Protein sequence</a:t>
            </a:r>
          </a:p>
        </p:txBody>
      </p:sp>
      <p:sp>
        <p:nvSpPr>
          <p:cNvPr id="30726" name="Oval 36"/>
          <p:cNvSpPr>
            <a:spLocks noChangeArrowheads="1"/>
          </p:cNvSpPr>
          <p:nvPr/>
        </p:nvSpPr>
        <p:spPr bwMode="auto">
          <a:xfrm>
            <a:off x="18288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Oval 37"/>
          <p:cNvSpPr>
            <a:spLocks noChangeArrowheads="1"/>
          </p:cNvSpPr>
          <p:nvPr/>
        </p:nvSpPr>
        <p:spPr bwMode="auto">
          <a:xfrm>
            <a:off x="26670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38"/>
          <p:cNvSpPr>
            <a:spLocks noChangeArrowheads="1"/>
          </p:cNvSpPr>
          <p:nvPr/>
        </p:nvSpPr>
        <p:spPr bwMode="auto">
          <a:xfrm>
            <a:off x="35052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Oval 39"/>
          <p:cNvSpPr>
            <a:spLocks noChangeArrowheads="1"/>
          </p:cNvSpPr>
          <p:nvPr/>
        </p:nvSpPr>
        <p:spPr bwMode="auto">
          <a:xfrm>
            <a:off x="44196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Oval 40"/>
          <p:cNvSpPr>
            <a:spLocks noChangeArrowheads="1"/>
          </p:cNvSpPr>
          <p:nvPr/>
        </p:nvSpPr>
        <p:spPr bwMode="auto">
          <a:xfrm>
            <a:off x="18288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Oval 41"/>
          <p:cNvSpPr>
            <a:spLocks noChangeArrowheads="1"/>
          </p:cNvSpPr>
          <p:nvPr/>
        </p:nvSpPr>
        <p:spPr bwMode="auto">
          <a:xfrm>
            <a:off x="26670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Oval 42"/>
          <p:cNvSpPr>
            <a:spLocks noChangeArrowheads="1"/>
          </p:cNvSpPr>
          <p:nvPr/>
        </p:nvSpPr>
        <p:spPr bwMode="auto">
          <a:xfrm>
            <a:off x="35052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Oval 43"/>
          <p:cNvSpPr>
            <a:spLocks noChangeArrowheads="1"/>
          </p:cNvSpPr>
          <p:nvPr/>
        </p:nvSpPr>
        <p:spPr bwMode="auto">
          <a:xfrm>
            <a:off x="44196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Oval 44"/>
          <p:cNvSpPr>
            <a:spLocks noChangeArrowheads="1"/>
          </p:cNvSpPr>
          <p:nvPr/>
        </p:nvSpPr>
        <p:spPr bwMode="auto">
          <a:xfrm>
            <a:off x="18494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Oval 45"/>
          <p:cNvSpPr>
            <a:spLocks noChangeArrowheads="1"/>
          </p:cNvSpPr>
          <p:nvPr/>
        </p:nvSpPr>
        <p:spPr bwMode="auto">
          <a:xfrm>
            <a:off x="26876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Oval 46"/>
          <p:cNvSpPr>
            <a:spLocks noChangeArrowheads="1"/>
          </p:cNvSpPr>
          <p:nvPr/>
        </p:nvSpPr>
        <p:spPr bwMode="auto">
          <a:xfrm>
            <a:off x="35258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Oval 47"/>
          <p:cNvSpPr>
            <a:spLocks noChangeArrowheads="1"/>
          </p:cNvSpPr>
          <p:nvPr/>
        </p:nvSpPr>
        <p:spPr bwMode="auto">
          <a:xfrm>
            <a:off x="44402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Oval 48"/>
          <p:cNvSpPr>
            <a:spLocks noChangeArrowheads="1"/>
          </p:cNvSpPr>
          <p:nvPr/>
        </p:nvSpPr>
        <p:spPr bwMode="auto">
          <a:xfrm>
            <a:off x="18288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Oval 49"/>
          <p:cNvSpPr>
            <a:spLocks noChangeArrowheads="1"/>
          </p:cNvSpPr>
          <p:nvPr/>
        </p:nvSpPr>
        <p:spPr bwMode="auto">
          <a:xfrm>
            <a:off x="26670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Oval 50"/>
          <p:cNvSpPr>
            <a:spLocks noChangeArrowheads="1"/>
          </p:cNvSpPr>
          <p:nvPr/>
        </p:nvSpPr>
        <p:spPr bwMode="auto">
          <a:xfrm>
            <a:off x="35052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Oval 51"/>
          <p:cNvSpPr>
            <a:spLocks noChangeArrowheads="1"/>
          </p:cNvSpPr>
          <p:nvPr/>
        </p:nvSpPr>
        <p:spPr bwMode="auto">
          <a:xfrm>
            <a:off x="44196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Oval 56"/>
          <p:cNvSpPr>
            <a:spLocks noChangeArrowheads="1"/>
          </p:cNvSpPr>
          <p:nvPr/>
        </p:nvSpPr>
        <p:spPr bwMode="auto">
          <a:xfrm>
            <a:off x="18621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Oval 57"/>
          <p:cNvSpPr>
            <a:spLocks noChangeArrowheads="1"/>
          </p:cNvSpPr>
          <p:nvPr/>
        </p:nvSpPr>
        <p:spPr bwMode="auto">
          <a:xfrm>
            <a:off x="27003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Oval 58"/>
          <p:cNvSpPr>
            <a:spLocks noChangeArrowheads="1"/>
          </p:cNvSpPr>
          <p:nvPr/>
        </p:nvSpPr>
        <p:spPr bwMode="auto">
          <a:xfrm>
            <a:off x="35385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Oval 59"/>
          <p:cNvSpPr>
            <a:spLocks noChangeArrowheads="1"/>
          </p:cNvSpPr>
          <p:nvPr/>
        </p:nvSpPr>
        <p:spPr bwMode="auto">
          <a:xfrm>
            <a:off x="44529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Rectangle 105"/>
          <p:cNvSpPr>
            <a:spLocks noChangeArrowheads="1"/>
          </p:cNvSpPr>
          <p:nvPr/>
        </p:nvSpPr>
        <p:spPr bwMode="auto">
          <a:xfrm>
            <a:off x="990600" y="2819400"/>
            <a:ext cx="85725" cy="7620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Rectangle 106"/>
          <p:cNvSpPr>
            <a:spLocks noChangeArrowheads="1"/>
          </p:cNvSpPr>
          <p:nvPr/>
        </p:nvSpPr>
        <p:spPr bwMode="auto">
          <a:xfrm>
            <a:off x="1000125" y="3581400"/>
            <a:ext cx="85725" cy="762000"/>
          </a:xfrm>
          <a:prstGeom prst="rect">
            <a:avLst/>
          </a:prstGeom>
          <a:solidFill>
            <a:srgbClr val="99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107"/>
          <p:cNvSpPr>
            <a:spLocks noChangeArrowheads="1"/>
          </p:cNvSpPr>
          <p:nvPr/>
        </p:nvSpPr>
        <p:spPr bwMode="auto">
          <a:xfrm>
            <a:off x="990600" y="4343400"/>
            <a:ext cx="85725" cy="762000"/>
          </a:xfrm>
          <a:prstGeom prst="rect">
            <a:avLst/>
          </a:prstGeom>
          <a:solidFill>
            <a:srgbClr val="33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108"/>
          <p:cNvSpPr>
            <a:spLocks noChangeArrowheads="1"/>
          </p:cNvSpPr>
          <p:nvPr/>
        </p:nvSpPr>
        <p:spPr bwMode="auto">
          <a:xfrm>
            <a:off x="990600" y="5105400"/>
            <a:ext cx="85725" cy="7620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Modelling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CA" sz="2400" smtClean="0"/>
              <a:t>Model each candidate local structure as a node</a:t>
            </a:r>
          </a:p>
          <a:p>
            <a:pPr eaLnBrk="1" hangingPunct="1"/>
            <a:r>
              <a:rPr lang="en-CA" sz="2400" smtClean="0"/>
              <a:t>If two consecutive local structure are compatible, an edge joins them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000125" y="2057400"/>
            <a:ext cx="85725" cy="7620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-76200" y="1538288"/>
            <a:ext cx="2362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Protein sequence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18288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26670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5052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44196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18288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26670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35052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44196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18494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26876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35258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44402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18288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26670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Oval 20"/>
          <p:cNvSpPr>
            <a:spLocks noChangeArrowheads="1"/>
          </p:cNvSpPr>
          <p:nvPr/>
        </p:nvSpPr>
        <p:spPr bwMode="auto">
          <a:xfrm>
            <a:off x="35052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44196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Oval 22"/>
          <p:cNvSpPr>
            <a:spLocks noChangeArrowheads="1"/>
          </p:cNvSpPr>
          <p:nvPr/>
        </p:nvSpPr>
        <p:spPr bwMode="auto">
          <a:xfrm>
            <a:off x="18621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Oval 23"/>
          <p:cNvSpPr>
            <a:spLocks noChangeArrowheads="1"/>
          </p:cNvSpPr>
          <p:nvPr/>
        </p:nvSpPr>
        <p:spPr bwMode="auto">
          <a:xfrm>
            <a:off x="27003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Oval 24"/>
          <p:cNvSpPr>
            <a:spLocks noChangeArrowheads="1"/>
          </p:cNvSpPr>
          <p:nvPr/>
        </p:nvSpPr>
        <p:spPr bwMode="auto">
          <a:xfrm>
            <a:off x="35385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44529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70" name="Group 26"/>
          <p:cNvGrpSpPr>
            <a:grpSpLocks/>
          </p:cNvGrpSpPr>
          <p:nvPr/>
        </p:nvGrpSpPr>
        <p:grpSpPr bwMode="auto">
          <a:xfrm>
            <a:off x="2057400" y="2187575"/>
            <a:ext cx="2590800" cy="3508375"/>
            <a:chOff x="1440" y="1714"/>
            <a:chExt cx="1632" cy="2210"/>
          </a:xfrm>
        </p:grpSpPr>
        <p:sp>
          <p:nvSpPr>
            <p:cNvPr id="31775" name="Line 27"/>
            <p:cNvSpPr>
              <a:spLocks noChangeShapeType="1"/>
            </p:cNvSpPr>
            <p:nvPr/>
          </p:nvSpPr>
          <p:spPr bwMode="auto">
            <a:xfrm flipH="1">
              <a:off x="1440" y="1742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28"/>
            <p:cNvSpPr>
              <a:spLocks noChangeShapeType="1"/>
            </p:cNvSpPr>
            <p:nvPr/>
          </p:nvSpPr>
          <p:spPr bwMode="auto">
            <a:xfrm>
              <a:off x="1947" y="174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Line 29"/>
            <p:cNvSpPr>
              <a:spLocks noChangeShapeType="1"/>
            </p:cNvSpPr>
            <p:nvPr/>
          </p:nvSpPr>
          <p:spPr bwMode="auto">
            <a:xfrm>
              <a:off x="2475" y="174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Line 30"/>
            <p:cNvSpPr>
              <a:spLocks noChangeShapeType="1"/>
            </p:cNvSpPr>
            <p:nvPr/>
          </p:nvSpPr>
          <p:spPr bwMode="auto">
            <a:xfrm>
              <a:off x="3072" y="175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Line 31"/>
            <p:cNvSpPr>
              <a:spLocks noChangeShapeType="1"/>
            </p:cNvSpPr>
            <p:nvPr/>
          </p:nvSpPr>
          <p:spPr bwMode="auto">
            <a:xfrm>
              <a:off x="1488" y="172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Line 32"/>
            <p:cNvSpPr>
              <a:spLocks noChangeShapeType="1"/>
            </p:cNvSpPr>
            <p:nvPr/>
          </p:nvSpPr>
          <p:spPr bwMode="auto">
            <a:xfrm>
              <a:off x="2016" y="172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Line 33"/>
            <p:cNvSpPr>
              <a:spLocks noChangeShapeType="1"/>
            </p:cNvSpPr>
            <p:nvPr/>
          </p:nvSpPr>
          <p:spPr bwMode="auto">
            <a:xfrm>
              <a:off x="2585" y="171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Line 34"/>
            <p:cNvSpPr>
              <a:spLocks noChangeShapeType="1"/>
            </p:cNvSpPr>
            <p:nvPr/>
          </p:nvSpPr>
          <p:spPr bwMode="auto">
            <a:xfrm flipH="1">
              <a:off x="2544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Line 35"/>
            <p:cNvSpPr>
              <a:spLocks noChangeShapeType="1"/>
            </p:cNvSpPr>
            <p:nvPr/>
          </p:nvSpPr>
          <p:spPr bwMode="auto">
            <a:xfrm flipH="1">
              <a:off x="1968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Line 36"/>
            <p:cNvSpPr>
              <a:spLocks noChangeShapeType="1"/>
            </p:cNvSpPr>
            <p:nvPr/>
          </p:nvSpPr>
          <p:spPr bwMode="auto">
            <a:xfrm flipH="1">
              <a:off x="1440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Line 37"/>
            <p:cNvSpPr>
              <a:spLocks noChangeShapeType="1"/>
            </p:cNvSpPr>
            <p:nvPr/>
          </p:nvSpPr>
          <p:spPr bwMode="auto">
            <a:xfrm flipH="1">
              <a:off x="1440" y="2338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38"/>
            <p:cNvSpPr>
              <a:spLocks noChangeShapeType="1"/>
            </p:cNvSpPr>
            <p:nvPr/>
          </p:nvSpPr>
          <p:spPr bwMode="auto">
            <a:xfrm>
              <a:off x="1947" y="234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Line 39"/>
            <p:cNvSpPr>
              <a:spLocks noChangeShapeType="1"/>
            </p:cNvSpPr>
            <p:nvPr/>
          </p:nvSpPr>
          <p:spPr bwMode="auto">
            <a:xfrm>
              <a:off x="2475" y="234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Line 40"/>
            <p:cNvSpPr>
              <a:spLocks noChangeShapeType="1"/>
            </p:cNvSpPr>
            <p:nvPr/>
          </p:nvSpPr>
          <p:spPr bwMode="auto">
            <a:xfrm>
              <a:off x="3072" y="2351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Line 41"/>
            <p:cNvSpPr>
              <a:spLocks noChangeShapeType="1"/>
            </p:cNvSpPr>
            <p:nvPr/>
          </p:nvSpPr>
          <p:spPr bwMode="auto">
            <a:xfrm>
              <a:off x="1488" y="232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Line 42"/>
            <p:cNvSpPr>
              <a:spLocks noChangeShapeType="1"/>
            </p:cNvSpPr>
            <p:nvPr/>
          </p:nvSpPr>
          <p:spPr bwMode="auto">
            <a:xfrm>
              <a:off x="2016" y="232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Line 43"/>
            <p:cNvSpPr>
              <a:spLocks noChangeShapeType="1"/>
            </p:cNvSpPr>
            <p:nvPr/>
          </p:nvSpPr>
          <p:spPr bwMode="auto">
            <a:xfrm>
              <a:off x="2585" y="2310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Line 44"/>
            <p:cNvSpPr>
              <a:spLocks noChangeShapeType="1"/>
            </p:cNvSpPr>
            <p:nvPr/>
          </p:nvSpPr>
          <p:spPr bwMode="auto">
            <a:xfrm flipH="1">
              <a:off x="2544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Line 45"/>
            <p:cNvSpPr>
              <a:spLocks noChangeShapeType="1"/>
            </p:cNvSpPr>
            <p:nvPr/>
          </p:nvSpPr>
          <p:spPr bwMode="auto">
            <a:xfrm flipH="1">
              <a:off x="1968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Line 46"/>
            <p:cNvSpPr>
              <a:spLocks noChangeShapeType="1"/>
            </p:cNvSpPr>
            <p:nvPr/>
          </p:nvSpPr>
          <p:spPr bwMode="auto">
            <a:xfrm flipH="1">
              <a:off x="1440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Line 47"/>
            <p:cNvSpPr>
              <a:spLocks noChangeShapeType="1"/>
            </p:cNvSpPr>
            <p:nvPr/>
          </p:nvSpPr>
          <p:spPr bwMode="auto">
            <a:xfrm flipH="1">
              <a:off x="1440" y="2916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Line 48"/>
            <p:cNvSpPr>
              <a:spLocks noChangeShapeType="1"/>
            </p:cNvSpPr>
            <p:nvPr/>
          </p:nvSpPr>
          <p:spPr bwMode="auto">
            <a:xfrm>
              <a:off x="1947" y="292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Line 49"/>
            <p:cNvSpPr>
              <a:spLocks noChangeShapeType="1"/>
            </p:cNvSpPr>
            <p:nvPr/>
          </p:nvSpPr>
          <p:spPr bwMode="auto">
            <a:xfrm>
              <a:off x="2475" y="292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Line 50"/>
            <p:cNvSpPr>
              <a:spLocks noChangeShapeType="1"/>
            </p:cNvSpPr>
            <p:nvPr/>
          </p:nvSpPr>
          <p:spPr bwMode="auto">
            <a:xfrm>
              <a:off x="3072" y="292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Line 51"/>
            <p:cNvSpPr>
              <a:spLocks noChangeShapeType="1"/>
            </p:cNvSpPr>
            <p:nvPr/>
          </p:nvSpPr>
          <p:spPr bwMode="auto">
            <a:xfrm>
              <a:off x="1488" y="290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Line 52"/>
            <p:cNvSpPr>
              <a:spLocks noChangeShapeType="1"/>
            </p:cNvSpPr>
            <p:nvPr/>
          </p:nvSpPr>
          <p:spPr bwMode="auto">
            <a:xfrm>
              <a:off x="2016" y="290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Line 53"/>
            <p:cNvSpPr>
              <a:spLocks noChangeShapeType="1"/>
            </p:cNvSpPr>
            <p:nvPr/>
          </p:nvSpPr>
          <p:spPr bwMode="auto">
            <a:xfrm>
              <a:off x="2585" y="288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Line 54"/>
            <p:cNvSpPr>
              <a:spLocks noChangeShapeType="1"/>
            </p:cNvSpPr>
            <p:nvPr/>
          </p:nvSpPr>
          <p:spPr bwMode="auto">
            <a:xfrm flipH="1">
              <a:off x="2544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Line 55"/>
            <p:cNvSpPr>
              <a:spLocks noChangeShapeType="1"/>
            </p:cNvSpPr>
            <p:nvPr/>
          </p:nvSpPr>
          <p:spPr bwMode="auto">
            <a:xfrm flipH="1">
              <a:off x="1968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Line 56"/>
            <p:cNvSpPr>
              <a:spLocks noChangeShapeType="1"/>
            </p:cNvSpPr>
            <p:nvPr/>
          </p:nvSpPr>
          <p:spPr bwMode="auto">
            <a:xfrm flipH="1">
              <a:off x="1440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Line 57"/>
            <p:cNvSpPr>
              <a:spLocks noChangeShapeType="1"/>
            </p:cNvSpPr>
            <p:nvPr/>
          </p:nvSpPr>
          <p:spPr bwMode="auto">
            <a:xfrm flipH="1">
              <a:off x="1440" y="3506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Line 58"/>
            <p:cNvSpPr>
              <a:spLocks noChangeShapeType="1"/>
            </p:cNvSpPr>
            <p:nvPr/>
          </p:nvSpPr>
          <p:spPr bwMode="auto">
            <a:xfrm>
              <a:off x="1947" y="351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Line 59"/>
            <p:cNvSpPr>
              <a:spLocks noChangeShapeType="1"/>
            </p:cNvSpPr>
            <p:nvPr/>
          </p:nvSpPr>
          <p:spPr bwMode="auto">
            <a:xfrm>
              <a:off x="2475" y="351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Line 60"/>
            <p:cNvSpPr>
              <a:spLocks noChangeShapeType="1"/>
            </p:cNvSpPr>
            <p:nvPr/>
          </p:nvSpPr>
          <p:spPr bwMode="auto">
            <a:xfrm>
              <a:off x="3072" y="351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Line 61"/>
            <p:cNvSpPr>
              <a:spLocks noChangeShapeType="1"/>
            </p:cNvSpPr>
            <p:nvPr/>
          </p:nvSpPr>
          <p:spPr bwMode="auto">
            <a:xfrm>
              <a:off x="1488" y="349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Line 62"/>
            <p:cNvSpPr>
              <a:spLocks noChangeShapeType="1"/>
            </p:cNvSpPr>
            <p:nvPr/>
          </p:nvSpPr>
          <p:spPr bwMode="auto">
            <a:xfrm>
              <a:off x="2016" y="349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Line 63"/>
            <p:cNvSpPr>
              <a:spLocks noChangeShapeType="1"/>
            </p:cNvSpPr>
            <p:nvPr/>
          </p:nvSpPr>
          <p:spPr bwMode="auto">
            <a:xfrm>
              <a:off x="2585" y="347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Line 64"/>
            <p:cNvSpPr>
              <a:spLocks noChangeShapeType="1"/>
            </p:cNvSpPr>
            <p:nvPr/>
          </p:nvSpPr>
          <p:spPr bwMode="auto">
            <a:xfrm flipH="1">
              <a:off x="2544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Line 65"/>
            <p:cNvSpPr>
              <a:spLocks noChangeShapeType="1"/>
            </p:cNvSpPr>
            <p:nvPr/>
          </p:nvSpPr>
          <p:spPr bwMode="auto">
            <a:xfrm flipH="1">
              <a:off x="1968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Line 66"/>
            <p:cNvSpPr>
              <a:spLocks noChangeShapeType="1"/>
            </p:cNvSpPr>
            <p:nvPr/>
          </p:nvSpPr>
          <p:spPr bwMode="auto">
            <a:xfrm flipH="1">
              <a:off x="1440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71" name="Rectangle 67"/>
          <p:cNvSpPr>
            <a:spLocks noChangeArrowheads="1"/>
          </p:cNvSpPr>
          <p:nvPr/>
        </p:nvSpPr>
        <p:spPr bwMode="auto">
          <a:xfrm>
            <a:off x="990600" y="2819400"/>
            <a:ext cx="85725" cy="7620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Rectangle 68"/>
          <p:cNvSpPr>
            <a:spLocks noChangeArrowheads="1"/>
          </p:cNvSpPr>
          <p:nvPr/>
        </p:nvSpPr>
        <p:spPr bwMode="auto">
          <a:xfrm>
            <a:off x="1000125" y="3581400"/>
            <a:ext cx="85725" cy="762000"/>
          </a:xfrm>
          <a:prstGeom prst="rect">
            <a:avLst/>
          </a:prstGeom>
          <a:solidFill>
            <a:srgbClr val="99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Rectangle 69"/>
          <p:cNvSpPr>
            <a:spLocks noChangeArrowheads="1"/>
          </p:cNvSpPr>
          <p:nvPr/>
        </p:nvSpPr>
        <p:spPr bwMode="auto">
          <a:xfrm>
            <a:off x="990600" y="4343400"/>
            <a:ext cx="85725" cy="762000"/>
          </a:xfrm>
          <a:prstGeom prst="rect">
            <a:avLst/>
          </a:prstGeom>
          <a:solidFill>
            <a:srgbClr val="33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Rectangle 70"/>
          <p:cNvSpPr>
            <a:spLocks noChangeArrowheads="1"/>
          </p:cNvSpPr>
          <p:nvPr/>
        </p:nvSpPr>
        <p:spPr bwMode="auto">
          <a:xfrm>
            <a:off x="990600" y="5105400"/>
            <a:ext cx="85725" cy="7620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Modelling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CA" sz="2400" smtClean="0"/>
              <a:t>Model each candidate local structure as a node</a:t>
            </a:r>
          </a:p>
          <a:p>
            <a:pPr eaLnBrk="1" hangingPunct="1"/>
            <a:r>
              <a:rPr lang="en-CA" sz="2400" smtClean="0"/>
              <a:t>If two consecutive local structure are compatible, an edge joins them</a:t>
            </a:r>
          </a:p>
          <a:p>
            <a:pPr eaLnBrk="1" hangingPunct="1"/>
            <a:r>
              <a:rPr lang="en-CA" sz="2400" smtClean="0"/>
              <a:t>Add a source s and sink t to the graph  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000125" y="2057400"/>
            <a:ext cx="85725" cy="7620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-76200" y="1538288"/>
            <a:ext cx="2362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Protein sequence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18288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26670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35052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44196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18288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26670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35052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44196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18494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26876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35258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44402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18288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26670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35052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44196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18621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27003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Oval 24"/>
          <p:cNvSpPr>
            <a:spLocks noChangeArrowheads="1"/>
          </p:cNvSpPr>
          <p:nvPr/>
        </p:nvSpPr>
        <p:spPr bwMode="auto">
          <a:xfrm>
            <a:off x="35385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Oval 25"/>
          <p:cNvSpPr>
            <a:spLocks noChangeArrowheads="1"/>
          </p:cNvSpPr>
          <p:nvPr/>
        </p:nvSpPr>
        <p:spPr bwMode="auto">
          <a:xfrm>
            <a:off x="44529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94" name="Group 26"/>
          <p:cNvGrpSpPr>
            <a:grpSpLocks/>
          </p:cNvGrpSpPr>
          <p:nvPr/>
        </p:nvGrpSpPr>
        <p:grpSpPr bwMode="auto">
          <a:xfrm>
            <a:off x="2057400" y="2187575"/>
            <a:ext cx="2590800" cy="3508375"/>
            <a:chOff x="1440" y="1714"/>
            <a:chExt cx="1632" cy="2210"/>
          </a:xfrm>
        </p:grpSpPr>
        <p:sp>
          <p:nvSpPr>
            <p:cNvPr id="32809" name="Line 27"/>
            <p:cNvSpPr>
              <a:spLocks noChangeShapeType="1"/>
            </p:cNvSpPr>
            <p:nvPr/>
          </p:nvSpPr>
          <p:spPr bwMode="auto">
            <a:xfrm flipH="1">
              <a:off x="1440" y="1742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28"/>
            <p:cNvSpPr>
              <a:spLocks noChangeShapeType="1"/>
            </p:cNvSpPr>
            <p:nvPr/>
          </p:nvSpPr>
          <p:spPr bwMode="auto">
            <a:xfrm>
              <a:off x="1947" y="174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29"/>
            <p:cNvSpPr>
              <a:spLocks noChangeShapeType="1"/>
            </p:cNvSpPr>
            <p:nvPr/>
          </p:nvSpPr>
          <p:spPr bwMode="auto">
            <a:xfrm>
              <a:off x="2475" y="174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30"/>
            <p:cNvSpPr>
              <a:spLocks noChangeShapeType="1"/>
            </p:cNvSpPr>
            <p:nvPr/>
          </p:nvSpPr>
          <p:spPr bwMode="auto">
            <a:xfrm>
              <a:off x="3072" y="175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31"/>
            <p:cNvSpPr>
              <a:spLocks noChangeShapeType="1"/>
            </p:cNvSpPr>
            <p:nvPr/>
          </p:nvSpPr>
          <p:spPr bwMode="auto">
            <a:xfrm>
              <a:off x="1488" y="172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Line 32"/>
            <p:cNvSpPr>
              <a:spLocks noChangeShapeType="1"/>
            </p:cNvSpPr>
            <p:nvPr/>
          </p:nvSpPr>
          <p:spPr bwMode="auto">
            <a:xfrm>
              <a:off x="2016" y="172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33"/>
            <p:cNvSpPr>
              <a:spLocks noChangeShapeType="1"/>
            </p:cNvSpPr>
            <p:nvPr/>
          </p:nvSpPr>
          <p:spPr bwMode="auto">
            <a:xfrm>
              <a:off x="2585" y="171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34"/>
            <p:cNvSpPr>
              <a:spLocks noChangeShapeType="1"/>
            </p:cNvSpPr>
            <p:nvPr/>
          </p:nvSpPr>
          <p:spPr bwMode="auto">
            <a:xfrm flipH="1">
              <a:off x="2544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35"/>
            <p:cNvSpPr>
              <a:spLocks noChangeShapeType="1"/>
            </p:cNvSpPr>
            <p:nvPr/>
          </p:nvSpPr>
          <p:spPr bwMode="auto">
            <a:xfrm flipH="1">
              <a:off x="1968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Line 36"/>
            <p:cNvSpPr>
              <a:spLocks noChangeShapeType="1"/>
            </p:cNvSpPr>
            <p:nvPr/>
          </p:nvSpPr>
          <p:spPr bwMode="auto">
            <a:xfrm flipH="1">
              <a:off x="1440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Line 37"/>
            <p:cNvSpPr>
              <a:spLocks noChangeShapeType="1"/>
            </p:cNvSpPr>
            <p:nvPr/>
          </p:nvSpPr>
          <p:spPr bwMode="auto">
            <a:xfrm flipH="1">
              <a:off x="1440" y="2338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Line 38"/>
            <p:cNvSpPr>
              <a:spLocks noChangeShapeType="1"/>
            </p:cNvSpPr>
            <p:nvPr/>
          </p:nvSpPr>
          <p:spPr bwMode="auto">
            <a:xfrm>
              <a:off x="1947" y="234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Line 39"/>
            <p:cNvSpPr>
              <a:spLocks noChangeShapeType="1"/>
            </p:cNvSpPr>
            <p:nvPr/>
          </p:nvSpPr>
          <p:spPr bwMode="auto">
            <a:xfrm>
              <a:off x="2475" y="234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40"/>
            <p:cNvSpPr>
              <a:spLocks noChangeShapeType="1"/>
            </p:cNvSpPr>
            <p:nvPr/>
          </p:nvSpPr>
          <p:spPr bwMode="auto">
            <a:xfrm>
              <a:off x="3072" y="2351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Line 41"/>
            <p:cNvSpPr>
              <a:spLocks noChangeShapeType="1"/>
            </p:cNvSpPr>
            <p:nvPr/>
          </p:nvSpPr>
          <p:spPr bwMode="auto">
            <a:xfrm>
              <a:off x="1488" y="232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Line 42"/>
            <p:cNvSpPr>
              <a:spLocks noChangeShapeType="1"/>
            </p:cNvSpPr>
            <p:nvPr/>
          </p:nvSpPr>
          <p:spPr bwMode="auto">
            <a:xfrm>
              <a:off x="2016" y="232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Line 43"/>
            <p:cNvSpPr>
              <a:spLocks noChangeShapeType="1"/>
            </p:cNvSpPr>
            <p:nvPr/>
          </p:nvSpPr>
          <p:spPr bwMode="auto">
            <a:xfrm>
              <a:off x="2585" y="2310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Line 44"/>
            <p:cNvSpPr>
              <a:spLocks noChangeShapeType="1"/>
            </p:cNvSpPr>
            <p:nvPr/>
          </p:nvSpPr>
          <p:spPr bwMode="auto">
            <a:xfrm flipH="1">
              <a:off x="2544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Line 45"/>
            <p:cNvSpPr>
              <a:spLocks noChangeShapeType="1"/>
            </p:cNvSpPr>
            <p:nvPr/>
          </p:nvSpPr>
          <p:spPr bwMode="auto">
            <a:xfrm flipH="1">
              <a:off x="1968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Line 46"/>
            <p:cNvSpPr>
              <a:spLocks noChangeShapeType="1"/>
            </p:cNvSpPr>
            <p:nvPr/>
          </p:nvSpPr>
          <p:spPr bwMode="auto">
            <a:xfrm flipH="1">
              <a:off x="1440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Line 47"/>
            <p:cNvSpPr>
              <a:spLocks noChangeShapeType="1"/>
            </p:cNvSpPr>
            <p:nvPr/>
          </p:nvSpPr>
          <p:spPr bwMode="auto">
            <a:xfrm flipH="1">
              <a:off x="1440" y="2916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Line 48"/>
            <p:cNvSpPr>
              <a:spLocks noChangeShapeType="1"/>
            </p:cNvSpPr>
            <p:nvPr/>
          </p:nvSpPr>
          <p:spPr bwMode="auto">
            <a:xfrm>
              <a:off x="1947" y="292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Line 49"/>
            <p:cNvSpPr>
              <a:spLocks noChangeShapeType="1"/>
            </p:cNvSpPr>
            <p:nvPr/>
          </p:nvSpPr>
          <p:spPr bwMode="auto">
            <a:xfrm>
              <a:off x="2475" y="292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Line 50"/>
            <p:cNvSpPr>
              <a:spLocks noChangeShapeType="1"/>
            </p:cNvSpPr>
            <p:nvPr/>
          </p:nvSpPr>
          <p:spPr bwMode="auto">
            <a:xfrm>
              <a:off x="3072" y="292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Line 51"/>
            <p:cNvSpPr>
              <a:spLocks noChangeShapeType="1"/>
            </p:cNvSpPr>
            <p:nvPr/>
          </p:nvSpPr>
          <p:spPr bwMode="auto">
            <a:xfrm>
              <a:off x="1488" y="290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Line 52"/>
            <p:cNvSpPr>
              <a:spLocks noChangeShapeType="1"/>
            </p:cNvSpPr>
            <p:nvPr/>
          </p:nvSpPr>
          <p:spPr bwMode="auto">
            <a:xfrm>
              <a:off x="2016" y="290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Line 53"/>
            <p:cNvSpPr>
              <a:spLocks noChangeShapeType="1"/>
            </p:cNvSpPr>
            <p:nvPr/>
          </p:nvSpPr>
          <p:spPr bwMode="auto">
            <a:xfrm>
              <a:off x="2585" y="288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Line 54"/>
            <p:cNvSpPr>
              <a:spLocks noChangeShapeType="1"/>
            </p:cNvSpPr>
            <p:nvPr/>
          </p:nvSpPr>
          <p:spPr bwMode="auto">
            <a:xfrm flipH="1">
              <a:off x="2544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Line 55"/>
            <p:cNvSpPr>
              <a:spLocks noChangeShapeType="1"/>
            </p:cNvSpPr>
            <p:nvPr/>
          </p:nvSpPr>
          <p:spPr bwMode="auto">
            <a:xfrm flipH="1">
              <a:off x="1968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Line 56"/>
            <p:cNvSpPr>
              <a:spLocks noChangeShapeType="1"/>
            </p:cNvSpPr>
            <p:nvPr/>
          </p:nvSpPr>
          <p:spPr bwMode="auto">
            <a:xfrm flipH="1">
              <a:off x="1440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Line 57"/>
            <p:cNvSpPr>
              <a:spLocks noChangeShapeType="1"/>
            </p:cNvSpPr>
            <p:nvPr/>
          </p:nvSpPr>
          <p:spPr bwMode="auto">
            <a:xfrm flipH="1">
              <a:off x="1440" y="3506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Line 58"/>
            <p:cNvSpPr>
              <a:spLocks noChangeShapeType="1"/>
            </p:cNvSpPr>
            <p:nvPr/>
          </p:nvSpPr>
          <p:spPr bwMode="auto">
            <a:xfrm>
              <a:off x="1947" y="351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Line 59"/>
            <p:cNvSpPr>
              <a:spLocks noChangeShapeType="1"/>
            </p:cNvSpPr>
            <p:nvPr/>
          </p:nvSpPr>
          <p:spPr bwMode="auto">
            <a:xfrm>
              <a:off x="2475" y="351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Line 60"/>
            <p:cNvSpPr>
              <a:spLocks noChangeShapeType="1"/>
            </p:cNvSpPr>
            <p:nvPr/>
          </p:nvSpPr>
          <p:spPr bwMode="auto">
            <a:xfrm>
              <a:off x="3072" y="351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Line 61"/>
            <p:cNvSpPr>
              <a:spLocks noChangeShapeType="1"/>
            </p:cNvSpPr>
            <p:nvPr/>
          </p:nvSpPr>
          <p:spPr bwMode="auto">
            <a:xfrm>
              <a:off x="1488" y="349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Line 62"/>
            <p:cNvSpPr>
              <a:spLocks noChangeShapeType="1"/>
            </p:cNvSpPr>
            <p:nvPr/>
          </p:nvSpPr>
          <p:spPr bwMode="auto">
            <a:xfrm>
              <a:off x="2016" y="349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Line 63"/>
            <p:cNvSpPr>
              <a:spLocks noChangeShapeType="1"/>
            </p:cNvSpPr>
            <p:nvPr/>
          </p:nvSpPr>
          <p:spPr bwMode="auto">
            <a:xfrm>
              <a:off x="2585" y="347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Line 64"/>
            <p:cNvSpPr>
              <a:spLocks noChangeShapeType="1"/>
            </p:cNvSpPr>
            <p:nvPr/>
          </p:nvSpPr>
          <p:spPr bwMode="auto">
            <a:xfrm flipH="1">
              <a:off x="2544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Line 65"/>
            <p:cNvSpPr>
              <a:spLocks noChangeShapeType="1"/>
            </p:cNvSpPr>
            <p:nvPr/>
          </p:nvSpPr>
          <p:spPr bwMode="auto">
            <a:xfrm flipH="1">
              <a:off x="1968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Line 66"/>
            <p:cNvSpPr>
              <a:spLocks noChangeShapeType="1"/>
            </p:cNvSpPr>
            <p:nvPr/>
          </p:nvSpPr>
          <p:spPr bwMode="auto">
            <a:xfrm flipH="1">
              <a:off x="1440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5" name="Rectangle 67"/>
          <p:cNvSpPr>
            <a:spLocks noChangeArrowheads="1"/>
          </p:cNvSpPr>
          <p:nvPr/>
        </p:nvSpPr>
        <p:spPr bwMode="auto">
          <a:xfrm>
            <a:off x="990600" y="2819400"/>
            <a:ext cx="85725" cy="7620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Rectangle 68"/>
          <p:cNvSpPr>
            <a:spLocks noChangeArrowheads="1"/>
          </p:cNvSpPr>
          <p:nvPr/>
        </p:nvSpPr>
        <p:spPr bwMode="auto">
          <a:xfrm>
            <a:off x="1000125" y="3581400"/>
            <a:ext cx="85725" cy="762000"/>
          </a:xfrm>
          <a:prstGeom prst="rect">
            <a:avLst/>
          </a:prstGeom>
          <a:solidFill>
            <a:srgbClr val="99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Rectangle 69"/>
          <p:cNvSpPr>
            <a:spLocks noChangeArrowheads="1"/>
          </p:cNvSpPr>
          <p:nvPr/>
        </p:nvSpPr>
        <p:spPr bwMode="auto">
          <a:xfrm>
            <a:off x="990600" y="4343400"/>
            <a:ext cx="85725" cy="762000"/>
          </a:xfrm>
          <a:prstGeom prst="rect">
            <a:avLst/>
          </a:prstGeom>
          <a:solidFill>
            <a:srgbClr val="33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Rectangle 70"/>
          <p:cNvSpPr>
            <a:spLocks noChangeArrowheads="1"/>
          </p:cNvSpPr>
          <p:nvPr/>
        </p:nvSpPr>
        <p:spPr bwMode="auto">
          <a:xfrm>
            <a:off x="990600" y="5105400"/>
            <a:ext cx="85725" cy="7620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Oval 71"/>
          <p:cNvSpPr>
            <a:spLocks noChangeArrowheads="1"/>
          </p:cNvSpPr>
          <p:nvPr/>
        </p:nvSpPr>
        <p:spPr bwMode="auto">
          <a:xfrm>
            <a:off x="2971800" y="12192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Oval 72"/>
          <p:cNvSpPr>
            <a:spLocks noChangeArrowheads="1"/>
          </p:cNvSpPr>
          <p:nvPr/>
        </p:nvSpPr>
        <p:spPr bwMode="auto">
          <a:xfrm>
            <a:off x="3276600" y="6302375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73"/>
          <p:cNvSpPr>
            <a:spLocks noChangeShapeType="1"/>
          </p:cNvSpPr>
          <p:nvPr/>
        </p:nvSpPr>
        <p:spPr bwMode="auto">
          <a:xfrm flipH="1">
            <a:off x="2057400" y="1524000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Line 74"/>
          <p:cNvSpPr>
            <a:spLocks noChangeShapeType="1"/>
          </p:cNvSpPr>
          <p:nvPr/>
        </p:nvSpPr>
        <p:spPr bwMode="auto">
          <a:xfrm>
            <a:off x="3352800" y="1524000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3" name="Line 75"/>
          <p:cNvSpPr>
            <a:spLocks noChangeShapeType="1"/>
          </p:cNvSpPr>
          <p:nvPr/>
        </p:nvSpPr>
        <p:spPr bwMode="auto">
          <a:xfrm>
            <a:off x="3265488" y="1589088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4" name="Line 76"/>
          <p:cNvSpPr>
            <a:spLocks noChangeShapeType="1"/>
          </p:cNvSpPr>
          <p:nvPr/>
        </p:nvSpPr>
        <p:spPr bwMode="auto">
          <a:xfrm flipH="1">
            <a:off x="2819400" y="16002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5" name="Line 77"/>
          <p:cNvSpPr>
            <a:spLocks noChangeShapeType="1"/>
          </p:cNvSpPr>
          <p:nvPr/>
        </p:nvSpPr>
        <p:spPr bwMode="auto">
          <a:xfrm flipH="1">
            <a:off x="3581400" y="5986463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6" name="Line 78"/>
          <p:cNvSpPr>
            <a:spLocks noChangeShapeType="1"/>
          </p:cNvSpPr>
          <p:nvPr/>
        </p:nvSpPr>
        <p:spPr bwMode="auto">
          <a:xfrm>
            <a:off x="2057400" y="5954713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7" name="Line 79"/>
          <p:cNvSpPr>
            <a:spLocks noChangeShapeType="1"/>
          </p:cNvSpPr>
          <p:nvPr/>
        </p:nvSpPr>
        <p:spPr bwMode="auto">
          <a:xfrm>
            <a:off x="2971800" y="5986463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8" name="Line 80"/>
          <p:cNvSpPr>
            <a:spLocks noChangeShapeType="1"/>
          </p:cNvSpPr>
          <p:nvPr/>
        </p:nvSpPr>
        <p:spPr bwMode="auto">
          <a:xfrm flipH="1">
            <a:off x="3451225" y="5997575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Modelling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400" smtClean="0"/>
              <a:t>Each path from s to t forms a candidate structure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At least one of the s-t paths is native-like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A good search strategy should pick up this path with less time consuming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A good model should reduce the search space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000125" y="2057400"/>
            <a:ext cx="85725" cy="7620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-76200" y="1538288"/>
            <a:ext cx="2362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Protein sequence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18288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26670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35052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44196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18288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26670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35052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44196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18494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26876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35258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44402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18288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26670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35052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44196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18621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27003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35385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25"/>
          <p:cNvSpPr>
            <a:spLocks noChangeArrowheads="1"/>
          </p:cNvSpPr>
          <p:nvPr/>
        </p:nvSpPr>
        <p:spPr bwMode="auto">
          <a:xfrm>
            <a:off x="44529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Line 27"/>
          <p:cNvSpPr>
            <a:spLocks noChangeShapeType="1"/>
          </p:cNvSpPr>
          <p:nvPr/>
        </p:nvSpPr>
        <p:spPr bwMode="auto">
          <a:xfrm flipH="1">
            <a:off x="2057400" y="2232025"/>
            <a:ext cx="0" cy="663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Line 28"/>
          <p:cNvSpPr>
            <a:spLocks noChangeShapeType="1"/>
          </p:cNvSpPr>
          <p:nvPr/>
        </p:nvSpPr>
        <p:spPr bwMode="auto">
          <a:xfrm>
            <a:off x="2862263" y="224313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Line 29"/>
          <p:cNvSpPr>
            <a:spLocks noChangeShapeType="1"/>
          </p:cNvSpPr>
          <p:nvPr/>
        </p:nvSpPr>
        <p:spPr bwMode="auto">
          <a:xfrm>
            <a:off x="3700463" y="224313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Line 30"/>
          <p:cNvSpPr>
            <a:spLocks noChangeShapeType="1"/>
          </p:cNvSpPr>
          <p:nvPr/>
        </p:nvSpPr>
        <p:spPr bwMode="auto">
          <a:xfrm>
            <a:off x="4648200" y="22526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Line 31"/>
          <p:cNvSpPr>
            <a:spLocks noChangeShapeType="1"/>
          </p:cNvSpPr>
          <p:nvPr/>
        </p:nvSpPr>
        <p:spPr bwMode="auto">
          <a:xfrm>
            <a:off x="2133600" y="22098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Line 32"/>
          <p:cNvSpPr>
            <a:spLocks noChangeShapeType="1"/>
          </p:cNvSpPr>
          <p:nvPr/>
        </p:nvSpPr>
        <p:spPr bwMode="auto">
          <a:xfrm>
            <a:off x="2971800" y="22098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Line 33"/>
          <p:cNvSpPr>
            <a:spLocks noChangeShapeType="1"/>
          </p:cNvSpPr>
          <p:nvPr/>
        </p:nvSpPr>
        <p:spPr bwMode="auto">
          <a:xfrm>
            <a:off x="3875088" y="2187575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Line 34"/>
          <p:cNvSpPr>
            <a:spLocks noChangeShapeType="1"/>
          </p:cNvSpPr>
          <p:nvPr/>
        </p:nvSpPr>
        <p:spPr bwMode="auto">
          <a:xfrm flipH="1">
            <a:off x="3810000" y="220980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6" name="Line 35"/>
          <p:cNvSpPr>
            <a:spLocks noChangeShapeType="1"/>
          </p:cNvSpPr>
          <p:nvPr/>
        </p:nvSpPr>
        <p:spPr bwMode="auto">
          <a:xfrm flipH="1">
            <a:off x="2895600" y="2209800"/>
            <a:ext cx="7620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Line 36"/>
          <p:cNvSpPr>
            <a:spLocks noChangeShapeType="1"/>
          </p:cNvSpPr>
          <p:nvPr/>
        </p:nvSpPr>
        <p:spPr bwMode="auto">
          <a:xfrm flipH="1">
            <a:off x="2057400" y="220980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Line 37"/>
          <p:cNvSpPr>
            <a:spLocks noChangeShapeType="1"/>
          </p:cNvSpPr>
          <p:nvPr/>
        </p:nvSpPr>
        <p:spPr bwMode="auto">
          <a:xfrm flipH="1">
            <a:off x="2057400" y="3178175"/>
            <a:ext cx="0" cy="663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Line 38"/>
          <p:cNvSpPr>
            <a:spLocks noChangeShapeType="1"/>
          </p:cNvSpPr>
          <p:nvPr/>
        </p:nvSpPr>
        <p:spPr bwMode="auto">
          <a:xfrm>
            <a:off x="2862263" y="31892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0" name="Line 39"/>
          <p:cNvSpPr>
            <a:spLocks noChangeShapeType="1"/>
          </p:cNvSpPr>
          <p:nvPr/>
        </p:nvSpPr>
        <p:spPr bwMode="auto">
          <a:xfrm>
            <a:off x="3700463" y="31892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1" name="Line 40"/>
          <p:cNvSpPr>
            <a:spLocks noChangeShapeType="1"/>
          </p:cNvSpPr>
          <p:nvPr/>
        </p:nvSpPr>
        <p:spPr bwMode="auto">
          <a:xfrm>
            <a:off x="4648200" y="319881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2" name="Line 41"/>
          <p:cNvSpPr>
            <a:spLocks noChangeShapeType="1"/>
          </p:cNvSpPr>
          <p:nvPr/>
        </p:nvSpPr>
        <p:spPr bwMode="auto">
          <a:xfrm>
            <a:off x="2133600" y="315595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Line 42"/>
          <p:cNvSpPr>
            <a:spLocks noChangeShapeType="1"/>
          </p:cNvSpPr>
          <p:nvPr/>
        </p:nvSpPr>
        <p:spPr bwMode="auto">
          <a:xfrm>
            <a:off x="2971800" y="3155950"/>
            <a:ext cx="6096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4" name="Line 43"/>
          <p:cNvSpPr>
            <a:spLocks noChangeShapeType="1"/>
          </p:cNvSpPr>
          <p:nvPr/>
        </p:nvSpPr>
        <p:spPr bwMode="auto">
          <a:xfrm>
            <a:off x="3875088" y="3133725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Line 44"/>
          <p:cNvSpPr>
            <a:spLocks noChangeShapeType="1"/>
          </p:cNvSpPr>
          <p:nvPr/>
        </p:nvSpPr>
        <p:spPr bwMode="auto">
          <a:xfrm flipH="1">
            <a:off x="3810000" y="31559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Line 45"/>
          <p:cNvSpPr>
            <a:spLocks noChangeShapeType="1"/>
          </p:cNvSpPr>
          <p:nvPr/>
        </p:nvSpPr>
        <p:spPr bwMode="auto">
          <a:xfrm flipH="1">
            <a:off x="2895600" y="31559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7" name="Line 46"/>
          <p:cNvSpPr>
            <a:spLocks noChangeShapeType="1"/>
          </p:cNvSpPr>
          <p:nvPr/>
        </p:nvSpPr>
        <p:spPr bwMode="auto">
          <a:xfrm flipH="1">
            <a:off x="2057400" y="31559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8" name="Line 47"/>
          <p:cNvSpPr>
            <a:spLocks noChangeShapeType="1"/>
          </p:cNvSpPr>
          <p:nvPr/>
        </p:nvSpPr>
        <p:spPr bwMode="auto">
          <a:xfrm flipH="1">
            <a:off x="2057400" y="4095750"/>
            <a:ext cx="0" cy="663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Line 48"/>
          <p:cNvSpPr>
            <a:spLocks noChangeShapeType="1"/>
          </p:cNvSpPr>
          <p:nvPr/>
        </p:nvSpPr>
        <p:spPr bwMode="auto">
          <a:xfrm>
            <a:off x="2862263" y="41068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Line 49"/>
          <p:cNvSpPr>
            <a:spLocks noChangeShapeType="1"/>
          </p:cNvSpPr>
          <p:nvPr/>
        </p:nvSpPr>
        <p:spPr bwMode="auto">
          <a:xfrm>
            <a:off x="3700463" y="41068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Line 50"/>
          <p:cNvSpPr>
            <a:spLocks noChangeShapeType="1"/>
          </p:cNvSpPr>
          <p:nvPr/>
        </p:nvSpPr>
        <p:spPr bwMode="auto">
          <a:xfrm>
            <a:off x="4648200" y="41163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Line 51"/>
          <p:cNvSpPr>
            <a:spLocks noChangeShapeType="1"/>
          </p:cNvSpPr>
          <p:nvPr/>
        </p:nvSpPr>
        <p:spPr bwMode="auto">
          <a:xfrm>
            <a:off x="2133600" y="4073525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3" name="Line 52"/>
          <p:cNvSpPr>
            <a:spLocks noChangeShapeType="1"/>
          </p:cNvSpPr>
          <p:nvPr/>
        </p:nvSpPr>
        <p:spPr bwMode="auto">
          <a:xfrm>
            <a:off x="2971800" y="4073525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4" name="Line 53"/>
          <p:cNvSpPr>
            <a:spLocks noChangeShapeType="1"/>
          </p:cNvSpPr>
          <p:nvPr/>
        </p:nvSpPr>
        <p:spPr bwMode="auto">
          <a:xfrm>
            <a:off x="3875088" y="40513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5" name="Line 54"/>
          <p:cNvSpPr>
            <a:spLocks noChangeShapeType="1"/>
          </p:cNvSpPr>
          <p:nvPr/>
        </p:nvSpPr>
        <p:spPr bwMode="auto">
          <a:xfrm flipH="1">
            <a:off x="3810000" y="4073525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6" name="Line 55"/>
          <p:cNvSpPr>
            <a:spLocks noChangeShapeType="1"/>
          </p:cNvSpPr>
          <p:nvPr/>
        </p:nvSpPr>
        <p:spPr bwMode="auto">
          <a:xfrm flipH="1">
            <a:off x="2895600" y="4073525"/>
            <a:ext cx="7620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7" name="Line 56"/>
          <p:cNvSpPr>
            <a:spLocks noChangeShapeType="1"/>
          </p:cNvSpPr>
          <p:nvPr/>
        </p:nvSpPr>
        <p:spPr bwMode="auto">
          <a:xfrm flipH="1">
            <a:off x="2057400" y="4073525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8" name="Line 57"/>
          <p:cNvSpPr>
            <a:spLocks noChangeShapeType="1"/>
          </p:cNvSpPr>
          <p:nvPr/>
        </p:nvSpPr>
        <p:spPr bwMode="auto">
          <a:xfrm flipH="1">
            <a:off x="2057400" y="5032375"/>
            <a:ext cx="0" cy="663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9" name="Line 58"/>
          <p:cNvSpPr>
            <a:spLocks noChangeShapeType="1"/>
          </p:cNvSpPr>
          <p:nvPr/>
        </p:nvSpPr>
        <p:spPr bwMode="auto">
          <a:xfrm>
            <a:off x="2862263" y="50434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0" name="Line 59"/>
          <p:cNvSpPr>
            <a:spLocks noChangeShapeType="1"/>
          </p:cNvSpPr>
          <p:nvPr/>
        </p:nvSpPr>
        <p:spPr bwMode="auto">
          <a:xfrm>
            <a:off x="3700463" y="50434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1" name="Line 60"/>
          <p:cNvSpPr>
            <a:spLocks noChangeShapeType="1"/>
          </p:cNvSpPr>
          <p:nvPr/>
        </p:nvSpPr>
        <p:spPr bwMode="auto">
          <a:xfrm>
            <a:off x="4648200" y="505301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2" name="Line 61"/>
          <p:cNvSpPr>
            <a:spLocks noChangeShapeType="1"/>
          </p:cNvSpPr>
          <p:nvPr/>
        </p:nvSpPr>
        <p:spPr bwMode="auto">
          <a:xfrm>
            <a:off x="2133600" y="501015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3" name="Line 62"/>
          <p:cNvSpPr>
            <a:spLocks noChangeShapeType="1"/>
          </p:cNvSpPr>
          <p:nvPr/>
        </p:nvSpPr>
        <p:spPr bwMode="auto">
          <a:xfrm>
            <a:off x="2971800" y="5010150"/>
            <a:ext cx="6096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4" name="Line 63"/>
          <p:cNvSpPr>
            <a:spLocks noChangeShapeType="1"/>
          </p:cNvSpPr>
          <p:nvPr/>
        </p:nvSpPr>
        <p:spPr bwMode="auto">
          <a:xfrm>
            <a:off x="3875088" y="4987925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5" name="Line 64"/>
          <p:cNvSpPr>
            <a:spLocks noChangeShapeType="1"/>
          </p:cNvSpPr>
          <p:nvPr/>
        </p:nvSpPr>
        <p:spPr bwMode="auto">
          <a:xfrm flipH="1">
            <a:off x="3810000" y="50101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6" name="Line 65"/>
          <p:cNvSpPr>
            <a:spLocks noChangeShapeType="1"/>
          </p:cNvSpPr>
          <p:nvPr/>
        </p:nvSpPr>
        <p:spPr bwMode="auto">
          <a:xfrm flipH="1">
            <a:off x="2895600" y="50101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7" name="Line 66"/>
          <p:cNvSpPr>
            <a:spLocks noChangeShapeType="1"/>
          </p:cNvSpPr>
          <p:nvPr/>
        </p:nvSpPr>
        <p:spPr bwMode="auto">
          <a:xfrm flipH="1">
            <a:off x="2057400" y="50101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8" name="Rectangle 67"/>
          <p:cNvSpPr>
            <a:spLocks noChangeArrowheads="1"/>
          </p:cNvSpPr>
          <p:nvPr/>
        </p:nvSpPr>
        <p:spPr bwMode="auto">
          <a:xfrm>
            <a:off x="990600" y="2819400"/>
            <a:ext cx="85725" cy="7620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8"/>
          <p:cNvSpPr>
            <a:spLocks noChangeArrowheads="1"/>
          </p:cNvSpPr>
          <p:nvPr/>
        </p:nvSpPr>
        <p:spPr bwMode="auto">
          <a:xfrm>
            <a:off x="1000125" y="3581400"/>
            <a:ext cx="85725" cy="762000"/>
          </a:xfrm>
          <a:prstGeom prst="rect">
            <a:avLst/>
          </a:prstGeom>
          <a:solidFill>
            <a:srgbClr val="99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0" name="Rectangle 69"/>
          <p:cNvSpPr>
            <a:spLocks noChangeArrowheads="1"/>
          </p:cNvSpPr>
          <p:nvPr/>
        </p:nvSpPr>
        <p:spPr bwMode="auto">
          <a:xfrm>
            <a:off x="990600" y="4343400"/>
            <a:ext cx="85725" cy="762000"/>
          </a:xfrm>
          <a:prstGeom prst="rect">
            <a:avLst/>
          </a:prstGeom>
          <a:solidFill>
            <a:srgbClr val="33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1" name="Rectangle 70"/>
          <p:cNvSpPr>
            <a:spLocks noChangeArrowheads="1"/>
          </p:cNvSpPr>
          <p:nvPr/>
        </p:nvSpPr>
        <p:spPr bwMode="auto">
          <a:xfrm>
            <a:off x="990600" y="5105400"/>
            <a:ext cx="85725" cy="7620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Oval 71"/>
          <p:cNvSpPr>
            <a:spLocks noChangeArrowheads="1"/>
          </p:cNvSpPr>
          <p:nvPr/>
        </p:nvSpPr>
        <p:spPr bwMode="auto">
          <a:xfrm>
            <a:off x="2971800" y="12192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3" name="Oval 72"/>
          <p:cNvSpPr>
            <a:spLocks noChangeArrowheads="1"/>
          </p:cNvSpPr>
          <p:nvPr/>
        </p:nvSpPr>
        <p:spPr bwMode="auto">
          <a:xfrm>
            <a:off x="3276600" y="6302375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4" name="Line 73"/>
          <p:cNvSpPr>
            <a:spLocks noChangeShapeType="1"/>
          </p:cNvSpPr>
          <p:nvPr/>
        </p:nvSpPr>
        <p:spPr bwMode="auto">
          <a:xfrm flipH="1">
            <a:off x="2057400" y="1524000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5" name="Line 74"/>
          <p:cNvSpPr>
            <a:spLocks noChangeShapeType="1"/>
          </p:cNvSpPr>
          <p:nvPr/>
        </p:nvSpPr>
        <p:spPr bwMode="auto">
          <a:xfrm>
            <a:off x="3352800" y="1524000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6" name="Line 75"/>
          <p:cNvSpPr>
            <a:spLocks noChangeShapeType="1"/>
          </p:cNvSpPr>
          <p:nvPr/>
        </p:nvSpPr>
        <p:spPr bwMode="auto">
          <a:xfrm>
            <a:off x="3265488" y="1589088"/>
            <a:ext cx="457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7" name="Line 76"/>
          <p:cNvSpPr>
            <a:spLocks noChangeShapeType="1"/>
          </p:cNvSpPr>
          <p:nvPr/>
        </p:nvSpPr>
        <p:spPr bwMode="auto">
          <a:xfrm flipH="1">
            <a:off x="2819400" y="16002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8" name="Line 77"/>
          <p:cNvSpPr>
            <a:spLocks noChangeShapeType="1"/>
          </p:cNvSpPr>
          <p:nvPr/>
        </p:nvSpPr>
        <p:spPr bwMode="auto">
          <a:xfrm flipH="1">
            <a:off x="3581400" y="5986463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9" name="Line 78"/>
          <p:cNvSpPr>
            <a:spLocks noChangeShapeType="1"/>
          </p:cNvSpPr>
          <p:nvPr/>
        </p:nvSpPr>
        <p:spPr bwMode="auto">
          <a:xfrm>
            <a:off x="2057400" y="5954713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70" name="Line 79"/>
          <p:cNvSpPr>
            <a:spLocks noChangeShapeType="1"/>
          </p:cNvSpPr>
          <p:nvPr/>
        </p:nvSpPr>
        <p:spPr bwMode="auto">
          <a:xfrm>
            <a:off x="2971800" y="5986463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71" name="Line 80"/>
          <p:cNvSpPr>
            <a:spLocks noChangeShapeType="1"/>
          </p:cNvSpPr>
          <p:nvPr/>
        </p:nvSpPr>
        <p:spPr bwMode="auto">
          <a:xfrm flipH="1">
            <a:off x="3451225" y="5997575"/>
            <a:ext cx="304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800" smtClean="0"/>
              <a:t>Build the Fragment Library-Rosetta</a:t>
            </a:r>
            <a:endParaRPr lang="en-US" sz="3800" smtClean="0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CA" sz="2400" smtClean="0"/>
              <a:t>Extract possible local structures from PDB</a:t>
            </a:r>
            <a:endParaRPr lang="en-US" sz="2400" smtClean="0"/>
          </a:p>
        </p:txBody>
      </p:sp>
      <p:pic>
        <p:nvPicPr>
          <p:cNvPr id="3482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601788"/>
            <a:ext cx="3581400" cy="4646612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 smtClean="0">
                <a:ea typeface="SimSun" pitchFamily="2" charset="-122"/>
              </a:rPr>
              <a:t>Generate the Fragment Library</a:t>
            </a:r>
            <a:endParaRPr lang="en-US" altLang="zh-CN" smtClean="0">
              <a:ea typeface="SimSun" pitchFamily="2" charset="-122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mtClean="0"/>
              <a:t>Select PDB template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Select Sequence Families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Each Family has a single known structure (family)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Has no more than 25% sequence identity between any two sequence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Clustering the fragments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Generate all the fragments from the selected families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 </a:t>
            </a:r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 smtClean="0">
                <a:ea typeface="SimSun" pitchFamily="2" charset="-122"/>
              </a:rPr>
              <a:t>Find Local Structures</a:t>
            </a:r>
            <a:endParaRPr lang="en-US" altLang="zh-CN" smtClean="0">
              <a:ea typeface="SimSun" pitchFamily="2" charset="-12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400" smtClean="0"/>
              <a:t>Given a subsequence,  a local structure to be identified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200" smtClean="0"/>
              <a:t>Represent each subsequence with a vector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 smtClean="0"/>
              <a:t> V={v</a:t>
            </a:r>
            <a:r>
              <a:rPr lang="en-CA" sz="2100" baseline="-25000" smtClean="0"/>
              <a:t>1</a:t>
            </a:r>
            <a:r>
              <a:rPr lang="en-CA" sz="2100" smtClean="0"/>
              <a:t>, v</a:t>
            </a:r>
            <a:r>
              <a:rPr lang="en-CA" sz="2100" baseline="-25000" smtClean="0"/>
              <a:t>2</a:t>
            </a:r>
            <a:r>
              <a:rPr lang="en-CA" sz="2100" smtClean="0"/>
              <a:t>, …, v</a:t>
            </a:r>
            <a:r>
              <a:rPr lang="en-CA" sz="2100" baseline="-25000" smtClean="0"/>
              <a:t>k</a:t>
            </a:r>
            <a:r>
              <a:rPr lang="en-CA" sz="2100" smtClean="0"/>
              <a:t>}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 smtClean="0"/>
              <a:t>eg:  V as a 20*l matrix, with the (i, j)-th entry represent the frequency of amino acid j occurs at position j 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200" smtClean="0"/>
              <a:t>Represent each substructure with a vector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 smtClean="0"/>
              <a:t>V’={v</a:t>
            </a:r>
            <a:r>
              <a:rPr lang="en-CA" sz="2100" baseline="-25000" smtClean="0"/>
              <a:t>1</a:t>
            </a:r>
            <a:r>
              <a:rPr lang="en-CA" sz="2100" smtClean="0"/>
              <a:t>’, v</a:t>
            </a:r>
            <a:r>
              <a:rPr lang="en-CA" sz="2100" baseline="-25000" smtClean="0"/>
              <a:t>2</a:t>
            </a:r>
            <a:r>
              <a:rPr lang="en-CA" sz="2100" smtClean="0"/>
              <a:t>’, …, v</a:t>
            </a:r>
            <a:r>
              <a:rPr lang="en-CA" sz="2100" baseline="-25000" smtClean="0"/>
              <a:t>k</a:t>
            </a:r>
            <a:r>
              <a:rPr lang="en-CA" sz="2100" smtClean="0"/>
              <a:t>’ }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 smtClean="0"/>
              <a:t>eg: V as a 20*l matrix, with the (i, j)-th entry represent the frequency of amino acid j occurs at position j 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200" smtClean="0"/>
              <a:t>Rank the structure according to: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 smtClean="0">
                <a:sym typeface="Symbol" pitchFamily="18" charset="2"/>
              </a:rPr>
              <a:t></a:t>
            </a:r>
            <a:r>
              <a:rPr lang="en-CA" sz="2100" baseline="-25000" smtClean="0">
                <a:sym typeface="Symbol" pitchFamily="18" charset="2"/>
              </a:rPr>
              <a:t>i</a:t>
            </a:r>
            <a:r>
              <a:rPr lang="en-CA" sz="2100" smtClean="0">
                <a:sym typeface="Symbol" pitchFamily="18" charset="2"/>
              </a:rPr>
              <a:t>|v</a:t>
            </a:r>
            <a:r>
              <a:rPr lang="en-CA" sz="2100" baseline="-25000" smtClean="0">
                <a:sym typeface="Symbol" pitchFamily="18" charset="2"/>
              </a:rPr>
              <a:t>i</a:t>
            </a:r>
            <a:r>
              <a:rPr lang="en-CA" sz="2100" smtClean="0">
                <a:sym typeface="Symbol" pitchFamily="18" charset="2"/>
              </a:rPr>
              <a:t>-v</a:t>
            </a:r>
            <a:r>
              <a:rPr lang="en-CA" sz="2100" baseline="-25000" smtClean="0">
                <a:sym typeface="Symbol" pitchFamily="18" charset="2"/>
              </a:rPr>
              <a:t>i</a:t>
            </a:r>
            <a:r>
              <a:rPr lang="en-CA" sz="2100" smtClean="0">
                <a:sym typeface="Symbol" pitchFamily="18" charset="2"/>
              </a:rPr>
              <a:t>’|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 smtClean="0">
                <a:sym typeface="Symbol" pitchFamily="18" charset="2"/>
              </a:rPr>
              <a:t>This implies that the entries of the vectors are independent.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 Initio Methods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Ab initio: “From the beginning”.</a:t>
            </a:r>
          </a:p>
          <a:p>
            <a:pPr eaLnBrk="1" hangingPunct="1"/>
            <a:r>
              <a:rPr lang="en-US" sz="2400" smtClean="0"/>
              <a:t>Assumption</a:t>
            </a:r>
          </a:p>
          <a:p>
            <a:pPr lvl="1" eaLnBrk="1" hangingPunct="1"/>
            <a:r>
              <a:rPr lang="en-US" sz="2200" smtClean="0"/>
              <a:t>All the information about the structure of a protein is contained in its sequence of amino acids.</a:t>
            </a:r>
            <a:endParaRPr lang="en-US" sz="2400" smtClean="0"/>
          </a:p>
          <a:p>
            <a:pPr lvl="1" eaLnBrk="1" hangingPunct="1"/>
            <a:r>
              <a:rPr lang="en-US" sz="2200" smtClean="0"/>
              <a:t> The structure that a (globular) protein folds into is the structure with the lowest free energy.</a:t>
            </a:r>
          </a:p>
          <a:p>
            <a:pPr lvl="1" eaLnBrk="1" hangingPunct="1"/>
            <a:r>
              <a:rPr lang="en-CA" sz="2200" smtClean="0"/>
              <a:t>The native structure is contained in the search space</a:t>
            </a:r>
            <a:endParaRPr lang="en-US" sz="2200" smtClean="0"/>
          </a:p>
          <a:p>
            <a:pPr eaLnBrk="1" hangingPunct="1"/>
            <a:r>
              <a:rPr lang="en-US" sz="2400" smtClean="0"/>
              <a:t>Finding native-like conformations require</a:t>
            </a:r>
          </a:p>
          <a:p>
            <a:pPr lvl="1" eaLnBrk="1" hangingPunct="1"/>
            <a:r>
              <a:rPr lang="en-US" sz="2200" smtClean="0"/>
              <a:t>A scoring function (potential).</a:t>
            </a:r>
          </a:p>
          <a:p>
            <a:pPr lvl="1" eaLnBrk="1" hangingPunct="1"/>
            <a:r>
              <a:rPr lang="en-US" sz="2200" smtClean="0"/>
              <a:t>A search strategy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2400" y="762000"/>
            <a:ext cx="35052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32210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905000" y="227013"/>
            <a:ext cx="579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 eaLnBrk="0" hangingPunct="0"/>
            <a:r>
              <a:rPr lang="en-US" sz="3200" i="1">
                <a:latin typeface="Times" charset="0"/>
              </a:rPr>
              <a:t>Rosetta Fragment Libraries</a:t>
            </a:r>
            <a:endParaRPr lang="en-US" sz="2400" b="0" i="1">
              <a:latin typeface="Times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810000" y="1217613"/>
            <a:ext cx="5105400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b="0"/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25-200 fragments for each 3 and 9 residue sequence window</a:t>
            </a:r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b="0"/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Selected from database of known structures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  <a:buFont typeface="Wingdings" pitchFamily="2" charset="2"/>
              <a:buNone/>
            </a:pPr>
            <a:r>
              <a:rPr lang="en-US" b="0"/>
              <a:t> &gt; 2.5Å resolution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  <a:buFont typeface="Wingdings" pitchFamily="2" charset="2"/>
              <a:buNone/>
            </a:pPr>
            <a:r>
              <a:rPr lang="en-US" b="0"/>
              <a:t> &lt; 50% sequence identity</a:t>
            </a:r>
            <a:endParaRPr lang="en-US" sz="2100" b="0"/>
          </a:p>
          <a:p>
            <a:pPr marL="742950" lvl="1" indent="-287338" eaLnBrk="0" hangingPunct="0"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US" sz="2000" b="0"/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Ranked by sequence similarity and similarity of predicted and known secondary structure </a:t>
            </a:r>
            <a:endParaRPr lang="en-US" sz="1700" b="0"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 smtClean="0">
                <a:ea typeface="SimSun" pitchFamily="2" charset="-122"/>
              </a:rPr>
              <a:t>Search Strategy</a:t>
            </a:r>
            <a:endParaRPr lang="en-US" altLang="zh-CN" smtClean="0">
              <a:ea typeface="SimSun" pitchFamily="2" charset="-12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Reduce the Search Space</a:t>
            </a:r>
          </a:p>
          <a:p>
            <a:pPr eaLnBrk="1" hangingPunct="1"/>
            <a:r>
              <a:rPr lang="en-CA" smtClean="0"/>
              <a:t>Design Better Search Strategies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 smtClean="0">
                <a:ea typeface="SimSun" pitchFamily="2" charset="-122"/>
              </a:rPr>
              <a:t>Scoring Function</a:t>
            </a:r>
            <a:endParaRPr lang="en-US" altLang="zh-CN" smtClean="0">
              <a:ea typeface="SimSun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mtClean="0">
                <a:sym typeface="Symbol" pitchFamily="18" charset="2"/>
              </a:rPr>
              <a:t>Ideal energy function </a:t>
            </a:r>
          </a:p>
          <a:p>
            <a:pPr lvl="1" eaLnBrk="1" hangingPunct="1"/>
            <a:r>
              <a:rPr lang="en-US" smtClean="0"/>
              <a:t>Has a clear minimum in the native structure.</a:t>
            </a:r>
          </a:p>
          <a:p>
            <a:pPr lvl="1" eaLnBrk="1" hangingPunct="1"/>
            <a:r>
              <a:rPr lang="en-US" smtClean="0"/>
              <a:t>Has a clear path towards the minimum.</a:t>
            </a:r>
          </a:p>
          <a:p>
            <a:pPr lvl="1" eaLnBrk="1" hangingPunct="1"/>
            <a:r>
              <a:rPr lang="en-US" smtClean="0"/>
              <a:t>Global optimization algorithm should find the native structure.  </a:t>
            </a:r>
            <a:endParaRPr lang="en-US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495800" y="838200"/>
            <a:ext cx="4495800" cy="586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648200" y="990600"/>
            <a:ext cx="4191000" cy="556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90600"/>
            <a:ext cx="4078288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40238"/>
            <a:ext cx="221932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6934200" y="3352800"/>
            <a:ext cx="76200" cy="609600"/>
          </a:xfrm>
          <a:prstGeom prst="downArrow">
            <a:avLst>
              <a:gd name="adj1" fmla="val 50000"/>
              <a:gd name="adj2" fmla="val 2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 eaLnBrk="0" hangingPunct="0"/>
            <a:endParaRPr lang="en-US" sz="2400" b="0">
              <a:solidFill>
                <a:schemeClr val="bg2"/>
              </a:solidFill>
              <a:latin typeface="Times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752600" y="2286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 eaLnBrk="0" hangingPunct="0"/>
            <a:r>
              <a:rPr lang="en-US" sz="3600" i="1">
                <a:latin typeface="Times" charset="0"/>
              </a:rPr>
              <a:t>Rosetta Potential Function</a:t>
            </a:r>
            <a:endParaRPr lang="en-US" sz="3600" b="0" i="1">
              <a:latin typeface="Times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04800" y="137160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sz="1700" b="0">
              <a:latin typeface="Helvetica" pitchFamily="34" charset="0"/>
            </a:endParaRPr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Derived from Bayesian treatment of residue distributions in known protein structures</a:t>
            </a:r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b="0"/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Reduced representation of protein used; one centroid per sidechain</a:t>
            </a:r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b="0"/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Potential Terms: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environment  (solvation)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pairwise interactions (electostatics)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strand pairing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radius of gyration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C</a:t>
            </a:r>
            <a:r>
              <a:rPr lang="en-US" sz="1600" b="0">
                <a:latin typeface="Symbol" pitchFamily="18" charset="2"/>
              </a:rPr>
              <a:t>b</a:t>
            </a:r>
            <a:r>
              <a:rPr lang="en-US" sz="1600" b="0"/>
              <a:t> density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steric overlap</a:t>
            </a:r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700" b="0">
              <a:latin typeface="Helvetica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71600" y="838200"/>
            <a:ext cx="6324600" cy="396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24000" y="990600"/>
            <a:ext cx="6019800" cy="3657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81113"/>
            <a:ext cx="563880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-304800" y="304800"/>
            <a:ext cx="944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 eaLnBrk="0" hangingPunct="0"/>
            <a:r>
              <a:rPr lang="en-US" sz="3000" i="1">
                <a:latin typeface="Times" charset="0"/>
              </a:rPr>
              <a:t>Decoy Discrimination:  Identifying the Best Structure</a:t>
            </a:r>
            <a:endParaRPr lang="en-US" sz="3000" b="0" i="1">
              <a:latin typeface="Times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736600" y="4525963"/>
            <a:ext cx="80264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sz="1700" b="0">
              <a:latin typeface="Helvetica" pitchFamily="34" charset="0"/>
            </a:endParaRPr>
          </a:p>
          <a:p>
            <a:pPr marL="341313" indent="-341313" eaLnBrk="0" hangingPunct="0">
              <a:lnSpc>
                <a:spcPct val="12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1000-100,000 short simulations to generate a population of 'decoys'</a:t>
            </a:r>
          </a:p>
          <a:p>
            <a:pPr marL="341313" indent="-341313" eaLnBrk="0" hangingPunct="0">
              <a:lnSpc>
                <a:spcPct val="12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Filter population to correct systematic biases</a:t>
            </a:r>
          </a:p>
          <a:p>
            <a:pPr marL="341313" indent="-341313" eaLnBrk="0" hangingPunct="0">
              <a:lnSpc>
                <a:spcPct val="12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Fullatom potential functions to select the deepest energy minimum</a:t>
            </a:r>
          </a:p>
          <a:p>
            <a:pPr marL="341313" indent="-341313" eaLnBrk="0" hangingPunct="0">
              <a:lnSpc>
                <a:spcPct val="12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Cluster analysis to select the broadest minimum</a:t>
            </a:r>
          </a:p>
          <a:p>
            <a:pPr marL="341313" indent="-341313" eaLnBrk="0" hangingPunct="0">
              <a:lnSpc>
                <a:spcPct val="12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Structure-structure matches to database of known structures</a:t>
            </a:r>
            <a:endParaRPr lang="en-US" sz="1700" b="0">
              <a:latin typeface="Helvetica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Rosetta Scoring Function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417638" y="2287588"/>
          <a:ext cx="6765925" cy="3378200"/>
        </p:xfrm>
        <a:graphic>
          <a:graphicData uri="http://schemas.openxmlformats.org/presentationml/2006/ole">
            <p:oleObj spid="_x0000_s2050" name="Bitmap Image" r:id="rId3" imgW="5723116" imgH="2697714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Sequence Dependent Term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1839913" y="2271713"/>
          <a:ext cx="5919787" cy="3187700"/>
        </p:xfrm>
        <a:graphic>
          <a:graphicData uri="http://schemas.openxmlformats.org/presentationml/2006/ole">
            <p:oleObj spid="_x0000_s3074" name="Bitmap Image" r:id="rId3" imgW="6268325" imgH="3753374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Sequence Dependent Term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idx="1"/>
          </p:nvPr>
        </p:nvGraphicFramePr>
        <p:xfrm>
          <a:off x="2354263" y="2311400"/>
          <a:ext cx="4767262" cy="2516188"/>
        </p:xfrm>
        <a:graphic>
          <a:graphicData uri="http://schemas.openxmlformats.org/presentationml/2006/ole">
            <p:oleObj spid="_x0000_s4098" name="Bitmap Image" r:id="rId3" imgW="5047619" imgH="2962689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Sequence Independent Term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04800" y="1295400"/>
            <a:ext cx="2857500" cy="4819650"/>
          </a:xfrm>
          <a:solidFill>
            <a:schemeClr val="accent1"/>
          </a:solidFill>
        </p:spPr>
      </p:pic>
      <p:sp>
        <p:nvSpPr>
          <p:cNvPr id="5125" name="Line 4"/>
          <p:cNvSpPr>
            <a:spLocks noChangeShapeType="1"/>
          </p:cNvSpPr>
          <p:nvPr/>
        </p:nvSpPr>
        <p:spPr bwMode="auto">
          <a:xfrm flipV="1">
            <a:off x="838200" y="3200400"/>
            <a:ext cx="0" cy="1295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V="1">
            <a:off x="914400" y="4114800"/>
            <a:ext cx="762000" cy="1066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7" name="Group 6"/>
          <p:cNvGrpSpPr>
            <a:grpSpLocks/>
          </p:cNvGrpSpPr>
          <p:nvPr/>
        </p:nvGrpSpPr>
        <p:grpSpPr bwMode="auto">
          <a:xfrm>
            <a:off x="2057400" y="2209800"/>
            <a:ext cx="3886200" cy="4048125"/>
            <a:chOff x="1584" y="1008"/>
            <a:chExt cx="2584" cy="2618"/>
          </a:xfrm>
        </p:grpSpPr>
        <p:pic>
          <p:nvPicPr>
            <p:cNvPr id="513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4" y="1008"/>
              <a:ext cx="2584" cy="23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134" name="Text Box 8"/>
            <p:cNvSpPr txBox="1">
              <a:spLocks noChangeArrowheads="1"/>
            </p:cNvSpPr>
            <p:nvPr/>
          </p:nvSpPr>
          <p:spPr bwMode="auto">
            <a:xfrm>
              <a:off x="1920" y="3408"/>
              <a:ext cx="1488" cy="21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solidFill>
                    <a:srgbClr val="000000"/>
                  </a:solidFill>
                  <a:latin typeface="Times" charset="0"/>
                </a:rPr>
                <a:t>vector representation</a:t>
              </a:r>
            </a:p>
          </p:txBody>
        </p:sp>
      </p:grpSp>
      <p:grpSp>
        <p:nvGrpSpPr>
          <p:cNvPr id="5128" name="Group 9"/>
          <p:cNvGrpSpPr>
            <a:grpSpLocks/>
          </p:cNvGrpSpPr>
          <p:nvPr/>
        </p:nvGrpSpPr>
        <p:grpSpPr bwMode="auto">
          <a:xfrm>
            <a:off x="6096000" y="2971800"/>
            <a:ext cx="2841625" cy="2600325"/>
            <a:chOff x="1392" y="1296"/>
            <a:chExt cx="2702" cy="2472"/>
          </a:xfrm>
        </p:grpSpPr>
        <p:grpSp>
          <p:nvGrpSpPr>
            <p:cNvPr id="5129" name="Group 10"/>
            <p:cNvGrpSpPr>
              <a:grpSpLocks/>
            </p:cNvGrpSpPr>
            <p:nvPr/>
          </p:nvGrpSpPr>
          <p:grpSpPr bwMode="auto">
            <a:xfrm>
              <a:off x="1392" y="1296"/>
              <a:ext cx="2702" cy="2328"/>
              <a:chOff x="1682" y="997"/>
              <a:chExt cx="2702" cy="2328"/>
            </a:xfrm>
          </p:grpSpPr>
          <p:pic>
            <p:nvPicPr>
              <p:cNvPr id="5131" name="Picture 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82" y="997"/>
                <a:ext cx="2392" cy="2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2" name="Picture 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28" y="1008"/>
                <a:ext cx="2456" cy="2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130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24" y="3488"/>
              <a:ext cx="217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2" name="Object 14"/>
          <p:cNvGraphicFramePr>
            <a:graphicFrameLocks noChangeAspect="1"/>
          </p:cNvGraphicFramePr>
          <p:nvPr>
            <p:ph sz="half" idx="2"/>
          </p:nvPr>
        </p:nvGraphicFramePr>
        <p:xfrm>
          <a:off x="3810000" y="1219200"/>
          <a:ext cx="5334000" cy="925513"/>
        </p:xfrm>
        <a:graphic>
          <a:graphicData uri="http://schemas.openxmlformats.org/presentationml/2006/ole">
            <p:oleObj spid="_x0000_s5122" name="Bitmap Image" r:id="rId8" imgW="6039693" imgH="1047619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Model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idx="1"/>
          </p:nvPr>
        </p:nvGraphicFramePr>
        <p:xfrm>
          <a:off x="1282700" y="2106613"/>
          <a:ext cx="7034213" cy="3517900"/>
        </p:xfrm>
        <a:graphic>
          <a:graphicData uri="http://schemas.openxmlformats.org/presentationml/2006/ole">
            <p:oleObj spid="_x0000_s6146" name="Bitmap Image" r:id="rId3" imgW="7447619" imgH="4142857" progId="Paint.Pictur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800" smtClean="0">
                <a:solidFill>
                  <a:schemeClr val="tx1"/>
                </a:solidFill>
              </a:rPr>
              <a:t>ab-initio protein structure prediction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400" b="1" smtClean="0"/>
              <a:t>Optimization problem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 smtClean="0"/>
              <a:t>Define some initial model.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 smtClean="0"/>
              <a:t>Define a function mapping structures to numerical values (the lower the better).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 smtClean="0"/>
              <a:t>Solve the computational problem of finding the global minimum.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b="1" smtClean="0"/>
              <a:t>Simulation of the actual folding process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 smtClean="0"/>
              <a:t>Build an accurate initial model (including energy and forces).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 smtClean="0"/>
              <a:t>Accurately simulate the dynamics of the system.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 smtClean="0"/>
              <a:t>The native structure will emerge.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 smtClean="0">
                <a:solidFill>
                  <a:schemeClr val="accent2"/>
                </a:solidFill>
              </a:rPr>
              <a:t>No hope due to large search space</a:t>
            </a:r>
            <a:r>
              <a:rPr lang="en-US" sz="2200" b="1" smtClean="0"/>
              <a:t> </a:t>
            </a:r>
          </a:p>
          <a:p>
            <a:pPr marL="952500" lvl="1" indent="-495300" eaLnBrk="1" hangingPunct="1">
              <a:lnSpc>
                <a:spcPct val="90000"/>
              </a:lnSpc>
            </a:pPr>
            <a:endParaRPr lang="en-US" sz="2200" b="1" smtClean="0"/>
          </a:p>
          <a:p>
            <a:pPr marL="533400" indent="-533400"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Search Strategy</a:t>
            </a:r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400" smtClean="0"/>
              <a:t>Requirement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Identify the native structure easily</a:t>
            </a:r>
          </a:p>
          <a:p>
            <a:pPr lvl="2" eaLnBrk="1" hangingPunct="1">
              <a:lnSpc>
                <a:spcPct val="90000"/>
              </a:lnSpc>
            </a:pPr>
            <a:r>
              <a:rPr lang="en-CA" sz="2100" smtClean="0"/>
              <a:t>Filter out those non-native ones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Eliminate the non-native candidates as early as possible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Jumping out from the local minimum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No repetitions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smtClean="0"/>
              <a:t>Search Strategies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Taboo search, simulated annealing, genetic algorithms, multi-agent, …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 </a:t>
            </a: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ROSETTA search algorithm</a:t>
            </a:r>
            <a:br>
              <a:rPr lang="en-US" sz="3800" b="1" smtClean="0"/>
            </a:br>
            <a:r>
              <a:rPr lang="en-US" sz="3800" b="1" smtClean="0"/>
              <a:t>Monte Carlo/Simulated Annealing</a:t>
            </a:r>
            <a:endParaRPr lang="en-US" sz="38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Structures are assembled from fragments by: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Begin with a fully extended chain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Randomly replace the conformation of one 9 residue segment with the conformation of one of its neighbors in the library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Evaluate the move: Accept or reject based on an energy function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Make another random move, tabu list is built to forbidden some local minimums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After a prescribed number of cycles, switch to 3-residue fragment moves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Filter for Bad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-Sheets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8229600" cy="3657600"/>
          </a:xfrm>
        </p:spPr>
        <p:txBody>
          <a:bodyPr/>
          <a:lstStyle/>
          <a:p>
            <a:pPr lvl="1" eaLnBrk="1" hangingPunct="1"/>
            <a:r>
              <a:rPr lang="en-US" smtClean="0"/>
              <a:t>No strands,</a:t>
            </a:r>
          </a:p>
          <a:p>
            <a:pPr lvl="1" eaLnBrk="1" hangingPunct="1"/>
            <a:r>
              <a:rPr lang="en-US" smtClean="0"/>
              <a:t>Single strands,</a:t>
            </a:r>
          </a:p>
          <a:p>
            <a:pPr lvl="1" eaLnBrk="1" hangingPunct="1"/>
            <a:r>
              <a:rPr lang="en-US" smtClean="0"/>
              <a:t>Too many neighbors,</a:t>
            </a:r>
          </a:p>
          <a:p>
            <a:pPr lvl="1" eaLnBrk="1" hangingPunct="1"/>
            <a:r>
              <a:rPr lang="en-US" smtClean="0"/>
              <a:t>Single strand in sheets,</a:t>
            </a:r>
          </a:p>
          <a:p>
            <a:pPr lvl="1" eaLnBrk="1" hangingPunct="1"/>
            <a:r>
              <a:rPr lang="en-US" smtClean="0"/>
              <a:t>Bad dot-product,</a:t>
            </a:r>
          </a:p>
          <a:p>
            <a:pPr lvl="1" eaLnBrk="1" hangingPunct="1"/>
            <a:r>
              <a:rPr lang="en-US" smtClean="0"/>
              <a:t>False sheet type (barrel),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78486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Many decoys do not have proper sheets. Filtering those out seems to enhance the rmsd distribution in the decoy set. Bad features we see in decoys include: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ROSETTA Obstacles &amp; Enhancements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generate lots of unrealistic decoys </a:t>
            </a:r>
          </a:p>
          <a:p>
            <a:pPr lvl="1" eaLnBrk="1" hangingPunct="1"/>
            <a:r>
              <a:rPr lang="en-US" sz="2200" smtClean="0"/>
              <a:t>Filter based on contact order</a:t>
            </a:r>
          </a:p>
          <a:p>
            <a:pPr lvl="1" eaLnBrk="1" hangingPunct="1"/>
            <a:r>
              <a:rPr lang="en-US" sz="2200" smtClean="0"/>
              <a:t>quality of β-sheets</a:t>
            </a:r>
          </a:p>
          <a:p>
            <a:pPr lvl="1" eaLnBrk="1" hangingPunct="1"/>
            <a:r>
              <a:rPr lang="en-US" sz="2200" smtClean="0"/>
              <a:t>poor packing </a:t>
            </a:r>
          </a:p>
          <a:p>
            <a:pPr eaLnBrk="1" hangingPunct="1"/>
            <a:r>
              <a:rPr lang="en-US" sz="2400" smtClean="0"/>
              <a:t>large search space </a:t>
            </a:r>
          </a:p>
          <a:p>
            <a:pPr lvl="1" eaLnBrk="1" hangingPunct="1"/>
            <a:r>
              <a:rPr lang="en-US" sz="2200" smtClean="0"/>
              <a:t> Bias fragment picking by predicted secondary structure, faster computational algorithms </a:t>
            </a:r>
          </a:p>
          <a:p>
            <a:pPr eaLnBrk="1" hangingPunct="1"/>
            <a:r>
              <a:rPr lang="en-US" sz="2400" smtClean="0"/>
              <a:t>low confidence in the result </a:t>
            </a:r>
          </a:p>
          <a:p>
            <a:pPr lvl="1" eaLnBrk="1" hangingPunct="1"/>
            <a:r>
              <a:rPr lang="en-US" sz="2200" smtClean="0"/>
              <a:t>– Fold many homologs of the target, cluster the answers, report the cluster with highest occupancy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Our Works</a:t>
            </a:r>
            <a:endParaRPr lang="en-US" b="1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mtClean="0"/>
              <a:t>Build Fragment Libraries (on the way)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More comprehensive library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Better method to pick up local structures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More accurate energy functions to identify native structures (on the way, joint work with Xin, Gao, and Dongbo, Bu)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Systematic ways to build a promising energy function 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Better search strategies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Just have some initial ideas. 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Minimization (Theory)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 smtClean="0"/>
              <a:t>Treat Protein molecule as a set of balls (with mass) connected by rigid rods and springs</a:t>
            </a:r>
          </a:p>
          <a:p>
            <a:pPr eaLnBrk="1" hangingPunct="1"/>
            <a:r>
              <a:rPr lang="en-US" smtClean="0"/>
              <a:t>Rods and springs have empirically determined force constants</a:t>
            </a:r>
          </a:p>
          <a:p>
            <a:pPr eaLnBrk="1" hangingPunct="1"/>
            <a:r>
              <a:rPr lang="en-US" smtClean="0"/>
              <a:t>Allows one to treat atomic-scale motions in proteins as classical physics problems</a:t>
            </a:r>
            <a:endParaRPr lang="en-CA" altLang="zh-CN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Energy Function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468563" y="2205038"/>
            <a:ext cx="2941637" cy="31686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/>
              <a:t>K</a:t>
            </a:r>
            <a:r>
              <a:rPr lang="en-US" sz="2800" baseline="-25000"/>
              <a:t>r</a:t>
            </a:r>
            <a:r>
              <a:rPr lang="en-US" sz="2800"/>
              <a:t>(r</a:t>
            </a:r>
            <a:r>
              <a:rPr lang="en-US" sz="2800" baseline="-25000"/>
              <a:t>i</a:t>
            </a:r>
            <a:r>
              <a:rPr lang="en-US" sz="2800"/>
              <a:t> - r</a:t>
            </a:r>
            <a:r>
              <a:rPr lang="en-US" sz="2800" baseline="-25000"/>
              <a:t>j</a:t>
            </a:r>
            <a:r>
              <a:rPr lang="en-US" sz="2800"/>
              <a:t>)</a:t>
            </a:r>
            <a:r>
              <a:rPr lang="en-US" sz="2800" baseline="30000"/>
              <a:t>2</a:t>
            </a:r>
            <a:r>
              <a:rPr lang="en-US" sz="2800"/>
              <a:t> +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K</a:t>
            </a:r>
            <a:r>
              <a:rPr lang="en-US" sz="2800" baseline="-25000">
                <a:latin typeface="Symbol" pitchFamily="18" charset="2"/>
              </a:rPr>
              <a:t>q</a:t>
            </a:r>
            <a:r>
              <a:rPr lang="en-US" sz="2800"/>
              <a:t>(</a:t>
            </a:r>
            <a:r>
              <a:rPr lang="en-US" sz="2800">
                <a:latin typeface="Symbol" pitchFamily="18" charset="2"/>
              </a:rPr>
              <a:t>q</a:t>
            </a:r>
            <a:r>
              <a:rPr lang="en-US" sz="2800" baseline="-25000"/>
              <a:t>i</a:t>
            </a:r>
            <a:r>
              <a:rPr lang="en-US" sz="2800"/>
              <a:t> - </a:t>
            </a:r>
            <a:r>
              <a:rPr lang="en-US" sz="2800">
                <a:latin typeface="Symbol" pitchFamily="18" charset="2"/>
              </a:rPr>
              <a:t>q</a:t>
            </a:r>
            <a:r>
              <a:rPr lang="en-US" sz="2800" baseline="-25000"/>
              <a:t>j</a:t>
            </a:r>
            <a:r>
              <a:rPr lang="en-US" sz="2800"/>
              <a:t>)</a:t>
            </a:r>
            <a:r>
              <a:rPr lang="en-US" sz="2800" baseline="30000"/>
              <a:t>2</a:t>
            </a:r>
            <a:r>
              <a:rPr lang="en-US" sz="2800"/>
              <a:t> +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K</a:t>
            </a:r>
            <a:r>
              <a:rPr lang="en-US" sz="2800" baseline="-25000">
                <a:latin typeface="Symbol" pitchFamily="18" charset="2"/>
              </a:rPr>
              <a:t>f</a:t>
            </a:r>
            <a:r>
              <a:rPr lang="en-US" sz="2800"/>
              <a:t>(</a:t>
            </a:r>
            <a:r>
              <a:rPr lang="en-US" sz="2800">
                <a:latin typeface="Symbol" pitchFamily="18" charset="2"/>
              </a:rPr>
              <a:t>1-</a:t>
            </a:r>
            <a:r>
              <a:rPr lang="en-US" sz="2800"/>
              <a:t>cos(n</a:t>
            </a:r>
            <a:r>
              <a:rPr lang="en-US" sz="2800">
                <a:latin typeface="Symbol" pitchFamily="18" charset="2"/>
              </a:rPr>
              <a:t>f</a:t>
            </a:r>
            <a:r>
              <a:rPr lang="en-US" sz="2800" baseline="-25000"/>
              <a:t>j</a:t>
            </a:r>
            <a:r>
              <a:rPr lang="en-US" sz="2800"/>
              <a:t>))</a:t>
            </a:r>
            <a:r>
              <a:rPr lang="en-US" sz="2800" baseline="30000"/>
              <a:t>2</a:t>
            </a:r>
            <a:r>
              <a:rPr lang="en-US" sz="2800"/>
              <a:t> +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q</a:t>
            </a:r>
            <a:r>
              <a:rPr lang="en-US" sz="2800" baseline="-25000"/>
              <a:t>i</a:t>
            </a:r>
            <a:r>
              <a:rPr lang="en-US" sz="2800"/>
              <a:t>q</a:t>
            </a:r>
            <a:r>
              <a:rPr lang="en-US" sz="2800" baseline="-25000"/>
              <a:t>j</a:t>
            </a:r>
            <a:r>
              <a:rPr lang="en-US" sz="2800"/>
              <a:t>/4</a:t>
            </a:r>
            <a:r>
              <a:rPr lang="en-US" sz="2800">
                <a:latin typeface="Symbol" pitchFamily="18" charset="2"/>
              </a:rPr>
              <a:t>pe</a:t>
            </a:r>
            <a:r>
              <a:rPr lang="en-US" sz="2800"/>
              <a:t>r</a:t>
            </a:r>
            <a:r>
              <a:rPr lang="en-US" sz="2800" baseline="-25000"/>
              <a:t>ij </a:t>
            </a:r>
            <a:r>
              <a:rPr lang="en-US" sz="2800"/>
              <a:t>+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A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6</a:t>
            </a:r>
            <a:r>
              <a:rPr lang="en-US" sz="2800"/>
              <a:t> - B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12 </a:t>
            </a:r>
            <a:r>
              <a:rPr lang="en-US" sz="2800"/>
              <a:t>+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C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10</a:t>
            </a:r>
            <a:r>
              <a:rPr lang="en-US" sz="2800"/>
              <a:t> - D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12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47800" y="2193925"/>
            <a:ext cx="960438" cy="7016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/>
              <a:t>E =</a:t>
            </a:r>
            <a:endParaRPr lang="en-US" sz="4000" b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456238" y="2205038"/>
            <a:ext cx="2578100" cy="37528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/>
              <a:t>Bond length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Bond bending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Bond torsion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Coulomb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van der Waals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H-bond</a:t>
            </a:r>
          </a:p>
          <a:p>
            <a:pPr eaLnBrk="0" hangingPunct="0">
              <a:lnSpc>
                <a:spcPct val="120000"/>
              </a:lnSpc>
            </a:pPr>
            <a:endParaRPr lang="en-US" sz="3200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Terms</a:t>
            </a:r>
          </a:p>
        </p:txBody>
      </p:sp>
      <p:sp>
        <p:nvSpPr>
          <p:cNvPr id="312323" name="Oval 3"/>
          <p:cNvSpPr>
            <a:spLocks noChangeArrowheads="1"/>
          </p:cNvSpPr>
          <p:nvPr/>
        </p:nvSpPr>
        <p:spPr bwMode="auto">
          <a:xfrm>
            <a:off x="1143000" y="35052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24" name="Oval 4"/>
          <p:cNvSpPr>
            <a:spLocks noChangeArrowheads="1"/>
          </p:cNvSpPr>
          <p:nvPr/>
        </p:nvSpPr>
        <p:spPr bwMode="auto">
          <a:xfrm>
            <a:off x="2362200" y="35052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19200" y="4876800"/>
            <a:ext cx="1633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K</a:t>
            </a:r>
            <a:r>
              <a:rPr lang="en-US" sz="2800" baseline="-25000"/>
              <a:t>r</a:t>
            </a:r>
            <a:r>
              <a:rPr lang="en-US" sz="2800"/>
              <a:t>(r</a:t>
            </a:r>
            <a:r>
              <a:rPr lang="en-US" sz="2800" baseline="-25000"/>
              <a:t>i</a:t>
            </a:r>
            <a:r>
              <a:rPr lang="en-US" sz="2800"/>
              <a:t> - r</a:t>
            </a:r>
            <a:r>
              <a:rPr lang="en-US" sz="2800" baseline="-25000"/>
              <a:t>j</a:t>
            </a:r>
            <a:r>
              <a:rPr lang="en-US" sz="2800"/>
              <a:t>)</a:t>
            </a:r>
            <a:r>
              <a:rPr lang="en-US" sz="2800" baseline="30000"/>
              <a:t>2</a:t>
            </a:r>
          </a:p>
        </p:txBody>
      </p:sp>
      <p:sp>
        <p:nvSpPr>
          <p:cNvPr id="312326" name="Oval 6"/>
          <p:cNvSpPr>
            <a:spLocks noChangeArrowheads="1"/>
          </p:cNvSpPr>
          <p:nvPr/>
        </p:nvSpPr>
        <p:spPr bwMode="auto">
          <a:xfrm>
            <a:off x="3657600" y="25146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27" name="Oval 7"/>
          <p:cNvSpPr>
            <a:spLocks noChangeArrowheads="1"/>
          </p:cNvSpPr>
          <p:nvPr/>
        </p:nvSpPr>
        <p:spPr bwMode="auto">
          <a:xfrm>
            <a:off x="4724400" y="25146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73463" y="4876800"/>
            <a:ext cx="1760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K</a:t>
            </a:r>
            <a:r>
              <a:rPr lang="en-US" sz="2800" baseline="-25000">
                <a:latin typeface="Symbol" pitchFamily="18" charset="2"/>
              </a:rPr>
              <a:t>q</a:t>
            </a:r>
            <a:r>
              <a:rPr lang="en-US" sz="2800"/>
              <a:t>(</a:t>
            </a:r>
            <a:r>
              <a:rPr lang="en-US" sz="2800">
                <a:latin typeface="Symbol" pitchFamily="18" charset="2"/>
              </a:rPr>
              <a:t>q</a:t>
            </a:r>
            <a:r>
              <a:rPr lang="en-US" sz="2800" baseline="-25000"/>
              <a:t>i</a:t>
            </a:r>
            <a:r>
              <a:rPr lang="en-US" sz="2800"/>
              <a:t> - </a:t>
            </a:r>
            <a:r>
              <a:rPr lang="en-US" sz="2800">
                <a:latin typeface="Symbol" pitchFamily="18" charset="2"/>
              </a:rPr>
              <a:t>q</a:t>
            </a:r>
            <a:r>
              <a:rPr lang="en-US" sz="2800" baseline="-25000"/>
              <a:t>j</a:t>
            </a:r>
            <a:r>
              <a:rPr lang="en-US" sz="2800"/>
              <a:t>)</a:t>
            </a:r>
            <a:r>
              <a:rPr lang="en-US" sz="2800" baseline="30000"/>
              <a:t>2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4038600" y="3124200"/>
            <a:ext cx="5334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4572000" y="3124200"/>
            <a:ext cx="3810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4267200" y="3581400"/>
            <a:ext cx="609600" cy="152400"/>
          </a:xfrm>
          <a:custGeom>
            <a:avLst/>
            <a:gdLst>
              <a:gd name="T0" fmla="*/ 0 w 288"/>
              <a:gd name="T1" fmla="*/ 192 h 192"/>
              <a:gd name="T2" fmla="*/ 144 w 288"/>
              <a:gd name="T3" fmla="*/ 0 h 192"/>
              <a:gd name="T4" fmla="*/ 288 w 288"/>
              <a:gd name="T5" fmla="*/ 192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cubicBezTo>
                  <a:pt x="48" y="96"/>
                  <a:pt x="96" y="0"/>
                  <a:pt x="144" y="0"/>
                </a:cubicBezTo>
                <a:cubicBezTo>
                  <a:pt x="192" y="0"/>
                  <a:pt x="264" y="160"/>
                  <a:pt x="28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332" name="Oval 12"/>
          <p:cNvSpPr>
            <a:spLocks noChangeArrowheads="1"/>
          </p:cNvSpPr>
          <p:nvPr/>
        </p:nvSpPr>
        <p:spPr bwMode="auto">
          <a:xfrm>
            <a:off x="6172200" y="25146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33" name="Oval 13"/>
          <p:cNvSpPr>
            <a:spLocks noChangeArrowheads="1"/>
          </p:cNvSpPr>
          <p:nvPr/>
        </p:nvSpPr>
        <p:spPr bwMode="auto">
          <a:xfrm>
            <a:off x="7620000" y="22860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6553200" y="3124200"/>
            <a:ext cx="5334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7467600" y="2895600"/>
            <a:ext cx="3810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6781800" y="3581400"/>
            <a:ext cx="762000" cy="152400"/>
          </a:xfrm>
          <a:custGeom>
            <a:avLst/>
            <a:gdLst>
              <a:gd name="T0" fmla="*/ 0 w 288"/>
              <a:gd name="T1" fmla="*/ 192 h 192"/>
              <a:gd name="T2" fmla="*/ 144 w 288"/>
              <a:gd name="T3" fmla="*/ 0 h 192"/>
              <a:gd name="T4" fmla="*/ 288 w 288"/>
              <a:gd name="T5" fmla="*/ 192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cubicBezTo>
                  <a:pt x="48" y="96"/>
                  <a:pt x="96" y="0"/>
                  <a:pt x="144" y="0"/>
                </a:cubicBezTo>
                <a:cubicBezTo>
                  <a:pt x="192" y="0"/>
                  <a:pt x="264" y="160"/>
                  <a:pt x="28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7086600" y="4191000"/>
            <a:ext cx="3810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4343400" y="3062288"/>
            <a:ext cx="369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Symbol" pitchFamily="18" charset="2"/>
              </a:rPr>
              <a:t>q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5867400" y="4876800"/>
            <a:ext cx="2635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K</a:t>
            </a:r>
            <a:r>
              <a:rPr lang="en-US" sz="2800" baseline="-25000">
                <a:latin typeface="Symbol" pitchFamily="18" charset="2"/>
              </a:rPr>
              <a:t>f</a:t>
            </a:r>
            <a:r>
              <a:rPr lang="en-US" sz="2800"/>
              <a:t>(</a:t>
            </a:r>
            <a:r>
              <a:rPr lang="en-US" sz="2800">
                <a:latin typeface="Symbol" pitchFamily="18" charset="2"/>
              </a:rPr>
              <a:t>1-</a:t>
            </a:r>
            <a:r>
              <a:rPr lang="en-US" sz="2800"/>
              <a:t>cos(n</a:t>
            </a:r>
            <a:r>
              <a:rPr lang="en-US" sz="2800">
                <a:latin typeface="Symbol" pitchFamily="18" charset="2"/>
              </a:rPr>
              <a:t>f</a:t>
            </a:r>
            <a:r>
              <a:rPr lang="en-US" sz="2800" baseline="-25000"/>
              <a:t>j</a:t>
            </a:r>
            <a:r>
              <a:rPr lang="en-US" sz="2800"/>
              <a:t>))</a:t>
            </a:r>
            <a:r>
              <a:rPr lang="en-US" sz="2800" baseline="30000"/>
              <a:t>2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1811338" y="2971800"/>
            <a:ext cx="322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r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6945313" y="2986088"/>
            <a:ext cx="369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Symbol" pitchFamily="18" charset="2"/>
              </a:rPr>
              <a:t>f</a:t>
            </a:r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1752600" y="3657600"/>
            <a:ext cx="685800" cy="457200"/>
          </a:xfrm>
          <a:custGeom>
            <a:avLst/>
            <a:gdLst>
              <a:gd name="T0" fmla="*/ 0 w 1008"/>
              <a:gd name="T1" fmla="*/ 48 h 384"/>
              <a:gd name="T2" fmla="*/ 96 w 1008"/>
              <a:gd name="T3" fmla="*/ 336 h 384"/>
              <a:gd name="T4" fmla="*/ 144 w 1008"/>
              <a:gd name="T5" fmla="*/ 48 h 384"/>
              <a:gd name="T6" fmla="*/ 288 w 1008"/>
              <a:gd name="T7" fmla="*/ 384 h 384"/>
              <a:gd name="T8" fmla="*/ 336 w 1008"/>
              <a:gd name="T9" fmla="*/ 0 h 384"/>
              <a:gd name="T10" fmla="*/ 432 w 1008"/>
              <a:gd name="T11" fmla="*/ 336 h 384"/>
              <a:gd name="T12" fmla="*/ 528 w 1008"/>
              <a:gd name="T13" fmla="*/ 0 h 384"/>
              <a:gd name="T14" fmla="*/ 624 w 1008"/>
              <a:gd name="T15" fmla="*/ 336 h 384"/>
              <a:gd name="T16" fmla="*/ 720 w 1008"/>
              <a:gd name="T17" fmla="*/ 0 h 384"/>
              <a:gd name="T18" fmla="*/ 816 w 1008"/>
              <a:gd name="T19" fmla="*/ 336 h 384"/>
              <a:gd name="T20" fmla="*/ 864 w 1008"/>
              <a:gd name="T21" fmla="*/ 0 h 384"/>
              <a:gd name="T22" fmla="*/ 1008 w 1008"/>
              <a:gd name="T23" fmla="*/ 336 h 3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8"/>
              <a:gd name="T37" fmla="*/ 0 h 384"/>
              <a:gd name="T38" fmla="*/ 1008 w 1008"/>
              <a:gd name="T39" fmla="*/ 384 h 3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8" h="384">
                <a:moveTo>
                  <a:pt x="0" y="48"/>
                </a:moveTo>
                <a:lnTo>
                  <a:pt x="96" y="336"/>
                </a:lnTo>
                <a:lnTo>
                  <a:pt x="144" y="48"/>
                </a:lnTo>
                <a:lnTo>
                  <a:pt x="288" y="384"/>
                </a:lnTo>
                <a:lnTo>
                  <a:pt x="336" y="0"/>
                </a:lnTo>
                <a:lnTo>
                  <a:pt x="432" y="336"/>
                </a:lnTo>
                <a:lnTo>
                  <a:pt x="528" y="0"/>
                </a:lnTo>
                <a:lnTo>
                  <a:pt x="624" y="336"/>
                </a:lnTo>
                <a:lnTo>
                  <a:pt x="720" y="0"/>
                </a:lnTo>
                <a:lnTo>
                  <a:pt x="816" y="336"/>
                </a:lnTo>
                <a:lnTo>
                  <a:pt x="864" y="0"/>
                </a:lnTo>
                <a:lnTo>
                  <a:pt x="1008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203325" y="5830888"/>
            <a:ext cx="680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Stretching              Bending                Torsional</a:t>
            </a:r>
            <a:endParaRPr 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Terms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1143000" y="2895600"/>
            <a:ext cx="609600" cy="609600"/>
          </a:xfrm>
          <a:prstGeom prst="ellipse">
            <a:avLst/>
          </a:prstGeom>
          <a:gradFill rotWithShape="0">
            <a:gsLst>
              <a:gs pos="0">
                <a:srgbClr val="00007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209800" y="28956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19200" y="4262438"/>
            <a:ext cx="1673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q</a:t>
            </a:r>
            <a:r>
              <a:rPr lang="en-US" sz="2800" baseline="-25000"/>
              <a:t>i</a:t>
            </a:r>
            <a:r>
              <a:rPr lang="en-US" sz="2800"/>
              <a:t>q</a:t>
            </a:r>
            <a:r>
              <a:rPr lang="en-US" sz="2800" baseline="-25000"/>
              <a:t>j</a:t>
            </a:r>
            <a:r>
              <a:rPr lang="en-US" sz="2800"/>
              <a:t>/4</a:t>
            </a:r>
            <a:r>
              <a:rPr lang="en-US" sz="2800">
                <a:latin typeface="Symbol" pitchFamily="18" charset="2"/>
              </a:rPr>
              <a:t>pe</a:t>
            </a:r>
            <a:r>
              <a:rPr lang="en-US" sz="2800"/>
              <a:t>r</a:t>
            </a:r>
            <a:r>
              <a:rPr lang="en-US" sz="2800" baseline="-25000"/>
              <a:t>ij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811338" y="2362200"/>
            <a:ext cx="322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r</a:t>
            </a:r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3733800" y="28956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4800600" y="28956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402138" y="2362200"/>
            <a:ext cx="322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r</a:t>
            </a: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7391400" y="28956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992938" y="2362200"/>
            <a:ext cx="322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r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6629400" y="3048000"/>
            <a:ext cx="457200" cy="3810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6324600" y="2895600"/>
            <a:ext cx="609600" cy="6096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581400" y="4267200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A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6</a:t>
            </a:r>
            <a:r>
              <a:rPr lang="en-US" sz="2800"/>
              <a:t> - B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12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096000" y="4267200"/>
            <a:ext cx="2293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C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10</a:t>
            </a:r>
            <a:r>
              <a:rPr lang="en-US" sz="2800"/>
              <a:t> - D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12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203325" y="5181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Coulomb           van der Waals            H-bond</a:t>
            </a:r>
            <a:endParaRPr lang="en-US" sz="2400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1524000" y="2819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4038600" y="2819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6629400" y="2819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Reduced complexity models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No side chains </a:t>
            </a:r>
          </a:p>
          <a:p>
            <a:pPr lvl="1" eaLnBrk="1" hangingPunct="1"/>
            <a:r>
              <a:rPr lang="en-US" sz="2200" smtClean="0"/>
              <a:t>sometimes no main chain atoms either</a:t>
            </a:r>
          </a:p>
          <a:p>
            <a:pPr lvl="1" eaLnBrk="1" hangingPunct="1"/>
            <a:r>
              <a:rPr lang="en-US" sz="2200" smtClean="0"/>
              <a:t>Or represent the side chain with C</a:t>
            </a:r>
            <a:r>
              <a:rPr lang="en-US" sz="2200" baseline="-25000" smtClean="0">
                <a:sym typeface="Symbol" pitchFamily="18" charset="2"/>
              </a:rPr>
              <a:t></a:t>
            </a:r>
            <a:r>
              <a:rPr lang="en-US" sz="2200" smtClean="0"/>
              <a:t> </a:t>
            </a:r>
          </a:p>
          <a:p>
            <a:pPr eaLnBrk="1" hangingPunct="1"/>
            <a:r>
              <a:rPr lang="en-US" sz="2400" smtClean="0"/>
              <a:t>Reduced degrees of freedom </a:t>
            </a:r>
          </a:p>
          <a:p>
            <a:pPr eaLnBrk="1" hangingPunct="1"/>
            <a:r>
              <a:rPr lang="en-US" sz="2400" smtClean="0"/>
              <a:t>On-or off-lattice </a:t>
            </a:r>
          </a:p>
          <a:p>
            <a:pPr eaLnBrk="1" hangingPunct="1"/>
            <a:r>
              <a:rPr lang="en-US" sz="2400" smtClean="0"/>
              <a:t>Generally have an environment -based score and a knowledge-based residue-residue interaction term </a:t>
            </a:r>
          </a:p>
          <a:p>
            <a:pPr eaLnBrk="1" hangingPunct="1"/>
            <a:r>
              <a:rPr lang="en-US" sz="2400" smtClean="0"/>
              <a:t>Sometimes used as first step to prune the enormous conformational space, then resolution is increased for later fine-tuning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28683</TotalTime>
  <Words>1470</Words>
  <Application>Microsoft Office PowerPoint</Application>
  <PresentationFormat>On-screen Show (4:3)</PresentationFormat>
  <Paragraphs>302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Times New Roman</vt:lpstr>
      <vt:lpstr>Wingdings</vt:lpstr>
      <vt:lpstr>SimSun</vt:lpstr>
      <vt:lpstr>Symbol</vt:lpstr>
      <vt:lpstr>Tahoma</vt:lpstr>
      <vt:lpstr>Times</vt:lpstr>
      <vt:lpstr>Helvetica</vt:lpstr>
      <vt:lpstr>Layers</vt:lpstr>
      <vt:lpstr>CS ChemDraw Drawing</vt:lpstr>
      <vt:lpstr>Bitmap Image</vt:lpstr>
      <vt:lpstr>Ab Initio Methods for Protein Structure Prediction</vt:lpstr>
      <vt:lpstr>Motivation</vt:lpstr>
      <vt:lpstr>Ab Initio Methods</vt:lpstr>
      <vt:lpstr>ab-initio protein structure prediction</vt:lpstr>
      <vt:lpstr>Energy Minimization (Theory)</vt:lpstr>
      <vt:lpstr>Standard Energy Function</vt:lpstr>
      <vt:lpstr>Energy Terms</vt:lpstr>
      <vt:lpstr>Energy Terms</vt:lpstr>
      <vt:lpstr>Reduced complexity models </vt:lpstr>
      <vt:lpstr>Slide 10</vt:lpstr>
      <vt:lpstr>A Simple 2D Lattice</vt:lpstr>
      <vt:lpstr>Lattice Folding</vt:lpstr>
      <vt:lpstr>Lattice Algorithm</vt:lpstr>
      <vt:lpstr>Lattice Energy Algorithm</vt:lpstr>
      <vt:lpstr>More Complex Lattices</vt:lpstr>
      <vt:lpstr>3D Lattices</vt:lpstr>
      <vt:lpstr>Slide 17</vt:lpstr>
      <vt:lpstr>Lattice Methods</vt:lpstr>
      <vt:lpstr>Non-Lattice Models</vt:lpstr>
      <vt:lpstr>Simplified Chain Representation</vt:lpstr>
      <vt:lpstr>Assembly of sub-structural units</vt:lpstr>
      <vt:lpstr>Structure Prediction with Rosetta</vt:lpstr>
      <vt:lpstr>Modelling</vt:lpstr>
      <vt:lpstr>Modelling</vt:lpstr>
      <vt:lpstr>Modelling</vt:lpstr>
      <vt:lpstr>Modelling</vt:lpstr>
      <vt:lpstr>Build the Fragment Library-Rosetta</vt:lpstr>
      <vt:lpstr>Generate the Fragment Library</vt:lpstr>
      <vt:lpstr>Find Local Structures</vt:lpstr>
      <vt:lpstr>Slide 30</vt:lpstr>
      <vt:lpstr>Search Strategy</vt:lpstr>
      <vt:lpstr>Scoring Function</vt:lpstr>
      <vt:lpstr>Slide 33</vt:lpstr>
      <vt:lpstr>Slide 34</vt:lpstr>
      <vt:lpstr>The Rosetta Scoring Function</vt:lpstr>
      <vt:lpstr>The Sequence Dependent Term</vt:lpstr>
      <vt:lpstr>The Sequence Dependent Term</vt:lpstr>
      <vt:lpstr>The Sequence Independent Term</vt:lpstr>
      <vt:lpstr>The Model</vt:lpstr>
      <vt:lpstr>Search Strategy</vt:lpstr>
      <vt:lpstr>ROSETTA search algorithm Monte Carlo/Simulated Annealing</vt:lpstr>
      <vt:lpstr>A Filter for Bad b-Sheets</vt:lpstr>
      <vt:lpstr>ROSETTA Obstacles &amp; Enhancements</vt:lpstr>
      <vt:lpstr>Our Works</vt:lpstr>
    </vt:vector>
  </TitlesOfParts>
  <Company>University of Waterloo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Ming Li Talk about Bioinformatics</dc:title>
  <dc:creator>Ming Li</dc:creator>
  <cp:lastModifiedBy>Vondrasek</cp:lastModifiedBy>
  <cp:revision>397</cp:revision>
  <dcterms:created xsi:type="dcterms:W3CDTF">1999-10-09T00:16:45Z</dcterms:created>
  <dcterms:modified xsi:type="dcterms:W3CDTF">2015-05-12T13:00:19Z</dcterms:modified>
</cp:coreProperties>
</file>