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749F88-9ECB-4814-88C7-54B9A0108085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95596A-20C7-42A6-B00B-C8E3FCF4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F2CB8-6ABF-4189-BB0B-F99367E6498F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1034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4FF06-922D-455E-B09F-297F5690008F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  <p:sp>
        <p:nvSpPr>
          <p:cNvPr id="112646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90177-4E27-4E46-8537-586E86D3D237}" type="slidenum">
              <a:rPr lang="en-US" smtClean="0">
                <a:latin typeface="Arial" charset="0"/>
              </a:rPr>
              <a:pPr/>
              <a:t>46</a:t>
            </a:fld>
            <a:endParaRPr lang="en-US" smtClean="0">
              <a:latin typeface="Arial" charset="0"/>
            </a:endParaRPr>
          </a:p>
        </p:txBody>
      </p:sp>
      <p:sp>
        <p:nvSpPr>
          <p:cNvPr id="113670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D39DFD-2F3C-4B10-A288-B363EDAF54D4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  <p:sp>
        <p:nvSpPr>
          <p:cNvPr id="1146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2A65A-D9EA-48C0-84B1-FDDD3F580C48}" type="slidenum">
              <a:rPr lang="en-US" smtClean="0">
                <a:latin typeface="Arial" charset="0"/>
              </a:rPr>
              <a:pPr/>
              <a:t>48</a:t>
            </a:fld>
            <a:endParaRPr lang="en-US" smtClean="0">
              <a:latin typeface="Arial" charset="0"/>
            </a:endParaRPr>
          </a:p>
        </p:txBody>
      </p:sp>
      <p:sp>
        <p:nvSpPr>
          <p:cNvPr id="115718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Where are we with respect to our objectives 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35D332-3979-4662-BA29-E4D92E3A6C38}" type="slidenum">
              <a:rPr lang="en-US" smtClean="0">
                <a:latin typeface="Arial" charset="0"/>
              </a:rPr>
              <a:pPr/>
              <a:t>49</a:t>
            </a:fld>
            <a:endParaRPr lang="en-US" smtClean="0">
              <a:latin typeface="Arial" charset="0"/>
            </a:endParaRPr>
          </a:p>
        </p:txBody>
      </p:sp>
      <p:sp>
        <p:nvSpPr>
          <p:cNvPr id="116742" name="Rectangle 1026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82F9D3-6ABD-4781-84F1-98399C1BAE17}" type="slidenum">
              <a:rPr lang="en-US" smtClean="0">
                <a:latin typeface="Arial" charset="0"/>
              </a:rPr>
              <a:pPr/>
              <a:t>50</a:t>
            </a:fld>
            <a:endParaRPr lang="en-US" smtClean="0">
              <a:latin typeface="Arial" charset="0"/>
            </a:endParaRPr>
          </a:p>
        </p:txBody>
      </p:sp>
      <p:sp>
        <p:nvSpPr>
          <p:cNvPr id="1177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49B07F-ED7A-4C66-8739-7B393991509C}" type="slidenum">
              <a:rPr lang="en-US" smtClean="0">
                <a:latin typeface="Arial" charset="0"/>
              </a:rPr>
              <a:pPr/>
              <a:t>51</a:t>
            </a:fld>
            <a:endParaRPr lang="en-US" smtClean="0">
              <a:latin typeface="Arial" charset="0"/>
            </a:endParaRPr>
          </a:p>
        </p:txBody>
      </p:sp>
      <p:sp>
        <p:nvSpPr>
          <p:cNvPr id="1187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F152D7-91A3-41C5-B9DE-87AC373D8F2F}" type="slidenum">
              <a:rPr lang="en-US" smtClean="0">
                <a:latin typeface="Arial" charset="0"/>
              </a:rPr>
              <a:pPr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1198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BDBB0-801B-4B1D-96ED-ECEE69F06D83}" type="slidenum">
              <a:rPr lang="en-US" smtClean="0">
                <a:latin typeface="Arial" charset="0"/>
              </a:rPr>
              <a:pPr/>
              <a:t>53</a:t>
            </a:fld>
            <a:endParaRPr lang="en-US" smtClean="0">
              <a:latin typeface="Arial" charset="0"/>
            </a:endParaRPr>
          </a:p>
        </p:txBody>
      </p:sp>
      <p:sp>
        <p:nvSpPr>
          <p:cNvPr id="1208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58926-ADDD-4DCC-BFCA-AA07058FD27A}" type="slidenum">
              <a:rPr lang="en-US" smtClean="0">
                <a:latin typeface="Arial" charset="0"/>
              </a:rPr>
              <a:pPr/>
              <a:t>54</a:t>
            </a:fld>
            <a:endParaRPr lang="en-US" smtClean="0">
              <a:latin typeface="Arial" charset="0"/>
            </a:endParaRPr>
          </a:p>
        </p:txBody>
      </p:sp>
      <p:sp>
        <p:nvSpPr>
          <p:cNvPr id="1218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EEA04-A18B-417D-9BB3-D665EFA09049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104454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B3528-E41F-431C-9670-7B8C15E0CE20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105478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65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5B555-981F-4AE1-AAC6-F52A055C3E3E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106502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C637EB-A56B-4337-AECE-4C00294E3EEA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107526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DD4EA-6D27-4B07-B689-A10AA0A25EFE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108550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9D03D4-0EDD-4A7F-85FA-1141B84005BB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109574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9790B-9EFE-47CB-9ACB-EB2A069F9D14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  <p:sp>
        <p:nvSpPr>
          <p:cNvPr id="110598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D84FE6-EEA5-4957-B55A-1822A85C0BA5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  <p:sp>
        <p:nvSpPr>
          <p:cNvPr id="111622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18B5-A723-4F81-980F-8E8C83F9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C50C-F73B-4EC7-A767-25313F81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A5A9-EED0-4BF3-BA1B-D24F4AAA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8192-3FE7-490B-B3EF-AFA2F825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609C-A3EF-48D6-9D32-99F2A5AC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C88E-40E1-418C-946A-0CD915F9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FFDD-F5D0-442D-8D85-2C9C8719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2906-14F8-4B1A-9230-4A63ACCC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C878-C677-424B-BEC5-4AC4E65A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15BA-E0AF-40BA-873F-F3FB37D1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7E2-C458-48D1-B562-646E7E1E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807E03F-C19C-4FFF-A1F4-A95DC4B4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_aplikace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csbl.bmb.uga.edu/protein_pipeline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ryst.bioc.cam.ac.uk/~fugue/prfsearch.html" TargetMode="External"/><Relationship Id="rId2" Type="http://schemas.openxmlformats.org/officeDocument/2006/relationships/hyperlink" Target="https://csbl.bmb.uga.edu/protein_pipe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.cs.ucl.ac.uk/threade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Structures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Primary sequence 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Secondary structures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Tertiary structures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5000" y="2286000"/>
            <a:ext cx="5640388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3077" name="Picture 6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12017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3" y="3276600"/>
            <a:ext cx="11001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po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16129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2286000" y="4495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helices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4419600" y="4495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strands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6553200" y="44640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loops</a:t>
            </a: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 flipH="1" flipV="1">
            <a:off x="6477000" y="441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V="1">
            <a:off x="7162800" y="4267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1828800" y="5715000"/>
            <a:ext cx="60198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Three dimensional packing of secondary structures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Structures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495800"/>
          </a:xfrm>
        </p:spPr>
        <p:txBody>
          <a:bodyPr/>
          <a:lstStyle/>
          <a:p>
            <a:pPr eaLnBrk="1" hangingPunct="1"/>
            <a:r>
              <a:rPr lang="en-US" sz="2000" smtClean="0"/>
              <a:t>Protein structures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1800" smtClean="0"/>
              <a:t>generally compact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Soluble structures</a:t>
            </a:r>
          </a:p>
          <a:p>
            <a:pPr lvl="1" eaLnBrk="1" hangingPunct="1"/>
            <a:r>
              <a:rPr lang="en-US" sz="1800" smtClean="0"/>
              <a:t>individual domains are generally globular</a:t>
            </a:r>
          </a:p>
          <a:p>
            <a:pPr lvl="1" eaLnBrk="1" hangingPunct="1"/>
            <a:r>
              <a:rPr lang="en-US" sz="1800" smtClean="0"/>
              <a:t>they share various common characteristics, e.g. hydrophobic moment profile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Membrane proteins</a:t>
            </a:r>
          </a:p>
          <a:p>
            <a:pPr lvl="1" eaLnBrk="1" hangingPunct="1"/>
            <a:endParaRPr lang="en-US" sz="16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19800" y="1524000"/>
          <a:ext cx="3048000" cy="2108200"/>
        </p:xfrm>
        <a:graphic>
          <a:graphicData uri="http://schemas.openxmlformats.org/presentationml/2006/ole">
            <p:oleObj spid="_x0000_s1026" name="Chart" r:id="rId3" imgW="4753254" imgH="3286435" progId="Excel.Chart.8">
              <p:embed/>
            </p:oleObj>
          </a:graphicData>
        </a:graphic>
      </p:graphicFrame>
      <p:pic>
        <p:nvPicPr>
          <p:cNvPr id="1029" name="Picture 5" descr="mp_exm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95800"/>
            <a:ext cx="3581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0600" y="5427663"/>
            <a:ext cx="4953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most of the amino acid sidechains of  </a:t>
            </a:r>
            <a:r>
              <a:rPr lang="en-US" sz="1400" i="1"/>
              <a:t>transmembrane segments</a:t>
            </a:r>
            <a:r>
              <a:rPr lang="en-US" sz="1400"/>
              <a:t> must be non-polar </a:t>
            </a:r>
          </a:p>
          <a:p>
            <a:pPr>
              <a:spcBef>
                <a:spcPct val="50000"/>
              </a:spcBef>
            </a:pPr>
            <a:r>
              <a:rPr lang="en-US" sz="1400"/>
              <a:t>polar groups of the polypeptide backbone of transmembrane segments must participate in hydrogen bonds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24600" y="1143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rib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0"/>
            <a:ext cx="2438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Structure Determination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High-resolution structure determination</a:t>
            </a:r>
          </a:p>
          <a:p>
            <a:pPr lvl="1" eaLnBrk="1" hangingPunct="1"/>
            <a:r>
              <a:rPr lang="en-US" sz="2000" smtClean="0"/>
              <a:t>X-ray crystallography (~1A)</a:t>
            </a:r>
          </a:p>
          <a:p>
            <a:pPr lvl="1" eaLnBrk="1" hangingPunct="1"/>
            <a:r>
              <a:rPr lang="en-US" sz="2000" smtClean="0"/>
              <a:t>Nuclear magnetic resonance (NMR) (~1-2.5A)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Lower-resolution structure determination</a:t>
            </a:r>
          </a:p>
          <a:p>
            <a:pPr lvl="1" eaLnBrk="1" hangingPunct="1"/>
            <a:r>
              <a:rPr lang="en-US" sz="2000" smtClean="0"/>
              <a:t>Cryo-EM (electron-microscropy) ~10-15A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4101" name="Picture 6" descr="hexa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3789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3171A10-5C9C-4906-838F-67DEC1910F09}" type="slidenum">
              <a:rPr lang="en-US" smtClean="0">
                <a:latin typeface="Arial" charset="0"/>
              </a:rPr>
              <a:pPr algn="ctr"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Homology Modeling Software?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Freely available packages perform as good as commercial ones at CASP  (Critical Assessment of Structure Prediction)</a:t>
            </a:r>
          </a:p>
          <a:p>
            <a:pPr eaLnBrk="1" hangingPunct="1"/>
            <a:r>
              <a:rPr lang="en-US" smtClean="0"/>
              <a:t>Swiss Model  (tutorial)</a:t>
            </a:r>
          </a:p>
          <a:p>
            <a:pPr eaLnBrk="1" hangingPunct="1"/>
            <a:r>
              <a:rPr lang="en-US" smtClean="0"/>
              <a:t>Modeller </a:t>
            </a:r>
            <a:r>
              <a:rPr lang="en-US" sz="2400" smtClean="0"/>
              <a:t>(</a:t>
            </a:r>
            <a:r>
              <a:rPr lang="en-US" sz="2400" b="1" smtClean="0">
                <a:latin typeface="Courier New" pitchFamily="49" charset="0"/>
              </a:rPr>
              <a:t>http://guitar.rockefeller.edu</a:t>
            </a:r>
            <a:r>
              <a:rPr lang="en-US" sz="2400" b="1" smtClean="0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389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06D28AB7-263F-40C2-BCFB-D3108F43E9FA}" type="slidenum">
              <a:rPr lang="en-US" smtClean="0">
                <a:latin typeface="Arial" charset="0"/>
              </a:rPr>
              <a:pPr algn="ctr"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Search for sequence similarities</a:t>
            </a:r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5715000" y="1993900"/>
            <a:ext cx="1981200" cy="6540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BLASTP against</a:t>
            </a:r>
          </a:p>
          <a:p>
            <a:r>
              <a:rPr lang="en-US"/>
              <a:t>EX-NRL 3D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5181600" y="23241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3993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F8D97547-0361-415B-91C0-D90E8E04CA95}" type="slidenum">
              <a:rPr lang="en-US" smtClean="0">
                <a:latin typeface="Arial" charset="0"/>
              </a:rPr>
              <a:pPr algn="ctr"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Evaluate suitable templates</a:t>
            </a: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5715000" y="1930400"/>
            <a:ext cx="2133600" cy="1458913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/>
              <a:t>Identity: &gt; 25%</a:t>
            </a:r>
          </a:p>
          <a:p>
            <a:endParaRPr lang="en-US"/>
          </a:p>
          <a:p>
            <a:r>
              <a:rPr lang="en-US"/>
              <a:t>Expected model :</a:t>
            </a:r>
          </a:p>
          <a:p>
            <a:r>
              <a:rPr lang="en-US"/>
              <a:t>&gt; 20 resid.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5181600" y="26797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096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D382FB53-27EF-43D3-9C61-2D57E29BCD10}" type="slidenum">
              <a:rPr lang="en-US" smtClean="0">
                <a:latin typeface="Arial" charset="0"/>
              </a:rPr>
              <a:pPr algn="ctr"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244850"/>
            <a:ext cx="3111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Generate structural alignments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1242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Select regions of similarity and match in coordinate-space (EXPDB).</a:t>
            </a: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5181600" y="30607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Structure Determination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X-ray crystallography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most accurate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in vitro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need crystals proteins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&gt; ~100K per structure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NMR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Fairly accurate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in vivo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No need for crystals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Limited to small proteins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Imaging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Low-resolution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198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C0F2476-2F8C-4C24-B602-4D7E79F1411B}" type="slidenum">
              <a:rPr lang="en-US" smtClean="0">
                <a:latin typeface="Arial" charset="0"/>
              </a:rPr>
              <a:pPr algn="ctr"/>
              <a:t>40</a:t>
            </a:fld>
            <a:endParaRPr lang="en-US" smtClean="0">
              <a:latin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48025"/>
            <a:ext cx="297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Average backbones</a:t>
            </a:r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1242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Compute weighted average coordinates for backbone atoms expected to be in model.</a:t>
            </a: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5181600" y="34290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30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2BC3CFAC-3515-45B1-87D3-FE4C053F3FEF}" type="slidenum">
              <a:rPr lang="en-US" smtClean="0">
                <a:latin typeface="Arial" charset="0"/>
              </a:rPr>
              <a:pPr algn="ctr"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850" y="3238500"/>
            <a:ext cx="23939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Build loops</a:t>
            </a:r>
          </a:p>
        </p:txBody>
      </p:sp>
      <p:sp>
        <p:nvSpPr>
          <p:cNvPr id="43016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810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Pick plausible loops from library, ligate to stems; if not possible, try combinatorial search.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5181600" y="38100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403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541DA3A9-D80E-4427-B9D9-98DC250861D4}" type="slidenum">
              <a:rPr lang="en-US" smtClean="0">
                <a:latin typeface="Arial" charset="0"/>
              </a:rPr>
              <a:pPr algn="ctr"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44036" name="AutoShape 2"/>
          <p:cNvSpPr>
            <a:spLocks noChangeArrowheads="1"/>
          </p:cNvSpPr>
          <p:nvPr/>
        </p:nvSpPr>
        <p:spPr bwMode="auto">
          <a:xfrm>
            <a:off x="5715000" y="3073400"/>
            <a:ext cx="2971800" cy="218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/>
              <a:t>Bridge with overlapping pieces from pentapeptide fragment library, anchor with the terminal residues and add the three central residues.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Bridge incomplete backbones</a:t>
            </a:r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5181600" y="4164013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505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80F3606F-3FF1-497F-A24A-7F9C13731B1D}" type="slidenum">
              <a:rPr lang="en-US" smtClean="0">
                <a:latin typeface="Arial" charset="0"/>
              </a:rPr>
              <a:pPr algn="ctr"/>
              <a:t>43</a:t>
            </a:fld>
            <a:endParaRPr lang="en-US" smtClean="0">
              <a:latin typeface="Arial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5638800" y="3594100"/>
            <a:ext cx="29384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Rebuild sidechains</a:t>
            </a:r>
          </a:p>
        </p:txBody>
      </p:sp>
      <p:sp>
        <p:nvSpPr>
          <p:cNvPr id="45064" name="AutoShape 7"/>
          <p:cNvSpPr>
            <a:spLocks noChangeArrowheads="1"/>
          </p:cNvSpPr>
          <p:nvPr/>
        </p:nvSpPr>
        <p:spPr bwMode="auto">
          <a:xfrm>
            <a:off x="5715000" y="3454400"/>
            <a:ext cx="2971800" cy="218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/>
              <a:t>Rebuild sidechains from rotamer library - complete sidechains first, then regenerate partial sidechains from probabilistic approach.</a:t>
            </a: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>
            <a:off x="5181600" y="4545013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60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02B4E969-FA77-471A-B998-C032675EB838}" type="slidenum">
              <a:rPr lang="en-US" smtClean="0">
                <a:latin typeface="Arial" charset="0"/>
              </a:rPr>
              <a:pPr algn="ctr"/>
              <a:t>44</a:t>
            </a:fld>
            <a:endParaRPr lang="en-US" smtClean="0"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Rebuild sidechains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Energy minimize</a:t>
            </a:r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5715000" y="4495800"/>
            <a:ext cx="2362200" cy="762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en-US"/>
              <a:t>Gromos 96 - </a:t>
            </a:r>
          </a:p>
          <a:p>
            <a:pPr marL="457200" indent="-457200"/>
            <a:r>
              <a:rPr lang="en-US"/>
              <a:t>Energy minimization</a:t>
            </a:r>
            <a:endParaRPr lang="en-US" sz="2000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5181600" y="4876800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710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AD9D433-27D3-45F8-957B-CE69C3E752F0}" type="slidenum">
              <a:rPr lang="en-US" smtClean="0">
                <a:latin typeface="Arial" charset="0"/>
              </a:rPr>
              <a:pPr algn="ctr"/>
              <a:t>45</a:t>
            </a:fld>
            <a:endParaRPr lang="en-US" smtClean="0">
              <a:latin typeface="Arial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Swiss-Model steps: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5562600" y="4953000"/>
            <a:ext cx="1676400" cy="533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en-US"/>
              <a:t>e-mail results</a:t>
            </a:r>
            <a:endParaRPr lang="en-US" sz="2000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562600" y="5043488"/>
            <a:ext cx="293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AutoShape 7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Rebuild sidechains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Energy minimize</a:t>
            </a:r>
            <a:endParaRPr lang="en-US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Write Alignment and PDB file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5181600" y="52197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D6E8B112-F451-4ADA-B2BA-86EFEB117042}" type="slidenum">
              <a:rPr lang="en-US" smtClean="0">
                <a:latin typeface="Arial" charset="0"/>
              </a:rPr>
              <a:pPr algn="ctr"/>
              <a:t>46</a:t>
            </a:fld>
            <a:endParaRPr lang="en-US" smtClean="0">
              <a:latin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Swissmodel in comparison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5638800" y="2057400"/>
            <a:ext cx="2819400" cy="3048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3D-Crunch:</a:t>
            </a:r>
          </a:p>
          <a:p>
            <a:pPr>
              <a:lnSpc>
                <a:spcPct val="110000"/>
              </a:lnSpc>
            </a:pPr>
            <a:r>
              <a:rPr lang="en-US"/>
              <a:t>211,000 sequences -&gt; 64,000 models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Controls:</a:t>
            </a:r>
          </a:p>
          <a:p>
            <a:pPr>
              <a:lnSpc>
                <a:spcPct val="110000"/>
              </a:lnSpc>
            </a:pPr>
            <a:r>
              <a:rPr lang="en-US"/>
              <a:t>&gt;50 % ID: ~ 1 Å RMSD</a:t>
            </a:r>
          </a:p>
          <a:p>
            <a:pPr>
              <a:lnSpc>
                <a:spcPct val="110000"/>
              </a:lnSpc>
            </a:pPr>
            <a:r>
              <a:rPr lang="en-US"/>
              <a:t>40-49% ID: 63% &lt; 3Å</a:t>
            </a:r>
          </a:p>
          <a:p>
            <a:pPr>
              <a:lnSpc>
                <a:spcPct val="110000"/>
              </a:lnSpc>
            </a:pPr>
            <a:r>
              <a:rPr lang="en-US"/>
              <a:t>25-29% ID: 49% &lt; 4Å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09600" y="5356225"/>
            <a:ext cx="79898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Guex et al. (1999) </a:t>
            </a:r>
            <a:r>
              <a:rPr lang="en-US" sz="1600" i="1"/>
              <a:t>TIBS</a:t>
            </a:r>
            <a:r>
              <a:rPr lang="en-US" sz="1600"/>
              <a:t> </a:t>
            </a:r>
            <a:r>
              <a:rPr lang="en-US" sz="1600" b="1"/>
              <a:t>24</a:t>
            </a:r>
            <a:r>
              <a:rPr lang="en-US" sz="1600"/>
              <a:t>:365-367</a:t>
            </a:r>
          </a:p>
          <a:p>
            <a:r>
              <a:rPr lang="en-US" b="1"/>
              <a:t>EVA:</a:t>
            </a:r>
            <a:r>
              <a:rPr lang="en-US" sz="1600" b="1"/>
              <a:t> </a:t>
            </a:r>
            <a:r>
              <a:rPr lang="en-US" sz="1600"/>
              <a:t>Eyrich et al. (2001) </a:t>
            </a:r>
            <a:r>
              <a:rPr lang="en-US" sz="1600" i="1"/>
              <a:t>Bioinformatics</a:t>
            </a:r>
            <a:r>
              <a:rPr lang="en-US" sz="1600"/>
              <a:t> </a:t>
            </a:r>
            <a:r>
              <a:rPr lang="en-US" sz="1600" b="1"/>
              <a:t>17</a:t>
            </a:r>
            <a:r>
              <a:rPr lang="en-US" sz="1600"/>
              <a:t>:1242-1243 </a:t>
            </a:r>
            <a:r>
              <a:rPr lang="en-US" sz="1400"/>
              <a:t>(http://cubic.bioc.columbia.edu/eva)</a:t>
            </a:r>
            <a:endParaRPr lang="en-US" sz="1600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2432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Manual alternatives:</a:t>
            </a:r>
          </a:p>
          <a:p>
            <a:r>
              <a:rPr lang="en-US" sz="1600" b="1"/>
              <a:t>  Modeller</a:t>
            </a:r>
          </a:p>
          <a:p>
            <a:r>
              <a:rPr lang="en-US" sz="1600" b="1"/>
              <a:t>  ...</a:t>
            </a:r>
          </a:p>
          <a:p>
            <a:endParaRPr lang="en-US" sz="1600" b="1"/>
          </a:p>
          <a:p>
            <a:r>
              <a:rPr lang="en-US" sz="1600" b="1"/>
              <a:t>Automatic alternatives:</a:t>
            </a:r>
          </a:p>
          <a:p>
            <a:r>
              <a:rPr lang="en-US" sz="1600"/>
              <a:t>  </a:t>
            </a:r>
            <a:r>
              <a:rPr lang="en-US" sz="1600" b="1">
                <a:solidFill>
                  <a:schemeClr val="accent2"/>
                </a:solidFill>
              </a:rPr>
              <a:t>SwissModel</a:t>
            </a:r>
          </a:p>
          <a:p>
            <a:r>
              <a:rPr lang="en-US" sz="1600"/>
              <a:t>  sdsc1</a:t>
            </a:r>
          </a:p>
          <a:p>
            <a:r>
              <a:rPr lang="en-US" sz="1600"/>
              <a:t>  3djigsaw</a:t>
            </a:r>
          </a:p>
          <a:p>
            <a:r>
              <a:rPr lang="en-US" sz="1600"/>
              <a:t>  pcomb_pcons</a:t>
            </a:r>
          </a:p>
          <a:p>
            <a:r>
              <a:rPr lang="en-US" sz="1600"/>
              <a:t>  cphmodels</a:t>
            </a:r>
          </a:p>
          <a:p>
            <a:r>
              <a:rPr lang="en-US" sz="1600"/>
              <a:t>  easypred</a:t>
            </a:r>
          </a:p>
        </p:txBody>
      </p:sp>
      <p:sp>
        <p:nvSpPr>
          <p:cNvPr id="48136" name="AutoShape 7"/>
          <p:cNvSpPr>
            <a:spLocks noChangeArrowheads="1"/>
          </p:cNvSpPr>
          <p:nvPr/>
        </p:nvSpPr>
        <p:spPr bwMode="auto">
          <a:xfrm>
            <a:off x="3352800" y="3124200"/>
            <a:ext cx="1752600" cy="91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400"/>
              <a:t># 1 for RMSD and % correct aligned, #2 for coverage</a:t>
            </a:r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2362200" y="3505200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4915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B987A3B2-D99F-49C3-B2B0-89CA19C63FAC}" type="slidenum">
              <a:rPr lang="en-US" smtClean="0">
                <a:latin typeface="Arial" charset="0"/>
              </a:rPr>
              <a:pPr algn="ctr"/>
              <a:t>47</a:t>
            </a:fld>
            <a:endParaRPr lang="en-US" smtClean="0">
              <a:latin typeface="Arial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structure elements change between similar sequence?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22513"/>
            <a:ext cx="8001000" cy="3621087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Subtle changes in protein backbone path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Changes in amino acid side-chain rotamer orientation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backbone dependent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Loops added or truncated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Model may be incomplete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49463"/>
            <a:ext cx="8610600" cy="3324225"/>
          </a:xfrm>
          <a:noFill/>
        </p:spPr>
        <p:txBody>
          <a:bodyPr>
            <a:spAutoFit/>
          </a:bodyPr>
          <a:lstStyle/>
          <a:p>
            <a:pPr marL="0" indent="3175" eaLnBrk="1" hangingPunct="1">
              <a:buFontTx/>
              <a:buNone/>
            </a:pPr>
            <a:r>
              <a:rPr lang="en-US" sz="10600" b="1" smtClean="0">
                <a:solidFill>
                  <a:schemeClr val="accent2"/>
                </a:solidFill>
              </a:rPr>
              <a:t>SwissModel in practice.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5120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756725B-B3EE-41F1-970D-D6E1718BFBB7}" type="slidenum">
              <a:rPr lang="en-US" smtClean="0">
                <a:latin typeface="Arial" charset="0"/>
              </a:rPr>
              <a:pPr algn="ctr"/>
              <a:t>49</a:t>
            </a:fld>
            <a:endParaRPr lang="en-US" smtClean="0">
              <a:latin typeface="Arial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1000"/>
            <a:ext cx="78311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 smtClean="0"/>
              <a:t>SwissModel ... first approach mode</a:t>
            </a:r>
            <a:endParaRPr lang="en-US" smtClean="0"/>
          </a:p>
        </p:txBody>
      </p:sp>
      <p:pic>
        <p:nvPicPr>
          <p:cNvPr id="51205" name="Picture 7" descr=" Picture 1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629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914400" y="4279900"/>
            <a:ext cx="2667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>
            <a:off x="914400" y="22225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11"/>
          <p:cNvSpPr>
            <a:spLocks noChangeArrowheads="1"/>
          </p:cNvSpPr>
          <p:nvPr/>
        </p:nvSpPr>
        <p:spPr bwMode="auto">
          <a:xfrm>
            <a:off x="304800" y="1143000"/>
            <a:ext cx="6303963" cy="574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/>
              <a:t>http://www.expasy.org/swissmod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1524000"/>
            <a:ext cx="1885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Structure Determination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in theory, a protein structure can solved 	computationally</a:t>
            </a:r>
          </a:p>
          <a:p>
            <a:pPr eaLnBrk="1" hangingPunct="1"/>
            <a:endParaRPr lang="en-US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a protein folds into a 3D structure to minimizes 		its free potential energy</a:t>
            </a:r>
          </a:p>
          <a:p>
            <a:pPr eaLnBrk="1" hangingPunct="1"/>
            <a:endParaRPr lang="en-US" sz="20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the problem can be formulated as a search 		problem for minimum energy</a:t>
            </a:r>
            <a:endParaRPr lang="en-US" sz="2000" smtClean="0"/>
          </a:p>
          <a:p>
            <a:pPr lvl="1" eaLnBrk="1" hangingPunct="1"/>
            <a:r>
              <a:rPr lang="en-US" sz="1600" smtClean="0"/>
              <a:t>the search space is defined by psi/phi angles of 		backbone and side-chain rotamers</a:t>
            </a:r>
          </a:p>
          <a:p>
            <a:pPr lvl="1" eaLnBrk="1" hangingPunct="1"/>
            <a:r>
              <a:rPr lang="en-US" sz="1600" smtClean="0"/>
              <a:t>the search space is </a:t>
            </a:r>
            <a:r>
              <a:rPr lang="en-US" sz="1600" smtClean="0">
                <a:solidFill>
                  <a:srgbClr val="FF0000"/>
                </a:solidFill>
              </a:rPr>
              <a:t>enormous</a:t>
            </a:r>
            <a:r>
              <a:rPr lang="en-US" sz="1600" smtClean="0"/>
              <a:t> even for small 		proteins!</a:t>
            </a:r>
          </a:p>
          <a:p>
            <a:pPr lvl="1" eaLnBrk="1" hangingPunct="1"/>
            <a:r>
              <a:rPr lang="en-US" sz="1600" smtClean="0"/>
              <a:t>the number of local minima increases exponentially 	                          of the number of residues</a:t>
            </a:r>
          </a:p>
          <a:p>
            <a:pPr lvl="1" eaLnBrk="1" hangingPunct="1"/>
            <a:endParaRPr lang="en-US" sz="1600" smtClean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295400" y="6248400"/>
            <a:ext cx="5562600" cy="3794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Computationally it is an exceedingly difficult problem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522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A56DA91D-5796-4143-ABB0-75F455E63A4C}" type="slidenum">
              <a:rPr lang="en-US" smtClean="0">
                <a:latin typeface="Arial" charset="0"/>
              </a:rPr>
              <a:pPr algn="ctr"/>
              <a:t>50</a:t>
            </a:fld>
            <a:endParaRPr lang="en-US" smtClean="0">
              <a:latin typeface="Arial" charset="0"/>
            </a:endParaRPr>
          </a:p>
        </p:txBody>
      </p:sp>
      <p:pic>
        <p:nvPicPr>
          <p:cNvPr id="52228" name="Picture 9" descr=" Picture 5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6629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50838"/>
            <a:ext cx="72469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 smtClean="0"/>
              <a:t>... enter the ExPDB template ID...</a:t>
            </a:r>
            <a:endParaRPr lang="en-US" smtClean="0"/>
          </a:p>
        </p:txBody>
      </p:sp>
      <p:sp>
        <p:nvSpPr>
          <p:cNvPr id="52230" name="Line 4"/>
          <p:cNvSpPr>
            <a:spLocks noChangeShapeType="1"/>
          </p:cNvSpPr>
          <p:nvPr/>
        </p:nvSpPr>
        <p:spPr bwMode="auto">
          <a:xfrm>
            <a:off x="685800" y="471170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5325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56FE523-FFA6-4AE1-95A6-18F5586C7F74}" type="slidenum">
              <a:rPr lang="en-US" smtClean="0">
                <a:latin typeface="Arial" charset="0"/>
              </a:rPr>
              <a:pPr algn="ctr"/>
              <a:t>51</a:t>
            </a:fld>
            <a:endParaRPr lang="en-US" smtClean="0">
              <a:latin typeface="Arial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315913" y="519113"/>
            <a:ext cx="8561387" cy="396875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 smtClean="0"/>
              <a:t>... run in Normal Mode (Except if defining a DeepView project )...</a:t>
            </a:r>
            <a:endParaRPr lang="en-US" sz="2800" smtClean="0"/>
          </a:p>
        </p:txBody>
      </p:sp>
      <p:pic>
        <p:nvPicPr>
          <p:cNvPr id="53253" name="Picture 6" descr=" Picture 3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11250"/>
            <a:ext cx="67056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533400" y="448945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5427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8E419825-AE26-40AB-912F-323D22D21BB7}" type="slidenum">
              <a:rPr lang="en-US" smtClean="0">
                <a:latin typeface="Arial" charset="0"/>
              </a:rPr>
              <a:pPr algn="ctr"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838"/>
            <a:ext cx="58499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 smtClean="0"/>
              <a:t>... successful submission.</a:t>
            </a:r>
            <a:endParaRPr lang="en-US" smtClean="0"/>
          </a:p>
        </p:txBody>
      </p:sp>
      <p:pic>
        <p:nvPicPr>
          <p:cNvPr id="54277" name="Picture 3" descr=" Picture 4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6553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3146425" y="5095875"/>
            <a:ext cx="5411788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Results come by e-mail.</a:t>
            </a: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5529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41EA87C4-F4BE-4503-8FF0-382C3D8A9929}" type="slidenum">
              <a:rPr lang="en-US" smtClean="0">
                <a:latin typeface="Arial" charset="0"/>
              </a:rPr>
              <a:pPr algn="ctr"/>
              <a:t>53</a:t>
            </a:fld>
            <a:endParaRPr lang="en-US" smtClean="0">
              <a:latin typeface="Arial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533400"/>
            <a:ext cx="64087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 smtClean="0"/>
              <a:t>Optimal sequence alignment</a:t>
            </a:r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http://cbrmain.cbr.nrc.ca/EMBOSS/index.html</a:t>
            </a:r>
            <a:endParaRPr lang="en-US" sz="2800" smtClean="0"/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381000" y="2209800"/>
            <a:ext cx="85058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[...]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Matrix: EBLOSUM35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Gap_penalty: 10.0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Extend_penalty: 0.5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Length: 122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Identity:      36/122 (29.5%)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Similarity:    55/122 (45.1%)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Gaps:          28/122 (23.0%)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Score: 150.5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[...]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#=======================================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23 LNNKKTIAEGRRIPISKAVENPTATEIQDVCSAVGLNVFLEKNKMYSREW     72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|:.||:.|||||||...||.|....|:.:....:||. |..:.|.|.:.|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11 LDSKKSRAEGRRIPRRFAVPNVKLHELVEASKELGLK-FRAEEKKYPKSW     59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73 NRDVQYRGRVRVQLKQEDGSLCLVQFPSRKSVMLYAAEMIPKLKTRTQKT    122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   .:..|||.|:.:           .::..:|:..|..|.:::      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60 ---WEEGGRVVVEKR-----------GTKTKLMIELARKIAEIR------     89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123 GGADQSLQQGEGSKKGKGKKKK    144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   :|..:|    ||.|.||||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90 ---EQKREQ----KKDKKKKKK    104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5632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54B94581-82CE-49D7-87B6-F0D016A00409}" type="slidenum">
              <a:rPr lang="en-US" smtClean="0">
                <a:latin typeface="Arial" charset="0"/>
              </a:rPr>
              <a:pPr algn="ctr"/>
              <a:t>54</a:t>
            </a:fld>
            <a:endParaRPr lang="en-US" smtClean="0">
              <a:latin typeface="Arial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Optimal structural superposition</a:t>
            </a:r>
            <a:endParaRPr lang="en-US" smtClean="0"/>
          </a:p>
        </p:txBody>
      </p:sp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1295400"/>
            <a:ext cx="3303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4343400" y="3657600"/>
            <a:ext cx="1020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1.4Å</a:t>
            </a:r>
          </a:p>
          <a:p>
            <a:r>
              <a:rPr lang="en-US" sz="1600"/>
              <a:t>in 32 res.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</a:t>
            </a:r>
          </a:p>
        </p:txBody>
      </p:sp>
      <p:sp>
        <p:nvSpPr>
          <p:cNvPr id="573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66800" y="1768475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The goal</a:t>
            </a:r>
            <a:r>
              <a:rPr lang="en-US" sz="2000" smtClean="0"/>
              <a:t>: find the “correct” sequence-structure alignment between a target sequence and its native-like fold in PDB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Energy function</a:t>
            </a:r>
            <a:r>
              <a:rPr lang="en-US" sz="2000" smtClean="0"/>
              <a:t> – knowledge (or statistics) based rather than physics based </a:t>
            </a:r>
          </a:p>
          <a:p>
            <a:pPr lvl="1" eaLnBrk="1" hangingPunct="1"/>
            <a:r>
              <a:rPr lang="en-US" sz="1800" smtClean="0"/>
              <a:t>Should be able to distinguish correct structural folds from incorrect structural folds</a:t>
            </a:r>
          </a:p>
          <a:p>
            <a:pPr lvl="1" eaLnBrk="1" hangingPunct="1"/>
            <a:r>
              <a:rPr lang="en-US" sz="1800" smtClean="0"/>
              <a:t>Should be able to distinguish correct sequence-fold alignment from incorrect sequence-fold alignments</a:t>
            </a:r>
          </a:p>
          <a:p>
            <a:pPr lvl="1" eaLnBrk="1" hangingPunct="1">
              <a:buFontTx/>
              <a:buNone/>
            </a:pPr>
            <a:endParaRPr lang="en-US" sz="1800" smtClean="0"/>
          </a:p>
        </p:txBody>
      </p:sp>
      <p:grpSp>
        <p:nvGrpSpPr>
          <p:cNvPr id="57348" name="Group 13"/>
          <p:cNvGrpSpPr>
            <a:grpSpLocks/>
          </p:cNvGrpSpPr>
          <p:nvPr/>
        </p:nvGrpSpPr>
        <p:grpSpPr bwMode="auto">
          <a:xfrm>
            <a:off x="1887538" y="2605088"/>
            <a:ext cx="4970462" cy="1357312"/>
            <a:chOff x="1440" y="1584"/>
            <a:chExt cx="3131" cy="855"/>
          </a:xfrm>
        </p:grpSpPr>
        <p:pic>
          <p:nvPicPr>
            <p:cNvPr id="57349" name="Picture 14" descr="tmp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" y="1632"/>
              <a:ext cx="1019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Rectangle 15"/>
            <p:cNvSpPr>
              <a:spLocks noChangeArrowheads="1"/>
            </p:cNvSpPr>
            <p:nvPr/>
          </p:nvSpPr>
          <p:spPr bwMode="auto">
            <a:xfrm>
              <a:off x="1440" y="2040"/>
              <a:ext cx="2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MTYKLILN …. NGVDGEWTYTE</a:t>
              </a:r>
            </a:p>
          </p:txBody>
        </p:sp>
        <p:sp>
          <p:nvSpPr>
            <p:cNvPr id="57351" name="AutoShape 16"/>
            <p:cNvSpPr>
              <a:spLocks noChangeArrowheads="1"/>
            </p:cNvSpPr>
            <p:nvPr/>
          </p:nvSpPr>
          <p:spPr bwMode="auto">
            <a:xfrm rot="-522025">
              <a:off x="2832" y="1584"/>
              <a:ext cx="624" cy="288"/>
            </a:xfrm>
            <a:prstGeom prst="curvedDownArrow">
              <a:avLst>
                <a:gd name="adj1" fmla="val 43333"/>
                <a:gd name="adj2" fmla="val 86667"/>
                <a:gd name="adj3" fmla="val 33333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746250"/>
            <a:ext cx="75438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Basic premise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Statistics from Protein Data Bank (~54,000 structures)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Chances for a protein to have a native-like structural fold in PDB are quite good</a:t>
            </a:r>
            <a:r>
              <a:rPr lang="en-US" sz="1800" smtClean="0"/>
              <a:t> </a:t>
            </a:r>
            <a:r>
              <a:rPr lang="en-US" sz="1200" smtClean="0"/>
              <a:t>(estimated to be 60-70%)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Proteins with similar structural folds could be </a:t>
            </a:r>
            <a:r>
              <a:rPr lang="en-US" sz="1600" smtClean="0">
                <a:solidFill>
                  <a:schemeClr val="tx2"/>
                </a:solidFill>
              </a:rPr>
              <a:t>homologues</a:t>
            </a:r>
            <a:r>
              <a:rPr lang="en-US" sz="1600" smtClean="0"/>
              <a:t> or </a:t>
            </a:r>
            <a:r>
              <a:rPr lang="en-US" sz="1600" smtClean="0">
                <a:solidFill>
                  <a:schemeClr val="tx2"/>
                </a:solidFill>
              </a:rPr>
              <a:t>analogues</a:t>
            </a:r>
            <a:endParaRPr lang="en-US" sz="1800" smtClean="0">
              <a:solidFill>
                <a:srgbClr val="FF3300"/>
              </a:solidFill>
            </a:endParaRPr>
          </a:p>
        </p:txBody>
      </p:sp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1752600" y="2403475"/>
            <a:ext cx="6067425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The number of unique structural (domain) folds in nature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is fairly small (possibly a few thousand)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1939925" y="4232275"/>
            <a:ext cx="5527675" cy="7207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90% of new structures submitted to PDB in the past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three years have similar structural folds in PDB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– four basic components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Structure database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Energy function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Sequence-structure alignment algorithm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Prediction reliability assessment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– structure database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Build a template database</a:t>
            </a:r>
          </a:p>
        </p:txBody>
      </p:sp>
      <p:pic>
        <p:nvPicPr>
          <p:cNvPr id="60420" name="Picture 5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959100"/>
            <a:ext cx="13033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29416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2941638"/>
            <a:ext cx="10207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8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2941638"/>
            <a:ext cx="12112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0" descr="1AP4_psi_d2pvba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724400"/>
            <a:ext cx="2895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3" descr="1M12_psi_d1nkl_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3048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pic>
        <p:nvPicPr>
          <p:cNvPr id="61443" name="Picture 4" descr="tm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692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85800" y="1820863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MTYKLILNGKTKGETTTEAVDAATAEKVFQYANDNGVDGEWTYTE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6248400" y="30099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well a residue  fits a structural environment: E_s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preferable to put two particular residues nearby: E_p</a:t>
            </a:r>
            <a:endParaRPr lang="en-US" sz="2400" b="1"/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alignment gap penalty: E_g</a:t>
            </a:r>
            <a:endParaRPr lang="en-US" b="1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514600" y="4906963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total energy: E_p + E_s + E_g</a:t>
            </a:r>
            <a:endParaRPr lang="en-US" sz="2400" b="1"/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2667000" y="5553075"/>
            <a:ext cx="47244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find a sequence-structure alignment to minimize the energy function</a:t>
            </a:r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3048000" y="2133600"/>
            <a:ext cx="914400" cy="990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H="1">
            <a:off x="4114800" y="2209800"/>
            <a:ext cx="762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257800" y="2133600"/>
            <a:ext cx="5334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Methods for Protein Structure Prediction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900" b="1" smtClean="0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rgbClr val="0000FF"/>
                </a:solidFill>
              </a:rPr>
              <a:t>An energy function to describe the protein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bond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bond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dihedral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van der Waals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electrostatic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endParaRPr lang="en-US" sz="1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rgbClr val="0000FF"/>
                </a:solidFill>
              </a:rPr>
              <a:t>Calculating the structure through minimizing the energy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rgbClr val="0000FF"/>
                </a:solidFill>
              </a:rPr>
              <a:t>Not practical in general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Computationally very expensive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Accuracy is poor</a:t>
            </a:r>
            <a:endParaRPr lang="en-US" sz="1800" b="1" smtClean="0">
              <a:solidFill>
                <a:srgbClr val="0000FF"/>
              </a:solidFill>
            </a:endParaRPr>
          </a:p>
        </p:txBody>
      </p:sp>
      <p:sp>
        <p:nvSpPr>
          <p:cNvPr id="7172" name="Freeform 5"/>
          <p:cNvSpPr>
            <a:spLocks/>
          </p:cNvSpPr>
          <p:nvPr/>
        </p:nvSpPr>
        <p:spPr bwMode="auto">
          <a:xfrm>
            <a:off x="5105400" y="2133600"/>
            <a:ext cx="3200400" cy="1447800"/>
          </a:xfrm>
          <a:custGeom>
            <a:avLst/>
            <a:gdLst>
              <a:gd name="T0" fmla="*/ 0 w 2016"/>
              <a:gd name="T1" fmla="*/ 304800 h 912"/>
              <a:gd name="T2" fmla="*/ 457200 w 2016"/>
              <a:gd name="T3" fmla="*/ 1447800 h 912"/>
              <a:gd name="T4" fmla="*/ 2286000 w 2016"/>
              <a:gd name="T5" fmla="*/ 1447800 h 912"/>
              <a:gd name="T6" fmla="*/ 3200400 w 2016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912"/>
              <a:gd name="T14" fmla="*/ 2016 w 201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912">
                <a:moveTo>
                  <a:pt x="0" y="192"/>
                </a:moveTo>
                <a:lnTo>
                  <a:pt x="288" y="912"/>
                </a:lnTo>
                <a:lnTo>
                  <a:pt x="1440" y="912"/>
                </a:lnTo>
                <a:lnTo>
                  <a:pt x="2016" y="0"/>
                </a:lnTo>
              </a:path>
            </a:pathLst>
          </a:cu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4876800" y="2209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54102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72390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8153400" y="1905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676400" y="6172200"/>
            <a:ext cx="63246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both folding pathway and folded structure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Calculating energy terms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E_p for each pair of amino acids, e.g. (C, V)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E_p(C, V) = log (E (C, V)/F (C, V))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 smtClean="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E_s for each type of amino acid, e.g., A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E_s(A) = log (E (A)/F(A))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 smtClean="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E_g: alignment gap penalty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Unlike sequence-sequence alignment where amino acids are aligned,  a sequence-structure alignment aligns amino acids with structural environments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 simple definition of structural environment</a:t>
            </a:r>
          </a:p>
          <a:p>
            <a:pPr lvl="1" eaLnBrk="1" hangingPunct="1"/>
            <a:r>
              <a:rPr lang="en-US" sz="1800" smtClean="0"/>
              <a:t>secondary structure: alpha-helix, beta-strand, loop</a:t>
            </a:r>
          </a:p>
          <a:p>
            <a:pPr lvl="1" eaLnBrk="1" hangingPunct="1"/>
            <a:r>
              <a:rPr lang="en-US" sz="1800" smtClean="0"/>
              <a:t>solvent accessibility: 0, 10, 20, …, 100% of accessibility</a:t>
            </a:r>
          </a:p>
          <a:p>
            <a:pPr lvl="1" eaLnBrk="1" hangingPunct="1"/>
            <a:r>
              <a:rPr lang="en-US" sz="1800" smtClean="0"/>
              <a:t>each combination of secondary structure and solvent accessibility level defines a structural environment</a:t>
            </a:r>
          </a:p>
          <a:p>
            <a:pPr lvl="2" eaLnBrk="1" hangingPunct="1"/>
            <a:r>
              <a:rPr lang="en-US" sz="1600" smtClean="0"/>
              <a:t>E.g., (alpha-helix, 30%), (loop, 80%), …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438150" y="1828800"/>
            <a:ext cx="8553450" cy="4356100"/>
            <a:chOff x="128" y="704"/>
            <a:chExt cx="29212" cy="18271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356" y="3454"/>
              <a:ext cx="28962" cy="12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A   R   N   D   C   Q   E   G   H   I   L   K   M   F   P   S   T   W   Y   V</a:t>
              </a:r>
            </a:p>
          </p:txBody>
        </p:sp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28" y="704"/>
              <a:ext cx="1355" cy="182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A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R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N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D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C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Q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E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G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H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I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L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K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M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F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P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S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T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W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Y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V 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345" y="704"/>
              <a:ext cx="28995" cy="182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4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 1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 9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1   0   0  -3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-1   0   0   </a:t>
              </a:r>
              <a:r>
                <a:rPr lang="en-US" sz="1400" b="1">
                  <a:solidFill>
                    <a:srgbClr val="FF0000"/>
                  </a:solidFill>
                  <a:latin typeface="Courier New" pitchFamily="49" charset="0"/>
                </a:rPr>
                <a:t>2</a:t>
              </a:r>
              <a:r>
                <a:rPr lang="en-US" sz="1400" b="1">
                  <a:latin typeface="Courier New" pitchFamily="49" charset="0"/>
                </a:rPr>
                <a:t>  -4   2   5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-2   0  -1  -3  -2  -2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1  -1  -3   0   0  -2   8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-3  -3  -3  -1  -3  -3  -4  -3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-3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-4</a:t>
              </a:r>
              <a:r>
                <a:rPr lang="en-US" sz="1400" b="1">
                  <a:latin typeface="Courier New" pitchFamily="49" charset="0"/>
                </a:rPr>
                <a:t>  -1  -2  -3  -4  -3   2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2   0  -1  -3   1   1  -2  -1  -3  -2   5 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-1  -2  -3  -1   0  -2  -3  -2   1   2  -1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-3  -3  -3  -2  -3  -3  -3  -1   0   0  -3   0   6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-2  -1  -3  -1  -1  -2  -2  -3  -3  -1  -2  -4   7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1  -1   1   0  -1   0   0   0  -1  -2  -2   0  -1  -2  -1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-1   0  -1  -1  -1  -1  -2  -2  -1  -1  -1  -1  -2  -1   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-3  -3  -4  -4  -2  -2  -3  -2  -2  -3  -2  -3  -1   1  -4  -3  -2  11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-2  -3  -2  -1  -2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-3</a:t>
              </a:r>
              <a:r>
                <a:rPr lang="en-US" sz="1400" b="1">
                  <a:latin typeface="Courier New" pitchFamily="49" charset="0"/>
                </a:rPr>
                <a:t>   2  -1  -1  -2  -1   3  -3  -2  -2   2   7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-1  -2  -2  -3  -3   3   1  -2   1  -1  -2  -2   0  -3  -1   4</a:t>
              </a:r>
            </a:p>
          </p:txBody>
        </p:sp>
      </p:grp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14400" y="1431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BLOSUM matrix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000" smtClean="0"/>
              <a:t>E_s: a scoring matrix of 30 structural environments by 20 amino acids</a:t>
            </a:r>
          </a:p>
          <a:p>
            <a:pPr lvl="1" eaLnBrk="1" hangingPunct="1"/>
            <a:r>
              <a:rPr lang="en-US" sz="1800" smtClean="0"/>
              <a:t>E.g., E_s ((loop, 30%), A)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E_p: a scoring matrix of 20 amino acids by 20 amino acids</a:t>
            </a:r>
          </a:p>
          <a:p>
            <a:pPr lvl="1" eaLnBrk="1" hangingPunct="1"/>
            <a:r>
              <a:rPr lang="en-US" sz="1800" smtClean="0"/>
              <a:t>Unlike BLOSUM matrix, this matrix measures how two amino acids prefer to be next to each other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Threading algorithm</a:t>
            </a:r>
            <a:r>
              <a:rPr lang="en-US" sz="2400" smtClean="0"/>
              <a:t> – to find a sequence-structure alignment with the minimum energy</a:t>
            </a:r>
          </a:p>
          <a:p>
            <a:pPr lvl="1" eaLnBrk="1" hangingPunct="1"/>
            <a:r>
              <a:rPr lang="en-US" sz="2000" smtClean="0"/>
              <a:t>considering only singleton energy and gap penalty</a:t>
            </a:r>
          </a:p>
          <a:p>
            <a:pPr lvl="1" eaLnBrk="1" hangingPunct="1"/>
            <a:r>
              <a:rPr lang="en-US" sz="2000" smtClean="0"/>
              <a:t>considering all three energy terms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66564" name="Group 30"/>
          <p:cNvGrpSpPr>
            <a:grpSpLocks/>
          </p:cNvGrpSpPr>
          <p:nvPr/>
        </p:nvGrpSpPr>
        <p:grpSpPr bwMode="auto">
          <a:xfrm>
            <a:off x="762000" y="4083050"/>
            <a:ext cx="7772400" cy="1555750"/>
            <a:chOff x="576" y="2428"/>
            <a:chExt cx="4896" cy="980"/>
          </a:xfrm>
        </p:grpSpPr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1584" y="2572"/>
              <a:ext cx="364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1344" y="3004"/>
              <a:ext cx="412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1584" y="2812"/>
              <a:ext cx="528" cy="192"/>
            </a:xfrm>
            <a:custGeom>
              <a:avLst/>
              <a:gdLst>
                <a:gd name="T0" fmla="*/ 0 w 528"/>
                <a:gd name="T1" fmla="*/ 192 h 192"/>
                <a:gd name="T2" fmla="*/ 240 w 528"/>
                <a:gd name="T3" fmla="*/ 0 h 192"/>
                <a:gd name="T4" fmla="*/ 528 w 528"/>
                <a:gd name="T5" fmla="*/ 192 h 192"/>
                <a:gd name="T6" fmla="*/ 0 60000 65536"/>
                <a:gd name="T7" fmla="*/ 0 60000 65536"/>
                <a:gd name="T8" fmla="*/ 0 60000 65536"/>
                <a:gd name="T9" fmla="*/ 0 w 528"/>
                <a:gd name="T10" fmla="*/ 0 h 192"/>
                <a:gd name="T11" fmla="*/ 528 w 52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92">
                  <a:moveTo>
                    <a:pt x="0" y="192"/>
                  </a:moveTo>
                  <a:cubicBezTo>
                    <a:pt x="76" y="96"/>
                    <a:pt x="152" y="0"/>
                    <a:pt x="240" y="0"/>
                  </a:cubicBezTo>
                  <a:cubicBezTo>
                    <a:pt x="328" y="0"/>
                    <a:pt x="480" y="160"/>
                    <a:pt x="52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1872" y="3004"/>
              <a:ext cx="2160" cy="336"/>
            </a:xfrm>
            <a:custGeom>
              <a:avLst/>
              <a:gdLst>
                <a:gd name="T0" fmla="*/ 0 w 2160"/>
                <a:gd name="T1" fmla="*/ 0 h 336"/>
                <a:gd name="T2" fmla="*/ 960 w 2160"/>
                <a:gd name="T3" fmla="*/ 336 h 336"/>
                <a:gd name="T4" fmla="*/ 2160 w 2160"/>
                <a:gd name="T5" fmla="*/ 0 h 336"/>
                <a:gd name="T6" fmla="*/ 0 60000 65536"/>
                <a:gd name="T7" fmla="*/ 0 60000 65536"/>
                <a:gd name="T8" fmla="*/ 0 60000 65536"/>
                <a:gd name="T9" fmla="*/ 0 w 2160"/>
                <a:gd name="T10" fmla="*/ 0 h 336"/>
                <a:gd name="T11" fmla="*/ 2160 w 216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336">
                  <a:moveTo>
                    <a:pt x="0" y="0"/>
                  </a:moveTo>
                  <a:cubicBezTo>
                    <a:pt x="300" y="168"/>
                    <a:pt x="600" y="336"/>
                    <a:pt x="960" y="336"/>
                  </a:cubicBezTo>
                  <a:cubicBezTo>
                    <a:pt x="1320" y="336"/>
                    <a:pt x="1740" y="168"/>
                    <a:pt x="21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832" y="2716"/>
              <a:ext cx="2640" cy="288"/>
            </a:xfrm>
            <a:custGeom>
              <a:avLst/>
              <a:gdLst>
                <a:gd name="T0" fmla="*/ 0 w 2640"/>
                <a:gd name="T1" fmla="*/ 288 h 288"/>
                <a:gd name="T2" fmla="*/ 1440 w 2640"/>
                <a:gd name="T3" fmla="*/ 0 h 288"/>
                <a:gd name="T4" fmla="*/ 2640 w 26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640"/>
                <a:gd name="T10" fmla="*/ 0 h 288"/>
                <a:gd name="T11" fmla="*/ 2640 w 26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288">
                  <a:moveTo>
                    <a:pt x="0" y="288"/>
                  </a:moveTo>
                  <a:cubicBezTo>
                    <a:pt x="500" y="144"/>
                    <a:pt x="1000" y="0"/>
                    <a:pt x="1440" y="0"/>
                  </a:cubicBezTo>
                  <a:cubicBezTo>
                    <a:pt x="1880" y="0"/>
                    <a:pt x="2260" y="144"/>
                    <a:pt x="264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1680" y="3004"/>
              <a:ext cx="624" cy="240"/>
            </a:xfrm>
            <a:custGeom>
              <a:avLst/>
              <a:gdLst>
                <a:gd name="T0" fmla="*/ 0 w 624"/>
                <a:gd name="T1" fmla="*/ 0 h 240"/>
                <a:gd name="T2" fmla="*/ 336 w 624"/>
                <a:gd name="T3" fmla="*/ 240 h 240"/>
                <a:gd name="T4" fmla="*/ 624 w 624"/>
                <a:gd name="T5" fmla="*/ 0 h 240"/>
                <a:gd name="T6" fmla="*/ 0 60000 65536"/>
                <a:gd name="T7" fmla="*/ 0 60000 65536"/>
                <a:gd name="T8" fmla="*/ 0 60000 65536"/>
                <a:gd name="T9" fmla="*/ 0 w 624"/>
                <a:gd name="T10" fmla="*/ 0 h 240"/>
                <a:gd name="T11" fmla="*/ 624 w 6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0">
                  <a:moveTo>
                    <a:pt x="0" y="0"/>
                  </a:moveTo>
                  <a:cubicBezTo>
                    <a:pt x="116" y="120"/>
                    <a:pt x="232" y="240"/>
                    <a:pt x="336" y="240"/>
                  </a:cubicBezTo>
                  <a:cubicBezTo>
                    <a:pt x="440" y="240"/>
                    <a:pt x="532" y="120"/>
                    <a:pt x="6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496" y="2716"/>
              <a:ext cx="1152" cy="288"/>
            </a:xfrm>
            <a:custGeom>
              <a:avLst/>
              <a:gdLst>
                <a:gd name="T0" fmla="*/ 0 w 1152"/>
                <a:gd name="T1" fmla="*/ 288 h 288"/>
                <a:gd name="T2" fmla="*/ 528 w 1152"/>
                <a:gd name="T3" fmla="*/ 0 h 288"/>
                <a:gd name="T4" fmla="*/ 1152 w 1152"/>
                <a:gd name="T5" fmla="*/ 288 h 288"/>
                <a:gd name="T6" fmla="*/ 0 60000 65536"/>
                <a:gd name="T7" fmla="*/ 0 60000 65536"/>
                <a:gd name="T8" fmla="*/ 0 60000 65536"/>
                <a:gd name="T9" fmla="*/ 0 w 1152"/>
                <a:gd name="T10" fmla="*/ 0 h 288"/>
                <a:gd name="T11" fmla="*/ 1152 w 115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88">
                  <a:moveTo>
                    <a:pt x="0" y="288"/>
                  </a:moveTo>
                  <a:cubicBezTo>
                    <a:pt x="168" y="144"/>
                    <a:pt x="336" y="0"/>
                    <a:pt x="528" y="0"/>
                  </a:cubicBezTo>
                  <a:cubicBezTo>
                    <a:pt x="720" y="0"/>
                    <a:pt x="936" y="144"/>
                    <a:pt x="115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3360" y="3004"/>
              <a:ext cx="1392" cy="288"/>
            </a:xfrm>
            <a:custGeom>
              <a:avLst/>
              <a:gdLst>
                <a:gd name="T0" fmla="*/ 0 w 1392"/>
                <a:gd name="T1" fmla="*/ 0 h 288"/>
                <a:gd name="T2" fmla="*/ 720 w 1392"/>
                <a:gd name="T3" fmla="*/ 288 h 288"/>
                <a:gd name="T4" fmla="*/ 1392 w 1392"/>
                <a:gd name="T5" fmla="*/ 0 h 288"/>
                <a:gd name="T6" fmla="*/ 0 60000 65536"/>
                <a:gd name="T7" fmla="*/ 0 60000 65536"/>
                <a:gd name="T8" fmla="*/ 0 60000 65536"/>
                <a:gd name="T9" fmla="*/ 0 w 1392"/>
                <a:gd name="T10" fmla="*/ 0 h 288"/>
                <a:gd name="T11" fmla="*/ 1392 w 13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288">
                  <a:moveTo>
                    <a:pt x="0" y="0"/>
                  </a:moveTo>
                  <a:cubicBezTo>
                    <a:pt x="244" y="144"/>
                    <a:pt x="488" y="288"/>
                    <a:pt x="720" y="288"/>
                  </a:cubicBezTo>
                  <a:cubicBezTo>
                    <a:pt x="952" y="288"/>
                    <a:pt x="1172" y="144"/>
                    <a:pt x="13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1824" y="2764"/>
              <a:ext cx="1440" cy="240"/>
            </a:xfrm>
            <a:custGeom>
              <a:avLst/>
              <a:gdLst>
                <a:gd name="T0" fmla="*/ 0 w 1440"/>
                <a:gd name="T1" fmla="*/ 240 h 240"/>
                <a:gd name="T2" fmla="*/ 672 w 1440"/>
                <a:gd name="T3" fmla="*/ 0 h 240"/>
                <a:gd name="T4" fmla="*/ 1440 w 1440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0"/>
                <a:gd name="T10" fmla="*/ 0 h 240"/>
                <a:gd name="T11" fmla="*/ 1440 w 14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0">
                  <a:moveTo>
                    <a:pt x="0" y="240"/>
                  </a:moveTo>
                  <a:cubicBezTo>
                    <a:pt x="216" y="120"/>
                    <a:pt x="432" y="0"/>
                    <a:pt x="672" y="0"/>
                  </a:cubicBezTo>
                  <a:cubicBezTo>
                    <a:pt x="912" y="0"/>
                    <a:pt x="1176" y="120"/>
                    <a:pt x="144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4272" y="3004"/>
              <a:ext cx="1152" cy="240"/>
            </a:xfrm>
            <a:custGeom>
              <a:avLst/>
              <a:gdLst>
                <a:gd name="T0" fmla="*/ 0 w 1152"/>
                <a:gd name="T1" fmla="*/ 0 h 240"/>
                <a:gd name="T2" fmla="*/ 624 w 1152"/>
                <a:gd name="T3" fmla="*/ 240 h 240"/>
                <a:gd name="T4" fmla="*/ 1152 w 1152"/>
                <a:gd name="T5" fmla="*/ 0 h 240"/>
                <a:gd name="T6" fmla="*/ 0 60000 65536"/>
                <a:gd name="T7" fmla="*/ 0 60000 65536"/>
                <a:gd name="T8" fmla="*/ 0 60000 65536"/>
                <a:gd name="T9" fmla="*/ 0 w 1152"/>
                <a:gd name="T10" fmla="*/ 0 h 240"/>
                <a:gd name="T11" fmla="*/ 1152 w 115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40">
                  <a:moveTo>
                    <a:pt x="0" y="0"/>
                  </a:moveTo>
                  <a:cubicBezTo>
                    <a:pt x="216" y="120"/>
                    <a:pt x="432" y="240"/>
                    <a:pt x="624" y="240"/>
                  </a:cubicBezTo>
                  <a:cubicBezTo>
                    <a:pt x="816" y="240"/>
                    <a:pt x="984" y="12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576" y="2428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sequence</a:t>
              </a:r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576" y="2860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fold</a:t>
              </a:r>
            </a:p>
          </p:txBody>
        </p:sp>
        <p:grpSp>
          <p:nvGrpSpPr>
            <p:cNvPr id="66577" name="Group 17"/>
            <p:cNvGrpSpPr>
              <a:grpSpLocks/>
            </p:cNvGrpSpPr>
            <p:nvPr/>
          </p:nvGrpSpPr>
          <p:grpSpPr bwMode="auto">
            <a:xfrm>
              <a:off x="1488" y="2572"/>
              <a:ext cx="3696" cy="432"/>
              <a:chOff x="1008" y="2112"/>
              <a:chExt cx="3696" cy="432"/>
            </a:xfrm>
          </p:grpSpPr>
          <p:sp>
            <p:nvSpPr>
              <p:cNvPr id="66579" name="Line 18"/>
              <p:cNvSpPr>
                <a:spLocks noChangeShapeType="1"/>
              </p:cNvSpPr>
              <p:nvPr/>
            </p:nvSpPr>
            <p:spPr bwMode="auto">
              <a:xfrm flipH="1">
                <a:off x="1008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0" name="Line 19"/>
              <p:cNvSpPr>
                <a:spLocks noChangeShapeType="1"/>
              </p:cNvSpPr>
              <p:nvPr/>
            </p:nvSpPr>
            <p:spPr bwMode="auto">
              <a:xfrm flipH="1">
                <a:off x="1296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1" name="Line 20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2" name="Line 21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3" name="Line 22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4" name="Line 23"/>
              <p:cNvSpPr>
                <a:spLocks noChangeShapeType="1"/>
              </p:cNvSpPr>
              <p:nvPr/>
            </p:nvSpPr>
            <p:spPr bwMode="auto">
              <a:xfrm>
                <a:off x="2928" y="2112"/>
                <a:ext cx="384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5" name="Line 24"/>
              <p:cNvSpPr>
                <a:spLocks noChangeShapeType="1"/>
              </p:cNvSpPr>
              <p:nvPr/>
            </p:nvSpPr>
            <p:spPr bwMode="auto">
              <a:xfrm>
                <a:off x="3456" y="2112"/>
                <a:ext cx="33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6" name="Line 25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7" name="Line 26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8" name="Line 27"/>
              <p:cNvSpPr>
                <a:spLocks noChangeShapeType="1"/>
              </p:cNvSpPr>
              <p:nvPr/>
            </p:nvSpPr>
            <p:spPr bwMode="auto">
              <a:xfrm flipH="1">
                <a:off x="4608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6578" name="Text Box 28"/>
            <p:cNvSpPr txBox="1">
              <a:spLocks noChangeArrowheads="1"/>
            </p:cNvSpPr>
            <p:nvPr/>
          </p:nvSpPr>
          <p:spPr bwMode="auto">
            <a:xfrm>
              <a:off x="4176" y="3196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links</a:t>
              </a: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Considering only singleton energy + gap penalty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Represent a structure a sequence of “structural environments”</a:t>
            </a:r>
          </a:p>
          <a:p>
            <a:pPr lvl="1" eaLnBrk="1" hangingPunct="1"/>
            <a:r>
              <a:rPr lang="en-US" sz="1800" smtClean="0"/>
              <a:t>(helix, 100%), (helix, 90%), ….. (strand, 0%)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Align a sequence MACKLPV …. with a structural sequence (helix, 100%), (helix, 90%), ….. (strand, 0%)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67588" name="Picture 14" descr="tm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0"/>
            <a:ext cx="93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838200" y="2235200"/>
          <a:ext cx="6096000" cy="40894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100%)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90%)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(loop,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50" name="Text Box 59"/>
          <p:cNvSpPr txBox="1">
            <a:spLocks noChangeArrowheads="1"/>
          </p:cNvSpPr>
          <p:nvPr/>
        </p:nvSpPr>
        <p:spPr bwMode="auto">
          <a:xfrm>
            <a:off x="7162800" y="2209800"/>
            <a:ext cx="2057400" cy="3727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Rule:</a:t>
            </a:r>
          </a:p>
          <a:p>
            <a:pPr>
              <a:spcBef>
                <a:spcPct val="50000"/>
              </a:spcBef>
            </a:pPr>
            <a:r>
              <a:rPr lang="en-US" sz="1400"/>
              <a:t>1: initialization– fill the first row and column with matching scores</a:t>
            </a:r>
          </a:p>
          <a:p>
            <a:pPr>
              <a:spcBef>
                <a:spcPct val="50000"/>
              </a:spcBef>
            </a:pPr>
            <a:r>
              <a:rPr lang="en-US" sz="1400"/>
              <a:t>2: fill an empty cell based on scores of its left, upper and upper-left neighbors + the matching of the current cell</a:t>
            </a:r>
          </a:p>
          <a:p>
            <a:pPr>
              <a:spcBef>
                <a:spcPct val="50000"/>
              </a:spcBef>
            </a:pPr>
            <a:r>
              <a:rPr lang="en-US" sz="1400"/>
              <a:t>3: if the score comes from left or up, deduct a gap penalty</a:t>
            </a:r>
          </a:p>
          <a:p>
            <a:pPr>
              <a:spcBef>
                <a:spcPct val="50000"/>
              </a:spcBef>
            </a:pPr>
            <a:r>
              <a:rPr lang="en-US" sz="1400"/>
              <a:t>4: chose the one giving the highest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Considering all three energy terms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Considering the pair-wise interaction energy makes the problem much more difficult to solve – dynamic programming algorithm does not work any more!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There are other techniques that can be used to solve the problem – integer programming, divide-and-conquer,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prediction server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prediction server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Methods for Protein Structure Prediction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1752600"/>
            <a:ext cx="7335837" cy="4403725"/>
          </a:xfrm>
          <a:noFill/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chemeClr val="accent2"/>
                </a:solidFill>
              </a:rPr>
              <a:t>Comparative modeling</a:t>
            </a:r>
          </a:p>
          <a:p>
            <a:pPr lvl="1" eaLnBrk="1" hangingPunct="1"/>
            <a:r>
              <a:rPr lang="en-US" sz="2000" smtClean="0">
                <a:solidFill>
                  <a:srgbClr val="FF3300"/>
                </a:solidFill>
              </a:rPr>
              <a:t>Protein threading</a:t>
            </a:r>
            <a:r>
              <a:rPr lang="en-US" sz="2000" smtClean="0"/>
              <a:t> – make structure prediction through identification of “good” sequence-structure fit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>
                <a:solidFill>
                  <a:srgbClr val="FF3300"/>
                </a:solidFill>
              </a:rPr>
              <a:t>Homology modeling</a:t>
            </a:r>
            <a:r>
              <a:rPr lang="en-US" sz="2000" smtClean="0"/>
              <a:t> – identification of homologous proteins through sequence alignment; structure prediction through placing residues into “corresponding” positions of homologous structure models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743200" y="5257800"/>
            <a:ext cx="4267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folded structure only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Run PROSPECT on the following sequence to make structure prediction and print out the results (structure, alignment and scores)</a:t>
            </a:r>
            <a:endParaRPr lang="en-US" smtClean="0"/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1371600" y="33528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MKNLPSLKNLYYLVNLHQEQNFNRAAKVCFVSQSTLSSGIQNLEEQLGHQLIERDHKSFMFTAIGEEVVQRSRKILTDVDDLVELVKNQG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1524000" y="4572000"/>
            <a:ext cx="6400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/>
              </a:rPr>
              <a:t>https://csbl.bmb.uga.edu/protein_pipeline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Username: guest</a:t>
            </a:r>
          </a:p>
          <a:p>
            <a:pPr>
              <a:spcBef>
                <a:spcPct val="50000"/>
              </a:spcBef>
            </a:pPr>
            <a:r>
              <a:rPr lang="en-US"/>
              <a:t>Password: guest</a:t>
            </a:r>
          </a:p>
          <a:p>
            <a:pPr>
              <a:spcBef>
                <a:spcPct val="50000"/>
              </a:spcBef>
            </a:pPr>
            <a:r>
              <a:rPr lang="en-US"/>
              <a:t>Unselect all options except PROSPECT</a:t>
            </a:r>
          </a:p>
          <a:p>
            <a:pPr>
              <a:spcBef>
                <a:spcPct val="50000"/>
              </a:spcBef>
            </a:pPr>
            <a:r>
              <a:rPr lang="en-US"/>
              <a:t>Give your name as the sequence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495800"/>
          </a:xfrm>
          <a:noFill/>
        </p:spPr>
        <p:txBody>
          <a:bodyPr/>
          <a:lstStyle/>
          <a:p>
            <a:pPr eaLnBrk="1" hangingPunct="1"/>
            <a:r>
              <a:rPr lang="en-US" sz="2000" smtClean="0"/>
              <a:t>Different levels of protein structures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Methods for solving protein structures: experimental </a:t>
            </a:r>
            <a:r>
              <a:rPr lang="en-US" sz="2000" i="1" smtClean="0"/>
              <a:t>versus </a:t>
            </a:r>
            <a:r>
              <a:rPr lang="en-US" sz="2000" smtClean="0"/>
              <a:t>computational methods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i="1" smtClean="0"/>
              <a:t>Ab initio</a:t>
            </a:r>
            <a:r>
              <a:rPr lang="en-US" sz="2000" smtClean="0"/>
              <a:t> folding </a:t>
            </a:r>
            <a:r>
              <a:rPr lang="en-US" sz="2000" i="1" smtClean="0"/>
              <a:t>versus</a:t>
            </a:r>
            <a:r>
              <a:rPr lang="en-US" sz="2000" smtClean="0"/>
              <a:t> comparative modeling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Protein threading: an introduction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Four key components in threading-based structure prediction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Methods for sequence-structure alignments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Assessing prediction reliability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Prediction of protein structure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Threading with constraints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Applications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Existing programs for protein structure prediction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CASP: structure prediction as a contest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Review 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Assessing Prediction Reliability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0" y="1930400"/>
            <a:ext cx="6477000" cy="35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75780" name="Picture 4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54300"/>
            <a:ext cx="13033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368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813" y="2636838"/>
            <a:ext cx="1020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25" y="2636838"/>
            <a:ext cx="12112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-1500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5532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-900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9530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-1120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2766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-720</a:t>
            </a: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20574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70866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54102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352800" y="4648200"/>
            <a:ext cx="426720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one is the correct structural fold for the target sequence if any?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295400" y="5791200"/>
            <a:ext cx="4038600" cy="41275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one with the highest score 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Assessing Prediction Reliability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71600" y="31083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Template #1: AATTAATACATTAATATAATAAAATTACTGA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28956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Query sequence: AAAA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371600" y="44037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Template #2: CGGTAGTACGTAGTGTTTAGTAGCTATGAA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6248400" y="3124200"/>
            <a:ext cx="76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543800" y="4419600"/>
            <a:ext cx="76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505200" y="3657600"/>
            <a:ext cx="236220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Better template?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828800" y="5257800"/>
            <a:ext cx="5486400" cy="1025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of these two sequences will have better chance to have a good match with the query sequence after randomly reshuffling them?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Assessing Prediction Reliability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Different template structures may have different background scores, making direct comparison of threading scores against different templates invalid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Comparison of threading results should be made based on how standout the score is in its background score distribution rather the threading scores directly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Assessing Prediction Reliability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l="32813" t="22105" r="35069" b="47806"/>
          <a:stretch>
            <a:fillRect/>
          </a:stretch>
        </p:blipFill>
        <p:spPr bwMode="auto">
          <a:xfrm>
            <a:off x="3962400" y="2514600"/>
            <a:ext cx="51816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3352800" cy="4683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Threading 100,000 sequences against a template structure provides the baseline information about the background scores of the template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By locating where the threading score with a particular query sequence, one can decide how significant the score, and hence the threading result, is!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0" y="6172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Not significant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001000" y="6096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significant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6172200" y="5715000"/>
            <a:ext cx="22860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8610600" y="5715000"/>
            <a:ext cx="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391400" y="1946275"/>
            <a:ext cx="10668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E-value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Assessing Prediction Reliability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0" y="1930400"/>
            <a:ext cx="6477000" cy="35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79876" name="Picture 4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54300"/>
            <a:ext cx="13033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368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813" y="2636838"/>
            <a:ext cx="1020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25" y="2636838"/>
            <a:ext cx="12112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-1500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-1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5532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-900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-21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800600" y="4176713"/>
            <a:ext cx="1600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-1120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0.5 e</a:t>
            </a:r>
            <a:r>
              <a:rPr lang="en-US" sz="1400" baseline="30000"/>
              <a:t>-1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2766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-720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-2</a:t>
            </a: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20574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70866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54102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6" cstate="print"/>
          <a:srcRect l="32813" t="22105" r="35069" b="47806"/>
          <a:stretch>
            <a:fillRect/>
          </a:stretch>
        </p:blipFill>
        <p:spPr bwMode="auto">
          <a:xfrm>
            <a:off x="2057400" y="4938713"/>
            <a:ext cx="25146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69" name="AutoShape 17"/>
          <p:cNvSpPr>
            <a:spLocks noChangeArrowheads="1"/>
          </p:cNvSpPr>
          <p:nvPr/>
        </p:nvSpPr>
        <p:spPr bwMode="auto">
          <a:xfrm>
            <a:off x="35052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0" name="AutoShape 18"/>
          <p:cNvSpPr>
            <a:spLocks noChangeArrowheads="1"/>
          </p:cNvSpPr>
          <p:nvPr/>
        </p:nvSpPr>
        <p:spPr bwMode="auto">
          <a:xfrm>
            <a:off x="34290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1" name="AutoShape 19"/>
          <p:cNvSpPr>
            <a:spLocks noChangeArrowheads="1"/>
          </p:cNvSpPr>
          <p:nvPr/>
        </p:nvSpPr>
        <p:spPr bwMode="auto">
          <a:xfrm>
            <a:off x="35814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2" name="AutoShape 20"/>
          <p:cNvSpPr>
            <a:spLocks noChangeArrowheads="1"/>
          </p:cNvSpPr>
          <p:nvPr/>
        </p:nvSpPr>
        <p:spPr bwMode="auto">
          <a:xfrm>
            <a:off x="44196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800600" y="5257800"/>
            <a:ext cx="4191000" cy="844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If no predictions have non-significant e-values, a prediction program should indicate that it could not make a prediction!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Threading against a template database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Select the hits with good e-values, e.g., &lt; e</a:t>
            </a:r>
            <a:r>
              <a:rPr lang="en-US" sz="2000" baseline="30000" smtClean="0"/>
              <a:t>-10</a:t>
            </a:r>
          </a:p>
          <a:p>
            <a:pPr eaLnBrk="1" hangingPunct="1"/>
            <a:endParaRPr lang="en-US" sz="2000" baseline="30000" smtClean="0"/>
          </a:p>
          <a:p>
            <a:pPr eaLnBrk="1" hangingPunct="1"/>
            <a:endParaRPr lang="en-US" sz="2000" baseline="30000" smtClean="0"/>
          </a:p>
          <a:p>
            <a:pPr eaLnBrk="1" hangingPunct="1"/>
            <a:endParaRPr lang="en-US" sz="2000" baseline="30000" smtClean="0"/>
          </a:p>
          <a:p>
            <a:pPr eaLnBrk="1" hangingPunct="1"/>
            <a:endParaRPr lang="en-US" sz="2000" baseline="30000" smtClean="0"/>
          </a:p>
          <a:p>
            <a:pPr eaLnBrk="1" hangingPunct="1"/>
            <a:endParaRPr lang="en-US" sz="2000" baseline="30000" smtClean="0"/>
          </a:p>
          <a:p>
            <a:pPr eaLnBrk="1" hangingPunct="1"/>
            <a:endParaRPr lang="en-US" sz="2000" baseline="30000" smtClean="0"/>
          </a:p>
          <a:p>
            <a:pPr eaLnBrk="1" hangingPunct="1"/>
            <a:endParaRPr lang="en-US" sz="2000" baseline="30000" smtClean="0"/>
          </a:p>
          <a:p>
            <a:pPr eaLnBrk="1" hangingPunct="1"/>
            <a:endParaRPr lang="en-US" sz="2000" baseline="30000" smtClean="0"/>
          </a:p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Put the backbone atoms in the backbone into the corresponding positions in the aligned residues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3276600"/>
            <a:ext cx="533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FMFTAIGEEVVQRSRKIL- - - DDLVELVK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AVLTRYGQRLIQLYDLLAQIQQKAFDVLS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0901" name="Picture 5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600200"/>
            <a:ext cx="1131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tm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95600"/>
            <a:ext cx="15367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438400" y="5562600"/>
            <a:ext cx="29718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Unaligned residues will not have 3D coordinates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Protein threading can predict only the backbone structure of a protein (side-chains have to be predicted using other methods)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Typically the lower the e-value, the higher the prediction accuracy</a:t>
            </a:r>
          </a:p>
        </p:txBody>
      </p:sp>
      <p:pic>
        <p:nvPicPr>
          <p:cNvPr id="81924" name="Picture 4" descr="sim_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667000" y="3886200"/>
            <a:ext cx="2286000" cy="642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Blue: actual structure</a:t>
            </a:r>
          </a:p>
          <a:p>
            <a:pPr>
              <a:spcBef>
                <a:spcPct val="50000"/>
              </a:spcBef>
            </a:pPr>
            <a:r>
              <a:rPr lang="en-US" sz="1400"/>
              <a:t>Green: predicted structure</a:t>
            </a:r>
          </a:p>
        </p:txBody>
      </p:sp>
      <p:pic>
        <p:nvPicPr>
          <p:cNvPr id="81926" name="Picture 6" descr="expt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2571750"/>
            <a:ext cx="160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model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413" y="2514600"/>
            <a:ext cx="1601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172200" y="4572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predicted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848600" y="4572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actual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Examples – a few good examples</a:t>
            </a:r>
          </a:p>
        </p:txBody>
      </p:sp>
      <p:pic>
        <p:nvPicPr>
          <p:cNvPr id="82948" name="Picture 4" descr="comp4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omp5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514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comp6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2514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4478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814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486400" y="40544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295400" y="61118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10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8580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124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pic>
        <p:nvPicPr>
          <p:cNvPr id="82959" name="Picture 15" descr="comp7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95800"/>
            <a:ext cx="33528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Not so good example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83972" name="Picture 4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2133600"/>
            <a:ext cx="3371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State of the art</a:t>
            </a:r>
            <a:r>
              <a:rPr lang="en-US" sz="2000" smtClean="0"/>
              <a:t>: ~50% of the soluble proteins in a microbial genome could have correct fold prediction and might be 50% of these proteins have good backbone structure prediction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Functional inference could be made based on</a:t>
            </a:r>
          </a:p>
          <a:p>
            <a:pPr lvl="1" eaLnBrk="1" hangingPunct="1"/>
            <a:r>
              <a:rPr lang="en-US" sz="1800" smtClean="0"/>
              <a:t>accurately predicted structures: </a:t>
            </a:r>
          </a:p>
          <a:p>
            <a:pPr lvl="1" eaLnBrk="1" hangingPunct="1"/>
            <a:r>
              <a:rPr lang="en-US" sz="1800" smtClean="0"/>
              <a:t>correctly identified structural folds: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000" smtClean="0"/>
              <a:t>All-atom structures could be predicted through prediction of</a:t>
            </a:r>
          </a:p>
          <a:p>
            <a:pPr lvl="1" eaLnBrk="1" hangingPunct="1"/>
            <a:r>
              <a:rPr lang="en-US" sz="1800" smtClean="0"/>
              <a:t>prediction of backbone structure</a:t>
            </a:r>
          </a:p>
          <a:p>
            <a:pPr lvl="1" eaLnBrk="1" hangingPunct="1"/>
            <a:r>
              <a:rPr lang="en-US" sz="1800" smtClean="0"/>
              <a:t>prediction of sidechain packing</a:t>
            </a:r>
          </a:p>
          <a:p>
            <a:pPr lvl="2" eaLnBrk="1" hangingPunct="1"/>
            <a:r>
              <a:rPr lang="en-US" sz="1600" smtClean="0"/>
              <a:t>Backbone-dependent rotamers</a:t>
            </a:r>
          </a:p>
          <a:p>
            <a:pPr lvl="2" eaLnBrk="1" hangingPunct="1"/>
            <a:r>
              <a:rPr lang="en-US" sz="1600" i="1" smtClean="0"/>
              <a:t>Ab initio</a:t>
            </a:r>
            <a:r>
              <a:rPr lang="en-US" sz="1600" smtClean="0"/>
              <a:t> prediction of sidechains</a:t>
            </a:r>
          </a:p>
          <a:p>
            <a:pPr lvl="2" eaLnBrk="1" hangingPunct="1"/>
            <a:endParaRPr lang="en-US" sz="16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chemeClr val="accent1"/>
                </a:solidFill>
              </a:rPr>
              <a:t>State of the art</a:t>
            </a:r>
            <a:r>
              <a:rPr lang="en-US" sz="2000" smtClean="0"/>
              <a:t> – accurate prediction of side chains remains a challenging problem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prediction using additional information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Some structural information may be available before whole structure is solved</a:t>
            </a:r>
            <a:endParaRPr lang="en-US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disulfide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solidFill>
                  <a:schemeClr val="accent1"/>
                </a:solidFill>
              </a:rPr>
              <a:t>active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residues identified buried/exposed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solidFill>
                  <a:schemeClr val="accent1"/>
                </a:solidFill>
              </a:rPr>
              <a:t>(partial) secondary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partial NMR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solidFill>
                  <a:schemeClr val="accent1"/>
                </a:solidFill>
              </a:rPr>
              <a:t>inter-residual distances by cross-linking and mass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overall shape derived from 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…….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3300"/>
                </a:solidFill>
              </a:rPr>
              <a:t>These data can provide highly useful constraints on threading prediction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prediction using additional information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 basic idea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9938" y="2590800"/>
            <a:ext cx="639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88069" name="Picture 5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38" y="2971800"/>
            <a:ext cx="30178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2827338" y="2819400"/>
            <a:ext cx="9144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84338" y="2819400"/>
            <a:ext cx="9906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684338" y="2819400"/>
            <a:ext cx="2514600" cy="2819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741738" y="2819400"/>
            <a:ext cx="457200" cy="144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>
            <a:off x="1684338" y="2209800"/>
            <a:ext cx="2057400" cy="457200"/>
          </a:xfrm>
          <a:custGeom>
            <a:avLst/>
            <a:gdLst>
              <a:gd name="T0" fmla="*/ 0 w 1296"/>
              <a:gd name="T1" fmla="*/ 457200 h 288"/>
              <a:gd name="T2" fmla="*/ 990600 w 1296"/>
              <a:gd name="T3" fmla="*/ 0 h 288"/>
              <a:gd name="T4" fmla="*/ 2057400 w 1296"/>
              <a:gd name="T5" fmla="*/ 457200 h 288"/>
              <a:gd name="T6" fmla="*/ 0 60000 65536"/>
              <a:gd name="T7" fmla="*/ 0 60000 65536"/>
              <a:gd name="T8" fmla="*/ 0 60000 65536"/>
              <a:gd name="T9" fmla="*/ 0 w 1296"/>
              <a:gd name="T10" fmla="*/ 0 h 288"/>
              <a:gd name="T11" fmla="*/ 1296 w 12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88">
                <a:moveTo>
                  <a:pt x="0" y="288"/>
                </a:moveTo>
                <a:cubicBezTo>
                  <a:pt x="204" y="144"/>
                  <a:pt x="408" y="0"/>
                  <a:pt x="624" y="0"/>
                </a:cubicBezTo>
                <a:cubicBezTo>
                  <a:pt x="840" y="0"/>
                  <a:pt x="1068" y="144"/>
                  <a:pt x="1296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486400" y="4191000"/>
            <a:ext cx="3505200" cy="14843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or other types of constraints could be derived before the structure is solved, which could help to the structure prediction more accurate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prediction using additional information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solidFill>
                  <a:schemeClr val="tx2"/>
                </a:solidFill>
              </a:rPr>
              <a:t>Victronectin: a three-domain protein</a:t>
            </a:r>
            <a:endParaRPr lang="en-US" sz="140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1600" smtClean="0"/>
              <a:t>various structural data have been derived through experiments, including </a:t>
            </a:r>
            <a:r>
              <a:rPr lang="en-US" sz="1600" smtClean="0">
                <a:solidFill>
                  <a:schemeClr val="tx2"/>
                </a:solidFill>
              </a:rPr>
              <a:t>disulfide bonds</a:t>
            </a:r>
            <a:r>
              <a:rPr lang="en-US" sz="1600" smtClean="0"/>
              <a:t>, </a:t>
            </a:r>
            <a:r>
              <a:rPr lang="en-US" sz="1600" smtClean="0">
                <a:solidFill>
                  <a:srgbClr val="FF9933"/>
                </a:solidFill>
              </a:rPr>
              <a:t>active sites</a:t>
            </a:r>
            <a:r>
              <a:rPr lang="en-US" sz="1600" smtClean="0"/>
              <a:t>, </a:t>
            </a:r>
            <a:r>
              <a:rPr lang="en-US" sz="1600" smtClean="0">
                <a:solidFill>
                  <a:schemeClr val="accent1"/>
                </a:solidFill>
              </a:rPr>
              <a:t>heparin binding sites</a:t>
            </a:r>
            <a:r>
              <a:rPr lang="en-US" sz="1600" smtClean="0"/>
              <a:t>, </a:t>
            </a:r>
            <a:r>
              <a:rPr lang="en-US" sz="1600" smtClean="0">
                <a:solidFill>
                  <a:srgbClr val="FF3300"/>
                </a:solidFill>
              </a:rPr>
              <a:t>cleavage sites</a:t>
            </a:r>
            <a:r>
              <a:rPr lang="en-US" sz="1600" smtClean="0"/>
              <a:t>, ....</a:t>
            </a:r>
          </a:p>
          <a:p>
            <a:pPr lvl="1" eaLnBrk="1" hangingPunct="1"/>
            <a:r>
              <a:rPr lang="en-US" sz="1600" smtClean="0"/>
              <a:t>data-constrained threading/docking to its structure prediction</a:t>
            </a:r>
          </a:p>
          <a:p>
            <a:pPr eaLnBrk="1" hangingPunct="1"/>
            <a:endParaRPr lang="en-US" smtClean="0"/>
          </a:p>
        </p:txBody>
      </p:sp>
      <p:pic>
        <p:nvPicPr>
          <p:cNvPr id="89092" name="Picture 4" descr="v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3048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hepa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3048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hepar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27701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Many protein structures have been successfully predicted prior to the solution of  their experimental structures (and later were verified by experimental structures)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There are numerous computer programs for protein structure predictions on the Internet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600200"/>
            <a:ext cx="7586662" cy="4327525"/>
          </a:xfrm>
          <a:noFill/>
        </p:spPr>
        <p:txBody>
          <a:bodyPr/>
          <a:lstStyle/>
          <a:p>
            <a:pPr eaLnBrk="1" hangingPunct="1"/>
            <a:r>
              <a:rPr lang="en-US" sz="1800" smtClean="0"/>
              <a:t>Structure predictions of all predicted genes in three microbial genomes, </a:t>
            </a:r>
            <a:r>
              <a:rPr lang="en-US" sz="1800" i="1" smtClean="0"/>
              <a:t>Synechococcu</a:t>
            </a:r>
            <a:r>
              <a:rPr lang="en-US" sz="1800" smtClean="0"/>
              <a:t>s, </a:t>
            </a:r>
            <a:r>
              <a:rPr lang="en-US" sz="1800" i="1" smtClean="0"/>
              <a:t>Procholorococcus</a:t>
            </a:r>
            <a:r>
              <a:rPr lang="en-US" sz="1800" smtClean="0"/>
              <a:t> MIT/MED</a:t>
            </a:r>
          </a:p>
        </p:txBody>
      </p:sp>
      <p:pic>
        <p:nvPicPr>
          <p:cNvPr id="91140" name="Picture 4" descr="figur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86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00200" y="6124575"/>
            <a:ext cx="632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~60% of predicted genes have structural fold assignments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Existing Prediction Programs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PROSPECT</a:t>
            </a:r>
          </a:p>
          <a:p>
            <a:pPr lvl="1" eaLnBrk="1" hangingPunct="1"/>
            <a:r>
              <a:rPr lang="en-US" sz="1800" smtClean="0">
                <a:solidFill>
                  <a:schemeClr val="tx2"/>
                </a:solidFill>
                <a:hlinkClick r:id="rId2"/>
              </a:rPr>
              <a:t>https://csbl.bmb.uga.edu/protein_pipeline</a:t>
            </a:r>
            <a:endParaRPr lang="en-US" sz="1800" smtClean="0">
              <a:solidFill>
                <a:schemeClr val="tx2"/>
              </a:solidFill>
            </a:endParaRPr>
          </a:p>
          <a:p>
            <a:pPr eaLnBrk="1" hangingPunct="1"/>
            <a:endParaRPr lang="en-US" sz="20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FUGU</a:t>
            </a:r>
          </a:p>
          <a:p>
            <a:pPr lvl="1" eaLnBrk="1" hangingPunct="1"/>
            <a:r>
              <a:rPr lang="en-US" sz="1800" smtClean="0">
                <a:solidFill>
                  <a:schemeClr val="tx2"/>
                </a:solidFill>
                <a:hlinkClick r:id="rId3"/>
              </a:rPr>
              <a:t>http://www-cryst.bioc.cam.ac.uk/~fugue/prfsearch.html</a:t>
            </a:r>
            <a:endParaRPr lang="en-US" sz="1800" smtClean="0">
              <a:solidFill>
                <a:schemeClr val="tx2"/>
              </a:solidFill>
            </a:endParaRPr>
          </a:p>
          <a:p>
            <a:pPr lvl="1" eaLnBrk="1" hangingPunct="1"/>
            <a:endParaRPr lang="en-US" sz="1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THREADER</a:t>
            </a:r>
          </a:p>
          <a:p>
            <a:pPr lvl="1" eaLnBrk="1" hangingPunct="1"/>
            <a:r>
              <a:rPr lang="en-US" sz="1800" smtClean="0">
                <a:solidFill>
                  <a:schemeClr val="tx2"/>
                </a:solidFill>
                <a:hlinkClick r:id="rId4"/>
              </a:rPr>
              <a:t>http://bioinf.cs.ucl.ac.uk/threader/</a:t>
            </a:r>
            <a:endParaRPr lang="en-US" sz="1800" smtClean="0">
              <a:solidFill>
                <a:schemeClr val="tx2"/>
              </a:solidFill>
            </a:endParaRPr>
          </a:p>
          <a:p>
            <a:pPr eaLnBrk="1" hangingPunct="1"/>
            <a:endParaRPr lang="en-US" sz="2000" smtClean="0">
              <a:solidFill>
                <a:schemeClr val="tx2"/>
              </a:solidFill>
            </a:endParaRPr>
          </a:p>
          <a:p>
            <a:pPr eaLnBrk="1" hangingPunct="1"/>
            <a:endParaRPr lang="en-US" sz="2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6525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PROSPECT uses z-score to assess its prediction reliability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219200" y="2757488"/>
            <a:ext cx="4591050" cy="3795712"/>
            <a:chOff x="2208" y="1440"/>
            <a:chExt cx="2892" cy="2391"/>
          </a:xfrm>
        </p:grpSpPr>
        <p:pic>
          <p:nvPicPr>
            <p:cNvPr id="94214" name="Picture 5" descr="fig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440"/>
              <a:ext cx="2892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5" name="Text Box 6"/>
            <p:cNvSpPr txBox="1">
              <a:spLocks noChangeArrowheads="1"/>
            </p:cNvSpPr>
            <p:nvPr/>
          </p:nvSpPr>
          <p:spPr bwMode="auto">
            <a:xfrm>
              <a:off x="2880" y="3619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/>
                <a:t>z-score</a:t>
              </a:r>
              <a:endParaRPr lang="en-US" b="1"/>
            </a:p>
          </p:txBody>
        </p:sp>
      </p:grp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5943600" y="5105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Z-score is &gt; 8 is considered “reliable”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FUGU </a:t>
            </a:r>
            <a:r>
              <a:rPr lang="en-US" sz="2000" smtClean="0"/>
              <a:t>(http://www-cryst.bioc.cam.ac.uk/~fugue/prfsearch.html)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THREADER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CASP </a:t>
            </a:r>
            <a:r>
              <a:rPr lang="en-US" sz="2400" smtClean="0"/>
              <a:t>(http://predictioncenter.llnl.gov/)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Computational methods for gene finding</a:t>
            </a:r>
          </a:p>
          <a:p>
            <a:pPr lvl="1" eaLnBrk="1" hangingPunct="1"/>
            <a:r>
              <a:rPr lang="en-US" sz="2000" smtClean="0"/>
              <a:t>Prediction of coding potential based on biased di-codon frequency</a:t>
            </a:r>
          </a:p>
          <a:p>
            <a:pPr lvl="1" eaLnBrk="1" hangingPunct="1"/>
            <a:r>
              <a:rPr lang="en-US" sz="2000" smtClean="0"/>
              <a:t>Prediction of translation starts, splice junction sites using position specific matrices</a:t>
            </a:r>
          </a:p>
          <a:p>
            <a:pPr lvl="1" eaLnBrk="1" hangingPunct="1"/>
            <a:r>
              <a:rPr lang="en-US" sz="2000" smtClean="0"/>
              <a:t>Combining multiple pieces of information through discriminant analysis</a:t>
            </a:r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Identification of functional motifs in DNA and protein sequences</a:t>
            </a:r>
          </a:p>
          <a:p>
            <a:pPr lvl="1" eaLnBrk="1" hangingPunct="1"/>
            <a:r>
              <a:rPr lang="en-US" sz="2000" smtClean="0"/>
              <a:t>Identification of conserved sequences</a:t>
            </a:r>
          </a:p>
          <a:p>
            <a:pPr lvl="1" eaLnBrk="1" hangingPunct="1"/>
            <a:r>
              <a:rPr lang="en-US" sz="2000" smtClean="0"/>
              <a:t>Information content</a:t>
            </a:r>
          </a:p>
          <a:p>
            <a:pPr lvl="1" eaLnBrk="1" hangingPunct="1"/>
            <a:r>
              <a:rPr lang="en-US" sz="2000" smtClean="0"/>
              <a:t>Popular prediction tools: prosite,  prints, blocks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Microarray gene expression data analysis</a:t>
            </a:r>
          </a:p>
          <a:p>
            <a:pPr lvl="1" eaLnBrk="1" hangingPunct="1"/>
            <a:r>
              <a:rPr lang="en-US" sz="2000" smtClean="0"/>
              <a:t>Data normalization</a:t>
            </a:r>
          </a:p>
          <a:p>
            <a:pPr lvl="1" eaLnBrk="1" hangingPunct="1"/>
            <a:r>
              <a:rPr lang="en-US" sz="2000" smtClean="0"/>
              <a:t>Identification of differentially expressed genes</a:t>
            </a:r>
          </a:p>
          <a:p>
            <a:pPr lvl="1" eaLnBrk="1" hangingPunct="1"/>
            <a:r>
              <a:rPr lang="en-US" sz="2000" smtClean="0"/>
              <a:t>Identification of co-expressed genes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Sequence alignment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Scoring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Multiple sequence alignment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Functional prediction of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Functional classification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Pfam, ENZYME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Orthologs versus paralogs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Sequence-based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Motif-based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Structure-based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Phylogenetic profile-based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Popular server</a:t>
            </a:r>
          </a:p>
          <a:p>
            <a:pPr lvl="2" eaLnBrk="1" hangingPunct="1"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Protein structure prediction</a:t>
            </a:r>
          </a:p>
          <a:p>
            <a:pPr lvl="1" eaLnBrk="1" hangingPunct="1"/>
            <a:r>
              <a:rPr lang="en-US" sz="2000" smtClean="0"/>
              <a:t>Ab initio versus comparative modeling methods</a:t>
            </a:r>
          </a:p>
          <a:p>
            <a:pPr lvl="1" eaLnBrk="1" hangingPunct="1"/>
            <a:r>
              <a:rPr lang="en-US" sz="2000" smtClean="0"/>
              <a:t>Energy functions</a:t>
            </a:r>
          </a:p>
          <a:p>
            <a:pPr lvl="1" eaLnBrk="1" hangingPunct="1"/>
            <a:r>
              <a:rPr lang="en-US" sz="2000" smtClean="0"/>
              <a:t>Sequence-structure alignment</a:t>
            </a:r>
          </a:p>
          <a:p>
            <a:pPr lvl="1" eaLnBrk="1" hangingPunct="1"/>
            <a:r>
              <a:rPr lang="en-US" sz="2000" smtClean="0"/>
              <a:t>Assessment of prediction reliability</a:t>
            </a:r>
          </a:p>
          <a:p>
            <a:pPr lvl="1" eaLnBrk="1" hangingPunct="1"/>
            <a:r>
              <a:rPr lang="en-US" sz="2000" smtClean="0"/>
              <a:t>applications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0" y="4495800"/>
            <a:ext cx="6477000" cy="1635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basic ideas of computational methods for solving biological problems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popular computational tools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How to use them for solving simple problems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3165</Words>
  <Application>Microsoft Office PowerPoint</Application>
  <PresentationFormat>On-screen Show (4:3)</PresentationFormat>
  <Paragraphs>730</Paragraphs>
  <Slides>98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7" baseType="lpstr">
      <vt:lpstr>Arial</vt:lpstr>
      <vt:lpstr>Calibri</vt:lpstr>
      <vt:lpstr>Times New Roman</vt:lpstr>
      <vt:lpstr>Wingdings</vt:lpstr>
      <vt:lpstr>Courier New</vt:lpstr>
      <vt:lpstr>Times</vt:lpstr>
      <vt:lpstr>Arial Unicode MS</vt:lpstr>
      <vt:lpstr>Default Design</vt:lpstr>
      <vt:lpstr>Microsoft Excel Chart</vt:lpstr>
      <vt:lpstr>Protein Structures</vt:lpstr>
      <vt:lpstr>Protein Structures</vt:lpstr>
      <vt:lpstr>Protein Structure Determination</vt:lpstr>
      <vt:lpstr>Protein Structure Determination</vt:lpstr>
      <vt:lpstr>Protein Structure Determination</vt:lpstr>
      <vt:lpstr>Computational Methods for Protein Structure Prediction</vt:lpstr>
      <vt:lpstr>Computational Methods for Protein Structure Prediction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Homology Modeling Software?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Swissmodel in comparison</vt:lpstr>
      <vt:lpstr>What structure elements change between similar sequence?</vt:lpstr>
      <vt:lpstr>Slide 48</vt:lpstr>
      <vt:lpstr>SwissModel ... first approach mode</vt:lpstr>
      <vt:lpstr>... enter the ExPDB template ID...</vt:lpstr>
      <vt:lpstr>... run in Normal Mode (Except if defining a DeepView project )...</vt:lpstr>
      <vt:lpstr>... successful submission.</vt:lpstr>
      <vt:lpstr>Optimal sequence alignment</vt:lpstr>
      <vt:lpstr>Optimal structural superposition</vt:lpstr>
      <vt:lpstr>Protein Threading</vt:lpstr>
      <vt:lpstr>Protein Threading</vt:lpstr>
      <vt:lpstr>Protein Threading – four basic components</vt:lpstr>
      <vt:lpstr>Protein Threading – structure database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-- algorithm</vt:lpstr>
      <vt:lpstr>Protein Threading -- algorithm</vt:lpstr>
      <vt:lpstr>Protein Threading -- algorithm</vt:lpstr>
      <vt:lpstr>Protein Threading -- algorithm</vt:lpstr>
      <vt:lpstr>PROSPECT prediction server</vt:lpstr>
      <vt:lpstr>PROSPECT prediction server</vt:lpstr>
      <vt:lpstr>Homework</vt:lpstr>
      <vt:lpstr>Outline </vt:lpstr>
      <vt:lpstr>Outline </vt:lpstr>
      <vt:lpstr>Assessing Prediction Reliability</vt:lpstr>
      <vt:lpstr>Assessing Prediction Reliability</vt:lpstr>
      <vt:lpstr>Assessing Prediction Reliability</vt:lpstr>
      <vt:lpstr>Assessing Prediction Reliability</vt:lpstr>
      <vt:lpstr>Assessing Prediction Reliability</vt:lpstr>
      <vt:lpstr>Prediction of Protein Structures</vt:lpstr>
      <vt:lpstr>Prediction of Protein Structures</vt:lpstr>
      <vt:lpstr>Prediction of Protein Structures</vt:lpstr>
      <vt:lpstr>Prediction of Protein Structures</vt:lpstr>
      <vt:lpstr>Prediction of Protein Structures</vt:lpstr>
      <vt:lpstr>Prediction of Protein Structures</vt:lpstr>
      <vt:lpstr>Structure prediction using additional information</vt:lpstr>
      <vt:lpstr>Structure prediction using additional information</vt:lpstr>
      <vt:lpstr>Structure prediction using additional information</vt:lpstr>
      <vt:lpstr>Applications</vt:lpstr>
      <vt:lpstr>Applications</vt:lpstr>
      <vt:lpstr>Existing Prediction Programs</vt:lpstr>
      <vt:lpstr>PROSPECT</vt:lpstr>
      <vt:lpstr>PROSPECT</vt:lpstr>
      <vt:lpstr>FUGU (http://www-cryst.bioc.cam.ac.uk/~fugue/prfsearch.html)</vt:lpstr>
      <vt:lpstr>THREADER</vt:lpstr>
      <vt:lpstr>CASP (http://predictioncenter.llnl.gov/)</vt:lpstr>
      <vt:lpstr>Review </vt:lpstr>
      <vt:lpstr>Review</vt:lpstr>
      <vt:lpstr>Review </vt:lpstr>
      <vt:lpstr>Review</vt:lpstr>
    </vt:vector>
  </TitlesOfParts>
  <Company>IOCB AS 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Vondrasek</cp:lastModifiedBy>
  <cp:revision>8</cp:revision>
  <dcterms:created xsi:type="dcterms:W3CDTF">2009-04-06T21:42:49Z</dcterms:created>
  <dcterms:modified xsi:type="dcterms:W3CDTF">2015-05-12T12:59:17Z</dcterms:modified>
</cp:coreProperties>
</file>