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slides/slide89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trictFirstAndLastChars="0" saveSubsetFonts="1">
  <p:sldMasterIdLst>
    <p:sldMasterId id="2147483649" r:id="rId1"/>
  </p:sldMasterIdLst>
  <p:notesMasterIdLst>
    <p:notesMasterId r:id="rId99"/>
  </p:notesMasterIdLst>
  <p:handoutMasterIdLst>
    <p:handoutMasterId r:id="rId100"/>
  </p:handoutMasterIdLst>
  <p:sldIdLst>
    <p:sldId id="658" r:id="rId2"/>
    <p:sldId id="773" r:id="rId3"/>
    <p:sldId id="774" r:id="rId4"/>
    <p:sldId id="775" r:id="rId5"/>
    <p:sldId id="776" r:id="rId6"/>
    <p:sldId id="779" r:id="rId7"/>
    <p:sldId id="512" r:id="rId8"/>
    <p:sldId id="645" r:id="rId9"/>
    <p:sldId id="522" r:id="rId10"/>
    <p:sldId id="514" r:id="rId11"/>
    <p:sldId id="661" r:id="rId12"/>
    <p:sldId id="662" r:id="rId13"/>
    <p:sldId id="663" r:id="rId14"/>
    <p:sldId id="664" r:id="rId15"/>
    <p:sldId id="665" r:id="rId16"/>
    <p:sldId id="666" r:id="rId17"/>
    <p:sldId id="667" r:id="rId18"/>
    <p:sldId id="668" r:id="rId19"/>
    <p:sldId id="669" r:id="rId20"/>
    <p:sldId id="670" r:id="rId21"/>
    <p:sldId id="671" r:id="rId22"/>
    <p:sldId id="672" r:id="rId23"/>
    <p:sldId id="673" r:id="rId24"/>
    <p:sldId id="674" r:id="rId25"/>
    <p:sldId id="675" r:id="rId26"/>
    <p:sldId id="676" r:id="rId27"/>
    <p:sldId id="677" r:id="rId28"/>
    <p:sldId id="678" r:id="rId29"/>
    <p:sldId id="679" r:id="rId30"/>
    <p:sldId id="680" r:id="rId31"/>
    <p:sldId id="681" r:id="rId32"/>
    <p:sldId id="682" r:id="rId33"/>
    <p:sldId id="683" r:id="rId34"/>
    <p:sldId id="684" r:id="rId35"/>
    <p:sldId id="761" r:id="rId36"/>
    <p:sldId id="762" r:id="rId37"/>
    <p:sldId id="763" r:id="rId38"/>
    <p:sldId id="764" r:id="rId39"/>
    <p:sldId id="765" r:id="rId40"/>
    <p:sldId id="766" r:id="rId41"/>
    <p:sldId id="767" r:id="rId42"/>
    <p:sldId id="768" r:id="rId43"/>
    <p:sldId id="769" r:id="rId44"/>
    <p:sldId id="770" r:id="rId45"/>
    <p:sldId id="771" r:id="rId46"/>
    <p:sldId id="772" r:id="rId47"/>
    <p:sldId id="752" r:id="rId48"/>
    <p:sldId id="753" r:id="rId49"/>
    <p:sldId id="754" r:id="rId50"/>
    <p:sldId id="755" r:id="rId51"/>
    <p:sldId id="756" r:id="rId52"/>
    <p:sldId id="757" r:id="rId53"/>
    <p:sldId id="758" r:id="rId54"/>
    <p:sldId id="759" r:id="rId55"/>
    <p:sldId id="760" r:id="rId56"/>
    <p:sldId id="711" r:id="rId57"/>
    <p:sldId id="728" r:id="rId58"/>
    <p:sldId id="717" r:id="rId59"/>
    <p:sldId id="712" r:id="rId60"/>
    <p:sldId id="719" r:id="rId61"/>
    <p:sldId id="720" r:id="rId62"/>
    <p:sldId id="721" r:id="rId63"/>
    <p:sldId id="713" r:id="rId64"/>
    <p:sldId id="729" r:id="rId65"/>
    <p:sldId id="722" r:id="rId66"/>
    <p:sldId id="714" r:id="rId67"/>
    <p:sldId id="723" r:id="rId68"/>
    <p:sldId id="715" r:id="rId69"/>
    <p:sldId id="724" r:id="rId70"/>
    <p:sldId id="725" r:id="rId71"/>
    <p:sldId id="718" r:id="rId72"/>
    <p:sldId id="726" r:id="rId73"/>
    <p:sldId id="727" r:id="rId74"/>
    <p:sldId id="685" r:id="rId75"/>
    <p:sldId id="686" r:id="rId76"/>
    <p:sldId id="687" r:id="rId77"/>
    <p:sldId id="688" r:id="rId78"/>
    <p:sldId id="689" r:id="rId79"/>
    <p:sldId id="690" r:id="rId80"/>
    <p:sldId id="691" r:id="rId81"/>
    <p:sldId id="692" r:id="rId82"/>
    <p:sldId id="693" r:id="rId83"/>
    <p:sldId id="694" r:id="rId84"/>
    <p:sldId id="695" r:id="rId85"/>
    <p:sldId id="696" r:id="rId86"/>
    <p:sldId id="697" r:id="rId87"/>
    <p:sldId id="698" r:id="rId88"/>
    <p:sldId id="699" r:id="rId89"/>
    <p:sldId id="700" r:id="rId90"/>
    <p:sldId id="701" r:id="rId91"/>
    <p:sldId id="702" r:id="rId92"/>
    <p:sldId id="703" r:id="rId93"/>
    <p:sldId id="735" r:id="rId94"/>
    <p:sldId id="736" r:id="rId95"/>
    <p:sldId id="737" r:id="rId96"/>
    <p:sldId id="738" r:id="rId97"/>
    <p:sldId id="739" r:id="rId9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2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2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2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2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2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FF0000"/>
    <a:srgbClr val="008080"/>
    <a:srgbClr val="996633"/>
    <a:srgbClr val="66FF66"/>
    <a:srgbClr val="EFF286"/>
    <a:srgbClr val="0000FF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953" autoAdjust="0"/>
    <p:restoredTop sz="84706" autoAdjust="0"/>
  </p:normalViewPr>
  <p:slideViewPr>
    <p:cSldViewPr>
      <p:cViewPr>
        <p:scale>
          <a:sx n="75" d="100"/>
          <a:sy n="75" d="100"/>
        </p:scale>
        <p:origin x="-2226" y="-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950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Comic Sans MS" pitchFamily="66" charset="0"/>
                <a:cs typeface="חרמון" charset="-79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Comic Sans MS" pitchFamily="66" charset="0"/>
                <a:cs typeface="חרמון" charset="-79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5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Comic Sans MS" pitchFamily="66" charset="0"/>
                <a:cs typeface="חרמון" charset="-79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5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81C611EC-341D-4034-9ED2-9504527E7B65}" type="slidenum">
              <a:rPr lang="he-IL"/>
              <a:pPr>
                <a:defRPr/>
              </a:pPr>
              <a:t>‹#›</a:t>
            </a:fld>
            <a:endParaRPr lang="en-US">
              <a:cs typeface="חרמון" charset="-79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Comic Sans MS" pitchFamily="66" charset="0"/>
                <a:cs typeface="חרמון" charset="-79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Comic Sans MS" pitchFamily="66" charset="0"/>
                <a:cs typeface="חרמון" charset="-79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Comic Sans MS" pitchFamily="66" charset="0"/>
                <a:cs typeface="חרמון" charset="-79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F29B0F3F-5689-437E-B538-9F29F02BEB5F}" type="slidenum">
              <a:rPr lang="he-IL"/>
              <a:pPr>
                <a:defRPr/>
              </a:pPr>
              <a:t>‹#›</a:t>
            </a:fld>
            <a:endParaRPr lang="en-US">
              <a:cs typeface="חרמון" charset="-79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חרמון" charset="-79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חרמון" charset="-79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חרמון" charset="-79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חרמון" charset="-79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חרמון" charset="-79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74E432-12DF-4B36-B5B5-B7C3EA8D52E2}" type="slidenum">
              <a:rPr lang="ar-SA" smtClean="0">
                <a:cs typeface="Arial" pitchFamily="34" charset="0"/>
              </a:rPr>
              <a:pPr/>
              <a:t>1</a:t>
            </a:fld>
            <a:endParaRPr lang="en-US" smtClean="0">
              <a:cs typeface="חרמון" charset="-79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164B44-416E-482F-8999-692AB37E9481}" type="slidenum">
              <a:rPr lang="ar-SA" smtClean="0">
                <a:cs typeface="Arial" pitchFamily="34" charset="0"/>
              </a:rPr>
              <a:pPr/>
              <a:t>7</a:t>
            </a:fld>
            <a:endParaRPr lang="en-US" smtClean="0">
              <a:cs typeface="חרמון" charset="-79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C2931A-7FBB-483F-9543-6819A0B1877B}" type="slidenum">
              <a:rPr lang="ar-SA" smtClean="0">
                <a:cs typeface="Arial" pitchFamily="34" charset="0"/>
              </a:rPr>
              <a:pPr/>
              <a:t>8</a:t>
            </a:fld>
            <a:endParaRPr lang="en-US" smtClean="0">
              <a:cs typeface="חרמון" charset="-79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3A613C-33FE-4C9B-A0A3-22775EE4BE10}" type="slidenum">
              <a:rPr lang="ar-SA" smtClean="0">
                <a:cs typeface="Arial" pitchFamily="34" charset="0"/>
              </a:rPr>
              <a:pPr/>
              <a:t>9</a:t>
            </a:fld>
            <a:endParaRPr lang="en-US" smtClean="0">
              <a:cs typeface="חרמון" charset="-79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CC7B78-F34C-45D7-86CA-34CC70EEA352}" type="slidenum">
              <a:rPr lang="ar-SA" smtClean="0">
                <a:cs typeface="Arial" pitchFamily="34" charset="0"/>
              </a:rPr>
              <a:pPr/>
              <a:t>10</a:t>
            </a:fld>
            <a:endParaRPr lang="en-US" smtClean="0">
              <a:cs typeface="חרמון" charset="-79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EEC777-E439-4B75-B834-D25F1FFE5F1C}" type="slidenum">
              <a:rPr lang="ar-SA" smtClean="0">
                <a:cs typeface="Arial" pitchFamily="34" charset="0"/>
              </a:rPr>
              <a:pPr/>
              <a:t>26</a:t>
            </a:fld>
            <a:endParaRPr lang="en-US" smtClean="0">
              <a:cs typeface="חרמון" charset="-79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95325"/>
            <a:ext cx="4548188" cy="3411538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y-AM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A1EB1E-086C-4E63-8F09-3BF2E2513498}" type="slidenum">
              <a:rPr lang="ar-SA" smtClean="0">
                <a:cs typeface="Arial" pitchFamily="34" charset="0"/>
              </a:rPr>
              <a:pPr/>
              <a:t>32</a:t>
            </a:fld>
            <a:endParaRPr lang="en-US" smtClean="0">
              <a:cs typeface="חרמון" charset="-79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cs typeface="Arial" pitchFamily="34" charset="0"/>
              </a:rPr>
              <a:t>Atoms on the surface have a higher degree of freedom than those in the core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0E992B-5B06-4DE4-B7E7-BA4ED3CF043C}" type="slidenum">
              <a:rPr lang="ar-SA" smtClean="0">
                <a:cs typeface="Arial" pitchFamily="34" charset="0"/>
              </a:rPr>
              <a:pPr/>
              <a:t>34</a:t>
            </a:fld>
            <a:endParaRPr lang="en-US" smtClean="0">
              <a:cs typeface="חרמון" charset="-79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401474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1475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43E8A-C2F6-4EC7-A5B7-62935E5C705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6AF6A-693B-4B7B-9C36-B3C8CF8E6E23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F1052-064B-43E9-B5B8-EC7072D30C6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7B38B-E4D5-4474-85F5-CB7EA06428E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8ADC9-D827-498E-B4FD-63EC6145B4BD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44989-B6AE-4587-A3AA-42BD6AC6677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3B5F5-E1E9-4046-9696-5B72472C438D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CE136-2F8D-4B6A-A1E5-0E38519DD85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9715D-85C7-437E-AAC8-95D40CD169D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D32BD-0A92-4F29-9B53-59930E30F12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A4CC6-4FE6-454A-9A3F-567AF2FA82B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43BAB-945D-4739-9822-30309989643D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3EBEE-3E0D-4962-910A-E896B751825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CEBEC-1FF7-4F90-BADE-3AC13C6571F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400388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58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400390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391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392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393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394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395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396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397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398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399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00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059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400402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03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04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05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06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07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08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09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10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11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12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13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14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15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16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17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18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19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060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00421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22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23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24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25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26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27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28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29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30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31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32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33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34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35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36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37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061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400439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40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41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42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43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44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0445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2069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400447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00448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00449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00450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40045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0452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0453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0454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0455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9C363F02-2A93-4F5B-8932-0924AE162C9B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3" r:id="rId1"/>
    <p:sldLayoutId id="2147483692" r:id="rId2"/>
    <p:sldLayoutId id="2147483691" r:id="rId3"/>
    <p:sldLayoutId id="2147483690" r:id="rId4"/>
    <p:sldLayoutId id="2147483689" r:id="rId5"/>
    <p:sldLayoutId id="2147483688" r:id="rId6"/>
    <p:sldLayoutId id="2147483687" r:id="rId7"/>
    <p:sldLayoutId id="2147483686" r:id="rId8"/>
    <p:sldLayoutId id="2147483685" r:id="rId9"/>
    <p:sldLayoutId id="2147483684" r:id="rId10"/>
    <p:sldLayoutId id="2147483683" r:id="rId11"/>
    <p:sldLayoutId id="2147483682" r:id="rId12"/>
    <p:sldLayoutId id="2147483681" r:id="rId13"/>
    <p:sldLayoutId id="2147483680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ebi.ac.uk/dali/" TargetMode="Externa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siegal\Structural%20Biology%20Course\reorg%20reading\src_model_opening.avi" TargetMode="Externa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ekhidna.biocenter.helsinki.fi/dali/start" TargetMode="Externa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ain_diagonal" TargetMode="External"/><Relationship Id="rId2" Type="http://schemas.openxmlformats.org/officeDocument/2006/relationships/hyperlink" Target="http://en.wikipedia.org/wiki/Secondary_structure" TargetMode="Externa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hyperlink" Target="http://ekhidna.biocenter.helsinki.fi/dali_server/start" TargetMode="External"/><Relationship Id="rId2" Type="http://schemas.openxmlformats.org/officeDocument/2006/relationships/hyperlink" Target="http://en.wikipedia.org/wiki/Monte_Carlo_method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khidna.biocenter.helsinki.fi/dali_lite/downloads/download.html" TargetMode="External"/><Relationship Id="rId5" Type="http://schemas.openxmlformats.org/officeDocument/2006/relationships/hyperlink" Target="http://ekhidna.biocenter.helsinki.fi/dali/start" TargetMode="External"/><Relationship Id="rId4" Type="http://schemas.openxmlformats.org/officeDocument/2006/relationships/hyperlink" Target="http://en.wikipedia.org/wiki/FSSP" TargetMode="Externa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Dihedral_angle" TargetMode="Externa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://gangsta.chemie.fu-berlin.de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CASP" TargetMode="Externa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idden_Markov_model" TargetMode="External"/><Relationship Id="rId2" Type="http://schemas.openxmlformats.org/officeDocument/2006/relationships/hyperlink" Target="http://en.wikipedia.org/wiki/Dynamic_programming" TargetMode="Externa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kp.tu-darmstadt.de/sabertooth/" TargetMode="Externa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Vector_(geometric)" TargetMode="External"/><Relationship Id="rId2" Type="http://schemas.openxmlformats.org/officeDocument/2006/relationships/hyperlink" Target="http://en.wikipedia.org/wiki/Dynamic_programmi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athdb.info/latest/index.html" TargetMode="External"/><Relationship Id="rId5" Type="http://schemas.openxmlformats.org/officeDocument/2006/relationships/hyperlink" Target="http://en.wikipedia.org/wiki/CATH" TargetMode="External"/><Relationship Id="rId4" Type="http://schemas.openxmlformats.org/officeDocument/2006/relationships/hyperlink" Target="http://en.wikipedia.org/wiki/Beta_carbon" TargetMode="Externa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hyperlink" Target="http://mozart.bio.neu.edu/topofit/index.php" TargetMode="Externa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bi.ac.uk/dali/" TargetMode="External"/><Relationship Id="rId2" Type="http://schemas.openxmlformats.org/officeDocument/2006/relationships/hyperlink" Target="http://bioinfo3d.cs.tau.ac.il/" TargetMode="Externa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://bioinfo3d.cs.tau.ac.il/c_alpha_match/" TargetMode="External"/><Relationship Id="rId2" Type="http://schemas.openxmlformats.org/officeDocument/2006/relationships/hyperlink" Target="http://bioinfo3d.cs.tau.ac.il/FlexPro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ioinfo3d.cs.tau.ac.il/SiteEngine/" TargetMode="Externa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hyperlink" Target="http://bioinfo3d.cs.tau.ac.il/FlexProt/" TargetMode="Externa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blocks.fhcrc.org/blocks/help/tutorial/tutorial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hyperlink" Target="http://www.ncbi.nlm.nih.gov/entrez/query.fcgi?cmd=Retrieve&amp;db=PubMed&amp;list_uids=7508076&amp;dopt=Abstract" TargetMode="Externa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hyperlink" Target="http://bioinfo3d.cs.tau.ac.il/c_alpha_match/" TargetMode="Externa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hyperlink" Target="http://bioinfo3d.cs.tau.ac.il/SiteEngine/" TargetMode="Externa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c.arizona.edu/courses/bioinformatics/patt-lab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http://bioinfo3d.cs.tau.ac.il/MASS/" TargetMode="External"/><Relationship Id="rId2" Type="http://schemas.openxmlformats.org/officeDocument/2006/relationships/hyperlink" Target="http://bioinfo3d.cs.tau.ac.il/MultiProt/" TargetMode="Externa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07266E-55CF-4446-B246-BD571DD41DA0}" type="slidenum">
              <a:rPr lang="he-IL"/>
              <a:pPr>
                <a:defRPr/>
              </a:pPr>
              <a:t>1</a:t>
            </a:fld>
            <a:endParaRPr lang="en-US"/>
          </a:p>
        </p:txBody>
      </p:sp>
      <p:sp>
        <p:nvSpPr>
          <p:cNvPr id="48026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Motifs &amp; Domains</a:t>
            </a:r>
            <a:br>
              <a:rPr lang="en-US" b="1" smtClean="0"/>
            </a:br>
            <a:endParaRPr 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9388ED-7188-4CE9-8427-5219F0FBD10B}" type="slidenum">
              <a:rPr lang="he-IL"/>
              <a:pPr>
                <a:defRPr/>
              </a:pPr>
              <a:t>10</a:t>
            </a:fld>
            <a:endParaRPr lang="en-US"/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print"/>
          <a:srcRect r="30000"/>
          <a:stretch>
            <a:fillRect/>
          </a:stretch>
        </p:blipFill>
        <p:spPr bwMode="auto">
          <a:xfrm>
            <a:off x="0" y="1371600"/>
            <a:ext cx="5867400" cy="459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8771" name="Rectangle 3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Grouping of Secondary Structures Elements -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Super-secondary Structures or Motifs</a:t>
            </a: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585788" y="3290888"/>
            <a:ext cx="5794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800" b="1">
                <a:latin typeface="Symbol" pitchFamily="18" charset="2"/>
                <a:cs typeface="חרמון" charset="-79"/>
              </a:rPr>
              <a:t>bab</a:t>
            </a: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1981200" y="3287713"/>
            <a:ext cx="1176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800" b="1">
                <a:latin typeface="Symbol" pitchFamily="18" charset="2"/>
                <a:cs typeface="חרמון" charset="-79"/>
              </a:rPr>
              <a:t>b</a:t>
            </a:r>
            <a:r>
              <a:rPr lang="en-US" sz="1800" b="1">
                <a:latin typeface="Comic Sans MS" pitchFamily="66" charset="0"/>
                <a:cs typeface="חרמון" charset="-79"/>
              </a:rPr>
              <a:t>-</a:t>
            </a:r>
            <a:r>
              <a:rPr lang="en-US" sz="1800">
                <a:latin typeface="Comic Sans MS" pitchFamily="66" charset="0"/>
                <a:cs typeface="חרמון" charset="-79"/>
              </a:rPr>
              <a:t>hairpin</a:t>
            </a:r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4038600" y="3200400"/>
            <a:ext cx="473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800" b="1">
                <a:latin typeface="Symbol" pitchFamily="18" charset="2"/>
                <a:cs typeface="חרמון" charset="-79"/>
              </a:rPr>
              <a:t>aa</a:t>
            </a:r>
          </a:p>
        </p:txBody>
      </p:sp>
      <p:sp>
        <p:nvSpPr>
          <p:cNvPr id="8200" name="Text Box 7"/>
          <p:cNvSpPr txBox="1">
            <a:spLocks noChangeArrowheads="1"/>
          </p:cNvSpPr>
          <p:nvPr/>
        </p:nvSpPr>
        <p:spPr bwMode="auto">
          <a:xfrm>
            <a:off x="2152650" y="6142038"/>
            <a:ext cx="117475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800">
                <a:latin typeface="Symbol" pitchFamily="18" charset="2"/>
                <a:cs typeface="חרמון" charset="-79"/>
              </a:rPr>
              <a:t></a:t>
            </a:r>
            <a:r>
              <a:rPr lang="en-US" sz="1800">
                <a:latin typeface="Comic Sans MS" pitchFamily="66" charset="0"/>
                <a:cs typeface="חרמון" charset="-79"/>
              </a:rPr>
              <a:t>-barrels</a:t>
            </a:r>
            <a:endParaRPr lang="en-US" sz="1800">
              <a:latin typeface="Symbol" pitchFamily="18" charset="2"/>
              <a:cs typeface="חרמון" charset="-79"/>
            </a:endParaRPr>
          </a:p>
        </p:txBody>
      </p:sp>
      <p:sp>
        <p:nvSpPr>
          <p:cNvPr id="8201" name="AutoShape 8"/>
          <p:cNvSpPr>
            <a:spLocks/>
          </p:cNvSpPr>
          <p:nvPr/>
        </p:nvSpPr>
        <p:spPr bwMode="auto">
          <a:xfrm rot="5400000">
            <a:off x="2857500" y="4152900"/>
            <a:ext cx="304800" cy="3886200"/>
          </a:xfrm>
          <a:prstGeom prst="rightBrace">
            <a:avLst>
              <a:gd name="adj1" fmla="val 102059"/>
              <a:gd name="adj2" fmla="val 53880"/>
            </a:avLst>
          </a:prstGeom>
          <a:noFill/>
          <a:ln w="28575">
            <a:solidFill>
              <a:srgbClr val="EF1F1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Text Box 11"/>
          <p:cNvSpPr txBox="1">
            <a:spLocks noChangeArrowheads="1"/>
          </p:cNvSpPr>
          <p:nvPr/>
        </p:nvSpPr>
        <p:spPr bwMode="auto">
          <a:xfrm>
            <a:off x="0" y="1066800"/>
            <a:ext cx="5867400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b="1">
                <a:solidFill>
                  <a:srgbClr val="000000"/>
                </a:solidFill>
                <a:latin typeface="Comic Sans MS" pitchFamily="66" charset="0"/>
                <a:cs typeface="חרמון" charset="-79"/>
              </a:rPr>
              <a:t>Motifs:</a:t>
            </a:r>
          </a:p>
        </p:txBody>
      </p:sp>
      <p:sp>
        <p:nvSpPr>
          <p:cNvPr id="8203" name="Text Box 12"/>
          <p:cNvSpPr txBox="1">
            <a:spLocks noChangeArrowheads="1"/>
          </p:cNvSpPr>
          <p:nvPr/>
        </p:nvSpPr>
        <p:spPr bwMode="auto">
          <a:xfrm>
            <a:off x="5105400" y="1371600"/>
            <a:ext cx="762000" cy="15525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sz="2400" b="1">
              <a:latin typeface="Comic Sans MS" pitchFamily="66" charset="0"/>
              <a:cs typeface="חרמון" charset="-79"/>
            </a:endParaRPr>
          </a:p>
          <a:p>
            <a:pPr eaLnBrk="1" hangingPunct="1"/>
            <a:endParaRPr lang="en-US" sz="2400" b="1">
              <a:latin typeface="Comic Sans MS" pitchFamily="66" charset="0"/>
              <a:cs typeface="חרמון" charset="-79"/>
            </a:endParaRPr>
          </a:p>
          <a:p>
            <a:pPr eaLnBrk="1" hangingPunct="1"/>
            <a:endParaRPr lang="en-US" sz="2400" b="1">
              <a:latin typeface="Comic Sans MS" pitchFamily="66" charset="0"/>
              <a:cs typeface="חרמון" charset="-79"/>
            </a:endParaRPr>
          </a:p>
        </p:txBody>
      </p:sp>
      <p:sp>
        <p:nvSpPr>
          <p:cNvPr id="8204" name="Text Box 10"/>
          <p:cNvSpPr txBox="1">
            <a:spLocks noChangeArrowheads="1"/>
          </p:cNvSpPr>
          <p:nvPr/>
        </p:nvSpPr>
        <p:spPr bwMode="auto">
          <a:xfrm>
            <a:off x="6019800" y="1524000"/>
            <a:ext cx="3124200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kumimoji="1" lang="en-US">
                <a:latin typeface="Arial" pitchFamily="34" charset="0"/>
                <a:cs typeface="Arial" pitchFamily="34" charset="0"/>
              </a:rPr>
              <a:t>Certain arrangements of two or three consecutive secondary structural elements.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5FAFE7-06B3-4EDA-B9DF-AB11C899FD69}" type="slidenum">
              <a:rPr lang="he-IL"/>
              <a:pPr>
                <a:defRPr/>
              </a:pPr>
              <a:t>11</a:t>
            </a:fld>
            <a:endParaRPr lang="en-US"/>
          </a:p>
        </p:txBody>
      </p:sp>
      <p:sp>
        <p:nvSpPr>
          <p:cNvPr id="5457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Structural Alignment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F7D00-3F7B-4FD6-9018-1A206C78BB26}" type="slidenum">
              <a:rPr lang="he-IL"/>
              <a:pPr>
                <a:defRPr/>
              </a:pPr>
              <a:t>12</a:t>
            </a:fld>
            <a:endParaRPr lang="en-US"/>
          </a:p>
        </p:txBody>
      </p:sp>
      <p:sp>
        <p:nvSpPr>
          <p:cNvPr id="54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Why structural alignment?</a:t>
            </a:r>
          </a:p>
        </p:txBody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rtl="0" eaLnBrk="1" hangingPunct="1">
              <a:defRPr/>
            </a:pPr>
            <a:r>
              <a:rPr lang="en-US" sz="2800" b="1" smtClean="0"/>
              <a:t>In evolutionary related  proteins structure is much better preserved than sequence</a:t>
            </a:r>
          </a:p>
          <a:p>
            <a:pPr marL="609600" indent="-609600" rtl="0" eaLnBrk="1" hangingPunct="1">
              <a:buFont typeface="Wingdings" pitchFamily="2" charset="2"/>
              <a:buNone/>
              <a:defRPr/>
            </a:pPr>
            <a:endParaRPr lang="en-US" sz="2800" b="1" smtClean="0"/>
          </a:p>
          <a:p>
            <a:pPr marL="609600" indent="-609600" rtl="0" eaLnBrk="1" hangingPunct="1">
              <a:defRPr/>
            </a:pPr>
            <a:r>
              <a:rPr lang="en-US" sz="2800" b="1" smtClean="0"/>
              <a:t>Structural motifs may predict similar biological function</a:t>
            </a:r>
          </a:p>
          <a:p>
            <a:pPr marL="609600" indent="-609600" rtl="0" eaLnBrk="1" hangingPunct="1">
              <a:defRPr/>
            </a:pPr>
            <a:endParaRPr lang="en-US" sz="2800" b="1" smtClean="0"/>
          </a:p>
          <a:p>
            <a:pPr marL="609600" indent="-609600" rtl="0" eaLnBrk="1" hangingPunct="1">
              <a:defRPr/>
            </a:pPr>
            <a:r>
              <a:rPr lang="en-US" sz="2800" b="1" smtClean="0"/>
              <a:t>Getting insight into protein folding   </a:t>
            </a:r>
          </a:p>
          <a:p>
            <a:pPr marL="609600" indent="-609600" rtl="0" eaLnBrk="1" hangingPunct="1">
              <a:buFont typeface="Wingdings" pitchFamily="2" charset="2"/>
              <a:buNone/>
              <a:defRPr/>
            </a:pPr>
            <a:r>
              <a:rPr lang="en-US" sz="2800" b="1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4D1AD6-7F88-4535-B65B-8481A3EAAD6D}" type="slidenum">
              <a:rPr lang="he-IL"/>
              <a:pPr>
                <a:defRPr/>
              </a:pPr>
              <a:t>13</a:t>
            </a:fld>
            <a:endParaRPr lang="en-US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Applications:</a:t>
            </a:r>
          </a:p>
        </p:txBody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18488" cy="4997450"/>
          </a:xfrm>
        </p:spPr>
        <p:txBody>
          <a:bodyPr/>
          <a:lstStyle/>
          <a:p>
            <a:pPr rtl="0" eaLnBrk="1" hangingPunct="1">
              <a:lnSpc>
                <a:spcPct val="80000"/>
              </a:lnSpc>
              <a:defRPr/>
            </a:pPr>
            <a:r>
              <a:rPr lang="en-US" sz="2800" b="1" smtClean="0"/>
              <a:t>Classification of protein databases by structure</a:t>
            </a:r>
          </a:p>
          <a:p>
            <a:pPr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b="1" smtClean="0"/>
          </a:p>
          <a:p>
            <a:pPr rtl="0" eaLnBrk="1" hangingPunct="1">
              <a:lnSpc>
                <a:spcPct val="80000"/>
              </a:lnSpc>
              <a:defRPr/>
            </a:pPr>
            <a:r>
              <a:rPr lang="en-US" sz="2800" b="1" smtClean="0"/>
              <a:t>Search of partial  and disconnected structural patterns in large databases </a:t>
            </a:r>
          </a:p>
          <a:p>
            <a:pPr rtl="0" eaLnBrk="1" hangingPunct="1">
              <a:lnSpc>
                <a:spcPct val="80000"/>
              </a:lnSpc>
              <a:defRPr/>
            </a:pPr>
            <a:endParaRPr lang="en-US" sz="2800" b="1" smtClean="0"/>
          </a:p>
          <a:p>
            <a:pPr rtl="0" eaLnBrk="1" hangingPunct="1">
              <a:lnSpc>
                <a:spcPct val="80000"/>
              </a:lnSpc>
              <a:defRPr/>
            </a:pPr>
            <a:r>
              <a:rPr lang="en-US" sz="2800" b="1" smtClean="0"/>
              <a:t>Comparison and detection of drug receptor active sites (structurally  similar  receptor  cavities could  bind  similar  drugs)</a:t>
            </a:r>
          </a:p>
          <a:p>
            <a:pPr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b="1" smtClean="0"/>
          </a:p>
          <a:p>
            <a:pPr rtl="0" eaLnBrk="1" hangingPunct="1">
              <a:lnSpc>
                <a:spcPct val="80000"/>
              </a:lnSpc>
              <a:defRPr/>
            </a:pPr>
            <a:r>
              <a:rPr lang="en-US" sz="2800" b="1" smtClean="0"/>
              <a:t>Similar substructures in drugs acting on a given receptor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EEC5E5-67B1-40F5-98D6-38571F0D8A37}" type="slidenum">
              <a:rPr lang="he-IL"/>
              <a:pPr>
                <a:defRPr/>
              </a:pPr>
              <a:t>14</a:t>
            </a:fld>
            <a:endParaRPr lang="en-US"/>
          </a:p>
        </p:txBody>
      </p:sp>
      <p:sp>
        <p:nvSpPr>
          <p:cNvPr id="548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29600" cy="4525962"/>
          </a:xfrm>
        </p:spPr>
        <p:txBody>
          <a:bodyPr/>
          <a:lstStyle/>
          <a:p>
            <a:pPr rtl="0" eaLnBrk="1" hangingPunct="1">
              <a:defRPr/>
            </a:pPr>
            <a:r>
              <a:rPr lang="en-US" sz="2800" b="1" smtClean="0"/>
              <a:t>The superimposition pattern is unknown – </a:t>
            </a:r>
            <a:r>
              <a:rPr lang="en-US" sz="2800" b="1" i="1" u="sng" smtClean="0"/>
              <a:t>pattern discovery</a:t>
            </a:r>
            <a:r>
              <a:rPr lang="en-US" sz="2800" b="1" smtClean="0"/>
              <a:t> </a:t>
            </a:r>
          </a:p>
          <a:p>
            <a:pPr rtl="0" eaLnBrk="1" hangingPunct="1">
              <a:buFont typeface="Wingdings" pitchFamily="2" charset="2"/>
              <a:buNone/>
              <a:defRPr/>
            </a:pPr>
            <a:endParaRPr lang="en-US" sz="2800" b="1" smtClean="0"/>
          </a:p>
          <a:p>
            <a:pPr rtl="0" eaLnBrk="1" hangingPunct="1">
              <a:defRPr/>
            </a:pPr>
            <a:r>
              <a:rPr lang="en-US" sz="2800" b="1" smtClean="0"/>
              <a:t> The matching recovered can be </a:t>
            </a:r>
            <a:r>
              <a:rPr lang="en-US" sz="2800" b="1" i="1" u="sng" smtClean="0"/>
              <a:t>inexact</a:t>
            </a:r>
            <a:r>
              <a:rPr lang="en-US" sz="2800" b="1" i="1" smtClean="0"/>
              <a:t> </a:t>
            </a:r>
          </a:p>
          <a:p>
            <a:pPr rtl="0" eaLnBrk="1" hangingPunct="1">
              <a:defRPr/>
            </a:pPr>
            <a:endParaRPr lang="en-US" sz="2800" b="1" i="1" smtClean="0"/>
          </a:p>
          <a:p>
            <a:pPr rtl="0" eaLnBrk="1" hangingPunct="1">
              <a:defRPr/>
            </a:pPr>
            <a:r>
              <a:rPr lang="en-US" sz="2800" b="1" smtClean="0"/>
              <a:t>We  are not necessarily looking  for  the   largest  superimposition,  since  other  matching  may  have  </a:t>
            </a:r>
            <a:r>
              <a:rPr lang="en-US" sz="2800" b="1" i="1" u="sng" smtClean="0"/>
              <a:t>biological  meaning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83CF63-0F5F-4524-BBF2-0383C618D1D2}" type="slidenum">
              <a:rPr lang="he-IL"/>
              <a:pPr>
                <a:defRPr/>
              </a:pPr>
              <a:t>15</a:t>
            </a:fld>
            <a:endParaRPr lang="en-US"/>
          </a:p>
        </p:txBody>
      </p:sp>
      <p:graphicFrame>
        <p:nvGraphicFramePr>
          <p:cNvPr id="549890" name="Object 2"/>
          <p:cNvGraphicFramePr>
            <a:graphicFrameLocks noChangeAspect="1"/>
          </p:cNvGraphicFramePr>
          <p:nvPr/>
        </p:nvGraphicFramePr>
        <p:xfrm>
          <a:off x="1403350" y="101600"/>
          <a:ext cx="2606675" cy="2751138"/>
        </p:xfrm>
        <a:graphic>
          <a:graphicData uri="http://schemas.openxmlformats.org/presentationml/2006/ole">
            <p:oleObj spid="_x0000_s1026" name="צילום של Photo Editor" r:id="rId3" imgW="5896798" imgH="6219048" progId="">
              <p:embed/>
            </p:oleObj>
          </a:graphicData>
        </a:graphic>
      </p:graphicFrame>
      <p:graphicFrame>
        <p:nvGraphicFramePr>
          <p:cNvPr id="549891" name="Object 3"/>
          <p:cNvGraphicFramePr>
            <a:graphicFrameLocks noChangeAspect="1"/>
          </p:cNvGraphicFramePr>
          <p:nvPr/>
        </p:nvGraphicFramePr>
        <p:xfrm>
          <a:off x="5867400" y="188913"/>
          <a:ext cx="2879725" cy="2244725"/>
        </p:xfrm>
        <a:graphic>
          <a:graphicData uri="http://schemas.openxmlformats.org/presentationml/2006/ole">
            <p:oleObj spid="_x0000_s1027" name="צילום של Photo Editor" r:id="rId4" imgW="5533333" imgH="4315427" progId="">
              <p:embed/>
            </p:oleObj>
          </a:graphicData>
        </a:graphic>
      </p:graphicFrame>
      <p:sp>
        <p:nvSpPr>
          <p:cNvPr id="549892" name="Text Box 4"/>
          <p:cNvSpPr txBox="1">
            <a:spLocks noChangeArrowheads="1"/>
          </p:cNvSpPr>
          <p:nvPr/>
        </p:nvSpPr>
        <p:spPr bwMode="auto">
          <a:xfrm>
            <a:off x="6300788" y="2636838"/>
            <a:ext cx="28432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>
                <a:latin typeface="Arial" pitchFamily="34" charset="0"/>
                <a:cs typeface="Arial" pitchFamily="34" charset="0"/>
              </a:rPr>
              <a:t>Human Myoglobin </a:t>
            </a:r>
            <a:r>
              <a:rPr lang="en-US" sz="2000" b="1">
                <a:latin typeface="Arial" pitchFamily="34" charset="0"/>
                <a:cs typeface="Arial" pitchFamily="34" charset="0"/>
              </a:rPr>
              <a:t>pdb:2mm1</a:t>
            </a:r>
          </a:p>
        </p:txBody>
      </p:sp>
      <p:sp>
        <p:nvSpPr>
          <p:cNvPr id="549893" name="Text Box 5"/>
          <p:cNvSpPr txBox="1">
            <a:spLocks noChangeArrowheads="1"/>
          </p:cNvSpPr>
          <p:nvPr/>
        </p:nvSpPr>
        <p:spPr bwMode="auto">
          <a:xfrm>
            <a:off x="323850" y="2781300"/>
            <a:ext cx="27352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>
                <a:latin typeface="Arial" pitchFamily="34" charset="0"/>
                <a:cs typeface="Arial" pitchFamily="34" charset="0"/>
              </a:rPr>
              <a:t>Human Hemoglobin alpha-chain  </a:t>
            </a:r>
            <a:r>
              <a:rPr lang="en-US" sz="2000" b="1">
                <a:latin typeface="Arial" pitchFamily="34" charset="0"/>
                <a:cs typeface="Arial" pitchFamily="34" charset="0"/>
              </a:rPr>
              <a:t>pdb:1jebA</a:t>
            </a:r>
          </a:p>
        </p:txBody>
      </p:sp>
      <p:graphicFrame>
        <p:nvGraphicFramePr>
          <p:cNvPr id="549894" name="Object 6"/>
          <p:cNvGraphicFramePr>
            <a:graphicFrameLocks noChangeAspect="1"/>
          </p:cNvGraphicFramePr>
          <p:nvPr/>
        </p:nvGraphicFramePr>
        <p:xfrm>
          <a:off x="3187700" y="3429000"/>
          <a:ext cx="3184525" cy="3429000"/>
        </p:xfrm>
        <a:graphic>
          <a:graphicData uri="http://schemas.openxmlformats.org/presentationml/2006/ole">
            <p:oleObj spid="_x0000_s1028" name="צילום של Photo Editor" r:id="rId5" imgW="6106377" imgH="6276190" progId="">
              <p:embed/>
            </p:oleObj>
          </a:graphicData>
        </a:graphic>
      </p:graphicFrame>
      <p:sp>
        <p:nvSpPr>
          <p:cNvPr id="549895" name="Text Box 7"/>
          <p:cNvSpPr txBox="1">
            <a:spLocks noChangeArrowheads="1"/>
          </p:cNvSpPr>
          <p:nvPr/>
        </p:nvSpPr>
        <p:spPr bwMode="auto">
          <a:xfrm>
            <a:off x="684213" y="5805488"/>
            <a:ext cx="226853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>
                <a:latin typeface="Arial" pitchFamily="34" charset="0"/>
                <a:cs typeface="Arial" pitchFamily="34" charset="0"/>
              </a:rPr>
              <a:t>Sequence id: </a:t>
            </a:r>
            <a:r>
              <a:rPr lang="en-US" sz="2000" b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27%</a:t>
            </a:r>
          </a:p>
          <a:p>
            <a:pPr eaLnBrk="1" hangingPunct="1"/>
            <a:r>
              <a:rPr lang="en-US" sz="2000">
                <a:latin typeface="Arial" pitchFamily="34" charset="0"/>
                <a:cs typeface="Arial" pitchFamily="34" charset="0"/>
              </a:rPr>
              <a:t>Structural id: </a:t>
            </a:r>
            <a:r>
              <a:rPr lang="en-US" sz="2000" b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90%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72126E-6 L 0.22847 0.40921 " pathEditMode="relative" ptsTypes="AA">
                                      <p:cBhvr>
                                        <p:cTn id="6" dur="2000" fill="hold"/>
                                        <p:tgtEl>
                                          <p:spTgt spid="549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4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0.00787 C 0.00885 0.0007 0.02222 -0.00809 0.0342 -0.00856 C 0.04618 -0.00717 0.05694 -0.00115 0.06805 0.00486 C 0.07951 0.00972 0.08506 0.02198 0.09149 0.0347 C 0.09722 0.04534 0.10312 0.05899 0.10295 0.07911 C 0.10416 0.09623 0.10034 0.1189 0.09305 0.14203 C 0.08836 0.16239 0.07951 0.18529 0.06857 0.20773 C 0.05798 0.22994 0.0467 0.2496 0.03454 0.26718 C 0.02118 0.28615 0.00711 0.30095 -0.00747 0.3102 C -0.02084 0.32061 -0.03542 0.32778 -0.04688 0.32663 C -0.05903 0.32802 -0.07119 0.32131 -0.07848 0.31344 C -0.08768 0.30673 -0.09566 0.29563 -0.09844 0.27921 C -0.10035 0.26348 -0.09705 0.2422 -0.08855 0.21883 C -0.07865 0.19639 -0.06441 0.17974 -0.05105 0.17002 C -0.03959 0.16378 -0.02691 0.16355 -0.0165 0.17095 C -0.00764 0.17997 0.00017 0.19015 0.00208 0.20657 C 0.00416 0.22277 0.00607 0.22161 -0.00382 0.26533 C -0.01216 0.3065 -0.03178 0.33357 -0.04237 0.353 C -0.05261 0.37081 -0.06494 0.38284 -0.07848 0.40019 C -0.09358 0.41684 -0.10886 0.42563 -0.12223 0.43327 C -0.13473 0.43905 -0.14428 0.43627 -0.15938 0.43119 C -0.17362 0.42471 -0.17934 0.41893 -0.18768 0.40944 C -0.19636 0.40134 -0.20487 0.39279 -0.21337 0.384 " pathEditMode="relative" rAng="-3141790" ptsTypes="fffffffffffffffffffffff">
                                      <p:cBhvr>
                                        <p:cTn id="8" dur="2000" fill="hold"/>
                                        <p:tgtEl>
                                          <p:spTgt spid="5498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22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54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5498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5498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892" grpId="0"/>
      <p:bldP spid="549893" grpId="0"/>
      <p:bldP spid="54989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BDD3C7-77DF-4FA8-8870-91653E504046}" type="slidenum">
              <a:rPr lang="he-IL"/>
              <a:pPr>
                <a:defRPr/>
              </a:pPr>
              <a:t>16</a:t>
            </a:fld>
            <a:endParaRPr lang="en-US"/>
          </a:p>
        </p:txBody>
      </p:sp>
      <p:sp>
        <p:nvSpPr>
          <p:cNvPr id="13315" name="Freeform 2"/>
          <p:cNvSpPr>
            <a:spLocks/>
          </p:cNvSpPr>
          <p:nvPr/>
        </p:nvSpPr>
        <p:spPr bwMode="auto">
          <a:xfrm flipH="1">
            <a:off x="604838" y="3640138"/>
            <a:ext cx="3605212" cy="1978025"/>
          </a:xfrm>
          <a:custGeom>
            <a:avLst/>
            <a:gdLst>
              <a:gd name="T0" fmla="*/ 2368860 w 1840"/>
              <a:gd name="T1" fmla="*/ 445156 h 982"/>
              <a:gd name="T2" fmla="*/ 2815592 w 1840"/>
              <a:gd name="T3" fmla="*/ 90643 h 982"/>
              <a:gd name="T4" fmla="*/ 3348537 w 1840"/>
              <a:gd name="T5" fmla="*/ 98700 h 982"/>
              <a:gd name="T6" fmla="*/ 3442586 w 1840"/>
              <a:gd name="T7" fmla="*/ 300128 h 982"/>
              <a:gd name="T8" fmla="*/ 3599334 w 1840"/>
              <a:gd name="T9" fmla="*/ 461271 h 982"/>
              <a:gd name="T10" fmla="*/ 3520960 w 1840"/>
              <a:gd name="T11" fmla="*/ 630470 h 982"/>
              <a:gd name="T12" fmla="*/ 3466098 w 1840"/>
              <a:gd name="T13" fmla="*/ 775499 h 982"/>
              <a:gd name="T14" fmla="*/ 3325024 w 1840"/>
              <a:gd name="T15" fmla="*/ 630470 h 982"/>
              <a:gd name="T16" fmla="*/ 3223138 w 1840"/>
              <a:gd name="T17" fmla="*/ 759384 h 982"/>
              <a:gd name="T18" fmla="*/ 3121252 w 1840"/>
              <a:gd name="T19" fmla="*/ 984984 h 982"/>
              <a:gd name="T20" fmla="*/ 3082065 w 1840"/>
              <a:gd name="T21" fmla="*/ 1186412 h 982"/>
              <a:gd name="T22" fmla="*/ 2768568 w 1840"/>
              <a:gd name="T23" fmla="*/ 1460355 h 982"/>
              <a:gd name="T24" fmla="*/ 2831267 w 1840"/>
              <a:gd name="T25" fmla="*/ 1758468 h 982"/>
              <a:gd name="T26" fmla="*/ 2972341 w 1840"/>
              <a:gd name="T27" fmla="*/ 1822925 h 982"/>
              <a:gd name="T28" fmla="*/ 3082065 w 1840"/>
              <a:gd name="T29" fmla="*/ 1935725 h 982"/>
              <a:gd name="T30" fmla="*/ 2878292 w 1840"/>
              <a:gd name="T31" fmla="*/ 1976011 h 982"/>
              <a:gd name="T32" fmla="*/ 2729381 w 1840"/>
              <a:gd name="T33" fmla="*/ 1839040 h 982"/>
              <a:gd name="T34" fmla="*/ 2603982 w 1840"/>
              <a:gd name="T35" fmla="*/ 1645669 h 982"/>
              <a:gd name="T36" fmla="*/ 2478584 w 1840"/>
              <a:gd name="T37" fmla="*/ 1669840 h 982"/>
              <a:gd name="T38" fmla="*/ 2549120 w 1840"/>
              <a:gd name="T39" fmla="*/ 1839040 h 982"/>
              <a:gd name="T40" fmla="*/ 2666682 w 1840"/>
              <a:gd name="T41" fmla="*/ 1935725 h 982"/>
              <a:gd name="T42" fmla="*/ 2392372 w 1840"/>
              <a:gd name="T43" fmla="*/ 1943782 h 982"/>
              <a:gd name="T44" fmla="*/ 2361022 w 1840"/>
              <a:gd name="T45" fmla="*/ 1847097 h 982"/>
              <a:gd name="T46" fmla="*/ 2266973 w 1840"/>
              <a:gd name="T47" fmla="*/ 1669840 h 982"/>
              <a:gd name="T48" fmla="*/ 2290486 w 1840"/>
              <a:gd name="T49" fmla="*/ 1412012 h 982"/>
              <a:gd name="T50" fmla="*/ 1969151 w 1840"/>
              <a:gd name="T51" fmla="*/ 1283098 h 982"/>
              <a:gd name="T52" fmla="*/ 1726191 w 1840"/>
              <a:gd name="T53" fmla="*/ 1202527 h 982"/>
              <a:gd name="T54" fmla="*/ 1702679 w 1840"/>
              <a:gd name="T55" fmla="*/ 1258926 h 982"/>
              <a:gd name="T56" fmla="*/ 1459719 w 1840"/>
              <a:gd name="T57" fmla="*/ 1460355 h 982"/>
              <a:gd name="T58" fmla="*/ 1420532 w 1840"/>
              <a:gd name="T59" fmla="*/ 1645669 h 982"/>
              <a:gd name="T60" fmla="*/ 1545931 w 1840"/>
              <a:gd name="T61" fmla="*/ 1814868 h 982"/>
              <a:gd name="T62" fmla="*/ 1671329 w 1840"/>
              <a:gd name="T63" fmla="*/ 1798754 h 982"/>
              <a:gd name="T64" fmla="*/ 1710516 w 1840"/>
              <a:gd name="T65" fmla="*/ 1935725 h 982"/>
              <a:gd name="T66" fmla="*/ 1506744 w 1840"/>
              <a:gd name="T67" fmla="*/ 1903497 h 982"/>
              <a:gd name="T68" fmla="*/ 1302971 w 1840"/>
              <a:gd name="T69" fmla="*/ 1814868 h 982"/>
              <a:gd name="T70" fmla="*/ 1122710 w 1840"/>
              <a:gd name="T71" fmla="*/ 1573154 h 982"/>
              <a:gd name="T72" fmla="*/ 1216759 w 1840"/>
              <a:gd name="T73" fmla="*/ 1428126 h 982"/>
              <a:gd name="T74" fmla="*/ 1255946 w 1840"/>
              <a:gd name="T75" fmla="*/ 1299212 h 982"/>
              <a:gd name="T76" fmla="*/ 1208922 w 1840"/>
              <a:gd name="T77" fmla="*/ 1339498 h 982"/>
              <a:gd name="T78" fmla="*/ 1044336 w 1840"/>
              <a:gd name="T79" fmla="*/ 1460355 h 982"/>
              <a:gd name="T80" fmla="*/ 942449 w 1840"/>
              <a:gd name="T81" fmla="*/ 1597326 h 982"/>
              <a:gd name="T82" fmla="*/ 911100 w 1840"/>
              <a:gd name="T83" fmla="*/ 1710126 h 982"/>
              <a:gd name="T84" fmla="*/ 1067848 w 1840"/>
              <a:gd name="T85" fmla="*/ 1839040 h 982"/>
              <a:gd name="T86" fmla="*/ 1146222 w 1840"/>
              <a:gd name="T87" fmla="*/ 1911554 h 982"/>
              <a:gd name="T88" fmla="*/ 840563 w 1840"/>
              <a:gd name="T89" fmla="*/ 1951839 h 982"/>
              <a:gd name="T90" fmla="*/ 793539 w 1840"/>
              <a:gd name="T91" fmla="*/ 1863211 h 982"/>
              <a:gd name="T92" fmla="*/ 730839 w 1840"/>
              <a:gd name="T93" fmla="*/ 1540926 h 982"/>
              <a:gd name="T94" fmla="*/ 801376 w 1840"/>
              <a:gd name="T95" fmla="*/ 1363669 h 982"/>
              <a:gd name="T96" fmla="*/ 1044336 w 1840"/>
              <a:gd name="T97" fmla="*/ 1154184 h 982"/>
              <a:gd name="T98" fmla="*/ 981637 w 1840"/>
              <a:gd name="T99" fmla="*/ 1170298 h 982"/>
              <a:gd name="T100" fmla="*/ 558416 w 1840"/>
              <a:gd name="T101" fmla="*/ 1412012 h 982"/>
              <a:gd name="T102" fmla="*/ 315456 w 1840"/>
              <a:gd name="T103" fmla="*/ 1291155 h 982"/>
              <a:gd name="T104" fmla="*/ 111683 w 1840"/>
              <a:gd name="T105" fmla="*/ 1242812 h 982"/>
              <a:gd name="T106" fmla="*/ 64659 w 1840"/>
              <a:gd name="T107" fmla="*/ 984984 h 982"/>
              <a:gd name="T108" fmla="*/ 174383 w 1840"/>
              <a:gd name="T109" fmla="*/ 976927 h 982"/>
              <a:gd name="T110" fmla="*/ 338968 w 1840"/>
              <a:gd name="T111" fmla="*/ 1138070 h 982"/>
              <a:gd name="T112" fmla="*/ 417342 w 1840"/>
              <a:gd name="T113" fmla="*/ 1275041 h 982"/>
              <a:gd name="T114" fmla="*/ 817051 w 1840"/>
              <a:gd name="T115" fmla="*/ 1178355 h 982"/>
              <a:gd name="T116" fmla="*/ 950287 w 1840"/>
              <a:gd name="T117" fmla="*/ 694927 h 982"/>
              <a:gd name="T118" fmla="*/ 1177572 w 1840"/>
              <a:gd name="T119" fmla="*/ 501556 h 982"/>
              <a:gd name="T120" fmla="*/ 1577280 w 1840"/>
              <a:gd name="T121" fmla="*/ 469328 h 982"/>
              <a:gd name="T122" fmla="*/ 2016176 w 1840"/>
              <a:gd name="T123" fmla="*/ 533785 h 98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840"/>
              <a:gd name="T187" fmla="*/ 0 h 982"/>
              <a:gd name="T188" fmla="*/ 1840 w 1840"/>
              <a:gd name="T189" fmla="*/ 982 h 98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840" h="982">
                <a:moveTo>
                  <a:pt x="1029" y="265"/>
                </a:moveTo>
                <a:cubicBezTo>
                  <a:pt x="1074" y="258"/>
                  <a:pt x="1166" y="240"/>
                  <a:pt x="1209" y="221"/>
                </a:cubicBezTo>
                <a:cubicBezTo>
                  <a:pt x="1252" y="202"/>
                  <a:pt x="1247" y="178"/>
                  <a:pt x="1285" y="149"/>
                </a:cubicBezTo>
                <a:cubicBezTo>
                  <a:pt x="1323" y="120"/>
                  <a:pt x="1384" y="70"/>
                  <a:pt x="1437" y="45"/>
                </a:cubicBezTo>
                <a:cubicBezTo>
                  <a:pt x="1490" y="20"/>
                  <a:pt x="1556" y="0"/>
                  <a:pt x="1601" y="1"/>
                </a:cubicBezTo>
                <a:cubicBezTo>
                  <a:pt x="1646" y="2"/>
                  <a:pt x="1692" y="32"/>
                  <a:pt x="1709" y="49"/>
                </a:cubicBezTo>
                <a:cubicBezTo>
                  <a:pt x="1726" y="66"/>
                  <a:pt x="1693" y="84"/>
                  <a:pt x="1701" y="101"/>
                </a:cubicBezTo>
                <a:cubicBezTo>
                  <a:pt x="1709" y="118"/>
                  <a:pt x="1737" y="132"/>
                  <a:pt x="1757" y="149"/>
                </a:cubicBezTo>
                <a:cubicBezTo>
                  <a:pt x="1777" y="166"/>
                  <a:pt x="1808" y="188"/>
                  <a:pt x="1821" y="201"/>
                </a:cubicBezTo>
                <a:cubicBezTo>
                  <a:pt x="1834" y="214"/>
                  <a:pt x="1840" y="219"/>
                  <a:pt x="1837" y="229"/>
                </a:cubicBezTo>
                <a:cubicBezTo>
                  <a:pt x="1834" y="239"/>
                  <a:pt x="1808" y="247"/>
                  <a:pt x="1801" y="261"/>
                </a:cubicBezTo>
                <a:cubicBezTo>
                  <a:pt x="1794" y="275"/>
                  <a:pt x="1798" y="298"/>
                  <a:pt x="1797" y="313"/>
                </a:cubicBezTo>
                <a:cubicBezTo>
                  <a:pt x="1796" y="328"/>
                  <a:pt x="1798" y="341"/>
                  <a:pt x="1793" y="353"/>
                </a:cubicBezTo>
                <a:cubicBezTo>
                  <a:pt x="1788" y="365"/>
                  <a:pt x="1781" y="389"/>
                  <a:pt x="1769" y="385"/>
                </a:cubicBezTo>
                <a:cubicBezTo>
                  <a:pt x="1757" y="381"/>
                  <a:pt x="1733" y="341"/>
                  <a:pt x="1721" y="329"/>
                </a:cubicBezTo>
                <a:cubicBezTo>
                  <a:pt x="1709" y="317"/>
                  <a:pt x="1708" y="316"/>
                  <a:pt x="1697" y="313"/>
                </a:cubicBezTo>
                <a:cubicBezTo>
                  <a:pt x="1686" y="310"/>
                  <a:pt x="1666" y="298"/>
                  <a:pt x="1657" y="309"/>
                </a:cubicBezTo>
                <a:cubicBezTo>
                  <a:pt x="1648" y="320"/>
                  <a:pt x="1649" y="348"/>
                  <a:pt x="1645" y="377"/>
                </a:cubicBezTo>
                <a:cubicBezTo>
                  <a:pt x="1641" y="406"/>
                  <a:pt x="1642" y="466"/>
                  <a:pt x="1633" y="485"/>
                </a:cubicBezTo>
                <a:cubicBezTo>
                  <a:pt x="1624" y="504"/>
                  <a:pt x="1603" y="479"/>
                  <a:pt x="1593" y="489"/>
                </a:cubicBezTo>
                <a:cubicBezTo>
                  <a:pt x="1583" y="499"/>
                  <a:pt x="1576" y="528"/>
                  <a:pt x="1573" y="545"/>
                </a:cubicBezTo>
                <a:cubicBezTo>
                  <a:pt x="1570" y="562"/>
                  <a:pt x="1599" y="565"/>
                  <a:pt x="1573" y="589"/>
                </a:cubicBezTo>
                <a:cubicBezTo>
                  <a:pt x="1547" y="613"/>
                  <a:pt x="1444" y="666"/>
                  <a:pt x="1417" y="689"/>
                </a:cubicBezTo>
                <a:cubicBezTo>
                  <a:pt x="1390" y="712"/>
                  <a:pt x="1412" y="706"/>
                  <a:pt x="1413" y="725"/>
                </a:cubicBezTo>
                <a:cubicBezTo>
                  <a:pt x="1414" y="744"/>
                  <a:pt x="1420" y="780"/>
                  <a:pt x="1425" y="805"/>
                </a:cubicBezTo>
                <a:cubicBezTo>
                  <a:pt x="1430" y="830"/>
                  <a:pt x="1435" y="855"/>
                  <a:pt x="1445" y="873"/>
                </a:cubicBezTo>
                <a:cubicBezTo>
                  <a:pt x="1455" y="891"/>
                  <a:pt x="1473" y="908"/>
                  <a:pt x="1485" y="913"/>
                </a:cubicBezTo>
                <a:cubicBezTo>
                  <a:pt x="1497" y="918"/>
                  <a:pt x="1506" y="900"/>
                  <a:pt x="1517" y="905"/>
                </a:cubicBezTo>
                <a:cubicBezTo>
                  <a:pt x="1528" y="910"/>
                  <a:pt x="1540" y="936"/>
                  <a:pt x="1549" y="945"/>
                </a:cubicBezTo>
                <a:cubicBezTo>
                  <a:pt x="1558" y="954"/>
                  <a:pt x="1572" y="956"/>
                  <a:pt x="1573" y="961"/>
                </a:cubicBezTo>
                <a:cubicBezTo>
                  <a:pt x="1574" y="966"/>
                  <a:pt x="1570" y="974"/>
                  <a:pt x="1553" y="977"/>
                </a:cubicBezTo>
                <a:cubicBezTo>
                  <a:pt x="1536" y="980"/>
                  <a:pt x="1493" y="982"/>
                  <a:pt x="1469" y="981"/>
                </a:cubicBezTo>
                <a:cubicBezTo>
                  <a:pt x="1445" y="980"/>
                  <a:pt x="1422" y="980"/>
                  <a:pt x="1409" y="969"/>
                </a:cubicBezTo>
                <a:cubicBezTo>
                  <a:pt x="1396" y="958"/>
                  <a:pt x="1402" y="924"/>
                  <a:pt x="1393" y="913"/>
                </a:cubicBezTo>
                <a:cubicBezTo>
                  <a:pt x="1384" y="902"/>
                  <a:pt x="1364" y="921"/>
                  <a:pt x="1353" y="905"/>
                </a:cubicBezTo>
                <a:cubicBezTo>
                  <a:pt x="1342" y="889"/>
                  <a:pt x="1339" y="842"/>
                  <a:pt x="1329" y="817"/>
                </a:cubicBezTo>
                <a:cubicBezTo>
                  <a:pt x="1319" y="792"/>
                  <a:pt x="1304" y="755"/>
                  <a:pt x="1293" y="757"/>
                </a:cubicBezTo>
                <a:cubicBezTo>
                  <a:pt x="1282" y="759"/>
                  <a:pt x="1268" y="808"/>
                  <a:pt x="1265" y="829"/>
                </a:cubicBezTo>
                <a:cubicBezTo>
                  <a:pt x="1262" y="850"/>
                  <a:pt x="1267" y="871"/>
                  <a:pt x="1273" y="885"/>
                </a:cubicBezTo>
                <a:cubicBezTo>
                  <a:pt x="1279" y="899"/>
                  <a:pt x="1292" y="908"/>
                  <a:pt x="1301" y="913"/>
                </a:cubicBezTo>
                <a:cubicBezTo>
                  <a:pt x="1310" y="918"/>
                  <a:pt x="1319" y="909"/>
                  <a:pt x="1329" y="917"/>
                </a:cubicBezTo>
                <a:cubicBezTo>
                  <a:pt x="1339" y="925"/>
                  <a:pt x="1367" y="952"/>
                  <a:pt x="1361" y="961"/>
                </a:cubicBezTo>
                <a:cubicBezTo>
                  <a:pt x="1355" y="970"/>
                  <a:pt x="1316" y="972"/>
                  <a:pt x="1293" y="973"/>
                </a:cubicBezTo>
                <a:cubicBezTo>
                  <a:pt x="1270" y="974"/>
                  <a:pt x="1236" y="970"/>
                  <a:pt x="1221" y="965"/>
                </a:cubicBezTo>
                <a:cubicBezTo>
                  <a:pt x="1206" y="960"/>
                  <a:pt x="1204" y="953"/>
                  <a:pt x="1201" y="945"/>
                </a:cubicBezTo>
                <a:cubicBezTo>
                  <a:pt x="1198" y="937"/>
                  <a:pt x="1210" y="925"/>
                  <a:pt x="1205" y="917"/>
                </a:cubicBezTo>
                <a:cubicBezTo>
                  <a:pt x="1200" y="909"/>
                  <a:pt x="1177" y="912"/>
                  <a:pt x="1169" y="897"/>
                </a:cubicBezTo>
                <a:cubicBezTo>
                  <a:pt x="1161" y="882"/>
                  <a:pt x="1156" y="852"/>
                  <a:pt x="1157" y="829"/>
                </a:cubicBezTo>
                <a:cubicBezTo>
                  <a:pt x="1158" y="806"/>
                  <a:pt x="1171" y="778"/>
                  <a:pt x="1173" y="757"/>
                </a:cubicBezTo>
                <a:cubicBezTo>
                  <a:pt x="1175" y="736"/>
                  <a:pt x="1178" y="713"/>
                  <a:pt x="1169" y="701"/>
                </a:cubicBezTo>
                <a:cubicBezTo>
                  <a:pt x="1160" y="689"/>
                  <a:pt x="1148" y="696"/>
                  <a:pt x="1121" y="685"/>
                </a:cubicBezTo>
                <a:cubicBezTo>
                  <a:pt x="1094" y="674"/>
                  <a:pt x="1038" y="650"/>
                  <a:pt x="1005" y="637"/>
                </a:cubicBezTo>
                <a:cubicBezTo>
                  <a:pt x="972" y="624"/>
                  <a:pt x="946" y="612"/>
                  <a:pt x="925" y="605"/>
                </a:cubicBezTo>
                <a:cubicBezTo>
                  <a:pt x="904" y="598"/>
                  <a:pt x="892" y="599"/>
                  <a:pt x="881" y="597"/>
                </a:cubicBezTo>
                <a:cubicBezTo>
                  <a:pt x="870" y="595"/>
                  <a:pt x="859" y="588"/>
                  <a:pt x="857" y="593"/>
                </a:cubicBezTo>
                <a:cubicBezTo>
                  <a:pt x="855" y="598"/>
                  <a:pt x="874" y="615"/>
                  <a:pt x="869" y="625"/>
                </a:cubicBezTo>
                <a:cubicBezTo>
                  <a:pt x="864" y="635"/>
                  <a:pt x="850" y="636"/>
                  <a:pt x="829" y="653"/>
                </a:cubicBezTo>
                <a:cubicBezTo>
                  <a:pt x="808" y="670"/>
                  <a:pt x="765" y="707"/>
                  <a:pt x="745" y="725"/>
                </a:cubicBezTo>
                <a:cubicBezTo>
                  <a:pt x="725" y="743"/>
                  <a:pt x="712" y="746"/>
                  <a:pt x="709" y="761"/>
                </a:cubicBezTo>
                <a:cubicBezTo>
                  <a:pt x="706" y="776"/>
                  <a:pt x="716" y="802"/>
                  <a:pt x="725" y="817"/>
                </a:cubicBezTo>
                <a:cubicBezTo>
                  <a:pt x="734" y="832"/>
                  <a:pt x="754" y="835"/>
                  <a:pt x="765" y="849"/>
                </a:cubicBezTo>
                <a:cubicBezTo>
                  <a:pt x="776" y="863"/>
                  <a:pt x="781" y="890"/>
                  <a:pt x="789" y="901"/>
                </a:cubicBezTo>
                <a:cubicBezTo>
                  <a:pt x="797" y="912"/>
                  <a:pt x="802" y="914"/>
                  <a:pt x="813" y="913"/>
                </a:cubicBezTo>
                <a:cubicBezTo>
                  <a:pt x="824" y="912"/>
                  <a:pt x="844" y="890"/>
                  <a:pt x="853" y="893"/>
                </a:cubicBezTo>
                <a:cubicBezTo>
                  <a:pt x="862" y="896"/>
                  <a:pt x="866" y="922"/>
                  <a:pt x="869" y="933"/>
                </a:cubicBezTo>
                <a:cubicBezTo>
                  <a:pt x="872" y="944"/>
                  <a:pt x="884" y="956"/>
                  <a:pt x="873" y="961"/>
                </a:cubicBezTo>
                <a:cubicBezTo>
                  <a:pt x="862" y="966"/>
                  <a:pt x="822" y="964"/>
                  <a:pt x="805" y="961"/>
                </a:cubicBezTo>
                <a:cubicBezTo>
                  <a:pt x="788" y="958"/>
                  <a:pt x="782" y="944"/>
                  <a:pt x="769" y="945"/>
                </a:cubicBezTo>
                <a:cubicBezTo>
                  <a:pt x="756" y="946"/>
                  <a:pt x="742" y="976"/>
                  <a:pt x="725" y="969"/>
                </a:cubicBezTo>
                <a:cubicBezTo>
                  <a:pt x="708" y="962"/>
                  <a:pt x="681" y="924"/>
                  <a:pt x="665" y="901"/>
                </a:cubicBezTo>
                <a:cubicBezTo>
                  <a:pt x="649" y="878"/>
                  <a:pt x="644" y="853"/>
                  <a:pt x="629" y="833"/>
                </a:cubicBezTo>
                <a:cubicBezTo>
                  <a:pt x="614" y="813"/>
                  <a:pt x="580" y="796"/>
                  <a:pt x="573" y="781"/>
                </a:cubicBezTo>
                <a:cubicBezTo>
                  <a:pt x="566" y="766"/>
                  <a:pt x="581" y="753"/>
                  <a:pt x="589" y="741"/>
                </a:cubicBezTo>
                <a:cubicBezTo>
                  <a:pt x="597" y="729"/>
                  <a:pt x="609" y="716"/>
                  <a:pt x="621" y="709"/>
                </a:cubicBezTo>
                <a:cubicBezTo>
                  <a:pt x="633" y="702"/>
                  <a:pt x="658" y="708"/>
                  <a:pt x="661" y="697"/>
                </a:cubicBezTo>
                <a:cubicBezTo>
                  <a:pt x="664" y="686"/>
                  <a:pt x="646" y="660"/>
                  <a:pt x="641" y="645"/>
                </a:cubicBezTo>
                <a:cubicBezTo>
                  <a:pt x="636" y="630"/>
                  <a:pt x="637" y="602"/>
                  <a:pt x="633" y="605"/>
                </a:cubicBezTo>
                <a:cubicBezTo>
                  <a:pt x="629" y="608"/>
                  <a:pt x="622" y="649"/>
                  <a:pt x="617" y="665"/>
                </a:cubicBezTo>
                <a:cubicBezTo>
                  <a:pt x="612" y="681"/>
                  <a:pt x="615" y="691"/>
                  <a:pt x="601" y="701"/>
                </a:cubicBezTo>
                <a:cubicBezTo>
                  <a:pt x="587" y="711"/>
                  <a:pt x="550" y="718"/>
                  <a:pt x="533" y="725"/>
                </a:cubicBezTo>
                <a:cubicBezTo>
                  <a:pt x="516" y="732"/>
                  <a:pt x="506" y="734"/>
                  <a:pt x="497" y="745"/>
                </a:cubicBezTo>
                <a:cubicBezTo>
                  <a:pt x="488" y="756"/>
                  <a:pt x="483" y="778"/>
                  <a:pt x="481" y="793"/>
                </a:cubicBezTo>
                <a:cubicBezTo>
                  <a:pt x="479" y="808"/>
                  <a:pt x="488" y="824"/>
                  <a:pt x="485" y="833"/>
                </a:cubicBezTo>
                <a:cubicBezTo>
                  <a:pt x="482" y="842"/>
                  <a:pt x="462" y="837"/>
                  <a:pt x="465" y="849"/>
                </a:cubicBezTo>
                <a:cubicBezTo>
                  <a:pt x="468" y="861"/>
                  <a:pt x="492" y="894"/>
                  <a:pt x="505" y="905"/>
                </a:cubicBezTo>
                <a:cubicBezTo>
                  <a:pt x="518" y="916"/>
                  <a:pt x="534" y="911"/>
                  <a:pt x="545" y="913"/>
                </a:cubicBezTo>
                <a:cubicBezTo>
                  <a:pt x="556" y="915"/>
                  <a:pt x="566" y="911"/>
                  <a:pt x="573" y="917"/>
                </a:cubicBezTo>
                <a:cubicBezTo>
                  <a:pt x="580" y="923"/>
                  <a:pt x="594" y="940"/>
                  <a:pt x="585" y="949"/>
                </a:cubicBezTo>
                <a:cubicBezTo>
                  <a:pt x="576" y="958"/>
                  <a:pt x="543" y="966"/>
                  <a:pt x="517" y="969"/>
                </a:cubicBezTo>
                <a:cubicBezTo>
                  <a:pt x="491" y="972"/>
                  <a:pt x="450" y="972"/>
                  <a:pt x="429" y="969"/>
                </a:cubicBezTo>
                <a:cubicBezTo>
                  <a:pt x="408" y="966"/>
                  <a:pt x="393" y="960"/>
                  <a:pt x="389" y="953"/>
                </a:cubicBezTo>
                <a:cubicBezTo>
                  <a:pt x="385" y="946"/>
                  <a:pt x="408" y="936"/>
                  <a:pt x="405" y="925"/>
                </a:cubicBezTo>
                <a:cubicBezTo>
                  <a:pt x="402" y="914"/>
                  <a:pt x="374" y="916"/>
                  <a:pt x="369" y="889"/>
                </a:cubicBezTo>
                <a:cubicBezTo>
                  <a:pt x="364" y="862"/>
                  <a:pt x="371" y="795"/>
                  <a:pt x="373" y="765"/>
                </a:cubicBezTo>
                <a:cubicBezTo>
                  <a:pt x="375" y="735"/>
                  <a:pt x="375" y="724"/>
                  <a:pt x="381" y="709"/>
                </a:cubicBezTo>
                <a:cubicBezTo>
                  <a:pt x="387" y="694"/>
                  <a:pt x="390" y="690"/>
                  <a:pt x="409" y="677"/>
                </a:cubicBezTo>
                <a:cubicBezTo>
                  <a:pt x="428" y="664"/>
                  <a:pt x="472" y="650"/>
                  <a:pt x="493" y="633"/>
                </a:cubicBezTo>
                <a:cubicBezTo>
                  <a:pt x="514" y="616"/>
                  <a:pt x="528" y="596"/>
                  <a:pt x="533" y="573"/>
                </a:cubicBezTo>
                <a:cubicBezTo>
                  <a:pt x="538" y="550"/>
                  <a:pt x="530" y="496"/>
                  <a:pt x="525" y="497"/>
                </a:cubicBezTo>
                <a:cubicBezTo>
                  <a:pt x="520" y="498"/>
                  <a:pt x="518" y="556"/>
                  <a:pt x="501" y="581"/>
                </a:cubicBezTo>
                <a:cubicBezTo>
                  <a:pt x="484" y="606"/>
                  <a:pt x="457" y="625"/>
                  <a:pt x="421" y="645"/>
                </a:cubicBezTo>
                <a:cubicBezTo>
                  <a:pt x="385" y="665"/>
                  <a:pt x="324" y="695"/>
                  <a:pt x="285" y="701"/>
                </a:cubicBezTo>
                <a:cubicBezTo>
                  <a:pt x="246" y="707"/>
                  <a:pt x="206" y="691"/>
                  <a:pt x="185" y="681"/>
                </a:cubicBezTo>
                <a:cubicBezTo>
                  <a:pt x="164" y="671"/>
                  <a:pt x="174" y="647"/>
                  <a:pt x="161" y="641"/>
                </a:cubicBezTo>
                <a:cubicBezTo>
                  <a:pt x="148" y="635"/>
                  <a:pt x="122" y="649"/>
                  <a:pt x="105" y="645"/>
                </a:cubicBezTo>
                <a:cubicBezTo>
                  <a:pt x="88" y="641"/>
                  <a:pt x="68" y="632"/>
                  <a:pt x="57" y="617"/>
                </a:cubicBezTo>
                <a:cubicBezTo>
                  <a:pt x="46" y="602"/>
                  <a:pt x="41" y="578"/>
                  <a:pt x="37" y="557"/>
                </a:cubicBezTo>
                <a:cubicBezTo>
                  <a:pt x="33" y="536"/>
                  <a:pt x="38" y="508"/>
                  <a:pt x="33" y="489"/>
                </a:cubicBezTo>
                <a:cubicBezTo>
                  <a:pt x="28" y="470"/>
                  <a:pt x="0" y="442"/>
                  <a:pt x="9" y="441"/>
                </a:cubicBezTo>
                <a:cubicBezTo>
                  <a:pt x="18" y="440"/>
                  <a:pt x="65" y="473"/>
                  <a:pt x="89" y="485"/>
                </a:cubicBezTo>
                <a:cubicBezTo>
                  <a:pt x="113" y="497"/>
                  <a:pt x="139" y="500"/>
                  <a:pt x="153" y="513"/>
                </a:cubicBezTo>
                <a:cubicBezTo>
                  <a:pt x="167" y="526"/>
                  <a:pt x="175" y="553"/>
                  <a:pt x="173" y="565"/>
                </a:cubicBezTo>
                <a:cubicBezTo>
                  <a:pt x="171" y="577"/>
                  <a:pt x="134" y="574"/>
                  <a:pt x="141" y="585"/>
                </a:cubicBezTo>
                <a:cubicBezTo>
                  <a:pt x="148" y="596"/>
                  <a:pt x="187" y="623"/>
                  <a:pt x="213" y="633"/>
                </a:cubicBezTo>
                <a:cubicBezTo>
                  <a:pt x="239" y="643"/>
                  <a:pt x="263" y="653"/>
                  <a:pt x="297" y="645"/>
                </a:cubicBezTo>
                <a:cubicBezTo>
                  <a:pt x="331" y="637"/>
                  <a:pt x="386" y="613"/>
                  <a:pt x="417" y="585"/>
                </a:cubicBezTo>
                <a:cubicBezTo>
                  <a:pt x="448" y="557"/>
                  <a:pt x="470" y="517"/>
                  <a:pt x="481" y="477"/>
                </a:cubicBezTo>
                <a:cubicBezTo>
                  <a:pt x="492" y="437"/>
                  <a:pt x="479" y="380"/>
                  <a:pt x="485" y="345"/>
                </a:cubicBezTo>
                <a:cubicBezTo>
                  <a:pt x="491" y="310"/>
                  <a:pt x="498" y="281"/>
                  <a:pt x="517" y="265"/>
                </a:cubicBezTo>
                <a:cubicBezTo>
                  <a:pt x="536" y="249"/>
                  <a:pt x="575" y="255"/>
                  <a:pt x="601" y="249"/>
                </a:cubicBezTo>
                <a:cubicBezTo>
                  <a:pt x="627" y="243"/>
                  <a:pt x="639" y="232"/>
                  <a:pt x="673" y="229"/>
                </a:cubicBezTo>
                <a:cubicBezTo>
                  <a:pt x="707" y="226"/>
                  <a:pt x="760" y="228"/>
                  <a:pt x="805" y="233"/>
                </a:cubicBezTo>
                <a:cubicBezTo>
                  <a:pt x="850" y="238"/>
                  <a:pt x="902" y="256"/>
                  <a:pt x="941" y="261"/>
                </a:cubicBezTo>
                <a:cubicBezTo>
                  <a:pt x="980" y="266"/>
                  <a:pt x="984" y="272"/>
                  <a:pt x="1029" y="265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DC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47725" y="2343150"/>
            <a:ext cx="7181850" cy="3086100"/>
            <a:chOff x="534" y="924"/>
            <a:chExt cx="4524" cy="1944"/>
          </a:xfrm>
        </p:grpSpPr>
        <p:sp>
          <p:nvSpPr>
            <p:cNvPr id="13319" name="Line 4"/>
            <p:cNvSpPr>
              <a:spLocks noChangeShapeType="1"/>
            </p:cNvSpPr>
            <p:nvPr/>
          </p:nvSpPr>
          <p:spPr bwMode="auto">
            <a:xfrm>
              <a:off x="2646" y="2292"/>
              <a:ext cx="2412" cy="57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prstDash val="sysDot"/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20" name="Line 5"/>
            <p:cNvSpPr>
              <a:spLocks noChangeShapeType="1"/>
            </p:cNvSpPr>
            <p:nvPr/>
          </p:nvSpPr>
          <p:spPr bwMode="auto">
            <a:xfrm flipV="1">
              <a:off x="534" y="924"/>
              <a:ext cx="2706" cy="870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prstDash val="sysDot"/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3317" name="Freeform 6"/>
          <p:cNvSpPr>
            <a:spLocks/>
          </p:cNvSpPr>
          <p:nvPr/>
        </p:nvSpPr>
        <p:spPr bwMode="auto">
          <a:xfrm rot="925924">
            <a:off x="4741863" y="2705100"/>
            <a:ext cx="3497262" cy="3100388"/>
          </a:xfrm>
          <a:custGeom>
            <a:avLst/>
            <a:gdLst>
              <a:gd name="T0" fmla="*/ 667438 w 2447"/>
              <a:gd name="T1" fmla="*/ 185823 h 2169"/>
              <a:gd name="T2" fmla="*/ 873244 w 2447"/>
              <a:gd name="T3" fmla="*/ 54318 h 2169"/>
              <a:gd name="T4" fmla="*/ 976146 w 2447"/>
              <a:gd name="T5" fmla="*/ 71470 h 2169"/>
              <a:gd name="T6" fmla="*/ 1073332 w 2447"/>
              <a:gd name="T7" fmla="*/ 140082 h 2169"/>
              <a:gd name="T8" fmla="*/ 1276279 w 2447"/>
              <a:gd name="T9" fmla="*/ 201547 h 2169"/>
              <a:gd name="T10" fmla="*/ 1141934 w 2447"/>
              <a:gd name="T11" fmla="*/ 271588 h 2169"/>
              <a:gd name="T12" fmla="*/ 1479226 w 2447"/>
              <a:gd name="T13" fmla="*/ 454552 h 2169"/>
              <a:gd name="T14" fmla="*/ 1256270 w 2447"/>
              <a:gd name="T15" fmla="*/ 443117 h 2169"/>
              <a:gd name="T16" fmla="*/ 1564978 w 2447"/>
              <a:gd name="T17" fmla="*/ 666104 h 2169"/>
              <a:gd name="T18" fmla="*/ 1376323 w 2447"/>
              <a:gd name="T19" fmla="*/ 626081 h 2169"/>
              <a:gd name="T20" fmla="*/ 1507810 w 2447"/>
              <a:gd name="T21" fmla="*/ 769022 h 2169"/>
              <a:gd name="T22" fmla="*/ 1593562 w 2447"/>
              <a:gd name="T23" fmla="*/ 906245 h 2169"/>
              <a:gd name="T24" fmla="*/ 1450642 w 2447"/>
              <a:gd name="T25" fmla="*/ 900528 h 2169"/>
              <a:gd name="T26" fmla="*/ 1559262 w 2447"/>
              <a:gd name="T27" fmla="*/ 1112080 h 2169"/>
              <a:gd name="T28" fmla="*/ 1450642 w 2447"/>
              <a:gd name="T29" fmla="*/ 1100645 h 2169"/>
              <a:gd name="T30" fmla="*/ 1862253 w 2447"/>
              <a:gd name="T31" fmla="*/ 1417973 h 2169"/>
              <a:gd name="T32" fmla="*/ 2348182 w 2447"/>
              <a:gd name="T33" fmla="*/ 1397962 h 2169"/>
              <a:gd name="T34" fmla="*/ 3011333 w 2447"/>
              <a:gd name="T35" fmla="*/ 1152103 h 2169"/>
              <a:gd name="T36" fmla="*/ 3462961 w 2447"/>
              <a:gd name="T37" fmla="*/ 1992596 h 2169"/>
              <a:gd name="T38" fmla="*/ 3214280 w 2447"/>
              <a:gd name="T39" fmla="*/ 1878243 h 2169"/>
              <a:gd name="T40" fmla="*/ 3494404 w 2447"/>
              <a:gd name="T41" fmla="*/ 2215584 h 2169"/>
              <a:gd name="T42" fmla="*/ 3165687 w 2447"/>
              <a:gd name="T43" fmla="*/ 2021184 h 2169"/>
              <a:gd name="T44" fmla="*/ 3242864 w 2447"/>
              <a:gd name="T45" fmla="*/ 2178419 h 2169"/>
              <a:gd name="T46" fmla="*/ 2931297 w 2447"/>
              <a:gd name="T47" fmla="*/ 1966867 h 2169"/>
              <a:gd name="T48" fmla="*/ 2848403 w 2447"/>
              <a:gd name="T49" fmla="*/ 2024043 h 2169"/>
              <a:gd name="T50" fmla="*/ 2736925 w 2447"/>
              <a:gd name="T51" fmla="*/ 1312197 h 2169"/>
              <a:gd name="T52" fmla="*/ 2396775 w 2447"/>
              <a:gd name="T53" fmla="*/ 1609514 h 2169"/>
              <a:gd name="T54" fmla="*/ 2594005 w 2447"/>
              <a:gd name="T55" fmla="*/ 2221301 h 2169"/>
              <a:gd name="T56" fmla="*/ 2851261 w 2447"/>
              <a:gd name="T57" fmla="*/ 2667277 h 2169"/>
              <a:gd name="T58" fmla="*/ 2854120 w 2447"/>
              <a:gd name="T59" fmla="*/ 2967453 h 2169"/>
              <a:gd name="T60" fmla="*/ 2671182 w 2447"/>
              <a:gd name="T61" fmla="*/ 3090382 h 2169"/>
              <a:gd name="T62" fmla="*/ 2736925 w 2447"/>
              <a:gd name="T63" fmla="*/ 2924570 h 2169"/>
              <a:gd name="T64" fmla="*/ 2451084 w 2447"/>
              <a:gd name="T65" fmla="*/ 2369960 h 2169"/>
              <a:gd name="T66" fmla="*/ 2062341 w 2447"/>
              <a:gd name="T67" fmla="*/ 2192713 h 2169"/>
              <a:gd name="T68" fmla="*/ 2319598 w 2447"/>
              <a:gd name="T69" fmla="*/ 2730171 h 2169"/>
              <a:gd name="T70" fmla="*/ 2079492 w 2447"/>
              <a:gd name="T71" fmla="*/ 2924570 h 2169"/>
              <a:gd name="T72" fmla="*/ 2170961 w 2447"/>
              <a:gd name="T73" fmla="*/ 2827370 h 2169"/>
              <a:gd name="T74" fmla="*/ 2108076 w 2447"/>
              <a:gd name="T75" fmla="*/ 2421418 h 2169"/>
              <a:gd name="T76" fmla="*/ 1653589 w 2447"/>
              <a:gd name="T77" fmla="*/ 2081219 h 2169"/>
              <a:gd name="T78" fmla="*/ 1153367 w 2447"/>
              <a:gd name="T79" fmla="*/ 2021184 h 2169"/>
              <a:gd name="T80" fmla="*/ 950421 w 2447"/>
              <a:gd name="T81" fmla="*/ 1735302 h 2169"/>
              <a:gd name="T82" fmla="*/ 773199 w 2447"/>
              <a:gd name="T83" fmla="*/ 1821067 h 2169"/>
              <a:gd name="T84" fmla="*/ 513084 w 2447"/>
              <a:gd name="T85" fmla="*/ 1883961 h 2169"/>
              <a:gd name="T86" fmla="*/ 747474 w 2447"/>
              <a:gd name="T87" fmla="*/ 2135537 h 2169"/>
              <a:gd name="T88" fmla="*/ 821792 w 2447"/>
              <a:gd name="T89" fmla="*/ 2329936 h 2169"/>
              <a:gd name="T90" fmla="*/ 613128 w 2447"/>
              <a:gd name="T91" fmla="*/ 2238454 h 2169"/>
              <a:gd name="T92" fmla="*/ 444482 w 2447"/>
              <a:gd name="T93" fmla="*/ 1909690 h 2169"/>
              <a:gd name="T94" fmla="*/ 364447 w 2447"/>
              <a:gd name="T95" fmla="*/ 1512315 h 2169"/>
              <a:gd name="T96" fmla="*/ 718889 w 2447"/>
              <a:gd name="T97" fmla="*/ 1558056 h 2169"/>
              <a:gd name="T98" fmla="*/ 361589 w 2447"/>
              <a:gd name="T99" fmla="*/ 1472291 h 2169"/>
              <a:gd name="T100" fmla="*/ 192943 w 2447"/>
              <a:gd name="T101" fmla="*/ 1672408 h 2169"/>
              <a:gd name="T102" fmla="*/ 184367 w 2447"/>
              <a:gd name="T103" fmla="*/ 1901114 h 2169"/>
              <a:gd name="T104" fmla="*/ 78606 w 2447"/>
              <a:gd name="T105" fmla="*/ 1832502 h 2169"/>
              <a:gd name="T106" fmla="*/ 221527 w 2447"/>
              <a:gd name="T107" fmla="*/ 1449420 h 2169"/>
              <a:gd name="T108" fmla="*/ 433049 w 2447"/>
              <a:gd name="T109" fmla="*/ 1263597 h 2169"/>
              <a:gd name="T110" fmla="*/ 656005 w 2447"/>
              <a:gd name="T111" fmla="*/ 1397962 h 2169"/>
              <a:gd name="T112" fmla="*/ 841801 w 2447"/>
              <a:gd name="T113" fmla="*/ 992010 h 2169"/>
              <a:gd name="T114" fmla="*/ 1021881 w 2447"/>
              <a:gd name="T115" fmla="*/ 517446 h 2169"/>
              <a:gd name="T116" fmla="*/ 876102 w 2447"/>
              <a:gd name="T117" fmla="*/ 766163 h 2169"/>
              <a:gd name="T118" fmla="*/ 741757 w 2447"/>
              <a:gd name="T119" fmla="*/ 949127 h 2169"/>
              <a:gd name="T120" fmla="*/ 693164 w 2447"/>
              <a:gd name="T121" fmla="*/ 969139 h 2169"/>
              <a:gd name="T122" fmla="*/ 650288 w 2447"/>
              <a:gd name="T123" fmla="*/ 351635 h 216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447"/>
              <a:gd name="T187" fmla="*/ 0 h 2169"/>
              <a:gd name="T188" fmla="*/ 2447 w 2447"/>
              <a:gd name="T189" fmla="*/ 2169 h 216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447" h="2169">
                <a:moveTo>
                  <a:pt x="19" y="6"/>
                </a:moveTo>
                <a:cubicBezTo>
                  <a:pt x="41" y="0"/>
                  <a:pt x="216" y="52"/>
                  <a:pt x="281" y="69"/>
                </a:cubicBezTo>
                <a:cubicBezTo>
                  <a:pt x="346" y="86"/>
                  <a:pt x="376" y="100"/>
                  <a:pt x="407" y="110"/>
                </a:cubicBezTo>
                <a:cubicBezTo>
                  <a:pt x="438" y="120"/>
                  <a:pt x="452" y="126"/>
                  <a:pt x="467" y="130"/>
                </a:cubicBezTo>
                <a:cubicBezTo>
                  <a:pt x="482" y="134"/>
                  <a:pt x="487" y="145"/>
                  <a:pt x="495" y="134"/>
                </a:cubicBezTo>
                <a:cubicBezTo>
                  <a:pt x="503" y="123"/>
                  <a:pt x="504" y="82"/>
                  <a:pt x="515" y="66"/>
                </a:cubicBezTo>
                <a:cubicBezTo>
                  <a:pt x="526" y="50"/>
                  <a:pt x="543" y="43"/>
                  <a:pt x="559" y="38"/>
                </a:cubicBezTo>
                <a:cubicBezTo>
                  <a:pt x="575" y="33"/>
                  <a:pt x="609" y="33"/>
                  <a:pt x="611" y="38"/>
                </a:cubicBezTo>
                <a:cubicBezTo>
                  <a:pt x="613" y="43"/>
                  <a:pt x="581" y="55"/>
                  <a:pt x="571" y="66"/>
                </a:cubicBezTo>
                <a:cubicBezTo>
                  <a:pt x="561" y="77"/>
                  <a:pt x="544" y="103"/>
                  <a:pt x="548" y="105"/>
                </a:cubicBezTo>
                <a:cubicBezTo>
                  <a:pt x="552" y="107"/>
                  <a:pt x="573" y="87"/>
                  <a:pt x="595" y="78"/>
                </a:cubicBezTo>
                <a:cubicBezTo>
                  <a:pt x="617" y="69"/>
                  <a:pt x="652" y="51"/>
                  <a:pt x="683" y="50"/>
                </a:cubicBezTo>
                <a:cubicBezTo>
                  <a:pt x="714" y="49"/>
                  <a:pt x="756" y="61"/>
                  <a:pt x="779" y="70"/>
                </a:cubicBezTo>
                <a:cubicBezTo>
                  <a:pt x="802" y="79"/>
                  <a:pt x="818" y="97"/>
                  <a:pt x="819" y="102"/>
                </a:cubicBezTo>
                <a:cubicBezTo>
                  <a:pt x="820" y="107"/>
                  <a:pt x="794" y="99"/>
                  <a:pt x="783" y="98"/>
                </a:cubicBezTo>
                <a:cubicBezTo>
                  <a:pt x="772" y="97"/>
                  <a:pt x="763" y="93"/>
                  <a:pt x="751" y="98"/>
                </a:cubicBezTo>
                <a:cubicBezTo>
                  <a:pt x="739" y="103"/>
                  <a:pt x="712" y="121"/>
                  <a:pt x="711" y="126"/>
                </a:cubicBezTo>
                <a:cubicBezTo>
                  <a:pt x="710" y="131"/>
                  <a:pt x="725" y="127"/>
                  <a:pt x="743" y="126"/>
                </a:cubicBezTo>
                <a:cubicBezTo>
                  <a:pt x="761" y="125"/>
                  <a:pt x="794" y="116"/>
                  <a:pt x="819" y="118"/>
                </a:cubicBezTo>
                <a:cubicBezTo>
                  <a:pt x="844" y="120"/>
                  <a:pt x="869" y="127"/>
                  <a:pt x="893" y="141"/>
                </a:cubicBezTo>
                <a:cubicBezTo>
                  <a:pt x="917" y="155"/>
                  <a:pt x="959" y="195"/>
                  <a:pt x="963" y="202"/>
                </a:cubicBezTo>
                <a:cubicBezTo>
                  <a:pt x="967" y="209"/>
                  <a:pt x="934" y="191"/>
                  <a:pt x="915" y="186"/>
                </a:cubicBezTo>
                <a:cubicBezTo>
                  <a:pt x="896" y="181"/>
                  <a:pt x="870" y="173"/>
                  <a:pt x="851" y="174"/>
                </a:cubicBezTo>
                <a:cubicBezTo>
                  <a:pt x="832" y="175"/>
                  <a:pt x="802" y="183"/>
                  <a:pt x="799" y="190"/>
                </a:cubicBezTo>
                <a:cubicBezTo>
                  <a:pt x="796" y="197"/>
                  <a:pt x="810" y="208"/>
                  <a:pt x="831" y="214"/>
                </a:cubicBezTo>
                <a:cubicBezTo>
                  <a:pt x="852" y="220"/>
                  <a:pt x="895" y="219"/>
                  <a:pt x="923" y="226"/>
                </a:cubicBezTo>
                <a:cubicBezTo>
                  <a:pt x="951" y="233"/>
                  <a:pt x="980" y="243"/>
                  <a:pt x="999" y="258"/>
                </a:cubicBezTo>
                <a:cubicBezTo>
                  <a:pt x="1018" y="273"/>
                  <a:pt x="1028" y="300"/>
                  <a:pt x="1035" y="318"/>
                </a:cubicBezTo>
                <a:cubicBezTo>
                  <a:pt x="1042" y="336"/>
                  <a:pt x="1044" y="365"/>
                  <a:pt x="1039" y="366"/>
                </a:cubicBezTo>
                <a:cubicBezTo>
                  <a:pt x="1034" y="367"/>
                  <a:pt x="1023" y="337"/>
                  <a:pt x="1007" y="326"/>
                </a:cubicBezTo>
                <a:cubicBezTo>
                  <a:pt x="991" y="315"/>
                  <a:pt x="964" y="305"/>
                  <a:pt x="943" y="302"/>
                </a:cubicBezTo>
                <a:cubicBezTo>
                  <a:pt x="922" y="299"/>
                  <a:pt x="878" y="304"/>
                  <a:pt x="879" y="310"/>
                </a:cubicBezTo>
                <a:cubicBezTo>
                  <a:pt x="880" y="316"/>
                  <a:pt x="928" y="330"/>
                  <a:pt x="947" y="338"/>
                </a:cubicBezTo>
                <a:cubicBezTo>
                  <a:pt x="966" y="346"/>
                  <a:pt x="972" y="348"/>
                  <a:pt x="991" y="360"/>
                </a:cubicBezTo>
                <a:cubicBezTo>
                  <a:pt x="1010" y="372"/>
                  <a:pt x="1046" y="392"/>
                  <a:pt x="1063" y="410"/>
                </a:cubicBezTo>
                <a:cubicBezTo>
                  <a:pt x="1080" y="428"/>
                  <a:pt x="1097" y="461"/>
                  <a:pt x="1095" y="466"/>
                </a:cubicBezTo>
                <a:cubicBezTo>
                  <a:pt x="1093" y="471"/>
                  <a:pt x="1072" y="450"/>
                  <a:pt x="1051" y="442"/>
                </a:cubicBezTo>
                <a:cubicBezTo>
                  <a:pt x="1030" y="434"/>
                  <a:pt x="992" y="421"/>
                  <a:pt x="969" y="418"/>
                </a:cubicBezTo>
                <a:cubicBezTo>
                  <a:pt x="946" y="415"/>
                  <a:pt x="912" y="419"/>
                  <a:pt x="911" y="422"/>
                </a:cubicBezTo>
                <a:cubicBezTo>
                  <a:pt x="910" y="425"/>
                  <a:pt x="942" y="429"/>
                  <a:pt x="963" y="438"/>
                </a:cubicBezTo>
                <a:cubicBezTo>
                  <a:pt x="984" y="447"/>
                  <a:pt x="1013" y="457"/>
                  <a:pt x="1035" y="474"/>
                </a:cubicBezTo>
                <a:cubicBezTo>
                  <a:pt x="1057" y="491"/>
                  <a:pt x="1084" y="526"/>
                  <a:pt x="1095" y="542"/>
                </a:cubicBezTo>
                <a:cubicBezTo>
                  <a:pt x="1106" y="558"/>
                  <a:pt x="1110" y="571"/>
                  <a:pt x="1103" y="570"/>
                </a:cubicBezTo>
                <a:cubicBezTo>
                  <a:pt x="1096" y="569"/>
                  <a:pt x="1075" y="546"/>
                  <a:pt x="1055" y="538"/>
                </a:cubicBezTo>
                <a:cubicBezTo>
                  <a:pt x="1035" y="530"/>
                  <a:pt x="992" y="521"/>
                  <a:pt x="983" y="522"/>
                </a:cubicBezTo>
                <a:cubicBezTo>
                  <a:pt x="974" y="523"/>
                  <a:pt x="992" y="535"/>
                  <a:pt x="1001" y="542"/>
                </a:cubicBezTo>
                <a:cubicBezTo>
                  <a:pt x="1010" y="549"/>
                  <a:pt x="1016" y="551"/>
                  <a:pt x="1035" y="566"/>
                </a:cubicBezTo>
                <a:cubicBezTo>
                  <a:pt x="1054" y="581"/>
                  <a:pt x="1099" y="611"/>
                  <a:pt x="1115" y="634"/>
                </a:cubicBezTo>
                <a:cubicBezTo>
                  <a:pt x="1131" y="657"/>
                  <a:pt x="1136" y="697"/>
                  <a:pt x="1133" y="702"/>
                </a:cubicBezTo>
                <a:cubicBezTo>
                  <a:pt x="1130" y="707"/>
                  <a:pt x="1113" y="678"/>
                  <a:pt x="1099" y="666"/>
                </a:cubicBezTo>
                <a:cubicBezTo>
                  <a:pt x="1085" y="654"/>
                  <a:pt x="1065" y="636"/>
                  <a:pt x="1051" y="630"/>
                </a:cubicBezTo>
                <a:cubicBezTo>
                  <a:pt x="1037" y="624"/>
                  <a:pt x="1018" y="625"/>
                  <a:pt x="1015" y="630"/>
                </a:cubicBezTo>
                <a:cubicBezTo>
                  <a:pt x="1012" y="635"/>
                  <a:pt x="1018" y="649"/>
                  <a:pt x="1031" y="662"/>
                </a:cubicBezTo>
                <a:cubicBezTo>
                  <a:pt x="1044" y="675"/>
                  <a:pt x="1078" y="687"/>
                  <a:pt x="1095" y="706"/>
                </a:cubicBezTo>
                <a:cubicBezTo>
                  <a:pt x="1112" y="725"/>
                  <a:pt x="1132" y="766"/>
                  <a:pt x="1131" y="778"/>
                </a:cubicBezTo>
                <a:cubicBezTo>
                  <a:pt x="1130" y="790"/>
                  <a:pt x="1092" y="773"/>
                  <a:pt x="1091" y="778"/>
                </a:cubicBezTo>
                <a:cubicBezTo>
                  <a:pt x="1090" y="783"/>
                  <a:pt x="1120" y="793"/>
                  <a:pt x="1127" y="806"/>
                </a:cubicBezTo>
                <a:cubicBezTo>
                  <a:pt x="1134" y="819"/>
                  <a:pt x="1139" y="854"/>
                  <a:pt x="1131" y="856"/>
                </a:cubicBezTo>
                <a:cubicBezTo>
                  <a:pt x="1123" y="858"/>
                  <a:pt x="1098" y="832"/>
                  <a:pt x="1079" y="818"/>
                </a:cubicBezTo>
                <a:cubicBezTo>
                  <a:pt x="1060" y="804"/>
                  <a:pt x="1034" y="781"/>
                  <a:pt x="1015" y="770"/>
                </a:cubicBezTo>
                <a:cubicBezTo>
                  <a:pt x="996" y="759"/>
                  <a:pt x="970" y="744"/>
                  <a:pt x="967" y="750"/>
                </a:cubicBezTo>
                <a:cubicBezTo>
                  <a:pt x="964" y="756"/>
                  <a:pt x="978" y="780"/>
                  <a:pt x="999" y="806"/>
                </a:cubicBezTo>
                <a:cubicBezTo>
                  <a:pt x="1020" y="832"/>
                  <a:pt x="1040" y="875"/>
                  <a:pt x="1091" y="906"/>
                </a:cubicBezTo>
                <a:cubicBezTo>
                  <a:pt x="1142" y="937"/>
                  <a:pt x="1239" y="973"/>
                  <a:pt x="1303" y="992"/>
                </a:cubicBezTo>
                <a:cubicBezTo>
                  <a:pt x="1367" y="1011"/>
                  <a:pt x="1429" y="1010"/>
                  <a:pt x="1473" y="1022"/>
                </a:cubicBezTo>
                <a:cubicBezTo>
                  <a:pt x="1517" y="1034"/>
                  <a:pt x="1543" y="1056"/>
                  <a:pt x="1569" y="1064"/>
                </a:cubicBezTo>
                <a:cubicBezTo>
                  <a:pt x="1595" y="1072"/>
                  <a:pt x="1615" y="1086"/>
                  <a:pt x="1627" y="1072"/>
                </a:cubicBezTo>
                <a:cubicBezTo>
                  <a:pt x="1639" y="1058"/>
                  <a:pt x="1632" y="1010"/>
                  <a:pt x="1643" y="978"/>
                </a:cubicBezTo>
                <a:cubicBezTo>
                  <a:pt x="1654" y="946"/>
                  <a:pt x="1671" y="913"/>
                  <a:pt x="1695" y="882"/>
                </a:cubicBezTo>
                <a:cubicBezTo>
                  <a:pt x="1719" y="851"/>
                  <a:pt x="1745" y="814"/>
                  <a:pt x="1787" y="794"/>
                </a:cubicBezTo>
                <a:cubicBezTo>
                  <a:pt x="1829" y="774"/>
                  <a:pt x="1894" y="760"/>
                  <a:pt x="1947" y="762"/>
                </a:cubicBezTo>
                <a:cubicBezTo>
                  <a:pt x="2000" y="764"/>
                  <a:pt x="2058" y="777"/>
                  <a:pt x="2107" y="806"/>
                </a:cubicBezTo>
                <a:cubicBezTo>
                  <a:pt x="2156" y="835"/>
                  <a:pt x="2205" y="877"/>
                  <a:pt x="2243" y="934"/>
                </a:cubicBezTo>
                <a:cubicBezTo>
                  <a:pt x="2281" y="991"/>
                  <a:pt x="2316" y="1095"/>
                  <a:pt x="2335" y="1150"/>
                </a:cubicBezTo>
                <a:cubicBezTo>
                  <a:pt x="2354" y="1205"/>
                  <a:pt x="2344" y="1225"/>
                  <a:pt x="2359" y="1266"/>
                </a:cubicBezTo>
                <a:cubicBezTo>
                  <a:pt x="2374" y="1307"/>
                  <a:pt x="2428" y="1381"/>
                  <a:pt x="2423" y="1394"/>
                </a:cubicBezTo>
                <a:cubicBezTo>
                  <a:pt x="2418" y="1407"/>
                  <a:pt x="2356" y="1359"/>
                  <a:pt x="2331" y="1342"/>
                </a:cubicBezTo>
                <a:cubicBezTo>
                  <a:pt x="2306" y="1325"/>
                  <a:pt x="2290" y="1311"/>
                  <a:pt x="2275" y="1290"/>
                </a:cubicBezTo>
                <a:cubicBezTo>
                  <a:pt x="2260" y="1269"/>
                  <a:pt x="2247" y="1212"/>
                  <a:pt x="2243" y="1216"/>
                </a:cubicBezTo>
                <a:cubicBezTo>
                  <a:pt x="2239" y="1220"/>
                  <a:pt x="2241" y="1287"/>
                  <a:pt x="2249" y="1314"/>
                </a:cubicBezTo>
                <a:cubicBezTo>
                  <a:pt x="2257" y="1341"/>
                  <a:pt x="2273" y="1355"/>
                  <a:pt x="2291" y="1382"/>
                </a:cubicBezTo>
                <a:cubicBezTo>
                  <a:pt x="2309" y="1409"/>
                  <a:pt x="2339" y="1456"/>
                  <a:pt x="2355" y="1478"/>
                </a:cubicBezTo>
                <a:cubicBezTo>
                  <a:pt x="2371" y="1500"/>
                  <a:pt x="2374" y="1500"/>
                  <a:pt x="2389" y="1512"/>
                </a:cubicBezTo>
                <a:cubicBezTo>
                  <a:pt x="2404" y="1524"/>
                  <a:pt x="2443" y="1542"/>
                  <a:pt x="2445" y="1550"/>
                </a:cubicBezTo>
                <a:cubicBezTo>
                  <a:pt x="2447" y="1558"/>
                  <a:pt x="2420" y="1562"/>
                  <a:pt x="2399" y="1558"/>
                </a:cubicBezTo>
                <a:cubicBezTo>
                  <a:pt x="2378" y="1554"/>
                  <a:pt x="2339" y="1540"/>
                  <a:pt x="2317" y="1526"/>
                </a:cubicBezTo>
                <a:cubicBezTo>
                  <a:pt x="2295" y="1512"/>
                  <a:pt x="2284" y="1493"/>
                  <a:pt x="2267" y="1474"/>
                </a:cubicBezTo>
                <a:cubicBezTo>
                  <a:pt x="2250" y="1455"/>
                  <a:pt x="2226" y="1421"/>
                  <a:pt x="2215" y="1414"/>
                </a:cubicBezTo>
                <a:cubicBezTo>
                  <a:pt x="2204" y="1407"/>
                  <a:pt x="2202" y="1425"/>
                  <a:pt x="2201" y="1434"/>
                </a:cubicBezTo>
                <a:cubicBezTo>
                  <a:pt x="2200" y="1443"/>
                  <a:pt x="2203" y="1455"/>
                  <a:pt x="2209" y="1466"/>
                </a:cubicBezTo>
                <a:cubicBezTo>
                  <a:pt x="2215" y="1477"/>
                  <a:pt x="2229" y="1488"/>
                  <a:pt x="2239" y="1498"/>
                </a:cubicBezTo>
                <a:cubicBezTo>
                  <a:pt x="2249" y="1508"/>
                  <a:pt x="2278" y="1521"/>
                  <a:pt x="2269" y="1524"/>
                </a:cubicBezTo>
                <a:cubicBezTo>
                  <a:pt x="2260" y="1527"/>
                  <a:pt x="2211" y="1522"/>
                  <a:pt x="2185" y="1514"/>
                </a:cubicBezTo>
                <a:cubicBezTo>
                  <a:pt x="2159" y="1506"/>
                  <a:pt x="2134" y="1488"/>
                  <a:pt x="2115" y="1474"/>
                </a:cubicBezTo>
                <a:cubicBezTo>
                  <a:pt x="2096" y="1460"/>
                  <a:pt x="2084" y="1444"/>
                  <a:pt x="2073" y="1428"/>
                </a:cubicBezTo>
                <a:cubicBezTo>
                  <a:pt x="2062" y="1412"/>
                  <a:pt x="2056" y="1376"/>
                  <a:pt x="2051" y="1376"/>
                </a:cubicBezTo>
                <a:cubicBezTo>
                  <a:pt x="2046" y="1376"/>
                  <a:pt x="2041" y="1407"/>
                  <a:pt x="2045" y="1426"/>
                </a:cubicBezTo>
                <a:cubicBezTo>
                  <a:pt x="2049" y="1445"/>
                  <a:pt x="2077" y="1481"/>
                  <a:pt x="2077" y="1488"/>
                </a:cubicBezTo>
                <a:cubicBezTo>
                  <a:pt x="2077" y="1495"/>
                  <a:pt x="2059" y="1482"/>
                  <a:pt x="2045" y="1470"/>
                </a:cubicBezTo>
                <a:cubicBezTo>
                  <a:pt x="2031" y="1458"/>
                  <a:pt x="2005" y="1439"/>
                  <a:pt x="1993" y="1416"/>
                </a:cubicBezTo>
                <a:cubicBezTo>
                  <a:pt x="1981" y="1393"/>
                  <a:pt x="1974" y="1372"/>
                  <a:pt x="1975" y="1332"/>
                </a:cubicBezTo>
                <a:cubicBezTo>
                  <a:pt x="1976" y="1292"/>
                  <a:pt x="1996" y="1231"/>
                  <a:pt x="1999" y="1178"/>
                </a:cubicBezTo>
                <a:cubicBezTo>
                  <a:pt x="2002" y="1125"/>
                  <a:pt x="2009" y="1057"/>
                  <a:pt x="1995" y="1014"/>
                </a:cubicBezTo>
                <a:cubicBezTo>
                  <a:pt x="1981" y="971"/>
                  <a:pt x="1947" y="936"/>
                  <a:pt x="1915" y="918"/>
                </a:cubicBezTo>
                <a:cubicBezTo>
                  <a:pt x="1883" y="900"/>
                  <a:pt x="1837" y="896"/>
                  <a:pt x="1803" y="906"/>
                </a:cubicBezTo>
                <a:cubicBezTo>
                  <a:pt x="1769" y="916"/>
                  <a:pt x="1734" y="951"/>
                  <a:pt x="1711" y="978"/>
                </a:cubicBezTo>
                <a:cubicBezTo>
                  <a:pt x="1688" y="1005"/>
                  <a:pt x="1673" y="1041"/>
                  <a:pt x="1667" y="1066"/>
                </a:cubicBezTo>
                <a:cubicBezTo>
                  <a:pt x="1661" y="1091"/>
                  <a:pt x="1667" y="1103"/>
                  <a:pt x="1677" y="1126"/>
                </a:cubicBezTo>
                <a:cubicBezTo>
                  <a:pt x="1687" y="1149"/>
                  <a:pt x="1717" y="1173"/>
                  <a:pt x="1727" y="1204"/>
                </a:cubicBezTo>
                <a:cubicBezTo>
                  <a:pt x="1737" y="1235"/>
                  <a:pt x="1734" y="1268"/>
                  <a:pt x="1739" y="1314"/>
                </a:cubicBezTo>
                <a:cubicBezTo>
                  <a:pt x="1744" y="1360"/>
                  <a:pt x="1746" y="1438"/>
                  <a:pt x="1759" y="1478"/>
                </a:cubicBezTo>
                <a:cubicBezTo>
                  <a:pt x="1772" y="1518"/>
                  <a:pt x="1792" y="1533"/>
                  <a:pt x="1815" y="1554"/>
                </a:cubicBezTo>
                <a:cubicBezTo>
                  <a:pt x="1838" y="1575"/>
                  <a:pt x="1877" y="1590"/>
                  <a:pt x="1895" y="1602"/>
                </a:cubicBezTo>
                <a:cubicBezTo>
                  <a:pt x="1913" y="1614"/>
                  <a:pt x="1916" y="1611"/>
                  <a:pt x="1921" y="1626"/>
                </a:cubicBezTo>
                <a:cubicBezTo>
                  <a:pt x="1926" y="1641"/>
                  <a:pt x="1915" y="1654"/>
                  <a:pt x="1927" y="1694"/>
                </a:cubicBezTo>
                <a:cubicBezTo>
                  <a:pt x="1939" y="1734"/>
                  <a:pt x="1979" y="1822"/>
                  <a:pt x="1995" y="1866"/>
                </a:cubicBezTo>
                <a:cubicBezTo>
                  <a:pt x="2011" y="1910"/>
                  <a:pt x="2012" y="1932"/>
                  <a:pt x="2021" y="1958"/>
                </a:cubicBezTo>
                <a:cubicBezTo>
                  <a:pt x="2030" y="1984"/>
                  <a:pt x="2049" y="2011"/>
                  <a:pt x="2049" y="2026"/>
                </a:cubicBezTo>
                <a:cubicBezTo>
                  <a:pt x="2049" y="2041"/>
                  <a:pt x="2032" y="2042"/>
                  <a:pt x="2023" y="2050"/>
                </a:cubicBezTo>
                <a:cubicBezTo>
                  <a:pt x="2014" y="2058"/>
                  <a:pt x="2002" y="2066"/>
                  <a:pt x="1997" y="2076"/>
                </a:cubicBezTo>
                <a:cubicBezTo>
                  <a:pt x="1992" y="2086"/>
                  <a:pt x="1996" y="2099"/>
                  <a:pt x="1995" y="2110"/>
                </a:cubicBezTo>
                <a:cubicBezTo>
                  <a:pt x="1994" y="2121"/>
                  <a:pt x="1993" y="2133"/>
                  <a:pt x="1991" y="2142"/>
                </a:cubicBezTo>
                <a:cubicBezTo>
                  <a:pt x="1989" y="2151"/>
                  <a:pt x="2003" y="2163"/>
                  <a:pt x="1983" y="2166"/>
                </a:cubicBezTo>
                <a:cubicBezTo>
                  <a:pt x="1963" y="2169"/>
                  <a:pt x="1889" y="2169"/>
                  <a:pt x="1869" y="2162"/>
                </a:cubicBezTo>
                <a:cubicBezTo>
                  <a:pt x="1849" y="2155"/>
                  <a:pt x="1860" y="2136"/>
                  <a:pt x="1865" y="2122"/>
                </a:cubicBezTo>
                <a:cubicBezTo>
                  <a:pt x="1870" y="2108"/>
                  <a:pt x="1887" y="2086"/>
                  <a:pt x="1899" y="2078"/>
                </a:cubicBezTo>
                <a:cubicBezTo>
                  <a:pt x="1911" y="2070"/>
                  <a:pt x="1932" y="2079"/>
                  <a:pt x="1935" y="2074"/>
                </a:cubicBezTo>
                <a:cubicBezTo>
                  <a:pt x="1938" y="2069"/>
                  <a:pt x="1917" y="2061"/>
                  <a:pt x="1915" y="2046"/>
                </a:cubicBezTo>
                <a:cubicBezTo>
                  <a:pt x="1913" y="2031"/>
                  <a:pt x="1926" y="2012"/>
                  <a:pt x="1925" y="1982"/>
                </a:cubicBezTo>
                <a:cubicBezTo>
                  <a:pt x="1924" y="1952"/>
                  <a:pt x="1924" y="1909"/>
                  <a:pt x="1909" y="1868"/>
                </a:cubicBezTo>
                <a:cubicBezTo>
                  <a:pt x="1894" y="1827"/>
                  <a:pt x="1867" y="1771"/>
                  <a:pt x="1835" y="1736"/>
                </a:cubicBezTo>
                <a:cubicBezTo>
                  <a:pt x="1803" y="1701"/>
                  <a:pt x="1756" y="1680"/>
                  <a:pt x="1715" y="1658"/>
                </a:cubicBezTo>
                <a:cubicBezTo>
                  <a:pt x="1674" y="1636"/>
                  <a:pt x="1626" y="1621"/>
                  <a:pt x="1591" y="1602"/>
                </a:cubicBezTo>
                <a:cubicBezTo>
                  <a:pt x="1556" y="1583"/>
                  <a:pt x="1538" y="1567"/>
                  <a:pt x="1507" y="1546"/>
                </a:cubicBezTo>
                <a:cubicBezTo>
                  <a:pt x="1476" y="1525"/>
                  <a:pt x="1418" y="1476"/>
                  <a:pt x="1407" y="1474"/>
                </a:cubicBezTo>
                <a:cubicBezTo>
                  <a:pt x="1396" y="1472"/>
                  <a:pt x="1425" y="1514"/>
                  <a:pt x="1443" y="1534"/>
                </a:cubicBezTo>
                <a:cubicBezTo>
                  <a:pt x="1461" y="1554"/>
                  <a:pt x="1498" y="1578"/>
                  <a:pt x="1515" y="1594"/>
                </a:cubicBezTo>
                <a:cubicBezTo>
                  <a:pt x="1532" y="1610"/>
                  <a:pt x="1534" y="1596"/>
                  <a:pt x="1547" y="1630"/>
                </a:cubicBezTo>
                <a:cubicBezTo>
                  <a:pt x="1560" y="1664"/>
                  <a:pt x="1578" y="1751"/>
                  <a:pt x="1591" y="1798"/>
                </a:cubicBezTo>
                <a:cubicBezTo>
                  <a:pt x="1604" y="1845"/>
                  <a:pt x="1621" y="1885"/>
                  <a:pt x="1623" y="1910"/>
                </a:cubicBezTo>
                <a:cubicBezTo>
                  <a:pt x="1625" y="1935"/>
                  <a:pt x="1615" y="1935"/>
                  <a:pt x="1605" y="1950"/>
                </a:cubicBezTo>
                <a:cubicBezTo>
                  <a:pt x="1595" y="1965"/>
                  <a:pt x="1568" y="1983"/>
                  <a:pt x="1561" y="2000"/>
                </a:cubicBezTo>
                <a:cubicBezTo>
                  <a:pt x="1554" y="2017"/>
                  <a:pt x="1579" y="2044"/>
                  <a:pt x="1561" y="2052"/>
                </a:cubicBezTo>
                <a:cubicBezTo>
                  <a:pt x="1543" y="2060"/>
                  <a:pt x="1480" y="2050"/>
                  <a:pt x="1455" y="2046"/>
                </a:cubicBezTo>
                <a:cubicBezTo>
                  <a:pt x="1430" y="2042"/>
                  <a:pt x="1415" y="2041"/>
                  <a:pt x="1413" y="2028"/>
                </a:cubicBezTo>
                <a:cubicBezTo>
                  <a:pt x="1411" y="2015"/>
                  <a:pt x="1431" y="1978"/>
                  <a:pt x="1443" y="1968"/>
                </a:cubicBezTo>
                <a:cubicBezTo>
                  <a:pt x="1455" y="1958"/>
                  <a:pt x="1472" y="1966"/>
                  <a:pt x="1485" y="1968"/>
                </a:cubicBezTo>
                <a:cubicBezTo>
                  <a:pt x="1498" y="1970"/>
                  <a:pt x="1517" y="1982"/>
                  <a:pt x="1519" y="1978"/>
                </a:cubicBezTo>
                <a:cubicBezTo>
                  <a:pt x="1521" y="1974"/>
                  <a:pt x="1498" y="1953"/>
                  <a:pt x="1497" y="1942"/>
                </a:cubicBezTo>
                <a:cubicBezTo>
                  <a:pt x="1496" y="1931"/>
                  <a:pt x="1510" y="1936"/>
                  <a:pt x="1511" y="1910"/>
                </a:cubicBezTo>
                <a:cubicBezTo>
                  <a:pt x="1512" y="1884"/>
                  <a:pt x="1509" y="1822"/>
                  <a:pt x="1503" y="1786"/>
                </a:cubicBezTo>
                <a:cubicBezTo>
                  <a:pt x="1497" y="1750"/>
                  <a:pt x="1494" y="1720"/>
                  <a:pt x="1475" y="1694"/>
                </a:cubicBezTo>
                <a:cubicBezTo>
                  <a:pt x="1456" y="1668"/>
                  <a:pt x="1426" y="1653"/>
                  <a:pt x="1391" y="1630"/>
                </a:cubicBezTo>
                <a:cubicBezTo>
                  <a:pt x="1356" y="1607"/>
                  <a:pt x="1293" y="1579"/>
                  <a:pt x="1267" y="1558"/>
                </a:cubicBezTo>
                <a:cubicBezTo>
                  <a:pt x="1241" y="1537"/>
                  <a:pt x="1253" y="1519"/>
                  <a:pt x="1235" y="1502"/>
                </a:cubicBezTo>
                <a:cubicBezTo>
                  <a:pt x="1217" y="1485"/>
                  <a:pt x="1182" y="1462"/>
                  <a:pt x="1157" y="1456"/>
                </a:cubicBezTo>
                <a:cubicBezTo>
                  <a:pt x="1132" y="1450"/>
                  <a:pt x="1110" y="1463"/>
                  <a:pt x="1085" y="1464"/>
                </a:cubicBezTo>
                <a:cubicBezTo>
                  <a:pt x="1060" y="1465"/>
                  <a:pt x="1030" y="1465"/>
                  <a:pt x="1009" y="1464"/>
                </a:cubicBezTo>
                <a:cubicBezTo>
                  <a:pt x="988" y="1463"/>
                  <a:pt x="991" y="1466"/>
                  <a:pt x="957" y="1458"/>
                </a:cubicBezTo>
                <a:cubicBezTo>
                  <a:pt x="923" y="1450"/>
                  <a:pt x="849" y="1435"/>
                  <a:pt x="807" y="1414"/>
                </a:cubicBezTo>
                <a:cubicBezTo>
                  <a:pt x="765" y="1393"/>
                  <a:pt x="724" y="1359"/>
                  <a:pt x="703" y="1334"/>
                </a:cubicBezTo>
                <a:cubicBezTo>
                  <a:pt x="682" y="1309"/>
                  <a:pt x="683" y="1286"/>
                  <a:pt x="679" y="1262"/>
                </a:cubicBezTo>
                <a:cubicBezTo>
                  <a:pt x="675" y="1238"/>
                  <a:pt x="683" y="1200"/>
                  <a:pt x="681" y="1192"/>
                </a:cubicBezTo>
                <a:cubicBezTo>
                  <a:pt x="679" y="1184"/>
                  <a:pt x="669" y="1204"/>
                  <a:pt x="665" y="1214"/>
                </a:cubicBezTo>
                <a:cubicBezTo>
                  <a:pt x="661" y="1224"/>
                  <a:pt x="659" y="1243"/>
                  <a:pt x="655" y="1254"/>
                </a:cubicBezTo>
                <a:cubicBezTo>
                  <a:pt x="651" y="1265"/>
                  <a:pt x="651" y="1275"/>
                  <a:pt x="643" y="1280"/>
                </a:cubicBezTo>
                <a:cubicBezTo>
                  <a:pt x="635" y="1285"/>
                  <a:pt x="624" y="1287"/>
                  <a:pt x="607" y="1286"/>
                </a:cubicBezTo>
                <a:cubicBezTo>
                  <a:pt x="590" y="1285"/>
                  <a:pt x="560" y="1283"/>
                  <a:pt x="541" y="1274"/>
                </a:cubicBezTo>
                <a:cubicBezTo>
                  <a:pt x="522" y="1265"/>
                  <a:pt x="515" y="1246"/>
                  <a:pt x="493" y="1232"/>
                </a:cubicBezTo>
                <a:cubicBezTo>
                  <a:pt x="471" y="1218"/>
                  <a:pt x="435" y="1198"/>
                  <a:pt x="407" y="1188"/>
                </a:cubicBezTo>
                <a:cubicBezTo>
                  <a:pt x="379" y="1178"/>
                  <a:pt x="335" y="1148"/>
                  <a:pt x="327" y="1170"/>
                </a:cubicBezTo>
                <a:cubicBezTo>
                  <a:pt x="319" y="1192"/>
                  <a:pt x="342" y="1277"/>
                  <a:pt x="359" y="1318"/>
                </a:cubicBezTo>
                <a:cubicBezTo>
                  <a:pt x="376" y="1359"/>
                  <a:pt x="410" y="1392"/>
                  <a:pt x="427" y="1414"/>
                </a:cubicBezTo>
                <a:cubicBezTo>
                  <a:pt x="444" y="1436"/>
                  <a:pt x="461" y="1441"/>
                  <a:pt x="463" y="1450"/>
                </a:cubicBezTo>
                <a:cubicBezTo>
                  <a:pt x="465" y="1459"/>
                  <a:pt x="429" y="1459"/>
                  <a:pt x="439" y="1466"/>
                </a:cubicBezTo>
                <a:cubicBezTo>
                  <a:pt x="449" y="1473"/>
                  <a:pt x="503" y="1489"/>
                  <a:pt x="523" y="1494"/>
                </a:cubicBezTo>
                <a:cubicBezTo>
                  <a:pt x="543" y="1499"/>
                  <a:pt x="550" y="1494"/>
                  <a:pt x="559" y="1498"/>
                </a:cubicBezTo>
                <a:cubicBezTo>
                  <a:pt x="568" y="1502"/>
                  <a:pt x="573" y="1507"/>
                  <a:pt x="575" y="1520"/>
                </a:cubicBezTo>
                <a:cubicBezTo>
                  <a:pt x="577" y="1533"/>
                  <a:pt x="571" y="1558"/>
                  <a:pt x="571" y="1576"/>
                </a:cubicBezTo>
                <a:cubicBezTo>
                  <a:pt x="571" y="1594"/>
                  <a:pt x="582" y="1623"/>
                  <a:pt x="575" y="1630"/>
                </a:cubicBezTo>
                <a:cubicBezTo>
                  <a:pt x="568" y="1637"/>
                  <a:pt x="546" y="1630"/>
                  <a:pt x="527" y="1618"/>
                </a:cubicBezTo>
                <a:cubicBezTo>
                  <a:pt x="508" y="1606"/>
                  <a:pt x="477" y="1576"/>
                  <a:pt x="463" y="1558"/>
                </a:cubicBezTo>
                <a:cubicBezTo>
                  <a:pt x="449" y="1540"/>
                  <a:pt x="449" y="1509"/>
                  <a:pt x="443" y="1510"/>
                </a:cubicBezTo>
                <a:cubicBezTo>
                  <a:pt x="437" y="1511"/>
                  <a:pt x="438" y="1562"/>
                  <a:pt x="429" y="1566"/>
                </a:cubicBezTo>
                <a:cubicBezTo>
                  <a:pt x="420" y="1570"/>
                  <a:pt x="400" y="1548"/>
                  <a:pt x="387" y="1534"/>
                </a:cubicBezTo>
                <a:cubicBezTo>
                  <a:pt x="374" y="1520"/>
                  <a:pt x="359" y="1504"/>
                  <a:pt x="349" y="1482"/>
                </a:cubicBezTo>
                <a:cubicBezTo>
                  <a:pt x="339" y="1460"/>
                  <a:pt x="335" y="1424"/>
                  <a:pt x="329" y="1400"/>
                </a:cubicBezTo>
                <a:cubicBezTo>
                  <a:pt x="323" y="1376"/>
                  <a:pt x="320" y="1357"/>
                  <a:pt x="311" y="1336"/>
                </a:cubicBezTo>
                <a:cubicBezTo>
                  <a:pt x="302" y="1315"/>
                  <a:pt x="282" y="1296"/>
                  <a:pt x="273" y="1276"/>
                </a:cubicBezTo>
                <a:cubicBezTo>
                  <a:pt x="264" y="1256"/>
                  <a:pt x="261" y="1241"/>
                  <a:pt x="255" y="1214"/>
                </a:cubicBezTo>
                <a:cubicBezTo>
                  <a:pt x="249" y="1187"/>
                  <a:pt x="237" y="1142"/>
                  <a:pt x="237" y="1116"/>
                </a:cubicBezTo>
                <a:cubicBezTo>
                  <a:pt x="237" y="1090"/>
                  <a:pt x="244" y="1072"/>
                  <a:pt x="255" y="1058"/>
                </a:cubicBezTo>
                <a:cubicBezTo>
                  <a:pt x="266" y="1044"/>
                  <a:pt x="280" y="1031"/>
                  <a:pt x="303" y="1032"/>
                </a:cubicBezTo>
                <a:cubicBezTo>
                  <a:pt x="326" y="1033"/>
                  <a:pt x="363" y="1056"/>
                  <a:pt x="391" y="1066"/>
                </a:cubicBezTo>
                <a:cubicBezTo>
                  <a:pt x="419" y="1076"/>
                  <a:pt x="452" y="1090"/>
                  <a:pt x="471" y="1094"/>
                </a:cubicBezTo>
                <a:cubicBezTo>
                  <a:pt x="490" y="1098"/>
                  <a:pt x="512" y="1098"/>
                  <a:pt x="503" y="1090"/>
                </a:cubicBezTo>
                <a:cubicBezTo>
                  <a:pt x="494" y="1082"/>
                  <a:pt x="447" y="1060"/>
                  <a:pt x="415" y="1046"/>
                </a:cubicBezTo>
                <a:cubicBezTo>
                  <a:pt x="383" y="1032"/>
                  <a:pt x="333" y="1017"/>
                  <a:pt x="309" y="1008"/>
                </a:cubicBezTo>
                <a:cubicBezTo>
                  <a:pt x="285" y="999"/>
                  <a:pt x="282" y="990"/>
                  <a:pt x="273" y="994"/>
                </a:cubicBezTo>
                <a:cubicBezTo>
                  <a:pt x="264" y="998"/>
                  <a:pt x="263" y="1018"/>
                  <a:pt x="253" y="1030"/>
                </a:cubicBezTo>
                <a:cubicBezTo>
                  <a:pt x="243" y="1042"/>
                  <a:pt x="226" y="1055"/>
                  <a:pt x="213" y="1066"/>
                </a:cubicBezTo>
                <a:cubicBezTo>
                  <a:pt x="200" y="1077"/>
                  <a:pt x="187" y="1081"/>
                  <a:pt x="177" y="1096"/>
                </a:cubicBezTo>
                <a:cubicBezTo>
                  <a:pt x="167" y="1111"/>
                  <a:pt x="162" y="1144"/>
                  <a:pt x="155" y="1156"/>
                </a:cubicBezTo>
                <a:cubicBezTo>
                  <a:pt x="148" y="1168"/>
                  <a:pt x="134" y="1160"/>
                  <a:pt x="135" y="1170"/>
                </a:cubicBezTo>
                <a:cubicBezTo>
                  <a:pt x="136" y="1180"/>
                  <a:pt x="167" y="1198"/>
                  <a:pt x="163" y="1214"/>
                </a:cubicBezTo>
                <a:cubicBezTo>
                  <a:pt x="159" y="1230"/>
                  <a:pt x="121" y="1251"/>
                  <a:pt x="113" y="1266"/>
                </a:cubicBezTo>
                <a:cubicBezTo>
                  <a:pt x="105" y="1281"/>
                  <a:pt x="112" y="1291"/>
                  <a:pt x="115" y="1302"/>
                </a:cubicBezTo>
                <a:cubicBezTo>
                  <a:pt x="118" y="1313"/>
                  <a:pt x="129" y="1319"/>
                  <a:pt x="129" y="1330"/>
                </a:cubicBezTo>
                <a:cubicBezTo>
                  <a:pt x="129" y="1341"/>
                  <a:pt x="133" y="1357"/>
                  <a:pt x="115" y="1370"/>
                </a:cubicBezTo>
                <a:cubicBezTo>
                  <a:pt x="97" y="1383"/>
                  <a:pt x="34" y="1415"/>
                  <a:pt x="19" y="1408"/>
                </a:cubicBezTo>
                <a:cubicBezTo>
                  <a:pt x="4" y="1401"/>
                  <a:pt x="17" y="1351"/>
                  <a:pt x="23" y="1330"/>
                </a:cubicBezTo>
                <a:cubicBezTo>
                  <a:pt x="29" y="1309"/>
                  <a:pt x="54" y="1291"/>
                  <a:pt x="55" y="1282"/>
                </a:cubicBezTo>
                <a:cubicBezTo>
                  <a:pt x="56" y="1273"/>
                  <a:pt x="36" y="1282"/>
                  <a:pt x="31" y="1274"/>
                </a:cubicBezTo>
                <a:cubicBezTo>
                  <a:pt x="26" y="1266"/>
                  <a:pt x="17" y="1257"/>
                  <a:pt x="23" y="1236"/>
                </a:cubicBezTo>
                <a:cubicBezTo>
                  <a:pt x="29" y="1215"/>
                  <a:pt x="47" y="1185"/>
                  <a:pt x="69" y="1148"/>
                </a:cubicBezTo>
                <a:cubicBezTo>
                  <a:pt x="91" y="1111"/>
                  <a:pt x="130" y="1049"/>
                  <a:pt x="155" y="1014"/>
                </a:cubicBezTo>
                <a:cubicBezTo>
                  <a:pt x="180" y="979"/>
                  <a:pt x="207" y="957"/>
                  <a:pt x="219" y="938"/>
                </a:cubicBezTo>
                <a:cubicBezTo>
                  <a:pt x="231" y="919"/>
                  <a:pt x="221" y="909"/>
                  <a:pt x="229" y="898"/>
                </a:cubicBezTo>
                <a:cubicBezTo>
                  <a:pt x="237" y="887"/>
                  <a:pt x="255" y="872"/>
                  <a:pt x="267" y="870"/>
                </a:cubicBezTo>
                <a:cubicBezTo>
                  <a:pt x="279" y="868"/>
                  <a:pt x="291" y="879"/>
                  <a:pt x="303" y="884"/>
                </a:cubicBezTo>
                <a:cubicBezTo>
                  <a:pt x="315" y="889"/>
                  <a:pt x="334" y="895"/>
                  <a:pt x="341" y="902"/>
                </a:cubicBezTo>
                <a:cubicBezTo>
                  <a:pt x="348" y="909"/>
                  <a:pt x="338" y="918"/>
                  <a:pt x="347" y="926"/>
                </a:cubicBezTo>
                <a:cubicBezTo>
                  <a:pt x="356" y="934"/>
                  <a:pt x="376" y="943"/>
                  <a:pt x="395" y="952"/>
                </a:cubicBezTo>
                <a:cubicBezTo>
                  <a:pt x="414" y="961"/>
                  <a:pt x="442" y="973"/>
                  <a:pt x="459" y="978"/>
                </a:cubicBezTo>
                <a:cubicBezTo>
                  <a:pt x="476" y="983"/>
                  <a:pt x="491" y="990"/>
                  <a:pt x="499" y="984"/>
                </a:cubicBezTo>
                <a:cubicBezTo>
                  <a:pt x="507" y="978"/>
                  <a:pt x="504" y="965"/>
                  <a:pt x="507" y="942"/>
                </a:cubicBezTo>
                <a:cubicBezTo>
                  <a:pt x="510" y="919"/>
                  <a:pt x="501" y="887"/>
                  <a:pt x="515" y="846"/>
                </a:cubicBezTo>
                <a:cubicBezTo>
                  <a:pt x="529" y="805"/>
                  <a:pt x="564" y="741"/>
                  <a:pt x="589" y="694"/>
                </a:cubicBezTo>
                <a:cubicBezTo>
                  <a:pt x="614" y="647"/>
                  <a:pt x="643" y="593"/>
                  <a:pt x="663" y="562"/>
                </a:cubicBezTo>
                <a:cubicBezTo>
                  <a:pt x="683" y="531"/>
                  <a:pt x="700" y="528"/>
                  <a:pt x="711" y="506"/>
                </a:cubicBezTo>
                <a:cubicBezTo>
                  <a:pt x="722" y="484"/>
                  <a:pt x="730" y="456"/>
                  <a:pt x="731" y="432"/>
                </a:cubicBezTo>
                <a:cubicBezTo>
                  <a:pt x="732" y="408"/>
                  <a:pt x="719" y="364"/>
                  <a:pt x="715" y="362"/>
                </a:cubicBezTo>
                <a:cubicBezTo>
                  <a:pt x="711" y="360"/>
                  <a:pt x="709" y="405"/>
                  <a:pt x="707" y="422"/>
                </a:cubicBezTo>
                <a:cubicBezTo>
                  <a:pt x="705" y="439"/>
                  <a:pt x="711" y="447"/>
                  <a:pt x="703" y="462"/>
                </a:cubicBezTo>
                <a:cubicBezTo>
                  <a:pt x="695" y="477"/>
                  <a:pt x="676" y="502"/>
                  <a:pt x="661" y="514"/>
                </a:cubicBezTo>
                <a:cubicBezTo>
                  <a:pt x="646" y="526"/>
                  <a:pt x="624" y="530"/>
                  <a:pt x="613" y="536"/>
                </a:cubicBezTo>
                <a:cubicBezTo>
                  <a:pt x="602" y="542"/>
                  <a:pt x="601" y="541"/>
                  <a:pt x="597" y="552"/>
                </a:cubicBezTo>
                <a:cubicBezTo>
                  <a:pt x="593" y="563"/>
                  <a:pt x="594" y="582"/>
                  <a:pt x="587" y="602"/>
                </a:cubicBezTo>
                <a:cubicBezTo>
                  <a:pt x="580" y="622"/>
                  <a:pt x="566" y="664"/>
                  <a:pt x="555" y="674"/>
                </a:cubicBezTo>
                <a:cubicBezTo>
                  <a:pt x="544" y="684"/>
                  <a:pt x="525" y="677"/>
                  <a:pt x="519" y="664"/>
                </a:cubicBezTo>
                <a:cubicBezTo>
                  <a:pt x="513" y="651"/>
                  <a:pt x="522" y="605"/>
                  <a:pt x="519" y="594"/>
                </a:cubicBezTo>
                <a:cubicBezTo>
                  <a:pt x="516" y="583"/>
                  <a:pt x="503" y="590"/>
                  <a:pt x="499" y="596"/>
                </a:cubicBezTo>
                <a:cubicBezTo>
                  <a:pt x="495" y="602"/>
                  <a:pt x="496" y="616"/>
                  <a:pt x="494" y="630"/>
                </a:cubicBezTo>
                <a:cubicBezTo>
                  <a:pt x="492" y="644"/>
                  <a:pt x="495" y="676"/>
                  <a:pt x="485" y="678"/>
                </a:cubicBezTo>
                <a:cubicBezTo>
                  <a:pt x="475" y="680"/>
                  <a:pt x="441" y="667"/>
                  <a:pt x="435" y="642"/>
                </a:cubicBezTo>
                <a:cubicBezTo>
                  <a:pt x="429" y="617"/>
                  <a:pt x="448" y="573"/>
                  <a:pt x="451" y="526"/>
                </a:cubicBezTo>
                <a:cubicBezTo>
                  <a:pt x="454" y="479"/>
                  <a:pt x="454" y="409"/>
                  <a:pt x="455" y="362"/>
                </a:cubicBezTo>
                <a:cubicBezTo>
                  <a:pt x="456" y="315"/>
                  <a:pt x="463" y="270"/>
                  <a:pt x="455" y="246"/>
                </a:cubicBezTo>
                <a:cubicBezTo>
                  <a:pt x="447" y="222"/>
                  <a:pt x="458" y="242"/>
                  <a:pt x="407" y="218"/>
                </a:cubicBezTo>
                <a:cubicBezTo>
                  <a:pt x="356" y="194"/>
                  <a:pt x="217" y="138"/>
                  <a:pt x="151" y="102"/>
                </a:cubicBezTo>
                <a:cubicBezTo>
                  <a:pt x="85" y="66"/>
                  <a:pt x="0" y="13"/>
                  <a:pt x="19" y="6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50919" name="Rectangle 7"/>
          <p:cNvSpPr>
            <a:spLocks noChangeArrowheads="1"/>
          </p:cNvSpPr>
          <p:nvPr/>
        </p:nvSpPr>
        <p:spPr bwMode="auto">
          <a:xfrm>
            <a:off x="182563" y="333375"/>
            <a:ext cx="87725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What is the best transformation that </a:t>
            </a:r>
          </a:p>
          <a:p>
            <a:pPr algn="ctr" eaLnBrk="1" hangingPunct="1">
              <a:spcBef>
                <a:spcPct val="0"/>
              </a:spcBef>
              <a:defRPr/>
            </a:pPr>
            <a:r>
              <a:rPr lang="en-US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superimposes the unicorn on the lion?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8882CE-9B1D-4083-A685-605732CD22D3}" type="slidenum">
              <a:rPr lang="he-IL"/>
              <a:pPr>
                <a:defRPr/>
              </a:pPr>
              <a:t>17</a:t>
            </a:fld>
            <a:endParaRPr lang="en-US"/>
          </a:p>
        </p:txBody>
      </p:sp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Solution:</a:t>
            </a: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684213" y="2708275"/>
            <a:ext cx="7991475" cy="1749425"/>
          </a:xfrm>
          <a:prstGeom prst="rect">
            <a:avLst/>
          </a:prstGeom>
          <a:solidFill>
            <a:srgbClr val="000080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3600">
                <a:latin typeface="Comic Sans MS" pitchFamily="66" charset="0"/>
                <a:cs typeface="Arial" pitchFamily="34" charset="0"/>
              </a:rPr>
              <a:t>Regard the shapes as sets of points </a:t>
            </a:r>
          </a:p>
          <a:p>
            <a:pPr algn="ctr" eaLnBrk="1" hangingPunct="1">
              <a:spcBef>
                <a:spcPct val="0"/>
              </a:spcBef>
            </a:pPr>
            <a:r>
              <a:rPr lang="en-US" sz="3600">
                <a:latin typeface="Comic Sans MS" pitchFamily="66" charset="0"/>
                <a:cs typeface="Arial" pitchFamily="34" charset="0"/>
              </a:rPr>
              <a:t>and try to “match” </a:t>
            </a:r>
          </a:p>
          <a:p>
            <a:pPr algn="ctr" eaLnBrk="1" hangingPunct="1">
              <a:spcBef>
                <a:spcPct val="0"/>
              </a:spcBef>
            </a:pPr>
            <a:r>
              <a:rPr lang="en-US" sz="3600">
                <a:latin typeface="Comic Sans MS" pitchFamily="66" charset="0"/>
                <a:cs typeface="Arial" pitchFamily="34" charset="0"/>
              </a:rPr>
              <a:t>these sets using a </a:t>
            </a:r>
            <a:r>
              <a:rPr lang="en-US" sz="3600" b="1" u="sng">
                <a:solidFill>
                  <a:srgbClr val="CC3300"/>
                </a:solidFill>
                <a:latin typeface="Comic Sans MS" pitchFamily="66" charset="0"/>
                <a:cs typeface="Arial" pitchFamily="34" charset="0"/>
              </a:rPr>
              <a:t>transformation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2A2097-78E5-4CCF-9DDA-256A7F6A68E5}" type="slidenum">
              <a:rPr lang="he-IL"/>
              <a:pPr>
                <a:defRPr/>
              </a:pPr>
              <a:t>18</a:t>
            </a:fld>
            <a:endParaRPr lang="en-US"/>
          </a:p>
        </p:txBody>
      </p:sp>
      <p:sp>
        <p:nvSpPr>
          <p:cNvPr id="55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This is not a good result….</a:t>
            </a:r>
            <a:r>
              <a:rPr lang="en-US" sz="4000" smtClean="0">
                <a:solidFill>
                  <a:schemeClr val="tx1"/>
                </a:solidFill>
                <a:effectLst/>
              </a:rPr>
              <a:t/>
            </a:r>
            <a:br>
              <a:rPr lang="en-US" sz="4000" smtClean="0">
                <a:solidFill>
                  <a:schemeClr val="tx1"/>
                </a:solidFill>
                <a:effectLst/>
              </a:rPr>
            </a:br>
            <a:endParaRPr lang="en-US" sz="4000" smtClean="0">
              <a:solidFill>
                <a:schemeClr val="tx1"/>
              </a:solidFill>
              <a:effectLst/>
            </a:endParaRPr>
          </a:p>
        </p:txBody>
      </p:sp>
      <p:sp>
        <p:nvSpPr>
          <p:cNvPr id="15364" name="Oval 3"/>
          <p:cNvSpPr>
            <a:spLocks noChangeArrowheads="1"/>
          </p:cNvSpPr>
          <p:nvPr/>
        </p:nvSpPr>
        <p:spPr bwMode="auto">
          <a:xfrm>
            <a:off x="6372225" y="4911725"/>
            <a:ext cx="150813" cy="142875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Oval 4"/>
          <p:cNvSpPr>
            <a:spLocks noChangeArrowheads="1"/>
          </p:cNvSpPr>
          <p:nvPr/>
        </p:nvSpPr>
        <p:spPr bwMode="auto">
          <a:xfrm>
            <a:off x="2878138" y="1341438"/>
            <a:ext cx="149225" cy="142875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Freeform 5"/>
          <p:cNvSpPr>
            <a:spLocks/>
          </p:cNvSpPr>
          <p:nvPr/>
        </p:nvSpPr>
        <p:spPr bwMode="auto">
          <a:xfrm rot="925924">
            <a:off x="2413000" y="1868488"/>
            <a:ext cx="4248150" cy="3576637"/>
          </a:xfrm>
          <a:custGeom>
            <a:avLst/>
            <a:gdLst>
              <a:gd name="T0" fmla="*/ 810742 w 2447"/>
              <a:gd name="T1" fmla="*/ 214367 h 2169"/>
              <a:gd name="T2" fmla="*/ 1060735 w 2447"/>
              <a:gd name="T3" fmla="*/ 62661 h 2169"/>
              <a:gd name="T4" fmla="*/ 1185732 w 2447"/>
              <a:gd name="T5" fmla="*/ 82449 h 2169"/>
              <a:gd name="T6" fmla="*/ 1303784 w 2447"/>
              <a:gd name="T7" fmla="*/ 161600 h 2169"/>
              <a:gd name="T8" fmla="*/ 1550305 w 2447"/>
              <a:gd name="T9" fmla="*/ 232506 h 2169"/>
              <a:gd name="T10" fmla="*/ 1387115 w 2447"/>
              <a:gd name="T11" fmla="*/ 313306 h 2169"/>
              <a:gd name="T12" fmla="*/ 1796827 w 2447"/>
              <a:gd name="T13" fmla="*/ 524376 h 2169"/>
              <a:gd name="T14" fmla="*/ 1526001 w 2447"/>
              <a:gd name="T15" fmla="*/ 511184 h 2169"/>
              <a:gd name="T16" fmla="*/ 1900991 w 2447"/>
              <a:gd name="T17" fmla="*/ 768424 h 2169"/>
              <a:gd name="T18" fmla="*/ 1671830 w 2447"/>
              <a:gd name="T19" fmla="*/ 722253 h 2169"/>
              <a:gd name="T20" fmla="*/ 1831548 w 2447"/>
              <a:gd name="T21" fmla="*/ 887151 h 2169"/>
              <a:gd name="T22" fmla="*/ 1935712 w 2447"/>
              <a:gd name="T23" fmla="*/ 1045453 h 2169"/>
              <a:gd name="T24" fmla="*/ 1762105 w 2447"/>
              <a:gd name="T25" fmla="*/ 1038857 h 2169"/>
              <a:gd name="T26" fmla="*/ 1894047 w 2447"/>
              <a:gd name="T27" fmla="*/ 1282906 h 2169"/>
              <a:gd name="T28" fmla="*/ 1762105 w 2447"/>
              <a:gd name="T29" fmla="*/ 1269714 h 2169"/>
              <a:gd name="T30" fmla="*/ 2262092 w 2447"/>
              <a:gd name="T31" fmla="*/ 1635788 h 2169"/>
              <a:gd name="T32" fmla="*/ 2852354 w 2447"/>
              <a:gd name="T33" fmla="*/ 1612702 h 2169"/>
              <a:gd name="T34" fmla="*/ 3657888 w 2447"/>
              <a:gd name="T35" fmla="*/ 1329077 h 2169"/>
              <a:gd name="T36" fmla="*/ 4206484 w 2447"/>
              <a:gd name="T37" fmla="*/ 2298677 h 2169"/>
              <a:gd name="T38" fmla="*/ 3904409 w 2447"/>
              <a:gd name="T39" fmla="*/ 2166759 h 2169"/>
              <a:gd name="T40" fmla="*/ 4244678 w 2447"/>
              <a:gd name="T41" fmla="*/ 2555918 h 2169"/>
              <a:gd name="T42" fmla="*/ 3845383 w 2447"/>
              <a:gd name="T43" fmla="*/ 2331657 h 2169"/>
              <a:gd name="T44" fmla="*/ 3939131 w 2447"/>
              <a:gd name="T45" fmla="*/ 2513045 h 2169"/>
              <a:gd name="T46" fmla="*/ 3560669 w 2447"/>
              <a:gd name="T47" fmla="*/ 2268996 h 2169"/>
              <a:gd name="T48" fmla="*/ 3459976 w 2447"/>
              <a:gd name="T49" fmla="*/ 2334955 h 2169"/>
              <a:gd name="T50" fmla="*/ 3324563 w 2447"/>
              <a:gd name="T51" fmla="*/ 1513763 h 2169"/>
              <a:gd name="T52" fmla="*/ 2911380 w 2447"/>
              <a:gd name="T53" fmla="*/ 1856751 h 2169"/>
              <a:gd name="T54" fmla="*/ 3150957 w 2447"/>
              <a:gd name="T55" fmla="*/ 2562514 h 2169"/>
              <a:gd name="T56" fmla="*/ 3463448 w 2447"/>
              <a:gd name="T57" fmla="*/ 3076996 h 2169"/>
              <a:gd name="T58" fmla="*/ 3466920 w 2447"/>
              <a:gd name="T59" fmla="*/ 3423282 h 2169"/>
              <a:gd name="T60" fmla="*/ 3244704 w 2447"/>
              <a:gd name="T61" fmla="*/ 3565094 h 2169"/>
              <a:gd name="T62" fmla="*/ 3324563 w 2447"/>
              <a:gd name="T63" fmla="*/ 3373812 h 2169"/>
              <a:gd name="T64" fmla="*/ 2977350 w 2447"/>
              <a:gd name="T65" fmla="*/ 2734008 h 2169"/>
              <a:gd name="T66" fmla="*/ 2505141 w 2447"/>
              <a:gd name="T67" fmla="*/ 2529535 h 2169"/>
              <a:gd name="T68" fmla="*/ 2817633 w 2447"/>
              <a:gd name="T69" fmla="*/ 3149551 h 2169"/>
              <a:gd name="T70" fmla="*/ 2525974 w 2447"/>
              <a:gd name="T71" fmla="*/ 3373812 h 2169"/>
              <a:gd name="T72" fmla="*/ 2637082 w 2447"/>
              <a:gd name="T73" fmla="*/ 3261681 h 2169"/>
              <a:gd name="T74" fmla="*/ 2560695 w 2447"/>
              <a:gd name="T75" fmla="*/ 2793371 h 2169"/>
              <a:gd name="T76" fmla="*/ 2008627 w 2447"/>
              <a:gd name="T77" fmla="*/ 2400914 h 2169"/>
              <a:gd name="T78" fmla="*/ 1401004 w 2447"/>
              <a:gd name="T79" fmla="*/ 2331657 h 2169"/>
              <a:gd name="T80" fmla="*/ 1154483 w 2447"/>
              <a:gd name="T81" fmla="*/ 2001861 h 2169"/>
              <a:gd name="T82" fmla="*/ 939211 w 2447"/>
              <a:gd name="T83" fmla="*/ 2100800 h 2169"/>
              <a:gd name="T84" fmla="*/ 623247 w 2447"/>
              <a:gd name="T85" fmla="*/ 2173355 h 2169"/>
              <a:gd name="T86" fmla="*/ 907962 w 2447"/>
              <a:gd name="T87" fmla="*/ 2463575 h 2169"/>
              <a:gd name="T88" fmla="*/ 998237 w 2447"/>
              <a:gd name="T89" fmla="*/ 2687837 h 2169"/>
              <a:gd name="T90" fmla="*/ 744772 w 2447"/>
              <a:gd name="T91" fmla="*/ 2582302 h 2169"/>
              <a:gd name="T92" fmla="*/ 539916 w 2447"/>
              <a:gd name="T93" fmla="*/ 2203037 h 2169"/>
              <a:gd name="T94" fmla="*/ 442696 w 2447"/>
              <a:gd name="T95" fmla="*/ 1744621 h 2169"/>
              <a:gd name="T96" fmla="*/ 873240 w 2447"/>
              <a:gd name="T97" fmla="*/ 1797388 h 2169"/>
              <a:gd name="T98" fmla="*/ 439224 w 2447"/>
              <a:gd name="T99" fmla="*/ 1698449 h 2169"/>
              <a:gd name="T100" fmla="*/ 234369 w 2447"/>
              <a:gd name="T101" fmla="*/ 1929306 h 2169"/>
              <a:gd name="T102" fmla="*/ 223952 w 2447"/>
              <a:gd name="T103" fmla="*/ 2193143 h 2169"/>
              <a:gd name="T104" fmla="*/ 95484 w 2447"/>
              <a:gd name="T105" fmla="*/ 2113992 h 2169"/>
              <a:gd name="T106" fmla="*/ 269090 w 2447"/>
              <a:gd name="T107" fmla="*/ 1672065 h 2169"/>
              <a:gd name="T108" fmla="*/ 526028 w 2447"/>
              <a:gd name="T109" fmla="*/ 1457698 h 2169"/>
              <a:gd name="T110" fmla="*/ 796854 w 2447"/>
              <a:gd name="T111" fmla="*/ 1612702 h 2169"/>
              <a:gd name="T112" fmla="*/ 1022542 w 2447"/>
              <a:gd name="T113" fmla="*/ 1144392 h 2169"/>
              <a:gd name="T114" fmla="*/ 1241286 w 2447"/>
              <a:gd name="T115" fmla="*/ 596931 h 2169"/>
              <a:gd name="T116" fmla="*/ 1064208 w 2447"/>
              <a:gd name="T117" fmla="*/ 883853 h 2169"/>
              <a:gd name="T118" fmla="*/ 901018 w 2447"/>
              <a:gd name="T119" fmla="*/ 1094922 h 2169"/>
              <a:gd name="T120" fmla="*/ 841991 w 2447"/>
              <a:gd name="T121" fmla="*/ 1118008 h 2169"/>
              <a:gd name="T122" fmla="*/ 789909 w 2447"/>
              <a:gd name="T123" fmla="*/ 405649 h 216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447"/>
              <a:gd name="T187" fmla="*/ 0 h 2169"/>
              <a:gd name="T188" fmla="*/ 2447 w 2447"/>
              <a:gd name="T189" fmla="*/ 2169 h 216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447" h="2169">
                <a:moveTo>
                  <a:pt x="19" y="6"/>
                </a:moveTo>
                <a:cubicBezTo>
                  <a:pt x="41" y="0"/>
                  <a:pt x="216" y="52"/>
                  <a:pt x="281" y="69"/>
                </a:cubicBezTo>
                <a:cubicBezTo>
                  <a:pt x="346" y="86"/>
                  <a:pt x="376" y="100"/>
                  <a:pt x="407" y="110"/>
                </a:cubicBezTo>
                <a:cubicBezTo>
                  <a:pt x="438" y="120"/>
                  <a:pt x="452" y="126"/>
                  <a:pt x="467" y="130"/>
                </a:cubicBezTo>
                <a:cubicBezTo>
                  <a:pt x="482" y="134"/>
                  <a:pt x="487" y="145"/>
                  <a:pt x="495" y="134"/>
                </a:cubicBezTo>
                <a:cubicBezTo>
                  <a:pt x="503" y="123"/>
                  <a:pt x="504" y="82"/>
                  <a:pt x="515" y="66"/>
                </a:cubicBezTo>
                <a:cubicBezTo>
                  <a:pt x="526" y="50"/>
                  <a:pt x="543" y="43"/>
                  <a:pt x="559" y="38"/>
                </a:cubicBezTo>
                <a:cubicBezTo>
                  <a:pt x="575" y="33"/>
                  <a:pt x="609" y="33"/>
                  <a:pt x="611" y="38"/>
                </a:cubicBezTo>
                <a:cubicBezTo>
                  <a:pt x="613" y="43"/>
                  <a:pt x="581" y="55"/>
                  <a:pt x="571" y="66"/>
                </a:cubicBezTo>
                <a:cubicBezTo>
                  <a:pt x="561" y="77"/>
                  <a:pt x="544" y="103"/>
                  <a:pt x="548" y="105"/>
                </a:cubicBezTo>
                <a:cubicBezTo>
                  <a:pt x="552" y="107"/>
                  <a:pt x="573" y="87"/>
                  <a:pt x="595" y="78"/>
                </a:cubicBezTo>
                <a:cubicBezTo>
                  <a:pt x="617" y="69"/>
                  <a:pt x="652" y="51"/>
                  <a:pt x="683" y="50"/>
                </a:cubicBezTo>
                <a:cubicBezTo>
                  <a:pt x="714" y="49"/>
                  <a:pt x="756" y="61"/>
                  <a:pt x="779" y="70"/>
                </a:cubicBezTo>
                <a:cubicBezTo>
                  <a:pt x="802" y="79"/>
                  <a:pt x="818" y="97"/>
                  <a:pt x="819" y="102"/>
                </a:cubicBezTo>
                <a:cubicBezTo>
                  <a:pt x="820" y="107"/>
                  <a:pt x="794" y="99"/>
                  <a:pt x="783" y="98"/>
                </a:cubicBezTo>
                <a:cubicBezTo>
                  <a:pt x="772" y="97"/>
                  <a:pt x="763" y="93"/>
                  <a:pt x="751" y="98"/>
                </a:cubicBezTo>
                <a:cubicBezTo>
                  <a:pt x="739" y="103"/>
                  <a:pt x="712" y="121"/>
                  <a:pt x="711" y="126"/>
                </a:cubicBezTo>
                <a:cubicBezTo>
                  <a:pt x="710" y="131"/>
                  <a:pt x="725" y="127"/>
                  <a:pt x="743" y="126"/>
                </a:cubicBezTo>
                <a:cubicBezTo>
                  <a:pt x="761" y="125"/>
                  <a:pt x="794" y="116"/>
                  <a:pt x="819" y="118"/>
                </a:cubicBezTo>
                <a:cubicBezTo>
                  <a:pt x="844" y="120"/>
                  <a:pt x="869" y="127"/>
                  <a:pt x="893" y="141"/>
                </a:cubicBezTo>
                <a:cubicBezTo>
                  <a:pt x="917" y="155"/>
                  <a:pt x="959" y="195"/>
                  <a:pt x="963" y="202"/>
                </a:cubicBezTo>
                <a:cubicBezTo>
                  <a:pt x="967" y="209"/>
                  <a:pt x="934" y="191"/>
                  <a:pt x="915" y="186"/>
                </a:cubicBezTo>
                <a:cubicBezTo>
                  <a:pt x="896" y="181"/>
                  <a:pt x="870" y="173"/>
                  <a:pt x="851" y="174"/>
                </a:cubicBezTo>
                <a:cubicBezTo>
                  <a:pt x="832" y="175"/>
                  <a:pt x="802" y="183"/>
                  <a:pt x="799" y="190"/>
                </a:cubicBezTo>
                <a:cubicBezTo>
                  <a:pt x="796" y="197"/>
                  <a:pt x="810" y="208"/>
                  <a:pt x="831" y="214"/>
                </a:cubicBezTo>
                <a:cubicBezTo>
                  <a:pt x="852" y="220"/>
                  <a:pt x="895" y="219"/>
                  <a:pt x="923" y="226"/>
                </a:cubicBezTo>
                <a:cubicBezTo>
                  <a:pt x="951" y="233"/>
                  <a:pt x="980" y="243"/>
                  <a:pt x="999" y="258"/>
                </a:cubicBezTo>
                <a:cubicBezTo>
                  <a:pt x="1018" y="273"/>
                  <a:pt x="1028" y="300"/>
                  <a:pt x="1035" y="318"/>
                </a:cubicBezTo>
                <a:cubicBezTo>
                  <a:pt x="1042" y="336"/>
                  <a:pt x="1044" y="365"/>
                  <a:pt x="1039" y="366"/>
                </a:cubicBezTo>
                <a:cubicBezTo>
                  <a:pt x="1034" y="367"/>
                  <a:pt x="1023" y="337"/>
                  <a:pt x="1007" y="326"/>
                </a:cubicBezTo>
                <a:cubicBezTo>
                  <a:pt x="991" y="315"/>
                  <a:pt x="964" y="305"/>
                  <a:pt x="943" y="302"/>
                </a:cubicBezTo>
                <a:cubicBezTo>
                  <a:pt x="922" y="299"/>
                  <a:pt x="878" y="304"/>
                  <a:pt x="879" y="310"/>
                </a:cubicBezTo>
                <a:cubicBezTo>
                  <a:pt x="880" y="316"/>
                  <a:pt x="928" y="330"/>
                  <a:pt x="947" y="338"/>
                </a:cubicBezTo>
                <a:cubicBezTo>
                  <a:pt x="966" y="346"/>
                  <a:pt x="972" y="348"/>
                  <a:pt x="991" y="360"/>
                </a:cubicBezTo>
                <a:cubicBezTo>
                  <a:pt x="1010" y="372"/>
                  <a:pt x="1046" y="392"/>
                  <a:pt x="1063" y="410"/>
                </a:cubicBezTo>
                <a:cubicBezTo>
                  <a:pt x="1080" y="428"/>
                  <a:pt x="1097" y="461"/>
                  <a:pt x="1095" y="466"/>
                </a:cubicBezTo>
                <a:cubicBezTo>
                  <a:pt x="1093" y="471"/>
                  <a:pt x="1072" y="450"/>
                  <a:pt x="1051" y="442"/>
                </a:cubicBezTo>
                <a:cubicBezTo>
                  <a:pt x="1030" y="434"/>
                  <a:pt x="992" y="421"/>
                  <a:pt x="969" y="418"/>
                </a:cubicBezTo>
                <a:cubicBezTo>
                  <a:pt x="946" y="415"/>
                  <a:pt x="912" y="419"/>
                  <a:pt x="911" y="422"/>
                </a:cubicBezTo>
                <a:cubicBezTo>
                  <a:pt x="910" y="425"/>
                  <a:pt x="942" y="429"/>
                  <a:pt x="963" y="438"/>
                </a:cubicBezTo>
                <a:cubicBezTo>
                  <a:pt x="984" y="447"/>
                  <a:pt x="1013" y="457"/>
                  <a:pt x="1035" y="474"/>
                </a:cubicBezTo>
                <a:cubicBezTo>
                  <a:pt x="1057" y="491"/>
                  <a:pt x="1084" y="526"/>
                  <a:pt x="1095" y="542"/>
                </a:cubicBezTo>
                <a:cubicBezTo>
                  <a:pt x="1106" y="558"/>
                  <a:pt x="1110" y="571"/>
                  <a:pt x="1103" y="570"/>
                </a:cubicBezTo>
                <a:cubicBezTo>
                  <a:pt x="1096" y="569"/>
                  <a:pt x="1075" y="546"/>
                  <a:pt x="1055" y="538"/>
                </a:cubicBezTo>
                <a:cubicBezTo>
                  <a:pt x="1035" y="530"/>
                  <a:pt x="992" y="521"/>
                  <a:pt x="983" y="522"/>
                </a:cubicBezTo>
                <a:cubicBezTo>
                  <a:pt x="974" y="523"/>
                  <a:pt x="992" y="535"/>
                  <a:pt x="1001" y="542"/>
                </a:cubicBezTo>
                <a:cubicBezTo>
                  <a:pt x="1010" y="549"/>
                  <a:pt x="1016" y="551"/>
                  <a:pt x="1035" y="566"/>
                </a:cubicBezTo>
                <a:cubicBezTo>
                  <a:pt x="1054" y="581"/>
                  <a:pt x="1099" y="611"/>
                  <a:pt x="1115" y="634"/>
                </a:cubicBezTo>
                <a:cubicBezTo>
                  <a:pt x="1131" y="657"/>
                  <a:pt x="1136" y="697"/>
                  <a:pt x="1133" y="702"/>
                </a:cubicBezTo>
                <a:cubicBezTo>
                  <a:pt x="1130" y="707"/>
                  <a:pt x="1113" y="678"/>
                  <a:pt x="1099" y="666"/>
                </a:cubicBezTo>
                <a:cubicBezTo>
                  <a:pt x="1085" y="654"/>
                  <a:pt x="1065" y="636"/>
                  <a:pt x="1051" y="630"/>
                </a:cubicBezTo>
                <a:cubicBezTo>
                  <a:pt x="1037" y="624"/>
                  <a:pt x="1018" y="625"/>
                  <a:pt x="1015" y="630"/>
                </a:cubicBezTo>
                <a:cubicBezTo>
                  <a:pt x="1012" y="635"/>
                  <a:pt x="1018" y="649"/>
                  <a:pt x="1031" y="662"/>
                </a:cubicBezTo>
                <a:cubicBezTo>
                  <a:pt x="1044" y="675"/>
                  <a:pt x="1078" y="687"/>
                  <a:pt x="1095" y="706"/>
                </a:cubicBezTo>
                <a:cubicBezTo>
                  <a:pt x="1112" y="725"/>
                  <a:pt x="1132" y="766"/>
                  <a:pt x="1131" y="778"/>
                </a:cubicBezTo>
                <a:cubicBezTo>
                  <a:pt x="1130" y="790"/>
                  <a:pt x="1092" y="773"/>
                  <a:pt x="1091" y="778"/>
                </a:cubicBezTo>
                <a:cubicBezTo>
                  <a:pt x="1090" y="783"/>
                  <a:pt x="1120" y="793"/>
                  <a:pt x="1127" y="806"/>
                </a:cubicBezTo>
                <a:cubicBezTo>
                  <a:pt x="1134" y="819"/>
                  <a:pt x="1139" y="854"/>
                  <a:pt x="1131" y="856"/>
                </a:cubicBezTo>
                <a:cubicBezTo>
                  <a:pt x="1123" y="858"/>
                  <a:pt x="1098" y="832"/>
                  <a:pt x="1079" y="818"/>
                </a:cubicBezTo>
                <a:cubicBezTo>
                  <a:pt x="1060" y="804"/>
                  <a:pt x="1034" y="781"/>
                  <a:pt x="1015" y="770"/>
                </a:cubicBezTo>
                <a:cubicBezTo>
                  <a:pt x="996" y="759"/>
                  <a:pt x="970" y="744"/>
                  <a:pt x="967" y="750"/>
                </a:cubicBezTo>
                <a:cubicBezTo>
                  <a:pt x="964" y="756"/>
                  <a:pt x="978" y="780"/>
                  <a:pt x="999" y="806"/>
                </a:cubicBezTo>
                <a:cubicBezTo>
                  <a:pt x="1020" y="832"/>
                  <a:pt x="1040" y="875"/>
                  <a:pt x="1091" y="906"/>
                </a:cubicBezTo>
                <a:cubicBezTo>
                  <a:pt x="1142" y="937"/>
                  <a:pt x="1239" y="973"/>
                  <a:pt x="1303" y="992"/>
                </a:cubicBezTo>
                <a:cubicBezTo>
                  <a:pt x="1367" y="1011"/>
                  <a:pt x="1429" y="1010"/>
                  <a:pt x="1473" y="1022"/>
                </a:cubicBezTo>
                <a:cubicBezTo>
                  <a:pt x="1517" y="1034"/>
                  <a:pt x="1543" y="1056"/>
                  <a:pt x="1569" y="1064"/>
                </a:cubicBezTo>
                <a:cubicBezTo>
                  <a:pt x="1595" y="1072"/>
                  <a:pt x="1615" y="1086"/>
                  <a:pt x="1627" y="1072"/>
                </a:cubicBezTo>
                <a:cubicBezTo>
                  <a:pt x="1639" y="1058"/>
                  <a:pt x="1632" y="1010"/>
                  <a:pt x="1643" y="978"/>
                </a:cubicBezTo>
                <a:cubicBezTo>
                  <a:pt x="1654" y="946"/>
                  <a:pt x="1671" y="913"/>
                  <a:pt x="1695" y="882"/>
                </a:cubicBezTo>
                <a:cubicBezTo>
                  <a:pt x="1719" y="851"/>
                  <a:pt x="1745" y="814"/>
                  <a:pt x="1787" y="794"/>
                </a:cubicBezTo>
                <a:cubicBezTo>
                  <a:pt x="1829" y="774"/>
                  <a:pt x="1894" y="760"/>
                  <a:pt x="1947" y="762"/>
                </a:cubicBezTo>
                <a:cubicBezTo>
                  <a:pt x="2000" y="764"/>
                  <a:pt x="2058" y="777"/>
                  <a:pt x="2107" y="806"/>
                </a:cubicBezTo>
                <a:cubicBezTo>
                  <a:pt x="2156" y="835"/>
                  <a:pt x="2205" y="877"/>
                  <a:pt x="2243" y="934"/>
                </a:cubicBezTo>
                <a:cubicBezTo>
                  <a:pt x="2281" y="991"/>
                  <a:pt x="2316" y="1095"/>
                  <a:pt x="2335" y="1150"/>
                </a:cubicBezTo>
                <a:cubicBezTo>
                  <a:pt x="2354" y="1205"/>
                  <a:pt x="2344" y="1225"/>
                  <a:pt x="2359" y="1266"/>
                </a:cubicBezTo>
                <a:cubicBezTo>
                  <a:pt x="2374" y="1307"/>
                  <a:pt x="2428" y="1381"/>
                  <a:pt x="2423" y="1394"/>
                </a:cubicBezTo>
                <a:cubicBezTo>
                  <a:pt x="2418" y="1407"/>
                  <a:pt x="2356" y="1359"/>
                  <a:pt x="2331" y="1342"/>
                </a:cubicBezTo>
                <a:cubicBezTo>
                  <a:pt x="2306" y="1325"/>
                  <a:pt x="2290" y="1311"/>
                  <a:pt x="2275" y="1290"/>
                </a:cubicBezTo>
                <a:cubicBezTo>
                  <a:pt x="2260" y="1269"/>
                  <a:pt x="2247" y="1212"/>
                  <a:pt x="2243" y="1216"/>
                </a:cubicBezTo>
                <a:cubicBezTo>
                  <a:pt x="2239" y="1220"/>
                  <a:pt x="2241" y="1287"/>
                  <a:pt x="2249" y="1314"/>
                </a:cubicBezTo>
                <a:cubicBezTo>
                  <a:pt x="2257" y="1341"/>
                  <a:pt x="2273" y="1355"/>
                  <a:pt x="2291" y="1382"/>
                </a:cubicBezTo>
                <a:cubicBezTo>
                  <a:pt x="2309" y="1409"/>
                  <a:pt x="2339" y="1456"/>
                  <a:pt x="2355" y="1478"/>
                </a:cubicBezTo>
                <a:cubicBezTo>
                  <a:pt x="2371" y="1500"/>
                  <a:pt x="2374" y="1500"/>
                  <a:pt x="2389" y="1512"/>
                </a:cubicBezTo>
                <a:cubicBezTo>
                  <a:pt x="2404" y="1524"/>
                  <a:pt x="2443" y="1542"/>
                  <a:pt x="2445" y="1550"/>
                </a:cubicBezTo>
                <a:cubicBezTo>
                  <a:pt x="2447" y="1558"/>
                  <a:pt x="2420" y="1562"/>
                  <a:pt x="2399" y="1558"/>
                </a:cubicBezTo>
                <a:cubicBezTo>
                  <a:pt x="2378" y="1554"/>
                  <a:pt x="2339" y="1540"/>
                  <a:pt x="2317" y="1526"/>
                </a:cubicBezTo>
                <a:cubicBezTo>
                  <a:pt x="2295" y="1512"/>
                  <a:pt x="2284" y="1493"/>
                  <a:pt x="2267" y="1474"/>
                </a:cubicBezTo>
                <a:cubicBezTo>
                  <a:pt x="2250" y="1455"/>
                  <a:pt x="2226" y="1421"/>
                  <a:pt x="2215" y="1414"/>
                </a:cubicBezTo>
                <a:cubicBezTo>
                  <a:pt x="2204" y="1407"/>
                  <a:pt x="2202" y="1425"/>
                  <a:pt x="2201" y="1434"/>
                </a:cubicBezTo>
                <a:cubicBezTo>
                  <a:pt x="2200" y="1443"/>
                  <a:pt x="2203" y="1455"/>
                  <a:pt x="2209" y="1466"/>
                </a:cubicBezTo>
                <a:cubicBezTo>
                  <a:pt x="2215" y="1477"/>
                  <a:pt x="2229" y="1488"/>
                  <a:pt x="2239" y="1498"/>
                </a:cubicBezTo>
                <a:cubicBezTo>
                  <a:pt x="2249" y="1508"/>
                  <a:pt x="2278" y="1521"/>
                  <a:pt x="2269" y="1524"/>
                </a:cubicBezTo>
                <a:cubicBezTo>
                  <a:pt x="2260" y="1527"/>
                  <a:pt x="2211" y="1522"/>
                  <a:pt x="2185" y="1514"/>
                </a:cubicBezTo>
                <a:cubicBezTo>
                  <a:pt x="2159" y="1506"/>
                  <a:pt x="2134" y="1488"/>
                  <a:pt x="2115" y="1474"/>
                </a:cubicBezTo>
                <a:cubicBezTo>
                  <a:pt x="2096" y="1460"/>
                  <a:pt x="2084" y="1444"/>
                  <a:pt x="2073" y="1428"/>
                </a:cubicBezTo>
                <a:cubicBezTo>
                  <a:pt x="2062" y="1412"/>
                  <a:pt x="2056" y="1376"/>
                  <a:pt x="2051" y="1376"/>
                </a:cubicBezTo>
                <a:cubicBezTo>
                  <a:pt x="2046" y="1376"/>
                  <a:pt x="2041" y="1407"/>
                  <a:pt x="2045" y="1426"/>
                </a:cubicBezTo>
                <a:cubicBezTo>
                  <a:pt x="2049" y="1445"/>
                  <a:pt x="2077" y="1481"/>
                  <a:pt x="2077" y="1488"/>
                </a:cubicBezTo>
                <a:cubicBezTo>
                  <a:pt x="2077" y="1495"/>
                  <a:pt x="2059" y="1482"/>
                  <a:pt x="2045" y="1470"/>
                </a:cubicBezTo>
                <a:cubicBezTo>
                  <a:pt x="2031" y="1458"/>
                  <a:pt x="2005" y="1439"/>
                  <a:pt x="1993" y="1416"/>
                </a:cubicBezTo>
                <a:cubicBezTo>
                  <a:pt x="1981" y="1393"/>
                  <a:pt x="1974" y="1372"/>
                  <a:pt x="1975" y="1332"/>
                </a:cubicBezTo>
                <a:cubicBezTo>
                  <a:pt x="1976" y="1292"/>
                  <a:pt x="1996" y="1231"/>
                  <a:pt x="1999" y="1178"/>
                </a:cubicBezTo>
                <a:cubicBezTo>
                  <a:pt x="2002" y="1125"/>
                  <a:pt x="2009" y="1057"/>
                  <a:pt x="1995" y="1014"/>
                </a:cubicBezTo>
                <a:cubicBezTo>
                  <a:pt x="1981" y="971"/>
                  <a:pt x="1947" y="936"/>
                  <a:pt x="1915" y="918"/>
                </a:cubicBezTo>
                <a:cubicBezTo>
                  <a:pt x="1883" y="900"/>
                  <a:pt x="1837" y="896"/>
                  <a:pt x="1803" y="906"/>
                </a:cubicBezTo>
                <a:cubicBezTo>
                  <a:pt x="1769" y="916"/>
                  <a:pt x="1734" y="951"/>
                  <a:pt x="1711" y="978"/>
                </a:cubicBezTo>
                <a:cubicBezTo>
                  <a:pt x="1688" y="1005"/>
                  <a:pt x="1673" y="1041"/>
                  <a:pt x="1667" y="1066"/>
                </a:cubicBezTo>
                <a:cubicBezTo>
                  <a:pt x="1661" y="1091"/>
                  <a:pt x="1667" y="1103"/>
                  <a:pt x="1677" y="1126"/>
                </a:cubicBezTo>
                <a:cubicBezTo>
                  <a:pt x="1687" y="1149"/>
                  <a:pt x="1717" y="1173"/>
                  <a:pt x="1727" y="1204"/>
                </a:cubicBezTo>
                <a:cubicBezTo>
                  <a:pt x="1737" y="1235"/>
                  <a:pt x="1734" y="1268"/>
                  <a:pt x="1739" y="1314"/>
                </a:cubicBezTo>
                <a:cubicBezTo>
                  <a:pt x="1744" y="1360"/>
                  <a:pt x="1746" y="1438"/>
                  <a:pt x="1759" y="1478"/>
                </a:cubicBezTo>
                <a:cubicBezTo>
                  <a:pt x="1772" y="1518"/>
                  <a:pt x="1792" y="1533"/>
                  <a:pt x="1815" y="1554"/>
                </a:cubicBezTo>
                <a:cubicBezTo>
                  <a:pt x="1838" y="1575"/>
                  <a:pt x="1877" y="1590"/>
                  <a:pt x="1895" y="1602"/>
                </a:cubicBezTo>
                <a:cubicBezTo>
                  <a:pt x="1913" y="1614"/>
                  <a:pt x="1916" y="1611"/>
                  <a:pt x="1921" y="1626"/>
                </a:cubicBezTo>
                <a:cubicBezTo>
                  <a:pt x="1926" y="1641"/>
                  <a:pt x="1915" y="1654"/>
                  <a:pt x="1927" y="1694"/>
                </a:cubicBezTo>
                <a:cubicBezTo>
                  <a:pt x="1939" y="1734"/>
                  <a:pt x="1979" y="1822"/>
                  <a:pt x="1995" y="1866"/>
                </a:cubicBezTo>
                <a:cubicBezTo>
                  <a:pt x="2011" y="1910"/>
                  <a:pt x="2012" y="1932"/>
                  <a:pt x="2021" y="1958"/>
                </a:cubicBezTo>
                <a:cubicBezTo>
                  <a:pt x="2030" y="1984"/>
                  <a:pt x="2049" y="2011"/>
                  <a:pt x="2049" y="2026"/>
                </a:cubicBezTo>
                <a:cubicBezTo>
                  <a:pt x="2049" y="2041"/>
                  <a:pt x="2032" y="2042"/>
                  <a:pt x="2023" y="2050"/>
                </a:cubicBezTo>
                <a:cubicBezTo>
                  <a:pt x="2014" y="2058"/>
                  <a:pt x="2002" y="2066"/>
                  <a:pt x="1997" y="2076"/>
                </a:cubicBezTo>
                <a:cubicBezTo>
                  <a:pt x="1992" y="2086"/>
                  <a:pt x="1996" y="2099"/>
                  <a:pt x="1995" y="2110"/>
                </a:cubicBezTo>
                <a:cubicBezTo>
                  <a:pt x="1994" y="2121"/>
                  <a:pt x="1993" y="2133"/>
                  <a:pt x="1991" y="2142"/>
                </a:cubicBezTo>
                <a:cubicBezTo>
                  <a:pt x="1989" y="2151"/>
                  <a:pt x="2003" y="2163"/>
                  <a:pt x="1983" y="2166"/>
                </a:cubicBezTo>
                <a:cubicBezTo>
                  <a:pt x="1963" y="2169"/>
                  <a:pt x="1889" y="2169"/>
                  <a:pt x="1869" y="2162"/>
                </a:cubicBezTo>
                <a:cubicBezTo>
                  <a:pt x="1849" y="2155"/>
                  <a:pt x="1860" y="2136"/>
                  <a:pt x="1865" y="2122"/>
                </a:cubicBezTo>
                <a:cubicBezTo>
                  <a:pt x="1870" y="2108"/>
                  <a:pt x="1887" y="2086"/>
                  <a:pt x="1899" y="2078"/>
                </a:cubicBezTo>
                <a:cubicBezTo>
                  <a:pt x="1911" y="2070"/>
                  <a:pt x="1932" y="2079"/>
                  <a:pt x="1935" y="2074"/>
                </a:cubicBezTo>
                <a:cubicBezTo>
                  <a:pt x="1938" y="2069"/>
                  <a:pt x="1917" y="2061"/>
                  <a:pt x="1915" y="2046"/>
                </a:cubicBezTo>
                <a:cubicBezTo>
                  <a:pt x="1913" y="2031"/>
                  <a:pt x="1926" y="2012"/>
                  <a:pt x="1925" y="1982"/>
                </a:cubicBezTo>
                <a:cubicBezTo>
                  <a:pt x="1924" y="1952"/>
                  <a:pt x="1924" y="1909"/>
                  <a:pt x="1909" y="1868"/>
                </a:cubicBezTo>
                <a:cubicBezTo>
                  <a:pt x="1894" y="1827"/>
                  <a:pt x="1867" y="1771"/>
                  <a:pt x="1835" y="1736"/>
                </a:cubicBezTo>
                <a:cubicBezTo>
                  <a:pt x="1803" y="1701"/>
                  <a:pt x="1756" y="1680"/>
                  <a:pt x="1715" y="1658"/>
                </a:cubicBezTo>
                <a:cubicBezTo>
                  <a:pt x="1674" y="1636"/>
                  <a:pt x="1626" y="1621"/>
                  <a:pt x="1591" y="1602"/>
                </a:cubicBezTo>
                <a:cubicBezTo>
                  <a:pt x="1556" y="1583"/>
                  <a:pt x="1538" y="1567"/>
                  <a:pt x="1507" y="1546"/>
                </a:cubicBezTo>
                <a:cubicBezTo>
                  <a:pt x="1476" y="1525"/>
                  <a:pt x="1418" y="1476"/>
                  <a:pt x="1407" y="1474"/>
                </a:cubicBezTo>
                <a:cubicBezTo>
                  <a:pt x="1396" y="1472"/>
                  <a:pt x="1425" y="1514"/>
                  <a:pt x="1443" y="1534"/>
                </a:cubicBezTo>
                <a:cubicBezTo>
                  <a:pt x="1461" y="1554"/>
                  <a:pt x="1498" y="1578"/>
                  <a:pt x="1515" y="1594"/>
                </a:cubicBezTo>
                <a:cubicBezTo>
                  <a:pt x="1532" y="1610"/>
                  <a:pt x="1534" y="1596"/>
                  <a:pt x="1547" y="1630"/>
                </a:cubicBezTo>
                <a:cubicBezTo>
                  <a:pt x="1560" y="1664"/>
                  <a:pt x="1578" y="1751"/>
                  <a:pt x="1591" y="1798"/>
                </a:cubicBezTo>
                <a:cubicBezTo>
                  <a:pt x="1604" y="1845"/>
                  <a:pt x="1621" y="1885"/>
                  <a:pt x="1623" y="1910"/>
                </a:cubicBezTo>
                <a:cubicBezTo>
                  <a:pt x="1625" y="1935"/>
                  <a:pt x="1615" y="1935"/>
                  <a:pt x="1605" y="1950"/>
                </a:cubicBezTo>
                <a:cubicBezTo>
                  <a:pt x="1595" y="1965"/>
                  <a:pt x="1568" y="1983"/>
                  <a:pt x="1561" y="2000"/>
                </a:cubicBezTo>
                <a:cubicBezTo>
                  <a:pt x="1554" y="2017"/>
                  <a:pt x="1579" y="2044"/>
                  <a:pt x="1561" y="2052"/>
                </a:cubicBezTo>
                <a:cubicBezTo>
                  <a:pt x="1543" y="2060"/>
                  <a:pt x="1480" y="2050"/>
                  <a:pt x="1455" y="2046"/>
                </a:cubicBezTo>
                <a:cubicBezTo>
                  <a:pt x="1430" y="2042"/>
                  <a:pt x="1415" y="2041"/>
                  <a:pt x="1413" y="2028"/>
                </a:cubicBezTo>
                <a:cubicBezTo>
                  <a:pt x="1411" y="2015"/>
                  <a:pt x="1431" y="1978"/>
                  <a:pt x="1443" y="1968"/>
                </a:cubicBezTo>
                <a:cubicBezTo>
                  <a:pt x="1455" y="1958"/>
                  <a:pt x="1472" y="1966"/>
                  <a:pt x="1485" y="1968"/>
                </a:cubicBezTo>
                <a:cubicBezTo>
                  <a:pt x="1498" y="1970"/>
                  <a:pt x="1517" y="1982"/>
                  <a:pt x="1519" y="1978"/>
                </a:cubicBezTo>
                <a:cubicBezTo>
                  <a:pt x="1521" y="1974"/>
                  <a:pt x="1498" y="1953"/>
                  <a:pt x="1497" y="1942"/>
                </a:cubicBezTo>
                <a:cubicBezTo>
                  <a:pt x="1496" y="1931"/>
                  <a:pt x="1510" y="1936"/>
                  <a:pt x="1511" y="1910"/>
                </a:cubicBezTo>
                <a:cubicBezTo>
                  <a:pt x="1512" y="1884"/>
                  <a:pt x="1509" y="1822"/>
                  <a:pt x="1503" y="1786"/>
                </a:cubicBezTo>
                <a:cubicBezTo>
                  <a:pt x="1497" y="1750"/>
                  <a:pt x="1494" y="1720"/>
                  <a:pt x="1475" y="1694"/>
                </a:cubicBezTo>
                <a:cubicBezTo>
                  <a:pt x="1456" y="1668"/>
                  <a:pt x="1426" y="1653"/>
                  <a:pt x="1391" y="1630"/>
                </a:cubicBezTo>
                <a:cubicBezTo>
                  <a:pt x="1356" y="1607"/>
                  <a:pt x="1293" y="1579"/>
                  <a:pt x="1267" y="1558"/>
                </a:cubicBezTo>
                <a:cubicBezTo>
                  <a:pt x="1241" y="1537"/>
                  <a:pt x="1253" y="1519"/>
                  <a:pt x="1235" y="1502"/>
                </a:cubicBezTo>
                <a:cubicBezTo>
                  <a:pt x="1217" y="1485"/>
                  <a:pt x="1182" y="1462"/>
                  <a:pt x="1157" y="1456"/>
                </a:cubicBezTo>
                <a:cubicBezTo>
                  <a:pt x="1132" y="1450"/>
                  <a:pt x="1110" y="1463"/>
                  <a:pt x="1085" y="1464"/>
                </a:cubicBezTo>
                <a:cubicBezTo>
                  <a:pt x="1060" y="1465"/>
                  <a:pt x="1030" y="1465"/>
                  <a:pt x="1009" y="1464"/>
                </a:cubicBezTo>
                <a:cubicBezTo>
                  <a:pt x="988" y="1463"/>
                  <a:pt x="991" y="1466"/>
                  <a:pt x="957" y="1458"/>
                </a:cubicBezTo>
                <a:cubicBezTo>
                  <a:pt x="923" y="1450"/>
                  <a:pt x="849" y="1435"/>
                  <a:pt x="807" y="1414"/>
                </a:cubicBezTo>
                <a:cubicBezTo>
                  <a:pt x="765" y="1393"/>
                  <a:pt x="724" y="1359"/>
                  <a:pt x="703" y="1334"/>
                </a:cubicBezTo>
                <a:cubicBezTo>
                  <a:pt x="682" y="1309"/>
                  <a:pt x="683" y="1286"/>
                  <a:pt x="679" y="1262"/>
                </a:cubicBezTo>
                <a:cubicBezTo>
                  <a:pt x="675" y="1238"/>
                  <a:pt x="683" y="1200"/>
                  <a:pt x="681" y="1192"/>
                </a:cubicBezTo>
                <a:cubicBezTo>
                  <a:pt x="679" y="1184"/>
                  <a:pt x="669" y="1204"/>
                  <a:pt x="665" y="1214"/>
                </a:cubicBezTo>
                <a:cubicBezTo>
                  <a:pt x="661" y="1224"/>
                  <a:pt x="659" y="1243"/>
                  <a:pt x="655" y="1254"/>
                </a:cubicBezTo>
                <a:cubicBezTo>
                  <a:pt x="651" y="1265"/>
                  <a:pt x="651" y="1275"/>
                  <a:pt x="643" y="1280"/>
                </a:cubicBezTo>
                <a:cubicBezTo>
                  <a:pt x="635" y="1285"/>
                  <a:pt x="624" y="1287"/>
                  <a:pt x="607" y="1286"/>
                </a:cubicBezTo>
                <a:cubicBezTo>
                  <a:pt x="590" y="1285"/>
                  <a:pt x="560" y="1283"/>
                  <a:pt x="541" y="1274"/>
                </a:cubicBezTo>
                <a:cubicBezTo>
                  <a:pt x="522" y="1265"/>
                  <a:pt x="515" y="1246"/>
                  <a:pt x="493" y="1232"/>
                </a:cubicBezTo>
                <a:cubicBezTo>
                  <a:pt x="471" y="1218"/>
                  <a:pt x="435" y="1198"/>
                  <a:pt x="407" y="1188"/>
                </a:cubicBezTo>
                <a:cubicBezTo>
                  <a:pt x="379" y="1178"/>
                  <a:pt x="335" y="1148"/>
                  <a:pt x="327" y="1170"/>
                </a:cubicBezTo>
                <a:cubicBezTo>
                  <a:pt x="319" y="1192"/>
                  <a:pt x="342" y="1277"/>
                  <a:pt x="359" y="1318"/>
                </a:cubicBezTo>
                <a:cubicBezTo>
                  <a:pt x="376" y="1359"/>
                  <a:pt x="410" y="1392"/>
                  <a:pt x="427" y="1414"/>
                </a:cubicBezTo>
                <a:cubicBezTo>
                  <a:pt x="444" y="1436"/>
                  <a:pt x="461" y="1441"/>
                  <a:pt x="463" y="1450"/>
                </a:cubicBezTo>
                <a:cubicBezTo>
                  <a:pt x="465" y="1459"/>
                  <a:pt x="429" y="1459"/>
                  <a:pt x="439" y="1466"/>
                </a:cubicBezTo>
                <a:cubicBezTo>
                  <a:pt x="449" y="1473"/>
                  <a:pt x="503" y="1489"/>
                  <a:pt x="523" y="1494"/>
                </a:cubicBezTo>
                <a:cubicBezTo>
                  <a:pt x="543" y="1499"/>
                  <a:pt x="550" y="1494"/>
                  <a:pt x="559" y="1498"/>
                </a:cubicBezTo>
                <a:cubicBezTo>
                  <a:pt x="568" y="1502"/>
                  <a:pt x="573" y="1507"/>
                  <a:pt x="575" y="1520"/>
                </a:cubicBezTo>
                <a:cubicBezTo>
                  <a:pt x="577" y="1533"/>
                  <a:pt x="571" y="1558"/>
                  <a:pt x="571" y="1576"/>
                </a:cubicBezTo>
                <a:cubicBezTo>
                  <a:pt x="571" y="1594"/>
                  <a:pt x="582" y="1623"/>
                  <a:pt x="575" y="1630"/>
                </a:cubicBezTo>
                <a:cubicBezTo>
                  <a:pt x="568" y="1637"/>
                  <a:pt x="546" y="1630"/>
                  <a:pt x="527" y="1618"/>
                </a:cubicBezTo>
                <a:cubicBezTo>
                  <a:pt x="508" y="1606"/>
                  <a:pt x="477" y="1576"/>
                  <a:pt x="463" y="1558"/>
                </a:cubicBezTo>
                <a:cubicBezTo>
                  <a:pt x="449" y="1540"/>
                  <a:pt x="449" y="1509"/>
                  <a:pt x="443" y="1510"/>
                </a:cubicBezTo>
                <a:cubicBezTo>
                  <a:pt x="437" y="1511"/>
                  <a:pt x="438" y="1562"/>
                  <a:pt x="429" y="1566"/>
                </a:cubicBezTo>
                <a:cubicBezTo>
                  <a:pt x="420" y="1570"/>
                  <a:pt x="400" y="1548"/>
                  <a:pt x="387" y="1534"/>
                </a:cubicBezTo>
                <a:cubicBezTo>
                  <a:pt x="374" y="1520"/>
                  <a:pt x="359" y="1504"/>
                  <a:pt x="349" y="1482"/>
                </a:cubicBezTo>
                <a:cubicBezTo>
                  <a:pt x="339" y="1460"/>
                  <a:pt x="335" y="1424"/>
                  <a:pt x="329" y="1400"/>
                </a:cubicBezTo>
                <a:cubicBezTo>
                  <a:pt x="323" y="1376"/>
                  <a:pt x="320" y="1357"/>
                  <a:pt x="311" y="1336"/>
                </a:cubicBezTo>
                <a:cubicBezTo>
                  <a:pt x="302" y="1315"/>
                  <a:pt x="282" y="1296"/>
                  <a:pt x="273" y="1276"/>
                </a:cubicBezTo>
                <a:cubicBezTo>
                  <a:pt x="264" y="1256"/>
                  <a:pt x="261" y="1241"/>
                  <a:pt x="255" y="1214"/>
                </a:cubicBezTo>
                <a:cubicBezTo>
                  <a:pt x="249" y="1187"/>
                  <a:pt x="237" y="1142"/>
                  <a:pt x="237" y="1116"/>
                </a:cubicBezTo>
                <a:cubicBezTo>
                  <a:pt x="237" y="1090"/>
                  <a:pt x="244" y="1072"/>
                  <a:pt x="255" y="1058"/>
                </a:cubicBezTo>
                <a:cubicBezTo>
                  <a:pt x="266" y="1044"/>
                  <a:pt x="280" y="1031"/>
                  <a:pt x="303" y="1032"/>
                </a:cubicBezTo>
                <a:cubicBezTo>
                  <a:pt x="326" y="1033"/>
                  <a:pt x="363" y="1056"/>
                  <a:pt x="391" y="1066"/>
                </a:cubicBezTo>
                <a:cubicBezTo>
                  <a:pt x="419" y="1076"/>
                  <a:pt x="452" y="1090"/>
                  <a:pt x="471" y="1094"/>
                </a:cubicBezTo>
                <a:cubicBezTo>
                  <a:pt x="490" y="1098"/>
                  <a:pt x="512" y="1098"/>
                  <a:pt x="503" y="1090"/>
                </a:cubicBezTo>
                <a:cubicBezTo>
                  <a:pt x="494" y="1082"/>
                  <a:pt x="447" y="1060"/>
                  <a:pt x="415" y="1046"/>
                </a:cubicBezTo>
                <a:cubicBezTo>
                  <a:pt x="383" y="1032"/>
                  <a:pt x="333" y="1017"/>
                  <a:pt x="309" y="1008"/>
                </a:cubicBezTo>
                <a:cubicBezTo>
                  <a:pt x="285" y="999"/>
                  <a:pt x="282" y="990"/>
                  <a:pt x="273" y="994"/>
                </a:cubicBezTo>
                <a:cubicBezTo>
                  <a:pt x="264" y="998"/>
                  <a:pt x="263" y="1018"/>
                  <a:pt x="253" y="1030"/>
                </a:cubicBezTo>
                <a:cubicBezTo>
                  <a:pt x="243" y="1042"/>
                  <a:pt x="226" y="1055"/>
                  <a:pt x="213" y="1066"/>
                </a:cubicBezTo>
                <a:cubicBezTo>
                  <a:pt x="200" y="1077"/>
                  <a:pt x="187" y="1081"/>
                  <a:pt x="177" y="1096"/>
                </a:cubicBezTo>
                <a:cubicBezTo>
                  <a:pt x="167" y="1111"/>
                  <a:pt x="162" y="1144"/>
                  <a:pt x="155" y="1156"/>
                </a:cubicBezTo>
                <a:cubicBezTo>
                  <a:pt x="148" y="1168"/>
                  <a:pt x="134" y="1160"/>
                  <a:pt x="135" y="1170"/>
                </a:cubicBezTo>
                <a:cubicBezTo>
                  <a:pt x="136" y="1180"/>
                  <a:pt x="167" y="1198"/>
                  <a:pt x="163" y="1214"/>
                </a:cubicBezTo>
                <a:cubicBezTo>
                  <a:pt x="159" y="1230"/>
                  <a:pt x="121" y="1251"/>
                  <a:pt x="113" y="1266"/>
                </a:cubicBezTo>
                <a:cubicBezTo>
                  <a:pt x="105" y="1281"/>
                  <a:pt x="112" y="1291"/>
                  <a:pt x="115" y="1302"/>
                </a:cubicBezTo>
                <a:cubicBezTo>
                  <a:pt x="118" y="1313"/>
                  <a:pt x="129" y="1319"/>
                  <a:pt x="129" y="1330"/>
                </a:cubicBezTo>
                <a:cubicBezTo>
                  <a:pt x="129" y="1341"/>
                  <a:pt x="133" y="1357"/>
                  <a:pt x="115" y="1370"/>
                </a:cubicBezTo>
                <a:cubicBezTo>
                  <a:pt x="97" y="1383"/>
                  <a:pt x="34" y="1415"/>
                  <a:pt x="19" y="1408"/>
                </a:cubicBezTo>
                <a:cubicBezTo>
                  <a:pt x="4" y="1401"/>
                  <a:pt x="17" y="1351"/>
                  <a:pt x="23" y="1330"/>
                </a:cubicBezTo>
                <a:cubicBezTo>
                  <a:pt x="29" y="1309"/>
                  <a:pt x="54" y="1291"/>
                  <a:pt x="55" y="1282"/>
                </a:cubicBezTo>
                <a:cubicBezTo>
                  <a:pt x="56" y="1273"/>
                  <a:pt x="36" y="1282"/>
                  <a:pt x="31" y="1274"/>
                </a:cubicBezTo>
                <a:cubicBezTo>
                  <a:pt x="26" y="1266"/>
                  <a:pt x="17" y="1257"/>
                  <a:pt x="23" y="1236"/>
                </a:cubicBezTo>
                <a:cubicBezTo>
                  <a:pt x="29" y="1215"/>
                  <a:pt x="47" y="1185"/>
                  <a:pt x="69" y="1148"/>
                </a:cubicBezTo>
                <a:cubicBezTo>
                  <a:pt x="91" y="1111"/>
                  <a:pt x="130" y="1049"/>
                  <a:pt x="155" y="1014"/>
                </a:cubicBezTo>
                <a:cubicBezTo>
                  <a:pt x="180" y="979"/>
                  <a:pt x="207" y="957"/>
                  <a:pt x="219" y="938"/>
                </a:cubicBezTo>
                <a:cubicBezTo>
                  <a:pt x="231" y="919"/>
                  <a:pt x="221" y="909"/>
                  <a:pt x="229" y="898"/>
                </a:cubicBezTo>
                <a:cubicBezTo>
                  <a:pt x="237" y="887"/>
                  <a:pt x="255" y="872"/>
                  <a:pt x="267" y="870"/>
                </a:cubicBezTo>
                <a:cubicBezTo>
                  <a:pt x="279" y="868"/>
                  <a:pt x="291" y="879"/>
                  <a:pt x="303" y="884"/>
                </a:cubicBezTo>
                <a:cubicBezTo>
                  <a:pt x="315" y="889"/>
                  <a:pt x="334" y="895"/>
                  <a:pt x="341" y="902"/>
                </a:cubicBezTo>
                <a:cubicBezTo>
                  <a:pt x="348" y="909"/>
                  <a:pt x="338" y="918"/>
                  <a:pt x="347" y="926"/>
                </a:cubicBezTo>
                <a:cubicBezTo>
                  <a:pt x="356" y="934"/>
                  <a:pt x="376" y="943"/>
                  <a:pt x="395" y="952"/>
                </a:cubicBezTo>
                <a:cubicBezTo>
                  <a:pt x="414" y="961"/>
                  <a:pt x="442" y="973"/>
                  <a:pt x="459" y="978"/>
                </a:cubicBezTo>
                <a:cubicBezTo>
                  <a:pt x="476" y="983"/>
                  <a:pt x="491" y="990"/>
                  <a:pt x="499" y="984"/>
                </a:cubicBezTo>
                <a:cubicBezTo>
                  <a:pt x="507" y="978"/>
                  <a:pt x="504" y="965"/>
                  <a:pt x="507" y="942"/>
                </a:cubicBezTo>
                <a:cubicBezTo>
                  <a:pt x="510" y="919"/>
                  <a:pt x="501" y="887"/>
                  <a:pt x="515" y="846"/>
                </a:cubicBezTo>
                <a:cubicBezTo>
                  <a:pt x="529" y="805"/>
                  <a:pt x="564" y="741"/>
                  <a:pt x="589" y="694"/>
                </a:cubicBezTo>
                <a:cubicBezTo>
                  <a:pt x="614" y="647"/>
                  <a:pt x="643" y="593"/>
                  <a:pt x="663" y="562"/>
                </a:cubicBezTo>
                <a:cubicBezTo>
                  <a:pt x="683" y="531"/>
                  <a:pt x="700" y="528"/>
                  <a:pt x="711" y="506"/>
                </a:cubicBezTo>
                <a:cubicBezTo>
                  <a:pt x="722" y="484"/>
                  <a:pt x="730" y="456"/>
                  <a:pt x="731" y="432"/>
                </a:cubicBezTo>
                <a:cubicBezTo>
                  <a:pt x="732" y="408"/>
                  <a:pt x="719" y="364"/>
                  <a:pt x="715" y="362"/>
                </a:cubicBezTo>
                <a:cubicBezTo>
                  <a:pt x="711" y="360"/>
                  <a:pt x="709" y="405"/>
                  <a:pt x="707" y="422"/>
                </a:cubicBezTo>
                <a:cubicBezTo>
                  <a:pt x="705" y="439"/>
                  <a:pt x="711" y="447"/>
                  <a:pt x="703" y="462"/>
                </a:cubicBezTo>
                <a:cubicBezTo>
                  <a:pt x="695" y="477"/>
                  <a:pt x="676" y="502"/>
                  <a:pt x="661" y="514"/>
                </a:cubicBezTo>
                <a:cubicBezTo>
                  <a:pt x="646" y="526"/>
                  <a:pt x="624" y="530"/>
                  <a:pt x="613" y="536"/>
                </a:cubicBezTo>
                <a:cubicBezTo>
                  <a:pt x="602" y="542"/>
                  <a:pt x="601" y="541"/>
                  <a:pt x="597" y="552"/>
                </a:cubicBezTo>
                <a:cubicBezTo>
                  <a:pt x="593" y="563"/>
                  <a:pt x="594" y="582"/>
                  <a:pt x="587" y="602"/>
                </a:cubicBezTo>
                <a:cubicBezTo>
                  <a:pt x="580" y="622"/>
                  <a:pt x="566" y="664"/>
                  <a:pt x="555" y="674"/>
                </a:cubicBezTo>
                <a:cubicBezTo>
                  <a:pt x="544" y="684"/>
                  <a:pt x="525" y="677"/>
                  <a:pt x="519" y="664"/>
                </a:cubicBezTo>
                <a:cubicBezTo>
                  <a:pt x="513" y="651"/>
                  <a:pt x="522" y="605"/>
                  <a:pt x="519" y="594"/>
                </a:cubicBezTo>
                <a:cubicBezTo>
                  <a:pt x="516" y="583"/>
                  <a:pt x="503" y="590"/>
                  <a:pt x="499" y="596"/>
                </a:cubicBezTo>
                <a:cubicBezTo>
                  <a:pt x="495" y="602"/>
                  <a:pt x="496" y="616"/>
                  <a:pt x="494" y="630"/>
                </a:cubicBezTo>
                <a:cubicBezTo>
                  <a:pt x="492" y="644"/>
                  <a:pt x="495" y="676"/>
                  <a:pt x="485" y="678"/>
                </a:cubicBezTo>
                <a:cubicBezTo>
                  <a:pt x="475" y="680"/>
                  <a:pt x="441" y="667"/>
                  <a:pt x="435" y="642"/>
                </a:cubicBezTo>
                <a:cubicBezTo>
                  <a:pt x="429" y="617"/>
                  <a:pt x="448" y="573"/>
                  <a:pt x="451" y="526"/>
                </a:cubicBezTo>
                <a:cubicBezTo>
                  <a:pt x="454" y="479"/>
                  <a:pt x="454" y="409"/>
                  <a:pt x="455" y="362"/>
                </a:cubicBezTo>
                <a:cubicBezTo>
                  <a:pt x="456" y="315"/>
                  <a:pt x="463" y="270"/>
                  <a:pt x="455" y="246"/>
                </a:cubicBezTo>
                <a:cubicBezTo>
                  <a:pt x="447" y="222"/>
                  <a:pt x="458" y="242"/>
                  <a:pt x="407" y="218"/>
                </a:cubicBezTo>
                <a:cubicBezTo>
                  <a:pt x="356" y="194"/>
                  <a:pt x="217" y="138"/>
                  <a:pt x="151" y="102"/>
                </a:cubicBezTo>
                <a:cubicBezTo>
                  <a:pt x="85" y="66"/>
                  <a:pt x="0" y="13"/>
                  <a:pt x="19" y="6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15367" name="Group 6"/>
          <p:cNvGrpSpPr>
            <a:grpSpLocks/>
          </p:cNvGrpSpPr>
          <p:nvPr/>
        </p:nvGrpSpPr>
        <p:grpSpPr bwMode="auto">
          <a:xfrm>
            <a:off x="2411413" y="2392363"/>
            <a:ext cx="4425950" cy="2282825"/>
            <a:chOff x="381" y="1741"/>
            <a:chExt cx="2295" cy="1246"/>
          </a:xfrm>
        </p:grpSpPr>
        <p:sp>
          <p:nvSpPr>
            <p:cNvPr id="15370" name="Freeform 7"/>
            <p:cNvSpPr>
              <a:spLocks/>
            </p:cNvSpPr>
            <p:nvPr/>
          </p:nvSpPr>
          <p:spPr bwMode="auto">
            <a:xfrm flipH="1">
              <a:off x="381" y="1741"/>
              <a:ext cx="2271" cy="1246"/>
            </a:xfrm>
            <a:custGeom>
              <a:avLst/>
              <a:gdLst>
                <a:gd name="T0" fmla="*/ 1492 w 1840"/>
                <a:gd name="T1" fmla="*/ 280 h 982"/>
                <a:gd name="T2" fmla="*/ 1774 w 1840"/>
                <a:gd name="T3" fmla="*/ 57 h 982"/>
                <a:gd name="T4" fmla="*/ 2109 w 1840"/>
                <a:gd name="T5" fmla="*/ 62 h 982"/>
                <a:gd name="T6" fmla="*/ 2169 w 1840"/>
                <a:gd name="T7" fmla="*/ 189 h 982"/>
                <a:gd name="T8" fmla="*/ 2267 w 1840"/>
                <a:gd name="T9" fmla="*/ 291 h 982"/>
                <a:gd name="T10" fmla="*/ 2218 w 1840"/>
                <a:gd name="T11" fmla="*/ 397 h 982"/>
                <a:gd name="T12" fmla="*/ 2183 w 1840"/>
                <a:gd name="T13" fmla="*/ 489 h 982"/>
                <a:gd name="T14" fmla="*/ 2095 w 1840"/>
                <a:gd name="T15" fmla="*/ 397 h 982"/>
                <a:gd name="T16" fmla="*/ 2030 w 1840"/>
                <a:gd name="T17" fmla="*/ 478 h 982"/>
                <a:gd name="T18" fmla="*/ 1966 w 1840"/>
                <a:gd name="T19" fmla="*/ 620 h 982"/>
                <a:gd name="T20" fmla="*/ 1941 w 1840"/>
                <a:gd name="T21" fmla="*/ 747 h 982"/>
                <a:gd name="T22" fmla="*/ 1744 w 1840"/>
                <a:gd name="T23" fmla="*/ 920 h 982"/>
                <a:gd name="T24" fmla="*/ 1783 w 1840"/>
                <a:gd name="T25" fmla="*/ 1108 h 982"/>
                <a:gd name="T26" fmla="*/ 1872 w 1840"/>
                <a:gd name="T27" fmla="*/ 1148 h 982"/>
                <a:gd name="T28" fmla="*/ 1941 w 1840"/>
                <a:gd name="T29" fmla="*/ 1219 h 982"/>
                <a:gd name="T30" fmla="*/ 1813 w 1840"/>
                <a:gd name="T31" fmla="*/ 1245 h 982"/>
                <a:gd name="T32" fmla="*/ 1719 w 1840"/>
                <a:gd name="T33" fmla="*/ 1158 h 982"/>
                <a:gd name="T34" fmla="*/ 1640 w 1840"/>
                <a:gd name="T35" fmla="*/ 1037 h 982"/>
                <a:gd name="T36" fmla="*/ 1561 w 1840"/>
                <a:gd name="T37" fmla="*/ 1052 h 982"/>
                <a:gd name="T38" fmla="*/ 1606 w 1840"/>
                <a:gd name="T39" fmla="*/ 1158 h 982"/>
                <a:gd name="T40" fmla="*/ 1680 w 1840"/>
                <a:gd name="T41" fmla="*/ 1219 h 982"/>
                <a:gd name="T42" fmla="*/ 1507 w 1840"/>
                <a:gd name="T43" fmla="*/ 1224 h 982"/>
                <a:gd name="T44" fmla="*/ 1487 w 1840"/>
                <a:gd name="T45" fmla="*/ 1164 h 982"/>
                <a:gd name="T46" fmla="*/ 1428 w 1840"/>
                <a:gd name="T47" fmla="*/ 1052 h 982"/>
                <a:gd name="T48" fmla="*/ 1443 w 1840"/>
                <a:gd name="T49" fmla="*/ 889 h 982"/>
                <a:gd name="T50" fmla="*/ 1240 w 1840"/>
                <a:gd name="T51" fmla="*/ 808 h 982"/>
                <a:gd name="T52" fmla="*/ 1087 w 1840"/>
                <a:gd name="T53" fmla="*/ 757 h 982"/>
                <a:gd name="T54" fmla="*/ 1073 w 1840"/>
                <a:gd name="T55" fmla="*/ 793 h 982"/>
                <a:gd name="T56" fmla="*/ 920 w 1840"/>
                <a:gd name="T57" fmla="*/ 920 h 982"/>
                <a:gd name="T58" fmla="*/ 895 w 1840"/>
                <a:gd name="T59" fmla="*/ 1037 h 982"/>
                <a:gd name="T60" fmla="*/ 974 w 1840"/>
                <a:gd name="T61" fmla="*/ 1143 h 982"/>
                <a:gd name="T62" fmla="*/ 1053 w 1840"/>
                <a:gd name="T63" fmla="*/ 1133 h 982"/>
                <a:gd name="T64" fmla="*/ 1077 w 1840"/>
                <a:gd name="T65" fmla="*/ 1219 h 982"/>
                <a:gd name="T66" fmla="*/ 949 w 1840"/>
                <a:gd name="T67" fmla="*/ 1199 h 982"/>
                <a:gd name="T68" fmla="*/ 821 w 1840"/>
                <a:gd name="T69" fmla="*/ 1143 h 982"/>
                <a:gd name="T70" fmla="*/ 707 w 1840"/>
                <a:gd name="T71" fmla="*/ 991 h 982"/>
                <a:gd name="T72" fmla="*/ 766 w 1840"/>
                <a:gd name="T73" fmla="*/ 900 h 982"/>
                <a:gd name="T74" fmla="*/ 791 w 1840"/>
                <a:gd name="T75" fmla="*/ 818 h 982"/>
                <a:gd name="T76" fmla="*/ 762 w 1840"/>
                <a:gd name="T77" fmla="*/ 844 h 982"/>
                <a:gd name="T78" fmla="*/ 658 w 1840"/>
                <a:gd name="T79" fmla="*/ 920 h 982"/>
                <a:gd name="T80" fmla="*/ 594 w 1840"/>
                <a:gd name="T81" fmla="*/ 1006 h 982"/>
                <a:gd name="T82" fmla="*/ 574 w 1840"/>
                <a:gd name="T83" fmla="*/ 1077 h 982"/>
                <a:gd name="T84" fmla="*/ 673 w 1840"/>
                <a:gd name="T85" fmla="*/ 1158 h 982"/>
                <a:gd name="T86" fmla="*/ 722 w 1840"/>
                <a:gd name="T87" fmla="*/ 1204 h 982"/>
                <a:gd name="T88" fmla="*/ 529 w 1840"/>
                <a:gd name="T89" fmla="*/ 1230 h 982"/>
                <a:gd name="T90" fmla="*/ 500 w 1840"/>
                <a:gd name="T91" fmla="*/ 1174 h 982"/>
                <a:gd name="T92" fmla="*/ 460 w 1840"/>
                <a:gd name="T93" fmla="*/ 971 h 982"/>
                <a:gd name="T94" fmla="*/ 505 w 1840"/>
                <a:gd name="T95" fmla="*/ 859 h 982"/>
                <a:gd name="T96" fmla="*/ 658 w 1840"/>
                <a:gd name="T97" fmla="*/ 727 h 982"/>
                <a:gd name="T98" fmla="*/ 618 w 1840"/>
                <a:gd name="T99" fmla="*/ 737 h 982"/>
                <a:gd name="T100" fmla="*/ 352 w 1840"/>
                <a:gd name="T101" fmla="*/ 889 h 982"/>
                <a:gd name="T102" fmla="*/ 199 w 1840"/>
                <a:gd name="T103" fmla="*/ 813 h 982"/>
                <a:gd name="T104" fmla="*/ 70 w 1840"/>
                <a:gd name="T105" fmla="*/ 783 h 982"/>
                <a:gd name="T106" fmla="*/ 41 w 1840"/>
                <a:gd name="T107" fmla="*/ 620 h 982"/>
                <a:gd name="T108" fmla="*/ 110 w 1840"/>
                <a:gd name="T109" fmla="*/ 615 h 982"/>
                <a:gd name="T110" fmla="*/ 214 w 1840"/>
                <a:gd name="T111" fmla="*/ 717 h 982"/>
                <a:gd name="T112" fmla="*/ 263 w 1840"/>
                <a:gd name="T113" fmla="*/ 803 h 982"/>
                <a:gd name="T114" fmla="*/ 515 w 1840"/>
                <a:gd name="T115" fmla="*/ 742 h 982"/>
                <a:gd name="T116" fmla="*/ 599 w 1840"/>
                <a:gd name="T117" fmla="*/ 438 h 982"/>
                <a:gd name="T118" fmla="*/ 742 w 1840"/>
                <a:gd name="T119" fmla="*/ 316 h 982"/>
                <a:gd name="T120" fmla="*/ 994 w 1840"/>
                <a:gd name="T121" fmla="*/ 296 h 982"/>
                <a:gd name="T122" fmla="*/ 1270 w 1840"/>
                <a:gd name="T123" fmla="*/ 336 h 98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40"/>
                <a:gd name="T187" fmla="*/ 0 h 982"/>
                <a:gd name="T188" fmla="*/ 1840 w 1840"/>
                <a:gd name="T189" fmla="*/ 982 h 98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40" h="982">
                  <a:moveTo>
                    <a:pt x="1029" y="265"/>
                  </a:moveTo>
                  <a:cubicBezTo>
                    <a:pt x="1074" y="258"/>
                    <a:pt x="1166" y="240"/>
                    <a:pt x="1209" y="221"/>
                  </a:cubicBezTo>
                  <a:cubicBezTo>
                    <a:pt x="1252" y="202"/>
                    <a:pt x="1247" y="178"/>
                    <a:pt x="1285" y="149"/>
                  </a:cubicBezTo>
                  <a:cubicBezTo>
                    <a:pt x="1323" y="120"/>
                    <a:pt x="1384" y="70"/>
                    <a:pt x="1437" y="45"/>
                  </a:cubicBezTo>
                  <a:cubicBezTo>
                    <a:pt x="1490" y="20"/>
                    <a:pt x="1556" y="0"/>
                    <a:pt x="1601" y="1"/>
                  </a:cubicBezTo>
                  <a:cubicBezTo>
                    <a:pt x="1646" y="2"/>
                    <a:pt x="1692" y="32"/>
                    <a:pt x="1709" y="49"/>
                  </a:cubicBezTo>
                  <a:cubicBezTo>
                    <a:pt x="1726" y="66"/>
                    <a:pt x="1693" y="84"/>
                    <a:pt x="1701" y="101"/>
                  </a:cubicBezTo>
                  <a:cubicBezTo>
                    <a:pt x="1709" y="118"/>
                    <a:pt x="1737" y="132"/>
                    <a:pt x="1757" y="149"/>
                  </a:cubicBezTo>
                  <a:cubicBezTo>
                    <a:pt x="1777" y="166"/>
                    <a:pt x="1808" y="188"/>
                    <a:pt x="1821" y="201"/>
                  </a:cubicBezTo>
                  <a:cubicBezTo>
                    <a:pt x="1834" y="214"/>
                    <a:pt x="1840" y="219"/>
                    <a:pt x="1837" y="229"/>
                  </a:cubicBezTo>
                  <a:cubicBezTo>
                    <a:pt x="1834" y="239"/>
                    <a:pt x="1808" y="247"/>
                    <a:pt x="1801" y="261"/>
                  </a:cubicBezTo>
                  <a:cubicBezTo>
                    <a:pt x="1794" y="275"/>
                    <a:pt x="1798" y="298"/>
                    <a:pt x="1797" y="313"/>
                  </a:cubicBezTo>
                  <a:cubicBezTo>
                    <a:pt x="1796" y="328"/>
                    <a:pt x="1798" y="341"/>
                    <a:pt x="1793" y="353"/>
                  </a:cubicBezTo>
                  <a:cubicBezTo>
                    <a:pt x="1788" y="365"/>
                    <a:pt x="1781" y="389"/>
                    <a:pt x="1769" y="385"/>
                  </a:cubicBezTo>
                  <a:cubicBezTo>
                    <a:pt x="1757" y="381"/>
                    <a:pt x="1733" y="341"/>
                    <a:pt x="1721" y="329"/>
                  </a:cubicBezTo>
                  <a:cubicBezTo>
                    <a:pt x="1709" y="317"/>
                    <a:pt x="1708" y="316"/>
                    <a:pt x="1697" y="313"/>
                  </a:cubicBezTo>
                  <a:cubicBezTo>
                    <a:pt x="1686" y="310"/>
                    <a:pt x="1666" y="298"/>
                    <a:pt x="1657" y="309"/>
                  </a:cubicBezTo>
                  <a:cubicBezTo>
                    <a:pt x="1648" y="320"/>
                    <a:pt x="1649" y="348"/>
                    <a:pt x="1645" y="377"/>
                  </a:cubicBezTo>
                  <a:cubicBezTo>
                    <a:pt x="1641" y="406"/>
                    <a:pt x="1642" y="466"/>
                    <a:pt x="1633" y="485"/>
                  </a:cubicBezTo>
                  <a:cubicBezTo>
                    <a:pt x="1624" y="504"/>
                    <a:pt x="1603" y="479"/>
                    <a:pt x="1593" y="489"/>
                  </a:cubicBezTo>
                  <a:cubicBezTo>
                    <a:pt x="1583" y="499"/>
                    <a:pt x="1576" y="528"/>
                    <a:pt x="1573" y="545"/>
                  </a:cubicBezTo>
                  <a:cubicBezTo>
                    <a:pt x="1570" y="562"/>
                    <a:pt x="1599" y="565"/>
                    <a:pt x="1573" y="589"/>
                  </a:cubicBezTo>
                  <a:cubicBezTo>
                    <a:pt x="1547" y="613"/>
                    <a:pt x="1444" y="666"/>
                    <a:pt x="1417" y="689"/>
                  </a:cubicBezTo>
                  <a:cubicBezTo>
                    <a:pt x="1390" y="712"/>
                    <a:pt x="1412" y="706"/>
                    <a:pt x="1413" y="725"/>
                  </a:cubicBezTo>
                  <a:cubicBezTo>
                    <a:pt x="1414" y="744"/>
                    <a:pt x="1420" y="780"/>
                    <a:pt x="1425" y="805"/>
                  </a:cubicBezTo>
                  <a:cubicBezTo>
                    <a:pt x="1430" y="830"/>
                    <a:pt x="1435" y="855"/>
                    <a:pt x="1445" y="873"/>
                  </a:cubicBezTo>
                  <a:cubicBezTo>
                    <a:pt x="1455" y="891"/>
                    <a:pt x="1473" y="908"/>
                    <a:pt x="1485" y="913"/>
                  </a:cubicBezTo>
                  <a:cubicBezTo>
                    <a:pt x="1497" y="918"/>
                    <a:pt x="1506" y="900"/>
                    <a:pt x="1517" y="905"/>
                  </a:cubicBezTo>
                  <a:cubicBezTo>
                    <a:pt x="1528" y="910"/>
                    <a:pt x="1540" y="936"/>
                    <a:pt x="1549" y="945"/>
                  </a:cubicBezTo>
                  <a:cubicBezTo>
                    <a:pt x="1558" y="954"/>
                    <a:pt x="1572" y="956"/>
                    <a:pt x="1573" y="961"/>
                  </a:cubicBezTo>
                  <a:cubicBezTo>
                    <a:pt x="1574" y="966"/>
                    <a:pt x="1570" y="974"/>
                    <a:pt x="1553" y="977"/>
                  </a:cubicBezTo>
                  <a:cubicBezTo>
                    <a:pt x="1536" y="980"/>
                    <a:pt x="1493" y="982"/>
                    <a:pt x="1469" y="981"/>
                  </a:cubicBezTo>
                  <a:cubicBezTo>
                    <a:pt x="1445" y="980"/>
                    <a:pt x="1422" y="980"/>
                    <a:pt x="1409" y="969"/>
                  </a:cubicBezTo>
                  <a:cubicBezTo>
                    <a:pt x="1396" y="958"/>
                    <a:pt x="1402" y="924"/>
                    <a:pt x="1393" y="913"/>
                  </a:cubicBezTo>
                  <a:cubicBezTo>
                    <a:pt x="1384" y="902"/>
                    <a:pt x="1364" y="921"/>
                    <a:pt x="1353" y="905"/>
                  </a:cubicBezTo>
                  <a:cubicBezTo>
                    <a:pt x="1342" y="889"/>
                    <a:pt x="1339" y="842"/>
                    <a:pt x="1329" y="817"/>
                  </a:cubicBezTo>
                  <a:cubicBezTo>
                    <a:pt x="1319" y="792"/>
                    <a:pt x="1304" y="755"/>
                    <a:pt x="1293" y="757"/>
                  </a:cubicBezTo>
                  <a:cubicBezTo>
                    <a:pt x="1282" y="759"/>
                    <a:pt x="1268" y="808"/>
                    <a:pt x="1265" y="829"/>
                  </a:cubicBezTo>
                  <a:cubicBezTo>
                    <a:pt x="1262" y="850"/>
                    <a:pt x="1267" y="871"/>
                    <a:pt x="1273" y="885"/>
                  </a:cubicBezTo>
                  <a:cubicBezTo>
                    <a:pt x="1279" y="899"/>
                    <a:pt x="1292" y="908"/>
                    <a:pt x="1301" y="913"/>
                  </a:cubicBezTo>
                  <a:cubicBezTo>
                    <a:pt x="1310" y="918"/>
                    <a:pt x="1319" y="909"/>
                    <a:pt x="1329" y="917"/>
                  </a:cubicBezTo>
                  <a:cubicBezTo>
                    <a:pt x="1339" y="925"/>
                    <a:pt x="1367" y="952"/>
                    <a:pt x="1361" y="961"/>
                  </a:cubicBezTo>
                  <a:cubicBezTo>
                    <a:pt x="1355" y="970"/>
                    <a:pt x="1316" y="972"/>
                    <a:pt x="1293" y="973"/>
                  </a:cubicBezTo>
                  <a:cubicBezTo>
                    <a:pt x="1270" y="974"/>
                    <a:pt x="1236" y="970"/>
                    <a:pt x="1221" y="965"/>
                  </a:cubicBezTo>
                  <a:cubicBezTo>
                    <a:pt x="1206" y="960"/>
                    <a:pt x="1204" y="953"/>
                    <a:pt x="1201" y="945"/>
                  </a:cubicBezTo>
                  <a:cubicBezTo>
                    <a:pt x="1198" y="937"/>
                    <a:pt x="1210" y="925"/>
                    <a:pt x="1205" y="917"/>
                  </a:cubicBezTo>
                  <a:cubicBezTo>
                    <a:pt x="1200" y="909"/>
                    <a:pt x="1177" y="912"/>
                    <a:pt x="1169" y="897"/>
                  </a:cubicBezTo>
                  <a:cubicBezTo>
                    <a:pt x="1161" y="882"/>
                    <a:pt x="1156" y="852"/>
                    <a:pt x="1157" y="829"/>
                  </a:cubicBezTo>
                  <a:cubicBezTo>
                    <a:pt x="1158" y="806"/>
                    <a:pt x="1171" y="778"/>
                    <a:pt x="1173" y="757"/>
                  </a:cubicBezTo>
                  <a:cubicBezTo>
                    <a:pt x="1175" y="736"/>
                    <a:pt x="1178" y="713"/>
                    <a:pt x="1169" y="701"/>
                  </a:cubicBezTo>
                  <a:cubicBezTo>
                    <a:pt x="1160" y="689"/>
                    <a:pt x="1148" y="696"/>
                    <a:pt x="1121" y="685"/>
                  </a:cubicBezTo>
                  <a:cubicBezTo>
                    <a:pt x="1094" y="674"/>
                    <a:pt x="1038" y="650"/>
                    <a:pt x="1005" y="637"/>
                  </a:cubicBezTo>
                  <a:cubicBezTo>
                    <a:pt x="972" y="624"/>
                    <a:pt x="946" y="612"/>
                    <a:pt x="925" y="605"/>
                  </a:cubicBezTo>
                  <a:cubicBezTo>
                    <a:pt x="904" y="598"/>
                    <a:pt x="892" y="599"/>
                    <a:pt x="881" y="597"/>
                  </a:cubicBezTo>
                  <a:cubicBezTo>
                    <a:pt x="870" y="595"/>
                    <a:pt x="859" y="588"/>
                    <a:pt x="857" y="593"/>
                  </a:cubicBezTo>
                  <a:cubicBezTo>
                    <a:pt x="855" y="598"/>
                    <a:pt x="874" y="615"/>
                    <a:pt x="869" y="625"/>
                  </a:cubicBezTo>
                  <a:cubicBezTo>
                    <a:pt x="864" y="635"/>
                    <a:pt x="850" y="636"/>
                    <a:pt x="829" y="653"/>
                  </a:cubicBezTo>
                  <a:cubicBezTo>
                    <a:pt x="808" y="670"/>
                    <a:pt x="765" y="707"/>
                    <a:pt x="745" y="725"/>
                  </a:cubicBezTo>
                  <a:cubicBezTo>
                    <a:pt x="725" y="743"/>
                    <a:pt x="712" y="746"/>
                    <a:pt x="709" y="761"/>
                  </a:cubicBezTo>
                  <a:cubicBezTo>
                    <a:pt x="706" y="776"/>
                    <a:pt x="716" y="802"/>
                    <a:pt x="725" y="817"/>
                  </a:cubicBezTo>
                  <a:cubicBezTo>
                    <a:pt x="734" y="832"/>
                    <a:pt x="754" y="835"/>
                    <a:pt x="765" y="849"/>
                  </a:cubicBezTo>
                  <a:cubicBezTo>
                    <a:pt x="776" y="863"/>
                    <a:pt x="781" y="890"/>
                    <a:pt x="789" y="901"/>
                  </a:cubicBezTo>
                  <a:cubicBezTo>
                    <a:pt x="797" y="912"/>
                    <a:pt x="802" y="914"/>
                    <a:pt x="813" y="913"/>
                  </a:cubicBezTo>
                  <a:cubicBezTo>
                    <a:pt x="824" y="912"/>
                    <a:pt x="844" y="890"/>
                    <a:pt x="853" y="893"/>
                  </a:cubicBezTo>
                  <a:cubicBezTo>
                    <a:pt x="862" y="896"/>
                    <a:pt x="866" y="922"/>
                    <a:pt x="869" y="933"/>
                  </a:cubicBezTo>
                  <a:cubicBezTo>
                    <a:pt x="872" y="944"/>
                    <a:pt x="884" y="956"/>
                    <a:pt x="873" y="961"/>
                  </a:cubicBezTo>
                  <a:cubicBezTo>
                    <a:pt x="862" y="966"/>
                    <a:pt x="822" y="964"/>
                    <a:pt x="805" y="961"/>
                  </a:cubicBezTo>
                  <a:cubicBezTo>
                    <a:pt x="788" y="958"/>
                    <a:pt x="782" y="944"/>
                    <a:pt x="769" y="945"/>
                  </a:cubicBezTo>
                  <a:cubicBezTo>
                    <a:pt x="756" y="946"/>
                    <a:pt x="742" y="976"/>
                    <a:pt x="725" y="969"/>
                  </a:cubicBezTo>
                  <a:cubicBezTo>
                    <a:pt x="708" y="962"/>
                    <a:pt x="681" y="924"/>
                    <a:pt x="665" y="901"/>
                  </a:cubicBezTo>
                  <a:cubicBezTo>
                    <a:pt x="649" y="878"/>
                    <a:pt x="644" y="853"/>
                    <a:pt x="629" y="833"/>
                  </a:cubicBezTo>
                  <a:cubicBezTo>
                    <a:pt x="614" y="813"/>
                    <a:pt x="580" y="796"/>
                    <a:pt x="573" y="781"/>
                  </a:cubicBezTo>
                  <a:cubicBezTo>
                    <a:pt x="566" y="766"/>
                    <a:pt x="581" y="753"/>
                    <a:pt x="589" y="741"/>
                  </a:cubicBezTo>
                  <a:cubicBezTo>
                    <a:pt x="597" y="729"/>
                    <a:pt x="609" y="716"/>
                    <a:pt x="621" y="709"/>
                  </a:cubicBezTo>
                  <a:cubicBezTo>
                    <a:pt x="633" y="702"/>
                    <a:pt x="658" y="708"/>
                    <a:pt x="661" y="697"/>
                  </a:cubicBezTo>
                  <a:cubicBezTo>
                    <a:pt x="664" y="686"/>
                    <a:pt x="646" y="660"/>
                    <a:pt x="641" y="645"/>
                  </a:cubicBezTo>
                  <a:cubicBezTo>
                    <a:pt x="636" y="630"/>
                    <a:pt x="637" y="602"/>
                    <a:pt x="633" y="605"/>
                  </a:cubicBezTo>
                  <a:cubicBezTo>
                    <a:pt x="629" y="608"/>
                    <a:pt x="622" y="649"/>
                    <a:pt x="617" y="665"/>
                  </a:cubicBezTo>
                  <a:cubicBezTo>
                    <a:pt x="612" y="681"/>
                    <a:pt x="615" y="691"/>
                    <a:pt x="601" y="701"/>
                  </a:cubicBezTo>
                  <a:cubicBezTo>
                    <a:pt x="587" y="711"/>
                    <a:pt x="550" y="718"/>
                    <a:pt x="533" y="725"/>
                  </a:cubicBezTo>
                  <a:cubicBezTo>
                    <a:pt x="516" y="732"/>
                    <a:pt x="506" y="734"/>
                    <a:pt x="497" y="745"/>
                  </a:cubicBezTo>
                  <a:cubicBezTo>
                    <a:pt x="488" y="756"/>
                    <a:pt x="483" y="778"/>
                    <a:pt x="481" y="793"/>
                  </a:cubicBezTo>
                  <a:cubicBezTo>
                    <a:pt x="479" y="808"/>
                    <a:pt x="488" y="824"/>
                    <a:pt x="485" y="833"/>
                  </a:cubicBezTo>
                  <a:cubicBezTo>
                    <a:pt x="482" y="842"/>
                    <a:pt x="462" y="837"/>
                    <a:pt x="465" y="849"/>
                  </a:cubicBezTo>
                  <a:cubicBezTo>
                    <a:pt x="468" y="861"/>
                    <a:pt x="492" y="894"/>
                    <a:pt x="505" y="905"/>
                  </a:cubicBezTo>
                  <a:cubicBezTo>
                    <a:pt x="518" y="916"/>
                    <a:pt x="534" y="911"/>
                    <a:pt x="545" y="913"/>
                  </a:cubicBezTo>
                  <a:cubicBezTo>
                    <a:pt x="556" y="915"/>
                    <a:pt x="566" y="911"/>
                    <a:pt x="573" y="917"/>
                  </a:cubicBezTo>
                  <a:cubicBezTo>
                    <a:pt x="580" y="923"/>
                    <a:pt x="594" y="940"/>
                    <a:pt x="585" y="949"/>
                  </a:cubicBezTo>
                  <a:cubicBezTo>
                    <a:pt x="576" y="958"/>
                    <a:pt x="543" y="966"/>
                    <a:pt x="517" y="969"/>
                  </a:cubicBezTo>
                  <a:cubicBezTo>
                    <a:pt x="491" y="972"/>
                    <a:pt x="450" y="972"/>
                    <a:pt x="429" y="969"/>
                  </a:cubicBezTo>
                  <a:cubicBezTo>
                    <a:pt x="408" y="966"/>
                    <a:pt x="393" y="960"/>
                    <a:pt x="389" y="953"/>
                  </a:cubicBezTo>
                  <a:cubicBezTo>
                    <a:pt x="385" y="946"/>
                    <a:pt x="408" y="936"/>
                    <a:pt x="405" y="925"/>
                  </a:cubicBezTo>
                  <a:cubicBezTo>
                    <a:pt x="402" y="914"/>
                    <a:pt x="374" y="916"/>
                    <a:pt x="369" y="889"/>
                  </a:cubicBezTo>
                  <a:cubicBezTo>
                    <a:pt x="364" y="862"/>
                    <a:pt x="371" y="795"/>
                    <a:pt x="373" y="765"/>
                  </a:cubicBezTo>
                  <a:cubicBezTo>
                    <a:pt x="375" y="735"/>
                    <a:pt x="375" y="724"/>
                    <a:pt x="381" y="709"/>
                  </a:cubicBezTo>
                  <a:cubicBezTo>
                    <a:pt x="387" y="694"/>
                    <a:pt x="390" y="690"/>
                    <a:pt x="409" y="677"/>
                  </a:cubicBezTo>
                  <a:cubicBezTo>
                    <a:pt x="428" y="664"/>
                    <a:pt x="472" y="650"/>
                    <a:pt x="493" y="633"/>
                  </a:cubicBezTo>
                  <a:cubicBezTo>
                    <a:pt x="514" y="616"/>
                    <a:pt x="528" y="596"/>
                    <a:pt x="533" y="573"/>
                  </a:cubicBezTo>
                  <a:cubicBezTo>
                    <a:pt x="538" y="550"/>
                    <a:pt x="530" y="496"/>
                    <a:pt x="525" y="497"/>
                  </a:cubicBezTo>
                  <a:cubicBezTo>
                    <a:pt x="520" y="498"/>
                    <a:pt x="518" y="556"/>
                    <a:pt x="501" y="581"/>
                  </a:cubicBezTo>
                  <a:cubicBezTo>
                    <a:pt x="484" y="606"/>
                    <a:pt x="457" y="625"/>
                    <a:pt x="421" y="645"/>
                  </a:cubicBezTo>
                  <a:cubicBezTo>
                    <a:pt x="385" y="665"/>
                    <a:pt x="324" y="695"/>
                    <a:pt x="285" y="701"/>
                  </a:cubicBezTo>
                  <a:cubicBezTo>
                    <a:pt x="246" y="707"/>
                    <a:pt x="206" y="691"/>
                    <a:pt x="185" y="681"/>
                  </a:cubicBezTo>
                  <a:cubicBezTo>
                    <a:pt x="164" y="671"/>
                    <a:pt x="174" y="647"/>
                    <a:pt x="161" y="641"/>
                  </a:cubicBezTo>
                  <a:cubicBezTo>
                    <a:pt x="148" y="635"/>
                    <a:pt x="122" y="649"/>
                    <a:pt x="105" y="645"/>
                  </a:cubicBezTo>
                  <a:cubicBezTo>
                    <a:pt x="88" y="641"/>
                    <a:pt x="68" y="632"/>
                    <a:pt x="57" y="617"/>
                  </a:cubicBezTo>
                  <a:cubicBezTo>
                    <a:pt x="46" y="602"/>
                    <a:pt x="41" y="578"/>
                    <a:pt x="37" y="557"/>
                  </a:cubicBezTo>
                  <a:cubicBezTo>
                    <a:pt x="33" y="536"/>
                    <a:pt x="38" y="508"/>
                    <a:pt x="33" y="489"/>
                  </a:cubicBezTo>
                  <a:cubicBezTo>
                    <a:pt x="28" y="470"/>
                    <a:pt x="0" y="442"/>
                    <a:pt x="9" y="441"/>
                  </a:cubicBezTo>
                  <a:cubicBezTo>
                    <a:pt x="18" y="440"/>
                    <a:pt x="65" y="473"/>
                    <a:pt x="89" y="485"/>
                  </a:cubicBezTo>
                  <a:cubicBezTo>
                    <a:pt x="113" y="497"/>
                    <a:pt x="139" y="500"/>
                    <a:pt x="153" y="513"/>
                  </a:cubicBezTo>
                  <a:cubicBezTo>
                    <a:pt x="167" y="526"/>
                    <a:pt x="175" y="553"/>
                    <a:pt x="173" y="565"/>
                  </a:cubicBezTo>
                  <a:cubicBezTo>
                    <a:pt x="171" y="577"/>
                    <a:pt x="134" y="574"/>
                    <a:pt x="141" y="585"/>
                  </a:cubicBezTo>
                  <a:cubicBezTo>
                    <a:pt x="148" y="596"/>
                    <a:pt x="187" y="623"/>
                    <a:pt x="213" y="633"/>
                  </a:cubicBezTo>
                  <a:cubicBezTo>
                    <a:pt x="239" y="643"/>
                    <a:pt x="263" y="653"/>
                    <a:pt x="297" y="645"/>
                  </a:cubicBezTo>
                  <a:cubicBezTo>
                    <a:pt x="331" y="637"/>
                    <a:pt x="386" y="613"/>
                    <a:pt x="417" y="585"/>
                  </a:cubicBezTo>
                  <a:cubicBezTo>
                    <a:pt x="448" y="557"/>
                    <a:pt x="470" y="517"/>
                    <a:pt x="481" y="477"/>
                  </a:cubicBezTo>
                  <a:cubicBezTo>
                    <a:pt x="492" y="437"/>
                    <a:pt x="479" y="380"/>
                    <a:pt x="485" y="345"/>
                  </a:cubicBezTo>
                  <a:cubicBezTo>
                    <a:pt x="491" y="310"/>
                    <a:pt x="498" y="281"/>
                    <a:pt x="517" y="265"/>
                  </a:cubicBezTo>
                  <a:cubicBezTo>
                    <a:pt x="536" y="249"/>
                    <a:pt x="575" y="255"/>
                    <a:pt x="601" y="249"/>
                  </a:cubicBezTo>
                  <a:cubicBezTo>
                    <a:pt x="627" y="243"/>
                    <a:pt x="639" y="232"/>
                    <a:pt x="673" y="229"/>
                  </a:cubicBezTo>
                  <a:cubicBezTo>
                    <a:pt x="707" y="226"/>
                    <a:pt x="760" y="228"/>
                    <a:pt x="805" y="233"/>
                  </a:cubicBezTo>
                  <a:cubicBezTo>
                    <a:pt x="850" y="238"/>
                    <a:pt x="902" y="256"/>
                    <a:pt x="941" y="261"/>
                  </a:cubicBezTo>
                  <a:cubicBezTo>
                    <a:pt x="980" y="266"/>
                    <a:pt x="984" y="272"/>
                    <a:pt x="1029" y="265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DC00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71" name="Oval 8"/>
            <p:cNvSpPr>
              <a:spLocks noChangeArrowheads="1"/>
            </p:cNvSpPr>
            <p:nvPr/>
          </p:nvSpPr>
          <p:spPr bwMode="auto">
            <a:xfrm>
              <a:off x="2598" y="2268"/>
              <a:ext cx="78" cy="78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2" name="Oval 9"/>
            <p:cNvSpPr>
              <a:spLocks noChangeArrowheads="1"/>
            </p:cNvSpPr>
            <p:nvPr/>
          </p:nvSpPr>
          <p:spPr bwMode="auto">
            <a:xfrm>
              <a:off x="486" y="1758"/>
              <a:ext cx="78" cy="78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68" name="Line 10"/>
          <p:cNvSpPr>
            <a:spLocks noChangeShapeType="1"/>
          </p:cNvSpPr>
          <p:nvPr/>
        </p:nvSpPr>
        <p:spPr bwMode="auto">
          <a:xfrm flipV="1">
            <a:off x="2700338" y="1484313"/>
            <a:ext cx="215900" cy="865187"/>
          </a:xfrm>
          <a:prstGeom prst="line">
            <a:avLst/>
          </a:prstGeom>
          <a:noFill/>
          <a:ln w="50800" cap="rnd">
            <a:solidFill>
              <a:srgbClr val="000080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69" name="Line 11"/>
          <p:cNvSpPr>
            <a:spLocks noChangeShapeType="1"/>
          </p:cNvSpPr>
          <p:nvPr/>
        </p:nvSpPr>
        <p:spPr bwMode="auto">
          <a:xfrm flipV="1">
            <a:off x="6491288" y="3502025"/>
            <a:ext cx="312737" cy="1327150"/>
          </a:xfrm>
          <a:prstGeom prst="line">
            <a:avLst/>
          </a:prstGeom>
          <a:noFill/>
          <a:ln w="50800" cap="rnd">
            <a:solidFill>
              <a:srgbClr val="000080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FD250D-EA22-453F-B2F1-4B7A422A0E27}" type="slidenum">
              <a:rPr lang="he-IL"/>
              <a:pPr>
                <a:defRPr/>
              </a:pPr>
              <a:t>19</a:t>
            </a:fld>
            <a:endParaRPr lang="en-US"/>
          </a:p>
        </p:txBody>
      </p:sp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Good result:</a:t>
            </a:r>
          </a:p>
        </p:txBody>
      </p:sp>
      <p:sp>
        <p:nvSpPr>
          <p:cNvPr id="16388" name="Oval 3"/>
          <p:cNvSpPr>
            <a:spLocks noChangeArrowheads="1"/>
          </p:cNvSpPr>
          <p:nvPr/>
        </p:nvSpPr>
        <p:spPr bwMode="auto">
          <a:xfrm rot="-2101517">
            <a:off x="7153275" y="3925888"/>
            <a:ext cx="142875" cy="150812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Oval 4"/>
          <p:cNvSpPr>
            <a:spLocks noChangeArrowheads="1"/>
          </p:cNvSpPr>
          <p:nvPr/>
        </p:nvSpPr>
        <p:spPr bwMode="auto">
          <a:xfrm rot="-2101517">
            <a:off x="2268538" y="2736850"/>
            <a:ext cx="142875" cy="150813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Freeform 5"/>
          <p:cNvSpPr>
            <a:spLocks/>
          </p:cNvSpPr>
          <p:nvPr/>
        </p:nvSpPr>
        <p:spPr bwMode="auto">
          <a:xfrm rot="-1175593">
            <a:off x="2916238" y="2000250"/>
            <a:ext cx="4033837" cy="3784600"/>
          </a:xfrm>
          <a:custGeom>
            <a:avLst/>
            <a:gdLst>
              <a:gd name="T0" fmla="*/ 769841 w 2447"/>
              <a:gd name="T1" fmla="*/ 226832 h 2169"/>
              <a:gd name="T2" fmla="*/ 1007223 w 2447"/>
              <a:gd name="T3" fmla="*/ 66305 h 2169"/>
              <a:gd name="T4" fmla="*/ 1125914 w 2447"/>
              <a:gd name="T5" fmla="*/ 87243 h 2169"/>
              <a:gd name="T6" fmla="*/ 1238010 w 2447"/>
              <a:gd name="T7" fmla="*/ 170996 h 2169"/>
              <a:gd name="T8" fmla="*/ 1472095 w 2447"/>
              <a:gd name="T9" fmla="*/ 246025 h 2169"/>
              <a:gd name="T10" fmla="*/ 1317137 w 2447"/>
              <a:gd name="T11" fmla="*/ 331523 h 2169"/>
              <a:gd name="T12" fmla="*/ 1706180 w 2447"/>
              <a:gd name="T13" fmla="*/ 554865 h 2169"/>
              <a:gd name="T14" fmla="*/ 1449016 w 2447"/>
              <a:gd name="T15" fmla="*/ 540906 h 2169"/>
              <a:gd name="T16" fmla="*/ 1805089 w 2447"/>
              <a:gd name="T17" fmla="*/ 813104 h 2169"/>
              <a:gd name="T18" fmla="*/ 1587489 w 2447"/>
              <a:gd name="T19" fmla="*/ 764248 h 2169"/>
              <a:gd name="T20" fmla="*/ 1739149 w 2447"/>
              <a:gd name="T21" fmla="*/ 938734 h 2169"/>
              <a:gd name="T22" fmla="*/ 1838058 w 2447"/>
              <a:gd name="T23" fmla="*/ 1106241 h 2169"/>
              <a:gd name="T24" fmla="*/ 1673210 w 2447"/>
              <a:gd name="T25" fmla="*/ 1099261 h 2169"/>
              <a:gd name="T26" fmla="*/ 1798495 w 2447"/>
              <a:gd name="T27" fmla="*/ 1357500 h 2169"/>
              <a:gd name="T28" fmla="*/ 1673210 w 2447"/>
              <a:gd name="T29" fmla="*/ 1343542 h 2169"/>
              <a:gd name="T30" fmla="*/ 2147973 w 2447"/>
              <a:gd name="T31" fmla="*/ 1730900 h 2169"/>
              <a:gd name="T32" fmla="*/ 2708457 w 2447"/>
              <a:gd name="T33" fmla="*/ 1706472 h 2169"/>
              <a:gd name="T34" fmla="*/ 3473353 w 2447"/>
              <a:gd name="T35" fmla="*/ 1406356 h 2169"/>
              <a:gd name="T36" fmla="*/ 3994273 w 2447"/>
              <a:gd name="T37" fmla="*/ 2432334 h 2169"/>
              <a:gd name="T38" fmla="*/ 3707438 w 2447"/>
              <a:gd name="T39" fmla="*/ 2292745 h 2169"/>
              <a:gd name="T40" fmla="*/ 4030540 w 2447"/>
              <a:gd name="T41" fmla="*/ 2704532 h 2169"/>
              <a:gd name="T42" fmla="*/ 3651389 w 2447"/>
              <a:gd name="T43" fmla="*/ 2467231 h 2169"/>
              <a:gd name="T44" fmla="*/ 3740407 w 2447"/>
              <a:gd name="T45" fmla="*/ 2659165 h 2169"/>
              <a:gd name="T46" fmla="*/ 3381038 w 2447"/>
              <a:gd name="T47" fmla="*/ 2400926 h 2169"/>
              <a:gd name="T48" fmla="*/ 3285425 w 2447"/>
              <a:gd name="T49" fmla="*/ 2470721 h 2169"/>
              <a:gd name="T50" fmla="*/ 3156844 w 2447"/>
              <a:gd name="T51" fmla="*/ 1601781 h 2169"/>
              <a:gd name="T52" fmla="*/ 2764505 w 2447"/>
              <a:gd name="T53" fmla="*/ 1964712 h 2169"/>
              <a:gd name="T54" fmla="*/ 2991996 w 2447"/>
              <a:gd name="T55" fmla="*/ 2711511 h 2169"/>
              <a:gd name="T56" fmla="*/ 3288722 w 2447"/>
              <a:gd name="T57" fmla="*/ 3255907 h 2169"/>
              <a:gd name="T58" fmla="*/ 3292019 w 2447"/>
              <a:gd name="T59" fmla="*/ 3622328 h 2169"/>
              <a:gd name="T60" fmla="*/ 3081014 w 2447"/>
              <a:gd name="T61" fmla="*/ 3772386 h 2169"/>
              <a:gd name="T62" fmla="*/ 3156844 w 2447"/>
              <a:gd name="T63" fmla="*/ 3569982 h 2169"/>
              <a:gd name="T64" fmla="*/ 2827147 w 2447"/>
              <a:gd name="T65" fmla="*/ 2892976 h 2169"/>
              <a:gd name="T66" fmla="*/ 2378760 w 2447"/>
              <a:gd name="T67" fmla="*/ 2676614 h 2169"/>
              <a:gd name="T68" fmla="*/ 2675487 w 2447"/>
              <a:gd name="T69" fmla="*/ 3332681 h 2169"/>
              <a:gd name="T70" fmla="*/ 2398542 w 2447"/>
              <a:gd name="T71" fmla="*/ 3569982 h 2169"/>
              <a:gd name="T72" fmla="*/ 2504045 w 2447"/>
              <a:gd name="T73" fmla="*/ 3451331 h 2169"/>
              <a:gd name="T74" fmla="*/ 2431512 w 2447"/>
              <a:gd name="T75" fmla="*/ 2955791 h 2169"/>
              <a:gd name="T76" fmla="*/ 1907294 w 2447"/>
              <a:gd name="T77" fmla="*/ 2540515 h 2169"/>
              <a:gd name="T78" fmla="*/ 1330325 w 2447"/>
              <a:gd name="T79" fmla="*/ 2467231 h 2169"/>
              <a:gd name="T80" fmla="*/ 1096241 w 2447"/>
              <a:gd name="T81" fmla="*/ 2118259 h 2169"/>
              <a:gd name="T82" fmla="*/ 891829 w 2447"/>
              <a:gd name="T83" fmla="*/ 2222951 h 2169"/>
              <a:gd name="T84" fmla="*/ 591805 w 2447"/>
              <a:gd name="T85" fmla="*/ 2299724 h 2169"/>
              <a:gd name="T86" fmla="*/ 862156 w 2447"/>
              <a:gd name="T87" fmla="*/ 2606820 h 2169"/>
              <a:gd name="T88" fmla="*/ 947878 w 2447"/>
              <a:gd name="T89" fmla="*/ 2844120 h 2169"/>
              <a:gd name="T90" fmla="*/ 707199 w 2447"/>
              <a:gd name="T91" fmla="*/ 2732449 h 2169"/>
              <a:gd name="T92" fmla="*/ 512678 w 2447"/>
              <a:gd name="T93" fmla="*/ 2331132 h 2169"/>
              <a:gd name="T94" fmla="*/ 420363 w 2447"/>
              <a:gd name="T95" fmla="*/ 1846061 h 2169"/>
              <a:gd name="T96" fmla="*/ 829187 w 2447"/>
              <a:gd name="T97" fmla="*/ 1901897 h 2169"/>
              <a:gd name="T98" fmla="*/ 417066 w 2447"/>
              <a:gd name="T99" fmla="*/ 1797205 h 2169"/>
              <a:gd name="T100" fmla="*/ 222545 w 2447"/>
              <a:gd name="T101" fmla="*/ 2041485 h 2169"/>
              <a:gd name="T102" fmla="*/ 212654 w 2447"/>
              <a:gd name="T103" fmla="*/ 2320663 h 2169"/>
              <a:gd name="T104" fmla="*/ 90667 w 2447"/>
              <a:gd name="T105" fmla="*/ 2236910 h 2169"/>
              <a:gd name="T106" fmla="*/ 255515 w 2447"/>
              <a:gd name="T107" fmla="*/ 1769287 h 2169"/>
              <a:gd name="T108" fmla="*/ 499490 w 2447"/>
              <a:gd name="T109" fmla="*/ 1542455 h 2169"/>
              <a:gd name="T110" fmla="*/ 756653 w 2447"/>
              <a:gd name="T111" fmla="*/ 1706472 h 2169"/>
              <a:gd name="T112" fmla="*/ 970956 w 2447"/>
              <a:gd name="T113" fmla="*/ 1210932 h 2169"/>
              <a:gd name="T114" fmla="*/ 1178665 w 2447"/>
              <a:gd name="T115" fmla="*/ 631639 h 2169"/>
              <a:gd name="T116" fmla="*/ 1010520 w 2447"/>
              <a:gd name="T117" fmla="*/ 935245 h 2169"/>
              <a:gd name="T118" fmla="*/ 855563 w 2447"/>
              <a:gd name="T119" fmla="*/ 1158587 h 2169"/>
              <a:gd name="T120" fmla="*/ 799514 w 2447"/>
              <a:gd name="T121" fmla="*/ 1183015 h 2169"/>
              <a:gd name="T122" fmla="*/ 750059 w 2447"/>
              <a:gd name="T123" fmla="*/ 429235 h 216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447"/>
              <a:gd name="T187" fmla="*/ 0 h 2169"/>
              <a:gd name="T188" fmla="*/ 2447 w 2447"/>
              <a:gd name="T189" fmla="*/ 2169 h 216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447" h="2169">
                <a:moveTo>
                  <a:pt x="19" y="6"/>
                </a:moveTo>
                <a:cubicBezTo>
                  <a:pt x="41" y="0"/>
                  <a:pt x="216" y="52"/>
                  <a:pt x="281" y="69"/>
                </a:cubicBezTo>
                <a:cubicBezTo>
                  <a:pt x="346" y="86"/>
                  <a:pt x="376" y="100"/>
                  <a:pt x="407" y="110"/>
                </a:cubicBezTo>
                <a:cubicBezTo>
                  <a:pt x="438" y="120"/>
                  <a:pt x="452" y="126"/>
                  <a:pt x="467" y="130"/>
                </a:cubicBezTo>
                <a:cubicBezTo>
                  <a:pt x="482" y="134"/>
                  <a:pt x="487" y="145"/>
                  <a:pt x="495" y="134"/>
                </a:cubicBezTo>
                <a:cubicBezTo>
                  <a:pt x="503" y="123"/>
                  <a:pt x="504" y="82"/>
                  <a:pt x="515" y="66"/>
                </a:cubicBezTo>
                <a:cubicBezTo>
                  <a:pt x="526" y="50"/>
                  <a:pt x="543" y="43"/>
                  <a:pt x="559" y="38"/>
                </a:cubicBezTo>
                <a:cubicBezTo>
                  <a:pt x="575" y="33"/>
                  <a:pt x="609" y="33"/>
                  <a:pt x="611" y="38"/>
                </a:cubicBezTo>
                <a:cubicBezTo>
                  <a:pt x="613" y="43"/>
                  <a:pt x="581" y="55"/>
                  <a:pt x="571" y="66"/>
                </a:cubicBezTo>
                <a:cubicBezTo>
                  <a:pt x="561" y="77"/>
                  <a:pt x="544" y="103"/>
                  <a:pt x="548" y="105"/>
                </a:cubicBezTo>
                <a:cubicBezTo>
                  <a:pt x="552" y="107"/>
                  <a:pt x="573" y="87"/>
                  <a:pt x="595" y="78"/>
                </a:cubicBezTo>
                <a:cubicBezTo>
                  <a:pt x="617" y="69"/>
                  <a:pt x="652" y="51"/>
                  <a:pt x="683" y="50"/>
                </a:cubicBezTo>
                <a:cubicBezTo>
                  <a:pt x="714" y="49"/>
                  <a:pt x="756" y="61"/>
                  <a:pt x="779" y="70"/>
                </a:cubicBezTo>
                <a:cubicBezTo>
                  <a:pt x="802" y="79"/>
                  <a:pt x="818" y="97"/>
                  <a:pt x="819" y="102"/>
                </a:cubicBezTo>
                <a:cubicBezTo>
                  <a:pt x="820" y="107"/>
                  <a:pt x="794" y="99"/>
                  <a:pt x="783" y="98"/>
                </a:cubicBezTo>
                <a:cubicBezTo>
                  <a:pt x="772" y="97"/>
                  <a:pt x="763" y="93"/>
                  <a:pt x="751" y="98"/>
                </a:cubicBezTo>
                <a:cubicBezTo>
                  <a:pt x="739" y="103"/>
                  <a:pt x="712" y="121"/>
                  <a:pt x="711" y="126"/>
                </a:cubicBezTo>
                <a:cubicBezTo>
                  <a:pt x="710" y="131"/>
                  <a:pt x="725" y="127"/>
                  <a:pt x="743" y="126"/>
                </a:cubicBezTo>
                <a:cubicBezTo>
                  <a:pt x="761" y="125"/>
                  <a:pt x="794" y="116"/>
                  <a:pt x="819" y="118"/>
                </a:cubicBezTo>
                <a:cubicBezTo>
                  <a:pt x="844" y="120"/>
                  <a:pt x="869" y="127"/>
                  <a:pt x="893" y="141"/>
                </a:cubicBezTo>
                <a:cubicBezTo>
                  <a:pt x="917" y="155"/>
                  <a:pt x="959" y="195"/>
                  <a:pt x="963" y="202"/>
                </a:cubicBezTo>
                <a:cubicBezTo>
                  <a:pt x="967" y="209"/>
                  <a:pt x="934" y="191"/>
                  <a:pt x="915" y="186"/>
                </a:cubicBezTo>
                <a:cubicBezTo>
                  <a:pt x="896" y="181"/>
                  <a:pt x="870" y="173"/>
                  <a:pt x="851" y="174"/>
                </a:cubicBezTo>
                <a:cubicBezTo>
                  <a:pt x="832" y="175"/>
                  <a:pt x="802" y="183"/>
                  <a:pt x="799" y="190"/>
                </a:cubicBezTo>
                <a:cubicBezTo>
                  <a:pt x="796" y="197"/>
                  <a:pt x="810" y="208"/>
                  <a:pt x="831" y="214"/>
                </a:cubicBezTo>
                <a:cubicBezTo>
                  <a:pt x="852" y="220"/>
                  <a:pt x="895" y="219"/>
                  <a:pt x="923" y="226"/>
                </a:cubicBezTo>
                <a:cubicBezTo>
                  <a:pt x="951" y="233"/>
                  <a:pt x="980" y="243"/>
                  <a:pt x="999" y="258"/>
                </a:cubicBezTo>
                <a:cubicBezTo>
                  <a:pt x="1018" y="273"/>
                  <a:pt x="1028" y="300"/>
                  <a:pt x="1035" y="318"/>
                </a:cubicBezTo>
                <a:cubicBezTo>
                  <a:pt x="1042" y="336"/>
                  <a:pt x="1044" y="365"/>
                  <a:pt x="1039" y="366"/>
                </a:cubicBezTo>
                <a:cubicBezTo>
                  <a:pt x="1034" y="367"/>
                  <a:pt x="1023" y="337"/>
                  <a:pt x="1007" y="326"/>
                </a:cubicBezTo>
                <a:cubicBezTo>
                  <a:pt x="991" y="315"/>
                  <a:pt x="964" y="305"/>
                  <a:pt x="943" y="302"/>
                </a:cubicBezTo>
                <a:cubicBezTo>
                  <a:pt x="922" y="299"/>
                  <a:pt x="878" y="304"/>
                  <a:pt x="879" y="310"/>
                </a:cubicBezTo>
                <a:cubicBezTo>
                  <a:pt x="880" y="316"/>
                  <a:pt x="928" y="330"/>
                  <a:pt x="947" y="338"/>
                </a:cubicBezTo>
                <a:cubicBezTo>
                  <a:pt x="966" y="346"/>
                  <a:pt x="972" y="348"/>
                  <a:pt x="991" y="360"/>
                </a:cubicBezTo>
                <a:cubicBezTo>
                  <a:pt x="1010" y="372"/>
                  <a:pt x="1046" y="392"/>
                  <a:pt x="1063" y="410"/>
                </a:cubicBezTo>
                <a:cubicBezTo>
                  <a:pt x="1080" y="428"/>
                  <a:pt x="1097" y="461"/>
                  <a:pt x="1095" y="466"/>
                </a:cubicBezTo>
                <a:cubicBezTo>
                  <a:pt x="1093" y="471"/>
                  <a:pt x="1072" y="450"/>
                  <a:pt x="1051" y="442"/>
                </a:cubicBezTo>
                <a:cubicBezTo>
                  <a:pt x="1030" y="434"/>
                  <a:pt x="992" y="421"/>
                  <a:pt x="969" y="418"/>
                </a:cubicBezTo>
                <a:cubicBezTo>
                  <a:pt x="946" y="415"/>
                  <a:pt x="912" y="419"/>
                  <a:pt x="911" y="422"/>
                </a:cubicBezTo>
                <a:cubicBezTo>
                  <a:pt x="910" y="425"/>
                  <a:pt x="942" y="429"/>
                  <a:pt x="963" y="438"/>
                </a:cubicBezTo>
                <a:cubicBezTo>
                  <a:pt x="984" y="447"/>
                  <a:pt x="1013" y="457"/>
                  <a:pt x="1035" y="474"/>
                </a:cubicBezTo>
                <a:cubicBezTo>
                  <a:pt x="1057" y="491"/>
                  <a:pt x="1084" y="526"/>
                  <a:pt x="1095" y="542"/>
                </a:cubicBezTo>
                <a:cubicBezTo>
                  <a:pt x="1106" y="558"/>
                  <a:pt x="1110" y="571"/>
                  <a:pt x="1103" y="570"/>
                </a:cubicBezTo>
                <a:cubicBezTo>
                  <a:pt x="1096" y="569"/>
                  <a:pt x="1075" y="546"/>
                  <a:pt x="1055" y="538"/>
                </a:cubicBezTo>
                <a:cubicBezTo>
                  <a:pt x="1035" y="530"/>
                  <a:pt x="992" y="521"/>
                  <a:pt x="983" y="522"/>
                </a:cubicBezTo>
                <a:cubicBezTo>
                  <a:pt x="974" y="523"/>
                  <a:pt x="992" y="535"/>
                  <a:pt x="1001" y="542"/>
                </a:cubicBezTo>
                <a:cubicBezTo>
                  <a:pt x="1010" y="549"/>
                  <a:pt x="1016" y="551"/>
                  <a:pt x="1035" y="566"/>
                </a:cubicBezTo>
                <a:cubicBezTo>
                  <a:pt x="1054" y="581"/>
                  <a:pt x="1099" y="611"/>
                  <a:pt x="1115" y="634"/>
                </a:cubicBezTo>
                <a:cubicBezTo>
                  <a:pt x="1131" y="657"/>
                  <a:pt x="1136" y="697"/>
                  <a:pt x="1133" y="702"/>
                </a:cubicBezTo>
                <a:cubicBezTo>
                  <a:pt x="1130" y="707"/>
                  <a:pt x="1113" y="678"/>
                  <a:pt x="1099" y="666"/>
                </a:cubicBezTo>
                <a:cubicBezTo>
                  <a:pt x="1085" y="654"/>
                  <a:pt x="1065" y="636"/>
                  <a:pt x="1051" y="630"/>
                </a:cubicBezTo>
                <a:cubicBezTo>
                  <a:pt x="1037" y="624"/>
                  <a:pt x="1018" y="625"/>
                  <a:pt x="1015" y="630"/>
                </a:cubicBezTo>
                <a:cubicBezTo>
                  <a:pt x="1012" y="635"/>
                  <a:pt x="1018" y="649"/>
                  <a:pt x="1031" y="662"/>
                </a:cubicBezTo>
                <a:cubicBezTo>
                  <a:pt x="1044" y="675"/>
                  <a:pt x="1078" y="687"/>
                  <a:pt x="1095" y="706"/>
                </a:cubicBezTo>
                <a:cubicBezTo>
                  <a:pt x="1112" y="725"/>
                  <a:pt x="1132" y="766"/>
                  <a:pt x="1131" y="778"/>
                </a:cubicBezTo>
                <a:cubicBezTo>
                  <a:pt x="1130" y="790"/>
                  <a:pt x="1092" y="773"/>
                  <a:pt x="1091" y="778"/>
                </a:cubicBezTo>
                <a:cubicBezTo>
                  <a:pt x="1090" y="783"/>
                  <a:pt x="1120" y="793"/>
                  <a:pt x="1127" y="806"/>
                </a:cubicBezTo>
                <a:cubicBezTo>
                  <a:pt x="1134" y="819"/>
                  <a:pt x="1139" y="854"/>
                  <a:pt x="1131" y="856"/>
                </a:cubicBezTo>
                <a:cubicBezTo>
                  <a:pt x="1123" y="858"/>
                  <a:pt x="1098" y="832"/>
                  <a:pt x="1079" y="818"/>
                </a:cubicBezTo>
                <a:cubicBezTo>
                  <a:pt x="1060" y="804"/>
                  <a:pt x="1034" y="781"/>
                  <a:pt x="1015" y="770"/>
                </a:cubicBezTo>
                <a:cubicBezTo>
                  <a:pt x="996" y="759"/>
                  <a:pt x="970" y="744"/>
                  <a:pt x="967" y="750"/>
                </a:cubicBezTo>
                <a:cubicBezTo>
                  <a:pt x="964" y="756"/>
                  <a:pt x="978" y="780"/>
                  <a:pt x="999" y="806"/>
                </a:cubicBezTo>
                <a:cubicBezTo>
                  <a:pt x="1020" y="832"/>
                  <a:pt x="1040" y="875"/>
                  <a:pt x="1091" y="906"/>
                </a:cubicBezTo>
                <a:cubicBezTo>
                  <a:pt x="1142" y="937"/>
                  <a:pt x="1239" y="973"/>
                  <a:pt x="1303" y="992"/>
                </a:cubicBezTo>
                <a:cubicBezTo>
                  <a:pt x="1367" y="1011"/>
                  <a:pt x="1429" y="1010"/>
                  <a:pt x="1473" y="1022"/>
                </a:cubicBezTo>
                <a:cubicBezTo>
                  <a:pt x="1517" y="1034"/>
                  <a:pt x="1543" y="1056"/>
                  <a:pt x="1569" y="1064"/>
                </a:cubicBezTo>
                <a:cubicBezTo>
                  <a:pt x="1595" y="1072"/>
                  <a:pt x="1615" y="1086"/>
                  <a:pt x="1627" y="1072"/>
                </a:cubicBezTo>
                <a:cubicBezTo>
                  <a:pt x="1639" y="1058"/>
                  <a:pt x="1632" y="1010"/>
                  <a:pt x="1643" y="978"/>
                </a:cubicBezTo>
                <a:cubicBezTo>
                  <a:pt x="1654" y="946"/>
                  <a:pt x="1671" y="913"/>
                  <a:pt x="1695" y="882"/>
                </a:cubicBezTo>
                <a:cubicBezTo>
                  <a:pt x="1719" y="851"/>
                  <a:pt x="1745" y="814"/>
                  <a:pt x="1787" y="794"/>
                </a:cubicBezTo>
                <a:cubicBezTo>
                  <a:pt x="1829" y="774"/>
                  <a:pt x="1894" y="760"/>
                  <a:pt x="1947" y="762"/>
                </a:cubicBezTo>
                <a:cubicBezTo>
                  <a:pt x="2000" y="764"/>
                  <a:pt x="2058" y="777"/>
                  <a:pt x="2107" y="806"/>
                </a:cubicBezTo>
                <a:cubicBezTo>
                  <a:pt x="2156" y="835"/>
                  <a:pt x="2205" y="877"/>
                  <a:pt x="2243" y="934"/>
                </a:cubicBezTo>
                <a:cubicBezTo>
                  <a:pt x="2281" y="991"/>
                  <a:pt x="2316" y="1095"/>
                  <a:pt x="2335" y="1150"/>
                </a:cubicBezTo>
                <a:cubicBezTo>
                  <a:pt x="2354" y="1205"/>
                  <a:pt x="2344" y="1225"/>
                  <a:pt x="2359" y="1266"/>
                </a:cubicBezTo>
                <a:cubicBezTo>
                  <a:pt x="2374" y="1307"/>
                  <a:pt x="2428" y="1381"/>
                  <a:pt x="2423" y="1394"/>
                </a:cubicBezTo>
                <a:cubicBezTo>
                  <a:pt x="2418" y="1407"/>
                  <a:pt x="2356" y="1359"/>
                  <a:pt x="2331" y="1342"/>
                </a:cubicBezTo>
                <a:cubicBezTo>
                  <a:pt x="2306" y="1325"/>
                  <a:pt x="2290" y="1311"/>
                  <a:pt x="2275" y="1290"/>
                </a:cubicBezTo>
                <a:cubicBezTo>
                  <a:pt x="2260" y="1269"/>
                  <a:pt x="2247" y="1212"/>
                  <a:pt x="2243" y="1216"/>
                </a:cubicBezTo>
                <a:cubicBezTo>
                  <a:pt x="2239" y="1220"/>
                  <a:pt x="2241" y="1287"/>
                  <a:pt x="2249" y="1314"/>
                </a:cubicBezTo>
                <a:cubicBezTo>
                  <a:pt x="2257" y="1341"/>
                  <a:pt x="2273" y="1355"/>
                  <a:pt x="2291" y="1382"/>
                </a:cubicBezTo>
                <a:cubicBezTo>
                  <a:pt x="2309" y="1409"/>
                  <a:pt x="2339" y="1456"/>
                  <a:pt x="2355" y="1478"/>
                </a:cubicBezTo>
                <a:cubicBezTo>
                  <a:pt x="2371" y="1500"/>
                  <a:pt x="2374" y="1500"/>
                  <a:pt x="2389" y="1512"/>
                </a:cubicBezTo>
                <a:cubicBezTo>
                  <a:pt x="2404" y="1524"/>
                  <a:pt x="2443" y="1542"/>
                  <a:pt x="2445" y="1550"/>
                </a:cubicBezTo>
                <a:cubicBezTo>
                  <a:pt x="2447" y="1558"/>
                  <a:pt x="2420" y="1562"/>
                  <a:pt x="2399" y="1558"/>
                </a:cubicBezTo>
                <a:cubicBezTo>
                  <a:pt x="2378" y="1554"/>
                  <a:pt x="2339" y="1540"/>
                  <a:pt x="2317" y="1526"/>
                </a:cubicBezTo>
                <a:cubicBezTo>
                  <a:pt x="2295" y="1512"/>
                  <a:pt x="2284" y="1493"/>
                  <a:pt x="2267" y="1474"/>
                </a:cubicBezTo>
                <a:cubicBezTo>
                  <a:pt x="2250" y="1455"/>
                  <a:pt x="2226" y="1421"/>
                  <a:pt x="2215" y="1414"/>
                </a:cubicBezTo>
                <a:cubicBezTo>
                  <a:pt x="2204" y="1407"/>
                  <a:pt x="2202" y="1425"/>
                  <a:pt x="2201" y="1434"/>
                </a:cubicBezTo>
                <a:cubicBezTo>
                  <a:pt x="2200" y="1443"/>
                  <a:pt x="2203" y="1455"/>
                  <a:pt x="2209" y="1466"/>
                </a:cubicBezTo>
                <a:cubicBezTo>
                  <a:pt x="2215" y="1477"/>
                  <a:pt x="2229" y="1488"/>
                  <a:pt x="2239" y="1498"/>
                </a:cubicBezTo>
                <a:cubicBezTo>
                  <a:pt x="2249" y="1508"/>
                  <a:pt x="2278" y="1521"/>
                  <a:pt x="2269" y="1524"/>
                </a:cubicBezTo>
                <a:cubicBezTo>
                  <a:pt x="2260" y="1527"/>
                  <a:pt x="2211" y="1522"/>
                  <a:pt x="2185" y="1514"/>
                </a:cubicBezTo>
                <a:cubicBezTo>
                  <a:pt x="2159" y="1506"/>
                  <a:pt x="2134" y="1488"/>
                  <a:pt x="2115" y="1474"/>
                </a:cubicBezTo>
                <a:cubicBezTo>
                  <a:pt x="2096" y="1460"/>
                  <a:pt x="2084" y="1444"/>
                  <a:pt x="2073" y="1428"/>
                </a:cubicBezTo>
                <a:cubicBezTo>
                  <a:pt x="2062" y="1412"/>
                  <a:pt x="2056" y="1376"/>
                  <a:pt x="2051" y="1376"/>
                </a:cubicBezTo>
                <a:cubicBezTo>
                  <a:pt x="2046" y="1376"/>
                  <a:pt x="2041" y="1407"/>
                  <a:pt x="2045" y="1426"/>
                </a:cubicBezTo>
                <a:cubicBezTo>
                  <a:pt x="2049" y="1445"/>
                  <a:pt x="2077" y="1481"/>
                  <a:pt x="2077" y="1488"/>
                </a:cubicBezTo>
                <a:cubicBezTo>
                  <a:pt x="2077" y="1495"/>
                  <a:pt x="2059" y="1482"/>
                  <a:pt x="2045" y="1470"/>
                </a:cubicBezTo>
                <a:cubicBezTo>
                  <a:pt x="2031" y="1458"/>
                  <a:pt x="2005" y="1439"/>
                  <a:pt x="1993" y="1416"/>
                </a:cubicBezTo>
                <a:cubicBezTo>
                  <a:pt x="1981" y="1393"/>
                  <a:pt x="1974" y="1372"/>
                  <a:pt x="1975" y="1332"/>
                </a:cubicBezTo>
                <a:cubicBezTo>
                  <a:pt x="1976" y="1292"/>
                  <a:pt x="1996" y="1231"/>
                  <a:pt x="1999" y="1178"/>
                </a:cubicBezTo>
                <a:cubicBezTo>
                  <a:pt x="2002" y="1125"/>
                  <a:pt x="2009" y="1057"/>
                  <a:pt x="1995" y="1014"/>
                </a:cubicBezTo>
                <a:cubicBezTo>
                  <a:pt x="1981" y="971"/>
                  <a:pt x="1947" y="936"/>
                  <a:pt x="1915" y="918"/>
                </a:cubicBezTo>
                <a:cubicBezTo>
                  <a:pt x="1883" y="900"/>
                  <a:pt x="1837" y="896"/>
                  <a:pt x="1803" y="906"/>
                </a:cubicBezTo>
                <a:cubicBezTo>
                  <a:pt x="1769" y="916"/>
                  <a:pt x="1734" y="951"/>
                  <a:pt x="1711" y="978"/>
                </a:cubicBezTo>
                <a:cubicBezTo>
                  <a:pt x="1688" y="1005"/>
                  <a:pt x="1673" y="1041"/>
                  <a:pt x="1667" y="1066"/>
                </a:cubicBezTo>
                <a:cubicBezTo>
                  <a:pt x="1661" y="1091"/>
                  <a:pt x="1667" y="1103"/>
                  <a:pt x="1677" y="1126"/>
                </a:cubicBezTo>
                <a:cubicBezTo>
                  <a:pt x="1687" y="1149"/>
                  <a:pt x="1717" y="1173"/>
                  <a:pt x="1727" y="1204"/>
                </a:cubicBezTo>
                <a:cubicBezTo>
                  <a:pt x="1737" y="1235"/>
                  <a:pt x="1734" y="1268"/>
                  <a:pt x="1739" y="1314"/>
                </a:cubicBezTo>
                <a:cubicBezTo>
                  <a:pt x="1744" y="1360"/>
                  <a:pt x="1746" y="1438"/>
                  <a:pt x="1759" y="1478"/>
                </a:cubicBezTo>
                <a:cubicBezTo>
                  <a:pt x="1772" y="1518"/>
                  <a:pt x="1792" y="1533"/>
                  <a:pt x="1815" y="1554"/>
                </a:cubicBezTo>
                <a:cubicBezTo>
                  <a:pt x="1838" y="1575"/>
                  <a:pt x="1877" y="1590"/>
                  <a:pt x="1895" y="1602"/>
                </a:cubicBezTo>
                <a:cubicBezTo>
                  <a:pt x="1913" y="1614"/>
                  <a:pt x="1916" y="1611"/>
                  <a:pt x="1921" y="1626"/>
                </a:cubicBezTo>
                <a:cubicBezTo>
                  <a:pt x="1926" y="1641"/>
                  <a:pt x="1915" y="1654"/>
                  <a:pt x="1927" y="1694"/>
                </a:cubicBezTo>
                <a:cubicBezTo>
                  <a:pt x="1939" y="1734"/>
                  <a:pt x="1979" y="1822"/>
                  <a:pt x="1995" y="1866"/>
                </a:cubicBezTo>
                <a:cubicBezTo>
                  <a:pt x="2011" y="1910"/>
                  <a:pt x="2012" y="1932"/>
                  <a:pt x="2021" y="1958"/>
                </a:cubicBezTo>
                <a:cubicBezTo>
                  <a:pt x="2030" y="1984"/>
                  <a:pt x="2049" y="2011"/>
                  <a:pt x="2049" y="2026"/>
                </a:cubicBezTo>
                <a:cubicBezTo>
                  <a:pt x="2049" y="2041"/>
                  <a:pt x="2032" y="2042"/>
                  <a:pt x="2023" y="2050"/>
                </a:cubicBezTo>
                <a:cubicBezTo>
                  <a:pt x="2014" y="2058"/>
                  <a:pt x="2002" y="2066"/>
                  <a:pt x="1997" y="2076"/>
                </a:cubicBezTo>
                <a:cubicBezTo>
                  <a:pt x="1992" y="2086"/>
                  <a:pt x="1996" y="2099"/>
                  <a:pt x="1995" y="2110"/>
                </a:cubicBezTo>
                <a:cubicBezTo>
                  <a:pt x="1994" y="2121"/>
                  <a:pt x="1993" y="2133"/>
                  <a:pt x="1991" y="2142"/>
                </a:cubicBezTo>
                <a:cubicBezTo>
                  <a:pt x="1989" y="2151"/>
                  <a:pt x="2003" y="2163"/>
                  <a:pt x="1983" y="2166"/>
                </a:cubicBezTo>
                <a:cubicBezTo>
                  <a:pt x="1963" y="2169"/>
                  <a:pt x="1889" y="2169"/>
                  <a:pt x="1869" y="2162"/>
                </a:cubicBezTo>
                <a:cubicBezTo>
                  <a:pt x="1849" y="2155"/>
                  <a:pt x="1860" y="2136"/>
                  <a:pt x="1865" y="2122"/>
                </a:cubicBezTo>
                <a:cubicBezTo>
                  <a:pt x="1870" y="2108"/>
                  <a:pt x="1887" y="2086"/>
                  <a:pt x="1899" y="2078"/>
                </a:cubicBezTo>
                <a:cubicBezTo>
                  <a:pt x="1911" y="2070"/>
                  <a:pt x="1932" y="2079"/>
                  <a:pt x="1935" y="2074"/>
                </a:cubicBezTo>
                <a:cubicBezTo>
                  <a:pt x="1938" y="2069"/>
                  <a:pt x="1917" y="2061"/>
                  <a:pt x="1915" y="2046"/>
                </a:cubicBezTo>
                <a:cubicBezTo>
                  <a:pt x="1913" y="2031"/>
                  <a:pt x="1926" y="2012"/>
                  <a:pt x="1925" y="1982"/>
                </a:cubicBezTo>
                <a:cubicBezTo>
                  <a:pt x="1924" y="1952"/>
                  <a:pt x="1924" y="1909"/>
                  <a:pt x="1909" y="1868"/>
                </a:cubicBezTo>
                <a:cubicBezTo>
                  <a:pt x="1894" y="1827"/>
                  <a:pt x="1867" y="1771"/>
                  <a:pt x="1835" y="1736"/>
                </a:cubicBezTo>
                <a:cubicBezTo>
                  <a:pt x="1803" y="1701"/>
                  <a:pt x="1756" y="1680"/>
                  <a:pt x="1715" y="1658"/>
                </a:cubicBezTo>
                <a:cubicBezTo>
                  <a:pt x="1674" y="1636"/>
                  <a:pt x="1626" y="1621"/>
                  <a:pt x="1591" y="1602"/>
                </a:cubicBezTo>
                <a:cubicBezTo>
                  <a:pt x="1556" y="1583"/>
                  <a:pt x="1538" y="1567"/>
                  <a:pt x="1507" y="1546"/>
                </a:cubicBezTo>
                <a:cubicBezTo>
                  <a:pt x="1476" y="1525"/>
                  <a:pt x="1418" y="1476"/>
                  <a:pt x="1407" y="1474"/>
                </a:cubicBezTo>
                <a:cubicBezTo>
                  <a:pt x="1396" y="1472"/>
                  <a:pt x="1425" y="1514"/>
                  <a:pt x="1443" y="1534"/>
                </a:cubicBezTo>
                <a:cubicBezTo>
                  <a:pt x="1461" y="1554"/>
                  <a:pt x="1498" y="1578"/>
                  <a:pt x="1515" y="1594"/>
                </a:cubicBezTo>
                <a:cubicBezTo>
                  <a:pt x="1532" y="1610"/>
                  <a:pt x="1534" y="1596"/>
                  <a:pt x="1547" y="1630"/>
                </a:cubicBezTo>
                <a:cubicBezTo>
                  <a:pt x="1560" y="1664"/>
                  <a:pt x="1578" y="1751"/>
                  <a:pt x="1591" y="1798"/>
                </a:cubicBezTo>
                <a:cubicBezTo>
                  <a:pt x="1604" y="1845"/>
                  <a:pt x="1621" y="1885"/>
                  <a:pt x="1623" y="1910"/>
                </a:cubicBezTo>
                <a:cubicBezTo>
                  <a:pt x="1625" y="1935"/>
                  <a:pt x="1615" y="1935"/>
                  <a:pt x="1605" y="1950"/>
                </a:cubicBezTo>
                <a:cubicBezTo>
                  <a:pt x="1595" y="1965"/>
                  <a:pt x="1568" y="1983"/>
                  <a:pt x="1561" y="2000"/>
                </a:cubicBezTo>
                <a:cubicBezTo>
                  <a:pt x="1554" y="2017"/>
                  <a:pt x="1579" y="2044"/>
                  <a:pt x="1561" y="2052"/>
                </a:cubicBezTo>
                <a:cubicBezTo>
                  <a:pt x="1543" y="2060"/>
                  <a:pt x="1480" y="2050"/>
                  <a:pt x="1455" y="2046"/>
                </a:cubicBezTo>
                <a:cubicBezTo>
                  <a:pt x="1430" y="2042"/>
                  <a:pt x="1415" y="2041"/>
                  <a:pt x="1413" y="2028"/>
                </a:cubicBezTo>
                <a:cubicBezTo>
                  <a:pt x="1411" y="2015"/>
                  <a:pt x="1431" y="1978"/>
                  <a:pt x="1443" y="1968"/>
                </a:cubicBezTo>
                <a:cubicBezTo>
                  <a:pt x="1455" y="1958"/>
                  <a:pt x="1472" y="1966"/>
                  <a:pt x="1485" y="1968"/>
                </a:cubicBezTo>
                <a:cubicBezTo>
                  <a:pt x="1498" y="1970"/>
                  <a:pt x="1517" y="1982"/>
                  <a:pt x="1519" y="1978"/>
                </a:cubicBezTo>
                <a:cubicBezTo>
                  <a:pt x="1521" y="1974"/>
                  <a:pt x="1498" y="1953"/>
                  <a:pt x="1497" y="1942"/>
                </a:cubicBezTo>
                <a:cubicBezTo>
                  <a:pt x="1496" y="1931"/>
                  <a:pt x="1510" y="1936"/>
                  <a:pt x="1511" y="1910"/>
                </a:cubicBezTo>
                <a:cubicBezTo>
                  <a:pt x="1512" y="1884"/>
                  <a:pt x="1509" y="1822"/>
                  <a:pt x="1503" y="1786"/>
                </a:cubicBezTo>
                <a:cubicBezTo>
                  <a:pt x="1497" y="1750"/>
                  <a:pt x="1494" y="1720"/>
                  <a:pt x="1475" y="1694"/>
                </a:cubicBezTo>
                <a:cubicBezTo>
                  <a:pt x="1456" y="1668"/>
                  <a:pt x="1426" y="1653"/>
                  <a:pt x="1391" y="1630"/>
                </a:cubicBezTo>
                <a:cubicBezTo>
                  <a:pt x="1356" y="1607"/>
                  <a:pt x="1293" y="1579"/>
                  <a:pt x="1267" y="1558"/>
                </a:cubicBezTo>
                <a:cubicBezTo>
                  <a:pt x="1241" y="1537"/>
                  <a:pt x="1253" y="1519"/>
                  <a:pt x="1235" y="1502"/>
                </a:cubicBezTo>
                <a:cubicBezTo>
                  <a:pt x="1217" y="1485"/>
                  <a:pt x="1182" y="1462"/>
                  <a:pt x="1157" y="1456"/>
                </a:cubicBezTo>
                <a:cubicBezTo>
                  <a:pt x="1132" y="1450"/>
                  <a:pt x="1110" y="1463"/>
                  <a:pt x="1085" y="1464"/>
                </a:cubicBezTo>
                <a:cubicBezTo>
                  <a:pt x="1060" y="1465"/>
                  <a:pt x="1030" y="1465"/>
                  <a:pt x="1009" y="1464"/>
                </a:cubicBezTo>
                <a:cubicBezTo>
                  <a:pt x="988" y="1463"/>
                  <a:pt x="991" y="1466"/>
                  <a:pt x="957" y="1458"/>
                </a:cubicBezTo>
                <a:cubicBezTo>
                  <a:pt x="923" y="1450"/>
                  <a:pt x="849" y="1435"/>
                  <a:pt x="807" y="1414"/>
                </a:cubicBezTo>
                <a:cubicBezTo>
                  <a:pt x="765" y="1393"/>
                  <a:pt x="724" y="1359"/>
                  <a:pt x="703" y="1334"/>
                </a:cubicBezTo>
                <a:cubicBezTo>
                  <a:pt x="682" y="1309"/>
                  <a:pt x="683" y="1286"/>
                  <a:pt x="679" y="1262"/>
                </a:cubicBezTo>
                <a:cubicBezTo>
                  <a:pt x="675" y="1238"/>
                  <a:pt x="683" y="1200"/>
                  <a:pt x="681" y="1192"/>
                </a:cubicBezTo>
                <a:cubicBezTo>
                  <a:pt x="679" y="1184"/>
                  <a:pt x="669" y="1204"/>
                  <a:pt x="665" y="1214"/>
                </a:cubicBezTo>
                <a:cubicBezTo>
                  <a:pt x="661" y="1224"/>
                  <a:pt x="659" y="1243"/>
                  <a:pt x="655" y="1254"/>
                </a:cubicBezTo>
                <a:cubicBezTo>
                  <a:pt x="651" y="1265"/>
                  <a:pt x="651" y="1275"/>
                  <a:pt x="643" y="1280"/>
                </a:cubicBezTo>
                <a:cubicBezTo>
                  <a:pt x="635" y="1285"/>
                  <a:pt x="624" y="1287"/>
                  <a:pt x="607" y="1286"/>
                </a:cubicBezTo>
                <a:cubicBezTo>
                  <a:pt x="590" y="1285"/>
                  <a:pt x="560" y="1283"/>
                  <a:pt x="541" y="1274"/>
                </a:cubicBezTo>
                <a:cubicBezTo>
                  <a:pt x="522" y="1265"/>
                  <a:pt x="515" y="1246"/>
                  <a:pt x="493" y="1232"/>
                </a:cubicBezTo>
                <a:cubicBezTo>
                  <a:pt x="471" y="1218"/>
                  <a:pt x="435" y="1198"/>
                  <a:pt x="407" y="1188"/>
                </a:cubicBezTo>
                <a:cubicBezTo>
                  <a:pt x="379" y="1178"/>
                  <a:pt x="335" y="1148"/>
                  <a:pt x="327" y="1170"/>
                </a:cubicBezTo>
                <a:cubicBezTo>
                  <a:pt x="319" y="1192"/>
                  <a:pt x="342" y="1277"/>
                  <a:pt x="359" y="1318"/>
                </a:cubicBezTo>
                <a:cubicBezTo>
                  <a:pt x="376" y="1359"/>
                  <a:pt x="410" y="1392"/>
                  <a:pt x="427" y="1414"/>
                </a:cubicBezTo>
                <a:cubicBezTo>
                  <a:pt x="444" y="1436"/>
                  <a:pt x="461" y="1441"/>
                  <a:pt x="463" y="1450"/>
                </a:cubicBezTo>
                <a:cubicBezTo>
                  <a:pt x="465" y="1459"/>
                  <a:pt x="429" y="1459"/>
                  <a:pt x="439" y="1466"/>
                </a:cubicBezTo>
                <a:cubicBezTo>
                  <a:pt x="449" y="1473"/>
                  <a:pt x="503" y="1489"/>
                  <a:pt x="523" y="1494"/>
                </a:cubicBezTo>
                <a:cubicBezTo>
                  <a:pt x="543" y="1499"/>
                  <a:pt x="550" y="1494"/>
                  <a:pt x="559" y="1498"/>
                </a:cubicBezTo>
                <a:cubicBezTo>
                  <a:pt x="568" y="1502"/>
                  <a:pt x="573" y="1507"/>
                  <a:pt x="575" y="1520"/>
                </a:cubicBezTo>
                <a:cubicBezTo>
                  <a:pt x="577" y="1533"/>
                  <a:pt x="571" y="1558"/>
                  <a:pt x="571" y="1576"/>
                </a:cubicBezTo>
                <a:cubicBezTo>
                  <a:pt x="571" y="1594"/>
                  <a:pt x="582" y="1623"/>
                  <a:pt x="575" y="1630"/>
                </a:cubicBezTo>
                <a:cubicBezTo>
                  <a:pt x="568" y="1637"/>
                  <a:pt x="546" y="1630"/>
                  <a:pt x="527" y="1618"/>
                </a:cubicBezTo>
                <a:cubicBezTo>
                  <a:pt x="508" y="1606"/>
                  <a:pt x="477" y="1576"/>
                  <a:pt x="463" y="1558"/>
                </a:cubicBezTo>
                <a:cubicBezTo>
                  <a:pt x="449" y="1540"/>
                  <a:pt x="449" y="1509"/>
                  <a:pt x="443" y="1510"/>
                </a:cubicBezTo>
                <a:cubicBezTo>
                  <a:pt x="437" y="1511"/>
                  <a:pt x="438" y="1562"/>
                  <a:pt x="429" y="1566"/>
                </a:cubicBezTo>
                <a:cubicBezTo>
                  <a:pt x="420" y="1570"/>
                  <a:pt x="400" y="1548"/>
                  <a:pt x="387" y="1534"/>
                </a:cubicBezTo>
                <a:cubicBezTo>
                  <a:pt x="374" y="1520"/>
                  <a:pt x="359" y="1504"/>
                  <a:pt x="349" y="1482"/>
                </a:cubicBezTo>
                <a:cubicBezTo>
                  <a:pt x="339" y="1460"/>
                  <a:pt x="335" y="1424"/>
                  <a:pt x="329" y="1400"/>
                </a:cubicBezTo>
                <a:cubicBezTo>
                  <a:pt x="323" y="1376"/>
                  <a:pt x="320" y="1357"/>
                  <a:pt x="311" y="1336"/>
                </a:cubicBezTo>
                <a:cubicBezTo>
                  <a:pt x="302" y="1315"/>
                  <a:pt x="282" y="1296"/>
                  <a:pt x="273" y="1276"/>
                </a:cubicBezTo>
                <a:cubicBezTo>
                  <a:pt x="264" y="1256"/>
                  <a:pt x="261" y="1241"/>
                  <a:pt x="255" y="1214"/>
                </a:cubicBezTo>
                <a:cubicBezTo>
                  <a:pt x="249" y="1187"/>
                  <a:pt x="237" y="1142"/>
                  <a:pt x="237" y="1116"/>
                </a:cubicBezTo>
                <a:cubicBezTo>
                  <a:pt x="237" y="1090"/>
                  <a:pt x="244" y="1072"/>
                  <a:pt x="255" y="1058"/>
                </a:cubicBezTo>
                <a:cubicBezTo>
                  <a:pt x="266" y="1044"/>
                  <a:pt x="280" y="1031"/>
                  <a:pt x="303" y="1032"/>
                </a:cubicBezTo>
                <a:cubicBezTo>
                  <a:pt x="326" y="1033"/>
                  <a:pt x="363" y="1056"/>
                  <a:pt x="391" y="1066"/>
                </a:cubicBezTo>
                <a:cubicBezTo>
                  <a:pt x="419" y="1076"/>
                  <a:pt x="452" y="1090"/>
                  <a:pt x="471" y="1094"/>
                </a:cubicBezTo>
                <a:cubicBezTo>
                  <a:pt x="490" y="1098"/>
                  <a:pt x="512" y="1098"/>
                  <a:pt x="503" y="1090"/>
                </a:cubicBezTo>
                <a:cubicBezTo>
                  <a:pt x="494" y="1082"/>
                  <a:pt x="447" y="1060"/>
                  <a:pt x="415" y="1046"/>
                </a:cubicBezTo>
                <a:cubicBezTo>
                  <a:pt x="383" y="1032"/>
                  <a:pt x="333" y="1017"/>
                  <a:pt x="309" y="1008"/>
                </a:cubicBezTo>
                <a:cubicBezTo>
                  <a:pt x="285" y="999"/>
                  <a:pt x="282" y="990"/>
                  <a:pt x="273" y="994"/>
                </a:cubicBezTo>
                <a:cubicBezTo>
                  <a:pt x="264" y="998"/>
                  <a:pt x="263" y="1018"/>
                  <a:pt x="253" y="1030"/>
                </a:cubicBezTo>
                <a:cubicBezTo>
                  <a:pt x="243" y="1042"/>
                  <a:pt x="226" y="1055"/>
                  <a:pt x="213" y="1066"/>
                </a:cubicBezTo>
                <a:cubicBezTo>
                  <a:pt x="200" y="1077"/>
                  <a:pt x="187" y="1081"/>
                  <a:pt x="177" y="1096"/>
                </a:cubicBezTo>
                <a:cubicBezTo>
                  <a:pt x="167" y="1111"/>
                  <a:pt x="162" y="1144"/>
                  <a:pt x="155" y="1156"/>
                </a:cubicBezTo>
                <a:cubicBezTo>
                  <a:pt x="148" y="1168"/>
                  <a:pt x="134" y="1160"/>
                  <a:pt x="135" y="1170"/>
                </a:cubicBezTo>
                <a:cubicBezTo>
                  <a:pt x="136" y="1180"/>
                  <a:pt x="167" y="1198"/>
                  <a:pt x="163" y="1214"/>
                </a:cubicBezTo>
                <a:cubicBezTo>
                  <a:pt x="159" y="1230"/>
                  <a:pt x="121" y="1251"/>
                  <a:pt x="113" y="1266"/>
                </a:cubicBezTo>
                <a:cubicBezTo>
                  <a:pt x="105" y="1281"/>
                  <a:pt x="112" y="1291"/>
                  <a:pt x="115" y="1302"/>
                </a:cubicBezTo>
                <a:cubicBezTo>
                  <a:pt x="118" y="1313"/>
                  <a:pt x="129" y="1319"/>
                  <a:pt x="129" y="1330"/>
                </a:cubicBezTo>
                <a:cubicBezTo>
                  <a:pt x="129" y="1341"/>
                  <a:pt x="133" y="1357"/>
                  <a:pt x="115" y="1370"/>
                </a:cubicBezTo>
                <a:cubicBezTo>
                  <a:pt x="97" y="1383"/>
                  <a:pt x="34" y="1415"/>
                  <a:pt x="19" y="1408"/>
                </a:cubicBezTo>
                <a:cubicBezTo>
                  <a:pt x="4" y="1401"/>
                  <a:pt x="17" y="1351"/>
                  <a:pt x="23" y="1330"/>
                </a:cubicBezTo>
                <a:cubicBezTo>
                  <a:pt x="29" y="1309"/>
                  <a:pt x="54" y="1291"/>
                  <a:pt x="55" y="1282"/>
                </a:cubicBezTo>
                <a:cubicBezTo>
                  <a:pt x="56" y="1273"/>
                  <a:pt x="36" y="1282"/>
                  <a:pt x="31" y="1274"/>
                </a:cubicBezTo>
                <a:cubicBezTo>
                  <a:pt x="26" y="1266"/>
                  <a:pt x="17" y="1257"/>
                  <a:pt x="23" y="1236"/>
                </a:cubicBezTo>
                <a:cubicBezTo>
                  <a:pt x="29" y="1215"/>
                  <a:pt x="47" y="1185"/>
                  <a:pt x="69" y="1148"/>
                </a:cubicBezTo>
                <a:cubicBezTo>
                  <a:pt x="91" y="1111"/>
                  <a:pt x="130" y="1049"/>
                  <a:pt x="155" y="1014"/>
                </a:cubicBezTo>
                <a:cubicBezTo>
                  <a:pt x="180" y="979"/>
                  <a:pt x="207" y="957"/>
                  <a:pt x="219" y="938"/>
                </a:cubicBezTo>
                <a:cubicBezTo>
                  <a:pt x="231" y="919"/>
                  <a:pt x="221" y="909"/>
                  <a:pt x="229" y="898"/>
                </a:cubicBezTo>
                <a:cubicBezTo>
                  <a:pt x="237" y="887"/>
                  <a:pt x="255" y="872"/>
                  <a:pt x="267" y="870"/>
                </a:cubicBezTo>
                <a:cubicBezTo>
                  <a:pt x="279" y="868"/>
                  <a:pt x="291" y="879"/>
                  <a:pt x="303" y="884"/>
                </a:cubicBezTo>
                <a:cubicBezTo>
                  <a:pt x="315" y="889"/>
                  <a:pt x="334" y="895"/>
                  <a:pt x="341" y="902"/>
                </a:cubicBezTo>
                <a:cubicBezTo>
                  <a:pt x="348" y="909"/>
                  <a:pt x="338" y="918"/>
                  <a:pt x="347" y="926"/>
                </a:cubicBezTo>
                <a:cubicBezTo>
                  <a:pt x="356" y="934"/>
                  <a:pt x="376" y="943"/>
                  <a:pt x="395" y="952"/>
                </a:cubicBezTo>
                <a:cubicBezTo>
                  <a:pt x="414" y="961"/>
                  <a:pt x="442" y="973"/>
                  <a:pt x="459" y="978"/>
                </a:cubicBezTo>
                <a:cubicBezTo>
                  <a:pt x="476" y="983"/>
                  <a:pt x="491" y="990"/>
                  <a:pt x="499" y="984"/>
                </a:cubicBezTo>
                <a:cubicBezTo>
                  <a:pt x="507" y="978"/>
                  <a:pt x="504" y="965"/>
                  <a:pt x="507" y="942"/>
                </a:cubicBezTo>
                <a:cubicBezTo>
                  <a:pt x="510" y="919"/>
                  <a:pt x="501" y="887"/>
                  <a:pt x="515" y="846"/>
                </a:cubicBezTo>
                <a:cubicBezTo>
                  <a:pt x="529" y="805"/>
                  <a:pt x="564" y="741"/>
                  <a:pt x="589" y="694"/>
                </a:cubicBezTo>
                <a:cubicBezTo>
                  <a:pt x="614" y="647"/>
                  <a:pt x="643" y="593"/>
                  <a:pt x="663" y="562"/>
                </a:cubicBezTo>
                <a:cubicBezTo>
                  <a:pt x="683" y="531"/>
                  <a:pt x="700" y="528"/>
                  <a:pt x="711" y="506"/>
                </a:cubicBezTo>
                <a:cubicBezTo>
                  <a:pt x="722" y="484"/>
                  <a:pt x="730" y="456"/>
                  <a:pt x="731" y="432"/>
                </a:cubicBezTo>
                <a:cubicBezTo>
                  <a:pt x="732" y="408"/>
                  <a:pt x="719" y="364"/>
                  <a:pt x="715" y="362"/>
                </a:cubicBezTo>
                <a:cubicBezTo>
                  <a:pt x="711" y="360"/>
                  <a:pt x="709" y="405"/>
                  <a:pt x="707" y="422"/>
                </a:cubicBezTo>
                <a:cubicBezTo>
                  <a:pt x="705" y="439"/>
                  <a:pt x="711" y="447"/>
                  <a:pt x="703" y="462"/>
                </a:cubicBezTo>
                <a:cubicBezTo>
                  <a:pt x="695" y="477"/>
                  <a:pt x="676" y="502"/>
                  <a:pt x="661" y="514"/>
                </a:cubicBezTo>
                <a:cubicBezTo>
                  <a:pt x="646" y="526"/>
                  <a:pt x="624" y="530"/>
                  <a:pt x="613" y="536"/>
                </a:cubicBezTo>
                <a:cubicBezTo>
                  <a:pt x="602" y="542"/>
                  <a:pt x="601" y="541"/>
                  <a:pt x="597" y="552"/>
                </a:cubicBezTo>
                <a:cubicBezTo>
                  <a:pt x="593" y="563"/>
                  <a:pt x="594" y="582"/>
                  <a:pt x="587" y="602"/>
                </a:cubicBezTo>
                <a:cubicBezTo>
                  <a:pt x="580" y="622"/>
                  <a:pt x="566" y="664"/>
                  <a:pt x="555" y="674"/>
                </a:cubicBezTo>
                <a:cubicBezTo>
                  <a:pt x="544" y="684"/>
                  <a:pt x="525" y="677"/>
                  <a:pt x="519" y="664"/>
                </a:cubicBezTo>
                <a:cubicBezTo>
                  <a:pt x="513" y="651"/>
                  <a:pt x="522" y="605"/>
                  <a:pt x="519" y="594"/>
                </a:cubicBezTo>
                <a:cubicBezTo>
                  <a:pt x="516" y="583"/>
                  <a:pt x="503" y="590"/>
                  <a:pt x="499" y="596"/>
                </a:cubicBezTo>
                <a:cubicBezTo>
                  <a:pt x="495" y="602"/>
                  <a:pt x="496" y="616"/>
                  <a:pt x="494" y="630"/>
                </a:cubicBezTo>
                <a:cubicBezTo>
                  <a:pt x="492" y="644"/>
                  <a:pt x="495" y="676"/>
                  <a:pt x="485" y="678"/>
                </a:cubicBezTo>
                <a:cubicBezTo>
                  <a:pt x="475" y="680"/>
                  <a:pt x="441" y="667"/>
                  <a:pt x="435" y="642"/>
                </a:cubicBezTo>
                <a:cubicBezTo>
                  <a:pt x="429" y="617"/>
                  <a:pt x="448" y="573"/>
                  <a:pt x="451" y="526"/>
                </a:cubicBezTo>
                <a:cubicBezTo>
                  <a:pt x="454" y="479"/>
                  <a:pt x="454" y="409"/>
                  <a:pt x="455" y="362"/>
                </a:cubicBezTo>
                <a:cubicBezTo>
                  <a:pt x="456" y="315"/>
                  <a:pt x="463" y="270"/>
                  <a:pt x="455" y="246"/>
                </a:cubicBezTo>
                <a:cubicBezTo>
                  <a:pt x="447" y="222"/>
                  <a:pt x="458" y="242"/>
                  <a:pt x="407" y="218"/>
                </a:cubicBezTo>
                <a:cubicBezTo>
                  <a:pt x="356" y="194"/>
                  <a:pt x="217" y="138"/>
                  <a:pt x="151" y="102"/>
                </a:cubicBezTo>
                <a:cubicBezTo>
                  <a:pt x="85" y="66"/>
                  <a:pt x="0" y="13"/>
                  <a:pt x="19" y="6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391" name="Freeform 6"/>
          <p:cNvSpPr>
            <a:spLocks/>
          </p:cNvSpPr>
          <p:nvPr/>
        </p:nvSpPr>
        <p:spPr bwMode="auto">
          <a:xfrm flipH="1">
            <a:off x="2619375" y="2420938"/>
            <a:ext cx="4392613" cy="2808287"/>
          </a:xfrm>
          <a:custGeom>
            <a:avLst/>
            <a:gdLst>
              <a:gd name="T0" fmla="*/ 2886234 w 1840"/>
              <a:gd name="T1" fmla="*/ 632008 h 982"/>
              <a:gd name="T2" fmla="*/ 3430536 w 1840"/>
              <a:gd name="T3" fmla="*/ 128689 h 982"/>
              <a:gd name="T4" fmla="*/ 4079878 w 1840"/>
              <a:gd name="T5" fmla="*/ 140128 h 982"/>
              <a:gd name="T6" fmla="*/ 4194468 w 1840"/>
              <a:gd name="T7" fmla="*/ 426105 h 982"/>
              <a:gd name="T8" fmla="*/ 4385451 w 1840"/>
              <a:gd name="T9" fmla="*/ 654886 h 982"/>
              <a:gd name="T10" fmla="*/ 4289960 w 1840"/>
              <a:gd name="T11" fmla="*/ 895106 h 982"/>
              <a:gd name="T12" fmla="*/ 4223115 w 1840"/>
              <a:gd name="T13" fmla="*/ 1101009 h 982"/>
              <a:gd name="T14" fmla="*/ 4051231 w 1840"/>
              <a:gd name="T15" fmla="*/ 895106 h 982"/>
              <a:gd name="T16" fmla="*/ 3927092 w 1840"/>
              <a:gd name="T17" fmla="*/ 1078131 h 982"/>
              <a:gd name="T18" fmla="*/ 3802953 w 1840"/>
              <a:gd name="T19" fmla="*/ 1398424 h 982"/>
              <a:gd name="T20" fmla="*/ 3755207 w 1840"/>
              <a:gd name="T21" fmla="*/ 1684401 h 982"/>
              <a:gd name="T22" fmla="*/ 3373241 w 1840"/>
              <a:gd name="T23" fmla="*/ 2073328 h 982"/>
              <a:gd name="T24" fmla="*/ 3449634 w 1840"/>
              <a:gd name="T25" fmla="*/ 2496573 h 982"/>
              <a:gd name="T26" fmla="*/ 3621519 w 1840"/>
              <a:gd name="T27" fmla="*/ 2588085 h 982"/>
              <a:gd name="T28" fmla="*/ 3755207 w 1840"/>
              <a:gd name="T29" fmla="*/ 2748232 h 982"/>
              <a:gd name="T30" fmla="*/ 3506929 w 1840"/>
              <a:gd name="T31" fmla="*/ 2805427 h 982"/>
              <a:gd name="T32" fmla="*/ 3325495 w 1840"/>
              <a:gd name="T33" fmla="*/ 2610963 h 982"/>
              <a:gd name="T34" fmla="*/ 3172708 w 1840"/>
              <a:gd name="T35" fmla="*/ 2336426 h 982"/>
              <a:gd name="T36" fmla="*/ 3019922 w 1840"/>
              <a:gd name="T37" fmla="*/ 2370743 h 982"/>
              <a:gd name="T38" fmla="*/ 3105864 w 1840"/>
              <a:gd name="T39" fmla="*/ 2610963 h 982"/>
              <a:gd name="T40" fmla="*/ 3249102 w 1840"/>
              <a:gd name="T41" fmla="*/ 2748232 h 982"/>
              <a:gd name="T42" fmla="*/ 2914881 w 1840"/>
              <a:gd name="T43" fmla="*/ 2759671 h 982"/>
              <a:gd name="T44" fmla="*/ 2876684 w 1840"/>
              <a:gd name="T45" fmla="*/ 2622402 h 982"/>
              <a:gd name="T46" fmla="*/ 2762095 w 1840"/>
              <a:gd name="T47" fmla="*/ 2370743 h 982"/>
              <a:gd name="T48" fmla="*/ 2790742 w 1840"/>
              <a:gd name="T49" fmla="*/ 2004694 h 982"/>
              <a:gd name="T50" fmla="*/ 2399226 w 1840"/>
              <a:gd name="T51" fmla="*/ 1821669 h 982"/>
              <a:gd name="T52" fmla="*/ 2103202 w 1840"/>
              <a:gd name="T53" fmla="*/ 1707279 h 982"/>
              <a:gd name="T54" fmla="*/ 2074555 w 1840"/>
              <a:gd name="T55" fmla="*/ 1787352 h 982"/>
              <a:gd name="T56" fmla="*/ 1778531 w 1840"/>
              <a:gd name="T57" fmla="*/ 2073328 h 982"/>
              <a:gd name="T58" fmla="*/ 1730785 w 1840"/>
              <a:gd name="T59" fmla="*/ 2336426 h 982"/>
              <a:gd name="T60" fmla="*/ 1883572 w 1840"/>
              <a:gd name="T61" fmla="*/ 2576646 h 982"/>
              <a:gd name="T62" fmla="*/ 2036358 w 1840"/>
              <a:gd name="T63" fmla="*/ 2553768 h 982"/>
              <a:gd name="T64" fmla="*/ 2084104 w 1840"/>
              <a:gd name="T65" fmla="*/ 2748232 h 982"/>
              <a:gd name="T66" fmla="*/ 1835826 w 1840"/>
              <a:gd name="T67" fmla="*/ 2702476 h 982"/>
              <a:gd name="T68" fmla="*/ 1587548 w 1840"/>
              <a:gd name="T69" fmla="*/ 2576646 h 982"/>
              <a:gd name="T70" fmla="*/ 1367917 w 1840"/>
              <a:gd name="T71" fmla="*/ 2233475 h 982"/>
              <a:gd name="T72" fmla="*/ 1482507 w 1840"/>
              <a:gd name="T73" fmla="*/ 2027572 h 982"/>
              <a:gd name="T74" fmla="*/ 1530253 w 1840"/>
              <a:gd name="T75" fmla="*/ 1844547 h 982"/>
              <a:gd name="T76" fmla="*/ 1472958 w 1840"/>
              <a:gd name="T77" fmla="*/ 1901742 h 982"/>
              <a:gd name="T78" fmla="*/ 1272426 w 1840"/>
              <a:gd name="T79" fmla="*/ 2073328 h 982"/>
              <a:gd name="T80" fmla="*/ 1148286 w 1840"/>
              <a:gd name="T81" fmla="*/ 2267792 h 982"/>
              <a:gd name="T82" fmla="*/ 1110090 w 1840"/>
              <a:gd name="T83" fmla="*/ 2427939 h 982"/>
              <a:gd name="T84" fmla="*/ 1301073 w 1840"/>
              <a:gd name="T85" fmla="*/ 2610963 h 982"/>
              <a:gd name="T86" fmla="*/ 1396565 w 1840"/>
              <a:gd name="T87" fmla="*/ 2713915 h 982"/>
              <a:gd name="T88" fmla="*/ 1024147 w 1840"/>
              <a:gd name="T89" fmla="*/ 2771110 h 982"/>
              <a:gd name="T90" fmla="*/ 966852 w 1840"/>
              <a:gd name="T91" fmla="*/ 2645281 h 982"/>
              <a:gd name="T92" fmla="*/ 890459 w 1840"/>
              <a:gd name="T93" fmla="*/ 2187719 h 982"/>
              <a:gd name="T94" fmla="*/ 976402 w 1840"/>
              <a:gd name="T95" fmla="*/ 1936060 h 982"/>
              <a:gd name="T96" fmla="*/ 1272426 w 1840"/>
              <a:gd name="T97" fmla="*/ 1638644 h 982"/>
              <a:gd name="T98" fmla="*/ 1196032 w 1840"/>
              <a:gd name="T99" fmla="*/ 1661522 h 982"/>
              <a:gd name="T100" fmla="*/ 680378 w 1840"/>
              <a:gd name="T101" fmla="*/ 2004694 h 982"/>
              <a:gd name="T102" fmla="*/ 384354 w 1840"/>
              <a:gd name="T103" fmla="*/ 1833108 h 982"/>
              <a:gd name="T104" fmla="*/ 136076 w 1840"/>
              <a:gd name="T105" fmla="*/ 1764474 h 982"/>
              <a:gd name="T106" fmla="*/ 78781 w 1840"/>
              <a:gd name="T107" fmla="*/ 1398424 h 982"/>
              <a:gd name="T108" fmla="*/ 212469 w 1840"/>
              <a:gd name="T109" fmla="*/ 1386985 h 982"/>
              <a:gd name="T110" fmla="*/ 413001 w 1840"/>
              <a:gd name="T111" fmla="*/ 1615766 h 982"/>
              <a:gd name="T112" fmla="*/ 508493 w 1840"/>
              <a:gd name="T113" fmla="*/ 1810230 h 982"/>
              <a:gd name="T114" fmla="*/ 995500 w 1840"/>
              <a:gd name="T115" fmla="*/ 1672961 h 982"/>
              <a:gd name="T116" fmla="*/ 1157835 w 1840"/>
              <a:gd name="T117" fmla="*/ 986618 h 982"/>
              <a:gd name="T118" fmla="*/ 1434761 w 1840"/>
              <a:gd name="T119" fmla="*/ 712081 h 982"/>
              <a:gd name="T120" fmla="*/ 1921768 w 1840"/>
              <a:gd name="T121" fmla="*/ 666325 h 982"/>
              <a:gd name="T122" fmla="*/ 2456522 w 1840"/>
              <a:gd name="T123" fmla="*/ 757837 h 98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840"/>
              <a:gd name="T187" fmla="*/ 0 h 982"/>
              <a:gd name="T188" fmla="*/ 1840 w 1840"/>
              <a:gd name="T189" fmla="*/ 982 h 98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840" h="982">
                <a:moveTo>
                  <a:pt x="1029" y="265"/>
                </a:moveTo>
                <a:cubicBezTo>
                  <a:pt x="1074" y="258"/>
                  <a:pt x="1166" y="240"/>
                  <a:pt x="1209" y="221"/>
                </a:cubicBezTo>
                <a:cubicBezTo>
                  <a:pt x="1252" y="202"/>
                  <a:pt x="1247" y="178"/>
                  <a:pt x="1285" y="149"/>
                </a:cubicBezTo>
                <a:cubicBezTo>
                  <a:pt x="1323" y="120"/>
                  <a:pt x="1384" y="70"/>
                  <a:pt x="1437" y="45"/>
                </a:cubicBezTo>
                <a:cubicBezTo>
                  <a:pt x="1490" y="20"/>
                  <a:pt x="1556" y="0"/>
                  <a:pt x="1601" y="1"/>
                </a:cubicBezTo>
                <a:cubicBezTo>
                  <a:pt x="1646" y="2"/>
                  <a:pt x="1692" y="32"/>
                  <a:pt x="1709" y="49"/>
                </a:cubicBezTo>
                <a:cubicBezTo>
                  <a:pt x="1726" y="66"/>
                  <a:pt x="1693" y="84"/>
                  <a:pt x="1701" y="101"/>
                </a:cubicBezTo>
                <a:cubicBezTo>
                  <a:pt x="1709" y="118"/>
                  <a:pt x="1737" y="132"/>
                  <a:pt x="1757" y="149"/>
                </a:cubicBezTo>
                <a:cubicBezTo>
                  <a:pt x="1777" y="166"/>
                  <a:pt x="1808" y="188"/>
                  <a:pt x="1821" y="201"/>
                </a:cubicBezTo>
                <a:cubicBezTo>
                  <a:pt x="1834" y="214"/>
                  <a:pt x="1840" y="219"/>
                  <a:pt x="1837" y="229"/>
                </a:cubicBezTo>
                <a:cubicBezTo>
                  <a:pt x="1834" y="239"/>
                  <a:pt x="1808" y="247"/>
                  <a:pt x="1801" y="261"/>
                </a:cubicBezTo>
                <a:cubicBezTo>
                  <a:pt x="1794" y="275"/>
                  <a:pt x="1798" y="298"/>
                  <a:pt x="1797" y="313"/>
                </a:cubicBezTo>
                <a:cubicBezTo>
                  <a:pt x="1796" y="328"/>
                  <a:pt x="1798" y="341"/>
                  <a:pt x="1793" y="353"/>
                </a:cubicBezTo>
                <a:cubicBezTo>
                  <a:pt x="1788" y="365"/>
                  <a:pt x="1781" y="389"/>
                  <a:pt x="1769" y="385"/>
                </a:cubicBezTo>
                <a:cubicBezTo>
                  <a:pt x="1757" y="381"/>
                  <a:pt x="1733" y="341"/>
                  <a:pt x="1721" y="329"/>
                </a:cubicBezTo>
                <a:cubicBezTo>
                  <a:pt x="1709" y="317"/>
                  <a:pt x="1708" y="316"/>
                  <a:pt x="1697" y="313"/>
                </a:cubicBezTo>
                <a:cubicBezTo>
                  <a:pt x="1686" y="310"/>
                  <a:pt x="1666" y="298"/>
                  <a:pt x="1657" y="309"/>
                </a:cubicBezTo>
                <a:cubicBezTo>
                  <a:pt x="1648" y="320"/>
                  <a:pt x="1649" y="348"/>
                  <a:pt x="1645" y="377"/>
                </a:cubicBezTo>
                <a:cubicBezTo>
                  <a:pt x="1641" y="406"/>
                  <a:pt x="1642" y="466"/>
                  <a:pt x="1633" y="485"/>
                </a:cubicBezTo>
                <a:cubicBezTo>
                  <a:pt x="1624" y="504"/>
                  <a:pt x="1603" y="479"/>
                  <a:pt x="1593" y="489"/>
                </a:cubicBezTo>
                <a:cubicBezTo>
                  <a:pt x="1583" y="499"/>
                  <a:pt x="1576" y="528"/>
                  <a:pt x="1573" y="545"/>
                </a:cubicBezTo>
                <a:cubicBezTo>
                  <a:pt x="1570" y="562"/>
                  <a:pt x="1599" y="565"/>
                  <a:pt x="1573" y="589"/>
                </a:cubicBezTo>
                <a:cubicBezTo>
                  <a:pt x="1547" y="613"/>
                  <a:pt x="1444" y="666"/>
                  <a:pt x="1417" y="689"/>
                </a:cubicBezTo>
                <a:cubicBezTo>
                  <a:pt x="1390" y="712"/>
                  <a:pt x="1412" y="706"/>
                  <a:pt x="1413" y="725"/>
                </a:cubicBezTo>
                <a:cubicBezTo>
                  <a:pt x="1414" y="744"/>
                  <a:pt x="1420" y="780"/>
                  <a:pt x="1425" y="805"/>
                </a:cubicBezTo>
                <a:cubicBezTo>
                  <a:pt x="1430" y="830"/>
                  <a:pt x="1435" y="855"/>
                  <a:pt x="1445" y="873"/>
                </a:cubicBezTo>
                <a:cubicBezTo>
                  <a:pt x="1455" y="891"/>
                  <a:pt x="1473" y="908"/>
                  <a:pt x="1485" y="913"/>
                </a:cubicBezTo>
                <a:cubicBezTo>
                  <a:pt x="1497" y="918"/>
                  <a:pt x="1506" y="900"/>
                  <a:pt x="1517" y="905"/>
                </a:cubicBezTo>
                <a:cubicBezTo>
                  <a:pt x="1528" y="910"/>
                  <a:pt x="1540" y="936"/>
                  <a:pt x="1549" y="945"/>
                </a:cubicBezTo>
                <a:cubicBezTo>
                  <a:pt x="1558" y="954"/>
                  <a:pt x="1572" y="956"/>
                  <a:pt x="1573" y="961"/>
                </a:cubicBezTo>
                <a:cubicBezTo>
                  <a:pt x="1574" y="966"/>
                  <a:pt x="1570" y="974"/>
                  <a:pt x="1553" y="977"/>
                </a:cubicBezTo>
                <a:cubicBezTo>
                  <a:pt x="1536" y="980"/>
                  <a:pt x="1493" y="982"/>
                  <a:pt x="1469" y="981"/>
                </a:cubicBezTo>
                <a:cubicBezTo>
                  <a:pt x="1445" y="980"/>
                  <a:pt x="1422" y="980"/>
                  <a:pt x="1409" y="969"/>
                </a:cubicBezTo>
                <a:cubicBezTo>
                  <a:pt x="1396" y="958"/>
                  <a:pt x="1402" y="924"/>
                  <a:pt x="1393" y="913"/>
                </a:cubicBezTo>
                <a:cubicBezTo>
                  <a:pt x="1384" y="902"/>
                  <a:pt x="1364" y="921"/>
                  <a:pt x="1353" y="905"/>
                </a:cubicBezTo>
                <a:cubicBezTo>
                  <a:pt x="1342" y="889"/>
                  <a:pt x="1339" y="842"/>
                  <a:pt x="1329" y="817"/>
                </a:cubicBezTo>
                <a:cubicBezTo>
                  <a:pt x="1319" y="792"/>
                  <a:pt x="1304" y="755"/>
                  <a:pt x="1293" y="757"/>
                </a:cubicBezTo>
                <a:cubicBezTo>
                  <a:pt x="1282" y="759"/>
                  <a:pt x="1268" y="808"/>
                  <a:pt x="1265" y="829"/>
                </a:cubicBezTo>
                <a:cubicBezTo>
                  <a:pt x="1262" y="850"/>
                  <a:pt x="1267" y="871"/>
                  <a:pt x="1273" y="885"/>
                </a:cubicBezTo>
                <a:cubicBezTo>
                  <a:pt x="1279" y="899"/>
                  <a:pt x="1292" y="908"/>
                  <a:pt x="1301" y="913"/>
                </a:cubicBezTo>
                <a:cubicBezTo>
                  <a:pt x="1310" y="918"/>
                  <a:pt x="1319" y="909"/>
                  <a:pt x="1329" y="917"/>
                </a:cubicBezTo>
                <a:cubicBezTo>
                  <a:pt x="1339" y="925"/>
                  <a:pt x="1367" y="952"/>
                  <a:pt x="1361" y="961"/>
                </a:cubicBezTo>
                <a:cubicBezTo>
                  <a:pt x="1355" y="970"/>
                  <a:pt x="1316" y="972"/>
                  <a:pt x="1293" y="973"/>
                </a:cubicBezTo>
                <a:cubicBezTo>
                  <a:pt x="1270" y="974"/>
                  <a:pt x="1236" y="970"/>
                  <a:pt x="1221" y="965"/>
                </a:cubicBezTo>
                <a:cubicBezTo>
                  <a:pt x="1206" y="960"/>
                  <a:pt x="1204" y="953"/>
                  <a:pt x="1201" y="945"/>
                </a:cubicBezTo>
                <a:cubicBezTo>
                  <a:pt x="1198" y="937"/>
                  <a:pt x="1210" y="925"/>
                  <a:pt x="1205" y="917"/>
                </a:cubicBezTo>
                <a:cubicBezTo>
                  <a:pt x="1200" y="909"/>
                  <a:pt x="1177" y="912"/>
                  <a:pt x="1169" y="897"/>
                </a:cubicBezTo>
                <a:cubicBezTo>
                  <a:pt x="1161" y="882"/>
                  <a:pt x="1156" y="852"/>
                  <a:pt x="1157" y="829"/>
                </a:cubicBezTo>
                <a:cubicBezTo>
                  <a:pt x="1158" y="806"/>
                  <a:pt x="1171" y="778"/>
                  <a:pt x="1173" y="757"/>
                </a:cubicBezTo>
                <a:cubicBezTo>
                  <a:pt x="1175" y="736"/>
                  <a:pt x="1178" y="713"/>
                  <a:pt x="1169" y="701"/>
                </a:cubicBezTo>
                <a:cubicBezTo>
                  <a:pt x="1160" y="689"/>
                  <a:pt x="1148" y="696"/>
                  <a:pt x="1121" y="685"/>
                </a:cubicBezTo>
                <a:cubicBezTo>
                  <a:pt x="1094" y="674"/>
                  <a:pt x="1038" y="650"/>
                  <a:pt x="1005" y="637"/>
                </a:cubicBezTo>
                <a:cubicBezTo>
                  <a:pt x="972" y="624"/>
                  <a:pt x="946" y="612"/>
                  <a:pt x="925" y="605"/>
                </a:cubicBezTo>
                <a:cubicBezTo>
                  <a:pt x="904" y="598"/>
                  <a:pt x="892" y="599"/>
                  <a:pt x="881" y="597"/>
                </a:cubicBezTo>
                <a:cubicBezTo>
                  <a:pt x="870" y="595"/>
                  <a:pt x="859" y="588"/>
                  <a:pt x="857" y="593"/>
                </a:cubicBezTo>
                <a:cubicBezTo>
                  <a:pt x="855" y="598"/>
                  <a:pt x="874" y="615"/>
                  <a:pt x="869" y="625"/>
                </a:cubicBezTo>
                <a:cubicBezTo>
                  <a:pt x="864" y="635"/>
                  <a:pt x="850" y="636"/>
                  <a:pt x="829" y="653"/>
                </a:cubicBezTo>
                <a:cubicBezTo>
                  <a:pt x="808" y="670"/>
                  <a:pt x="765" y="707"/>
                  <a:pt x="745" y="725"/>
                </a:cubicBezTo>
                <a:cubicBezTo>
                  <a:pt x="725" y="743"/>
                  <a:pt x="712" y="746"/>
                  <a:pt x="709" y="761"/>
                </a:cubicBezTo>
                <a:cubicBezTo>
                  <a:pt x="706" y="776"/>
                  <a:pt x="716" y="802"/>
                  <a:pt x="725" y="817"/>
                </a:cubicBezTo>
                <a:cubicBezTo>
                  <a:pt x="734" y="832"/>
                  <a:pt x="754" y="835"/>
                  <a:pt x="765" y="849"/>
                </a:cubicBezTo>
                <a:cubicBezTo>
                  <a:pt x="776" y="863"/>
                  <a:pt x="781" y="890"/>
                  <a:pt x="789" y="901"/>
                </a:cubicBezTo>
                <a:cubicBezTo>
                  <a:pt x="797" y="912"/>
                  <a:pt x="802" y="914"/>
                  <a:pt x="813" y="913"/>
                </a:cubicBezTo>
                <a:cubicBezTo>
                  <a:pt x="824" y="912"/>
                  <a:pt x="844" y="890"/>
                  <a:pt x="853" y="893"/>
                </a:cubicBezTo>
                <a:cubicBezTo>
                  <a:pt x="862" y="896"/>
                  <a:pt x="866" y="922"/>
                  <a:pt x="869" y="933"/>
                </a:cubicBezTo>
                <a:cubicBezTo>
                  <a:pt x="872" y="944"/>
                  <a:pt x="884" y="956"/>
                  <a:pt x="873" y="961"/>
                </a:cubicBezTo>
                <a:cubicBezTo>
                  <a:pt x="862" y="966"/>
                  <a:pt x="822" y="964"/>
                  <a:pt x="805" y="961"/>
                </a:cubicBezTo>
                <a:cubicBezTo>
                  <a:pt x="788" y="958"/>
                  <a:pt x="782" y="944"/>
                  <a:pt x="769" y="945"/>
                </a:cubicBezTo>
                <a:cubicBezTo>
                  <a:pt x="756" y="946"/>
                  <a:pt x="742" y="976"/>
                  <a:pt x="725" y="969"/>
                </a:cubicBezTo>
                <a:cubicBezTo>
                  <a:pt x="708" y="962"/>
                  <a:pt x="681" y="924"/>
                  <a:pt x="665" y="901"/>
                </a:cubicBezTo>
                <a:cubicBezTo>
                  <a:pt x="649" y="878"/>
                  <a:pt x="644" y="853"/>
                  <a:pt x="629" y="833"/>
                </a:cubicBezTo>
                <a:cubicBezTo>
                  <a:pt x="614" y="813"/>
                  <a:pt x="580" y="796"/>
                  <a:pt x="573" y="781"/>
                </a:cubicBezTo>
                <a:cubicBezTo>
                  <a:pt x="566" y="766"/>
                  <a:pt x="581" y="753"/>
                  <a:pt x="589" y="741"/>
                </a:cubicBezTo>
                <a:cubicBezTo>
                  <a:pt x="597" y="729"/>
                  <a:pt x="609" y="716"/>
                  <a:pt x="621" y="709"/>
                </a:cubicBezTo>
                <a:cubicBezTo>
                  <a:pt x="633" y="702"/>
                  <a:pt x="658" y="708"/>
                  <a:pt x="661" y="697"/>
                </a:cubicBezTo>
                <a:cubicBezTo>
                  <a:pt x="664" y="686"/>
                  <a:pt x="646" y="660"/>
                  <a:pt x="641" y="645"/>
                </a:cubicBezTo>
                <a:cubicBezTo>
                  <a:pt x="636" y="630"/>
                  <a:pt x="637" y="602"/>
                  <a:pt x="633" y="605"/>
                </a:cubicBezTo>
                <a:cubicBezTo>
                  <a:pt x="629" y="608"/>
                  <a:pt x="622" y="649"/>
                  <a:pt x="617" y="665"/>
                </a:cubicBezTo>
                <a:cubicBezTo>
                  <a:pt x="612" y="681"/>
                  <a:pt x="615" y="691"/>
                  <a:pt x="601" y="701"/>
                </a:cubicBezTo>
                <a:cubicBezTo>
                  <a:pt x="587" y="711"/>
                  <a:pt x="550" y="718"/>
                  <a:pt x="533" y="725"/>
                </a:cubicBezTo>
                <a:cubicBezTo>
                  <a:pt x="516" y="732"/>
                  <a:pt x="506" y="734"/>
                  <a:pt x="497" y="745"/>
                </a:cubicBezTo>
                <a:cubicBezTo>
                  <a:pt x="488" y="756"/>
                  <a:pt x="483" y="778"/>
                  <a:pt x="481" y="793"/>
                </a:cubicBezTo>
                <a:cubicBezTo>
                  <a:pt x="479" y="808"/>
                  <a:pt x="488" y="824"/>
                  <a:pt x="485" y="833"/>
                </a:cubicBezTo>
                <a:cubicBezTo>
                  <a:pt x="482" y="842"/>
                  <a:pt x="462" y="837"/>
                  <a:pt x="465" y="849"/>
                </a:cubicBezTo>
                <a:cubicBezTo>
                  <a:pt x="468" y="861"/>
                  <a:pt x="492" y="894"/>
                  <a:pt x="505" y="905"/>
                </a:cubicBezTo>
                <a:cubicBezTo>
                  <a:pt x="518" y="916"/>
                  <a:pt x="534" y="911"/>
                  <a:pt x="545" y="913"/>
                </a:cubicBezTo>
                <a:cubicBezTo>
                  <a:pt x="556" y="915"/>
                  <a:pt x="566" y="911"/>
                  <a:pt x="573" y="917"/>
                </a:cubicBezTo>
                <a:cubicBezTo>
                  <a:pt x="580" y="923"/>
                  <a:pt x="594" y="940"/>
                  <a:pt x="585" y="949"/>
                </a:cubicBezTo>
                <a:cubicBezTo>
                  <a:pt x="576" y="958"/>
                  <a:pt x="543" y="966"/>
                  <a:pt x="517" y="969"/>
                </a:cubicBezTo>
                <a:cubicBezTo>
                  <a:pt x="491" y="972"/>
                  <a:pt x="450" y="972"/>
                  <a:pt x="429" y="969"/>
                </a:cubicBezTo>
                <a:cubicBezTo>
                  <a:pt x="408" y="966"/>
                  <a:pt x="393" y="960"/>
                  <a:pt x="389" y="953"/>
                </a:cubicBezTo>
                <a:cubicBezTo>
                  <a:pt x="385" y="946"/>
                  <a:pt x="408" y="936"/>
                  <a:pt x="405" y="925"/>
                </a:cubicBezTo>
                <a:cubicBezTo>
                  <a:pt x="402" y="914"/>
                  <a:pt x="374" y="916"/>
                  <a:pt x="369" y="889"/>
                </a:cubicBezTo>
                <a:cubicBezTo>
                  <a:pt x="364" y="862"/>
                  <a:pt x="371" y="795"/>
                  <a:pt x="373" y="765"/>
                </a:cubicBezTo>
                <a:cubicBezTo>
                  <a:pt x="375" y="735"/>
                  <a:pt x="375" y="724"/>
                  <a:pt x="381" y="709"/>
                </a:cubicBezTo>
                <a:cubicBezTo>
                  <a:pt x="387" y="694"/>
                  <a:pt x="390" y="690"/>
                  <a:pt x="409" y="677"/>
                </a:cubicBezTo>
                <a:cubicBezTo>
                  <a:pt x="428" y="664"/>
                  <a:pt x="472" y="650"/>
                  <a:pt x="493" y="633"/>
                </a:cubicBezTo>
                <a:cubicBezTo>
                  <a:pt x="514" y="616"/>
                  <a:pt x="528" y="596"/>
                  <a:pt x="533" y="573"/>
                </a:cubicBezTo>
                <a:cubicBezTo>
                  <a:pt x="538" y="550"/>
                  <a:pt x="530" y="496"/>
                  <a:pt x="525" y="497"/>
                </a:cubicBezTo>
                <a:cubicBezTo>
                  <a:pt x="520" y="498"/>
                  <a:pt x="518" y="556"/>
                  <a:pt x="501" y="581"/>
                </a:cubicBezTo>
                <a:cubicBezTo>
                  <a:pt x="484" y="606"/>
                  <a:pt x="457" y="625"/>
                  <a:pt x="421" y="645"/>
                </a:cubicBezTo>
                <a:cubicBezTo>
                  <a:pt x="385" y="665"/>
                  <a:pt x="324" y="695"/>
                  <a:pt x="285" y="701"/>
                </a:cubicBezTo>
                <a:cubicBezTo>
                  <a:pt x="246" y="707"/>
                  <a:pt x="206" y="691"/>
                  <a:pt x="185" y="681"/>
                </a:cubicBezTo>
                <a:cubicBezTo>
                  <a:pt x="164" y="671"/>
                  <a:pt x="174" y="647"/>
                  <a:pt x="161" y="641"/>
                </a:cubicBezTo>
                <a:cubicBezTo>
                  <a:pt x="148" y="635"/>
                  <a:pt x="122" y="649"/>
                  <a:pt x="105" y="645"/>
                </a:cubicBezTo>
                <a:cubicBezTo>
                  <a:pt x="88" y="641"/>
                  <a:pt x="68" y="632"/>
                  <a:pt x="57" y="617"/>
                </a:cubicBezTo>
                <a:cubicBezTo>
                  <a:pt x="46" y="602"/>
                  <a:pt x="41" y="578"/>
                  <a:pt x="37" y="557"/>
                </a:cubicBezTo>
                <a:cubicBezTo>
                  <a:pt x="33" y="536"/>
                  <a:pt x="38" y="508"/>
                  <a:pt x="33" y="489"/>
                </a:cubicBezTo>
                <a:cubicBezTo>
                  <a:pt x="28" y="470"/>
                  <a:pt x="0" y="442"/>
                  <a:pt x="9" y="441"/>
                </a:cubicBezTo>
                <a:cubicBezTo>
                  <a:pt x="18" y="440"/>
                  <a:pt x="65" y="473"/>
                  <a:pt x="89" y="485"/>
                </a:cubicBezTo>
                <a:cubicBezTo>
                  <a:pt x="113" y="497"/>
                  <a:pt x="139" y="500"/>
                  <a:pt x="153" y="513"/>
                </a:cubicBezTo>
                <a:cubicBezTo>
                  <a:pt x="167" y="526"/>
                  <a:pt x="175" y="553"/>
                  <a:pt x="173" y="565"/>
                </a:cubicBezTo>
                <a:cubicBezTo>
                  <a:pt x="171" y="577"/>
                  <a:pt x="134" y="574"/>
                  <a:pt x="141" y="585"/>
                </a:cubicBezTo>
                <a:cubicBezTo>
                  <a:pt x="148" y="596"/>
                  <a:pt x="187" y="623"/>
                  <a:pt x="213" y="633"/>
                </a:cubicBezTo>
                <a:cubicBezTo>
                  <a:pt x="239" y="643"/>
                  <a:pt x="263" y="653"/>
                  <a:pt x="297" y="645"/>
                </a:cubicBezTo>
                <a:cubicBezTo>
                  <a:pt x="331" y="637"/>
                  <a:pt x="386" y="613"/>
                  <a:pt x="417" y="585"/>
                </a:cubicBezTo>
                <a:cubicBezTo>
                  <a:pt x="448" y="557"/>
                  <a:pt x="470" y="517"/>
                  <a:pt x="481" y="477"/>
                </a:cubicBezTo>
                <a:cubicBezTo>
                  <a:pt x="492" y="437"/>
                  <a:pt x="479" y="380"/>
                  <a:pt x="485" y="345"/>
                </a:cubicBezTo>
                <a:cubicBezTo>
                  <a:pt x="491" y="310"/>
                  <a:pt x="498" y="281"/>
                  <a:pt x="517" y="265"/>
                </a:cubicBezTo>
                <a:cubicBezTo>
                  <a:pt x="536" y="249"/>
                  <a:pt x="575" y="255"/>
                  <a:pt x="601" y="249"/>
                </a:cubicBezTo>
                <a:cubicBezTo>
                  <a:pt x="627" y="243"/>
                  <a:pt x="639" y="232"/>
                  <a:pt x="673" y="229"/>
                </a:cubicBezTo>
                <a:cubicBezTo>
                  <a:pt x="707" y="226"/>
                  <a:pt x="760" y="228"/>
                  <a:pt x="805" y="233"/>
                </a:cubicBezTo>
                <a:cubicBezTo>
                  <a:pt x="850" y="238"/>
                  <a:pt x="902" y="256"/>
                  <a:pt x="941" y="261"/>
                </a:cubicBezTo>
                <a:cubicBezTo>
                  <a:pt x="980" y="266"/>
                  <a:pt x="984" y="272"/>
                  <a:pt x="1029" y="265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DC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392" name="Oval 7"/>
          <p:cNvSpPr>
            <a:spLocks noChangeArrowheads="1"/>
          </p:cNvSpPr>
          <p:nvPr/>
        </p:nvSpPr>
        <p:spPr bwMode="auto">
          <a:xfrm>
            <a:off x="6869113" y="3573463"/>
            <a:ext cx="152400" cy="176212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Oval 8"/>
          <p:cNvSpPr>
            <a:spLocks noChangeArrowheads="1"/>
          </p:cNvSpPr>
          <p:nvPr/>
        </p:nvSpPr>
        <p:spPr bwMode="auto">
          <a:xfrm>
            <a:off x="2836863" y="2492375"/>
            <a:ext cx="152400" cy="176213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Line 9"/>
          <p:cNvSpPr>
            <a:spLocks noChangeShapeType="1"/>
          </p:cNvSpPr>
          <p:nvPr/>
        </p:nvSpPr>
        <p:spPr bwMode="auto">
          <a:xfrm flipH="1">
            <a:off x="2393950" y="2565400"/>
            <a:ext cx="442913" cy="182563"/>
          </a:xfrm>
          <a:prstGeom prst="line">
            <a:avLst/>
          </a:prstGeom>
          <a:noFill/>
          <a:ln w="63500">
            <a:solidFill>
              <a:srgbClr val="000080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395" name="Line 10"/>
          <p:cNvSpPr>
            <a:spLocks noChangeShapeType="1"/>
          </p:cNvSpPr>
          <p:nvPr/>
        </p:nvSpPr>
        <p:spPr bwMode="auto">
          <a:xfrm flipH="1" flipV="1">
            <a:off x="7011988" y="3716338"/>
            <a:ext cx="144462" cy="217487"/>
          </a:xfrm>
          <a:prstGeom prst="line">
            <a:avLst/>
          </a:prstGeom>
          <a:noFill/>
          <a:ln w="63500">
            <a:solidFill>
              <a:srgbClr val="000080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5400"/>
            <a:ext cx="7772400" cy="1143000"/>
          </a:xfrm>
        </p:spPr>
        <p:txBody>
          <a:bodyPr/>
          <a:lstStyle/>
          <a:p>
            <a:pPr eaLnBrk="1" hangingPunct="1"/>
            <a:r>
              <a:rPr lang="en-GB" smtClean="0"/>
              <a:t>Protein domains</a:t>
            </a:r>
          </a:p>
        </p:txBody>
      </p:sp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066800"/>
            <a:ext cx="36957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Text Box 5"/>
          <p:cNvSpPr txBox="1">
            <a:spLocks noChangeArrowheads="1"/>
          </p:cNvSpPr>
          <p:nvPr/>
        </p:nvSpPr>
        <p:spPr bwMode="auto">
          <a:xfrm>
            <a:off x="304800" y="2209800"/>
            <a:ext cx="84642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400" b="1" dirty="0" err="1"/>
              <a:t>Pairwise</a:t>
            </a:r>
            <a:r>
              <a:rPr lang="en-GB" sz="2400" b="1" dirty="0"/>
              <a:t> sequence comparison of proteins led to strange results</a:t>
            </a:r>
          </a:p>
        </p:txBody>
      </p:sp>
      <p:sp>
        <p:nvSpPr>
          <p:cNvPr id="48133" name="Rectangle 6"/>
          <p:cNvSpPr>
            <a:spLocks noChangeArrowheads="1"/>
          </p:cNvSpPr>
          <p:nvPr/>
        </p:nvSpPr>
        <p:spPr bwMode="auto">
          <a:xfrm>
            <a:off x="609600" y="2819400"/>
            <a:ext cx="7940675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GB" dirty="0"/>
              <a:t> </a:t>
            </a:r>
            <a:r>
              <a:rPr lang="en-GB" sz="2000" dirty="0"/>
              <a:t>A domain is an independent folding unit</a:t>
            </a:r>
          </a:p>
          <a:p>
            <a:pPr>
              <a:buFontTx/>
              <a:buChar char="•"/>
            </a:pPr>
            <a:r>
              <a:rPr lang="en-GB" sz="2000" dirty="0"/>
              <a:t> A domain is the next step up in complexity from a motif</a:t>
            </a:r>
          </a:p>
          <a:p>
            <a:pPr>
              <a:buFontTx/>
              <a:buChar char="•"/>
            </a:pPr>
            <a:r>
              <a:rPr lang="en-GB" sz="2000" dirty="0"/>
              <a:t> There appear to be a limited number of folds (domains) that can be made from the 20 natural </a:t>
            </a:r>
            <a:r>
              <a:rPr lang="en-GB" sz="2000" dirty="0" err="1"/>
              <a:t>aa’s</a:t>
            </a:r>
            <a:endParaRPr lang="en-GB" sz="2000" dirty="0"/>
          </a:p>
          <a:p>
            <a:pPr>
              <a:buFontTx/>
              <a:buChar char="•"/>
            </a:pPr>
            <a:r>
              <a:rPr lang="en-GB" sz="2000" dirty="0"/>
              <a:t> Domain unit of evolution</a:t>
            </a:r>
          </a:p>
          <a:p>
            <a:pPr>
              <a:buFontTx/>
              <a:buChar char="•"/>
            </a:pPr>
            <a:r>
              <a:rPr lang="en-GB" sz="2000" dirty="0"/>
              <a:t> Mixing and matching can create new function and regulation</a:t>
            </a:r>
          </a:p>
          <a:p>
            <a:pPr>
              <a:buFontTx/>
              <a:buChar char="•"/>
            </a:pPr>
            <a:r>
              <a:rPr lang="en-GB" sz="2000" dirty="0"/>
              <a:t> Most proteins involved in cell signalling consist exclusively of small domains interspersed by linker regions. The linkers may be unstructured as described in the following section.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83783B-80F3-4FDF-948D-7A456DA95C83}" type="slidenum">
              <a:rPr lang="he-IL"/>
              <a:pPr>
                <a:defRPr/>
              </a:pPr>
              <a:t>20</a:t>
            </a:fld>
            <a:endParaRPr lang="en-US"/>
          </a:p>
        </p:txBody>
      </p:sp>
      <p:sp>
        <p:nvSpPr>
          <p:cNvPr id="55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Kinds of transformations:</a:t>
            </a:r>
          </a:p>
        </p:txBody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en-US" smtClean="0"/>
              <a:t>Rotation</a:t>
            </a:r>
          </a:p>
          <a:p>
            <a:pPr rtl="0" eaLnBrk="1" hangingPunct="1">
              <a:defRPr/>
            </a:pPr>
            <a:r>
              <a:rPr lang="en-US" smtClean="0"/>
              <a:t>Translation</a:t>
            </a:r>
          </a:p>
          <a:p>
            <a:pPr rtl="0" eaLnBrk="1" hangingPunct="1">
              <a:defRPr/>
            </a:pPr>
            <a:r>
              <a:rPr lang="en-US" smtClean="0"/>
              <a:t>Scaling</a:t>
            </a:r>
          </a:p>
          <a:p>
            <a:pPr rtl="0"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rtl="0" eaLnBrk="1" hangingPunct="1">
              <a:buFont typeface="Wingdings" pitchFamily="2" charset="2"/>
              <a:buNone/>
              <a:defRPr/>
            </a:pPr>
            <a:r>
              <a:rPr lang="en-US" smtClean="0"/>
              <a:t>	and more….</a:t>
            </a:r>
          </a:p>
          <a:p>
            <a:pPr rtl="0" eaLnBrk="1" hangingPunct="1">
              <a:defRPr/>
            </a:pPr>
            <a:endParaRPr lang="en-US" smtClean="0"/>
          </a:p>
          <a:p>
            <a:pPr rtl="0"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448422-0EB2-4CCD-8BFD-8172C9B99958}" type="slidenum">
              <a:rPr lang="he-IL"/>
              <a:pPr>
                <a:defRPr/>
              </a:pPr>
              <a:t>21</a:t>
            </a:fld>
            <a:endParaRPr lang="en-US"/>
          </a:p>
        </p:txBody>
      </p:sp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Translation:</a:t>
            </a:r>
          </a:p>
        </p:txBody>
      </p:sp>
      <p:sp>
        <p:nvSpPr>
          <p:cNvPr id="18436" name="Line 3"/>
          <p:cNvSpPr>
            <a:spLocks noChangeShapeType="1"/>
          </p:cNvSpPr>
          <p:nvPr/>
        </p:nvSpPr>
        <p:spPr bwMode="auto">
          <a:xfrm flipV="1">
            <a:off x="1692275" y="2133600"/>
            <a:ext cx="0" cy="2951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37" name="Line 4"/>
          <p:cNvSpPr>
            <a:spLocks noChangeShapeType="1"/>
          </p:cNvSpPr>
          <p:nvPr/>
        </p:nvSpPr>
        <p:spPr bwMode="auto">
          <a:xfrm>
            <a:off x="1692275" y="5084763"/>
            <a:ext cx="4967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56037" name="AutoShape 5"/>
          <p:cNvSpPr>
            <a:spLocks noChangeArrowheads="1"/>
          </p:cNvSpPr>
          <p:nvPr/>
        </p:nvSpPr>
        <p:spPr bwMode="auto">
          <a:xfrm>
            <a:off x="1835150" y="4076700"/>
            <a:ext cx="457200" cy="914400"/>
          </a:xfrm>
          <a:prstGeom prst="moon">
            <a:avLst>
              <a:gd name="adj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AutoShape 6"/>
          <p:cNvSpPr>
            <a:spLocks noChangeArrowheads="1"/>
          </p:cNvSpPr>
          <p:nvPr/>
        </p:nvSpPr>
        <p:spPr bwMode="auto">
          <a:xfrm>
            <a:off x="4859338" y="2781300"/>
            <a:ext cx="457200" cy="914400"/>
          </a:xfrm>
          <a:prstGeom prst="moon">
            <a:avLst>
              <a:gd name="adj" fmla="val 500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Text Box 7"/>
          <p:cNvSpPr txBox="1">
            <a:spLocks noChangeArrowheads="1"/>
          </p:cNvSpPr>
          <p:nvPr/>
        </p:nvSpPr>
        <p:spPr bwMode="auto">
          <a:xfrm>
            <a:off x="6804025" y="479742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 eaLnBrk="1" hangingPunct="1">
              <a:spcBef>
                <a:spcPct val="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18441" name="Text Box 8"/>
          <p:cNvSpPr txBox="1">
            <a:spLocks noChangeArrowheads="1"/>
          </p:cNvSpPr>
          <p:nvPr/>
        </p:nvSpPr>
        <p:spPr bwMode="auto">
          <a:xfrm>
            <a:off x="1403350" y="170021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 eaLnBrk="1" hangingPunct="1">
              <a:spcBef>
                <a:spcPct val="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0.33073 -0.186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56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0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C540CF-8FCF-4746-ACA5-CB5D822E3F74}" type="slidenum">
              <a:rPr lang="he-IL"/>
              <a:pPr>
                <a:defRPr/>
              </a:pPr>
              <a:t>22</a:t>
            </a:fld>
            <a:endParaRPr lang="en-US"/>
          </a:p>
        </p:txBody>
      </p:sp>
      <p:sp>
        <p:nvSpPr>
          <p:cNvPr id="557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Rotation:</a:t>
            </a:r>
          </a:p>
        </p:txBody>
      </p:sp>
      <p:sp>
        <p:nvSpPr>
          <p:cNvPr id="19460" name="Line 3"/>
          <p:cNvSpPr>
            <a:spLocks noChangeShapeType="1"/>
          </p:cNvSpPr>
          <p:nvPr/>
        </p:nvSpPr>
        <p:spPr bwMode="auto">
          <a:xfrm flipV="1">
            <a:off x="1692275" y="2133600"/>
            <a:ext cx="0" cy="2951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1" name="Line 4"/>
          <p:cNvSpPr>
            <a:spLocks noChangeShapeType="1"/>
          </p:cNvSpPr>
          <p:nvPr/>
        </p:nvSpPr>
        <p:spPr bwMode="auto">
          <a:xfrm>
            <a:off x="1692275" y="5084763"/>
            <a:ext cx="4967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2" name="AutoShape 5"/>
          <p:cNvSpPr>
            <a:spLocks noChangeArrowheads="1"/>
          </p:cNvSpPr>
          <p:nvPr/>
        </p:nvSpPr>
        <p:spPr bwMode="auto">
          <a:xfrm rot="10800000">
            <a:off x="4859338" y="2781300"/>
            <a:ext cx="457200" cy="914400"/>
          </a:xfrm>
          <a:prstGeom prst="moon">
            <a:avLst>
              <a:gd name="adj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7062" name="AutoShape 6"/>
          <p:cNvSpPr>
            <a:spLocks noChangeArrowheads="1"/>
          </p:cNvSpPr>
          <p:nvPr/>
        </p:nvSpPr>
        <p:spPr bwMode="auto">
          <a:xfrm>
            <a:off x="4859338" y="2781300"/>
            <a:ext cx="457200" cy="914400"/>
          </a:xfrm>
          <a:prstGeom prst="moon">
            <a:avLst>
              <a:gd name="adj" fmla="val 500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Text Box 7"/>
          <p:cNvSpPr txBox="1">
            <a:spLocks noChangeArrowheads="1"/>
          </p:cNvSpPr>
          <p:nvPr/>
        </p:nvSpPr>
        <p:spPr bwMode="auto">
          <a:xfrm>
            <a:off x="6804025" y="479742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 eaLnBrk="1" hangingPunct="1">
              <a:spcBef>
                <a:spcPct val="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19465" name="Text Box 8"/>
          <p:cNvSpPr txBox="1">
            <a:spLocks noChangeArrowheads="1"/>
          </p:cNvSpPr>
          <p:nvPr/>
        </p:nvSpPr>
        <p:spPr bwMode="auto">
          <a:xfrm>
            <a:off x="1547813" y="170021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5570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706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657A46-1FD7-44F0-AF92-ACD951E90182}" type="slidenum">
              <a:rPr lang="he-IL"/>
              <a:pPr>
                <a:defRPr/>
              </a:pPr>
              <a:t>23</a:t>
            </a:fld>
            <a:endParaRPr lang="en-US"/>
          </a:p>
        </p:txBody>
      </p:sp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en-US" smtClean="0"/>
              <a:t>Scale:</a:t>
            </a:r>
          </a:p>
        </p:txBody>
      </p:sp>
      <p:sp>
        <p:nvSpPr>
          <p:cNvPr id="20484" name="Line 3"/>
          <p:cNvSpPr>
            <a:spLocks noChangeShapeType="1"/>
          </p:cNvSpPr>
          <p:nvPr/>
        </p:nvSpPr>
        <p:spPr bwMode="auto">
          <a:xfrm flipV="1">
            <a:off x="1692275" y="2133600"/>
            <a:ext cx="0" cy="2951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85" name="Line 4"/>
          <p:cNvSpPr>
            <a:spLocks noChangeShapeType="1"/>
          </p:cNvSpPr>
          <p:nvPr/>
        </p:nvSpPr>
        <p:spPr bwMode="auto">
          <a:xfrm>
            <a:off x="1692275" y="5084763"/>
            <a:ext cx="4967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86" name="AutoShape 5"/>
          <p:cNvSpPr>
            <a:spLocks noChangeArrowheads="1"/>
          </p:cNvSpPr>
          <p:nvPr/>
        </p:nvSpPr>
        <p:spPr bwMode="auto">
          <a:xfrm>
            <a:off x="4787900" y="2565400"/>
            <a:ext cx="647700" cy="1295400"/>
          </a:xfrm>
          <a:prstGeom prst="moon">
            <a:avLst>
              <a:gd name="adj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8086" name="AutoShape 6"/>
          <p:cNvSpPr>
            <a:spLocks noChangeArrowheads="1"/>
          </p:cNvSpPr>
          <p:nvPr/>
        </p:nvSpPr>
        <p:spPr bwMode="auto">
          <a:xfrm>
            <a:off x="4859338" y="2781300"/>
            <a:ext cx="457200" cy="914400"/>
          </a:xfrm>
          <a:prstGeom prst="moon">
            <a:avLst>
              <a:gd name="adj" fmla="val 500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Text Box 7"/>
          <p:cNvSpPr txBox="1">
            <a:spLocks noChangeArrowheads="1"/>
          </p:cNvSpPr>
          <p:nvPr/>
        </p:nvSpPr>
        <p:spPr bwMode="auto">
          <a:xfrm>
            <a:off x="6804025" y="479742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 eaLnBrk="1" hangingPunct="1">
              <a:spcBef>
                <a:spcPct val="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20489" name="Text Box 8"/>
          <p:cNvSpPr txBox="1">
            <a:spLocks noChangeArrowheads="1"/>
          </p:cNvSpPr>
          <p:nvPr/>
        </p:nvSpPr>
        <p:spPr bwMode="auto">
          <a:xfrm>
            <a:off x="1403350" y="170021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 eaLnBrk="1" hangingPunct="1">
              <a:spcBef>
                <a:spcPct val="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580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808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0C67C-91CB-466D-AD27-469C7973A929}" type="slidenum">
              <a:rPr lang="he-IL"/>
              <a:pPr>
                <a:defRPr/>
              </a:pPr>
              <a:t>24</a:t>
            </a:fld>
            <a:endParaRPr lang="en-US"/>
          </a:p>
        </p:txBody>
      </p:sp>
      <p:sp>
        <p:nvSpPr>
          <p:cNvPr id="559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260350"/>
            <a:ext cx="8156575" cy="3024188"/>
          </a:xfrm>
        </p:spPr>
        <p:txBody>
          <a:bodyPr/>
          <a:lstStyle/>
          <a:p>
            <a:pPr rtl="0" eaLnBrk="1" hangingPunct="1">
              <a:buFont typeface="Wingdings" pitchFamily="2" charset="2"/>
              <a:buNone/>
              <a:defRPr/>
            </a:pPr>
            <a:r>
              <a:rPr lang="en-US" smtClean="0"/>
              <a:t>	We represent a protein as a geometric object in the plane.</a:t>
            </a:r>
          </a:p>
          <a:p>
            <a:pPr rtl="0" eaLnBrk="1" hangingPunct="1">
              <a:buFont typeface="Wingdings" pitchFamily="2" charset="2"/>
              <a:buNone/>
              <a:defRPr/>
            </a:pPr>
            <a:r>
              <a:rPr lang="en-US" smtClean="0"/>
              <a:t>	</a:t>
            </a:r>
          </a:p>
          <a:p>
            <a:pPr rtl="0" eaLnBrk="1" hangingPunct="1">
              <a:buFont typeface="Wingdings" pitchFamily="2" charset="2"/>
              <a:buNone/>
              <a:defRPr/>
            </a:pPr>
            <a:r>
              <a:rPr lang="en-US" smtClean="0"/>
              <a:t>	The object consists of points represented by coordinates (x, y, z).</a:t>
            </a:r>
          </a:p>
        </p:txBody>
      </p:sp>
      <p:grpSp>
        <p:nvGrpSpPr>
          <p:cNvPr id="21508" name="Group 3"/>
          <p:cNvGrpSpPr>
            <a:grpSpLocks/>
          </p:cNvGrpSpPr>
          <p:nvPr/>
        </p:nvGrpSpPr>
        <p:grpSpPr bwMode="auto">
          <a:xfrm rot="2653457">
            <a:off x="2797175" y="4356100"/>
            <a:ext cx="3357563" cy="2168525"/>
            <a:chOff x="793" y="1253"/>
            <a:chExt cx="1230" cy="731"/>
          </a:xfrm>
        </p:grpSpPr>
        <p:sp>
          <p:nvSpPr>
            <p:cNvPr id="21515" name="Oval 4"/>
            <p:cNvSpPr>
              <a:spLocks noChangeArrowheads="1"/>
            </p:cNvSpPr>
            <p:nvPr/>
          </p:nvSpPr>
          <p:spPr bwMode="auto">
            <a:xfrm>
              <a:off x="1746" y="1253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6" name="Oval 5"/>
            <p:cNvSpPr>
              <a:spLocks noChangeArrowheads="1"/>
            </p:cNvSpPr>
            <p:nvPr/>
          </p:nvSpPr>
          <p:spPr bwMode="auto">
            <a:xfrm>
              <a:off x="1111" y="134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7" name="Oval 6"/>
            <p:cNvSpPr>
              <a:spLocks noChangeArrowheads="1"/>
            </p:cNvSpPr>
            <p:nvPr/>
          </p:nvSpPr>
          <p:spPr bwMode="auto">
            <a:xfrm>
              <a:off x="1020" y="1661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8" name="Oval 7"/>
            <p:cNvSpPr>
              <a:spLocks noChangeArrowheads="1"/>
            </p:cNvSpPr>
            <p:nvPr/>
          </p:nvSpPr>
          <p:spPr bwMode="auto">
            <a:xfrm>
              <a:off x="793" y="188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9" name="Oval 8"/>
            <p:cNvSpPr>
              <a:spLocks noChangeArrowheads="1"/>
            </p:cNvSpPr>
            <p:nvPr/>
          </p:nvSpPr>
          <p:spPr bwMode="auto">
            <a:xfrm>
              <a:off x="1429" y="129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0" name="Oval 9"/>
            <p:cNvSpPr>
              <a:spLocks noChangeArrowheads="1"/>
            </p:cNvSpPr>
            <p:nvPr/>
          </p:nvSpPr>
          <p:spPr bwMode="auto">
            <a:xfrm>
              <a:off x="1927" y="143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09" name="Text Box 10"/>
          <p:cNvSpPr txBox="1">
            <a:spLocks noChangeArrowheads="1"/>
          </p:cNvSpPr>
          <p:nvPr/>
        </p:nvSpPr>
        <p:spPr bwMode="auto">
          <a:xfrm>
            <a:off x="2051050" y="4868863"/>
            <a:ext cx="52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 eaLnBrk="1" hangingPunct="1">
              <a:spcBef>
                <a:spcPct val="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Thr</a:t>
            </a:r>
          </a:p>
        </p:txBody>
      </p:sp>
      <p:sp>
        <p:nvSpPr>
          <p:cNvPr id="21510" name="Text Box 11"/>
          <p:cNvSpPr txBox="1">
            <a:spLocks noChangeArrowheads="1"/>
          </p:cNvSpPr>
          <p:nvPr/>
        </p:nvSpPr>
        <p:spPr bwMode="auto">
          <a:xfrm>
            <a:off x="4427538" y="3860800"/>
            <a:ext cx="53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 eaLnBrk="1" hangingPunct="1">
              <a:spcBef>
                <a:spcPct val="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Lys</a:t>
            </a:r>
          </a:p>
        </p:txBody>
      </p:sp>
      <p:sp>
        <p:nvSpPr>
          <p:cNvPr id="21511" name="Text Box 12"/>
          <p:cNvSpPr txBox="1">
            <a:spLocks noChangeArrowheads="1"/>
          </p:cNvSpPr>
          <p:nvPr/>
        </p:nvSpPr>
        <p:spPr bwMode="auto">
          <a:xfrm>
            <a:off x="3379788" y="4437063"/>
            <a:ext cx="56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 eaLnBrk="1" hangingPunct="1">
              <a:spcBef>
                <a:spcPct val="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Met</a:t>
            </a:r>
          </a:p>
        </p:txBody>
      </p:sp>
      <p:sp>
        <p:nvSpPr>
          <p:cNvPr id="21512" name="Text Box 13"/>
          <p:cNvSpPr txBox="1">
            <a:spLocks noChangeArrowheads="1"/>
          </p:cNvSpPr>
          <p:nvPr/>
        </p:nvSpPr>
        <p:spPr bwMode="auto">
          <a:xfrm>
            <a:off x="5291138" y="4437063"/>
            <a:ext cx="52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Gly</a:t>
            </a:r>
          </a:p>
        </p:txBody>
      </p:sp>
      <p:sp>
        <p:nvSpPr>
          <p:cNvPr id="21513" name="Text Box 14"/>
          <p:cNvSpPr txBox="1">
            <a:spLocks noChangeArrowheads="1"/>
          </p:cNvSpPr>
          <p:nvPr/>
        </p:nvSpPr>
        <p:spPr bwMode="auto">
          <a:xfrm>
            <a:off x="6076950" y="5229225"/>
            <a:ext cx="53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Glu</a:t>
            </a:r>
          </a:p>
        </p:txBody>
      </p:sp>
      <p:sp>
        <p:nvSpPr>
          <p:cNvPr id="21514" name="Text Box 15"/>
          <p:cNvSpPr txBox="1">
            <a:spLocks noChangeArrowheads="1"/>
          </p:cNvSpPr>
          <p:nvPr/>
        </p:nvSpPr>
        <p:spPr bwMode="auto">
          <a:xfrm>
            <a:off x="6161088" y="6021388"/>
            <a:ext cx="514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Ala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BCD0B-14FE-4169-9275-E4FDB19F60C6}" type="slidenum">
              <a:rPr lang="he-IL"/>
              <a:pPr>
                <a:defRPr/>
              </a:pPr>
              <a:t>25</a:t>
            </a:fld>
            <a:endParaRPr lang="en-US"/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431800" y="1897063"/>
            <a:ext cx="838835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3200" b="1">
                <a:solidFill>
                  <a:srgbClr val="FF3300"/>
                </a:solidFill>
                <a:latin typeface="Comic Sans MS" pitchFamily="66" charset="0"/>
                <a:cs typeface="Arial" pitchFamily="34" charset="0"/>
              </a:rPr>
              <a:t>The aim:</a:t>
            </a:r>
          </a:p>
          <a:p>
            <a:pPr algn="ctr" eaLnBrk="1" hangingPunct="1">
              <a:spcBef>
                <a:spcPct val="0"/>
              </a:spcBef>
            </a:pPr>
            <a:r>
              <a:rPr lang="en-US" sz="3200" b="1">
                <a:solidFill>
                  <a:srgbClr val="FF3300"/>
                </a:solidFill>
                <a:latin typeface="Comic Sans MS" pitchFamily="66" charset="0"/>
                <a:cs typeface="Arial" pitchFamily="34" charset="0"/>
              </a:rPr>
              <a:t>Given two proteins</a:t>
            </a:r>
          </a:p>
          <a:p>
            <a:pPr algn="ctr" eaLnBrk="1" hangingPunct="1">
              <a:spcBef>
                <a:spcPct val="0"/>
              </a:spcBef>
            </a:pPr>
            <a:r>
              <a:rPr lang="en-US" sz="3200" b="1">
                <a:solidFill>
                  <a:srgbClr val="FF3300"/>
                </a:solidFill>
                <a:latin typeface="Comic Sans MS" pitchFamily="66" charset="0"/>
                <a:cs typeface="Arial" pitchFamily="34" charset="0"/>
              </a:rPr>
              <a:t>Find the transformation that produces the best Superimposition of one protein onto the other </a:t>
            </a:r>
          </a:p>
          <a:p>
            <a:pPr algn="ctr" eaLnBrk="1" hangingPunct="1">
              <a:spcBef>
                <a:spcPct val="0"/>
              </a:spcBef>
            </a:pPr>
            <a:endParaRPr lang="en-US" sz="3200" b="1">
              <a:solidFill>
                <a:srgbClr val="FF3300"/>
              </a:solidFill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910DF4-2F78-4A85-B091-BF0DA8C6EE10}" type="slidenum">
              <a:rPr lang="he-IL"/>
              <a:pPr>
                <a:defRPr/>
              </a:pPr>
              <a:t>26</a:t>
            </a:fld>
            <a:endParaRPr lang="en-US"/>
          </a:p>
        </p:txBody>
      </p:sp>
      <p:sp>
        <p:nvSpPr>
          <p:cNvPr id="561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en-US" sz="4000" smtClean="0"/>
              <a:t>Correspondence is Unknown</a:t>
            </a:r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1219200" y="1676400"/>
            <a:ext cx="65214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cs typeface="Arial" pitchFamily="34" charset="0"/>
              </a:rPr>
              <a:t>Given  two  configurations of points in the three dimensional space:</a:t>
            </a:r>
            <a:endParaRPr lang="en-US" sz="2400">
              <a:cs typeface="Arial" pitchFamily="34" charset="0"/>
            </a:endParaRPr>
          </a:p>
        </p:txBody>
      </p:sp>
      <p:grpSp>
        <p:nvGrpSpPr>
          <p:cNvPr id="23557" name="Group 4"/>
          <p:cNvGrpSpPr>
            <a:grpSpLocks/>
          </p:cNvGrpSpPr>
          <p:nvPr/>
        </p:nvGrpSpPr>
        <p:grpSpPr bwMode="auto">
          <a:xfrm>
            <a:off x="1619250" y="3954463"/>
            <a:ext cx="1498600" cy="1346200"/>
            <a:chOff x="1392" y="1968"/>
            <a:chExt cx="624" cy="576"/>
          </a:xfrm>
        </p:grpSpPr>
        <p:sp>
          <p:nvSpPr>
            <p:cNvPr id="23566" name="Oval 5"/>
            <p:cNvSpPr>
              <a:spLocks noChangeArrowheads="1"/>
            </p:cNvSpPr>
            <p:nvPr/>
          </p:nvSpPr>
          <p:spPr bwMode="auto">
            <a:xfrm>
              <a:off x="1392" y="196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7" name="Oval 6"/>
            <p:cNvSpPr>
              <a:spLocks noChangeArrowheads="1"/>
            </p:cNvSpPr>
            <p:nvPr/>
          </p:nvSpPr>
          <p:spPr bwMode="auto">
            <a:xfrm>
              <a:off x="1536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8" name="Oval 7"/>
            <p:cNvSpPr>
              <a:spLocks noChangeArrowheads="1"/>
            </p:cNvSpPr>
            <p:nvPr/>
          </p:nvSpPr>
          <p:spPr bwMode="auto">
            <a:xfrm>
              <a:off x="1680" y="225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9" name="Oval 8"/>
            <p:cNvSpPr>
              <a:spLocks noChangeArrowheads="1"/>
            </p:cNvSpPr>
            <p:nvPr/>
          </p:nvSpPr>
          <p:spPr bwMode="auto">
            <a:xfrm>
              <a:off x="1440" y="244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0" name="Oval 9"/>
            <p:cNvSpPr>
              <a:spLocks noChangeArrowheads="1"/>
            </p:cNvSpPr>
            <p:nvPr/>
          </p:nvSpPr>
          <p:spPr bwMode="auto">
            <a:xfrm>
              <a:off x="1776" y="196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1" name="Oval 10"/>
            <p:cNvSpPr>
              <a:spLocks noChangeArrowheads="1"/>
            </p:cNvSpPr>
            <p:nvPr/>
          </p:nvSpPr>
          <p:spPr bwMode="auto">
            <a:xfrm>
              <a:off x="1920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58" name="Group 11"/>
          <p:cNvGrpSpPr>
            <a:grpSpLocks/>
          </p:cNvGrpSpPr>
          <p:nvPr/>
        </p:nvGrpSpPr>
        <p:grpSpPr bwMode="auto">
          <a:xfrm>
            <a:off x="5580063" y="3716338"/>
            <a:ext cx="1944687" cy="1441450"/>
            <a:chOff x="3168" y="1920"/>
            <a:chExt cx="768" cy="672"/>
          </a:xfrm>
        </p:grpSpPr>
        <p:sp>
          <p:nvSpPr>
            <p:cNvPr id="23560" name="Oval 12"/>
            <p:cNvSpPr>
              <a:spLocks noChangeArrowheads="1"/>
            </p:cNvSpPr>
            <p:nvPr/>
          </p:nvSpPr>
          <p:spPr bwMode="auto">
            <a:xfrm>
              <a:off x="3312" y="211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1" name="Oval 13"/>
            <p:cNvSpPr>
              <a:spLocks noChangeArrowheads="1"/>
            </p:cNvSpPr>
            <p:nvPr/>
          </p:nvSpPr>
          <p:spPr bwMode="auto">
            <a:xfrm>
              <a:off x="3168" y="230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2" name="Oval 14"/>
            <p:cNvSpPr>
              <a:spLocks noChangeArrowheads="1"/>
            </p:cNvSpPr>
            <p:nvPr/>
          </p:nvSpPr>
          <p:spPr bwMode="auto">
            <a:xfrm>
              <a:off x="3504" y="192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3" name="Oval 15"/>
            <p:cNvSpPr>
              <a:spLocks noChangeArrowheads="1"/>
            </p:cNvSpPr>
            <p:nvPr/>
          </p:nvSpPr>
          <p:spPr bwMode="auto">
            <a:xfrm>
              <a:off x="3504" y="220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4" name="Oval 16"/>
            <p:cNvSpPr>
              <a:spLocks noChangeArrowheads="1"/>
            </p:cNvSpPr>
            <p:nvPr/>
          </p:nvSpPr>
          <p:spPr bwMode="auto">
            <a:xfrm>
              <a:off x="3648" y="235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5" name="Oval 17"/>
            <p:cNvSpPr>
              <a:spLocks noChangeArrowheads="1"/>
            </p:cNvSpPr>
            <p:nvPr/>
          </p:nvSpPr>
          <p:spPr bwMode="auto">
            <a:xfrm>
              <a:off x="3840" y="249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59" name="Text Box 18"/>
          <p:cNvSpPr txBox="1">
            <a:spLocks noChangeArrowheads="1"/>
          </p:cNvSpPr>
          <p:nvPr/>
        </p:nvSpPr>
        <p:spPr bwMode="auto">
          <a:xfrm>
            <a:off x="4211638" y="4149725"/>
            <a:ext cx="422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3200" b="1">
                <a:latin typeface="Arial" pitchFamily="34" charset="0"/>
                <a:cs typeface="Arial" pitchFamily="34" charset="0"/>
              </a:rPr>
              <a:t>+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A5153-BB94-4A67-B817-9B1A1F82E81B}" type="slidenum">
              <a:rPr lang="he-IL"/>
              <a:pPr>
                <a:defRPr/>
              </a:pPr>
              <a:t>27</a:t>
            </a:fld>
            <a:endParaRPr lang="en-US"/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222250" y="404813"/>
            <a:ext cx="8921750" cy="11874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b="1">
                <a:latin typeface="Arial" pitchFamily="34" charset="0"/>
                <a:cs typeface="Arial" pitchFamily="34" charset="0"/>
              </a:rPr>
              <a:t>find those rotations and translations of one of the point sets which produce “large” superimpositions of corresponding 3-D points</a:t>
            </a:r>
          </a:p>
        </p:txBody>
      </p:sp>
      <p:sp>
        <p:nvSpPr>
          <p:cNvPr id="563203" name="Line 3"/>
          <p:cNvSpPr>
            <a:spLocks noChangeShapeType="1"/>
          </p:cNvSpPr>
          <p:nvPr/>
        </p:nvSpPr>
        <p:spPr bwMode="auto">
          <a:xfrm flipH="1">
            <a:off x="1763713" y="3357563"/>
            <a:ext cx="1439862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204" name="Line 4"/>
          <p:cNvSpPr>
            <a:spLocks noChangeShapeType="1"/>
          </p:cNvSpPr>
          <p:nvPr/>
        </p:nvSpPr>
        <p:spPr bwMode="auto">
          <a:xfrm>
            <a:off x="4356100" y="3789363"/>
            <a:ext cx="0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205" name="Line 5"/>
          <p:cNvSpPr>
            <a:spLocks noChangeShapeType="1"/>
          </p:cNvSpPr>
          <p:nvPr/>
        </p:nvSpPr>
        <p:spPr bwMode="auto">
          <a:xfrm>
            <a:off x="5364163" y="3644900"/>
            <a:ext cx="1152525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4583" name="Group 6"/>
          <p:cNvGrpSpPr>
            <a:grpSpLocks/>
          </p:cNvGrpSpPr>
          <p:nvPr/>
        </p:nvGrpSpPr>
        <p:grpSpPr bwMode="auto">
          <a:xfrm>
            <a:off x="3708400" y="2060575"/>
            <a:ext cx="1498600" cy="1346200"/>
            <a:chOff x="1392" y="1968"/>
            <a:chExt cx="624" cy="576"/>
          </a:xfrm>
        </p:grpSpPr>
        <p:sp>
          <p:nvSpPr>
            <p:cNvPr id="24627" name="Oval 7"/>
            <p:cNvSpPr>
              <a:spLocks noChangeArrowheads="1"/>
            </p:cNvSpPr>
            <p:nvPr/>
          </p:nvSpPr>
          <p:spPr bwMode="auto">
            <a:xfrm>
              <a:off x="1392" y="196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8" name="Oval 8"/>
            <p:cNvSpPr>
              <a:spLocks noChangeArrowheads="1"/>
            </p:cNvSpPr>
            <p:nvPr/>
          </p:nvSpPr>
          <p:spPr bwMode="auto">
            <a:xfrm>
              <a:off x="1536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9" name="Oval 9"/>
            <p:cNvSpPr>
              <a:spLocks noChangeArrowheads="1"/>
            </p:cNvSpPr>
            <p:nvPr/>
          </p:nvSpPr>
          <p:spPr bwMode="auto">
            <a:xfrm>
              <a:off x="1680" y="225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0" name="Oval 10"/>
            <p:cNvSpPr>
              <a:spLocks noChangeArrowheads="1"/>
            </p:cNvSpPr>
            <p:nvPr/>
          </p:nvSpPr>
          <p:spPr bwMode="auto">
            <a:xfrm>
              <a:off x="1440" y="244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1" name="Oval 11"/>
            <p:cNvSpPr>
              <a:spLocks noChangeArrowheads="1"/>
            </p:cNvSpPr>
            <p:nvPr/>
          </p:nvSpPr>
          <p:spPr bwMode="auto">
            <a:xfrm>
              <a:off x="1776" y="196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2" name="Oval 12"/>
            <p:cNvSpPr>
              <a:spLocks noChangeArrowheads="1"/>
            </p:cNvSpPr>
            <p:nvPr/>
          </p:nvSpPr>
          <p:spPr bwMode="auto">
            <a:xfrm>
              <a:off x="1920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584" name="Text Box 13"/>
          <p:cNvSpPr txBox="1">
            <a:spLocks noChangeArrowheads="1"/>
          </p:cNvSpPr>
          <p:nvPr/>
        </p:nvSpPr>
        <p:spPr bwMode="auto">
          <a:xfrm>
            <a:off x="5940425" y="2924175"/>
            <a:ext cx="5254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4400" b="1" i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en-US" sz="4400" b="1" i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grpSp>
        <p:nvGrpSpPr>
          <p:cNvPr id="24585" name="Group 14"/>
          <p:cNvGrpSpPr>
            <a:grpSpLocks/>
          </p:cNvGrpSpPr>
          <p:nvPr/>
        </p:nvGrpSpPr>
        <p:grpSpPr bwMode="auto">
          <a:xfrm>
            <a:off x="250825" y="4581525"/>
            <a:ext cx="1939925" cy="1425575"/>
            <a:chOff x="3168" y="1920"/>
            <a:chExt cx="768" cy="672"/>
          </a:xfrm>
        </p:grpSpPr>
        <p:sp>
          <p:nvSpPr>
            <p:cNvPr id="24621" name="Oval 15"/>
            <p:cNvSpPr>
              <a:spLocks noChangeArrowheads="1"/>
            </p:cNvSpPr>
            <p:nvPr/>
          </p:nvSpPr>
          <p:spPr bwMode="auto">
            <a:xfrm>
              <a:off x="3312" y="211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2" name="Oval 16"/>
            <p:cNvSpPr>
              <a:spLocks noChangeArrowheads="1"/>
            </p:cNvSpPr>
            <p:nvPr/>
          </p:nvSpPr>
          <p:spPr bwMode="auto">
            <a:xfrm>
              <a:off x="3168" y="230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3" name="Oval 17"/>
            <p:cNvSpPr>
              <a:spLocks noChangeArrowheads="1"/>
            </p:cNvSpPr>
            <p:nvPr/>
          </p:nvSpPr>
          <p:spPr bwMode="auto">
            <a:xfrm>
              <a:off x="3504" y="192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4" name="Oval 18"/>
            <p:cNvSpPr>
              <a:spLocks noChangeArrowheads="1"/>
            </p:cNvSpPr>
            <p:nvPr/>
          </p:nvSpPr>
          <p:spPr bwMode="auto">
            <a:xfrm>
              <a:off x="3504" y="220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5" name="Oval 19"/>
            <p:cNvSpPr>
              <a:spLocks noChangeArrowheads="1"/>
            </p:cNvSpPr>
            <p:nvPr/>
          </p:nvSpPr>
          <p:spPr bwMode="auto">
            <a:xfrm>
              <a:off x="3648" y="235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6" name="Oval 20"/>
            <p:cNvSpPr>
              <a:spLocks noChangeArrowheads="1"/>
            </p:cNvSpPr>
            <p:nvPr/>
          </p:nvSpPr>
          <p:spPr bwMode="auto">
            <a:xfrm>
              <a:off x="3840" y="249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586" name="Group 21"/>
          <p:cNvGrpSpPr>
            <a:grpSpLocks/>
          </p:cNvGrpSpPr>
          <p:nvPr/>
        </p:nvGrpSpPr>
        <p:grpSpPr bwMode="auto">
          <a:xfrm>
            <a:off x="6557963" y="4911725"/>
            <a:ext cx="1319212" cy="1266825"/>
            <a:chOff x="3168" y="1920"/>
            <a:chExt cx="576" cy="528"/>
          </a:xfrm>
        </p:grpSpPr>
        <p:sp>
          <p:nvSpPr>
            <p:cNvPr id="24616" name="Oval 22"/>
            <p:cNvSpPr>
              <a:spLocks noChangeArrowheads="1"/>
            </p:cNvSpPr>
            <p:nvPr/>
          </p:nvSpPr>
          <p:spPr bwMode="auto">
            <a:xfrm>
              <a:off x="3312" y="211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7" name="Oval 23"/>
            <p:cNvSpPr>
              <a:spLocks noChangeArrowheads="1"/>
            </p:cNvSpPr>
            <p:nvPr/>
          </p:nvSpPr>
          <p:spPr bwMode="auto">
            <a:xfrm>
              <a:off x="3168" y="230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8" name="Oval 24"/>
            <p:cNvSpPr>
              <a:spLocks noChangeArrowheads="1"/>
            </p:cNvSpPr>
            <p:nvPr/>
          </p:nvSpPr>
          <p:spPr bwMode="auto">
            <a:xfrm>
              <a:off x="3504" y="192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9" name="Oval 25"/>
            <p:cNvSpPr>
              <a:spLocks noChangeArrowheads="1"/>
            </p:cNvSpPr>
            <p:nvPr/>
          </p:nvSpPr>
          <p:spPr bwMode="auto">
            <a:xfrm>
              <a:off x="3504" y="220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0" name="Oval 26"/>
            <p:cNvSpPr>
              <a:spLocks noChangeArrowheads="1"/>
            </p:cNvSpPr>
            <p:nvPr/>
          </p:nvSpPr>
          <p:spPr bwMode="auto">
            <a:xfrm>
              <a:off x="3648" y="235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587" name="Oval 27"/>
          <p:cNvSpPr>
            <a:spLocks noChangeArrowheads="1"/>
          </p:cNvSpPr>
          <p:nvPr/>
        </p:nvSpPr>
        <p:spPr bwMode="auto">
          <a:xfrm>
            <a:off x="8097838" y="6294438"/>
            <a:ext cx="219075" cy="2301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28"/>
          <p:cNvGrpSpPr>
            <a:grpSpLocks/>
          </p:cNvGrpSpPr>
          <p:nvPr/>
        </p:nvGrpSpPr>
        <p:grpSpPr bwMode="auto">
          <a:xfrm rot="10035575">
            <a:off x="6443663" y="4868863"/>
            <a:ext cx="1428750" cy="1382712"/>
            <a:chOff x="3216" y="1872"/>
            <a:chExt cx="624" cy="576"/>
          </a:xfrm>
        </p:grpSpPr>
        <p:sp>
          <p:nvSpPr>
            <p:cNvPr id="24610" name="Oval 29"/>
            <p:cNvSpPr>
              <a:spLocks noChangeArrowheads="1"/>
            </p:cNvSpPr>
            <p:nvPr/>
          </p:nvSpPr>
          <p:spPr bwMode="auto">
            <a:xfrm>
              <a:off x="3216" y="187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1" name="Oval 30"/>
            <p:cNvSpPr>
              <a:spLocks noChangeArrowheads="1"/>
            </p:cNvSpPr>
            <p:nvPr/>
          </p:nvSpPr>
          <p:spPr bwMode="auto">
            <a:xfrm>
              <a:off x="3360" y="201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2" name="Oval 31"/>
            <p:cNvSpPr>
              <a:spLocks noChangeArrowheads="1"/>
            </p:cNvSpPr>
            <p:nvPr/>
          </p:nvSpPr>
          <p:spPr bwMode="auto">
            <a:xfrm>
              <a:off x="3504" y="216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3" name="Oval 32"/>
            <p:cNvSpPr>
              <a:spLocks noChangeArrowheads="1"/>
            </p:cNvSpPr>
            <p:nvPr/>
          </p:nvSpPr>
          <p:spPr bwMode="auto">
            <a:xfrm>
              <a:off x="3264" y="235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4" name="Oval 33"/>
            <p:cNvSpPr>
              <a:spLocks noChangeArrowheads="1"/>
            </p:cNvSpPr>
            <p:nvPr/>
          </p:nvSpPr>
          <p:spPr bwMode="auto">
            <a:xfrm>
              <a:off x="3600" y="187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5" name="Oval 34"/>
            <p:cNvSpPr>
              <a:spLocks noChangeArrowheads="1"/>
            </p:cNvSpPr>
            <p:nvPr/>
          </p:nvSpPr>
          <p:spPr bwMode="auto">
            <a:xfrm>
              <a:off x="3744" y="201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589" name="Group 35"/>
          <p:cNvGrpSpPr>
            <a:grpSpLocks/>
          </p:cNvGrpSpPr>
          <p:nvPr/>
        </p:nvGrpSpPr>
        <p:grpSpPr bwMode="auto">
          <a:xfrm>
            <a:off x="3348038" y="5013325"/>
            <a:ext cx="1938337" cy="1354138"/>
            <a:chOff x="3168" y="1920"/>
            <a:chExt cx="768" cy="672"/>
          </a:xfrm>
        </p:grpSpPr>
        <p:sp>
          <p:nvSpPr>
            <p:cNvPr id="24604" name="Oval 36"/>
            <p:cNvSpPr>
              <a:spLocks noChangeArrowheads="1"/>
            </p:cNvSpPr>
            <p:nvPr/>
          </p:nvSpPr>
          <p:spPr bwMode="auto">
            <a:xfrm>
              <a:off x="3312" y="211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5" name="Oval 37"/>
            <p:cNvSpPr>
              <a:spLocks noChangeArrowheads="1"/>
            </p:cNvSpPr>
            <p:nvPr/>
          </p:nvSpPr>
          <p:spPr bwMode="auto">
            <a:xfrm>
              <a:off x="3168" y="230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6" name="Oval 38"/>
            <p:cNvSpPr>
              <a:spLocks noChangeArrowheads="1"/>
            </p:cNvSpPr>
            <p:nvPr/>
          </p:nvSpPr>
          <p:spPr bwMode="auto">
            <a:xfrm>
              <a:off x="3504" y="192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7" name="Oval 39"/>
            <p:cNvSpPr>
              <a:spLocks noChangeArrowheads="1"/>
            </p:cNvSpPr>
            <p:nvPr/>
          </p:nvSpPr>
          <p:spPr bwMode="auto">
            <a:xfrm>
              <a:off x="3504" y="220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8" name="Oval 40"/>
            <p:cNvSpPr>
              <a:spLocks noChangeArrowheads="1"/>
            </p:cNvSpPr>
            <p:nvPr/>
          </p:nvSpPr>
          <p:spPr bwMode="auto">
            <a:xfrm>
              <a:off x="3648" y="235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9" name="Oval 41"/>
            <p:cNvSpPr>
              <a:spLocks noChangeArrowheads="1"/>
            </p:cNvSpPr>
            <p:nvPr/>
          </p:nvSpPr>
          <p:spPr bwMode="auto">
            <a:xfrm>
              <a:off x="3840" y="249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42"/>
          <p:cNvGrpSpPr>
            <a:grpSpLocks/>
          </p:cNvGrpSpPr>
          <p:nvPr/>
        </p:nvGrpSpPr>
        <p:grpSpPr bwMode="auto">
          <a:xfrm rot="2286704">
            <a:off x="3708400" y="5395913"/>
            <a:ext cx="1498600" cy="1346200"/>
            <a:chOff x="1392" y="1968"/>
            <a:chExt cx="624" cy="576"/>
          </a:xfrm>
        </p:grpSpPr>
        <p:sp>
          <p:nvSpPr>
            <p:cNvPr id="24598" name="Oval 43"/>
            <p:cNvSpPr>
              <a:spLocks noChangeArrowheads="1"/>
            </p:cNvSpPr>
            <p:nvPr/>
          </p:nvSpPr>
          <p:spPr bwMode="auto">
            <a:xfrm>
              <a:off x="1392" y="196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9" name="Oval 44"/>
            <p:cNvSpPr>
              <a:spLocks noChangeArrowheads="1"/>
            </p:cNvSpPr>
            <p:nvPr/>
          </p:nvSpPr>
          <p:spPr bwMode="auto">
            <a:xfrm>
              <a:off x="1536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0" name="Oval 45"/>
            <p:cNvSpPr>
              <a:spLocks noChangeArrowheads="1"/>
            </p:cNvSpPr>
            <p:nvPr/>
          </p:nvSpPr>
          <p:spPr bwMode="auto">
            <a:xfrm>
              <a:off x="1680" y="225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1" name="Oval 46"/>
            <p:cNvSpPr>
              <a:spLocks noChangeArrowheads="1"/>
            </p:cNvSpPr>
            <p:nvPr/>
          </p:nvSpPr>
          <p:spPr bwMode="auto">
            <a:xfrm>
              <a:off x="1440" y="244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2" name="Oval 47"/>
            <p:cNvSpPr>
              <a:spLocks noChangeArrowheads="1"/>
            </p:cNvSpPr>
            <p:nvPr/>
          </p:nvSpPr>
          <p:spPr bwMode="auto">
            <a:xfrm>
              <a:off x="1776" y="196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3" name="Oval 48"/>
            <p:cNvSpPr>
              <a:spLocks noChangeArrowheads="1"/>
            </p:cNvSpPr>
            <p:nvPr/>
          </p:nvSpPr>
          <p:spPr bwMode="auto">
            <a:xfrm>
              <a:off x="1920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49"/>
          <p:cNvGrpSpPr>
            <a:grpSpLocks/>
          </p:cNvGrpSpPr>
          <p:nvPr/>
        </p:nvGrpSpPr>
        <p:grpSpPr bwMode="auto">
          <a:xfrm rot="8717777">
            <a:off x="468313" y="4868863"/>
            <a:ext cx="1498600" cy="1346200"/>
            <a:chOff x="1392" y="1968"/>
            <a:chExt cx="624" cy="576"/>
          </a:xfrm>
        </p:grpSpPr>
        <p:sp>
          <p:nvSpPr>
            <p:cNvPr id="24592" name="Oval 50"/>
            <p:cNvSpPr>
              <a:spLocks noChangeArrowheads="1"/>
            </p:cNvSpPr>
            <p:nvPr/>
          </p:nvSpPr>
          <p:spPr bwMode="auto">
            <a:xfrm>
              <a:off x="1392" y="196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3" name="Oval 51"/>
            <p:cNvSpPr>
              <a:spLocks noChangeArrowheads="1"/>
            </p:cNvSpPr>
            <p:nvPr/>
          </p:nvSpPr>
          <p:spPr bwMode="auto">
            <a:xfrm>
              <a:off x="1536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4" name="Oval 52"/>
            <p:cNvSpPr>
              <a:spLocks noChangeArrowheads="1"/>
            </p:cNvSpPr>
            <p:nvPr/>
          </p:nvSpPr>
          <p:spPr bwMode="auto">
            <a:xfrm>
              <a:off x="1680" y="225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5" name="Oval 53"/>
            <p:cNvSpPr>
              <a:spLocks noChangeArrowheads="1"/>
            </p:cNvSpPr>
            <p:nvPr/>
          </p:nvSpPr>
          <p:spPr bwMode="auto">
            <a:xfrm>
              <a:off x="1440" y="244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6" name="Oval 54"/>
            <p:cNvSpPr>
              <a:spLocks noChangeArrowheads="1"/>
            </p:cNvSpPr>
            <p:nvPr/>
          </p:nvSpPr>
          <p:spPr bwMode="auto">
            <a:xfrm>
              <a:off x="1776" y="196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7" name="Oval 55"/>
            <p:cNvSpPr>
              <a:spLocks noChangeArrowheads="1"/>
            </p:cNvSpPr>
            <p:nvPr/>
          </p:nvSpPr>
          <p:spPr bwMode="auto">
            <a:xfrm>
              <a:off x="1920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03" grpId="0" animBg="1"/>
      <p:bldP spid="563204" grpId="0" animBg="1"/>
      <p:bldP spid="56320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0A3934-F883-469D-808C-75E08EFB5AD5}" type="slidenum">
              <a:rPr lang="he-IL"/>
              <a:pPr>
                <a:defRPr/>
              </a:pPr>
              <a:t>28</a:t>
            </a:fld>
            <a:endParaRPr lang="en-US"/>
          </a:p>
        </p:txBody>
      </p:sp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best transformation: </a:t>
            </a:r>
          </a:p>
        </p:txBody>
      </p:sp>
      <p:grpSp>
        <p:nvGrpSpPr>
          <p:cNvPr id="25604" name="Group 3"/>
          <p:cNvGrpSpPr>
            <a:grpSpLocks/>
          </p:cNvGrpSpPr>
          <p:nvPr/>
        </p:nvGrpSpPr>
        <p:grpSpPr bwMode="auto">
          <a:xfrm>
            <a:off x="5867400" y="2924175"/>
            <a:ext cx="1800225" cy="1584325"/>
            <a:chOff x="3118" y="1902"/>
            <a:chExt cx="818" cy="690"/>
          </a:xfrm>
        </p:grpSpPr>
        <p:grpSp>
          <p:nvGrpSpPr>
            <p:cNvPr id="25614" name="Group 4"/>
            <p:cNvGrpSpPr>
              <a:grpSpLocks/>
            </p:cNvGrpSpPr>
            <p:nvPr/>
          </p:nvGrpSpPr>
          <p:grpSpPr bwMode="auto">
            <a:xfrm>
              <a:off x="3168" y="1920"/>
              <a:ext cx="576" cy="528"/>
              <a:chOff x="3168" y="1920"/>
              <a:chExt cx="576" cy="528"/>
            </a:xfrm>
          </p:grpSpPr>
          <p:sp>
            <p:nvSpPr>
              <p:cNvPr id="25623" name="Oval 5"/>
              <p:cNvSpPr>
                <a:spLocks noChangeArrowheads="1"/>
              </p:cNvSpPr>
              <p:nvPr/>
            </p:nvSpPr>
            <p:spPr bwMode="auto">
              <a:xfrm>
                <a:off x="3312" y="2112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4" name="Oval 6"/>
              <p:cNvSpPr>
                <a:spLocks noChangeArrowheads="1"/>
              </p:cNvSpPr>
              <p:nvPr/>
            </p:nvSpPr>
            <p:spPr bwMode="auto">
              <a:xfrm>
                <a:off x="3168" y="230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5" name="Oval 7"/>
              <p:cNvSpPr>
                <a:spLocks noChangeArrowheads="1"/>
              </p:cNvSpPr>
              <p:nvPr/>
            </p:nvSpPr>
            <p:spPr bwMode="auto">
              <a:xfrm>
                <a:off x="3504" y="1920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6" name="Oval 8"/>
              <p:cNvSpPr>
                <a:spLocks noChangeArrowheads="1"/>
              </p:cNvSpPr>
              <p:nvPr/>
            </p:nvSpPr>
            <p:spPr bwMode="auto">
              <a:xfrm>
                <a:off x="3504" y="2208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7" name="Oval 9"/>
              <p:cNvSpPr>
                <a:spLocks noChangeArrowheads="1"/>
              </p:cNvSpPr>
              <p:nvPr/>
            </p:nvSpPr>
            <p:spPr bwMode="auto">
              <a:xfrm>
                <a:off x="3648" y="2352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615" name="Oval 10"/>
            <p:cNvSpPr>
              <a:spLocks noChangeArrowheads="1"/>
            </p:cNvSpPr>
            <p:nvPr/>
          </p:nvSpPr>
          <p:spPr bwMode="auto">
            <a:xfrm>
              <a:off x="3840" y="249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616" name="Group 11"/>
            <p:cNvGrpSpPr>
              <a:grpSpLocks/>
            </p:cNvGrpSpPr>
            <p:nvPr/>
          </p:nvGrpSpPr>
          <p:grpSpPr bwMode="auto">
            <a:xfrm rot="10035575">
              <a:off x="3118" y="1902"/>
              <a:ext cx="624" cy="576"/>
              <a:chOff x="3216" y="1872"/>
              <a:chExt cx="624" cy="576"/>
            </a:xfrm>
          </p:grpSpPr>
          <p:sp>
            <p:nvSpPr>
              <p:cNvPr id="25617" name="Oval 12"/>
              <p:cNvSpPr>
                <a:spLocks noChangeArrowheads="1"/>
              </p:cNvSpPr>
              <p:nvPr/>
            </p:nvSpPr>
            <p:spPr bwMode="auto">
              <a:xfrm>
                <a:off x="3216" y="187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18" name="Oval 13"/>
              <p:cNvSpPr>
                <a:spLocks noChangeArrowheads="1"/>
              </p:cNvSpPr>
              <p:nvPr/>
            </p:nvSpPr>
            <p:spPr bwMode="auto">
              <a:xfrm>
                <a:off x="3360" y="201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19" name="Oval 14"/>
              <p:cNvSpPr>
                <a:spLocks noChangeArrowheads="1"/>
              </p:cNvSpPr>
              <p:nvPr/>
            </p:nvSpPr>
            <p:spPr bwMode="auto">
              <a:xfrm>
                <a:off x="3504" y="216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0" name="Oval 15"/>
              <p:cNvSpPr>
                <a:spLocks noChangeArrowheads="1"/>
              </p:cNvSpPr>
              <p:nvPr/>
            </p:nvSpPr>
            <p:spPr bwMode="auto">
              <a:xfrm>
                <a:off x="3264" y="235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1" name="Oval 16"/>
              <p:cNvSpPr>
                <a:spLocks noChangeArrowheads="1"/>
              </p:cNvSpPr>
              <p:nvPr/>
            </p:nvSpPr>
            <p:spPr bwMode="auto">
              <a:xfrm>
                <a:off x="3600" y="187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2" name="Oval 17"/>
              <p:cNvSpPr>
                <a:spLocks noChangeArrowheads="1"/>
              </p:cNvSpPr>
              <p:nvPr/>
            </p:nvSpPr>
            <p:spPr bwMode="auto">
              <a:xfrm>
                <a:off x="3744" y="201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5605" name="Group 18"/>
          <p:cNvGrpSpPr>
            <a:grpSpLocks/>
          </p:cNvGrpSpPr>
          <p:nvPr/>
        </p:nvGrpSpPr>
        <p:grpSpPr bwMode="auto">
          <a:xfrm>
            <a:off x="1187450" y="3090863"/>
            <a:ext cx="1498600" cy="1346200"/>
            <a:chOff x="1392" y="1968"/>
            <a:chExt cx="624" cy="576"/>
          </a:xfrm>
        </p:grpSpPr>
        <p:sp>
          <p:nvSpPr>
            <p:cNvPr id="25608" name="Oval 19"/>
            <p:cNvSpPr>
              <a:spLocks noChangeArrowheads="1"/>
            </p:cNvSpPr>
            <p:nvPr/>
          </p:nvSpPr>
          <p:spPr bwMode="auto">
            <a:xfrm>
              <a:off x="1392" y="196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9" name="Oval 20"/>
            <p:cNvSpPr>
              <a:spLocks noChangeArrowheads="1"/>
            </p:cNvSpPr>
            <p:nvPr/>
          </p:nvSpPr>
          <p:spPr bwMode="auto">
            <a:xfrm>
              <a:off x="1536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0" name="Oval 21"/>
            <p:cNvSpPr>
              <a:spLocks noChangeArrowheads="1"/>
            </p:cNvSpPr>
            <p:nvPr/>
          </p:nvSpPr>
          <p:spPr bwMode="auto">
            <a:xfrm>
              <a:off x="1680" y="225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1" name="Oval 22"/>
            <p:cNvSpPr>
              <a:spLocks noChangeArrowheads="1"/>
            </p:cNvSpPr>
            <p:nvPr/>
          </p:nvSpPr>
          <p:spPr bwMode="auto">
            <a:xfrm>
              <a:off x="1440" y="244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2" name="Oval 23"/>
            <p:cNvSpPr>
              <a:spLocks noChangeArrowheads="1"/>
            </p:cNvSpPr>
            <p:nvPr/>
          </p:nvSpPr>
          <p:spPr bwMode="auto">
            <a:xfrm>
              <a:off x="1776" y="196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3" name="Oval 24"/>
            <p:cNvSpPr>
              <a:spLocks noChangeArrowheads="1"/>
            </p:cNvSpPr>
            <p:nvPr/>
          </p:nvSpPr>
          <p:spPr bwMode="auto">
            <a:xfrm>
              <a:off x="1920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06" name="Line 25"/>
          <p:cNvSpPr>
            <a:spLocks noChangeShapeType="1"/>
          </p:cNvSpPr>
          <p:nvPr/>
        </p:nvSpPr>
        <p:spPr bwMode="auto">
          <a:xfrm>
            <a:off x="3492500" y="3644900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07" name="Text Box 26"/>
          <p:cNvSpPr txBox="1">
            <a:spLocks noChangeArrowheads="1"/>
          </p:cNvSpPr>
          <p:nvPr/>
        </p:nvSpPr>
        <p:spPr bwMode="auto">
          <a:xfrm>
            <a:off x="4006850" y="3087688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 eaLnBrk="1" hangingPunct="1">
              <a:spcBef>
                <a:spcPct val="0"/>
              </a:spcBef>
            </a:pPr>
            <a:r>
              <a:rPr lang="en-US" sz="2400" b="1">
                <a:latin typeface="Arial" pitchFamily="34" charset="0"/>
                <a:cs typeface="Arial" pitchFamily="34" charset="0"/>
              </a:rPr>
              <a:t>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B3073A-CE7B-456B-A08C-6103B957E55A}" type="slidenum">
              <a:rPr lang="he-IL"/>
              <a:pPr>
                <a:defRPr/>
              </a:pPr>
              <a:t>29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779838" y="4572000"/>
            <a:ext cx="1952625" cy="1952625"/>
            <a:chOff x="2426" y="2795"/>
            <a:chExt cx="1230" cy="1230"/>
          </a:xfrm>
        </p:grpSpPr>
        <p:grpSp>
          <p:nvGrpSpPr>
            <p:cNvPr id="26647" name="Group 3"/>
            <p:cNvGrpSpPr>
              <a:grpSpLocks/>
            </p:cNvGrpSpPr>
            <p:nvPr/>
          </p:nvGrpSpPr>
          <p:grpSpPr bwMode="auto">
            <a:xfrm rot="-2733118">
              <a:off x="2404" y="3044"/>
              <a:ext cx="1230" cy="731"/>
              <a:chOff x="793" y="1253"/>
              <a:chExt cx="1230" cy="731"/>
            </a:xfrm>
          </p:grpSpPr>
          <p:sp>
            <p:nvSpPr>
              <p:cNvPr id="26655" name="Oval 4"/>
              <p:cNvSpPr>
                <a:spLocks noChangeArrowheads="1"/>
              </p:cNvSpPr>
              <p:nvPr/>
            </p:nvSpPr>
            <p:spPr bwMode="auto">
              <a:xfrm>
                <a:off x="1746" y="1253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6" name="Oval 5"/>
              <p:cNvSpPr>
                <a:spLocks noChangeArrowheads="1"/>
              </p:cNvSpPr>
              <p:nvPr/>
            </p:nvSpPr>
            <p:spPr bwMode="auto">
              <a:xfrm>
                <a:off x="1111" y="134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7" name="Oval 6"/>
              <p:cNvSpPr>
                <a:spLocks noChangeArrowheads="1"/>
              </p:cNvSpPr>
              <p:nvPr/>
            </p:nvSpPr>
            <p:spPr bwMode="auto">
              <a:xfrm>
                <a:off x="1020" y="1661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8" name="Oval 7"/>
              <p:cNvSpPr>
                <a:spLocks noChangeArrowheads="1"/>
              </p:cNvSpPr>
              <p:nvPr/>
            </p:nvSpPr>
            <p:spPr bwMode="auto">
              <a:xfrm>
                <a:off x="793" y="1888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9" name="Oval 8"/>
              <p:cNvSpPr>
                <a:spLocks noChangeArrowheads="1"/>
              </p:cNvSpPr>
              <p:nvPr/>
            </p:nvSpPr>
            <p:spPr bwMode="auto">
              <a:xfrm>
                <a:off x="1429" y="1298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60" name="Oval 9"/>
              <p:cNvSpPr>
                <a:spLocks noChangeArrowheads="1"/>
              </p:cNvSpPr>
              <p:nvPr/>
            </p:nvSpPr>
            <p:spPr bwMode="auto">
              <a:xfrm>
                <a:off x="1927" y="143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648" name="Group 10"/>
            <p:cNvGrpSpPr>
              <a:grpSpLocks/>
            </p:cNvGrpSpPr>
            <p:nvPr/>
          </p:nvGrpSpPr>
          <p:grpSpPr bwMode="auto">
            <a:xfrm rot="-2146754">
              <a:off x="2426" y="3067"/>
              <a:ext cx="1230" cy="731"/>
              <a:chOff x="793" y="1253"/>
              <a:chExt cx="1230" cy="731"/>
            </a:xfrm>
          </p:grpSpPr>
          <p:sp>
            <p:nvSpPr>
              <p:cNvPr id="26649" name="Oval 11"/>
              <p:cNvSpPr>
                <a:spLocks noChangeArrowheads="1"/>
              </p:cNvSpPr>
              <p:nvPr/>
            </p:nvSpPr>
            <p:spPr bwMode="auto">
              <a:xfrm>
                <a:off x="1746" y="1253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0" name="Oval 12"/>
              <p:cNvSpPr>
                <a:spLocks noChangeArrowheads="1"/>
              </p:cNvSpPr>
              <p:nvPr/>
            </p:nvSpPr>
            <p:spPr bwMode="auto">
              <a:xfrm>
                <a:off x="1111" y="134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1" name="Oval 13"/>
              <p:cNvSpPr>
                <a:spLocks noChangeArrowheads="1"/>
              </p:cNvSpPr>
              <p:nvPr/>
            </p:nvSpPr>
            <p:spPr bwMode="auto">
              <a:xfrm>
                <a:off x="1020" y="1661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2" name="Oval 14"/>
              <p:cNvSpPr>
                <a:spLocks noChangeArrowheads="1"/>
              </p:cNvSpPr>
              <p:nvPr/>
            </p:nvSpPr>
            <p:spPr bwMode="auto">
              <a:xfrm>
                <a:off x="793" y="1888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3" name="Oval 15"/>
              <p:cNvSpPr>
                <a:spLocks noChangeArrowheads="1"/>
              </p:cNvSpPr>
              <p:nvPr/>
            </p:nvSpPr>
            <p:spPr bwMode="auto">
              <a:xfrm>
                <a:off x="1429" y="1298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4" name="Oval 16"/>
              <p:cNvSpPr>
                <a:spLocks noChangeArrowheads="1"/>
              </p:cNvSpPr>
              <p:nvPr/>
            </p:nvSpPr>
            <p:spPr bwMode="auto">
              <a:xfrm>
                <a:off x="1927" y="143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6628" name="Text Box 17"/>
          <p:cNvSpPr txBox="1">
            <a:spLocks noChangeArrowheads="1"/>
          </p:cNvSpPr>
          <p:nvPr/>
        </p:nvSpPr>
        <p:spPr bwMode="auto">
          <a:xfrm>
            <a:off x="1042988" y="404813"/>
            <a:ext cx="7632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latin typeface="Arial" pitchFamily="34" charset="0"/>
                <a:cs typeface="Arial" pitchFamily="34" charset="0"/>
              </a:rPr>
              <a:t>Simple case</a:t>
            </a:r>
            <a:r>
              <a:rPr lang="en-US" sz="2400">
                <a:latin typeface="Arial" pitchFamily="34" charset="0"/>
                <a:cs typeface="Arial" pitchFamily="34" charset="0"/>
              </a:rPr>
              <a:t> – two closely related proteins with the same number of amino acids</a:t>
            </a:r>
            <a:r>
              <a:rPr lang="en-US" sz="200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65266" name="Text Box 18"/>
          <p:cNvSpPr txBox="1">
            <a:spLocks noChangeArrowheads="1"/>
          </p:cNvSpPr>
          <p:nvPr/>
        </p:nvSpPr>
        <p:spPr bwMode="auto">
          <a:xfrm>
            <a:off x="144463" y="4868863"/>
            <a:ext cx="3922712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latin typeface="Arial" pitchFamily="34" charset="0"/>
                <a:cs typeface="Arial" pitchFamily="34" charset="0"/>
              </a:rPr>
              <a:t>Question:</a:t>
            </a:r>
          </a:p>
          <a:p>
            <a:pPr eaLnBrk="1" hangingPunct="1"/>
            <a:r>
              <a:rPr lang="en-US" sz="2400">
                <a:latin typeface="Arial" pitchFamily="34" charset="0"/>
                <a:cs typeface="Arial" pitchFamily="34" charset="0"/>
              </a:rPr>
              <a:t>how do we asses the quality of the transformation?</a:t>
            </a:r>
          </a:p>
        </p:txBody>
      </p:sp>
      <p:grpSp>
        <p:nvGrpSpPr>
          <p:cNvPr id="26630" name="Group 19"/>
          <p:cNvGrpSpPr>
            <a:grpSpLocks/>
          </p:cNvGrpSpPr>
          <p:nvPr/>
        </p:nvGrpSpPr>
        <p:grpSpPr bwMode="auto">
          <a:xfrm>
            <a:off x="1295400" y="1484313"/>
            <a:ext cx="5949950" cy="1952625"/>
            <a:chOff x="816" y="935"/>
            <a:chExt cx="3748" cy="1230"/>
          </a:xfrm>
        </p:grpSpPr>
        <p:grpSp>
          <p:nvGrpSpPr>
            <p:cNvPr id="26632" name="Group 20"/>
            <p:cNvGrpSpPr>
              <a:grpSpLocks/>
            </p:cNvGrpSpPr>
            <p:nvPr/>
          </p:nvGrpSpPr>
          <p:grpSpPr bwMode="auto">
            <a:xfrm rot="2653457">
              <a:off x="816" y="1162"/>
              <a:ext cx="1230" cy="731"/>
              <a:chOff x="793" y="1253"/>
              <a:chExt cx="1230" cy="731"/>
            </a:xfrm>
          </p:grpSpPr>
          <p:sp>
            <p:nvSpPr>
              <p:cNvPr id="26641" name="Oval 21"/>
              <p:cNvSpPr>
                <a:spLocks noChangeArrowheads="1"/>
              </p:cNvSpPr>
              <p:nvPr/>
            </p:nvSpPr>
            <p:spPr bwMode="auto">
              <a:xfrm>
                <a:off x="1746" y="1253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42" name="Oval 22"/>
              <p:cNvSpPr>
                <a:spLocks noChangeArrowheads="1"/>
              </p:cNvSpPr>
              <p:nvPr/>
            </p:nvSpPr>
            <p:spPr bwMode="auto">
              <a:xfrm>
                <a:off x="1111" y="134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43" name="Oval 23"/>
              <p:cNvSpPr>
                <a:spLocks noChangeArrowheads="1"/>
              </p:cNvSpPr>
              <p:nvPr/>
            </p:nvSpPr>
            <p:spPr bwMode="auto">
              <a:xfrm>
                <a:off x="1020" y="1661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44" name="Oval 24"/>
              <p:cNvSpPr>
                <a:spLocks noChangeArrowheads="1"/>
              </p:cNvSpPr>
              <p:nvPr/>
            </p:nvSpPr>
            <p:spPr bwMode="auto">
              <a:xfrm>
                <a:off x="793" y="1888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45" name="Oval 25"/>
              <p:cNvSpPr>
                <a:spLocks noChangeArrowheads="1"/>
              </p:cNvSpPr>
              <p:nvPr/>
            </p:nvSpPr>
            <p:spPr bwMode="auto">
              <a:xfrm>
                <a:off x="1429" y="1298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46" name="Oval 26"/>
              <p:cNvSpPr>
                <a:spLocks noChangeArrowheads="1"/>
              </p:cNvSpPr>
              <p:nvPr/>
            </p:nvSpPr>
            <p:spPr bwMode="auto">
              <a:xfrm>
                <a:off x="1927" y="143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633" name="Group 27"/>
            <p:cNvGrpSpPr>
              <a:grpSpLocks/>
            </p:cNvGrpSpPr>
            <p:nvPr/>
          </p:nvGrpSpPr>
          <p:grpSpPr bwMode="auto">
            <a:xfrm rot="-2733118">
              <a:off x="3584" y="1184"/>
              <a:ext cx="1230" cy="731"/>
              <a:chOff x="793" y="1253"/>
              <a:chExt cx="1230" cy="731"/>
            </a:xfrm>
          </p:grpSpPr>
          <p:sp>
            <p:nvSpPr>
              <p:cNvPr id="26635" name="Oval 28"/>
              <p:cNvSpPr>
                <a:spLocks noChangeArrowheads="1"/>
              </p:cNvSpPr>
              <p:nvPr/>
            </p:nvSpPr>
            <p:spPr bwMode="auto">
              <a:xfrm>
                <a:off x="1746" y="1253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36" name="Oval 29"/>
              <p:cNvSpPr>
                <a:spLocks noChangeArrowheads="1"/>
              </p:cNvSpPr>
              <p:nvPr/>
            </p:nvSpPr>
            <p:spPr bwMode="auto">
              <a:xfrm>
                <a:off x="1111" y="134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37" name="Oval 30"/>
              <p:cNvSpPr>
                <a:spLocks noChangeArrowheads="1"/>
              </p:cNvSpPr>
              <p:nvPr/>
            </p:nvSpPr>
            <p:spPr bwMode="auto">
              <a:xfrm>
                <a:off x="1020" y="1661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38" name="Oval 31"/>
              <p:cNvSpPr>
                <a:spLocks noChangeArrowheads="1"/>
              </p:cNvSpPr>
              <p:nvPr/>
            </p:nvSpPr>
            <p:spPr bwMode="auto">
              <a:xfrm>
                <a:off x="793" y="1888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39" name="Oval 32"/>
              <p:cNvSpPr>
                <a:spLocks noChangeArrowheads="1"/>
              </p:cNvSpPr>
              <p:nvPr/>
            </p:nvSpPr>
            <p:spPr bwMode="auto">
              <a:xfrm>
                <a:off x="1429" y="1298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40" name="Oval 33"/>
              <p:cNvSpPr>
                <a:spLocks noChangeArrowheads="1"/>
              </p:cNvSpPr>
              <p:nvPr/>
            </p:nvSpPr>
            <p:spPr bwMode="auto">
              <a:xfrm>
                <a:off x="1927" y="143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6634" name="Text Box 34"/>
            <p:cNvSpPr txBox="1">
              <a:spLocks noChangeArrowheads="1"/>
            </p:cNvSpPr>
            <p:nvPr/>
          </p:nvSpPr>
          <p:spPr bwMode="auto">
            <a:xfrm>
              <a:off x="2744" y="1389"/>
              <a:ext cx="26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3200" b="1">
                  <a:latin typeface="Arial" pitchFamily="34" charset="0"/>
                  <a:cs typeface="Arial" pitchFamily="34" charset="0"/>
                </a:rPr>
                <a:t>+</a:t>
              </a:r>
            </a:p>
          </p:txBody>
        </p:sp>
      </p:grpSp>
      <p:sp>
        <p:nvSpPr>
          <p:cNvPr id="26631" name="Line 35"/>
          <p:cNvSpPr>
            <a:spLocks noChangeShapeType="1"/>
          </p:cNvSpPr>
          <p:nvPr/>
        </p:nvSpPr>
        <p:spPr bwMode="auto">
          <a:xfrm>
            <a:off x="4643438" y="3429000"/>
            <a:ext cx="0" cy="792163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2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38100"/>
            <a:ext cx="7772400" cy="1143000"/>
          </a:xfrm>
        </p:spPr>
        <p:txBody>
          <a:bodyPr/>
          <a:lstStyle/>
          <a:p>
            <a:pPr eaLnBrk="1" hangingPunct="1"/>
            <a:r>
              <a:rPr lang="en-GB" sz="3200" smtClean="0"/>
              <a:t>How proteins are made from domains.</a:t>
            </a:r>
          </a:p>
        </p:txBody>
      </p:sp>
      <p:pic>
        <p:nvPicPr>
          <p:cNvPr id="49155" name="Picture 6" descr="GRB2_HUMAN_30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1475" y="1333500"/>
            <a:ext cx="25257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7" descr="dom_stru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262188"/>
            <a:ext cx="8175625" cy="35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Text Box 8"/>
          <p:cNvSpPr txBox="1">
            <a:spLocks noChangeArrowheads="1"/>
          </p:cNvSpPr>
          <p:nvPr/>
        </p:nvSpPr>
        <p:spPr bwMode="auto">
          <a:xfrm>
            <a:off x="3411538" y="1438275"/>
            <a:ext cx="577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600">
                <a:solidFill>
                  <a:schemeClr val="bg1"/>
                </a:solidFill>
                <a:latin typeface="Arial" charset="0"/>
              </a:rPr>
              <a:t>SH3</a:t>
            </a:r>
          </a:p>
        </p:txBody>
      </p:sp>
      <p:sp>
        <p:nvSpPr>
          <p:cNvPr id="49158" name="Text Box 9"/>
          <p:cNvSpPr txBox="1">
            <a:spLocks noChangeArrowheads="1"/>
          </p:cNvSpPr>
          <p:nvPr/>
        </p:nvSpPr>
        <p:spPr bwMode="auto">
          <a:xfrm>
            <a:off x="1658938" y="1441450"/>
            <a:ext cx="577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600">
                <a:solidFill>
                  <a:schemeClr val="bg1"/>
                </a:solidFill>
                <a:latin typeface="Arial" charset="0"/>
              </a:rPr>
              <a:t>SH3</a:t>
            </a:r>
          </a:p>
        </p:txBody>
      </p:sp>
      <p:sp>
        <p:nvSpPr>
          <p:cNvPr id="49159" name="Text Box 10"/>
          <p:cNvSpPr txBox="1">
            <a:spLocks noChangeArrowheads="1"/>
          </p:cNvSpPr>
          <p:nvPr/>
        </p:nvSpPr>
        <p:spPr bwMode="auto">
          <a:xfrm>
            <a:off x="4238625" y="1374775"/>
            <a:ext cx="963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/>
              <a:t>GRB2</a:t>
            </a:r>
          </a:p>
        </p:txBody>
      </p:sp>
      <p:sp>
        <p:nvSpPr>
          <p:cNvPr id="49160" name="Text Box 11"/>
          <p:cNvSpPr txBox="1">
            <a:spLocks noChangeArrowheads="1"/>
          </p:cNvSpPr>
          <p:nvPr/>
        </p:nvSpPr>
        <p:spPr bwMode="auto">
          <a:xfrm>
            <a:off x="549275" y="889000"/>
            <a:ext cx="76581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000"/>
              <a:t>Some proteins consist only of domains that have no enzymatic activity. It is thought that they function as scaffolds for specific complex formation.</a:t>
            </a:r>
          </a:p>
        </p:txBody>
      </p:sp>
      <p:sp>
        <p:nvSpPr>
          <p:cNvPr id="49161" name="Text Box 12"/>
          <p:cNvSpPr txBox="1">
            <a:spLocks noChangeArrowheads="1"/>
          </p:cNvSpPr>
          <p:nvPr/>
        </p:nvSpPr>
        <p:spPr bwMode="auto">
          <a:xfrm>
            <a:off x="487363" y="5040313"/>
            <a:ext cx="8248650" cy="942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/>
              <a:t>BRCT domains are a good example of divergent evolution. An ancient domain found in pro- and eukaryotes, it is characterised by a conserved fold despite significant sequence divergence. BRCTs are known to bind DNA and other proteins. Protein-protein interactions included self binding, binding BRCTs on other proteins, binding non-BRCT domains and binding to phosphoserine peptides.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4D21E-CE76-431C-A483-DF2980671336}" type="slidenum">
              <a:rPr lang="he-IL"/>
              <a:pPr>
                <a:defRPr/>
              </a:pPr>
              <a:t>30</a:t>
            </a:fld>
            <a:endParaRPr lang="en-US"/>
          </a:p>
        </p:txBody>
      </p:sp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en-US" smtClean="0"/>
              <a:t>Scoring the Alignment</a:t>
            </a: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1116013" y="1484313"/>
            <a:ext cx="7772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en-US" sz="2400" b="1">
                <a:cs typeface="Arial" pitchFamily="34" charset="0"/>
              </a:rPr>
              <a:t>Two point sets: A={a</a:t>
            </a:r>
            <a:r>
              <a:rPr lang="en-US" sz="2400" b="1" baseline="-25000">
                <a:cs typeface="Arial" pitchFamily="34" charset="0"/>
              </a:rPr>
              <a:t>i</a:t>
            </a:r>
            <a:r>
              <a:rPr lang="en-US" sz="2400" b="1">
                <a:cs typeface="Arial" pitchFamily="34" charset="0"/>
              </a:rPr>
              <a:t>} i=1…n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en-US" sz="2400" b="1">
                <a:cs typeface="Arial" pitchFamily="34" charset="0"/>
              </a:rPr>
              <a:t>                          B={b</a:t>
            </a:r>
            <a:r>
              <a:rPr lang="en-US" sz="2400" b="1" baseline="-25000">
                <a:cs typeface="Arial" pitchFamily="34" charset="0"/>
              </a:rPr>
              <a:t>j</a:t>
            </a:r>
            <a:r>
              <a:rPr lang="en-US" sz="2400" b="1">
                <a:cs typeface="Arial" pitchFamily="34" charset="0"/>
              </a:rPr>
              <a:t>} j=1…m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SzPct val="85000"/>
              <a:buFontTx/>
              <a:buChar char="•"/>
            </a:pPr>
            <a:r>
              <a:rPr lang="en-US" sz="2400"/>
              <a:t>Pairwise Correspondence: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en-US" sz="2400"/>
              <a:t>    (a</a:t>
            </a:r>
            <a:r>
              <a:rPr lang="en-US" sz="2400" baseline="-10000"/>
              <a:t>k</a:t>
            </a:r>
            <a:r>
              <a:rPr lang="en-US" sz="2400" baseline="-25000"/>
              <a:t>1</a:t>
            </a:r>
            <a:r>
              <a:rPr lang="en-US" sz="2400"/>
              <a:t>,b</a:t>
            </a:r>
            <a:r>
              <a:rPr lang="en-US" sz="2400" baseline="-10000"/>
              <a:t>t</a:t>
            </a:r>
            <a:r>
              <a:rPr lang="en-US" sz="2400" baseline="-25000"/>
              <a:t>1</a:t>
            </a:r>
            <a:r>
              <a:rPr lang="en-US" sz="2400"/>
              <a:t>) (a</a:t>
            </a:r>
            <a:r>
              <a:rPr lang="en-US" sz="2400" baseline="-10000"/>
              <a:t>k</a:t>
            </a:r>
            <a:r>
              <a:rPr lang="en-US" sz="2400" baseline="-25000"/>
              <a:t>2</a:t>
            </a:r>
            <a:r>
              <a:rPr lang="en-US" sz="2400"/>
              <a:t>,b</a:t>
            </a:r>
            <a:r>
              <a:rPr lang="en-US" sz="2400" baseline="-10000"/>
              <a:t>t</a:t>
            </a:r>
            <a:r>
              <a:rPr lang="en-US" sz="2400" baseline="-25000"/>
              <a:t>2</a:t>
            </a:r>
            <a:r>
              <a:rPr lang="en-US" sz="2400"/>
              <a:t>)… (a</a:t>
            </a:r>
            <a:r>
              <a:rPr lang="en-US" sz="2400" baseline="-10000"/>
              <a:t>k</a:t>
            </a:r>
            <a:r>
              <a:rPr lang="en-US" sz="2400" baseline="-25000"/>
              <a:t>N</a:t>
            </a:r>
            <a:r>
              <a:rPr lang="en-US" sz="2400"/>
              <a:t>,b</a:t>
            </a:r>
            <a:r>
              <a:rPr lang="en-US" sz="2400" baseline="-10000"/>
              <a:t>t</a:t>
            </a:r>
            <a:r>
              <a:rPr lang="en-US" sz="2400" baseline="-25000"/>
              <a:t>N</a:t>
            </a:r>
            <a:r>
              <a:rPr lang="en-US" sz="2400"/>
              <a:t>)</a:t>
            </a:r>
          </a:p>
        </p:txBody>
      </p:sp>
      <p:sp>
        <p:nvSpPr>
          <p:cNvPr id="566276" name="Text Box 4"/>
          <p:cNvSpPr txBox="1">
            <a:spLocks noChangeArrowheads="1"/>
          </p:cNvSpPr>
          <p:nvPr/>
        </p:nvSpPr>
        <p:spPr bwMode="auto">
          <a:xfrm>
            <a:off x="900113" y="3933825"/>
            <a:ext cx="74676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en-US" sz="2400">
                <a:cs typeface="Arial" pitchFamily="34" charset="0"/>
              </a:rPr>
              <a:t>(1) </a:t>
            </a:r>
            <a:r>
              <a:rPr lang="en-US" sz="2400"/>
              <a:t>Bottleneck    max ||a</a:t>
            </a:r>
            <a:r>
              <a:rPr lang="en-US" sz="2400" baseline="-10000"/>
              <a:t>k</a:t>
            </a:r>
            <a:r>
              <a:rPr lang="en-US" sz="2400" baseline="-25000"/>
              <a:t>i</a:t>
            </a:r>
            <a:r>
              <a:rPr lang="en-US" sz="2400"/>
              <a:t> – b</a:t>
            </a:r>
            <a:r>
              <a:rPr lang="en-US" sz="2400" baseline="-10000"/>
              <a:t>t</a:t>
            </a:r>
            <a:r>
              <a:rPr lang="en-US" sz="2400" baseline="-25000"/>
              <a:t>i</a:t>
            </a:r>
            <a:r>
              <a:rPr lang="en-US" sz="2400"/>
              <a:t>||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SzPct val="85000"/>
            </a:pPr>
            <a:endParaRPr lang="en-US" sz="240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en-US" sz="2400"/>
              <a:t>(2) </a:t>
            </a:r>
            <a:r>
              <a:rPr lang="en-US" sz="2400">
                <a:cs typeface="Arial" pitchFamily="34" charset="0"/>
              </a:rPr>
              <a:t>RMSD (Root Mean Square Distance)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en-US" sz="2400">
                <a:cs typeface="Arial" pitchFamily="34" charset="0"/>
              </a:rPr>
              <a:t>          Sqrt( </a:t>
            </a:r>
            <a:r>
              <a:rPr lang="en-US" sz="2400"/>
              <a:t>Σ||a</a:t>
            </a:r>
            <a:r>
              <a:rPr lang="en-US" sz="2400" baseline="-10000"/>
              <a:t>k</a:t>
            </a:r>
            <a:r>
              <a:rPr lang="en-US" sz="2400" baseline="-25000"/>
              <a:t>i</a:t>
            </a:r>
            <a:r>
              <a:rPr lang="en-US" sz="2400"/>
              <a:t> – b</a:t>
            </a:r>
            <a:r>
              <a:rPr lang="en-US" sz="2400" baseline="-10000"/>
              <a:t>t</a:t>
            </a:r>
            <a:r>
              <a:rPr lang="en-US" sz="2400" baseline="-25000"/>
              <a:t>i</a:t>
            </a:r>
            <a:r>
              <a:rPr lang="en-US" sz="2400"/>
              <a:t>||</a:t>
            </a:r>
            <a:r>
              <a:rPr lang="en-US" sz="2400" baseline="30000"/>
              <a:t>2</a:t>
            </a:r>
            <a:r>
              <a:rPr lang="en-US" sz="2400"/>
              <a:t>/N)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6276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25DBB-E3F8-4C80-B9BD-78C618DE8C9C}" type="slidenum">
              <a:rPr lang="he-IL"/>
              <a:pPr>
                <a:defRPr/>
              </a:pPr>
              <a:t>31</a:t>
            </a:fld>
            <a:endParaRPr lang="en-US"/>
          </a:p>
        </p:txBody>
      </p:sp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60350"/>
            <a:ext cx="7772400" cy="1143000"/>
          </a:xfrm>
        </p:spPr>
        <p:txBody>
          <a:bodyPr/>
          <a:lstStyle/>
          <a:p>
            <a:pPr rtl="0" eaLnBrk="1" hangingPunct="1">
              <a:defRPr/>
            </a:pPr>
            <a:r>
              <a:rPr lang="en-US" sz="3600" b="1" smtClean="0">
                <a:cs typeface="Times New Roman" pitchFamily="18" charset="0"/>
              </a:rPr>
              <a:t/>
            </a:r>
            <a:br>
              <a:rPr lang="en-US" sz="3600" b="1" smtClean="0">
                <a:cs typeface="Times New Roman" pitchFamily="18" charset="0"/>
              </a:rPr>
            </a:br>
            <a:r>
              <a:rPr lang="en-US" smtClean="0"/>
              <a:t>RMSD – </a:t>
            </a:r>
            <a:r>
              <a:rPr lang="en-US" smtClean="0">
                <a:solidFill>
                  <a:srgbClr val="FF3300"/>
                </a:solidFill>
              </a:rPr>
              <a:t>R</a:t>
            </a:r>
            <a:r>
              <a:rPr lang="en-US" smtClean="0"/>
              <a:t>oot </a:t>
            </a:r>
            <a:r>
              <a:rPr lang="en-US" smtClean="0">
                <a:solidFill>
                  <a:srgbClr val="FF3300"/>
                </a:solidFill>
              </a:rPr>
              <a:t>M</a:t>
            </a:r>
            <a:r>
              <a:rPr lang="en-US" smtClean="0"/>
              <a:t>ean </a:t>
            </a:r>
            <a:r>
              <a:rPr lang="en-US" smtClean="0">
                <a:solidFill>
                  <a:srgbClr val="FF3300"/>
                </a:solidFill>
              </a:rPr>
              <a:t>S</a:t>
            </a:r>
            <a:r>
              <a:rPr lang="en-US" smtClean="0"/>
              <a:t>quare </a:t>
            </a:r>
            <a:r>
              <a:rPr lang="en-US" smtClean="0">
                <a:solidFill>
                  <a:srgbClr val="FF3300"/>
                </a:solidFill>
              </a:rPr>
              <a:t>D</a:t>
            </a:r>
            <a:r>
              <a:rPr lang="en-US" smtClean="0"/>
              <a:t>eviation</a:t>
            </a:r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1116013" y="2133600"/>
            <a:ext cx="6613525" cy="3200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b="1"/>
              <a:t>Given two sets of 3-D points :</a:t>
            </a:r>
          </a:p>
          <a:p>
            <a:pPr>
              <a:spcBef>
                <a:spcPct val="0"/>
              </a:spcBef>
            </a:pPr>
            <a:r>
              <a:rPr lang="en-US" sz="2000" b="1"/>
              <a:t>P={p</a:t>
            </a:r>
            <a:r>
              <a:rPr lang="en-US" sz="2000" b="1" baseline="-25000"/>
              <a:t>i</a:t>
            </a:r>
            <a:r>
              <a:rPr lang="en-US" sz="2000" b="1"/>
              <a:t>},  Q={q</a:t>
            </a:r>
            <a:r>
              <a:rPr lang="en-US" sz="2000" b="1" baseline="-25000"/>
              <a:t>i</a:t>
            </a:r>
            <a:r>
              <a:rPr lang="en-US" sz="2000" b="1"/>
              <a:t>} , i=1,…,n;</a:t>
            </a:r>
          </a:p>
          <a:p>
            <a:pPr>
              <a:spcBef>
                <a:spcPct val="0"/>
              </a:spcBef>
            </a:pPr>
            <a:endParaRPr lang="en-US" sz="2400" b="1"/>
          </a:p>
          <a:p>
            <a:pPr>
              <a:spcBef>
                <a:spcPct val="0"/>
              </a:spcBef>
            </a:pPr>
            <a:r>
              <a:rPr lang="en-US" sz="2400" b="1">
                <a:cs typeface="Arial" pitchFamily="34" charset="0"/>
              </a:rPr>
              <a:t>rmsd(P,Q) = </a:t>
            </a:r>
            <a:r>
              <a:rPr lang="en-US" sz="3600" b="1">
                <a:cs typeface="Arial" pitchFamily="34" charset="0"/>
              </a:rPr>
              <a:t>√</a:t>
            </a:r>
            <a:r>
              <a:rPr lang="en-US" sz="3200" b="1">
                <a:latin typeface="Symbol" pitchFamily="18" charset="2"/>
                <a:cs typeface="Arial" pitchFamily="34" charset="0"/>
              </a:rPr>
              <a:t> S</a:t>
            </a:r>
            <a:r>
              <a:rPr lang="en-US" sz="3200" b="1" baseline="-25000">
                <a:cs typeface="Arial" pitchFamily="34" charset="0"/>
              </a:rPr>
              <a:t> i</a:t>
            </a:r>
            <a:r>
              <a:rPr lang="en-US" sz="3200" b="1">
                <a:cs typeface="Arial" pitchFamily="34" charset="0"/>
              </a:rPr>
              <a:t>|p</a:t>
            </a:r>
            <a:r>
              <a:rPr lang="en-US" sz="3200" b="1" baseline="-25000">
                <a:cs typeface="Arial" pitchFamily="34" charset="0"/>
              </a:rPr>
              <a:t>i</a:t>
            </a:r>
            <a:r>
              <a:rPr lang="en-US" sz="3200" b="1">
                <a:cs typeface="Arial" pitchFamily="34" charset="0"/>
              </a:rPr>
              <a:t> - q</a:t>
            </a:r>
            <a:r>
              <a:rPr lang="en-US" sz="3200" b="1" baseline="-25000">
                <a:cs typeface="Arial" pitchFamily="34" charset="0"/>
              </a:rPr>
              <a:t>i</a:t>
            </a:r>
            <a:r>
              <a:rPr lang="en-US" sz="3200" b="1">
                <a:cs typeface="Arial" pitchFamily="34" charset="0"/>
              </a:rPr>
              <a:t> |</a:t>
            </a:r>
            <a:r>
              <a:rPr lang="en-US" sz="3200" b="1" baseline="30000">
                <a:cs typeface="Arial" pitchFamily="34" charset="0"/>
              </a:rPr>
              <a:t>2 </a:t>
            </a:r>
            <a:r>
              <a:rPr lang="en-US" sz="3200" b="1">
                <a:cs typeface="Arial" pitchFamily="34" charset="0"/>
              </a:rPr>
              <a:t>/n</a:t>
            </a:r>
            <a:endParaRPr lang="en-US" sz="3200" b="1"/>
          </a:p>
          <a:p>
            <a:pPr>
              <a:spcBef>
                <a:spcPct val="0"/>
              </a:spcBef>
            </a:pPr>
            <a:endParaRPr lang="en-US" sz="2000" b="1"/>
          </a:p>
          <a:p>
            <a:pPr>
              <a:spcBef>
                <a:spcPct val="0"/>
              </a:spcBef>
            </a:pPr>
            <a:r>
              <a:rPr lang="en-US" sz="2400" b="1">
                <a:solidFill>
                  <a:srgbClr val="CC3300"/>
                </a:solidFill>
                <a:cs typeface="Arial" pitchFamily="34" charset="0"/>
              </a:rPr>
              <a:t>Find a 3-D transformation T</a:t>
            </a:r>
            <a:r>
              <a:rPr lang="en-US" sz="2400" b="1" baseline="30000">
                <a:solidFill>
                  <a:srgbClr val="CC3300"/>
                </a:solidFill>
                <a:cs typeface="Arial" pitchFamily="34" charset="0"/>
              </a:rPr>
              <a:t>*</a:t>
            </a:r>
            <a:r>
              <a:rPr lang="en-US" sz="2400" b="1">
                <a:solidFill>
                  <a:srgbClr val="CC3300"/>
                </a:solidFill>
                <a:cs typeface="Arial" pitchFamily="34" charset="0"/>
              </a:rPr>
              <a:t> such that:</a:t>
            </a:r>
          </a:p>
          <a:p>
            <a:pPr>
              <a:spcBef>
                <a:spcPct val="0"/>
              </a:spcBef>
            </a:pPr>
            <a:endParaRPr lang="en-US" sz="2400" b="1">
              <a:solidFill>
                <a:srgbClr val="CC3300"/>
              </a:solidFill>
              <a:cs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b="1">
                <a:cs typeface="Arial" pitchFamily="34" charset="0"/>
              </a:rPr>
              <a:t>rmsd( T</a:t>
            </a:r>
            <a:r>
              <a:rPr lang="en-US" sz="2400" b="1" baseline="30000">
                <a:cs typeface="Arial" pitchFamily="34" charset="0"/>
              </a:rPr>
              <a:t>*</a:t>
            </a:r>
            <a:r>
              <a:rPr lang="en-US" sz="2400" b="1">
                <a:cs typeface="Arial" pitchFamily="34" charset="0"/>
              </a:rPr>
              <a:t>(P), Q ) = </a:t>
            </a:r>
            <a:r>
              <a:rPr lang="en-US" sz="3200" b="1">
                <a:cs typeface="Arial" pitchFamily="34" charset="0"/>
              </a:rPr>
              <a:t>min</a:t>
            </a:r>
            <a:r>
              <a:rPr lang="en-US" sz="3200" b="1" baseline="-25000">
                <a:cs typeface="Arial" pitchFamily="34" charset="0"/>
              </a:rPr>
              <a:t>T</a:t>
            </a:r>
            <a:r>
              <a:rPr lang="en-US" sz="3200" b="1">
                <a:cs typeface="Arial" pitchFamily="34" charset="0"/>
              </a:rPr>
              <a:t> </a:t>
            </a:r>
            <a:r>
              <a:rPr lang="en-US" sz="3600" b="1">
                <a:cs typeface="Arial" pitchFamily="34" charset="0"/>
              </a:rPr>
              <a:t>√</a:t>
            </a:r>
            <a:r>
              <a:rPr lang="en-US" sz="3200" b="1">
                <a:latin typeface="Symbol" pitchFamily="18" charset="2"/>
                <a:cs typeface="Arial" pitchFamily="34" charset="0"/>
              </a:rPr>
              <a:t> S</a:t>
            </a:r>
            <a:r>
              <a:rPr lang="en-US" sz="3200" b="1" baseline="-25000">
                <a:cs typeface="Arial" pitchFamily="34" charset="0"/>
              </a:rPr>
              <a:t> i</a:t>
            </a:r>
            <a:r>
              <a:rPr lang="en-US" sz="3200" b="1">
                <a:cs typeface="Arial" pitchFamily="34" charset="0"/>
              </a:rPr>
              <a:t>|T(p</a:t>
            </a:r>
            <a:r>
              <a:rPr lang="en-US" sz="3200" b="1" baseline="-25000">
                <a:cs typeface="Arial" pitchFamily="34" charset="0"/>
              </a:rPr>
              <a:t>i</a:t>
            </a:r>
            <a:r>
              <a:rPr lang="en-US" sz="3200" b="1">
                <a:cs typeface="Arial" pitchFamily="34" charset="0"/>
              </a:rPr>
              <a:t>) - q</a:t>
            </a:r>
            <a:r>
              <a:rPr lang="en-US" sz="3200" b="1" baseline="-25000">
                <a:cs typeface="Arial" pitchFamily="34" charset="0"/>
              </a:rPr>
              <a:t>i</a:t>
            </a:r>
            <a:r>
              <a:rPr lang="en-US" sz="3200" b="1">
                <a:cs typeface="Arial" pitchFamily="34" charset="0"/>
              </a:rPr>
              <a:t> |</a:t>
            </a:r>
            <a:r>
              <a:rPr lang="en-US" sz="3200" b="1" baseline="30000">
                <a:cs typeface="Arial" pitchFamily="34" charset="0"/>
              </a:rPr>
              <a:t>2 </a:t>
            </a:r>
            <a:r>
              <a:rPr lang="en-US" sz="3200" b="1">
                <a:cs typeface="Arial" pitchFamily="34" charset="0"/>
              </a:rPr>
              <a:t>/n</a:t>
            </a:r>
          </a:p>
        </p:txBody>
      </p:sp>
      <p:sp>
        <p:nvSpPr>
          <p:cNvPr id="28677" name="Line 4"/>
          <p:cNvSpPr>
            <a:spLocks noChangeShapeType="1"/>
          </p:cNvSpPr>
          <p:nvPr/>
        </p:nvSpPr>
        <p:spPr bwMode="auto">
          <a:xfrm>
            <a:off x="3165475" y="3176588"/>
            <a:ext cx="2592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8" name="Line 5"/>
          <p:cNvSpPr>
            <a:spLocks noChangeShapeType="1"/>
          </p:cNvSpPr>
          <p:nvPr/>
        </p:nvSpPr>
        <p:spPr bwMode="auto">
          <a:xfrm>
            <a:off x="4800600" y="4648200"/>
            <a:ext cx="2940050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9" name="Text Box 6"/>
          <p:cNvSpPr txBox="1">
            <a:spLocks noChangeArrowheads="1"/>
          </p:cNvSpPr>
          <p:nvPr/>
        </p:nvSpPr>
        <p:spPr bwMode="auto">
          <a:xfrm>
            <a:off x="280988" y="6021388"/>
            <a:ext cx="8863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latin typeface="Arial" pitchFamily="34" charset="0"/>
                <a:cs typeface="Arial" pitchFamily="34" charset="0"/>
              </a:rPr>
              <a:t>Find the highest number of atoms aligned with the lowest </a:t>
            </a:r>
            <a:r>
              <a:rPr lang="en-US" sz="240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RMSD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ED1AE5-B697-4D51-AB71-5C4749BE3510}" type="slidenum">
              <a:rPr lang="he-IL"/>
              <a:pPr>
                <a:defRPr/>
              </a:pPr>
              <a:t>32</a:t>
            </a:fld>
            <a:endParaRPr lang="en-US"/>
          </a:p>
        </p:txBody>
      </p:sp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rtl="0" eaLnBrk="1" hangingPunct="1">
              <a:defRPr/>
            </a:pPr>
            <a:r>
              <a:rPr lang="en-US" smtClean="0"/>
              <a:t>Pitfalls of RMSD</a:t>
            </a:r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848600" cy="4724400"/>
          </a:xfrm>
        </p:spPr>
        <p:txBody>
          <a:bodyPr/>
          <a:lstStyle/>
          <a:p>
            <a:pPr rtl="0" eaLnBrk="1" hangingPunct="1">
              <a:lnSpc>
                <a:spcPct val="80000"/>
              </a:lnSpc>
              <a:defRPr/>
            </a:pPr>
            <a:r>
              <a:rPr lang="en-US" sz="2800" smtClean="0"/>
              <a:t>all atoms are treated equally</a:t>
            </a:r>
          </a:p>
          <a:p>
            <a:pPr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smtClean="0"/>
              <a:t>	</a:t>
            </a:r>
            <a:r>
              <a:rPr lang="en-US" sz="2400" smtClean="0"/>
              <a:t>(</a:t>
            </a:r>
            <a:r>
              <a:rPr lang="en-US" sz="2400" i="1" smtClean="0"/>
              <a:t>residues on the surface have a higher degree of freedom than those in the core</a:t>
            </a:r>
            <a:r>
              <a:rPr lang="en-US" sz="2400" smtClean="0"/>
              <a:t>)</a:t>
            </a:r>
          </a:p>
          <a:p>
            <a:pPr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smtClean="0"/>
          </a:p>
          <a:p>
            <a:pPr rtl="0" eaLnBrk="1" hangingPunct="1">
              <a:lnSpc>
                <a:spcPct val="80000"/>
              </a:lnSpc>
              <a:defRPr/>
            </a:pPr>
            <a:r>
              <a:rPr lang="en-US" sz="2800" smtClean="0"/>
              <a:t>best alignment does not always mean minimal RMSD</a:t>
            </a:r>
          </a:p>
          <a:p>
            <a:pPr rtl="0" eaLnBrk="1" hangingPunct="1">
              <a:lnSpc>
                <a:spcPct val="80000"/>
              </a:lnSpc>
              <a:defRPr/>
            </a:pPr>
            <a:endParaRPr lang="en-US" sz="2800" smtClean="0"/>
          </a:p>
          <a:p>
            <a:pPr rtl="0" eaLnBrk="1" hangingPunct="1">
              <a:lnSpc>
                <a:spcPct val="80000"/>
              </a:lnSpc>
              <a:defRPr/>
            </a:pPr>
            <a:r>
              <a:rPr lang="en-US" sz="2800" smtClean="0"/>
              <a:t>does not take into account the attributes of the amino acids</a:t>
            </a:r>
          </a:p>
          <a:p>
            <a:pPr rtl="0" eaLnBrk="1" hangingPunct="1">
              <a:lnSpc>
                <a:spcPct val="80000"/>
              </a:lnSpc>
              <a:defRPr/>
            </a:pPr>
            <a:endParaRPr lang="en-US" sz="2800" smtClean="0"/>
          </a:p>
          <a:p>
            <a:pPr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323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323BF7-5F34-4C61-845C-286BC9974373}" type="slidenum">
              <a:rPr lang="he-IL"/>
              <a:pPr>
                <a:defRPr/>
              </a:pPr>
              <a:t>33</a:t>
            </a:fld>
            <a:endParaRPr lang="en-US"/>
          </a:p>
        </p:txBody>
      </p:sp>
      <p:sp>
        <p:nvSpPr>
          <p:cNvPr id="570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Flexible alignment vs. Rigid alignment </a:t>
            </a:r>
          </a:p>
        </p:txBody>
      </p:sp>
      <p:pic>
        <p:nvPicPr>
          <p:cNvPr id="30724" name="Picture 3" descr="figure3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1557338"/>
            <a:ext cx="4105275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4" descr="figure3_2"/>
          <p:cNvPicPr>
            <a:picLocks noChangeAspect="1" noChangeArrowheads="1"/>
          </p:cNvPicPr>
          <p:nvPr/>
        </p:nvPicPr>
        <p:blipFill>
          <a:blip r:embed="rId3" cstate="print"/>
          <a:srcRect r="42453"/>
          <a:stretch>
            <a:fillRect/>
          </a:stretch>
        </p:blipFill>
        <p:spPr bwMode="auto">
          <a:xfrm>
            <a:off x="250825" y="4365625"/>
            <a:ext cx="2655888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5" descr="figure3_2"/>
          <p:cNvPicPr>
            <a:picLocks noChangeAspect="1" noChangeArrowheads="1"/>
          </p:cNvPicPr>
          <p:nvPr/>
        </p:nvPicPr>
        <p:blipFill>
          <a:blip r:embed="rId3" cstate="print"/>
          <a:srcRect l="56000"/>
          <a:stretch>
            <a:fillRect/>
          </a:stretch>
        </p:blipFill>
        <p:spPr bwMode="auto">
          <a:xfrm>
            <a:off x="6324600" y="4198938"/>
            <a:ext cx="2163763" cy="204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Line 6"/>
          <p:cNvSpPr>
            <a:spLocks noChangeShapeType="1"/>
          </p:cNvSpPr>
          <p:nvPr/>
        </p:nvSpPr>
        <p:spPr bwMode="auto">
          <a:xfrm flipH="1">
            <a:off x="2987675" y="3429000"/>
            <a:ext cx="1152525" cy="1428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Line 7"/>
          <p:cNvSpPr>
            <a:spLocks noChangeShapeType="1"/>
          </p:cNvSpPr>
          <p:nvPr/>
        </p:nvSpPr>
        <p:spPr bwMode="auto">
          <a:xfrm>
            <a:off x="4932363" y="3429000"/>
            <a:ext cx="1273175" cy="15287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Text Box 8"/>
          <p:cNvSpPr txBox="1">
            <a:spLocks noChangeArrowheads="1"/>
          </p:cNvSpPr>
          <p:nvPr/>
        </p:nvSpPr>
        <p:spPr bwMode="auto">
          <a:xfrm>
            <a:off x="395288" y="3789363"/>
            <a:ext cx="2149475" cy="465137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200">
                <a:latin typeface="Arial" pitchFamily="34" charset="0"/>
                <a:cs typeface="Arial" pitchFamily="34" charset="0"/>
              </a:rPr>
              <a:t>Rigid alignment</a:t>
            </a:r>
          </a:p>
        </p:txBody>
      </p:sp>
      <p:sp>
        <p:nvSpPr>
          <p:cNvPr id="30730" name="Text Box 9"/>
          <p:cNvSpPr txBox="1">
            <a:spLocks noChangeArrowheads="1"/>
          </p:cNvSpPr>
          <p:nvPr/>
        </p:nvSpPr>
        <p:spPr bwMode="auto">
          <a:xfrm>
            <a:off x="6372225" y="3644900"/>
            <a:ext cx="2476500" cy="465138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200">
                <a:latin typeface="Arial" pitchFamily="34" charset="0"/>
                <a:cs typeface="Arial" pitchFamily="34" charset="0"/>
              </a:rPr>
              <a:t>Flexible alignment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A8A77E-FD8B-4E54-89D4-DFD355BEE78B}" type="slidenum">
              <a:rPr lang="he-IL"/>
              <a:pPr>
                <a:defRPr/>
              </a:pPr>
              <a:t>34</a:t>
            </a:fld>
            <a:endParaRPr lang="en-US"/>
          </a:p>
        </p:txBody>
      </p:sp>
      <p:sp>
        <p:nvSpPr>
          <p:cNvPr id="571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en-US" smtClean="0"/>
              <a:t/>
            </a:r>
            <a:br>
              <a:rPr lang="en-US" smtClean="0"/>
            </a:br>
            <a:r>
              <a:rPr lang="en-US" sz="4000" smtClean="0"/>
              <a:t>Structure alignment approaches: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78812" cy="4683125"/>
          </a:xfrm>
        </p:spPr>
        <p:txBody>
          <a:bodyPr/>
          <a:lstStyle/>
          <a:p>
            <a:pPr rtl="0" eaLnBrk="1" hangingPunct="1">
              <a:lnSpc>
                <a:spcPct val="80000"/>
              </a:lnSpc>
              <a:defRPr/>
            </a:pPr>
            <a:r>
              <a:rPr lang="en-US" sz="2800" u="sng" smtClean="0"/>
              <a:t>Geometric-intermolecular</a:t>
            </a:r>
          </a:p>
          <a:p>
            <a:pPr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smtClean="0"/>
              <a:t>Algorithms may do this by minimizing the</a:t>
            </a:r>
          </a:p>
          <a:p>
            <a:pPr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smtClean="0"/>
              <a:t>RMSD in superimposed alpha-carbon positions</a:t>
            </a:r>
            <a:r>
              <a:rPr lang="en-US" sz="2400" smtClean="0"/>
              <a:t>.</a:t>
            </a:r>
          </a:p>
          <a:p>
            <a:pPr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smtClean="0"/>
          </a:p>
          <a:p>
            <a:pPr rtl="0" eaLnBrk="1" hangingPunct="1">
              <a:lnSpc>
                <a:spcPct val="80000"/>
              </a:lnSpc>
              <a:defRPr/>
            </a:pPr>
            <a:r>
              <a:rPr lang="en-US" sz="2800" u="sng" smtClean="0"/>
              <a:t>Geometric-intramolecular</a:t>
            </a:r>
          </a:p>
          <a:p>
            <a:pPr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smtClean="0"/>
              <a:t>Algorithms minimize the difference between </a:t>
            </a:r>
          </a:p>
          <a:p>
            <a:pPr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smtClean="0"/>
              <a:t>aligned contact maps or distance matrices.</a:t>
            </a:r>
          </a:p>
          <a:p>
            <a:pPr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smtClean="0"/>
          </a:p>
          <a:p>
            <a:pPr rtl="0" eaLnBrk="1" hangingPunct="1">
              <a:lnSpc>
                <a:spcPct val="80000"/>
              </a:lnSpc>
              <a:defRPr/>
            </a:pPr>
            <a:r>
              <a:rPr lang="en-US" sz="2800" u="sng" smtClean="0"/>
              <a:t>Non-Geometric</a:t>
            </a:r>
          </a:p>
          <a:p>
            <a:pPr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smtClean="0"/>
              <a:t>Algorithms align structural properties, such as</a:t>
            </a:r>
          </a:p>
          <a:p>
            <a:pPr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smtClean="0"/>
              <a:t>%buried, or secondary structure type.</a:t>
            </a: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09599"/>
            <a:ext cx="9144000" cy="528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28806" cy="686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6" y="-5136"/>
            <a:ext cx="9139273" cy="686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7138" y="912813"/>
            <a:ext cx="6688137" cy="503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6188" y="922338"/>
            <a:ext cx="6651625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42900"/>
            <a:ext cx="7772400" cy="1143000"/>
          </a:xfrm>
        </p:spPr>
        <p:txBody>
          <a:bodyPr/>
          <a:lstStyle/>
          <a:p>
            <a:pPr eaLnBrk="1" hangingPunct="1"/>
            <a:r>
              <a:rPr lang="en-GB" sz="4000" smtClean="0"/>
              <a:t>Determining Domain Structure by Limited Proteolysis</a:t>
            </a:r>
          </a:p>
        </p:txBody>
      </p:sp>
      <p:pic>
        <p:nvPicPr>
          <p:cNvPr id="50179" name="Picture 4" descr="dom_pr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4313" y="1512888"/>
            <a:ext cx="6327775" cy="502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8725" y="912813"/>
            <a:ext cx="6686550" cy="503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8725" y="922338"/>
            <a:ext cx="668655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8725" y="908050"/>
            <a:ext cx="6686550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8725" y="912813"/>
            <a:ext cx="6686550" cy="503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6188" y="927100"/>
            <a:ext cx="6651625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8725" y="922338"/>
            <a:ext cx="668655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6188" y="917575"/>
            <a:ext cx="6651625" cy="502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21C4E9-FB19-4E59-8224-1734F2B3D81D}" type="slidenum">
              <a:rPr lang="he-IL"/>
              <a:pPr>
                <a:defRPr/>
              </a:pPr>
              <a:t>47</a:t>
            </a:fld>
            <a:endParaRPr lang="en-US"/>
          </a:p>
        </p:txBody>
      </p:sp>
      <p:sp>
        <p:nvSpPr>
          <p:cNvPr id="592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765175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smtClean="0"/>
              <a:t>DALI: an intramolecular geometric</a:t>
            </a:r>
            <a:br>
              <a:rPr lang="en-US" sz="3200" smtClean="0"/>
            </a:br>
            <a:r>
              <a:rPr lang="en-US" sz="3200" smtClean="0"/>
              <a:t>structural alignment algorithm</a:t>
            </a:r>
            <a:br>
              <a:rPr lang="en-US" sz="3200" smtClean="0"/>
            </a:br>
            <a:endParaRPr lang="en-US" sz="3200" smtClean="0"/>
          </a:p>
        </p:txBody>
      </p:sp>
      <p:sp>
        <p:nvSpPr>
          <p:cNvPr id="70660" name="Text Box 3"/>
          <p:cNvSpPr txBox="1">
            <a:spLocks noChangeArrowheads="1"/>
          </p:cNvSpPr>
          <p:nvPr/>
        </p:nvSpPr>
        <p:spPr bwMode="auto">
          <a:xfrm>
            <a:off x="1042988" y="6021388"/>
            <a:ext cx="66960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>
                <a:latin typeface="Arial" pitchFamily="34" charset="0"/>
                <a:cs typeface="Arial" pitchFamily="34" charset="0"/>
                <a:hlinkClick r:id="rId2"/>
              </a:rPr>
              <a:t>http://www.ebi.ac.uk/dali/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0661" name="Picture 4" descr="dali_w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773238"/>
            <a:ext cx="7305675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39CDE2-6AC3-4694-953D-A8DF79E47AEE}" type="slidenum">
              <a:rPr lang="he-IL"/>
              <a:pPr>
                <a:defRPr/>
              </a:pPr>
              <a:t>48</a:t>
            </a:fld>
            <a:endParaRPr lang="en-US"/>
          </a:p>
        </p:txBody>
      </p:sp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smtClean="0"/>
              <a:t>DALI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en-US" smtClean="0"/>
              <a:t>Generate a distance matrix for each protein.</a:t>
            </a:r>
          </a:p>
          <a:p>
            <a:pPr rtl="0" eaLnBrk="1" hangingPunct="1">
              <a:defRPr/>
            </a:pPr>
            <a:endParaRPr lang="en-US" smtClean="0"/>
          </a:p>
          <a:p>
            <a:pPr rtl="0" eaLnBrk="1" hangingPunct="1">
              <a:defRPr/>
            </a:pPr>
            <a:r>
              <a:rPr lang="en-US" smtClean="0"/>
              <a:t>The distance matrix contains all pairwise distances. (symmetrical)</a:t>
            </a:r>
          </a:p>
          <a:p>
            <a:pPr rtl="0" eaLnBrk="1" hangingPunct="1">
              <a:defRPr/>
            </a:pPr>
            <a:endParaRPr lang="en-US" smtClean="0"/>
          </a:p>
          <a:p>
            <a:pPr rtl="0" eaLnBrk="1" hangingPunct="1">
              <a:defRPr/>
            </a:pPr>
            <a:r>
              <a:rPr lang="en-US" smtClean="0"/>
              <a:t>Dij = distance between Calpha i and Calpha j.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9FF97-2FA6-4401-B3FB-E460E565A362}" type="slidenum">
              <a:rPr lang="he-IL"/>
              <a:pPr>
                <a:defRPr/>
              </a:pPr>
              <a:t>49</a:t>
            </a:fld>
            <a:endParaRPr lang="en-US"/>
          </a:p>
        </p:txBody>
      </p:sp>
      <p:pic>
        <p:nvPicPr>
          <p:cNvPr id="727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47638"/>
            <a:ext cx="8713788" cy="650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"/>
            <a:ext cx="7772400" cy="1143000"/>
          </a:xfrm>
        </p:spPr>
        <p:txBody>
          <a:bodyPr/>
          <a:lstStyle/>
          <a:p>
            <a:pPr eaLnBrk="1" hangingPunct="1"/>
            <a:r>
              <a:rPr lang="en-GB" sz="4000" smtClean="0"/>
              <a:t>Protein regulation by coordinated action of domains</a:t>
            </a:r>
          </a:p>
        </p:txBody>
      </p:sp>
      <p:pic>
        <p:nvPicPr>
          <p:cNvPr id="51203" name="Picture 4" descr="src_regul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038" y="1304925"/>
            <a:ext cx="4394201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549" name="src_model_opening.avi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876800" y="1295400"/>
            <a:ext cx="4267200" cy="3200400"/>
          </a:xfrm>
        </p:spPr>
      </p:pic>
      <p:sp>
        <p:nvSpPr>
          <p:cNvPr id="51205" name="Text Box 7"/>
          <p:cNvSpPr txBox="1">
            <a:spLocks noChangeArrowheads="1"/>
          </p:cNvSpPr>
          <p:nvPr/>
        </p:nvSpPr>
        <p:spPr bwMode="auto">
          <a:xfrm>
            <a:off x="153988" y="6283325"/>
            <a:ext cx="795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200"/>
              <a:t>When Y527 is phosphorylated, SH2 and SH3 are “locked”, forcing lobes of kinase down and blocking access to the active site.</a:t>
            </a:r>
          </a:p>
          <a:p>
            <a:pPr algn="ctr"/>
            <a:r>
              <a:rPr lang="en-GB" sz="1200"/>
              <a:t>Young et al., 2001, Cell, v. 105, p.115</a:t>
            </a:r>
          </a:p>
        </p:txBody>
      </p:sp>
      <p:sp>
        <p:nvSpPr>
          <p:cNvPr id="51206" name="Text Box 8"/>
          <p:cNvSpPr txBox="1">
            <a:spLocks noChangeArrowheads="1"/>
          </p:cNvSpPr>
          <p:nvPr/>
        </p:nvSpPr>
        <p:spPr bwMode="auto">
          <a:xfrm>
            <a:off x="4129088" y="4584700"/>
            <a:ext cx="5014912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Having multiple domains in one protein can serve a variety of functions, one of which is illustrated here. The kinases, Src, Lck and Hck, all of which can cause aberrent growth signalling, are regulated by an internal Y phophorylation.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65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365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54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36549"/>
                </p:tgtEl>
              </p:cMediaNode>
            </p:vide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1925"/>
            <a:ext cx="8686800" cy="653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3988"/>
            <a:ext cx="8686800" cy="654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63CC7-8233-4C3F-B21B-AD4B6B53DA00}" type="slidenum">
              <a:rPr lang="he-IL"/>
              <a:pPr>
                <a:defRPr/>
              </a:pPr>
              <a:t>52</a:t>
            </a:fld>
            <a:endParaRPr lang="en-US"/>
          </a:p>
        </p:txBody>
      </p:sp>
      <p:sp>
        <p:nvSpPr>
          <p:cNvPr id="595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2988" y="1700213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FSSP - fold classification and structural alignments </a:t>
            </a:r>
          </a:p>
        </p:txBody>
      </p:sp>
      <p:sp>
        <p:nvSpPr>
          <p:cNvPr id="5959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smtClean="0"/>
              <a:t>The Dali database is based on exhaustive all-against-all 3D structure comparison of protein structures currently in the Protein Data Bank</a:t>
            </a:r>
            <a:r>
              <a:rPr lang="he-IL" sz="2800" smtClean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smtClean="0"/>
          </a:p>
        </p:txBody>
      </p:sp>
      <p:sp>
        <p:nvSpPr>
          <p:cNvPr id="75781" name="Rectangle 4"/>
          <p:cNvSpPr>
            <a:spLocks noChangeArrowheads="1"/>
          </p:cNvSpPr>
          <p:nvPr/>
        </p:nvSpPr>
        <p:spPr bwMode="auto">
          <a:xfrm>
            <a:off x="611188" y="5876925"/>
            <a:ext cx="6896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 eaLnBrk="1" hangingPunct="1">
              <a:spcBef>
                <a:spcPct val="0"/>
              </a:spcBef>
            </a:pPr>
            <a:r>
              <a:rPr lang="en-US" sz="2800">
                <a:latin typeface="Arial" pitchFamily="34" charset="0"/>
                <a:cs typeface="Arial" pitchFamily="34" charset="0"/>
                <a:hlinkClick r:id="rId2"/>
              </a:rPr>
              <a:t>http://ekhidna.biocenter.helsinki.fi/dali/start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D2FFB4-340A-468A-AB9E-A907057BF3AF}" type="slidenum">
              <a:rPr lang="he-IL"/>
              <a:pPr>
                <a:defRPr/>
              </a:pPr>
              <a:t>53</a:t>
            </a:fld>
            <a:endParaRPr lang="en-US"/>
          </a:p>
        </p:txBody>
      </p:sp>
      <p:pic>
        <p:nvPicPr>
          <p:cNvPr id="76803" name="Picture 2"/>
          <p:cNvPicPr>
            <a:picLocks noChangeAspect="1" noChangeArrowheads="1"/>
          </p:cNvPicPr>
          <p:nvPr/>
        </p:nvPicPr>
        <p:blipFill>
          <a:blip r:embed="rId2" cstate="print"/>
          <a:srcRect t="13425" r="2119" b="3023"/>
          <a:stretch>
            <a:fillRect/>
          </a:stretch>
        </p:blipFill>
        <p:spPr bwMode="auto">
          <a:xfrm>
            <a:off x="468313" y="0"/>
            <a:ext cx="8135937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4" name="Oval 3"/>
          <p:cNvSpPr>
            <a:spLocks noChangeArrowheads="1"/>
          </p:cNvSpPr>
          <p:nvPr/>
        </p:nvSpPr>
        <p:spPr bwMode="auto">
          <a:xfrm>
            <a:off x="1187450" y="4437063"/>
            <a:ext cx="2520950" cy="1008062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C21EAA-BD2B-448D-A88F-66BA2CCEF2CB}" type="slidenum">
              <a:rPr lang="he-IL"/>
              <a:pPr>
                <a:defRPr/>
              </a:pPr>
              <a:t>54</a:t>
            </a:fld>
            <a:endParaRPr lang="en-US"/>
          </a:p>
        </p:txBody>
      </p:sp>
      <p:pic>
        <p:nvPicPr>
          <p:cNvPr id="77827" name="Picture 2"/>
          <p:cNvPicPr>
            <a:picLocks noChangeAspect="1" noChangeArrowheads="1"/>
          </p:cNvPicPr>
          <p:nvPr/>
        </p:nvPicPr>
        <p:blipFill>
          <a:blip r:embed="rId2" cstate="print"/>
          <a:srcRect t="14003" b="57196"/>
          <a:stretch>
            <a:fillRect/>
          </a:stretch>
        </p:blipFill>
        <p:spPr bwMode="auto">
          <a:xfrm>
            <a:off x="19050" y="2349500"/>
            <a:ext cx="912495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8" name="Line 3"/>
          <p:cNvSpPr>
            <a:spLocks noChangeShapeType="1"/>
          </p:cNvSpPr>
          <p:nvPr/>
        </p:nvSpPr>
        <p:spPr bwMode="auto">
          <a:xfrm flipH="1">
            <a:off x="2987675" y="1484313"/>
            <a:ext cx="792163" cy="230505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7829" name="Text Box 4"/>
          <p:cNvSpPr txBox="1">
            <a:spLocks noChangeArrowheads="1"/>
          </p:cNvSpPr>
          <p:nvPr/>
        </p:nvSpPr>
        <p:spPr bwMode="auto">
          <a:xfrm>
            <a:off x="2627313" y="981075"/>
            <a:ext cx="3889375" cy="49847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Structural neighbors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EF5893-17E1-4AD6-8105-844466A823FE}" type="slidenum">
              <a:rPr lang="he-IL"/>
              <a:pPr>
                <a:defRPr/>
              </a:pPr>
              <a:t>55</a:t>
            </a:fld>
            <a:endParaRPr lang="en-US"/>
          </a:p>
        </p:txBody>
      </p:sp>
      <p:pic>
        <p:nvPicPr>
          <p:cNvPr id="78851" name="Picture 2"/>
          <p:cNvPicPr>
            <a:picLocks noChangeAspect="1" noChangeArrowheads="1"/>
          </p:cNvPicPr>
          <p:nvPr/>
        </p:nvPicPr>
        <p:blipFill>
          <a:blip r:embed="rId2" cstate="print"/>
          <a:srcRect t="14003" b="11905"/>
          <a:stretch>
            <a:fillRect/>
          </a:stretch>
        </p:blipFill>
        <p:spPr bwMode="auto">
          <a:xfrm>
            <a:off x="0" y="0"/>
            <a:ext cx="9124950" cy="66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2" name="Oval 3"/>
          <p:cNvSpPr>
            <a:spLocks noChangeArrowheads="1"/>
          </p:cNvSpPr>
          <p:nvPr/>
        </p:nvSpPr>
        <p:spPr bwMode="auto">
          <a:xfrm>
            <a:off x="0" y="1412875"/>
            <a:ext cx="539750" cy="1368425"/>
          </a:xfrm>
          <a:prstGeom prst="ellips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53" name="Line 4"/>
          <p:cNvSpPr>
            <a:spLocks noChangeShapeType="1"/>
          </p:cNvSpPr>
          <p:nvPr/>
        </p:nvSpPr>
        <p:spPr bwMode="auto">
          <a:xfrm flipH="1" flipV="1">
            <a:off x="2268538" y="1700213"/>
            <a:ext cx="4608512" cy="165735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8854" name="Text Box 5"/>
          <p:cNvSpPr txBox="1">
            <a:spLocks noChangeArrowheads="1"/>
          </p:cNvSpPr>
          <p:nvPr/>
        </p:nvSpPr>
        <p:spPr bwMode="auto">
          <a:xfrm>
            <a:off x="6877050" y="3141663"/>
            <a:ext cx="2087563" cy="376237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800">
                <a:solidFill>
                  <a:srgbClr val="FF3300"/>
                </a:solidFill>
                <a:cs typeface="Arial" pitchFamily="34" charset="0"/>
              </a:rPr>
              <a:t>RMSD</a:t>
            </a:r>
          </a:p>
        </p:txBody>
      </p:sp>
      <p:sp>
        <p:nvSpPr>
          <p:cNvPr id="78855" name="Oval 6"/>
          <p:cNvSpPr>
            <a:spLocks noChangeArrowheads="1"/>
          </p:cNvSpPr>
          <p:nvPr/>
        </p:nvSpPr>
        <p:spPr bwMode="auto">
          <a:xfrm>
            <a:off x="4572000" y="549275"/>
            <a:ext cx="1584325" cy="649288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 eaLnBrk="1" hangingPunct="1">
              <a:spcBef>
                <a:spcPct val="0"/>
              </a:spcBef>
            </a:pPr>
            <a:endParaRPr lang="en-US" sz="1800">
              <a:cs typeface="Arial" pitchFamily="34" charset="0"/>
            </a:endParaRPr>
          </a:p>
        </p:txBody>
      </p:sp>
      <p:sp>
        <p:nvSpPr>
          <p:cNvPr id="78856" name="Line 7"/>
          <p:cNvSpPr>
            <a:spLocks noChangeShapeType="1"/>
          </p:cNvSpPr>
          <p:nvPr/>
        </p:nvSpPr>
        <p:spPr bwMode="auto">
          <a:xfrm flipH="1" flipV="1">
            <a:off x="6011863" y="1125538"/>
            <a:ext cx="865187" cy="431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8857" name="Text Box 8"/>
          <p:cNvSpPr txBox="1">
            <a:spLocks noChangeArrowheads="1"/>
          </p:cNvSpPr>
          <p:nvPr/>
        </p:nvSpPr>
        <p:spPr bwMode="auto">
          <a:xfrm>
            <a:off x="7019925" y="1125538"/>
            <a:ext cx="1655763" cy="12001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800">
                <a:solidFill>
                  <a:srgbClr val="0000CC"/>
                </a:solidFill>
                <a:cs typeface="Arial" pitchFamily="34" charset="0"/>
              </a:rPr>
              <a:t>The superimposition in PDB format.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822325" y="396875"/>
            <a:ext cx="4489450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4763"/>
            <a:r>
              <a:rPr lang="en-US"/>
              <a:t>Methods of Structural alignment</a:t>
            </a:r>
          </a:p>
        </p:txBody>
      </p:sp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0" y="1676400"/>
            <a:ext cx="9090025" cy="3570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4763"/>
            <a:r>
              <a:rPr lang="en-US" sz="1600" b="1"/>
              <a:t>DALI</a:t>
            </a:r>
          </a:p>
          <a:p>
            <a:pPr indent="4763"/>
            <a:r>
              <a:rPr lang="en-US" sz="1600"/>
              <a:t>A common and popular structural alignment method is the DALI, or distance alignment matrix method, </a:t>
            </a:r>
          </a:p>
          <a:p>
            <a:pPr indent="4763"/>
            <a:r>
              <a:rPr lang="en-US" sz="1600"/>
              <a:t>which breaks the input  structures into hexapeptide fragments and calculates a distance matrix by evaluating</a:t>
            </a:r>
          </a:p>
          <a:p>
            <a:pPr indent="4763"/>
            <a:r>
              <a:rPr lang="en-US" sz="1600"/>
              <a:t> the contact patterns between successive fragments. </a:t>
            </a:r>
            <a:r>
              <a:rPr lang="en-US" sz="1600">
                <a:hlinkClick r:id="rId2" tooltip="Secondary structure"/>
              </a:rPr>
              <a:t>Secondary structure</a:t>
            </a:r>
            <a:r>
              <a:rPr lang="en-US" sz="1600"/>
              <a:t> features that involve residues </a:t>
            </a:r>
          </a:p>
          <a:p>
            <a:pPr indent="4763"/>
            <a:r>
              <a:rPr lang="en-US" sz="1600"/>
              <a:t>that are contiguous in sequence appear on the matrix's </a:t>
            </a:r>
            <a:r>
              <a:rPr lang="en-US" sz="1600">
                <a:hlinkClick r:id="rId3" tooltip="Main diagonal"/>
              </a:rPr>
              <a:t>main diagonal</a:t>
            </a:r>
            <a:r>
              <a:rPr lang="en-US" sz="1600"/>
              <a:t>; other diagonals in the matrix reflect </a:t>
            </a:r>
          </a:p>
          <a:p>
            <a:pPr indent="4763"/>
            <a:r>
              <a:rPr lang="en-US" sz="1600"/>
              <a:t>spatial contacts between residues that are not near each other in the sequence. When these diagonals are </a:t>
            </a:r>
          </a:p>
          <a:p>
            <a:pPr indent="4763"/>
            <a:r>
              <a:rPr lang="en-US" sz="1600"/>
              <a:t>parallel to the main diagonal, the features they represent are parallel; when they are perpendicular, their </a:t>
            </a:r>
          </a:p>
          <a:p>
            <a:pPr indent="4763"/>
            <a:r>
              <a:rPr lang="en-US" sz="1600"/>
              <a:t>features are antiparallel. This representation is memory-intensive because the features in the square matrix </a:t>
            </a:r>
          </a:p>
          <a:p>
            <a:pPr indent="4763"/>
            <a:r>
              <a:rPr lang="en-US" sz="1600"/>
              <a:t>are symmetrical (and thus redundant) about the main diagonal</a:t>
            </a:r>
            <a:r>
              <a:rPr lang="en-US" sz="1200"/>
              <a:t>.</a:t>
            </a:r>
          </a:p>
          <a:p>
            <a:pPr indent="4763"/>
            <a:endParaRPr lang="en-US" sz="120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DD7F52-C3E3-4BC4-9398-228339C11D89}" type="slidenum">
              <a:rPr lang="he-IL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4" name="TextovéPole 3"/>
          <p:cNvSpPr txBox="1"/>
          <p:nvPr/>
        </p:nvSpPr>
        <p:spPr>
          <a:xfrm>
            <a:off x="0" y="533400"/>
            <a:ext cx="9321800" cy="61087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indent="4763">
              <a:defRPr/>
            </a:pPr>
            <a:r>
              <a:rPr lang="en-US" sz="1600" dirty="0"/>
              <a:t>When two proteins' distance matrices share the same or similar features in approximately the same positions, </a:t>
            </a:r>
          </a:p>
          <a:p>
            <a:pPr indent="4763">
              <a:defRPr/>
            </a:pPr>
            <a:r>
              <a:rPr lang="en-US" sz="1600" dirty="0"/>
              <a:t>they can be said to have similar folds with similar-length loops connecting their secondary structure elements. </a:t>
            </a:r>
          </a:p>
          <a:p>
            <a:pPr indent="4763">
              <a:defRPr/>
            </a:pPr>
            <a:r>
              <a:rPr lang="en-US" sz="1600" dirty="0"/>
              <a:t>DALI's actual alignment process requires a similarity search after the two proteins' distance matrices are built; </a:t>
            </a:r>
          </a:p>
          <a:p>
            <a:pPr indent="4763">
              <a:defRPr/>
            </a:pPr>
            <a:r>
              <a:rPr lang="en-US" sz="1600" dirty="0"/>
              <a:t>this is normally conducted via a series of overlapping </a:t>
            </a:r>
            <a:r>
              <a:rPr lang="en-US" sz="1600" dirty="0" err="1"/>
              <a:t>submatrices</a:t>
            </a:r>
            <a:r>
              <a:rPr lang="en-US" sz="1600" dirty="0"/>
              <a:t> of size 6x6. </a:t>
            </a:r>
          </a:p>
          <a:p>
            <a:pPr indent="4763">
              <a:defRPr/>
            </a:pPr>
            <a:r>
              <a:rPr lang="en-US" sz="1600" dirty="0" err="1"/>
              <a:t>Submatrix</a:t>
            </a:r>
            <a:r>
              <a:rPr lang="en-US" sz="1600" dirty="0"/>
              <a:t> matches are then reassembled into a final alignment via a standard score-maximization algorithm</a:t>
            </a:r>
          </a:p>
          <a:p>
            <a:pPr indent="4763">
              <a:defRPr/>
            </a:pPr>
            <a:r>
              <a:rPr lang="en-US" sz="1600" dirty="0"/>
              <a:t> - the original version of DALI used a </a:t>
            </a:r>
            <a:r>
              <a:rPr lang="en-US" sz="1600" dirty="0">
                <a:hlinkClick r:id="rId2" tooltip="Monte Carlo method"/>
              </a:rPr>
              <a:t>Monte Carlo</a:t>
            </a:r>
            <a:r>
              <a:rPr lang="en-US" sz="1600" dirty="0"/>
              <a:t> simulation to maximize a structural similarity score </a:t>
            </a:r>
          </a:p>
          <a:p>
            <a:pPr indent="4763">
              <a:defRPr/>
            </a:pPr>
            <a:r>
              <a:rPr lang="en-US" sz="1600" dirty="0"/>
              <a:t>that is a function of the distances between putative corresponding atoms. In particular, more distant atoms </a:t>
            </a:r>
          </a:p>
          <a:p>
            <a:pPr indent="4763">
              <a:defRPr/>
            </a:pPr>
            <a:r>
              <a:rPr lang="en-US" sz="1600" dirty="0"/>
              <a:t>within corresponding features are exponentially </a:t>
            </a:r>
            <a:r>
              <a:rPr lang="en-US" sz="1600" dirty="0" err="1"/>
              <a:t>downweighted</a:t>
            </a:r>
            <a:r>
              <a:rPr lang="en-US" sz="1600" dirty="0"/>
              <a:t> to reduce the effects of noise introduced by </a:t>
            </a:r>
          </a:p>
          <a:p>
            <a:pPr indent="4763">
              <a:defRPr/>
            </a:pPr>
            <a:r>
              <a:rPr lang="en-US" sz="1600" dirty="0"/>
              <a:t>loop mobility, helix torsions, and other minor structural variations.</a:t>
            </a:r>
            <a:r>
              <a:rPr lang="en-US" sz="1600" dirty="0">
                <a:hlinkClick r:id="rId3" action="ppaction://hlinksldjump"/>
              </a:rPr>
              <a:t>[13]</a:t>
            </a:r>
            <a:r>
              <a:rPr lang="en-US" sz="1600" dirty="0"/>
              <a:t> Because DALI relies on an all-to-all </a:t>
            </a:r>
          </a:p>
          <a:p>
            <a:pPr indent="4763">
              <a:defRPr/>
            </a:pPr>
            <a:r>
              <a:rPr lang="en-US" sz="1600" dirty="0"/>
              <a:t>distance matrix, it can account for the possibility that structurally aligned features might appear in different </a:t>
            </a:r>
          </a:p>
          <a:p>
            <a:pPr indent="4763">
              <a:defRPr/>
            </a:pPr>
            <a:r>
              <a:rPr lang="en-US" sz="1600" dirty="0"/>
              <a:t>orders within the two sequences being compared. The DALI method has also been used to construct a </a:t>
            </a:r>
          </a:p>
          <a:p>
            <a:pPr indent="4763">
              <a:defRPr/>
            </a:pPr>
            <a:r>
              <a:rPr lang="en-US" sz="1600" dirty="0"/>
              <a:t>database known as </a:t>
            </a:r>
            <a:r>
              <a:rPr lang="en-US" sz="1600" dirty="0">
                <a:hlinkClick r:id="rId4" tooltip="FSSP"/>
              </a:rPr>
              <a:t>FSSP</a:t>
            </a:r>
            <a:r>
              <a:rPr lang="en-US" sz="1600" dirty="0"/>
              <a:t> (Fold classification based on Structure-Structure alignment of Proteins, or Families </a:t>
            </a:r>
          </a:p>
          <a:p>
            <a:pPr indent="4763">
              <a:defRPr/>
            </a:pPr>
            <a:r>
              <a:rPr lang="en-US" sz="1600" dirty="0"/>
              <a:t>of Structurally Similar Proteins) in which all known protein structures are aligned with each other to </a:t>
            </a:r>
          </a:p>
          <a:p>
            <a:pPr indent="4763">
              <a:defRPr/>
            </a:pPr>
            <a:r>
              <a:rPr lang="en-US" sz="1600" dirty="0"/>
              <a:t>determine their structural neighbors and fold classification. There is an </a:t>
            </a:r>
            <a:r>
              <a:rPr lang="en-US" sz="1600" dirty="0">
                <a:hlinkClick r:id="rId5" tooltip="http://ekhidna.biocenter.helsinki.fi/dali/start"/>
              </a:rPr>
              <a:t>searchable database</a:t>
            </a:r>
            <a:r>
              <a:rPr lang="en-US" sz="1600" dirty="0"/>
              <a:t> based on DALI </a:t>
            </a:r>
          </a:p>
          <a:p>
            <a:pPr indent="4763">
              <a:defRPr/>
            </a:pPr>
            <a:r>
              <a:rPr lang="en-US" sz="1600" dirty="0"/>
              <a:t>as well as a </a:t>
            </a:r>
            <a:r>
              <a:rPr lang="en-US" sz="1600" dirty="0">
                <a:hlinkClick r:id="rId6" tooltip="http://ekhidna.biocenter.helsinki.fi/dali_lite/downloads/download.html"/>
              </a:rPr>
              <a:t>downloadable program</a:t>
            </a:r>
            <a:r>
              <a:rPr lang="en-US" sz="1600" dirty="0"/>
              <a:t> and </a:t>
            </a:r>
            <a:r>
              <a:rPr lang="en-US" sz="1600" dirty="0">
                <a:hlinkClick r:id="rId7" tooltip="http://ekhidna.biocenter.helsinki.fi/dali_server/start"/>
              </a:rPr>
              <a:t>web search</a:t>
            </a:r>
            <a:r>
              <a:rPr lang="en-US" sz="1600" dirty="0"/>
              <a:t> based on a standalone version known as </a:t>
            </a:r>
            <a:r>
              <a:rPr lang="en-US" sz="1600" dirty="0" err="1"/>
              <a:t>DaliLite</a:t>
            </a:r>
            <a:r>
              <a:rPr lang="en-US" sz="1600" dirty="0"/>
              <a:t>.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212725" y="365125"/>
            <a:ext cx="9183688" cy="6248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4763"/>
            <a:r>
              <a:rPr lang="en-US" sz="1600" b="1"/>
              <a:t>Combinatorial extension</a:t>
            </a:r>
          </a:p>
          <a:p>
            <a:pPr indent="4763"/>
            <a:r>
              <a:rPr lang="en-US" sz="1600"/>
              <a:t>The combinatorial extension (CE) method is similar to DALI in that it too breaks each structure in the </a:t>
            </a:r>
          </a:p>
          <a:p>
            <a:pPr indent="4763"/>
            <a:r>
              <a:rPr lang="en-US" sz="1600"/>
              <a:t>query set into a series of fragments that it then attempts to reassemble into a complete alignment. A series </a:t>
            </a:r>
          </a:p>
          <a:p>
            <a:pPr indent="4763"/>
            <a:r>
              <a:rPr lang="en-US" sz="1600"/>
              <a:t>of pairwise combinations of fragments called aligned fragment pairs, or AFPs, are used to define a </a:t>
            </a:r>
          </a:p>
          <a:p>
            <a:pPr indent="4763"/>
            <a:r>
              <a:rPr lang="en-US" sz="1600"/>
              <a:t>similarity matrix through which an optimal path is generated to identify the final alignment. Only AFPs </a:t>
            </a:r>
          </a:p>
          <a:p>
            <a:pPr indent="4763"/>
            <a:r>
              <a:rPr lang="en-US" sz="1600"/>
              <a:t>that meet given criteria for local similarity are included in the matrix as a means of reducing the necessary </a:t>
            </a:r>
          </a:p>
          <a:p>
            <a:pPr indent="4763"/>
            <a:r>
              <a:rPr lang="en-US" sz="1600"/>
              <a:t>search space and thereby increasing efficiency.</a:t>
            </a:r>
            <a:r>
              <a:rPr lang="en-US" sz="1600">
                <a:hlinkClick r:id="" action="ppaction://noaction"/>
              </a:rPr>
              <a:t>[15]</a:t>
            </a:r>
            <a:r>
              <a:rPr lang="en-US" sz="1600"/>
              <a:t> A number of similarity metrics are possible; </a:t>
            </a:r>
          </a:p>
          <a:p>
            <a:pPr indent="4763"/>
            <a:r>
              <a:rPr lang="en-US" sz="1600"/>
              <a:t>the original definition of the CE method included only structural superpositions and inter-residue </a:t>
            </a:r>
          </a:p>
          <a:p>
            <a:pPr indent="4763"/>
            <a:r>
              <a:rPr lang="en-US" sz="1600"/>
              <a:t>distances but has since been expanded to include local environmental properties such as secondary structure, </a:t>
            </a:r>
          </a:p>
          <a:p>
            <a:pPr indent="4763"/>
            <a:r>
              <a:rPr lang="en-US" sz="1600"/>
              <a:t>solvent exposure, hydrogen-bonding patterns, and </a:t>
            </a:r>
            <a:r>
              <a:rPr lang="en-US" sz="1600">
                <a:hlinkClick r:id="rId2" tooltip="Dihedral angle"/>
              </a:rPr>
              <a:t>dihedral angles</a:t>
            </a:r>
            <a:r>
              <a:rPr lang="en-US" sz="1600"/>
              <a:t>.</a:t>
            </a:r>
            <a:r>
              <a:rPr lang="en-US" sz="1600">
                <a:hlinkClick r:id="" action="ppaction://noaction"/>
              </a:rPr>
              <a:t>[15]</a:t>
            </a:r>
            <a:endParaRPr lang="en-US" sz="1600"/>
          </a:p>
          <a:p>
            <a:pPr indent="4763"/>
            <a:endParaRPr lang="en-US" sz="1600"/>
          </a:p>
          <a:p>
            <a:pPr indent="4763"/>
            <a:r>
              <a:rPr lang="en-US" sz="1600"/>
              <a:t>An alignment path is calculated as the optimal path through the similarity matrix by linearly progressing </a:t>
            </a:r>
          </a:p>
          <a:p>
            <a:pPr indent="4763"/>
            <a:r>
              <a:rPr lang="en-US" sz="1600"/>
              <a:t>through the sequences and extending the alignment with the next possible high-scoring AFP pair. </a:t>
            </a:r>
          </a:p>
          <a:p>
            <a:pPr indent="4763"/>
            <a:r>
              <a:rPr lang="en-US" sz="1600"/>
              <a:t>The initial AFP pair that nucleates the alignment can occur at any point in the sequence matrix. </a:t>
            </a:r>
          </a:p>
          <a:p>
            <a:pPr indent="4763"/>
            <a:r>
              <a:rPr lang="en-US" sz="1600"/>
              <a:t>Extensions then proceed with the next AFP that meets given distance criteria restricting the alignment </a:t>
            </a:r>
          </a:p>
          <a:p>
            <a:pPr indent="4763"/>
            <a:r>
              <a:rPr lang="en-US" sz="1600"/>
              <a:t>to low gap sizes. The size of each AFP and the maximum gap size are required input parameters but are </a:t>
            </a:r>
          </a:p>
          <a:p>
            <a:pPr indent="4763"/>
            <a:r>
              <a:rPr lang="en-US" sz="1600"/>
              <a:t>usually set to empirically determined values of 8 and 30 respectively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8"/>
          <p:cNvSpPr txBox="1">
            <a:spLocks noChangeArrowheads="1"/>
          </p:cNvSpPr>
          <p:nvPr/>
        </p:nvSpPr>
        <p:spPr bwMode="auto">
          <a:xfrm>
            <a:off x="212725" y="442913"/>
            <a:ext cx="8672513" cy="4003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4763"/>
            <a:r>
              <a:rPr lang="en-US" sz="1600" b="1"/>
              <a:t>GANGSTA+</a:t>
            </a:r>
          </a:p>
          <a:p>
            <a:pPr indent="4763"/>
            <a:r>
              <a:rPr lang="en-US" sz="1600"/>
              <a:t>GANGSTA+ is a combinatorial algorithm for non-sequential structural alignment of proteins and </a:t>
            </a:r>
          </a:p>
          <a:p>
            <a:pPr indent="4763"/>
            <a:r>
              <a:rPr lang="en-US" sz="1600"/>
              <a:t>similarity search in databases (</a:t>
            </a:r>
            <a:r>
              <a:rPr lang="en-US" sz="1600">
                <a:hlinkClick r:id="rId2" tooltip="http://gangsta.chemie.fu-berlin.de"/>
              </a:rPr>
              <a:t>http://gangsta.chemie.fu-berlin.de</a:t>
            </a:r>
            <a:r>
              <a:rPr lang="en-US" sz="1600"/>
              <a:t>). It uses a combinatorial approach </a:t>
            </a:r>
          </a:p>
          <a:p>
            <a:pPr indent="4763"/>
            <a:r>
              <a:rPr lang="en-US" sz="1600"/>
              <a:t>on the secondary structure level to evaluate similarities between two protein structures based on </a:t>
            </a:r>
          </a:p>
          <a:p>
            <a:pPr indent="4763"/>
            <a:r>
              <a:rPr lang="en-US" sz="1600"/>
              <a:t>contact maps. Different SSE assignment modes can be used. The assignment of SSEs can be performed </a:t>
            </a:r>
          </a:p>
          <a:p>
            <a:pPr indent="4763"/>
            <a:r>
              <a:rPr lang="en-US" sz="1600"/>
              <a:t>respecting the sequential order of the SSEs in the polypeptide chains of the considered protein pair </a:t>
            </a:r>
          </a:p>
          <a:p>
            <a:pPr indent="4763"/>
            <a:r>
              <a:rPr lang="en-US" sz="1600"/>
              <a:t>(sequential alignment) or by ignoring this order (non-sequential alignment). Furthermore, SSE pairs </a:t>
            </a:r>
          </a:p>
          <a:p>
            <a:pPr indent="4763"/>
            <a:r>
              <a:rPr lang="en-US" sz="1600"/>
              <a:t>can optionally be aligned in reverse orientation. The highest ranking SSE assignments are transfered </a:t>
            </a:r>
          </a:p>
          <a:p>
            <a:pPr indent="4763"/>
            <a:r>
              <a:rPr lang="en-US" sz="1600"/>
              <a:t>to the residue level by a pointmatching approach</a:t>
            </a:r>
            <a:r>
              <a:rPr lang="en-US" sz="1600">
                <a:hlinkClick r:id="" action="ppaction://noaction"/>
              </a:rPr>
              <a:t>[16]</a:t>
            </a:r>
            <a:r>
              <a:rPr lang="en-US" sz="1600"/>
              <a:t>. To obtain an initial common set of atomic </a:t>
            </a:r>
          </a:p>
          <a:p>
            <a:pPr indent="4763"/>
            <a:r>
              <a:rPr lang="en-US" sz="1600"/>
              <a:t>coordinates for both proteins, pairwise attractive interactions of the C-alpha atom pairs are defined </a:t>
            </a:r>
          </a:p>
          <a:p>
            <a:pPr indent="4763"/>
            <a:r>
              <a:rPr lang="en-US" sz="1600"/>
              <a:t>by inverse Lorentzians and energy minimized. For more algorithmic details see </a:t>
            </a:r>
            <a:r>
              <a:rPr lang="en-US" sz="1600">
                <a:hlinkClick r:id="" action="ppaction://noaction"/>
              </a:rPr>
              <a:t>[17]</a:t>
            </a:r>
            <a:r>
              <a:rPr lang="en-US" sz="1600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9075"/>
            <a:ext cx="7772400" cy="1000125"/>
          </a:xfrm>
        </p:spPr>
        <p:txBody>
          <a:bodyPr/>
          <a:lstStyle/>
          <a:p>
            <a:pPr eaLnBrk="1" hangingPunct="1"/>
            <a:r>
              <a:rPr lang="en-GB" dirty="0" smtClean="0"/>
              <a:t>A continuum of protein structures</a:t>
            </a:r>
          </a:p>
        </p:txBody>
      </p:sp>
      <p:pic>
        <p:nvPicPr>
          <p:cNvPr id="5427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36675"/>
            <a:ext cx="7391400" cy="536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CC7B7-74D8-4D78-BBBC-9EB49B7F0C25}" type="slidenum">
              <a:rPr lang="he-IL" smtClean="0"/>
              <a:pPr>
                <a:defRPr/>
              </a:pPr>
              <a:t>60</a:t>
            </a:fld>
            <a:endParaRPr lang="en-US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74163" cy="518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E31404-2D07-4E56-BAF7-5C490029DAD1}" type="slidenum">
              <a:rPr lang="he-IL" smtClean="0"/>
              <a:pPr>
                <a:defRPr/>
              </a:pPr>
              <a:t>61</a:t>
            </a:fld>
            <a:endParaRPr lang="en-US"/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458200" cy="5854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9E95FF-B837-4265-B2EA-60D0EE40794D}" type="slidenum">
              <a:rPr lang="he-IL" smtClean="0"/>
              <a:pPr>
                <a:defRPr/>
              </a:pPr>
              <a:t>62</a:t>
            </a:fld>
            <a:endParaRPr lang="en-US"/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610600" cy="645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212725" y="441325"/>
            <a:ext cx="9023350" cy="3694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4763"/>
            <a:r>
              <a:rPr lang="en-US" sz="1800" b="1"/>
              <a:t>MAMMOTH</a:t>
            </a:r>
          </a:p>
          <a:p>
            <a:pPr indent="4763"/>
            <a:r>
              <a:rPr lang="en-US" sz="1800" b="1"/>
              <a:t>MA</a:t>
            </a:r>
            <a:r>
              <a:rPr lang="en-US" sz="1800"/>
              <a:t>tching </a:t>
            </a:r>
            <a:r>
              <a:rPr lang="en-US" sz="1800" b="1"/>
              <a:t>M</a:t>
            </a:r>
            <a:r>
              <a:rPr lang="en-US" sz="1800"/>
              <a:t>olecular </a:t>
            </a:r>
            <a:r>
              <a:rPr lang="en-US" sz="1800" b="1"/>
              <a:t>M</a:t>
            </a:r>
            <a:r>
              <a:rPr lang="en-US" sz="1800"/>
              <a:t>odels </a:t>
            </a:r>
            <a:r>
              <a:rPr lang="en-US" sz="1800" b="1"/>
              <a:t>O</a:t>
            </a:r>
            <a:r>
              <a:rPr lang="en-US" sz="1800"/>
              <a:t>btained from </a:t>
            </a:r>
            <a:r>
              <a:rPr lang="en-US" sz="1800" b="1"/>
              <a:t>TH</a:t>
            </a:r>
            <a:r>
              <a:rPr lang="en-US" sz="1800"/>
              <a:t>eory. As its name suggests, MAMMOTH was </a:t>
            </a:r>
          </a:p>
          <a:p>
            <a:pPr indent="4763"/>
            <a:r>
              <a:rPr lang="en-US" sz="1800"/>
              <a:t>originally developed for comparing models coming from structure prediction (</a:t>
            </a:r>
            <a:r>
              <a:rPr lang="en-US" sz="1800" b="1"/>
              <a:t>TH</a:t>
            </a:r>
            <a:r>
              <a:rPr lang="en-US" sz="1800"/>
              <a:t>eory) since </a:t>
            </a:r>
          </a:p>
          <a:p>
            <a:pPr indent="4763"/>
            <a:r>
              <a:rPr lang="en-US" sz="1800"/>
              <a:t>it is tolerant of large unalignable regions, but it has proven to work well with experimental </a:t>
            </a:r>
          </a:p>
          <a:p>
            <a:pPr indent="4763"/>
            <a:r>
              <a:rPr lang="en-US" sz="1800"/>
              <a:t>models, especially when looking for remote homology. Benchmarks on targets of blind </a:t>
            </a:r>
          </a:p>
          <a:p>
            <a:pPr indent="4763"/>
            <a:r>
              <a:rPr lang="en-US" sz="1800"/>
              <a:t>structure prediction (the </a:t>
            </a:r>
            <a:r>
              <a:rPr lang="en-US" sz="1800">
                <a:hlinkClick r:id="rId2" tooltip="CASP"/>
              </a:rPr>
              <a:t>CASP</a:t>
            </a:r>
            <a:r>
              <a:rPr lang="en-US" sz="1800"/>
              <a:t> experiment) and automated GO annotation have shown it is </a:t>
            </a:r>
          </a:p>
          <a:p>
            <a:pPr indent="4763"/>
            <a:r>
              <a:rPr lang="en-US" sz="1800"/>
              <a:t>tightly rank correlated with human curated annotation.  A highly complete database </a:t>
            </a:r>
          </a:p>
          <a:p>
            <a:pPr indent="4763"/>
            <a:r>
              <a:rPr lang="en-US" sz="1800"/>
              <a:t>of mammoth-based structure annotation for the predicted structures of unknown proteins </a:t>
            </a:r>
          </a:p>
          <a:p>
            <a:pPr indent="4763"/>
            <a:r>
              <a:rPr lang="en-US" sz="1800"/>
              <a:t>Covering 150 genomes facilitates genomic scale normalization.</a:t>
            </a:r>
            <a:endParaRPr lang="en-US" sz="1800" b="1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11A1D-25F7-42EA-ABD4-AC88613AA004}" type="slidenum">
              <a:rPr lang="he-IL" smtClean="0"/>
              <a:pPr>
                <a:defRPr/>
              </a:pPr>
              <a:t>64</a:t>
            </a:fld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0" y="457200"/>
            <a:ext cx="8910638" cy="57705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indent="4763">
              <a:defRPr/>
            </a:pPr>
            <a:r>
              <a:rPr lang="en-US" sz="1800" b="1" dirty="0"/>
              <a:t>MAMMOTH</a:t>
            </a:r>
            <a:r>
              <a:rPr lang="en-US" sz="1800" dirty="0"/>
              <a:t>-based structure alignment methods decomposes the protein structure into short </a:t>
            </a:r>
          </a:p>
          <a:p>
            <a:pPr indent="4763">
              <a:defRPr/>
            </a:pPr>
            <a:r>
              <a:rPr lang="en-US" sz="1800" dirty="0"/>
              <a:t>peptides (</a:t>
            </a:r>
            <a:r>
              <a:rPr lang="en-US" sz="1800" dirty="0" err="1"/>
              <a:t>heptapeptides</a:t>
            </a:r>
            <a:r>
              <a:rPr lang="en-US" sz="1800" dirty="0"/>
              <a:t>) which are compared with the </a:t>
            </a:r>
            <a:r>
              <a:rPr lang="en-US" sz="1800" dirty="0" err="1"/>
              <a:t>heptapeptides</a:t>
            </a:r>
            <a:r>
              <a:rPr lang="en-US" sz="1800" dirty="0"/>
              <a:t> of another protein. </a:t>
            </a:r>
          </a:p>
          <a:p>
            <a:pPr indent="4763">
              <a:defRPr/>
            </a:pPr>
            <a:r>
              <a:rPr lang="en-US" sz="1800" dirty="0"/>
              <a:t>Similarity score between two </a:t>
            </a:r>
            <a:r>
              <a:rPr lang="en-US" sz="1800" dirty="0" err="1"/>
              <a:t>heptapeptides</a:t>
            </a:r>
            <a:r>
              <a:rPr lang="en-US" sz="1800" dirty="0"/>
              <a:t> is calculated using a unit-vector RMS (URMS)</a:t>
            </a:r>
          </a:p>
          <a:p>
            <a:pPr indent="4763">
              <a:defRPr/>
            </a:pPr>
            <a:r>
              <a:rPr lang="en-US" sz="1800" dirty="0"/>
              <a:t> method.  These scores are stored in a similarity matrix, and with a hybrid (local-global)</a:t>
            </a:r>
          </a:p>
          <a:p>
            <a:pPr indent="4763">
              <a:defRPr/>
            </a:pPr>
            <a:r>
              <a:rPr lang="en-US" sz="1800" dirty="0">
                <a:hlinkClick r:id="rId2" tooltip="Dynamic programming"/>
              </a:rPr>
              <a:t>dynamic programming</a:t>
            </a:r>
            <a:r>
              <a:rPr lang="en-US" sz="1800" dirty="0"/>
              <a:t> the optimal residue alignment is calculated. Protein similarity scores </a:t>
            </a:r>
          </a:p>
          <a:p>
            <a:pPr indent="4763">
              <a:defRPr/>
            </a:pPr>
            <a:r>
              <a:rPr lang="en-US" sz="1800" dirty="0"/>
              <a:t>calculated with MAMMOTH is derived from the likelihood of obtaining a given structural </a:t>
            </a:r>
          </a:p>
          <a:p>
            <a:pPr indent="4763">
              <a:defRPr/>
            </a:pPr>
            <a:r>
              <a:rPr lang="en-US" sz="1800" dirty="0"/>
              <a:t>alignment by chance. </a:t>
            </a:r>
          </a:p>
          <a:p>
            <a:pPr indent="4763">
              <a:defRPr/>
            </a:pPr>
            <a:r>
              <a:rPr lang="en-US" sz="1800" b="1" dirty="0"/>
              <a:t>MAMMOTH-</a:t>
            </a:r>
            <a:r>
              <a:rPr lang="en-US" sz="1800" b="1" dirty="0" err="1"/>
              <a:t>mult</a:t>
            </a:r>
            <a:r>
              <a:rPr lang="en-US" sz="1800" dirty="0"/>
              <a:t> is an extension of the MAMMOTH algorithm to be used to align related</a:t>
            </a:r>
          </a:p>
          <a:p>
            <a:pPr indent="4763">
              <a:defRPr/>
            </a:pPr>
            <a:r>
              <a:rPr lang="en-US" sz="1800" dirty="0"/>
              <a:t> family of protein structures. This algorithm is very fast and produces consistent and high </a:t>
            </a:r>
          </a:p>
          <a:p>
            <a:pPr indent="4763">
              <a:defRPr/>
            </a:pPr>
            <a:r>
              <a:rPr lang="en-US" sz="1800" dirty="0"/>
              <a:t>quality structural alignments. Multiple structural alignments calculated with </a:t>
            </a:r>
          </a:p>
          <a:p>
            <a:pPr indent="4763">
              <a:defRPr/>
            </a:pPr>
            <a:r>
              <a:rPr lang="en-US" sz="1800" dirty="0"/>
              <a:t>MAMMOTH-</a:t>
            </a:r>
            <a:r>
              <a:rPr lang="en-US" sz="1800" dirty="0" err="1"/>
              <a:t>mult</a:t>
            </a:r>
            <a:r>
              <a:rPr lang="en-US" sz="1800" dirty="0"/>
              <a:t> produces structurally-implied sequence alignments that can be further </a:t>
            </a:r>
          </a:p>
          <a:p>
            <a:pPr indent="4763">
              <a:defRPr/>
            </a:pPr>
            <a:r>
              <a:rPr lang="en-US" sz="1800" dirty="0"/>
              <a:t>used for multiple-template homology modeling, </a:t>
            </a:r>
            <a:r>
              <a:rPr lang="en-US" sz="1800" dirty="0">
                <a:hlinkClick r:id="rId3" tooltip="Hidden Markov model"/>
              </a:rPr>
              <a:t>HMM</a:t>
            </a:r>
            <a:r>
              <a:rPr lang="en-US" sz="1800" dirty="0"/>
              <a:t>-based protein structure prediction, </a:t>
            </a:r>
          </a:p>
          <a:p>
            <a:pPr indent="4763">
              <a:defRPr/>
            </a:pPr>
            <a:r>
              <a:rPr lang="en-US" sz="1800" dirty="0"/>
              <a:t>and profile-type PSI-BLAST searches.</a:t>
            </a:r>
          </a:p>
          <a:p>
            <a:pPr>
              <a:defRPr/>
            </a:pPr>
            <a:endParaRPr lang="en-US" sz="1800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DB499-1CA5-488F-9AB7-736226ED17D1}" type="slidenum">
              <a:rPr lang="he-IL" smtClean="0"/>
              <a:pPr>
                <a:defRPr/>
              </a:pPr>
              <a:t>65</a:t>
            </a:fld>
            <a:endParaRPr lang="en-US"/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8794750" cy="6172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212725" y="239713"/>
            <a:ext cx="8921750" cy="4832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4763"/>
            <a:r>
              <a:rPr lang="en-US" sz="1400" b="1"/>
              <a:t>RAPIDO</a:t>
            </a:r>
          </a:p>
          <a:p>
            <a:pPr indent="4763"/>
            <a:r>
              <a:rPr lang="en-US" sz="1400" b="1"/>
              <a:t>R</a:t>
            </a:r>
            <a:r>
              <a:rPr lang="en-US" sz="1400"/>
              <a:t>apid </a:t>
            </a:r>
            <a:r>
              <a:rPr lang="en-US" sz="1400" b="1"/>
              <a:t>A</a:t>
            </a:r>
            <a:r>
              <a:rPr lang="en-US" sz="1400"/>
              <a:t>lignment of </a:t>
            </a:r>
            <a:r>
              <a:rPr lang="en-US" sz="1400" b="1"/>
              <a:t>P</a:t>
            </a:r>
            <a:r>
              <a:rPr lang="en-US" sz="1400"/>
              <a:t>roteins </a:t>
            </a:r>
            <a:r>
              <a:rPr lang="en-US" sz="1400" b="1"/>
              <a:t>I</a:t>
            </a:r>
            <a:r>
              <a:rPr lang="en-US" sz="1400"/>
              <a:t>n terms of </a:t>
            </a:r>
            <a:r>
              <a:rPr lang="en-US" sz="1400" b="1"/>
              <a:t>DO</a:t>
            </a:r>
            <a:r>
              <a:rPr lang="en-US" sz="1400"/>
              <a:t>mains. </a:t>
            </a:r>
            <a:r>
              <a:rPr lang="en-US" sz="1400" b="1"/>
              <a:t>RAPIDO</a:t>
            </a:r>
            <a:r>
              <a:rPr lang="en-US" sz="1400"/>
              <a:t> is a web server for the 3D alignment of crystal </a:t>
            </a:r>
          </a:p>
          <a:p>
            <a:pPr indent="4763"/>
            <a:r>
              <a:rPr lang="en-US" sz="1400"/>
              <a:t>structures of different protein molecules, in the presence of conformational changes. Similar to what CE does as a </a:t>
            </a:r>
          </a:p>
          <a:p>
            <a:pPr indent="4763"/>
            <a:r>
              <a:rPr lang="en-US" sz="1400"/>
              <a:t>first step, RAPIDO identifies fragments that are structurally similar in the two proteins using an approach based on </a:t>
            </a:r>
          </a:p>
          <a:p>
            <a:pPr indent="4763"/>
            <a:r>
              <a:rPr lang="en-US" sz="1400"/>
              <a:t>difference distance matrices. The Matching Fragment Pairs (MFPs) are then represented as nodes in a graph which </a:t>
            </a:r>
          </a:p>
          <a:p>
            <a:pPr indent="4763"/>
            <a:r>
              <a:rPr lang="en-US" sz="1400"/>
              <a:t>are chained together to form an alignment by means of an algorithm for the identification of the longest path on a </a:t>
            </a:r>
          </a:p>
          <a:p>
            <a:pPr indent="4763"/>
            <a:r>
              <a:rPr lang="en-US" sz="1400"/>
              <a:t>DAG (Directed Acyclic Graph). The final step of refinement is performed to improve the quality of the alignment. </a:t>
            </a:r>
          </a:p>
          <a:p>
            <a:pPr indent="4763"/>
            <a:r>
              <a:rPr lang="en-US" sz="1400"/>
              <a:t>After aligning the two structures the server applies a genetic algorithm for the identification of conformationally </a:t>
            </a:r>
          </a:p>
          <a:p>
            <a:pPr indent="4763"/>
            <a:r>
              <a:rPr lang="en-US" sz="1400"/>
              <a:t>invariant regions  These regions correspond to groups of atoms whose interatomic distances are constant </a:t>
            </a:r>
          </a:p>
          <a:p>
            <a:pPr indent="4763"/>
            <a:r>
              <a:rPr lang="en-US" sz="1400"/>
              <a:t>(within a defined tolerance). In doing so RAPIDO takes into account the variation in the reliability of atomic </a:t>
            </a:r>
          </a:p>
          <a:p>
            <a:pPr indent="4763"/>
            <a:r>
              <a:rPr lang="en-US" sz="1400"/>
              <a:t>coordinates by employing weighting-functions based on the refined B-values. The regions identified as conformationally </a:t>
            </a:r>
          </a:p>
          <a:p>
            <a:pPr indent="4763"/>
            <a:r>
              <a:rPr lang="en-US" sz="1400"/>
              <a:t>invariant by RAPIDO represent reliable sets of atoms for the superposition of the two structures that can be used for </a:t>
            </a:r>
          </a:p>
          <a:p>
            <a:pPr indent="4763"/>
            <a:r>
              <a:rPr lang="en-US" sz="1400"/>
              <a:t>a detailed analysis of changes in the conformation. In addition to the functionalities provided by existing tools, </a:t>
            </a:r>
          </a:p>
          <a:p>
            <a:pPr indent="4763"/>
            <a:r>
              <a:rPr lang="en-US" sz="1400"/>
              <a:t>RAPIDO can identify structurally equivalent regions even when these consist of fragments that are distant in terms </a:t>
            </a:r>
          </a:p>
          <a:p>
            <a:pPr indent="4763"/>
            <a:r>
              <a:rPr lang="en-US" sz="1400"/>
              <a:t>of sequence and separated by other movable domains.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428-26F2-4319-8CE9-FD97B1B0281D}" type="slidenum">
              <a:rPr lang="he-IL" smtClean="0"/>
              <a:pPr>
                <a:defRPr/>
              </a:pPr>
              <a:t>67</a:t>
            </a:fld>
            <a:endParaRPr lang="en-US"/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4767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288925" y="441325"/>
            <a:ext cx="8929688" cy="4524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4763"/>
            <a:r>
              <a:rPr lang="en-US" sz="1800" b="1"/>
              <a:t>SABERTOOTH</a:t>
            </a:r>
          </a:p>
          <a:p>
            <a:pPr indent="4763"/>
            <a:r>
              <a:rPr lang="en-US" sz="1800"/>
              <a:t>SABERTOOTH uses structural profiles to perform structural alignments. The underlying </a:t>
            </a:r>
          </a:p>
          <a:p>
            <a:pPr indent="4763"/>
            <a:r>
              <a:rPr lang="en-US" sz="1800"/>
              <a:t>structural profiles expresses the global connectivity of each residue. Despite the very </a:t>
            </a:r>
          </a:p>
          <a:p>
            <a:pPr indent="4763"/>
            <a:r>
              <a:rPr lang="en-US" sz="1800"/>
              <a:t>condensed vectorial representation, the tool recognizes structural similarities with accuracy </a:t>
            </a:r>
          </a:p>
          <a:p>
            <a:pPr indent="4763"/>
            <a:r>
              <a:rPr lang="en-US" sz="1800"/>
              <a:t>comparable to established alignment tools based on </a:t>
            </a:r>
          </a:p>
          <a:p>
            <a:pPr indent="4763"/>
            <a:r>
              <a:rPr lang="en-US" sz="1800"/>
              <a:t>coordinates and performs comparably in quality.</a:t>
            </a:r>
          </a:p>
          <a:p>
            <a:pPr indent="4763"/>
            <a:r>
              <a:rPr lang="en-US" sz="1800"/>
              <a:t>Furthermore, the algorithm has favourable scaling of computation time with chain length. </a:t>
            </a:r>
          </a:p>
          <a:p>
            <a:pPr indent="4763"/>
            <a:r>
              <a:rPr lang="en-US" sz="1800"/>
              <a:t>Since the algorithm is independent of the details of the structural representation, the </a:t>
            </a:r>
          </a:p>
          <a:p>
            <a:pPr indent="4763"/>
            <a:r>
              <a:rPr lang="en-US" sz="1800"/>
              <a:t>framework can be generalized to sequence-to-sequence and sequence-to-structure comparison </a:t>
            </a:r>
          </a:p>
          <a:p>
            <a:pPr indent="4763"/>
            <a:r>
              <a:rPr lang="en-US" sz="1800"/>
              <a:t>within the same setup, and it is therefore more general than other tools. SABERTOOTH </a:t>
            </a:r>
          </a:p>
          <a:p>
            <a:pPr indent="4763"/>
            <a:r>
              <a:rPr lang="en-US" sz="1800"/>
              <a:t>can be used online at </a:t>
            </a:r>
            <a:r>
              <a:rPr lang="en-US" sz="1800">
                <a:hlinkClick r:id="rId2" tooltip="http://www.fkp.tu-darmstadt.de/sabertooth/"/>
              </a:rPr>
              <a:t>http://www.fkp.tu-darmstadt.de/sabertooth/</a:t>
            </a:r>
            <a:endParaRPr lang="en-US" sz="180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6456BF-9C10-48CC-B1C6-41F91236846B}" type="slidenum">
              <a:rPr lang="he-IL" smtClean="0"/>
              <a:pPr>
                <a:defRPr/>
              </a:pPr>
              <a:t>69</a:t>
            </a:fld>
            <a:endParaRPr lang="en-US"/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1538" y="128588"/>
            <a:ext cx="7400925" cy="6600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3FA7E1-E836-4865-B8B9-6CE47CE18975}" type="slidenum">
              <a:rPr lang="he-IL"/>
              <a:pPr>
                <a:defRPr/>
              </a:pPr>
              <a:t>7</a:t>
            </a:fld>
            <a:endParaRPr lang="en-US"/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0" y="1143000"/>
            <a:ext cx="8896350" cy="342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sz="28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Family</a:t>
            </a:r>
            <a:r>
              <a:rPr lang="en-US" sz="2800">
                <a:solidFill>
                  <a:srgbClr val="EF1F1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>
                <a:latin typeface="Arial" pitchFamily="34" charset="0"/>
                <a:cs typeface="Arial" pitchFamily="34" charset="0"/>
              </a:rPr>
              <a:t>is a set of sequences that are related (functionally/structurally).</a:t>
            </a:r>
          </a:p>
          <a:p>
            <a:pPr eaLnBrk="1" hangingPunct="1">
              <a:spcBef>
                <a:spcPct val="0"/>
              </a:spcBef>
            </a:pPr>
            <a:endParaRPr lang="en-US" sz="2800">
              <a:solidFill>
                <a:srgbClr val="EF1F1D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r>
              <a:rPr lang="en-US" sz="28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Motif</a:t>
            </a:r>
            <a:r>
              <a:rPr lang="en-US" sz="2800">
                <a:latin typeface="Arial" pitchFamily="34" charset="0"/>
                <a:cs typeface="Arial" pitchFamily="34" charset="0"/>
              </a:rPr>
              <a:t> is a simple combination of a few secondary structures, that appear in several different proteins in nature.</a:t>
            </a:r>
            <a:r>
              <a:rPr lang="en-US" sz="2800">
                <a:solidFill>
                  <a:srgbClr val="FFCC18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ct val="20000"/>
              </a:spcBef>
            </a:pP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86723" name="Rectangle 3"/>
          <p:cNvSpPr>
            <a:spLocks noChangeArrowheads="1"/>
          </p:cNvSpPr>
          <p:nvPr/>
        </p:nvSpPr>
        <p:spPr bwMode="auto">
          <a:xfrm>
            <a:off x="2819400" y="142875"/>
            <a:ext cx="36115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Motifs &amp; Domains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D10475-F7F1-4F35-AC69-5A82FE8B47EB}" type="slidenum">
              <a:rPr lang="he-IL" smtClean="0"/>
              <a:pPr>
                <a:defRPr/>
              </a:pPr>
              <a:t>70</a:t>
            </a:fld>
            <a:endParaRPr lang="en-US"/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4940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763"/>
            <a:r>
              <a:rPr lang="en-US" sz="1800" b="1"/>
              <a:t>SSAP</a:t>
            </a:r>
          </a:p>
          <a:p>
            <a:pPr indent="4763"/>
            <a:r>
              <a:rPr lang="en-US" sz="1800"/>
              <a:t>The SSAP (Sequential Structure Alignment Program) method uses double </a:t>
            </a:r>
            <a:r>
              <a:rPr lang="en-US" sz="1800">
                <a:hlinkClick r:id="rId2" tooltip="Dynamic programming"/>
              </a:rPr>
              <a:t>dynamic programming</a:t>
            </a:r>
            <a:r>
              <a:rPr lang="en-US" sz="1800"/>
              <a:t> to produce a structural alignment based on atom-to-atom </a:t>
            </a:r>
            <a:r>
              <a:rPr lang="en-US" sz="1800">
                <a:hlinkClick r:id="rId3" tooltip="Vector (geometric)"/>
              </a:rPr>
              <a:t>vectors</a:t>
            </a:r>
            <a:r>
              <a:rPr lang="en-US" sz="1800"/>
              <a:t> in structure space. </a:t>
            </a:r>
          </a:p>
          <a:p>
            <a:pPr indent="4763"/>
            <a:r>
              <a:rPr lang="en-US" sz="1800"/>
              <a:t>Instead of the alpha carbons typically used in structural alignment, SSAP constructs its vectors from the </a:t>
            </a:r>
            <a:r>
              <a:rPr lang="en-US" sz="1800">
                <a:hlinkClick r:id="rId4" tooltip="Beta carbon"/>
              </a:rPr>
              <a:t>beta carbons</a:t>
            </a:r>
            <a:r>
              <a:rPr lang="en-US" sz="1800"/>
              <a:t> for all residues except glycine, a method which thus takes into account the rotameric state of each residue as well as its location along the backbone. SSAP works by first constructing a series of inter-residue distance vectors between each residue and its nearest non-contiguous neighbors on each protein. A series of matrices are then constructed containing the vector differences between neighbors for each pair of residues for which vectors were constructed. Dynamic programming applied to each resulting matrix determines a series of optimal local alignments which are then summed into a "summary" matrix to which dynamic programming is applied again to determine the overall structural alignment.</a:t>
            </a:r>
          </a:p>
          <a:p>
            <a:pPr indent="4763"/>
            <a:r>
              <a:rPr lang="en-US" sz="1800"/>
              <a:t>SSAP originally produced only pairwise alignments but has since been extended to multiple alignments as well.It has been applied in an all-to-all fashion to produce a hierarchical fold classification scheme known as </a:t>
            </a:r>
            <a:r>
              <a:rPr lang="en-US" sz="1800">
                <a:hlinkClick r:id="rId5" tooltip="CATH"/>
              </a:rPr>
              <a:t>CATH</a:t>
            </a:r>
            <a:r>
              <a:rPr lang="en-US" sz="1800"/>
              <a:t> (Class, Architecture, Topology, Homology),which has been used to construct the </a:t>
            </a:r>
            <a:r>
              <a:rPr lang="en-US" sz="1800">
                <a:hlinkClick r:id="rId6" tooltip="http://www.cathdb.info/latest/index.html"/>
              </a:rPr>
              <a:t>CATH Protein Structure Classification</a:t>
            </a:r>
            <a:r>
              <a:rPr lang="en-US" sz="1800"/>
              <a:t> database.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0" y="0"/>
            <a:ext cx="9369425" cy="7016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4763"/>
            <a:r>
              <a:rPr lang="en-US" sz="1800" b="1"/>
              <a:t>TOPOFIT</a:t>
            </a:r>
          </a:p>
          <a:p>
            <a:pPr indent="4763"/>
            <a:r>
              <a:rPr lang="en-US" sz="1800"/>
              <a:t>In the TOPOFIT method </a:t>
            </a:r>
            <a:r>
              <a:rPr lang="en-US" sz="1800">
                <a:hlinkClick r:id="rId2" tooltip="http://mozart.bio.neu.edu/topofit/index.php"/>
              </a:rPr>
              <a:t>[1]</a:t>
            </a:r>
            <a:r>
              <a:rPr lang="en-US" sz="1800"/>
              <a:t>, similarity of protein structures is analyzed using three-dimensional </a:t>
            </a:r>
          </a:p>
          <a:p>
            <a:pPr indent="4763"/>
            <a:r>
              <a:rPr lang="en-US" sz="1800"/>
              <a:t>Delaunay triangulation patterns derived from backbone representation. It has been found that </a:t>
            </a:r>
          </a:p>
          <a:p>
            <a:pPr indent="4763"/>
            <a:r>
              <a:rPr lang="en-US" sz="1800"/>
              <a:t>structurally related proteins have a common spatial invariant part, a set of tetrahedrons, </a:t>
            </a:r>
          </a:p>
          <a:p>
            <a:pPr indent="4763"/>
            <a:r>
              <a:rPr lang="en-US" sz="1800"/>
              <a:t>mathematically described as a common spatial sub-graph volume of the three-dimensional </a:t>
            </a:r>
          </a:p>
          <a:p>
            <a:pPr indent="4763"/>
            <a:r>
              <a:rPr lang="en-US" sz="1800"/>
              <a:t>contact graph derived from Delaunay tessellation (DT). Based on this property of protein </a:t>
            </a:r>
          </a:p>
          <a:p>
            <a:pPr indent="4763"/>
            <a:r>
              <a:rPr lang="en-US" sz="1800"/>
              <a:t>structures we present a novel common volume superimposition (TOPOFIT) method to produce </a:t>
            </a:r>
          </a:p>
          <a:p>
            <a:pPr indent="4763"/>
            <a:r>
              <a:rPr lang="en-US" sz="1800"/>
              <a:t>structural alignments of proteins. The superimposition of the DT patterns allows one to objectively </a:t>
            </a:r>
          </a:p>
          <a:p>
            <a:pPr indent="4763"/>
            <a:r>
              <a:rPr lang="en-US" sz="1800"/>
              <a:t>identify a common number of equivalent residues in the structural alignment, in other words, </a:t>
            </a:r>
          </a:p>
          <a:p>
            <a:pPr indent="4763"/>
            <a:r>
              <a:rPr lang="en-US" sz="1800"/>
              <a:t>TOPOFIT identifies a feature point on the RMSD/Ne curve, a topomax point, until which </a:t>
            </a:r>
          </a:p>
          <a:p>
            <a:pPr indent="4763"/>
            <a:r>
              <a:rPr lang="en-US" sz="1800"/>
              <a:t>two structures correspond to each other including backbone and inter-residue contacts, while </a:t>
            </a:r>
          </a:p>
          <a:p>
            <a:pPr indent="4763"/>
            <a:r>
              <a:rPr lang="en-US" sz="1800"/>
              <a:t>the growing number of mismatches between the DT patterns occurs at larger RMSD (Ne) after </a:t>
            </a:r>
          </a:p>
          <a:p>
            <a:pPr indent="4763"/>
            <a:r>
              <a:rPr lang="en-US" sz="1800"/>
              <a:t>topomax point. The topomax point is present in all alignments from different protein structural </a:t>
            </a:r>
          </a:p>
          <a:p>
            <a:pPr indent="4763"/>
            <a:r>
              <a:rPr lang="en-US" sz="1800"/>
              <a:t>classes; therefore, the TOPOFIT method identifies common, invariant structural parts between </a:t>
            </a:r>
          </a:p>
          <a:p>
            <a:pPr indent="4763"/>
            <a:r>
              <a:rPr lang="en-US" sz="1800"/>
              <a:t>proteins. The TOPOFIT method adds new opportunities for the comparative analysis of protein </a:t>
            </a:r>
          </a:p>
          <a:p>
            <a:pPr indent="4763"/>
            <a:r>
              <a:rPr lang="en-US" sz="1800"/>
              <a:t>structures and for more detailed studies on understanding the molecular principles of tertiary </a:t>
            </a:r>
          </a:p>
          <a:p>
            <a:pPr indent="4763"/>
            <a:r>
              <a:rPr lang="en-US" sz="1800"/>
              <a:t>structure organization and functionality..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61399-9146-4A87-B674-EE06B86728E3}" type="slidenum">
              <a:rPr lang="he-IL" smtClean="0"/>
              <a:pPr>
                <a:defRPr/>
              </a:pPr>
              <a:t>72</a:t>
            </a:fld>
            <a:endParaRPr lang="en-US"/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82563"/>
            <a:ext cx="8763000" cy="6550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471BE-4A6D-4FC1-9421-8A82DCAE8D31}" type="slidenum">
              <a:rPr lang="he-IL" smtClean="0"/>
              <a:pPr>
                <a:defRPr/>
              </a:pPr>
              <a:t>73</a:t>
            </a:fld>
            <a:endParaRPr lang="en-US"/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7163"/>
            <a:ext cx="7924800" cy="6543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1B8520-F8D4-486D-B8A1-8CB150ACE39F}" type="slidenum">
              <a:rPr lang="he-IL"/>
              <a:pPr>
                <a:defRPr/>
              </a:pPr>
              <a:t>74</a:t>
            </a:fld>
            <a:endParaRPr lang="en-US"/>
          </a:p>
        </p:txBody>
      </p:sp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en-US" smtClean="0"/>
              <a:t>Structural alignment tools</a:t>
            </a:r>
          </a:p>
        </p:txBody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rtl="0" eaLnBrk="1" hangingPunct="1">
              <a:lnSpc>
                <a:spcPct val="90000"/>
              </a:lnSpc>
              <a:defRPr/>
            </a:pPr>
            <a:r>
              <a:rPr lang="en-US" b="1" smtClean="0">
                <a:hlinkClick r:id="rId2"/>
              </a:rPr>
              <a:t>Bioinfo3D tools</a:t>
            </a:r>
            <a:r>
              <a:rPr lang="en-US" b="1" smtClean="0"/>
              <a:t> –</a:t>
            </a:r>
          </a:p>
          <a:p>
            <a:pPr lvl="1" rtl="0" eaLnBrk="1" hangingPunct="1">
              <a:lnSpc>
                <a:spcPct val="90000"/>
              </a:lnSpc>
              <a:defRPr/>
            </a:pPr>
            <a:r>
              <a:rPr lang="en-US" smtClean="0"/>
              <a:t>The Structural Bioinformatics group at Tau of Nussinov-Wolfson</a:t>
            </a:r>
          </a:p>
          <a:p>
            <a:pPr lvl="1" rtl="0" eaLnBrk="1" hangingPunct="1">
              <a:lnSpc>
                <a:spcPct val="90000"/>
              </a:lnSpc>
              <a:defRPr/>
            </a:pPr>
            <a:r>
              <a:rPr lang="en-US" smtClean="0"/>
              <a:t>pairwise &amp; multiple alignments</a:t>
            </a:r>
          </a:p>
          <a:p>
            <a:pPr lvl="1" rtl="0" eaLnBrk="1" hangingPunct="1">
              <a:lnSpc>
                <a:spcPct val="90000"/>
              </a:lnSpc>
              <a:defRPr/>
            </a:pPr>
            <a:r>
              <a:rPr lang="en-US" smtClean="0"/>
              <a:t>Geometric-intermolecular</a:t>
            </a:r>
          </a:p>
          <a:p>
            <a:pPr lvl="1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mtClean="0"/>
          </a:p>
          <a:p>
            <a:pPr rtl="0" eaLnBrk="1" hangingPunct="1">
              <a:lnSpc>
                <a:spcPct val="90000"/>
              </a:lnSpc>
              <a:defRPr/>
            </a:pPr>
            <a:r>
              <a:rPr lang="en-US" b="1" smtClean="0">
                <a:solidFill>
                  <a:schemeClr val="accent2"/>
                </a:solidFill>
                <a:hlinkClick r:id="rId3"/>
              </a:rPr>
              <a:t>DALI</a:t>
            </a:r>
            <a:r>
              <a:rPr lang="en-US" b="1" smtClean="0">
                <a:solidFill>
                  <a:schemeClr val="accent2"/>
                </a:solidFill>
              </a:rPr>
              <a:t> </a:t>
            </a:r>
            <a:r>
              <a:rPr lang="en-US" b="1" smtClean="0"/>
              <a:t>–</a:t>
            </a:r>
          </a:p>
          <a:p>
            <a:pPr lvl="1" rtl="0" eaLnBrk="1" hangingPunct="1">
              <a:lnSpc>
                <a:spcPct val="90000"/>
              </a:lnSpc>
              <a:defRPr/>
            </a:pPr>
            <a:r>
              <a:rPr lang="en-US" smtClean="0"/>
              <a:t>European Bioinformatics Institute</a:t>
            </a:r>
          </a:p>
          <a:p>
            <a:pPr lvl="1" rtl="0" eaLnBrk="1" hangingPunct="1">
              <a:lnSpc>
                <a:spcPct val="90000"/>
              </a:lnSpc>
              <a:defRPr/>
            </a:pPr>
            <a:r>
              <a:rPr lang="en-US" smtClean="0"/>
              <a:t>Geometric-intramolecular</a:t>
            </a:r>
            <a:endParaRPr 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12EC1D-0E1F-41A2-8122-97589B821BC8}" type="slidenum">
              <a:rPr lang="he-IL"/>
              <a:pPr>
                <a:defRPr/>
              </a:pPr>
              <a:t>75</a:t>
            </a:fld>
            <a:endParaRPr lang="en-US"/>
          </a:p>
        </p:txBody>
      </p:sp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en-US" sz="4000" smtClean="0"/>
              <a:t>Bioinfo3D Tools (pairwise -alignment)</a:t>
            </a:r>
          </a:p>
        </p:txBody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en-US" smtClean="0">
                <a:hlinkClick r:id="rId2"/>
              </a:rPr>
              <a:t>FlexProt</a:t>
            </a:r>
            <a:r>
              <a:rPr lang="en-US" smtClean="0"/>
              <a:t> – Flexible alignment</a:t>
            </a:r>
          </a:p>
          <a:p>
            <a:pPr rtl="0" eaLnBrk="1" hangingPunct="1">
              <a:defRPr/>
            </a:pPr>
            <a:r>
              <a:rPr lang="en-US" smtClean="0">
                <a:hlinkClick r:id="rId3"/>
              </a:rPr>
              <a:t>c_alpha_match</a:t>
            </a:r>
            <a:r>
              <a:rPr lang="en-US" smtClean="0"/>
              <a:t> – The protein's backbones are structurally compared using their c-alpha atoms coordinates.</a:t>
            </a:r>
          </a:p>
          <a:p>
            <a:pPr rtl="0" eaLnBrk="1" hangingPunct="1">
              <a:defRPr/>
            </a:pPr>
            <a:r>
              <a:rPr lang="en-US" smtClean="0"/>
              <a:t> </a:t>
            </a:r>
            <a:r>
              <a:rPr lang="en-US" smtClean="0">
                <a:hlinkClick r:id="rId4"/>
              </a:rPr>
              <a:t>SiteEngine</a:t>
            </a:r>
            <a:r>
              <a:rPr lang="en-US" smtClean="0"/>
              <a:t> - Recognizes regions on the surface of one protein that resemble a specific binding site of another.</a:t>
            </a:r>
          </a:p>
          <a:p>
            <a:pPr lvl="2" rtl="0" eaLnBrk="1" hangingPunct="1">
              <a:buFontTx/>
              <a:buNone/>
              <a:defRPr/>
            </a:pPr>
            <a:endParaRPr lang="en-US" smtClean="0"/>
          </a:p>
          <a:p>
            <a:pPr rtl="0"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F3128-3ED1-4958-9D5C-57D8C2D5FCFE}" type="slidenum">
              <a:rPr lang="he-IL"/>
              <a:pPr>
                <a:defRPr/>
              </a:pPr>
              <a:t>76</a:t>
            </a:fld>
            <a:endParaRPr lang="en-US"/>
          </a:p>
        </p:txBody>
      </p:sp>
      <p:sp>
        <p:nvSpPr>
          <p:cNvPr id="575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hlinkClick r:id="rId2"/>
              </a:rPr>
              <a:t>FlexProt</a:t>
            </a:r>
            <a:r>
              <a:rPr lang="en-US" smtClean="0"/>
              <a:t> - </a:t>
            </a:r>
            <a:r>
              <a:rPr lang="en-US" sz="4000" smtClean="0"/>
              <a:t>Flexible protein alignment:</a:t>
            </a:r>
          </a:p>
        </p:txBody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en-US" smtClean="0"/>
              <a:t>The first structure is assumed to be rigid, while in the second structure potential flexible regions are automatically detected.</a:t>
            </a:r>
          </a:p>
          <a:p>
            <a:pPr rtl="0" eaLnBrk="1" hangingPunct="1">
              <a:defRPr/>
            </a:pPr>
            <a:r>
              <a:rPr lang="en-US" smtClean="0"/>
              <a:t>Input: two pdb ids (specific chain)</a:t>
            </a:r>
          </a:p>
          <a:p>
            <a:pPr rtl="0" eaLnBrk="1" hangingPunct="1">
              <a:defRPr/>
            </a:pPr>
            <a:r>
              <a:rPr lang="en-US" smtClean="0"/>
              <a:t>Output: list of alignments according the number of hinges.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DB5325-BCDC-4B2B-9F3A-BEF14470FBD3}" type="slidenum">
              <a:rPr lang="he-IL"/>
              <a:pPr>
                <a:defRPr/>
              </a:pPr>
              <a:t>77</a:t>
            </a:fld>
            <a:endParaRPr lang="en-US"/>
          </a:p>
        </p:txBody>
      </p:sp>
      <p:pic>
        <p:nvPicPr>
          <p:cNvPr id="54275" name="Picture 2" descr="pic1"/>
          <p:cNvPicPr>
            <a:picLocks noChangeAspect="1" noChangeArrowheads="1"/>
          </p:cNvPicPr>
          <p:nvPr/>
        </p:nvPicPr>
        <p:blipFill>
          <a:blip r:embed="rId2" cstate="print"/>
          <a:srcRect r="46939" b="21680"/>
          <a:stretch>
            <a:fillRect/>
          </a:stretch>
        </p:blipFill>
        <p:spPr bwMode="auto">
          <a:xfrm>
            <a:off x="971550" y="620713"/>
            <a:ext cx="7129463" cy="563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B5526-05D6-478F-AEBB-34649BFFC159}" type="slidenum">
              <a:rPr lang="he-IL"/>
              <a:pPr>
                <a:defRPr/>
              </a:pPr>
              <a:t>78</a:t>
            </a:fld>
            <a:endParaRPr lang="en-US"/>
          </a:p>
        </p:txBody>
      </p:sp>
      <p:sp>
        <p:nvSpPr>
          <p:cNvPr id="577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Result:</a:t>
            </a:r>
          </a:p>
        </p:txBody>
      </p:sp>
      <p:pic>
        <p:nvPicPr>
          <p:cNvPr id="55300" name="Picture 3" descr="pic2"/>
          <p:cNvPicPr>
            <a:picLocks noChangeAspect="1" noChangeArrowheads="1"/>
          </p:cNvPicPr>
          <p:nvPr/>
        </p:nvPicPr>
        <p:blipFill>
          <a:blip r:embed="rId2" cstate="print"/>
          <a:srcRect r="20360" b="20909"/>
          <a:stretch>
            <a:fillRect/>
          </a:stretch>
        </p:blipFill>
        <p:spPr bwMode="auto">
          <a:xfrm>
            <a:off x="323850" y="1797050"/>
            <a:ext cx="8820150" cy="468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Oval 4"/>
          <p:cNvSpPr>
            <a:spLocks noChangeArrowheads="1"/>
          </p:cNvSpPr>
          <p:nvPr/>
        </p:nvSpPr>
        <p:spPr bwMode="auto">
          <a:xfrm>
            <a:off x="5581650" y="4868863"/>
            <a:ext cx="574675" cy="360362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2" name="Oval 5"/>
          <p:cNvSpPr>
            <a:spLocks noChangeArrowheads="1"/>
          </p:cNvSpPr>
          <p:nvPr/>
        </p:nvSpPr>
        <p:spPr bwMode="auto">
          <a:xfrm>
            <a:off x="7164388" y="4868863"/>
            <a:ext cx="1008062" cy="360362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816809-6465-4F35-82ED-8E3455786EB3}" type="slidenum">
              <a:rPr lang="he-IL"/>
              <a:pPr>
                <a:defRPr/>
              </a:pPr>
              <a:t>79</a:t>
            </a:fld>
            <a:endParaRPr lang="en-US"/>
          </a:p>
        </p:txBody>
      </p:sp>
      <p:sp>
        <p:nvSpPr>
          <p:cNvPr id="578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Result without hinge:</a:t>
            </a:r>
          </a:p>
        </p:txBody>
      </p:sp>
      <p:pic>
        <p:nvPicPr>
          <p:cNvPr id="56324" name="Picture 3" descr="pic3"/>
          <p:cNvPicPr>
            <a:picLocks noChangeAspect="1" noChangeArrowheads="1"/>
          </p:cNvPicPr>
          <p:nvPr/>
        </p:nvPicPr>
        <p:blipFill>
          <a:blip r:embed="rId2" cstate="print"/>
          <a:srcRect r="10310" b="18314"/>
          <a:stretch>
            <a:fillRect/>
          </a:stretch>
        </p:blipFill>
        <p:spPr bwMode="auto">
          <a:xfrm>
            <a:off x="250825" y="1628775"/>
            <a:ext cx="8713788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4F31D-AC92-4A70-B419-612EA1ED43B1}" type="slidenum">
              <a:rPr lang="he-IL"/>
              <a:pPr>
                <a:defRPr/>
              </a:pPr>
              <a:t>8</a:t>
            </a:fld>
            <a:endParaRPr lang="en-US"/>
          </a:p>
        </p:txBody>
      </p:sp>
      <p:sp>
        <p:nvSpPr>
          <p:cNvPr id="457732" name="Rectangle 4"/>
          <p:cNvSpPr>
            <a:spLocks noChangeArrowheads="1"/>
          </p:cNvSpPr>
          <p:nvPr/>
        </p:nvSpPr>
        <p:spPr bwMode="auto">
          <a:xfrm>
            <a:off x="2819400" y="142875"/>
            <a:ext cx="36115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Motifs &amp; Domains</a:t>
            </a: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152400" y="914400"/>
            <a:ext cx="8763000" cy="2655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763"/>
            <a:r>
              <a:rPr lang="en-US" sz="280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A collection of motifs forms a domain.</a:t>
            </a:r>
          </a:p>
          <a:p>
            <a:pPr indent="4763"/>
            <a:r>
              <a:rPr lang="en-US" sz="28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Domain</a:t>
            </a:r>
            <a:r>
              <a:rPr lang="en-US" sz="2800">
                <a:latin typeface="Arial" pitchFamily="34" charset="0"/>
                <a:cs typeface="Arial" pitchFamily="34" charset="0"/>
              </a:rPr>
              <a:t> is a more complex combination of secondary structures, that is common in a family. It has a</a:t>
            </a:r>
            <a:r>
              <a:rPr lang="en-US" sz="2800">
                <a:solidFill>
                  <a:srgbClr val="FFCC1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very specific function. </a:t>
            </a:r>
          </a:p>
          <a:p>
            <a:pPr indent="4763"/>
            <a:r>
              <a:rPr lang="en-US" sz="2800">
                <a:latin typeface="Arial" pitchFamily="34" charset="0"/>
                <a:cs typeface="Arial" pitchFamily="34" charset="0"/>
              </a:rPr>
              <a:t>A protein may contain more than one domain. </a:t>
            </a:r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381000" y="5632450"/>
            <a:ext cx="67246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>
                <a:latin typeface="Arial" pitchFamily="34" charset="0"/>
                <a:cs typeface="Arial" pitchFamily="34" charset="0"/>
              </a:rPr>
              <a:t>For further reading:</a:t>
            </a:r>
          </a:p>
          <a:p>
            <a:pPr eaLnBrk="1" hangingPunct="1">
              <a:spcBef>
                <a:spcPct val="0"/>
              </a:spcBef>
            </a:pPr>
            <a:r>
              <a:rPr lang="en-US" sz="2000">
                <a:latin typeface="Arial" pitchFamily="34" charset="0"/>
                <a:cs typeface="Arial" pitchFamily="34" charset="0"/>
                <a:hlinkClick r:id="rId3"/>
              </a:rPr>
              <a:t>http://www.expasy.org/swissmod/course/text/chapter4.htm</a:t>
            </a:r>
            <a:endParaRPr lang="en-US" sz="200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000">
                <a:latin typeface="Arial" pitchFamily="34" charset="0"/>
                <a:cs typeface="Arial" pitchFamily="34" charset="0"/>
                <a:hlinkClick r:id="rId4"/>
              </a:rPr>
              <a:t>http://www.ii.uib.no/~inge/talks/sverige00/sld003.htm</a:t>
            </a:r>
            <a:r>
              <a:rPr lang="en-US" sz="2000">
                <a:latin typeface="Arial" pitchFamily="34" charset="0"/>
                <a:cs typeface="Arial" pitchFamily="34" charset="0"/>
              </a:rPr>
              <a:t>  </a:t>
            </a:r>
          </a:p>
        </p:txBody>
      </p:sp>
      <p:pic>
        <p:nvPicPr>
          <p:cNvPr id="6150" name="Picture 11" descr="tim0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3886200"/>
            <a:ext cx="10668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Line 12"/>
          <p:cNvSpPr>
            <a:spLocks noChangeShapeType="1"/>
          </p:cNvSpPr>
          <p:nvPr/>
        </p:nvSpPr>
        <p:spPr bwMode="auto">
          <a:xfrm>
            <a:off x="3886200" y="4471988"/>
            <a:ext cx="3352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Text Box 13"/>
          <p:cNvSpPr txBox="1">
            <a:spLocks noChangeArrowheads="1"/>
          </p:cNvSpPr>
          <p:nvPr/>
        </p:nvSpPr>
        <p:spPr bwMode="auto">
          <a:xfrm>
            <a:off x="1447800" y="4243388"/>
            <a:ext cx="2457450" cy="404812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Beta-Alpha-Beta motif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E38AA-AD28-45D6-B2EB-8F9091AC598C}" type="slidenum">
              <a:rPr lang="he-IL"/>
              <a:pPr>
                <a:defRPr/>
              </a:pPr>
              <a:t>80</a:t>
            </a:fld>
            <a:endParaRPr lang="en-US"/>
          </a:p>
        </p:txBody>
      </p:sp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Result with one hinge:</a:t>
            </a:r>
          </a:p>
        </p:txBody>
      </p:sp>
      <p:pic>
        <p:nvPicPr>
          <p:cNvPr id="57348" name="Picture 3" descr="pic4"/>
          <p:cNvPicPr>
            <a:picLocks noChangeAspect="1" noChangeArrowheads="1"/>
          </p:cNvPicPr>
          <p:nvPr/>
        </p:nvPicPr>
        <p:blipFill>
          <a:blip r:embed="rId2" cstate="print"/>
          <a:srcRect r="12941" b="34769"/>
          <a:stretch>
            <a:fillRect/>
          </a:stretch>
        </p:blipFill>
        <p:spPr bwMode="auto">
          <a:xfrm>
            <a:off x="74613" y="2333625"/>
            <a:ext cx="9034462" cy="362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3DCCD-E010-451A-BE74-EC39C7B7BD0F}" type="slidenum">
              <a:rPr lang="he-IL"/>
              <a:pPr>
                <a:defRPr/>
              </a:pPr>
              <a:t>81</a:t>
            </a:fld>
            <a:endParaRPr lang="en-US"/>
          </a:p>
        </p:txBody>
      </p:sp>
      <p:sp>
        <p:nvSpPr>
          <p:cNvPr id="580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en-US" sz="4000" smtClean="0"/>
              <a:t> Visualization of the 3D alignment</a:t>
            </a:r>
          </a:p>
        </p:txBody>
      </p:sp>
      <p:sp>
        <p:nvSpPr>
          <p:cNvPr id="580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pPr rtl="0" eaLnBrk="1" hangingPunct="1">
              <a:defRPr/>
            </a:pPr>
            <a:r>
              <a:rPr lang="en-US" sz="2800" smtClean="0"/>
              <a:t>The results can be viewed with PDB viewers: </a:t>
            </a:r>
            <a:r>
              <a:rPr lang="en-US" sz="2800" u="sng" smtClean="0"/>
              <a:t>Protein explorer</a:t>
            </a:r>
            <a:r>
              <a:rPr lang="en-US" sz="2800" smtClean="0"/>
              <a:t> or </a:t>
            </a:r>
            <a:r>
              <a:rPr lang="en-US" sz="2800" u="sng" smtClean="0"/>
              <a:t>Rasmol</a:t>
            </a:r>
            <a:r>
              <a:rPr lang="en-US" sz="2800" smtClean="0"/>
              <a:t>. The aligned proteins are marked as different chains.</a:t>
            </a:r>
          </a:p>
        </p:txBody>
      </p:sp>
      <p:pic>
        <p:nvPicPr>
          <p:cNvPr id="58373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21161" b="18883"/>
          <a:stretch>
            <a:fillRect/>
          </a:stretch>
        </p:blipFill>
        <p:spPr>
          <a:xfrm>
            <a:off x="2484438" y="3068638"/>
            <a:ext cx="4038600" cy="2590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E262D-A76D-4DAB-84FA-698AFFDA6D98}" type="slidenum">
              <a:rPr lang="he-IL"/>
              <a:pPr>
                <a:defRPr/>
              </a:pPr>
              <a:t>82</a:t>
            </a:fld>
            <a:endParaRPr lang="en-US"/>
          </a:p>
        </p:txBody>
      </p:sp>
      <p:sp>
        <p:nvSpPr>
          <p:cNvPr id="581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hlinkClick r:id="rId2"/>
              </a:rPr>
              <a:t>C_alpha_match</a:t>
            </a:r>
            <a:endParaRPr lang="en-US" smtClean="0"/>
          </a:p>
        </p:txBody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18488" cy="5257800"/>
          </a:xfrm>
        </p:spPr>
        <p:txBody>
          <a:bodyPr/>
          <a:lstStyle/>
          <a:p>
            <a:pPr rtl="0" eaLnBrk="1" hangingPunct="1">
              <a:defRPr/>
            </a:pPr>
            <a:r>
              <a:rPr lang="en-US" smtClean="0"/>
              <a:t>Rigid pairwise alignement</a:t>
            </a:r>
          </a:p>
          <a:p>
            <a:pPr rtl="0" eaLnBrk="1" hangingPunct="1">
              <a:defRPr/>
            </a:pPr>
            <a:r>
              <a:rPr lang="en-US" smtClean="0"/>
              <a:t>Based on c-alpha atoms </a:t>
            </a:r>
          </a:p>
          <a:p>
            <a:pPr rtl="0" eaLnBrk="1" hangingPunct="1">
              <a:defRPr/>
            </a:pPr>
            <a:r>
              <a:rPr lang="en-US" smtClean="0"/>
              <a:t>Input: </a:t>
            </a:r>
          </a:p>
          <a:p>
            <a:pPr lvl="1" rtl="0" eaLnBrk="1" hangingPunct="1">
              <a:defRPr/>
            </a:pPr>
            <a:r>
              <a:rPr lang="en-US" smtClean="0"/>
              <a:t>Two pdb files or ids</a:t>
            </a:r>
          </a:p>
          <a:p>
            <a:pPr lvl="1" rtl="0" eaLnBrk="1" hangingPunct="1">
              <a:defRPr/>
            </a:pPr>
            <a:r>
              <a:rPr lang="en-US" smtClean="0"/>
              <a:t>These protein's backbones are structurally compared using their c-alpha atoms coordinates. </a:t>
            </a:r>
          </a:p>
          <a:p>
            <a:pPr rtl="0" eaLnBrk="1" hangingPunct="1">
              <a:defRPr/>
            </a:pPr>
            <a:r>
              <a:rPr lang="en-US" smtClean="0"/>
              <a:t>Output: </a:t>
            </a:r>
          </a:p>
          <a:p>
            <a:pPr lvl="1" rtl="0" eaLnBrk="1" hangingPunct="1">
              <a:defRPr/>
            </a:pPr>
            <a:r>
              <a:rPr lang="en-US" smtClean="0"/>
              <a:t>A set of high scoring conformations </a:t>
            </a:r>
          </a:p>
          <a:p>
            <a:pPr lvl="1" rtl="0" eaLnBrk="1" hangingPunct="1">
              <a:defRPr/>
            </a:pPr>
            <a:r>
              <a:rPr lang="en-US" smtClean="0"/>
              <a:t>May be viewed in a PDB viewer.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1AF2C6-072D-40A6-AD1B-A6FF3C85C8FC}" type="slidenum">
              <a:rPr lang="he-IL"/>
              <a:pPr>
                <a:defRPr/>
              </a:pPr>
              <a:t>83</a:t>
            </a:fld>
            <a:endParaRPr lang="en-US"/>
          </a:p>
        </p:txBody>
      </p:sp>
      <p:pic>
        <p:nvPicPr>
          <p:cNvPr id="60419" name="Picture 2" descr="pic5"/>
          <p:cNvPicPr>
            <a:picLocks noChangeAspect="1" noChangeArrowheads="1"/>
          </p:cNvPicPr>
          <p:nvPr/>
        </p:nvPicPr>
        <p:blipFill>
          <a:blip r:embed="rId2" cstate="print"/>
          <a:srcRect r="11455" b="22314"/>
          <a:stretch>
            <a:fillRect/>
          </a:stretch>
        </p:blipFill>
        <p:spPr bwMode="auto">
          <a:xfrm>
            <a:off x="290513" y="1557338"/>
            <a:ext cx="8602662" cy="404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760F8-2F97-4D2A-BBD4-3B4B17835569}" type="slidenum">
              <a:rPr lang="he-IL"/>
              <a:pPr>
                <a:defRPr/>
              </a:pPr>
              <a:t>84</a:t>
            </a:fld>
            <a:endParaRPr lang="en-US"/>
          </a:p>
        </p:txBody>
      </p:sp>
      <p:sp>
        <p:nvSpPr>
          <p:cNvPr id="583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Result:</a:t>
            </a:r>
          </a:p>
        </p:txBody>
      </p:sp>
      <p:pic>
        <p:nvPicPr>
          <p:cNvPr id="61444" name="Picture 3" descr="pic6"/>
          <p:cNvPicPr>
            <a:picLocks noChangeAspect="1" noChangeArrowheads="1"/>
          </p:cNvPicPr>
          <p:nvPr/>
        </p:nvPicPr>
        <p:blipFill>
          <a:blip r:embed="rId2" cstate="print"/>
          <a:srcRect l="2942" r="12206" b="30617"/>
          <a:stretch>
            <a:fillRect/>
          </a:stretch>
        </p:blipFill>
        <p:spPr bwMode="auto">
          <a:xfrm>
            <a:off x="0" y="1844675"/>
            <a:ext cx="9144000" cy="400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F81645-59D4-4E73-A584-EA0ECB1C459D}" type="slidenum">
              <a:rPr lang="he-IL"/>
              <a:pPr>
                <a:defRPr/>
              </a:pPr>
              <a:t>85</a:t>
            </a:fld>
            <a:endParaRPr lang="en-US"/>
          </a:p>
        </p:txBody>
      </p:sp>
      <p:sp>
        <p:nvSpPr>
          <p:cNvPr id="584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Result:</a:t>
            </a:r>
          </a:p>
        </p:txBody>
      </p:sp>
      <p:pic>
        <p:nvPicPr>
          <p:cNvPr id="62468" name="Picture 3" descr="pic7"/>
          <p:cNvPicPr>
            <a:picLocks noChangeAspect="1" noChangeArrowheads="1"/>
          </p:cNvPicPr>
          <p:nvPr/>
        </p:nvPicPr>
        <p:blipFill>
          <a:blip r:embed="rId2" cstate="print"/>
          <a:srcRect r="46291" b="23688"/>
          <a:stretch>
            <a:fillRect/>
          </a:stretch>
        </p:blipFill>
        <p:spPr bwMode="auto">
          <a:xfrm>
            <a:off x="1476375" y="1341438"/>
            <a:ext cx="6553200" cy="498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DA103-3937-4358-A691-138F21B95D60}" type="slidenum">
              <a:rPr lang="he-IL"/>
              <a:pPr>
                <a:defRPr/>
              </a:pPr>
              <a:t>86</a:t>
            </a:fld>
            <a:endParaRPr lang="en-US"/>
          </a:p>
        </p:txBody>
      </p:sp>
      <p:sp>
        <p:nvSpPr>
          <p:cNvPr id="585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hlinkClick r:id="rId2"/>
              </a:rPr>
              <a:t>SiteEngine</a:t>
            </a:r>
            <a:endParaRPr lang="en-US" smtClean="0"/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rtl="0" eaLnBrk="1" hangingPunct="1">
              <a:lnSpc>
                <a:spcPct val="90000"/>
              </a:lnSpc>
              <a:defRPr/>
            </a:pPr>
            <a:r>
              <a:rPr lang="en-US" sz="2400" smtClean="0"/>
              <a:t>Based in surfaces</a:t>
            </a:r>
          </a:p>
          <a:p>
            <a:pPr rtl="0" eaLnBrk="1" hangingPunct="1">
              <a:lnSpc>
                <a:spcPct val="90000"/>
              </a:lnSpc>
              <a:defRPr/>
            </a:pPr>
            <a:r>
              <a:rPr lang="en-US" sz="2400" smtClean="0"/>
              <a:t>Recognizes regions on the surface of one protein that resemble a specific binding site of another. </a:t>
            </a:r>
          </a:p>
          <a:p>
            <a:pPr rtl="0" eaLnBrk="1" hangingPunct="1">
              <a:lnSpc>
                <a:spcPct val="90000"/>
              </a:lnSpc>
              <a:defRPr/>
            </a:pPr>
            <a:r>
              <a:rPr lang="en-US" sz="2400" smtClean="0"/>
              <a:t>This may suggest the similarity of their binding partners and biological functions. </a:t>
            </a:r>
          </a:p>
          <a:p>
            <a:pPr rtl="0" eaLnBrk="1" hangingPunct="1">
              <a:lnSpc>
                <a:spcPct val="90000"/>
              </a:lnSpc>
              <a:defRPr/>
            </a:pPr>
            <a:r>
              <a:rPr lang="en-US" sz="2400" smtClean="0"/>
              <a:t>Takes into account the physico-chemical properties of both the backbone and the side-chains. </a:t>
            </a:r>
          </a:p>
          <a:p>
            <a:pPr rtl="0" eaLnBrk="1" hangingPunct="1">
              <a:lnSpc>
                <a:spcPct val="90000"/>
              </a:lnSpc>
              <a:defRPr/>
            </a:pPr>
            <a:r>
              <a:rPr lang="en-US" sz="2400" smtClean="0"/>
              <a:t>Therefore it can recognize similar binding patterns shared by proteins that have no sequence or fold similarity. </a:t>
            </a:r>
          </a:p>
          <a:p>
            <a:pPr rtl="0" eaLnBrk="1" hangingPunct="1">
              <a:lnSpc>
                <a:spcPct val="90000"/>
              </a:lnSpc>
              <a:defRPr/>
            </a:pPr>
            <a:r>
              <a:rPr lang="en-US" sz="2400" smtClean="0"/>
              <a:t>Highly efficient and suitable for large scale database searches of the entire PDB.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EA3362-EC27-49AC-AEF2-5814F71C41FA}" type="slidenum">
              <a:rPr lang="he-IL"/>
              <a:pPr>
                <a:defRPr/>
              </a:pPr>
              <a:t>87</a:t>
            </a:fld>
            <a:endParaRPr lang="en-US"/>
          </a:p>
        </p:txBody>
      </p:sp>
      <p:pic>
        <p:nvPicPr>
          <p:cNvPr id="64515" name="Picture 2" descr="pic9"/>
          <p:cNvPicPr>
            <a:picLocks noChangeAspect="1" noChangeArrowheads="1"/>
          </p:cNvPicPr>
          <p:nvPr/>
        </p:nvPicPr>
        <p:blipFill>
          <a:blip r:embed="rId2" cstate="print"/>
          <a:srcRect l="9232" r="18872" b="54152"/>
          <a:stretch>
            <a:fillRect/>
          </a:stretch>
        </p:blipFill>
        <p:spPr bwMode="auto">
          <a:xfrm>
            <a:off x="539750" y="2530475"/>
            <a:ext cx="8353425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6755" name="Text Box 3"/>
          <p:cNvSpPr txBox="1">
            <a:spLocks noChangeArrowheads="1"/>
          </p:cNvSpPr>
          <p:nvPr/>
        </p:nvSpPr>
        <p:spPr bwMode="auto">
          <a:xfrm>
            <a:off x="395288" y="1125538"/>
            <a:ext cx="8569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searches the structure of the complete molecule for regions similar to the binding site of interest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D774A-1F20-48D0-9872-002B84B8F4A8}" type="slidenum">
              <a:rPr lang="he-IL"/>
              <a:pPr>
                <a:defRPr/>
              </a:pPr>
              <a:t>88</a:t>
            </a:fld>
            <a:endParaRPr lang="en-US"/>
          </a:p>
        </p:txBody>
      </p:sp>
      <p:pic>
        <p:nvPicPr>
          <p:cNvPr id="65539" name="Picture 2" descr="pic8"/>
          <p:cNvPicPr>
            <a:picLocks noChangeAspect="1" noChangeArrowheads="1"/>
          </p:cNvPicPr>
          <p:nvPr/>
        </p:nvPicPr>
        <p:blipFill>
          <a:blip r:embed="rId2" cstate="print"/>
          <a:srcRect r="7762" b="7082"/>
          <a:stretch>
            <a:fillRect/>
          </a:stretch>
        </p:blipFill>
        <p:spPr bwMode="auto">
          <a:xfrm>
            <a:off x="74613" y="981075"/>
            <a:ext cx="8961437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4A998-9B7E-4542-909E-1BB987E89DC2}" type="slidenum">
              <a:rPr lang="he-IL"/>
              <a:pPr>
                <a:defRPr/>
              </a:pPr>
              <a:t>89</a:t>
            </a:fld>
            <a:endParaRPr lang="en-US"/>
          </a:p>
        </p:txBody>
      </p:sp>
      <p:sp>
        <p:nvSpPr>
          <p:cNvPr id="588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Results:</a:t>
            </a:r>
          </a:p>
        </p:txBody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en-US" smtClean="0"/>
              <a:t>10 top ranking solutions are presented</a:t>
            </a:r>
          </a:p>
          <a:p>
            <a:pPr rtl="0" eaLnBrk="1" hangingPunct="1">
              <a:defRPr/>
            </a:pPr>
            <a:r>
              <a:rPr lang="en-US" smtClean="0"/>
              <a:t>Each solution includes the surface of the complete molecule that are recognized to be most similar to the binding site of interest</a:t>
            </a:r>
          </a:p>
          <a:p>
            <a:pPr rtl="0" eaLnBrk="1" hangingPunct="1">
              <a:defRPr/>
            </a:pPr>
            <a:r>
              <a:rPr lang="en-US" smtClean="0"/>
              <a:t>Pdb file of the superimposition</a:t>
            </a:r>
          </a:p>
          <a:p>
            <a:pPr rtl="0"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1C0DEC-FC3C-4AA5-BED5-A813FEB41848}" type="slidenum">
              <a:rPr lang="he-IL"/>
              <a:pPr>
                <a:defRPr/>
              </a:pPr>
              <a:t>9</a:t>
            </a:fld>
            <a:endParaRPr lang="en-US"/>
          </a:p>
        </p:txBody>
      </p:sp>
      <p:sp>
        <p:nvSpPr>
          <p:cNvPr id="296963" name="Rectangle 3"/>
          <p:cNvSpPr>
            <a:spLocks noChangeArrowheads="1"/>
          </p:cNvSpPr>
          <p:nvPr/>
        </p:nvSpPr>
        <p:spPr bwMode="auto">
          <a:xfrm>
            <a:off x="1905000" y="304800"/>
            <a:ext cx="5143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Motifs in Protein Analysis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76200" y="6362700"/>
            <a:ext cx="6256338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800">
                <a:latin typeface="Comic Sans MS" pitchFamily="66" charset="0"/>
                <a:cs typeface="חרמון" charset="-79"/>
                <a:hlinkClick r:id="rId3"/>
              </a:rPr>
              <a:t>http://www.ii.uib.no/~inge/talks/ebi-nov-99/sld009.htm</a:t>
            </a:r>
            <a:r>
              <a:rPr lang="en-US" sz="1800">
                <a:latin typeface="Comic Sans MS" pitchFamily="66" charset="0"/>
                <a:cs typeface="חרמון" charset="-79"/>
              </a:rPr>
              <a:t> 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1905000"/>
            <a:ext cx="49911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97ABE-D5ED-494E-AD1B-FE416ED6256E}" type="slidenum">
              <a:rPr lang="he-IL"/>
              <a:pPr>
                <a:defRPr/>
              </a:pPr>
              <a:t>90</a:t>
            </a:fld>
            <a:endParaRPr lang="en-US"/>
          </a:p>
        </p:txBody>
      </p:sp>
      <p:sp>
        <p:nvSpPr>
          <p:cNvPr id="589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Result:</a:t>
            </a:r>
          </a:p>
        </p:txBody>
      </p:sp>
      <p:pic>
        <p:nvPicPr>
          <p:cNvPr id="67588" name="Picture 3" descr="pic10"/>
          <p:cNvPicPr>
            <a:picLocks noChangeAspect="1" noChangeArrowheads="1"/>
          </p:cNvPicPr>
          <p:nvPr/>
        </p:nvPicPr>
        <p:blipFill>
          <a:blip r:embed="rId2" cstate="print"/>
          <a:srcRect r="14429"/>
          <a:stretch>
            <a:fillRect/>
          </a:stretch>
        </p:blipFill>
        <p:spPr bwMode="auto">
          <a:xfrm>
            <a:off x="361950" y="1397000"/>
            <a:ext cx="8313738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9828" name="Oval 4"/>
          <p:cNvSpPr>
            <a:spLocks noChangeArrowheads="1"/>
          </p:cNvSpPr>
          <p:nvPr/>
        </p:nvSpPr>
        <p:spPr bwMode="auto">
          <a:xfrm>
            <a:off x="179388" y="4365625"/>
            <a:ext cx="7993062" cy="431800"/>
          </a:xfrm>
          <a:prstGeom prst="ellipse">
            <a:avLst/>
          </a:prstGeom>
          <a:noFill/>
          <a:ln w="508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9828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F09FD-D320-4DBE-91BE-50DCD1A89FDE}" type="slidenum">
              <a:rPr lang="he-IL"/>
              <a:pPr>
                <a:defRPr/>
              </a:pPr>
              <a:t>91</a:t>
            </a:fld>
            <a:endParaRPr lang="en-US"/>
          </a:p>
        </p:txBody>
      </p:sp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Property:</a:t>
            </a:r>
          </a:p>
        </p:txBody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96975"/>
            <a:ext cx="8362950" cy="4929188"/>
          </a:xfrm>
        </p:spPr>
        <p:txBody>
          <a:bodyPr/>
          <a:lstStyle/>
          <a:p>
            <a:pPr rtl="0" eaLnBrk="1" hangingPunct="1">
              <a:lnSpc>
                <a:spcPct val="80000"/>
              </a:lnSpc>
              <a:defRPr/>
            </a:pPr>
            <a:r>
              <a:rPr lang="en-US" sz="2400" smtClean="0"/>
              <a:t>The physico-chemical property</a:t>
            </a:r>
          </a:p>
          <a:p>
            <a:pPr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smtClean="0"/>
          </a:p>
          <a:p>
            <a:pPr rtl="0" eaLnBrk="1" hangingPunct="1">
              <a:lnSpc>
                <a:spcPct val="80000"/>
              </a:lnSpc>
              <a:defRPr/>
            </a:pPr>
            <a:r>
              <a:rPr lang="en-US" sz="2400" smtClean="0"/>
              <a:t>Representation of each amino acid of a protein as a set of features that are important for its interaction with other molecules. </a:t>
            </a:r>
          </a:p>
          <a:p>
            <a:pPr rtl="0" eaLnBrk="1" hangingPunct="1">
              <a:lnSpc>
                <a:spcPct val="80000"/>
              </a:lnSpc>
              <a:defRPr/>
            </a:pPr>
            <a:endParaRPr lang="en-US" sz="2400" smtClean="0"/>
          </a:p>
          <a:p>
            <a:pPr rtl="0" eaLnBrk="1" hangingPunct="1">
              <a:lnSpc>
                <a:spcPct val="80000"/>
              </a:lnSpc>
              <a:defRPr/>
            </a:pPr>
            <a:r>
              <a:rPr lang="en-US" sz="2400" smtClean="0"/>
              <a:t>The abbreviations of these features are:</a:t>
            </a:r>
            <a:br>
              <a:rPr lang="en-US" sz="2400" smtClean="0"/>
            </a:br>
            <a:endParaRPr lang="en-US" sz="2400" smtClean="0"/>
          </a:p>
          <a:p>
            <a:pPr lvl="1" rtl="0" eaLnBrk="1" hangingPunct="1">
              <a:lnSpc>
                <a:spcPct val="80000"/>
              </a:lnSpc>
              <a:defRPr/>
            </a:pPr>
            <a:r>
              <a:rPr lang="en-US" sz="2000" b="1" smtClean="0"/>
              <a:t>DON</a:t>
            </a:r>
            <a:r>
              <a:rPr lang="en-US" sz="2000" smtClean="0"/>
              <a:t> - Hydrogen bond donor</a:t>
            </a:r>
          </a:p>
          <a:p>
            <a:pPr lvl="1" rtl="0" eaLnBrk="1" hangingPunct="1">
              <a:lnSpc>
                <a:spcPct val="80000"/>
              </a:lnSpc>
              <a:defRPr/>
            </a:pPr>
            <a:r>
              <a:rPr lang="en-US" sz="2000" b="1" smtClean="0"/>
              <a:t>ACC</a:t>
            </a:r>
            <a:r>
              <a:rPr lang="en-US" sz="2000" smtClean="0"/>
              <a:t> - Hydrogen bond acceptor</a:t>
            </a:r>
          </a:p>
          <a:p>
            <a:pPr lvl="1" rtl="0" eaLnBrk="1" hangingPunct="1">
              <a:lnSpc>
                <a:spcPct val="80000"/>
              </a:lnSpc>
              <a:defRPr/>
            </a:pPr>
            <a:r>
              <a:rPr lang="en-US" sz="2000" b="1" smtClean="0"/>
              <a:t>DAC </a:t>
            </a:r>
            <a:r>
              <a:rPr lang="en-US" sz="2000" smtClean="0"/>
              <a:t>- Hydrogen bond donor and acceptor (e.g in histidine)</a:t>
            </a:r>
          </a:p>
          <a:p>
            <a:pPr lvl="1" rtl="0" eaLnBrk="1" hangingPunct="1">
              <a:lnSpc>
                <a:spcPct val="80000"/>
              </a:lnSpc>
              <a:defRPr/>
            </a:pPr>
            <a:r>
              <a:rPr lang="en-US" sz="2000" b="1" smtClean="0"/>
              <a:t>ALI</a:t>
            </a:r>
            <a:r>
              <a:rPr lang="en-US" sz="2000" smtClean="0"/>
              <a:t> - Aliphatic Hydrophobic property</a:t>
            </a:r>
          </a:p>
          <a:p>
            <a:pPr lvl="1" rtl="0" eaLnBrk="1" hangingPunct="1">
              <a:lnSpc>
                <a:spcPct val="80000"/>
              </a:lnSpc>
              <a:defRPr/>
            </a:pPr>
            <a:r>
              <a:rPr lang="en-US" sz="2000" b="1" smtClean="0"/>
              <a:t>PII</a:t>
            </a:r>
            <a:r>
              <a:rPr lang="en-US" sz="2000" smtClean="0"/>
              <a:t> - Aromatic property (pi contacts)</a:t>
            </a:r>
            <a:br>
              <a:rPr lang="en-US" sz="2000" smtClean="0"/>
            </a:b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E8305C-E66D-4166-9B94-7B9C66AEA393}" type="slidenum">
              <a:rPr lang="he-IL"/>
              <a:pPr>
                <a:defRPr/>
              </a:pPr>
              <a:t>92</a:t>
            </a:fld>
            <a:endParaRPr lang="en-US"/>
          </a:p>
        </p:txBody>
      </p:sp>
      <p:sp>
        <p:nvSpPr>
          <p:cNvPr id="591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Bioinfo3D Tools (multiple -alignment)</a:t>
            </a:r>
          </a:p>
        </p:txBody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rtl="0" eaLnBrk="1" hangingPunct="1">
              <a:defRPr/>
            </a:pPr>
            <a:endParaRPr lang="en-US" sz="3600" smtClean="0"/>
          </a:p>
          <a:p>
            <a:pPr rtl="0" eaLnBrk="1" hangingPunct="1">
              <a:defRPr/>
            </a:pPr>
            <a:r>
              <a:rPr lang="en-US" sz="3600" smtClean="0">
                <a:hlinkClick r:id="rId2"/>
              </a:rPr>
              <a:t>MultiProt</a:t>
            </a:r>
            <a:endParaRPr lang="en-US" sz="3600" smtClean="0"/>
          </a:p>
          <a:p>
            <a:pPr rtl="0" eaLnBrk="1" hangingPunct="1">
              <a:defRPr/>
            </a:pPr>
            <a:r>
              <a:rPr lang="en-US" sz="3600" smtClean="0">
                <a:hlinkClick r:id="rId3"/>
              </a:rPr>
              <a:t>MASS</a:t>
            </a:r>
            <a:endParaRPr lang="en-US" sz="3600" smtClean="0"/>
          </a:p>
          <a:p>
            <a:pPr rtl="0" eaLnBrk="1" hangingPunct="1">
              <a:defRPr/>
            </a:pPr>
            <a:endParaRPr lang="en-US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" y="638175"/>
            <a:ext cx="8801100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3" y="838200"/>
            <a:ext cx="8967787" cy="514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5575"/>
            <a:ext cx="8763000" cy="66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30188"/>
            <a:ext cx="8610600" cy="645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30188"/>
            <a:ext cx="8534400" cy="639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FFC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4763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FFC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4763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8203</TotalTime>
  <Words>2019</Words>
  <Application>Microsoft Office PowerPoint</Application>
  <PresentationFormat>On-screen Show (4:3)</PresentationFormat>
  <Paragraphs>430</Paragraphs>
  <Slides>97</Slides>
  <Notes>8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99" baseType="lpstr">
      <vt:lpstr>Ripple</vt:lpstr>
      <vt:lpstr>צילום של Photo Editor</vt:lpstr>
      <vt:lpstr>Motifs &amp; Domains </vt:lpstr>
      <vt:lpstr>Protein domains</vt:lpstr>
      <vt:lpstr>How proteins are made from domains.</vt:lpstr>
      <vt:lpstr>Determining Domain Structure by Limited Proteolysis</vt:lpstr>
      <vt:lpstr>Protein regulation by coordinated action of domains</vt:lpstr>
      <vt:lpstr>A continuum of protein structures</vt:lpstr>
      <vt:lpstr>Slide 7</vt:lpstr>
      <vt:lpstr>Slide 8</vt:lpstr>
      <vt:lpstr>Slide 9</vt:lpstr>
      <vt:lpstr>Slide 10</vt:lpstr>
      <vt:lpstr>Structural Alignment</vt:lpstr>
      <vt:lpstr>Why structural alignment?</vt:lpstr>
      <vt:lpstr>Applications:</vt:lpstr>
      <vt:lpstr>Slide 14</vt:lpstr>
      <vt:lpstr>Slide 15</vt:lpstr>
      <vt:lpstr>Slide 16</vt:lpstr>
      <vt:lpstr>Solution:</vt:lpstr>
      <vt:lpstr>This is not a good result…. </vt:lpstr>
      <vt:lpstr>Good result:</vt:lpstr>
      <vt:lpstr>Kinds of transformations:</vt:lpstr>
      <vt:lpstr>Translation:</vt:lpstr>
      <vt:lpstr>Rotation:</vt:lpstr>
      <vt:lpstr>Scale:</vt:lpstr>
      <vt:lpstr>Slide 24</vt:lpstr>
      <vt:lpstr>Slide 25</vt:lpstr>
      <vt:lpstr>Correspondence is Unknown</vt:lpstr>
      <vt:lpstr>Slide 27</vt:lpstr>
      <vt:lpstr>The best transformation: </vt:lpstr>
      <vt:lpstr>Slide 29</vt:lpstr>
      <vt:lpstr>Scoring the Alignment</vt:lpstr>
      <vt:lpstr> RMSD – Root Mean Square Deviation</vt:lpstr>
      <vt:lpstr>Pitfalls of RMSD</vt:lpstr>
      <vt:lpstr>Flexible alignment vs. Rigid alignment </vt:lpstr>
      <vt:lpstr> Structure alignment approaches: 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DALI: an intramolecular geometric structural alignment algorithm </vt:lpstr>
      <vt:lpstr>DALI</vt:lpstr>
      <vt:lpstr>Slide 49</vt:lpstr>
      <vt:lpstr>Slide 50</vt:lpstr>
      <vt:lpstr>Slide 51</vt:lpstr>
      <vt:lpstr>FSSP - fold classification and structural alignments 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Structural alignment tools</vt:lpstr>
      <vt:lpstr>Bioinfo3D Tools (pairwise -alignment)</vt:lpstr>
      <vt:lpstr>FlexProt - Flexible protein alignment:</vt:lpstr>
      <vt:lpstr>Slide 77</vt:lpstr>
      <vt:lpstr>Result:</vt:lpstr>
      <vt:lpstr>Result without hinge:</vt:lpstr>
      <vt:lpstr>Result with one hinge:</vt:lpstr>
      <vt:lpstr> Visualization of the 3D alignment</vt:lpstr>
      <vt:lpstr>C_alpha_match</vt:lpstr>
      <vt:lpstr>Slide 83</vt:lpstr>
      <vt:lpstr>Result:</vt:lpstr>
      <vt:lpstr>Result:</vt:lpstr>
      <vt:lpstr>SiteEngine</vt:lpstr>
      <vt:lpstr>Slide 87</vt:lpstr>
      <vt:lpstr>Slide 88</vt:lpstr>
      <vt:lpstr>Results:</vt:lpstr>
      <vt:lpstr>Result:</vt:lpstr>
      <vt:lpstr>Property:</vt:lpstr>
      <vt:lpstr>Bioinfo3D Tools (multiple -alignment)</vt:lpstr>
      <vt:lpstr>Slide 93</vt:lpstr>
      <vt:lpstr>Slide 94</vt:lpstr>
      <vt:lpstr>Slide 95</vt:lpstr>
      <vt:lpstr>Slide 96</vt:lpstr>
      <vt:lpstr>Slide 97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Benny</dc:creator>
  <cp:lastModifiedBy>Vondrasek</cp:lastModifiedBy>
  <cp:revision>2813</cp:revision>
  <dcterms:created xsi:type="dcterms:W3CDTF">2001-10-04T21:00:40Z</dcterms:created>
  <dcterms:modified xsi:type="dcterms:W3CDTF">2016-03-15T14:14:52Z</dcterms:modified>
</cp:coreProperties>
</file>