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56" r:id="rId2"/>
    <p:sldId id="257" r:id="rId3"/>
    <p:sldId id="266" r:id="rId4"/>
    <p:sldId id="268" r:id="rId5"/>
    <p:sldId id="269" r:id="rId6"/>
    <p:sldId id="258" r:id="rId7"/>
    <p:sldId id="259" r:id="rId8"/>
    <p:sldId id="260" r:id="rId9"/>
    <p:sldId id="261" r:id="rId10"/>
    <p:sldId id="262" r:id="rId11"/>
    <p:sldId id="263" r:id="rId12"/>
    <p:sldId id="264" r:id="rId13"/>
    <p:sldId id="270" r:id="rId14"/>
    <p:sldId id="271" r:id="rId15"/>
    <p:sldId id="272" r:id="rId16"/>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Times" pitchFamily="-106" charset="0"/>
        <a:ea typeface="ＭＳ Ｐゴシック" pitchFamily="28" charset="-128"/>
        <a:cs typeface="+mn-cs"/>
      </a:defRPr>
    </a:lvl1pPr>
    <a:lvl2pPr marL="457200" algn="l" rtl="0" eaLnBrk="0" fontAlgn="base" hangingPunct="0">
      <a:spcBef>
        <a:spcPct val="0"/>
      </a:spcBef>
      <a:spcAft>
        <a:spcPct val="0"/>
      </a:spcAft>
      <a:defRPr sz="2400" kern="1200">
        <a:solidFill>
          <a:schemeClr val="tx1"/>
        </a:solidFill>
        <a:latin typeface="Times" pitchFamily="-106" charset="0"/>
        <a:ea typeface="ＭＳ Ｐゴシック" pitchFamily="28" charset="-128"/>
        <a:cs typeface="+mn-cs"/>
      </a:defRPr>
    </a:lvl2pPr>
    <a:lvl3pPr marL="914400" algn="l" rtl="0" eaLnBrk="0" fontAlgn="base" hangingPunct="0">
      <a:spcBef>
        <a:spcPct val="0"/>
      </a:spcBef>
      <a:spcAft>
        <a:spcPct val="0"/>
      </a:spcAft>
      <a:defRPr sz="2400" kern="1200">
        <a:solidFill>
          <a:schemeClr val="tx1"/>
        </a:solidFill>
        <a:latin typeface="Times" pitchFamily="-106" charset="0"/>
        <a:ea typeface="ＭＳ Ｐゴシック" pitchFamily="28" charset="-128"/>
        <a:cs typeface="+mn-cs"/>
      </a:defRPr>
    </a:lvl3pPr>
    <a:lvl4pPr marL="1371600" algn="l" rtl="0" eaLnBrk="0" fontAlgn="base" hangingPunct="0">
      <a:spcBef>
        <a:spcPct val="0"/>
      </a:spcBef>
      <a:spcAft>
        <a:spcPct val="0"/>
      </a:spcAft>
      <a:defRPr sz="2400" kern="1200">
        <a:solidFill>
          <a:schemeClr val="tx1"/>
        </a:solidFill>
        <a:latin typeface="Times" pitchFamily="-106" charset="0"/>
        <a:ea typeface="ＭＳ Ｐゴシック" pitchFamily="28" charset="-128"/>
        <a:cs typeface="+mn-cs"/>
      </a:defRPr>
    </a:lvl4pPr>
    <a:lvl5pPr marL="1828800" algn="l" rtl="0" eaLnBrk="0" fontAlgn="base" hangingPunct="0">
      <a:spcBef>
        <a:spcPct val="0"/>
      </a:spcBef>
      <a:spcAft>
        <a:spcPct val="0"/>
      </a:spcAft>
      <a:defRPr sz="2400" kern="1200">
        <a:solidFill>
          <a:schemeClr val="tx1"/>
        </a:solidFill>
        <a:latin typeface="Times" pitchFamily="-106" charset="0"/>
        <a:ea typeface="ＭＳ Ｐゴシック" pitchFamily="28" charset="-128"/>
        <a:cs typeface="+mn-cs"/>
      </a:defRPr>
    </a:lvl5pPr>
    <a:lvl6pPr marL="2286000" algn="l" defTabSz="914400" rtl="0" eaLnBrk="1" latinLnBrk="0" hangingPunct="1">
      <a:defRPr sz="2400" kern="1200">
        <a:solidFill>
          <a:schemeClr val="tx1"/>
        </a:solidFill>
        <a:latin typeface="Times" pitchFamily="-106" charset="0"/>
        <a:ea typeface="ＭＳ Ｐゴシック" pitchFamily="28" charset="-128"/>
        <a:cs typeface="+mn-cs"/>
      </a:defRPr>
    </a:lvl6pPr>
    <a:lvl7pPr marL="2743200" algn="l" defTabSz="914400" rtl="0" eaLnBrk="1" latinLnBrk="0" hangingPunct="1">
      <a:defRPr sz="2400" kern="1200">
        <a:solidFill>
          <a:schemeClr val="tx1"/>
        </a:solidFill>
        <a:latin typeface="Times" pitchFamily="-106" charset="0"/>
        <a:ea typeface="ＭＳ Ｐゴシック" pitchFamily="28" charset="-128"/>
        <a:cs typeface="+mn-cs"/>
      </a:defRPr>
    </a:lvl7pPr>
    <a:lvl8pPr marL="3200400" algn="l" defTabSz="914400" rtl="0" eaLnBrk="1" latinLnBrk="0" hangingPunct="1">
      <a:defRPr sz="2400" kern="1200">
        <a:solidFill>
          <a:schemeClr val="tx1"/>
        </a:solidFill>
        <a:latin typeface="Times" pitchFamily="-106" charset="0"/>
        <a:ea typeface="ＭＳ Ｐゴシック" pitchFamily="28" charset="-128"/>
        <a:cs typeface="+mn-cs"/>
      </a:defRPr>
    </a:lvl8pPr>
    <a:lvl9pPr marL="3657600" algn="l" defTabSz="914400" rtl="0" eaLnBrk="1" latinLnBrk="0" hangingPunct="1">
      <a:defRPr sz="2400" kern="1200">
        <a:solidFill>
          <a:schemeClr val="tx1"/>
        </a:solidFill>
        <a:latin typeface="Times" pitchFamily="-106" charset="0"/>
        <a:ea typeface="ＭＳ Ｐゴシック" pitchFamily="28"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D00"/>
    <a:srgbClr val="7FFF00"/>
    <a:srgbClr val="00FF00"/>
    <a:srgbClr val="00DFCA"/>
    <a:srgbClr val="8901F3"/>
    <a:srgbClr val="DC0081"/>
    <a:srgbClr val="DBDBB6"/>
    <a:srgbClr val="DB04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24" d="100"/>
          <a:sy n="124" d="100"/>
        </p:scale>
        <p:origin x="182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7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7" tIns="44450" rIns="90487" bIns="44450" numCol="1" anchor="t" anchorCtr="0" compatLnSpc="1">
            <a:prstTxWarp prst="textNoShape">
              <a:avLst/>
            </a:prstTxWarp>
          </a:bodyPr>
          <a:lstStyle/>
          <a:p>
            <a:pPr lvl="0"/>
            <a:r>
              <a:rPr lang="en-US"/>
              <a:t>Click to edit Master notes styles</a:t>
            </a:r>
          </a:p>
          <a:p>
            <a:pPr lvl="1"/>
            <a:r>
              <a:rPr lang="en-US"/>
              <a:t>Second Level</a:t>
            </a:r>
          </a:p>
          <a:p>
            <a:pPr lvl="2"/>
            <a:r>
              <a:rPr lang="en-US"/>
              <a:t>Third Level</a:t>
            </a:r>
          </a:p>
          <a:p>
            <a:pPr lvl="3"/>
            <a:r>
              <a:rPr lang="en-US"/>
              <a:t>Fourth Level</a:t>
            </a:r>
          </a:p>
          <a:p>
            <a:pPr lvl="4"/>
            <a:r>
              <a:rPr lang="en-US"/>
              <a:t>Fifth Level</a:t>
            </a:r>
          </a:p>
        </p:txBody>
      </p:sp>
      <p:sp>
        <p:nvSpPr>
          <p:cNvPr id="15363"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Helvetica" pitchFamily="-106" charset="0"/>
        <a:ea typeface="ＭＳ Ｐゴシック" pitchFamily="28" charset="-128"/>
        <a:cs typeface="+mn-cs"/>
      </a:defRPr>
    </a:lvl1pPr>
    <a:lvl2pPr marL="457200" algn="l" rtl="0" eaLnBrk="0" fontAlgn="base" hangingPunct="0">
      <a:spcBef>
        <a:spcPct val="30000"/>
      </a:spcBef>
      <a:spcAft>
        <a:spcPct val="0"/>
      </a:spcAft>
      <a:defRPr sz="1200" kern="1200">
        <a:solidFill>
          <a:schemeClr val="tx1"/>
        </a:solidFill>
        <a:latin typeface="Helvetica" pitchFamily="-106" charset="0"/>
        <a:ea typeface="ＭＳ Ｐゴシック" pitchFamily="-106" charset="-128"/>
        <a:cs typeface="+mn-cs"/>
      </a:defRPr>
    </a:lvl2pPr>
    <a:lvl3pPr marL="914400" algn="l" rtl="0" eaLnBrk="0" fontAlgn="base" hangingPunct="0">
      <a:spcBef>
        <a:spcPct val="30000"/>
      </a:spcBef>
      <a:spcAft>
        <a:spcPct val="0"/>
      </a:spcAft>
      <a:defRPr sz="1200" kern="1200">
        <a:solidFill>
          <a:schemeClr val="tx1"/>
        </a:solidFill>
        <a:latin typeface="Helvetica" pitchFamily="-106" charset="0"/>
        <a:ea typeface="ＭＳ Ｐゴシック" pitchFamily="-106" charset="-128"/>
        <a:cs typeface="+mn-cs"/>
      </a:defRPr>
    </a:lvl3pPr>
    <a:lvl4pPr marL="1371600" algn="l" rtl="0" eaLnBrk="0" fontAlgn="base" hangingPunct="0">
      <a:spcBef>
        <a:spcPct val="30000"/>
      </a:spcBef>
      <a:spcAft>
        <a:spcPct val="0"/>
      </a:spcAft>
      <a:defRPr sz="1200" kern="1200">
        <a:solidFill>
          <a:schemeClr val="tx1"/>
        </a:solidFill>
        <a:latin typeface="Helvetica" pitchFamily="-106" charset="0"/>
        <a:ea typeface="ＭＳ Ｐゴシック" pitchFamily="-106" charset="-128"/>
        <a:cs typeface="+mn-cs"/>
      </a:defRPr>
    </a:lvl4pPr>
    <a:lvl5pPr marL="1828800" algn="l" rtl="0" eaLnBrk="0" fontAlgn="base" hangingPunct="0">
      <a:spcBef>
        <a:spcPct val="30000"/>
      </a:spcBef>
      <a:spcAft>
        <a:spcPct val="0"/>
      </a:spcAft>
      <a:defRPr sz="1200" kern="1200">
        <a:solidFill>
          <a:schemeClr val="tx1"/>
        </a:solidFill>
        <a:latin typeface="Helvetica"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xfrm>
            <a:off x="1150938" y="692150"/>
            <a:ext cx="4556125" cy="3416300"/>
          </a:xfrm>
          <a:ln/>
        </p:spPr>
      </p:sp>
      <p:sp>
        <p:nvSpPr>
          <p:cNvPr id="17411"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50938" y="692150"/>
            <a:ext cx="4556125" cy="3416300"/>
          </a:xfrm>
          <a:ln/>
        </p:spPr>
      </p:sp>
      <p:sp>
        <p:nvSpPr>
          <p:cNvPr id="35843"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50938" y="692150"/>
            <a:ext cx="4556125" cy="3416300"/>
          </a:xfrm>
          <a:ln/>
        </p:spPr>
      </p:sp>
      <p:sp>
        <p:nvSpPr>
          <p:cNvPr id="37891"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0938" y="692150"/>
            <a:ext cx="4556125" cy="3416300"/>
          </a:xfrm>
          <a:ln/>
        </p:spPr>
      </p:sp>
      <p:sp>
        <p:nvSpPr>
          <p:cNvPr id="39939"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0938" y="692150"/>
            <a:ext cx="4556125" cy="3416300"/>
          </a:xfrm>
          <a:ln/>
        </p:spPr>
      </p:sp>
      <p:sp>
        <p:nvSpPr>
          <p:cNvPr id="41987"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50938" y="692150"/>
            <a:ext cx="4556125" cy="3416300"/>
          </a:xfrm>
          <a:ln/>
        </p:spPr>
      </p:sp>
      <p:sp>
        <p:nvSpPr>
          <p:cNvPr id="44035"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xfrm>
            <a:off x="1150938" y="692150"/>
            <a:ext cx="4556125" cy="3416300"/>
          </a:xfrm>
          <a:ln/>
        </p:spPr>
      </p:sp>
      <p:sp>
        <p:nvSpPr>
          <p:cNvPr id="46083"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1150938" y="692150"/>
            <a:ext cx="4556125" cy="3416300"/>
          </a:xfrm>
          <a:ln/>
        </p:spPr>
      </p:sp>
      <p:sp>
        <p:nvSpPr>
          <p:cNvPr id="19459"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xfrm>
            <a:off x="1150938" y="692150"/>
            <a:ext cx="4556125" cy="3416300"/>
          </a:xfrm>
          <a:ln/>
        </p:spPr>
      </p:sp>
      <p:sp>
        <p:nvSpPr>
          <p:cNvPr id="21507"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xfrm>
            <a:off x="1150938" y="692150"/>
            <a:ext cx="4556125" cy="3416300"/>
          </a:xfrm>
          <a:ln/>
        </p:spPr>
      </p:sp>
      <p:sp>
        <p:nvSpPr>
          <p:cNvPr id="23555"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150938" y="692150"/>
            <a:ext cx="4556125" cy="3416300"/>
          </a:xfrm>
          <a:ln/>
        </p:spPr>
      </p:sp>
      <p:sp>
        <p:nvSpPr>
          <p:cNvPr id="25603"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150938" y="692150"/>
            <a:ext cx="4556125" cy="3416300"/>
          </a:xfrm>
          <a:ln/>
        </p:spPr>
      </p:sp>
      <p:sp>
        <p:nvSpPr>
          <p:cNvPr id="27651"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0938" y="692150"/>
            <a:ext cx="4556125" cy="3416300"/>
          </a:xfrm>
          <a:ln/>
        </p:spPr>
      </p:sp>
      <p:sp>
        <p:nvSpPr>
          <p:cNvPr id="29699"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0938" y="692150"/>
            <a:ext cx="4556125" cy="3416300"/>
          </a:xfrm>
          <a:ln/>
        </p:spPr>
      </p:sp>
      <p:sp>
        <p:nvSpPr>
          <p:cNvPr id="31747"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1150938" y="692150"/>
            <a:ext cx="4556125" cy="3416300"/>
          </a:xfrm>
          <a:ln/>
        </p:spPr>
      </p:sp>
      <p:sp>
        <p:nvSpPr>
          <p:cNvPr id="33795"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0875" y="609600"/>
            <a:ext cx="1947863"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7288" y="609600"/>
            <a:ext cx="5691187"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81100" y="609600"/>
            <a:ext cx="7715250" cy="1143000"/>
          </a:xfrm>
        </p:spPr>
        <p:txBody>
          <a:bodyPr/>
          <a:lstStyle/>
          <a:p>
            <a:r>
              <a:rPr lang="en-US"/>
              <a:t>Click to edit Master title style</a:t>
            </a:r>
          </a:p>
        </p:txBody>
      </p:sp>
      <p:sp>
        <p:nvSpPr>
          <p:cNvPr id="3" name="Table Placeholder 2"/>
          <p:cNvSpPr>
            <a:spLocks noGrp="1"/>
          </p:cNvSpPr>
          <p:nvPr>
            <p:ph type="tbl" idx="1"/>
          </p:nvPr>
        </p:nvSpPr>
        <p:spPr>
          <a:xfrm>
            <a:off x="1157288" y="1981200"/>
            <a:ext cx="7791450" cy="4114800"/>
          </a:xfrm>
        </p:spPr>
        <p:txBody>
          <a:bodyPr/>
          <a:lstStyle/>
          <a:p>
            <a:pPr lvl="0"/>
            <a:endParaRPr lang="en-U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57288" y="1981200"/>
            <a:ext cx="381952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29213" y="1981200"/>
            <a:ext cx="381952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72064"/>
            </a:gs>
            <a:gs pos="100000">
              <a:schemeClr val="bg1"/>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1157288" y="1981200"/>
            <a:ext cx="7791450" cy="4114800"/>
          </a:xfrm>
          <a:prstGeom prst="rect">
            <a:avLst/>
          </a:prstGeom>
          <a:noFill/>
          <a:ln w="12700">
            <a:noFill/>
            <a:miter lim="800000"/>
            <a:headEnd/>
            <a:tailEnd/>
          </a:ln>
          <a:effectLst/>
        </p:spPr>
        <p:txBody>
          <a:bodyPr vert="horz" wrap="square" lIns="90487" tIns="44450" rIns="90487"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7" name="Rectangle 3"/>
          <p:cNvSpPr>
            <a:spLocks noGrp="1" noChangeArrowheads="1"/>
          </p:cNvSpPr>
          <p:nvPr>
            <p:ph type="title"/>
          </p:nvPr>
        </p:nvSpPr>
        <p:spPr bwMode="auto">
          <a:xfrm>
            <a:off x="1181100" y="609600"/>
            <a:ext cx="7715250" cy="1143000"/>
          </a:xfrm>
          <a:prstGeom prst="rect">
            <a:avLst/>
          </a:prstGeom>
          <a:noFill/>
          <a:ln w="12700">
            <a:noFill/>
            <a:miter lim="800000"/>
            <a:headEnd/>
            <a:tailEnd/>
          </a:ln>
          <a:effectLst>
            <a:outerShdw blurRad="63500" dist="38099" dir="2700000" algn="ctr" rotWithShape="0">
              <a:srgbClr val="000000">
                <a:alpha val="74998"/>
              </a:srgbClr>
            </a:outerShdw>
          </a:effectLst>
        </p:spPr>
        <p:txBody>
          <a:bodyPr vert="horz" wrap="square" lIns="90487" tIns="44450" rIns="90487" bIns="44450" numCol="1" anchor="ctr" anchorCtr="0" compatLnSpc="1">
            <a:prstTxWarp prst="textNoShape">
              <a:avLst/>
            </a:prstTxWarp>
          </a:bodyPr>
          <a:lstStyle/>
          <a:p>
            <a:pPr lvl="0"/>
            <a:r>
              <a:rPr lang="en-US"/>
              <a:t>Click to edit Master title style</a:t>
            </a:r>
          </a:p>
        </p:txBody>
      </p:sp>
      <p:grpSp>
        <p:nvGrpSpPr>
          <p:cNvPr id="1028" name="Group 35"/>
          <p:cNvGrpSpPr>
            <a:grpSpLocks/>
          </p:cNvGrpSpPr>
          <p:nvPr/>
        </p:nvGrpSpPr>
        <p:grpSpPr bwMode="auto">
          <a:xfrm>
            <a:off x="0" y="0"/>
            <a:ext cx="1085850" cy="6845300"/>
            <a:chOff x="0" y="0"/>
            <a:chExt cx="684" cy="4312"/>
          </a:xfrm>
        </p:grpSpPr>
        <p:sp>
          <p:nvSpPr>
            <p:cNvPr id="2" name="Rectangle 4"/>
            <p:cNvSpPr>
              <a:spLocks noChangeArrowheads="1"/>
            </p:cNvSpPr>
            <p:nvPr/>
          </p:nvSpPr>
          <p:spPr bwMode="auto">
            <a:xfrm>
              <a:off x="0" y="0"/>
              <a:ext cx="684" cy="4312"/>
            </a:xfrm>
            <a:prstGeom prst="rect">
              <a:avLst/>
            </a:prstGeom>
            <a:gradFill rotWithShape="0">
              <a:gsLst>
                <a:gs pos="0">
                  <a:srgbClr val="114FFB"/>
                </a:gs>
                <a:gs pos="50000">
                  <a:srgbClr val="114FFB">
                    <a:gamma/>
                    <a:shade val="20000"/>
                    <a:invGamma/>
                  </a:srgbClr>
                </a:gs>
                <a:gs pos="100000">
                  <a:srgbClr val="114FFB"/>
                </a:gs>
              </a:gsLst>
              <a:lin ang="5400000" scaled="1"/>
            </a:gradFill>
            <a:ln w="12700">
              <a:noFill/>
              <a:miter lim="800000"/>
              <a:headEnd/>
              <a:tailEnd/>
            </a:ln>
            <a:effectLst/>
          </p:spPr>
          <p:txBody>
            <a:bodyPr wrap="none" anchor="ctr"/>
            <a:lstStyle/>
            <a:p>
              <a:endParaRPr lang="en-US"/>
            </a:p>
          </p:txBody>
        </p:sp>
        <p:grpSp>
          <p:nvGrpSpPr>
            <p:cNvPr id="1031" name="Group 34"/>
            <p:cNvGrpSpPr>
              <a:grpSpLocks/>
            </p:cNvGrpSpPr>
            <p:nvPr/>
          </p:nvGrpSpPr>
          <p:grpSpPr bwMode="auto">
            <a:xfrm>
              <a:off x="48" y="102"/>
              <a:ext cx="96" cy="4122"/>
              <a:chOff x="48" y="102"/>
              <a:chExt cx="96" cy="4122"/>
            </a:xfrm>
          </p:grpSpPr>
          <p:sp>
            <p:nvSpPr>
              <p:cNvPr id="1029" name="Rectangle 5"/>
              <p:cNvSpPr>
                <a:spLocks noChangeArrowheads="1"/>
              </p:cNvSpPr>
              <p:nvPr/>
            </p:nvSpPr>
            <p:spPr bwMode="auto">
              <a:xfrm>
                <a:off x="48" y="1104"/>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30" name="Rectangle 6"/>
              <p:cNvSpPr>
                <a:spLocks noChangeArrowheads="1"/>
              </p:cNvSpPr>
              <p:nvPr/>
            </p:nvSpPr>
            <p:spPr bwMode="auto">
              <a:xfrm>
                <a:off x="48" y="1248"/>
                <a:ext cx="96" cy="96"/>
              </a:xfrm>
              <a:prstGeom prst="rect">
                <a:avLst/>
              </a:prstGeom>
              <a:solidFill>
                <a:schemeClr val="bg1"/>
              </a:solidFill>
              <a:ln w="12700">
                <a:noFill/>
                <a:miter lim="800000"/>
                <a:headEnd/>
                <a:tailEnd/>
              </a:ln>
              <a:effectLst/>
            </p:spPr>
            <p:txBody>
              <a:bodyPr wrap="none" anchor="ctr"/>
              <a:lstStyle/>
              <a:p>
                <a:endParaRPr lang="en-US"/>
              </a:p>
            </p:txBody>
          </p:sp>
          <p:sp>
            <p:nvSpPr>
              <p:cNvPr id="3" name="Rectangle 7"/>
              <p:cNvSpPr>
                <a:spLocks noChangeArrowheads="1"/>
              </p:cNvSpPr>
              <p:nvPr/>
            </p:nvSpPr>
            <p:spPr bwMode="auto">
              <a:xfrm>
                <a:off x="48" y="1392"/>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32" name="Rectangle 8"/>
              <p:cNvSpPr>
                <a:spLocks noChangeArrowheads="1"/>
              </p:cNvSpPr>
              <p:nvPr/>
            </p:nvSpPr>
            <p:spPr bwMode="auto">
              <a:xfrm>
                <a:off x="48" y="1536"/>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33" name="Rectangle 9"/>
              <p:cNvSpPr>
                <a:spLocks noChangeArrowheads="1"/>
              </p:cNvSpPr>
              <p:nvPr/>
            </p:nvSpPr>
            <p:spPr bwMode="auto">
              <a:xfrm>
                <a:off x="48" y="1680"/>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34" name="Rectangle 10"/>
              <p:cNvSpPr>
                <a:spLocks noChangeArrowheads="1"/>
              </p:cNvSpPr>
              <p:nvPr/>
            </p:nvSpPr>
            <p:spPr bwMode="auto">
              <a:xfrm>
                <a:off x="48" y="1824"/>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35" name="Rectangle 11"/>
              <p:cNvSpPr>
                <a:spLocks noChangeArrowheads="1"/>
              </p:cNvSpPr>
              <p:nvPr/>
            </p:nvSpPr>
            <p:spPr bwMode="auto">
              <a:xfrm>
                <a:off x="48" y="1968"/>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36" name="Rectangle 12"/>
              <p:cNvSpPr>
                <a:spLocks noChangeArrowheads="1"/>
              </p:cNvSpPr>
              <p:nvPr/>
            </p:nvSpPr>
            <p:spPr bwMode="auto">
              <a:xfrm>
                <a:off x="48" y="2112"/>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37" name="Rectangle 13"/>
              <p:cNvSpPr>
                <a:spLocks noChangeArrowheads="1"/>
              </p:cNvSpPr>
              <p:nvPr/>
            </p:nvSpPr>
            <p:spPr bwMode="auto">
              <a:xfrm>
                <a:off x="48" y="2256"/>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38" name="Rectangle 14"/>
              <p:cNvSpPr>
                <a:spLocks noChangeArrowheads="1"/>
              </p:cNvSpPr>
              <p:nvPr/>
            </p:nvSpPr>
            <p:spPr bwMode="auto">
              <a:xfrm>
                <a:off x="48" y="2400"/>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39" name="Rectangle 15"/>
              <p:cNvSpPr>
                <a:spLocks noChangeArrowheads="1"/>
              </p:cNvSpPr>
              <p:nvPr/>
            </p:nvSpPr>
            <p:spPr bwMode="auto">
              <a:xfrm>
                <a:off x="48" y="2544"/>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40" name="Rectangle 16"/>
              <p:cNvSpPr>
                <a:spLocks noChangeArrowheads="1"/>
              </p:cNvSpPr>
              <p:nvPr/>
            </p:nvSpPr>
            <p:spPr bwMode="auto">
              <a:xfrm>
                <a:off x="48" y="2688"/>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41" name="Rectangle 17"/>
              <p:cNvSpPr>
                <a:spLocks noChangeArrowheads="1"/>
              </p:cNvSpPr>
              <p:nvPr/>
            </p:nvSpPr>
            <p:spPr bwMode="auto">
              <a:xfrm>
                <a:off x="48" y="2832"/>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42" name="Rectangle 18"/>
              <p:cNvSpPr>
                <a:spLocks noChangeArrowheads="1"/>
              </p:cNvSpPr>
              <p:nvPr/>
            </p:nvSpPr>
            <p:spPr bwMode="auto">
              <a:xfrm>
                <a:off x="48" y="2976"/>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43" name="Rectangle 19"/>
              <p:cNvSpPr>
                <a:spLocks noChangeArrowheads="1"/>
              </p:cNvSpPr>
              <p:nvPr/>
            </p:nvSpPr>
            <p:spPr bwMode="auto">
              <a:xfrm>
                <a:off x="48" y="3120"/>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44" name="Rectangle 20"/>
              <p:cNvSpPr>
                <a:spLocks noChangeArrowheads="1"/>
              </p:cNvSpPr>
              <p:nvPr/>
            </p:nvSpPr>
            <p:spPr bwMode="auto">
              <a:xfrm>
                <a:off x="48" y="3264"/>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45" name="Rectangle 21"/>
              <p:cNvSpPr>
                <a:spLocks noChangeArrowheads="1"/>
              </p:cNvSpPr>
              <p:nvPr/>
            </p:nvSpPr>
            <p:spPr bwMode="auto">
              <a:xfrm>
                <a:off x="48" y="3408"/>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46" name="Rectangle 22"/>
              <p:cNvSpPr>
                <a:spLocks noChangeArrowheads="1"/>
              </p:cNvSpPr>
              <p:nvPr/>
            </p:nvSpPr>
            <p:spPr bwMode="auto">
              <a:xfrm>
                <a:off x="48" y="3552"/>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47" name="Rectangle 23"/>
              <p:cNvSpPr>
                <a:spLocks noChangeArrowheads="1"/>
              </p:cNvSpPr>
              <p:nvPr/>
            </p:nvSpPr>
            <p:spPr bwMode="auto">
              <a:xfrm>
                <a:off x="48" y="3696"/>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48" name="Rectangle 24"/>
              <p:cNvSpPr>
                <a:spLocks noChangeArrowheads="1"/>
              </p:cNvSpPr>
              <p:nvPr/>
            </p:nvSpPr>
            <p:spPr bwMode="auto">
              <a:xfrm>
                <a:off x="48" y="3840"/>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49" name="Rectangle 25"/>
              <p:cNvSpPr>
                <a:spLocks noChangeArrowheads="1"/>
              </p:cNvSpPr>
              <p:nvPr/>
            </p:nvSpPr>
            <p:spPr bwMode="auto">
              <a:xfrm>
                <a:off x="48" y="3984"/>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50" name="Rectangle 26"/>
              <p:cNvSpPr>
                <a:spLocks noChangeArrowheads="1"/>
              </p:cNvSpPr>
              <p:nvPr/>
            </p:nvSpPr>
            <p:spPr bwMode="auto">
              <a:xfrm>
                <a:off x="48" y="4128"/>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51" name="Rectangle 27"/>
              <p:cNvSpPr>
                <a:spLocks noChangeArrowheads="1"/>
              </p:cNvSpPr>
              <p:nvPr/>
            </p:nvSpPr>
            <p:spPr bwMode="auto">
              <a:xfrm>
                <a:off x="48" y="102"/>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52" name="Rectangle 28"/>
              <p:cNvSpPr>
                <a:spLocks noChangeArrowheads="1"/>
              </p:cNvSpPr>
              <p:nvPr/>
            </p:nvSpPr>
            <p:spPr bwMode="auto">
              <a:xfrm>
                <a:off x="48" y="246"/>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53" name="Rectangle 29"/>
              <p:cNvSpPr>
                <a:spLocks noChangeArrowheads="1"/>
              </p:cNvSpPr>
              <p:nvPr/>
            </p:nvSpPr>
            <p:spPr bwMode="auto">
              <a:xfrm>
                <a:off x="48" y="390"/>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54" name="Rectangle 30"/>
              <p:cNvSpPr>
                <a:spLocks noChangeArrowheads="1"/>
              </p:cNvSpPr>
              <p:nvPr/>
            </p:nvSpPr>
            <p:spPr bwMode="auto">
              <a:xfrm>
                <a:off x="48" y="534"/>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55" name="Rectangle 31"/>
              <p:cNvSpPr>
                <a:spLocks noChangeArrowheads="1"/>
              </p:cNvSpPr>
              <p:nvPr/>
            </p:nvSpPr>
            <p:spPr bwMode="auto">
              <a:xfrm>
                <a:off x="48" y="678"/>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56" name="Rectangle 32"/>
              <p:cNvSpPr>
                <a:spLocks noChangeArrowheads="1"/>
              </p:cNvSpPr>
              <p:nvPr/>
            </p:nvSpPr>
            <p:spPr bwMode="auto">
              <a:xfrm>
                <a:off x="48" y="822"/>
                <a:ext cx="96" cy="96"/>
              </a:xfrm>
              <a:prstGeom prst="rect">
                <a:avLst/>
              </a:prstGeom>
              <a:solidFill>
                <a:schemeClr val="bg1"/>
              </a:solidFill>
              <a:ln w="12700">
                <a:noFill/>
                <a:miter lim="800000"/>
                <a:headEnd/>
                <a:tailEnd/>
              </a:ln>
              <a:effectLst/>
            </p:spPr>
            <p:txBody>
              <a:bodyPr wrap="none" anchor="ctr"/>
              <a:lstStyle/>
              <a:p>
                <a:endParaRPr lang="en-US"/>
              </a:p>
            </p:txBody>
          </p:sp>
          <p:sp>
            <p:nvSpPr>
              <p:cNvPr id="1057" name="Rectangle 33"/>
              <p:cNvSpPr>
                <a:spLocks noChangeArrowheads="1"/>
              </p:cNvSpPr>
              <p:nvPr/>
            </p:nvSpPr>
            <p:spPr bwMode="auto">
              <a:xfrm>
                <a:off x="48" y="966"/>
                <a:ext cx="96" cy="96"/>
              </a:xfrm>
              <a:prstGeom prst="rect">
                <a:avLst/>
              </a:prstGeom>
              <a:solidFill>
                <a:schemeClr val="bg1"/>
              </a:solidFill>
              <a:ln w="12700">
                <a:noFill/>
                <a:miter lim="800000"/>
                <a:headEnd/>
                <a:tailEnd/>
              </a:ln>
              <a:effectLst/>
            </p:spPr>
            <p:txBody>
              <a:bodyPr wrap="none" anchor="ctr"/>
              <a:lstStyle/>
              <a:p>
                <a:endParaRPr lang="en-US"/>
              </a:p>
            </p:txBody>
          </p:sp>
        </p:grpSp>
      </p:grpSp>
      <p:sp>
        <p:nvSpPr>
          <p:cNvPr id="1060" name="Rectangle 36"/>
          <p:cNvSpPr>
            <a:spLocks noChangeArrowheads="1"/>
          </p:cNvSpPr>
          <p:nvPr userDrawn="1"/>
        </p:nvSpPr>
        <p:spPr bwMode="auto">
          <a:xfrm>
            <a:off x="8604250" y="6400800"/>
            <a:ext cx="539750" cy="457200"/>
          </a:xfrm>
          <a:prstGeom prst="rect">
            <a:avLst/>
          </a:prstGeom>
          <a:noFill/>
          <a:ln w="12700">
            <a:noFill/>
            <a:miter lim="800000"/>
            <a:headEnd/>
            <a:tailEnd/>
          </a:ln>
          <a:effectLst/>
        </p:spPr>
        <p:txBody>
          <a:bodyPr wrap="none">
            <a:spAutoFit/>
          </a:bodyPr>
          <a:lstStyle/>
          <a:p>
            <a:fld id="{0A051F12-0530-475C-B532-16079B194834}"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rtl="0" eaLnBrk="0" fontAlgn="base" hangingPunct="0">
        <a:spcBef>
          <a:spcPct val="0"/>
        </a:spcBef>
        <a:spcAft>
          <a:spcPct val="0"/>
        </a:spcAft>
        <a:defRPr sz="4400">
          <a:solidFill>
            <a:schemeClr val="tx2"/>
          </a:solidFill>
          <a:latin typeface="+mj-lt"/>
          <a:ea typeface="ＭＳ Ｐゴシック" pitchFamily="28" charset="-128"/>
          <a:cs typeface="+mj-cs"/>
        </a:defRPr>
      </a:lvl1pPr>
      <a:lvl2pPr algn="l" rtl="0" eaLnBrk="0" fontAlgn="base" hangingPunct="0">
        <a:spcBef>
          <a:spcPct val="0"/>
        </a:spcBef>
        <a:spcAft>
          <a:spcPct val="0"/>
        </a:spcAft>
        <a:defRPr sz="4400">
          <a:solidFill>
            <a:schemeClr val="tx2"/>
          </a:solidFill>
          <a:latin typeface="Times" pitchFamily="-106" charset="0"/>
          <a:ea typeface="ＭＳ Ｐゴシック" pitchFamily="28" charset="-128"/>
        </a:defRPr>
      </a:lvl2pPr>
      <a:lvl3pPr algn="l" rtl="0" eaLnBrk="0" fontAlgn="base" hangingPunct="0">
        <a:spcBef>
          <a:spcPct val="0"/>
        </a:spcBef>
        <a:spcAft>
          <a:spcPct val="0"/>
        </a:spcAft>
        <a:defRPr sz="4400">
          <a:solidFill>
            <a:schemeClr val="tx2"/>
          </a:solidFill>
          <a:latin typeface="Times" pitchFamily="-106" charset="0"/>
          <a:ea typeface="ＭＳ Ｐゴシック" pitchFamily="28" charset="-128"/>
        </a:defRPr>
      </a:lvl3pPr>
      <a:lvl4pPr algn="l" rtl="0" eaLnBrk="0" fontAlgn="base" hangingPunct="0">
        <a:spcBef>
          <a:spcPct val="0"/>
        </a:spcBef>
        <a:spcAft>
          <a:spcPct val="0"/>
        </a:spcAft>
        <a:defRPr sz="4400">
          <a:solidFill>
            <a:schemeClr val="tx2"/>
          </a:solidFill>
          <a:latin typeface="Times" pitchFamily="-106" charset="0"/>
          <a:ea typeface="ＭＳ Ｐゴシック" pitchFamily="28" charset="-128"/>
        </a:defRPr>
      </a:lvl4pPr>
      <a:lvl5pPr algn="l" rtl="0" eaLnBrk="0" fontAlgn="base" hangingPunct="0">
        <a:spcBef>
          <a:spcPct val="0"/>
        </a:spcBef>
        <a:spcAft>
          <a:spcPct val="0"/>
        </a:spcAft>
        <a:defRPr sz="4400">
          <a:solidFill>
            <a:schemeClr val="tx2"/>
          </a:solidFill>
          <a:latin typeface="Times" pitchFamily="-106" charset="0"/>
          <a:ea typeface="ＭＳ Ｐゴシック" pitchFamily="28" charset="-128"/>
        </a:defRPr>
      </a:lvl5pPr>
      <a:lvl6pPr marL="457200" algn="l" rtl="0" eaLnBrk="0" fontAlgn="base" hangingPunct="0">
        <a:spcBef>
          <a:spcPct val="0"/>
        </a:spcBef>
        <a:spcAft>
          <a:spcPct val="0"/>
        </a:spcAft>
        <a:defRPr sz="4400">
          <a:solidFill>
            <a:schemeClr val="tx2"/>
          </a:solidFill>
          <a:latin typeface="Times" pitchFamily="-106" charset="0"/>
        </a:defRPr>
      </a:lvl6pPr>
      <a:lvl7pPr marL="914400" algn="l" rtl="0" eaLnBrk="0" fontAlgn="base" hangingPunct="0">
        <a:spcBef>
          <a:spcPct val="0"/>
        </a:spcBef>
        <a:spcAft>
          <a:spcPct val="0"/>
        </a:spcAft>
        <a:defRPr sz="4400">
          <a:solidFill>
            <a:schemeClr val="tx2"/>
          </a:solidFill>
          <a:latin typeface="Times" pitchFamily="-106" charset="0"/>
        </a:defRPr>
      </a:lvl7pPr>
      <a:lvl8pPr marL="1371600" algn="l" rtl="0" eaLnBrk="0" fontAlgn="base" hangingPunct="0">
        <a:spcBef>
          <a:spcPct val="0"/>
        </a:spcBef>
        <a:spcAft>
          <a:spcPct val="0"/>
        </a:spcAft>
        <a:defRPr sz="4400">
          <a:solidFill>
            <a:schemeClr val="tx2"/>
          </a:solidFill>
          <a:latin typeface="Times" pitchFamily="-106" charset="0"/>
        </a:defRPr>
      </a:lvl8pPr>
      <a:lvl9pPr marL="1828800" algn="l" rtl="0" eaLnBrk="0" fontAlgn="base" hangingPunct="0">
        <a:spcBef>
          <a:spcPct val="0"/>
        </a:spcBef>
        <a:spcAft>
          <a:spcPct val="0"/>
        </a:spcAft>
        <a:defRPr sz="4400">
          <a:solidFill>
            <a:schemeClr val="tx2"/>
          </a:solidFill>
          <a:latin typeface="Times" pitchFamily="-106" charset="0"/>
        </a:defRPr>
      </a:lvl9pPr>
    </p:titleStyle>
    <p:bodyStyle>
      <a:lvl1pPr marL="342900" indent="-342900" algn="l" rtl="0" eaLnBrk="0" fontAlgn="base" hangingPunct="0">
        <a:spcBef>
          <a:spcPct val="20000"/>
        </a:spcBef>
        <a:spcAft>
          <a:spcPct val="0"/>
        </a:spcAft>
        <a:buClr>
          <a:schemeClr val="tx2"/>
        </a:buClr>
        <a:buSzPct val="75000"/>
        <a:buFont typeface="Monotype Sorts" pitchFamily="-106" charset="2"/>
        <a:buChar char=""/>
        <a:defRPr sz="3200">
          <a:solidFill>
            <a:schemeClr val="tx1"/>
          </a:solidFill>
          <a:effectLst>
            <a:outerShdw blurRad="38100" dist="38100" dir="2700000" algn="tl">
              <a:srgbClr val="000000"/>
            </a:outerShdw>
          </a:effectLst>
          <a:latin typeface="+mn-lt"/>
          <a:ea typeface="ＭＳ Ｐゴシック" pitchFamily="28" charset="-128"/>
          <a:cs typeface="+mn-cs"/>
        </a:defRPr>
      </a:lvl1pPr>
      <a:lvl2pPr marL="742950" indent="-285750" algn="l" rtl="0" eaLnBrk="0" fontAlgn="base" hangingPunct="0">
        <a:spcBef>
          <a:spcPct val="20000"/>
        </a:spcBef>
        <a:spcAft>
          <a:spcPct val="0"/>
        </a:spcAft>
        <a:buClr>
          <a:schemeClr val="folHlink"/>
        </a:buClr>
        <a:buSzPct val="75000"/>
        <a:buFont typeface="Monotype Sorts" pitchFamily="-106" charset="2"/>
        <a:buChar char=""/>
        <a:defRPr sz="2800">
          <a:solidFill>
            <a:schemeClr val="tx1"/>
          </a:solidFill>
          <a:effectLst>
            <a:outerShdw blurRad="38100" dist="38100" dir="2700000" algn="tl">
              <a:srgbClr val="000000"/>
            </a:outerShdw>
          </a:effectLst>
          <a:latin typeface="+mn-lt"/>
          <a:ea typeface="ＭＳ Ｐゴシック" pitchFamily="-106" charset="-128"/>
        </a:defRPr>
      </a:lvl2pPr>
      <a:lvl3pPr marL="1143000" indent="-228600" algn="l" rtl="0" eaLnBrk="0" fontAlgn="base" hangingPunct="0">
        <a:spcBef>
          <a:spcPct val="20000"/>
        </a:spcBef>
        <a:spcAft>
          <a:spcPct val="0"/>
        </a:spcAft>
        <a:buClr>
          <a:schemeClr val="tx2"/>
        </a:buClr>
        <a:buSzPct val="65000"/>
        <a:buFont typeface="Monotype Sorts" pitchFamily="-106" charset="2"/>
        <a:buChar char=""/>
        <a:defRPr sz="2400">
          <a:solidFill>
            <a:schemeClr val="tx1"/>
          </a:solidFill>
          <a:effectLst>
            <a:outerShdw blurRad="38100" dist="38100" dir="2700000" algn="tl">
              <a:srgbClr val="000000"/>
            </a:outerShdw>
          </a:effectLst>
          <a:latin typeface="+mn-lt"/>
          <a:ea typeface="ＭＳ Ｐゴシック" pitchFamily="-106" charset="-128"/>
        </a:defRPr>
      </a:lvl3pPr>
      <a:lvl4pPr marL="16002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ea typeface="ＭＳ Ｐゴシック" pitchFamily="-106" charset="-128"/>
        </a:defRPr>
      </a:lvl4pPr>
      <a:lvl5pPr marL="20574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ea typeface="ＭＳ Ｐゴシック" pitchFamily="-106" charset="-128"/>
        </a:defRPr>
      </a:lvl5pPr>
      <a:lvl6pPr marL="25146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ea typeface="ＭＳ Ｐゴシック" pitchFamily="-106" charset="-128"/>
        </a:defRPr>
      </a:lvl6pPr>
      <a:lvl7pPr marL="29718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ea typeface="ＭＳ Ｐゴシック" pitchFamily="-106" charset="-128"/>
        </a:defRPr>
      </a:lvl7pPr>
      <a:lvl8pPr marL="34290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ea typeface="ＭＳ Ｐゴシック" pitchFamily="-106" charset="-128"/>
        </a:defRPr>
      </a:lvl8pPr>
      <a:lvl9pPr marL="38862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066800" y="1295400"/>
            <a:ext cx="7772400" cy="2133600"/>
          </a:xfrm>
          <a:noFill/>
          <a:effectLst>
            <a:outerShdw dist="35921" dir="2700000" algn="ctr" rotWithShape="0">
              <a:srgbClr val="000000"/>
            </a:outerShdw>
          </a:effectLst>
        </p:spPr>
        <p:txBody>
          <a:bodyPr/>
          <a:lstStyle/>
          <a:p>
            <a:pPr algn="ctr"/>
            <a:br>
              <a:rPr lang="en-US" dirty="0"/>
            </a:br>
            <a:r>
              <a:rPr lang="en-US" dirty="0">
                <a:solidFill>
                  <a:srgbClr val="FC0128"/>
                </a:solidFill>
              </a:rPr>
              <a:t>Predicting from Protein Sequence</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p:cNvPicPr>
            <a:picLocks noChangeArrowheads="1"/>
          </p:cNvPicPr>
          <p:nvPr/>
        </p:nvPicPr>
        <p:blipFill>
          <a:blip r:embed="rId3"/>
          <a:srcRect/>
          <a:stretch>
            <a:fillRect/>
          </a:stretch>
        </p:blipFill>
        <p:spPr bwMode="auto">
          <a:xfrm>
            <a:off x="1001713" y="1663700"/>
            <a:ext cx="8066087" cy="3213100"/>
          </a:xfrm>
          <a:prstGeom prst="rect">
            <a:avLst/>
          </a:prstGeom>
          <a:noFill/>
          <a:ln w="12700">
            <a:noFill/>
            <a:miter lim="800000"/>
            <a:headEnd/>
            <a:tailEnd/>
          </a:ln>
        </p:spPr>
      </p:pic>
      <p:sp>
        <p:nvSpPr>
          <p:cNvPr id="10243" name="Rectangle 3"/>
          <p:cNvSpPr>
            <a:spLocks noGrp="1" noChangeArrowheads="1"/>
          </p:cNvSpPr>
          <p:nvPr>
            <p:ph type="title"/>
          </p:nvPr>
        </p:nvSpPr>
        <p:spPr>
          <a:noFill/>
          <a:effectLst>
            <a:outerShdw dist="35921" dir="2700000" algn="ctr" rotWithShape="0">
              <a:srgbClr val="000000"/>
            </a:outerShdw>
          </a:effectLst>
        </p:spPr>
        <p:txBody>
          <a:bodyPr/>
          <a:lstStyle/>
          <a:p>
            <a:r>
              <a:rPr lang="en-US"/>
              <a:t>Example Hydrophilicity Plot</a:t>
            </a:r>
          </a:p>
        </p:txBody>
      </p:sp>
      <p:sp>
        <p:nvSpPr>
          <p:cNvPr id="34820" name="Rectangle 4"/>
          <p:cNvSpPr>
            <a:spLocks noChangeArrowheads="1"/>
          </p:cNvSpPr>
          <p:nvPr/>
        </p:nvSpPr>
        <p:spPr bwMode="auto">
          <a:xfrm>
            <a:off x="992188" y="5106988"/>
            <a:ext cx="8074025" cy="1549400"/>
          </a:xfrm>
          <a:prstGeom prst="rect">
            <a:avLst/>
          </a:prstGeom>
          <a:solidFill>
            <a:schemeClr val="accent1"/>
          </a:solidFill>
          <a:ln w="12700">
            <a:noFill/>
            <a:miter lim="800000"/>
            <a:headEnd/>
            <a:tailEnd/>
          </a:ln>
        </p:spPr>
        <p:txBody>
          <a:bodyPr lIns="90487" tIns="44450" rIns="90487" bIns="44450">
            <a:spAutoFit/>
          </a:bodyPr>
          <a:lstStyle/>
          <a:p>
            <a:pPr>
              <a:spcBef>
                <a:spcPct val="50000"/>
              </a:spcBef>
            </a:pPr>
            <a:r>
              <a:rPr lang="en-US"/>
              <a:t>This plot is for a tubulin, a soluble cytoplasmic protein.  Regions with high hydrophilicity are likely to be exposed to the solvent (cytoplasm), while those with low hydrophilicity are likely to be internal or interacting with other proteins.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noFill/>
          <a:effectLst>
            <a:outerShdw dist="35921" dir="2700000" algn="ctr" rotWithShape="0">
              <a:srgbClr val="000000"/>
            </a:outerShdw>
          </a:effectLst>
        </p:spPr>
        <p:txBody>
          <a:bodyPr/>
          <a:lstStyle/>
          <a:p>
            <a:r>
              <a:rPr lang="en-US"/>
              <a:t>Amphiphilicity/Amphipathicity</a:t>
            </a:r>
          </a:p>
        </p:txBody>
      </p:sp>
      <p:sp>
        <p:nvSpPr>
          <p:cNvPr id="11267" name="Rectangle 3"/>
          <p:cNvSpPr>
            <a:spLocks noGrp="1" noChangeArrowheads="1"/>
          </p:cNvSpPr>
          <p:nvPr>
            <p:ph type="body" idx="1"/>
          </p:nvPr>
        </p:nvSpPr>
        <p:spPr/>
        <p:txBody>
          <a:bodyPr/>
          <a:lstStyle/>
          <a:p>
            <a:r>
              <a:rPr lang="en-US"/>
              <a:t>A structural domain of a protein (e.g., an </a:t>
            </a:r>
            <a:r>
              <a:rPr lang="en-US">
                <a:latin typeface="Symbol" pitchFamily="18" charset="2"/>
              </a:rPr>
              <a:t></a:t>
            </a:r>
            <a:r>
              <a:rPr lang="en-US"/>
              <a:t>-helix) can be present at an interface between polar and non-polar environments</a:t>
            </a:r>
          </a:p>
          <a:p>
            <a:pPr lvl="1"/>
            <a:r>
              <a:rPr lang="en-US">
                <a:ea typeface="ＭＳ Ｐゴシック" pitchFamily="28" charset="-128"/>
              </a:rPr>
              <a:t>Example: Domain of a </a:t>
            </a:r>
            <a:r>
              <a:rPr lang="en-US" b="1">
                <a:solidFill>
                  <a:schemeClr val="accent2"/>
                </a:solidFill>
                <a:ea typeface="ＭＳ Ｐゴシック" pitchFamily="28" charset="-128"/>
              </a:rPr>
              <a:t>membrane-associated protein</a:t>
            </a:r>
            <a:r>
              <a:rPr lang="en-US">
                <a:solidFill>
                  <a:schemeClr val="accent2"/>
                </a:solidFill>
                <a:ea typeface="ＭＳ Ｐゴシック" pitchFamily="28" charset="-128"/>
              </a:rPr>
              <a:t> </a:t>
            </a:r>
            <a:r>
              <a:rPr lang="en-US">
                <a:ea typeface="ＭＳ Ｐゴシック" pitchFamily="28" charset="-128"/>
              </a:rPr>
              <a:t>that anchors it to membrane</a:t>
            </a:r>
          </a:p>
          <a:p>
            <a:r>
              <a:rPr lang="en-US"/>
              <a:t>Such a domain will ideally be hydrophilic on one side and hydrophobic on the other</a:t>
            </a:r>
          </a:p>
          <a:p>
            <a:r>
              <a:rPr lang="en-US"/>
              <a:t>This is termed an </a:t>
            </a:r>
            <a:r>
              <a:rPr lang="en-US" b="1">
                <a:solidFill>
                  <a:schemeClr val="accent2"/>
                </a:solidFill>
              </a:rPr>
              <a:t>amphiphilic</a:t>
            </a:r>
            <a:r>
              <a:rPr lang="en-US"/>
              <a:t> or </a:t>
            </a:r>
            <a:r>
              <a:rPr lang="en-US" b="1">
                <a:solidFill>
                  <a:schemeClr val="accent2"/>
                </a:solidFill>
              </a:rPr>
              <a:t>amphipathic</a:t>
            </a:r>
            <a:r>
              <a:rPr lang="en-US"/>
              <a:t> sequence or domain</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effectLst>
            <a:outerShdw dist="35921" dir="2700000" algn="ctr" rotWithShape="0">
              <a:srgbClr val="000000"/>
            </a:outerShdw>
          </a:effectLst>
        </p:spPr>
        <p:txBody>
          <a:bodyPr/>
          <a:lstStyle/>
          <a:p>
            <a:r>
              <a:rPr lang="en-US"/>
              <a:t>Amphiphilicity/Amphipathicity</a:t>
            </a:r>
          </a:p>
        </p:txBody>
      </p:sp>
      <p:sp>
        <p:nvSpPr>
          <p:cNvPr id="12291" name="Rectangle 3"/>
          <p:cNvSpPr>
            <a:spLocks noGrp="1" noChangeArrowheads="1"/>
          </p:cNvSpPr>
          <p:nvPr>
            <p:ph type="body" idx="1"/>
          </p:nvPr>
        </p:nvSpPr>
        <p:spPr/>
        <p:txBody>
          <a:bodyPr/>
          <a:lstStyle/>
          <a:p>
            <a:r>
              <a:rPr lang="en-US"/>
              <a:t>To find such sequences, we look for regions where short stretches of charged residues alternate with short stretches of hydrophobic residues </a:t>
            </a:r>
            <a:r>
              <a:rPr lang="en-US" i="1"/>
              <a:t>with a repeat distance corresponding to the period of the structure</a:t>
            </a:r>
          </a:p>
          <a:p>
            <a:r>
              <a:rPr lang="en-US"/>
              <a:t>A </a:t>
            </a:r>
            <a:r>
              <a:rPr lang="en-US" i="1"/>
              <a:t>helical wheel</a:t>
            </a:r>
            <a:r>
              <a:rPr lang="en-US"/>
              <a:t> plot can aid finding such repeats</a:t>
            </a:r>
            <a:endParaRPr lang="en-US" i="1"/>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noFill/>
          <a:effectLst>
            <a:outerShdw dist="35921" dir="2700000" algn="ctr" rotWithShape="0">
              <a:srgbClr val="000000"/>
            </a:outerShdw>
          </a:effectLst>
        </p:spPr>
        <p:txBody>
          <a:bodyPr/>
          <a:lstStyle/>
          <a:p>
            <a:r>
              <a:rPr lang="en-US"/>
              <a:t>Helical Wheel for Prion Protein</a:t>
            </a:r>
          </a:p>
        </p:txBody>
      </p:sp>
      <p:pic>
        <p:nvPicPr>
          <p:cNvPr id="40963" name="Picture 4"/>
          <p:cNvPicPr>
            <a:picLocks noChangeAspect="1" noChangeArrowheads="1"/>
          </p:cNvPicPr>
          <p:nvPr/>
        </p:nvPicPr>
        <p:blipFill>
          <a:blip r:embed="rId3"/>
          <a:srcRect/>
          <a:stretch>
            <a:fillRect/>
          </a:stretch>
        </p:blipFill>
        <p:spPr bwMode="auto">
          <a:xfrm>
            <a:off x="1524000" y="1619250"/>
            <a:ext cx="6667500" cy="4991100"/>
          </a:xfrm>
          <a:prstGeom prst="rect">
            <a:avLst/>
          </a:prstGeom>
          <a:noFill/>
          <a:ln w="9525">
            <a:noFill/>
            <a:miter lim="800000"/>
            <a:headEnd/>
            <a:tailEnd/>
          </a:ln>
        </p:spPr>
      </p:pic>
      <p:sp>
        <p:nvSpPr>
          <p:cNvPr id="40964" name="Text Box 5"/>
          <p:cNvSpPr txBox="1">
            <a:spLocks noChangeArrowheads="1"/>
          </p:cNvSpPr>
          <p:nvPr/>
        </p:nvSpPr>
        <p:spPr bwMode="auto">
          <a:xfrm>
            <a:off x="6629400" y="6172200"/>
            <a:ext cx="1524000" cy="396875"/>
          </a:xfrm>
          <a:prstGeom prst="rect">
            <a:avLst/>
          </a:prstGeom>
          <a:noFill/>
          <a:ln w="12700">
            <a:noFill/>
            <a:miter lim="800000"/>
            <a:headEnd/>
            <a:tailEnd/>
          </a:ln>
        </p:spPr>
        <p:txBody>
          <a:bodyPr>
            <a:spAutoFit/>
          </a:bodyPr>
          <a:lstStyle/>
          <a:p>
            <a:pPr>
              <a:spcBef>
                <a:spcPct val="50000"/>
              </a:spcBef>
            </a:pPr>
            <a:r>
              <a:rPr lang="en-US" sz="1000">
                <a:solidFill>
                  <a:schemeClr val="bg2"/>
                </a:solidFill>
              </a:rPr>
              <a:t>from Susan Jean Johns and Steven M. Thompson</a:t>
            </a:r>
            <a:endParaRPr lang="en-US" sz="2000">
              <a:solidFill>
                <a:schemeClr val="bg2"/>
              </a:solidFill>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noFill/>
          <a:effectLst>
            <a:outerShdw dist="35921" dir="2700000" algn="ctr" rotWithShape="0">
              <a:srgbClr val="000000"/>
            </a:outerShdw>
          </a:effectLst>
        </p:spPr>
        <p:txBody>
          <a:bodyPr/>
          <a:lstStyle/>
          <a:p>
            <a:r>
              <a:rPr lang="en-US"/>
              <a:t>Hydrophobic Moment</a:t>
            </a:r>
          </a:p>
        </p:txBody>
      </p:sp>
      <p:sp>
        <p:nvSpPr>
          <p:cNvPr id="51203" name="Rectangle 3"/>
          <p:cNvSpPr>
            <a:spLocks noGrp="1" noChangeArrowheads="1"/>
          </p:cNvSpPr>
          <p:nvPr>
            <p:ph type="body" idx="1"/>
          </p:nvPr>
        </p:nvSpPr>
        <p:spPr/>
        <p:txBody>
          <a:bodyPr/>
          <a:lstStyle/>
          <a:p>
            <a:r>
              <a:rPr lang="en-US"/>
              <a:t>Can avoid visual interpretation of helical wheel plots by considering each amino acid as being represented by a vector whose direction points orthogonally out from the backbone and whose sign and magnitude come from a hydrophilicity table and then calculating a “net” vector which is termed the hydrophobic moment</a:t>
            </a:r>
          </a:p>
          <a:p>
            <a:r>
              <a:rPr lang="en-US"/>
              <a:t>Approach developed by David Eisenberg</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4"/>
          <p:cNvPicPr>
            <a:picLocks noChangeAspect="1" noChangeArrowheads="1"/>
          </p:cNvPicPr>
          <p:nvPr/>
        </p:nvPicPr>
        <p:blipFill>
          <a:blip r:embed="rId3"/>
          <a:srcRect/>
          <a:stretch>
            <a:fillRect/>
          </a:stretch>
        </p:blipFill>
        <p:spPr bwMode="auto">
          <a:xfrm>
            <a:off x="381000" y="190500"/>
            <a:ext cx="8689975" cy="6515100"/>
          </a:xfrm>
          <a:prstGeom prst="rect">
            <a:avLst/>
          </a:prstGeom>
          <a:noFill/>
          <a:ln w="9525">
            <a:noFill/>
            <a:miter lim="800000"/>
            <a:headEnd/>
            <a:tailEnd/>
          </a:ln>
        </p:spPr>
      </p:pic>
      <p:sp>
        <p:nvSpPr>
          <p:cNvPr id="45059" name="Text Box 6"/>
          <p:cNvSpPr txBox="1">
            <a:spLocks noChangeArrowheads="1"/>
          </p:cNvSpPr>
          <p:nvPr/>
        </p:nvSpPr>
        <p:spPr bwMode="auto">
          <a:xfrm>
            <a:off x="381000" y="3581400"/>
            <a:ext cx="2590800" cy="1463675"/>
          </a:xfrm>
          <a:prstGeom prst="rect">
            <a:avLst/>
          </a:prstGeom>
          <a:noFill/>
          <a:ln w="12700">
            <a:noFill/>
            <a:miter lim="800000"/>
            <a:headEnd/>
            <a:tailEnd/>
          </a:ln>
        </p:spPr>
        <p:txBody>
          <a:bodyPr>
            <a:spAutoFit/>
          </a:bodyPr>
          <a:lstStyle/>
          <a:p>
            <a:pPr>
              <a:spcBef>
                <a:spcPct val="50000"/>
              </a:spcBef>
            </a:pPr>
            <a:r>
              <a:rPr lang="en-US" sz="2000">
                <a:solidFill>
                  <a:schemeClr val="bg2"/>
                </a:solidFill>
              </a:rPr>
              <a:t>Hn = hydrophobicity value for residue n</a:t>
            </a:r>
          </a:p>
          <a:p>
            <a:pPr>
              <a:spcBef>
                <a:spcPct val="50000"/>
              </a:spcBef>
            </a:pPr>
            <a:r>
              <a:rPr lang="en-US" sz="2000">
                <a:solidFill>
                  <a:schemeClr val="bg2"/>
                </a:solidFill>
                <a:latin typeface="Symbol" pitchFamily="18" charset="2"/>
              </a:rPr>
              <a:t>d</a:t>
            </a:r>
            <a:r>
              <a:rPr lang="en-US" sz="2000">
                <a:solidFill>
                  <a:schemeClr val="bg2"/>
                </a:solidFill>
              </a:rPr>
              <a:t> = frequency of repeat of helix or sheet</a:t>
            </a:r>
            <a:endParaRPr lang="en-US">
              <a:solidFill>
                <a:schemeClr val="bg2"/>
              </a:solidFill>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effectLst>
            <a:outerShdw dist="35921" dir="2700000" algn="ctr" rotWithShape="0">
              <a:srgbClr val="000000"/>
            </a:outerShdw>
          </a:effectLst>
        </p:spPr>
        <p:txBody>
          <a:bodyPr/>
          <a:lstStyle/>
          <a:p>
            <a:r>
              <a:rPr lang="en-US"/>
              <a:t>Starting Point</a:t>
            </a:r>
          </a:p>
        </p:txBody>
      </p:sp>
      <p:sp>
        <p:nvSpPr>
          <p:cNvPr id="5123" name="Rectangle 3"/>
          <p:cNvSpPr>
            <a:spLocks noGrp="1" noChangeArrowheads="1"/>
          </p:cNvSpPr>
          <p:nvPr>
            <p:ph type="body" idx="1"/>
          </p:nvPr>
        </p:nvSpPr>
        <p:spPr/>
        <p:txBody>
          <a:bodyPr/>
          <a:lstStyle/>
          <a:p>
            <a:r>
              <a:rPr lang="en-US"/>
              <a:t>Broad Goal:  To determine or predict as much as we can from a “new” protein sequence</a:t>
            </a:r>
          </a:p>
          <a:p>
            <a:r>
              <a:rPr lang="en-US"/>
              <a:t>Have covered how to find </a:t>
            </a:r>
            <a:r>
              <a:rPr lang="en-US" b="1">
                <a:solidFill>
                  <a:schemeClr val="accent2"/>
                </a:solidFill>
              </a:rPr>
              <a:t>protein motifs</a:t>
            </a:r>
            <a:r>
              <a:rPr lang="en-US"/>
              <a:t> such as targets for post-translational modification (Profiles/PSSMs/HMMs)</a:t>
            </a:r>
          </a:p>
          <a:p>
            <a:r>
              <a:rPr lang="en-US"/>
              <a:t>Have covered how to find </a:t>
            </a:r>
            <a:r>
              <a:rPr lang="en-US" b="1">
                <a:solidFill>
                  <a:schemeClr val="accent2"/>
                </a:solidFill>
              </a:rPr>
              <a:t>homologous proteins</a:t>
            </a:r>
            <a:r>
              <a:rPr lang="en-US"/>
              <a:t> - we will need them perhaps to predict something from </a:t>
            </a:r>
            <a:r>
              <a:rPr lang="en-US" i="1"/>
              <a:t>their</a:t>
            </a:r>
            <a:r>
              <a:rPr lang="en-US"/>
              <a:t> properties</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noFill/>
          <a:effectLst>
            <a:outerShdw dist="35921" dir="2700000" algn="ctr" rotWithShape="0">
              <a:srgbClr val="000000"/>
            </a:outerShdw>
          </a:effectLst>
        </p:spPr>
        <p:txBody>
          <a:bodyPr/>
          <a:lstStyle/>
          <a:p>
            <a:r>
              <a:rPr lang="en-US"/>
              <a:t>Starting Point</a:t>
            </a:r>
          </a:p>
        </p:txBody>
      </p:sp>
      <p:sp>
        <p:nvSpPr>
          <p:cNvPr id="46083" name="Rectangle 3"/>
          <p:cNvSpPr>
            <a:spLocks noGrp="1" noChangeArrowheads="1"/>
          </p:cNvSpPr>
          <p:nvPr>
            <p:ph type="body" idx="1"/>
          </p:nvPr>
        </p:nvSpPr>
        <p:spPr/>
        <p:txBody>
          <a:bodyPr/>
          <a:lstStyle/>
          <a:p>
            <a:r>
              <a:rPr lang="en-US"/>
              <a:t>Some properties or “propensities” can be directly calculated from individual amino acids</a:t>
            </a:r>
          </a:p>
          <a:p>
            <a:r>
              <a:rPr lang="en-US"/>
              <a:t>These properties are useful in themselves and may also be used in place of the original sequence for some prediction methods (or in addition to sequence)</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a:effectLst>
            <a:outerShdw dist="35921" dir="2700000" algn="ctr" rotWithShape="0">
              <a:srgbClr val="000000"/>
            </a:outerShdw>
          </a:effectLst>
        </p:spPr>
        <p:txBody>
          <a:bodyPr/>
          <a:lstStyle/>
          <a:p>
            <a:r>
              <a:rPr lang="en-US"/>
              <a:t>Use of amino acid properties in prediction schemes</a:t>
            </a:r>
          </a:p>
        </p:txBody>
      </p:sp>
      <p:grpSp>
        <p:nvGrpSpPr>
          <p:cNvPr id="22531" name="Group 22"/>
          <p:cNvGrpSpPr>
            <a:grpSpLocks/>
          </p:cNvGrpSpPr>
          <p:nvPr/>
        </p:nvGrpSpPr>
        <p:grpSpPr bwMode="auto">
          <a:xfrm>
            <a:off x="4114800" y="4267200"/>
            <a:ext cx="4876800" cy="1241425"/>
            <a:chOff x="2592" y="2688"/>
            <a:chExt cx="3072" cy="782"/>
          </a:xfrm>
        </p:grpSpPr>
        <p:sp>
          <p:nvSpPr>
            <p:cNvPr id="22540" name="Line 3"/>
            <p:cNvSpPr>
              <a:spLocks noChangeShapeType="1"/>
            </p:cNvSpPr>
            <p:nvPr/>
          </p:nvSpPr>
          <p:spPr bwMode="auto">
            <a:xfrm flipH="1">
              <a:off x="3312" y="2880"/>
              <a:ext cx="432" cy="1"/>
            </a:xfrm>
            <a:prstGeom prst="line">
              <a:avLst/>
            </a:prstGeom>
            <a:noFill/>
            <a:ln w="50800">
              <a:solidFill>
                <a:schemeClr val="tx1"/>
              </a:solidFill>
              <a:round/>
              <a:headEnd type="triangle" w="med" len="med"/>
              <a:tailEnd/>
            </a:ln>
          </p:spPr>
          <p:txBody>
            <a:bodyPr wrap="none" anchor="ctr"/>
            <a:lstStyle/>
            <a:p>
              <a:endParaRPr lang="en-US"/>
            </a:p>
          </p:txBody>
        </p:sp>
        <p:sp>
          <p:nvSpPr>
            <p:cNvPr id="22541" name="Rectangle 4"/>
            <p:cNvSpPr>
              <a:spLocks noChangeArrowheads="1"/>
            </p:cNvSpPr>
            <p:nvPr/>
          </p:nvSpPr>
          <p:spPr bwMode="auto">
            <a:xfrm>
              <a:off x="3744" y="2880"/>
              <a:ext cx="864" cy="472"/>
            </a:xfrm>
            <a:prstGeom prst="rect">
              <a:avLst/>
            </a:prstGeom>
            <a:solidFill>
              <a:schemeClr val="hlink"/>
            </a:solidFill>
            <a:ln w="50800">
              <a:solidFill>
                <a:schemeClr val="tx1"/>
              </a:solidFill>
              <a:miter lim="800000"/>
              <a:headEnd/>
              <a:tailEnd/>
            </a:ln>
          </p:spPr>
          <p:txBody>
            <a:bodyPr lIns="90487" tIns="44450" rIns="90487" bIns="44450">
              <a:spAutoFit/>
            </a:bodyPr>
            <a:lstStyle/>
            <a:p>
              <a:pPr>
                <a:spcBef>
                  <a:spcPct val="50000"/>
                </a:spcBef>
              </a:pPr>
              <a:r>
                <a:rPr lang="en-US" sz="2000" b="1"/>
                <a:t>Prediction function</a:t>
              </a:r>
            </a:p>
          </p:txBody>
        </p:sp>
        <p:sp>
          <p:nvSpPr>
            <p:cNvPr id="22542" name="Rectangle 5"/>
            <p:cNvSpPr>
              <a:spLocks noChangeArrowheads="1"/>
            </p:cNvSpPr>
            <p:nvPr/>
          </p:nvSpPr>
          <p:spPr bwMode="auto">
            <a:xfrm>
              <a:off x="2592" y="2688"/>
              <a:ext cx="720" cy="340"/>
            </a:xfrm>
            <a:prstGeom prst="rect">
              <a:avLst/>
            </a:prstGeom>
            <a:solidFill>
              <a:schemeClr val="accent2"/>
            </a:solidFill>
            <a:ln w="25400">
              <a:solidFill>
                <a:schemeClr val="tx1"/>
              </a:solidFill>
              <a:miter lim="800000"/>
              <a:headEnd/>
              <a:tailEnd/>
            </a:ln>
          </p:spPr>
          <p:txBody>
            <a:bodyPr lIns="90487" tIns="44450" rIns="90487" bIns="44450">
              <a:spAutoFit/>
            </a:bodyPr>
            <a:lstStyle/>
            <a:p>
              <a:pPr>
                <a:spcBef>
                  <a:spcPct val="50000"/>
                </a:spcBef>
              </a:pPr>
              <a:r>
                <a:rPr lang="en-US" sz="1400">
                  <a:solidFill>
                    <a:schemeClr val="bg2"/>
                  </a:solidFill>
                </a:rPr>
                <a:t>Sequence</a:t>
              </a:r>
              <a:br>
                <a:rPr lang="en-US" sz="1400">
                  <a:solidFill>
                    <a:schemeClr val="bg2"/>
                  </a:solidFill>
                </a:rPr>
              </a:br>
              <a:endParaRPr lang="en-US" sz="1400">
                <a:solidFill>
                  <a:schemeClr val="bg2"/>
                </a:solidFill>
              </a:endParaRPr>
            </a:p>
          </p:txBody>
        </p:sp>
        <p:sp>
          <p:nvSpPr>
            <p:cNvPr id="22543" name="Rectangle 6"/>
            <p:cNvSpPr>
              <a:spLocks noChangeArrowheads="1"/>
            </p:cNvSpPr>
            <p:nvPr/>
          </p:nvSpPr>
          <p:spPr bwMode="auto">
            <a:xfrm>
              <a:off x="2592" y="3264"/>
              <a:ext cx="720" cy="206"/>
            </a:xfrm>
            <a:prstGeom prst="rect">
              <a:avLst/>
            </a:prstGeom>
            <a:solidFill>
              <a:schemeClr val="accent2"/>
            </a:solidFill>
            <a:ln w="25400">
              <a:solidFill>
                <a:schemeClr val="tx1"/>
              </a:solidFill>
              <a:miter lim="800000"/>
              <a:headEnd/>
              <a:tailEnd/>
            </a:ln>
          </p:spPr>
          <p:txBody>
            <a:bodyPr lIns="90487" tIns="44450" rIns="90487" bIns="44450">
              <a:spAutoFit/>
            </a:bodyPr>
            <a:lstStyle/>
            <a:p>
              <a:pPr>
                <a:spcBef>
                  <a:spcPct val="50000"/>
                </a:spcBef>
              </a:pPr>
              <a:r>
                <a:rPr lang="en-US" sz="1400">
                  <a:solidFill>
                    <a:schemeClr val="bg2"/>
                  </a:solidFill>
                </a:rPr>
                <a:t>Other inputs</a:t>
              </a:r>
            </a:p>
          </p:txBody>
        </p:sp>
        <p:sp>
          <p:nvSpPr>
            <p:cNvPr id="22544" name="Rectangle 7"/>
            <p:cNvSpPr>
              <a:spLocks noChangeArrowheads="1"/>
            </p:cNvSpPr>
            <p:nvPr/>
          </p:nvSpPr>
          <p:spPr bwMode="auto">
            <a:xfrm>
              <a:off x="4944" y="3024"/>
              <a:ext cx="720" cy="206"/>
            </a:xfrm>
            <a:prstGeom prst="rect">
              <a:avLst/>
            </a:prstGeom>
            <a:solidFill>
              <a:schemeClr val="accent2"/>
            </a:solidFill>
            <a:ln w="25400">
              <a:solidFill>
                <a:schemeClr val="tx1"/>
              </a:solidFill>
              <a:miter lim="800000"/>
              <a:headEnd/>
              <a:tailEnd/>
            </a:ln>
          </p:spPr>
          <p:txBody>
            <a:bodyPr lIns="90487" tIns="44450" rIns="90487" bIns="44450">
              <a:spAutoFit/>
            </a:bodyPr>
            <a:lstStyle/>
            <a:p>
              <a:pPr>
                <a:spcBef>
                  <a:spcPct val="50000"/>
                </a:spcBef>
              </a:pPr>
              <a:r>
                <a:rPr lang="en-US" sz="1400">
                  <a:solidFill>
                    <a:schemeClr val="bg2"/>
                  </a:solidFill>
                </a:rPr>
                <a:t>Prediction</a:t>
              </a:r>
            </a:p>
          </p:txBody>
        </p:sp>
        <p:sp>
          <p:nvSpPr>
            <p:cNvPr id="22545" name="Line 8"/>
            <p:cNvSpPr>
              <a:spLocks noChangeShapeType="1"/>
            </p:cNvSpPr>
            <p:nvPr/>
          </p:nvSpPr>
          <p:spPr bwMode="auto">
            <a:xfrm flipH="1">
              <a:off x="3312" y="3360"/>
              <a:ext cx="432" cy="0"/>
            </a:xfrm>
            <a:prstGeom prst="line">
              <a:avLst/>
            </a:prstGeom>
            <a:noFill/>
            <a:ln w="50800">
              <a:solidFill>
                <a:schemeClr val="tx1"/>
              </a:solidFill>
              <a:round/>
              <a:headEnd type="triangle" w="med" len="med"/>
              <a:tailEnd/>
            </a:ln>
          </p:spPr>
          <p:txBody>
            <a:bodyPr wrap="none" anchor="ctr"/>
            <a:lstStyle/>
            <a:p>
              <a:endParaRPr lang="en-US"/>
            </a:p>
          </p:txBody>
        </p:sp>
        <p:sp>
          <p:nvSpPr>
            <p:cNvPr id="22546" name="Line 9"/>
            <p:cNvSpPr>
              <a:spLocks noChangeShapeType="1"/>
            </p:cNvSpPr>
            <p:nvPr/>
          </p:nvSpPr>
          <p:spPr bwMode="auto">
            <a:xfrm flipH="1">
              <a:off x="4608" y="3120"/>
              <a:ext cx="336" cy="0"/>
            </a:xfrm>
            <a:prstGeom prst="line">
              <a:avLst/>
            </a:prstGeom>
            <a:noFill/>
            <a:ln w="50800">
              <a:solidFill>
                <a:schemeClr val="tx1"/>
              </a:solidFill>
              <a:round/>
              <a:headEnd type="triangle" w="med" len="med"/>
              <a:tailEnd/>
            </a:ln>
          </p:spPr>
          <p:txBody>
            <a:bodyPr wrap="none" anchor="ctr"/>
            <a:lstStyle/>
            <a:p>
              <a:endParaRPr lang="en-US"/>
            </a:p>
          </p:txBody>
        </p:sp>
      </p:grpSp>
      <p:grpSp>
        <p:nvGrpSpPr>
          <p:cNvPr id="3" name="Group 23"/>
          <p:cNvGrpSpPr>
            <a:grpSpLocks/>
          </p:cNvGrpSpPr>
          <p:nvPr/>
        </p:nvGrpSpPr>
        <p:grpSpPr bwMode="auto">
          <a:xfrm>
            <a:off x="304800" y="2590800"/>
            <a:ext cx="4953000" cy="2216150"/>
            <a:chOff x="192" y="1632"/>
            <a:chExt cx="3120" cy="1396"/>
          </a:xfrm>
        </p:grpSpPr>
        <p:sp>
          <p:nvSpPr>
            <p:cNvPr id="22533" name="Line 14"/>
            <p:cNvSpPr>
              <a:spLocks noChangeShapeType="1"/>
            </p:cNvSpPr>
            <p:nvPr/>
          </p:nvSpPr>
          <p:spPr bwMode="auto">
            <a:xfrm flipH="1">
              <a:off x="912" y="1728"/>
              <a:ext cx="432" cy="0"/>
            </a:xfrm>
            <a:prstGeom prst="line">
              <a:avLst/>
            </a:prstGeom>
            <a:noFill/>
            <a:ln w="50800">
              <a:solidFill>
                <a:schemeClr val="tx1"/>
              </a:solidFill>
              <a:round/>
              <a:headEnd type="triangle" w="med" len="med"/>
              <a:tailEnd/>
            </a:ln>
          </p:spPr>
          <p:txBody>
            <a:bodyPr wrap="none" anchor="ctr"/>
            <a:lstStyle/>
            <a:p>
              <a:endParaRPr lang="en-US"/>
            </a:p>
          </p:txBody>
        </p:sp>
        <p:sp>
          <p:nvSpPr>
            <p:cNvPr id="22534" name="Rectangle 15"/>
            <p:cNvSpPr>
              <a:spLocks noChangeArrowheads="1"/>
            </p:cNvSpPr>
            <p:nvPr/>
          </p:nvSpPr>
          <p:spPr bwMode="auto">
            <a:xfrm>
              <a:off x="1344" y="1680"/>
              <a:ext cx="1248" cy="548"/>
            </a:xfrm>
            <a:prstGeom prst="rect">
              <a:avLst/>
            </a:prstGeom>
            <a:solidFill>
              <a:schemeClr val="hlink"/>
            </a:solidFill>
            <a:ln w="50800">
              <a:solidFill>
                <a:schemeClr val="tx1"/>
              </a:solidFill>
              <a:miter lim="800000"/>
              <a:headEnd/>
              <a:tailEnd/>
            </a:ln>
          </p:spPr>
          <p:txBody>
            <a:bodyPr lIns="90487" tIns="44450" rIns="90487" bIns="44450">
              <a:spAutoFit/>
            </a:bodyPr>
            <a:lstStyle/>
            <a:p>
              <a:pPr>
                <a:spcBef>
                  <a:spcPct val="50000"/>
                </a:spcBef>
              </a:pPr>
              <a:r>
                <a:rPr lang="en-US" b="1"/>
                <a:t>Propensity function</a:t>
              </a:r>
            </a:p>
          </p:txBody>
        </p:sp>
        <p:sp>
          <p:nvSpPr>
            <p:cNvPr id="22535" name="Rectangle 16"/>
            <p:cNvSpPr>
              <a:spLocks noChangeArrowheads="1"/>
            </p:cNvSpPr>
            <p:nvPr/>
          </p:nvSpPr>
          <p:spPr bwMode="auto">
            <a:xfrm>
              <a:off x="192" y="1632"/>
              <a:ext cx="720" cy="206"/>
            </a:xfrm>
            <a:prstGeom prst="rect">
              <a:avLst/>
            </a:prstGeom>
            <a:solidFill>
              <a:schemeClr val="accent2"/>
            </a:solidFill>
            <a:ln w="25400">
              <a:solidFill>
                <a:schemeClr val="tx1"/>
              </a:solidFill>
              <a:miter lim="800000"/>
              <a:headEnd/>
              <a:tailEnd/>
            </a:ln>
          </p:spPr>
          <p:txBody>
            <a:bodyPr lIns="90487" tIns="44450" rIns="90487" bIns="44450">
              <a:spAutoFit/>
            </a:bodyPr>
            <a:lstStyle/>
            <a:p>
              <a:pPr>
                <a:spcBef>
                  <a:spcPct val="50000"/>
                </a:spcBef>
              </a:pPr>
              <a:r>
                <a:rPr lang="en-US" sz="1400">
                  <a:solidFill>
                    <a:schemeClr val="bg2"/>
                  </a:solidFill>
                </a:rPr>
                <a:t>Sequence</a:t>
              </a:r>
            </a:p>
          </p:txBody>
        </p:sp>
        <p:sp>
          <p:nvSpPr>
            <p:cNvPr id="22536" name="Rectangle 17"/>
            <p:cNvSpPr>
              <a:spLocks noChangeArrowheads="1"/>
            </p:cNvSpPr>
            <p:nvPr/>
          </p:nvSpPr>
          <p:spPr bwMode="auto">
            <a:xfrm>
              <a:off x="192" y="2160"/>
              <a:ext cx="720" cy="206"/>
            </a:xfrm>
            <a:prstGeom prst="rect">
              <a:avLst/>
            </a:prstGeom>
            <a:solidFill>
              <a:schemeClr val="accent2"/>
            </a:solidFill>
            <a:ln w="25400">
              <a:solidFill>
                <a:schemeClr val="tx1"/>
              </a:solidFill>
              <a:miter lim="800000"/>
              <a:headEnd/>
              <a:tailEnd/>
            </a:ln>
          </p:spPr>
          <p:txBody>
            <a:bodyPr lIns="90487" tIns="44450" rIns="90487" bIns="44450">
              <a:spAutoFit/>
            </a:bodyPr>
            <a:lstStyle/>
            <a:p>
              <a:pPr>
                <a:spcBef>
                  <a:spcPct val="50000"/>
                </a:spcBef>
              </a:pPr>
              <a:r>
                <a:rPr lang="en-US" sz="1400">
                  <a:solidFill>
                    <a:schemeClr val="bg2"/>
                  </a:solidFill>
                </a:rPr>
                <a:t>Other inputs</a:t>
              </a:r>
            </a:p>
          </p:txBody>
        </p:sp>
        <p:sp>
          <p:nvSpPr>
            <p:cNvPr id="22537" name="Line 18"/>
            <p:cNvSpPr>
              <a:spLocks noChangeShapeType="1"/>
            </p:cNvSpPr>
            <p:nvPr/>
          </p:nvSpPr>
          <p:spPr bwMode="auto">
            <a:xfrm flipH="1">
              <a:off x="912" y="2208"/>
              <a:ext cx="432" cy="0"/>
            </a:xfrm>
            <a:prstGeom prst="line">
              <a:avLst/>
            </a:prstGeom>
            <a:noFill/>
            <a:ln w="50800">
              <a:solidFill>
                <a:schemeClr val="tx1"/>
              </a:solidFill>
              <a:round/>
              <a:headEnd type="triangle" w="med" len="med"/>
              <a:tailEnd/>
            </a:ln>
          </p:spPr>
          <p:txBody>
            <a:bodyPr wrap="none" anchor="ctr"/>
            <a:lstStyle/>
            <a:p>
              <a:endParaRPr lang="en-US"/>
            </a:p>
          </p:txBody>
        </p:sp>
        <p:sp>
          <p:nvSpPr>
            <p:cNvPr id="22538" name="AutoShape 19"/>
            <p:cNvSpPr>
              <a:spLocks noChangeArrowheads="1"/>
            </p:cNvSpPr>
            <p:nvPr/>
          </p:nvSpPr>
          <p:spPr bwMode="auto">
            <a:xfrm rot="5400000">
              <a:off x="2460" y="2052"/>
              <a:ext cx="768" cy="504"/>
            </a:xfrm>
            <a:custGeom>
              <a:avLst/>
              <a:gdLst>
                <a:gd name="T0" fmla="*/ 538 w 21600"/>
                <a:gd name="T1" fmla="*/ 0 h 21600"/>
                <a:gd name="T2" fmla="*/ 538 w 21600"/>
                <a:gd name="T3" fmla="*/ 284 h 21600"/>
                <a:gd name="T4" fmla="*/ 115 w 21600"/>
                <a:gd name="T5" fmla="*/ 504 h 21600"/>
                <a:gd name="T6" fmla="*/ 768 w 21600"/>
                <a:gd name="T7" fmla="*/ 142 h 21600"/>
                <a:gd name="T8" fmla="*/ 3 60000 65536"/>
                <a:gd name="T9" fmla="*/ 1 60000 65536"/>
                <a:gd name="T10" fmla="*/ 1 60000 65536"/>
                <a:gd name="T11" fmla="*/ 0 60000 65536"/>
                <a:gd name="T12" fmla="*/ 12431 w 21600"/>
                <a:gd name="T13" fmla="*/ 2914 h 21600"/>
                <a:gd name="T14" fmla="*/ 18225 w 21600"/>
                <a:gd name="T15" fmla="*/ 9257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tx1"/>
            </a:solidFill>
            <a:ln w="12700">
              <a:solidFill>
                <a:schemeClr val="tx1"/>
              </a:solidFill>
              <a:miter lim="800000"/>
              <a:headEnd/>
              <a:tailEnd/>
            </a:ln>
          </p:spPr>
          <p:txBody>
            <a:bodyPr wrap="none" anchor="ctr"/>
            <a:lstStyle/>
            <a:p>
              <a:endParaRPr lang="en-US"/>
            </a:p>
          </p:txBody>
        </p:sp>
        <p:sp>
          <p:nvSpPr>
            <p:cNvPr id="22539" name="Rectangle 21"/>
            <p:cNvSpPr>
              <a:spLocks noChangeArrowheads="1"/>
            </p:cNvSpPr>
            <p:nvPr/>
          </p:nvSpPr>
          <p:spPr bwMode="auto">
            <a:xfrm>
              <a:off x="2592" y="2688"/>
              <a:ext cx="720" cy="340"/>
            </a:xfrm>
            <a:prstGeom prst="rect">
              <a:avLst/>
            </a:prstGeom>
            <a:solidFill>
              <a:schemeClr val="accent2"/>
            </a:solidFill>
            <a:ln w="25400">
              <a:solidFill>
                <a:schemeClr val="tx1"/>
              </a:solidFill>
              <a:miter lim="800000"/>
              <a:headEnd/>
              <a:tailEnd/>
            </a:ln>
          </p:spPr>
          <p:txBody>
            <a:bodyPr lIns="90487" tIns="44450" rIns="90487" bIns="44450">
              <a:spAutoFit/>
            </a:bodyPr>
            <a:lstStyle/>
            <a:p>
              <a:pPr>
                <a:spcBef>
                  <a:spcPct val="50000"/>
                </a:spcBef>
              </a:pPr>
              <a:r>
                <a:rPr lang="en-US" sz="1400">
                  <a:solidFill>
                    <a:schemeClr val="bg2"/>
                  </a:solidFill>
                </a:rPr>
                <a:t>Vector of propensities</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noFill/>
          <a:effectLst>
            <a:outerShdw dist="35921" dir="2700000" algn="ctr" rotWithShape="0">
              <a:srgbClr val="000000"/>
            </a:outerShdw>
          </a:effectLst>
        </p:spPr>
        <p:txBody>
          <a:bodyPr/>
          <a:lstStyle/>
          <a:p>
            <a:r>
              <a:rPr lang="en-US"/>
              <a:t>Hydro-pathy/phobicity/philicity</a:t>
            </a:r>
          </a:p>
        </p:txBody>
      </p:sp>
      <p:sp>
        <p:nvSpPr>
          <p:cNvPr id="49155" name="Rectangle 3"/>
          <p:cNvSpPr>
            <a:spLocks noGrp="1" noChangeArrowheads="1"/>
          </p:cNvSpPr>
          <p:nvPr>
            <p:ph type="body" idx="1"/>
          </p:nvPr>
        </p:nvSpPr>
        <p:spPr/>
        <p:txBody>
          <a:bodyPr/>
          <a:lstStyle/>
          <a:p>
            <a:r>
              <a:rPr lang="en-US"/>
              <a:t>One of the most commonly used properties is the suitability of an amino acid for an aqueous environment</a:t>
            </a:r>
          </a:p>
          <a:p>
            <a:r>
              <a:rPr lang="en-US"/>
              <a:t>Hydropathy &amp; Hydrophobicity</a:t>
            </a:r>
          </a:p>
          <a:p>
            <a:pPr lvl="1"/>
            <a:r>
              <a:rPr lang="en-US">
                <a:ea typeface="ＭＳ Ｐゴシック" pitchFamily="28" charset="-128"/>
              </a:rPr>
              <a:t>degree to which something is “water hating” or “water fearing”</a:t>
            </a:r>
          </a:p>
          <a:p>
            <a:r>
              <a:rPr lang="en-US"/>
              <a:t>Hydrophilicity</a:t>
            </a:r>
          </a:p>
          <a:p>
            <a:pPr lvl="1"/>
            <a:r>
              <a:rPr lang="en-US">
                <a:ea typeface="ＭＳ Ｐゴシック" pitchFamily="28" charset="-128"/>
              </a:rPr>
              <a:t>degree to which something is “water loving”</a:t>
            </a:r>
          </a:p>
          <a:p>
            <a:endParaRPr lang="en-US"/>
          </a:p>
          <a:p>
            <a:endParaRPr lang="en-US"/>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a:effectLst>
            <a:outerShdw dist="35921" dir="2700000" algn="ctr" rotWithShape="0">
              <a:srgbClr val="000000"/>
            </a:outerShdw>
          </a:effectLst>
        </p:spPr>
        <p:txBody>
          <a:bodyPr/>
          <a:lstStyle/>
          <a:p>
            <a:r>
              <a:rPr lang="en-US"/>
              <a:t>Hydro-pathy/phobicity/philicity Analysis</a:t>
            </a:r>
          </a:p>
        </p:txBody>
      </p:sp>
      <p:sp>
        <p:nvSpPr>
          <p:cNvPr id="6147" name="Rectangle 3"/>
          <p:cNvSpPr>
            <a:spLocks noGrp="1" noChangeArrowheads="1"/>
          </p:cNvSpPr>
          <p:nvPr>
            <p:ph type="body" idx="1"/>
          </p:nvPr>
        </p:nvSpPr>
        <p:spPr/>
        <p:txBody>
          <a:bodyPr/>
          <a:lstStyle/>
          <a:p>
            <a:r>
              <a:rPr lang="en-US"/>
              <a:t>Goal: Obtain quantitative descriptions of the degree to which regions of a protein are likely to be exposed to aqueous solvents</a:t>
            </a:r>
          </a:p>
          <a:p>
            <a:r>
              <a:rPr lang="en-US"/>
              <a:t>Starting point: Tables of propensities of each amino acid</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effectLst>
            <a:outerShdw dist="35921" dir="2700000" algn="ctr" rotWithShape="0">
              <a:srgbClr val="000000"/>
            </a:outerShdw>
          </a:effectLst>
        </p:spPr>
        <p:txBody>
          <a:bodyPr/>
          <a:lstStyle/>
          <a:p>
            <a:r>
              <a:rPr lang="en-US"/>
              <a:t>Hydrophobicity/Hydrophilicity Tables</a:t>
            </a:r>
          </a:p>
        </p:txBody>
      </p:sp>
      <p:sp>
        <p:nvSpPr>
          <p:cNvPr id="7171" name="Rectangle 3"/>
          <p:cNvSpPr>
            <a:spLocks noGrp="1" noChangeArrowheads="1"/>
          </p:cNvSpPr>
          <p:nvPr>
            <p:ph type="body" idx="1"/>
          </p:nvPr>
        </p:nvSpPr>
        <p:spPr/>
        <p:txBody>
          <a:bodyPr/>
          <a:lstStyle/>
          <a:p>
            <a:r>
              <a:rPr lang="en-US"/>
              <a:t>Describe the likelihood that each amino acid will be found in an aqueous environment - one value for each amino acid</a:t>
            </a:r>
          </a:p>
          <a:p>
            <a:r>
              <a:rPr lang="en-US"/>
              <a:t>Commonly used tables</a:t>
            </a:r>
          </a:p>
          <a:p>
            <a:pPr lvl="1"/>
            <a:r>
              <a:rPr lang="en-US" b="1">
                <a:solidFill>
                  <a:schemeClr val="accent2"/>
                </a:solidFill>
                <a:ea typeface="ＭＳ Ｐゴシック" pitchFamily="28" charset="-128"/>
              </a:rPr>
              <a:t>Kyte-Doolittle</a:t>
            </a:r>
            <a:r>
              <a:rPr lang="en-US">
                <a:ea typeface="ＭＳ Ｐゴシック" pitchFamily="28" charset="-128"/>
              </a:rPr>
              <a:t> hydropathy</a:t>
            </a:r>
          </a:p>
          <a:p>
            <a:pPr lvl="1"/>
            <a:r>
              <a:rPr lang="en-US" b="1">
                <a:solidFill>
                  <a:schemeClr val="accent2"/>
                </a:solidFill>
                <a:ea typeface="ＭＳ Ｐゴシック" pitchFamily="28" charset="-128"/>
              </a:rPr>
              <a:t>Hopp-Woods</a:t>
            </a:r>
            <a:r>
              <a:rPr lang="en-US">
                <a:ea typeface="ＭＳ Ｐゴシック" pitchFamily="28" charset="-128"/>
              </a:rPr>
              <a:t> hydrophilicity</a:t>
            </a:r>
          </a:p>
          <a:p>
            <a:pPr lvl="1"/>
            <a:r>
              <a:rPr lang="en-US" b="1">
                <a:solidFill>
                  <a:schemeClr val="accent2"/>
                </a:solidFill>
                <a:ea typeface="ＭＳ Ｐゴシック" pitchFamily="28" charset="-128"/>
              </a:rPr>
              <a:t>Eisenberg et al. </a:t>
            </a:r>
            <a:r>
              <a:rPr lang="en-US">
                <a:ea typeface="ＭＳ Ｐゴシック" pitchFamily="28" charset="-128"/>
              </a:rPr>
              <a:t>normalized consensus hydrophobicity</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noFill/>
          <a:effectLst>
            <a:outerShdw dist="35921" dir="2700000" algn="ctr" rotWithShape="0">
              <a:srgbClr val="000000"/>
            </a:outerShdw>
          </a:effectLst>
        </p:spPr>
        <p:txBody>
          <a:bodyPr/>
          <a:lstStyle/>
          <a:p>
            <a:r>
              <a:rPr lang="en-US"/>
              <a:t>Kyte-Doolittle hydropathy</a:t>
            </a:r>
          </a:p>
        </p:txBody>
      </p:sp>
      <p:graphicFrame>
        <p:nvGraphicFramePr>
          <p:cNvPr id="30722" name="Object 2"/>
          <p:cNvGraphicFramePr>
            <a:graphicFrameLocks/>
          </p:cNvGraphicFramePr>
          <p:nvPr/>
        </p:nvGraphicFramePr>
        <p:xfrm>
          <a:off x="1524000" y="1695450"/>
          <a:ext cx="6083300" cy="5207000"/>
        </p:xfrm>
        <a:graphic>
          <a:graphicData uri="http://schemas.openxmlformats.org/presentationml/2006/ole">
            <mc:AlternateContent xmlns:mc="http://schemas.openxmlformats.org/markup-compatibility/2006">
              <mc:Choice xmlns:v="urn:schemas-microsoft-com:vml" Requires="v">
                <p:oleObj spid="_x0000_s30725" name="Microsoft Word 6.0 Document" r:id="rId4" imgW="6096000" imgH="5219700" progId="Word.Document.8">
                  <p:embed/>
                </p:oleObj>
              </mc:Choice>
              <mc:Fallback>
                <p:oleObj name="Microsoft Word 6.0 Document" r:id="rId4" imgW="6096000" imgH="5219700" progId="Word.Document.8">
                  <p:embed/>
                  <p:pic>
                    <p:nvPicPr>
                      <p:cNvPr id="0" name="Picture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1695450"/>
                        <a:ext cx="6083300" cy="520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a:effectLst>
            <a:outerShdw dist="35921" dir="2700000" algn="ctr" rotWithShape="0">
              <a:srgbClr val="000000"/>
            </a:outerShdw>
          </a:effectLst>
        </p:spPr>
        <p:txBody>
          <a:bodyPr/>
          <a:lstStyle/>
          <a:p>
            <a:r>
              <a:rPr lang="en-US"/>
              <a:t>Basic Hydropathy/Hydrophilicity Plot</a:t>
            </a:r>
          </a:p>
        </p:txBody>
      </p:sp>
      <p:sp>
        <p:nvSpPr>
          <p:cNvPr id="9219" name="Rectangle 3"/>
          <p:cNvSpPr>
            <a:spLocks noGrp="1" noChangeArrowheads="1"/>
          </p:cNvSpPr>
          <p:nvPr>
            <p:ph type="body" idx="1"/>
          </p:nvPr>
        </p:nvSpPr>
        <p:spPr/>
        <p:txBody>
          <a:bodyPr/>
          <a:lstStyle/>
          <a:p>
            <a:r>
              <a:rPr lang="en-US"/>
              <a:t>Calculate average hydropathy over a </a:t>
            </a:r>
            <a:r>
              <a:rPr lang="en-US" b="1">
                <a:solidFill>
                  <a:schemeClr val="accent2"/>
                </a:solidFill>
              </a:rPr>
              <a:t>window</a:t>
            </a:r>
            <a:r>
              <a:rPr lang="en-US"/>
              <a:t> (e.g., 7 amino acids) and slide window until entire sequence has been analyzed</a:t>
            </a:r>
          </a:p>
          <a:p>
            <a:r>
              <a:rPr lang="en-US"/>
              <a:t>Plot average for each window versus position of window in sequence</a:t>
            </a:r>
          </a:p>
        </p:txBody>
      </p:sp>
    </p:spTree>
  </p:cSld>
  <p:clrMapOvr>
    <a:masterClrMapping/>
  </p:clrMapOvr>
  <p:transition/>
</p:sld>
</file>

<file path=ppt/theme/theme1.xml><?xml version="1.0" encoding="utf-8"?>
<a:theme xmlns:a="http://schemas.openxmlformats.org/drawingml/2006/main" name="untitled 1">
  <a:themeElements>
    <a:clrScheme name="">
      <a:dk1>
        <a:srgbClr val="000000"/>
      </a:dk1>
      <a:lt1>
        <a:srgbClr val="FFFFFF"/>
      </a:lt1>
      <a:dk2>
        <a:srgbClr val="114FFB"/>
      </a:dk2>
      <a:lt2>
        <a:srgbClr val="8CF4EA"/>
      </a:lt2>
      <a:accent1>
        <a:srgbClr val="00B7A5"/>
      </a:accent1>
      <a:accent2>
        <a:srgbClr val="D49FFF"/>
      </a:accent2>
      <a:accent3>
        <a:srgbClr val="AAB2FD"/>
      </a:accent3>
      <a:accent4>
        <a:srgbClr val="DADADA"/>
      </a:accent4>
      <a:accent5>
        <a:srgbClr val="AAD8CF"/>
      </a:accent5>
      <a:accent6>
        <a:srgbClr val="C090E7"/>
      </a:accent6>
      <a:hlink>
        <a:srgbClr val="7B00E4"/>
      </a:hlink>
      <a:folHlink>
        <a:srgbClr val="618FFD"/>
      </a:folHlink>
    </a:clrScheme>
    <a:fontScheme name="untitled 1">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06" charset="0"/>
          </a:defRPr>
        </a:defPPr>
      </a:lstStyle>
    </a:lnDef>
  </a:objectDefaults>
  <a:extraClrSchemeLst>
    <a:extraClrScheme>
      <a:clrScheme name="untitled 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ntitled 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ntitled 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ntitled 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ntitled 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ntitled 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ntitled 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MacintoshHD:Microsoft PowerPoint:Templates:On-Screen &amp; 35mm Slides:azures.ppt - Azure</Template>
  <TotalTime>403</TotalTime>
  <Pages>28</Pages>
  <Words>547</Words>
  <Application>Microsoft Macintosh PowerPoint</Application>
  <PresentationFormat>On-screen Show (4:3)</PresentationFormat>
  <Paragraphs>53</Paragraphs>
  <Slides>15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ＭＳ Ｐゴシック</vt:lpstr>
      <vt:lpstr>Helvetica</vt:lpstr>
      <vt:lpstr>Monotype Sorts</vt:lpstr>
      <vt:lpstr>Symbol</vt:lpstr>
      <vt:lpstr>Times</vt:lpstr>
      <vt:lpstr>untitled 1</vt:lpstr>
      <vt:lpstr>Microsoft Word 6.0 Document</vt:lpstr>
      <vt:lpstr> Predicting from Protein Sequence</vt:lpstr>
      <vt:lpstr>Starting Point</vt:lpstr>
      <vt:lpstr>Starting Point</vt:lpstr>
      <vt:lpstr>Use of amino acid properties in prediction schemes</vt:lpstr>
      <vt:lpstr>Hydro-pathy/phobicity/philicity</vt:lpstr>
      <vt:lpstr>Hydro-pathy/phobicity/philicity Analysis</vt:lpstr>
      <vt:lpstr>Hydrophobicity/Hydrophilicity Tables</vt:lpstr>
      <vt:lpstr>Kyte-Doolittle hydropathy</vt:lpstr>
      <vt:lpstr>Basic Hydropathy/Hydrophilicity Plot</vt:lpstr>
      <vt:lpstr>Example Hydrophilicity Plot</vt:lpstr>
      <vt:lpstr>Amphiphilicity/Amphipathicity</vt:lpstr>
      <vt:lpstr>Amphiphilicity/Amphipathicity</vt:lpstr>
      <vt:lpstr>Helical Wheel for Prion Protein</vt:lpstr>
      <vt:lpstr>Hydrophobic Moment</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dc:title>
  <dc:subject/>
  <dc:creator/>
  <cp:keywords/>
  <dc:description/>
  <cp:lastModifiedBy>Microsoft Office User</cp:lastModifiedBy>
  <cp:revision>43</cp:revision>
  <cp:lastPrinted>1996-01-29T15:00:18Z</cp:lastPrinted>
  <dcterms:created xsi:type="dcterms:W3CDTF">1998-02-17T10:22:39Z</dcterms:created>
  <dcterms:modified xsi:type="dcterms:W3CDTF">2025-04-11T06:55:46Z</dcterms:modified>
</cp:coreProperties>
</file>