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329" r:id="rId2"/>
    <p:sldId id="330" r:id="rId3"/>
    <p:sldId id="386" r:id="rId4"/>
    <p:sldId id="387" r:id="rId5"/>
    <p:sldId id="388" r:id="rId6"/>
    <p:sldId id="389" r:id="rId7"/>
    <p:sldId id="361" r:id="rId8"/>
    <p:sldId id="339" r:id="rId9"/>
    <p:sldId id="346" r:id="rId10"/>
    <p:sldId id="390" r:id="rId11"/>
    <p:sldId id="348" r:id="rId12"/>
    <p:sldId id="349" r:id="rId13"/>
    <p:sldId id="340" r:id="rId14"/>
    <p:sldId id="351" r:id="rId15"/>
    <p:sldId id="350" r:id="rId16"/>
    <p:sldId id="367" r:id="rId17"/>
    <p:sldId id="365" r:id="rId18"/>
    <p:sldId id="366" r:id="rId19"/>
    <p:sldId id="282" r:id="rId20"/>
    <p:sldId id="335" r:id="rId21"/>
    <p:sldId id="354" r:id="rId22"/>
    <p:sldId id="369" r:id="rId23"/>
    <p:sldId id="302" r:id="rId24"/>
    <p:sldId id="391" r:id="rId25"/>
    <p:sldId id="392" r:id="rId26"/>
    <p:sldId id="409" r:id="rId27"/>
    <p:sldId id="393" r:id="rId28"/>
    <p:sldId id="353" r:id="rId29"/>
    <p:sldId id="355" r:id="rId30"/>
    <p:sldId id="394" r:id="rId31"/>
    <p:sldId id="396" r:id="rId32"/>
    <p:sldId id="395" r:id="rId33"/>
    <p:sldId id="325" r:id="rId34"/>
    <p:sldId id="397" r:id="rId35"/>
    <p:sldId id="398" r:id="rId36"/>
    <p:sldId id="284" r:id="rId37"/>
    <p:sldId id="399" r:id="rId38"/>
    <p:sldId id="400" r:id="rId39"/>
    <p:sldId id="287" r:id="rId40"/>
    <p:sldId id="288" r:id="rId41"/>
    <p:sldId id="291" r:id="rId42"/>
    <p:sldId id="356" r:id="rId43"/>
    <p:sldId id="401" r:id="rId44"/>
    <p:sldId id="372" r:id="rId45"/>
    <p:sldId id="338" r:id="rId46"/>
    <p:sldId id="376" r:id="rId47"/>
    <p:sldId id="374" r:id="rId48"/>
    <p:sldId id="375" r:id="rId49"/>
    <p:sldId id="407" r:id="rId50"/>
    <p:sldId id="403" r:id="rId51"/>
    <p:sldId id="373" r:id="rId52"/>
    <p:sldId id="404" r:id="rId53"/>
    <p:sldId id="406" r:id="rId54"/>
    <p:sldId id="408" r:id="rId55"/>
  </p:sldIdLst>
  <p:sldSz cx="9144000" cy="6858000" type="screen4x3"/>
  <p:notesSz cx="6858000" cy="91440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36699"/>
    <a:srgbClr val="FF6600"/>
    <a:srgbClr val="FF9900"/>
    <a:srgbClr val="006699"/>
    <a:srgbClr val="00FFFF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99" autoAdjust="0"/>
    <p:restoredTop sz="99835" autoAdjust="0"/>
  </p:normalViewPr>
  <p:slideViewPr>
    <p:cSldViewPr>
      <p:cViewPr varScale="1">
        <p:scale>
          <a:sx n="131" d="100"/>
          <a:sy n="131" d="100"/>
        </p:scale>
        <p:origin x="1880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256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12C22C5E-40E8-44E0-9638-2B8D2B6E3D2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8371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8013" cy="584993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algn="ctr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algn="ctr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algn="ctr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defTabSz="457200" rtl="0" eaLnBrk="0" fontAlgn="base" hangingPunct="0">
        <a:lnSpc>
          <a:spcPct val="101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lnSpc>
          <a:spcPct val="101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01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0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0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0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2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9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0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785938" y="1571625"/>
            <a:ext cx="5545137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225" tIns="49113" rIns="98225" bIns="49113">
            <a:spAutoFit/>
          </a:bodyPr>
          <a:lstStyle/>
          <a:p>
            <a:pPr defTabSz="982663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4400" b="1">
                <a:solidFill>
                  <a:srgbClr val="CC3300"/>
                </a:solidFill>
                <a:latin typeface="Trebuchet MS" pitchFamily="34" charset="0"/>
              </a:rPr>
              <a:t>Predicting protein disorder</a:t>
            </a:r>
            <a:endParaRPr lang="hu-HU" sz="4400" b="1">
              <a:solidFill>
                <a:srgbClr val="CC3300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870075" y="914400"/>
          <a:ext cx="5326063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orelPhotoPaint.Image.11" r:id="rId3" imgW="4896622" imgH="4406857" progId="CorelPhotoPaint.Image.11">
                  <p:embed/>
                </p:oleObj>
              </mc:Choice>
              <mc:Fallback>
                <p:oleObj name="CorelPhotoPaint.Image.11" r:id="rId3" imgW="4896622" imgH="4406857" progId="CorelPhotoPaint.Image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914400"/>
                        <a:ext cx="5326063" cy="541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116013" y="176213"/>
            <a:ext cx="72374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225" tIns="49113" rIns="98225" bIns="49113">
            <a:spAutoFit/>
          </a:bodyPr>
          <a:lstStyle/>
          <a:p>
            <a:pPr defTabSz="982663" eaLnBrk="1" hangingPunct="1">
              <a:lnSpc>
                <a:spcPct val="80000"/>
              </a:lnSpc>
              <a:spcBef>
                <a:spcPct val="50000"/>
              </a:spcBef>
            </a:pPr>
            <a:r>
              <a:rPr lang="hu-HU" sz="3000" b="1">
                <a:solidFill>
                  <a:srgbClr val="CC3300"/>
                </a:solidFill>
                <a:latin typeface="Trebuchet MS" pitchFamily="34" charset="0"/>
              </a:rPr>
              <a:t>Low-complexity regions in proteins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061075" y="6545263"/>
            <a:ext cx="300037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8225" tIns="49113" rIns="98225" bIns="49113">
            <a:spAutoFit/>
          </a:bodyPr>
          <a:lstStyle/>
          <a:p>
            <a:pPr algn="l" defTabSz="982663" eaLnBrk="1" hangingPunct="1">
              <a:lnSpc>
                <a:spcPct val="80000"/>
              </a:lnSpc>
              <a:spcBef>
                <a:spcPct val="50000"/>
              </a:spcBef>
            </a:pPr>
            <a:r>
              <a:rPr lang="hu-HU" sz="1400" b="1">
                <a:solidFill>
                  <a:srgbClr val="336699"/>
                </a:solidFill>
                <a:latin typeface="Times New Roman MT Extra Bold" pitchFamily="18" charset="0"/>
              </a:rPr>
              <a:t>Wootton (1994) </a:t>
            </a:r>
            <a:r>
              <a:rPr lang="hu-HU" sz="1400" b="1" i="1">
                <a:solidFill>
                  <a:srgbClr val="336699"/>
                </a:solidFill>
                <a:latin typeface="Times New Roman MT Extra Bold" pitchFamily="18" charset="0"/>
              </a:rPr>
              <a:t>Comp. Chem.</a:t>
            </a:r>
            <a:r>
              <a:rPr lang="hu-HU" sz="1400" b="1">
                <a:solidFill>
                  <a:srgbClr val="336699"/>
                </a:solidFill>
                <a:latin typeface="Times New Roman MT Extra Bold" pitchFamily="18" charset="0"/>
              </a:rPr>
              <a:t> 18, 269</a:t>
            </a:r>
            <a:endParaRPr lang="hu-HU" sz="1400" b="1" noProof="1">
              <a:solidFill>
                <a:srgbClr val="336699"/>
              </a:solidFill>
              <a:latin typeface="Times New Roman MT Extra Bold" pitchFamily="18" charset="0"/>
            </a:endParaRPr>
          </a:p>
        </p:txBody>
      </p:sp>
      <p:sp>
        <p:nvSpPr>
          <p:cNvPr id="260101" name="Oval 5"/>
          <p:cNvSpPr>
            <a:spLocks noChangeArrowheads="1"/>
          </p:cNvSpPr>
          <p:nvPr/>
        </p:nvSpPr>
        <p:spPr bwMode="auto">
          <a:xfrm>
            <a:off x="3492500" y="3284538"/>
            <a:ext cx="1150938" cy="11525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0102" name="Oval 6"/>
          <p:cNvSpPr>
            <a:spLocks noChangeArrowheads="1"/>
          </p:cNvSpPr>
          <p:nvPr/>
        </p:nvSpPr>
        <p:spPr bwMode="auto">
          <a:xfrm>
            <a:off x="2557463" y="1268413"/>
            <a:ext cx="1150937" cy="11525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1" grpId="0" animBg="1"/>
      <p:bldP spid="26010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900113" y="1341438"/>
            <a:ext cx="7127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468313" y="1427163"/>
            <a:ext cx="8280400" cy="4449762"/>
          </a:xfrm>
          <a:prstGeom prst="rect">
            <a:avLst/>
          </a:prstGeom>
          <a:noFill/>
          <a:ln w="25400">
            <a:solidFill>
              <a:srgbClr val="003300"/>
            </a:solidFill>
            <a:miter lim="800000"/>
            <a:headEnd/>
            <a:tailEnd/>
          </a:ln>
        </p:spPr>
        <p:txBody>
          <a:bodyPr lIns="162000" tIns="118800" rIns="162000" bIns="118800">
            <a:spAutoFit/>
          </a:bodyPr>
          <a:lstStyle/>
          <a:p>
            <a:pPr algn="l"/>
            <a:r>
              <a:rPr lang="en-US" b="1">
                <a:solidFill>
                  <a:srgbClr val="336699"/>
                </a:solidFill>
              </a:rPr>
              <a:t>&gt;</a:t>
            </a:r>
            <a:r>
              <a:rPr lang="en-US" sz="1600" b="1">
                <a:solidFill>
                  <a:srgbClr val="336699"/>
                </a:solidFill>
              </a:rPr>
              <a:t>SRY_MOUSE</a:t>
            </a:r>
            <a:r>
              <a:rPr lang="hu-HU" sz="1600" b="1">
                <a:solidFill>
                  <a:srgbClr val="336699"/>
                </a:solidFill>
              </a:rPr>
              <a:t>     </a:t>
            </a:r>
            <a:r>
              <a:rPr lang="en-US" sz="1600" b="1">
                <a:solidFill>
                  <a:srgbClr val="336699"/>
                </a:solidFill>
              </a:rPr>
              <a:t>TRANSCRIPTIONAL ACTIVATOR</a:t>
            </a:r>
          </a:p>
          <a:p>
            <a:endParaRPr lang="en-US" sz="1600" b="1">
              <a:solidFill>
                <a:srgbClr val="336699"/>
              </a:solidFill>
              <a:latin typeface="Arial" charset="0"/>
            </a:endParaRPr>
          </a:p>
          <a:p>
            <a:pPr algn="r"/>
            <a:r>
              <a:rPr lang="en-US" sz="1600" b="1">
                <a:solidFill>
                  <a:srgbClr val="336699"/>
                </a:solidFill>
                <a:latin typeface="Arial" charset="0"/>
              </a:rPr>
              <a:t>                                  </a:t>
            </a:r>
            <a:r>
              <a:rPr lang="hu-HU" sz="1600" b="1">
                <a:solidFill>
                  <a:srgbClr val="336699"/>
                </a:solidFill>
                <a:latin typeface="Arial" charset="0"/>
              </a:rPr>
              <a:t>                             </a:t>
            </a:r>
            <a:r>
              <a:rPr lang="en-US" sz="1400" b="1">
                <a:solidFill>
                  <a:srgbClr val="FF0000"/>
                </a:solidFill>
                <a:latin typeface="Arial" charset="0"/>
              </a:rPr>
              <a:t>1-143  </a:t>
            </a:r>
            <a:r>
              <a:rPr lang="en-US" sz="1600" b="1">
                <a:solidFill>
                  <a:srgbClr val="FF0000"/>
                </a:solidFill>
                <a:latin typeface="Courier" pitchFamily="49" charset="0"/>
              </a:rPr>
              <a:t>MEGHVKRPMNAFMVWSRGERHKLAQQNPSM                                         </a:t>
            </a:r>
            <a:r>
              <a:rPr lang="hu-HU" sz="1600" b="1">
                <a:solidFill>
                  <a:srgbClr val="FF0000"/>
                </a:solidFill>
                <a:latin typeface="Courier" pitchFamily="49" charset="0"/>
              </a:rPr>
              <a:t>                                                               </a:t>
            </a:r>
            <a:r>
              <a:rPr lang="en-US" sz="1600" b="1">
                <a:solidFill>
                  <a:srgbClr val="FF0000"/>
                </a:solidFill>
                <a:latin typeface="Courier" pitchFamily="49" charset="0"/>
              </a:rPr>
              <a:t>QNTEISKQLGCRWKSLTEAEKRPFFQEAQR                                        </a:t>
            </a:r>
            <a:r>
              <a:rPr lang="hu-HU" sz="1600" b="1">
                <a:solidFill>
                  <a:srgbClr val="FF0000"/>
                </a:solidFill>
                <a:latin typeface="Courier" pitchFamily="49" charset="0"/>
              </a:rPr>
              <a:t>                                           </a:t>
            </a:r>
            <a:r>
              <a:rPr lang="en-US" sz="1600" b="1">
                <a:solidFill>
                  <a:srgbClr val="FF0000"/>
                </a:solidFill>
                <a:latin typeface="Courier" pitchFamily="49" charset="0"/>
              </a:rPr>
              <a:t>LKILHREKYPNYKYQPHRRAKVSQRSGILQ                                        </a:t>
            </a:r>
            <a:r>
              <a:rPr lang="hu-HU" sz="1600" b="1">
                <a:solidFill>
                  <a:srgbClr val="FF0000"/>
                </a:solidFill>
                <a:latin typeface="Courier" pitchFamily="49" charset="0"/>
              </a:rPr>
              <a:t>   </a:t>
            </a:r>
            <a:r>
              <a:rPr lang="en-US" sz="1600" b="1">
                <a:solidFill>
                  <a:srgbClr val="FF0000"/>
                </a:solidFill>
                <a:latin typeface="Courier" pitchFamily="49" charset="0"/>
              </a:rPr>
              <a:t> </a:t>
            </a:r>
            <a:r>
              <a:rPr lang="hu-HU" sz="1600" b="1">
                <a:solidFill>
                  <a:srgbClr val="FF0000"/>
                </a:solidFill>
                <a:latin typeface="Courier" pitchFamily="49" charset="0"/>
              </a:rPr>
              <a:t>                                        </a:t>
            </a:r>
            <a:r>
              <a:rPr lang="en-US" sz="1600" b="1">
                <a:solidFill>
                  <a:srgbClr val="FF0000"/>
                </a:solidFill>
                <a:latin typeface="Courier" pitchFamily="49" charset="0"/>
              </a:rPr>
              <a:t>PAVASTKLYNLLQWDRNPHAITYRQDWSRA                         </a:t>
            </a:r>
            <a:r>
              <a:rPr lang="hu-HU" sz="1600" b="1">
                <a:solidFill>
                  <a:srgbClr val="FF0000"/>
                </a:solidFill>
                <a:latin typeface="Courier" pitchFamily="49" charset="0"/>
              </a:rPr>
              <a:t>                                                        </a:t>
            </a:r>
            <a:r>
              <a:rPr lang="en-US" sz="1600" b="1">
                <a:solidFill>
                  <a:srgbClr val="FF0000"/>
                </a:solidFill>
                <a:latin typeface="Courier" pitchFamily="49" charset="0"/>
              </a:rPr>
              <a:t>AHLYSKNQQSFYWQPVDIPTGHL</a:t>
            </a:r>
          </a:p>
          <a:p>
            <a:pPr algn="l"/>
            <a:r>
              <a:rPr lang="en-US" sz="1600" b="1">
                <a:solidFill>
                  <a:srgbClr val="336699"/>
                </a:solidFill>
                <a:latin typeface="Courier" pitchFamily="49" charset="0"/>
              </a:rPr>
              <a:t>qqqqqqqqqqqfhnhhqqqqqfydhhqqqq  144-366</a:t>
            </a:r>
          </a:p>
          <a:p>
            <a:pPr algn="l"/>
            <a:r>
              <a:rPr lang="en-US" sz="1600" b="1">
                <a:solidFill>
                  <a:srgbClr val="336699"/>
                </a:solidFill>
                <a:latin typeface="Courier" pitchFamily="49" charset="0"/>
              </a:rPr>
              <a:t>qqqqqqqqfhdhhqqkqqfhdhhqqqqqfh</a:t>
            </a:r>
          </a:p>
          <a:p>
            <a:pPr algn="l"/>
            <a:r>
              <a:rPr lang="en-US" sz="1600" b="1">
                <a:solidFill>
                  <a:srgbClr val="336699"/>
                </a:solidFill>
                <a:latin typeface="Courier" pitchFamily="49" charset="0"/>
              </a:rPr>
              <a:t>dhhhhhqeqqfhdhhqqqqqfhdhqqqqqq</a:t>
            </a:r>
          </a:p>
          <a:p>
            <a:pPr algn="l"/>
            <a:r>
              <a:rPr lang="en-US" sz="1600" b="1">
                <a:solidFill>
                  <a:srgbClr val="336699"/>
                </a:solidFill>
                <a:latin typeface="Courier" pitchFamily="49" charset="0"/>
              </a:rPr>
              <a:t>qqqqqfhdhhqqkqqfhdhhhhqqqqqfhd</a:t>
            </a:r>
          </a:p>
          <a:p>
            <a:pPr algn="l"/>
            <a:r>
              <a:rPr lang="en-US" sz="1600" b="1">
                <a:solidFill>
                  <a:srgbClr val="336699"/>
                </a:solidFill>
                <a:latin typeface="Courier" pitchFamily="49" charset="0"/>
              </a:rPr>
              <a:t>hqqqqqqfhdhqqqqhqfhdhpqqkqqfhd</a:t>
            </a:r>
          </a:p>
          <a:p>
            <a:pPr algn="l"/>
            <a:r>
              <a:rPr lang="en-US" sz="1600" b="1">
                <a:solidFill>
                  <a:srgbClr val="336699"/>
                </a:solidFill>
                <a:latin typeface="Courier" pitchFamily="49" charset="0"/>
              </a:rPr>
              <a:t>hpqqqqqfhdhhhqqqqkqqfhdhhqqkqq</a:t>
            </a:r>
          </a:p>
          <a:p>
            <a:pPr algn="l"/>
            <a:r>
              <a:rPr lang="en-US" sz="1600" b="1">
                <a:solidFill>
                  <a:srgbClr val="336699"/>
                </a:solidFill>
                <a:latin typeface="Courier" pitchFamily="49" charset="0"/>
              </a:rPr>
              <a:t>fhdhhqqkqqfhdhhqqqqqfhdhhqqqqq</a:t>
            </a:r>
          </a:p>
          <a:p>
            <a:pPr algn="l"/>
            <a:r>
              <a:rPr lang="en-US" sz="1600" b="1">
                <a:solidFill>
                  <a:srgbClr val="336699"/>
                </a:solidFill>
                <a:latin typeface="Courier" pitchFamily="49" charset="0"/>
              </a:rPr>
              <a:t>qqqqqqqqfhdqq</a:t>
            </a:r>
          </a:p>
          <a:p>
            <a:pPr algn="r"/>
            <a:r>
              <a:rPr lang="en-US" sz="1600" b="1">
                <a:solidFill>
                  <a:srgbClr val="336699"/>
                </a:solidFill>
                <a:latin typeface="Courier" pitchFamily="49" charset="0"/>
              </a:rPr>
              <a:t>                               </a:t>
            </a:r>
            <a:r>
              <a:rPr lang="en-US" sz="1600" b="1">
                <a:solidFill>
                  <a:srgbClr val="FF0000"/>
                </a:solidFill>
                <a:latin typeface="Courier" pitchFamily="49" charset="0"/>
              </a:rPr>
              <a:t>367-395  LTYLLTADITGEHTPYQEHLSTALWLAVS</a:t>
            </a:r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2005013" y="239713"/>
            <a:ext cx="50466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…may correspond to disorder</a:t>
            </a:r>
            <a:endParaRPr lang="hu-HU" sz="2800" b="1">
              <a:solidFill>
                <a:srgbClr val="CC33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7"/>
          <p:cNvSpPr txBox="1">
            <a:spLocks noChangeArrowheads="1"/>
          </p:cNvSpPr>
          <p:nvPr/>
        </p:nvSpPr>
        <p:spPr bwMode="auto">
          <a:xfrm>
            <a:off x="442913" y="239713"/>
            <a:ext cx="81899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The relationship of low complexity and disorder</a:t>
            </a:r>
            <a:endParaRPr lang="hu-HU" sz="2800" b="1">
              <a:solidFill>
                <a:srgbClr val="CC3300"/>
              </a:solidFill>
              <a:latin typeface="Trebuchet MS" pitchFamily="34" charset="0"/>
            </a:endParaRP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36838"/>
            <a:ext cx="8496300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000250" y="142875"/>
            <a:ext cx="5184775" cy="6481763"/>
            <a:chOff x="1202" y="164"/>
            <a:chExt cx="3266" cy="4083"/>
          </a:xfrm>
        </p:grpSpPr>
        <p:sp>
          <p:nvSpPr>
            <p:cNvPr id="23557" name="Rectangle 9"/>
            <p:cNvSpPr>
              <a:spLocks noChangeArrowheads="1"/>
            </p:cNvSpPr>
            <p:nvPr/>
          </p:nvSpPr>
          <p:spPr bwMode="auto">
            <a:xfrm>
              <a:off x="1202" y="164"/>
              <a:ext cx="3266" cy="408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558" name="Group 10"/>
            <p:cNvGrpSpPr>
              <a:grpSpLocks/>
            </p:cNvGrpSpPr>
            <p:nvPr/>
          </p:nvGrpSpPr>
          <p:grpSpPr bwMode="auto">
            <a:xfrm>
              <a:off x="1247" y="210"/>
              <a:ext cx="3175" cy="3963"/>
              <a:chOff x="1247" y="210"/>
              <a:chExt cx="3175" cy="3963"/>
            </a:xfrm>
          </p:grpSpPr>
          <p:pic>
            <p:nvPicPr>
              <p:cNvPr id="23559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47" y="210"/>
                <a:ext cx="3174" cy="1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60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47" y="2115"/>
                <a:ext cx="3175" cy="20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95288" y="2708275"/>
            <a:ext cx="826437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3000" b="1" dirty="0">
                <a:solidFill>
                  <a:srgbClr val="CC3300"/>
                </a:solidFill>
              </a:rPr>
              <a:t>Two things you might not want to do…</a:t>
            </a:r>
          </a:p>
          <a:p>
            <a:pPr algn="l"/>
            <a:r>
              <a:rPr lang="en-GB" sz="3000" b="1" dirty="0">
                <a:solidFill>
                  <a:srgbClr val="CC3300"/>
                </a:solidFill>
              </a:rPr>
              <a:t>	</a:t>
            </a:r>
            <a:r>
              <a:rPr lang="en-GB" sz="3000" b="1" dirty="0">
                <a:solidFill>
                  <a:srgbClr val="336699"/>
                </a:solidFill>
              </a:rPr>
              <a:t>2) </a:t>
            </a:r>
            <a:r>
              <a:rPr lang="en-GB" sz="3000" b="1" dirty="0" err="1">
                <a:solidFill>
                  <a:srgbClr val="336699"/>
                </a:solidFill>
              </a:rPr>
              <a:t>NORSp</a:t>
            </a:r>
            <a:r>
              <a:rPr lang="en-GB" sz="3000" b="1" dirty="0">
                <a:solidFill>
                  <a:srgbClr val="336699"/>
                </a:solidFill>
              </a:rPr>
              <a:t>: regions w/o secondary structure</a:t>
            </a:r>
          </a:p>
          <a:p>
            <a:pPr algn="r"/>
            <a:r>
              <a:rPr lang="en-US" b="1" dirty="0" err="1">
                <a:solidFill>
                  <a:srgbClr val="336699"/>
                </a:solidFill>
              </a:rPr>
              <a:t>NORSp</a:t>
            </a:r>
            <a:r>
              <a:rPr lang="en-US" b="1" dirty="0">
                <a:solidFill>
                  <a:srgbClr val="336699"/>
                </a:solidFill>
              </a:rPr>
              <a:t> - predictor of </a:t>
            </a:r>
            <a:r>
              <a:rPr lang="en-US" b="1" dirty="0" err="1">
                <a:solidFill>
                  <a:srgbClr val="336699"/>
                </a:solidFill>
              </a:rPr>
              <a:t>NOn</a:t>
            </a:r>
            <a:r>
              <a:rPr lang="en-US" b="1" dirty="0">
                <a:solidFill>
                  <a:srgbClr val="336699"/>
                </a:solidFill>
              </a:rPr>
              <a:t>-Regular Secondary Structure</a:t>
            </a:r>
            <a:endParaRPr lang="hu-HU" b="1" dirty="0">
              <a:solidFill>
                <a:srgbClr val="33669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755650" y="228600"/>
            <a:ext cx="76327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225" tIns="49113" rIns="98225" bIns="49113">
            <a:spAutoFit/>
          </a:bodyPr>
          <a:lstStyle/>
          <a:p>
            <a:pPr defTabSz="982663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NORSp seems to capture disorder…</a:t>
            </a:r>
            <a:endParaRPr lang="hu-HU" sz="2800" b="1">
              <a:solidFill>
                <a:srgbClr val="CC3300"/>
              </a:solidFill>
              <a:latin typeface="Trebuchet MS" pitchFamily="34" charset="0"/>
            </a:endParaRP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250825" y="836613"/>
            <a:ext cx="867568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sz="2400" b="1">
                <a:solidFill>
                  <a:schemeClr val="tx1"/>
                </a:solidFill>
              </a:rPr>
              <a:t>NORSp:</a:t>
            </a:r>
            <a:r>
              <a:rPr lang="en-GB" sz="2400" b="1">
                <a:solidFill>
                  <a:srgbClr val="CC3300"/>
                </a:solidFill>
              </a:rPr>
              <a:t> </a:t>
            </a:r>
          </a:p>
          <a:p>
            <a:pPr algn="l"/>
            <a:r>
              <a:rPr lang="en-GB" sz="2400" b="1">
                <a:solidFill>
                  <a:srgbClr val="CC3300"/>
                </a:solidFill>
              </a:rPr>
              <a:t>	</a:t>
            </a:r>
            <a:r>
              <a:rPr lang="en-GB" sz="2400" b="1">
                <a:solidFill>
                  <a:srgbClr val="006699"/>
                </a:solidFill>
              </a:rPr>
              <a:t>1) uses PSI-BLAST to generate a sequence profile</a:t>
            </a:r>
          </a:p>
          <a:p>
            <a:pPr algn="l"/>
            <a:r>
              <a:rPr lang="en-GB" sz="2400" b="1">
                <a:solidFill>
                  <a:srgbClr val="006699"/>
                </a:solidFill>
              </a:rPr>
              <a:t> 	2) predicts secondary structure and solvent accessibility 		by PROFphd</a:t>
            </a:r>
          </a:p>
          <a:p>
            <a:pPr algn="l"/>
            <a:r>
              <a:rPr lang="en-GB" sz="2400" b="1">
                <a:solidFill>
                  <a:srgbClr val="006699"/>
                </a:solidFill>
              </a:rPr>
              <a:t>	3) predicts transmembrane helices by PHDhtm</a:t>
            </a:r>
          </a:p>
          <a:p>
            <a:pPr algn="l"/>
            <a:r>
              <a:rPr lang="en-GB" sz="2400" b="1">
                <a:solidFill>
                  <a:srgbClr val="006699"/>
                </a:solidFill>
              </a:rPr>
              <a:t>	4) predicts coiled coils by COILS</a:t>
            </a:r>
          </a:p>
          <a:p>
            <a:pPr algn="l"/>
            <a:r>
              <a:rPr lang="en-GB" sz="2400" b="1">
                <a:solidFill>
                  <a:srgbClr val="006699"/>
                </a:solidFill>
              </a:rPr>
              <a:t>	5) combines info and merges overlapping regions</a:t>
            </a:r>
            <a:endParaRPr lang="hu-HU" sz="2400" b="1">
              <a:solidFill>
                <a:srgbClr val="006699"/>
              </a:solidFill>
            </a:endParaRPr>
          </a:p>
        </p:txBody>
      </p:sp>
      <p:grpSp>
        <p:nvGrpSpPr>
          <p:cNvPr id="25604" name="Group 61"/>
          <p:cNvGrpSpPr>
            <a:grpSpLocks/>
          </p:cNvGrpSpPr>
          <p:nvPr/>
        </p:nvGrpSpPr>
        <p:grpSpPr bwMode="auto">
          <a:xfrm>
            <a:off x="5003800" y="3863975"/>
            <a:ext cx="3654425" cy="2517775"/>
            <a:chOff x="1314" y="2470"/>
            <a:chExt cx="2302" cy="1586"/>
          </a:xfrm>
        </p:grpSpPr>
        <p:sp>
          <p:nvSpPr>
            <p:cNvPr id="25606" name="Rectangle 35"/>
            <p:cNvSpPr>
              <a:spLocks noChangeArrowheads="1"/>
            </p:cNvSpPr>
            <p:nvPr/>
          </p:nvSpPr>
          <p:spPr bwMode="auto">
            <a:xfrm>
              <a:off x="1314" y="2470"/>
              <a:ext cx="2302" cy="1586"/>
            </a:xfrm>
            <a:prstGeom prst="rect">
              <a:avLst/>
            </a:prstGeom>
            <a:gradFill rotWithShape="0">
              <a:gsLst>
                <a:gs pos="0">
                  <a:srgbClr val="002F47"/>
                </a:gs>
                <a:gs pos="100000">
                  <a:srgbClr val="006699"/>
                </a:gs>
              </a:gsLst>
              <a:lin ang="5400000" scaled="1"/>
            </a:gradFill>
            <a:ln w="25400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7" name="Line 36"/>
            <p:cNvSpPr>
              <a:spLocks noChangeShapeType="1"/>
            </p:cNvSpPr>
            <p:nvPr/>
          </p:nvSpPr>
          <p:spPr bwMode="auto">
            <a:xfrm>
              <a:off x="1744" y="2595"/>
              <a:ext cx="1" cy="1122"/>
            </a:xfrm>
            <a:prstGeom prst="line">
              <a:avLst/>
            </a:prstGeom>
            <a:noFill/>
            <a:ln w="38100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8" name="Line 37"/>
            <p:cNvSpPr>
              <a:spLocks noChangeShapeType="1"/>
            </p:cNvSpPr>
            <p:nvPr/>
          </p:nvSpPr>
          <p:spPr bwMode="auto">
            <a:xfrm>
              <a:off x="1740" y="3717"/>
              <a:ext cx="1611" cy="1"/>
            </a:xfrm>
            <a:prstGeom prst="line">
              <a:avLst/>
            </a:prstGeom>
            <a:noFill/>
            <a:ln w="38100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Line 38"/>
            <p:cNvSpPr>
              <a:spLocks noChangeShapeType="1"/>
            </p:cNvSpPr>
            <p:nvPr/>
          </p:nvSpPr>
          <p:spPr bwMode="auto">
            <a:xfrm>
              <a:off x="1704" y="3717"/>
              <a:ext cx="51" cy="1"/>
            </a:xfrm>
            <a:prstGeom prst="line">
              <a:avLst/>
            </a:prstGeom>
            <a:noFill/>
            <a:ln w="38100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Line 39"/>
            <p:cNvSpPr>
              <a:spLocks noChangeShapeType="1"/>
            </p:cNvSpPr>
            <p:nvPr/>
          </p:nvSpPr>
          <p:spPr bwMode="auto">
            <a:xfrm>
              <a:off x="1704" y="3466"/>
              <a:ext cx="51" cy="1"/>
            </a:xfrm>
            <a:prstGeom prst="line">
              <a:avLst/>
            </a:prstGeom>
            <a:noFill/>
            <a:ln w="38100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Line 40"/>
            <p:cNvSpPr>
              <a:spLocks noChangeShapeType="1"/>
            </p:cNvSpPr>
            <p:nvPr/>
          </p:nvSpPr>
          <p:spPr bwMode="auto">
            <a:xfrm>
              <a:off x="1704" y="3215"/>
              <a:ext cx="51" cy="1"/>
            </a:xfrm>
            <a:prstGeom prst="line">
              <a:avLst/>
            </a:prstGeom>
            <a:noFill/>
            <a:ln w="38100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Line 41"/>
            <p:cNvSpPr>
              <a:spLocks noChangeShapeType="1"/>
            </p:cNvSpPr>
            <p:nvPr/>
          </p:nvSpPr>
          <p:spPr bwMode="auto">
            <a:xfrm>
              <a:off x="1704" y="2965"/>
              <a:ext cx="51" cy="1"/>
            </a:xfrm>
            <a:prstGeom prst="line">
              <a:avLst/>
            </a:prstGeom>
            <a:noFill/>
            <a:ln w="38100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Line 42"/>
            <p:cNvSpPr>
              <a:spLocks noChangeShapeType="1"/>
            </p:cNvSpPr>
            <p:nvPr/>
          </p:nvSpPr>
          <p:spPr bwMode="auto">
            <a:xfrm>
              <a:off x="1724" y="3592"/>
              <a:ext cx="26" cy="1"/>
            </a:xfrm>
            <a:prstGeom prst="line">
              <a:avLst/>
            </a:prstGeom>
            <a:noFill/>
            <a:ln w="38100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Line 43"/>
            <p:cNvSpPr>
              <a:spLocks noChangeShapeType="1"/>
            </p:cNvSpPr>
            <p:nvPr/>
          </p:nvSpPr>
          <p:spPr bwMode="auto">
            <a:xfrm>
              <a:off x="1724" y="3341"/>
              <a:ext cx="26" cy="1"/>
            </a:xfrm>
            <a:prstGeom prst="line">
              <a:avLst/>
            </a:prstGeom>
            <a:noFill/>
            <a:ln w="38100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Line 44"/>
            <p:cNvSpPr>
              <a:spLocks noChangeShapeType="1"/>
            </p:cNvSpPr>
            <p:nvPr/>
          </p:nvSpPr>
          <p:spPr bwMode="auto">
            <a:xfrm>
              <a:off x="1724" y="3090"/>
              <a:ext cx="26" cy="1"/>
            </a:xfrm>
            <a:prstGeom prst="line">
              <a:avLst/>
            </a:prstGeom>
            <a:noFill/>
            <a:ln w="38100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Line 45"/>
            <p:cNvSpPr>
              <a:spLocks noChangeShapeType="1"/>
            </p:cNvSpPr>
            <p:nvPr/>
          </p:nvSpPr>
          <p:spPr bwMode="auto">
            <a:xfrm>
              <a:off x="1724" y="2839"/>
              <a:ext cx="26" cy="1"/>
            </a:xfrm>
            <a:prstGeom prst="line">
              <a:avLst/>
            </a:prstGeom>
            <a:noFill/>
            <a:ln w="38100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Text Box 46"/>
            <p:cNvSpPr txBox="1">
              <a:spLocks noChangeArrowheads="1"/>
            </p:cNvSpPr>
            <p:nvPr/>
          </p:nvSpPr>
          <p:spPr bwMode="auto">
            <a:xfrm>
              <a:off x="1495" y="3366"/>
              <a:ext cx="255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8225" tIns="49113" rIns="98225" bIns="49113">
              <a:spAutoFit/>
            </a:bodyPr>
            <a:lstStyle/>
            <a:p>
              <a:pPr algn="l" defTabSz="982663" eaLnBrk="1" hangingPunct="1">
                <a:spcBef>
                  <a:spcPct val="50000"/>
                </a:spcBef>
              </a:pPr>
              <a:r>
                <a:rPr lang="hu-HU" sz="1500" b="1">
                  <a:solidFill>
                    <a:srgbClr val="CC3300"/>
                  </a:solidFill>
                </a:rPr>
                <a:t>20</a:t>
              </a:r>
            </a:p>
          </p:txBody>
        </p:sp>
        <p:sp>
          <p:nvSpPr>
            <p:cNvPr id="25618" name="Text Box 47"/>
            <p:cNvSpPr txBox="1">
              <a:spLocks noChangeArrowheads="1"/>
            </p:cNvSpPr>
            <p:nvPr/>
          </p:nvSpPr>
          <p:spPr bwMode="auto">
            <a:xfrm>
              <a:off x="1495" y="3116"/>
              <a:ext cx="300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8225" tIns="49113" rIns="98225" bIns="49113">
              <a:spAutoFit/>
            </a:bodyPr>
            <a:lstStyle/>
            <a:p>
              <a:pPr algn="l" defTabSz="982663" eaLnBrk="1" hangingPunct="1">
                <a:spcBef>
                  <a:spcPct val="50000"/>
                </a:spcBef>
              </a:pPr>
              <a:r>
                <a:rPr lang="hu-HU" sz="1500" b="1">
                  <a:solidFill>
                    <a:srgbClr val="CC3300"/>
                  </a:solidFill>
                </a:rPr>
                <a:t>40</a:t>
              </a:r>
            </a:p>
          </p:txBody>
        </p:sp>
        <p:sp>
          <p:nvSpPr>
            <p:cNvPr id="25619" name="Text Box 48"/>
            <p:cNvSpPr txBox="1">
              <a:spLocks noChangeArrowheads="1"/>
            </p:cNvSpPr>
            <p:nvPr/>
          </p:nvSpPr>
          <p:spPr bwMode="auto">
            <a:xfrm>
              <a:off x="1495" y="2864"/>
              <a:ext cx="255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8225" tIns="49113" rIns="98225" bIns="49113">
              <a:spAutoFit/>
            </a:bodyPr>
            <a:lstStyle/>
            <a:p>
              <a:pPr algn="l" defTabSz="982663" eaLnBrk="1" hangingPunct="1">
                <a:spcBef>
                  <a:spcPct val="50000"/>
                </a:spcBef>
              </a:pPr>
              <a:r>
                <a:rPr lang="hu-HU" sz="1500" b="1">
                  <a:solidFill>
                    <a:srgbClr val="CC3300"/>
                  </a:solidFill>
                </a:rPr>
                <a:t>60</a:t>
              </a:r>
            </a:p>
          </p:txBody>
        </p:sp>
        <p:sp>
          <p:nvSpPr>
            <p:cNvPr id="25620" name="Text Box 49"/>
            <p:cNvSpPr txBox="1">
              <a:spLocks noChangeArrowheads="1"/>
            </p:cNvSpPr>
            <p:nvPr/>
          </p:nvSpPr>
          <p:spPr bwMode="auto">
            <a:xfrm>
              <a:off x="1495" y="3617"/>
              <a:ext cx="255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8225" tIns="49113" rIns="98225" bIns="49113">
              <a:spAutoFit/>
            </a:bodyPr>
            <a:lstStyle/>
            <a:p>
              <a:pPr algn="l" defTabSz="982663" eaLnBrk="1" hangingPunct="1">
                <a:spcBef>
                  <a:spcPct val="50000"/>
                </a:spcBef>
              </a:pPr>
              <a:r>
                <a:rPr lang="hu-HU" sz="1500" b="1">
                  <a:solidFill>
                    <a:srgbClr val="CC3300"/>
                  </a:solidFill>
                </a:rPr>
                <a:t>  0</a:t>
              </a:r>
            </a:p>
          </p:txBody>
        </p:sp>
        <p:sp>
          <p:nvSpPr>
            <p:cNvPr id="25621" name="Text Box 50"/>
            <p:cNvSpPr txBox="1">
              <a:spLocks noChangeArrowheads="1"/>
            </p:cNvSpPr>
            <p:nvPr/>
          </p:nvSpPr>
          <p:spPr bwMode="auto">
            <a:xfrm rot="10800000">
              <a:off x="1328" y="2547"/>
              <a:ext cx="258" cy="1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98225" tIns="49113" rIns="98225" bIns="49113" anchor="b">
              <a:spAutoFit/>
            </a:bodyPr>
            <a:lstStyle/>
            <a:p>
              <a:pPr algn="l" defTabSz="982663" eaLnBrk="1" hangingPunct="1">
                <a:spcBef>
                  <a:spcPct val="50000"/>
                </a:spcBef>
              </a:pPr>
              <a:r>
                <a:rPr lang="hu-HU" sz="1400" b="1"/>
                <a:t>LDR (40</a:t>
              </a:r>
              <a:r>
                <a:rPr lang="hu-HU" sz="1400" b="1">
                  <a:cs typeface="Times New Roman" pitchFamily="18" charset="0"/>
                </a:rPr>
                <a:t>&lt;</a:t>
              </a:r>
              <a:r>
                <a:rPr lang="hu-HU" sz="1400" b="1"/>
                <a:t>) protein, %</a:t>
              </a:r>
            </a:p>
          </p:txBody>
        </p:sp>
        <p:sp>
          <p:nvSpPr>
            <p:cNvPr id="25622" name="Text Box 51"/>
            <p:cNvSpPr txBox="1">
              <a:spLocks noChangeArrowheads="1"/>
            </p:cNvSpPr>
            <p:nvPr/>
          </p:nvSpPr>
          <p:spPr bwMode="auto">
            <a:xfrm>
              <a:off x="2108" y="3751"/>
              <a:ext cx="97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8225" tIns="49113" rIns="98225" bIns="49113">
              <a:spAutoFit/>
            </a:bodyPr>
            <a:lstStyle/>
            <a:p>
              <a:pPr algn="l" defTabSz="982663" eaLnBrk="1" hangingPunct="1">
                <a:spcBef>
                  <a:spcPct val="50000"/>
                </a:spcBef>
              </a:pPr>
              <a:r>
                <a:rPr lang="hu-HU" sz="1400" b="1"/>
                <a:t>Domain of life</a:t>
              </a:r>
            </a:p>
          </p:txBody>
        </p:sp>
        <p:sp>
          <p:nvSpPr>
            <p:cNvPr id="25623" name="Rectangle 52"/>
            <p:cNvSpPr>
              <a:spLocks noChangeArrowheads="1"/>
            </p:cNvSpPr>
            <p:nvPr/>
          </p:nvSpPr>
          <p:spPr bwMode="auto">
            <a:xfrm>
              <a:off x="2393" y="3019"/>
              <a:ext cx="281" cy="37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4" name="Rectangle 53"/>
            <p:cNvSpPr>
              <a:spLocks noChangeArrowheads="1"/>
            </p:cNvSpPr>
            <p:nvPr/>
          </p:nvSpPr>
          <p:spPr bwMode="auto">
            <a:xfrm>
              <a:off x="1925" y="3084"/>
              <a:ext cx="281" cy="43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5" name="Rectangle 54"/>
            <p:cNvSpPr>
              <a:spLocks noChangeArrowheads="1"/>
            </p:cNvSpPr>
            <p:nvPr/>
          </p:nvSpPr>
          <p:spPr bwMode="auto">
            <a:xfrm>
              <a:off x="2846" y="2844"/>
              <a:ext cx="282" cy="21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6" name="Line 55"/>
            <p:cNvSpPr>
              <a:spLocks noChangeShapeType="1"/>
            </p:cNvSpPr>
            <p:nvPr/>
          </p:nvSpPr>
          <p:spPr bwMode="auto">
            <a:xfrm>
              <a:off x="1925" y="3362"/>
              <a:ext cx="281" cy="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Line 56"/>
            <p:cNvSpPr>
              <a:spLocks noChangeShapeType="1"/>
            </p:cNvSpPr>
            <p:nvPr/>
          </p:nvSpPr>
          <p:spPr bwMode="auto">
            <a:xfrm>
              <a:off x="2846" y="2965"/>
              <a:ext cx="282" cy="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Text Box 57"/>
            <p:cNvSpPr txBox="1">
              <a:spLocks noChangeArrowheads="1"/>
            </p:cNvSpPr>
            <p:nvPr/>
          </p:nvSpPr>
          <p:spPr bwMode="auto">
            <a:xfrm>
              <a:off x="1949" y="3476"/>
              <a:ext cx="158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8225" tIns="49113" rIns="98225" bIns="49113">
              <a:spAutoFit/>
            </a:bodyPr>
            <a:lstStyle/>
            <a:p>
              <a:pPr algn="l" defTabSz="982663" eaLnBrk="1" hangingPunct="1">
                <a:spcBef>
                  <a:spcPct val="50000"/>
                </a:spcBef>
              </a:pPr>
              <a:r>
                <a:rPr lang="hu-HU" sz="2100" b="1">
                  <a:solidFill>
                    <a:srgbClr val="CC3300"/>
                  </a:solidFill>
                </a:rPr>
                <a:t>B</a:t>
              </a:r>
            </a:p>
          </p:txBody>
        </p:sp>
        <p:sp>
          <p:nvSpPr>
            <p:cNvPr id="25629" name="Text Box 58"/>
            <p:cNvSpPr txBox="1">
              <a:spLocks noChangeArrowheads="1"/>
            </p:cNvSpPr>
            <p:nvPr/>
          </p:nvSpPr>
          <p:spPr bwMode="auto">
            <a:xfrm>
              <a:off x="2426" y="3385"/>
              <a:ext cx="158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8225" tIns="49113" rIns="98225" bIns="49113">
              <a:spAutoFit/>
            </a:bodyPr>
            <a:lstStyle/>
            <a:p>
              <a:pPr algn="l" defTabSz="982663" eaLnBrk="1" hangingPunct="1">
                <a:spcBef>
                  <a:spcPct val="50000"/>
                </a:spcBef>
              </a:pPr>
              <a:r>
                <a:rPr lang="hu-HU" sz="2100" b="1">
                  <a:solidFill>
                    <a:srgbClr val="CC3300"/>
                  </a:solidFill>
                </a:rPr>
                <a:t>A</a:t>
              </a:r>
            </a:p>
          </p:txBody>
        </p:sp>
        <p:sp>
          <p:nvSpPr>
            <p:cNvPr id="25630" name="Text Box 59"/>
            <p:cNvSpPr txBox="1">
              <a:spLocks noChangeArrowheads="1"/>
            </p:cNvSpPr>
            <p:nvPr/>
          </p:nvSpPr>
          <p:spPr bwMode="auto">
            <a:xfrm>
              <a:off x="2879" y="3014"/>
              <a:ext cx="158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8225" tIns="49113" rIns="98225" bIns="49113">
              <a:spAutoFit/>
            </a:bodyPr>
            <a:lstStyle/>
            <a:p>
              <a:pPr algn="l" defTabSz="982663" eaLnBrk="1" hangingPunct="1">
                <a:spcBef>
                  <a:spcPct val="50000"/>
                </a:spcBef>
              </a:pPr>
              <a:r>
                <a:rPr lang="hu-HU" sz="2100" b="1">
                  <a:solidFill>
                    <a:srgbClr val="CC3300"/>
                  </a:solidFill>
                </a:rPr>
                <a:t>E</a:t>
              </a:r>
            </a:p>
          </p:txBody>
        </p:sp>
        <p:sp>
          <p:nvSpPr>
            <p:cNvPr id="25631" name="Line 60"/>
            <p:cNvSpPr>
              <a:spLocks noChangeShapeType="1"/>
            </p:cNvSpPr>
            <p:nvPr/>
          </p:nvSpPr>
          <p:spPr bwMode="auto">
            <a:xfrm>
              <a:off x="2393" y="3270"/>
              <a:ext cx="281" cy="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5605" name="Picture 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935413"/>
            <a:ext cx="42941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95288" y="1268413"/>
            <a:ext cx="8569325" cy="3651250"/>
            <a:chOff x="249" y="1071"/>
            <a:chExt cx="5398" cy="2300"/>
          </a:xfrm>
        </p:grpSpPr>
        <p:pic>
          <p:nvPicPr>
            <p:cNvPr id="206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" y="1071"/>
              <a:ext cx="4002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96" y="1661"/>
              <a:ext cx="1951" cy="1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5" name="Text Box 7"/>
            <p:cNvSpPr txBox="1">
              <a:spLocks noChangeArrowheads="1"/>
            </p:cNvSpPr>
            <p:nvPr/>
          </p:nvSpPr>
          <p:spPr bwMode="auto">
            <a:xfrm>
              <a:off x="3742" y="3067"/>
              <a:ext cx="54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 b="1">
                  <a:solidFill>
                    <a:srgbClr val="FF0000"/>
                  </a:solidFill>
                  <a:latin typeface="Arial Unicode MS" pitchFamily="34" charset="-128"/>
                </a:rPr>
                <a:t>1tbi</a:t>
              </a:r>
              <a:endParaRPr lang="hu-HU" sz="2400" b="1">
                <a:solidFill>
                  <a:srgbClr val="FF0000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755650" y="188913"/>
            <a:ext cx="76327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8225" tIns="49113" rIns="98225" bIns="49113">
            <a:spAutoFit/>
          </a:bodyPr>
          <a:lstStyle/>
          <a:p>
            <a:pPr defTabSz="982663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+mn-ea"/>
                <a:cs typeface="+mn-cs"/>
              </a:rPr>
              <a:t>…but there are globular proteins without and IDPs with secondary structure</a:t>
            </a:r>
            <a:r>
              <a:rPr lang="en-GB" sz="2800" b="1">
                <a:solidFill>
                  <a:srgbClr val="CC3300"/>
                </a:solidFill>
                <a:latin typeface="Trebuchet MS" pitchFamily="34" charset="0"/>
                <a:ea typeface="+mn-ea"/>
                <a:cs typeface="+mn-cs"/>
              </a:rPr>
              <a:t>  </a:t>
            </a:r>
            <a:endParaRPr lang="hu-HU" sz="2800" b="1">
              <a:solidFill>
                <a:srgbClr val="CC330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611188" y="2492375"/>
            <a:ext cx="8064500" cy="4264025"/>
            <a:chOff x="249" y="1570"/>
            <a:chExt cx="5080" cy="2686"/>
          </a:xfrm>
        </p:grpSpPr>
        <p:grpSp>
          <p:nvGrpSpPr>
            <p:cNvPr id="2054" name="Group 22"/>
            <p:cNvGrpSpPr>
              <a:grpSpLocks/>
            </p:cNvGrpSpPr>
            <p:nvPr/>
          </p:nvGrpSpPr>
          <p:grpSpPr bwMode="auto">
            <a:xfrm>
              <a:off x="249" y="1570"/>
              <a:ext cx="5080" cy="2686"/>
              <a:chOff x="249" y="1570"/>
              <a:chExt cx="5080" cy="2686"/>
            </a:xfrm>
          </p:grpSpPr>
          <p:graphicFrame>
            <p:nvGraphicFramePr>
              <p:cNvPr id="2050" name="Object 11"/>
              <p:cNvGraphicFramePr>
                <a:graphicFrameLocks noChangeAspect="1"/>
              </p:cNvGraphicFramePr>
              <p:nvPr/>
            </p:nvGraphicFramePr>
            <p:xfrm>
              <a:off x="249" y="1570"/>
              <a:ext cx="2212" cy="23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2" name="CorelPhotoPaint.Image.8" r:id="rId5" imgW="3073016" imgH="3238095" progId="CorelPhotoPaint.Image.8">
                      <p:embed/>
                    </p:oleObj>
                  </mc:Choice>
                  <mc:Fallback>
                    <p:oleObj name="CorelPhotoPaint.Image.8" r:id="rId5" imgW="3073016" imgH="3238095" progId="CorelPhotoPaint.Image.8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" y="1570"/>
                            <a:ext cx="2212" cy="23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56" name="Text Box 12"/>
              <p:cNvSpPr txBox="1">
                <a:spLocks noChangeArrowheads="1"/>
              </p:cNvSpPr>
              <p:nvPr/>
            </p:nvSpPr>
            <p:spPr bwMode="auto">
              <a:xfrm>
                <a:off x="431" y="3873"/>
                <a:ext cx="192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hu-HU" sz="1400" b="1">
                    <a:solidFill>
                      <a:srgbClr val="336699"/>
                    </a:solidFill>
                    <a:latin typeface="Times New Roman MT Extra Bold" pitchFamily="18" charset="0"/>
                  </a:rPr>
                  <a:t>Radhakrishnan (1997) </a:t>
                </a:r>
                <a:r>
                  <a:rPr lang="hu-HU" sz="1400" b="1" i="1">
                    <a:solidFill>
                      <a:srgbClr val="336699"/>
                    </a:solidFill>
                    <a:latin typeface="Times New Roman MT Extra Bold" pitchFamily="18" charset="0"/>
                  </a:rPr>
                  <a:t>Cell</a:t>
                </a:r>
                <a:r>
                  <a:rPr lang="hu-HU" sz="1400" b="1">
                    <a:solidFill>
                      <a:srgbClr val="336699"/>
                    </a:solidFill>
                    <a:latin typeface="Times New Roman MT Extra Bold" pitchFamily="18" charset="0"/>
                  </a:rPr>
                  <a:t> 91, 741</a:t>
                </a:r>
                <a:endParaRPr lang="hu-HU" sz="1400" b="1" noProof="1">
                  <a:solidFill>
                    <a:srgbClr val="336699"/>
                  </a:solidFill>
                  <a:latin typeface="Times New Roman MT Extra Bold" pitchFamily="18" charset="0"/>
                </a:endParaRPr>
              </a:p>
            </p:txBody>
          </p:sp>
          <p:grpSp>
            <p:nvGrpSpPr>
              <p:cNvPr id="2057" name="Group 16"/>
              <p:cNvGrpSpPr>
                <a:grpSpLocks/>
              </p:cNvGrpSpPr>
              <p:nvPr/>
            </p:nvGrpSpPr>
            <p:grpSpPr bwMode="auto">
              <a:xfrm>
                <a:off x="2416" y="2341"/>
                <a:ext cx="2903" cy="1734"/>
                <a:chOff x="113" y="2341"/>
                <a:chExt cx="2903" cy="1734"/>
              </a:xfrm>
            </p:grpSpPr>
            <p:pic>
              <p:nvPicPr>
                <p:cNvPr id="2061" name="Picture 13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113" y="2341"/>
                  <a:ext cx="2903" cy="252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62" name="Picture 14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113" y="2593"/>
                  <a:ext cx="2898" cy="1482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058" name="Line 19"/>
              <p:cNvSpPr>
                <a:spLocks noChangeShapeType="1"/>
              </p:cNvSpPr>
              <p:nvPr/>
            </p:nvSpPr>
            <p:spPr bwMode="auto">
              <a:xfrm>
                <a:off x="3651" y="2341"/>
                <a:ext cx="167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" name="Line 20"/>
              <p:cNvSpPr>
                <a:spLocks noChangeShapeType="1"/>
              </p:cNvSpPr>
              <p:nvPr/>
            </p:nvSpPr>
            <p:spPr bwMode="auto">
              <a:xfrm flipH="1" flipV="1">
                <a:off x="5329" y="2341"/>
                <a:ext cx="0" cy="7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" name="Text Box 21"/>
              <p:cNvSpPr txBox="1">
                <a:spLocks noChangeArrowheads="1"/>
              </p:cNvSpPr>
              <p:nvPr/>
            </p:nvSpPr>
            <p:spPr bwMode="auto">
              <a:xfrm>
                <a:off x="3107" y="4064"/>
                <a:ext cx="217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hu-HU" sz="1400" b="1">
                    <a:solidFill>
                      <a:srgbClr val="336699"/>
                    </a:solidFill>
                    <a:latin typeface="Times New Roman MT Extra Bold" pitchFamily="18" charset="0"/>
                  </a:rPr>
                  <a:t>Radhakrishnan (199</a:t>
                </a:r>
                <a:r>
                  <a:rPr lang="en-GB" sz="1400" b="1">
                    <a:solidFill>
                      <a:srgbClr val="336699"/>
                    </a:solidFill>
                    <a:latin typeface="Times New Roman MT Extra Bold" pitchFamily="18" charset="0"/>
                  </a:rPr>
                  <a:t>8</a:t>
                </a:r>
                <a:r>
                  <a:rPr lang="hu-HU" sz="1400" b="1">
                    <a:solidFill>
                      <a:srgbClr val="336699"/>
                    </a:solidFill>
                    <a:latin typeface="Times New Roman MT Extra Bold" pitchFamily="18" charset="0"/>
                  </a:rPr>
                  <a:t>) </a:t>
                </a:r>
                <a:r>
                  <a:rPr lang="en-GB" sz="1400" b="1" i="1">
                    <a:solidFill>
                      <a:srgbClr val="336699"/>
                    </a:solidFill>
                    <a:latin typeface="Times New Roman MT Extra Bold" pitchFamily="18" charset="0"/>
                  </a:rPr>
                  <a:t>FEBS Lett. 430, 317</a:t>
                </a:r>
                <a:endParaRPr lang="en-GB" sz="1400" b="1" noProof="1">
                  <a:solidFill>
                    <a:srgbClr val="336699"/>
                  </a:solidFill>
                  <a:latin typeface="Times New Roman MT Extra Bold" pitchFamily="18" charset="0"/>
                </a:endParaRPr>
              </a:p>
            </p:txBody>
          </p:sp>
        </p:grpSp>
        <p:sp>
          <p:nvSpPr>
            <p:cNvPr id="2055" name="Text Box 23"/>
            <p:cNvSpPr txBox="1">
              <a:spLocks noChangeArrowheads="1"/>
            </p:cNvSpPr>
            <p:nvPr/>
          </p:nvSpPr>
          <p:spPr bwMode="auto">
            <a:xfrm>
              <a:off x="295" y="1570"/>
              <a:ext cx="7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solidFill>
                    <a:srgbClr val="FF0000"/>
                  </a:solidFill>
                  <a:latin typeface="Arial Unicode MS" pitchFamily="34" charset="-128"/>
                </a:rPr>
                <a:t>CREB KID</a:t>
              </a:r>
              <a:endParaRPr lang="hu-HU" b="1">
                <a:solidFill>
                  <a:srgbClr val="FF0000"/>
                </a:solidFill>
                <a:latin typeface="Arial Unicode MS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2625725" y="212725"/>
            <a:ext cx="3897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Tumor suppressor p53</a:t>
            </a:r>
            <a:endParaRPr lang="hu-HU" sz="2800" b="1">
              <a:solidFill>
                <a:srgbClr val="CC3300"/>
              </a:solidFill>
              <a:latin typeface="Trebuchet MS" pitchFamily="34" charset="0"/>
            </a:endParaRP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008063"/>
            <a:ext cx="6048375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5332413" y="6492875"/>
            <a:ext cx="37655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500" b="1">
                <a:solidFill>
                  <a:srgbClr val="336699"/>
                </a:solidFill>
              </a:rPr>
              <a:t>Uversky et al. (2005) </a:t>
            </a:r>
            <a:r>
              <a:rPr lang="en-GB" sz="1500" b="1" i="1">
                <a:solidFill>
                  <a:srgbClr val="336699"/>
                </a:solidFill>
              </a:rPr>
              <a:t>J. Mol. Recogn.</a:t>
            </a:r>
            <a:r>
              <a:rPr lang="en-GB" sz="1500" b="1">
                <a:solidFill>
                  <a:srgbClr val="336699"/>
                </a:solidFill>
              </a:rPr>
              <a:t> 18, 343</a:t>
            </a:r>
            <a:endParaRPr lang="hu-HU" sz="1500" b="1">
              <a:solidFill>
                <a:srgbClr val="33669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2771775" y="2924175"/>
            <a:ext cx="35369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000" b="1">
                <a:solidFill>
                  <a:srgbClr val="CC3300"/>
                </a:solidFill>
                <a:latin typeface="Trebuchet MS" pitchFamily="34" charset="0"/>
              </a:rPr>
              <a:t>1) Simple statistics</a:t>
            </a:r>
            <a:endParaRPr lang="hu-HU" sz="3000" b="1">
              <a:solidFill>
                <a:srgbClr val="CC3300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550" y="981075"/>
            <a:ext cx="842962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2193925" y="212725"/>
            <a:ext cx="4721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DisEMBL (single parameter)</a:t>
            </a:r>
            <a:endParaRPr lang="en-GB" sz="2800" b="1">
              <a:solidFill>
                <a:srgbClr val="CC3300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528638" y="955675"/>
            <a:ext cx="65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p53</a:t>
            </a:r>
            <a:endParaRPr lang="hu-HU" sz="2400" b="1"/>
          </a:p>
        </p:txBody>
      </p:sp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7596188" y="4262438"/>
            <a:ext cx="10080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 b="1">
                <a:solidFill>
                  <a:srgbClr val="FF0000"/>
                </a:solidFill>
              </a:rPr>
              <a:t>hot loops</a:t>
            </a:r>
            <a:endParaRPr lang="hu-HU" sz="2400" b="1">
              <a:solidFill>
                <a:srgbClr val="FF0000"/>
              </a:solidFill>
            </a:endParaRPr>
          </a:p>
        </p:txBody>
      </p:sp>
      <p:sp>
        <p:nvSpPr>
          <p:cNvPr id="28678" name="Text Box 10"/>
          <p:cNvSpPr txBox="1">
            <a:spLocks noChangeArrowheads="1"/>
          </p:cNvSpPr>
          <p:nvPr/>
        </p:nvSpPr>
        <p:spPr bwMode="auto">
          <a:xfrm>
            <a:off x="7667625" y="1916113"/>
            <a:ext cx="12969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 b="1">
                <a:solidFill>
                  <a:srgbClr val="00FF00"/>
                </a:solidFill>
              </a:rPr>
              <a:t>remark 465</a:t>
            </a:r>
            <a:endParaRPr lang="hu-HU" sz="2400" b="1">
              <a:solidFill>
                <a:srgbClr val="00FF00"/>
              </a:solidFill>
            </a:endParaRPr>
          </a:p>
        </p:txBody>
      </p:sp>
      <p:sp>
        <p:nvSpPr>
          <p:cNvPr id="28679" name="Text Box 11"/>
          <p:cNvSpPr txBox="1">
            <a:spLocks noChangeArrowheads="1"/>
          </p:cNvSpPr>
          <p:nvPr/>
        </p:nvSpPr>
        <p:spPr bwMode="auto">
          <a:xfrm>
            <a:off x="7667625" y="3203575"/>
            <a:ext cx="64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 b="1">
                <a:solidFill>
                  <a:schemeClr val="accent2"/>
                </a:solidFill>
              </a:rPr>
              <a:t>coil</a:t>
            </a:r>
            <a:endParaRPr lang="hu-HU" sz="2400" b="1">
              <a:solidFill>
                <a:schemeClr val="accent2"/>
              </a:solidFill>
            </a:endParaRPr>
          </a:p>
        </p:txBody>
      </p:sp>
      <p:sp>
        <p:nvSpPr>
          <p:cNvPr id="227340" name="Text Box 12"/>
          <p:cNvSpPr txBox="1">
            <a:spLocks noChangeArrowheads="1"/>
          </p:cNvSpPr>
          <p:nvPr/>
        </p:nvSpPr>
        <p:spPr bwMode="auto">
          <a:xfrm>
            <a:off x="4140200" y="2060575"/>
            <a:ext cx="2303463" cy="687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tIns="118800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>
                <a:solidFill>
                  <a:srgbClr val="00FF00"/>
                </a:solidFill>
                <a:latin typeface="Britannic Bold" pitchFamily="34" charset="0"/>
              </a:rPr>
              <a:t>remark 465: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>
                <a:solidFill>
                  <a:srgbClr val="00FF00"/>
                </a:solidFill>
                <a:latin typeface="Britannic Bold" pitchFamily="34" charset="0"/>
              </a:rPr>
              <a:t>missing from PDB</a:t>
            </a:r>
            <a:endParaRPr lang="hu-HU">
              <a:solidFill>
                <a:srgbClr val="00FF00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268413"/>
            <a:ext cx="4176713" cy="28654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70000"/>
            <a:ext cx="4176713" cy="29035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700" name="Text Box 14"/>
          <p:cNvSpPr txBox="1">
            <a:spLocks noChangeArrowheads="1"/>
          </p:cNvSpPr>
          <p:nvPr/>
        </p:nvSpPr>
        <p:spPr bwMode="auto">
          <a:xfrm>
            <a:off x="684213" y="301625"/>
            <a:ext cx="76327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225" tIns="49113" rIns="98225" bIns="49113">
            <a:spAutoFit/>
          </a:bodyPr>
          <a:lstStyle/>
          <a:p>
            <a:pPr defTabSz="982663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Uversky plot: charge-hydrophobicity (two parameters)</a:t>
            </a:r>
            <a:endParaRPr lang="hu-HU" sz="2800" b="1">
              <a:solidFill>
                <a:srgbClr val="CC3300"/>
              </a:solidFill>
              <a:latin typeface="Trebuchet MS" pitchFamily="34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403350" y="1844675"/>
            <a:ext cx="6337300" cy="4537075"/>
            <a:chOff x="884" y="1162"/>
            <a:chExt cx="3992" cy="2858"/>
          </a:xfrm>
        </p:grpSpPr>
        <p:pic>
          <p:nvPicPr>
            <p:cNvPr id="29703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84" y="1162"/>
              <a:ext cx="3992" cy="285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9704" name="Line 12"/>
            <p:cNvSpPr>
              <a:spLocks noChangeShapeType="1"/>
            </p:cNvSpPr>
            <p:nvPr/>
          </p:nvSpPr>
          <p:spPr bwMode="auto">
            <a:xfrm flipV="1">
              <a:off x="3334" y="1706"/>
              <a:ext cx="1134" cy="18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Text Box 16"/>
            <p:cNvSpPr txBox="1">
              <a:spLocks noChangeArrowheads="1"/>
            </p:cNvSpPr>
            <p:nvPr/>
          </p:nvSpPr>
          <p:spPr bwMode="auto">
            <a:xfrm>
              <a:off x="2337" y="3748"/>
              <a:ext cx="1448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solidFill>
                    <a:schemeClr val="tx1"/>
                  </a:solidFill>
                </a:rPr>
                <a:t>Mean hydrophobicity</a:t>
              </a:r>
              <a:endParaRPr lang="hu-HU" b="1">
                <a:solidFill>
                  <a:schemeClr val="tx1"/>
                </a:solidFill>
              </a:endParaRPr>
            </a:p>
          </p:txBody>
        </p:sp>
        <p:sp>
          <p:nvSpPr>
            <p:cNvPr id="29706" name="Text Box 17"/>
            <p:cNvSpPr txBox="1">
              <a:spLocks noChangeArrowheads="1"/>
            </p:cNvSpPr>
            <p:nvPr/>
          </p:nvSpPr>
          <p:spPr bwMode="auto">
            <a:xfrm rot="-5400000">
              <a:off x="517" y="2346"/>
              <a:ext cx="1148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solidFill>
                    <a:schemeClr val="tx1"/>
                  </a:solidFill>
                </a:rPr>
                <a:t>Mean net charge</a:t>
              </a:r>
              <a:endParaRPr lang="hu-HU" b="1">
                <a:solidFill>
                  <a:schemeClr val="tx1"/>
                </a:solidFill>
              </a:endParaRPr>
            </a:p>
          </p:txBody>
        </p:sp>
      </p:grpSp>
      <p:sp>
        <p:nvSpPr>
          <p:cNvPr id="29702" name="Text Box 19"/>
          <p:cNvSpPr txBox="1">
            <a:spLocks noChangeArrowheads="1"/>
          </p:cNvSpPr>
          <p:nvPr/>
        </p:nvSpPr>
        <p:spPr bwMode="auto">
          <a:xfrm>
            <a:off x="5770563" y="6492875"/>
            <a:ext cx="3327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500" b="1">
                <a:solidFill>
                  <a:srgbClr val="336699"/>
                </a:solidFill>
              </a:rPr>
              <a:t>Uversky (2002) </a:t>
            </a:r>
            <a:r>
              <a:rPr lang="en-GB" sz="1500" b="1" i="1">
                <a:solidFill>
                  <a:srgbClr val="336699"/>
                </a:solidFill>
              </a:rPr>
              <a:t>Eur. J. Biochem.</a:t>
            </a:r>
            <a:r>
              <a:rPr lang="en-GB" sz="1500" b="1">
                <a:solidFill>
                  <a:srgbClr val="336699"/>
                </a:solidFill>
              </a:rPr>
              <a:t> 269, 2</a:t>
            </a:r>
            <a:endParaRPr lang="hu-HU" sz="1500" b="1">
              <a:solidFill>
                <a:srgbClr val="3366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338263" y="284163"/>
            <a:ext cx="64373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Why do we want to predict disorder ?</a:t>
            </a:r>
            <a:endParaRPr lang="hu-HU" sz="2800" b="1">
              <a:solidFill>
                <a:srgbClr val="CC3300"/>
              </a:solidFill>
              <a:latin typeface="Trebuchet MS" pitchFamily="34" charset="0"/>
            </a:endParaRP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796925" y="2414588"/>
            <a:ext cx="7662863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lnSpc>
                <a:spcPct val="150000"/>
              </a:lnSpc>
              <a:buFontTx/>
              <a:buAutoNum type="arabicParenR"/>
            </a:pPr>
            <a:r>
              <a:rPr lang="en-GB" sz="2600" b="1">
                <a:solidFill>
                  <a:srgbClr val="006699"/>
                </a:solidFill>
                <a:latin typeface="Trebuchet MS" pitchFamily="34" charset="0"/>
              </a:rPr>
              <a:t>Gap in knowledge (460 vs. thousands of IUPs)</a:t>
            </a:r>
          </a:p>
          <a:p>
            <a:pPr marL="457200" indent="-457200" algn="l">
              <a:lnSpc>
                <a:spcPct val="150000"/>
              </a:lnSpc>
              <a:buFontTx/>
              <a:buAutoNum type="arabicParenR"/>
            </a:pPr>
            <a:r>
              <a:rPr lang="en-GB" sz="2600" b="1">
                <a:solidFill>
                  <a:srgbClr val="006699"/>
                </a:solidFill>
                <a:latin typeface="Trebuchet MS" pitchFamily="34" charset="0"/>
              </a:rPr>
              <a:t>Structural genomics initiatives</a:t>
            </a:r>
          </a:p>
          <a:p>
            <a:pPr marL="457200" indent="-457200" algn="l">
              <a:lnSpc>
                <a:spcPct val="150000"/>
              </a:lnSpc>
              <a:buFontTx/>
              <a:buAutoNum type="arabicParenR"/>
            </a:pPr>
            <a:r>
              <a:rPr lang="en-GB" sz="2600" b="1">
                <a:solidFill>
                  <a:srgbClr val="006699"/>
                </a:solidFill>
                <a:latin typeface="Trebuchet MS" pitchFamily="34" charset="0"/>
              </a:rPr>
              <a:t>Bioinformatics studies</a:t>
            </a:r>
          </a:p>
          <a:p>
            <a:pPr marL="457200" indent="-457200" algn="l">
              <a:lnSpc>
                <a:spcPct val="150000"/>
              </a:lnSpc>
              <a:buFontTx/>
              <a:buAutoNum type="arabicParenR"/>
            </a:pPr>
            <a:r>
              <a:rPr lang="en-GB" sz="2600" b="1">
                <a:solidFill>
                  <a:srgbClr val="006699"/>
                </a:solidFill>
                <a:latin typeface="Trebuchet MS" pitchFamily="34" charset="0"/>
              </a:rPr>
              <a:t>Single protein studies</a:t>
            </a:r>
            <a:endParaRPr lang="hu-HU" sz="2600" b="1">
              <a:solidFill>
                <a:srgbClr val="006699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6"/>
          <p:cNvGrpSpPr>
            <a:grpSpLocks/>
          </p:cNvGrpSpPr>
          <p:nvPr/>
        </p:nvGrpSpPr>
        <p:grpSpPr bwMode="auto">
          <a:xfrm>
            <a:off x="755650" y="908050"/>
            <a:ext cx="7561263" cy="5113338"/>
            <a:chOff x="476" y="572"/>
            <a:chExt cx="4763" cy="3221"/>
          </a:xfrm>
        </p:grpSpPr>
        <p:sp>
          <p:nvSpPr>
            <p:cNvPr id="3078" name="Rectangle 5"/>
            <p:cNvSpPr>
              <a:spLocks noChangeArrowheads="1"/>
            </p:cNvSpPr>
            <p:nvPr/>
          </p:nvSpPr>
          <p:spPr bwMode="auto">
            <a:xfrm>
              <a:off x="476" y="572"/>
              <a:ext cx="4763" cy="322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074" name="Object 4"/>
            <p:cNvGraphicFramePr>
              <a:graphicFrameLocks noChangeAspect="1"/>
            </p:cNvGraphicFramePr>
            <p:nvPr/>
          </p:nvGraphicFramePr>
          <p:xfrm>
            <a:off x="657" y="692"/>
            <a:ext cx="4355" cy="29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Photo Editor fénykép" r:id="rId3" imgW="4761905" imgH="3191320" progId="MSPhotoEd.3">
                    <p:embed/>
                  </p:oleObj>
                </mc:Choice>
                <mc:Fallback>
                  <p:oleObj name="Photo Editor fénykép" r:id="rId3" imgW="4761905" imgH="3191320" progId="MSPhotoEd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692"/>
                          <a:ext cx="4355" cy="292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684213" y="188913"/>
            <a:ext cx="76327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225" tIns="49113" rIns="98225" bIns="49113">
            <a:spAutoFit/>
          </a:bodyPr>
          <a:lstStyle/>
          <a:p>
            <a:pPr defTabSz="982663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Uversky plot: a little improved</a:t>
            </a:r>
            <a:endParaRPr lang="hu-HU" sz="2800" b="1">
              <a:solidFill>
                <a:srgbClr val="CC3300"/>
              </a:solidFill>
              <a:latin typeface="Trebuchet MS" pitchFamily="34" charset="0"/>
            </a:endParaRP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5838825" y="6492875"/>
            <a:ext cx="3201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500" b="1">
                <a:solidFill>
                  <a:srgbClr val="336699"/>
                </a:solidFill>
              </a:rPr>
              <a:t>Oldfield (2005) </a:t>
            </a:r>
            <a:r>
              <a:rPr lang="en-GB" sz="1500" b="1" i="1">
                <a:solidFill>
                  <a:srgbClr val="336699"/>
                </a:solidFill>
              </a:rPr>
              <a:t>Biochemistry</a:t>
            </a:r>
            <a:r>
              <a:rPr lang="en-GB" sz="1500" b="1">
                <a:solidFill>
                  <a:srgbClr val="336699"/>
                </a:solidFill>
              </a:rPr>
              <a:t> 44, 1989</a:t>
            </a:r>
            <a:endParaRPr lang="hu-HU" sz="1500" b="1">
              <a:solidFill>
                <a:srgbClr val="336699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684213" y="188913"/>
            <a:ext cx="76327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225" tIns="49113" rIns="98225" bIns="49113">
            <a:spAutoFit/>
          </a:bodyPr>
          <a:lstStyle/>
          <a:p>
            <a:pPr defTabSz="982663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Making it position specific: FoldIndex</a:t>
            </a:r>
            <a:endParaRPr lang="hu-HU" sz="2800" b="1">
              <a:solidFill>
                <a:srgbClr val="CC3300"/>
              </a:solidFill>
              <a:latin typeface="Trebuchet MS" pitchFamily="34" charset="0"/>
            </a:endParaRPr>
          </a:p>
        </p:txBody>
      </p:sp>
      <p:grpSp>
        <p:nvGrpSpPr>
          <p:cNvPr id="30723" name="Group 10"/>
          <p:cNvGrpSpPr>
            <a:grpSpLocks/>
          </p:cNvGrpSpPr>
          <p:nvPr/>
        </p:nvGrpSpPr>
        <p:grpSpPr bwMode="auto">
          <a:xfrm>
            <a:off x="1116013" y="981075"/>
            <a:ext cx="7058025" cy="5400675"/>
            <a:chOff x="1247" y="1298"/>
            <a:chExt cx="3538" cy="2722"/>
          </a:xfrm>
        </p:grpSpPr>
        <p:sp>
          <p:nvSpPr>
            <p:cNvPr id="30725" name="Rectangle 7"/>
            <p:cNvSpPr>
              <a:spLocks noChangeArrowheads="1"/>
            </p:cNvSpPr>
            <p:nvPr/>
          </p:nvSpPr>
          <p:spPr bwMode="auto">
            <a:xfrm>
              <a:off x="1247" y="1298"/>
              <a:ext cx="3538" cy="272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726" name="Picture 6" descr="p53 foldindex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7" y="1730"/>
              <a:ext cx="3247" cy="2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7" name="Text Box 9"/>
            <p:cNvSpPr txBox="1">
              <a:spLocks noChangeArrowheads="1"/>
            </p:cNvSpPr>
            <p:nvPr/>
          </p:nvSpPr>
          <p:spPr bwMode="auto">
            <a:xfrm>
              <a:off x="1290" y="1298"/>
              <a:ext cx="33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b="1">
                  <a:solidFill>
                    <a:schemeClr val="tx1"/>
                  </a:solidFill>
                </a:rPr>
                <a:t>p53</a:t>
              </a:r>
              <a:endParaRPr lang="hu-HU" sz="2400" b="1">
                <a:solidFill>
                  <a:schemeClr val="tx1"/>
                </a:solidFill>
              </a:endParaRPr>
            </a:p>
          </p:txBody>
        </p:sp>
      </p:grpSp>
      <p:sp>
        <p:nvSpPr>
          <p:cNvPr id="30724" name="Text Box 11"/>
          <p:cNvSpPr txBox="1">
            <a:spLocks noChangeArrowheads="1"/>
          </p:cNvSpPr>
          <p:nvPr/>
        </p:nvSpPr>
        <p:spPr bwMode="auto">
          <a:xfrm>
            <a:off x="5746750" y="6492875"/>
            <a:ext cx="33623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500" b="1">
                <a:solidFill>
                  <a:srgbClr val="336699"/>
                </a:solidFill>
              </a:rPr>
              <a:t>Prilusky (2005) </a:t>
            </a:r>
            <a:r>
              <a:rPr lang="en-GB" sz="1500" b="1" i="1">
                <a:solidFill>
                  <a:srgbClr val="336699"/>
                </a:solidFill>
              </a:rPr>
              <a:t>Bioinformatics</a:t>
            </a:r>
            <a:r>
              <a:rPr lang="en-GB" sz="1500" b="1">
                <a:solidFill>
                  <a:srgbClr val="336699"/>
                </a:solidFill>
              </a:rPr>
              <a:t> 21, 3435</a:t>
            </a:r>
            <a:endParaRPr lang="hu-HU" sz="1500" b="1">
              <a:solidFill>
                <a:srgbClr val="33669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650875" y="3095625"/>
            <a:ext cx="78374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000" b="1"/>
              <a:t>3) Input vector of features, machine learning…</a:t>
            </a:r>
            <a:endParaRPr lang="hu-HU" sz="3000" b="1"/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2724150" y="3097213"/>
            <a:ext cx="3697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000" b="1">
                <a:solidFill>
                  <a:srgbClr val="CC3300"/>
                </a:solidFill>
                <a:latin typeface="Trebuchet MS" pitchFamily="34" charset="0"/>
              </a:rPr>
              <a:t>2</a:t>
            </a:r>
            <a:r>
              <a:rPr lang="en-GB" sz="3000" b="1">
                <a:solidFill>
                  <a:srgbClr val="CC3300"/>
                </a:solidFill>
                <a:latin typeface="Trebuchet MS" pitchFamily="34" charset="0"/>
              </a:rPr>
              <a:t>) </a:t>
            </a:r>
            <a:r>
              <a:rPr lang="hu-HU" sz="3000" b="1">
                <a:solidFill>
                  <a:srgbClr val="CC3300"/>
                </a:solidFill>
                <a:latin typeface="Trebuchet MS" pitchFamily="34" charset="0"/>
              </a:rPr>
              <a:t>Machine learning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627313" y="1844675"/>
            <a:ext cx="3744912" cy="33131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79388" y="2852738"/>
            <a:ext cx="2232025" cy="1152525"/>
            <a:chOff x="113" y="1661"/>
            <a:chExt cx="1406" cy="726"/>
          </a:xfrm>
        </p:grpSpPr>
        <p:sp>
          <p:nvSpPr>
            <p:cNvPr id="4106" name="Rectangle 5"/>
            <p:cNvSpPr>
              <a:spLocks noChangeArrowheads="1"/>
            </p:cNvSpPr>
            <p:nvPr/>
          </p:nvSpPr>
          <p:spPr bwMode="auto">
            <a:xfrm>
              <a:off x="113" y="1661"/>
              <a:ext cx="863" cy="72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" name="Text Box 4"/>
            <p:cNvSpPr txBox="1">
              <a:spLocks noChangeArrowheads="1"/>
            </p:cNvSpPr>
            <p:nvPr/>
          </p:nvSpPr>
          <p:spPr bwMode="auto">
            <a:xfrm>
              <a:off x="248" y="1878"/>
              <a:ext cx="6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2800" b="1">
                  <a:solidFill>
                    <a:schemeClr val="tx2"/>
                  </a:solidFill>
                  <a:latin typeface="Arial Unicode MS" pitchFamily="34" charset="-128"/>
                </a:rPr>
                <a:t>input</a:t>
              </a:r>
              <a:endParaRPr lang="en-US" sz="2800" b="1">
                <a:solidFill>
                  <a:schemeClr val="tx2"/>
                </a:solidFill>
                <a:latin typeface="Arial Unicode MS" pitchFamily="34" charset="-128"/>
              </a:endParaRPr>
            </a:p>
          </p:txBody>
        </p:sp>
        <p:sp>
          <p:nvSpPr>
            <p:cNvPr id="4108" name="AutoShape 7"/>
            <p:cNvSpPr>
              <a:spLocks noChangeArrowheads="1"/>
            </p:cNvSpPr>
            <p:nvPr/>
          </p:nvSpPr>
          <p:spPr bwMode="auto">
            <a:xfrm>
              <a:off x="1066" y="1933"/>
              <a:ext cx="453" cy="227"/>
            </a:xfrm>
            <a:prstGeom prst="rightArrow">
              <a:avLst>
                <a:gd name="adj1" fmla="val 50000"/>
                <a:gd name="adj2" fmla="val 49890"/>
              </a:avLst>
            </a:prstGeom>
            <a:solidFill>
              <a:srgbClr val="FFCC99"/>
            </a:solidFill>
            <a:ln w="730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6588125" y="2924175"/>
            <a:ext cx="2376488" cy="1152525"/>
            <a:chOff x="4150" y="1842"/>
            <a:chExt cx="1497" cy="726"/>
          </a:xfrm>
        </p:grpSpPr>
        <p:sp>
          <p:nvSpPr>
            <p:cNvPr id="4103" name="AutoShape 8"/>
            <p:cNvSpPr>
              <a:spLocks noChangeArrowheads="1"/>
            </p:cNvSpPr>
            <p:nvPr/>
          </p:nvSpPr>
          <p:spPr bwMode="auto">
            <a:xfrm>
              <a:off x="4150" y="2069"/>
              <a:ext cx="453" cy="227"/>
            </a:xfrm>
            <a:prstGeom prst="rightArrow">
              <a:avLst>
                <a:gd name="adj1" fmla="val 50000"/>
                <a:gd name="adj2" fmla="val 49890"/>
              </a:avLst>
            </a:prstGeom>
            <a:solidFill>
              <a:srgbClr val="FFCC99"/>
            </a:solidFill>
            <a:ln w="730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" name="Rectangle 13"/>
            <p:cNvSpPr>
              <a:spLocks noChangeArrowheads="1"/>
            </p:cNvSpPr>
            <p:nvPr/>
          </p:nvSpPr>
          <p:spPr bwMode="auto">
            <a:xfrm>
              <a:off x="4695" y="1842"/>
              <a:ext cx="862" cy="72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" name="Text Box 14"/>
            <p:cNvSpPr txBox="1">
              <a:spLocks noChangeArrowheads="1"/>
            </p:cNvSpPr>
            <p:nvPr/>
          </p:nvSpPr>
          <p:spPr bwMode="auto">
            <a:xfrm>
              <a:off x="4830" y="1933"/>
              <a:ext cx="81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150000"/>
                </a:lnSpc>
                <a:spcBef>
                  <a:spcPct val="50000"/>
                </a:spcBef>
              </a:pPr>
              <a:r>
                <a:rPr lang="en-GB" sz="2800" b="1">
                  <a:solidFill>
                    <a:srgbClr val="FF0000"/>
                  </a:solidFill>
                  <a:latin typeface="Arial Unicode MS" pitchFamily="34" charset="-128"/>
                </a:rPr>
                <a:t>score</a:t>
              </a:r>
              <a:endParaRPr lang="en-US" sz="2800" b="1">
                <a:solidFill>
                  <a:srgbClr val="FF0000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4102" name="Text Box 31"/>
          <p:cNvSpPr txBox="1">
            <a:spLocks noChangeArrowheads="1"/>
          </p:cNvSpPr>
          <p:nvPr/>
        </p:nvSpPr>
        <p:spPr bwMode="auto">
          <a:xfrm>
            <a:off x="1619250" y="188913"/>
            <a:ext cx="5832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Artificial neural network (NN)</a:t>
            </a:r>
            <a:endParaRPr lang="hu-HU" sz="2800" b="1">
              <a:solidFill>
                <a:srgbClr val="CC3300"/>
              </a:solidFill>
              <a:latin typeface="Trebuchet MS" pitchFamily="34" charset="0"/>
            </a:endParaRPr>
          </a:p>
        </p:txBody>
      </p:sp>
      <p:graphicFrame>
        <p:nvGraphicFramePr>
          <p:cNvPr id="99360" name="Object 32"/>
          <p:cNvGraphicFramePr>
            <a:graphicFrameLocks noGrp="1" noChangeAspect="1"/>
          </p:cNvGraphicFramePr>
          <p:nvPr>
            <p:ph/>
          </p:nvPr>
        </p:nvGraphicFramePr>
        <p:xfrm>
          <a:off x="2627313" y="2166938"/>
          <a:ext cx="3706812" cy="277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CorelPhotoPaint.Image.11" r:id="rId4" imgW="5104762" imgH="3822222" progId="CorelPhotoPaint.Image.11">
                  <p:embed/>
                </p:oleObj>
              </mc:Choice>
              <mc:Fallback>
                <p:oleObj name="CorelPhotoPaint.Image.11" r:id="rId4" imgW="5104762" imgH="3822222" progId="CorelPhotoPaint.Image.11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2166938"/>
                        <a:ext cx="3706812" cy="277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9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ChangeArrowheads="1"/>
          </p:cNvSpPr>
          <p:nvPr/>
        </p:nvSpPr>
        <p:spPr bwMode="auto">
          <a:xfrm>
            <a:off x="468313" y="765175"/>
            <a:ext cx="8064500" cy="575945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grpSp>
        <p:nvGrpSpPr>
          <p:cNvPr id="5124" name="Group 27"/>
          <p:cNvGrpSpPr>
            <a:grpSpLocks/>
          </p:cNvGrpSpPr>
          <p:nvPr/>
        </p:nvGrpSpPr>
        <p:grpSpPr bwMode="auto">
          <a:xfrm>
            <a:off x="2124075" y="3925888"/>
            <a:ext cx="3665538" cy="2095500"/>
            <a:chOff x="1478" y="2473"/>
            <a:chExt cx="2309" cy="1320"/>
          </a:xfrm>
        </p:grpSpPr>
        <p:pic>
          <p:nvPicPr>
            <p:cNvPr id="5139" name="Picture 6" descr="repor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8" y="2473"/>
              <a:ext cx="2309" cy="1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0" name="Rectangle 21"/>
            <p:cNvSpPr>
              <a:spLocks noChangeArrowheads="1"/>
            </p:cNvSpPr>
            <p:nvPr/>
          </p:nvSpPr>
          <p:spPr bwMode="auto">
            <a:xfrm>
              <a:off x="1927" y="2518"/>
              <a:ext cx="91" cy="91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1" name="Rectangle 22"/>
            <p:cNvSpPr>
              <a:spLocks noChangeArrowheads="1"/>
            </p:cNvSpPr>
            <p:nvPr/>
          </p:nvSpPr>
          <p:spPr bwMode="auto">
            <a:xfrm>
              <a:off x="1927" y="2727"/>
              <a:ext cx="91" cy="9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2" name="Rectangle 23"/>
            <p:cNvSpPr>
              <a:spLocks noChangeArrowheads="1"/>
            </p:cNvSpPr>
            <p:nvPr/>
          </p:nvSpPr>
          <p:spPr bwMode="auto">
            <a:xfrm>
              <a:off x="1915" y="2924"/>
              <a:ext cx="91" cy="9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3" name="Rectangle 24"/>
            <p:cNvSpPr>
              <a:spLocks noChangeArrowheads="1"/>
            </p:cNvSpPr>
            <p:nvPr/>
          </p:nvSpPr>
          <p:spPr bwMode="auto">
            <a:xfrm>
              <a:off x="1917" y="3112"/>
              <a:ext cx="91" cy="91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" name="Rectangle 25"/>
            <p:cNvSpPr>
              <a:spLocks noChangeArrowheads="1"/>
            </p:cNvSpPr>
            <p:nvPr/>
          </p:nvSpPr>
          <p:spPr bwMode="auto">
            <a:xfrm>
              <a:off x="1915" y="3316"/>
              <a:ext cx="91" cy="9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5" name="Rectangle 26"/>
            <p:cNvSpPr>
              <a:spLocks noChangeArrowheads="1"/>
            </p:cNvSpPr>
            <p:nvPr/>
          </p:nvSpPr>
          <p:spPr bwMode="auto">
            <a:xfrm>
              <a:off x="1915" y="3475"/>
              <a:ext cx="91" cy="91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5" name="Rectangle 19"/>
          <p:cNvSpPr>
            <a:spLocks noChangeArrowheads="1"/>
          </p:cNvSpPr>
          <p:nvPr/>
        </p:nvSpPr>
        <p:spPr bwMode="auto">
          <a:xfrm>
            <a:off x="5724525" y="3933825"/>
            <a:ext cx="2447925" cy="1439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26" name="Picture 3" descr="IMG00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1125538"/>
            <a:ext cx="56483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1963738" y="2568575"/>
            <a:ext cx="540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400">
              <a:solidFill>
                <a:schemeClr val="tx1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5128" name="Text Box 5"/>
          <p:cNvSpPr txBox="1">
            <a:spLocks noChangeArrowheads="1"/>
          </p:cNvSpPr>
          <p:nvPr/>
        </p:nvSpPr>
        <p:spPr bwMode="auto">
          <a:xfrm>
            <a:off x="3276600" y="1125538"/>
            <a:ext cx="324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rebuchet MS" pitchFamily="34" charset="0"/>
              </a:rPr>
              <a:t>Basic unit: a neuron</a:t>
            </a:r>
          </a:p>
        </p:txBody>
      </p:sp>
      <p:pic>
        <p:nvPicPr>
          <p:cNvPr id="5129" name="Picture 7" descr="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8750" y="1341438"/>
            <a:ext cx="1663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Object 8"/>
          <p:cNvGraphicFramePr>
            <a:graphicFrameLocks noChangeAspect="1"/>
          </p:cNvGraphicFramePr>
          <p:nvPr/>
        </p:nvGraphicFramePr>
        <p:xfrm>
          <a:off x="3995738" y="5373688"/>
          <a:ext cx="4165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Photo Editor fénykép" r:id="rId7" imgW="5525271" imgH="466543" progId="MSPhotoEd.3">
                  <p:embed/>
                </p:oleObj>
              </mc:Choice>
              <mc:Fallback>
                <p:oleObj name="Photo Editor fénykép" r:id="rId7" imgW="5525271" imgH="466543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5609"/>
                      <a:stretch>
                        <a:fillRect/>
                      </a:stretch>
                    </p:blipFill>
                    <p:spPr bwMode="auto">
                      <a:xfrm>
                        <a:off x="3995738" y="5373688"/>
                        <a:ext cx="41656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500563" y="2708275"/>
            <a:ext cx="2647950" cy="1800225"/>
            <a:chOff x="2835" y="1706"/>
            <a:chExt cx="1668" cy="1134"/>
          </a:xfrm>
        </p:grpSpPr>
        <p:sp>
          <p:nvSpPr>
            <p:cNvPr id="5137" name="AutoShape 11"/>
            <p:cNvSpPr>
              <a:spLocks noChangeArrowheads="1"/>
            </p:cNvSpPr>
            <p:nvPr/>
          </p:nvSpPr>
          <p:spPr bwMode="auto">
            <a:xfrm>
              <a:off x="2835" y="1706"/>
              <a:ext cx="272" cy="1134"/>
            </a:xfrm>
            <a:prstGeom prst="curvedLeftArrow">
              <a:avLst>
                <a:gd name="adj1" fmla="val 54642"/>
                <a:gd name="adj2" fmla="val 161032"/>
                <a:gd name="adj3" fmla="val 3639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FF0000"/>
                </a:solidFill>
              </a:endParaRPr>
            </a:p>
          </p:txBody>
        </p:sp>
        <p:sp>
          <p:nvSpPr>
            <p:cNvPr id="5138" name="Text Box 12"/>
            <p:cNvSpPr txBox="1">
              <a:spLocks noChangeArrowheads="1"/>
            </p:cNvSpPr>
            <p:nvPr/>
          </p:nvSpPr>
          <p:spPr bwMode="auto">
            <a:xfrm>
              <a:off x="2971" y="2024"/>
              <a:ext cx="1532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Trebuchet MS" pitchFamily="34" charset="0"/>
                </a:rPr>
                <a:t>Hidden layer</a:t>
              </a:r>
              <a:endParaRPr lang="hu-HU" sz="2400" b="1">
                <a:solidFill>
                  <a:srgbClr val="FF0000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176463" y="4014788"/>
            <a:ext cx="1890712" cy="1935162"/>
            <a:chOff x="1508" y="2529"/>
            <a:chExt cx="1191" cy="1219"/>
          </a:xfrm>
        </p:grpSpPr>
        <p:sp>
          <p:nvSpPr>
            <p:cNvPr id="5135" name="AutoShape 14"/>
            <p:cNvSpPr>
              <a:spLocks noChangeArrowheads="1"/>
            </p:cNvSpPr>
            <p:nvPr/>
          </p:nvSpPr>
          <p:spPr bwMode="auto">
            <a:xfrm flipH="1">
              <a:off x="1973" y="3475"/>
              <a:ext cx="726" cy="273"/>
            </a:xfrm>
            <a:prstGeom prst="curvedUpArrow">
              <a:avLst>
                <a:gd name="adj1" fmla="val 53187"/>
                <a:gd name="adj2" fmla="val 106374"/>
                <a:gd name="adj3" fmla="val 33333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Text Box 15"/>
            <p:cNvSpPr txBox="1">
              <a:spLocks noChangeArrowheads="1"/>
            </p:cNvSpPr>
            <p:nvPr/>
          </p:nvSpPr>
          <p:spPr bwMode="auto">
            <a:xfrm>
              <a:off x="1508" y="2529"/>
              <a:ext cx="9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400" b="1">
                  <a:solidFill>
                    <a:srgbClr val="33CCFF"/>
                  </a:solidFill>
                  <a:latin typeface="Arial Black" pitchFamily="34" charset="0"/>
                </a:rPr>
                <a:t>training</a:t>
              </a:r>
            </a:p>
          </p:txBody>
        </p:sp>
      </p:grpSp>
      <p:sp>
        <p:nvSpPr>
          <p:cNvPr id="5132" name="Text Box 16"/>
          <p:cNvSpPr txBox="1">
            <a:spLocks noChangeArrowheads="1"/>
          </p:cNvSpPr>
          <p:nvPr/>
        </p:nvSpPr>
        <p:spPr bwMode="auto">
          <a:xfrm>
            <a:off x="1619250" y="188913"/>
            <a:ext cx="5832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Artificial neural networks</a:t>
            </a:r>
            <a:endParaRPr lang="hu-HU" sz="2800" b="1">
              <a:solidFill>
                <a:srgbClr val="CC3300"/>
              </a:solidFill>
              <a:latin typeface="Trebuchet MS" pitchFamily="34" charset="0"/>
            </a:endParaRPr>
          </a:p>
        </p:txBody>
      </p:sp>
      <p:sp>
        <p:nvSpPr>
          <p:cNvPr id="5133" name="Text Box 17"/>
          <p:cNvSpPr txBox="1">
            <a:spLocks noChangeArrowheads="1"/>
          </p:cNvSpPr>
          <p:nvPr/>
        </p:nvSpPr>
        <p:spPr bwMode="auto">
          <a:xfrm>
            <a:off x="5580063" y="4292600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0000"/>
                </a:solidFill>
                <a:latin typeface="Arial Black" pitchFamily="34" charset="0"/>
              </a:rPr>
              <a:t>ordered</a:t>
            </a:r>
            <a:endParaRPr lang="hu-HU" sz="2000" b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134" name="Text Box 18"/>
          <p:cNvSpPr txBox="1">
            <a:spLocks noChangeArrowheads="1"/>
          </p:cNvSpPr>
          <p:nvPr/>
        </p:nvSpPr>
        <p:spPr bwMode="auto">
          <a:xfrm>
            <a:off x="5580063" y="4718050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FFFF"/>
                </a:solidFill>
                <a:latin typeface="Arial Black" pitchFamily="34" charset="0"/>
              </a:rPr>
              <a:t>disordered</a:t>
            </a:r>
            <a:endParaRPr lang="hu-HU" sz="2000" b="1">
              <a:solidFill>
                <a:srgbClr val="00FF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341438"/>
            <a:ext cx="4608512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572000" y="1916113"/>
            <a:ext cx="3240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427538" y="1484313"/>
            <a:ext cx="4716462" cy="2344737"/>
          </a:xfrm>
          <a:prstGeom prst="rect">
            <a:avLst/>
          </a:prstGeom>
          <a:noFill/>
          <a:ln w="25400">
            <a:solidFill>
              <a:srgbClr val="FFFF99"/>
            </a:solidFill>
            <a:miter lim="800000"/>
            <a:headEnd/>
            <a:tailEnd/>
          </a:ln>
        </p:spPr>
        <p:txBody>
          <a:bodyPr lIns="234000" tIns="154800" rIns="234000" bIns="1548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 b="1">
                <a:solidFill>
                  <a:schemeClr val="tx1"/>
                </a:solidFill>
                <a:latin typeface="Arial Unicode MS" pitchFamily="34" charset="-128"/>
              </a:rPr>
              <a:t>Input</a:t>
            </a:r>
          </a:p>
          <a:p>
            <a:pPr algn="l">
              <a:spcBef>
                <a:spcPct val="50000"/>
              </a:spcBef>
            </a:pPr>
            <a:r>
              <a:rPr lang="en-GB" sz="2400" b="1">
                <a:solidFill>
                  <a:srgbClr val="CC3300"/>
                </a:solidFill>
                <a:latin typeface="Arial Unicode MS" pitchFamily="34" charset="-128"/>
              </a:rPr>
              <a:t>	</a:t>
            </a:r>
            <a:r>
              <a:rPr lang="hu-HU" sz="2400" b="1">
                <a:solidFill>
                  <a:srgbClr val="336699"/>
                </a:solidFill>
                <a:latin typeface="Arial Unicode MS" pitchFamily="34" charset="-128"/>
              </a:rPr>
              <a:t>18 am</a:t>
            </a:r>
            <a:r>
              <a:rPr lang="en-GB" sz="2400" b="1">
                <a:solidFill>
                  <a:srgbClr val="336699"/>
                </a:solidFill>
                <a:latin typeface="Arial Unicode MS" pitchFamily="34" charset="-128"/>
              </a:rPr>
              <a:t>ino acids</a:t>
            </a:r>
            <a:endParaRPr lang="hu-HU" sz="2400" b="1">
              <a:solidFill>
                <a:srgbClr val="336699"/>
              </a:solidFill>
              <a:latin typeface="Arial Unicode MS" pitchFamily="34" charset="-128"/>
            </a:endParaRPr>
          </a:p>
          <a:p>
            <a:pPr algn="l">
              <a:spcBef>
                <a:spcPct val="50000"/>
              </a:spcBef>
            </a:pPr>
            <a:r>
              <a:rPr lang="en-GB" sz="2400" b="1">
                <a:solidFill>
                  <a:srgbClr val="336699"/>
                </a:solidFill>
                <a:latin typeface="Arial Unicode MS" pitchFamily="34" charset="-128"/>
              </a:rPr>
              <a:t>	Hydrophobicity</a:t>
            </a:r>
            <a:r>
              <a:rPr lang="hu-HU" sz="2400" b="1">
                <a:solidFill>
                  <a:srgbClr val="336699"/>
                </a:solidFill>
                <a:latin typeface="Arial Unicode MS" pitchFamily="34" charset="-128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en-GB" sz="2400" b="1">
                <a:solidFill>
                  <a:srgbClr val="336699"/>
                </a:solidFill>
                <a:latin typeface="Arial Unicode MS" pitchFamily="34" charset="-128"/>
              </a:rPr>
              <a:t>	</a:t>
            </a:r>
            <a:r>
              <a:rPr lang="hu-HU" sz="2400" b="1">
                <a:solidFill>
                  <a:srgbClr val="336699"/>
                </a:solidFill>
                <a:latin typeface="Arial Unicode MS" pitchFamily="34" charset="-128"/>
              </a:rPr>
              <a:t>S</a:t>
            </a:r>
            <a:r>
              <a:rPr lang="en-GB" sz="2400" b="1">
                <a:solidFill>
                  <a:srgbClr val="336699"/>
                </a:solidFill>
                <a:latin typeface="Arial Unicode MS" pitchFamily="34" charset="-128"/>
              </a:rPr>
              <a:t>equence complexity</a:t>
            </a:r>
            <a:endParaRPr lang="en-US" sz="2400" b="1">
              <a:solidFill>
                <a:srgbClr val="336699"/>
              </a:solidFill>
              <a:latin typeface="Arial Unicode MS" pitchFamily="34" charset="-128"/>
            </a:endParaRPr>
          </a:p>
        </p:txBody>
      </p:sp>
      <p:sp>
        <p:nvSpPr>
          <p:cNvPr id="263173" name="Rectangle 5"/>
          <p:cNvSpPr>
            <a:spLocks noChangeArrowheads="1"/>
          </p:cNvSpPr>
          <p:nvPr/>
        </p:nvSpPr>
        <p:spPr bwMode="auto">
          <a:xfrm>
            <a:off x="230188" y="209550"/>
            <a:ext cx="8669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+mn-ea"/>
                <a:cs typeface="+mn-cs"/>
              </a:rPr>
              <a:t>Predictor of naturally disordered regions (PONDR</a:t>
            </a:r>
            <a:r>
              <a:rPr lang="en-US" sz="2800" b="1" baseline="30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+mn-ea"/>
                <a:cs typeface="Times New Roman" pitchFamily="18" charset="0"/>
              </a:rPr>
              <a:t>®</a:t>
            </a:r>
            <a:r>
              <a:rPr lang="en-GB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+mn-ea"/>
                <a:cs typeface="+mn-cs"/>
              </a:rPr>
              <a:t>)</a:t>
            </a:r>
            <a:endParaRPr lang="hu-HU" sz="28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5364163" y="4152900"/>
            <a:ext cx="3313112" cy="1797050"/>
          </a:xfrm>
          <a:prstGeom prst="rect">
            <a:avLst/>
          </a:prstGeom>
          <a:noFill/>
          <a:ln w="25400">
            <a:solidFill>
              <a:srgbClr val="FFFF99"/>
            </a:solidFill>
            <a:miter lim="800000"/>
            <a:headEnd/>
            <a:tailEnd/>
          </a:ln>
        </p:spPr>
        <p:txBody>
          <a:bodyPr lIns="234000" tIns="154800" rIns="234000" bIns="1548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 b="1">
                <a:solidFill>
                  <a:srgbClr val="CC3300"/>
                </a:solidFill>
                <a:latin typeface="Arial Unicode MS" pitchFamily="34" charset="-128"/>
              </a:rPr>
              <a:t>VL2, VL3</a:t>
            </a:r>
          </a:p>
          <a:p>
            <a:pPr algn="l">
              <a:spcBef>
                <a:spcPct val="50000"/>
              </a:spcBef>
            </a:pPr>
            <a:r>
              <a:rPr lang="en-GB" sz="2400" b="1">
                <a:solidFill>
                  <a:srgbClr val="CC3300"/>
                </a:solidFill>
                <a:latin typeface="Arial Unicode MS" pitchFamily="34" charset="-128"/>
              </a:rPr>
              <a:t>VLXT</a:t>
            </a:r>
          </a:p>
          <a:p>
            <a:pPr algn="l">
              <a:spcBef>
                <a:spcPct val="50000"/>
              </a:spcBef>
            </a:pPr>
            <a:r>
              <a:rPr lang="en-GB" sz="2400" b="1">
                <a:solidFill>
                  <a:srgbClr val="CC3300"/>
                </a:solidFill>
                <a:latin typeface="Arial Unicode MS" pitchFamily="34" charset="-128"/>
              </a:rPr>
              <a:t>VSL2</a:t>
            </a:r>
            <a:endParaRPr lang="en-US" sz="2400" b="1">
              <a:solidFill>
                <a:srgbClr val="CC3300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533400" y="4619625"/>
          <a:ext cx="7924800" cy="204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CorelPhotoPaint.Image.11" r:id="rId3" imgW="6432545" imgH="1714286" progId="CorelPhotoPaint.Image.11">
                  <p:embed/>
                </p:oleObj>
              </mc:Choice>
              <mc:Fallback>
                <p:oleObj name="CorelPhotoPaint.Image.11" r:id="rId3" imgW="6432545" imgH="1714286" progId="CorelPhotoPaint.Image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619625"/>
                        <a:ext cx="7924800" cy="204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455613" y="2827338"/>
          <a:ext cx="8132762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CorelPhotoPaint.Image.11" r:id="rId5" imgW="5341405" imgH="976679" progId="CorelPhotoPaint.Image.11">
                  <p:embed/>
                </p:oleObj>
              </mc:Choice>
              <mc:Fallback>
                <p:oleObj name="CorelPhotoPaint.Image.11" r:id="rId5" imgW="5341405" imgH="976679" progId="CorelPhotoPaint.Image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2827338"/>
                        <a:ext cx="8132762" cy="167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301625" y="692150"/>
          <a:ext cx="8348663" cy="199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CorelPhotoPaint.Image.11" r:id="rId7" imgW="6644653" imgH="1403250" progId="CorelPhotoPaint.Image.11">
                  <p:embed/>
                </p:oleObj>
              </mc:Choice>
              <mc:Fallback>
                <p:oleObj name="CorelPhotoPaint.Image.11" r:id="rId7" imgW="6644653" imgH="1403250" progId="CorelPhotoPaint.Image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" y="692150"/>
                        <a:ext cx="8348663" cy="199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8773" name="Text Box 5"/>
          <p:cNvSpPr txBox="1">
            <a:spLocks noChangeArrowheads="1"/>
          </p:cNvSpPr>
          <p:nvPr/>
        </p:nvSpPr>
        <p:spPr bwMode="auto">
          <a:xfrm>
            <a:off x="1373188" y="176213"/>
            <a:ext cx="647541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8225" tIns="49113" rIns="98225" bIns="49113">
            <a:spAutoFit/>
          </a:bodyPr>
          <a:lstStyle/>
          <a:p>
            <a:pPr defTabSz="982663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hu-HU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+mn-ea"/>
                <a:cs typeface="+mn-cs"/>
              </a:rPr>
              <a:t>Dunker, 1998</a:t>
            </a:r>
          </a:p>
        </p:txBody>
      </p:sp>
      <p:sp>
        <p:nvSpPr>
          <p:cNvPr id="288774" name="Rectangle 6"/>
          <p:cNvSpPr>
            <a:spLocks noChangeArrowheads="1"/>
          </p:cNvSpPr>
          <p:nvPr/>
        </p:nvSpPr>
        <p:spPr bwMode="auto">
          <a:xfrm>
            <a:off x="971550" y="765175"/>
            <a:ext cx="4248150" cy="5762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630488" y="188913"/>
            <a:ext cx="3886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000" b="1">
                <a:solidFill>
                  <a:srgbClr val="CC3300"/>
                </a:solidFill>
              </a:rPr>
              <a:t>Tumor suppressor p53</a:t>
            </a:r>
            <a:endParaRPr lang="hu-HU" sz="3000" b="1">
              <a:solidFill>
                <a:srgbClr val="CC3300"/>
              </a:solidFill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008063"/>
            <a:ext cx="6048375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332413" y="6492875"/>
            <a:ext cx="37655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500" b="1">
                <a:solidFill>
                  <a:srgbClr val="336699"/>
                </a:solidFill>
              </a:rPr>
              <a:t>Uversky et al. (2005) </a:t>
            </a:r>
            <a:r>
              <a:rPr lang="en-GB" sz="1500" b="1" i="1">
                <a:solidFill>
                  <a:srgbClr val="336699"/>
                </a:solidFill>
              </a:rPr>
              <a:t>J. Mol. Recogn.</a:t>
            </a:r>
            <a:r>
              <a:rPr lang="en-GB" sz="1500" b="1">
                <a:solidFill>
                  <a:srgbClr val="336699"/>
                </a:solidFill>
              </a:rPr>
              <a:t> 18, 343</a:t>
            </a:r>
            <a:endParaRPr lang="hu-HU" sz="1500" b="1">
              <a:solidFill>
                <a:srgbClr val="336699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Group 6"/>
          <p:cNvGrpSpPr>
            <a:grpSpLocks/>
          </p:cNvGrpSpPr>
          <p:nvPr/>
        </p:nvGrpSpPr>
        <p:grpSpPr bwMode="auto">
          <a:xfrm>
            <a:off x="833438" y="908050"/>
            <a:ext cx="3500437" cy="2305050"/>
            <a:chOff x="567" y="1253"/>
            <a:chExt cx="3402" cy="2540"/>
          </a:xfrm>
        </p:grpSpPr>
        <p:sp>
          <p:nvSpPr>
            <p:cNvPr id="7197" name="Rectangle 5"/>
            <p:cNvSpPr>
              <a:spLocks noChangeArrowheads="1"/>
            </p:cNvSpPr>
            <p:nvPr/>
          </p:nvSpPr>
          <p:spPr bwMode="auto">
            <a:xfrm>
              <a:off x="567" y="1253"/>
              <a:ext cx="3402" cy="25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172" name="Object 4"/>
            <p:cNvGraphicFramePr>
              <a:graphicFrameLocks noChangeAspect="1"/>
            </p:cNvGraphicFramePr>
            <p:nvPr/>
          </p:nvGraphicFramePr>
          <p:xfrm>
            <a:off x="858" y="1580"/>
            <a:ext cx="2838" cy="20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6" name="CorelDRAW" r:id="rId3" imgW="6420233" imgH="4571086" progId="CorelDRAW.Graphic.11">
                    <p:embed/>
                  </p:oleObj>
                </mc:Choice>
                <mc:Fallback>
                  <p:oleObj name="CorelDRAW" r:id="rId3" imgW="6420233" imgH="4571086" progId="CorelDRAW.Graphic.11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8" y="1580"/>
                          <a:ext cx="2838" cy="20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2411413" y="908050"/>
            <a:ext cx="1924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i="1">
                <a:solidFill>
                  <a:schemeClr val="tx1"/>
                </a:solidFill>
              </a:rPr>
              <a:t>f(x,</a:t>
            </a:r>
            <a:r>
              <a:rPr lang="en-GB" sz="1400" b="1" i="1">
                <a:solidFill>
                  <a:schemeClr val="accent1"/>
                </a:solidFill>
              </a:rPr>
              <a:t>w,b</a:t>
            </a:r>
            <a:r>
              <a:rPr lang="en-GB" sz="1400" b="1" i="1">
                <a:solidFill>
                  <a:schemeClr val="tx1"/>
                </a:solidFill>
              </a:rPr>
              <a:t>) = sign (</a:t>
            </a:r>
            <a:r>
              <a:rPr lang="en-GB" sz="1400" b="1" i="1">
                <a:solidFill>
                  <a:schemeClr val="accent1"/>
                </a:solidFill>
              </a:rPr>
              <a:t>w</a:t>
            </a:r>
            <a:r>
              <a:rPr lang="en-GB" sz="1400" b="1" i="1">
                <a:solidFill>
                  <a:schemeClr val="tx1"/>
                </a:solidFill>
              </a:rPr>
              <a:t>,x – </a:t>
            </a:r>
            <a:r>
              <a:rPr lang="en-GB" sz="1400" b="1" i="1">
                <a:solidFill>
                  <a:schemeClr val="accent1"/>
                </a:solidFill>
              </a:rPr>
              <a:t>b</a:t>
            </a:r>
            <a:r>
              <a:rPr lang="en-GB" sz="1400" b="1" i="1">
                <a:solidFill>
                  <a:schemeClr val="tx1"/>
                </a:solidFill>
              </a:rPr>
              <a:t>)</a:t>
            </a:r>
            <a:endParaRPr lang="hu-HU" sz="1400" b="1" i="1">
              <a:solidFill>
                <a:schemeClr val="tx1"/>
              </a:solidFill>
            </a:endParaRPr>
          </a:p>
        </p:txBody>
      </p:sp>
      <p:grpSp>
        <p:nvGrpSpPr>
          <p:cNvPr id="7175" name="Group 10"/>
          <p:cNvGrpSpPr>
            <a:grpSpLocks/>
          </p:cNvGrpSpPr>
          <p:nvPr/>
        </p:nvGrpSpPr>
        <p:grpSpPr bwMode="auto">
          <a:xfrm>
            <a:off x="4737100" y="908050"/>
            <a:ext cx="3384550" cy="2305050"/>
            <a:chOff x="567" y="1253"/>
            <a:chExt cx="3402" cy="2540"/>
          </a:xfrm>
        </p:grpSpPr>
        <p:sp>
          <p:nvSpPr>
            <p:cNvPr id="7196" name="Rectangle 11"/>
            <p:cNvSpPr>
              <a:spLocks noChangeArrowheads="1"/>
            </p:cNvSpPr>
            <p:nvPr/>
          </p:nvSpPr>
          <p:spPr bwMode="auto">
            <a:xfrm>
              <a:off x="567" y="1253"/>
              <a:ext cx="3402" cy="25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171" name="Object 12"/>
            <p:cNvGraphicFramePr>
              <a:graphicFrameLocks noChangeAspect="1"/>
            </p:cNvGraphicFramePr>
            <p:nvPr/>
          </p:nvGraphicFramePr>
          <p:xfrm>
            <a:off x="858" y="1580"/>
            <a:ext cx="2838" cy="20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7" name="CorelDRAW" r:id="rId5" imgW="6420233" imgH="4571086" progId="CorelDRAW.Graphic.11">
                    <p:embed/>
                  </p:oleObj>
                </mc:Choice>
                <mc:Fallback>
                  <p:oleObj name="CorelDRAW" r:id="rId5" imgW="6420233" imgH="4571086" progId="CorelDRAW.Graphic.11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8" y="1580"/>
                          <a:ext cx="2838" cy="20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176" name="Text Box 13"/>
          <p:cNvSpPr txBox="1">
            <a:spLocks noChangeArrowheads="1"/>
          </p:cNvSpPr>
          <p:nvPr/>
        </p:nvSpPr>
        <p:spPr bwMode="auto">
          <a:xfrm>
            <a:off x="6156325" y="892175"/>
            <a:ext cx="1924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i="1">
                <a:solidFill>
                  <a:schemeClr val="tx1"/>
                </a:solidFill>
              </a:rPr>
              <a:t>f(x,</a:t>
            </a:r>
            <a:r>
              <a:rPr lang="en-GB" sz="1400" b="1" i="1">
                <a:solidFill>
                  <a:schemeClr val="accent1"/>
                </a:solidFill>
              </a:rPr>
              <a:t>w,b</a:t>
            </a:r>
            <a:r>
              <a:rPr lang="en-GB" sz="1400" b="1" i="1">
                <a:solidFill>
                  <a:schemeClr val="tx1"/>
                </a:solidFill>
              </a:rPr>
              <a:t>) = sign (</a:t>
            </a:r>
            <a:r>
              <a:rPr lang="en-GB" sz="1400" b="1" i="1">
                <a:solidFill>
                  <a:schemeClr val="accent1"/>
                </a:solidFill>
              </a:rPr>
              <a:t>w</a:t>
            </a:r>
            <a:r>
              <a:rPr lang="en-GB" sz="1400" b="1" i="1">
                <a:solidFill>
                  <a:schemeClr val="tx1"/>
                </a:solidFill>
              </a:rPr>
              <a:t>,x – </a:t>
            </a:r>
            <a:r>
              <a:rPr lang="en-GB" sz="1400" b="1" i="1">
                <a:solidFill>
                  <a:schemeClr val="accent1"/>
                </a:solidFill>
              </a:rPr>
              <a:t>b</a:t>
            </a:r>
            <a:r>
              <a:rPr lang="en-GB" sz="1400" b="1" i="1">
                <a:solidFill>
                  <a:schemeClr val="tx1"/>
                </a:solidFill>
              </a:rPr>
              <a:t>)</a:t>
            </a:r>
            <a:endParaRPr lang="hu-HU" sz="1400" b="1" i="1">
              <a:solidFill>
                <a:schemeClr val="tx1"/>
              </a:solidFill>
            </a:endParaRPr>
          </a:p>
        </p:txBody>
      </p:sp>
      <p:grpSp>
        <p:nvGrpSpPr>
          <p:cNvPr id="7177" name="Group 15"/>
          <p:cNvGrpSpPr>
            <a:grpSpLocks/>
          </p:cNvGrpSpPr>
          <p:nvPr/>
        </p:nvGrpSpPr>
        <p:grpSpPr bwMode="auto">
          <a:xfrm>
            <a:off x="2771775" y="3933825"/>
            <a:ext cx="3478213" cy="2232025"/>
            <a:chOff x="567" y="1253"/>
            <a:chExt cx="3402" cy="2540"/>
          </a:xfrm>
        </p:grpSpPr>
        <p:sp>
          <p:nvSpPr>
            <p:cNvPr id="7195" name="Rectangle 16"/>
            <p:cNvSpPr>
              <a:spLocks noChangeArrowheads="1"/>
            </p:cNvSpPr>
            <p:nvPr/>
          </p:nvSpPr>
          <p:spPr bwMode="auto">
            <a:xfrm>
              <a:off x="567" y="1253"/>
              <a:ext cx="3402" cy="25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170" name="Object 17"/>
            <p:cNvGraphicFramePr>
              <a:graphicFrameLocks noChangeAspect="1"/>
            </p:cNvGraphicFramePr>
            <p:nvPr/>
          </p:nvGraphicFramePr>
          <p:xfrm>
            <a:off x="858" y="1580"/>
            <a:ext cx="2838" cy="20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8" name="CorelDRAW" r:id="rId6" imgW="6420233" imgH="4571086" progId="CorelDRAW.Graphic.11">
                    <p:embed/>
                  </p:oleObj>
                </mc:Choice>
                <mc:Fallback>
                  <p:oleObj name="CorelDRAW" r:id="rId6" imgW="6420233" imgH="4571086" progId="CorelDRAW.Graphic.11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8" y="1580"/>
                          <a:ext cx="2838" cy="20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178" name="Text Box 18"/>
          <p:cNvSpPr txBox="1">
            <a:spLocks noChangeArrowheads="1"/>
          </p:cNvSpPr>
          <p:nvPr/>
        </p:nvSpPr>
        <p:spPr bwMode="auto">
          <a:xfrm>
            <a:off x="4284663" y="3933825"/>
            <a:ext cx="1924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i="1">
                <a:solidFill>
                  <a:schemeClr val="tx1"/>
                </a:solidFill>
              </a:rPr>
              <a:t>f(x,</a:t>
            </a:r>
            <a:r>
              <a:rPr lang="en-GB" sz="1400" b="1" i="1">
                <a:solidFill>
                  <a:schemeClr val="accent1"/>
                </a:solidFill>
              </a:rPr>
              <a:t>w,b</a:t>
            </a:r>
            <a:r>
              <a:rPr lang="en-GB" sz="1400" b="1" i="1">
                <a:solidFill>
                  <a:schemeClr val="tx1"/>
                </a:solidFill>
              </a:rPr>
              <a:t>) = sign (</a:t>
            </a:r>
            <a:r>
              <a:rPr lang="en-GB" sz="1400" b="1" i="1">
                <a:solidFill>
                  <a:schemeClr val="accent1"/>
                </a:solidFill>
              </a:rPr>
              <a:t>w</a:t>
            </a:r>
            <a:r>
              <a:rPr lang="en-GB" sz="1400" b="1" i="1">
                <a:solidFill>
                  <a:schemeClr val="tx1"/>
                </a:solidFill>
              </a:rPr>
              <a:t>,x – </a:t>
            </a:r>
            <a:r>
              <a:rPr lang="en-GB" sz="1400" b="1" i="1">
                <a:solidFill>
                  <a:schemeClr val="accent1"/>
                </a:solidFill>
              </a:rPr>
              <a:t>b</a:t>
            </a:r>
            <a:r>
              <a:rPr lang="en-GB" sz="1400" b="1" i="1">
                <a:solidFill>
                  <a:schemeClr val="tx1"/>
                </a:solidFill>
              </a:rPr>
              <a:t>)</a:t>
            </a:r>
            <a:endParaRPr lang="hu-HU" sz="1400" b="1" i="1">
              <a:solidFill>
                <a:schemeClr val="tx1"/>
              </a:solidFill>
            </a:endParaRPr>
          </a:p>
        </p:txBody>
      </p:sp>
      <p:sp>
        <p:nvSpPr>
          <p:cNvPr id="7179" name="Line 20"/>
          <p:cNvSpPr>
            <a:spLocks noChangeShapeType="1"/>
          </p:cNvSpPr>
          <p:nvPr/>
        </p:nvSpPr>
        <p:spPr bwMode="auto">
          <a:xfrm flipV="1">
            <a:off x="5653088" y="1357313"/>
            <a:ext cx="1722437" cy="151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21"/>
          <p:cNvSpPr>
            <a:spLocks noChangeShapeType="1"/>
          </p:cNvSpPr>
          <p:nvPr/>
        </p:nvSpPr>
        <p:spPr bwMode="auto">
          <a:xfrm flipV="1">
            <a:off x="5653088" y="1285875"/>
            <a:ext cx="1598612" cy="163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22"/>
          <p:cNvSpPr>
            <a:spLocks noChangeShapeType="1"/>
          </p:cNvSpPr>
          <p:nvPr/>
        </p:nvSpPr>
        <p:spPr bwMode="auto">
          <a:xfrm flipV="1">
            <a:off x="5508625" y="1428750"/>
            <a:ext cx="1785938" cy="13350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Line 23"/>
          <p:cNvSpPr>
            <a:spLocks noChangeShapeType="1"/>
          </p:cNvSpPr>
          <p:nvPr/>
        </p:nvSpPr>
        <p:spPr bwMode="auto">
          <a:xfrm flipV="1">
            <a:off x="5508625" y="1428750"/>
            <a:ext cx="1908175" cy="1395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24"/>
          <p:cNvSpPr>
            <a:spLocks noChangeShapeType="1"/>
          </p:cNvSpPr>
          <p:nvPr/>
        </p:nvSpPr>
        <p:spPr bwMode="auto">
          <a:xfrm flipV="1">
            <a:off x="5724525" y="1212850"/>
            <a:ext cx="1477963" cy="17002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Text Box 31"/>
          <p:cNvSpPr txBox="1">
            <a:spLocks noChangeArrowheads="1"/>
          </p:cNvSpPr>
          <p:nvPr/>
        </p:nvSpPr>
        <p:spPr bwMode="auto">
          <a:xfrm>
            <a:off x="900113" y="3284538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How would you classify this data?</a:t>
            </a:r>
            <a:endParaRPr lang="hu-HU"/>
          </a:p>
        </p:txBody>
      </p:sp>
      <p:sp>
        <p:nvSpPr>
          <p:cNvPr id="7185" name="Text Box 32"/>
          <p:cNvSpPr txBox="1">
            <a:spLocks noChangeArrowheads="1"/>
          </p:cNvSpPr>
          <p:nvPr/>
        </p:nvSpPr>
        <p:spPr bwMode="auto">
          <a:xfrm>
            <a:off x="4716463" y="3284538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But which is best?</a:t>
            </a:r>
            <a:endParaRPr lang="hu-HU"/>
          </a:p>
        </p:txBody>
      </p:sp>
      <p:sp>
        <p:nvSpPr>
          <p:cNvPr id="7186" name="Text Box 33"/>
          <p:cNvSpPr txBox="1">
            <a:spLocks noChangeArrowheads="1"/>
          </p:cNvSpPr>
          <p:nvPr/>
        </p:nvSpPr>
        <p:spPr bwMode="auto">
          <a:xfrm>
            <a:off x="2700338" y="6216650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The maximum margin linear classifier is considered best</a:t>
            </a:r>
            <a:endParaRPr lang="hu-HU"/>
          </a:p>
        </p:txBody>
      </p:sp>
      <p:sp>
        <p:nvSpPr>
          <p:cNvPr id="7187" name="Line 34"/>
          <p:cNvSpPr>
            <a:spLocks noChangeShapeType="1"/>
          </p:cNvSpPr>
          <p:nvPr/>
        </p:nvSpPr>
        <p:spPr bwMode="auto">
          <a:xfrm flipV="1">
            <a:off x="3635375" y="4256088"/>
            <a:ext cx="1584325" cy="15843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30"/>
          <p:cNvSpPr>
            <a:spLocks noChangeShapeType="1"/>
          </p:cNvSpPr>
          <p:nvPr/>
        </p:nvSpPr>
        <p:spPr bwMode="auto">
          <a:xfrm flipV="1">
            <a:off x="3635375" y="4256088"/>
            <a:ext cx="1584325" cy="158432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9" name="Line 35"/>
          <p:cNvSpPr>
            <a:spLocks noChangeShapeType="1"/>
          </p:cNvSpPr>
          <p:nvPr/>
        </p:nvSpPr>
        <p:spPr bwMode="auto">
          <a:xfrm>
            <a:off x="2662238" y="4545013"/>
            <a:ext cx="1873250" cy="2159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0" name="Line 36"/>
          <p:cNvSpPr>
            <a:spLocks noChangeShapeType="1"/>
          </p:cNvSpPr>
          <p:nvPr/>
        </p:nvSpPr>
        <p:spPr bwMode="auto">
          <a:xfrm>
            <a:off x="2627313" y="4724400"/>
            <a:ext cx="1368425" cy="504825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1" name="Line 37"/>
          <p:cNvSpPr>
            <a:spLocks noChangeShapeType="1"/>
          </p:cNvSpPr>
          <p:nvPr/>
        </p:nvSpPr>
        <p:spPr bwMode="auto">
          <a:xfrm>
            <a:off x="2700338" y="4652963"/>
            <a:ext cx="1727200" cy="360362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2" name="Text Box 38"/>
          <p:cNvSpPr txBox="1">
            <a:spLocks noChangeArrowheads="1"/>
          </p:cNvSpPr>
          <p:nvPr/>
        </p:nvSpPr>
        <p:spPr bwMode="auto">
          <a:xfrm>
            <a:off x="250825" y="4148138"/>
            <a:ext cx="22240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2000" b="1">
                <a:solidFill>
                  <a:srgbClr val="00FF00"/>
                </a:solidFill>
                <a:latin typeface="Arial Unicode MS" pitchFamily="34" charset="-128"/>
              </a:rPr>
              <a:t>Support vectors</a:t>
            </a:r>
          </a:p>
          <a:p>
            <a:pPr algn="l"/>
            <a:r>
              <a:rPr lang="en-GB" sz="2000" b="1">
                <a:solidFill>
                  <a:srgbClr val="00FF00"/>
                </a:solidFill>
                <a:latin typeface="Arial Unicode MS" pitchFamily="34" charset="-128"/>
              </a:rPr>
              <a:t>against which the </a:t>
            </a:r>
          </a:p>
          <a:p>
            <a:pPr algn="l"/>
            <a:r>
              <a:rPr lang="en-GB" sz="2000" b="1">
                <a:solidFill>
                  <a:srgbClr val="00FF00"/>
                </a:solidFill>
                <a:latin typeface="Arial Unicode MS" pitchFamily="34" charset="-128"/>
              </a:rPr>
              <a:t>margin pushes up</a:t>
            </a:r>
            <a:endParaRPr lang="hu-HU" sz="2000" b="1">
              <a:solidFill>
                <a:srgbClr val="00FF00"/>
              </a:solidFill>
              <a:latin typeface="Arial Unicode MS" pitchFamily="34" charset="-128"/>
            </a:endParaRPr>
          </a:p>
        </p:txBody>
      </p:sp>
      <p:sp>
        <p:nvSpPr>
          <p:cNvPr id="7193" name="Text Box 39"/>
          <p:cNvSpPr txBox="1">
            <a:spLocks noChangeArrowheads="1"/>
          </p:cNvSpPr>
          <p:nvPr/>
        </p:nvSpPr>
        <p:spPr bwMode="auto">
          <a:xfrm>
            <a:off x="6372225" y="4413250"/>
            <a:ext cx="2619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2000" b="1">
                <a:solidFill>
                  <a:srgbClr val="00FF00"/>
                </a:solidFill>
                <a:latin typeface="Arial Unicode MS" pitchFamily="34" charset="-128"/>
              </a:rPr>
              <a:t>This is the simplest </a:t>
            </a:r>
          </a:p>
          <a:p>
            <a:pPr algn="l"/>
            <a:r>
              <a:rPr lang="en-GB" sz="2000" b="1">
                <a:solidFill>
                  <a:srgbClr val="00FF00"/>
                </a:solidFill>
                <a:latin typeface="Arial Unicode MS" pitchFamily="34" charset="-128"/>
              </a:rPr>
              <a:t>SVM, the linear SVM </a:t>
            </a:r>
          </a:p>
          <a:p>
            <a:pPr algn="l"/>
            <a:r>
              <a:rPr lang="en-GB" sz="2000" b="1">
                <a:solidFill>
                  <a:srgbClr val="00FF00"/>
                </a:solidFill>
                <a:latin typeface="Arial Unicode MS" pitchFamily="34" charset="-128"/>
              </a:rPr>
              <a:t>(LSVM)</a:t>
            </a:r>
            <a:endParaRPr lang="hu-HU" sz="2000" b="1">
              <a:solidFill>
                <a:srgbClr val="00FF00"/>
              </a:solidFill>
              <a:latin typeface="Arial Unicode MS" pitchFamily="34" charset="-128"/>
            </a:endParaRPr>
          </a:p>
        </p:txBody>
      </p:sp>
      <p:sp>
        <p:nvSpPr>
          <p:cNvPr id="7194" name="Text Box 40"/>
          <p:cNvSpPr txBox="1">
            <a:spLocks noChangeArrowheads="1"/>
          </p:cNvSpPr>
          <p:nvPr/>
        </p:nvSpPr>
        <p:spPr bwMode="auto">
          <a:xfrm>
            <a:off x="1939925" y="188913"/>
            <a:ext cx="52101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000" b="1">
                <a:solidFill>
                  <a:srgbClr val="CC3300"/>
                </a:solidFill>
              </a:rPr>
              <a:t>Support vector machine (SUV)</a:t>
            </a:r>
            <a:endParaRPr lang="hu-HU" sz="3000" b="1">
              <a:solidFill>
                <a:srgbClr val="CC33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412875"/>
            <a:ext cx="6481763" cy="49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1258888" y="1458913"/>
            <a:ext cx="65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chemeClr val="tx1"/>
                </a:solidFill>
              </a:rPr>
              <a:t>p53</a:t>
            </a:r>
            <a:endParaRPr lang="hu-HU" sz="2400" b="1">
              <a:solidFill>
                <a:schemeClr val="tx1"/>
              </a:solidFill>
            </a:endParaRPr>
          </a:p>
        </p:txBody>
      </p:sp>
      <p:sp>
        <p:nvSpPr>
          <p:cNvPr id="34820" name="Text Box 7"/>
          <p:cNvSpPr txBox="1">
            <a:spLocks noChangeArrowheads="1"/>
          </p:cNvSpPr>
          <p:nvPr/>
        </p:nvSpPr>
        <p:spPr bwMode="auto">
          <a:xfrm>
            <a:off x="742950" y="284163"/>
            <a:ext cx="7670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DISOPRED 2 (input: missing X-ray, alignment)</a:t>
            </a:r>
            <a:endParaRPr lang="hu-HU" sz="2800" b="1">
              <a:solidFill>
                <a:srgbClr val="CC3300"/>
              </a:solidFill>
              <a:latin typeface="Trebuchet MS" pitchFamily="34" charset="0"/>
            </a:endParaRPr>
          </a:p>
        </p:txBody>
      </p:sp>
      <p:sp>
        <p:nvSpPr>
          <p:cNvPr id="34821" name="Text Box 8"/>
          <p:cNvSpPr txBox="1">
            <a:spLocks noChangeArrowheads="1"/>
          </p:cNvSpPr>
          <p:nvPr/>
        </p:nvSpPr>
        <p:spPr bwMode="auto">
          <a:xfrm>
            <a:off x="0" y="6156325"/>
            <a:ext cx="86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>
                <a:solidFill>
                  <a:srgbClr val="FF0000"/>
                </a:solidFill>
                <a:latin typeface="Trebuchet MS" pitchFamily="34" charset="0"/>
              </a:rPr>
              <a:t>45</a:t>
            </a:r>
            <a:endParaRPr lang="hu-HU" sz="4000">
              <a:solidFill>
                <a:srgbClr val="FF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143000" y="284163"/>
            <a:ext cx="68278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How do we know disorder is prevalent ?</a:t>
            </a:r>
            <a:endParaRPr lang="hu-HU" sz="2800" b="1">
              <a:solidFill>
                <a:srgbClr val="CC3300"/>
              </a:solidFill>
              <a:latin typeface="Trebuchet MS" pitchFamily="34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12763" y="2487613"/>
            <a:ext cx="8091487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lnSpc>
                <a:spcPct val="150000"/>
              </a:lnSpc>
              <a:buFontTx/>
              <a:buAutoNum type="arabicParenR"/>
            </a:pPr>
            <a:r>
              <a:rPr lang="en-GB" sz="2600" b="1">
                <a:solidFill>
                  <a:srgbClr val="006699"/>
                </a:solidFill>
                <a:latin typeface="Trebuchet MS" pitchFamily="34" charset="0"/>
              </a:rPr>
              <a:t>Heat-resistance of proteins (20% in Jurkat cells)</a:t>
            </a:r>
          </a:p>
          <a:p>
            <a:pPr marL="457200" indent="-457200" algn="l">
              <a:lnSpc>
                <a:spcPct val="150000"/>
              </a:lnSpc>
              <a:buFontTx/>
              <a:buAutoNum type="arabicParenR"/>
            </a:pPr>
            <a:r>
              <a:rPr lang="en-GB" sz="2600" b="1">
                <a:solidFill>
                  <a:srgbClr val="006699"/>
                </a:solidFill>
                <a:latin typeface="Trebuchet MS" pitchFamily="34" charset="0"/>
              </a:rPr>
              <a:t>Low-complexity regions (25% in SwissProt)</a:t>
            </a:r>
          </a:p>
          <a:p>
            <a:pPr marL="457200" indent="-457200" algn="l">
              <a:lnSpc>
                <a:spcPct val="150000"/>
              </a:lnSpc>
              <a:buFontTx/>
              <a:buAutoNum type="arabicParenR"/>
            </a:pPr>
            <a:r>
              <a:rPr lang="en-GB" sz="2600" b="1">
                <a:solidFill>
                  <a:srgbClr val="006699"/>
                </a:solidFill>
                <a:latin typeface="Trebuchet MS" pitchFamily="34" charset="0"/>
              </a:rPr>
              <a:t>Bioinformatics studies (12% in humans)</a:t>
            </a:r>
            <a:endParaRPr lang="hu-HU" sz="2600" b="1">
              <a:solidFill>
                <a:srgbClr val="006699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468313" y="2924175"/>
            <a:ext cx="83137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000" b="1">
                <a:solidFill>
                  <a:srgbClr val="CC3300"/>
                </a:solidFill>
                <a:latin typeface="Trebuchet MS" pitchFamily="34" charset="0"/>
              </a:rPr>
              <a:t>3</a:t>
            </a:r>
            <a:r>
              <a:rPr lang="en-GB" sz="3000" b="1">
                <a:solidFill>
                  <a:srgbClr val="CC3300"/>
                </a:solidFill>
                <a:latin typeface="Trebuchet MS" pitchFamily="34" charset="0"/>
              </a:rPr>
              <a:t>) Structural approach (interaction</a:t>
            </a:r>
            <a:r>
              <a:rPr lang="hu-HU" sz="3000" b="1">
                <a:solidFill>
                  <a:srgbClr val="CC3300"/>
                </a:solidFill>
                <a:latin typeface="Trebuchet MS" pitchFamily="34" charset="0"/>
              </a:rPr>
              <a:t> poten</a:t>
            </a:r>
            <a:r>
              <a:rPr lang="en-GB" sz="3000" b="1">
                <a:solidFill>
                  <a:srgbClr val="CC3300"/>
                </a:solidFill>
                <a:latin typeface="Trebuchet MS" pitchFamily="34" charset="0"/>
              </a:rPr>
              <a:t>t</a:t>
            </a:r>
            <a:r>
              <a:rPr lang="hu-HU" sz="3000" b="1">
                <a:solidFill>
                  <a:srgbClr val="CC3300"/>
                </a:solidFill>
                <a:latin typeface="Trebuchet MS" pitchFamily="34" charset="0"/>
              </a:rPr>
              <a:t>i</a:t>
            </a:r>
            <a:r>
              <a:rPr lang="en-GB" sz="3000" b="1">
                <a:solidFill>
                  <a:srgbClr val="CC3300"/>
                </a:solidFill>
                <a:latin typeface="Trebuchet MS" pitchFamily="34" charset="0"/>
              </a:rPr>
              <a:t>a</a:t>
            </a:r>
            <a:r>
              <a:rPr lang="hu-HU" sz="3000" b="1">
                <a:solidFill>
                  <a:srgbClr val="CC3300"/>
                </a:solidFill>
                <a:latin typeface="Trebuchet MS" pitchFamily="34" charset="0"/>
              </a:rPr>
              <a:t>l</a:t>
            </a:r>
            <a:r>
              <a:rPr lang="en-GB" sz="3000" b="1">
                <a:solidFill>
                  <a:srgbClr val="CC3300"/>
                </a:solidFill>
                <a:latin typeface="Trebuchet MS" pitchFamily="34" charset="0"/>
              </a:rPr>
              <a:t>)</a:t>
            </a:r>
            <a:endParaRPr lang="hu-HU" sz="3000" b="1">
              <a:solidFill>
                <a:srgbClr val="CC3300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690688" y="188913"/>
            <a:ext cx="5761037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225" tIns="49113" rIns="98225" bIns="49113">
            <a:spAutoFit/>
          </a:bodyPr>
          <a:lstStyle/>
          <a:p>
            <a:pPr defTabSz="982663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The protein non-folding problem</a:t>
            </a:r>
            <a:endParaRPr lang="hu-HU" sz="2800" b="1">
              <a:solidFill>
                <a:srgbClr val="CC3300"/>
              </a:solidFill>
              <a:latin typeface="Trebuchet MS" pitchFamily="34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39750" y="2060575"/>
            <a:ext cx="8280400" cy="2555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GB" sz="240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hu-HU" sz="2400">
                <a:solidFill>
                  <a:schemeClr val="tx1"/>
                </a:solidFill>
                <a:latin typeface="Berlin Sans FB Demi" pitchFamily="34" charset="0"/>
              </a:rPr>
              <a:t>Protein folding problem      </a:t>
            </a:r>
          </a:p>
          <a:p>
            <a:pPr algn="l"/>
            <a:r>
              <a:rPr lang="en-GB" sz="2400">
                <a:solidFill>
                  <a:srgbClr val="006699"/>
                </a:solidFill>
                <a:latin typeface="Berlin Sans FB Demi" pitchFamily="34" charset="0"/>
              </a:rPr>
              <a:t>	</a:t>
            </a:r>
            <a:r>
              <a:rPr lang="hu-HU" sz="2400">
                <a:solidFill>
                  <a:srgbClr val="006699"/>
                </a:solidFill>
                <a:latin typeface="Berlin Sans FB Demi" pitchFamily="34" charset="0"/>
              </a:rPr>
              <a:t>How does amino acid sequence determine</a:t>
            </a:r>
            <a:r>
              <a:rPr lang="en-GB" sz="2400">
                <a:solidFill>
                  <a:srgbClr val="006699"/>
                </a:solidFill>
                <a:latin typeface="Berlin Sans FB Demi" pitchFamily="34" charset="0"/>
              </a:rPr>
              <a:t> 	</a:t>
            </a:r>
            <a:r>
              <a:rPr lang="hu-HU" sz="2400">
                <a:solidFill>
                  <a:srgbClr val="006699"/>
                </a:solidFill>
                <a:latin typeface="Berlin Sans FB Demi" pitchFamily="34" charset="0"/>
              </a:rPr>
              <a:t>protein structure</a:t>
            </a:r>
            <a:r>
              <a:rPr lang="en-GB" sz="2400">
                <a:solidFill>
                  <a:srgbClr val="006699"/>
                </a:solidFill>
                <a:latin typeface="Berlin Sans FB Demi" pitchFamily="34" charset="0"/>
              </a:rPr>
              <a:t> </a:t>
            </a:r>
            <a:r>
              <a:rPr lang="hu-HU" sz="2400">
                <a:solidFill>
                  <a:srgbClr val="006699"/>
                </a:solidFill>
                <a:latin typeface="Berlin Sans FB Demi" pitchFamily="34" charset="0"/>
              </a:rPr>
              <a:t>?</a:t>
            </a:r>
            <a:endParaRPr lang="en-GB" sz="2400">
              <a:solidFill>
                <a:srgbClr val="006699"/>
              </a:solidFill>
              <a:latin typeface="Berlin Sans FB Demi" pitchFamily="34" charset="0"/>
            </a:endParaRPr>
          </a:p>
          <a:p>
            <a:pPr algn="l"/>
            <a:endParaRPr lang="hu-HU" sz="2400">
              <a:solidFill>
                <a:srgbClr val="006699"/>
              </a:solidFill>
              <a:latin typeface="Berlin Sans FB Demi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en-GB" sz="2400">
                <a:solidFill>
                  <a:schemeClr val="tx1"/>
                </a:solidFill>
                <a:latin typeface="Berlin Sans FB Demi" pitchFamily="34" charset="0"/>
              </a:rPr>
              <a:t> P</a:t>
            </a:r>
            <a:r>
              <a:rPr lang="hu-HU" sz="2400">
                <a:solidFill>
                  <a:schemeClr val="tx1"/>
                </a:solidFill>
                <a:latin typeface="Berlin Sans FB Demi" pitchFamily="34" charset="0"/>
              </a:rPr>
              <a:t>rotein non-folding problem</a:t>
            </a:r>
          </a:p>
          <a:p>
            <a:pPr algn="l"/>
            <a:r>
              <a:rPr lang="en-GB" sz="2400">
                <a:solidFill>
                  <a:schemeClr val="tx1"/>
                </a:solidFill>
                <a:latin typeface="Berlin Sans FB Demi" pitchFamily="34" charset="0"/>
              </a:rPr>
              <a:t>	</a:t>
            </a:r>
            <a:r>
              <a:rPr lang="hu-HU" sz="2400">
                <a:solidFill>
                  <a:srgbClr val="006699"/>
                </a:solidFill>
                <a:latin typeface="Berlin Sans FB Demi" pitchFamily="34" charset="0"/>
              </a:rPr>
              <a:t>Ho</a:t>
            </a:r>
            <a:r>
              <a:rPr lang="en-GB" sz="2400">
                <a:solidFill>
                  <a:srgbClr val="006699"/>
                </a:solidFill>
                <a:latin typeface="Berlin Sans FB Demi" pitchFamily="34" charset="0"/>
              </a:rPr>
              <a:t>w does</a:t>
            </a:r>
            <a:r>
              <a:rPr lang="hu-HU" sz="2400">
                <a:solidFill>
                  <a:srgbClr val="006699"/>
                </a:solidFill>
                <a:latin typeface="Berlin Sans FB Demi" pitchFamily="34" charset="0"/>
              </a:rPr>
              <a:t> amino</a:t>
            </a:r>
            <a:r>
              <a:rPr lang="en-GB" sz="2400">
                <a:solidFill>
                  <a:srgbClr val="006699"/>
                </a:solidFill>
                <a:latin typeface="Berlin Sans FB Demi" pitchFamily="34" charset="0"/>
              </a:rPr>
              <a:t> acid sequence determine the 	lack of 	</a:t>
            </a:r>
            <a:r>
              <a:rPr lang="hu-HU" sz="2400">
                <a:solidFill>
                  <a:srgbClr val="006699"/>
                </a:solidFill>
                <a:latin typeface="Berlin Sans FB Demi" pitchFamily="34" charset="0"/>
              </a:rPr>
              <a:t>protein structure</a:t>
            </a:r>
            <a:r>
              <a:rPr lang="en-GB" sz="2400">
                <a:solidFill>
                  <a:srgbClr val="006699"/>
                </a:solidFill>
                <a:latin typeface="Berlin Sans FB Demi" pitchFamily="34" charset="0"/>
              </a:rPr>
              <a:t> ?</a:t>
            </a:r>
            <a:endParaRPr lang="hu-HU" sz="2400">
              <a:solidFill>
                <a:schemeClr val="tx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684213" y="1341438"/>
            <a:ext cx="7991475" cy="4171950"/>
            <a:chOff x="431" y="799"/>
            <a:chExt cx="5034" cy="3201"/>
          </a:xfrm>
        </p:grpSpPr>
        <p:sp>
          <p:nvSpPr>
            <p:cNvPr id="37892" name="AutoShape 3"/>
            <p:cNvSpPr>
              <a:spLocks noChangeArrowheads="1"/>
            </p:cNvSpPr>
            <p:nvPr/>
          </p:nvSpPr>
          <p:spPr bwMode="auto">
            <a:xfrm>
              <a:off x="431" y="799"/>
              <a:ext cx="5034" cy="3048"/>
            </a:xfrm>
            <a:prstGeom prst="roundRect">
              <a:avLst>
                <a:gd name="adj" fmla="val 32"/>
              </a:avLst>
            </a:prstGeom>
            <a:solidFill>
              <a:schemeClr val="bg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C3300"/>
                </a:solidFill>
              </a:endParaRPr>
            </a:p>
          </p:txBody>
        </p:sp>
        <p:sp>
          <p:nvSpPr>
            <p:cNvPr id="268292" name="Text Box 4"/>
            <p:cNvSpPr txBox="1">
              <a:spLocks noChangeArrowheads="1"/>
            </p:cNvSpPr>
            <p:nvPr/>
          </p:nvSpPr>
          <p:spPr bwMode="auto">
            <a:xfrm>
              <a:off x="431" y="799"/>
              <a:ext cx="5034" cy="320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FF99"/>
              </a:solidFill>
              <a:miter lim="800000"/>
              <a:headEnd/>
              <a:tailEnd/>
            </a:ln>
          </p:spPr>
          <p:txBody>
            <a:bodyPr lIns="234000" tIns="154800" rIns="234000" bIns="154800">
              <a:spAutoFit/>
            </a:bodyPr>
            <a:lstStyle/>
            <a:p>
              <a:pPr algn="l">
                <a:lnSpc>
                  <a:spcPct val="101000"/>
                </a:lnSpc>
                <a:spcBef>
                  <a:spcPts val="1500"/>
                </a:spcBef>
                <a:buClr>
                  <a:srgbClr val="FFCC99"/>
                </a:buClr>
                <a:buSzPct val="100000"/>
                <a:buFont typeface="Trebuchet MS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hu-HU" sz="2800">
                  <a:solidFill>
                    <a:srgbClr val="00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  <a:ea typeface="+mn-ea"/>
                  <a:cs typeface="+mn-cs"/>
                </a:rPr>
                <a:t> </a:t>
              </a:r>
              <a:r>
                <a:rPr lang="en-GB" sz="2800">
                  <a:solidFill>
                    <a:srgbClr val="00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  <a:ea typeface="+mn-ea"/>
                  <a:cs typeface="+mn-cs"/>
                </a:rPr>
                <a:t>Globular proteins have special sequences 	that enable the formation of a large 	number of favorable interactions</a:t>
              </a:r>
              <a:endParaRPr lang="hu-HU" sz="280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+mn-ea"/>
                <a:cs typeface="+mn-cs"/>
              </a:endParaRPr>
            </a:p>
            <a:p>
              <a:pPr algn="l">
                <a:lnSpc>
                  <a:spcPct val="101000"/>
                </a:lnSpc>
                <a:spcBef>
                  <a:spcPts val="1500"/>
                </a:spcBef>
                <a:buClr>
                  <a:srgbClr val="FFCC99"/>
                </a:buClr>
                <a:buSzPct val="100000"/>
                <a:buFont typeface="Trebuchet MS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800">
                  <a:solidFill>
                    <a:srgbClr val="00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  <a:ea typeface="+mn-ea"/>
                  <a:cs typeface="+mn-cs"/>
                </a:rPr>
                <a:t> IDPs contain (disorder-promoting) amino 	acids, which tend to avoid interacting 	with each other</a:t>
              </a:r>
              <a:r>
                <a:rPr lang="hu-HU" sz="2800">
                  <a:solidFill>
                    <a:srgbClr val="00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  <a:ea typeface="+mn-ea"/>
                  <a:cs typeface="+mn-cs"/>
                </a:rPr>
                <a:t>. </a:t>
              </a:r>
            </a:p>
            <a:p>
              <a:pPr algn="l">
                <a:lnSpc>
                  <a:spcPct val="101000"/>
                </a:lnSpc>
                <a:spcBef>
                  <a:spcPts val="1500"/>
                </a:spcBef>
                <a:buClr>
                  <a:srgbClr val="FFCC99"/>
                </a:buClr>
                <a:buSzPct val="100000"/>
                <a:buFont typeface="Trebuchet MS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hu-HU" sz="2800">
                  <a:solidFill>
                    <a:srgbClr val="00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  <a:ea typeface="+mn-ea"/>
                  <a:cs typeface="+mn-cs"/>
                </a:rPr>
                <a:t> </a:t>
              </a:r>
              <a:r>
                <a:rPr lang="en-GB" sz="2800">
                  <a:solidFill>
                    <a:srgbClr val="00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  <a:ea typeface="+mn-ea"/>
                  <a:cs typeface="+mn-cs"/>
                </a:rPr>
                <a:t>An IDP thus cannot fold into a low-energy 	conformation</a:t>
              </a:r>
              <a:r>
                <a:rPr lang="hu-HU" sz="2800">
                  <a:solidFill>
                    <a:srgbClr val="00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  <a:ea typeface="+mn-ea"/>
                  <a:cs typeface="+mn-cs"/>
                </a:rPr>
                <a:t>. </a:t>
              </a:r>
            </a:p>
          </p:txBody>
        </p:sp>
      </p:grpSp>
      <p:sp>
        <p:nvSpPr>
          <p:cNvPr id="268293" name="Text Box 5"/>
          <p:cNvSpPr txBox="1">
            <a:spLocks noChangeArrowheads="1"/>
          </p:cNvSpPr>
          <p:nvPr/>
        </p:nvSpPr>
        <p:spPr bwMode="auto">
          <a:xfrm>
            <a:off x="1712913" y="212725"/>
            <a:ext cx="5684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+mn-ea"/>
                <a:cs typeface="+mn-cs"/>
              </a:rPr>
              <a:t>The protein non-folding problem</a:t>
            </a:r>
            <a:endParaRPr lang="hu-HU" sz="28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2"/>
          <p:cNvSpPr>
            <a:spLocks noChangeArrowheads="1"/>
          </p:cNvSpPr>
          <p:nvPr/>
        </p:nvSpPr>
        <p:spPr bwMode="auto">
          <a:xfrm>
            <a:off x="3467100" y="692150"/>
            <a:ext cx="2185988" cy="579438"/>
          </a:xfrm>
          <a:prstGeom prst="roundRect">
            <a:avLst>
              <a:gd name="adj" fmla="val 27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1381125" y="212725"/>
            <a:ext cx="6394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A simple implementation, FoldUnfold</a:t>
            </a:r>
            <a:endParaRPr lang="hu-HU" sz="2800" b="1">
              <a:solidFill>
                <a:srgbClr val="CC3300"/>
              </a:solidFill>
              <a:latin typeface="Trebuchet MS" pitchFamily="34" charset="0"/>
            </a:endParaRPr>
          </a:p>
        </p:txBody>
      </p:sp>
      <p:grpSp>
        <p:nvGrpSpPr>
          <p:cNvPr id="8197" name="Group 10"/>
          <p:cNvGrpSpPr>
            <a:grpSpLocks/>
          </p:cNvGrpSpPr>
          <p:nvPr/>
        </p:nvGrpSpPr>
        <p:grpSpPr bwMode="auto">
          <a:xfrm>
            <a:off x="1476375" y="1658938"/>
            <a:ext cx="6264275" cy="4722812"/>
            <a:chOff x="1066" y="1071"/>
            <a:chExt cx="3629" cy="3020"/>
          </a:xfrm>
        </p:grpSpPr>
        <p:sp>
          <p:nvSpPr>
            <p:cNvPr id="8200" name="Rectangle 8"/>
            <p:cNvSpPr>
              <a:spLocks noChangeArrowheads="1"/>
            </p:cNvSpPr>
            <p:nvPr/>
          </p:nvSpPr>
          <p:spPr bwMode="auto">
            <a:xfrm>
              <a:off x="1066" y="1071"/>
              <a:ext cx="3629" cy="299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194" name="Object 6"/>
            <p:cNvGraphicFramePr>
              <a:graphicFrameLocks noChangeAspect="1"/>
            </p:cNvGraphicFramePr>
            <p:nvPr/>
          </p:nvGraphicFramePr>
          <p:xfrm>
            <a:off x="1066" y="1117"/>
            <a:ext cx="3629" cy="29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6" name="Graph" r:id="rId4" imgW="3608640" imgH="2957760" progId="Origin50.Graph">
                    <p:embed/>
                  </p:oleObj>
                </mc:Choice>
                <mc:Fallback>
                  <p:oleObj name="Graph" r:id="rId4" imgW="3608640" imgH="2957760" progId="Origin50.Graph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" y="1117"/>
                          <a:ext cx="3629" cy="29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1" name="Text Box 9"/>
            <p:cNvSpPr txBox="1">
              <a:spLocks noChangeArrowheads="1"/>
            </p:cNvSpPr>
            <p:nvPr/>
          </p:nvSpPr>
          <p:spPr bwMode="auto">
            <a:xfrm>
              <a:off x="1127" y="1117"/>
              <a:ext cx="381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b="1">
                  <a:solidFill>
                    <a:schemeClr val="tx1"/>
                  </a:solidFill>
                </a:rPr>
                <a:t>p53</a:t>
              </a:r>
              <a:endParaRPr lang="hu-HU" sz="2400" b="1">
                <a:solidFill>
                  <a:schemeClr val="tx1"/>
                </a:solidFill>
              </a:endParaRPr>
            </a:p>
          </p:txBody>
        </p:sp>
      </p:grpSp>
      <p:sp>
        <p:nvSpPr>
          <p:cNvPr id="8198" name="Text Box 12"/>
          <p:cNvSpPr txBox="1">
            <a:spLocks noChangeArrowheads="1"/>
          </p:cNvSpPr>
          <p:nvPr/>
        </p:nvSpPr>
        <p:spPr bwMode="auto">
          <a:xfrm>
            <a:off x="1331913" y="908050"/>
            <a:ext cx="648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 b="1">
                <a:latin typeface="Arial Unicode MS" pitchFamily="34" charset="-128"/>
              </a:rPr>
              <a:t>Calculates the contact number of amino acids</a:t>
            </a:r>
            <a:endParaRPr lang="hu-HU" sz="2400" b="1">
              <a:latin typeface="Arial Unicode MS" pitchFamily="34" charset="-128"/>
            </a:endParaRPr>
          </a:p>
        </p:txBody>
      </p:sp>
      <p:sp>
        <p:nvSpPr>
          <p:cNvPr id="8199" name="Text Box 13"/>
          <p:cNvSpPr txBox="1">
            <a:spLocks noChangeArrowheads="1"/>
          </p:cNvSpPr>
          <p:nvPr/>
        </p:nvSpPr>
        <p:spPr bwMode="auto">
          <a:xfrm>
            <a:off x="1403350" y="908050"/>
            <a:ext cx="6481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 b="1">
                <a:solidFill>
                  <a:srgbClr val="336699"/>
                </a:solidFill>
                <a:latin typeface="Arial Unicode MS" pitchFamily="34" charset="-128"/>
              </a:rPr>
              <a:t>Calculates the contact number of amino acids</a:t>
            </a:r>
            <a:endParaRPr lang="hu-HU" sz="2400" b="1">
              <a:solidFill>
                <a:srgbClr val="336699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11188" y="109538"/>
            <a:ext cx="7921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1000"/>
              </a:lnSpc>
              <a:spcBef>
                <a:spcPts val="2000"/>
              </a:spcBef>
              <a:buClr>
                <a:srgbClr val="FFFFFF"/>
              </a:buClr>
              <a:buSzPct val="100000"/>
              <a:buFont typeface="Trebuchet MS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b="1">
                <a:solidFill>
                  <a:srgbClr val="CC3300"/>
                </a:solidFill>
              </a:rPr>
              <a:t>Estimating the total pairwise interresidue interaction energy of a sequence: IUP</a:t>
            </a:r>
            <a:r>
              <a:rPr lang="hu-HU" sz="3000" b="1">
                <a:solidFill>
                  <a:srgbClr val="CC3300"/>
                </a:solidFill>
              </a:rPr>
              <a:t>red</a:t>
            </a:r>
            <a:endParaRPr lang="en-GB" sz="3000" b="1">
              <a:solidFill>
                <a:srgbClr val="CC3300"/>
              </a:solidFill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539750" y="1557338"/>
            <a:ext cx="8280400" cy="4179887"/>
          </a:xfrm>
          <a:prstGeom prst="rect">
            <a:avLst/>
          </a:prstGeom>
          <a:noFill/>
          <a:ln w="25400">
            <a:solidFill>
              <a:srgbClr val="FFFF99"/>
            </a:solidFill>
            <a:miter lim="800000"/>
            <a:headEnd/>
            <a:tailEnd/>
          </a:ln>
        </p:spPr>
        <p:txBody>
          <a:bodyPr lIns="198000" tIns="154800" rIns="198000" bIns="154800">
            <a:spAutoFit/>
          </a:bodyPr>
          <a:lstStyle/>
          <a:p>
            <a:pPr marL="457200" indent="-457200" algn="l"/>
            <a:r>
              <a:rPr lang="en-GB" sz="2800" b="1">
                <a:solidFill>
                  <a:srgbClr val="336699"/>
                </a:solidFill>
              </a:rPr>
              <a:t>1) Calculate interresidue interaction energies from structure</a:t>
            </a:r>
            <a:endParaRPr lang="hu-HU" sz="2800" b="1">
              <a:solidFill>
                <a:srgbClr val="336699"/>
              </a:solidFill>
            </a:endParaRPr>
          </a:p>
          <a:p>
            <a:pPr marL="457200" indent="-457200" algn="l"/>
            <a:r>
              <a:rPr lang="hu-HU" sz="2800" b="1">
                <a:solidFill>
                  <a:srgbClr val="336699"/>
                </a:solidFill>
              </a:rPr>
              <a:t>          </a:t>
            </a:r>
            <a:endParaRPr lang="hu-HU" sz="2800">
              <a:solidFill>
                <a:srgbClr val="336699"/>
              </a:solidFill>
            </a:endParaRPr>
          </a:p>
          <a:p>
            <a:pPr marL="457200" indent="-457200" algn="l"/>
            <a:r>
              <a:rPr lang="en-GB" sz="2800" b="1">
                <a:solidFill>
                  <a:srgbClr val="336699"/>
                </a:solidFill>
              </a:rPr>
              <a:t>2) Try to estimate the energy without knowing the structure</a:t>
            </a:r>
          </a:p>
          <a:p>
            <a:pPr marL="457200" indent="-457200" algn="l"/>
            <a:endParaRPr lang="en-GB" sz="2800" b="1">
              <a:solidFill>
                <a:srgbClr val="336699"/>
              </a:solidFill>
            </a:endParaRPr>
          </a:p>
          <a:p>
            <a:pPr marL="457200" indent="-457200" algn="l"/>
            <a:r>
              <a:rPr lang="en-GB" sz="2800" b="1">
                <a:solidFill>
                  <a:srgbClr val="336699"/>
                </a:solidFill>
              </a:rPr>
              <a:t>3) Apply the estimation to sequences w/o structure (e.g. to IDPs, which have no structure)</a:t>
            </a:r>
            <a:endParaRPr lang="hu-HU" sz="2800" b="1">
              <a:solidFill>
                <a:srgbClr val="336699"/>
              </a:solidFill>
            </a:endParaRPr>
          </a:p>
          <a:p>
            <a:pPr marL="457200" indent="-457200" algn="l"/>
            <a:r>
              <a:rPr lang="hu-HU" sz="2800" b="1">
                <a:solidFill>
                  <a:schemeClr val="tx1"/>
                </a:solidFill>
              </a:rPr>
              <a:t>        </a:t>
            </a:r>
            <a:endParaRPr lang="hu-HU" sz="2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323850" y="2181225"/>
            <a:ext cx="8569325" cy="2898775"/>
          </a:xfrm>
          <a:prstGeom prst="rect">
            <a:avLst/>
          </a:prstGeom>
          <a:noFill/>
          <a:ln w="25400">
            <a:solidFill>
              <a:srgbClr val="FFFF99"/>
            </a:solidFill>
            <a:miter lim="800000"/>
            <a:headEnd/>
            <a:tailEnd/>
          </a:ln>
        </p:spPr>
        <p:txBody>
          <a:bodyPr lIns="234000" tIns="154800" rIns="234000" bIns="154800">
            <a:spAutoFit/>
          </a:bodyPr>
          <a:lstStyle/>
          <a:p>
            <a:pPr algn="l">
              <a:buFontTx/>
              <a:buChar char="•"/>
            </a:pPr>
            <a:r>
              <a:rPr lang="en-GB" sz="2800" b="1">
                <a:solidFill>
                  <a:schemeClr val="tx1"/>
                </a:solidFill>
              </a:rPr>
              <a:t> Statistical potentials</a:t>
            </a:r>
            <a:endParaRPr lang="hu-HU" sz="2800" b="1">
              <a:solidFill>
                <a:schemeClr val="tx1"/>
              </a:solidFill>
            </a:endParaRPr>
          </a:p>
          <a:p>
            <a:pPr algn="l"/>
            <a:r>
              <a:rPr lang="hu-HU" sz="2800" b="1">
                <a:solidFill>
                  <a:schemeClr val="tx1"/>
                </a:solidFill>
              </a:rPr>
              <a:t> </a:t>
            </a:r>
            <a:r>
              <a:rPr lang="en-GB" sz="2800">
                <a:solidFill>
                  <a:schemeClr val="tx1"/>
                </a:solidFill>
              </a:rPr>
              <a:t>	</a:t>
            </a:r>
            <a:r>
              <a:rPr lang="en-GB" sz="2800" b="1">
                <a:solidFill>
                  <a:srgbClr val="336699"/>
                </a:solidFill>
              </a:rPr>
              <a:t>Interactions that occur more frequently are 	probably more favorable</a:t>
            </a:r>
            <a:r>
              <a:rPr lang="en-US" sz="2800" b="1">
                <a:solidFill>
                  <a:schemeClr val="tx1"/>
                </a:solidFill>
              </a:rPr>
              <a:t> </a:t>
            </a:r>
            <a:endParaRPr lang="hu-HU" sz="2800" b="1">
              <a:solidFill>
                <a:schemeClr val="tx1"/>
              </a:solidFill>
            </a:endParaRPr>
          </a:p>
          <a:p>
            <a:pPr algn="l"/>
            <a:endParaRPr lang="hu-HU" sz="2800" b="1">
              <a:solidFill>
                <a:schemeClr val="tx1"/>
              </a:solidFill>
            </a:endParaRPr>
          </a:p>
          <a:p>
            <a:pPr algn="l">
              <a:buFontTx/>
              <a:buChar char="•"/>
            </a:pPr>
            <a:r>
              <a:rPr lang="hu-HU" sz="2800" b="1">
                <a:solidFill>
                  <a:schemeClr val="tx1"/>
                </a:solidFill>
              </a:rPr>
              <a:t> </a:t>
            </a:r>
            <a:r>
              <a:rPr lang="en-GB" sz="2800" b="1">
                <a:solidFill>
                  <a:schemeClr val="tx1"/>
                </a:solidFill>
              </a:rPr>
              <a:t> Take logarithm of frequency </a:t>
            </a:r>
          </a:p>
          <a:p>
            <a:pPr lvl="1" algn="l"/>
            <a:r>
              <a:rPr lang="en-GB" sz="2800" b="1">
                <a:solidFill>
                  <a:schemeClr val="tx1"/>
                </a:solidFill>
              </a:rPr>
              <a:t>	</a:t>
            </a:r>
            <a:r>
              <a:rPr lang="en-GB" sz="2800" b="1">
                <a:solidFill>
                  <a:srgbClr val="336699"/>
                </a:solidFill>
              </a:rPr>
              <a:t>It is an energy-like feature</a:t>
            </a:r>
            <a:endParaRPr lang="hu-HU" sz="2800" b="1">
              <a:solidFill>
                <a:srgbClr val="336699"/>
              </a:solidFill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611188" y="109538"/>
            <a:ext cx="7921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1000"/>
              </a:lnSpc>
              <a:spcBef>
                <a:spcPts val="2000"/>
              </a:spcBef>
              <a:buClr>
                <a:srgbClr val="FFFFFF"/>
              </a:buClr>
              <a:buSzPct val="100000"/>
              <a:buFont typeface="Trebuchet MS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b="1">
                <a:solidFill>
                  <a:srgbClr val="CC3300"/>
                </a:solidFill>
              </a:rPr>
              <a:t>Estimating the total pairwise interresidue interaction energy of a sequence: IUP</a:t>
            </a:r>
            <a:r>
              <a:rPr lang="hu-HU" sz="3000" b="1">
                <a:solidFill>
                  <a:srgbClr val="CC3300"/>
                </a:solidFill>
              </a:rPr>
              <a:t>red</a:t>
            </a:r>
            <a:endParaRPr lang="en-GB" sz="3000" b="1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42486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1000"/>
              </a:lnSpc>
              <a:spcBef>
                <a:spcPts val="2000"/>
              </a:spcBef>
              <a:buClr>
                <a:srgbClr val="FFFFFF"/>
              </a:buClr>
              <a:buSzPct val="100000"/>
              <a:buFont typeface="Trebuchet MS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CC3300"/>
                </a:solidFill>
              </a:rPr>
              <a:t>Interresidue interaction energy calculated for known structures</a:t>
            </a:r>
          </a:p>
        </p:txBody>
      </p:sp>
      <p:grpSp>
        <p:nvGrpSpPr>
          <p:cNvPr id="40963" name="Group 7"/>
          <p:cNvGrpSpPr>
            <a:grpSpLocks/>
          </p:cNvGrpSpPr>
          <p:nvPr/>
        </p:nvGrpSpPr>
        <p:grpSpPr bwMode="auto">
          <a:xfrm>
            <a:off x="1476375" y="1484313"/>
            <a:ext cx="6048375" cy="4608512"/>
            <a:chOff x="930" y="754"/>
            <a:chExt cx="3810" cy="2903"/>
          </a:xfrm>
        </p:grpSpPr>
        <p:sp>
          <p:nvSpPr>
            <p:cNvPr id="40967" name="Rectangle 6"/>
            <p:cNvSpPr>
              <a:spLocks noChangeArrowheads="1"/>
            </p:cNvSpPr>
            <p:nvPr/>
          </p:nvSpPr>
          <p:spPr bwMode="auto">
            <a:xfrm>
              <a:off x="930" y="754"/>
              <a:ext cx="3810" cy="290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096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20" y="845"/>
              <a:ext cx="3584" cy="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424" name="Line 8"/>
          <p:cNvSpPr>
            <a:spLocks noChangeShapeType="1"/>
          </p:cNvSpPr>
          <p:nvPr/>
        </p:nvSpPr>
        <p:spPr bwMode="auto">
          <a:xfrm>
            <a:off x="2484438" y="3500438"/>
            <a:ext cx="4535487" cy="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6" name="Oval 10"/>
          <p:cNvSpPr>
            <a:spLocks noChangeArrowheads="1"/>
          </p:cNvSpPr>
          <p:nvPr/>
        </p:nvSpPr>
        <p:spPr bwMode="auto">
          <a:xfrm>
            <a:off x="2484438" y="2205038"/>
            <a:ext cx="431800" cy="431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Text Box 11"/>
          <p:cNvSpPr txBox="1">
            <a:spLocks noChangeArrowheads="1"/>
          </p:cNvSpPr>
          <p:nvPr/>
        </p:nvSpPr>
        <p:spPr bwMode="auto">
          <a:xfrm>
            <a:off x="5724525" y="6421438"/>
            <a:ext cx="33845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500" b="1">
                <a:solidFill>
                  <a:srgbClr val="006699"/>
                </a:solidFill>
              </a:rPr>
              <a:t>Dosztanyi (2005) J. Mol. Biol. 347, 827</a:t>
            </a:r>
            <a:endParaRPr lang="hu-HU" sz="1500" b="1">
              <a:solidFill>
                <a:srgbClr val="0066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 animBg="1"/>
      <p:bldP spid="6042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7"/>
          <p:cNvSpPr txBox="1">
            <a:spLocks noChangeArrowheads="1"/>
          </p:cNvSpPr>
          <p:nvPr/>
        </p:nvSpPr>
        <p:spPr bwMode="auto">
          <a:xfrm>
            <a:off x="206375" y="115888"/>
            <a:ext cx="875823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800" b="1">
                <a:solidFill>
                  <a:srgbClr val="CC3300"/>
                </a:solidFill>
                <a:latin typeface="Trebuchet MS" pitchFamily="34" charset="0"/>
              </a:rPr>
              <a:t>H</a:t>
            </a:r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ow to estimate the interresidue interaction energy of a protein of unknown structure or w/o structure</a:t>
            </a:r>
            <a:r>
              <a:rPr lang="hu-HU" sz="2800" b="1">
                <a:solidFill>
                  <a:srgbClr val="CC3300"/>
                </a:solidFill>
                <a:latin typeface="Trebuchet MS" pitchFamily="34" charset="0"/>
              </a:rPr>
              <a:t>?</a:t>
            </a:r>
          </a:p>
        </p:txBody>
      </p:sp>
      <p:sp>
        <p:nvSpPr>
          <p:cNvPr id="41987" name="Line 2"/>
          <p:cNvSpPr>
            <a:spLocks noChangeShapeType="1"/>
          </p:cNvSpPr>
          <p:nvPr/>
        </p:nvSpPr>
        <p:spPr bwMode="auto">
          <a:xfrm>
            <a:off x="2843213" y="981075"/>
            <a:ext cx="1584325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8" name="AutoShape 3"/>
          <p:cNvSpPr>
            <a:spLocks noChangeArrowheads="1"/>
          </p:cNvSpPr>
          <p:nvPr/>
        </p:nvSpPr>
        <p:spPr bwMode="auto">
          <a:xfrm>
            <a:off x="900113" y="5229225"/>
            <a:ext cx="914400" cy="914400"/>
          </a:xfrm>
          <a:prstGeom prst="roundRect">
            <a:avLst>
              <a:gd name="adj" fmla="val 171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AutoShape 4"/>
          <p:cNvSpPr>
            <a:spLocks noChangeArrowheads="1"/>
          </p:cNvSpPr>
          <p:nvPr/>
        </p:nvSpPr>
        <p:spPr bwMode="auto">
          <a:xfrm>
            <a:off x="323850" y="3429000"/>
            <a:ext cx="8569325" cy="2519363"/>
          </a:xfrm>
          <a:prstGeom prst="roundRect">
            <a:avLst>
              <a:gd name="adj" fmla="val 6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AutoShape 5"/>
          <p:cNvSpPr>
            <a:spLocks noChangeArrowheads="1"/>
          </p:cNvSpPr>
          <p:nvPr/>
        </p:nvSpPr>
        <p:spPr bwMode="auto">
          <a:xfrm>
            <a:off x="539750" y="2924175"/>
            <a:ext cx="8424863" cy="2449513"/>
          </a:xfrm>
          <a:prstGeom prst="roundRect">
            <a:avLst>
              <a:gd name="adj" fmla="val 65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AutoShape 6"/>
          <p:cNvSpPr>
            <a:spLocks noChangeArrowheads="1"/>
          </p:cNvSpPr>
          <p:nvPr/>
        </p:nvSpPr>
        <p:spPr bwMode="auto">
          <a:xfrm>
            <a:off x="323850" y="3213100"/>
            <a:ext cx="6696075" cy="1944688"/>
          </a:xfrm>
          <a:prstGeom prst="roundRect">
            <a:avLst>
              <a:gd name="adj" fmla="val 7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AutoShape 7"/>
          <p:cNvSpPr>
            <a:spLocks noChangeArrowheads="1"/>
          </p:cNvSpPr>
          <p:nvPr/>
        </p:nvSpPr>
        <p:spPr bwMode="auto">
          <a:xfrm>
            <a:off x="323850" y="2924175"/>
            <a:ext cx="8569325" cy="2519363"/>
          </a:xfrm>
          <a:prstGeom prst="roundRect">
            <a:avLst>
              <a:gd name="adj" fmla="val 6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55650" y="3860800"/>
            <a:ext cx="2736850" cy="2016125"/>
            <a:chOff x="476" y="2432"/>
            <a:chExt cx="1724" cy="1270"/>
          </a:xfrm>
        </p:grpSpPr>
        <p:grpSp>
          <p:nvGrpSpPr>
            <p:cNvPr id="42003" name="Group 9"/>
            <p:cNvGrpSpPr>
              <a:grpSpLocks/>
            </p:cNvGrpSpPr>
            <p:nvPr/>
          </p:nvGrpSpPr>
          <p:grpSpPr bwMode="auto">
            <a:xfrm>
              <a:off x="704" y="2705"/>
              <a:ext cx="1496" cy="997"/>
              <a:chOff x="430" y="2677"/>
              <a:chExt cx="1496" cy="997"/>
            </a:xfrm>
          </p:grpSpPr>
          <p:sp>
            <p:nvSpPr>
              <p:cNvPr id="42005" name="AutoShape 10"/>
              <p:cNvSpPr>
                <a:spLocks noChangeArrowheads="1"/>
              </p:cNvSpPr>
              <p:nvPr/>
            </p:nvSpPr>
            <p:spPr bwMode="auto">
              <a:xfrm>
                <a:off x="430" y="2677"/>
                <a:ext cx="1497" cy="998"/>
              </a:xfrm>
              <a:prstGeom prst="roundRect">
                <a:avLst>
                  <a:gd name="adj" fmla="val 97"/>
                </a:avLst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6" name="AutoShape 11"/>
              <p:cNvSpPr>
                <a:spLocks noChangeArrowheads="1"/>
              </p:cNvSpPr>
              <p:nvPr/>
            </p:nvSpPr>
            <p:spPr bwMode="auto">
              <a:xfrm>
                <a:off x="430" y="2677"/>
                <a:ext cx="1497" cy="998"/>
              </a:xfrm>
              <a:prstGeom prst="roundRect">
                <a:avLst>
                  <a:gd name="adj" fmla="val 9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algn="l">
                  <a:lnSpc>
                    <a:spcPct val="95000"/>
                  </a:lnSpc>
                  <a:buClr>
                    <a:srgbClr val="000000"/>
                  </a:buClr>
                  <a:buSzPct val="100000"/>
                  <a:buFont typeface="Courier" pitchFamily="49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>
                    <a:solidFill>
                      <a:srgbClr val="000000"/>
                    </a:solidFill>
                    <a:latin typeface="Courier" pitchFamily="49" charset="0"/>
                  </a:rPr>
                  <a:t>MKVPPHSIEA EQSVLGGLML </a:t>
                </a:r>
              </a:p>
              <a:p>
                <a:pPr algn="l">
                  <a:buClr>
                    <a:srgbClr val="000000"/>
                  </a:buClr>
                  <a:buSzPct val="100000"/>
                  <a:buFont typeface="Courier" pitchFamily="49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>
                    <a:solidFill>
                      <a:srgbClr val="000000"/>
                    </a:solidFill>
                    <a:latin typeface="Courier" pitchFamily="49" charset="0"/>
                  </a:rPr>
                  <a:t>DNERWDDVAE RVVADDFYTR </a:t>
                </a:r>
              </a:p>
              <a:p>
                <a:pPr algn="l">
                  <a:buClr>
                    <a:srgbClr val="000000"/>
                  </a:buClr>
                  <a:buSzPct val="100000"/>
                  <a:buFont typeface="Courier" pitchFamily="49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>
                    <a:solidFill>
                      <a:srgbClr val="000000"/>
                    </a:solidFill>
                    <a:latin typeface="Courier" pitchFamily="49" charset="0"/>
                  </a:rPr>
                  <a:t>PHRHIFTEMA RLQESGSPID</a:t>
                </a:r>
              </a:p>
              <a:p>
                <a:pPr algn="l">
                  <a:buClr>
                    <a:srgbClr val="000000"/>
                  </a:buClr>
                  <a:buSzPct val="100000"/>
                  <a:buFont typeface="Courier" pitchFamily="49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>
                    <a:solidFill>
                      <a:srgbClr val="000000"/>
                    </a:solidFill>
                    <a:latin typeface="Courier" pitchFamily="49" charset="0"/>
                  </a:rPr>
                  <a:t>LITLAESLER QGQLDSVGGF </a:t>
                </a:r>
              </a:p>
              <a:p>
                <a:pPr algn="l">
                  <a:buClr>
                    <a:srgbClr val="000000"/>
                  </a:buClr>
                  <a:buSzPct val="100000"/>
                  <a:buFont typeface="Courier" pitchFamily="49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>
                    <a:solidFill>
                      <a:srgbClr val="000000"/>
                    </a:solidFill>
                    <a:latin typeface="Courier" pitchFamily="49" charset="0"/>
                  </a:rPr>
                  <a:t>AYLAELSKNT PSAANISAYA </a:t>
                </a:r>
              </a:p>
              <a:p>
                <a:pPr algn="l">
                  <a:buClr>
                    <a:srgbClr val="000000"/>
                  </a:buClr>
                  <a:buSzPct val="100000"/>
                  <a:buFont typeface="Courier" pitchFamily="49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>
                    <a:solidFill>
                      <a:srgbClr val="000000"/>
                    </a:solidFill>
                    <a:latin typeface="Courier" pitchFamily="49" charset="0"/>
                  </a:rPr>
                  <a:t>DIVRERAVVR EMIS</a:t>
                </a:r>
              </a:p>
            </p:txBody>
          </p:sp>
        </p:grpSp>
        <p:sp>
          <p:nvSpPr>
            <p:cNvPr id="42004" name="Text Box 12"/>
            <p:cNvSpPr txBox="1">
              <a:spLocks noChangeArrowheads="1"/>
            </p:cNvSpPr>
            <p:nvPr/>
          </p:nvSpPr>
          <p:spPr bwMode="auto">
            <a:xfrm>
              <a:off x="476" y="2432"/>
              <a:ext cx="1043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l">
                <a:lnSpc>
                  <a:spcPct val="101000"/>
                </a:lnSpc>
                <a:spcBef>
                  <a:spcPts val="1250"/>
                </a:spcBef>
                <a:buClr>
                  <a:srgbClr val="FFCC99"/>
                </a:buClr>
                <a:buSzPct val="100000"/>
                <a:buFont typeface="Trebuchet MS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1">
                  <a:solidFill>
                    <a:srgbClr val="006699"/>
                  </a:solidFill>
                  <a:latin typeface="Trebuchet MS" pitchFamily="34" charset="0"/>
                </a:rPr>
                <a:t>Sequence</a:t>
              </a:r>
            </a:p>
          </p:txBody>
        </p:sp>
      </p:grpSp>
      <p:sp>
        <p:nvSpPr>
          <p:cNvPr id="41994" name="AutoShape 13"/>
          <p:cNvSpPr>
            <a:spLocks noChangeArrowheads="1"/>
          </p:cNvSpPr>
          <p:nvPr/>
        </p:nvSpPr>
        <p:spPr bwMode="auto">
          <a:xfrm>
            <a:off x="1116013" y="1917700"/>
            <a:ext cx="3960812" cy="1727200"/>
          </a:xfrm>
          <a:prstGeom prst="roundRect">
            <a:avLst>
              <a:gd name="adj" fmla="val 79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AutoShape 14"/>
          <p:cNvSpPr>
            <a:spLocks noChangeArrowheads="1"/>
          </p:cNvSpPr>
          <p:nvPr/>
        </p:nvSpPr>
        <p:spPr bwMode="auto">
          <a:xfrm>
            <a:off x="1116013" y="1989138"/>
            <a:ext cx="3887787" cy="1655762"/>
          </a:xfrm>
          <a:prstGeom prst="roundRect">
            <a:avLst>
              <a:gd name="adj" fmla="val 79"/>
            </a:avLst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l">
              <a:lnSpc>
                <a:spcPct val="95000"/>
              </a:lnSpc>
              <a:buClr>
                <a:srgbClr val="000000"/>
              </a:buClr>
              <a:buSzPct val="100000"/>
              <a:buFont typeface="Courier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chemeClr val="tx1"/>
                </a:solidFill>
                <a:latin typeface="Courier" pitchFamily="49" charset="0"/>
              </a:rPr>
              <a:t>MODEL        1                                          </a:t>
            </a:r>
            <a:br>
              <a:rPr lang="en-GB" sz="1000">
                <a:solidFill>
                  <a:schemeClr val="tx1"/>
                </a:solidFill>
                <a:latin typeface="Courier" pitchFamily="49" charset="0"/>
              </a:rPr>
            </a:br>
            <a:r>
              <a:rPr lang="en-GB" sz="1000">
                <a:solidFill>
                  <a:schemeClr val="tx1"/>
                </a:solidFill>
                <a:latin typeface="Courier" pitchFamily="49" charset="0"/>
              </a:rPr>
              <a:t>ATOM      1  N   MET A  23       2.191  28.312  -4.381</a:t>
            </a:r>
          </a:p>
          <a:p>
            <a:pPr algn="l">
              <a:buClr>
                <a:srgbClr val="000000"/>
              </a:buClr>
              <a:buSzPct val="100000"/>
              <a:buFont typeface="Courier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chemeClr val="tx1"/>
                </a:solidFill>
                <a:latin typeface="Courier" pitchFamily="49" charset="0"/>
              </a:rPr>
              <a:t>ATOM      2  CA  MET A  23       2.394  27.327  -3.305  </a:t>
            </a:r>
            <a:br>
              <a:rPr lang="en-GB" sz="1000">
                <a:solidFill>
                  <a:schemeClr val="tx1"/>
                </a:solidFill>
                <a:latin typeface="Courier" pitchFamily="49" charset="0"/>
              </a:rPr>
            </a:br>
            <a:r>
              <a:rPr lang="en-GB" sz="1000">
                <a:solidFill>
                  <a:schemeClr val="tx1"/>
                </a:solidFill>
                <a:latin typeface="Courier" pitchFamily="49" charset="0"/>
              </a:rPr>
              <a:t>ATOM      3  C   MET A  23       3.514  26.377  -3.706  </a:t>
            </a:r>
            <a:br>
              <a:rPr lang="en-GB" sz="1000">
                <a:solidFill>
                  <a:schemeClr val="tx1"/>
                </a:solidFill>
                <a:latin typeface="Courier" pitchFamily="49" charset="0"/>
              </a:rPr>
            </a:br>
            <a:r>
              <a:rPr lang="en-GB" sz="1000">
                <a:solidFill>
                  <a:schemeClr val="tx1"/>
                </a:solidFill>
                <a:latin typeface="Courier" pitchFamily="49" charset="0"/>
              </a:rPr>
              <a:t>ATOM      4  O   MET A  23       3.589  25.977  -4.867  </a:t>
            </a:r>
            <a:br>
              <a:rPr lang="en-GB" sz="1000">
                <a:solidFill>
                  <a:schemeClr val="tx1"/>
                </a:solidFill>
                <a:latin typeface="Courier" pitchFamily="49" charset="0"/>
              </a:rPr>
            </a:br>
            <a:endParaRPr lang="en-GB" sz="1000">
              <a:solidFill>
                <a:schemeClr val="tx1"/>
              </a:solidFill>
              <a:latin typeface="Courier" pitchFamily="49" charset="0"/>
            </a:endParaRPr>
          </a:p>
        </p:txBody>
      </p:sp>
      <p:sp>
        <p:nvSpPr>
          <p:cNvPr id="41996" name="Text Box 15"/>
          <p:cNvSpPr txBox="1">
            <a:spLocks noChangeArrowheads="1"/>
          </p:cNvSpPr>
          <p:nvPr/>
        </p:nvSpPr>
        <p:spPr bwMode="auto">
          <a:xfrm>
            <a:off x="684213" y="1455738"/>
            <a:ext cx="1584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lnSpc>
                <a:spcPct val="101000"/>
              </a:lnSpc>
              <a:spcBef>
                <a:spcPts val="1250"/>
              </a:spcBef>
              <a:buClr>
                <a:srgbClr val="FFCC99"/>
              </a:buClr>
              <a:buSzPct val="100000"/>
              <a:buFont typeface="Trebuchet MS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>
                <a:solidFill>
                  <a:srgbClr val="FF9933"/>
                </a:solidFill>
                <a:latin typeface="Trebuchet MS" pitchFamily="34" charset="0"/>
              </a:rPr>
              <a:t>Structure</a:t>
            </a:r>
          </a:p>
        </p:txBody>
      </p:sp>
      <p:sp>
        <p:nvSpPr>
          <p:cNvPr id="41997" name="Text Box 16"/>
          <p:cNvSpPr txBox="1">
            <a:spLocks noChangeArrowheads="1"/>
          </p:cNvSpPr>
          <p:nvPr/>
        </p:nvSpPr>
        <p:spPr bwMode="auto">
          <a:xfrm>
            <a:off x="6804025" y="2060575"/>
            <a:ext cx="18002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lnSpc>
                <a:spcPct val="101000"/>
              </a:lnSpc>
              <a:spcBef>
                <a:spcPts val="1250"/>
              </a:spcBef>
              <a:buClr>
                <a:srgbClr val="FFCC99"/>
              </a:buClr>
              <a:buSzPct val="100000"/>
              <a:buFont typeface="Trebuchet MS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>
                <a:solidFill>
                  <a:srgbClr val="FF9900"/>
                </a:solidFill>
                <a:latin typeface="Trebuchet MS" pitchFamily="34" charset="0"/>
              </a:rPr>
              <a:t>Calculated energy per residue</a:t>
            </a:r>
          </a:p>
        </p:txBody>
      </p:sp>
      <p:sp>
        <p:nvSpPr>
          <p:cNvPr id="41998" name="Line 18"/>
          <p:cNvSpPr>
            <a:spLocks noChangeShapeType="1"/>
          </p:cNvSpPr>
          <p:nvPr/>
        </p:nvSpPr>
        <p:spPr bwMode="auto">
          <a:xfrm>
            <a:off x="5508625" y="2708275"/>
            <a:ext cx="862013" cy="1588"/>
          </a:xfrm>
          <a:prstGeom prst="line">
            <a:avLst/>
          </a:prstGeom>
          <a:noFill/>
          <a:ln w="76327">
            <a:solidFill>
              <a:srgbClr val="FF66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651500" y="4233863"/>
            <a:ext cx="2989263" cy="1355725"/>
            <a:chOff x="3651" y="2667"/>
            <a:chExt cx="1883" cy="854"/>
          </a:xfrm>
        </p:grpSpPr>
        <p:sp>
          <p:nvSpPr>
            <p:cNvPr id="42000" name="Text Box 20"/>
            <p:cNvSpPr txBox="1">
              <a:spLocks noChangeArrowheads="1"/>
            </p:cNvSpPr>
            <p:nvPr/>
          </p:nvSpPr>
          <p:spPr bwMode="auto">
            <a:xfrm>
              <a:off x="4377" y="2767"/>
              <a:ext cx="1157" cy="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l">
                <a:lnSpc>
                  <a:spcPct val="101000"/>
                </a:lnSpc>
                <a:spcBef>
                  <a:spcPts val="1250"/>
                </a:spcBef>
                <a:buClr>
                  <a:srgbClr val="CCECFF"/>
                </a:buClr>
                <a:buSzPct val="100000"/>
                <a:buFont typeface="Trebuchet MS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1">
                  <a:solidFill>
                    <a:srgbClr val="336699"/>
                  </a:solidFill>
                  <a:latin typeface="Trebuchet MS" pitchFamily="34" charset="0"/>
                </a:rPr>
                <a:t>Estimated energy per residue</a:t>
              </a:r>
            </a:p>
          </p:txBody>
        </p:sp>
        <p:sp>
          <p:nvSpPr>
            <p:cNvPr id="42001" name="Line 21"/>
            <p:cNvSpPr>
              <a:spLocks noChangeShapeType="1"/>
            </p:cNvSpPr>
            <p:nvPr/>
          </p:nvSpPr>
          <p:spPr bwMode="auto">
            <a:xfrm>
              <a:off x="3651" y="3157"/>
              <a:ext cx="543" cy="1"/>
            </a:xfrm>
            <a:prstGeom prst="line">
              <a:avLst/>
            </a:prstGeom>
            <a:noFill/>
            <a:ln w="76327">
              <a:solidFill>
                <a:srgbClr val="336699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2" name="Text Box 22"/>
            <p:cNvSpPr txBox="1">
              <a:spLocks noChangeArrowheads="1"/>
            </p:cNvSpPr>
            <p:nvPr/>
          </p:nvSpPr>
          <p:spPr bwMode="auto">
            <a:xfrm>
              <a:off x="3792" y="2667"/>
              <a:ext cx="22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3600">
                  <a:solidFill>
                    <a:srgbClr val="006699"/>
                  </a:solidFill>
                  <a:latin typeface="Trebuchet MS" pitchFamily="34" charset="0"/>
                </a:rPr>
                <a:t>?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Line 2"/>
          <p:cNvSpPr>
            <a:spLocks noChangeShapeType="1"/>
          </p:cNvSpPr>
          <p:nvPr/>
        </p:nvSpPr>
        <p:spPr bwMode="auto">
          <a:xfrm>
            <a:off x="2843213" y="981075"/>
            <a:ext cx="1584325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1" name="AutoShape 3"/>
          <p:cNvSpPr>
            <a:spLocks noChangeArrowheads="1"/>
          </p:cNvSpPr>
          <p:nvPr/>
        </p:nvSpPr>
        <p:spPr bwMode="auto">
          <a:xfrm>
            <a:off x="900113" y="5229225"/>
            <a:ext cx="914400" cy="914400"/>
          </a:xfrm>
          <a:prstGeom prst="roundRect">
            <a:avLst>
              <a:gd name="adj" fmla="val 171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AutoShape 4"/>
          <p:cNvSpPr>
            <a:spLocks noChangeArrowheads="1"/>
          </p:cNvSpPr>
          <p:nvPr/>
        </p:nvSpPr>
        <p:spPr bwMode="auto">
          <a:xfrm>
            <a:off x="323850" y="3357563"/>
            <a:ext cx="8569325" cy="2519362"/>
          </a:xfrm>
          <a:prstGeom prst="roundRect">
            <a:avLst>
              <a:gd name="adj" fmla="val 6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AutoShape 5"/>
          <p:cNvSpPr>
            <a:spLocks noChangeArrowheads="1"/>
          </p:cNvSpPr>
          <p:nvPr/>
        </p:nvSpPr>
        <p:spPr bwMode="auto">
          <a:xfrm>
            <a:off x="323850" y="3213100"/>
            <a:ext cx="6696075" cy="1944688"/>
          </a:xfrm>
          <a:prstGeom prst="roundRect">
            <a:avLst>
              <a:gd name="adj" fmla="val 7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24" name="Group 6"/>
          <p:cNvGrpSpPr>
            <a:grpSpLocks/>
          </p:cNvGrpSpPr>
          <p:nvPr/>
        </p:nvGrpSpPr>
        <p:grpSpPr bwMode="auto">
          <a:xfrm>
            <a:off x="539750" y="2205038"/>
            <a:ext cx="8064500" cy="1800225"/>
            <a:chOff x="340" y="1389"/>
            <a:chExt cx="5080" cy="1134"/>
          </a:xfrm>
        </p:grpSpPr>
        <p:sp>
          <p:nvSpPr>
            <p:cNvPr id="9232" name="AutoShape 7"/>
            <p:cNvSpPr>
              <a:spLocks noChangeArrowheads="1"/>
            </p:cNvSpPr>
            <p:nvPr/>
          </p:nvSpPr>
          <p:spPr bwMode="auto">
            <a:xfrm>
              <a:off x="340" y="1389"/>
              <a:ext cx="5080" cy="1134"/>
            </a:xfrm>
            <a:prstGeom prst="roundRect">
              <a:avLst>
                <a:gd name="adj" fmla="val 88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33" name="Group 8"/>
            <p:cNvGrpSpPr>
              <a:grpSpLocks/>
            </p:cNvGrpSpPr>
            <p:nvPr/>
          </p:nvGrpSpPr>
          <p:grpSpPr bwMode="auto">
            <a:xfrm>
              <a:off x="465" y="1525"/>
              <a:ext cx="4819" cy="908"/>
              <a:chOff x="521" y="1570"/>
              <a:chExt cx="4819" cy="1028"/>
            </a:xfrm>
          </p:grpSpPr>
          <p:sp>
            <p:nvSpPr>
              <p:cNvPr id="9234" name="AutoShape 9"/>
              <p:cNvSpPr>
                <a:spLocks noChangeArrowheads="1"/>
              </p:cNvSpPr>
              <p:nvPr/>
            </p:nvSpPr>
            <p:spPr bwMode="auto">
              <a:xfrm>
                <a:off x="521" y="1570"/>
                <a:ext cx="4820" cy="1029"/>
              </a:xfrm>
              <a:prstGeom prst="roundRect">
                <a:avLst>
                  <a:gd name="adj" fmla="val 97"/>
                </a:avLst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9219" name="Object 10"/>
              <p:cNvGraphicFramePr>
                <a:graphicFrameLocks noChangeAspect="1"/>
              </p:cNvGraphicFramePr>
              <p:nvPr/>
            </p:nvGraphicFramePr>
            <p:xfrm>
              <a:off x="521" y="1570"/>
              <a:ext cx="4820" cy="10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22" r:id="rId4" imgW="6600960" imgH="1486080" progId="">
                      <p:embed/>
                    </p:oleObj>
                  </mc:Choice>
                  <mc:Fallback>
                    <p:oleObj r:id="rId4" imgW="6600960" imgH="1486080" progId="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1" y="1570"/>
                            <a:ext cx="4820" cy="102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9225" name="Group 11"/>
          <p:cNvGrpSpPr>
            <a:grpSpLocks/>
          </p:cNvGrpSpPr>
          <p:nvPr/>
        </p:nvGrpSpPr>
        <p:grpSpPr bwMode="auto">
          <a:xfrm>
            <a:off x="2195513" y="5300663"/>
            <a:ext cx="5111750" cy="1368425"/>
            <a:chOff x="1429" y="3339"/>
            <a:chExt cx="3220" cy="862"/>
          </a:xfrm>
        </p:grpSpPr>
        <p:sp>
          <p:nvSpPr>
            <p:cNvPr id="9229" name="Rectangle 12"/>
            <p:cNvSpPr>
              <a:spLocks noChangeArrowheads="1"/>
            </p:cNvSpPr>
            <p:nvPr/>
          </p:nvSpPr>
          <p:spPr bwMode="auto">
            <a:xfrm>
              <a:off x="1429" y="3339"/>
              <a:ext cx="3220" cy="86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30" name="Group 13"/>
            <p:cNvGrpSpPr>
              <a:grpSpLocks/>
            </p:cNvGrpSpPr>
            <p:nvPr/>
          </p:nvGrpSpPr>
          <p:grpSpPr bwMode="auto">
            <a:xfrm>
              <a:off x="1561" y="3398"/>
              <a:ext cx="2952" cy="622"/>
              <a:chOff x="1379" y="3487"/>
              <a:chExt cx="2952" cy="622"/>
            </a:xfrm>
          </p:grpSpPr>
          <p:sp>
            <p:nvSpPr>
              <p:cNvPr id="9231" name="AutoShape 14"/>
              <p:cNvSpPr>
                <a:spLocks noChangeArrowheads="1"/>
              </p:cNvSpPr>
              <p:nvPr/>
            </p:nvSpPr>
            <p:spPr bwMode="auto">
              <a:xfrm>
                <a:off x="1379" y="3487"/>
                <a:ext cx="2953" cy="623"/>
              </a:xfrm>
              <a:prstGeom prst="roundRect">
                <a:avLst>
                  <a:gd name="adj" fmla="val 157"/>
                </a:avLst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9218" name="Object 15"/>
              <p:cNvGraphicFramePr>
                <a:graphicFrameLocks noChangeAspect="1"/>
              </p:cNvGraphicFramePr>
              <p:nvPr/>
            </p:nvGraphicFramePr>
            <p:xfrm>
              <a:off x="1379" y="3487"/>
              <a:ext cx="2953" cy="6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23" r:id="rId6" imgW="4276800" imgH="905040" progId="">
                      <p:embed/>
                    </p:oleObj>
                  </mc:Choice>
                  <mc:Fallback>
                    <p:oleObj r:id="rId6" imgW="4276800" imgH="905040" progId="">
                      <p:embed/>
                      <p:pic>
                        <p:nvPicPr>
                          <p:cNvPr id="0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79" y="3487"/>
                            <a:ext cx="2953" cy="6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9226" name="Text Box 16"/>
          <p:cNvSpPr txBox="1">
            <a:spLocks noChangeArrowheads="1"/>
          </p:cNvSpPr>
          <p:nvPr/>
        </p:nvSpPr>
        <p:spPr bwMode="auto">
          <a:xfrm>
            <a:off x="36513" y="44450"/>
            <a:ext cx="90725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Estimation of pairwise interresidue interaction energy from sequence</a:t>
            </a:r>
            <a:endParaRPr lang="hu-HU" sz="2800" b="1">
              <a:solidFill>
                <a:srgbClr val="CC3300"/>
              </a:solidFill>
              <a:latin typeface="Trebuchet MS" pitchFamily="34" charset="0"/>
            </a:endParaRPr>
          </a:p>
        </p:txBody>
      </p:sp>
      <p:sp>
        <p:nvSpPr>
          <p:cNvPr id="9227" name="Text Box 17"/>
          <p:cNvSpPr txBox="1">
            <a:spLocks noChangeArrowheads="1"/>
          </p:cNvSpPr>
          <p:nvPr/>
        </p:nvSpPr>
        <p:spPr bwMode="auto">
          <a:xfrm>
            <a:off x="250825" y="1125538"/>
            <a:ext cx="8642350" cy="987425"/>
          </a:xfrm>
          <a:prstGeom prst="rect">
            <a:avLst/>
          </a:prstGeom>
          <a:noFill/>
          <a:ln w="25400">
            <a:solidFill>
              <a:srgbClr val="FFFF99"/>
            </a:solidFill>
            <a:miter lim="800000"/>
            <a:headEnd/>
            <a:tailEnd/>
          </a:ln>
        </p:spPr>
        <p:txBody>
          <a:bodyPr lIns="162000" tIns="154800" rIns="162000" bIns="190800">
            <a:spAutoFit/>
          </a:bodyPr>
          <a:lstStyle/>
          <a:p>
            <a:pPr>
              <a:lnSpc>
                <a:spcPct val="101000"/>
              </a:lnSpc>
              <a:buClr>
                <a:srgbClr val="FF9933"/>
              </a:buClr>
              <a:buSzPct val="100000"/>
              <a:buFont typeface="Trebuchet MS" pitchFamily="34" charset="0"/>
              <a:buNone/>
            </a:pPr>
            <a:r>
              <a:rPr lang="en-GB" sz="2000" b="1">
                <a:solidFill>
                  <a:srgbClr val="FF0000"/>
                </a:solidFill>
              </a:rPr>
              <a:t>The contribution of individual AAs depends on its potential partners</a:t>
            </a:r>
            <a:r>
              <a:rPr lang="hu-HU" sz="2000" b="1">
                <a:solidFill>
                  <a:srgbClr val="FF0000"/>
                </a:solidFill>
              </a:rPr>
              <a:t>, </a:t>
            </a:r>
            <a:r>
              <a:rPr lang="en-GB" sz="2000" b="1">
                <a:solidFill>
                  <a:srgbClr val="FF0000"/>
                </a:solidFill>
              </a:rPr>
              <a:t>i.e. its neighborhood</a:t>
            </a:r>
            <a:r>
              <a:rPr lang="hu-HU" sz="2000" b="1">
                <a:solidFill>
                  <a:srgbClr val="FF0000"/>
                </a:solidFill>
              </a:rPr>
              <a:t>.</a:t>
            </a:r>
            <a:r>
              <a:rPr lang="en-GB" sz="2000" b="1">
                <a:solidFill>
                  <a:srgbClr val="FF0000"/>
                </a:solidFill>
              </a:rPr>
              <a:t> A qu</a:t>
            </a:r>
            <a:r>
              <a:rPr lang="hu-HU" sz="2000" b="1">
                <a:solidFill>
                  <a:srgbClr val="FF0000"/>
                </a:solidFill>
              </a:rPr>
              <a:t>adrati</a:t>
            </a:r>
            <a:r>
              <a:rPr lang="en-GB" sz="2000" b="1">
                <a:solidFill>
                  <a:srgbClr val="FF0000"/>
                </a:solidFill>
              </a:rPr>
              <a:t>c</a:t>
            </a:r>
            <a:r>
              <a:rPr lang="hu-HU" sz="2000" b="1">
                <a:solidFill>
                  <a:srgbClr val="FF0000"/>
                </a:solidFill>
              </a:rPr>
              <a:t> formu</a:t>
            </a:r>
            <a:r>
              <a:rPr lang="en-GB" sz="2000" b="1">
                <a:solidFill>
                  <a:srgbClr val="FF0000"/>
                </a:solidFill>
              </a:rPr>
              <a:t>la is needed to take this into consideration</a:t>
            </a:r>
            <a:r>
              <a:rPr lang="hu-HU" sz="2000" b="1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228" name="Text Box 18"/>
          <p:cNvSpPr txBox="1">
            <a:spLocks noChangeArrowheads="1"/>
          </p:cNvSpPr>
          <p:nvPr/>
        </p:nvSpPr>
        <p:spPr bwMode="auto">
          <a:xfrm>
            <a:off x="468313" y="4221163"/>
            <a:ext cx="8208962" cy="952500"/>
          </a:xfrm>
          <a:prstGeom prst="rect">
            <a:avLst/>
          </a:prstGeom>
          <a:noFill/>
          <a:ln w="25400">
            <a:solidFill>
              <a:srgbClr val="FFFF99"/>
            </a:solidFill>
            <a:miter lim="800000"/>
            <a:headEnd/>
            <a:tailEnd/>
          </a:ln>
        </p:spPr>
        <p:txBody>
          <a:bodyPr lIns="162000" tIns="154800" rIns="162000" bIns="154800">
            <a:spAutoFit/>
          </a:bodyPr>
          <a:lstStyle/>
          <a:p>
            <a:pPr>
              <a:lnSpc>
                <a:spcPct val="101000"/>
              </a:lnSpc>
              <a:buClr>
                <a:srgbClr val="FFCC99"/>
              </a:buClr>
              <a:buSzPct val="100000"/>
              <a:buFont typeface="Trebuchet MS" pitchFamily="34" charset="0"/>
              <a:buNone/>
            </a:pPr>
            <a:r>
              <a:rPr lang="en-GB" sz="2000" b="1">
                <a:solidFill>
                  <a:srgbClr val="FF0000"/>
                </a:solidFill>
              </a:rPr>
              <a:t>The relationship between AA composition and energy is given by an optimized </a:t>
            </a:r>
            <a:r>
              <a:rPr lang="en-GB" b="1">
                <a:solidFill>
                  <a:srgbClr val="FF0000"/>
                </a:solidFill>
              </a:rPr>
              <a:t>20x20</a:t>
            </a:r>
            <a:r>
              <a:rPr lang="en-GB">
                <a:solidFill>
                  <a:srgbClr val="FF0000"/>
                </a:solidFill>
              </a:rPr>
              <a:t> </a:t>
            </a:r>
            <a:r>
              <a:rPr lang="en-GB" sz="2000" b="1">
                <a:solidFill>
                  <a:srgbClr val="FF0000"/>
                </a:solidFill>
              </a:rPr>
              <a:t>energy predictor matrix, </a:t>
            </a:r>
            <a:r>
              <a:rPr lang="en-GB" sz="2000" b="1" i="1">
                <a:solidFill>
                  <a:srgbClr val="FF0000"/>
                </a:solidFill>
              </a:rPr>
              <a:t>P</a:t>
            </a:r>
            <a:r>
              <a:rPr lang="en-GB" sz="2000" b="1" i="1" baseline="-25000">
                <a:solidFill>
                  <a:srgbClr val="FF0000"/>
                </a:solidFill>
              </a:rPr>
              <a:t>ij</a:t>
            </a:r>
            <a:endParaRPr lang="hu-HU" sz="2000" b="1" i="1" baseline="-25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7"/>
          <p:cNvSpPr txBox="1">
            <a:spLocks noChangeArrowheads="1"/>
          </p:cNvSpPr>
          <p:nvPr/>
        </p:nvSpPr>
        <p:spPr bwMode="auto">
          <a:xfrm>
            <a:off x="177800" y="119063"/>
            <a:ext cx="88582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Correlation of calculated and estimated interaction energies</a:t>
            </a:r>
            <a:endParaRPr lang="hu-HU" sz="2800" b="1">
              <a:solidFill>
                <a:srgbClr val="CC3300"/>
              </a:solidFill>
              <a:latin typeface="Trebuchet MS" pitchFamily="34" charset="0"/>
            </a:endParaRPr>
          </a:p>
        </p:txBody>
      </p:sp>
      <p:grpSp>
        <p:nvGrpSpPr>
          <p:cNvPr id="43011" name="Group 11"/>
          <p:cNvGrpSpPr>
            <a:grpSpLocks/>
          </p:cNvGrpSpPr>
          <p:nvPr/>
        </p:nvGrpSpPr>
        <p:grpSpPr bwMode="auto">
          <a:xfrm>
            <a:off x="1258888" y="1341438"/>
            <a:ext cx="6624637" cy="4895850"/>
            <a:chOff x="703" y="799"/>
            <a:chExt cx="4354" cy="3311"/>
          </a:xfrm>
        </p:grpSpPr>
        <p:sp>
          <p:nvSpPr>
            <p:cNvPr id="43013" name="Rectangle 10"/>
            <p:cNvSpPr>
              <a:spLocks noChangeArrowheads="1"/>
            </p:cNvSpPr>
            <p:nvPr/>
          </p:nvSpPr>
          <p:spPr bwMode="auto">
            <a:xfrm>
              <a:off x="703" y="799"/>
              <a:ext cx="4354" cy="331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30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9" y="913"/>
              <a:ext cx="4082" cy="3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5" name="Text Box 9"/>
            <p:cNvSpPr txBox="1">
              <a:spLocks noChangeArrowheads="1"/>
            </p:cNvSpPr>
            <p:nvPr/>
          </p:nvSpPr>
          <p:spPr bwMode="auto">
            <a:xfrm>
              <a:off x="3061" y="3249"/>
              <a:ext cx="1543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 b="1">
                  <a:solidFill>
                    <a:srgbClr val="FF0000"/>
                  </a:solidFill>
                </a:rPr>
                <a:t>Corr. coeff. 0.74</a:t>
              </a:r>
              <a:endParaRPr lang="hu-HU" sz="2400" b="1">
                <a:solidFill>
                  <a:srgbClr val="FF0000"/>
                </a:solidFill>
              </a:endParaRPr>
            </a:p>
          </p:txBody>
        </p:sp>
      </p:grpSp>
      <p:sp>
        <p:nvSpPr>
          <p:cNvPr id="43012" name="Text Box 12"/>
          <p:cNvSpPr txBox="1">
            <a:spLocks noChangeArrowheads="1"/>
          </p:cNvSpPr>
          <p:nvPr/>
        </p:nvSpPr>
        <p:spPr bwMode="auto">
          <a:xfrm>
            <a:off x="5795963" y="6524625"/>
            <a:ext cx="33845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500" b="1">
                <a:solidFill>
                  <a:srgbClr val="336699"/>
                </a:solidFill>
              </a:rPr>
              <a:t>Dosztanyi (2005) </a:t>
            </a:r>
            <a:r>
              <a:rPr lang="en-GB" sz="1500" b="1" i="1">
                <a:solidFill>
                  <a:srgbClr val="336699"/>
                </a:solidFill>
              </a:rPr>
              <a:t>J. Mol. Biol.</a:t>
            </a:r>
            <a:r>
              <a:rPr lang="en-GB" sz="1500" b="1">
                <a:solidFill>
                  <a:srgbClr val="336699"/>
                </a:solidFill>
              </a:rPr>
              <a:t> 347, 827</a:t>
            </a:r>
            <a:endParaRPr lang="hu-HU" sz="1500" b="1">
              <a:solidFill>
                <a:srgbClr val="336699"/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auto">
          <a:xfrm>
            <a:off x="1684338" y="212725"/>
            <a:ext cx="5784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+mn-ea"/>
                <a:cs typeface="+mn-cs"/>
              </a:rPr>
              <a:t>Predi</a:t>
            </a:r>
            <a:r>
              <a:rPr lang="en-GB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+mn-ea"/>
                <a:cs typeface="+mn-cs"/>
              </a:rPr>
              <a:t>ction</a:t>
            </a:r>
            <a:r>
              <a:rPr lang="hu-HU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+mn-ea"/>
                <a:cs typeface="+mn-cs"/>
              </a:rPr>
              <a:t>: </a:t>
            </a:r>
            <a:r>
              <a:rPr lang="en-GB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+mn-ea"/>
                <a:cs typeface="+mn-cs"/>
              </a:rPr>
              <a:t>classification problem</a:t>
            </a:r>
            <a:endParaRPr lang="hu-HU" sz="28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643063" y="1584325"/>
            <a:ext cx="1092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000" b="1">
                <a:solidFill>
                  <a:schemeClr val="tx1"/>
                </a:solidFill>
              </a:rPr>
              <a:t>Input</a:t>
            </a:r>
            <a:endParaRPr lang="hu-HU" sz="3000" b="1">
              <a:solidFill>
                <a:schemeClr val="tx1"/>
              </a:solidFill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635625" y="1584325"/>
            <a:ext cx="1454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000" b="1">
                <a:solidFill>
                  <a:schemeClr val="tx1"/>
                </a:solidFill>
              </a:rPr>
              <a:t>M</a:t>
            </a:r>
            <a:r>
              <a:rPr lang="en-GB" sz="3000" b="1">
                <a:solidFill>
                  <a:schemeClr val="tx1"/>
                </a:solidFill>
              </a:rPr>
              <a:t>ethod</a:t>
            </a:r>
            <a:endParaRPr lang="hu-HU" sz="3000" b="1">
              <a:solidFill>
                <a:schemeClr val="tx1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39750" y="2276475"/>
            <a:ext cx="36306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GB" sz="2800" b="1">
                <a:solidFill>
                  <a:srgbClr val="336699"/>
                </a:solidFill>
              </a:rPr>
              <a:t>sequence </a:t>
            </a:r>
          </a:p>
          <a:p>
            <a:pPr marL="457200" indent="-457200" algn="l">
              <a:buFontTx/>
              <a:buAutoNum type="arabicPeriod"/>
            </a:pPr>
            <a:r>
              <a:rPr lang="en-GB" sz="2800" b="1">
                <a:solidFill>
                  <a:srgbClr val="336699"/>
                </a:solidFill>
              </a:rPr>
              <a:t>propensity vector</a:t>
            </a:r>
          </a:p>
          <a:p>
            <a:pPr marL="457200" indent="-457200" algn="l">
              <a:buFontTx/>
              <a:buAutoNum type="arabicPeriod"/>
            </a:pPr>
            <a:r>
              <a:rPr lang="en-GB" sz="2800" b="1">
                <a:solidFill>
                  <a:srgbClr val="336699"/>
                </a:solidFill>
              </a:rPr>
              <a:t>alignment (profile)</a:t>
            </a:r>
          </a:p>
          <a:p>
            <a:pPr marL="457200" indent="-457200" algn="l">
              <a:buFontTx/>
              <a:buAutoNum type="arabicPeriod"/>
            </a:pPr>
            <a:r>
              <a:rPr lang="en-GB" sz="2800" b="1">
                <a:solidFill>
                  <a:srgbClr val="336699"/>
                </a:solidFill>
              </a:rPr>
              <a:t>interaction energies</a:t>
            </a:r>
            <a:endParaRPr lang="hu-HU" sz="2800" b="1">
              <a:solidFill>
                <a:srgbClr val="336699"/>
              </a:solidFill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643438" y="2343150"/>
            <a:ext cx="378301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GB" sz="2800" b="1">
                <a:solidFill>
                  <a:srgbClr val="336699"/>
                </a:solidFill>
              </a:rPr>
              <a:t> statistical methods </a:t>
            </a:r>
          </a:p>
          <a:p>
            <a:pPr marL="457200" indent="-457200" algn="l">
              <a:buFontTx/>
              <a:buAutoNum type="arabicPeriod"/>
            </a:pPr>
            <a:r>
              <a:rPr lang="en-GB" sz="2800" b="1">
                <a:solidFill>
                  <a:srgbClr val="336699"/>
                </a:solidFill>
              </a:rPr>
              <a:t> machine learning</a:t>
            </a:r>
          </a:p>
          <a:p>
            <a:pPr marL="457200" indent="-457200" algn="l">
              <a:buFontTx/>
              <a:buAutoNum type="arabicPeriod"/>
            </a:pPr>
            <a:r>
              <a:rPr lang="en-GB" sz="2800" b="1">
                <a:solidFill>
                  <a:srgbClr val="336699"/>
                </a:solidFill>
              </a:rPr>
              <a:t> structural approach</a:t>
            </a:r>
            <a:endParaRPr lang="hu-HU" sz="2800" b="1">
              <a:solidFill>
                <a:srgbClr val="336699"/>
              </a:solidFill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604838" y="4464050"/>
            <a:ext cx="31575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000" b="1">
                <a:solidFill>
                  <a:schemeClr val="tx1"/>
                </a:solidFill>
              </a:rPr>
              <a:t>Output</a:t>
            </a:r>
            <a:r>
              <a:rPr lang="en-GB" sz="3000" b="1">
                <a:solidFill>
                  <a:schemeClr val="tx1"/>
                </a:solidFill>
              </a:rPr>
              <a:t> (property)</a:t>
            </a:r>
            <a:endParaRPr lang="hu-HU" sz="3000" b="1">
              <a:solidFill>
                <a:schemeClr val="tx1"/>
              </a:solidFill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5508625" y="5146675"/>
            <a:ext cx="18954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GB" sz="2800" b="1">
                <a:solidFill>
                  <a:srgbClr val="336699"/>
                </a:solidFill>
              </a:rPr>
              <a:t> DisProt</a:t>
            </a:r>
            <a:endParaRPr lang="hu-HU" sz="2800" b="1">
              <a:solidFill>
                <a:srgbClr val="336699"/>
              </a:solidFill>
            </a:endParaRPr>
          </a:p>
          <a:p>
            <a:pPr marL="457200" indent="-457200" algn="l">
              <a:buFontTx/>
              <a:buAutoNum type="arabicPeriod"/>
            </a:pPr>
            <a:r>
              <a:rPr lang="hu-HU" sz="2800" b="1">
                <a:solidFill>
                  <a:srgbClr val="336699"/>
                </a:solidFill>
              </a:rPr>
              <a:t> PDB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187450" y="5157788"/>
            <a:ext cx="17383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GB" sz="2800" b="1">
                <a:solidFill>
                  <a:srgbClr val="336699"/>
                </a:solidFill>
              </a:rPr>
              <a:t> </a:t>
            </a:r>
            <a:r>
              <a:rPr lang="hu-HU" sz="2800" b="1">
                <a:solidFill>
                  <a:srgbClr val="336699"/>
                </a:solidFill>
              </a:rPr>
              <a:t>bin</a:t>
            </a:r>
            <a:r>
              <a:rPr lang="en-GB" sz="2800" b="1">
                <a:solidFill>
                  <a:srgbClr val="336699"/>
                </a:solidFill>
              </a:rPr>
              <a:t>ary</a:t>
            </a:r>
            <a:endParaRPr lang="hu-HU" sz="2800" b="1">
              <a:solidFill>
                <a:srgbClr val="336699"/>
              </a:solidFill>
            </a:endParaRPr>
          </a:p>
          <a:p>
            <a:pPr marL="457200" indent="-457200" algn="l">
              <a:buFontTx/>
              <a:buAutoNum type="arabicPeriod"/>
            </a:pPr>
            <a:r>
              <a:rPr lang="hu-HU" sz="2800" b="1">
                <a:solidFill>
                  <a:srgbClr val="336699"/>
                </a:solidFill>
              </a:rPr>
              <a:t> score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5413375" y="4464050"/>
            <a:ext cx="2044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000" b="1">
                <a:solidFill>
                  <a:schemeClr val="tx1"/>
                </a:solidFill>
              </a:rPr>
              <a:t>Assessment</a:t>
            </a:r>
            <a:endParaRPr lang="hu-HU" sz="3000" b="1">
              <a:solidFill>
                <a:schemeClr val="tx1"/>
              </a:solidFill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755650" y="765175"/>
            <a:ext cx="7561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3300"/>
                </a:solidFill>
                <a:latin typeface="Berlin Sans FB Demi" pitchFamily="34" charset="0"/>
              </a:rPr>
              <a:t>We look for the relationship of input data and a property, which is a function with free parameters</a:t>
            </a:r>
            <a:endParaRPr lang="hu-HU" sz="2000" b="1">
              <a:solidFill>
                <a:srgbClr val="CC330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10"/>
          <p:cNvGrpSpPr>
            <a:grpSpLocks/>
          </p:cNvGrpSpPr>
          <p:nvPr/>
        </p:nvGrpSpPr>
        <p:grpSpPr bwMode="auto">
          <a:xfrm>
            <a:off x="1331913" y="1125538"/>
            <a:ext cx="6624637" cy="4968875"/>
            <a:chOff x="839" y="799"/>
            <a:chExt cx="4173" cy="3130"/>
          </a:xfrm>
        </p:grpSpPr>
        <p:sp>
          <p:nvSpPr>
            <p:cNvPr id="44039" name="Rectangle 9"/>
            <p:cNvSpPr>
              <a:spLocks noChangeArrowheads="1"/>
            </p:cNvSpPr>
            <p:nvPr/>
          </p:nvSpPr>
          <p:spPr bwMode="auto">
            <a:xfrm>
              <a:off x="839" y="799"/>
              <a:ext cx="4173" cy="313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404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5" y="890"/>
              <a:ext cx="384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1" name="Text Box 4"/>
            <p:cNvSpPr txBox="1">
              <a:spLocks noChangeArrowheads="1"/>
            </p:cNvSpPr>
            <p:nvPr/>
          </p:nvSpPr>
          <p:spPr bwMode="auto">
            <a:xfrm>
              <a:off x="4105" y="1071"/>
              <a:ext cx="4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2400" b="1">
                  <a:solidFill>
                    <a:srgbClr val="003399"/>
                  </a:solidFill>
                </a:rPr>
                <a:t>I</a:t>
              </a:r>
              <a:r>
                <a:rPr lang="en-GB" sz="2400" b="1">
                  <a:solidFill>
                    <a:srgbClr val="003399"/>
                  </a:solidFill>
                </a:rPr>
                <a:t>D</a:t>
              </a:r>
              <a:r>
                <a:rPr lang="hu-HU" sz="2400" b="1">
                  <a:solidFill>
                    <a:srgbClr val="003399"/>
                  </a:solidFill>
                </a:rPr>
                <a:t>P</a:t>
              </a:r>
              <a:endParaRPr lang="en-US" sz="2400" b="1">
                <a:solidFill>
                  <a:srgbClr val="003399"/>
                </a:solidFill>
              </a:endParaRPr>
            </a:p>
          </p:txBody>
        </p:sp>
        <p:sp>
          <p:nvSpPr>
            <p:cNvPr id="44042" name="Text Box 5"/>
            <p:cNvSpPr txBox="1">
              <a:spLocks noChangeArrowheads="1"/>
            </p:cNvSpPr>
            <p:nvPr/>
          </p:nvSpPr>
          <p:spPr bwMode="auto">
            <a:xfrm>
              <a:off x="3787" y="3097"/>
              <a:ext cx="8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2400" b="1">
                  <a:solidFill>
                    <a:srgbClr val="FF0000"/>
                  </a:solidFill>
                </a:rPr>
                <a:t>GLOB</a:t>
              </a:r>
              <a:endParaRPr lang="en-US" sz="2400" b="1">
                <a:solidFill>
                  <a:srgbClr val="FF0000"/>
                </a:solidFill>
              </a:endParaRPr>
            </a:p>
          </p:txBody>
        </p:sp>
      </p:grpSp>
      <p:sp>
        <p:nvSpPr>
          <p:cNvPr id="44035" name="Text Box 6"/>
          <p:cNvSpPr txBox="1">
            <a:spLocks noChangeArrowheads="1"/>
          </p:cNvSpPr>
          <p:nvPr/>
        </p:nvSpPr>
        <p:spPr bwMode="auto">
          <a:xfrm>
            <a:off x="5724525" y="6421438"/>
            <a:ext cx="33845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500" b="1">
                <a:solidFill>
                  <a:srgbClr val="336699"/>
                </a:solidFill>
              </a:rPr>
              <a:t>Dosztanyi (2005) </a:t>
            </a:r>
            <a:r>
              <a:rPr lang="en-GB" sz="1500" b="1" i="1">
                <a:solidFill>
                  <a:srgbClr val="336699"/>
                </a:solidFill>
              </a:rPr>
              <a:t>J. Mol. Biol.</a:t>
            </a:r>
            <a:r>
              <a:rPr lang="en-GB" sz="1500" b="1">
                <a:solidFill>
                  <a:srgbClr val="336699"/>
                </a:solidFill>
              </a:rPr>
              <a:t> 347, 827</a:t>
            </a:r>
            <a:endParaRPr lang="hu-HU" sz="1500" b="1">
              <a:solidFill>
                <a:srgbClr val="336699"/>
              </a:solidFill>
            </a:endParaRP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104775" y="101600"/>
            <a:ext cx="8853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+mn-ea"/>
                <a:cs typeface="+mn-cs"/>
              </a:rPr>
              <a:t>The estimated energy for globular proteins and IDPs</a:t>
            </a:r>
            <a:endParaRPr lang="hu-HU" sz="28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>
            <a:off x="2484438" y="3644900"/>
            <a:ext cx="4824412" cy="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>
            <a:off x="2484438" y="2708275"/>
            <a:ext cx="4824412" cy="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9" grpId="0" animBg="1"/>
      <p:bldP spid="686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692150"/>
            <a:ext cx="4606925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971550" y="2708275"/>
            <a:ext cx="7486650" cy="698500"/>
            <a:chOff x="612" y="1706"/>
            <a:chExt cx="4716" cy="440"/>
          </a:xfrm>
        </p:grpSpPr>
        <p:sp>
          <p:nvSpPr>
            <p:cNvPr id="45061" name="AutoShape 4"/>
            <p:cNvSpPr>
              <a:spLocks noChangeArrowheads="1"/>
            </p:cNvSpPr>
            <p:nvPr/>
          </p:nvSpPr>
          <p:spPr bwMode="auto">
            <a:xfrm>
              <a:off x="612" y="1706"/>
              <a:ext cx="4717" cy="365"/>
            </a:xfrm>
            <a:prstGeom prst="roundRect">
              <a:avLst>
                <a:gd name="adj" fmla="val 273"/>
              </a:avLst>
            </a:prstGeom>
            <a:solidFill>
              <a:srgbClr val="003366">
                <a:alpha val="89018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57" name="Text Box 5"/>
            <p:cNvSpPr txBox="1">
              <a:spLocks noChangeArrowheads="1"/>
            </p:cNvSpPr>
            <p:nvPr/>
          </p:nvSpPr>
          <p:spPr bwMode="auto">
            <a:xfrm>
              <a:off x="612" y="1706"/>
              <a:ext cx="4717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1000"/>
                </a:lnSpc>
                <a:spcBef>
                  <a:spcPts val="2000"/>
                </a:spcBef>
                <a:buClr>
                  <a:srgbClr val="FFFFFF"/>
                </a:buClr>
                <a:buSzPct val="100000"/>
                <a:buFont typeface="Trebuchet MS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32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  <a:ea typeface="+mn-ea"/>
                  <a:cs typeface="+mn-cs"/>
                </a:rPr>
                <a:t>IUPred: http://iupred.enzim.hu</a:t>
              </a:r>
            </a:p>
          </p:txBody>
        </p:sp>
      </p:grp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422275" y="101600"/>
            <a:ext cx="8224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+mn-ea"/>
                <a:cs typeface="+mn-cs"/>
              </a:rPr>
              <a:t>Making it position-specific: the IUPred algorithm</a:t>
            </a:r>
            <a:endParaRPr lang="hu-HU" sz="28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p53 iup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205038"/>
            <a:ext cx="7620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3479800" y="212725"/>
            <a:ext cx="2154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IUPred, p53</a:t>
            </a:r>
            <a:endParaRPr lang="hu-HU" sz="2800" b="1">
              <a:solidFill>
                <a:srgbClr val="CC3300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1125538" y="2852738"/>
            <a:ext cx="70151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000" b="1">
                <a:solidFill>
                  <a:srgbClr val="CC3300"/>
                </a:solidFill>
                <a:latin typeface="Trebuchet MS" pitchFamily="34" charset="0"/>
              </a:rPr>
              <a:t>4</a:t>
            </a:r>
            <a:r>
              <a:rPr lang="en-GB" sz="3000" b="1">
                <a:solidFill>
                  <a:srgbClr val="CC3300"/>
                </a:solidFill>
                <a:latin typeface="Trebuchet MS" pitchFamily="34" charset="0"/>
              </a:rPr>
              <a:t>) A new development: distinguishing </a:t>
            </a:r>
          </a:p>
          <a:p>
            <a:r>
              <a:rPr lang="en-GB" sz="3000" b="1">
                <a:solidFill>
                  <a:srgbClr val="CC3300"/>
                </a:solidFill>
                <a:latin typeface="Trebuchet MS" pitchFamily="34" charset="0"/>
              </a:rPr>
              <a:t>long from short disorder</a:t>
            </a:r>
            <a:endParaRPr lang="hu-HU" sz="3000" b="1">
              <a:solidFill>
                <a:srgbClr val="CC3300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8"/>
          <p:cNvGrpSpPr>
            <a:grpSpLocks/>
          </p:cNvGrpSpPr>
          <p:nvPr/>
        </p:nvGrpSpPr>
        <p:grpSpPr bwMode="auto">
          <a:xfrm>
            <a:off x="684213" y="836613"/>
            <a:ext cx="7639050" cy="4465637"/>
            <a:chOff x="431" y="527"/>
            <a:chExt cx="4812" cy="2813"/>
          </a:xfrm>
        </p:grpSpPr>
        <p:pic>
          <p:nvPicPr>
            <p:cNvPr id="4813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527"/>
              <a:ext cx="4812" cy="2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6" name="Text Box 6"/>
            <p:cNvSpPr txBox="1">
              <a:spLocks noChangeArrowheads="1"/>
            </p:cNvSpPr>
            <p:nvPr/>
          </p:nvSpPr>
          <p:spPr bwMode="auto">
            <a:xfrm>
              <a:off x="3521" y="3147"/>
              <a:ext cx="16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b="1">
                  <a:solidFill>
                    <a:schemeClr val="tx1"/>
                  </a:solidFill>
                </a:rPr>
                <a:t>Radivojac (2004) </a:t>
              </a:r>
              <a:r>
                <a:rPr lang="en-GB" sz="1400" b="1" i="1">
                  <a:solidFill>
                    <a:schemeClr val="tx1"/>
                  </a:solidFill>
                </a:rPr>
                <a:t>Prot. Sci.</a:t>
              </a:r>
              <a:r>
                <a:rPr lang="en-GB" sz="1400" b="1">
                  <a:solidFill>
                    <a:schemeClr val="tx1"/>
                  </a:solidFill>
                </a:rPr>
                <a:t> 13, 71</a:t>
              </a:r>
              <a:endParaRPr lang="hu-HU" sz="1400" b="1">
                <a:solidFill>
                  <a:schemeClr val="tx1"/>
                </a:solidFill>
              </a:endParaRPr>
            </a:p>
          </p:txBody>
        </p:sp>
      </p:grpSp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1366838" y="188913"/>
            <a:ext cx="6426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000" b="1">
                <a:solidFill>
                  <a:srgbClr val="CC3300"/>
                </a:solidFill>
              </a:rPr>
              <a:t>PONDR VSL2: short vs. long disorder</a:t>
            </a:r>
            <a:endParaRPr lang="hu-HU" sz="3000" b="1">
              <a:solidFill>
                <a:srgbClr val="CC3300"/>
              </a:solidFill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39750" y="3141663"/>
            <a:ext cx="7993063" cy="3240087"/>
            <a:chOff x="385" y="2222"/>
            <a:chExt cx="4899" cy="1798"/>
          </a:xfrm>
        </p:grpSpPr>
        <p:pic>
          <p:nvPicPr>
            <p:cNvPr id="48133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5" y="2222"/>
              <a:ext cx="4899" cy="179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8134" name="Text Box 10"/>
            <p:cNvSpPr txBox="1">
              <a:spLocks noChangeArrowheads="1"/>
            </p:cNvSpPr>
            <p:nvPr/>
          </p:nvSpPr>
          <p:spPr bwMode="auto">
            <a:xfrm>
              <a:off x="3497" y="3794"/>
              <a:ext cx="1742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b="1">
                  <a:solidFill>
                    <a:schemeClr val="tx1"/>
                  </a:solidFill>
                </a:rPr>
                <a:t>Peng (2006) </a:t>
              </a:r>
              <a:r>
                <a:rPr lang="en-GB" sz="1400" b="1" i="1">
                  <a:solidFill>
                    <a:schemeClr val="tx1"/>
                  </a:solidFill>
                </a:rPr>
                <a:t>BMC Bioinfo.</a:t>
              </a:r>
              <a:r>
                <a:rPr lang="en-GB" sz="1400" b="1">
                  <a:solidFill>
                    <a:schemeClr val="tx1"/>
                  </a:solidFill>
                </a:rPr>
                <a:t> 7, 208</a:t>
              </a:r>
              <a:endParaRPr lang="hu-HU" sz="1400" b="1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"/>
          <p:cNvSpPr txBox="1">
            <a:spLocks noChangeArrowheads="1"/>
          </p:cNvSpPr>
          <p:nvPr/>
        </p:nvSpPr>
        <p:spPr bwMode="auto">
          <a:xfrm>
            <a:off x="2097088" y="139700"/>
            <a:ext cx="49720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Which is the best predictor ?</a:t>
            </a:r>
          </a:p>
          <a:p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The CASP experiment</a:t>
            </a:r>
            <a:endParaRPr lang="hu-HU" sz="2800" b="1">
              <a:solidFill>
                <a:srgbClr val="CC3300"/>
              </a:solidFill>
              <a:latin typeface="Trebuchet MS" pitchFamily="34" charset="0"/>
            </a:endParaRPr>
          </a:p>
        </p:txBody>
      </p:sp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395288" y="3860800"/>
            <a:ext cx="8497887" cy="2819400"/>
          </a:xfrm>
          <a:prstGeom prst="rect">
            <a:avLst/>
          </a:prstGeom>
          <a:noFill/>
          <a:ln w="25400">
            <a:solidFill>
              <a:srgbClr val="FFFF99"/>
            </a:solidFill>
            <a:miter lim="800000"/>
            <a:headEnd/>
            <a:tailEnd/>
          </a:ln>
        </p:spPr>
        <p:txBody>
          <a:bodyPr lIns="198000" tIns="118800" rIns="198000" bIns="118800">
            <a:spAutoFit/>
          </a:bodyPr>
          <a:lstStyle/>
          <a:p>
            <a:pPr algn="l"/>
            <a:r>
              <a:rPr lang="en-GB" sz="2400" b="1">
                <a:solidFill>
                  <a:schemeClr val="tx1"/>
                </a:solidFill>
                <a:latin typeface="Arial Unicode MS" pitchFamily="34" charset="-128"/>
              </a:rPr>
              <a:t>Cannot be answered in general, because</a:t>
            </a:r>
          </a:p>
          <a:p>
            <a:pPr lvl="1" algn="l">
              <a:buFontTx/>
              <a:buChar char="•"/>
            </a:pPr>
            <a:r>
              <a:rPr lang="en-GB" sz="2400" b="1">
                <a:solidFill>
                  <a:srgbClr val="006699"/>
                </a:solidFill>
                <a:latin typeface="Arial Unicode MS" pitchFamily="34" charset="-128"/>
              </a:rPr>
              <a:t> binary or continuous</a:t>
            </a:r>
          </a:p>
          <a:p>
            <a:pPr lvl="1" algn="l">
              <a:buFontTx/>
              <a:buChar char="•"/>
            </a:pPr>
            <a:r>
              <a:rPr lang="en-GB" sz="2400" b="1">
                <a:solidFill>
                  <a:srgbClr val="006699"/>
                </a:solidFill>
                <a:latin typeface="Arial Unicode MS" pitchFamily="34" charset="-128"/>
              </a:rPr>
              <a:t> different kinds of disorder</a:t>
            </a:r>
          </a:p>
          <a:p>
            <a:pPr lvl="1" algn="l">
              <a:buFontTx/>
              <a:buChar char="•"/>
            </a:pPr>
            <a:r>
              <a:rPr lang="en-GB" sz="2400" b="1">
                <a:solidFill>
                  <a:srgbClr val="006699"/>
                </a:solidFill>
                <a:latin typeface="Arial Unicode MS" pitchFamily="34" charset="-128"/>
              </a:rPr>
              <a:t> short and long disorder</a:t>
            </a:r>
          </a:p>
          <a:p>
            <a:pPr lvl="1" algn="l">
              <a:buFontTx/>
              <a:buChar char="•"/>
            </a:pPr>
            <a:r>
              <a:rPr lang="en-GB" sz="2400" b="1">
                <a:solidFill>
                  <a:srgbClr val="006699"/>
                </a:solidFill>
                <a:latin typeface="Arial Unicode MS" pitchFamily="34" charset="-128"/>
              </a:rPr>
              <a:t> problems with disordered protein data</a:t>
            </a:r>
          </a:p>
          <a:p>
            <a:pPr lvl="1" algn="l">
              <a:buFontTx/>
              <a:buChar char="•"/>
            </a:pPr>
            <a:r>
              <a:rPr lang="en-GB" sz="2400" b="1">
                <a:solidFill>
                  <a:srgbClr val="006699"/>
                </a:solidFill>
                <a:latin typeface="Arial Unicode MS" pitchFamily="34" charset="-128"/>
              </a:rPr>
              <a:t> number of glob. vs IUP residues</a:t>
            </a:r>
          </a:p>
          <a:p>
            <a:pPr lvl="1" algn="l">
              <a:buFontTx/>
              <a:buChar char="•"/>
            </a:pPr>
            <a:r>
              <a:rPr lang="en-GB" sz="2400" b="1">
                <a:solidFill>
                  <a:srgbClr val="006699"/>
                </a:solidFill>
                <a:latin typeface="Arial Unicode MS" pitchFamily="34" charset="-128"/>
              </a:rPr>
              <a:t> not clear how to evaluate</a:t>
            </a:r>
          </a:p>
        </p:txBody>
      </p:sp>
      <p:sp>
        <p:nvSpPr>
          <p:cNvPr id="49156" name="Text Box 6"/>
          <p:cNvSpPr txBox="1">
            <a:spLocks noChangeArrowheads="1"/>
          </p:cNvSpPr>
          <p:nvPr/>
        </p:nvSpPr>
        <p:spPr bwMode="auto">
          <a:xfrm>
            <a:off x="395288" y="1341438"/>
            <a:ext cx="8497887" cy="2089150"/>
          </a:xfrm>
          <a:prstGeom prst="rect">
            <a:avLst/>
          </a:prstGeom>
          <a:noFill/>
          <a:ln w="25400">
            <a:solidFill>
              <a:srgbClr val="FFFF99"/>
            </a:solidFill>
            <a:miter lim="800000"/>
            <a:headEnd/>
            <a:tailEnd/>
          </a:ln>
        </p:spPr>
        <p:txBody>
          <a:bodyPr lIns="198000" tIns="118800" rIns="198000" bIns="118800">
            <a:spAutoFit/>
          </a:bodyPr>
          <a:lstStyle/>
          <a:p>
            <a:pPr algn="l"/>
            <a:r>
              <a:rPr lang="en-GB" sz="2400" b="1">
                <a:solidFill>
                  <a:schemeClr val="tx1"/>
                </a:solidFill>
                <a:latin typeface="Arial Unicode MS" pitchFamily="34" charset="-128"/>
              </a:rPr>
              <a:t>Means two things at least:</a:t>
            </a:r>
          </a:p>
          <a:p>
            <a:pPr lvl="1" algn="l">
              <a:buFontTx/>
              <a:buChar char="•"/>
            </a:pPr>
            <a:r>
              <a:rPr lang="en-GB" sz="2400" b="1">
                <a:solidFill>
                  <a:srgbClr val="006699"/>
                </a:solidFill>
                <a:latin typeface="Arial Unicode MS" pitchFamily="34" charset="-128"/>
              </a:rPr>
              <a:t> how user friendly it is (e-mail return, graphic output, 	downloadable, speed, scriptable, can be 	parametrized)</a:t>
            </a:r>
          </a:p>
          <a:p>
            <a:pPr lvl="1" algn="l">
              <a:buFontTx/>
              <a:buChar char="•"/>
            </a:pPr>
            <a:r>
              <a:rPr lang="en-GB" sz="2400" b="1">
                <a:solidFill>
                  <a:srgbClr val="006699"/>
                </a:solidFill>
                <a:latin typeface="Arial Unicode MS" pitchFamily="34" charset="-128"/>
              </a:rPr>
              <a:t> how accurately it predicts disorder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2112963" y="139700"/>
            <a:ext cx="4835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Evaluation criteria in CASP6</a:t>
            </a:r>
            <a:endParaRPr lang="hu-HU" sz="2800" b="1">
              <a:solidFill>
                <a:srgbClr val="CC3300"/>
              </a:solidFill>
              <a:latin typeface="Trebuchet MS" pitchFamily="34" charset="0"/>
            </a:endParaRPr>
          </a:p>
        </p:txBody>
      </p:sp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552450" y="1341438"/>
            <a:ext cx="47117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2400" b="1">
                <a:solidFill>
                  <a:srgbClr val="006699"/>
                </a:solidFill>
                <a:latin typeface="Arial Unicode MS" pitchFamily="34" charset="-128"/>
              </a:rPr>
              <a:t>Receiver operating characteristic </a:t>
            </a:r>
          </a:p>
          <a:p>
            <a:pPr algn="l"/>
            <a:r>
              <a:rPr lang="en-GB" sz="2400" b="1">
                <a:solidFill>
                  <a:srgbClr val="006699"/>
                </a:solidFill>
                <a:latin typeface="Arial Unicode MS" pitchFamily="34" charset="-128"/>
              </a:rPr>
              <a:t>(ROC) curve and its integral </a:t>
            </a:r>
          </a:p>
          <a:p>
            <a:pPr algn="l"/>
            <a:r>
              <a:rPr lang="en-GB" sz="2400" b="1">
                <a:solidFill>
                  <a:srgbClr val="006699"/>
                </a:solidFill>
                <a:latin typeface="Arial Unicode MS" pitchFamily="34" charset="-128"/>
              </a:rPr>
              <a:t>(S</a:t>
            </a:r>
            <a:r>
              <a:rPr lang="en-GB" sz="2400" b="1" baseline="-25000">
                <a:solidFill>
                  <a:srgbClr val="006699"/>
                </a:solidFill>
                <a:latin typeface="Arial Unicode MS" pitchFamily="34" charset="-128"/>
              </a:rPr>
              <a:t>roc</a:t>
            </a:r>
            <a:r>
              <a:rPr lang="en-GB" sz="2400" b="1">
                <a:solidFill>
                  <a:srgbClr val="006699"/>
                </a:solidFill>
                <a:latin typeface="Arial Unicode MS" pitchFamily="34" charset="-128"/>
              </a:rPr>
              <a:t>)</a:t>
            </a:r>
            <a:endParaRPr lang="hu-HU" sz="2400" b="1" baseline="-25000">
              <a:solidFill>
                <a:srgbClr val="006699"/>
              </a:solidFill>
              <a:latin typeface="Arial Unicode MS" pitchFamily="34" charset="-128"/>
            </a:endParaRPr>
          </a:p>
        </p:txBody>
      </p:sp>
      <p:pic>
        <p:nvPicPr>
          <p:cNvPr id="5018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125538"/>
            <a:ext cx="23780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 Box 7"/>
          <p:cNvSpPr txBox="1">
            <a:spLocks noChangeArrowheads="1"/>
          </p:cNvSpPr>
          <p:nvPr/>
        </p:nvSpPr>
        <p:spPr bwMode="auto">
          <a:xfrm>
            <a:off x="539750" y="3141663"/>
            <a:ext cx="28273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2400" b="1">
                <a:solidFill>
                  <a:srgbClr val="006699"/>
                </a:solidFill>
                <a:latin typeface="Arial Unicode MS" pitchFamily="34" charset="-128"/>
              </a:rPr>
              <a:t>Sensitivity, specifity</a:t>
            </a:r>
          </a:p>
          <a:p>
            <a:pPr algn="l"/>
            <a:r>
              <a:rPr lang="en-GB" sz="2400" b="1">
                <a:solidFill>
                  <a:srgbClr val="006699"/>
                </a:solidFill>
                <a:latin typeface="Arial Unicode MS" pitchFamily="34" charset="-128"/>
              </a:rPr>
              <a:t>and their ratio </a:t>
            </a:r>
          </a:p>
          <a:p>
            <a:pPr algn="l"/>
            <a:r>
              <a:rPr lang="en-GB" sz="2400" b="1">
                <a:solidFill>
                  <a:srgbClr val="006699"/>
                </a:solidFill>
                <a:latin typeface="Arial Unicode MS" pitchFamily="34" charset="-128"/>
              </a:rPr>
              <a:t>(Q2)</a:t>
            </a:r>
            <a:endParaRPr lang="hu-HU" sz="2400" b="1">
              <a:solidFill>
                <a:srgbClr val="006699"/>
              </a:solidFill>
              <a:latin typeface="Arial Unicode MS" pitchFamily="34" charset="-128"/>
            </a:endParaRPr>
          </a:p>
        </p:txBody>
      </p:sp>
      <p:pic>
        <p:nvPicPr>
          <p:cNvPr id="5018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852738"/>
            <a:ext cx="3095625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4149725"/>
            <a:ext cx="3227388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Text Box 11"/>
          <p:cNvSpPr txBox="1">
            <a:spLocks noChangeArrowheads="1"/>
          </p:cNvSpPr>
          <p:nvPr/>
        </p:nvSpPr>
        <p:spPr bwMode="auto">
          <a:xfrm>
            <a:off x="611188" y="5157788"/>
            <a:ext cx="33115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 b="1">
                <a:solidFill>
                  <a:srgbClr val="006699"/>
                </a:solidFill>
                <a:latin typeface="Arial Unicode MS" pitchFamily="34" charset="-128"/>
              </a:rPr>
              <a:t>Weighted score of sensitivity an specifity (S</a:t>
            </a:r>
            <a:r>
              <a:rPr lang="en-GB" sz="2400" b="1" baseline="-25000">
                <a:solidFill>
                  <a:srgbClr val="006699"/>
                </a:solidFill>
                <a:latin typeface="Arial Unicode MS" pitchFamily="34" charset="-128"/>
              </a:rPr>
              <a:t>w</a:t>
            </a:r>
            <a:r>
              <a:rPr lang="en-GB" sz="2400" b="1">
                <a:solidFill>
                  <a:srgbClr val="006699"/>
                </a:solidFill>
                <a:latin typeface="Arial Unicode MS" pitchFamily="34" charset="-128"/>
              </a:rPr>
              <a:t>)</a:t>
            </a:r>
            <a:endParaRPr lang="hu-HU" sz="2400" b="1">
              <a:solidFill>
                <a:srgbClr val="006699"/>
              </a:solidFill>
              <a:latin typeface="Arial Unicode MS" pitchFamily="34" charset="-128"/>
            </a:endParaRPr>
          </a:p>
        </p:txBody>
      </p:sp>
      <p:pic>
        <p:nvPicPr>
          <p:cNvPr id="50185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5157788"/>
            <a:ext cx="4752975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004888"/>
            <a:ext cx="7273925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2681288" y="212725"/>
            <a:ext cx="363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ROC curves in CASP6</a:t>
            </a:r>
            <a:endParaRPr lang="hu-HU" sz="2800" b="1">
              <a:solidFill>
                <a:srgbClr val="CC3300"/>
              </a:solidFill>
              <a:latin typeface="Trebuchet MS" pitchFamily="34" charset="0"/>
            </a:endParaRPr>
          </a:p>
        </p:txBody>
      </p:sp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1997075" y="1341438"/>
            <a:ext cx="812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b="1">
                <a:solidFill>
                  <a:schemeClr val="tx1"/>
                </a:solidFill>
              </a:rPr>
              <a:t>PONDR</a:t>
            </a:r>
            <a:endParaRPr lang="hu-HU" b="1">
              <a:solidFill>
                <a:schemeClr val="tx1"/>
              </a:solidFill>
            </a:endParaRPr>
          </a:p>
        </p:txBody>
      </p:sp>
      <p:sp>
        <p:nvSpPr>
          <p:cNvPr id="51205" name="Line 7"/>
          <p:cNvSpPr>
            <a:spLocks noChangeShapeType="1"/>
          </p:cNvSpPr>
          <p:nvPr/>
        </p:nvSpPr>
        <p:spPr bwMode="auto">
          <a:xfrm>
            <a:off x="2627313" y="1628775"/>
            <a:ext cx="288925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06" name="Text Box 8"/>
          <p:cNvSpPr txBox="1">
            <a:spLocks noChangeArrowheads="1"/>
          </p:cNvSpPr>
          <p:nvPr/>
        </p:nvSpPr>
        <p:spPr bwMode="auto">
          <a:xfrm>
            <a:off x="2830513" y="1196975"/>
            <a:ext cx="101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b="1">
                <a:solidFill>
                  <a:schemeClr val="tx1"/>
                </a:solidFill>
              </a:rPr>
              <a:t>DRIPpred</a:t>
            </a:r>
            <a:endParaRPr lang="hu-HU" b="1">
              <a:solidFill>
                <a:schemeClr val="tx1"/>
              </a:solidFill>
            </a:endParaRPr>
          </a:p>
        </p:txBody>
      </p:sp>
      <p:sp>
        <p:nvSpPr>
          <p:cNvPr id="51207" name="Line 9"/>
          <p:cNvSpPr>
            <a:spLocks noChangeShapeType="1"/>
          </p:cNvSpPr>
          <p:nvPr/>
        </p:nvSpPr>
        <p:spPr bwMode="auto">
          <a:xfrm>
            <a:off x="3348038" y="1484313"/>
            <a:ext cx="144462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08" name="Text Box 10"/>
          <p:cNvSpPr txBox="1">
            <a:spLocks noChangeArrowheads="1"/>
          </p:cNvSpPr>
          <p:nvPr/>
        </p:nvSpPr>
        <p:spPr bwMode="auto">
          <a:xfrm>
            <a:off x="4422775" y="2001838"/>
            <a:ext cx="11811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b="1">
                <a:solidFill>
                  <a:schemeClr val="tx1"/>
                </a:solidFill>
              </a:rPr>
              <a:t>DISOPRED</a:t>
            </a:r>
            <a:endParaRPr lang="hu-HU" b="1">
              <a:solidFill>
                <a:schemeClr val="tx1"/>
              </a:solidFill>
            </a:endParaRPr>
          </a:p>
        </p:txBody>
      </p:sp>
      <p:sp>
        <p:nvSpPr>
          <p:cNvPr id="51209" name="Line 11"/>
          <p:cNvSpPr>
            <a:spLocks noChangeShapeType="1"/>
          </p:cNvSpPr>
          <p:nvPr/>
        </p:nvSpPr>
        <p:spPr bwMode="auto">
          <a:xfrm flipV="1">
            <a:off x="4859338" y="1773238"/>
            <a:ext cx="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10" name="Text Box 12"/>
          <p:cNvSpPr txBox="1">
            <a:spLocks noChangeArrowheads="1"/>
          </p:cNvSpPr>
          <p:nvPr/>
        </p:nvSpPr>
        <p:spPr bwMode="auto">
          <a:xfrm>
            <a:off x="3714750" y="2133600"/>
            <a:ext cx="7239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b="1">
                <a:solidFill>
                  <a:schemeClr val="tx1"/>
                </a:solidFill>
              </a:rPr>
              <a:t>IUPred</a:t>
            </a:r>
            <a:endParaRPr lang="hu-HU" b="1">
              <a:solidFill>
                <a:schemeClr val="tx1"/>
              </a:solidFill>
            </a:endParaRPr>
          </a:p>
        </p:txBody>
      </p:sp>
      <p:sp>
        <p:nvSpPr>
          <p:cNvPr id="51211" name="Line 13"/>
          <p:cNvSpPr>
            <a:spLocks noChangeShapeType="1"/>
          </p:cNvSpPr>
          <p:nvPr/>
        </p:nvSpPr>
        <p:spPr bwMode="auto">
          <a:xfrm flipV="1">
            <a:off x="4067175" y="1773238"/>
            <a:ext cx="73025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4"/>
          <p:cNvSpPr txBox="1">
            <a:spLocks noChangeArrowheads="1"/>
          </p:cNvSpPr>
          <p:nvPr/>
        </p:nvSpPr>
        <p:spPr bwMode="auto">
          <a:xfrm>
            <a:off x="2173288" y="239713"/>
            <a:ext cx="4797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Overall evaluation in CASP6</a:t>
            </a:r>
            <a:endParaRPr lang="hu-HU" sz="2800" b="1">
              <a:solidFill>
                <a:srgbClr val="CC3300"/>
              </a:solidFill>
              <a:latin typeface="Trebuchet MS" pitchFamily="34" charset="0"/>
            </a:endParaRPr>
          </a:p>
        </p:txBody>
      </p:sp>
      <p:pic>
        <p:nvPicPr>
          <p:cNvPr id="5222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735138"/>
            <a:ext cx="7416800" cy="45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250825" y="2133600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6699"/>
                </a:solidFill>
              </a:rPr>
              <a:t>PONDR</a:t>
            </a:r>
            <a:endParaRPr lang="hu-HU" b="1">
              <a:solidFill>
                <a:srgbClr val="006699"/>
              </a:solidFill>
            </a:endParaRPr>
          </a:p>
        </p:txBody>
      </p:sp>
      <p:sp>
        <p:nvSpPr>
          <p:cNvPr id="52229" name="Text Box 7"/>
          <p:cNvSpPr txBox="1">
            <a:spLocks noChangeArrowheads="1"/>
          </p:cNvSpPr>
          <p:nvPr/>
        </p:nvSpPr>
        <p:spPr bwMode="auto">
          <a:xfrm>
            <a:off x="250825" y="2492375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6699"/>
                </a:solidFill>
              </a:rPr>
              <a:t>IUPred</a:t>
            </a:r>
            <a:endParaRPr lang="hu-HU" b="1">
              <a:solidFill>
                <a:srgbClr val="006699"/>
              </a:solidFill>
            </a:endParaRPr>
          </a:p>
        </p:txBody>
      </p:sp>
      <p:sp>
        <p:nvSpPr>
          <p:cNvPr id="52230" name="Text Box 8"/>
          <p:cNvSpPr txBox="1">
            <a:spLocks noChangeArrowheads="1"/>
          </p:cNvSpPr>
          <p:nvPr/>
        </p:nvSpPr>
        <p:spPr bwMode="auto">
          <a:xfrm>
            <a:off x="-107950" y="3284538"/>
            <a:ext cx="1365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6699"/>
                </a:solidFill>
              </a:rPr>
              <a:t>DISOPRED</a:t>
            </a:r>
            <a:endParaRPr lang="hu-HU" b="1">
              <a:solidFill>
                <a:srgbClr val="006699"/>
              </a:solidFill>
            </a:endParaRPr>
          </a:p>
        </p:txBody>
      </p:sp>
      <p:sp>
        <p:nvSpPr>
          <p:cNvPr id="52231" name="Line 9"/>
          <p:cNvSpPr>
            <a:spLocks noChangeShapeType="1"/>
          </p:cNvSpPr>
          <p:nvPr/>
        </p:nvSpPr>
        <p:spPr bwMode="auto">
          <a:xfrm flipV="1">
            <a:off x="1258888" y="3429000"/>
            <a:ext cx="288925" cy="7143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32" name="Line 10"/>
          <p:cNvSpPr>
            <a:spLocks noChangeShapeType="1"/>
          </p:cNvSpPr>
          <p:nvPr/>
        </p:nvSpPr>
        <p:spPr bwMode="auto">
          <a:xfrm>
            <a:off x="1258888" y="2349500"/>
            <a:ext cx="288925" cy="14287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33" name="Line 11"/>
          <p:cNvSpPr>
            <a:spLocks noChangeShapeType="1"/>
          </p:cNvSpPr>
          <p:nvPr/>
        </p:nvSpPr>
        <p:spPr bwMode="auto">
          <a:xfrm>
            <a:off x="1187450" y="2708275"/>
            <a:ext cx="360363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34" name="Text Box 12"/>
          <p:cNvSpPr txBox="1">
            <a:spLocks noChangeArrowheads="1"/>
          </p:cNvSpPr>
          <p:nvPr/>
        </p:nvSpPr>
        <p:spPr bwMode="auto">
          <a:xfrm>
            <a:off x="46038" y="2852738"/>
            <a:ext cx="120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6699"/>
                </a:solidFill>
              </a:rPr>
              <a:t>DRIPpred</a:t>
            </a:r>
            <a:endParaRPr lang="hu-HU" b="1">
              <a:solidFill>
                <a:srgbClr val="006699"/>
              </a:solidFill>
            </a:endParaRPr>
          </a:p>
        </p:txBody>
      </p:sp>
      <p:sp>
        <p:nvSpPr>
          <p:cNvPr id="52235" name="Line 13"/>
          <p:cNvSpPr>
            <a:spLocks noChangeShapeType="1"/>
          </p:cNvSpPr>
          <p:nvPr/>
        </p:nvSpPr>
        <p:spPr bwMode="auto">
          <a:xfrm flipV="1">
            <a:off x="1258888" y="3068638"/>
            <a:ext cx="28892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36" name="Text Box 14"/>
          <p:cNvSpPr txBox="1">
            <a:spLocks noChangeArrowheads="1"/>
          </p:cNvSpPr>
          <p:nvPr/>
        </p:nvSpPr>
        <p:spPr bwMode="auto">
          <a:xfrm>
            <a:off x="180975" y="3638550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6699"/>
                </a:solidFill>
              </a:rPr>
              <a:t>DISpro</a:t>
            </a:r>
            <a:endParaRPr lang="hu-HU" b="1">
              <a:solidFill>
                <a:srgbClr val="006699"/>
              </a:solidFill>
            </a:endParaRPr>
          </a:p>
        </p:txBody>
      </p:sp>
      <p:sp>
        <p:nvSpPr>
          <p:cNvPr id="52237" name="Line 15"/>
          <p:cNvSpPr>
            <a:spLocks noChangeShapeType="1"/>
          </p:cNvSpPr>
          <p:nvPr/>
        </p:nvSpPr>
        <p:spPr bwMode="auto">
          <a:xfrm flipV="1">
            <a:off x="1116013" y="3644900"/>
            <a:ext cx="431800" cy="2159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338263" y="284163"/>
            <a:ext cx="64373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Why do we want to predict disorder ?</a:t>
            </a:r>
            <a:endParaRPr lang="hu-HU" sz="2800" b="1">
              <a:solidFill>
                <a:srgbClr val="CC3300"/>
              </a:solidFill>
              <a:latin typeface="Trebuchet MS" pitchFamily="34" charset="0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796925" y="2414588"/>
            <a:ext cx="7662863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lnSpc>
                <a:spcPct val="150000"/>
              </a:lnSpc>
              <a:buFontTx/>
              <a:buAutoNum type="arabicParenR"/>
            </a:pPr>
            <a:r>
              <a:rPr lang="en-GB" sz="2600" b="1">
                <a:solidFill>
                  <a:srgbClr val="006699"/>
                </a:solidFill>
                <a:latin typeface="Trebuchet MS" pitchFamily="34" charset="0"/>
              </a:rPr>
              <a:t>Gap in knowledge (460 vs. thousands of IUPs)</a:t>
            </a:r>
          </a:p>
          <a:p>
            <a:pPr marL="457200" indent="-457200" algn="l">
              <a:lnSpc>
                <a:spcPct val="150000"/>
              </a:lnSpc>
              <a:buFontTx/>
              <a:buAutoNum type="arabicParenR"/>
            </a:pPr>
            <a:r>
              <a:rPr lang="en-GB" sz="2600" b="1">
                <a:solidFill>
                  <a:srgbClr val="006699"/>
                </a:solidFill>
                <a:latin typeface="Trebuchet MS" pitchFamily="34" charset="0"/>
              </a:rPr>
              <a:t>Structural genomics initiatives</a:t>
            </a:r>
          </a:p>
          <a:p>
            <a:pPr marL="457200" indent="-457200" algn="l">
              <a:lnSpc>
                <a:spcPct val="150000"/>
              </a:lnSpc>
              <a:buFontTx/>
              <a:buAutoNum type="arabicParenR"/>
            </a:pPr>
            <a:r>
              <a:rPr lang="en-GB" sz="2600" b="1">
                <a:solidFill>
                  <a:srgbClr val="006699"/>
                </a:solidFill>
                <a:latin typeface="Trebuchet MS" pitchFamily="34" charset="0"/>
              </a:rPr>
              <a:t>Bioinformatics studies</a:t>
            </a:r>
          </a:p>
          <a:p>
            <a:pPr marL="457200" indent="-457200" algn="l">
              <a:lnSpc>
                <a:spcPct val="150000"/>
              </a:lnSpc>
              <a:buFontTx/>
              <a:buAutoNum type="arabicParenR"/>
            </a:pPr>
            <a:r>
              <a:rPr lang="en-GB" sz="2600" b="1">
                <a:solidFill>
                  <a:srgbClr val="006699"/>
                </a:solidFill>
                <a:latin typeface="Trebuchet MS" pitchFamily="34" charset="0"/>
              </a:rPr>
              <a:t>Single protein studies</a:t>
            </a:r>
            <a:endParaRPr lang="hu-HU" sz="2600" b="1">
              <a:solidFill>
                <a:srgbClr val="006699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341563" y="1985963"/>
            <a:ext cx="4405312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GB" sz="3000" b="1">
                <a:solidFill>
                  <a:srgbClr val="CC3300"/>
                </a:solidFill>
                <a:latin typeface="Trebuchet MS" pitchFamily="34" charset="0"/>
              </a:rPr>
              <a:t>Three basic approaches</a:t>
            </a:r>
            <a:endParaRPr lang="hu-HU" sz="3000" b="1">
              <a:solidFill>
                <a:srgbClr val="CC3300"/>
              </a:solidFill>
              <a:latin typeface="Trebuchet MS" pitchFamily="34" charset="0"/>
            </a:endParaRPr>
          </a:p>
          <a:p>
            <a:pPr marL="457200" indent="-457200"/>
            <a:endParaRPr lang="en-GB" sz="3000" b="1">
              <a:solidFill>
                <a:schemeClr val="tx1"/>
              </a:solidFill>
              <a:latin typeface="Trebuchet MS" pitchFamily="34" charset="0"/>
            </a:endParaRPr>
          </a:p>
          <a:p>
            <a:pPr marL="457200" indent="-457200">
              <a:buFontTx/>
              <a:buAutoNum type="arabicParenR"/>
            </a:pPr>
            <a:r>
              <a:rPr lang="en-GB" sz="3000" b="1">
                <a:solidFill>
                  <a:srgbClr val="336699"/>
                </a:solidFill>
                <a:latin typeface="Trebuchet MS" pitchFamily="34" charset="0"/>
              </a:rPr>
              <a:t>Simple statistics</a:t>
            </a:r>
            <a:endParaRPr lang="hu-HU" sz="3000" b="1">
              <a:solidFill>
                <a:srgbClr val="336699"/>
              </a:solidFill>
              <a:latin typeface="Trebuchet MS" pitchFamily="34" charset="0"/>
            </a:endParaRPr>
          </a:p>
          <a:p>
            <a:pPr marL="457200" indent="-457200">
              <a:buFontTx/>
              <a:buAutoNum type="arabicParenR"/>
            </a:pPr>
            <a:r>
              <a:rPr lang="hu-HU" sz="3000" b="1">
                <a:solidFill>
                  <a:srgbClr val="336699"/>
                </a:solidFill>
                <a:latin typeface="Trebuchet MS" pitchFamily="34" charset="0"/>
              </a:rPr>
              <a:t>Machine learning</a:t>
            </a:r>
          </a:p>
          <a:p>
            <a:pPr marL="457200" indent="-457200">
              <a:buFontTx/>
              <a:buAutoNum type="arabicParenR"/>
            </a:pPr>
            <a:r>
              <a:rPr lang="en-GB" sz="3000" b="1">
                <a:solidFill>
                  <a:srgbClr val="336699"/>
                </a:solidFill>
                <a:latin typeface="Trebuchet MS" pitchFamily="34" charset="0"/>
              </a:rPr>
              <a:t>Structural approach</a:t>
            </a:r>
            <a:endParaRPr lang="hu-HU" sz="3000" b="1">
              <a:solidFill>
                <a:srgbClr val="336699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143000" y="1066800"/>
            <a:ext cx="6858000" cy="4953000"/>
          </a:xfrm>
          <a:prstGeom prst="rect">
            <a:avLst/>
          </a:prstGeom>
          <a:gradFill rotWithShape="0">
            <a:gsLst>
              <a:gs pos="0">
                <a:srgbClr val="002F47"/>
              </a:gs>
              <a:gs pos="100000">
                <a:srgbClr val="006699"/>
              </a:gs>
            </a:gsLst>
            <a:lin ang="5400000" scaled="1"/>
          </a:gradFill>
          <a:ln w="25400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Line 3"/>
          <p:cNvSpPr>
            <a:spLocks noChangeShapeType="1"/>
          </p:cNvSpPr>
          <p:nvPr/>
        </p:nvSpPr>
        <p:spPr bwMode="auto">
          <a:xfrm>
            <a:off x="2438400" y="1524000"/>
            <a:ext cx="0" cy="3505200"/>
          </a:xfrm>
          <a:prstGeom prst="line">
            <a:avLst/>
          </a:prstGeom>
          <a:noFill/>
          <a:ln w="38100">
            <a:solidFill>
              <a:srgbClr val="CC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2420938" y="5029200"/>
            <a:ext cx="4800600" cy="0"/>
          </a:xfrm>
          <a:prstGeom prst="line">
            <a:avLst/>
          </a:prstGeom>
          <a:noFill/>
          <a:ln w="38100">
            <a:solidFill>
              <a:srgbClr val="CC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>
            <a:off x="2286000" y="5029200"/>
            <a:ext cx="152400" cy="0"/>
          </a:xfrm>
          <a:prstGeom prst="line">
            <a:avLst/>
          </a:prstGeom>
          <a:noFill/>
          <a:ln w="38100">
            <a:solidFill>
              <a:srgbClr val="CC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>
            <a:off x="2286000" y="4114800"/>
            <a:ext cx="152400" cy="0"/>
          </a:xfrm>
          <a:prstGeom prst="line">
            <a:avLst/>
          </a:prstGeom>
          <a:noFill/>
          <a:ln w="38100">
            <a:solidFill>
              <a:srgbClr val="CC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>
            <a:off x="2286000" y="3200400"/>
            <a:ext cx="152400" cy="0"/>
          </a:xfrm>
          <a:prstGeom prst="line">
            <a:avLst/>
          </a:prstGeom>
          <a:noFill/>
          <a:ln w="38100">
            <a:solidFill>
              <a:srgbClr val="CC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2286000" y="2286000"/>
            <a:ext cx="152400" cy="0"/>
          </a:xfrm>
          <a:prstGeom prst="line">
            <a:avLst/>
          </a:prstGeom>
          <a:noFill/>
          <a:ln w="38100">
            <a:solidFill>
              <a:srgbClr val="CC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>
            <a:off x="2362200" y="4572000"/>
            <a:ext cx="76200" cy="0"/>
          </a:xfrm>
          <a:prstGeom prst="line">
            <a:avLst/>
          </a:prstGeom>
          <a:noFill/>
          <a:ln w="38100">
            <a:solidFill>
              <a:srgbClr val="CC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>
            <a:off x="2362200" y="3657600"/>
            <a:ext cx="76200" cy="0"/>
          </a:xfrm>
          <a:prstGeom prst="line">
            <a:avLst/>
          </a:prstGeom>
          <a:noFill/>
          <a:ln w="38100">
            <a:solidFill>
              <a:srgbClr val="CC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>
            <a:off x="2362200" y="2743200"/>
            <a:ext cx="76200" cy="0"/>
          </a:xfrm>
          <a:prstGeom prst="line">
            <a:avLst/>
          </a:prstGeom>
          <a:noFill/>
          <a:ln w="38100">
            <a:solidFill>
              <a:srgbClr val="CC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>
            <a:off x="2362200" y="1828800"/>
            <a:ext cx="76200" cy="0"/>
          </a:xfrm>
          <a:prstGeom prst="line">
            <a:avLst/>
          </a:prstGeom>
          <a:noFill/>
          <a:ln w="38100">
            <a:solidFill>
              <a:srgbClr val="CC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1905000" y="39624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hu-HU" sz="1400" b="1">
                <a:solidFill>
                  <a:srgbClr val="CCFFCC"/>
                </a:solidFill>
              </a:rPr>
              <a:t>20</a:t>
            </a: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1905000" y="3048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hu-HU" sz="1400" b="1">
                <a:solidFill>
                  <a:srgbClr val="CCFFCC"/>
                </a:solidFill>
              </a:rPr>
              <a:t>40</a:t>
            </a: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1905000" y="21336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hu-HU" sz="1400" b="1">
                <a:solidFill>
                  <a:srgbClr val="CCFFCC"/>
                </a:solidFill>
              </a:rPr>
              <a:t>60</a:t>
            </a: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1905000" y="48768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hu-HU" sz="1400" b="1">
                <a:solidFill>
                  <a:srgbClr val="CCFFCC"/>
                </a:solidFill>
              </a:rPr>
              <a:t>  0</a:t>
            </a: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 rot="10800000">
            <a:off x="1311275" y="1981200"/>
            <a:ext cx="4889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b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hu-HU" sz="2000" b="1">
                <a:solidFill>
                  <a:srgbClr val="CCFFCC"/>
                </a:solidFill>
              </a:rPr>
              <a:t>LDR (40</a:t>
            </a:r>
            <a:r>
              <a:rPr lang="hu-HU" sz="2000" b="1">
                <a:solidFill>
                  <a:srgbClr val="CCFFCC"/>
                </a:solidFill>
                <a:cs typeface="Times New Roman" pitchFamily="18" charset="0"/>
              </a:rPr>
              <a:t>&lt;</a:t>
            </a:r>
            <a:r>
              <a:rPr lang="hu-HU" sz="2000" b="1">
                <a:solidFill>
                  <a:srgbClr val="CCFFCC"/>
                </a:solidFill>
              </a:rPr>
              <a:t>) protein, %</a:t>
            </a: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4343400" y="52578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hu-HU" sz="2000" b="1">
                <a:solidFill>
                  <a:srgbClr val="CCFFCC"/>
                </a:solidFill>
              </a:rPr>
              <a:t>kingdom</a:t>
            </a:r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4495800" y="2682875"/>
            <a:ext cx="838200" cy="117951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2" name="Rectangle 20"/>
          <p:cNvSpPr>
            <a:spLocks noChangeArrowheads="1"/>
          </p:cNvSpPr>
          <p:nvPr/>
        </p:nvSpPr>
        <p:spPr bwMode="auto">
          <a:xfrm>
            <a:off x="3124200" y="2947988"/>
            <a:ext cx="838200" cy="1371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5867400" y="2265363"/>
            <a:ext cx="838200" cy="685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4" name="Line 22"/>
          <p:cNvSpPr>
            <a:spLocks noChangeShapeType="1"/>
          </p:cNvSpPr>
          <p:nvPr/>
        </p:nvSpPr>
        <p:spPr bwMode="auto">
          <a:xfrm>
            <a:off x="3124200" y="3733800"/>
            <a:ext cx="8382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5" name="Line 23"/>
          <p:cNvSpPr>
            <a:spLocks noChangeShapeType="1"/>
          </p:cNvSpPr>
          <p:nvPr/>
        </p:nvSpPr>
        <p:spPr bwMode="auto">
          <a:xfrm>
            <a:off x="5867400" y="2590800"/>
            <a:ext cx="8382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3352800" y="39624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hu-HU" sz="2000" b="1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4724400" y="35052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hu-HU" sz="2000" b="1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4298" name="Text Box 26"/>
          <p:cNvSpPr txBox="1">
            <a:spLocks noChangeArrowheads="1"/>
          </p:cNvSpPr>
          <p:nvPr/>
        </p:nvSpPr>
        <p:spPr bwMode="auto">
          <a:xfrm>
            <a:off x="6096000" y="2574925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hu-HU" sz="2000" b="1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54299" name="Line 27"/>
          <p:cNvSpPr>
            <a:spLocks noChangeShapeType="1"/>
          </p:cNvSpPr>
          <p:nvPr/>
        </p:nvSpPr>
        <p:spPr bwMode="auto">
          <a:xfrm>
            <a:off x="4495800" y="3397250"/>
            <a:ext cx="8382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0" name="Text Box 28"/>
          <p:cNvSpPr txBox="1">
            <a:spLocks noChangeArrowheads="1"/>
          </p:cNvSpPr>
          <p:nvPr/>
        </p:nvSpPr>
        <p:spPr bwMode="auto">
          <a:xfrm>
            <a:off x="5522913" y="6477000"/>
            <a:ext cx="3573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GB" sz="1600" b="1">
                <a:solidFill>
                  <a:srgbClr val="336699"/>
                </a:solidFill>
              </a:rPr>
              <a:t>Tompa</a:t>
            </a:r>
            <a:r>
              <a:rPr lang="hu-HU" sz="1600" b="1">
                <a:solidFill>
                  <a:srgbClr val="336699"/>
                </a:solidFill>
              </a:rPr>
              <a:t> et al. (200</a:t>
            </a:r>
            <a:r>
              <a:rPr lang="en-GB" sz="1600" b="1">
                <a:solidFill>
                  <a:srgbClr val="336699"/>
                </a:solidFill>
              </a:rPr>
              <a:t>6</a:t>
            </a:r>
            <a:r>
              <a:rPr lang="hu-HU" sz="1600" b="1">
                <a:solidFill>
                  <a:srgbClr val="336699"/>
                </a:solidFill>
              </a:rPr>
              <a:t>) </a:t>
            </a:r>
            <a:r>
              <a:rPr lang="en-GB" sz="1600" b="1" i="1">
                <a:solidFill>
                  <a:srgbClr val="336699"/>
                </a:solidFill>
              </a:rPr>
              <a:t>J. </a:t>
            </a:r>
            <a:r>
              <a:rPr lang="hu-HU" sz="1600" b="1" i="1">
                <a:solidFill>
                  <a:srgbClr val="336699"/>
                </a:solidFill>
              </a:rPr>
              <a:t>Prote</a:t>
            </a:r>
            <a:r>
              <a:rPr lang="en-GB" sz="1600" b="1" i="1">
                <a:solidFill>
                  <a:srgbClr val="336699"/>
                </a:solidFill>
              </a:rPr>
              <a:t>ome Res. 5, 1996</a:t>
            </a:r>
            <a:endParaRPr lang="hu-HU" sz="1600" b="1">
              <a:solidFill>
                <a:srgbClr val="336699"/>
              </a:solidFill>
            </a:endParaRPr>
          </a:p>
        </p:txBody>
      </p:sp>
      <p:sp>
        <p:nvSpPr>
          <p:cNvPr id="282653" name="Text Box 29"/>
          <p:cNvSpPr txBox="1">
            <a:spLocks noChangeArrowheads="1"/>
          </p:cNvSpPr>
          <p:nvPr/>
        </p:nvSpPr>
        <p:spPr bwMode="auto">
          <a:xfrm>
            <a:off x="395288" y="173038"/>
            <a:ext cx="8424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+mn-ea"/>
                <a:cs typeface="+mn-cs"/>
              </a:rPr>
              <a:t>1) </a:t>
            </a:r>
            <a:r>
              <a:rPr lang="hu-HU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+mn-ea"/>
                <a:cs typeface="+mn-cs"/>
              </a:rPr>
              <a:t>Protein disorder: an evo</a:t>
            </a:r>
            <a:r>
              <a:rPr lang="en-GB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+mn-ea"/>
                <a:cs typeface="+mn-cs"/>
              </a:rPr>
              <a:t>.</a:t>
            </a:r>
            <a:r>
              <a:rPr lang="hu-HU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+mn-ea"/>
                <a:cs typeface="+mn-cs"/>
              </a:rPr>
              <a:t> success-story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4"/>
          <p:cNvSpPr txBox="1">
            <a:spLocks noChangeArrowheads="1"/>
          </p:cNvSpPr>
          <p:nvPr/>
        </p:nvSpPr>
        <p:spPr bwMode="auto">
          <a:xfrm>
            <a:off x="342900" y="115888"/>
            <a:ext cx="8474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2) Structural genomics:filtering for disorder helps</a:t>
            </a:r>
            <a:endParaRPr lang="hu-HU" sz="2800" b="1">
              <a:solidFill>
                <a:srgbClr val="CC3300"/>
              </a:solidFill>
              <a:latin typeface="Trebuchet MS" pitchFamily="34" charset="0"/>
            </a:endParaRPr>
          </a:p>
        </p:txBody>
      </p:sp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981075"/>
            <a:ext cx="8280400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Text Box 6"/>
          <p:cNvSpPr txBox="1">
            <a:spLocks noChangeArrowheads="1"/>
          </p:cNvSpPr>
          <p:nvPr/>
        </p:nvSpPr>
        <p:spPr bwMode="auto">
          <a:xfrm>
            <a:off x="395288" y="4005263"/>
            <a:ext cx="8280400" cy="2344737"/>
          </a:xfrm>
          <a:prstGeom prst="rect">
            <a:avLst/>
          </a:prstGeom>
          <a:noFill/>
          <a:ln w="25400">
            <a:solidFill>
              <a:srgbClr val="FFFF99"/>
            </a:solidFill>
            <a:miter lim="800000"/>
            <a:headEnd/>
            <a:tailEnd/>
          </a:ln>
        </p:spPr>
        <p:txBody>
          <a:bodyPr lIns="90000" tIns="154800" rIns="90000" bIns="1548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 b="1">
                <a:solidFill>
                  <a:srgbClr val="FF0000"/>
                </a:solidFill>
                <a:latin typeface="Arial Unicode MS" pitchFamily="34" charset="-128"/>
              </a:rPr>
              <a:t>Center for Eukaryotic Structural Genomics (CESG) targets</a:t>
            </a:r>
            <a:r>
              <a:rPr lang="en-GB" sz="2400" b="1">
                <a:latin typeface="Arial Unicode MS" pitchFamily="34" charset="-128"/>
              </a:rPr>
              <a:t> 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GB" sz="2400" b="1">
                <a:solidFill>
                  <a:srgbClr val="006699"/>
                </a:solidFill>
                <a:latin typeface="Arial Unicode MS" pitchFamily="34" charset="-128"/>
              </a:rPr>
              <a:t> retrospective prioritization by PONDR (71 targets)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GB" sz="2400" b="1">
                <a:solidFill>
                  <a:srgbClr val="006699"/>
                </a:solidFill>
                <a:latin typeface="Arial Unicode MS" pitchFamily="34" charset="-128"/>
              </a:rPr>
              <a:t> evaluation by considering HSQC fingerprinting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GB" sz="2400" b="1">
                <a:solidFill>
                  <a:srgbClr val="006699"/>
                </a:solidFill>
                <a:latin typeface="Arial Unicode MS" pitchFamily="34" charset="-128"/>
              </a:rPr>
              <a:t> modest increase of viable targets (36% to 41%)</a:t>
            </a:r>
            <a:endParaRPr lang="hu-HU" sz="2400" b="1">
              <a:solidFill>
                <a:srgbClr val="006699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1447800" y="1125538"/>
            <a:ext cx="5927725" cy="4818062"/>
          </a:xfrm>
          <a:prstGeom prst="rect">
            <a:avLst/>
          </a:prstGeom>
          <a:gradFill rotWithShape="0">
            <a:gsLst>
              <a:gs pos="0">
                <a:srgbClr val="182F47"/>
              </a:gs>
              <a:gs pos="100000">
                <a:srgbClr val="336699"/>
              </a:gs>
            </a:gsLst>
            <a:lin ang="5400000" scaled="1"/>
          </a:gradFill>
          <a:ln w="25400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5622925" y="6597650"/>
            <a:ext cx="34861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hu-HU" sz="1400" b="1">
                <a:solidFill>
                  <a:srgbClr val="336699"/>
                </a:solidFill>
                <a:cs typeface="Arial" charset="0"/>
              </a:rPr>
              <a:t>Iakoucheva et al. (2002) </a:t>
            </a:r>
            <a:r>
              <a:rPr lang="hu-HU" sz="1400" b="1" i="1">
                <a:solidFill>
                  <a:srgbClr val="336699"/>
                </a:solidFill>
                <a:cs typeface="Arial" charset="0"/>
              </a:rPr>
              <a:t>J. Mol. Biol.</a:t>
            </a:r>
            <a:r>
              <a:rPr lang="hu-HU" sz="1400" b="1">
                <a:solidFill>
                  <a:srgbClr val="336699"/>
                </a:solidFill>
                <a:cs typeface="Arial" charset="0"/>
              </a:rPr>
              <a:t> 323, 573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5867400" y="1752600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hu-HU" sz="1200" b="1">
                <a:solidFill>
                  <a:srgbClr val="FFFFCC"/>
                </a:solidFill>
                <a:cs typeface="Arial" charset="0"/>
              </a:rPr>
              <a:t>regulatory</a:t>
            </a: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5883275" y="1935163"/>
            <a:ext cx="91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hu-HU" sz="1200" b="1">
                <a:solidFill>
                  <a:srgbClr val="CCFFFF"/>
                </a:solidFill>
                <a:cs typeface="Arial" charset="0"/>
              </a:rPr>
              <a:t>signaling</a:t>
            </a:r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5883275" y="21637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hu-HU" sz="1200" b="1">
                <a:solidFill>
                  <a:srgbClr val="66FF33"/>
                </a:solidFill>
                <a:cs typeface="Arial" charset="0"/>
              </a:rPr>
              <a:t>biosynthetic</a:t>
            </a:r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5883275" y="23622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hu-HU" sz="1200" b="1">
                <a:solidFill>
                  <a:srgbClr val="FFCCFF"/>
                </a:solidFill>
                <a:cs typeface="Arial" charset="0"/>
              </a:rPr>
              <a:t>metabolic</a:t>
            </a:r>
          </a:p>
        </p:txBody>
      </p:sp>
      <p:graphicFrame>
        <p:nvGraphicFramePr>
          <p:cNvPr id="10242" name="Object 8"/>
          <p:cNvGraphicFramePr>
            <a:graphicFrameLocks noChangeAspect="1"/>
          </p:cNvGraphicFramePr>
          <p:nvPr/>
        </p:nvGraphicFramePr>
        <p:xfrm>
          <a:off x="2073275" y="1484313"/>
          <a:ext cx="5013325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Graph" r:id="rId3" imgW="3438720" imgH="3502080" progId="Origin50.Graph">
                  <p:embed/>
                </p:oleObj>
              </mc:Choice>
              <mc:Fallback>
                <p:oleObj name="Graph" r:id="rId3" imgW="3438720" imgH="3502080" progId="Origin50.Graph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275" y="1484313"/>
                        <a:ext cx="5013325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Text Box 9"/>
          <p:cNvSpPr txBox="1">
            <a:spLocks noChangeArrowheads="1"/>
          </p:cNvSpPr>
          <p:nvPr/>
        </p:nvSpPr>
        <p:spPr bwMode="auto">
          <a:xfrm rot="10800000">
            <a:off x="1676400" y="2743200"/>
            <a:ext cx="48895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hu-HU" sz="2000" b="1">
                <a:solidFill>
                  <a:srgbClr val="FFFFFF"/>
                </a:solidFill>
                <a:cs typeface="Arial" charset="0"/>
              </a:rPr>
              <a:t>protein (%)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124200" y="5029200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hu-HU" sz="2000" b="1">
                <a:solidFill>
                  <a:srgbClr val="66FFFF"/>
                </a:solidFill>
                <a:cs typeface="Arial" charset="0"/>
              </a:rPr>
              <a:t>30</a:t>
            </a:r>
            <a:r>
              <a:rPr lang="hu-HU" sz="2000" b="1">
                <a:solidFill>
                  <a:srgbClr val="66FFFF"/>
                </a:solidFill>
                <a:cs typeface="Times New Roman" pitchFamily="18" charset="0"/>
              </a:rPr>
              <a:t>&lt;</a:t>
            </a:r>
            <a:r>
              <a:rPr lang="hu-HU" sz="2000" b="1">
                <a:solidFill>
                  <a:srgbClr val="66FFFF"/>
                </a:solidFill>
                <a:cs typeface="Arial" charset="0"/>
              </a:rPr>
              <a:t>        40</a:t>
            </a:r>
            <a:r>
              <a:rPr lang="hu-HU" sz="2000" b="1">
                <a:solidFill>
                  <a:srgbClr val="66FFFF"/>
                </a:solidFill>
                <a:cs typeface="Times New Roman" pitchFamily="18" charset="0"/>
              </a:rPr>
              <a:t>&lt;</a:t>
            </a:r>
            <a:r>
              <a:rPr lang="hu-HU" sz="2000" b="1">
                <a:solidFill>
                  <a:srgbClr val="66FFFF"/>
                </a:solidFill>
                <a:cs typeface="Arial" charset="0"/>
              </a:rPr>
              <a:t>        50</a:t>
            </a:r>
            <a:r>
              <a:rPr lang="hu-HU" sz="2000" b="1">
                <a:solidFill>
                  <a:srgbClr val="66FFFF"/>
                </a:solidFill>
                <a:cs typeface="Times New Roman" pitchFamily="18" charset="0"/>
              </a:rPr>
              <a:t>&lt;</a:t>
            </a:r>
            <a:r>
              <a:rPr lang="hu-HU" sz="2000" b="1">
                <a:solidFill>
                  <a:srgbClr val="66FFFF"/>
                </a:solidFill>
                <a:cs typeface="Arial" charset="0"/>
              </a:rPr>
              <a:t>        60 </a:t>
            </a:r>
            <a:r>
              <a:rPr lang="hu-HU" sz="2000" b="1">
                <a:solidFill>
                  <a:srgbClr val="66FFFF"/>
                </a:solidFill>
                <a:cs typeface="Times New Roman" pitchFamily="18" charset="0"/>
              </a:rPr>
              <a:t>&lt;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124200" y="5394325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hu-HU" sz="2000" b="1">
                <a:solidFill>
                  <a:srgbClr val="FFFFFF"/>
                </a:solidFill>
                <a:cs typeface="Arial" charset="0"/>
              </a:rPr>
              <a:t>length of disordered region</a:t>
            </a:r>
            <a:endParaRPr lang="hu-HU" sz="2000" b="1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283660" name="Text Box 12"/>
          <p:cNvSpPr txBox="1">
            <a:spLocks noChangeArrowheads="1"/>
          </p:cNvSpPr>
          <p:nvPr/>
        </p:nvSpPr>
        <p:spPr bwMode="auto">
          <a:xfrm>
            <a:off x="1135063" y="152400"/>
            <a:ext cx="687863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+mn-ea"/>
                <a:cs typeface="Arial" charset="0"/>
              </a:rPr>
              <a:t>3) Bioinformatics studies: d</a:t>
            </a:r>
            <a:r>
              <a:rPr lang="hu-HU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+mn-ea"/>
                <a:cs typeface="Arial" charset="0"/>
              </a:rPr>
              <a:t>isorder prevails in regulatory proteins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Text Box 2"/>
          <p:cNvSpPr txBox="1">
            <a:spLocks noChangeArrowheads="1"/>
          </p:cNvSpPr>
          <p:nvPr/>
        </p:nvSpPr>
        <p:spPr bwMode="auto">
          <a:xfrm>
            <a:off x="1042988" y="188913"/>
            <a:ext cx="72723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+mn-ea"/>
                <a:cs typeface="+mn-cs"/>
              </a:rPr>
              <a:t>3) Bioinformatic studies: disorder correlates with complex size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5508625" y="6453188"/>
            <a:ext cx="36004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hu-HU" sz="1500" b="1">
                <a:solidFill>
                  <a:srgbClr val="336699"/>
                </a:solidFill>
              </a:rPr>
              <a:t>Hegyi et al. (2007) </a:t>
            </a:r>
            <a:r>
              <a:rPr lang="hu-HU" sz="1500" b="1" i="1">
                <a:solidFill>
                  <a:srgbClr val="336699"/>
                </a:solidFill>
              </a:rPr>
              <a:t>BMC Struct. Biol.</a:t>
            </a:r>
            <a:r>
              <a:rPr lang="en-GB" sz="1500" b="1">
                <a:solidFill>
                  <a:srgbClr val="336699"/>
                </a:solidFill>
              </a:rPr>
              <a:t> 7, 65</a:t>
            </a:r>
          </a:p>
        </p:txBody>
      </p:sp>
      <p:grpSp>
        <p:nvGrpSpPr>
          <p:cNvPr id="11269" name="Group 4"/>
          <p:cNvGrpSpPr>
            <a:grpSpLocks/>
          </p:cNvGrpSpPr>
          <p:nvPr/>
        </p:nvGrpSpPr>
        <p:grpSpPr bwMode="auto">
          <a:xfrm>
            <a:off x="1330325" y="1341438"/>
            <a:ext cx="6481763" cy="4895850"/>
            <a:chOff x="839" y="709"/>
            <a:chExt cx="4161" cy="3164"/>
          </a:xfrm>
        </p:grpSpPr>
        <p:sp>
          <p:nvSpPr>
            <p:cNvPr id="11274" name="Rectangle 5"/>
            <p:cNvSpPr>
              <a:spLocks noChangeArrowheads="1"/>
            </p:cNvSpPr>
            <p:nvPr/>
          </p:nvSpPr>
          <p:spPr bwMode="auto">
            <a:xfrm>
              <a:off x="839" y="709"/>
              <a:ext cx="4127" cy="3129"/>
            </a:xfrm>
            <a:prstGeom prst="rect">
              <a:avLst/>
            </a:prstGeom>
            <a:noFill/>
            <a:ln w="38100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275" name="Group 6"/>
            <p:cNvGrpSpPr>
              <a:grpSpLocks/>
            </p:cNvGrpSpPr>
            <p:nvPr/>
          </p:nvGrpSpPr>
          <p:grpSpPr bwMode="auto">
            <a:xfrm>
              <a:off x="872" y="743"/>
              <a:ext cx="4128" cy="3130"/>
              <a:chOff x="929" y="799"/>
              <a:chExt cx="4128" cy="3130"/>
            </a:xfrm>
          </p:grpSpPr>
          <p:sp>
            <p:nvSpPr>
              <p:cNvPr id="11276" name="Line 7"/>
              <p:cNvSpPr>
                <a:spLocks noChangeShapeType="1"/>
              </p:cNvSpPr>
              <p:nvPr/>
            </p:nvSpPr>
            <p:spPr bwMode="auto">
              <a:xfrm>
                <a:off x="929" y="3929"/>
                <a:ext cx="4128" cy="0"/>
              </a:xfrm>
              <a:prstGeom prst="line">
                <a:avLst/>
              </a:prstGeom>
              <a:noFill/>
              <a:ln w="7620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7" name="Line 8"/>
              <p:cNvSpPr>
                <a:spLocks noChangeShapeType="1"/>
              </p:cNvSpPr>
              <p:nvPr/>
            </p:nvSpPr>
            <p:spPr bwMode="auto">
              <a:xfrm flipV="1">
                <a:off x="5057" y="799"/>
                <a:ext cx="0" cy="3130"/>
              </a:xfrm>
              <a:prstGeom prst="line">
                <a:avLst/>
              </a:prstGeom>
              <a:noFill/>
              <a:ln w="7620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11266" name="Object 9"/>
          <p:cNvGraphicFramePr>
            <a:graphicFrameLocks noGrp="1" noChangeAspect="1"/>
          </p:cNvGraphicFramePr>
          <p:nvPr>
            <p:ph/>
          </p:nvPr>
        </p:nvGraphicFramePr>
        <p:xfrm>
          <a:off x="1384300" y="1398588"/>
          <a:ext cx="6281738" cy="472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Graph" r:id="rId3" imgW="3661920" imgH="2890080" progId="Origin50.Graph">
                  <p:embed/>
                </p:oleObj>
              </mc:Choice>
              <mc:Fallback>
                <p:oleObj name="Graph" r:id="rId3" imgW="3661920" imgH="2890080" progId="Origin50.Graph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1398588"/>
                        <a:ext cx="6281738" cy="4729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ext Box 10"/>
          <p:cNvSpPr txBox="1">
            <a:spLocks noChangeArrowheads="1"/>
          </p:cNvSpPr>
          <p:nvPr/>
        </p:nvSpPr>
        <p:spPr bwMode="auto">
          <a:xfrm>
            <a:off x="2484438" y="1700213"/>
            <a:ext cx="917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hu-HU" sz="2000" b="1">
                <a:solidFill>
                  <a:srgbClr val="FF0000"/>
                </a:solidFill>
                <a:latin typeface="Arial" charset="0"/>
              </a:rPr>
              <a:t>single</a:t>
            </a:r>
          </a:p>
        </p:txBody>
      </p:sp>
      <p:sp>
        <p:nvSpPr>
          <p:cNvPr id="11271" name="Text Box 11"/>
          <p:cNvSpPr txBox="1">
            <a:spLocks noChangeArrowheads="1"/>
          </p:cNvSpPr>
          <p:nvPr/>
        </p:nvSpPr>
        <p:spPr bwMode="auto">
          <a:xfrm>
            <a:off x="3635375" y="2349500"/>
            <a:ext cx="97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hu-HU" sz="2000" b="1">
                <a:solidFill>
                  <a:srgbClr val="FF9900"/>
                </a:solidFill>
                <a:latin typeface="Arial" charset="0"/>
              </a:rPr>
              <a:t>11-100</a:t>
            </a:r>
          </a:p>
        </p:txBody>
      </p:sp>
      <p:sp>
        <p:nvSpPr>
          <p:cNvPr id="11272" name="Text Box 12"/>
          <p:cNvSpPr txBox="1">
            <a:spLocks noChangeArrowheads="1"/>
          </p:cNvSpPr>
          <p:nvPr/>
        </p:nvSpPr>
        <p:spPr bwMode="auto">
          <a:xfrm>
            <a:off x="2771775" y="2708275"/>
            <a:ext cx="550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hu-HU" sz="2000" b="1">
                <a:solidFill>
                  <a:srgbClr val="00FF00"/>
                </a:solidFill>
                <a:latin typeface="Arial" charset="0"/>
              </a:rPr>
              <a:t>2-4</a:t>
            </a:r>
          </a:p>
        </p:txBody>
      </p:sp>
      <p:sp>
        <p:nvSpPr>
          <p:cNvPr id="11273" name="Text Box 13"/>
          <p:cNvSpPr txBox="1">
            <a:spLocks noChangeArrowheads="1"/>
          </p:cNvSpPr>
          <p:nvPr/>
        </p:nvSpPr>
        <p:spPr bwMode="auto">
          <a:xfrm>
            <a:off x="3132138" y="3608388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hu-HU" sz="2000" b="1">
                <a:solidFill>
                  <a:srgbClr val="0000FF"/>
                </a:solidFill>
                <a:latin typeface="Arial" charset="0"/>
              </a:rPr>
              <a:t>5-10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Text Box 2"/>
          <p:cNvSpPr txBox="1">
            <a:spLocks noChangeArrowheads="1"/>
          </p:cNvSpPr>
          <p:nvPr/>
        </p:nvSpPr>
        <p:spPr bwMode="auto">
          <a:xfrm>
            <a:off x="1042988" y="188913"/>
            <a:ext cx="72723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+mn-ea"/>
                <a:cs typeface="+mn-cs"/>
              </a:rPr>
              <a:t>4) Single protein studies</a:t>
            </a:r>
          </a:p>
        </p:txBody>
      </p:sp>
      <p:pic>
        <p:nvPicPr>
          <p:cNvPr id="56323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052513"/>
            <a:ext cx="5761038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196975"/>
            <a:ext cx="8442325" cy="386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981575" y="6524625"/>
            <a:ext cx="41275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500" b="1">
                <a:solidFill>
                  <a:srgbClr val="336699"/>
                </a:solidFill>
              </a:rPr>
              <a:t>Dunker et al. (2001) </a:t>
            </a:r>
            <a:r>
              <a:rPr lang="en-GB" sz="1500" b="1" i="1">
                <a:solidFill>
                  <a:srgbClr val="336699"/>
                </a:solidFill>
              </a:rPr>
              <a:t>J. Mol. Graph. Model.</a:t>
            </a:r>
            <a:r>
              <a:rPr lang="en-GB" sz="1500" b="1">
                <a:solidFill>
                  <a:srgbClr val="336699"/>
                </a:solidFill>
              </a:rPr>
              <a:t> 19, 26</a:t>
            </a:r>
            <a:endParaRPr lang="hu-HU" sz="1500" b="1">
              <a:solidFill>
                <a:srgbClr val="336699"/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835150" y="188913"/>
            <a:ext cx="6121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The unusual </a:t>
            </a:r>
            <a:r>
              <a:rPr lang="hu-HU" sz="2800" b="1">
                <a:solidFill>
                  <a:srgbClr val="CC3300"/>
                </a:solidFill>
                <a:latin typeface="Trebuchet MS" pitchFamily="34" charset="0"/>
              </a:rPr>
              <a:t>AA </a:t>
            </a:r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composition of IDPs</a:t>
            </a:r>
            <a:endParaRPr lang="hu-HU" sz="2800" b="1">
              <a:solidFill>
                <a:srgbClr val="CC3300"/>
              </a:solidFill>
              <a:latin typeface="Trebuchet MS" pitchFamily="34" charset="0"/>
            </a:endParaRPr>
          </a:p>
        </p:txBody>
      </p:sp>
      <p:grpSp>
        <p:nvGrpSpPr>
          <p:cNvPr id="18437" name="Group 5"/>
          <p:cNvGrpSpPr>
            <a:grpSpLocks/>
          </p:cNvGrpSpPr>
          <p:nvPr/>
        </p:nvGrpSpPr>
        <p:grpSpPr bwMode="auto">
          <a:xfrm>
            <a:off x="323850" y="1123950"/>
            <a:ext cx="8640763" cy="3960813"/>
            <a:chOff x="839" y="709"/>
            <a:chExt cx="4161" cy="3164"/>
          </a:xfrm>
        </p:grpSpPr>
        <p:sp>
          <p:nvSpPr>
            <p:cNvPr id="18444" name="Rectangle 6"/>
            <p:cNvSpPr>
              <a:spLocks noChangeArrowheads="1"/>
            </p:cNvSpPr>
            <p:nvPr/>
          </p:nvSpPr>
          <p:spPr bwMode="auto">
            <a:xfrm>
              <a:off x="839" y="709"/>
              <a:ext cx="4127" cy="3129"/>
            </a:xfrm>
            <a:prstGeom prst="rect">
              <a:avLst/>
            </a:prstGeom>
            <a:noFill/>
            <a:ln w="38100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445" name="Group 7"/>
            <p:cNvGrpSpPr>
              <a:grpSpLocks/>
            </p:cNvGrpSpPr>
            <p:nvPr/>
          </p:nvGrpSpPr>
          <p:grpSpPr bwMode="auto">
            <a:xfrm>
              <a:off x="872" y="743"/>
              <a:ext cx="4128" cy="3130"/>
              <a:chOff x="929" y="799"/>
              <a:chExt cx="4128" cy="3130"/>
            </a:xfrm>
          </p:grpSpPr>
          <p:sp>
            <p:nvSpPr>
              <p:cNvPr id="18446" name="Line 8"/>
              <p:cNvSpPr>
                <a:spLocks noChangeShapeType="1"/>
              </p:cNvSpPr>
              <p:nvPr/>
            </p:nvSpPr>
            <p:spPr bwMode="auto">
              <a:xfrm>
                <a:off x="929" y="3929"/>
                <a:ext cx="4128" cy="0"/>
              </a:xfrm>
              <a:prstGeom prst="line">
                <a:avLst/>
              </a:prstGeom>
              <a:noFill/>
              <a:ln w="7620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7" name="Line 9"/>
              <p:cNvSpPr>
                <a:spLocks noChangeShapeType="1"/>
              </p:cNvSpPr>
              <p:nvPr/>
            </p:nvSpPr>
            <p:spPr bwMode="auto">
              <a:xfrm flipV="1">
                <a:off x="5057" y="799"/>
                <a:ext cx="0" cy="3130"/>
              </a:xfrm>
              <a:prstGeom prst="line">
                <a:avLst/>
              </a:prstGeom>
              <a:noFill/>
              <a:ln w="7620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87450" y="5300663"/>
            <a:ext cx="2879725" cy="1033462"/>
            <a:chOff x="748" y="3339"/>
            <a:chExt cx="1814" cy="651"/>
          </a:xfrm>
        </p:grpSpPr>
        <p:sp>
          <p:nvSpPr>
            <p:cNvPr id="18442" name="AutoShape 11"/>
            <p:cNvSpPr>
              <a:spLocks/>
            </p:cNvSpPr>
            <p:nvPr/>
          </p:nvSpPr>
          <p:spPr bwMode="auto">
            <a:xfrm rot="-5400000">
              <a:off x="1519" y="2568"/>
              <a:ext cx="272" cy="1814"/>
            </a:xfrm>
            <a:prstGeom prst="leftBrace">
              <a:avLst>
                <a:gd name="adj1" fmla="val 55576"/>
                <a:gd name="adj2" fmla="val 50000"/>
              </a:avLst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Text Box 12"/>
            <p:cNvSpPr txBox="1">
              <a:spLocks noChangeArrowheads="1"/>
            </p:cNvSpPr>
            <p:nvPr/>
          </p:nvSpPr>
          <p:spPr bwMode="auto">
            <a:xfrm>
              <a:off x="839" y="3702"/>
              <a:ext cx="16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hu-HU" sz="2400" b="1">
                  <a:solidFill>
                    <a:schemeClr val="accent2"/>
                  </a:solidFill>
                  <a:latin typeface="Arial" charset="0"/>
                </a:rPr>
                <a:t>order-promoting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219700" y="5300663"/>
            <a:ext cx="3240088" cy="1033462"/>
            <a:chOff x="3288" y="3339"/>
            <a:chExt cx="2041" cy="651"/>
          </a:xfrm>
        </p:grpSpPr>
        <p:sp>
          <p:nvSpPr>
            <p:cNvPr id="18440" name="AutoShape 14"/>
            <p:cNvSpPr>
              <a:spLocks/>
            </p:cNvSpPr>
            <p:nvPr/>
          </p:nvSpPr>
          <p:spPr bwMode="auto">
            <a:xfrm rot="-5400000">
              <a:off x="4173" y="2454"/>
              <a:ext cx="272" cy="2041"/>
            </a:xfrm>
            <a:prstGeom prst="leftBrace">
              <a:avLst>
                <a:gd name="adj1" fmla="val 62531"/>
                <a:gd name="adj2" fmla="val 50000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1" name="Text Box 15"/>
            <p:cNvSpPr txBox="1">
              <a:spLocks noChangeArrowheads="1"/>
            </p:cNvSpPr>
            <p:nvPr/>
          </p:nvSpPr>
          <p:spPr bwMode="auto">
            <a:xfrm>
              <a:off x="3334" y="3702"/>
              <a:ext cx="19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hu-HU" sz="2400" b="1">
                  <a:solidFill>
                    <a:srgbClr val="FF0000"/>
                  </a:solidFill>
                  <a:latin typeface="Arial" charset="0"/>
                </a:rPr>
                <a:t>disorder-promoting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F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0688" y="2835275"/>
            <a:ext cx="5473700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070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07375" cy="850900"/>
          </a:xfrm>
          <a:effectLst>
            <a:outerShdw dist="45791" dir="2021404" algn="ctr" rotWithShape="0">
              <a:schemeClr val="bg2"/>
            </a:outerShdw>
          </a:effectLst>
        </p:spPr>
        <p:txBody>
          <a:bodyPr lIns="91440" tIns="45720" rIns="91440" bIns="45720"/>
          <a:lstStyle/>
          <a:p>
            <a:pPr>
              <a:buClr>
                <a:srgbClr val="FFFFFF"/>
              </a:buClr>
              <a:buFont typeface="Trebuchet MS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>
                <a:solidFill>
                  <a:srgbClr val="CC3300"/>
                </a:solidFill>
                <a:latin typeface="Trebuchet MS" pitchFamily="34" charset="0"/>
              </a:rPr>
              <a:t>AA feature space: </a:t>
            </a:r>
            <a:r>
              <a:rPr lang="en-US" sz="2800" b="1" dirty="0" err="1">
                <a:solidFill>
                  <a:srgbClr val="CC3300"/>
                </a:solidFill>
                <a:latin typeface="Trebuchet MS" pitchFamily="34" charset="0"/>
              </a:rPr>
              <a:t>AAindex</a:t>
            </a:r>
            <a:r>
              <a:rPr lang="en-US" sz="2800" b="1" dirty="0">
                <a:solidFill>
                  <a:srgbClr val="CC3300"/>
                </a:solidFill>
                <a:latin typeface="Trebuchet MS" pitchFamily="34" charset="0"/>
              </a:rPr>
              <a:t> database</a:t>
            </a:r>
            <a:br>
              <a:rPr lang="en-US" sz="2800" b="1" dirty="0">
                <a:solidFill>
                  <a:srgbClr val="CC3300"/>
                </a:solidFill>
                <a:latin typeface="Trebuchet MS" pitchFamily="34" charset="0"/>
              </a:rPr>
            </a:br>
            <a:r>
              <a:rPr lang="en-US" sz="2800" b="1" dirty="0">
                <a:solidFill>
                  <a:srgbClr val="CC3300"/>
                </a:solidFill>
                <a:latin typeface="Trebuchet MS" pitchFamily="34" charset="0"/>
              </a:rPr>
              <a:t>http://www.genome.jp/aaindex</a:t>
            </a:r>
            <a:endParaRPr lang="en-GB" sz="2800" b="1" dirty="0">
              <a:solidFill>
                <a:srgbClr val="CC3300"/>
              </a:solidFill>
              <a:latin typeface="Trebuchet MS" pitchFamily="34" charset="0"/>
            </a:endParaRPr>
          </a:p>
        </p:txBody>
      </p:sp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468313" y="1341438"/>
            <a:ext cx="8280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sz="2400" b="1">
                <a:solidFill>
                  <a:srgbClr val="336699"/>
                </a:solidFill>
                <a:latin typeface="Arial Unicode MS" pitchFamily="34" charset="-128"/>
              </a:rPr>
              <a:t>A number is associated with every amino acid, which quantitatively describes how characteristic the given feature is to the AA (has 517 different scales at present)</a:t>
            </a:r>
            <a:endParaRPr lang="hu-HU" sz="2400" b="1">
              <a:solidFill>
                <a:srgbClr val="336699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969963" y="2781300"/>
            <a:ext cx="72739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000" b="1">
                <a:solidFill>
                  <a:srgbClr val="CC3300"/>
                </a:solidFill>
              </a:rPr>
              <a:t>Two things you might not want to do…</a:t>
            </a:r>
          </a:p>
          <a:p>
            <a:r>
              <a:rPr lang="en-GB" sz="3000" b="1">
                <a:solidFill>
                  <a:srgbClr val="006699"/>
                </a:solidFill>
              </a:rPr>
              <a:t>	1) SEG: low complexity regions</a:t>
            </a:r>
            <a:endParaRPr lang="hu-HU" sz="3000" b="1">
              <a:solidFill>
                <a:srgbClr val="00669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468313" y="1084263"/>
            <a:ext cx="84248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 b="1">
                <a:solidFill>
                  <a:schemeClr val="tx2"/>
                </a:solidFill>
                <a:latin typeface="Arial Unicode MS" pitchFamily="34" charset="-128"/>
              </a:rPr>
              <a:t>Sequence databases contain a lot of regions in which only  a few amino acids occur</a:t>
            </a:r>
            <a:r>
              <a:rPr lang="hu-HU" sz="2400" b="1">
                <a:solidFill>
                  <a:schemeClr val="tx2"/>
                </a:solidFill>
                <a:latin typeface="Arial Unicode MS" pitchFamily="34" charset="-128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Arial Unicode MS" pitchFamily="34" charset="-128"/>
              </a:rPr>
              <a:t>(</a:t>
            </a:r>
            <a:r>
              <a:rPr lang="hu-HU" sz="2400" b="1">
                <a:solidFill>
                  <a:schemeClr val="tx2"/>
                </a:solidFill>
                <a:latin typeface="Arial Unicode MS" pitchFamily="34" charset="-128"/>
              </a:rPr>
              <a:t>simple</a:t>
            </a:r>
            <a:r>
              <a:rPr lang="en-US" sz="2400" b="1">
                <a:solidFill>
                  <a:schemeClr val="tx2"/>
                </a:solidFill>
                <a:latin typeface="Arial Unicode MS" pitchFamily="34" charset="-128"/>
              </a:rPr>
              <a:t>)</a:t>
            </a:r>
            <a:r>
              <a:rPr lang="hu-HU" sz="2400" b="1">
                <a:solidFill>
                  <a:schemeClr val="tx2"/>
                </a:solidFill>
                <a:latin typeface="Arial Unicode MS" pitchFamily="34" charset="-128"/>
              </a:rPr>
              <a:t>, </a:t>
            </a:r>
            <a:r>
              <a:rPr lang="en-GB" sz="2400" b="1">
                <a:solidFill>
                  <a:schemeClr val="tx2"/>
                </a:solidFill>
                <a:latin typeface="Arial Unicode MS" pitchFamily="34" charset="-128"/>
              </a:rPr>
              <a:t>or some dominate (b</a:t>
            </a:r>
            <a:r>
              <a:rPr lang="hu-HU" sz="2400" b="1">
                <a:solidFill>
                  <a:schemeClr val="tx2"/>
                </a:solidFill>
                <a:latin typeface="Arial Unicode MS" pitchFamily="34" charset="-128"/>
              </a:rPr>
              <a:t>iased</a:t>
            </a:r>
            <a:r>
              <a:rPr lang="en-US" sz="2400" b="1">
                <a:solidFill>
                  <a:schemeClr val="tx2"/>
                </a:solidFill>
                <a:latin typeface="Arial Unicode MS" pitchFamily="34" charset="-128"/>
              </a:rPr>
              <a:t>)</a:t>
            </a:r>
            <a:r>
              <a:rPr lang="en-GB" sz="2400" b="1">
                <a:solidFill>
                  <a:schemeClr val="tx2"/>
                </a:solidFill>
                <a:latin typeface="Arial Unicode MS" pitchFamily="34" charset="-128"/>
              </a:rPr>
              <a:t>, this can be described by an entropy function - </a:t>
            </a:r>
            <a:r>
              <a:rPr lang="hu-HU" sz="2400" b="1">
                <a:solidFill>
                  <a:schemeClr val="tx2"/>
                </a:solidFill>
                <a:latin typeface="Arial Unicode MS" pitchFamily="34" charset="-128"/>
              </a:rPr>
              <a:t>Wootton</a:t>
            </a:r>
            <a:r>
              <a:rPr lang="en-US" sz="2400" b="1">
                <a:solidFill>
                  <a:schemeClr val="tx2"/>
                </a:solidFill>
                <a:latin typeface="Arial Unicode MS" pitchFamily="34" charset="-128"/>
              </a:rPr>
              <a:t> (1993)</a:t>
            </a:r>
            <a:endParaRPr lang="hu-HU" sz="2400" b="1">
              <a:solidFill>
                <a:schemeClr val="tx2"/>
              </a:solidFill>
              <a:latin typeface="Arial Unicode MS" pitchFamily="34" charset="-128"/>
            </a:endParaRPr>
          </a:p>
        </p:txBody>
      </p:sp>
      <p:grpSp>
        <p:nvGrpSpPr>
          <p:cNvPr id="21507" name="Group 5"/>
          <p:cNvGrpSpPr>
            <a:grpSpLocks/>
          </p:cNvGrpSpPr>
          <p:nvPr/>
        </p:nvGrpSpPr>
        <p:grpSpPr bwMode="auto">
          <a:xfrm>
            <a:off x="4573588" y="3429000"/>
            <a:ext cx="3527425" cy="2087563"/>
            <a:chOff x="340" y="1979"/>
            <a:chExt cx="2222" cy="1315"/>
          </a:xfrm>
        </p:grpSpPr>
        <p:sp>
          <p:nvSpPr>
            <p:cNvPr id="21510" name="Rectangle 6"/>
            <p:cNvSpPr>
              <a:spLocks noChangeArrowheads="1"/>
            </p:cNvSpPr>
            <p:nvPr/>
          </p:nvSpPr>
          <p:spPr bwMode="auto">
            <a:xfrm>
              <a:off x="340" y="1979"/>
              <a:ext cx="2222" cy="131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1511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1" y="2014"/>
              <a:ext cx="1518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2" name="Text Box 8"/>
            <p:cNvSpPr txBox="1">
              <a:spLocks noChangeArrowheads="1"/>
            </p:cNvSpPr>
            <p:nvPr/>
          </p:nvSpPr>
          <p:spPr bwMode="auto">
            <a:xfrm>
              <a:off x="521" y="2704"/>
              <a:ext cx="186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600" dirty="0">
                  <a:solidFill>
                    <a:srgbClr val="CC3300"/>
                  </a:solidFill>
                </a:rPr>
                <a:t>L &gt; 20; window size, </a:t>
              </a:r>
            </a:p>
            <a:p>
              <a:pPr algn="l"/>
              <a:r>
                <a:rPr lang="en-US" sz="1600" dirty="0">
                  <a:solidFill>
                    <a:srgbClr val="CC3300"/>
                  </a:solidFill>
                </a:rPr>
                <a:t>N alphabet size (20), </a:t>
              </a:r>
            </a:p>
          </p:txBody>
        </p:sp>
      </p:grpSp>
      <p:sp>
        <p:nvSpPr>
          <p:cNvPr id="21508" name="Text Box 11"/>
          <p:cNvSpPr txBox="1">
            <a:spLocks noChangeArrowheads="1"/>
          </p:cNvSpPr>
          <p:nvPr/>
        </p:nvSpPr>
        <p:spPr bwMode="auto">
          <a:xfrm>
            <a:off x="2146300" y="239713"/>
            <a:ext cx="4727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CC3300"/>
                </a:solidFill>
                <a:latin typeface="Trebuchet MS" pitchFamily="34" charset="0"/>
              </a:rPr>
              <a:t>Sequence complexity (SEG)</a:t>
            </a:r>
            <a:endParaRPr lang="hu-HU" sz="2800" b="1">
              <a:solidFill>
                <a:srgbClr val="CC3300"/>
              </a:solidFill>
              <a:latin typeface="Trebuchet MS" pitchFamily="34" charset="0"/>
            </a:endParaRPr>
          </a:p>
        </p:txBody>
      </p:sp>
      <p:sp>
        <p:nvSpPr>
          <p:cNvPr id="21509" name="Text Box 12"/>
          <p:cNvSpPr txBox="1">
            <a:spLocks noChangeArrowheads="1"/>
          </p:cNvSpPr>
          <p:nvPr/>
        </p:nvSpPr>
        <p:spPr bwMode="auto">
          <a:xfrm>
            <a:off x="1258888" y="3933825"/>
            <a:ext cx="2663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000" b="1">
                <a:solidFill>
                  <a:srgbClr val="006699"/>
                </a:solidFill>
              </a:rPr>
              <a:t>Shannon`s entropy</a:t>
            </a:r>
            <a:endParaRPr lang="hu-HU" sz="3000" b="1">
              <a:solidFill>
                <a:srgbClr val="006699"/>
              </a:solidFill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3946</TotalTime>
  <Words>1589</Words>
  <Application>Microsoft Macintosh PowerPoint</Application>
  <PresentationFormat>On-screen Show (4:3)</PresentationFormat>
  <Paragraphs>272</Paragraphs>
  <Slides>54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54</vt:i4>
      </vt:variant>
    </vt:vector>
  </HeadingPairs>
  <TitlesOfParts>
    <vt:vector size="70" baseType="lpstr">
      <vt:lpstr>Arial Unicode MS</vt:lpstr>
      <vt:lpstr>Arial</vt:lpstr>
      <vt:lpstr>Arial Black</vt:lpstr>
      <vt:lpstr>Berlin Sans FB Demi</vt:lpstr>
      <vt:lpstr>Britannic Bold</vt:lpstr>
      <vt:lpstr>Courier</vt:lpstr>
      <vt:lpstr>Times New Roman</vt:lpstr>
      <vt:lpstr>Times New Roman MT Extra Bold</vt:lpstr>
      <vt:lpstr>Trebuchet MS</vt:lpstr>
      <vt:lpstr>Wingdings</vt:lpstr>
      <vt:lpstr>Alapértelmezett terv</vt:lpstr>
      <vt:lpstr>CorelPhotoPaint.Image.11</vt:lpstr>
      <vt:lpstr>CorelPhotoPaint.Image.8</vt:lpstr>
      <vt:lpstr>Photo Editor fénykép</vt:lpstr>
      <vt:lpstr>CorelDRAW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AA feature space: AAindex database http://www.genome.jp/aaindex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cp:lastModifiedBy>Microsoft Office User</cp:lastModifiedBy>
  <cp:revision>301</cp:revision>
  <dcterms:modified xsi:type="dcterms:W3CDTF">2025-04-11T06:58:49Z</dcterms:modified>
</cp:coreProperties>
</file>