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5"/>
  </p:notesMasterIdLst>
  <p:handoutMasterIdLst>
    <p:handoutMasterId r:id="rId36"/>
  </p:handoutMasterIdLst>
  <p:sldIdLst>
    <p:sldId id="256" r:id="rId2"/>
    <p:sldId id="405" r:id="rId3"/>
    <p:sldId id="386" r:id="rId4"/>
    <p:sldId id="439" r:id="rId5"/>
    <p:sldId id="387" r:id="rId6"/>
    <p:sldId id="440" r:id="rId7"/>
    <p:sldId id="388" r:id="rId8"/>
    <p:sldId id="430" r:id="rId9"/>
    <p:sldId id="431" r:id="rId10"/>
    <p:sldId id="432" r:id="rId11"/>
    <p:sldId id="433" r:id="rId12"/>
    <p:sldId id="389" r:id="rId13"/>
    <p:sldId id="391" r:id="rId14"/>
    <p:sldId id="261" r:id="rId15"/>
    <p:sldId id="434" r:id="rId16"/>
    <p:sldId id="396" r:id="rId17"/>
    <p:sldId id="277" r:id="rId18"/>
    <p:sldId id="399" r:id="rId19"/>
    <p:sldId id="271" r:id="rId20"/>
    <p:sldId id="441" r:id="rId21"/>
    <p:sldId id="442" r:id="rId22"/>
    <p:sldId id="435" r:id="rId23"/>
    <p:sldId id="272" r:id="rId24"/>
    <p:sldId id="406" r:id="rId25"/>
    <p:sldId id="278" r:id="rId26"/>
    <p:sldId id="279" r:id="rId27"/>
    <p:sldId id="407" r:id="rId28"/>
    <p:sldId id="408" r:id="rId29"/>
    <p:sldId id="409" r:id="rId30"/>
    <p:sldId id="381" r:id="rId31"/>
    <p:sldId id="370" r:id="rId32"/>
    <p:sldId id="414" r:id="rId33"/>
    <p:sldId id="415" r:id="rId3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77"/>
  </p:normalViewPr>
  <p:slideViewPr>
    <p:cSldViewPr>
      <p:cViewPr varScale="1">
        <p:scale>
          <a:sx n="92" d="100"/>
          <a:sy n="92" d="100"/>
        </p:scale>
        <p:origin x="166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9.xml"/><Relationship Id="rId2" Type="http://schemas.openxmlformats.org/officeDocument/2006/relationships/slide" Target="slides/slide14.xml"/><Relationship Id="rId1" Type="http://schemas.openxmlformats.org/officeDocument/2006/relationships/slide" Target="slides/slide1.xml"/><Relationship Id="rId5" Type="http://schemas.openxmlformats.org/officeDocument/2006/relationships/slide" Target="slides/slide30.xml"/><Relationship Id="rId4" Type="http://schemas.openxmlformats.org/officeDocument/2006/relationships/slide" Target="slides/slide2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65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65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B43C733E-2044-4FDF-8DAF-818C3FF4A9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98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98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D6E31965-6F45-42C7-8E10-0C269E821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16B8CE-2954-4FF3-BEA3-2A19D5B87DDD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01B885-23F2-477A-88D9-77C3A63A1C3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911E1D-ECEC-4B62-8AA2-D37DA72E9931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3A6A02-BDB2-4D69-BA19-6207C822B397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257A69-B28F-4E59-9BD7-7B4F87C2DEA0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763C50-E461-4714-8C73-34FA72A15F2D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1AF59B-1888-4495-9C04-80D03A2C5E4B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F2F3B6-7C93-4569-8184-FE33851DC0F1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7E9AB7-EA12-495B-ACE2-6D7221DF78AF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441F1B-3962-4BC1-A11B-EF03202EDDD9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CBA9AF-97A6-4FBE-8A22-80AF2A918823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573A5E-E14E-403F-9B10-4EF60CCA3BF7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63DA53-B172-4974-B5FC-08F7E99E9803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00ECA4-9EF2-467B-B6E0-35683DA723FE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D77CC6-40B4-4829-B310-D08111395887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5BDDED-0652-43FD-B354-D95DB15B1158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D81196-8144-4ABA-8C75-3B8AC4B255FA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76D534-3526-4E6F-9222-A38A29BE29E1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9B2A3F-0BE8-4304-9D5D-CD605BA5E05A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7562B7-BF0D-413A-9E11-7213B794EF76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EDC942-85B3-45CE-9191-402639B69AB1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66CFC4-4A6B-459C-99BF-C067DE5A191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58BF95-5ABF-43B5-979F-D9E7AA827ECF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7F3D69-3842-402D-8D32-A029AC8B20B5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21B641-2F44-45AA-97F3-37D2F79E0912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781D26-8165-4E2E-BE94-6CCFA1B6A021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9AE2C4-6C0D-4F71-BC5C-B15F0499923D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295F13-508F-4055-9F62-887D5BC728E3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2A654E-3E5D-4F4B-9961-7F8FA824814C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8ACD44-7CF9-4BEE-81F9-421712DA8C9D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3255E8-C808-4E3F-B4D9-0E2C2BF161BC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828C8C-5465-48F0-B485-28B949859F67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8551A2-4153-42C3-92CF-D491556B82BE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7306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306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8400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5157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54750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69619742-B77E-4509-923F-4632CDDB52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278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278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125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72038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2039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2040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2041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2042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72043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204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7204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7204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mbi.kun.nl/gv/dssp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ubic.bioc.columbia.edu/papers/2002_dsspcont/paper.html" TargetMode="External"/><Relationship Id="rId4" Type="http://schemas.openxmlformats.org/officeDocument/2006/relationships/hyperlink" Target="http://www.es.embnet.org/Services/MolBio/stride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cbi.nlm.nih.gov/entrez/query.fcgi?db=PubMed&amp;cmd=Retrieve&amp;dopt=Citation&amp;list_uids=10944389" TargetMode="External"/><Relationship Id="rId3" Type="http://schemas.openxmlformats.org/officeDocument/2006/relationships/hyperlink" Target="http://www.ncbi.nlm.nih.gov/entrez/query.fcgi?cmd=Retrieve&amp;db=pubmed&amp;dopt=Abstract&amp;list_uids=3172241" TargetMode="External"/><Relationship Id="rId7" Type="http://schemas.openxmlformats.org/officeDocument/2006/relationships/hyperlink" Target="http://www.ncbi.nlm.nih.gov/entrez/query.fcgi?cmd=Retrieve&amp;db=pubmed&amp;dopt=Abstract&amp;list_uids=10493868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cbi.nlm.nih.gov/entrez/query.fcgi?cmd=Retrieve&amp;db=PubMed&amp;dopt=Abstract&amp;list_uids=10861942" TargetMode="External"/><Relationship Id="rId5" Type="http://schemas.openxmlformats.org/officeDocument/2006/relationships/hyperlink" Target="http://genamics.com/expression/strucpred.htm" TargetMode="External"/><Relationship Id="rId4" Type="http://schemas.openxmlformats.org/officeDocument/2006/relationships/hyperlink" Target="http://www.ncbi.nlm.nih.gov/entrez/query.fcgi?cmd=Retrieve&amp;db=PubMed&amp;dopt=Abstract&amp;list_uids=8356056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intro.bio.umb.edu/111-112/111F98Lect/folding.html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s.ucl.ac.uk/staff/D.Jones/t42morph.html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uakron.edu/~csday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%20csday@cs.uakron.edu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3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mbi.ru.nl/gvteach/aainfo/chou.shtml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mbi.ru.nl/gvteach/aainfo/chou.shtml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mbi.ru.nl/gvteach/aainfo/chou.shtml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52400"/>
            <a:ext cx="8610600" cy="1676400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b="0"/>
              <a:t>Protein Secondary Structure Prediction</a:t>
            </a:r>
          </a:p>
        </p:txBody>
      </p:sp>
      <p:pic>
        <p:nvPicPr>
          <p:cNvPr id="7171" name="Picture 6" descr="1rc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1905000"/>
            <a:ext cx="37719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Text Box 7"/>
          <p:cNvSpPr txBox="1">
            <a:spLocks noChangeArrowheads="1"/>
          </p:cNvSpPr>
          <p:nvPr/>
        </p:nvSpPr>
        <p:spPr bwMode="auto">
          <a:xfrm>
            <a:off x="2209800" y="6248400"/>
            <a:ext cx="6600825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000"/>
              <a:t>Some of the slides are adapted from Dr. Dong Xu’s lecture notes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ffectLst/>
              </a:rPr>
              <a:t>Proteins – Structural Classes</a:t>
            </a:r>
            <a:endParaRPr lang="en-US" b="0">
              <a:effectLst/>
            </a:endParaRPr>
          </a:p>
        </p:txBody>
      </p:sp>
      <p:pic>
        <p:nvPicPr>
          <p:cNvPr id="16387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371600" y="1766888"/>
            <a:ext cx="6324600" cy="4373562"/>
          </a:xfrm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0" y="76200"/>
          <a:ext cx="9144000" cy="670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Editor Photo" r:id="rId3" imgW="6466667" imgH="4219048" progId="MSPhotoEd.3">
                  <p:embed/>
                </p:oleObj>
              </mc:Choice>
              <mc:Fallback>
                <p:oleObj name="Photo Editor Photo" r:id="rId3" imgW="6466667" imgH="4219048" progId="MSPhotoEd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76200"/>
                        <a:ext cx="9144000" cy="670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1026"/>
          <p:cNvSpPr>
            <a:spLocks noGrp="1" noRot="1" noChangeArrowheads="1"/>
          </p:cNvSpPr>
          <p:nvPr>
            <p:ph type="title"/>
          </p:nvPr>
        </p:nvSpPr>
        <p:spPr>
          <a:xfrm>
            <a:off x="152400" y="152400"/>
            <a:ext cx="89916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Assigning Secondary Structure</a:t>
            </a:r>
          </a:p>
        </p:txBody>
      </p:sp>
      <p:sp>
        <p:nvSpPr>
          <p:cNvPr id="15462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/>
              <a:t>Defining features</a:t>
            </a:r>
          </a:p>
          <a:p>
            <a:pPr lvl="1" eaLnBrk="1" hangingPunct="1">
              <a:defRPr/>
            </a:pPr>
            <a:r>
              <a:rPr lang="en-US" sz="2400"/>
              <a:t>Dihedral angles</a:t>
            </a:r>
          </a:p>
          <a:p>
            <a:pPr lvl="1" eaLnBrk="1" hangingPunct="1">
              <a:defRPr/>
            </a:pPr>
            <a:r>
              <a:rPr lang="en-US" sz="2400"/>
              <a:t>Hydrogen bonds</a:t>
            </a:r>
          </a:p>
          <a:p>
            <a:pPr lvl="1" eaLnBrk="1" hangingPunct="1">
              <a:defRPr/>
            </a:pPr>
            <a:r>
              <a:rPr lang="en-US" sz="2400"/>
              <a:t>Geometry</a:t>
            </a:r>
          </a:p>
          <a:p>
            <a:pPr eaLnBrk="1" hangingPunct="1">
              <a:defRPr/>
            </a:pPr>
            <a:r>
              <a:rPr lang="en-US" sz="2800"/>
              <a:t>Assigned manually by crystallographers or</a:t>
            </a:r>
          </a:p>
          <a:p>
            <a:pPr eaLnBrk="1" hangingPunct="1">
              <a:defRPr/>
            </a:pPr>
            <a:r>
              <a:rPr lang="en-US" sz="2800"/>
              <a:t>Automatic</a:t>
            </a:r>
          </a:p>
          <a:p>
            <a:pPr lvl="1" eaLnBrk="1" hangingPunct="1">
              <a:defRPr/>
            </a:pPr>
            <a:r>
              <a:rPr lang="en-US" sz="2400">
                <a:hlinkClick r:id="rId3"/>
              </a:rPr>
              <a:t>DSSP</a:t>
            </a:r>
            <a:r>
              <a:rPr lang="en-US" sz="2400"/>
              <a:t> (Definition of secondary structure of proteins, Kabsch &amp; Sander,1983)</a:t>
            </a:r>
          </a:p>
          <a:p>
            <a:pPr lvl="1" eaLnBrk="1" hangingPunct="1">
              <a:defRPr/>
            </a:pPr>
            <a:r>
              <a:rPr lang="en-US" sz="2400">
                <a:hlinkClick r:id="rId4"/>
              </a:rPr>
              <a:t>STRIDE</a:t>
            </a:r>
            <a:r>
              <a:rPr lang="en-US" sz="2400"/>
              <a:t> (Frishman &amp; Argos, 1995)</a:t>
            </a:r>
          </a:p>
          <a:p>
            <a:pPr lvl="1" eaLnBrk="1" hangingPunct="1">
              <a:defRPr/>
            </a:pPr>
            <a:r>
              <a:rPr lang="en-US" sz="2400">
                <a:hlinkClick r:id="rId5"/>
              </a:rPr>
              <a:t>Continuum</a:t>
            </a:r>
            <a:r>
              <a:rPr lang="en-US" sz="2400"/>
              <a:t> (Claus Andersen, Burkhard Rost, 2001)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1026"/>
          <p:cNvSpPr>
            <a:spLocks noGrp="1" noRot="1" noChangeArrowheads="1"/>
          </p:cNvSpPr>
          <p:nvPr>
            <p:ph type="title"/>
          </p:nvPr>
        </p:nvSpPr>
        <p:spPr>
          <a:xfrm>
            <a:off x="533400" y="0"/>
            <a:ext cx="79248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/>
              <a:t>Definition of secondary structure of proteins (DSSP)</a:t>
            </a:r>
          </a:p>
        </p:txBody>
      </p:sp>
      <p:sp>
        <p:nvSpPr>
          <p:cNvPr id="15667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5029200"/>
          </a:xfrm>
        </p:spPr>
        <p:txBody>
          <a:bodyPr/>
          <a:lstStyle/>
          <a:p>
            <a:pPr eaLnBrk="1" hangingPunct="1">
              <a:defRPr/>
            </a:pPr>
            <a:r>
              <a:rPr lang="en-US" b="1"/>
              <a:t>The DSSP code</a:t>
            </a:r>
          </a:p>
          <a:p>
            <a:pPr lvl="1" eaLnBrk="1" hangingPunct="1">
              <a:spcBef>
                <a:spcPct val="5000"/>
              </a:spcBef>
              <a:defRPr/>
            </a:pPr>
            <a:r>
              <a:rPr lang="en-US"/>
              <a:t>H = alpha helix </a:t>
            </a:r>
          </a:p>
          <a:p>
            <a:pPr lvl="1" eaLnBrk="1" hangingPunct="1">
              <a:spcBef>
                <a:spcPct val="5000"/>
              </a:spcBef>
              <a:defRPr/>
            </a:pPr>
            <a:r>
              <a:rPr lang="en-US"/>
              <a:t>B = residue in isolated beta-bridge </a:t>
            </a:r>
          </a:p>
          <a:p>
            <a:pPr lvl="1" eaLnBrk="1" hangingPunct="1">
              <a:spcBef>
                <a:spcPct val="5000"/>
              </a:spcBef>
              <a:defRPr/>
            </a:pPr>
            <a:r>
              <a:rPr lang="en-US"/>
              <a:t>E = extended strand, participates in beta ladder </a:t>
            </a:r>
          </a:p>
          <a:p>
            <a:pPr lvl="1" eaLnBrk="1" hangingPunct="1">
              <a:spcBef>
                <a:spcPct val="5000"/>
              </a:spcBef>
              <a:defRPr/>
            </a:pPr>
            <a:r>
              <a:rPr lang="en-US"/>
              <a:t>G = 3-helix (3/10 helix) </a:t>
            </a:r>
          </a:p>
          <a:p>
            <a:pPr lvl="1" eaLnBrk="1" hangingPunct="1">
              <a:spcBef>
                <a:spcPct val="5000"/>
              </a:spcBef>
              <a:defRPr/>
            </a:pPr>
            <a:r>
              <a:rPr lang="en-US"/>
              <a:t>I = 5 helix (pi helix) </a:t>
            </a:r>
          </a:p>
          <a:p>
            <a:pPr lvl="1" eaLnBrk="1" hangingPunct="1">
              <a:spcBef>
                <a:spcPct val="5000"/>
              </a:spcBef>
              <a:defRPr/>
            </a:pPr>
            <a:r>
              <a:rPr lang="en-US"/>
              <a:t>T = hydrogen bonded turn </a:t>
            </a:r>
          </a:p>
          <a:p>
            <a:pPr lvl="1" eaLnBrk="1" hangingPunct="1">
              <a:spcBef>
                <a:spcPct val="5000"/>
              </a:spcBef>
              <a:defRPr/>
            </a:pPr>
            <a:r>
              <a:rPr lang="en-US"/>
              <a:t>S = bend </a:t>
            </a:r>
          </a:p>
          <a:p>
            <a:pPr lvl="1" eaLnBrk="1" hangingPunct="1">
              <a:spcBef>
                <a:spcPct val="5000"/>
              </a:spcBef>
              <a:defRPr/>
            </a:pPr>
            <a:endParaRPr lang="en-US" sz="1000"/>
          </a:p>
          <a:p>
            <a:pPr eaLnBrk="1" hangingPunct="1">
              <a:defRPr/>
            </a:pPr>
            <a:r>
              <a:rPr lang="en-US" b="1" u="sng"/>
              <a:t>CASP Standard</a:t>
            </a:r>
          </a:p>
          <a:p>
            <a:pPr lvl="1" eaLnBrk="1" hangingPunct="1">
              <a:defRPr/>
            </a:pPr>
            <a:r>
              <a:rPr lang="en-US" u="sng"/>
              <a:t>H = (H, G, I), E = (E, B), C = (T, S)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5800" y="228600"/>
            <a:ext cx="7620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Secondary Structure Prediction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077200" cy="4495800"/>
          </a:xfrm>
        </p:spPr>
        <p:txBody>
          <a:bodyPr/>
          <a:lstStyle/>
          <a:p>
            <a:pPr eaLnBrk="1" hangingPunct="1">
              <a:spcBef>
                <a:spcPct val="30000"/>
              </a:spcBef>
              <a:defRPr/>
            </a:pPr>
            <a:r>
              <a:rPr lang="en-US"/>
              <a:t>Given a protein sequence (primary structure) </a:t>
            </a:r>
          </a:p>
          <a:p>
            <a:pPr>
              <a:spcBef>
                <a:spcPct val="30000"/>
              </a:spcBef>
              <a:buClrTx/>
              <a:buSzTx/>
              <a:buFontTx/>
              <a:buNone/>
              <a:defRPr/>
            </a:pPr>
            <a:r>
              <a:rPr lang="en-US" sz="2400">
                <a:solidFill>
                  <a:schemeClr val="tx2"/>
                </a:solidFill>
                <a:effectLst/>
              </a:rPr>
              <a:t>	 </a:t>
            </a:r>
            <a:r>
              <a:rPr lang="en-US" sz="2800" b="1">
                <a:solidFill>
                  <a:schemeClr val="tx2"/>
                </a:solidFill>
                <a:effectLst/>
                <a:latin typeface="Courier New" pitchFamily="49" charset="0"/>
              </a:rPr>
              <a:t>G</a:t>
            </a:r>
            <a:r>
              <a:rPr lang="en-US" sz="2800" b="1" u="sng">
                <a:solidFill>
                  <a:schemeClr val="tx2"/>
                </a:solidFill>
                <a:latin typeface="Courier New" pitchFamily="49" charset="0"/>
              </a:rPr>
              <a:t>HWIAT</a:t>
            </a:r>
            <a:r>
              <a:rPr lang="en-US" sz="2800" b="1">
                <a:solidFill>
                  <a:schemeClr val="tx2"/>
                </a:solidFill>
                <a:effectLst/>
                <a:latin typeface="Courier New" pitchFamily="49" charset="0"/>
              </a:rPr>
              <a:t>R</a:t>
            </a:r>
            <a:r>
              <a:rPr lang="en-US" sz="2800" b="1" u="sng">
                <a:solidFill>
                  <a:schemeClr val="tx2"/>
                </a:solidFill>
                <a:latin typeface="Courier New" pitchFamily="49" charset="0"/>
              </a:rPr>
              <a:t>GQLIREAYEDY</a:t>
            </a:r>
            <a:r>
              <a:rPr lang="en-US" sz="2800" b="1">
                <a:solidFill>
                  <a:schemeClr val="tx2"/>
                </a:solidFill>
                <a:effectLst/>
                <a:latin typeface="Courier New" pitchFamily="49" charset="0"/>
              </a:rPr>
              <a:t>RHF</a:t>
            </a:r>
            <a:r>
              <a:rPr lang="en-US" sz="2800" b="1" u="sng">
                <a:solidFill>
                  <a:schemeClr val="tx2"/>
                </a:solidFill>
                <a:latin typeface="Courier New" pitchFamily="49" charset="0"/>
              </a:rPr>
              <a:t>SS</a:t>
            </a:r>
            <a:r>
              <a:rPr lang="en-US" sz="2800" b="1">
                <a:solidFill>
                  <a:schemeClr val="tx2"/>
                </a:solidFill>
                <a:effectLst/>
                <a:latin typeface="Courier New" pitchFamily="49" charset="0"/>
              </a:rPr>
              <a:t>ECPFIP</a:t>
            </a:r>
          </a:p>
          <a:p>
            <a:pPr algn="ctr">
              <a:spcBef>
                <a:spcPct val="30000"/>
              </a:spcBef>
              <a:buClrTx/>
              <a:buSzTx/>
              <a:buFontTx/>
              <a:buNone/>
              <a:defRPr/>
            </a:pPr>
            <a:endParaRPr lang="en-US" sz="800">
              <a:solidFill>
                <a:schemeClr val="tx2"/>
              </a:solidFill>
              <a:effectLst/>
            </a:endParaRPr>
          </a:p>
          <a:p>
            <a:pPr eaLnBrk="1" hangingPunct="1">
              <a:spcBef>
                <a:spcPct val="30000"/>
              </a:spcBef>
              <a:defRPr/>
            </a:pPr>
            <a:r>
              <a:rPr kumimoji="1" lang="en-US">
                <a:effectLst/>
              </a:rPr>
              <a:t>Predict its secondary structure content</a:t>
            </a:r>
          </a:p>
          <a:p>
            <a:pPr lvl="1" eaLnBrk="1" hangingPunct="1">
              <a:spcBef>
                <a:spcPct val="30000"/>
              </a:spcBef>
              <a:defRPr/>
            </a:pPr>
            <a:r>
              <a:rPr kumimoji="1" lang="en-US">
                <a:effectLst/>
              </a:rPr>
              <a:t>(C=Coils  H=Alpha Helix  E=Beta Strands)</a:t>
            </a:r>
          </a:p>
          <a:p>
            <a:pPr lvl="1" eaLnBrk="1" hangingPunct="1">
              <a:spcBef>
                <a:spcPct val="30000"/>
              </a:spcBef>
              <a:defRPr/>
            </a:pPr>
            <a:endParaRPr kumimoji="1" lang="en-US">
              <a:effectLst/>
            </a:endParaRPr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en-US" b="1">
                <a:solidFill>
                  <a:schemeClr val="tx2"/>
                </a:solidFill>
                <a:effectLst/>
                <a:latin typeface="Courier New" pitchFamily="49" charset="0"/>
              </a:rPr>
              <a:t>G</a:t>
            </a:r>
            <a:r>
              <a:rPr lang="en-US" b="1" u="sng">
                <a:solidFill>
                  <a:schemeClr val="tx2"/>
                </a:solidFill>
                <a:latin typeface="Courier New" pitchFamily="49" charset="0"/>
              </a:rPr>
              <a:t>HWIAT</a:t>
            </a:r>
            <a:r>
              <a:rPr lang="en-US" b="1">
                <a:solidFill>
                  <a:schemeClr val="tx2"/>
                </a:solidFill>
                <a:effectLst/>
                <a:latin typeface="Courier New" pitchFamily="49" charset="0"/>
              </a:rPr>
              <a:t>R</a:t>
            </a:r>
            <a:r>
              <a:rPr lang="en-US" b="1" u="sng">
                <a:solidFill>
                  <a:schemeClr val="tx2"/>
                </a:solidFill>
                <a:latin typeface="Courier New" pitchFamily="49" charset="0"/>
              </a:rPr>
              <a:t>GQLIREAYEDY</a:t>
            </a:r>
            <a:r>
              <a:rPr lang="en-US" b="1">
                <a:solidFill>
                  <a:schemeClr val="tx2"/>
                </a:solidFill>
                <a:effectLst/>
                <a:latin typeface="Courier New" pitchFamily="49" charset="0"/>
              </a:rPr>
              <a:t>RHF</a:t>
            </a:r>
            <a:r>
              <a:rPr lang="en-US" b="1" u="sng">
                <a:solidFill>
                  <a:schemeClr val="tx2"/>
                </a:solidFill>
                <a:latin typeface="Courier New" pitchFamily="49" charset="0"/>
              </a:rPr>
              <a:t>SS</a:t>
            </a:r>
            <a:r>
              <a:rPr lang="en-US" b="1">
                <a:solidFill>
                  <a:schemeClr val="tx2"/>
                </a:solidFill>
                <a:effectLst/>
                <a:latin typeface="Courier New" pitchFamily="49" charset="0"/>
              </a:rPr>
              <a:t>ECPFIP</a:t>
            </a:r>
            <a:endParaRPr kumimoji="1" lang="en-US" b="1">
              <a:effectLst/>
              <a:latin typeface="Courier New" pitchFamily="49" charset="0"/>
            </a:endParaRPr>
          </a:p>
          <a:p>
            <a:pPr lvl="1" eaLnBrk="1" hangingPunct="1">
              <a:spcBef>
                <a:spcPct val="30000"/>
              </a:spcBef>
              <a:buFont typeface="Wingdings" pitchFamily="2" charset="2"/>
              <a:buNone/>
              <a:defRPr/>
            </a:pPr>
            <a:r>
              <a:rPr lang="en-US" b="1">
                <a:effectLst/>
                <a:latin typeface="Courier New" pitchFamily="49" charset="0"/>
              </a:rPr>
              <a:t>C</a:t>
            </a:r>
            <a:r>
              <a:rPr lang="en-US" b="1" u="sng">
                <a:solidFill>
                  <a:schemeClr val="hlink"/>
                </a:solidFill>
                <a:latin typeface="Courier New" pitchFamily="49" charset="0"/>
              </a:rPr>
              <a:t>EEEEE</a:t>
            </a:r>
            <a:r>
              <a:rPr lang="en-US" b="1">
                <a:effectLst/>
                <a:latin typeface="Courier New" pitchFamily="49" charset="0"/>
              </a:rPr>
              <a:t>C</a:t>
            </a:r>
            <a:r>
              <a:rPr lang="en-US" b="1" u="sng">
                <a:solidFill>
                  <a:srgbClr val="FF0000"/>
                </a:solidFill>
                <a:latin typeface="Courier New" pitchFamily="49" charset="0"/>
              </a:rPr>
              <a:t>HHHHHHHHHHH</a:t>
            </a:r>
            <a:r>
              <a:rPr lang="en-US" b="1">
                <a:effectLst/>
                <a:latin typeface="Courier New" pitchFamily="49" charset="0"/>
              </a:rPr>
              <a:t>CCC</a:t>
            </a:r>
            <a:r>
              <a:rPr lang="en-US" b="1" u="sng">
                <a:solidFill>
                  <a:srgbClr val="FF0000"/>
                </a:solidFill>
                <a:latin typeface="Courier New" pitchFamily="49" charset="0"/>
              </a:rPr>
              <a:t>HH</a:t>
            </a:r>
            <a:r>
              <a:rPr lang="en-US" b="1">
                <a:effectLst/>
                <a:latin typeface="Courier New" pitchFamily="49" charset="0"/>
              </a:rPr>
              <a:t>CCCCCC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>
                <a:effectLst/>
              </a:rPr>
              <a:t>Prediction Methods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763000" cy="5562600"/>
          </a:xfrm>
        </p:spPr>
        <p:txBody>
          <a:bodyPr/>
          <a:lstStyle/>
          <a:p>
            <a:pPr eaLnBrk="1" hangingPunct="1">
              <a:spcBef>
                <a:spcPct val="10000"/>
              </a:spcBef>
            </a:pPr>
            <a:r>
              <a:rPr lang="en-US">
                <a:effectLst/>
              </a:rPr>
              <a:t>Single sequence</a:t>
            </a:r>
          </a:p>
          <a:p>
            <a:pPr lvl="1" eaLnBrk="1" hangingPunct="1">
              <a:spcBef>
                <a:spcPct val="10000"/>
              </a:spcBef>
            </a:pPr>
            <a:r>
              <a:rPr lang="en-US">
                <a:effectLst/>
              </a:rPr>
              <a:t>Examine single protein sequence</a:t>
            </a:r>
          </a:p>
          <a:p>
            <a:pPr lvl="1" eaLnBrk="1" hangingPunct="1">
              <a:spcBef>
                <a:spcPct val="10000"/>
              </a:spcBef>
            </a:pPr>
            <a:r>
              <a:rPr lang="en-US">
                <a:effectLst/>
              </a:rPr>
              <a:t>Base prediction on</a:t>
            </a:r>
          </a:p>
          <a:p>
            <a:pPr lvl="2" eaLnBrk="1" hangingPunct="1">
              <a:spcBef>
                <a:spcPct val="10000"/>
              </a:spcBef>
            </a:pPr>
            <a:r>
              <a:rPr lang="en-US">
                <a:effectLst/>
              </a:rPr>
              <a:t>Statistics – composition of amino acids</a:t>
            </a:r>
          </a:p>
          <a:p>
            <a:pPr lvl="2" eaLnBrk="1" hangingPunct="1">
              <a:spcBef>
                <a:spcPct val="10000"/>
              </a:spcBef>
            </a:pPr>
            <a:r>
              <a:rPr lang="en-US">
                <a:effectLst/>
              </a:rPr>
              <a:t>Neural networks – patterns of amino acids</a:t>
            </a:r>
          </a:p>
          <a:p>
            <a:pPr eaLnBrk="1" hangingPunct="1">
              <a:spcBef>
                <a:spcPct val="10000"/>
              </a:spcBef>
            </a:pPr>
            <a:r>
              <a:rPr lang="en-US">
                <a:effectLst/>
              </a:rPr>
              <a:t>Multiple sequence alignment </a:t>
            </a:r>
          </a:p>
          <a:p>
            <a:pPr lvl="1" eaLnBrk="1" hangingPunct="1">
              <a:spcBef>
                <a:spcPct val="10000"/>
              </a:spcBef>
            </a:pPr>
            <a:r>
              <a:rPr lang="en-US">
                <a:effectLst/>
              </a:rPr>
              <a:t>First create MSA</a:t>
            </a:r>
          </a:p>
          <a:p>
            <a:pPr lvl="2" eaLnBrk="1" hangingPunct="1">
              <a:spcBef>
                <a:spcPct val="10000"/>
              </a:spcBef>
            </a:pPr>
            <a:r>
              <a:rPr lang="en-US">
                <a:effectLst/>
              </a:rPr>
              <a:t>Use sequences from PSI-BLAST, CLUSTALW, etc…</a:t>
            </a:r>
          </a:p>
          <a:p>
            <a:pPr lvl="2" eaLnBrk="1" hangingPunct="1">
              <a:spcBef>
                <a:spcPct val="10000"/>
              </a:spcBef>
            </a:pPr>
            <a:r>
              <a:rPr lang="en-US">
                <a:effectLst/>
              </a:rPr>
              <a:t>Align sequence with related proteins in family</a:t>
            </a:r>
          </a:p>
          <a:p>
            <a:pPr lvl="1" eaLnBrk="1" hangingPunct="1">
              <a:spcBef>
                <a:spcPct val="10000"/>
              </a:spcBef>
            </a:pPr>
            <a:r>
              <a:rPr lang="en-US">
                <a:effectLst/>
              </a:rPr>
              <a:t>Predict secondary structure based on consensus/profile</a:t>
            </a:r>
          </a:p>
          <a:p>
            <a:pPr lvl="1" eaLnBrk="1" hangingPunct="1">
              <a:spcBef>
                <a:spcPct val="10000"/>
              </a:spcBef>
            </a:pPr>
            <a:r>
              <a:rPr lang="en-US">
                <a:effectLst/>
              </a:rPr>
              <a:t>Generally improves prediction 8-9%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1026"/>
          <p:cNvSpPr>
            <a:spLocks noGrp="1" noRot="1" noChangeArrowheads="1"/>
          </p:cNvSpPr>
          <p:nvPr>
            <p:ph type="title"/>
          </p:nvPr>
        </p:nvSpPr>
        <p:spPr>
          <a:xfrm>
            <a:off x="381000" y="0"/>
            <a:ext cx="8229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Accuracy</a:t>
            </a:r>
          </a:p>
        </p:txBody>
      </p:sp>
      <p:sp>
        <p:nvSpPr>
          <p:cNvPr id="161796" name="Rectangle 1028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8229600" cy="5715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/>
              <a:t>Correctly predicted residues</a:t>
            </a:r>
            <a:r>
              <a:rPr lang="en-US" b="1"/>
              <a:t>/</a:t>
            </a:r>
            <a:r>
              <a:rPr lang="en-US"/>
              <a:t>total residues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000" b="1"/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/>
              <a:t>Statistical method (single sequence)</a:t>
            </a:r>
            <a:endParaRPr lang="en-US" sz="2400" b="1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/>
              <a:t>1974</a:t>
            </a:r>
            <a:r>
              <a:rPr lang="en-US" sz="2400"/>
              <a:t> Chou &amp; Fasman		~50-53%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/>
              <a:t>1978</a:t>
            </a:r>
            <a:r>
              <a:rPr lang="en-US" sz="2400"/>
              <a:t> Garnier			63%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/>
              <a:t>Statistical method (Multiple sequences)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/>
              <a:t>1987</a:t>
            </a:r>
            <a:r>
              <a:rPr lang="en-US" sz="2400"/>
              <a:t> Zvelebil			66%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/>
              <a:t>1993</a:t>
            </a:r>
            <a:r>
              <a:rPr lang="en-US" sz="2400"/>
              <a:t> Yi &amp; Lander		68%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/>
              <a:t>Neural network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>
                <a:hlinkClick r:id="rId3"/>
              </a:rPr>
              <a:t>1988</a:t>
            </a:r>
            <a:r>
              <a:rPr lang="en-US" sz="2400">
                <a:hlinkClick r:id="rId3"/>
              </a:rPr>
              <a:t> Qian &amp; Sejnowski</a:t>
            </a:r>
            <a:r>
              <a:rPr lang="en-US" sz="2400"/>
              <a:t>		64.3%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>
                <a:hlinkClick r:id="rId4"/>
              </a:rPr>
              <a:t>1993</a:t>
            </a:r>
            <a:r>
              <a:rPr lang="en-US" sz="2400">
                <a:hlinkClick r:id="rId4"/>
              </a:rPr>
              <a:t> Rost &amp; Sander</a:t>
            </a:r>
            <a:r>
              <a:rPr lang="en-US" sz="2400"/>
              <a:t>		70.8-72.0%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>
                <a:hlinkClick r:id="rId5"/>
              </a:rPr>
              <a:t>1997</a:t>
            </a:r>
            <a:r>
              <a:rPr lang="en-US" sz="2400">
                <a:hlinkClick r:id="rId5"/>
              </a:rPr>
              <a:t> Frishman &amp; Argos</a:t>
            </a:r>
            <a:r>
              <a:rPr lang="en-US" sz="2400"/>
              <a:t>		&lt;75%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>
                <a:hlinkClick r:id="rId6"/>
              </a:rPr>
              <a:t>1999</a:t>
            </a:r>
            <a:r>
              <a:rPr lang="en-US" sz="2400">
                <a:hlinkClick r:id="rId6"/>
              </a:rPr>
              <a:t> Cuff &amp; Barton</a:t>
            </a:r>
            <a:r>
              <a:rPr lang="en-US" sz="2400"/>
              <a:t>		72.9%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>
                <a:hlinkClick r:id="rId7"/>
              </a:rPr>
              <a:t>1999</a:t>
            </a:r>
            <a:r>
              <a:rPr lang="en-US" sz="2400">
                <a:hlinkClick r:id="rId7"/>
              </a:rPr>
              <a:t> Jones</a:t>
            </a:r>
            <a:r>
              <a:rPr lang="en-US" sz="2400"/>
              <a:t>				76.5%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>
                <a:hlinkClick r:id="rId8"/>
              </a:rPr>
              <a:t>2000</a:t>
            </a:r>
            <a:r>
              <a:rPr lang="en-US" sz="2400">
                <a:hlinkClick r:id="rId8"/>
              </a:rPr>
              <a:t> Petersen et al.</a:t>
            </a:r>
            <a:r>
              <a:rPr lang="en-US" sz="2400"/>
              <a:t>		77.9%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050"/>
          <p:cNvSpPr>
            <a:spLocks noGrp="1" noRot="1" noChangeArrowheads="1"/>
          </p:cNvSpPr>
          <p:nvPr>
            <p:ph type="title"/>
          </p:nvPr>
        </p:nvSpPr>
        <p:spPr>
          <a:xfrm>
            <a:off x="381000" y="152400"/>
            <a:ext cx="82296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Assumptions</a:t>
            </a:r>
          </a:p>
        </p:txBody>
      </p:sp>
      <p:sp>
        <p:nvSpPr>
          <p:cNvPr id="30725" name="Rectangle 205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868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/>
              <a:t>The entire information for forming secondary structure is contained in the primary sequence.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1000"/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Side groups of residues will determine structure.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1000"/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Examining windows of certain number of residues is sufficient to predict structure.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1000"/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Basis for window size selection: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a-helices 5 – 40 residues long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b-strands 5 – 10 residues long</a:t>
            </a:r>
          </a:p>
        </p:txBody>
      </p:sp>
      <p:sp>
        <p:nvSpPr>
          <p:cNvPr id="22532" name="Rectangle 2052"/>
          <p:cNvSpPr>
            <a:spLocks noChangeArrowheads="1"/>
          </p:cNvSpPr>
          <p:nvPr/>
        </p:nvSpPr>
        <p:spPr bwMode="auto">
          <a:xfrm>
            <a:off x="533400" y="1828800"/>
            <a:ext cx="8153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10000"/>
              </a:spcBef>
              <a:spcAft>
                <a:spcPct val="20000"/>
              </a:spcAft>
              <a:buClr>
                <a:schemeClr val="accent1"/>
              </a:buClr>
              <a:buSzPct val="105000"/>
              <a:buFontTx/>
              <a:buChar char="o"/>
            </a:pPr>
            <a:endParaRPr kumimoji="1" lang="en-US" sz="280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828800" y="228600"/>
            <a:ext cx="6172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Algorithm</a:t>
            </a:r>
          </a:p>
        </p:txBody>
      </p:sp>
      <p:sp>
        <p:nvSpPr>
          <p:cNvPr id="1648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8006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chemeClr val="hlink"/>
                </a:solidFill>
              </a:rPr>
              <a:t>Chou-Fasman Method</a:t>
            </a:r>
          </a:p>
          <a:p>
            <a:pPr eaLnBrk="1" hangingPunct="1">
              <a:defRPr/>
            </a:pPr>
            <a:endParaRPr lang="en-US">
              <a:solidFill>
                <a:schemeClr val="hlink"/>
              </a:solidFill>
            </a:endParaRPr>
          </a:p>
          <a:p>
            <a:pPr eaLnBrk="1" hangingPunct="1">
              <a:defRPr/>
            </a:pPr>
            <a:r>
              <a:rPr lang="en-US"/>
              <a:t>Examining windows of 5 - 6 residues to predict structure</a:t>
            </a:r>
          </a:p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Secondary structure propensity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534400" cy="10382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/>
              <a:t>From PDB database, calculate the </a:t>
            </a:r>
            <a:r>
              <a:rPr lang="en-US" sz="2800" b="1">
                <a:solidFill>
                  <a:schemeClr val="hlink"/>
                </a:solidFill>
              </a:rPr>
              <a:t>propensity</a:t>
            </a:r>
            <a:r>
              <a:rPr lang="en-US" sz="2800"/>
              <a:t> for a given amino acid to adopt a certain ss-type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1447800" y="2438400"/>
          <a:ext cx="6096000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841400" imgH="431640" progId="Equation.DSMT4">
                  <p:embed/>
                </p:oleObj>
              </mc:Choice>
              <mc:Fallback>
                <p:oleObj name="Equation" r:id="rId3" imgW="1841400" imgH="431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bright="100000" contras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438400"/>
                        <a:ext cx="6096000" cy="142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304800" y="4191000"/>
            <a:ext cx="8382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10000"/>
              </a:spcBef>
              <a:spcAft>
                <a:spcPct val="20000"/>
              </a:spcAft>
              <a:buClr>
                <a:schemeClr val="accent1"/>
              </a:buClr>
              <a:buSzPct val="75000"/>
              <a:buFont typeface="Monotype Sorts" pitchFamily="2" charset="2"/>
              <a:buChar char="l"/>
            </a:pPr>
            <a:r>
              <a:rPr kumimoji="1" lang="en-US" sz="2800">
                <a:latin typeface="Arial" charset="0"/>
              </a:rPr>
              <a:t>Example:</a:t>
            </a:r>
          </a:p>
          <a:p>
            <a:pPr marL="742950" lvl="1" indent="-285750">
              <a:spcBef>
                <a:spcPct val="10000"/>
              </a:spcBef>
              <a:spcAft>
                <a:spcPct val="20000"/>
              </a:spcAft>
              <a:buClr>
                <a:schemeClr val="accent1"/>
              </a:buClr>
              <a:buSzPct val="75000"/>
              <a:buFont typeface="Monotype Sorts" pitchFamily="2" charset="2"/>
              <a:buNone/>
            </a:pPr>
            <a:r>
              <a:rPr kumimoji="1" lang="en-US" sz="2000">
                <a:latin typeface="Arial" charset="0"/>
              </a:rPr>
              <a:t>#Ala=2,000, #residues=20,000, #helix=4,000, #Ala in helix=500</a:t>
            </a:r>
          </a:p>
          <a:p>
            <a:pPr marL="742950" lvl="1" indent="-285750">
              <a:spcBef>
                <a:spcPct val="10000"/>
              </a:spcBef>
              <a:spcAft>
                <a:spcPct val="20000"/>
              </a:spcAft>
              <a:buClr>
                <a:schemeClr val="accent1"/>
              </a:buClr>
              <a:buSzPct val="75000"/>
              <a:buFont typeface="Monotype Sorts" pitchFamily="2" charset="2"/>
              <a:buNone/>
            </a:pPr>
            <a:r>
              <a:rPr kumimoji="1" lang="en-US" sz="2000">
                <a:latin typeface="Arial" charset="0"/>
              </a:rPr>
              <a:t>P=?</a:t>
            </a:r>
          </a:p>
          <a:p>
            <a:pPr marL="742950" lvl="1" indent="-285750">
              <a:spcBef>
                <a:spcPct val="10000"/>
              </a:spcBef>
              <a:spcAft>
                <a:spcPct val="20000"/>
              </a:spcAft>
              <a:buClr>
                <a:schemeClr val="accent1"/>
              </a:buClr>
              <a:buSzPct val="75000"/>
              <a:buFont typeface="Monotype Sorts" pitchFamily="2" charset="2"/>
              <a:buNone/>
            </a:pPr>
            <a:endParaRPr kumimoji="1" lang="en-US" sz="2000">
              <a:latin typeface="Arial" charset="0"/>
            </a:endParaRPr>
          </a:p>
        </p:txBody>
      </p:sp>
      <p:sp>
        <p:nvSpPr>
          <p:cNvPr id="2054" name="AutoShape 2"/>
          <p:cNvSpPr>
            <a:spLocks noChangeArrowheads="1"/>
          </p:cNvSpPr>
          <p:nvPr/>
        </p:nvSpPr>
        <p:spPr bwMode="auto">
          <a:xfrm flipV="1">
            <a:off x="762000" y="3429000"/>
            <a:ext cx="609600" cy="457200"/>
          </a:xfrm>
          <a:prstGeom prst="wedgeRoundRectCallout">
            <a:avLst>
              <a:gd name="adj1" fmla="val 100259"/>
              <a:gd name="adj2" fmla="val 69792"/>
              <a:gd name="adj3" fmla="val 16667"/>
            </a:avLst>
          </a:prstGeom>
          <a:solidFill>
            <a:schemeClr val="bg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rot="10800000"/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ss</a:t>
            </a:r>
          </a:p>
        </p:txBody>
      </p:sp>
      <p:sp>
        <p:nvSpPr>
          <p:cNvPr id="2055" name="AutoShape 3"/>
          <p:cNvSpPr>
            <a:spLocks noChangeArrowheads="1"/>
          </p:cNvSpPr>
          <p:nvPr/>
        </p:nvSpPr>
        <p:spPr bwMode="auto">
          <a:xfrm flipV="1">
            <a:off x="152400" y="2286000"/>
            <a:ext cx="1447800" cy="381000"/>
          </a:xfrm>
          <a:prstGeom prst="wedgeRoundRectCallout">
            <a:avLst>
              <a:gd name="adj1" fmla="val 63157"/>
              <a:gd name="adj2" fmla="val -75000"/>
              <a:gd name="adj3" fmla="val 16667"/>
            </a:avLst>
          </a:prstGeom>
          <a:solidFill>
            <a:schemeClr val="bg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rot="10800000"/>
          <a:lstStyle/>
          <a:p>
            <a:pPr algn="ctr"/>
            <a:r>
              <a:rPr lang="en-US" b="1">
                <a:solidFill>
                  <a:schemeClr val="hlink"/>
                </a:solidFill>
              </a:rPr>
              <a:t>Index of aa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304800"/>
            <a:ext cx="8610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Why secondary structure prediction?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3434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Accurate secondary structure prediction can be an important information for the tertiary structure prediction</a:t>
            </a:r>
          </a:p>
          <a:p>
            <a:pPr eaLnBrk="1" hangingPunct="1">
              <a:defRPr/>
            </a:pPr>
            <a:r>
              <a:rPr lang="en-US"/>
              <a:t>Protein function prediction</a:t>
            </a:r>
          </a:p>
          <a:p>
            <a:pPr eaLnBrk="1" hangingPunct="1">
              <a:defRPr/>
            </a:pPr>
            <a:r>
              <a:rPr lang="en-US"/>
              <a:t>Protein classification</a:t>
            </a:r>
          </a:p>
          <a:p>
            <a:pPr eaLnBrk="1" hangingPunct="1">
              <a:defRPr/>
            </a:pPr>
            <a:r>
              <a:rPr lang="en-US"/>
              <a:t>Predicting structural change</a:t>
            </a:r>
          </a:p>
          <a:p>
            <a:pPr eaLnBrk="1" hangingPunct="1">
              <a:defRPr/>
            </a:pPr>
            <a:r>
              <a:rPr lang="en-US"/>
              <a:t>An easier problem than 3D structure prediction (more than 40 years of history).</a:t>
            </a:r>
          </a:p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>
                <a:hlinkClick r:id="rId3"/>
              </a:rPr>
              <a:t>http://intro.bio.umb.edu/111-112/111F98Lect/folding.html</a:t>
            </a:r>
            <a:endParaRPr lang="en-US" sz="2400"/>
          </a:p>
          <a:p>
            <a:pPr eaLnBrk="1" hangingPunct="1">
              <a:defRPr/>
            </a:pPr>
            <a:endParaRPr lang="en-US" sz="2400"/>
          </a:p>
          <a:p>
            <a:pPr eaLnBrk="1" hangingPunct="1">
              <a:defRPr/>
            </a:pPr>
            <a:r>
              <a:rPr lang="en-US" sz="2400">
                <a:hlinkClick r:id="rId4"/>
              </a:rPr>
              <a:t>http://www.cs.ucl.ac.uk/staff/D.Jones/t42morph.html</a:t>
            </a:r>
            <a:endParaRPr lang="en-US" sz="2400"/>
          </a:p>
          <a:p>
            <a:pPr eaLnBrk="1" hangingPunct="1">
              <a:defRPr/>
            </a:pPr>
            <a:endParaRPr lang="en-US" sz="2400"/>
          </a:p>
          <a:p>
            <a:pPr eaLnBrk="1" hangingPunct="1">
              <a:defRPr/>
            </a:pPr>
            <a:r>
              <a:rPr lang="en-US"/>
              <a:t>http://www.youtube.com/watch?v=GzATbET3g54&amp;mode=related&amp;search=</a:t>
            </a:r>
            <a:endParaRPr lang="en-US" sz="2400"/>
          </a:p>
          <a:p>
            <a:pPr eaLnBrk="1" hangingPunct="1">
              <a:defRPr/>
            </a:pPr>
            <a:endParaRPr lang="en-US" sz="24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CS Day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hlinkClick r:id="rId3"/>
              </a:rPr>
              <a:t>http://www.cs.uakron.edu/~csday/</a:t>
            </a:r>
            <a:endParaRPr lang="en-US"/>
          </a:p>
          <a:p>
            <a:pPr eaLnBrk="1" hangingPunct="1">
              <a:defRPr/>
            </a:pPr>
            <a:endParaRPr lang="en-US"/>
          </a:p>
          <a:p>
            <a:pPr eaLnBrk="1" hangingPunct="1">
              <a:defRPr/>
            </a:pPr>
            <a:r>
              <a:rPr lang="en-US"/>
              <a:t>Complete and e-mail to </a:t>
            </a:r>
            <a:r>
              <a:rPr lang="en-US" i="1">
                <a:hlinkClick r:id="rId4"/>
              </a:rPr>
              <a:t>csday@cs.uakron.edu</a:t>
            </a:r>
            <a:r>
              <a:rPr lang="en-US"/>
              <a:t> by </a:t>
            </a:r>
            <a:r>
              <a:rPr lang="en-US" b="1"/>
              <a:t>Friday April 13</a:t>
            </a:r>
            <a:r>
              <a:rPr lang="en-US"/>
              <a:t>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Secondary structure propensity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71600"/>
            <a:ext cx="8077200" cy="49530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/>
              <a:t>From PDB database, calculate the </a:t>
            </a:r>
            <a:r>
              <a:rPr lang="en-US" sz="2800" b="1">
                <a:solidFill>
                  <a:schemeClr val="hlink"/>
                </a:solidFill>
              </a:rPr>
              <a:t>propensity</a:t>
            </a:r>
            <a:r>
              <a:rPr lang="en-US" sz="2800"/>
              <a:t> for a given amino acid to adopt a certain ss-type</a:t>
            </a: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1447800" y="2457450"/>
          <a:ext cx="6096000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841400" imgH="431640" progId="Equation.DSMT4">
                  <p:embed/>
                </p:oleObj>
              </mc:Choice>
              <mc:Fallback>
                <p:oleObj name="Equation" r:id="rId3" imgW="1841400" imgH="431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bright="100000" contras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457450"/>
                        <a:ext cx="6096000" cy="142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8" name="Rectangle 5"/>
          <p:cNvSpPr>
            <a:spLocks noChangeArrowheads="1"/>
          </p:cNvSpPr>
          <p:nvPr/>
        </p:nvSpPr>
        <p:spPr bwMode="auto">
          <a:xfrm>
            <a:off x="304800" y="4191000"/>
            <a:ext cx="8382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10000"/>
              </a:spcBef>
              <a:spcAft>
                <a:spcPct val="20000"/>
              </a:spcAft>
              <a:buClr>
                <a:schemeClr val="accent1"/>
              </a:buClr>
              <a:buSzPct val="75000"/>
              <a:buFont typeface="Monotype Sorts" pitchFamily="2" charset="2"/>
              <a:buChar char="l"/>
            </a:pPr>
            <a:r>
              <a:rPr kumimoji="1" lang="en-US" sz="2800">
                <a:latin typeface="Arial" charset="0"/>
              </a:rPr>
              <a:t>Example:</a:t>
            </a:r>
          </a:p>
          <a:p>
            <a:pPr marL="742950" lvl="1" indent="-285750">
              <a:spcBef>
                <a:spcPct val="10000"/>
              </a:spcBef>
              <a:spcAft>
                <a:spcPct val="20000"/>
              </a:spcAft>
              <a:buClr>
                <a:schemeClr val="accent1"/>
              </a:buClr>
              <a:buSzPct val="75000"/>
              <a:buFont typeface="Monotype Sorts" pitchFamily="2" charset="2"/>
              <a:buNone/>
            </a:pPr>
            <a:r>
              <a:rPr kumimoji="1" lang="en-US" sz="2000">
                <a:latin typeface="Arial" charset="0"/>
              </a:rPr>
              <a:t>#Ala=2,000, #residues=20,000, #helix=4,000, #Ala in helix=500</a:t>
            </a:r>
          </a:p>
          <a:p>
            <a:pPr marL="742950" lvl="1" indent="-285750">
              <a:spcBef>
                <a:spcPct val="10000"/>
              </a:spcBef>
              <a:spcAft>
                <a:spcPct val="20000"/>
              </a:spcAft>
              <a:buClr>
                <a:schemeClr val="accent1"/>
              </a:buClr>
              <a:buSzPct val="75000"/>
              <a:buFont typeface="Monotype Sorts" pitchFamily="2" charset="2"/>
              <a:buNone/>
            </a:pPr>
            <a:r>
              <a:rPr kumimoji="1" lang="en-US" sz="2000">
                <a:latin typeface="Arial" charset="0"/>
              </a:rPr>
              <a:t>P(</a:t>
            </a:r>
            <a:r>
              <a:rPr kumimoji="1" lang="en-US" sz="2000">
                <a:latin typeface="Symbol" pitchFamily="18" charset="2"/>
              </a:rPr>
              <a:t>a</a:t>
            </a:r>
            <a:r>
              <a:rPr kumimoji="1" lang="en-US" sz="2000">
                <a:latin typeface="Arial" charset="0"/>
              </a:rPr>
              <a:t>,aa</a:t>
            </a:r>
            <a:r>
              <a:rPr kumimoji="1" lang="en-US" sz="2000" baseline="-25000">
                <a:latin typeface="Arial" charset="0"/>
              </a:rPr>
              <a:t>i</a:t>
            </a:r>
            <a:r>
              <a:rPr kumimoji="1" lang="en-US" sz="2000">
                <a:latin typeface="Arial" charset="0"/>
              </a:rPr>
              <a:t>) = 500/20,000, p(</a:t>
            </a:r>
            <a:r>
              <a:rPr kumimoji="1" lang="en-US" sz="2000">
                <a:latin typeface="Symbol" pitchFamily="18" charset="2"/>
              </a:rPr>
              <a:t>a) = 4,000/20,000, </a:t>
            </a:r>
            <a:r>
              <a:rPr kumimoji="1" lang="en-US" sz="2000">
                <a:latin typeface="Arial" charset="0"/>
              </a:rPr>
              <a:t>p(aa</a:t>
            </a:r>
            <a:r>
              <a:rPr kumimoji="1" lang="en-US" sz="2000" baseline="-25000">
                <a:latin typeface="Arial" charset="0"/>
              </a:rPr>
              <a:t>i</a:t>
            </a:r>
            <a:r>
              <a:rPr kumimoji="1" lang="en-US" sz="2000">
                <a:latin typeface="Arial" charset="0"/>
              </a:rPr>
              <a:t>) = 2,000/20,000</a:t>
            </a:r>
          </a:p>
          <a:p>
            <a:pPr marL="742950" lvl="1" indent="-285750" algn="ctr">
              <a:spcBef>
                <a:spcPct val="10000"/>
              </a:spcBef>
              <a:spcAft>
                <a:spcPct val="20000"/>
              </a:spcAft>
              <a:buClr>
                <a:schemeClr val="accent1"/>
              </a:buClr>
              <a:buSzPct val="75000"/>
              <a:buFont typeface="Monotype Sorts" pitchFamily="2" charset="2"/>
              <a:buNone/>
            </a:pPr>
            <a:r>
              <a:rPr kumimoji="1" lang="en-US" sz="1200">
                <a:latin typeface="Arial" charset="0"/>
              </a:rPr>
              <a:t> </a:t>
            </a:r>
          </a:p>
          <a:p>
            <a:pPr marL="742950" lvl="1" indent="-285750" algn="ctr">
              <a:spcBef>
                <a:spcPct val="10000"/>
              </a:spcBef>
              <a:spcAft>
                <a:spcPct val="20000"/>
              </a:spcAft>
              <a:buClr>
                <a:schemeClr val="accent1"/>
              </a:buClr>
              <a:buSzPct val="75000"/>
              <a:buFont typeface="Monotype Sorts" pitchFamily="2" charset="2"/>
              <a:buNone/>
            </a:pPr>
            <a:r>
              <a:rPr kumimoji="1" lang="en-US" sz="2000">
                <a:latin typeface="Arial" charset="0"/>
              </a:rPr>
              <a:t>= 500 / (4,000/10) = 1.25</a:t>
            </a:r>
          </a:p>
          <a:p>
            <a:pPr marL="742950" lvl="1" indent="-285750">
              <a:spcBef>
                <a:spcPct val="10000"/>
              </a:spcBef>
              <a:spcAft>
                <a:spcPct val="20000"/>
              </a:spcAft>
              <a:buClr>
                <a:schemeClr val="accent1"/>
              </a:buClr>
              <a:buSzPct val="75000"/>
              <a:buFont typeface="Monotype Sorts" pitchFamily="2" charset="2"/>
              <a:buNone/>
            </a:pPr>
            <a:endParaRPr kumimoji="1" lang="en-US" sz="2000">
              <a:latin typeface="Arial" charset="0"/>
            </a:endParaRPr>
          </a:p>
        </p:txBody>
      </p:sp>
      <p:graphicFrame>
        <p:nvGraphicFramePr>
          <p:cNvPr id="3075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1981200" y="5562600"/>
          <a:ext cx="1295400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444240" imgH="241200" progId="Equation.3">
                  <p:embed/>
                </p:oleObj>
              </mc:Choice>
              <mc:Fallback>
                <p:oleObj name="Equation" r:id="rId5" imgW="444240" imgH="241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lum bright="100000" contras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5562600"/>
                        <a:ext cx="1295400" cy="757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509588" y="639763"/>
            <a:ext cx="9144000" cy="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5612" name="Rectangle 1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Chou-Fasman parameters</a:t>
            </a:r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6172200"/>
            <a:ext cx="8305800" cy="533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400"/>
              <a:t>Note: The parameters given in the textbook are </a:t>
            </a:r>
            <a:r>
              <a:rPr lang="en-US"/>
              <a:t>100*P</a:t>
            </a:r>
            <a:r>
              <a:rPr lang="en-US" baseline="-25000">
                <a:sym typeface="Symbol" pitchFamily="18" charset="2"/>
              </a:rPr>
              <a:t></a:t>
            </a:r>
            <a:r>
              <a:rPr lang="en-US" baseline="30000">
                <a:sym typeface="Symbol" pitchFamily="18" charset="2"/>
              </a:rPr>
              <a:t>i</a:t>
            </a:r>
          </a:p>
        </p:txBody>
      </p:sp>
      <p:graphicFrame>
        <p:nvGraphicFramePr>
          <p:cNvPr id="4098" name="Object 11"/>
          <p:cNvGraphicFramePr>
            <a:graphicFrameLocks noGrp="1" noChangeAspect="1"/>
          </p:cNvGraphicFramePr>
          <p:nvPr>
            <p:ph sz="half" idx="2"/>
          </p:nvPr>
        </p:nvGraphicFramePr>
        <p:xfrm>
          <a:off x="381000" y="1066800"/>
          <a:ext cx="8382000" cy="5100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Editor Photo" r:id="rId3" imgW="5439534" imgH="3704762" progId="MSPhotoEd.3">
                  <p:embed/>
                </p:oleObj>
              </mc:Choice>
              <mc:Fallback>
                <p:oleObj name="Photo Editor Photo" r:id="rId3" imgW="5439534" imgH="3704762" progId="MSPhotoEd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066800"/>
                        <a:ext cx="8382000" cy="5100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hlinkClick r:id="rId3"/>
              </a:rPr>
              <a:t>Chou-Fasman</a:t>
            </a:r>
            <a:r>
              <a:rPr lang="en-US"/>
              <a:t> algorithm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Helix:</a:t>
            </a:r>
          </a:p>
          <a:p>
            <a:pPr lvl="1" eaLnBrk="1" hangingPunct="1">
              <a:defRPr/>
            </a:pPr>
            <a:r>
              <a:rPr lang="en-US" sz="2400"/>
              <a:t>Scan through the peptide and identify regions where 4 out of 6 contiguous residues have P(H) &gt; 1.00. That region is declared an alpha-helix. </a:t>
            </a:r>
          </a:p>
          <a:p>
            <a:pPr lvl="1" eaLnBrk="1" hangingPunct="1">
              <a:defRPr/>
            </a:pPr>
            <a:r>
              <a:rPr lang="en-US" sz="2400"/>
              <a:t>Extend the helix in both directions until a set of four contiguous residues that have an average P(H) &lt; 1.00 is reached. That is declared the end of the helix. </a:t>
            </a:r>
          </a:p>
          <a:p>
            <a:pPr lvl="1" eaLnBrk="1" hangingPunct="1">
              <a:defRPr/>
            </a:pPr>
            <a:r>
              <a:rPr lang="en-US" sz="2400"/>
              <a:t>If the segment defined by this procedure is longer than 5 residues and the average P(H) &gt; P(E) for that segment, the segment can be assigned as a helix. </a:t>
            </a:r>
          </a:p>
          <a:p>
            <a:pPr lvl="1" eaLnBrk="1" hangingPunct="1">
              <a:defRPr/>
            </a:pPr>
            <a:r>
              <a:rPr lang="en-US" sz="2400"/>
              <a:t>Repeat this procedure to locate all of the helical regions in the sequence.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5"/>
          <p:cNvSpPr>
            <a:spLocks noChangeArrowheads="1"/>
          </p:cNvSpPr>
          <p:nvPr/>
        </p:nvSpPr>
        <p:spPr bwMode="auto">
          <a:xfrm>
            <a:off x="152400" y="2971800"/>
            <a:ext cx="8839200" cy="26670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2667000" y="4572000"/>
            <a:ext cx="3719513" cy="663575"/>
          </a:xfrm>
          <a:prstGeom prst="rect">
            <a:avLst/>
          </a:prstGeom>
          <a:solidFill>
            <a:srgbClr val="FFCC00"/>
          </a:solidFill>
          <a:ln w="31750">
            <a:solidFill>
              <a:schemeClr val="bg2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7652" name="Group 1081"/>
          <p:cNvGrpSpPr>
            <a:grpSpLocks/>
          </p:cNvGrpSpPr>
          <p:nvPr/>
        </p:nvGrpSpPr>
        <p:grpSpPr bwMode="auto">
          <a:xfrm>
            <a:off x="304800" y="3048000"/>
            <a:ext cx="8474075" cy="2424113"/>
            <a:chOff x="182" y="1958"/>
            <a:chExt cx="5338" cy="1527"/>
          </a:xfrm>
        </p:grpSpPr>
        <p:sp>
          <p:nvSpPr>
            <p:cNvPr id="27657" name="AutoShape 7"/>
            <p:cNvSpPr>
              <a:spLocks noChangeAspect="1" noChangeArrowheads="1" noTextEdit="1"/>
            </p:cNvSpPr>
            <p:nvPr/>
          </p:nvSpPr>
          <p:spPr bwMode="auto">
            <a:xfrm>
              <a:off x="192" y="1968"/>
              <a:ext cx="5328" cy="15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58" name="Rectangle 14"/>
            <p:cNvSpPr>
              <a:spLocks noChangeArrowheads="1"/>
            </p:cNvSpPr>
            <p:nvPr/>
          </p:nvSpPr>
          <p:spPr bwMode="auto">
            <a:xfrm>
              <a:off x="980" y="2162"/>
              <a:ext cx="112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/>
            </a:p>
          </p:txBody>
        </p:sp>
        <p:sp>
          <p:nvSpPr>
            <p:cNvPr id="27659" name="Rectangle 15"/>
            <p:cNvSpPr>
              <a:spLocks noChangeArrowheads="1"/>
            </p:cNvSpPr>
            <p:nvPr/>
          </p:nvSpPr>
          <p:spPr bwMode="auto">
            <a:xfrm>
              <a:off x="1368" y="2162"/>
              <a:ext cx="12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S</a:t>
              </a:r>
              <a:endParaRPr lang="en-US"/>
            </a:p>
          </p:txBody>
        </p:sp>
        <p:sp>
          <p:nvSpPr>
            <p:cNvPr id="27660" name="Rectangle 16"/>
            <p:cNvSpPr>
              <a:spLocks noChangeArrowheads="1"/>
            </p:cNvSpPr>
            <p:nvPr/>
          </p:nvSpPr>
          <p:spPr bwMode="auto">
            <a:xfrm>
              <a:off x="1757" y="2162"/>
              <a:ext cx="12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P</a:t>
              </a:r>
              <a:endParaRPr lang="en-US"/>
            </a:p>
          </p:txBody>
        </p:sp>
        <p:sp>
          <p:nvSpPr>
            <p:cNvPr id="27661" name="Rectangle 17"/>
            <p:cNvSpPr>
              <a:spLocks noChangeArrowheads="1"/>
            </p:cNvSpPr>
            <p:nvPr/>
          </p:nvSpPr>
          <p:spPr bwMode="auto">
            <a:xfrm>
              <a:off x="2146" y="2162"/>
              <a:ext cx="112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/>
            </a:p>
          </p:txBody>
        </p:sp>
        <p:sp>
          <p:nvSpPr>
            <p:cNvPr id="27662" name="Rectangle 18"/>
            <p:cNvSpPr>
              <a:spLocks noChangeArrowheads="1"/>
            </p:cNvSpPr>
            <p:nvPr/>
          </p:nvSpPr>
          <p:spPr bwMode="auto">
            <a:xfrm>
              <a:off x="2535" y="2162"/>
              <a:ext cx="13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A</a:t>
              </a:r>
              <a:endParaRPr lang="en-US"/>
            </a:p>
          </p:txBody>
        </p:sp>
        <p:sp>
          <p:nvSpPr>
            <p:cNvPr id="27663" name="Rectangle 19"/>
            <p:cNvSpPr>
              <a:spLocks noChangeArrowheads="1"/>
            </p:cNvSpPr>
            <p:nvPr/>
          </p:nvSpPr>
          <p:spPr bwMode="auto">
            <a:xfrm>
              <a:off x="2924" y="2162"/>
              <a:ext cx="12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/>
            </a:p>
          </p:txBody>
        </p:sp>
        <p:sp>
          <p:nvSpPr>
            <p:cNvPr id="27664" name="Rectangle 20"/>
            <p:cNvSpPr>
              <a:spLocks noChangeArrowheads="1"/>
            </p:cNvSpPr>
            <p:nvPr/>
          </p:nvSpPr>
          <p:spPr bwMode="auto">
            <a:xfrm>
              <a:off x="3323" y="2162"/>
              <a:ext cx="112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L</a:t>
              </a:r>
              <a:endParaRPr lang="en-US"/>
            </a:p>
          </p:txBody>
        </p:sp>
        <p:sp>
          <p:nvSpPr>
            <p:cNvPr id="27665" name="Rectangle 21"/>
            <p:cNvSpPr>
              <a:spLocks noChangeArrowheads="1"/>
            </p:cNvSpPr>
            <p:nvPr/>
          </p:nvSpPr>
          <p:spPr bwMode="auto">
            <a:xfrm>
              <a:off x="3682" y="2162"/>
              <a:ext cx="15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M</a:t>
              </a:r>
              <a:endParaRPr lang="en-US"/>
            </a:p>
          </p:txBody>
        </p:sp>
        <p:sp>
          <p:nvSpPr>
            <p:cNvPr id="27666" name="Rectangle 22"/>
            <p:cNvSpPr>
              <a:spLocks noChangeArrowheads="1"/>
            </p:cNvSpPr>
            <p:nvPr/>
          </p:nvSpPr>
          <p:spPr bwMode="auto">
            <a:xfrm>
              <a:off x="4091" y="2162"/>
              <a:ext cx="13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R</a:t>
              </a:r>
              <a:endParaRPr lang="en-US"/>
            </a:p>
          </p:txBody>
        </p:sp>
        <p:sp>
          <p:nvSpPr>
            <p:cNvPr id="27667" name="Rectangle 23"/>
            <p:cNvSpPr>
              <a:spLocks noChangeArrowheads="1"/>
            </p:cNvSpPr>
            <p:nvPr/>
          </p:nvSpPr>
          <p:spPr bwMode="auto">
            <a:xfrm>
              <a:off x="4480" y="2162"/>
              <a:ext cx="12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S</a:t>
              </a:r>
              <a:endParaRPr lang="en-US"/>
            </a:p>
          </p:txBody>
        </p:sp>
        <p:sp>
          <p:nvSpPr>
            <p:cNvPr id="27668" name="Rectangle 24"/>
            <p:cNvSpPr>
              <a:spLocks noChangeArrowheads="1"/>
            </p:cNvSpPr>
            <p:nvPr/>
          </p:nvSpPr>
          <p:spPr bwMode="auto">
            <a:xfrm>
              <a:off x="4869" y="2162"/>
              <a:ext cx="112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/>
            </a:p>
          </p:txBody>
        </p:sp>
        <p:sp>
          <p:nvSpPr>
            <p:cNvPr id="27669" name="Rectangle 25"/>
            <p:cNvSpPr>
              <a:spLocks noChangeArrowheads="1"/>
            </p:cNvSpPr>
            <p:nvPr/>
          </p:nvSpPr>
          <p:spPr bwMode="auto">
            <a:xfrm>
              <a:off x="5248" y="2162"/>
              <a:ext cx="14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G</a:t>
              </a:r>
              <a:endParaRPr lang="en-US"/>
            </a:p>
          </p:txBody>
        </p:sp>
        <p:sp>
          <p:nvSpPr>
            <p:cNvPr id="27670" name="Rectangle 26"/>
            <p:cNvSpPr>
              <a:spLocks noChangeArrowheads="1"/>
            </p:cNvSpPr>
            <p:nvPr/>
          </p:nvSpPr>
          <p:spPr bwMode="auto">
            <a:xfrm>
              <a:off x="484" y="2386"/>
              <a:ext cx="26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Arial" charset="0"/>
                </a:rPr>
                <a:t>P(H)</a:t>
              </a:r>
              <a:endParaRPr lang="en-US"/>
            </a:p>
          </p:txBody>
        </p:sp>
        <p:sp>
          <p:nvSpPr>
            <p:cNvPr id="27671" name="Rectangle 27"/>
            <p:cNvSpPr>
              <a:spLocks noChangeArrowheads="1"/>
            </p:cNvSpPr>
            <p:nvPr/>
          </p:nvSpPr>
          <p:spPr bwMode="auto">
            <a:xfrm>
              <a:off x="980" y="2386"/>
              <a:ext cx="1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69</a:t>
              </a:r>
              <a:endParaRPr lang="en-US"/>
            </a:p>
          </p:txBody>
        </p:sp>
        <p:sp>
          <p:nvSpPr>
            <p:cNvPr id="27672" name="Rectangle 28"/>
            <p:cNvSpPr>
              <a:spLocks noChangeArrowheads="1"/>
            </p:cNvSpPr>
            <p:nvPr/>
          </p:nvSpPr>
          <p:spPr bwMode="auto">
            <a:xfrm>
              <a:off x="1368" y="2386"/>
              <a:ext cx="1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77</a:t>
              </a:r>
              <a:endParaRPr lang="en-US"/>
            </a:p>
          </p:txBody>
        </p:sp>
        <p:sp>
          <p:nvSpPr>
            <p:cNvPr id="27673" name="Rectangle 29"/>
            <p:cNvSpPr>
              <a:spLocks noChangeArrowheads="1"/>
            </p:cNvSpPr>
            <p:nvPr/>
          </p:nvSpPr>
          <p:spPr bwMode="auto">
            <a:xfrm>
              <a:off x="1757" y="2386"/>
              <a:ext cx="1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57</a:t>
              </a:r>
              <a:endParaRPr lang="en-US"/>
            </a:p>
          </p:txBody>
        </p:sp>
        <p:sp>
          <p:nvSpPr>
            <p:cNvPr id="27674" name="Rectangle 30"/>
            <p:cNvSpPr>
              <a:spLocks noChangeArrowheads="1"/>
            </p:cNvSpPr>
            <p:nvPr/>
          </p:nvSpPr>
          <p:spPr bwMode="auto">
            <a:xfrm>
              <a:off x="2146" y="2386"/>
              <a:ext cx="1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69</a:t>
              </a:r>
              <a:endParaRPr lang="en-US"/>
            </a:p>
          </p:txBody>
        </p:sp>
        <p:sp>
          <p:nvSpPr>
            <p:cNvPr id="27675" name="Rectangle 31"/>
            <p:cNvSpPr>
              <a:spLocks noChangeArrowheads="1"/>
            </p:cNvSpPr>
            <p:nvPr/>
          </p:nvSpPr>
          <p:spPr bwMode="auto">
            <a:xfrm>
              <a:off x="2496" y="2386"/>
              <a:ext cx="21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142</a:t>
              </a:r>
              <a:endParaRPr lang="en-US"/>
            </a:p>
          </p:txBody>
        </p:sp>
        <p:sp>
          <p:nvSpPr>
            <p:cNvPr id="27676" name="Rectangle 32"/>
            <p:cNvSpPr>
              <a:spLocks noChangeArrowheads="1"/>
            </p:cNvSpPr>
            <p:nvPr/>
          </p:nvSpPr>
          <p:spPr bwMode="auto">
            <a:xfrm>
              <a:off x="2885" y="2386"/>
              <a:ext cx="21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151</a:t>
              </a:r>
              <a:endParaRPr lang="en-US"/>
            </a:p>
          </p:txBody>
        </p:sp>
        <p:sp>
          <p:nvSpPr>
            <p:cNvPr id="27677" name="Rectangle 33"/>
            <p:cNvSpPr>
              <a:spLocks noChangeArrowheads="1"/>
            </p:cNvSpPr>
            <p:nvPr/>
          </p:nvSpPr>
          <p:spPr bwMode="auto">
            <a:xfrm>
              <a:off x="3274" y="2386"/>
              <a:ext cx="21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121</a:t>
              </a:r>
              <a:endParaRPr lang="en-US"/>
            </a:p>
          </p:txBody>
        </p:sp>
        <p:sp>
          <p:nvSpPr>
            <p:cNvPr id="27678" name="Rectangle 34"/>
            <p:cNvSpPr>
              <a:spLocks noChangeArrowheads="1"/>
            </p:cNvSpPr>
            <p:nvPr/>
          </p:nvSpPr>
          <p:spPr bwMode="auto">
            <a:xfrm>
              <a:off x="3663" y="2386"/>
              <a:ext cx="21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145</a:t>
              </a:r>
              <a:endParaRPr lang="en-US"/>
            </a:p>
          </p:txBody>
        </p:sp>
        <p:sp>
          <p:nvSpPr>
            <p:cNvPr id="27679" name="Rectangle 35"/>
            <p:cNvSpPr>
              <a:spLocks noChangeArrowheads="1"/>
            </p:cNvSpPr>
            <p:nvPr/>
          </p:nvSpPr>
          <p:spPr bwMode="auto">
            <a:xfrm>
              <a:off x="4091" y="2386"/>
              <a:ext cx="1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98</a:t>
              </a:r>
              <a:endParaRPr lang="en-US"/>
            </a:p>
          </p:txBody>
        </p:sp>
        <p:sp>
          <p:nvSpPr>
            <p:cNvPr id="27680" name="Rectangle 36"/>
            <p:cNvSpPr>
              <a:spLocks noChangeArrowheads="1"/>
            </p:cNvSpPr>
            <p:nvPr/>
          </p:nvSpPr>
          <p:spPr bwMode="auto">
            <a:xfrm>
              <a:off x="4480" y="2386"/>
              <a:ext cx="1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77</a:t>
              </a:r>
              <a:endParaRPr lang="en-US"/>
            </a:p>
          </p:txBody>
        </p:sp>
        <p:sp>
          <p:nvSpPr>
            <p:cNvPr id="27681" name="Rectangle 37"/>
            <p:cNvSpPr>
              <a:spLocks noChangeArrowheads="1"/>
            </p:cNvSpPr>
            <p:nvPr/>
          </p:nvSpPr>
          <p:spPr bwMode="auto">
            <a:xfrm>
              <a:off x="4869" y="2386"/>
              <a:ext cx="1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69</a:t>
              </a:r>
              <a:endParaRPr lang="en-US"/>
            </a:p>
          </p:txBody>
        </p:sp>
        <p:sp>
          <p:nvSpPr>
            <p:cNvPr id="27682" name="Rectangle 38"/>
            <p:cNvSpPr>
              <a:spLocks noChangeArrowheads="1"/>
            </p:cNvSpPr>
            <p:nvPr/>
          </p:nvSpPr>
          <p:spPr bwMode="auto">
            <a:xfrm>
              <a:off x="5257" y="2386"/>
              <a:ext cx="1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57</a:t>
              </a:r>
              <a:endParaRPr lang="en-US"/>
            </a:p>
          </p:txBody>
        </p:sp>
        <p:sp>
          <p:nvSpPr>
            <p:cNvPr id="27683" name="Rectangle 39"/>
            <p:cNvSpPr>
              <a:spLocks noChangeArrowheads="1"/>
            </p:cNvSpPr>
            <p:nvPr/>
          </p:nvSpPr>
          <p:spPr bwMode="auto">
            <a:xfrm>
              <a:off x="980" y="2911"/>
              <a:ext cx="112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/>
            </a:p>
          </p:txBody>
        </p:sp>
        <p:sp>
          <p:nvSpPr>
            <p:cNvPr id="27684" name="Rectangle 40"/>
            <p:cNvSpPr>
              <a:spLocks noChangeArrowheads="1"/>
            </p:cNvSpPr>
            <p:nvPr/>
          </p:nvSpPr>
          <p:spPr bwMode="auto">
            <a:xfrm>
              <a:off x="1368" y="2911"/>
              <a:ext cx="12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S</a:t>
              </a:r>
              <a:endParaRPr lang="en-US"/>
            </a:p>
          </p:txBody>
        </p:sp>
        <p:sp>
          <p:nvSpPr>
            <p:cNvPr id="27685" name="Rectangle 41"/>
            <p:cNvSpPr>
              <a:spLocks noChangeArrowheads="1"/>
            </p:cNvSpPr>
            <p:nvPr/>
          </p:nvSpPr>
          <p:spPr bwMode="auto">
            <a:xfrm>
              <a:off x="1757" y="2911"/>
              <a:ext cx="12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P</a:t>
              </a:r>
              <a:endParaRPr lang="en-US"/>
            </a:p>
          </p:txBody>
        </p:sp>
        <p:sp>
          <p:nvSpPr>
            <p:cNvPr id="27686" name="Rectangle 42"/>
            <p:cNvSpPr>
              <a:spLocks noChangeArrowheads="1"/>
            </p:cNvSpPr>
            <p:nvPr/>
          </p:nvSpPr>
          <p:spPr bwMode="auto">
            <a:xfrm>
              <a:off x="2146" y="2911"/>
              <a:ext cx="112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/>
            </a:p>
          </p:txBody>
        </p:sp>
        <p:sp>
          <p:nvSpPr>
            <p:cNvPr id="27687" name="Rectangle 43"/>
            <p:cNvSpPr>
              <a:spLocks noChangeArrowheads="1"/>
            </p:cNvSpPr>
            <p:nvPr/>
          </p:nvSpPr>
          <p:spPr bwMode="auto">
            <a:xfrm>
              <a:off x="2535" y="2911"/>
              <a:ext cx="13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A</a:t>
              </a:r>
              <a:endParaRPr lang="en-US"/>
            </a:p>
          </p:txBody>
        </p:sp>
        <p:sp>
          <p:nvSpPr>
            <p:cNvPr id="27688" name="Rectangle 44"/>
            <p:cNvSpPr>
              <a:spLocks noChangeArrowheads="1"/>
            </p:cNvSpPr>
            <p:nvPr/>
          </p:nvSpPr>
          <p:spPr bwMode="auto">
            <a:xfrm>
              <a:off x="2924" y="2911"/>
              <a:ext cx="12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/>
            </a:p>
          </p:txBody>
        </p:sp>
        <p:sp>
          <p:nvSpPr>
            <p:cNvPr id="27689" name="Rectangle 45"/>
            <p:cNvSpPr>
              <a:spLocks noChangeArrowheads="1"/>
            </p:cNvSpPr>
            <p:nvPr/>
          </p:nvSpPr>
          <p:spPr bwMode="auto">
            <a:xfrm>
              <a:off x="3323" y="2911"/>
              <a:ext cx="112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L</a:t>
              </a:r>
              <a:endParaRPr lang="en-US"/>
            </a:p>
          </p:txBody>
        </p:sp>
        <p:sp>
          <p:nvSpPr>
            <p:cNvPr id="27690" name="Rectangle 46"/>
            <p:cNvSpPr>
              <a:spLocks noChangeArrowheads="1"/>
            </p:cNvSpPr>
            <p:nvPr/>
          </p:nvSpPr>
          <p:spPr bwMode="auto">
            <a:xfrm>
              <a:off x="3682" y="2911"/>
              <a:ext cx="15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M</a:t>
              </a:r>
              <a:endParaRPr lang="en-US"/>
            </a:p>
          </p:txBody>
        </p:sp>
        <p:sp>
          <p:nvSpPr>
            <p:cNvPr id="27691" name="Rectangle 47"/>
            <p:cNvSpPr>
              <a:spLocks noChangeArrowheads="1"/>
            </p:cNvSpPr>
            <p:nvPr/>
          </p:nvSpPr>
          <p:spPr bwMode="auto">
            <a:xfrm>
              <a:off x="4091" y="2911"/>
              <a:ext cx="13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R</a:t>
              </a:r>
              <a:endParaRPr lang="en-US"/>
            </a:p>
          </p:txBody>
        </p:sp>
        <p:sp>
          <p:nvSpPr>
            <p:cNvPr id="27692" name="Rectangle 48"/>
            <p:cNvSpPr>
              <a:spLocks noChangeArrowheads="1"/>
            </p:cNvSpPr>
            <p:nvPr/>
          </p:nvSpPr>
          <p:spPr bwMode="auto">
            <a:xfrm>
              <a:off x="4480" y="2911"/>
              <a:ext cx="12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S</a:t>
              </a:r>
              <a:endParaRPr lang="en-US"/>
            </a:p>
          </p:txBody>
        </p:sp>
        <p:sp>
          <p:nvSpPr>
            <p:cNvPr id="27693" name="Rectangle 49"/>
            <p:cNvSpPr>
              <a:spLocks noChangeArrowheads="1"/>
            </p:cNvSpPr>
            <p:nvPr/>
          </p:nvSpPr>
          <p:spPr bwMode="auto">
            <a:xfrm>
              <a:off x="4869" y="2911"/>
              <a:ext cx="112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/>
            </a:p>
          </p:txBody>
        </p:sp>
        <p:sp>
          <p:nvSpPr>
            <p:cNvPr id="27694" name="Rectangle 50"/>
            <p:cNvSpPr>
              <a:spLocks noChangeArrowheads="1"/>
            </p:cNvSpPr>
            <p:nvPr/>
          </p:nvSpPr>
          <p:spPr bwMode="auto">
            <a:xfrm>
              <a:off x="5248" y="2911"/>
              <a:ext cx="143" cy="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300" b="1">
                  <a:solidFill>
                    <a:srgbClr val="000000"/>
                  </a:solidFill>
                  <a:latin typeface="Arial" charset="0"/>
                </a:rPr>
                <a:t>G</a:t>
              </a:r>
              <a:endParaRPr lang="en-US"/>
            </a:p>
          </p:txBody>
        </p:sp>
        <p:sp>
          <p:nvSpPr>
            <p:cNvPr id="27695" name="Rectangle 51"/>
            <p:cNvSpPr>
              <a:spLocks noChangeArrowheads="1"/>
            </p:cNvSpPr>
            <p:nvPr/>
          </p:nvSpPr>
          <p:spPr bwMode="auto">
            <a:xfrm>
              <a:off x="484" y="3135"/>
              <a:ext cx="26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Arial" charset="0"/>
                </a:rPr>
                <a:t>P(H)</a:t>
              </a:r>
              <a:endParaRPr lang="en-US"/>
            </a:p>
          </p:txBody>
        </p:sp>
        <p:sp>
          <p:nvSpPr>
            <p:cNvPr id="27696" name="Rectangle 52"/>
            <p:cNvSpPr>
              <a:spLocks noChangeArrowheads="1"/>
            </p:cNvSpPr>
            <p:nvPr/>
          </p:nvSpPr>
          <p:spPr bwMode="auto">
            <a:xfrm>
              <a:off x="980" y="3135"/>
              <a:ext cx="1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69</a:t>
              </a:r>
              <a:endParaRPr lang="en-US"/>
            </a:p>
          </p:txBody>
        </p:sp>
        <p:sp>
          <p:nvSpPr>
            <p:cNvPr id="27697" name="Rectangle 53"/>
            <p:cNvSpPr>
              <a:spLocks noChangeArrowheads="1"/>
            </p:cNvSpPr>
            <p:nvPr/>
          </p:nvSpPr>
          <p:spPr bwMode="auto">
            <a:xfrm>
              <a:off x="1368" y="3135"/>
              <a:ext cx="1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77</a:t>
              </a:r>
              <a:endParaRPr lang="en-US"/>
            </a:p>
          </p:txBody>
        </p:sp>
        <p:sp>
          <p:nvSpPr>
            <p:cNvPr id="27698" name="Rectangle 54"/>
            <p:cNvSpPr>
              <a:spLocks noChangeArrowheads="1"/>
            </p:cNvSpPr>
            <p:nvPr/>
          </p:nvSpPr>
          <p:spPr bwMode="auto">
            <a:xfrm>
              <a:off x="1757" y="3135"/>
              <a:ext cx="1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57</a:t>
              </a:r>
              <a:endParaRPr lang="en-US"/>
            </a:p>
          </p:txBody>
        </p:sp>
        <p:sp>
          <p:nvSpPr>
            <p:cNvPr id="27699" name="Rectangle 55"/>
            <p:cNvSpPr>
              <a:spLocks noChangeArrowheads="1"/>
            </p:cNvSpPr>
            <p:nvPr/>
          </p:nvSpPr>
          <p:spPr bwMode="auto">
            <a:xfrm>
              <a:off x="2146" y="3135"/>
              <a:ext cx="1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69</a:t>
              </a:r>
              <a:endParaRPr lang="en-US"/>
            </a:p>
          </p:txBody>
        </p:sp>
        <p:sp>
          <p:nvSpPr>
            <p:cNvPr id="27700" name="Rectangle 56"/>
            <p:cNvSpPr>
              <a:spLocks noChangeArrowheads="1"/>
            </p:cNvSpPr>
            <p:nvPr/>
          </p:nvSpPr>
          <p:spPr bwMode="auto">
            <a:xfrm>
              <a:off x="2496" y="3135"/>
              <a:ext cx="21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142</a:t>
              </a:r>
              <a:endParaRPr lang="en-US"/>
            </a:p>
          </p:txBody>
        </p:sp>
        <p:sp>
          <p:nvSpPr>
            <p:cNvPr id="27701" name="Rectangle 57"/>
            <p:cNvSpPr>
              <a:spLocks noChangeArrowheads="1"/>
            </p:cNvSpPr>
            <p:nvPr/>
          </p:nvSpPr>
          <p:spPr bwMode="auto">
            <a:xfrm>
              <a:off x="2885" y="3135"/>
              <a:ext cx="21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151</a:t>
              </a:r>
              <a:endParaRPr lang="en-US"/>
            </a:p>
          </p:txBody>
        </p:sp>
        <p:sp>
          <p:nvSpPr>
            <p:cNvPr id="27702" name="Rectangle 58"/>
            <p:cNvSpPr>
              <a:spLocks noChangeArrowheads="1"/>
            </p:cNvSpPr>
            <p:nvPr/>
          </p:nvSpPr>
          <p:spPr bwMode="auto">
            <a:xfrm>
              <a:off x="3274" y="3135"/>
              <a:ext cx="21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121</a:t>
              </a:r>
              <a:endParaRPr lang="en-US"/>
            </a:p>
          </p:txBody>
        </p:sp>
        <p:sp>
          <p:nvSpPr>
            <p:cNvPr id="27703" name="Rectangle 59"/>
            <p:cNvSpPr>
              <a:spLocks noChangeArrowheads="1"/>
            </p:cNvSpPr>
            <p:nvPr/>
          </p:nvSpPr>
          <p:spPr bwMode="auto">
            <a:xfrm>
              <a:off x="3663" y="3135"/>
              <a:ext cx="21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145</a:t>
              </a:r>
              <a:endParaRPr lang="en-US"/>
            </a:p>
          </p:txBody>
        </p:sp>
        <p:sp>
          <p:nvSpPr>
            <p:cNvPr id="27704" name="Rectangle 60"/>
            <p:cNvSpPr>
              <a:spLocks noChangeArrowheads="1"/>
            </p:cNvSpPr>
            <p:nvPr/>
          </p:nvSpPr>
          <p:spPr bwMode="auto">
            <a:xfrm>
              <a:off x="4091" y="3135"/>
              <a:ext cx="1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98</a:t>
              </a:r>
              <a:endParaRPr lang="en-US"/>
            </a:p>
          </p:txBody>
        </p:sp>
        <p:sp>
          <p:nvSpPr>
            <p:cNvPr id="27705" name="Rectangle 61"/>
            <p:cNvSpPr>
              <a:spLocks noChangeArrowheads="1"/>
            </p:cNvSpPr>
            <p:nvPr/>
          </p:nvSpPr>
          <p:spPr bwMode="auto">
            <a:xfrm>
              <a:off x="4480" y="3135"/>
              <a:ext cx="1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77</a:t>
              </a:r>
              <a:endParaRPr lang="en-US"/>
            </a:p>
          </p:txBody>
        </p:sp>
        <p:sp>
          <p:nvSpPr>
            <p:cNvPr id="27706" name="Rectangle 62"/>
            <p:cNvSpPr>
              <a:spLocks noChangeArrowheads="1"/>
            </p:cNvSpPr>
            <p:nvPr/>
          </p:nvSpPr>
          <p:spPr bwMode="auto">
            <a:xfrm>
              <a:off x="4869" y="3135"/>
              <a:ext cx="1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69</a:t>
              </a:r>
              <a:endParaRPr lang="en-US"/>
            </a:p>
          </p:txBody>
        </p:sp>
        <p:sp>
          <p:nvSpPr>
            <p:cNvPr id="27707" name="Rectangle 63"/>
            <p:cNvSpPr>
              <a:spLocks noChangeArrowheads="1"/>
            </p:cNvSpPr>
            <p:nvPr/>
          </p:nvSpPr>
          <p:spPr bwMode="auto">
            <a:xfrm>
              <a:off x="5257" y="3135"/>
              <a:ext cx="14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57</a:t>
              </a:r>
              <a:endParaRPr lang="en-US"/>
            </a:p>
          </p:txBody>
        </p:sp>
        <p:sp>
          <p:nvSpPr>
            <p:cNvPr id="27708" name="Rectangle 64"/>
            <p:cNvSpPr>
              <a:spLocks noChangeArrowheads="1"/>
            </p:cNvSpPr>
            <p:nvPr/>
          </p:nvSpPr>
          <p:spPr bwMode="auto">
            <a:xfrm>
              <a:off x="182" y="1958"/>
              <a:ext cx="20" cy="152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09" name="Rectangle 65"/>
            <p:cNvSpPr>
              <a:spLocks noChangeArrowheads="1"/>
            </p:cNvSpPr>
            <p:nvPr/>
          </p:nvSpPr>
          <p:spPr bwMode="auto">
            <a:xfrm>
              <a:off x="5501" y="1978"/>
              <a:ext cx="19" cy="150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10" name="Rectangle 70"/>
            <p:cNvSpPr>
              <a:spLocks noChangeArrowheads="1"/>
            </p:cNvSpPr>
            <p:nvPr/>
          </p:nvSpPr>
          <p:spPr bwMode="auto">
            <a:xfrm>
              <a:off x="202" y="1958"/>
              <a:ext cx="5318" cy="2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11" name="Rectangle 75"/>
            <p:cNvSpPr>
              <a:spLocks noChangeArrowheads="1"/>
            </p:cNvSpPr>
            <p:nvPr/>
          </p:nvSpPr>
          <p:spPr bwMode="auto">
            <a:xfrm>
              <a:off x="202" y="3466"/>
              <a:ext cx="5318" cy="1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66800" y="152400"/>
            <a:ext cx="7086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Initiation</a:t>
            </a:r>
          </a:p>
        </p:txBody>
      </p:sp>
      <p:sp>
        <p:nvSpPr>
          <p:cNvPr id="27654" name="Rectangle 4"/>
          <p:cNvSpPr>
            <a:spLocks noChangeArrowheads="1"/>
          </p:cNvSpPr>
          <p:nvPr/>
        </p:nvSpPr>
        <p:spPr bwMode="auto">
          <a:xfrm>
            <a:off x="152400" y="1600200"/>
            <a:ext cx="8305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1" hangingPunct="1">
              <a:spcBef>
                <a:spcPct val="20000"/>
              </a:spcBef>
              <a:buFont typeface="Wingdings" pitchFamily="2" charset="2"/>
              <a:buNone/>
            </a:pPr>
            <a:r>
              <a:rPr lang="en-US" sz="3200"/>
              <a:t>	Identify regions where 4/6 have a P(H) &gt;1.00 “alpha-helix nucleus”</a:t>
            </a:r>
          </a:p>
        </p:txBody>
      </p:sp>
      <p:sp>
        <p:nvSpPr>
          <p:cNvPr id="32823" name="Rectangle 1079"/>
          <p:cNvSpPr>
            <a:spLocks noChangeArrowheads="1"/>
          </p:cNvSpPr>
          <p:nvPr/>
        </p:nvSpPr>
        <p:spPr bwMode="auto">
          <a:xfrm>
            <a:off x="2667000" y="4572000"/>
            <a:ext cx="3719513" cy="663575"/>
          </a:xfrm>
          <a:prstGeom prst="rect">
            <a:avLst/>
          </a:prstGeom>
          <a:noFill/>
          <a:ln w="31750">
            <a:solidFill>
              <a:schemeClr val="bg2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824" name="Rectangle 1080"/>
          <p:cNvSpPr>
            <a:spLocks noChangeArrowheads="1"/>
          </p:cNvSpPr>
          <p:nvPr/>
        </p:nvSpPr>
        <p:spPr bwMode="auto">
          <a:xfrm>
            <a:off x="1371600" y="3352800"/>
            <a:ext cx="3719513" cy="663575"/>
          </a:xfrm>
          <a:prstGeom prst="rect">
            <a:avLst/>
          </a:prstGeom>
          <a:noFill/>
          <a:ln w="31750">
            <a:solidFill>
              <a:schemeClr val="bg2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5" grpId="0" animBg="1"/>
      <p:bldP spid="32823" grpId="0" animBg="1"/>
      <p:bldP spid="3282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10"/>
          <p:cNvGrpSpPr>
            <a:grpSpLocks/>
          </p:cNvGrpSpPr>
          <p:nvPr/>
        </p:nvGrpSpPr>
        <p:grpSpPr bwMode="auto">
          <a:xfrm>
            <a:off x="228600" y="2590800"/>
            <a:ext cx="8686800" cy="2438400"/>
            <a:chOff x="144" y="1632"/>
            <a:chExt cx="5472" cy="1536"/>
          </a:xfrm>
        </p:grpSpPr>
        <p:sp>
          <p:nvSpPr>
            <p:cNvPr id="28714" name="Rectangle 5"/>
            <p:cNvSpPr>
              <a:spLocks noChangeArrowheads="1"/>
            </p:cNvSpPr>
            <p:nvPr/>
          </p:nvSpPr>
          <p:spPr bwMode="auto">
            <a:xfrm>
              <a:off x="144" y="1632"/>
              <a:ext cx="5472" cy="1536"/>
            </a:xfrm>
            <a:prstGeom prst="rect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5" name="Rectangle 9"/>
            <p:cNvSpPr>
              <a:spLocks noChangeArrowheads="1"/>
            </p:cNvSpPr>
            <p:nvPr/>
          </p:nvSpPr>
          <p:spPr bwMode="auto">
            <a:xfrm>
              <a:off x="192" y="1728"/>
              <a:ext cx="5328" cy="1344"/>
            </a:xfrm>
            <a:prstGeom prst="rect">
              <a:avLst/>
            </a:prstGeom>
            <a:solidFill>
              <a:schemeClr val="accent1"/>
            </a:solidFill>
            <a:ln w="38100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3718" name="Rectangle 6"/>
          <p:cNvSpPr>
            <a:spLocks noChangeArrowheads="1"/>
          </p:cNvSpPr>
          <p:nvPr/>
        </p:nvSpPr>
        <p:spPr bwMode="auto">
          <a:xfrm>
            <a:off x="2514600" y="3124200"/>
            <a:ext cx="4191000" cy="609600"/>
          </a:xfrm>
          <a:prstGeom prst="rect">
            <a:avLst/>
          </a:prstGeom>
          <a:solidFill>
            <a:srgbClr val="FFCC00"/>
          </a:solidFill>
          <a:ln w="38100">
            <a:solidFill>
              <a:schemeClr val="bg2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838200" y="0"/>
            <a:ext cx="7086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Propagation</a:t>
            </a:r>
          </a:p>
        </p:txBody>
      </p:sp>
      <p:sp>
        <p:nvSpPr>
          <p:cNvPr id="28677" name="Rectangle 4"/>
          <p:cNvSpPr>
            <a:spLocks noChangeArrowheads="1"/>
          </p:cNvSpPr>
          <p:nvPr/>
        </p:nvSpPr>
        <p:spPr bwMode="auto">
          <a:xfrm>
            <a:off x="457200" y="1295400"/>
            <a:ext cx="7848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1" hangingPunct="1">
              <a:spcBef>
                <a:spcPct val="20000"/>
              </a:spcBef>
              <a:buFont typeface="Wingdings" pitchFamily="2" charset="2"/>
              <a:buNone/>
            </a:pPr>
            <a:r>
              <a:rPr lang="en-US" sz="2800"/>
              <a:t>	Extend helix in both directions until a set of </a:t>
            </a:r>
            <a:r>
              <a:rPr lang="en-US" sz="2800" b="1"/>
              <a:t>four</a:t>
            </a:r>
            <a:r>
              <a:rPr lang="en-US" sz="2800"/>
              <a:t> residues have an average P(H) &lt;1.00.</a:t>
            </a:r>
          </a:p>
        </p:txBody>
      </p:sp>
      <p:sp>
        <p:nvSpPr>
          <p:cNvPr id="32782" name="Rectangle 14"/>
          <p:cNvSpPr>
            <a:spLocks noChangeArrowheads="1"/>
          </p:cNvSpPr>
          <p:nvPr/>
        </p:nvSpPr>
        <p:spPr bwMode="auto">
          <a:xfrm>
            <a:off x="4267200" y="3733800"/>
            <a:ext cx="2397125" cy="26670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81" name="Rectangle 13"/>
          <p:cNvSpPr>
            <a:spLocks noChangeArrowheads="1"/>
          </p:cNvSpPr>
          <p:nvPr/>
        </p:nvSpPr>
        <p:spPr bwMode="auto">
          <a:xfrm>
            <a:off x="1905000" y="3733800"/>
            <a:ext cx="2397125" cy="26670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83" name="Rectangle 15"/>
          <p:cNvSpPr>
            <a:spLocks noChangeArrowheads="1"/>
          </p:cNvSpPr>
          <p:nvPr/>
        </p:nvSpPr>
        <p:spPr bwMode="auto">
          <a:xfrm>
            <a:off x="4918075" y="3998913"/>
            <a:ext cx="2320925" cy="268287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84" name="Rectangle 16"/>
          <p:cNvSpPr>
            <a:spLocks noChangeArrowheads="1"/>
          </p:cNvSpPr>
          <p:nvPr/>
        </p:nvSpPr>
        <p:spPr bwMode="auto">
          <a:xfrm>
            <a:off x="5410200" y="4264025"/>
            <a:ext cx="2397125" cy="268288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2" name="Rectangle 12"/>
          <p:cNvSpPr>
            <a:spLocks noChangeArrowheads="1"/>
          </p:cNvSpPr>
          <p:nvPr/>
        </p:nvSpPr>
        <p:spPr bwMode="auto">
          <a:xfrm>
            <a:off x="2514600" y="3124200"/>
            <a:ext cx="3657600" cy="609600"/>
          </a:xfrm>
          <a:prstGeom prst="rect">
            <a:avLst/>
          </a:prstGeom>
          <a:solidFill>
            <a:srgbClr val="FFCC00"/>
          </a:solidFill>
          <a:ln w="38100">
            <a:solidFill>
              <a:schemeClr val="bg2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821" name="Rectangle 53"/>
          <p:cNvSpPr>
            <a:spLocks noChangeArrowheads="1"/>
          </p:cNvSpPr>
          <p:nvPr/>
        </p:nvSpPr>
        <p:spPr bwMode="auto">
          <a:xfrm>
            <a:off x="914400" y="5303838"/>
            <a:ext cx="6819900" cy="9461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2800"/>
              <a:t>If the average P(H) &gt; P(E) for that segment, </a:t>
            </a:r>
          </a:p>
          <a:p>
            <a:r>
              <a:rPr lang="en-US" sz="2800"/>
              <a:t>the segment can be assigned as a helix.</a:t>
            </a:r>
          </a:p>
        </p:txBody>
      </p:sp>
      <p:sp>
        <p:nvSpPr>
          <p:cNvPr id="243723" name="Rectangle 11"/>
          <p:cNvSpPr>
            <a:spLocks noChangeArrowheads="1"/>
          </p:cNvSpPr>
          <p:nvPr/>
        </p:nvSpPr>
        <p:spPr bwMode="auto">
          <a:xfrm>
            <a:off x="2514600" y="3124200"/>
            <a:ext cx="4648200" cy="609600"/>
          </a:xfrm>
          <a:prstGeom prst="rect">
            <a:avLst/>
          </a:prstGeom>
          <a:solidFill>
            <a:srgbClr val="FFCC00"/>
          </a:solidFill>
          <a:ln w="38100">
            <a:solidFill>
              <a:schemeClr val="bg2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8685" name="Group 5"/>
          <p:cNvGrpSpPr>
            <a:grpSpLocks/>
          </p:cNvGrpSpPr>
          <p:nvPr/>
        </p:nvGrpSpPr>
        <p:grpSpPr bwMode="auto">
          <a:xfrm>
            <a:off x="685800" y="3124200"/>
            <a:ext cx="7524750" cy="569913"/>
            <a:chOff x="499" y="1993"/>
            <a:chExt cx="4740" cy="359"/>
          </a:xfrm>
        </p:grpSpPr>
        <p:sp>
          <p:nvSpPr>
            <p:cNvPr id="28689" name="Rectangle 17"/>
            <p:cNvSpPr>
              <a:spLocks noChangeArrowheads="1"/>
            </p:cNvSpPr>
            <p:nvPr/>
          </p:nvSpPr>
          <p:spPr bwMode="auto">
            <a:xfrm>
              <a:off x="978" y="1993"/>
              <a:ext cx="108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 b="1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/>
            </a:p>
          </p:txBody>
        </p:sp>
        <p:sp>
          <p:nvSpPr>
            <p:cNvPr id="28690" name="Rectangle 18"/>
            <p:cNvSpPr>
              <a:spLocks noChangeArrowheads="1"/>
            </p:cNvSpPr>
            <p:nvPr/>
          </p:nvSpPr>
          <p:spPr bwMode="auto">
            <a:xfrm>
              <a:off x="1353" y="1993"/>
              <a:ext cx="117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 b="1">
                  <a:solidFill>
                    <a:srgbClr val="000000"/>
                  </a:solidFill>
                  <a:latin typeface="Arial" charset="0"/>
                </a:rPr>
                <a:t>S</a:t>
              </a:r>
              <a:endParaRPr lang="en-US"/>
            </a:p>
          </p:txBody>
        </p:sp>
        <p:sp>
          <p:nvSpPr>
            <p:cNvPr id="28691" name="Rectangle 19"/>
            <p:cNvSpPr>
              <a:spLocks noChangeArrowheads="1"/>
            </p:cNvSpPr>
            <p:nvPr/>
          </p:nvSpPr>
          <p:spPr bwMode="auto">
            <a:xfrm>
              <a:off x="1728" y="1993"/>
              <a:ext cx="117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 b="1">
                  <a:solidFill>
                    <a:srgbClr val="000000"/>
                  </a:solidFill>
                  <a:latin typeface="Arial" charset="0"/>
                </a:rPr>
                <a:t>P</a:t>
              </a:r>
              <a:endParaRPr lang="en-US"/>
            </a:p>
          </p:txBody>
        </p:sp>
        <p:sp>
          <p:nvSpPr>
            <p:cNvPr id="28692" name="Rectangle 20"/>
            <p:cNvSpPr>
              <a:spLocks noChangeArrowheads="1"/>
            </p:cNvSpPr>
            <p:nvPr/>
          </p:nvSpPr>
          <p:spPr bwMode="auto">
            <a:xfrm>
              <a:off x="2103" y="1993"/>
              <a:ext cx="108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 b="1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/>
            </a:p>
          </p:txBody>
        </p:sp>
        <p:sp>
          <p:nvSpPr>
            <p:cNvPr id="28693" name="Rectangle 21"/>
            <p:cNvSpPr>
              <a:spLocks noChangeArrowheads="1"/>
            </p:cNvSpPr>
            <p:nvPr/>
          </p:nvSpPr>
          <p:spPr bwMode="auto">
            <a:xfrm>
              <a:off x="2479" y="1993"/>
              <a:ext cx="127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 b="1">
                  <a:solidFill>
                    <a:srgbClr val="000000"/>
                  </a:solidFill>
                  <a:latin typeface="Arial" charset="0"/>
                </a:rPr>
                <a:t>A</a:t>
              </a:r>
              <a:endParaRPr lang="en-US"/>
            </a:p>
          </p:txBody>
        </p:sp>
        <p:sp>
          <p:nvSpPr>
            <p:cNvPr id="28694" name="Rectangle 22"/>
            <p:cNvSpPr>
              <a:spLocks noChangeArrowheads="1"/>
            </p:cNvSpPr>
            <p:nvPr/>
          </p:nvSpPr>
          <p:spPr bwMode="auto">
            <a:xfrm>
              <a:off x="2854" y="1993"/>
              <a:ext cx="117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 b="1">
                  <a:solidFill>
                    <a:srgbClr val="000000"/>
                  </a:solidFill>
                  <a:latin typeface="Arial" charset="0"/>
                </a:rPr>
                <a:t>E</a:t>
              </a:r>
              <a:endParaRPr lang="en-US"/>
            </a:p>
          </p:txBody>
        </p:sp>
        <p:sp>
          <p:nvSpPr>
            <p:cNvPr id="28695" name="Rectangle 23"/>
            <p:cNvSpPr>
              <a:spLocks noChangeArrowheads="1"/>
            </p:cNvSpPr>
            <p:nvPr/>
          </p:nvSpPr>
          <p:spPr bwMode="auto">
            <a:xfrm>
              <a:off x="3238" y="1993"/>
              <a:ext cx="108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 b="1">
                  <a:solidFill>
                    <a:srgbClr val="000000"/>
                  </a:solidFill>
                  <a:latin typeface="Arial" charset="0"/>
                </a:rPr>
                <a:t>L</a:t>
              </a:r>
              <a:endParaRPr lang="en-US"/>
            </a:p>
          </p:txBody>
        </p:sp>
        <p:sp>
          <p:nvSpPr>
            <p:cNvPr id="28696" name="Rectangle 24"/>
            <p:cNvSpPr>
              <a:spLocks noChangeArrowheads="1"/>
            </p:cNvSpPr>
            <p:nvPr/>
          </p:nvSpPr>
          <p:spPr bwMode="auto">
            <a:xfrm>
              <a:off x="3586" y="1993"/>
              <a:ext cx="147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 b="1">
                  <a:solidFill>
                    <a:srgbClr val="000000"/>
                  </a:solidFill>
                  <a:latin typeface="Arial" charset="0"/>
                </a:rPr>
                <a:t>M</a:t>
              </a:r>
              <a:endParaRPr lang="en-US"/>
            </a:p>
          </p:txBody>
        </p:sp>
        <p:sp>
          <p:nvSpPr>
            <p:cNvPr id="28697" name="Rectangle 25"/>
            <p:cNvSpPr>
              <a:spLocks noChangeArrowheads="1"/>
            </p:cNvSpPr>
            <p:nvPr/>
          </p:nvSpPr>
          <p:spPr bwMode="auto">
            <a:xfrm>
              <a:off x="3979" y="1993"/>
              <a:ext cx="127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 b="1">
                  <a:solidFill>
                    <a:srgbClr val="000000"/>
                  </a:solidFill>
                  <a:latin typeface="Arial" charset="0"/>
                </a:rPr>
                <a:t>R</a:t>
              </a:r>
              <a:endParaRPr lang="en-US"/>
            </a:p>
          </p:txBody>
        </p:sp>
        <p:sp>
          <p:nvSpPr>
            <p:cNvPr id="28698" name="Rectangle 26"/>
            <p:cNvSpPr>
              <a:spLocks noChangeArrowheads="1"/>
            </p:cNvSpPr>
            <p:nvPr/>
          </p:nvSpPr>
          <p:spPr bwMode="auto">
            <a:xfrm>
              <a:off x="4355" y="1993"/>
              <a:ext cx="117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 b="1">
                  <a:solidFill>
                    <a:srgbClr val="000000"/>
                  </a:solidFill>
                  <a:latin typeface="Arial" charset="0"/>
                </a:rPr>
                <a:t>S</a:t>
              </a:r>
              <a:endParaRPr lang="en-US"/>
            </a:p>
          </p:txBody>
        </p:sp>
        <p:sp>
          <p:nvSpPr>
            <p:cNvPr id="28699" name="Rectangle 27"/>
            <p:cNvSpPr>
              <a:spLocks noChangeArrowheads="1"/>
            </p:cNvSpPr>
            <p:nvPr/>
          </p:nvSpPr>
          <p:spPr bwMode="auto">
            <a:xfrm>
              <a:off x="4730" y="1993"/>
              <a:ext cx="108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 b="1">
                  <a:solidFill>
                    <a:srgbClr val="000000"/>
                  </a:solidFill>
                  <a:latin typeface="Arial" charset="0"/>
                </a:rPr>
                <a:t>T</a:t>
              </a:r>
              <a:endParaRPr lang="en-US"/>
            </a:p>
          </p:txBody>
        </p:sp>
        <p:sp>
          <p:nvSpPr>
            <p:cNvPr id="28700" name="Rectangle 28"/>
            <p:cNvSpPr>
              <a:spLocks noChangeArrowheads="1"/>
            </p:cNvSpPr>
            <p:nvPr/>
          </p:nvSpPr>
          <p:spPr bwMode="auto">
            <a:xfrm>
              <a:off x="5096" y="1993"/>
              <a:ext cx="137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200" b="1">
                  <a:solidFill>
                    <a:srgbClr val="000000"/>
                  </a:solidFill>
                  <a:latin typeface="Arial" charset="0"/>
                </a:rPr>
                <a:t>G</a:t>
              </a:r>
              <a:endParaRPr lang="en-US"/>
            </a:p>
          </p:txBody>
        </p:sp>
        <p:sp>
          <p:nvSpPr>
            <p:cNvPr id="28701" name="Rectangle 29"/>
            <p:cNvSpPr>
              <a:spLocks noChangeArrowheads="1"/>
            </p:cNvSpPr>
            <p:nvPr/>
          </p:nvSpPr>
          <p:spPr bwMode="auto">
            <a:xfrm>
              <a:off x="499" y="2208"/>
              <a:ext cx="247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>
                  <a:solidFill>
                    <a:srgbClr val="000000"/>
                  </a:solidFill>
                  <a:latin typeface="Arial" charset="0"/>
                </a:rPr>
                <a:t>P(H)</a:t>
              </a:r>
              <a:endParaRPr lang="en-US"/>
            </a:p>
          </p:txBody>
        </p:sp>
        <p:sp>
          <p:nvSpPr>
            <p:cNvPr id="28702" name="Rectangle 30"/>
            <p:cNvSpPr>
              <a:spLocks noChangeArrowheads="1"/>
            </p:cNvSpPr>
            <p:nvPr/>
          </p:nvSpPr>
          <p:spPr bwMode="auto">
            <a:xfrm>
              <a:off x="978" y="2208"/>
              <a:ext cx="134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69</a:t>
              </a:r>
              <a:endParaRPr lang="en-US"/>
            </a:p>
          </p:txBody>
        </p:sp>
        <p:sp>
          <p:nvSpPr>
            <p:cNvPr id="28703" name="Rectangle 31"/>
            <p:cNvSpPr>
              <a:spLocks noChangeArrowheads="1"/>
            </p:cNvSpPr>
            <p:nvPr/>
          </p:nvSpPr>
          <p:spPr bwMode="auto">
            <a:xfrm>
              <a:off x="1353" y="2208"/>
              <a:ext cx="134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77</a:t>
              </a:r>
              <a:endParaRPr lang="en-US"/>
            </a:p>
          </p:txBody>
        </p:sp>
        <p:sp>
          <p:nvSpPr>
            <p:cNvPr id="28704" name="Rectangle 32"/>
            <p:cNvSpPr>
              <a:spLocks noChangeArrowheads="1"/>
            </p:cNvSpPr>
            <p:nvPr/>
          </p:nvSpPr>
          <p:spPr bwMode="auto">
            <a:xfrm>
              <a:off x="1728" y="2208"/>
              <a:ext cx="134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57</a:t>
              </a:r>
              <a:endParaRPr lang="en-US"/>
            </a:p>
          </p:txBody>
        </p:sp>
        <p:sp>
          <p:nvSpPr>
            <p:cNvPr id="28705" name="Rectangle 33"/>
            <p:cNvSpPr>
              <a:spLocks noChangeArrowheads="1"/>
            </p:cNvSpPr>
            <p:nvPr/>
          </p:nvSpPr>
          <p:spPr bwMode="auto">
            <a:xfrm>
              <a:off x="2103" y="2208"/>
              <a:ext cx="134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69</a:t>
              </a:r>
              <a:endParaRPr lang="en-US"/>
            </a:p>
          </p:txBody>
        </p:sp>
        <p:sp>
          <p:nvSpPr>
            <p:cNvPr id="28706" name="Rectangle 34"/>
            <p:cNvSpPr>
              <a:spLocks noChangeArrowheads="1"/>
            </p:cNvSpPr>
            <p:nvPr/>
          </p:nvSpPr>
          <p:spPr bwMode="auto">
            <a:xfrm>
              <a:off x="2441" y="2208"/>
              <a:ext cx="20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142</a:t>
              </a:r>
              <a:endParaRPr lang="en-US"/>
            </a:p>
          </p:txBody>
        </p:sp>
        <p:sp>
          <p:nvSpPr>
            <p:cNvPr id="28707" name="Rectangle 35"/>
            <p:cNvSpPr>
              <a:spLocks noChangeArrowheads="1"/>
            </p:cNvSpPr>
            <p:nvPr/>
          </p:nvSpPr>
          <p:spPr bwMode="auto">
            <a:xfrm>
              <a:off x="2816" y="2208"/>
              <a:ext cx="20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151</a:t>
              </a:r>
              <a:endParaRPr lang="en-US"/>
            </a:p>
          </p:txBody>
        </p:sp>
        <p:sp>
          <p:nvSpPr>
            <p:cNvPr id="28708" name="Rectangle 36"/>
            <p:cNvSpPr>
              <a:spLocks noChangeArrowheads="1"/>
            </p:cNvSpPr>
            <p:nvPr/>
          </p:nvSpPr>
          <p:spPr bwMode="auto">
            <a:xfrm>
              <a:off x="3192" y="2208"/>
              <a:ext cx="20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121</a:t>
              </a:r>
              <a:endParaRPr lang="en-US"/>
            </a:p>
          </p:txBody>
        </p:sp>
        <p:sp>
          <p:nvSpPr>
            <p:cNvPr id="28709" name="Rectangle 37"/>
            <p:cNvSpPr>
              <a:spLocks noChangeArrowheads="1"/>
            </p:cNvSpPr>
            <p:nvPr/>
          </p:nvSpPr>
          <p:spPr bwMode="auto">
            <a:xfrm>
              <a:off x="3567" y="2208"/>
              <a:ext cx="201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145</a:t>
              </a:r>
              <a:endParaRPr lang="en-US"/>
            </a:p>
          </p:txBody>
        </p:sp>
        <p:sp>
          <p:nvSpPr>
            <p:cNvPr id="28710" name="Rectangle 38"/>
            <p:cNvSpPr>
              <a:spLocks noChangeArrowheads="1"/>
            </p:cNvSpPr>
            <p:nvPr/>
          </p:nvSpPr>
          <p:spPr bwMode="auto">
            <a:xfrm>
              <a:off x="3979" y="2208"/>
              <a:ext cx="134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98</a:t>
              </a:r>
              <a:endParaRPr lang="en-US"/>
            </a:p>
          </p:txBody>
        </p:sp>
        <p:sp>
          <p:nvSpPr>
            <p:cNvPr id="28711" name="Rectangle 39"/>
            <p:cNvSpPr>
              <a:spLocks noChangeArrowheads="1"/>
            </p:cNvSpPr>
            <p:nvPr/>
          </p:nvSpPr>
          <p:spPr bwMode="auto">
            <a:xfrm>
              <a:off x="4355" y="2208"/>
              <a:ext cx="134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77</a:t>
              </a:r>
              <a:endParaRPr lang="en-US"/>
            </a:p>
          </p:txBody>
        </p:sp>
        <p:sp>
          <p:nvSpPr>
            <p:cNvPr id="28712" name="Rectangle 40"/>
            <p:cNvSpPr>
              <a:spLocks noChangeArrowheads="1"/>
            </p:cNvSpPr>
            <p:nvPr/>
          </p:nvSpPr>
          <p:spPr bwMode="auto">
            <a:xfrm>
              <a:off x="4730" y="2208"/>
              <a:ext cx="134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69</a:t>
              </a:r>
              <a:endParaRPr lang="en-US"/>
            </a:p>
          </p:txBody>
        </p:sp>
        <p:sp>
          <p:nvSpPr>
            <p:cNvPr id="28713" name="Rectangle 41"/>
            <p:cNvSpPr>
              <a:spLocks noChangeArrowheads="1"/>
            </p:cNvSpPr>
            <p:nvPr/>
          </p:nvSpPr>
          <p:spPr bwMode="auto">
            <a:xfrm>
              <a:off x="5105" y="2208"/>
              <a:ext cx="134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500">
                  <a:solidFill>
                    <a:srgbClr val="000000"/>
                  </a:solidFill>
                  <a:latin typeface="Arial" charset="0"/>
                </a:rPr>
                <a:t>57</a:t>
              </a:r>
              <a:endParaRPr lang="en-US"/>
            </a:p>
          </p:txBody>
        </p:sp>
      </p:grpSp>
      <p:sp>
        <p:nvSpPr>
          <p:cNvPr id="243724" name="Rectangle 12"/>
          <p:cNvSpPr>
            <a:spLocks noChangeArrowheads="1"/>
          </p:cNvSpPr>
          <p:nvPr/>
        </p:nvSpPr>
        <p:spPr bwMode="auto">
          <a:xfrm>
            <a:off x="1905000" y="3733800"/>
            <a:ext cx="2397125" cy="2667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3725" name="Rectangle 13"/>
          <p:cNvSpPr>
            <a:spLocks noChangeArrowheads="1"/>
          </p:cNvSpPr>
          <p:nvPr/>
        </p:nvSpPr>
        <p:spPr bwMode="auto">
          <a:xfrm>
            <a:off x="5410200" y="4267200"/>
            <a:ext cx="2397125" cy="268288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3726" name="AutoShape 14"/>
          <p:cNvSpPr>
            <a:spLocks/>
          </p:cNvSpPr>
          <p:nvPr/>
        </p:nvSpPr>
        <p:spPr bwMode="auto">
          <a:xfrm rot="5400000">
            <a:off x="4686300" y="647700"/>
            <a:ext cx="304800" cy="4495800"/>
          </a:xfrm>
          <a:prstGeom prst="leftBrace">
            <a:avLst>
              <a:gd name="adj1" fmla="val 122917"/>
              <a:gd name="adj2" fmla="val 49787"/>
            </a:avLst>
          </a:prstGeom>
          <a:noFill/>
          <a:ln w="38100" cap="sq">
            <a:solidFill>
              <a:srgbClr val="FF00FF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43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3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0"/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43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0"/>
                                        <p:tgtEl>
                                          <p:spTgt spid="32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43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8" grpId="0" animBg="1"/>
      <p:bldP spid="32782" grpId="0" animBg="1"/>
      <p:bldP spid="32781" grpId="0" animBg="1"/>
      <p:bldP spid="32783" grpId="0" animBg="1"/>
      <p:bldP spid="32784" grpId="0" animBg="1"/>
      <p:bldP spid="32821" grpId="0"/>
      <p:bldP spid="243723" grpId="0" animBg="1"/>
      <p:bldP spid="243724" grpId="0" animBg="1"/>
      <p:bldP spid="243725" grpId="0" animBg="1"/>
      <p:bldP spid="24372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944563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hlinkClick r:id="rId3"/>
              </a:rPr>
              <a:t>Chou-Fasman</a:t>
            </a:r>
            <a:r>
              <a:rPr lang="en-US"/>
              <a:t> algorithm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458200" cy="5715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B-strand:</a:t>
            </a:r>
          </a:p>
          <a:p>
            <a:pPr lvl="1" eaLnBrk="1" hangingPunct="1">
              <a:defRPr/>
            </a:pPr>
            <a:r>
              <a:rPr lang="en-US" sz="2400"/>
              <a:t>Scan through the peptide and identify a region where 3 out of 5 of the residues have a value of P(E)&gt;1.00. That region is declared as a beta-sheet. </a:t>
            </a:r>
          </a:p>
          <a:p>
            <a:pPr lvl="1" eaLnBrk="1" hangingPunct="1">
              <a:defRPr/>
            </a:pPr>
            <a:r>
              <a:rPr lang="en-US" sz="2400"/>
              <a:t>Extend the sheet in both directions until a set of four contiguous residues that have an average P(E) &lt; 1.00 is reached. That is declared the end of the beta-sheet. </a:t>
            </a:r>
          </a:p>
          <a:p>
            <a:pPr lvl="1" eaLnBrk="1" hangingPunct="1">
              <a:defRPr/>
            </a:pPr>
            <a:r>
              <a:rPr lang="en-US" sz="2400"/>
              <a:t>Any segment of the region located by this procedure is assigned as a beta-sheet if the average P(E)&gt;1.05 and the average P(E)&gt;P(H) for that region. </a:t>
            </a:r>
          </a:p>
          <a:p>
            <a:pPr lvl="1" eaLnBrk="1" hangingPunct="1">
              <a:defRPr/>
            </a:pPr>
            <a:r>
              <a:rPr lang="en-US" sz="2400"/>
              <a:t>Any region containing overlapping alpha-helical and beta-sheet assignments are taken to be helical if the average P(H) &gt; P(E) for that region. It is a beta sheet if the average P(E) &gt; P(H) for that region.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hlinkClick r:id="rId3"/>
              </a:rPr>
              <a:t>Chou-Fasman</a:t>
            </a:r>
            <a:r>
              <a:rPr lang="en-US"/>
              <a:t> algorithm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Beta-turn</a:t>
            </a:r>
          </a:p>
          <a:p>
            <a:pPr lvl="1" eaLnBrk="1" hangingPunct="1">
              <a:defRPr/>
            </a:pPr>
            <a:r>
              <a:rPr lang="en-US" sz="2400"/>
              <a:t>To identify a bend at residue number j, calculate the following value </a:t>
            </a:r>
          </a:p>
          <a:p>
            <a:pPr lvl="1" eaLnBrk="1" hangingPunct="1">
              <a:spcAft>
                <a:spcPct val="20000"/>
              </a:spcAft>
              <a:buFont typeface="Wingdings" pitchFamily="2" charset="2"/>
              <a:buNone/>
              <a:defRPr/>
            </a:pPr>
            <a:r>
              <a:rPr lang="en-US" sz="2400"/>
              <a:t>			p(t) = f(j)f(j+1)f(j+2)f(j+3) </a:t>
            </a:r>
          </a:p>
          <a:p>
            <a:pPr lvl="1" eaLnBrk="1" hangingPunct="1">
              <a:defRPr/>
            </a:pPr>
            <a:r>
              <a:rPr lang="en-US" sz="2400"/>
              <a:t>If 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2000"/>
              <a:t>(1)  p(t) &gt; 0.000075,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2000"/>
              <a:t>(2)  the average value for P(turn) &gt; 1.00 in the tetrapeptide and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2000"/>
              <a:t>(3)  the averages for the tetrapeptide obey the inequality 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2000"/>
              <a:t>		P(H) &lt; P(turn) &gt; P(E), 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2400"/>
              <a:t>	then a beta-turn is predicted at that location.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Exercise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229600" cy="495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Predict the secondary structure of the following protein sequence:</a:t>
            </a:r>
          </a:p>
          <a:p>
            <a:pPr eaLnBrk="1" hangingPunct="1">
              <a:defRPr/>
            </a:pPr>
            <a:endParaRPr lang="en-US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b="1">
                <a:latin typeface="Courier New" pitchFamily="49" charset="0"/>
              </a:rPr>
              <a:t>	Ala Pro Ala Phe Ser Val Ser Leu Ala Ser Gly Ala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b="1">
                <a:latin typeface="Courier New" pitchFamily="49" charset="0"/>
              </a:rPr>
              <a:t>	</a:t>
            </a:r>
            <a:r>
              <a:rPr lang="en-US" sz="2000" b="1">
                <a:latin typeface="Courier New" pitchFamily="49" charset="0"/>
              </a:rPr>
              <a:t>142 57  142 113 77  106 77  121 142 77  57  142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b="1">
                <a:latin typeface="Courier New" pitchFamily="49" charset="0"/>
              </a:rPr>
              <a:t>	83  55  83  138 75  170 75  130 83  75  75  83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000" b="1">
                <a:latin typeface="Courier New" pitchFamily="49" charset="0"/>
              </a:rPr>
              <a:t>	66  152 66  60  143 50  143 59  66  143 156 66 	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0">
                <a:latin typeface="Symbol" pitchFamily="18" charset="2"/>
              </a:rPr>
              <a:t>a</a:t>
            </a:r>
            <a:r>
              <a:rPr lang="en-US"/>
              <a:t> helix</a:t>
            </a:r>
          </a:p>
        </p:txBody>
      </p:sp>
      <p:sp>
        <p:nvSpPr>
          <p:cNvPr id="9219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229600" cy="3200400"/>
          </a:xfrm>
        </p:spPr>
        <p:txBody>
          <a:bodyPr/>
          <a:lstStyle/>
          <a:p>
            <a:pPr eaLnBrk="1" hangingPunct="1"/>
            <a:r>
              <a:rPr lang="en-US" sz="2800">
                <a:effectLst/>
              </a:rPr>
              <a:t>α-helix (30-35%)</a:t>
            </a:r>
          </a:p>
          <a:p>
            <a:pPr lvl="1" eaLnBrk="1" hangingPunct="1"/>
            <a:r>
              <a:rPr lang="en-US" sz="2400">
                <a:effectLst/>
              </a:rPr>
              <a:t>Hydrogen bond between C=O (carbonyl) &amp; NH (amine) groups within strand (4 positions apart)</a:t>
            </a:r>
          </a:p>
          <a:p>
            <a:pPr lvl="1" eaLnBrk="1" hangingPunct="1"/>
            <a:r>
              <a:rPr lang="en-US" sz="2400">
                <a:effectLst/>
              </a:rPr>
              <a:t>3.6 residues / turn, 1.5 Å rise / residue</a:t>
            </a:r>
          </a:p>
          <a:p>
            <a:pPr lvl="1" eaLnBrk="1" hangingPunct="1"/>
            <a:r>
              <a:rPr lang="en-US" sz="2400">
                <a:effectLst/>
              </a:rPr>
              <a:t>Typically right hand turn</a:t>
            </a:r>
          </a:p>
          <a:p>
            <a:pPr lvl="1" eaLnBrk="1" hangingPunct="1"/>
            <a:r>
              <a:rPr lang="en-US" sz="2400">
                <a:effectLst/>
              </a:rPr>
              <a:t>Most abundant secondary structure</a:t>
            </a:r>
          </a:p>
          <a:p>
            <a:pPr lvl="1" eaLnBrk="1" hangingPunct="1"/>
            <a:r>
              <a:rPr lang="en-US" sz="2400">
                <a:effectLst/>
              </a:rPr>
              <a:t>α-helix formers: A,R,L,M,E,Q,K</a:t>
            </a:r>
          </a:p>
        </p:txBody>
      </p:sp>
      <p:pic>
        <p:nvPicPr>
          <p:cNvPr id="9220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343400"/>
            <a:ext cx="5867400" cy="229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221" name="Group 10"/>
          <p:cNvGrpSpPr>
            <a:grpSpLocks/>
          </p:cNvGrpSpPr>
          <p:nvPr/>
        </p:nvGrpSpPr>
        <p:grpSpPr bwMode="auto">
          <a:xfrm>
            <a:off x="6400800" y="1905000"/>
            <a:ext cx="2449513" cy="4762500"/>
            <a:chOff x="3984" y="528"/>
            <a:chExt cx="1543" cy="3000"/>
          </a:xfrm>
        </p:grpSpPr>
        <p:pic>
          <p:nvPicPr>
            <p:cNvPr id="9222" name="Picture 4"/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984" y="528"/>
              <a:ext cx="1543" cy="30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9223" name="Rectangle 9"/>
            <p:cNvSpPr>
              <a:spLocks noChangeArrowheads="1"/>
            </p:cNvSpPr>
            <p:nvPr/>
          </p:nvSpPr>
          <p:spPr bwMode="auto">
            <a:xfrm>
              <a:off x="5280" y="672"/>
              <a:ext cx="240" cy="384"/>
            </a:xfrm>
            <a:prstGeom prst="rect">
              <a:avLst/>
            </a:prstGeom>
            <a:solidFill>
              <a:schemeClr val="tx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3" descr="VIEWC"/>
          <p:cNvPicPr>
            <a:picLocks noChangeAspect="1" noChangeArrowheads="1"/>
          </p:cNvPicPr>
          <p:nvPr/>
        </p:nvPicPr>
        <p:blipFill>
          <a:blip r:embed="rId3" cstate="print"/>
          <a:srcRect l="20915" t="17058" r="41830" b="8528"/>
          <a:stretch>
            <a:fillRect/>
          </a:stretch>
        </p:blipFill>
        <p:spPr bwMode="auto">
          <a:xfrm>
            <a:off x="3690938" y="1139825"/>
            <a:ext cx="1489075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1" name="Picture 4" descr="GACTIN"/>
          <p:cNvPicPr>
            <a:picLocks noChangeAspect="1" noChangeArrowheads="1"/>
          </p:cNvPicPr>
          <p:nvPr/>
        </p:nvPicPr>
        <p:blipFill>
          <a:blip r:embed="rId4" cstate="print"/>
          <a:srcRect l="20915" r="31372"/>
          <a:stretch>
            <a:fillRect/>
          </a:stretch>
        </p:blipFill>
        <p:spPr bwMode="auto">
          <a:xfrm>
            <a:off x="1371600" y="968375"/>
            <a:ext cx="1674813" cy="200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2" name="Picture 5" descr="1MSL2"/>
          <p:cNvPicPr>
            <a:picLocks noChangeAspect="1" noChangeArrowheads="1"/>
          </p:cNvPicPr>
          <p:nvPr/>
        </p:nvPicPr>
        <p:blipFill>
          <a:blip r:embed="rId5" cstate="print"/>
          <a:srcRect l="26666" t="17778" r="26666" b="17778"/>
          <a:stretch>
            <a:fillRect/>
          </a:stretch>
        </p:blipFill>
        <p:spPr bwMode="auto">
          <a:xfrm>
            <a:off x="6113463" y="1082675"/>
            <a:ext cx="2317750" cy="178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3" name="Text Box 6"/>
          <p:cNvSpPr txBox="1">
            <a:spLocks noChangeArrowheads="1"/>
          </p:cNvSpPr>
          <p:nvPr/>
        </p:nvSpPr>
        <p:spPr bwMode="auto">
          <a:xfrm>
            <a:off x="3790950" y="5668963"/>
            <a:ext cx="2997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200" b="1">
                <a:latin typeface="Times New Roman" pitchFamily="18" charset="0"/>
              </a:rPr>
              <a:t>Enter sequences</a:t>
            </a:r>
          </a:p>
        </p:txBody>
      </p:sp>
      <p:pic>
        <p:nvPicPr>
          <p:cNvPr id="32774" name="Picture 7" descr="network"/>
          <p:cNvPicPr>
            <a:picLocks noChangeAspect="1" noChangeArrowheads="1"/>
          </p:cNvPicPr>
          <p:nvPr/>
        </p:nvPicPr>
        <p:blipFill>
          <a:blip r:embed="rId6" cstate="print"/>
          <a:srcRect t="15819"/>
          <a:stretch>
            <a:fillRect/>
          </a:stretch>
        </p:blipFill>
        <p:spPr bwMode="auto">
          <a:xfrm>
            <a:off x="3289300" y="3811588"/>
            <a:ext cx="36576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5" name="Line 8"/>
          <p:cNvSpPr>
            <a:spLocks noChangeShapeType="1"/>
          </p:cNvSpPr>
          <p:nvPr/>
        </p:nvSpPr>
        <p:spPr bwMode="auto">
          <a:xfrm flipV="1">
            <a:off x="5321300" y="5338763"/>
            <a:ext cx="0" cy="4572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776" name="Text Box 9"/>
          <p:cNvSpPr txBox="1">
            <a:spLocks noChangeArrowheads="1"/>
          </p:cNvSpPr>
          <p:nvPr/>
        </p:nvSpPr>
        <p:spPr bwMode="auto">
          <a:xfrm>
            <a:off x="2936875" y="2849563"/>
            <a:ext cx="48355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latin typeface="Times New Roman" pitchFamily="18" charset="0"/>
              </a:rPr>
              <a:t>Compare Prediction to Reality</a:t>
            </a:r>
          </a:p>
        </p:txBody>
      </p:sp>
      <p:sp>
        <p:nvSpPr>
          <p:cNvPr id="32777" name="Line 10"/>
          <p:cNvSpPr>
            <a:spLocks noChangeShapeType="1"/>
          </p:cNvSpPr>
          <p:nvPr/>
        </p:nvSpPr>
        <p:spPr bwMode="auto">
          <a:xfrm flipV="1">
            <a:off x="5321300" y="3452813"/>
            <a:ext cx="0" cy="40005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778" name="Freeform 11"/>
          <p:cNvSpPr>
            <a:spLocks/>
          </p:cNvSpPr>
          <p:nvPr/>
        </p:nvSpPr>
        <p:spPr bwMode="auto">
          <a:xfrm>
            <a:off x="2070100" y="3338513"/>
            <a:ext cx="1219200" cy="2628900"/>
          </a:xfrm>
          <a:custGeom>
            <a:avLst/>
            <a:gdLst>
              <a:gd name="T0" fmla="*/ 0 w 576"/>
              <a:gd name="T1" fmla="*/ 0 h 2208"/>
              <a:gd name="T2" fmla="*/ 0 w 576"/>
              <a:gd name="T3" fmla="*/ 2208 h 2208"/>
              <a:gd name="T4" fmla="*/ 576 w 576"/>
              <a:gd name="T5" fmla="*/ 2208 h 2208"/>
              <a:gd name="T6" fmla="*/ 0 60000 65536"/>
              <a:gd name="T7" fmla="*/ 0 60000 65536"/>
              <a:gd name="T8" fmla="*/ 0 60000 65536"/>
              <a:gd name="T9" fmla="*/ 0 w 576"/>
              <a:gd name="T10" fmla="*/ 0 h 2208"/>
              <a:gd name="T11" fmla="*/ 576 w 576"/>
              <a:gd name="T12" fmla="*/ 2208 h 22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2208">
                <a:moveTo>
                  <a:pt x="0" y="0"/>
                </a:moveTo>
                <a:lnTo>
                  <a:pt x="0" y="2208"/>
                </a:lnTo>
                <a:lnTo>
                  <a:pt x="576" y="2208"/>
                </a:lnTo>
              </a:path>
            </a:pathLst>
          </a:cu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779" name="Text Box 12"/>
          <p:cNvSpPr txBox="1">
            <a:spLocks noChangeArrowheads="1"/>
          </p:cNvSpPr>
          <p:nvPr/>
        </p:nvSpPr>
        <p:spPr bwMode="auto">
          <a:xfrm rot="-5400000">
            <a:off x="542132" y="4087019"/>
            <a:ext cx="2087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Times New Roman" pitchFamily="18" charset="0"/>
              </a:rPr>
              <a:t>Adjust Weights</a:t>
            </a:r>
          </a:p>
        </p:txBody>
      </p:sp>
      <p:sp>
        <p:nvSpPr>
          <p:cNvPr id="144397" name="Rectangle 13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086600" cy="838200"/>
          </a:xfrm>
        </p:spPr>
        <p:txBody>
          <a:bodyPr anchor="b"/>
          <a:lstStyle/>
          <a:p>
            <a:pPr eaLnBrk="1" hangingPunct="1">
              <a:defRPr/>
            </a:pPr>
            <a:r>
              <a:rPr lang="en-US"/>
              <a:t>Neural network training 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4" name="Rectangle 1028"/>
          <p:cNvSpPr>
            <a:spLocks noGrp="1" noRot="1" noChangeArrowheads="1"/>
          </p:cNvSpPr>
          <p:nvPr>
            <p:ph type="title"/>
          </p:nvPr>
        </p:nvSpPr>
        <p:spPr>
          <a:xfrm>
            <a:off x="152400" y="76200"/>
            <a:ext cx="88392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/>
              <a:t>Neural net for secondary structure</a:t>
            </a:r>
          </a:p>
        </p:txBody>
      </p:sp>
      <p:grpSp>
        <p:nvGrpSpPr>
          <p:cNvPr id="33795" name="Group 222"/>
          <p:cNvGrpSpPr>
            <a:grpSpLocks/>
          </p:cNvGrpSpPr>
          <p:nvPr/>
        </p:nvGrpSpPr>
        <p:grpSpPr bwMode="auto">
          <a:xfrm>
            <a:off x="990600" y="1066800"/>
            <a:ext cx="7064375" cy="5210175"/>
            <a:chOff x="624" y="672"/>
            <a:chExt cx="4450" cy="3282"/>
          </a:xfrm>
        </p:grpSpPr>
        <p:sp>
          <p:nvSpPr>
            <p:cNvPr id="33796" name="AutoShape 4"/>
            <p:cNvSpPr>
              <a:spLocks noChangeAspect="1" noChangeArrowheads="1" noTextEdit="1"/>
            </p:cNvSpPr>
            <p:nvPr/>
          </p:nvSpPr>
          <p:spPr bwMode="auto">
            <a:xfrm>
              <a:off x="624" y="672"/>
              <a:ext cx="4416" cy="3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797" name="Oval 6"/>
            <p:cNvSpPr>
              <a:spLocks noChangeArrowheads="1"/>
            </p:cNvSpPr>
            <p:nvPr/>
          </p:nvSpPr>
          <p:spPr bwMode="auto">
            <a:xfrm>
              <a:off x="628" y="1280"/>
              <a:ext cx="710" cy="1959"/>
            </a:xfrm>
            <a:prstGeom prst="ellipse">
              <a:avLst/>
            </a:prstGeom>
            <a:solidFill>
              <a:srgbClr val="FFFFFF"/>
            </a:solidFill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798" name="Rectangle 7"/>
            <p:cNvSpPr>
              <a:spLocks noChangeArrowheads="1"/>
            </p:cNvSpPr>
            <p:nvPr/>
          </p:nvSpPr>
          <p:spPr bwMode="auto">
            <a:xfrm>
              <a:off x="882" y="1334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A</a:t>
              </a:r>
              <a:endParaRPr lang="en-US"/>
            </a:p>
          </p:txBody>
        </p:sp>
        <p:sp>
          <p:nvSpPr>
            <p:cNvPr id="33799" name="Rectangle 8"/>
            <p:cNvSpPr>
              <a:spLocks noChangeArrowheads="1"/>
            </p:cNvSpPr>
            <p:nvPr/>
          </p:nvSpPr>
          <p:spPr bwMode="auto">
            <a:xfrm>
              <a:off x="884" y="1422"/>
              <a:ext cx="5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C</a:t>
              </a:r>
              <a:endParaRPr lang="en-US"/>
            </a:p>
          </p:txBody>
        </p:sp>
        <p:sp>
          <p:nvSpPr>
            <p:cNvPr id="33800" name="Rectangle 9"/>
            <p:cNvSpPr>
              <a:spLocks noChangeArrowheads="1"/>
            </p:cNvSpPr>
            <p:nvPr/>
          </p:nvSpPr>
          <p:spPr bwMode="auto">
            <a:xfrm>
              <a:off x="882" y="1510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D</a:t>
              </a:r>
              <a:endParaRPr lang="en-US"/>
            </a:p>
          </p:txBody>
        </p:sp>
        <p:sp>
          <p:nvSpPr>
            <p:cNvPr id="33801" name="Rectangle 10"/>
            <p:cNvSpPr>
              <a:spLocks noChangeArrowheads="1"/>
            </p:cNvSpPr>
            <p:nvPr/>
          </p:nvSpPr>
          <p:spPr bwMode="auto">
            <a:xfrm>
              <a:off x="886" y="1598"/>
              <a:ext cx="4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E</a:t>
              </a:r>
              <a:endParaRPr lang="en-US"/>
            </a:p>
          </p:txBody>
        </p:sp>
        <p:sp>
          <p:nvSpPr>
            <p:cNvPr id="33802" name="Rectangle 11"/>
            <p:cNvSpPr>
              <a:spLocks noChangeArrowheads="1"/>
            </p:cNvSpPr>
            <p:nvPr/>
          </p:nvSpPr>
          <p:spPr bwMode="auto">
            <a:xfrm>
              <a:off x="889" y="1686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F</a:t>
              </a:r>
              <a:endParaRPr lang="en-US"/>
            </a:p>
          </p:txBody>
        </p:sp>
        <p:sp>
          <p:nvSpPr>
            <p:cNvPr id="33803" name="Rectangle 12"/>
            <p:cNvSpPr>
              <a:spLocks noChangeArrowheads="1"/>
            </p:cNvSpPr>
            <p:nvPr/>
          </p:nvSpPr>
          <p:spPr bwMode="auto">
            <a:xfrm>
              <a:off x="882" y="1774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G</a:t>
              </a:r>
              <a:endParaRPr lang="en-US"/>
            </a:p>
          </p:txBody>
        </p:sp>
        <p:sp>
          <p:nvSpPr>
            <p:cNvPr id="33804" name="Rectangle 13"/>
            <p:cNvSpPr>
              <a:spLocks noChangeArrowheads="1"/>
            </p:cNvSpPr>
            <p:nvPr/>
          </p:nvSpPr>
          <p:spPr bwMode="auto">
            <a:xfrm>
              <a:off x="882" y="1861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H</a:t>
              </a:r>
              <a:endParaRPr lang="en-US"/>
            </a:p>
          </p:txBody>
        </p:sp>
        <p:sp>
          <p:nvSpPr>
            <p:cNvPr id="33805" name="Rectangle 14"/>
            <p:cNvSpPr>
              <a:spLocks noChangeArrowheads="1"/>
            </p:cNvSpPr>
            <p:nvPr/>
          </p:nvSpPr>
          <p:spPr bwMode="auto">
            <a:xfrm>
              <a:off x="900" y="1949"/>
              <a:ext cx="2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I</a:t>
              </a:r>
              <a:endParaRPr lang="en-US"/>
            </a:p>
          </p:txBody>
        </p:sp>
        <p:sp>
          <p:nvSpPr>
            <p:cNvPr id="33806" name="Rectangle 15"/>
            <p:cNvSpPr>
              <a:spLocks noChangeArrowheads="1"/>
            </p:cNvSpPr>
            <p:nvPr/>
          </p:nvSpPr>
          <p:spPr bwMode="auto">
            <a:xfrm>
              <a:off x="882" y="2037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K</a:t>
              </a:r>
              <a:endParaRPr lang="en-US"/>
            </a:p>
          </p:txBody>
        </p:sp>
        <p:sp>
          <p:nvSpPr>
            <p:cNvPr id="33807" name="Rectangle 16"/>
            <p:cNvSpPr>
              <a:spLocks noChangeArrowheads="1"/>
            </p:cNvSpPr>
            <p:nvPr/>
          </p:nvSpPr>
          <p:spPr bwMode="auto">
            <a:xfrm>
              <a:off x="886" y="2125"/>
              <a:ext cx="4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L</a:t>
              </a:r>
              <a:endParaRPr lang="en-US"/>
            </a:p>
          </p:txBody>
        </p:sp>
        <p:sp>
          <p:nvSpPr>
            <p:cNvPr id="33808" name="Rectangle 17"/>
            <p:cNvSpPr>
              <a:spLocks noChangeArrowheads="1"/>
            </p:cNvSpPr>
            <p:nvPr/>
          </p:nvSpPr>
          <p:spPr bwMode="auto">
            <a:xfrm>
              <a:off x="875" y="2213"/>
              <a:ext cx="71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M</a:t>
              </a:r>
              <a:endParaRPr lang="en-US"/>
            </a:p>
          </p:txBody>
        </p:sp>
        <p:sp>
          <p:nvSpPr>
            <p:cNvPr id="33809" name="Rectangle 18"/>
            <p:cNvSpPr>
              <a:spLocks noChangeArrowheads="1"/>
            </p:cNvSpPr>
            <p:nvPr/>
          </p:nvSpPr>
          <p:spPr bwMode="auto">
            <a:xfrm>
              <a:off x="882" y="2301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N</a:t>
              </a:r>
              <a:endParaRPr lang="en-US"/>
            </a:p>
          </p:txBody>
        </p:sp>
        <p:sp>
          <p:nvSpPr>
            <p:cNvPr id="33810" name="Rectangle 19"/>
            <p:cNvSpPr>
              <a:spLocks noChangeArrowheads="1"/>
            </p:cNvSpPr>
            <p:nvPr/>
          </p:nvSpPr>
          <p:spPr bwMode="auto">
            <a:xfrm>
              <a:off x="889" y="2389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P</a:t>
              </a:r>
              <a:endParaRPr lang="en-US"/>
            </a:p>
          </p:txBody>
        </p:sp>
        <p:sp>
          <p:nvSpPr>
            <p:cNvPr id="33811" name="Rectangle 20"/>
            <p:cNvSpPr>
              <a:spLocks noChangeArrowheads="1"/>
            </p:cNvSpPr>
            <p:nvPr/>
          </p:nvSpPr>
          <p:spPr bwMode="auto">
            <a:xfrm>
              <a:off x="882" y="2477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Q</a:t>
              </a:r>
              <a:endParaRPr lang="en-US"/>
            </a:p>
          </p:txBody>
        </p:sp>
        <p:sp>
          <p:nvSpPr>
            <p:cNvPr id="33812" name="Rectangle 21"/>
            <p:cNvSpPr>
              <a:spLocks noChangeArrowheads="1"/>
            </p:cNvSpPr>
            <p:nvPr/>
          </p:nvSpPr>
          <p:spPr bwMode="auto">
            <a:xfrm>
              <a:off x="884" y="2565"/>
              <a:ext cx="53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R</a:t>
              </a:r>
              <a:endParaRPr lang="en-US"/>
            </a:p>
          </p:txBody>
        </p:sp>
        <p:sp>
          <p:nvSpPr>
            <p:cNvPr id="33813" name="Rectangle 22"/>
            <p:cNvSpPr>
              <a:spLocks noChangeArrowheads="1"/>
            </p:cNvSpPr>
            <p:nvPr/>
          </p:nvSpPr>
          <p:spPr bwMode="auto">
            <a:xfrm>
              <a:off x="889" y="2653"/>
              <a:ext cx="44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S</a:t>
              </a:r>
              <a:endParaRPr lang="en-US"/>
            </a:p>
          </p:txBody>
        </p:sp>
        <p:sp>
          <p:nvSpPr>
            <p:cNvPr id="33814" name="Rectangle 23"/>
            <p:cNvSpPr>
              <a:spLocks noChangeArrowheads="1"/>
            </p:cNvSpPr>
            <p:nvPr/>
          </p:nvSpPr>
          <p:spPr bwMode="auto">
            <a:xfrm>
              <a:off x="886" y="2741"/>
              <a:ext cx="49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T</a:t>
              </a:r>
              <a:endParaRPr lang="en-US"/>
            </a:p>
          </p:txBody>
        </p:sp>
        <p:sp>
          <p:nvSpPr>
            <p:cNvPr id="33815" name="Rectangle 24"/>
            <p:cNvSpPr>
              <a:spLocks noChangeArrowheads="1"/>
            </p:cNvSpPr>
            <p:nvPr/>
          </p:nvSpPr>
          <p:spPr bwMode="auto">
            <a:xfrm>
              <a:off x="882" y="2829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V</a:t>
              </a:r>
              <a:endParaRPr lang="en-US"/>
            </a:p>
          </p:txBody>
        </p:sp>
        <p:sp>
          <p:nvSpPr>
            <p:cNvPr id="33816" name="Rectangle 25"/>
            <p:cNvSpPr>
              <a:spLocks noChangeArrowheads="1"/>
            </p:cNvSpPr>
            <p:nvPr/>
          </p:nvSpPr>
          <p:spPr bwMode="auto">
            <a:xfrm>
              <a:off x="872" y="2917"/>
              <a:ext cx="76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W</a:t>
              </a:r>
              <a:endParaRPr lang="en-US"/>
            </a:p>
          </p:txBody>
        </p:sp>
        <p:sp>
          <p:nvSpPr>
            <p:cNvPr id="33817" name="Rectangle 26"/>
            <p:cNvSpPr>
              <a:spLocks noChangeArrowheads="1"/>
            </p:cNvSpPr>
            <p:nvPr/>
          </p:nvSpPr>
          <p:spPr bwMode="auto">
            <a:xfrm>
              <a:off x="882" y="3005"/>
              <a:ext cx="58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Y</a:t>
              </a:r>
              <a:endParaRPr lang="en-US"/>
            </a:p>
          </p:txBody>
        </p:sp>
        <p:sp>
          <p:nvSpPr>
            <p:cNvPr id="33818" name="Rectangle 27"/>
            <p:cNvSpPr>
              <a:spLocks noChangeArrowheads="1"/>
            </p:cNvSpPr>
            <p:nvPr/>
          </p:nvSpPr>
          <p:spPr bwMode="auto">
            <a:xfrm>
              <a:off x="905" y="3093"/>
              <a:ext cx="2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Times" pitchFamily="18" charset="0"/>
                </a:rPr>
                <a:t>.</a:t>
              </a:r>
              <a:endParaRPr lang="en-US"/>
            </a:p>
          </p:txBody>
        </p:sp>
        <p:grpSp>
          <p:nvGrpSpPr>
            <p:cNvPr id="33819" name="Group 49"/>
            <p:cNvGrpSpPr>
              <a:grpSpLocks/>
            </p:cNvGrpSpPr>
            <p:nvPr/>
          </p:nvGrpSpPr>
          <p:grpSpPr bwMode="auto">
            <a:xfrm>
              <a:off x="1005" y="1342"/>
              <a:ext cx="80" cy="1828"/>
              <a:chOff x="1005" y="1342"/>
              <a:chExt cx="80" cy="1828"/>
            </a:xfrm>
          </p:grpSpPr>
          <p:sp>
            <p:nvSpPr>
              <p:cNvPr id="33992" name="Oval 28"/>
              <p:cNvSpPr>
                <a:spLocks noChangeArrowheads="1"/>
              </p:cNvSpPr>
              <p:nvPr/>
            </p:nvSpPr>
            <p:spPr bwMode="auto">
              <a:xfrm>
                <a:off x="1005" y="1342"/>
                <a:ext cx="80" cy="66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93" name="Oval 29"/>
              <p:cNvSpPr>
                <a:spLocks noChangeArrowheads="1"/>
              </p:cNvSpPr>
              <p:nvPr/>
            </p:nvSpPr>
            <p:spPr bwMode="auto">
              <a:xfrm>
                <a:off x="1005" y="1430"/>
                <a:ext cx="80" cy="66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94" name="Oval 30"/>
              <p:cNvSpPr>
                <a:spLocks noChangeArrowheads="1"/>
              </p:cNvSpPr>
              <p:nvPr/>
            </p:nvSpPr>
            <p:spPr bwMode="auto">
              <a:xfrm>
                <a:off x="1005" y="1518"/>
                <a:ext cx="80" cy="66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95" name="Oval 31"/>
              <p:cNvSpPr>
                <a:spLocks noChangeArrowheads="1"/>
              </p:cNvSpPr>
              <p:nvPr/>
            </p:nvSpPr>
            <p:spPr bwMode="auto">
              <a:xfrm>
                <a:off x="1005" y="1606"/>
                <a:ext cx="80" cy="66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96" name="Oval 32"/>
              <p:cNvSpPr>
                <a:spLocks noChangeArrowheads="1"/>
              </p:cNvSpPr>
              <p:nvPr/>
            </p:nvSpPr>
            <p:spPr bwMode="auto">
              <a:xfrm>
                <a:off x="1005" y="1693"/>
                <a:ext cx="80" cy="67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97" name="Oval 33"/>
              <p:cNvSpPr>
                <a:spLocks noChangeArrowheads="1"/>
              </p:cNvSpPr>
              <p:nvPr/>
            </p:nvSpPr>
            <p:spPr bwMode="auto">
              <a:xfrm>
                <a:off x="1005" y="1781"/>
                <a:ext cx="80" cy="67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98" name="Oval 34"/>
              <p:cNvSpPr>
                <a:spLocks noChangeArrowheads="1"/>
              </p:cNvSpPr>
              <p:nvPr/>
            </p:nvSpPr>
            <p:spPr bwMode="auto">
              <a:xfrm>
                <a:off x="1005" y="1869"/>
                <a:ext cx="80" cy="67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99" name="Oval 35"/>
              <p:cNvSpPr>
                <a:spLocks noChangeArrowheads="1"/>
              </p:cNvSpPr>
              <p:nvPr/>
            </p:nvSpPr>
            <p:spPr bwMode="auto">
              <a:xfrm>
                <a:off x="1005" y="1959"/>
                <a:ext cx="80" cy="65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00" name="Oval 36"/>
              <p:cNvSpPr>
                <a:spLocks noChangeArrowheads="1"/>
              </p:cNvSpPr>
              <p:nvPr/>
            </p:nvSpPr>
            <p:spPr bwMode="auto">
              <a:xfrm>
                <a:off x="1005" y="2047"/>
                <a:ext cx="80" cy="65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01" name="Oval 37"/>
              <p:cNvSpPr>
                <a:spLocks noChangeArrowheads="1"/>
              </p:cNvSpPr>
              <p:nvPr/>
            </p:nvSpPr>
            <p:spPr bwMode="auto">
              <a:xfrm>
                <a:off x="1005" y="2135"/>
                <a:ext cx="80" cy="65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02" name="Oval 38"/>
              <p:cNvSpPr>
                <a:spLocks noChangeArrowheads="1"/>
              </p:cNvSpPr>
              <p:nvPr/>
            </p:nvSpPr>
            <p:spPr bwMode="auto">
              <a:xfrm>
                <a:off x="1005" y="2223"/>
                <a:ext cx="80" cy="65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03" name="Oval 39"/>
              <p:cNvSpPr>
                <a:spLocks noChangeArrowheads="1"/>
              </p:cNvSpPr>
              <p:nvPr/>
            </p:nvSpPr>
            <p:spPr bwMode="auto">
              <a:xfrm>
                <a:off x="1005" y="2311"/>
                <a:ext cx="80" cy="65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04" name="Oval 40"/>
              <p:cNvSpPr>
                <a:spLocks noChangeArrowheads="1"/>
              </p:cNvSpPr>
              <p:nvPr/>
            </p:nvSpPr>
            <p:spPr bwMode="auto">
              <a:xfrm>
                <a:off x="1005" y="2399"/>
                <a:ext cx="80" cy="67"/>
              </a:xfrm>
              <a:prstGeom prst="ellipse">
                <a:avLst/>
              </a:prstGeom>
              <a:solidFill>
                <a:srgbClr val="000000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05" name="Oval 41"/>
              <p:cNvSpPr>
                <a:spLocks noChangeArrowheads="1"/>
              </p:cNvSpPr>
              <p:nvPr/>
            </p:nvSpPr>
            <p:spPr bwMode="auto">
              <a:xfrm>
                <a:off x="1005" y="2487"/>
                <a:ext cx="80" cy="67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06" name="Oval 42"/>
              <p:cNvSpPr>
                <a:spLocks noChangeArrowheads="1"/>
              </p:cNvSpPr>
              <p:nvPr/>
            </p:nvSpPr>
            <p:spPr bwMode="auto">
              <a:xfrm>
                <a:off x="1005" y="2575"/>
                <a:ext cx="80" cy="67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07" name="Oval 43"/>
              <p:cNvSpPr>
                <a:spLocks noChangeArrowheads="1"/>
              </p:cNvSpPr>
              <p:nvPr/>
            </p:nvSpPr>
            <p:spPr bwMode="auto">
              <a:xfrm>
                <a:off x="1005" y="2663"/>
                <a:ext cx="80" cy="67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08" name="Oval 44"/>
              <p:cNvSpPr>
                <a:spLocks noChangeArrowheads="1"/>
              </p:cNvSpPr>
              <p:nvPr/>
            </p:nvSpPr>
            <p:spPr bwMode="auto">
              <a:xfrm>
                <a:off x="1005" y="2751"/>
                <a:ext cx="80" cy="67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09" name="Oval 45"/>
              <p:cNvSpPr>
                <a:spLocks noChangeArrowheads="1"/>
              </p:cNvSpPr>
              <p:nvPr/>
            </p:nvSpPr>
            <p:spPr bwMode="auto">
              <a:xfrm>
                <a:off x="1005" y="2839"/>
                <a:ext cx="80" cy="67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10" name="Oval 46"/>
              <p:cNvSpPr>
                <a:spLocks noChangeArrowheads="1"/>
              </p:cNvSpPr>
              <p:nvPr/>
            </p:nvSpPr>
            <p:spPr bwMode="auto">
              <a:xfrm>
                <a:off x="1005" y="2927"/>
                <a:ext cx="80" cy="67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11" name="Oval 47"/>
              <p:cNvSpPr>
                <a:spLocks noChangeArrowheads="1"/>
              </p:cNvSpPr>
              <p:nvPr/>
            </p:nvSpPr>
            <p:spPr bwMode="auto">
              <a:xfrm>
                <a:off x="1005" y="3017"/>
                <a:ext cx="80" cy="65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12" name="Oval 48"/>
              <p:cNvSpPr>
                <a:spLocks noChangeArrowheads="1"/>
              </p:cNvSpPr>
              <p:nvPr/>
            </p:nvSpPr>
            <p:spPr bwMode="auto">
              <a:xfrm>
                <a:off x="1005" y="3105"/>
                <a:ext cx="80" cy="65"/>
              </a:xfrm>
              <a:prstGeom prst="ellipse">
                <a:avLst/>
              </a:prstGeom>
              <a:solidFill>
                <a:srgbClr val="FFFF33"/>
              </a:solidFill>
              <a:ln w="1428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3820" name="Freeform 50"/>
            <p:cNvSpPr>
              <a:spLocks/>
            </p:cNvSpPr>
            <p:nvPr/>
          </p:nvSpPr>
          <p:spPr bwMode="auto">
            <a:xfrm>
              <a:off x="4619" y="2190"/>
              <a:ext cx="113" cy="63"/>
            </a:xfrm>
            <a:custGeom>
              <a:avLst/>
              <a:gdLst>
                <a:gd name="T0" fmla="*/ 3 w 49"/>
                <a:gd name="T1" fmla="*/ 0 h 33"/>
                <a:gd name="T2" fmla="*/ 1 w 49"/>
                <a:gd name="T3" fmla="*/ 16 h 33"/>
                <a:gd name="T4" fmla="*/ 3 w 49"/>
                <a:gd name="T5" fmla="*/ 33 h 33"/>
                <a:gd name="T6" fmla="*/ 49 w 49"/>
                <a:gd name="T7" fmla="*/ 17 h 33"/>
                <a:gd name="T8" fmla="*/ 3 w 49"/>
                <a:gd name="T9" fmla="*/ 0 h 3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"/>
                <a:gd name="T16" fmla="*/ 0 h 33"/>
                <a:gd name="T17" fmla="*/ 49 w 49"/>
                <a:gd name="T18" fmla="*/ 33 h 3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" h="33">
                  <a:moveTo>
                    <a:pt x="3" y="0"/>
                  </a:moveTo>
                  <a:cubicBezTo>
                    <a:pt x="1" y="5"/>
                    <a:pt x="1" y="11"/>
                    <a:pt x="1" y="16"/>
                  </a:cubicBezTo>
                  <a:cubicBezTo>
                    <a:pt x="0" y="22"/>
                    <a:pt x="1" y="28"/>
                    <a:pt x="3" y="33"/>
                  </a:cubicBezTo>
                  <a:lnTo>
                    <a:pt x="49" y="17"/>
                  </a:lnTo>
                  <a:lnTo>
                    <a:pt x="3" y="0"/>
                  </a:lnTo>
                  <a:close/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1" name="Line 51"/>
            <p:cNvSpPr>
              <a:spLocks noChangeShapeType="1"/>
            </p:cNvSpPr>
            <p:nvPr/>
          </p:nvSpPr>
          <p:spPr bwMode="auto">
            <a:xfrm flipH="1" flipV="1">
              <a:off x="2459" y="2275"/>
              <a:ext cx="2165" cy="7"/>
            </a:xfrm>
            <a:prstGeom prst="line">
              <a:avLst/>
            </a:prstGeom>
            <a:noFill/>
            <a:ln w="14288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2" name="Line 52"/>
            <p:cNvSpPr>
              <a:spLocks noChangeShapeType="1"/>
            </p:cNvSpPr>
            <p:nvPr/>
          </p:nvSpPr>
          <p:spPr bwMode="auto">
            <a:xfrm flipV="1">
              <a:off x="2853" y="1611"/>
              <a:ext cx="717" cy="2117"/>
            </a:xfrm>
            <a:prstGeom prst="line">
              <a:avLst/>
            </a:prstGeom>
            <a:noFill/>
            <a:ln w="14288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3" name="Line 53"/>
            <p:cNvSpPr>
              <a:spLocks noChangeShapeType="1"/>
            </p:cNvSpPr>
            <p:nvPr/>
          </p:nvSpPr>
          <p:spPr bwMode="auto">
            <a:xfrm flipV="1">
              <a:off x="3573" y="2275"/>
              <a:ext cx="708" cy="363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4" name="Line 54"/>
            <p:cNvSpPr>
              <a:spLocks noChangeShapeType="1"/>
            </p:cNvSpPr>
            <p:nvPr/>
          </p:nvSpPr>
          <p:spPr bwMode="auto">
            <a:xfrm flipH="1">
              <a:off x="3575" y="2279"/>
              <a:ext cx="706" cy="625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5" name="Line 55"/>
            <p:cNvSpPr>
              <a:spLocks noChangeShapeType="1"/>
            </p:cNvSpPr>
            <p:nvPr/>
          </p:nvSpPr>
          <p:spPr bwMode="auto">
            <a:xfrm flipV="1">
              <a:off x="2850" y="1615"/>
              <a:ext cx="723" cy="405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6" name="Line 56"/>
            <p:cNvSpPr>
              <a:spLocks noChangeShapeType="1"/>
            </p:cNvSpPr>
            <p:nvPr/>
          </p:nvSpPr>
          <p:spPr bwMode="auto">
            <a:xfrm flipV="1">
              <a:off x="2848" y="1869"/>
              <a:ext cx="727" cy="151"/>
            </a:xfrm>
            <a:prstGeom prst="line">
              <a:avLst/>
            </a:prstGeom>
            <a:noFill/>
            <a:ln w="14288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7" name="Line 57"/>
            <p:cNvSpPr>
              <a:spLocks noChangeShapeType="1"/>
            </p:cNvSpPr>
            <p:nvPr/>
          </p:nvSpPr>
          <p:spPr bwMode="auto">
            <a:xfrm>
              <a:off x="2848" y="2020"/>
              <a:ext cx="725" cy="106"/>
            </a:xfrm>
            <a:prstGeom prst="line">
              <a:avLst/>
            </a:prstGeom>
            <a:noFill/>
            <a:ln w="14288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8" name="Line 58"/>
            <p:cNvSpPr>
              <a:spLocks noChangeShapeType="1"/>
            </p:cNvSpPr>
            <p:nvPr/>
          </p:nvSpPr>
          <p:spPr bwMode="auto">
            <a:xfrm>
              <a:off x="2848" y="2020"/>
              <a:ext cx="727" cy="364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9" name="Line 59"/>
            <p:cNvSpPr>
              <a:spLocks noChangeShapeType="1"/>
            </p:cNvSpPr>
            <p:nvPr/>
          </p:nvSpPr>
          <p:spPr bwMode="auto">
            <a:xfrm flipH="1" flipV="1">
              <a:off x="2855" y="2024"/>
              <a:ext cx="715" cy="616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0" name="Line 60"/>
            <p:cNvSpPr>
              <a:spLocks noChangeShapeType="1"/>
            </p:cNvSpPr>
            <p:nvPr/>
          </p:nvSpPr>
          <p:spPr bwMode="auto">
            <a:xfrm flipV="1">
              <a:off x="2850" y="1615"/>
              <a:ext cx="725" cy="903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1" name="Line 61"/>
            <p:cNvSpPr>
              <a:spLocks noChangeShapeType="1"/>
            </p:cNvSpPr>
            <p:nvPr/>
          </p:nvSpPr>
          <p:spPr bwMode="auto">
            <a:xfrm flipV="1">
              <a:off x="2848" y="1871"/>
              <a:ext cx="727" cy="647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2" name="Line 62"/>
            <p:cNvSpPr>
              <a:spLocks noChangeShapeType="1"/>
            </p:cNvSpPr>
            <p:nvPr/>
          </p:nvSpPr>
          <p:spPr bwMode="auto">
            <a:xfrm flipV="1">
              <a:off x="2855" y="2127"/>
              <a:ext cx="718" cy="387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3" name="Line 63"/>
            <p:cNvSpPr>
              <a:spLocks noChangeShapeType="1"/>
            </p:cNvSpPr>
            <p:nvPr/>
          </p:nvSpPr>
          <p:spPr bwMode="auto">
            <a:xfrm flipV="1">
              <a:off x="2848" y="2382"/>
              <a:ext cx="725" cy="136"/>
            </a:xfrm>
            <a:prstGeom prst="line">
              <a:avLst/>
            </a:prstGeom>
            <a:noFill/>
            <a:ln w="14288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4" name="Line 64"/>
            <p:cNvSpPr>
              <a:spLocks noChangeShapeType="1"/>
            </p:cNvSpPr>
            <p:nvPr/>
          </p:nvSpPr>
          <p:spPr bwMode="auto">
            <a:xfrm>
              <a:off x="2848" y="2518"/>
              <a:ext cx="722" cy="122"/>
            </a:xfrm>
            <a:prstGeom prst="line">
              <a:avLst/>
            </a:prstGeom>
            <a:noFill/>
            <a:ln w="14288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5" name="Line 65"/>
            <p:cNvSpPr>
              <a:spLocks noChangeShapeType="1"/>
            </p:cNvSpPr>
            <p:nvPr/>
          </p:nvSpPr>
          <p:spPr bwMode="auto">
            <a:xfrm>
              <a:off x="2850" y="2518"/>
              <a:ext cx="723" cy="384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6" name="Line 66"/>
            <p:cNvSpPr>
              <a:spLocks noChangeShapeType="1"/>
            </p:cNvSpPr>
            <p:nvPr/>
          </p:nvSpPr>
          <p:spPr bwMode="auto">
            <a:xfrm flipV="1">
              <a:off x="2850" y="1615"/>
              <a:ext cx="720" cy="650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7" name="Line 67"/>
            <p:cNvSpPr>
              <a:spLocks noChangeShapeType="1"/>
            </p:cNvSpPr>
            <p:nvPr/>
          </p:nvSpPr>
          <p:spPr bwMode="auto">
            <a:xfrm flipH="1">
              <a:off x="2855" y="1871"/>
              <a:ext cx="718" cy="147"/>
            </a:xfrm>
            <a:prstGeom prst="line">
              <a:avLst/>
            </a:prstGeom>
            <a:noFill/>
            <a:ln w="14288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8" name="Line 68"/>
            <p:cNvSpPr>
              <a:spLocks noChangeShapeType="1"/>
            </p:cNvSpPr>
            <p:nvPr/>
          </p:nvSpPr>
          <p:spPr bwMode="auto">
            <a:xfrm flipV="1">
              <a:off x="2848" y="1869"/>
              <a:ext cx="722" cy="396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9" name="Line 69"/>
            <p:cNvSpPr>
              <a:spLocks noChangeShapeType="1"/>
            </p:cNvSpPr>
            <p:nvPr/>
          </p:nvSpPr>
          <p:spPr bwMode="auto">
            <a:xfrm flipV="1">
              <a:off x="2855" y="2129"/>
              <a:ext cx="715" cy="132"/>
            </a:xfrm>
            <a:prstGeom prst="line">
              <a:avLst/>
            </a:prstGeom>
            <a:noFill/>
            <a:ln w="14288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0" name="Line 70"/>
            <p:cNvSpPr>
              <a:spLocks noChangeShapeType="1"/>
            </p:cNvSpPr>
            <p:nvPr/>
          </p:nvSpPr>
          <p:spPr bwMode="auto">
            <a:xfrm>
              <a:off x="2848" y="2265"/>
              <a:ext cx="722" cy="117"/>
            </a:xfrm>
            <a:prstGeom prst="line">
              <a:avLst/>
            </a:prstGeom>
            <a:noFill/>
            <a:ln w="14288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1" name="Line 71"/>
            <p:cNvSpPr>
              <a:spLocks noChangeShapeType="1"/>
            </p:cNvSpPr>
            <p:nvPr/>
          </p:nvSpPr>
          <p:spPr bwMode="auto">
            <a:xfrm>
              <a:off x="2848" y="2265"/>
              <a:ext cx="720" cy="377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2" name="Line 72"/>
            <p:cNvSpPr>
              <a:spLocks noChangeShapeType="1"/>
            </p:cNvSpPr>
            <p:nvPr/>
          </p:nvSpPr>
          <p:spPr bwMode="auto">
            <a:xfrm>
              <a:off x="2850" y="2265"/>
              <a:ext cx="720" cy="639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3" name="Line 73"/>
            <p:cNvSpPr>
              <a:spLocks noChangeShapeType="1"/>
            </p:cNvSpPr>
            <p:nvPr/>
          </p:nvSpPr>
          <p:spPr bwMode="auto">
            <a:xfrm flipH="1" flipV="1">
              <a:off x="2853" y="2022"/>
              <a:ext cx="720" cy="880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4" name="Line 74"/>
            <p:cNvSpPr>
              <a:spLocks noChangeShapeType="1"/>
            </p:cNvSpPr>
            <p:nvPr/>
          </p:nvSpPr>
          <p:spPr bwMode="auto">
            <a:xfrm flipV="1">
              <a:off x="2855" y="3239"/>
              <a:ext cx="129" cy="250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3845" name="Group 80"/>
            <p:cNvGrpSpPr>
              <a:grpSpLocks/>
            </p:cNvGrpSpPr>
            <p:nvPr/>
          </p:nvGrpSpPr>
          <p:grpSpPr bwMode="auto">
            <a:xfrm>
              <a:off x="2846" y="1018"/>
              <a:ext cx="138" cy="255"/>
              <a:chOff x="2846" y="1018"/>
              <a:chExt cx="138" cy="255"/>
            </a:xfrm>
          </p:grpSpPr>
          <p:sp>
            <p:nvSpPr>
              <p:cNvPr id="33987" name="Line 75"/>
              <p:cNvSpPr>
                <a:spLocks noChangeShapeType="1"/>
              </p:cNvSpPr>
              <p:nvPr/>
            </p:nvSpPr>
            <p:spPr bwMode="auto">
              <a:xfrm>
                <a:off x="2855" y="1022"/>
                <a:ext cx="129" cy="251"/>
              </a:xfrm>
              <a:prstGeom prst="line">
                <a:avLst/>
              </a:prstGeom>
              <a:noFill/>
              <a:ln w="19050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88" name="Line 76"/>
              <p:cNvSpPr>
                <a:spLocks noChangeShapeType="1"/>
              </p:cNvSpPr>
              <p:nvPr/>
            </p:nvSpPr>
            <p:spPr bwMode="auto">
              <a:xfrm>
                <a:off x="2848" y="1018"/>
                <a:ext cx="117" cy="86"/>
              </a:xfrm>
              <a:prstGeom prst="line">
                <a:avLst/>
              </a:prstGeom>
              <a:noFill/>
              <a:ln w="19050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89" name="Line 77"/>
              <p:cNvSpPr>
                <a:spLocks noChangeShapeType="1"/>
              </p:cNvSpPr>
              <p:nvPr/>
            </p:nvSpPr>
            <p:spPr bwMode="auto">
              <a:xfrm>
                <a:off x="2848" y="1018"/>
                <a:ext cx="127" cy="209"/>
              </a:xfrm>
              <a:prstGeom prst="line">
                <a:avLst/>
              </a:prstGeom>
              <a:noFill/>
              <a:ln w="19050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90" name="Line 78"/>
              <p:cNvSpPr>
                <a:spLocks noChangeShapeType="1"/>
              </p:cNvSpPr>
              <p:nvPr/>
            </p:nvSpPr>
            <p:spPr bwMode="auto">
              <a:xfrm>
                <a:off x="2848" y="1018"/>
                <a:ext cx="127" cy="132"/>
              </a:xfrm>
              <a:prstGeom prst="line">
                <a:avLst/>
              </a:prstGeom>
              <a:noFill/>
              <a:ln w="19050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91" name="Line 79"/>
              <p:cNvSpPr>
                <a:spLocks noChangeShapeType="1"/>
              </p:cNvSpPr>
              <p:nvPr/>
            </p:nvSpPr>
            <p:spPr bwMode="auto">
              <a:xfrm>
                <a:off x="2846" y="1020"/>
                <a:ext cx="129" cy="161"/>
              </a:xfrm>
              <a:prstGeom prst="line">
                <a:avLst/>
              </a:prstGeom>
              <a:noFill/>
              <a:ln w="19050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3846" name="Line 81"/>
            <p:cNvSpPr>
              <a:spLocks noChangeShapeType="1"/>
            </p:cNvSpPr>
            <p:nvPr/>
          </p:nvSpPr>
          <p:spPr bwMode="auto">
            <a:xfrm>
              <a:off x="2841" y="1278"/>
              <a:ext cx="138" cy="63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7" name="Line 82"/>
            <p:cNvSpPr>
              <a:spLocks noChangeShapeType="1"/>
            </p:cNvSpPr>
            <p:nvPr/>
          </p:nvSpPr>
          <p:spPr bwMode="auto">
            <a:xfrm>
              <a:off x="2848" y="1271"/>
              <a:ext cx="131" cy="101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8" name="Line 83"/>
            <p:cNvSpPr>
              <a:spLocks noChangeShapeType="1"/>
            </p:cNvSpPr>
            <p:nvPr/>
          </p:nvSpPr>
          <p:spPr bwMode="auto">
            <a:xfrm>
              <a:off x="2848" y="1271"/>
              <a:ext cx="122" cy="178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9" name="Line 84"/>
            <p:cNvSpPr>
              <a:spLocks noChangeShapeType="1"/>
            </p:cNvSpPr>
            <p:nvPr/>
          </p:nvSpPr>
          <p:spPr bwMode="auto">
            <a:xfrm>
              <a:off x="2848" y="1271"/>
              <a:ext cx="122" cy="67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50" name="Line 85"/>
            <p:cNvSpPr>
              <a:spLocks noChangeShapeType="1"/>
            </p:cNvSpPr>
            <p:nvPr/>
          </p:nvSpPr>
          <p:spPr bwMode="auto">
            <a:xfrm>
              <a:off x="2855" y="1274"/>
              <a:ext cx="115" cy="217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51" name="Line 86"/>
            <p:cNvSpPr>
              <a:spLocks noChangeShapeType="1"/>
            </p:cNvSpPr>
            <p:nvPr/>
          </p:nvSpPr>
          <p:spPr bwMode="auto">
            <a:xfrm flipV="1">
              <a:off x="2850" y="1735"/>
              <a:ext cx="125" cy="33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52" name="Line 87"/>
            <p:cNvSpPr>
              <a:spLocks noChangeShapeType="1"/>
            </p:cNvSpPr>
            <p:nvPr/>
          </p:nvSpPr>
          <p:spPr bwMode="auto">
            <a:xfrm>
              <a:off x="2848" y="1768"/>
              <a:ext cx="127" cy="17"/>
            </a:xfrm>
            <a:prstGeom prst="line">
              <a:avLst/>
            </a:prstGeom>
            <a:noFill/>
            <a:ln w="14288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53" name="Line 88"/>
            <p:cNvSpPr>
              <a:spLocks noChangeShapeType="1"/>
            </p:cNvSpPr>
            <p:nvPr/>
          </p:nvSpPr>
          <p:spPr bwMode="auto">
            <a:xfrm>
              <a:off x="2855" y="1764"/>
              <a:ext cx="115" cy="56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54" name="Line 89"/>
            <p:cNvSpPr>
              <a:spLocks noChangeShapeType="1"/>
            </p:cNvSpPr>
            <p:nvPr/>
          </p:nvSpPr>
          <p:spPr bwMode="auto">
            <a:xfrm>
              <a:off x="2848" y="1768"/>
              <a:ext cx="127" cy="97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55" name="Line 90"/>
            <p:cNvSpPr>
              <a:spLocks noChangeShapeType="1"/>
            </p:cNvSpPr>
            <p:nvPr/>
          </p:nvSpPr>
          <p:spPr bwMode="auto">
            <a:xfrm>
              <a:off x="2848" y="1768"/>
              <a:ext cx="131" cy="151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56" name="Line 91"/>
            <p:cNvSpPr>
              <a:spLocks noChangeShapeType="1"/>
            </p:cNvSpPr>
            <p:nvPr/>
          </p:nvSpPr>
          <p:spPr bwMode="auto">
            <a:xfrm>
              <a:off x="2850" y="1768"/>
              <a:ext cx="120" cy="178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57" name="Line 92"/>
            <p:cNvSpPr>
              <a:spLocks noChangeShapeType="1"/>
            </p:cNvSpPr>
            <p:nvPr/>
          </p:nvSpPr>
          <p:spPr bwMode="auto">
            <a:xfrm>
              <a:off x="2850" y="1515"/>
              <a:ext cx="115" cy="18"/>
            </a:xfrm>
            <a:prstGeom prst="line">
              <a:avLst/>
            </a:prstGeom>
            <a:noFill/>
            <a:ln w="14288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58" name="Line 93"/>
            <p:cNvSpPr>
              <a:spLocks noChangeShapeType="1"/>
            </p:cNvSpPr>
            <p:nvPr/>
          </p:nvSpPr>
          <p:spPr bwMode="auto">
            <a:xfrm>
              <a:off x="2855" y="1269"/>
              <a:ext cx="120" cy="134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59" name="Line 94"/>
            <p:cNvSpPr>
              <a:spLocks noChangeShapeType="1"/>
            </p:cNvSpPr>
            <p:nvPr/>
          </p:nvSpPr>
          <p:spPr bwMode="auto">
            <a:xfrm>
              <a:off x="2848" y="1515"/>
              <a:ext cx="117" cy="56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0" name="Line 95"/>
            <p:cNvSpPr>
              <a:spLocks noChangeShapeType="1"/>
            </p:cNvSpPr>
            <p:nvPr/>
          </p:nvSpPr>
          <p:spPr bwMode="auto">
            <a:xfrm>
              <a:off x="2855" y="1512"/>
              <a:ext cx="115" cy="101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1" name="Line 96"/>
            <p:cNvSpPr>
              <a:spLocks noChangeShapeType="1"/>
            </p:cNvSpPr>
            <p:nvPr/>
          </p:nvSpPr>
          <p:spPr bwMode="auto">
            <a:xfrm>
              <a:off x="2848" y="1515"/>
              <a:ext cx="122" cy="132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2" name="Line 97"/>
            <p:cNvSpPr>
              <a:spLocks noChangeShapeType="1"/>
            </p:cNvSpPr>
            <p:nvPr/>
          </p:nvSpPr>
          <p:spPr bwMode="auto">
            <a:xfrm>
              <a:off x="2848" y="1515"/>
              <a:ext cx="117" cy="163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3" name="Line 98"/>
            <p:cNvSpPr>
              <a:spLocks noChangeShapeType="1"/>
            </p:cNvSpPr>
            <p:nvPr/>
          </p:nvSpPr>
          <p:spPr bwMode="auto">
            <a:xfrm>
              <a:off x="2850" y="1515"/>
              <a:ext cx="115" cy="197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4" name="Line 99"/>
            <p:cNvSpPr>
              <a:spLocks noChangeShapeType="1"/>
            </p:cNvSpPr>
            <p:nvPr/>
          </p:nvSpPr>
          <p:spPr bwMode="auto">
            <a:xfrm flipV="1">
              <a:off x="2841" y="3185"/>
              <a:ext cx="138" cy="63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5" name="Line 100"/>
            <p:cNvSpPr>
              <a:spLocks noChangeShapeType="1"/>
            </p:cNvSpPr>
            <p:nvPr/>
          </p:nvSpPr>
          <p:spPr bwMode="auto">
            <a:xfrm flipV="1">
              <a:off x="2848" y="3155"/>
              <a:ext cx="131" cy="101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6" name="Line 101"/>
            <p:cNvSpPr>
              <a:spLocks noChangeShapeType="1"/>
            </p:cNvSpPr>
            <p:nvPr/>
          </p:nvSpPr>
          <p:spPr bwMode="auto">
            <a:xfrm flipV="1">
              <a:off x="2848" y="3078"/>
              <a:ext cx="122" cy="178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7" name="Line 102"/>
            <p:cNvSpPr>
              <a:spLocks noChangeShapeType="1"/>
            </p:cNvSpPr>
            <p:nvPr/>
          </p:nvSpPr>
          <p:spPr bwMode="auto">
            <a:xfrm flipV="1">
              <a:off x="2848" y="3189"/>
              <a:ext cx="122" cy="67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8" name="Line 103"/>
            <p:cNvSpPr>
              <a:spLocks noChangeShapeType="1"/>
            </p:cNvSpPr>
            <p:nvPr/>
          </p:nvSpPr>
          <p:spPr bwMode="auto">
            <a:xfrm flipV="1">
              <a:off x="2855" y="3036"/>
              <a:ext cx="115" cy="216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9" name="Line 104"/>
            <p:cNvSpPr>
              <a:spLocks noChangeShapeType="1"/>
            </p:cNvSpPr>
            <p:nvPr/>
          </p:nvSpPr>
          <p:spPr bwMode="auto">
            <a:xfrm flipV="1">
              <a:off x="2850" y="2994"/>
              <a:ext cx="115" cy="17"/>
            </a:xfrm>
            <a:prstGeom prst="line">
              <a:avLst/>
            </a:prstGeom>
            <a:noFill/>
            <a:ln w="14288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0" name="Line 105"/>
            <p:cNvSpPr>
              <a:spLocks noChangeShapeType="1"/>
            </p:cNvSpPr>
            <p:nvPr/>
          </p:nvSpPr>
          <p:spPr bwMode="auto">
            <a:xfrm flipV="1">
              <a:off x="2855" y="3124"/>
              <a:ext cx="120" cy="134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1" name="Line 106"/>
            <p:cNvSpPr>
              <a:spLocks noChangeShapeType="1"/>
            </p:cNvSpPr>
            <p:nvPr/>
          </p:nvSpPr>
          <p:spPr bwMode="auto">
            <a:xfrm>
              <a:off x="2850" y="2759"/>
              <a:ext cx="125" cy="32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2" name="Line 107"/>
            <p:cNvSpPr>
              <a:spLocks noChangeShapeType="1"/>
            </p:cNvSpPr>
            <p:nvPr/>
          </p:nvSpPr>
          <p:spPr bwMode="auto">
            <a:xfrm flipV="1">
              <a:off x="2848" y="2741"/>
              <a:ext cx="127" cy="18"/>
            </a:xfrm>
            <a:prstGeom prst="line">
              <a:avLst/>
            </a:prstGeom>
            <a:noFill/>
            <a:ln w="14288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3" name="Line 108"/>
            <p:cNvSpPr>
              <a:spLocks noChangeShapeType="1"/>
            </p:cNvSpPr>
            <p:nvPr/>
          </p:nvSpPr>
          <p:spPr bwMode="auto">
            <a:xfrm flipV="1">
              <a:off x="2855" y="2707"/>
              <a:ext cx="115" cy="55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4" name="Line 109"/>
            <p:cNvSpPr>
              <a:spLocks noChangeShapeType="1"/>
            </p:cNvSpPr>
            <p:nvPr/>
          </p:nvSpPr>
          <p:spPr bwMode="auto">
            <a:xfrm flipV="1">
              <a:off x="2848" y="2661"/>
              <a:ext cx="127" cy="98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5" name="Line 110"/>
            <p:cNvSpPr>
              <a:spLocks noChangeShapeType="1"/>
            </p:cNvSpPr>
            <p:nvPr/>
          </p:nvSpPr>
          <p:spPr bwMode="auto">
            <a:xfrm flipV="1">
              <a:off x="2848" y="2608"/>
              <a:ext cx="131" cy="151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6" name="Line 111"/>
            <p:cNvSpPr>
              <a:spLocks noChangeShapeType="1"/>
            </p:cNvSpPr>
            <p:nvPr/>
          </p:nvSpPr>
          <p:spPr bwMode="auto">
            <a:xfrm flipV="1">
              <a:off x="2850" y="2581"/>
              <a:ext cx="120" cy="178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7" name="Line 112"/>
            <p:cNvSpPr>
              <a:spLocks noChangeShapeType="1"/>
            </p:cNvSpPr>
            <p:nvPr/>
          </p:nvSpPr>
          <p:spPr bwMode="auto">
            <a:xfrm flipV="1">
              <a:off x="2848" y="2956"/>
              <a:ext cx="117" cy="55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8" name="Line 113"/>
            <p:cNvSpPr>
              <a:spLocks noChangeShapeType="1"/>
            </p:cNvSpPr>
            <p:nvPr/>
          </p:nvSpPr>
          <p:spPr bwMode="auto">
            <a:xfrm flipV="1">
              <a:off x="2855" y="2914"/>
              <a:ext cx="115" cy="101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9" name="Line 114"/>
            <p:cNvSpPr>
              <a:spLocks noChangeShapeType="1"/>
            </p:cNvSpPr>
            <p:nvPr/>
          </p:nvSpPr>
          <p:spPr bwMode="auto">
            <a:xfrm flipV="1">
              <a:off x="2848" y="2879"/>
              <a:ext cx="122" cy="132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80" name="Line 115"/>
            <p:cNvSpPr>
              <a:spLocks noChangeShapeType="1"/>
            </p:cNvSpPr>
            <p:nvPr/>
          </p:nvSpPr>
          <p:spPr bwMode="auto">
            <a:xfrm flipV="1">
              <a:off x="2848" y="2849"/>
              <a:ext cx="117" cy="162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81" name="Line 116"/>
            <p:cNvSpPr>
              <a:spLocks noChangeShapeType="1"/>
            </p:cNvSpPr>
            <p:nvPr/>
          </p:nvSpPr>
          <p:spPr bwMode="auto">
            <a:xfrm flipV="1">
              <a:off x="2850" y="2814"/>
              <a:ext cx="115" cy="197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82" name="Line 117"/>
            <p:cNvSpPr>
              <a:spLocks noChangeShapeType="1"/>
            </p:cNvSpPr>
            <p:nvPr/>
          </p:nvSpPr>
          <p:spPr bwMode="auto">
            <a:xfrm flipV="1">
              <a:off x="2848" y="3407"/>
              <a:ext cx="117" cy="86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83" name="Line 118"/>
            <p:cNvSpPr>
              <a:spLocks noChangeShapeType="1"/>
            </p:cNvSpPr>
            <p:nvPr/>
          </p:nvSpPr>
          <p:spPr bwMode="auto">
            <a:xfrm flipV="1">
              <a:off x="2848" y="3285"/>
              <a:ext cx="127" cy="208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84" name="Line 119"/>
            <p:cNvSpPr>
              <a:spLocks noChangeShapeType="1"/>
            </p:cNvSpPr>
            <p:nvPr/>
          </p:nvSpPr>
          <p:spPr bwMode="auto">
            <a:xfrm flipV="1">
              <a:off x="2848" y="3361"/>
              <a:ext cx="127" cy="132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85" name="Line 120"/>
            <p:cNvSpPr>
              <a:spLocks noChangeShapeType="1"/>
            </p:cNvSpPr>
            <p:nvPr/>
          </p:nvSpPr>
          <p:spPr bwMode="auto">
            <a:xfrm flipV="1">
              <a:off x="2841" y="3659"/>
              <a:ext cx="138" cy="64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86" name="Line 121"/>
            <p:cNvSpPr>
              <a:spLocks noChangeShapeType="1"/>
            </p:cNvSpPr>
            <p:nvPr/>
          </p:nvSpPr>
          <p:spPr bwMode="auto">
            <a:xfrm flipV="1">
              <a:off x="2846" y="3330"/>
              <a:ext cx="129" cy="161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87" name="Line 122"/>
            <p:cNvSpPr>
              <a:spLocks noChangeShapeType="1"/>
            </p:cNvSpPr>
            <p:nvPr/>
          </p:nvSpPr>
          <p:spPr bwMode="auto">
            <a:xfrm flipH="1" flipV="1">
              <a:off x="3573" y="1615"/>
              <a:ext cx="703" cy="228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88" name="Line 123"/>
            <p:cNvSpPr>
              <a:spLocks noChangeShapeType="1"/>
            </p:cNvSpPr>
            <p:nvPr/>
          </p:nvSpPr>
          <p:spPr bwMode="auto">
            <a:xfrm flipH="1" flipV="1">
              <a:off x="3573" y="1617"/>
              <a:ext cx="708" cy="662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89" name="Line 124"/>
            <p:cNvSpPr>
              <a:spLocks noChangeShapeType="1"/>
            </p:cNvSpPr>
            <p:nvPr/>
          </p:nvSpPr>
          <p:spPr bwMode="auto">
            <a:xfrm flipH="1" flipV="1">
              <a:off x="3573" y="1619"/>
              <a:ext cx="708" cy="1088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90" name="Line 125"/>
            <p:cNvSpPr>
              <a:spLocks noChangeShapeType="1"/>
            </p:cNvSpPr>
            <p:nvPr/>
          </p:nvSpPr>
          <p:spPr bwMode="auto">
            <a:xfrm flipV="1">
              <a:off x="3573" y="1844"/>
              <a:ext cx="706" cy="1056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91" name="Line 126"/>
            <p:cNvSpPr>
              <a:spLocks noChangeShapeType="1"/>
            </p:cNvSpPr>
            <p:nvPr/>
          </p:nvSpPr>
          <p:spPr bwMode="auto">
            <a:xfrm flipV="1">
              <a:off x="3573" y="2707"/>
              <a:ext cx="710" cy="195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92" name="Line 127"/>
            <p:cNvSpPr>
              <a:spLocks noChangeShapeType="1"/>
            </p:cNvSpPr>
            <p:nvPr/>
          </p:nvSpPr>
          <p:spPr bwMode="auto">
            <a:xfrm flipV="1">
              <a:off x="3575" y="2280"/>
              <a:ext cx="706" cy="106"/>
            </a:xfrm>
            <a:prstGeom prst="line">
              <a:avLst/>
            </a:prstGeom>
            <a:noFill/>
            <a:ln w="14288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93" name="Line 128"/>
            <p:cNvSpPr>
              <a:spLocks noChangeShapeType="1"/>
            </p:cNvSpPr>
            <p:nvPr/>
          </p:nvSpPr>
          <p:spPr bwMode="auto">
            <a:xfrm flipH="1" flipV="1">
              <a:off x="3570" y="2127"/>
              <a:ext cx="713" cy="152"/>
            </a:xfrm>
            <a:prstGeom prst="line">
              <a:avLst/>
            </a:prstGeom>
            <a:noFill/>
            <a:ln w="14288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94" name="Line 129"/>
            <p:cNvSpPr>
              <a:spLocks noChangeShapeType="1"/>
            </p:cNvSpPr>
            <p:nvPr/>
          </p:nvSpPr>
          <p:spPr bwMode="auto">
            <a:xfrm flipH="1">
              <a:off x="3580" y="1843"/>
              <a:ext cx="699" cy="281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95" name="Line 130"/>
            <p:cNvSpPr>
              <a:spLocks noChangeShapeType="1"/>
            </p:cNvSpPr>
            <p:nvPr/>
          </p:nvSpPr>
          <p:spPr bwMode="auto">
            <a:xfrm flipH="1" flipV="1">
              <a:off x="3573" y="2129"/>
              <a:ext cx="708" cy="578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96" name="Line 131"/>
            <p:cNvSpPr>
              <a:spLocks noChangeShapeType="1"/>
            </p:cNvSpPr>
            <p:nvPr/>
          </p:nvSpPr>
          <p:spPr bwMode="auto">
            <a:xfrm flipH="1" flipV="1">
              <a:off x="3575" y="2388"/>
              <a:ext cx="701" cy="319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97" name="Line 132"/>
            <p:cNvSpPr>
              <a:spLocks noChangeShapeType="1"/>
            </p:cNvSpPr>
            <p:nvPr/>
          </p:nvSpPr>
          <p:spPr bwMode="auto">
            <a:xfrm flipV="1">
              <a:off x="3573" y="1841"/>
              <a:ext cx="708" cy="543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98" name="Line 133"/>
            <p:cNvSpPr>
              <a:spLocks noChangeShapeType="1"/>
            </p:cNvSpPr>
            <p:nvPr/>
          </p:nvSpPr>
          <p:spPr bwMode="auto">
            <a:xfrm flipH="1" flipV="1">
              <a:off x="3570" y="2642"/>
              <a:ext cx="702" cy="65"/>
            </a:xfrm>
            <a:prstGeom prst="line">
              <a:avLst/>
            </a:prstGeom>
            <a:noFill/>
            <a:ln w="14288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99" name="Line 134"/>
            <p:cNvSpPr>
              <a:spLocks noChangeShapeType="1"/>
            </p:cNvSpPr>
            <p:nvPr/>
          </p:nvSpPr>
          <p:spPr bwMode="auto">
            <a:xfrm>
              <a:off x="3573" y="1875"/>
              <a:ext cx="708" cy="405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00" name="Line 135"/>
            <p:cNvSpPr>
              <a:spLocks noChangeShapeType="1"/>
            </p:cNvSpPr>
            <p:nvPr/>
          </p:nvSpPr>
          <p:spPr bwMode="auto">
            <a:xfrm flipV="1">
              <a:off x="3570" y="1844"/>
              <a:ext cx="711" cy="25"/>
            </a:xfrm>
            <a:prstGeom prst="line">
              <a:avLst/>
            </a:prstGeom>
            <a:noFill/>
            <a:ln w="14288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01" name="Line 136"/>
            <p:cNvSpPr>
              <a:spLocks noChangeShapeType="1"/>
            </p:cNvSpPr>
            <p:nvPr/>
          </p:nvSpPr>
          <p:spPr bwMode="auto">
            <a:xfrm>
              <a:off x="3573" y="1869"/>
              <a:ext cx="706" cy="840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02" name="Line 137"/>
            <p:cNvSpPr>
              <a:spLocks noChangeShapeType="1"/>
            </p:cNvSpPr>
            <p:nvPr/>
          </p:nvSpPr>
          <p:spPr bwMode="auto">
            <a:xfrm flipV="1">
              <a:off x="3573" y="1843"/>
              <a:ext cx="708" cy="799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03" name="Line 138"/>
            <p:cNvSpPr>
              <a:spLocks noChangeShapeType="1"/>
            </p:cNvSpPr>
            <p:nvPr/>
          </p:nvSpPr>
          <p:spPr bwMode="auto">
            <a:xfrm flipH="1">
              <a:off x="4019" y="1843"/>
              <a:ext cx="257" cy="290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04" name="Line 139"/>
            <p:cNvSpPr>
              <a:spLocks noChangeShapeType="1"/>
            </p:cNvSpPr>
            <p:nvPr/>
          </p:nvSpPr>
          <p:spPr bwMode="auto">
            <a:xfrm flipV="1">
              <a:off x="2848" y="2640"/>
              <a:ext cx="725" cy="1090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05" name="Line 140"/>
            <p:cNvSpPr>
              <a:spLocks noChangeShapeType="1"/>
            </p:cNvSpPr>
            <p:nvPr/>
          </p:nvSpPr>
          <p:spPr bwMode="auto">
            <a:xfrm flipV="1">
              <a:off x="2848" y="2129"/>
              <a:ext cx="725" cy="1601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06" name="Line 141"/>
            <p:cNvSpPr>
              <a:spLocks noChangeShapeType="1"/>
            </p:cNvSpPr>
            <p:nvPr/>
          </p:nvSpPr>
          <p:spPr bwMode="auto">
            <a:xfrm flipV="1">
              <a:off x="2848" y="2900"/>
              <a:ext cx="727" cy="830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07" name="Line 142"/>
            <p:cNvSpPr>
              <a:spLocks noChangeShapeType="1"/>
            </p:cNvSpPr>
            <p:nvPr/>
          </p:nvSpPr>
          <p:spPr bwMode="auto">
            <a:xfrm flipV="1">
              <a:off x="2855" y="1869"/>
              <a:ext cx="718" cy="1857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08" name="Line 143"/>
            <p:cNvSpPr>
              <a:spLocks noChangeShapeType="1"/>
            </p:cNvSpPr>
            <p:nvPr/>
          </p:nvSpPr>
          <p:spPr bwMode="auto">
            <a:xfrm flipV="1">
              <a:off x="2855" y="2384"/>
              <a:ext cx="718" cy="1348"/>
            </a:xfrm>
            <a:prstGeom prst="line">
              <a:avLst/>
            </a:prstGeom>
            <a:noFill/>
            <a:ln w="1905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3909" name="Group 150"/>
            <p:cNvGrpSpPr>
              <a:grpSpLocks/>
            </p:cNvGrpSpPr>
            <p:nvPr/>
          </p:nvGrpSpPr>
          <p:grpSpPr bwMode="auto">
            <a:xfrm>
              <a:off x="2848" y="779"/>
              <a:ext cx="725" cy="2123"/>
              <a:chOff x="2848" y="779"/>
              <a:chExt cx="725" cy="2123"/>
            </a:xfrm>
          </p:grpSpPr>
          <p:sp>
            <p:nvSpPr>
              <p:cNvPr id="33981" name="Line 144"/>
              <p:cNvSpPr>
                <a:spLocks noChangeShapeType="1"/>
              </p:cNvSpPr>
              <p:nvPr/>
            </p:nvSpPr>
            <p:spPr bwMode="auto">
              <a:xfrm>
                <a:off x="2848" y="781"/>
                <a:ext cx="715" cy="830"/>
              </a:xfrm>
              <a:prstGeom prst="line">
                <a:avLst/>
              </a:prstGeom>
              <a:noFill/>
              <a:ln w="19050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82" name="Line 145"/>
              <p:cNvSpPr>
                <a:spLocks noChangeShapeType="1"/>
              </p:cNvSpPr>
              <p:nvPr/>
            </p:nvSpPr>
            <p:spPr bwMode="auto">
              <a:xfrm>
                <a:off x="2853" y="781"/>
                <a:ext cx="717" cy="1341"/>
              </a:xfrm>
              <a:prstGeom prst="line">
                <a:avLst/>
              </a:prstGeom>
              <a:noFill/>
              <a:ln w="19050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83" name="Line 146"/>
              <p:cNvSpPr>
                <a:spLocks noChangeShapeType="1"/>
              </p:cNvSpPr>
              <p:nvPr/>
            </p:nvSpPr>
            <p:spPr bwMode="auto">
              <a:xfrm>
                <a:off x="2855" y="781"/>
                <a:ext cx="718" cy="1861"/>
              </a:xfrm>
              <a:prstGeom prst="line">
                <a:avLst/>
              </a:prstGeom>
              <a:noFill/>
              <a:ln w="19050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84" name="Line 147"/>
              <p:cNvSpPr>
                <a:spLocks noChangeShapeType="1"/>
              </p:cNvSpPr>
              <p:nvPr/>
            </p:nvSpPr>
            <p:spPr bwMode="auto">
              <a:xfrm flipH="1" flipV="1">
                <a:off x="2855" y="781"/>
                <a:ext cx="718" cy="1088"/>
              </a:xfrm>
              <a:prstGeom prst="line">
                <a:avLst/>
              </a:prstGeom>
              <a:noFill/>
              <a:ln w="19050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85" name="Line 148"/>
              <p:cNvSpPr>
                <a:spLocks noChangeShapeType="1"/>
              </p:cNvSpPr>
              <p:nvPr/>
            </p:nvSpPr>
            <p:spPr bwMode="auto">
              <a:xfrm flipH="1" flipV="1">
                <a:off x="2853" y="781"/>
                <a:ext cx="720" cy="2121"/>
              </a:xfrm>
              <a:prstGeom prst="line">
                <a:avLst/>
              </a:prstGeom>
              <a:noFill/>
              <a:ln w="14288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86" name="Line 149"/>
              <p:cNvSpPr>
                <a:spLocks noChangeShapeType="1"/>
              </p:cNvSpPr>
              <p:nvPr/>
            </p:nvSpPr>
            <p:spPr bwMode="auto">
              <a:xfrm>
                <a:off x="2855" y="779"/>
                <a:ext cx="718" cy="1603"/>
              </a:xfrm>
              <a:prstGeom prst="line">
                <a:avLst/>
              </a:prstGeom>
              <a:noFill/>
              <a:ln w="19050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3910" name="Group 154"/>
            <p:cNvGrpSpPr>
              <a:grpSpLocks/>
            </p:cNvGrpSpPr>
            <p:nvPr/>
          </p:nvGrpSpPr>
          <p:grpSpPr bwMode="auto">
            <a:xfrm>
              <a:off x="4179" y="1760"/>
              <a:ext cx="204" cy="1029"/>
              <a:chOff x="4179" y="1760"/>
              <a:chExt cx="204" cy="1029"/>
            </a:xfrm>
          </p:grpSpPr>
          <p:sp>
            <p:nvSpPr>
              <p:cNvPr id="33978" name="Oval 151"/>
              <p:cNvSpPr>
                <a:spLocks noChangeArrowheads="1"/>
              </p:cNvSpPr>
              <p:nvPr/>
            </p:nvSpPr>
            <p:spPr bwMode="auto">
              <a:xfrm>
                <a:off x="4179" y="1760"/>
                <a:ext cx="204" cy="165"/>
              </a:xfrm>
              <a:prstGeom prst="ellipse">
                <a:avLst/>
              </a:prstGeom>
              <a:solidFill>
                <a:srgbClr val="FF3300"/>
              </a:solidFill>
              <a:ln w="14288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79" name="Oval 152"/>
              <p:cNvSpPr>
                <a:spLocks noChangeArrowheads="1"/>
              </p:cNvSpPr>
              <p:nvPr/>
            </p:nvSpPr>
            <p:spPr bwMode="auto">
              <a:xfrm>
                <a:off x="4179" y="2625"/>
                <a:ext cx="204" cy="164"/>
              </a:xfrm>
              <a:prstGeom prst="ellipse">
                <a:avLst/>
              </a:prstGeom>
              <a:solidFill>
                <a:srgbClr val="FF3300"/>
              </a:solidFill>
              <a:ln w="14288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80" name="Oval 153"/>
              <p:cNvSpPr>
                <a:spLocks noChangeArrowheads="1"/>
              </p:cNvSpPr>
              <p:nvPr/>
            </p:nvSpPr>
            <p:spPr bwMode="auto">
              <a:xfrm>
                <a:off x="4179" y="2197"/>
                <a:ext cx="204" cy="164"/>
              </a:xfrm>
              <a:prstGeom prst="ellipse">
                <a:avLst/>
              </a:prstGeom>
              <a:solidFill>
                <a:srgbClr val="FF3300"/>
              </a:solidFill>
              <a:ln w="14288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3911" name="Group 172"/>
            <p:cNvGrpSpPr>
              <a:grpSpLocks/>
            </p:cNvGrpSpPr>
            <p:nvPr/>
          </p:nvGrpSpPr>
          <p:grpSpPr bwMode="auto">
            <a:xfrm>
              <a:off x="2783" y="676"/>
              <a:ext cx="173" cy="3159"/>
              <a:chOff x="2783" y="676"/>
              <a:chExt cx="173" cy="3159"/>
            </a:xfrm>
          </p:grpSpPr>
          <p:sp>
            <p:nvSpPr>
              <p:cNvPr id="33961" name="Line 155"/>
              <p:cNvSpPr>
                <a:spLocks noChangeShapeType="1"/>
              </p:cNvSpPr>
              <p:nvPr/>
            </p:nvSpPr>
            <p:spPr bwMode="auto">
              <a:xfrm>
                <a:off x="2853" y="1273"/>
                <a:ext cx="103" cy="237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62" name="Line 156"/>
              <p:cNvSpPr>
                <a:spLocks noChangeShapeType="1"/>
              </p:cNvSpPr>
              <p:nvPr/>
            </p:nvSpPr>
            <p:spPr bwMode="auto">
              <a:xfrm flipV="1">
                <a:off x="2853" y="3017"/>
                <a:ext cx="103" cy="237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63" name="Line 157"/>
              <p:cNvSpPr>
                <a:spLocks noChangeShapeType="1"/>
              </p:cNvSpPr>
              <p:nvPr/>
            </p:nvSpPr>
            <p:spPr bwMode="auto">
              <a:xfrm flipV="1">
                <a:off x="2853" y="3269"/>
                <a:ext cx="76" cy="222"/>
              </a:xfrm>
              <a:prstGeom prst="line">
                <a:avLst/>
              </a:prstGeom>
              <a:noFill/>
              <a:ln w="14288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64" name="Line 158"/>
              <p:cNvSpPr>
                <a:spLocks noChangeShapeType="1"/>
              </p:cNvSpPr>
              <p:nvPr/>
            </p:nvSpPr>
            <p:spPr bwMode="auto">
              <a:xfrm>
                <a:off x="2853" y="1020"/>
                <a:ext cx="87" cy="247"/>
              </a:xfrm>
              <a:prstGeom prst="line">
                <a:avLst/>
              </a:prstGeom>
              <a:noFill/>
              <a:ln w="14288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65" name="Oval 159"/>
              <p:cNvSpPr>
                <a:spLocks noChangeArrowheads="1"/>
              </p:cNvSpPr>
              <p:nvPr/>
            </p:nvSpPr>
            <p:spPr bwMode="auto">
              <a:xfrm>
                <a:off x="2783" y="3392"/>
                <a:ext cx="130" cy="206"/>
              </a:xfrm>
              <a:prstGeom prst="ellipse">
                <a:avLst/>
              </a:prstGeom>
              <a:solidFill>
                <a:srgbClr val="FFFF00"/>
              </a:solidFill>
              <a:ln w="14288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66" name="Oval 160"/>
              <p:cNvSpPr>
                <a:spLocks noChangeArrowheads="1"/>
              </p:cNvSpPr>
              <p:nvPr/>
            </p:nvSpPr>
            <p:spPr bwMode="auto">
              <a:xfrm>
                <a:off x="2783" y="3155"/>
                <a:ext cx="130" cy="206"/>
              </a:xfrm>
              <a:prstGeom prst="ellipse">
                <a:avLst/>
              </a:prstGeom>
              <a:solidFill>
                <a:srgbClr val="FFFF00"/>
              </a:solidFill>
              <a:ln w="14288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67" name="Oval 161"/>
              <p:cNvSpPr>
                <a:spLocks noChangeArrowheads="1"/>
              </p:cNvSpPr>
              <p:nvPr/>
            </p:nvSpPr>
            <p:spPr bwMode="auto">
              <a:xfrm>
                <a:off x="2783" y="2910"/>
                <a:ext cx="130" cy="206"/>
              </a:xfrm>
              <a:prstGeom prst="ellipse">
                <a:avLst/>
              </a:prstGeom>
              <a:solidFill>
                <a:srgbClr val="FFFF00"/>
              </a:solidFill>
              <a:ln w="14288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68" name="Oval 162"/>
              <p:cNvSpPr>
                <a:spLocks noChangeArrowheads="1"/>
              </p:cNvSpPr>
              <p:nvPr/>
            </p:nvSpPr>
            <p:spPr bwMode="auto">
              <a:xfrm>
                <a:off x="2783" y="2657"/>
                <a:ext cx="130" cy="207"/>
              </a:xfrm>
              <a:prstGeom prst="ellipse">
                <a:avLst/>
              </a:prstGeom>
              <a:solidFill>
                <a:srgbClr val="FFFF00"/>
              </a:solidFill>
              <a:ln w="14288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69" name="Oval 163"/>
              <p:cNvSpPr>
                <a:spLocks noChangeArrowheads="1"/>
              </p:cNvSpPr>
              <p:nvPr/>
            </p:nvSpPr>
            <p:spPr bwMode="auto">
              <a:xfrm>
                <a:off x="2783" y="1166"/>
                <a:ext cx="130" cy="206"/>
              </a:xfrm>
              <a:prstGeom prst="ellipse">
                <a:avLst/>
              </a:prstGeom>
              <a:solidFill>
                <a:srgbClr val="FFFF00"/>
              </a:solidFill>
              <a:ln w="14288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70" name="Oval 164"/>
              <p:cNvSpPr>
                <a:spLocks noChangeArrowheads="1"/>
              </p:cNvSpPr>
              <p:nvPr/>
            </p:nvSpPr>
            <p:spPr bwMode="auto">
              <a:xfrm>
                <a:off x="2783" y="1410"/>
                <a:ext cx="130" cy="207"/>
              </a:xfrm>
              <a:prstGeom prst="ellipse">
                <a:avLst/>
              </a:prstGeom>
              <a:solidFill>
                <a:srgbClr val="FFFF00"/>
              </a:solidFill>
              <a:ln w="14288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71" name="Oval 165"/>
              <p:cNvSpPr>
                <a:spLocks noChangeArrowheads="1"/>
              </p:cNvSpPr>
              <p:nvPr/>
            </p:nvSpPr>
            <p:spPr bwMode="auto">
              <a:xfrm>
                <a:off x="2783" y="2413"/>
                <a:ext cx="130" cy="206"/>
              </a:xfrm>
              <a:prstGeom prst="ellipse">
                <a:avLst/>
              </a:prstGeom>
              <a:solidFill>
                <a:srgbClr val="FFFF00"/>
              </a:solidFill>
              <a:ln w="14288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72" name="Oval 166"/>
              <p:cNvSpPr>
                <a:spLocks noChangeArrowheads="1"/>
              </p:cNvSpPr>
              <p:nvPr/>
            </p:nvSpPr>
            <p:spPr bwMode="auto">
              <a:xfrm>
                <a:off x="2783" y="2160"/>
                <a:ext cx="130" cy="206"/>
              </a:xfrm>
              <a:prstGeom prst="ellipse">
                <a:avLst/>
              </a:prstGeom>
              <a:solidFill>
                <a:srgbClr val="FFFF00"/>
              </a:solidFill>
              <a:ln w="14288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73" name="Oval 167"/>
              <p:cNvSpPr>
                <a:spLocks noChangeArrowheads="1"/>
              </p:cNvSpPr>
              <p:nvPr/>
            </p:nvSpPr>
            <p:spPr bwMode="auto">
              <a:xfrm>
                <a:off x="2783" y="1915"/>
                <a:ext cx="130" cy="207"/>
              </a:xfrm>
              <a:prstGeom prst="ellipse">
                <a:avLst/>
              </a:prstGeom>
              <a:solidFill>
                <a:srgbClr val="FFFF00"/>
              </a:solidFill>
              <a:ln w="14288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74" name="Oval 168"/>
              <p:cNvSpPr>
                <a:spLocks noChangeArrowheads="1"/>
              </p:cNvSpPr>
              <p:nvPr/>
            </p:nvSpPr>
            <p:spPr bwMode="auto">
              <a:xfrm>
                <a:off x="2783" y="1663"/>
                <a:ext cx="130" cy="206"/>
              </a:xfrm>
              <a:prstGeom prst="ellipse">
                <a:avLst/>
              </a:prstGeom>
              <a:solidFill>
                <a:srgbClr val="FFFF00"/>
              </a:solidFill>
              <a:ln w="14288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75" name="Oval 169"/>
              <p:cNvSpPr>
                <a:spLocks noChangeArrowheads="1"/>
              </p:cNvSpPr>
              <p:nvPr/>
            </p:nvSpPr>
            <p:spPr bwMode="auto">
              <a:xfrm>
                <a:off x="2783" y="913"/>
                <a:ext cx="130" cy="206"/>
              </a:xfrm>
              <a:prstGeom prst="ellipse">
                <a:avLst/>
              </a:prstGeom>
              <a:solidFill>
                <a:srgbClr val="FFFF00"/>
              </a:solidFill>
              <a:ln w="14288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76" name="Oval 170"/>
              <p:cNvSpPr>
                <a:spLocks noChangeArrowheads="1"/>
              </p:cNvSpPr>
              <p:nvPr/>
            </p:nvSpPr>
            <p:spPr bwMode="auto">
              <a:xfrm>
                <a:off x="2783" y="3629"/>
                <a:ext cx="130" cy="206"/>
              </a:xfrm>
              <a:prstGeom prst="ellipse">
                <a:avLst/>
              </a:prstGeom>
              <a:solidFill>
                <a:srgbClr val="FFFF00"/>
              </a:solidFill>
              <a:ln w="14288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77" name="Oval 171"/>
              <p:cNvSpPr>
                <a:spLocks noChangeArrowheads="1"/>
              </p:cNvSpPr>
              <p:nvPr/>
            </p:nvSpPr>
            <p:spPr bwMode="auto">
              <a:xfrm>
                <a:off x="2783" y="676"/>
                <a:ext cx="130" cy="206"/>
              </a:xfrm>
              <a:prstGeom prst="ellipse">
                <a:avLst/>
              </a:prstGeom>
              <a:solidFill>
                <a:srgbClr val="FFFF00"/>
              </a:solidFill>
              <a:ln w="14288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3912" name="Group 180"/>
            <p:cNvGrpSpPr>
              <a:grpSpLocks/>
            </p:cNvGrpSpPr>
            <p:nvPr/>
          </p:nvGrpSpPr>
          <p:grpSpPr bwMode="auto">
            <a:xfrm>
              <a:off x="3471" y="1535"/>
              <a:ext cx="286" cy="1449"/>
              <a:chOff x="3471" y="1535"/>
              <a:chExt cx="286" cy="1449"/>
            </a:xfrm>
          </p:grpSpPr>
          <p:sp>
            <p:nvSpPr>
              <p:cNvPr id="33954" name="Line 173"/>
              <p:cNvSpPr>
                <a:spLocks noChangeShapeType="1"/>
              </p:cNvSpPr>
              <p:nvPr/>
            </p:nvSpPr>
            <p:spPr bwMode="auto">
              <a:xfrm flipV="1">
                <a:off x="3573" y="2432"/>
                <a:ext cx="184" cy="206"/>
              </a:xfrm>
              <a:prstGeom prst="line">
                <a:avLst/>
              </a:prstGeom>
              <a:noFill/>
              <a:ln w="19050">
                <a:solidFill>
                  <a:srgbClr val="0000EE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55" name="Oval 174"/>
              <p:cNvSpPr>
                <a:spLocks noChangeArrowheads="1"/>
              </p:cNvSpPr>
              <p:nvPr/>
            </p:nvSpPr>
            <p:spPr bwMode="auto">
              <a:xfrm>
                <a:off x="3471" y="1791"/>
                <a:ext cx="203" cy="164"/>
              </a:xfrm>
              <a:prstGeom prst="ellipse">
                <a:avLst/>
              </a:prstGeom>
              <a:solidFill>
                <a:srgbClr val="0000EE"/>
              </a:solidFill>
              <a:ln w="14288">
                <a:solidFill>
                  <a:srgbClr val="0000EE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56" name="Oval 175"/>
              <p:cNvSpPr>
                <a:spLocks noChangeArrowheads="1"/>
              </p:cNvSpPr>
              <p:nvPr/>
            </p:nvSpPr>
            <p:spPr bwMode="auto">
              <a:xfrm>
                <a:off x="3471" y="1535"/>
                <a:ext cx="203" cy="164"/>
              </a:xfrm>
              <a:prstGeom prst="ellipse">
                <a:avLst/>
              </a:prstGeom>
              <a:solidFill>
                <a:srgbClr val="0000EE"/>
              </a:solidFill>
              <a:ln w="14288">
                <a:solidFill>
                  <a:srgbClr val="0000EE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57" name="Oval 176"/>
              <p:cNvSpPr>
                <a:spLocks noChangeArrowheads="1"/>
              </p:cNvSpPr>
              <p:nvPr/>
            </p:nvSpPr>
            <p:spPr bwMode="auto">
              <a:xfrm>
                <a:off x="3471" y="2047"/>
                <a:ext cx="203" cy="164"/>
              </a:xfrm>
              <a:prstGeom prst="ellipse">
                <a:avLst/>
              </a:prstGeom>
              <a:solidFill>
                <a:srgbClr val="0000EE"/>
              </a:solidFill>
              <a:ln w="14288">
                <a:solidFill>
                  <a:srgbClr val="0000EE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58" name="Oval 177"/>
              <p:cNvSpPr>
                <a:spLocks noChangeArrowheads="1"/>
              </p:cNvSpPr>
              <p:nvPr/>
            </p:nvSpPr>
            <p:spPr bwMode="auto">
              <a:xfrm>
                <a:off x="3471" y="2304"/>
                <a:ext cx="203" cy="164"/>
              </a:xfrm>
              <a:prstGeom prst="ellipse">
                <a:avLst/>
              </a:prstGeom>
              <a:solidFill>
                <a:srgbClr val="0000EE"/>
              </a:solidFill>
              <a:ln w="14288">
                <a:solidFill>
                  <a:srgbClr val="0000EE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59" name="Oval 178"/>
              <p:cNvSpPr>
                <a:spLocks noChangeArrowheads="1"/>
              </p:cNvSpPr>
              <p:nvPr/>
            </p:nvSpPr>
            <p:spPr bwMode="auto">
              <a:xfrm>
                <a:off x="3471" y="2560"/>
                <a:ext cx="203" cy="164"/>
              </a:xfrm>
              <a:prstGeom prst="ellipse">
                <a:avLst/>
              </a:prstGeom>
              <a:solidFill>
                <a:srgbClr val="0000EE"/>
              </a:solidFill>
              <a:ln w="14288">
                <a:solidFill>
                  <a:srgbClr val="0000EE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60" name="Oval 179"/>
              <p:cNvSpPr>
                <a:spLocks noChangeArrowheads="1"/>
              </p:cNvSpPr>
              <p:nvPr/>
            </p:nvSpPr>
            <p:spPr bwMode="auto">
              <a:xfrm>
                <a:off x="3471" y="2820"/>
                <a:ext cx="203" cy="164"/>
              </a:xfrm>
              <a:prstGeom prst="ellipse">
                <a:avLst/>
              </a:prstGeom>
              <a:solidFill>
                <a:srgbClr val="0000EE"/>
              </a:solidFill>
              <a:ln w="14288">
                <a:solidFill>
                  <a:srgbClr val="0000EE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3913" name="Rectangle 181"/>
            <p:cNvSpPr>
              <a:spLocks noChangeArrowheads="1"/>
            </p:cNvSpPr>
            <p:nvPr/>
          </p:nvSpPr>
          <p:spPr bwMode="auto">
            <a:xfrm>
              <a:off x="4918" y="1779"/>
              <a:ext cx="156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500" b="1" i="1">
                  <a:latin typeface="Times" pitchFamily="18" charset="0"/>
                </a:rPr>
                <a:t>H</a:t>
              </a:r>
              <a:endParaRPr lang="en-US" sz="2800" b="1"/>
            </a:p>
          </p:txBody>
        </p:sp>
        <p:sp>
          <p:nvSpPr>
            <p:cNvPr id="33914" name="Rectangle 182"/>
            <p:cNvSpPr>
              <a:spLocks noChangeArrowheads="1"/>
            </p:cNvSpPr>
            <p:nvPr/>
          </p:nvSpPr>
          <p:spPr bwMode="auto">
            <a:xfrm>
              <a:off x="4927" y="2162"/>
              <a:ext cx="133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500" b="1" i="1">
                  <a:latin typeface="Times" pitchFamily="18" charset="0"/>
                </a:rPr>
                <a:t>E</a:t>
              </a:r>
              <a:endParaRPr lang="en-US" sz="2800" b="1"/>
            </a:p>
          </p:txBody>
        </p:sp>
        <p:sp>
          <p:nvSpPr>
            <p:cNvPr id="33915" name="Rectangle 183"/>
            <p:cNvSpPr>
              <a:spLocks noChangeArrowheads="1"/>
            </p:cNvSpPr>
            <p:nvPr/>
          </p:nvSpPr>
          <p:spPr bwMode="auto">
            <a:xfrm>
              <a:off x="4930" y="2544"/>
              <a:ext cx="122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500" b="1" i="1">
                  <a:latin typeface="Times" pitchFamily="18" charset="0"/>
                </a:rPr>
                <a:t>L</a:t>
              </a:r>
              <a:endParaRPr lang="en-US" sz="2800" b="1"/>
            </a:p>
          </p:txBody>
        </p:sp>
        <p:sp>
          <p:nvSpPr>
            <p:cNvPr id="33916" name="Freeform 184"/>
            <p:cNvSpPr>
              <a:spLocks/>
            </p:cNvSpPr>
            <p:nvPr/>
          </p:nvSpPr>
          <p:spPr bwMode="auto">
            <a:xfrm>
              <a:off x="2758" y="2110"/>
              <a:ext cx="86" cy="44"/>
            </a:xfrm>
            <a:custGeom>
              <a:avLst/>
              <a:gdLst>
                <a:gd name="T0" fmla="*/ 81 w 86"/>
                <a:gd name="T1" fmla="*/ 44 h 44"/>
                <a:gd name="T2" fmla="*/ 0 w 86"/>
                <a:gd name="T3" fmla="*/ 6 h 44"/>
                <a:gd name="T4" fmla="*/ 5 w 86"/>
                <a:gd name="T5" fmla="*/ 0 h 44"/>
                <a:gd name="T6" fmla="*/ 86 w 86"/>
                <a:gd name="T7" fmla="*/ 39 h 44"/>
                <a:gd name="T8" fmla="*/ 81 w 86"/>
                <a:gd name="T9" fmla="*/ 44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44"/>
                <a:gd name="T17" fmla="*/ 86 w 86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44">
                  <a:moveTo>
                    <a:pt x="81" y="44"/>
                  </a:moveTo>
                  <a:lnTo>
                    <a:pt x="0" y="6"/>
                  </a:lnTo>
                  <a:lnTo>
                    <a:pt x="5" y="0"/>
                  </a:lnTo>
                  <a:lnTo>
                    <a:pt x="86" y="39"/>
                  </a:lnTo>
                  <a:lnTo>
                    <a:pt x="81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17" name="Freeform 185"/>
            <p:cNvSpPr>
              <a:spLocks/>
            </p:cNvSpPr>
            <p:nvPr/>
          </p:nvSpPr>
          <p:spPr bwMode="auto">
            <a:xfrm>
              <a:off x="2600" y="2034"/>
              <a:ext cx="85" cy="44"/>
            </a:xfrm>
            <a:custGeom>
              <a:avLst/>
              <a:gdLst>
                <a:gd name="T0" fmla="*/ 80 w 85"/>
                <a:gd name="T1" fmla="*/ 44 h 44"/>
                <a:gd name="T2" fmla="*/ 0 w 85"/>
                <a:gd name="T3" fmla="*/ 7 h 44"/>
                <a:gd name="T4" fmla="*/ 4 w 85"/>
                <a:gd name="T5" fmla="*/ 0 h 44"/>
                <a:gd name="T6" fmla="*/ 85 w 85"/>
                <a:gd name="T7" fmla="*/ 38 h 44"/>
                <a:gd name="T8" fmla="*/ 80 w 85"/>
                <a:gd name="T9" fmla="*/ 44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"/>
                <a:gd name="T16" fmla="*/ 0 h 44"/>
                <a:gd name="T17" fmla="*/ 85 w 85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" h="44">
                  <a:moveTo>
                    <a:pt x="80" y="44"/>
                  </a:moveTo>
                  <a:lnTo>
                    <a:pt x="0" y="7"/>
                  </a:lnTo>
                  <a:lnTo>
                    <a:pt x="4" y="0"/>
                  </a:lnTo>
                  <a:lnTo>
                    <a:pt x="85" y="38"/>
                  </a:lnTo>
                  <a:lnTo>
                    <a:pt x="80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18" name="Freeform 186"/>
            <p:cNvSpPr>
              <a:spLocks/>
            </p:cNvSpPr>
            <p:nvPr/>
          </p:nvSpPr>
          <p:spPr bwMode="auto">
            <a:xfrm>
              <a:off x="2441" y="1957"/>
              <a:ext cx="83" cy="46"/>
            </a:xfrm>
            <a:custGeom>
              <a:avLst/>
              <a:gdLst>
                <a:gd name="T0" fmla="*/ 78 w 83"/>
                <a:gd name="T1" fmla="*/ 46 h 46"/>
                <a:gd name="T2" fmla="*/ 0 w 83"/>
                <a:gd name="T3" fmla="*/ 8 h 46"/>
                <a:gd name="T4" fmla="*/ 5 w 83"/>
                <a:gd name="T5" fmla="*/ 0 h 46"/>
                <a:gd name="T6" fmla="*/ 83 w 83"/>
                <a:gd name="T7" fmla="*/ 39 h 46"/>
                <a:gd name="T8" fmla="*/ 78 w 83"/>
                <a:gd name="T9" fmla="*/ 46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"/>
                <a:gd name="T16" fmla="*/ 0 h 46"/>
                <a:gd name="T17" fmla="*/ 83 w 83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" h="46">
                  <a:moveTo>
                    <a:pt x="78" y="46"/>
                  </a:moveTo>
                  <a:lnTo>
                    <a:pt x="0" y="8"/>
                  </a:lnTo>
                  <a:lnTo>
                    <a:pt x="5" y="0"/>
                  </a:lnTo>
                  <a:lnTo>
                    <a:pt x="83" y="39"/>
                  </a:lnTo>
                  <a:lnTo>
                    <a:pt x="78" y="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19" name="Freeform 187"/>
            <p:cNvSpPr>
              <a:spLocks/>
            </p:cNvSpPr>
            <p:nvPr/>
          </p:nvSpPr>
          <p:spPr bwMode="auto">
            <a:xfrm>
              <a:off x="2280" y="1883"/>
              <a:ext cx="85" cy="44"/>
            </a:xfrm>
            <a:custGeom>
              <a:avLst/>
              <a:gdLst>
                <a:gd name="T0" fmla="*/ 81 w 85"/>
                <a:gd name="T1" fmla="*/ 44 h 44"/>
                <a:gd name="T2" fmla="*/ 0 w 85"/>
                <a:gd name="T3" fmla="*/ 5 h 44"/>
                <a:gd name="T4" fmla="*/ 5 w 85"/>
                <a:gd name="T5" fmla="*/ 0 h 44"/>
                <a:gd name="T6" fmla="*/ 85 w 85"/>
                <a:gd name="T7" fmla="*/ 36 h 44"/>
                <a:gd name="T8" fmla="*/ 81 w 85"/>
                <a:gd name="T9" fmla="*/ 44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"/>
                <a:gd name="T16" fmla="*/ 0 h 44"/>
                <a:gd name="T17" fmla="*/ 85 w 85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" h="44">
                  <a:moveTo>
                    <a:pt x="81" y="44"/>
                  </a:moveTo>
                  <a:lnTo>
                    <a:pt x="0" y="5"/>
                  </a:lnTo>
                  <a:lnTo>
                    <a:pt x="5" y="0"/>
                  </a:lnTo>
                  <a:lnTo>
                    <a:pt x="85" y="36"/>
                  </a:lnTo>
                  <a:lnTo>
                    <a:pt x="81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20" name="Freeform 188"/>
            <p:cNvSpPr>
              <a:spLocks/>
            </p:cNvSpPr>
            <p:nvPr/>
          </p:nvSpPr>
          <p:spPr bwMode="auto">
            <a:xfrm>
              <a:off x="2121" y="1806"/>
              <a:ext cx="83" cy="44"/>
            </a:xfrm>
            <a:custGeom>
              <a:avLst/>
              <a:gdLst>
                <a:gd name="T0" fmla="*/ 79 w 83"/>
                <a:gd name="T1" fmla="*/ 44 h 44"/>
                <a:gd name="T2" fmla="*/ 0 w 83"/>
                <a:gd name="T3" fmla="*/ 6 h 44"/>
                <a:gd name="T4" fmla="*/ 5 w 83"/>
                <a:gd name="T5" fmla="*/ 0 h 44"/>
                <a:gd name="T6" fmla="*/ 83 w 83"/>
                <a:gd name="T7" fmla="*/ 38 h 44"/>
                <a:gd name="T8" fmla="*/ 79 w 83"/>
                <a:gd name="T9" fmla="*/ 44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"/>
                <a:gd name="T16" fmla="*/ 0 h 44"/>
                <a:gd name="T17" fmla="*/ 83 w 83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" h="44">
                  <a:moveTo>
                    <a:pt x="79" y="44"/>
                  </a:moveTo>
                  <a:lnTo>
                    <a:pt x="0" y="6"/>
                  </a:lnTo>
                  <a:lnTo>
                    <a:pt x="5" y="0"/>
                  </a:lnTo>
                  <a:lnTo>
                    <a:pt x="83" y="38"/>
                  </a:lnTo>
                  <a:lnTo>
                    <a:pt x="79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21" name="Freeform 189"/>
            <p:cNvSpPr>
              <a:spLocks/>
            </p:cNvSpPr>
            <p:nvPr/>
          </p:nvSpPr>
          <p:spPr bwMode="auto">
            <a:xfrm>
              <a:off x="1960" y="1730"/>
              <a:ext cx="85" cy="44"/>
            </a:xfrm>
            <a:custGeom>
              <a:avLst/>
              <a:gdLst>
                <a:gd name="T0" fmla="*/ 81 w 85"/>
                <a:gd name="T1" fmla="*/ 44 h 44"/>
                <a:gd name="T2" fmla="*/ 0 w 85"/>
                <a:gd name="T3" fmla="*/ 5 h 44"/>
                <a:gd name="T4" fmla="*/ 5 w 85"/>
                <a:gd name="T5" fmla="*/ 0 h 44"/>
                <a:gd name="T6" fmla="*/ 85 w 85"/>
                <a:gd name="T7" fmla="*/ 38 h 44"/>
                <a:gd name="T8" fmla="*/ 81 w 85"/>
                <a:gd name="T9" fmla="*/ 44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"/>
                <a:gd name="T16" fmla="*/ 0 h 44"/>
                <a:gd name="T17" fmla="*/ 85 w 85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" h="44">
                  <a:moveTo>
                    <a:pt x="81" y="44"/>
                  </a:moveTo>
                  <a:lnTo>
                    <a:pt x="0" y="5"/>
                  </a:lnTo>
                  <a:lnTo>
                    <a:pt x="5" y="0"/>
                  </a:lnTo>
                  <a:lnTo>
                    <a:pt x="85" y="38"/>
                  </a:lnTo>
                  <a:lnTo>
                    <a:pt x="81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22" name="Freeform 190"/>
            <p:cNvSpPr>
              <a:spLocks/>
            </p:cNvSpPr>
            <p:nvPr/>
          </p:nvSpPr>
          <p:spPr bwMode="auto">
            <a:xfrm>
              <a:off x="1802" y="1653"/>
              <a:ext cx="85" cy="46"/>
            </a:xfrm>
            <a:custGeom>
              <a:avLst/>
              <a:gdLst>
                <a:gd name="T0" fmla="*/ 80 w 85"/>
                <a:gd name="T1" fmla="*/ 46 h 46"/>
                <a:gd name="T2" fmla="*/ 0 w 85"/>
                <a:gd name="T3" fmla="*/ 8 h 46"/>
                <a:gd name="T4" fmla="*/ 4 w 85"/>
                <a:gd name="T5" fmla="*/ 0 h 46"/>
                <a:gd name="T6" fmla="*/ 85 w 85"/>
                <a:gd name="T7" fmla="*/ 38 h 46"/>
                <a:gd name="T8" fmla="*/ 80 w 85"/>
                <a:gd name="T9" fmla="*/ 46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"/>
                <a:gd name="T16" fmla="*/ 0 h 46"/>
                <a:gd name="T17" fmla="*/ 85 w 85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" h="46">
                  <a:moveTo>
                    <a:pt x="80" y="46"/>
                  </a:moveTo>
                  <a:lnTo>
                    <a:pt x="0" y="8"/>
                  </a:lnTo>
                  <a:lnTo>
                    <a:pt x="4" y="0"/>
                  </a:lnTo>
                  <a:lnTo>
                    <a:pt x="85" y="38"/>
                  </a:lnTo>
                  <a:lnTo>
                    <a:pt x="80" y="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23" name="Freeform 191"/>
            <p:cNvSpPr>
              <a:spLocks/>
            </p:cNvSpPr>
            <p:nvPr/>
          </p:nvSpPr>
          <p:spPr bwMode="auto">
            <a:xfrm>
              <a:off x="1641" y="1577"/>
              <a:ext cx="85" cy="46"/>
            </a:xfrm>
            <a:custGeom>
              <a:avLst/>
              <a:gdLst>
                <a:gd name="T0" fmla="*/ 80 w 85"/>
                <a:gd name="T1" fmla="*/ 46 h 46"/>
                <a:gd name="T2" fmla="*/ 0 w 85"/>
                <a:gd name="T3" fmla="*/ 7 h 46"/>
                <a:gd name="T4" fmla="*/ 4 w 85"/>
                <a:gd name="T5" fmla="*/ 0 h 46"/>
                <a:gd name="T6" fmla="*/ 85 w 85"/>
                <a:gd name="T7" fmla="*/ 38 h 46"/>
                <a:gd name="T8" fmla="*/ 80 w 85"/>
                <a:gd name="T9" fmla="*/ 46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"/>
                <a:gd name="T16" fmla="*/ 0 h 46"/>
                <a:gd name="T17" fmla="*/ 85 w 85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" h="46">
                  <a:moveTo>
                    <a:pt x="80" y="46"/>
                  </a:moveTo>
                  <a:lnTo>
                    <a:pt x="0" y="7"/>
                  </a:lnTo>
                  <a:lnTo>
                    <a:pt x="4" y="0"/>
                  </a:lnTo>
                  <a:lnTo>
                    <a:pt x="85" y="38"/>
                  </a:lnTo>
                  <a:lnTo>
                    <a:pt x="80" y="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24" name="Freeform 192"/>
            <p:cNvSpPr>
              <a:spLocks/>
            </p:cNvSpPr>
            <p:nvPr/>
          </p:nvSpPr>
          <p:spPr bwMode="auto">
            <a:xfrm>
              <a:off x="1482" y="1502"/>
              <a:ext cx="85" cy="44"/>
            </a:xfrm>
            <a:custGeom>
              <a:avLst/>
              <a:gdLst>
                <a:gd name="T0" fmla="*/ 80 w 85"/>
                <a:gd name="T1" fmla="*/ 44 h 44"/>
                <a:gd name="T2" fmla="*/ 0 w 85"/>
                <a:gd name="T3" fmla="*/ 6 h 44"/>
                <a:gd name="T4" fmla="*/ 5 w 85"/>
                <a:gd name="T5" fmla="*/ 0 h 44"/>
                <a:gd name="T6" fmla="*/ 85 w 85"/>
                <a:gd name="T7" fmla="*/ 38 h 44"/>
                <a:gd name="T8" fmla="*/ 80 w 85"/>
                <a:gd name="T9" fmla="*/ 44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"/>
                <a:gd name="T16" fmla="*/ 0 h 44"/>
                <a:gd name="T17" fmla="*/ 85 w 85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" h="44">
                  <a:moveTo>
                    <a:pt x="80" y="44"/>
                  </a:moveTo>
                  <a:lnTo>
                    <a:pt x="0" y="6"/>
                  </a:lnTo>
                  <a:lnTo>
                    <a:pt x="5" y="0"/>
                  </a:lnTo>
                  <a:lnTo>
                    <a:pt x="85" y="38"/>
                  </a:lnTo>
                  <a:lnTo>
                    <a:pt x="80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25" name="Freeform 193"/>
            <p:cNvSpPr>
              <a:spLocks/>
            </p:cNvSpPr>
            <p:nvPr/>
          </p:nvSpPr>
          <p:spPr bwMode="auto">
            <a:xfrm>
              <a:off x="1323" y="1426"/>
              <a:ext cx="83" cy="44"/>
            </a:xfrm>
            <a:custGeom>
              <a:avLst/>
              <a:gdLst>
                <a:gd name="T0" fmla="*/ 78 w 83"/>
                <a:gd name="T1" fmla="*/ 44 h 44"/>
                <a:gd name="T2" fmla="*/ 0 w 83"/>
                <a:gd name="T3" fmla="*/ 5 h 44"/>
                <a:gd name="T4" fmla="*/ 5 w 83"/>
                <a:gd name="T5" fmla="*/ 0 h 44"/>
                <a:gd name="T6" fmla="*/ 83 w 83"/>
                <a:gd name="T7" fmla="*/ 38 h 44"/>
                <a:gd name="T8" fmla="*/ 78 w 83"/>
                <a:gd name="T9" fmla="*/ 44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"/>
                <a:gd name="T16" fmla="*/ 0 h 44"/>
                <a:gd name="T17" fmla="*/ 83 w 83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" h="44">
                  <a:moveTo>
                    <a:pt x="78" y="44"/>
                  </a:moveTo>
                  <a:lnTo>
                    <a:pt x="0" y="5"/>
                  </a:lnTo>
                  <a:lnTo>
                    <a:pt x="5" y="0"/>
                  </a:lnTo>
                  <a:lnTo>
                    <a:pt x="83" y="38"/>
                  </a:lnTo>
                  <a:lnTo>
                    <a:pt x="78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26" name="Freeform 194"/>
            <p:cNvSpPr>
              <a:spLocks/>
            </p:cNvSpPr>
            <p:nvPr/>
          </p:nvSpPr>
          <p:spPr bwMode="auto">
            <a:xfrm>
              <a:off x="1162" y="1349"/>
              <a:ext cx="85" cy="44"/>
            </a:xfrm>
            <a:custGeom>
              <a:avLst/>
              <a:gdLst>
                <a:gd name="T0" fmla="*/ 81 w 85"/>
                <a:gd name="T1" fmla="*/ 44 h 44"/>
                <a:gd name="T2" fmla="*/ 0 w 85"/>
                <a:gd name="T3" fmla="*/ 8 h 44"/>
                <a:gd name="T4" fmla="*/ 5 w 85"/>
                <a:gd name="T5" fmla="*/ 0 h 44"/>
                <a:gd name="T6" fmla="*/ 85 w 85"/>
                <a:gd name="T7" fmla="*/ 38 h 44"/>
                <a:gd name="T8" fmla="*/ 81 w 85"/>
                <a:gd name="T9" fmla="*/ 44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"/>
                <a:gd name="T16" fmla="*/ 0 h 44"/>
                <a:gd name="T17" fmla="*/ 85 w 85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" h="44">
                  <a:moveTo>
                    <a:pt x="81" y="44"/>
                  </a:moveTo>
                  <a:lnTo>
                    <a:pt x="0" y="8"/>
                  </a:lnTo>
                  <a:lnTo>
                    <a:pt x="5" y="0"/>
                  </a:lnTo>
                  <a:lnTo>
                    <a:pt x="85" y="38"/>
                  </a:lnTo>
                  <a:lnTo>
                    <a:pt x="81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27" name="Freeform 195"/>
            <p:cNvSpPr>
              <a:spLocks/>
            </p:cNvSpPr>
            <p:nvPr/>
          </p:nvSpPr>
          <p:spPr bwMode="auto">
            <a:xfrm>
              <a:off x="1004" y="1273"/>
              <a:ext cx="85" cy="45"/>
            </a:xfrm>
            <a:custGeom>
              <a:avLst/>
              <a:gdLst>
                <a:gd name="T0" fmla="*/ 80 w 85"/>
                <a:gd name="T1" fmla="*/ 45 h 45"/>
                <a:gd name="T2" fmla="*/ 0 w 85"/>
                <a:gd name="T3" fmla="*/ 7 h 45"/>
                <a:gd name="T4" fmla="*/ 4 w 85"/>
                <a:gd name="T5" fmla="*/ 0 h 45"/>
                <a:gd name="T6" fmla="*/ 85 w 85"/>
                <a:gd name="T7" fmla="*/ 38 h 45"/>
                <a:gd name="T8" fmla="*/ 80 w 85"/>
                <a:gd name="T9" fmla="*/ 45 h 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"/>
                <a:gd name="T16" fmla="*/ 0 h 45"/>
                <a:gd name="T17" fmla="*/ 85 w 85"/>
                <a:gd name="T18" fmla="*/ 45 h 4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" h="45">
                  <a:moveTo>
                    <a:pt x="80" y="45"/>
                  </a:moveTo>
                  <a:lnTo>
                    <a:pt x="0" y="7"/>
                  </a:lnTo>
                  <a:lnTo>
                    <a:pt x="4" y="0"/>
                  </a:lnTo>
                  <a:lnTo>
                    <a:pt x="85" y="38"/>
                  </a:lnTo>
                  <a:lnTo>
                    <a:pt x="80" y="4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28" name="Freeform 196"/>
            <p:cNvSpPr>
              <a:spLocks/>
            </p:cNvSpPr>
            <p:nvPr/>
          </p:nvSpPr>
          <p:spPr bwMode="auto">
            <a:xfrm>
              <a:off x="1004" y="3204"/>
              <a:ext cx="82" cy="44"/>
            </a:xfrm>
            <a:custGeom>
              <a:avLst/>
              <a:gdLst>
                <a:gd name="T0" fmla="*/ 0 w 82"/>
                <a:gd name="T1" fmla="*/ 39 h 44"/>
                <a:gd name="T2" fmla="*/ 78 w 82"/>
                <a:gd name="T3" fmla="*/ 0 h 44"/>
                <a:gd name="T4" fmla="*/ 82 w 82"/>
                <a:gd name="T5" fmla="*/ 6 h 44"/>
                <a:gd name="T6" fmla="*/ 2 w 82"/>
                <a:gd name="T7" fmla="*/ 44 h 44"/>
                <a:gd name="T8" fmla="*/ 0 w 82"/>
                <a:gd name="T9" fmla="*/ 39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2"/>
                <a:gd name="T16" fmla="*/ 0 h 44"/>
                <a:gd name="T17" fmla="*/ 82 w 82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2" h="44">
                  <a:moveTo>
                    <a:pt x="0" y="39"/>
                  </a:moveTo>
                  <a:lnTo>
                    <a:pt x="78" y="0"/>
                  </a:lnTo>
                  <a:lnTo>
                    <a:pt x="82" y="6"/>
                  </a:lnTo>
                  <a:lnTo>
                    <a:pt x="2" y="44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29" name="Freeform 197"/>
            <p:cNvSpPr>
              <a:spLocks/>
            </p:cNvSpPr>
            <p:nvPr/>
          </p:nvSpPr>
          <p:spPr bwMode="auto">
            <a:xfrm>
              <a:off x="1162" y="3128"/>
              <a:ext cx="85" cy="44"/>
            </a:xfrm>
            <a:custGeom>
              <a:avLst/>
              <a:gdLst>
                <a:gd name="T0" fmla="*/ 0 w 85"/>
                <a:gd name="T1" fmla="*/ 38 h 44"/>
                <a:gd name="T2" fmla="*/ 81 w 85"/>
                <a:gd name="T3" fmla="*/ 0 h 44"/>
                <a:gd name="T4" fmla="*/ 85 w 85"/>
                <a:gd name="T5" fmla="*/ 7 h 44"/>
                <a:gd name="T6" fmla="*/ 5 w 85"/>
                <a:gd name="T7" fmla="*/ 44 h 44"/>
                <a:gd name="T8" fmla="*/ 0 w 85"/>
                <a:gd name="T9" fmla="*/ 38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"/>
                <a:gd name="T16" fmla="*/ 0 h 44"/>
                <a:gd name="T17" fmla="*/ 85 w 85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" h="44">
                  <a:moveTo>
                    <a:pt x="0" y="38"/>
                  </a:moveTo>
                  <a:lnTo>
                    <a:pt x="81" y="0"/>
                  </a:lnTo>
                  <a:lnTo>
                    <a:pt x="85" y="7"/>
                  </a:lnTo>
                  <a:lnTo>
                    <a:pt x="5" y="44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30" name="Freeform 198"/>
            <p:cNvSpPr>
              <a:spLocks/>
            </p:cNvSpPr>
            <p:nvPr/>
          </p:nvSpPr>
          <p:spPr bwMode="auto">
            <a:xfrm>
              <a:off x="1321" y="3051"/>
              <a:ext cx="85" cy="46"/>
            </a:xfrm>
            <a:custGeom>
              <a:avLst/>
              <a:gdLst>
                <a:gd name="T0" fmla="*/ 0 w 85"/>
                <a:gd name="T1" fmla="*/ 39 h 46"/>
                <a:gd name="T2" fmla="*/ 80 w 85"/>
                <a:gd name="T3" fmla="*/ 0 h 46"/>
                <a:gd name="T4" fmla="*/ 85 w 85"/>
                <a:gd name="T5" fmla="*/ 8 h 46"/>
                <a:gd name="T6" fmla="*/ 5 w 85"/>
                <a:gd name="T7" fmla="*/ 46 h 46"/>
                <a:gd name="T8" fmla="*/ 0 w 85"/>
                <a:gd name="T9" fmla="*/ 39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"/>
                <a:gd name="T16" fmla="*/ 0 h 46"/>
                <a:gd name="T17" fmla="*/ 85 w 85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" h="46">
                  <a:moveTo>
                    <a:pt x="0" y="39"/>
                  </a:moveTo>
                  <a:lnTo>
                    <a:pt x="80" y="0"/>
                  </a:lnTo>
                  <a:lnTo>
                    <a:pt x="85" y="8"/>
                  </a:lnTo>
                  <a:lnTo>
                    <a:pt x="5" y="46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31" name="Freeform 199"/>
            <p:cNvSpPr>
              <a:spLocks/>
            </p:cNvSpPr>
            <p:nvPr/>
          </p:nvSpPr>
          <p:spPr bwMode="auto">
            <a:xfrm>
              <a:off x="1482" y="2977"/>
              <a:ext cx="83" cy="44"/>
            </a:xfrm>
            <a:custGeom>
              <a:avLst/>
              <a:gdLst>
                <a:gd name="T0" fmla="*/ 0 w 83"/>
                <a:gd name="T1" fmla="*/ 36 h 44"/>
                <a:gd name="T2" fmla="*/ 78 w 83"/>
                <a:gd name="T3" fmla="*/ 0 h 44"/>
                <a:gd name="T4" fmla="*/ 83 w 83"/>
                <a:gd name="T5" fmla="*/ 5 h 44"/>
                <a:gd name="T6" fmla="*/ 5 w 83"/>
                <a:gd name="T7" fmla="*/ 44 h 44"/>
                <a:gd name="T8" fmla="*/ 0 w 83"/>
                <a:gd name="T9" fmla="*/ 36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"/>
                <a:gd name="T16" fmla="*/ 0 h 44"/>
                <a:gd name="T17" fmla="*/ 83 w 83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" h="44">
                  <a:moveTo>
                    <a:pt x="0" y="36"/>
                  </a:moveTo>
                  <a:lnTo>
                    <a:pt x="78" y="0"/>
                  </a:lnTo>
                  <a:lnTo>
                    <a:pt x="83" y="5"/>
                  </a:lnTo>
                  <a:lnTo>
                    <a:pt x="5" y="44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32" name="Freeform 200"/>
            <p:cNvSpPr>
              <a:spLocks/>
            </p:cNvSpPr>
            <p:nvPr/>
          </p:nvSpPr>
          <p:spPr bwMode="auto">
            <a:xfrm>
              <a:off x="1641" y="2900"/>
              <a:ext cx="85" cy="44"/>
            </a:xfrm>
            <a:custGeom>
              <a:avLst/>
              <a:gdLst>
                <a:gd name="T0" fmla="*/ 0 w 85"/>
                <a:gd name="T1" fmla="*/ 38 h 44"/>
                <a:gd name="T2" fmla="*/ 80 w 85"/>
                <a:gd name="T3" fmla="*/ 0 h 44"/>
                <a:gd name="T4" fmla="*/ 85 w 85"/>
                <a:gd name="T5" fmla="*/ 6 h 44"/>
                <a:gd name="T6" fmla="*/ 4 w 85"/>
                <a:gd name="T7" fmla="*/ 44 h 44"/>
                <a:gd name="T8" fmla="*/ 0 w 85"/>
                <a:gd name="T9" fmla="*/ 38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"/>
                <a:gd name="T16" fmla="*/ 0 h 44"/>
                <a:gd name="T17" fmla="*/ 85 w 85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" h="44">
                  <a:moveTo>
                    <a:pt x="0" y="38"/>
                  </a:moveTo>
                  <a:lnTo>
                    <a:pt x="80" y="0"/>
                  </a:lnTo>
                  <a:lnTo>
                    <a:pt x="85" y="6"/>
                  </a:lnTo>
                  <a:lnTo>
                    <a:pt x="4" y="44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33" name="Freeform 201"/>
            <p:cNvSpPr>
              <a:spLocks/>
            </p:cNvSpPr>
            <p:nvPr/>
          </p:nvSpPr>
          <p:spPr bwMode="auto">
            <a:xfrm>
              <a:off x="1802" y="2824"/>
              <a:ext cx="82" cy="44"/>
            </a:xfrm>
            <a:custGeom>
              <a:avLst/>
              <a:gdLst>
                <a:gd name="T0" fmla="*/ 0 w 82"/>
                <a:gd name="T1" fmla="*/ 38 h 44"/>
                <a:gd name="T2" fmla="*/ 78 w 82"/>
                <a:gd name="T3" fmla="*/ 0 h 44"/>
                <a:gd name="T4" fmla="*/ 82 w 82"/>
                <a:gd name="T5" fmla="*/ 5 h 44"/>
                <a:gd name="T6" fmla="*/ 4 w 82"/>
                <a:gd name="T7" fmla="*/ 44 h 44"/>
                <a:gd name="T8" fmla="*/ 0 w 82"/>
                <a:gd name="T9" fmla="*/ 38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2"/>
                <a:gd name="T16" fmla="*/ 0 h 44"/>
                <a:gd name="T17" fmla="*/ 82 w 82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2" h="44">
                  <a:moveTo>
                    <a:pt x="0" y="38"/>
                  </a:moveTo>
                  <a:lnTo>
                    <a:pt x="78" y="0"/>
                  </a:lnTo>
                  <a:lnTo>
                    <a:pt x="82" y="5"/>
                  </a:lnTo>
                  <a:lnTo>
                    <a:pt x="4" y="44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34" name="Freeform 202"/>
            <p:cNvSpPr>
              <a:spLocks/>
            </p:cNvSpPr>
            <p:nvPr/>
          </p:nvSpPr>
          <p:spPr bwMode="auto">
            <a:xfrm>
              <a:off x="1960" y="2747"/>
              <a:ext cx="85" cy="46"/>
            </a:xfrm>
            <a:custGeom>
              <a:avLst/>
              <a:gdLst>
                <a:gd name="T0" fmla="*/ 0 w 85"/>
                <a:gd name="T1" fmla="*/ 38 h 46"/>
                <a:gd name="T2" fmla="*/ 81 w 85"/>
                <a:gd name="T3" fmla="*/ 0 h 46"/>
                <a:gd name="T4" fmla="*/ 85 w 85"/>
                <a:gd name="T5" fmla="*/ 8 h 46"/>
                <a:gd name="T6" fmla="*/ 5 w 85"/>
                <a:gd name="T7" fmla="*/ 46 h 46"/>
                <a:gd name="T8" fmla="*/ 0 w 85"/>
                <a:gd name="T9" fmla="*/ 38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"/>
                <a:gd name="T16" fmla="*/ 0 h 46"/>
                <a:gd name="T17" fmla="*/ 85 w 85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" h="46">
                  <a:moveTo>
                    <a:pt x="0" y="38"/>
                  </a:moveTo>
                  <a:lnTo>
                    <a:pt x="81" y="0"/>
                  </a:lnTo>
                  <a:lnTo>
                    <a:pt x="85" y="8"/>
                  </a:lnTo>
                  <a:lnTo>
                    <a:pt x="5" y="46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35" name="Freeform 203"/>
            <p:cNvSpPr>
              <a:spLocks/>
            </p:cNvSpPr>
            <p:nvPr/>
          </p:nvSpPr>
          <p:spPr bwMode="auto">
            <a:xfrm>
              <a:off x="2119" y="2671"/>
              <a:ext cx="85" cy="46"/>
            </a:xfrm>
            <a:custGeom>
              <a:avLst/>
              <a:gdLst>
                <a:gd name="T0" fmla="*/ 0 w 85"/>
                <a:gd name="T1" fmla="*/ 38 h 46"/>
                <a:gd name="T2" fmla="*/ 81 w 85"/>
                <a:gd name="T3" fmla="*/ 0 h 46"/>
                <a:gd name="T4" fmla="*/ 85 w 85"/>
                <a:gd name="T5" fmla="*/ 7 h 46"/>
                <a:gd name="T6" fmla="*/ 5 w 85"/>
                <a:gd name="T7" fmla="*/ 46 h 46"/>
                <a:gd name="T8" fmla="*/ 0 w 85"/>
                <a:gd name="T9" fmla="*/ 38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"/>
                <a:gd name="T16" fmla="*/ 0 h 46"/>
                <a:gd name="T17" fmla="*/ 85 w 85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" h="46">
                  <a:moveTo>
                    <a:pt x="0" y="38"/>
                  </a:moveTo>
                  <a:lnTo>
                    <a:pt x="81" y="0"/>
                  </a:lnTo>
                  <a:lnTo>
                    <a:pt x="85" y="7"/>
                  </a:lnTo>
                  <a:lnTo>
                    <a:pt x="5" y="46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36" name="Freeform 204"/>
            <p:cNvSpPr>
              <a:spLocks/>
            </p:cNvSpPr>
            <p:nvPr/>
          </p:nvSpPr>
          <p:spPr bwMode="auto">
            <a:xfrm>
              <a:off x="2280" y="2596"/>
              <a:ext cx="83" cy="44"/>
            </a:xfrm>
            <a:custGeom>
              <a:avLst/>
              <a:gdLst>
                <a:gd name="T0" fmla="*/ 0 w 83"/>
                <a:gd name="T1" fmla="*/ 38 h 44"/>
                <a:gd name="T2" fmla="*/ 78 w 83"/>
                <a:gd name="T3" fmla="*/ 0 h 44"/>
                <a:gd name="T4" fmla="*/ 83 w 83"/>
                <a:gd name="T5" fmla="*/ 6 h 44"/>
                <a:gd name="T6" fmla="*/ 5 w 83"/>
                <a:gd name="T7" fmla="*/ 44 h 44"/>
                <a:gd name="T8" fmla="*/ 0 w 83"/>
                <a:gd name="T9" fmla="*/ 38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"/>
                <a:gd name="T16" fmla="*/ 0 h 44"/>
                <a:gd name="T17" fmla="*/ 83 w 83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" h="44">
                  <a:moveTo>
                    <a:pt x="0" y="38"/>
                  </a:moveTo>
                  <a:lnTo>
                    <a:pt x="78" y="0"/>
                  </a:lnTo>
                  <a:lnTo>
                    <a:pt x="83" y="6"/>
                  </a:lnTo>
                  <a:lnTo>
                    <a:pt x="5" y="44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37" name="Freeform 205"/>
            <p:cNvSpPr>
              <a:spLocks/>
            </p:cNvSpPr>
            <p:nvPr/>
          </p:nvSpPr>
          <p:spPr bwMode="auto">
            <a:xfrm>
              <a:off x="2439" y="2520"/>
              <a:ext cx="85" cy="44"/>
            </a:xfrm>
            <a:custGeom>
              <a:avLst/>
              <a:gdLst>
                <a:gd name="T0" fmla="*/ 0 w 85"/>
                <a:gd name="T1" fmla="*/ 38 h 44"/>
                <a:gd name="T2" fmla="*/ 80 w 85"/>
                <a:gd name="T3" fmla="*/ 0 h 44"/>
                <a:gd name="T4" fmla="*/ 85 w 85"/>
                <a:gd name="T5" fmla="*/ 5 h 44"/>
                <a:gd name="T6" fmla="*/ 4 w 85"/>
                <a:gd name="T7" fmla="*/ 44 h 44"/>
                <a:gd name="T8" fmla="*/ 0 w 85"/>
                <a:gd name="T9" fmla="*/ 38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"/>
                <a:gd name="T16" fmla="*/ 0 h 44"/>
                <a:gd name="T17" fmla="*/ 85 w 85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" h="44">
                  <a:moveTo>
                    <a:pt x="0" y="38"/>
                  </a:moveTo>
                  <a:lnTo>
                    <a:pt x="80" y="0"/>
                  </a:lnTo>
                  <a:lnTo>
                    <a:pt x="85" y="5"/>
                  </a:lnTo>
                  <a:lnTo>
                    <a:pt x="4" y="44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38" name="Freeform 206"/>
            <p:cNvSpPr>
              <a:spLocks/>
            </p:cNvSpPr>
            <p:nvPr/>
          </p:nvSpPr>
          <p:spPr bwMode="auto">
            <a:xfrm>
              <a:off x="2600" y="2443"/>
              <a:ext cx="83" cy="44"/>
            </a:xfrm>
            <a:custGeom>
              <a:avLst/>
              <a:gdLst>
                <a:gd name="T0" fmla="*/ 0 w 83"/>
                <a:gd name="T1" fmla="*/ 38 h 44"/>
                <a:gd name="T2" fmla="*/ 78 w 83"/>
                <a:gd name="T3" fmla="*/ 0 h 44"/>
                <a:gd name="T4" fmla="*/ 83 w 83"/>
                <a:gd name="T5" fmla="*/ 8 h 44"/>
                <a:gd name="T6" fmla="*/ 4 w 83"/>
                <a:gd name="T7" fmla="*/ 44 h 44"/>
                <a:gd name="T8" fmla="*/ 0 w 83"/>
                <a:gd name="T9" fmla="*/ 38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"/>
                <a:gd name="T16" fmla="*/ 0 h 44"/>
                <a:gd name="T17" fmla="*/ 83 w 83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" h="44">
                  <a:moveTo>
                    <a:pt x="0" y="38"/>
                  </a:moveTo>
                  <a:lnTo>
                    <a:pt x="78" y="0"/>
                  </a:lnTo>
                  <a:lnTo>
                    <a:pt x="83" y="8"/>
                  </a:lnTo>
                  <a:lnTo>
                    <a:pt x="4" y="44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39" name="Freeform 207"/>
            <p:cNvSpPr>
              <a:spLocks/>
            </p:cNvSpPr>
            <p:nvPr/>
          </p:nvSpPr>
          <p:spPr bwMode="auto">
            <a:xfrm>
              <a:off x="2758" y="2367"/>
              <a:ext cx="86" cy="45"/>
            </a:xfrm>
            <a:custGeom>
              <a:avLst/>
              <a:gdLst>
                <a:gd name="T0" fmla="*/ 0 w 86"/>
                <a:gd name="T1" fmla="*/ 38 h 45"/>
                <a:gd name="T2" fmla="*/ 81 w 86"/>
                <a:gd name="T3" fmla="*/ 0 h 45"/>
                <a:gd name="T4" fmla="*/ 86 w 86"/>
                <a:gd name="T5" fmla="*/ 7 h 45"/>
                <a:gd name="T6" fmla="*/ 5 w 86"/>
                <a:gd name="T7" fmla="*/ 45 h 45"/>
                <a:gd name="T8" fmla="*/ 0 w 86"/>
                <a:gd name="T9" fmla="*/ 38 h 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45"/>
                <a:gd name="T17" fmla="*/ 86 w 86"/>
                <a:gd name="T18" fmla="*/ 45 h 4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45">
                  <a:moveTo>
                    <a:pt x="0" y="38"/>
                  </a:moveTo>
                  <a:lnTo>
                    <a:pt x="81" y="0"/>
                  </a:lnTo>
                  <a:lnTo>
                    <a:pt x="86" y="7"/>
                  </a:lnTo>
                  <a:lnTo>
                    <a:pt x="5" y="45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40" name="Rectangle 208"/>
            <p:cNvSpPr>
              <a:spLocks noChangeArrowheads="1"/>
            </p:cNvSpPr>
            <p:nvPr/>
          </p:nvSpPr>
          <p:spPr bwMode="auto">
            <a:xfrm>
              <a:off x="2009" y="722"/>
              <a:ext cx="377" cy="322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41" name="Rectangle 209"/>
            <p:cNvSpPr>
              <a:spLocks noChangeArrowheads="1"/>
            </p:cNvSpPr>
            <p:nvPr/>
          </p:nvSpPr>
          <p:spPr bwMode="auto">
            <a:xfrm>
              <a:off x="2018" y="707"/>
              <a:ext cx="29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Times" pitchFamily="18" charset="0"/>
                </a:rPr>
                <a:t>D (L)</a:t>
              </a:r>
              <a:endParaRPr lang="en-US"/>
            </a:p>
          </p:txBody>
        </p:sp>
        <p:sp>
          <p:nvSpPr>
            <p:cNvPr id="33942" name="Rectangle 210"/>
            <p:cNvSpPr>
              <a:spLocks noChangeArrowheads="1"/>
            </p:cNvSpPr>
            <p:nvPr/>
          </p:nvSpPr>
          <p:spPr bwMode="auto">
            <a:xfrm>
              <a:off x="2022" y="952"/>
              <a:ext cx="290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Times" pitchFamily="18" charset="0"/>
                </a:rPr>
                <a:t>R (E)</a:t>
              </a:r>
              <a:endParaRPr lang="en-US"/>
            </a:p>
          </p:txBody>
        </p:sp>
        <p:sp>
          <p:nvSpPr>
            <p:cNvPr id="33943" name="Rectangle 211"/>
            <p:cNvSpPr>
              <a:spLocks noChangeArrowheads="1"/>
            </p:cNvSpPr>
            <p:nvPr/>
          </p:nvSpPr>
          <p:spPr bwMode="auto">
            <a:xfrm>
              <a:off x="2013" y="1196"/>
              <a:ext cx="305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Times" pitchFamily="18" charset="0"/>
                </a:rPr>
                <a:t>Q (E)</a:t>
              </a:r>
              <a:endParaRPr lang="en-US"/>
            </a:p>
          </p:txBody>
        </p:sp>
        <p:sp>
          <p:nvSpPr>
            <p:cNvPr id="33944" name="Rectangle 212"/>
            <p:cNvSpPr>
              <a:spLocks noChangeArrowheads="1"/>
            </p:cNvSpPr>
            <p:nvPr/>
          </p:nvSpPr>
          <p:spPr bwMode="auto">
            <a:xfrm>
              <a:off x="2013" y="1441"/>
              <a:ext cx="305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Times" pitchFamily="18" charset="0"/>
                </a:rPr>
                <a:t>G (E)</a:t>
              </a:r>
              <a:endParaRPr lang="en-US"/>
            </a:p>
          </p:txBody>
        </p:sp>
        <p:sp>
          <p:nvSpPr>
            <p:cNvPr id="33945" name="Rectangle 213"/>
            <p:cNvSpPr>
              <a:spLocks noChangeArrowheads="1"/>
            </p:cNvSpPr>
            <p:nvPr/>
          </p:nvSpPr>
          <p:spPr bwMode="auto">
            <a:xfrm>
              <a:off x="2022" y="1686"/>
              <a:ext cx="290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Times" pitchFamily="18" charset="0"/>
                </a:rPr>
                <a:t>F (E)</a:t>
              </a:r>
              <a:endParaRPr lang="en-US"/>
            </a:p>
          </p:txBody>
        </p:sp>
        <p:sp>
          <p:nvSpPr>
            <p:cNvPr id="33946" name="Rectangle 214"/>
            <p:cNvSpPr>
              <a:spLocks noChangeArrowheads="1"/>
            </p:cNvSpPr>
            <p:nvPr/>
          </p:nvSpPr>
          <p:spPr bwMode="auto">
            <a:xfrm>
              <a:off x="2022" y="1931"/>
              <a:ext cx="290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Times" pitchFamily="18" charset="0"/>
                </a:rPr>
                <a:t>V (E)</a:t>
              </a:r>
              <a:endParaRPr lang="en-US"/>
            </a:p>
          </p:txBody>
        </p:sp>
        <p:sp>
          <p:nvSpPr>
            <p:cNvPr id="33947" name="Rectangle 215"/>
            <p:cNvSpPr>
              <a:spLocks noChangeArrowheads="1"/>
            </p:cNvSpPr>
            <p:nvPr/>
          </p:nvSpPr>
          <p:spPr bwMode="auto">
            <a:xfrm>
              <a:off x="2022" y="2176"/>
              <a:ext cx="290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Times" pitchFamily="18" charset="0"/>
                </a:rPr>
                <a:t>P (E)</a:t>
              </a:r>
              <a:endParaRPr lang="en-US"/>
            </a:p>
          </p:txBody>
        </p:sp>
        <p:sp>
          <p:nvSpPr>
            <p:cNvPr id="33948" name="Rectangle 216"/>
            <p:cNvSpPr>
              <a:spLocks noChangeArrowheads="1"/>
            </p:cNvSpPr>
            <p:nvPr/>
          </p:nvSpPr>
          <p:spPr bwMode="auto">
            <a:xfrm>
              <a:off x="2013" y="2421"/>
              <a:ext cx="305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Times" pitchFamily="18" charset="0"/>
                </a:rPr>
                <a:t>A (H)</a:t>
              </a:r>
              <a:endParaRPr lang="en-US"/>
            </a:p>
          </p:txBody>
        </p:sp>
        <p:sp>
          <p:nvSpPr>
            <p:cNvPr id="33949" name="Rectangle 217"/>
            <p:cNvSpPr>
              <a:spLocks noChangeArrowheads="1"/>
            </p:cNvSpPr>
            <p:nvPr/>
          </p:nvSpPr>
          <p:spPr bwMode="auto">
            <a:xfrm>
              <a:off x="2013" y="2665"/>
              <a:ext cx="305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Times" pitchFamily="18" charset="0"/>
                </a:rPr>
                <a:t>A (H)</a:t>
              </a:r>
              <a:endParaRPr lang="en-US"/>
            </a:p>
          </p:txBody>
        </p:sp>
        <p:sp>
          <p:nvSpPr>
            <p:cNvPr id="33950" name="Rectangle 218"/>
            <p:cNvSpPr>
              <a:spLocks noChangeArrowheads="1"/>
            </p:cNvSpPr>
            <p:nvPr/>
          </p:nvSpPr>
          <p:spPr bwMode="auto">
            <a:xfrm>
              <a:off x="2018" y="2910"/>
              <a:ext cx="29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Times" pitchFamily="18" charset="0"/>
                </a:rPr>
                <a:t>Y (H)</a:t>
              </a:r>
              <a:endParaRPr lang="en-US"/>
            </a:p>
          </p:txBody>
        </p:sp>
        <p:sp>
          <p:nvSpPr>
            <p:cNvPr id="33951" name="Rectangle 219"/>
            <p:cNvSpPr>
              <a:spLocks noChangeArrowheads="1"/>
            </p:cNvSpPr>
            <p:nvPr/>
          </p:nvSpPr>
          <p:spPr bwMode="auto">
            <a:xfrm>
              <a:off x="2022" y="3155"/>
              <a:ext cx="290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Times" pitchFamily="18" charset="0"/>
                </a:rPr>
                <a:t>V (E)</a:t>
              </a:r>
              <a:endParaRPr lang="en-US"/>
            </a:p>
          </p:txBody>
        </p:sp>
        <p:sp>
          <p:nvSpPr>
            <p:cNvPr id="33952" name="Rectangle 220"/>
            <p:cNvSpPr>
              <a:spLocks noChangeArrowheads="1"/>
            </p:cNvSpPr>
            <p:nvPr/>
          </p:nvSpPr>
          <p:spPr bwMode="auto">
            <a:xfrm>
              <a:off x="2018" y="3400"/>
              <a:ext cx="29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Times" pitchFamily="18" charset="0"/>
                </a:rPr>
                <a:t>K (E)</a:t>
              </a:r>
              <a:endParaRPr lang="en-US"/>
            </a:p>
          </p:txBody>
        </p:sp>
        <p:sp>
          <p:nvSpPr>
            <p:cNvPr id="33953" name="Rectangle 221"/>
            <p:cNvSpPr>
              <a:spLocks noChangeArrowheads="1"/>
            </p:cNvSpPr>
            <p:nvPr/>
          </p:nvSpPr>
          <p:spPr bwMode="auto">
            <a:xfrm>
              <a:off x="2018" y="3645"/>
              <a:ext cx="298" cy="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Times" pitchFamily="18" charset="0"/>
                </a:rPr>
                <a:t>K (E)</a:t>
              </a:r>
              <a:endParaRPr lang="en-US"/>
            </a:p>
          </p:txBody>
        </p:sp>
      </p:grp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7" name="Rectangle 5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Neural net for SS Prediction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143000"/>
            <a:ext cx="8153400" cy="20574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effectLst/>
              </a:rPr>
              <a:t>Jury decisions</a:t>
            </a:r>
          </a:p>
          <a:p>
            <a:pPr lvl="1" eaLnBrk="1" hangingPunct="1">
              <a:defRPr/>
            </a:pPr>
            <a:r>
              <a:rPr lang="en-US">
                <a:effectLst/>
              </a:rPr>
              <a:t>Use multiple neural networks &amp; combine results</a:t>
            </a:r>
          </a:p>
          <a:p>
            <a:pPr lvl="2" eaLnBrk="1" hangingPunct="1">
              <a:defRPr/>
            </a:pPr>
            <a:r>
              <a:rPr lang="en-US">
                <a:effectLst/>
              </a:rPr>
              <a:t>Average output</a:t>
            </a:r>
          </a:p>
          <a:p>
            <a:pPr lvl="2" eaLnBrk="1" hangingPunct="1">
              <a:defRPr/>
            </a:pPr>
            <a:r>
              <a:rPr lang="en-US">
                <a:effectLst/>
              </a:rPr>
              <a:t>Majority decision</a:t>
            </a:r>
            <a:endParaRPr lang="en-US"/>
          </a:p>
        </p:txBody>
      </p:sp>
      <p:pic>
        <p:nvPicPr>
          <p:cNvPr id="34820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990600" y="3352800"/>
            <a:ext cx="7162800" cy="2805113"/>
          </a:xfrm>
          <a:noFill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Neural net for SS Prediction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95400"/>
            <a:ext cx="80010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>
                <a:effectLst/>
              </a:rPr>
              <a:t>JPRED [Cuff+ 1998]</a:t>
            </a:r>
          </a:p>
          <a:p>
            <a:pPr lvl="1" eaLnBrk="1" hangingPunct="1">
              <a:defRPr/>
            </a:pPr>
            <a:r>
              <a:rPr lang="en-US" sz="2400">
                <a:effectLst/>
              </a:rPr>
              <a:t>Finds consensus from PHD, PREDATOR, DSC, NNSSP, etc…</a:t>
            </a:r>
            <a:endParaRPr lang="en-US" sz="2400"/>
          </a:p>
        </p:txBody>
      </p:sp>
      <p:pic>
        <p:nvPicPr>
          <p:cNvPr id="35844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09600" y="2819400"/>
            <a:ext cx="7848600" cy="3622675"/>
          </a:xfr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76200"/>
            <a:ext cx="8991600" cy="6705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1026"/>
          <p:cNvSpPr>
            <a:spLocks noGrp="1" noRot="1" noChangeArrowheads="1"/>
          </p:cNvSpPr>
          <p:nvPr>
            <p:ph type="title"/>
          </p:nvPr>
        </p:nvSpPr>
        <p:spPr>
          <a:xfrm>
            <a:off x="381000" y="0"/>
            <a:ext cx="8229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latin typeface="Symbol" pitchFamily="18" charset="2"/>
              </a:rPr>
              <a:t>b</a:t>
            </a:r>
            <a:r>
              <a:rPr lang="en-US">
                <a:latin typeface="Arial" charset="0"/>
              </a:rPr>
              <a:t> sheet &amp; </a:t>
            </a:r>
            <a:r>
              <a:rPr lang="en-US">
                <a:latin typeface="Symbol" pitchFamily="18" charset="2"/>
              </a:rPr>
              <a:t>b</a:t>
            </a:r>
            <a:r>
              <a:rPr lang="en-US">
                <a:latin typeface="Arial" charset="0"/>
              </a:rPr>
              <a:t> turn</a:t>
            </a:r>
          </a:p>
        </p:txBody>
      </p:sp>
      <p:sp>
        <p:nvSpPr>
          <p:cNvPr id="152581" name="Rectangle 1029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305800" cy="5562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>
                <a:effectLst/>
              </a:rPr>
              <a:t>β-sheet / β-strand (20-25%)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Hydrogen bond between groups across strands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Forms parallel and antiparallel pleated sheets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Amino acids less compact – 3.5 Å between adjacent residues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Residues alternate above and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>
                <a:effectLst/>
              </a:rPr>
              <a:t>	below β-sheet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β-sheet formers: V,I,P,T,W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>
                <a:effectLst/>
              </a:rPr>
              <a:t>β-turn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Short turn (4 residues)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Hydrogen bond between C=O &amp;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>
                <a:effectLst/>
              </a:rPr>
              <a:t>	NH groups within strand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>
                <a:effectLst/>
              </a:rPr>
              <a:t>	(3 positions apart)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Usually polar, found near surface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β-turn formers: S,D,N,P,R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sz="2000"/>
          </a:p>
        </p:txBody>
      </p:sp>
      <p:pic>
        <p:nvPicPr>
          <p:cNvPr id="11268" name="Picture 102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2743200"/>
            <a:ext cx="2833688" cy="3251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pic>
        <p:nvPicPr>
          <p:cNvPr id="1229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0"/>
            <a:ext cx="7010400" cy="6858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  <p:pic>
        <p:nvPicPr>
          <p:cNvPr id="12292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152400"/>
            <a:ext cx="1981200" cy="6905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  <p:pic>
        <p:nvPicPr>
          <p:cNvPr id="12293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990600"/>
            <a:ext cx="2057400" cy="4873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032" descr="Beta-shee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1828800"/>
            <a:ext cx="6096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02" name="Rectangle 1026"/>
          <p:cNvSpPr>
            <a:spLocks noGrp="1" noRot="1" noChangeArrowheads="1"/>
          </p:cNvSpPr>
          <p:nvPr>
            <p:ph type="title"/>
          </p:nvPr>
        </p:nvSpPr>
        <p:spPr>
          <a:xfrm>
            <a:off x="3886200" y="152400"/>
            <a:ext cx="5181600" cy="1447800"/>
          </a:xfrm>
        </p:spPr>
        <p:txBody>
          <a:bodyPr/>
          <a:lstStyle/>
          <a:p>
            <a:pPr eaLnBrk="1" hangingPunct="1">
              <a:buFont typeface="Symbol" pitchFamily="18" charset="2"/>
              <a:buChar char="b"/>
              <a:defRPr/>
            </a:pPr>
            <a:r>
              <a:rPr lang="en-US" sz="3600">
                <a:latin typeface="Arial" charset="0"/>
              </a:rPr>
              <a:t>-sheet </a:t>
            </a:r>
            <a:br>
              <a:rPr lang="en-US" sz="3600">
                <a:latin typeface="Arial" charset="0"/>
              </a:rPr>
            </a:br>
            <a:r>
              <a:rPr lang="en-US" sz="3600">
                <a:latin typeface="Arial" charset="0"/>
              </a:rPr>
              <a:t>(parallel, anti-parallel)</a:t>
            </a:r>
          </a:p>
        </p:txBody>
      </p:sp>
      <p:pic>
        <p:nvPicPr>
          <p:cNvPr id="13316" name="Picture 1028" descr="ss_960723_AFrame_4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20638" y="-152400"/>
            <a:ext cx="4106863" cy="769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>
                <a:effectLst/>
              </a:rPr>
              <a:t>Others</a:t>
            </a:r>
            <a:endParaRPr lang="en-US" b="0">
              <a:effectLst/>
            </a:endParaRP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>
                <a:effectLst/>
              </a:rPr>
              <a:t>Loop (bridging region)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>
                <a:effectLst/>
              </a:rPr>
              <a:t>Regions between α-helices and β-sheets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>
                <a:effectLst/>
              </a:rPr>
              <a:t>On the surface, vary in length and 3D configurations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>
                <a:effectLst/>
              </a:rPr>
              <a:t>Do not have regular periodic structures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>
                <a:effectLst/>
              </a:rPr>
              <a:t>Loop formers: small polar residues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>
              <a:effectLst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>
                <a:effectLst/>
              </a:rPr>
              <a:t>Coil (40-50%)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>
                <a:effectLst/>
              </a:rPr>
              <a:t>Generally speaking, anything besides α-helix, β-sheet, β-turn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>
                <a:effectLst/>
              </a:rPr>
              <a:t>Proteins – Structural Classes</a:t>
            </a:r>
            <a:endParaRPr lang="en-US" b="0">
              <a:effectLst/>
            </a:endParaRP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>
                <a:effectLst/>
              </a:rPr>
              <a:t>Proteins can be classified by dominant structures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>
                <a:effectLst/>
              </a:rPr>
              <a:t>SCOP (Structural Classification Of Proteins)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Class α  α-helices connected by loops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Class β  antiparallel sheets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Class α / β  parallel β-sheets with intervening α-helices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Class α + β  segregated α-helices and antiparallel β-sheets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Multidomain combinations of classes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Membrane membranes &amp; cell surface proteins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Small proteins metal ligand, heme, and/or disulfide bridges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Coiled coil 2-3 α-helices coiled around each other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Low resolution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Peptides not true classes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>
                <a:effectLst/>
              </a:rPr>
              <a:t>Designed</a:t>
            </a:r>
            <a:endParaRPr lang="en-US" sz="240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3551</TotalTime>
  <Words>1743</Words>
  <Application>Microsoft Macintosh PowerPoint</Application>
  <PresentationFormat>On-screen Show (4:3)</PresentationFormat>
  <Paragraphs>346</Paragraphs>
  <Slides>33</Slides>
  <Notes>33</Notes>
  <HiddenSlides>3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44" baseType="lpstr">
      <vt:lpstr>Arial</vt:lpstr>
      <vt:lpstr>Courier New</vt:lpstr>
      <vt:lpstr>Garamond</vt:lpstr>
      <vt:lpstr>Monotype Sorts</vt:lpstr>
      <vt:lpstr>Symbol</vt:lpstr>
      <vt:lpstr>Times</vt:lpstr>
      <vt:lpstr>Times New Roman</vt:lpstr>
      <vt:lpstr>Wingdings</vt:lpstr>
      <vt:lpstr>Stream</vt:lpstr>
      <vt:lpstr>Photo Editor Photo</vt:lpstr>
      <vt:lpstr>Equation</vt:lpstr>
      <vt:lpstr>Protein Secondary Structure Prediction</vt:lpstr>
      <vt:lpstr>Why secondary structure prediction?</vt:lpstr>
      <vt:lpstr>a helix</vt:lpstr>
      <vt:lpstr>PowerPoint Presentation</vt:lpstr>
      <vt:lpstr>b sheet &amp; b turn</vt:lpstr>
      <vt:lpstr>PowerPoint Presentation</vt:lpstr>
      <vt:lpstr>-sheet  (parallel, anti-parallel)</vt:lpstr>
      <vt:lpstr>Others</vt:lpstr>
      <vt:lpstr>Proteins – Structural Classes</vt:lpstr>
      <vt:lpstr>Proteins – Structural Classes</vt:lpstr>
      <vt:lpstr>PowerPoint Presentation</vt:lpstr>
      <vt:lpstr>Assigning Secondary Structure</vt:lpstr>
      <vt:lpstr>Definition of secondary structure of proteins (DSSP)</vt:lpstr>
      <vt:lpstr>Secondary Structure Prediction</vt:lpstr>
      <vt:lpstr>Prediction Methods</vt:lpstr>
      <vt:lpstr>Accuracy</vt:lpstr>
      <vt:lpstr>Assumptions</vt:lpstr>
      <vt:lpstr>Algorithm</vt:lpstr>
      <vt:lpstr>Secondary structure propensity</vt:lpstr>
      <vt:lpstr>PowerPoint Presentation</vt:lpstr>
      <vt:lpstr>CS Day</vt:lpstr>
      <vt:lpstr>Secondary structure propensity</vt:lpstr>
      <vt:lpstr>Chou-Fasman parameters</vt:lpstr>
      <vt:lpstr>Chou-Fasman algorithm</vt:lpstr>
      <vt:lpstr>Initiation</vt:lpstr>
      <vt:lpstr>Propagation</vt:lpstr>
      <vt:lpstr>Chou-Fasman algorithm</vt:lpstr>
      <vt:lpstr>Chou-Fasman algorithm</vt:lpstr>
      <vt:lpstr>Exercise</vt:lpstr>
      <vt:lpstr>Neural network training </vt:lpstr>
      <vt:lpstr>Neural net for secondary structure</vt:lpstr>
      <vt:lpstr>Neural net for SS Prediction</vt:lpstr>
      <vt:lpstr>Neural net for SS Prediction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Microsoft Office User</cp:lastModifiedBy>
  <cp:revision>336</cp:revision>
  <dcterms:created xsi:type="dcterms:W3CDTF">1601-01-01T00:00:00Z</dcterms:created>
  <dcterms:modified xsi:type="dcterms:W3CDTF">2025-04-22T21:58:55Z</dcterms:modified>
</cp:coreProperties>
</file>