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4"/>
  </p:notesMasterIdLst>
  <p:handoutMasterIdLst>
    <p:handoutMasterId r:id="rId35"/>
  </p:handoutMasterIdLst>
  <p:sldIdLst>
    <p:sldId id="381" r:id="rId2"/>
    <p:sldId id="382" r:id="rId3"/>
    <p:sldId id="383" r:id="rId4"/>
    <p:sldId id="373" r:id="rId5"/>
    <p:sldId id="374" r:id="rId6"/>
    <p:sldId id="375" r:id="rId7"/>
    <p:sldId id="376" r:id="rId8"/>
    <p:sldId id="377" r:id="rId9"/>
    <p:sldId id="378" r:id="rId10"/>
    <p:sldId id="379" r:id="rId11"/>
    <p:sldId id="295" r:id="rId12"/>
    <p:sldId id="323" r:id="rId13"/>
    <p:sldId id="356" r:id="rId14"/>
    <p:sldId id="365" r:id="rId15"/>
    <p:sldId id="370" r:id="rId16"/>
    <p:sldId id="371" r:id="rId17"/>
    <p:sldId id="297" r:id="rId18"/>
    <p:sldId id="304" r:id="rId19"/>
    <p:sldId id="315" r:id="rId20"/>
    <p:sldId id="298" r:id="rId21"/>
    <p:sldId id="320" r:id="rId22"/>
    <p:sldId id="321" r:id="rId23"/>
    <p:sldId id="363" r:id="rId24"/>
    <p:sldId id="302" r:id="rId25"/>
    <p:sldId id="278" r:id="rId26"/>
    <p:sldId id="364" r:id="rId27"/>
    <p:sldId id="280" r:id="rId28"/>
    <p:sldId id="326" r:id="rId29"/>
    <p:sldId id="327" r:id="rId30"/>
    <p:sldId id="343" r:id="rId31"/>
    <p:sldId id="369" r:id="rId32"/>
    <p:sldId id="290" r:id="rId33"/>
  </p:sldIdLst>
  <p:sldSz cx="9144000" cy="6858000" type="screen4x3"/>
  <p:notesSz cx="6735763" cy="9866313"/>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33CC33"/>
    <a:srgbClr val="0000FF"/>
    <a:srgbClr val="FF0000"/>
    <a:srgbClr val="006600"/>
    <a:srgbClr val="0080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snapToGrid="0">
      <p:cViewPr varScale="1">
        <p:scale>
          <a:sx n="94" d="100"/>
          <a:sy n="94" d="100"/>
        </p:scale>
        <p:origin x="-96" y="-120"/>
      </p:cViewPr>
      <p:guideLst>
        <p:guide orient="horz" pos="4079"/>
        <p:guide pos="287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1800" y="-60"/>
      </p:cViewPr>
      <p:guideLst>
        <p:guide orient="horz" pos="3107"/>
        <p:guide pos="21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8.xml"/><Relationship Id="rId13" Type="http://schemas.openxmlformats.org/officeDocument/2006/relationships/slide" Target="slides/slide24.xml"/><Relationship Id="rId18" Type="http://schemas.openxmlformats.org/officeDocument/2006/relationships/slide" Target="slides/slide29.xml"/><Relationship Id="rId3" Type="http://schemas.openxmlformats.org/officeDocument/2006/relationships/slide" Target="slides/slide13.xml"/><Relationship Id="rId7" Type="http://schemas.openxmlformats.org/officeDocument/2006/relationships/slide" Target="slides/slide17.xml"/><Relationship Id="rId12" Type="http://schemas.openxmlformats.org/officeDocument/2006/relationships/slide" Target="slides/slide22.xml"/><Relationship Id="rId17" Type="http://schemas.openxmlformats.org/officeDocument/2006/relationships/slide" Target="slides/slide28.xml"/><Relationship Id="rId2" Type="http://schemas.openxmlformats.org/officeDocument/2006/relationships/slide" Target="slides/slide12.xml"/><Relationship Id="rId16" Type="http://schemas.openxmlformats.org/officeDocument/2006/relationships/slide" Target="slides/slide27.xml"/><Relationship Id="rId20" Type="http://schemas.openxmlformats.org/officeDocument/2006/relationships/slide" Target="slides/slide32.xml"/><Relationship Id="rId1" Type="http://schemas.openxmlformats.org/officeDocument/2006/relationships/slide" Target="slides/slide11.xml"/><Relationship Id="rId6" Type="http://schemas.openxmlformats.org/officeDocument/2006/relationships/slide" Target="slides/slide16.xml"/><Relationship Id="rId11" Type="http://schemas.openxmlformats.org/officeDocument/2006/relationships/slide" Target="slides/slide21.xml"/><Relationship Id="rId5" Type="http://schemas.openxmlformats.org/officeDocument/2006/relationships/slide" Target="slides/slide15.xml"/><Relationship Id="rId15" Type="http://schemas.openxmlformats.org/officeDocument/2006/relationships/slide" Target="slides/slide26.xml"/><Relationship Id="rId10" Type="http://schemas.openxmlformats.org/officeDocument/2006/relationships/slide" Target="slides/slide20.xml"/><Relationship Id="rId19" Type="http://schemas.openxmlformats.org/officeDocument/2006/relationships/slide" Target="slides/slide30.xml"/><Relationship Id="rId4" Type="http://schemas.openxmlformats.org/officeDocument/2006/relationships/slide" Target="slides/slide14.xml"/><Relationship Id="rId9" Type="http://schemas.openxmlformats.org/officeDocument/2006/relationships/slide" Target="slides/slide19.xml"/><Relationship Id="rId14"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wmf"/><Relationship Id="rId4"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wmf"/><Relationship Id="rId4"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ja-JP" altLang="en-US"/>
          </a:p>
        </p:txBody>
      </p:sp>
      <p:sp>
        <p:nvSpPr>
          <p:cNvPr id="185347"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ja-JP" altLang="en-US"/>
          </a:p>
        </p:txBody>
      </p:sp>
      <p:sp>
        <p:nvSpPr>
          <p:cNvPr id="185348" name="Rectangle 4"/>
          <p:cNvSpPr>
            <a:spLocks noGrp="1" noChangeArrowheads="1"/>
          </p:cNvSpPr>
          <p:nvPr>
            <p:ph type="ftr" sz="quarter" idx="2"/>
          </p:nvPr>
        </p:nvSpPr>
        <p:spPr bwMode="auto">
          <a:xfrm>
            <a:off x="0" y="9372600"/>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ja-JP" altLang="en-US"/>
          </a:p>
        </p:txBody>
      </p:sp>
      <p:sp>
        <p:nvSpPr>
          <p:cNvPr id="185349" name="Rectangle 5"/>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9226F1-EE0B-4A6F-ACA4-DDC61F2DC08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1026"/>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ja-JP" altLang="en-US"/>
          </a:p>
        </p:txBody>
      </p:sp>
      <p:sp>
        <p:nvSpPr>
          <p:cNvPr id="203779" name="Rectangle 1027"/>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ja-JP" altLang="en-US"/>
          </a:p>
        </p:txBody>
      </p:sp>
      <p:sp>
        <p:nvSpPr>
          <p:cNvPr id="35844" name="Rectangle 1028"/>
          <p:cNvSpPr>
            <a:spLocks noChangeArrowheads="1" noTextEdit="1"/>
          </p:cNvSpPr>
          <p:nvPr>
            <p:ph type="sldImg" idx="2"/>
          </p:nvPr>
        </p:nvSpPr>
        <p:spPr bwMode="auto">
          <a:xfrm>
            <a:off x="954088" y="762000"/>
            <a:ext cx="4875212" cy="3656013"/>
          </a:xfrm>
          <a:prstGeom prst="rect">
            <a:avLst/>
          </a:prstGeom>
          <a:noFill/>
          <a:ln w="9525">
            <a:solidFill>
              <a:srgbClr val="000000"/>
            </a:solidFill>
            <a:miter lim="800000"/>
            <a:headEnd/>
            <a:tailEnd/>
          </a:ln>
        </p:spPr>
      </p:sp>
      <p:sp>
        <p:nvSpPr>
          <p:cNvPr id="203781" name="Rectangle 1029"/>
          <p:cNvSpPr>
            <a:spLocks noGrp="1" noChangeArrowheads="1"/>
          </p:cNvSpPr>
          <p:nvPr>
            <p:ph type="body" sz="quarter" idx="3"/>
          </p:nvPr>
        </p:nvSpPr>
        <p:spPr bwMode="auto">
          <a:xfrm>
            <a:off x="914400" y="4722813"/>
            <a:ext cx="4953000" cy="4418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203782" name="Rectangle 1030"/>
          <p:cNvSpPr>
            <a:spLocks noGrp="1" noChangeArrowheads="1"/>
          </p:cNvSpPr>
          <p:nvPr>
            <p:ph type="ftr" sz="quarter" idx="4"/>
          </p:nvPr>
        </p:nvSpPr>
        <p:spPr bwMode="auto">
          <a:xfrm>
            <a:off x="0" y="9369425"/>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ja-JP" altLang="en-US"/>
          </a:p>
        </p:txBody>
      </p:sp>
      <p:sp>
        <p:nvSpPr>
          <p:cNvPr id="203783" name="Rectangle 1031"/>
          <p:cNvSpPr>
            <a:spLocks noGrp="1" noChangeArrowheads="1"/>
          </p:cNvSpPr>
          <p:nvPr>
            <p:ph type="sldNum" sz="quarter" idx="5"/>
          </p:nvPr>
        </p:nvSpPr>
        <p:spPr bwMode="auto">
          <a:xfrm>
            <a:off x="3810000" y="9369425"/>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82A115-5D42-4EBE-A41D-C54ED59C3F2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71010A3-92FA-4DA4-B52A-8B3E5C74D3B2}" type="slidenum">
              <a:rPr lang="en-US" smtClean="0"/>
              <a:pPr/>
              <a:t>6</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xfrm>
            <a:off x="898525" y="4686300"/>
            <a:ext cx="4938713" cy="4440238"/>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BB8748F6-DFF9-487A-9EBB-7D2C27CCC0D6}" type="slidenum">
              <a:rPr lang="ja-JP" altLang="en-US" smtClean="0"/>
              <a:pPr/>
              <a:t>19</a:t>
            </a:fld>
            <a:endParaRPr lang="ja-JP" altLang="en-US"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5B3D188-0B2F-4DF2-A414-B1309A27A145}" type="slidenum">
              <a:rPr lang="ja-JP" altLang="en-US" smtClean="0"/>
              <a:pPr/>
              <a:t>20</a:t>
            </a:fld>
            <a:endParaRPr lang="ja-JP" altLang="en-US" smtClean="0"/>
          </a:p>
        </p:txBody>
      </p:sp>
      <p:sp>
        <p:nvSpPr>
          <p:cNvPr id="47107" name="Rectangle 1026"/>
          <p:cNvSpPr>
            <a:spLocks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007C6CDD-7AE0-4902-B4B3-4D81F6721F54}" type="slidenum">
              <a:rPr lang="ja-JP" altLang="en-US" smtClean="0"/>
              <a:pPr/>
              <a:t>21</a:t>
            </a:fld>
            <a:endParaRPr lang="ja-JP" altLang="en-US" smtClean="0"/>
          </a:p>
        </p:txBody>
      </p:sp>
      <p:sp>
        <p:nvSpPr>
          <p:cNvPr id="48131" name="Rectangle 1026"/>
          <p:cNvSpPr>
            <a:spLocks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5C2C79D8-3260-4148-842C-58D757EAA17A}" type="slidenum">
              <a:rPr lang="ja-JP" altLang="en-US" smtClean="0"/>
              <a:pPr/>
              <a:t>22</a:t>
            </a:fld>
            <a:endParaRPr lang="ja-JP" altLang="en-US"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B905AC17-DC30-4453-AC77-D9077C731B1B}" type="slidenum">
              <a:rPr lang="ja-JP" altLang="en-US" smtClean="0"/>
              <a:pPr/>
              <a:t>23</a:t>
            </a:fld>
            <a:endParaRPr lang="ja-JP" altLang="en-US"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12064834-5980-4ACC-A327-D7E4549C5EF0}" type="slidenum">
              <a:rPr lang="ja-JP" altLang="en-US" smtClean="0"/>
              <a:pPr/>
              <a:t>24</a:t>
            </a:fld>
            <a:endParaRPr lang="ja-JP" alt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88E85E32-72CB-46EB-8C6B-FD6C5921ACDC}" type="slidenum">
              <a:rPr lang="ja-JP" altLang="en-US" smtClean="0"/>
              <a:pPr/>
              <a:t>25</a:t>
            </a:fld>
            <a:endParaRPr lang="ja-JP" alt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840D4F93-7993-40E4-86A6-C717F439BDE1}" type="slidenum">
              <a:rPr lang="ja-JP" altLang="en-US" smtClean="0"/>
              <a:pPr/>
              <a:t>26</a:t>
            </a:fld>
            <a:endParaRPr lang="ja-JP" alt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52AECE2B-A23B-4CC2-8507-E7FBCCBA7570}" type="slidenum">
              <a:rPr lang="ja-JP" altLang="en-US" smtClean="0"/>
              <a:pPr/>
              <a:t>27</a:t>
            </a:fld>
            <a:endParaRPr lang="ja-JP" alt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6E819D91-070C-4304-8916-D544406C67C7}" type="slidenum">
              <a:rPr lang="ja-JP" altLang="en-US" smtClean="0"/>
              <a:pPr/>
              <a:t>28</a:t>
            </a:fld>
            <a:endParaRPr lang="ja-JP" alt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3F4C01D7-AE80-4A6A-AEC4-783BC9A52D7D}" type="slidenum">
              <a:rPr lang="ja-JP" altLang="en-US" smtClean="0"/>
              <a:pPr/>
              <a:t>11</a:t>
            </a:fld>
            <a:endParaRPr lang="ja-JP" alt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E637D1F-FD9C-4882-AF16-44025E30CE0A}" type="slidenum">
              <a:rPr lang="ja-JP" altLang="en-US" smtClean="0"/>
              <a:pPr/>
              <a:t>29</a:t>
            </a:fld>
            <a:endParaRPr lang="ja-JP" altLang="en-US" smtClean="0"/>
          </a:p>
        </p:txBody>
      </p:sp>
      <p:sp>
        <p:nvSpPr>
          <p:cNvPr id="56323" name="Rectangle 1026"/>
          <p:cNvSpPr>
            <a:spLocks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1DB6BF03-FA48-4C9E-8E65-073D28F3EDCE}" type="slidenum">
              <a:rPr lang="ja-JP" altLang="en-US" smtClean="0"/>
              <a:pPr/>
              <a:t>30</a:t>
            </a:fld>
            <a:endParaRPr lang="ja-JP" altLang="en-US" smtClean="0"/>
          </a:p>
        </p:txBody>
      </p:sp>
      <p:sp>
        <p:nvSpPr>
          <p:cNvPr id="57347" name="Rectangle 1026"/>
          <p:cNvSpPr>
            <a:spLocks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1270C79E-2299-4AEC-852E-3F29A81F7CF6}" type="slidenum">
              <a:rPr lang="ja-JP" altLang="en-US" smtClean="0"/>
              <a:pPr/>
              <a:t>31</a:t>
            </a:fld>
            <a:endParaRPr lang="ja-JP" altLang="en-US"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fld id="{EC37A702-16B4-40E4-9D51-5BDF84E3D4B2}" type="slidenum">
              <a:rPr lang="ja-JP" altLang="en-US" smtClean="0"/>
              <a:pPr/>
              <a:t>32</a:t>
            </a:fld>
            <a:endParaRPr lang="ja-JP" altLang="en-US"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0E98CE4B-1287-493D-8B18-56C24962F9BA}" type="slidenum">
              <a:rPr lang="ja-JP" altLang="en-US" smtClean="0"/>
              <a:pPr/>
              <a:t>12</a:t>
            </a:fld>
            <a:endParaRPr lang="ja-JP" alt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34523986-4ACD-40B7-AE2E-16CF1146F8A7}" type="slidenum">
              <a:rPr lang="ja-JP" altLang="en-US" smtClean="0"/>
              <a:pPr/>
              <a:t>13</a:t>
            </a:fld>
            <a:endParaRPr lang="ja-JP" altLang="en-US" smtClean="0"/>
          </a:p>
        </p:txBody>
      </p:sp>
      <p:sp>
        <p:nvSpPr>
          <p:cNvPr id="39939" name="Rectangle 1026"/>
          <p:cNvSpPr>
            <a:spLocks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4B9D8CF2-A806-435B-94D9-CEE750A7C66D}" type="slidenum">
              <a:rPr lang="ja-JP" altLang="en-US" smtClean="0"/>
              <a:pPr/>
              <a:t>14</a:t>
            </a:fld>
            <a:endParaRPr lang="ja-JP" altLang="en-US" smtClean="0"/>
          </a:p>
        </p:txBody>
      </p:sp>
      <p:sp>
        <p:nvSpPr>
          <p:cNvPr id="40963" name="Rectangle 1026"/>
          <p:cNvSpPr>
            <a:spLocks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EE53B19-BA80-4084-A28A-3A117F1B46FD}" type="slidenum">
              <a:rPr lang="ja-JP" altLang="en-US" smtClean="0"/>
              <a:pPr/>
              <a:t>15</a:t>
            </a:fld>
            <a:endParaRPr lang="ja-JP" altLang="en-US"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E03986F2-E7B1-438E-91D5-4014E4414043}" type="slidenum">
              <a:rPr lang="ja-JP" altLang="en-US" smtClean="0"/>
              <a:pPr/>
              <a:t>16</a:t>
            </a:fld>
            <a:endParaRPr lang="ja-JP" alt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BC1128E2-2F9E-47D0-94D9-C325B923C791}" type="slidenum">
              <a:rPr lang="ja-JP" altLang="en-US" smtClean="0"/>
              <a:pPr/>
              <a:t>17</a:t>
            </a:fld>
            <a:endParaRPr lang="ja-JP" alt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FA64906-4A7D-4D36-9E5C-0604E76E807D}" type="slidenum">
              <a:rPr lang="ja-JP" altLang="en-US" smtClean="0"/>
              <a:pPr/>
              <a:t>18</a:t>
            </a:fld>
            <a:endParaRPr lang="ja-JP" alt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64893" name="Rectangle 29"/>
          <p:cNvSpPr>
            <a:spLocks noGrp="1" noChangeArrowheads="1"/>
          </p:cNvSpPr>
          <p:nvPr>
            <p:ph type="ctrTitle" sz="quarter"/>
          </p:nvPr>
        </p:nvSpPr>
        <p:spPr>
          <a:xfrm>
            <a:off x="685800" y="1868488"/>
            <a:ext cx="7772400" cy="1600200"/>
          </a:xfrm>
        </p:spPr>
        <p:txBody>
          <a:bodyPr anchorCtr="1"/>
          <a:lstStyle>
            <a:lvl1pPr>
              <a:defRPr/>
            </a:lvl1pPr>
          </a:lstStyle>
          <a:p>
            <a:r>
              <a:rPr lang="ja-JP" altLang="en-US"/>
              <a:t>マスタ タイトルの書式設定</a:t>
            </a:r>
          </a:p>
        </p:txBody>
      </p:sp>
      <p:sp>
        <p:nvSpPr>
          <p:cNvPr id="164894"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ja-JP" altLang="en-US"/>
              <a:t>マスタ サブタイトルの書式設定</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endParaRPr lang="ja-JP" alt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ja-JP" alt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364B5CD2-34AB-417D-BC2E-53DA286EE2EA}" type="slidenum">
              <a:rPr lang="ja-JP" altLang="en-US"/>
              <a:pPr>
                <a:defRPr/>
              </a:pPr>
              <a:t>‹#›</a:t>
            </a:fld>
            <a:endParaRPr lang="ja-JP"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74A3FCCD-2267-4C5F-ABA7-AF0294F91955}" type="slidenum">
              <a:rPr lang="ja-JP" altLang="en-US"/>
              <a:pPr>
                <a:defRPr/>
              </a:pPr>
              <a:t>‹#›</a:t>
            </a:fld>
            <a:endParaRPr lang="ja-JP"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768350"/>
            <a:ext cx="1943100" cy="5327650"/>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685800" y="768350"/>
            <a:ext cx="5676900" cy="53276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030CC8ED-B9E9-40E9-9C51-6A2B3F947498}" type="slidenum">
              <a:rPr lang="ja-JP" altLang="en-US"/>
              <a:pPr>
                <a:defRPr/>
              </a:pPr>
              <a:t>‹#›</a:t>
            </a:fld>
            <a:endParaRPr lang="ja-JP"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CEEAFAD6-3E3F-4C86-B23B-E212A951857D}" type="slidenum">
              <a:rPr lang="ja-JP" altLang="en-US"/>
              <a:pPr>
                <a:defRPr/>
              </a:pPr>
              <a:t>‹#›</a:t>
            </a:fld>
            <a:endParaRPr lang="ja-JP"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C97E6DCA-AECA-44BA-9366-D6ED23EFC80B}" type="slidenum">
              <a:rPr lang="ja-JP" altLang="en-US"/>
              <a:pPr>
                <a:defRPr/>
              </a:pPr>
              <a:t>‹#›</a:t>
            </a:fld>
            <a:endParaRPr lang="ja-JP"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3"/>
          <p:cNvSpPr>
            <a:spLocks noGrp="1" noChangeArrowheads="1"/>
          </p:cNvSpPr>
          <p:nvPr>
            <p:ph type="sldNum" sz="quarter" idx="12"/>
          </p:nvPr>
        </p:nvSpPr>
        <p:spPr>
          <a:ln/>
        </p:spPr>
        <p:txBody>
          <a:bodyPr/>
          <a:lstStyle>
            <a:lvl1pPr>
              <a:defRPr/>
            </a:lvl1pPr>
          </a:lstStyle>
          <a:p>
            <a:pPr>
              <a:defRPr/>
            </a:pPr>
            <a:fld id="{E6842A9A-CABE-4639-996E-6DD86852FD76}" type="slidenum">
              <a:rPr lang="ja-JP" altLang="en-US"/>
              <a:pPr>
                <a:defRPr/>
              </a:pPr>
              <a:t>‹#›</a:t>
            </a:fld>
            <a:endParaRPr lang="ja-JP"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33"/>
          <p:cNvSpPr>
            <a:spLocks noGrp="1" noChangeArrowheads="1"/>
          </p:cNvSpPr>
          <p:nvPr>
            <p:ph type="sldNum" sz="quarter" idx="12"/>
          </p:nvPr>
        </p:nvSpPr>
        <p:spPr>
          <a:ln/>
        </p:spPr>
        <p:txBody>
          <a:bodyPr/>
          <a:lstStyle>
            <a:lvl1pPr>
              <a:defRPr/>
            </a:lvl1pPr>
          </a:lstStyle>
          <a:p>
            <a:pPr>
              <a:defRPr/>
            </a:pPr>
            <a:fld id="{A4914FBA-4C0B-4CFC-8C8A-341BE0F05EB0}" type="slidenum">
              <a:rPr lang="ja-JP" altLang="en-US"/>
              <a:pPr>
                <a:defRPr/>
              </a:pPr>
              <a:t>‹#›</a:t>
            </a:fld>
            <a:endParaRPr lang="ja-JP"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33"/>
          <p:cNvSpPr>
            <a:spLocks noGrp="1" noChangeArrowheads="1"/>
          </p:cNvSpPr>
          <p:nvPr>
            <p:ph type="sldNum" sz="quarter" idx="12"/>
          </p:nvPr>
        </p:nvSpPr>
        <p:spPr>
          <a:ln/>
        </p:spPr>
        <p:txBody>
          <a:bodyPr/>
          <a:lstStyle>
            <a:lvl1pPr>
              <a:defRPr/>
            </a:lvl1pPr>
          </a:lstStyle>
          <a:p>
            <a:pPr>
              <a:defRPr/>
            </a:pPr>
            <a:fld id="{C1330382-ADE1-4339-B87E-12CBF81D7B52}" type="slidenum">
              <a:rPr lang="ja-JP" altLang="en-US"/>
              <a:pPr>
                <a:defRPr/>
              </a:pPr>
              <a:t>‹#›</a:t>
            </a:fld>
            <a:endParaRPr lang="ja-JP"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33"/>
          <p:cNvSpPr>
            <a:spLocks noGrp="1" noChangeArrowheads="1"/>
          </p:cNvSpPr>
          <p:nvPr>
            <p:ph type="sldNum" sz="quarter" idx="12"/>
          </p:nvPr>
        </p:nvSpPr>
        <p:spPr>
          <a:ln/>
        </p:spPr>
        <p:txBody>
          <a:bodyPr/>
          <a:lstStyle>
            <a:lvl1pPr>
              <a:defRPr/>
            </a:lvl1pPr>
          </a:lstStyle>
          <a:p>
            <a:pPr>
              <a:defRPr/>
            </a:pPr>
            <a:fld id="{45C400E3-6ECB-4C05-ABC8-B77DAE0C4F05}" type="slidenum">
              <a:rPr lang="ja-JP" altLang="en-US"/>
              <a:pPr>
                <a:defRPr/>
              </a:pPr>
              <a:t>‹#›</a:t>
            </a:fld>
            <a:endParaRPr lang="ja-JP"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3"/>
          <p:cNvSpPr>
            <a:spLocks noGrp="1" noChangeArrowheads="1"/>
          </p:cNvSpPr>
          <p:nvPr>
            <p:ph type="sldNum" sz="quarter" idx="12"/>
          </p:nvPr>
        </p:nvSpPr>
        <p:spPr>
          <a:ln/>
        </p:spPr>
        <p:txBody>
          <a:bodyPr/>
          <a:lstStyle>
            <a:lvl1pPr>
              <a:defRPr/>
            </a:lvl1pPr>
          </a:lstStyle>
          <a:p>
            <a:pPr>
              <a:defRPr/>
            </a:pPr>
            <a:fld id="{94C79B79-4C58-4B41-B75A-59F8DFC05FC2}" type="slidenum">
              <a:rPr lang="ja-JP" altLang="en-US"/>
              <a:pPr>
                <a:defRPr/>
              </a:pPr>
              <a:t>‹#›</a:t>
            </a:fld>
            <a:endParaRPr lang="ja-JP"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3"/>
          <p:cNvSpPr>
            <a:spLocks noGrp="1" noChangeArrowheads="1"/>
          </p:cNvSpPr>
          <p:nvPr>
            <p:ph type="sldNum" sz="quarter" idx="12"/>
          </p:nvPr>
        </p:nvSpPr>
        <p:spPr>
          <a:ln/>
        </p:spPr>
        <p:txBody>
          <a:bodyPr/>
          <a:lstStyle>
            <a:lvl1pPr>
              <a:defRPr/>
            </a:lvl1pPr>
          </a:lstStyle>
          <a:p>
            <a:pPr>
              <a:defRPr/>
            </a:pPr>
            <a:fld id="{E28045C1-97C9-4FEE-B220-9A241E2D1AF9}" type="slidenum">
              <a:rPr lang="ja-JP" altLang="en-US"/>
              <a:pPr>
                <a:defRPr/>
              </a:pPr>
              <a:t>‹#›</a:t>
            </a:fld>
            <a:endParaRPr lang="ja-JP"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56700" cy="757238"/>
            <a:chOff x="0" y="0"/>
            <a:chExt cx="5768" cy="477"/>
          </a:xfrm>
        </p:grpSpPr>
        <p:sp>
          <p:nvSpPr>
            <p:cNvPr id="163843"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163844"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63845"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6"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7"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8"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9"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0"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1"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2"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3"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4"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5"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6"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7"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8"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0"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1"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6386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163864"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7171" name="Group 25"/>
          <p:cNvGrpSpPr>
            <a:grpSpLocks/>
          </p:cNvGrpSpPr>
          <p:nvPr/>
        </p:nvGrpSpPr>
        <p:grpSpPr bwMode="auto">
          <a:xfrm>
            <a:off x="0" y="6180138"/>
            <a:ext cx="9169400" cy="138112"/>
            <a:chOff x="0" y="4032"/>
            <a:chExt cx="5776" cy="87"/>
          </a:xfrm>
        </p:grpSpPr>
        <p:sp>
          <p:nvSpPr>
            <p:cNvPr id="163866"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7"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8"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7172"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7173"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163871"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pPr>
              <a:defRPr/>
            </a:pPr>
            <a:endParaRPr lang="ja-JP" altLang="en-US"/>
          </a:p>
        </p:txBody>
      </p:sp>
      <p:sp>
        <p:nvSpPr>
          <p:cNvPr id="163872"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pPr>
              <a:defRPr/>
            </a:pPr>
            <a:endParaRPr lang="ja-JP" altLang="en-US"/>
          </a:p>
        </p:txBody>
      </p:sp>
      <p:sp>
        <p:nvSpPr>
          <p:cNvPr id="163873"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FEFEAD5B-6963-43B9-8308-3B66E97EC36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random/>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70000"/>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70000"/>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70000"/>
        <a:buBlip>
          <a:blip r:embed="rId18"/>
        </a:buBlip>
        <a:defRPr kumimoji="1" sz="2000">
          <a:solidFill>
            <a:schemeClr val="tx1"/>
          </a:solidFill>
          <a:latin typeface="+mn-lt"/>
          <a:ea typeface="+mn-ea"/>
        </a:defRPr>
      </a:lvl5pPr>
      <a:lvl6pPr marL="2514600" indent="-228600" algn="l" rtl="0" fontAlgn="base">
        <a:spcBef>
          <a:spcPct val="20000"/>
        </a:spcBef>
        <a:spcAft>
          <a:spcPct val="0"/>
        </a:spcAft>
        <a:buSzPct val="7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7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7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70000"/>
        <a:buBlip>
          <a:blip r:embed="rId18"/>
        </a:buBlip>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0.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1.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n-US" sz="3600" smtClean="0">
                <a:solidFill>
                  <a:srgbClr val="000000"/>
                </a:solidFill>
              </a:rPr>
              <a:t>Ab initio</a:t>
            </a:r>
            <a:br>
              <a:rPr lang="en-US" sz="3600" smtClean="0">
                <a:solidFill>
                  <a:srgbClr val="000000"/>
                </a:solidFill>
              </a:rPr>
            </a:br>
            <a:r>
              <a:rPr lang="en-US" sz="3600" smtClean="0">
                <a:solidFill>
                  <a:srgbClr val="000000"/>
                </a:solidFill>
              </a:rPr>
              <a:t>Protein Structure Prediction</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lum bright="-20000" contrast="42000"/>
          </a:blip>
          <a:srcRect/>
          <a:stretch>
            <a:fillRect/>
          </a:stretch>
        </p:blipFill>
        <p:spPr bwMode="auto">
          <a:xfrm>
            <a:off x="0" y="1588"/>
            <a:ext cx="4341813" cy="6856412"/>
          </a:xfrm>
          <a:prstGeom prst="rect">
            <a:avLst/>
          </a:prstGeom>
          <a:noFill/>
          <a:ln w="9525">
            <a:noFill/>
            <a:miter lim="800000"/>
            <a:headEnd/>
            <a:tailEnd/>
          </a:ln>
        </p:spPr>
      </p:pic>
      <p:sp>
        <p:nvSpPr>
          <p:cNvPr id="18435" name="Text Box 5"/>
          <p:cNvSpPr txBox="1">
            <a:spLocks noChangeArrowheads="1"/>
          </p:cNvSpPr>
          <p:nvPr/>
        </p:nvSpPr>
        <p:spPr bwMode="auto">
          <a:xfrm>
            <a:off x="4648200" y="304800"/>
            <a:ext cx="4027488" cy="457200"/>
          </a:xfrm>
          <a:prstGeom prst="rect">
            <a:avLst/>
          </a:prstGeom>
          <a:noFill/>
          <a:ln w="9525">
            <a:noFill/>
            <a:miter lim="800000"/>
            <a:headEnd/>
            <a:tailEnd/>
          </a:ln>
        </p:spPr>
        <p:txBody>
          <a:bodyPr wrap="none">
            <a:spAutoFit/>
          </a:bodyPr>
          <a:lstStyle/>
          <a:p>
            <a:r>
              <a:rPr lang="en-US">
                <a:solidFill>
                  <a:schemeClr val="accent2"/>
                </a:solidFill>
              </a:rPr>
              <a:t>ROSETTA results at CASP5</a:t>
            </a:r>
          </a:p>
        </p:txBody>
      </p:sp>
      <p:graphicFrame>
        <p:nvGraphicFramePr>
          <p:cNvPr id="51385" name="Group 185"/>
          <p:cNvGraphicFramePr>
            <a:graphicFrameLocks noGrp="1"/>
          </p:cNvGraphicFramePr>
          <p:nvPr/>
        </p:nvGraphicFramePr>
        <p:xfrm>
          <a:off x="3886200" y="1905000"/>
          <a:ext cx="5105400" cy="3352802"/>
        </p:xfrm>
        <a:graphic>
          <a:graphicData uri="http://schemas.openxmlformats.org/drawingml/2006/table">
            <a:tbl>
              <a:tblPr/>
              <a:tblGrid>
                <a:gridCol w="1020763"/>
                <a:gridCol w="1020762"/>
                <a:gridCol w="1022350"/>
                <a:gridCol w="1020763"/>
                <a:gridCol w="1020762"/>
              </a:tblGrid>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28575" cap="flat" cmpd="sng" algn="ctr">
                      <a:solidFill>
                        <a:srgbClr val="FF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of residues with cRMS below 4</a:t>
                      </a:r>
                      <a:r>
                        <a:rPr kumimoji="0" lang="en-US" sz="1800" b="0" i="0" u="none" strike="noStrike" cap="none" normalizeH="0" baseline="0" smtClean="0">
                          <a:ln>
                            <a:noFill/>
                          </a:ln>
                          <a:solidFill>
                            <a:schemeClr val="tx1"/>
                          </a:solidFill>
                          <a:effectLst/>
                          <a:latin typeface="Arial" charset="0"/>
                          <a:cs typeface="Arial" charset="0"/>
                        </a:rPr>
                        <a:t>Å/6Å</a:t>
                      </a:r>
                    </a:p>
                  </a:txBody>
                  <a:tcPr anchor="ct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Name</a:t>
                      </a:r>
                    </a:p>
                  </a:txBody>
                  <a:tcPr anchor="ctr" horzOverflow="overflow">
                    <a:lnL cap="flat">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Length</a:t>
                      </a: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human</a:t>
                      </a: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Automatic</a:t>
                      </a: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Best decoy</a:t>
                      </a:r>
                    </a:p>
                  </a:txBody>
                  <a:tcPr anchor="ct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T135</a:t>
                      </a:r>
                    </a:p>
                  </a:txBody>
                  <a:tcPr anchor="ct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106</a:t>
                      </a: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83/98</a:t>
                      </a: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54/64</a:t>
                      </a: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94/105</a:t>
                      </a:r>
                    </a:p>
                  </a:txBody>
                  <a:tcPr anchor="ct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T149</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52/71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44/62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76/92</a:t>
                      </a:r>
                    </a:p>
                  </a:txBody>
                  <a:tcPr anchor="ctr" horzOverflow="overflow">
                    <a:lnL>
                      <a:noFill/>
                    </a:lnL>
                    <a:lnR cap="flat">
                      <a:noFill/>
                    </a:lnR>
                    <a:lnT>
                      <a:noFill/>
                    </a:lnT>
                    <a:lnB>
                      <a:noFill/>
                    </a:lnB>
                    <a:lnTlToBr>
                      <a:noFill/>
                    </a:lnTlToBr>
                    <a:lnBlToTr>
                      <a:noFill/>
                    </a:lnBlToTr>
                    <a:no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T161</a:t>
                      </a:r>
                    </a:p>
                  </a:txBody>
                  <a:tcPr anchor="ct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154</a:t>
                      </a: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45/83</a:t>
                      </a: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57/79</a:t>
                      </a: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55/95</a:t>
                      </a:r>
                    </a:p>
                  </a:txBody>
                  <a:tcPr anchor="ct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8464" name="Text Box 186"/>
          <p:cNvSpPr txBox="1">
            <a:spLocks noChangeArrowheads="1"/>
          </p:cNvSpPr>
          <p:nvPr/>
        </p:nvSpPr>
        <p:spPr bwMode="auto">
          <a:xfrm>
            <a:off x="5486400" y="5788025"/>
            <a:ext cx="3236913" cy="1069975"/>
          </a:xfrm>
          <a:prstGeom prst="rect">
            <a:avLst/>
          </a:prstGeom>
          <a:noFill/>
          <a:ln w="9525">
            <a:noFill/>
            <a:miter lim="800000"/>
            <a:headEnd/>
            <a:tailEnd/>
          </a:ln>
        </p:spPr>
        <p:txBody>
          <a:bodyPr wrap="none">
            <a:spAutoFit/>
          </a:bodyPr>
          <a:lstStyle/>
          <a:p>
            <a:r>
              <a:rPr lang="en-US" sz="1600" i="1"/>
              <a:t>Rosetta predictions in CASP5:</a:t>
            </a:r>
          </a:p>
          <a:p>
            <a:r>
              <a:rPr lang="en-US" sz="1600" i="1"/>
              <a:t>Successes, failures, and prospect</a:t>
            </a:r>
          </a:p>
          <a:p>
            <a:r>
              <a:rPr lang="en-US" sz="1600" i="1"/>
              <a:t>for complete automation. Baker et</a:t>
            </a:r>
          </a:p>
          <a:p>
            <a:r>
              <a:rPr lang="en-US" sz="1600" i="1"/>
              <a:t>all, Proteins, 53:457-468 (2003)</a:t>
            </a:r>
          </a:p>
        </p:txBody>
      </p:sp>
      <p:sp>
        <p:nvSpPr>
          <p:cNvPr id="18465" name="AutoShape 187"/>
          <p:cNvSpPr>
            <a:spLocks noChangeArrowheads="1"/>
          </p:cNvSpPr>
          <p:nvPr/>
        </p:nvSpPr>
        <p:spPr bwMode="auto">
          <a:xfrm>
            <a:off x="5486400" y="5791200"/>
            <a:ext cx="3200400" cy="1066800"/>
          </a:xfrm>
          <a:prstGeom prst="roundRect">
            <a:avLst>
              <a:gd name="adj" fmla="val 16667"/>
            </a:avLst>
          </a:prstGeom>
          <a:noFill/>
          <a:ln w="222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377825" y="2614613"/>
            <a:ext cx="8388350" cy="854075"/>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Introduction to Protein Folding  and Molecular Simulation</a:t>
            </a:r>
          </a:p>
        </p:txBody>
      </p:sp>
      <p:sp>
        <p:nvSpPr>
          <p:cNvPr id="19459" name="Rectangle 3"/>
          <p:cNvSpPr>
            <a:spLocks noGrp="1" noChangeArrowheads="1"/>
          </p:cNvSpPr>
          <p:nvPr>
            <p:ph type="subTitle" idx="1"/>
          </p:nvPr>
        </p:nvSpPr>
        <p:spPr>
          <a:xfrm>
            <a:off x="1273175" y="3729038"/>
            <a:ext cx="6400800" cy="1271587"/>
          </a:xfrm>
          <a:noFill/>
        </p:spPr>
        <p:txBody>
          <a:bodyPr anchorCtr="0"/>
          <a:lstStyle/>
          <a:p>
            <a:pPr marL="285750" indent="-285750" algn="l" eaLnBrk="1" hangingPunct="1">
              <a:buFont typeface="Wingdings" pitchFamily="2" charset="2"/>
              <a:buChar char="l"/>
            </a:pPr>
            <a:r>
              <a:rPr lang="en-US" altLang="ja-JP" sz="2400" smtClean="0">
                <a:ea typeface="HGP創英角ﾎﾟｯﾌﾟ体" pitchFamily="50" charset="-128"/>
              </a:rPr>
              <a:t>Background of protein folding</a:t>
            </a:r>
          </a:p>
          <a:p>
            <a:pPr marL="285750" indent="-285750" algn="l" eaLnBrk="1" hangingPunct="1">
              <a:buFont typeface="Wingdings" pitchFamily="2" charset="2"/>
              <a:buChar char="l"/>
            </a:pPr>
            <a:r>
              <a:rPr lang="en-US" altLang="ja-JP" sz="2400" smtClean="0">
                <a:ea typeface="HGP創英角ﾎﾟｯﾌﾟ体" pitchFamily="50" charset="-128"/>
              </a:rPr>
              <a:t>Molecular Dynamics (MD)</a:t>
            </a:r>
            <a:endParaRPr lang="ja-JP" altLang="en-US" sz="2400" smtClean="0">
              <a:ea typeface="HGP創英角ﾎﾟｯﾌﾟ体" pitchFamily="50" charset="-128"/>
            </a:endParaRPr>
          </a:p>
          <a:p>
            <a:pPr marL="285750" indent="-285750" algn="l" eaLnBrk="1" hangingPunct="1">
              <a:buFont typeface="Wingdings" pitchFamily="2" charset="2"/>
              <a:buChar char="l"/>
            </a:pPr>
            <a:r>
              <a:rPr lang="en-US" altLang="ja-JP" sz="2400" smtClean="0">
                <a:ea typeface="HGP創英角ﾎﾟｯﾌﾟ体" pitchFamily="50" charset="-128"/>
              </a:rPr>
              <a:t>Brownian Dynamics (BD)</a:t>
            </a:r>
          </a:p>
          <a:p>
            <a:pPr marL="285750" indent="-285750" algn="l" eaLnBrk="1" hangingPunct="1">
              <a:buFont typeface="Wingdings" pitchFamily="2" charset="2"/>
              <a:buChar char="l"/>
            </a:pPr>
            <a:endParaRPr lang="ja-JP" altLang="en-US" sz="2400" smtClean="0">
              <a:ea typeface="HGP創英角ﾎﾟｯﾌﾟ体" pitchFamily="50" charset="-128"/>
            </a:endParaRPr>
          </a:p>
        </p:txBody>
      </p:sp>
      <p:sp>
        <p:nvSpPr>
          <p:cNvPr id="19460" name="Text Box 8"/>
          <p:cNvSpPr txBox="1">
            <a:spLocks noChangeArrowheads="1"/>
          </p:cNvSpPr>
          <p:nvPr/>
        </p:nvSpPr>
        <p:spPr bwMode="auto">
          <a:xfrm>
            <a:off x="2935288" y="5788025"/>
            <a:ext cx="6175375" cy="1004888"/>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September, 2006 </a:t>
            </a:r>
          </a:p>
          <a:p>
            <a:pPr algn="ctr">
              <a:spcBef>
                <a:spcPct val="50000"/>
              </a:spcBef>
            </a:pPr>
            <a:r>
              <a:rPr lang="en-US" altLang="ja-JP">
                <a:latin typeface="Tahoma" pitchFamily="34" charset="0"/>
                <a:ea typeface="HGP創英角ﾎﾟｯﾌﾟ体" pitchFamily="50" charset="-128"/>
              </a:rPr>
              <a:t>Tokyo University of Science   Tadashi Ando</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Protein Folding Problem</a:t>
            </a:r>
          </a:p>
        </p:txBody>
      </p:sp>
      <p:sp>
        <p:nvSpPr>
          <p:cNvPr id="20483" name="Rectangle 3"/>
          <p:cNvSpPr>
            <a:spLocks noGrp="1" noChangeArrowheads="1"/>
          </p:cNvSpPr>
          <p:nvPr>
            <p:ph type="body" idx="1"/>
          </p:nvPr>
        </p:nvSpPr>
        <p:spPr>
          <a:xfrm>
            <a:off x="488950" y="1981200"/>
            <a:ext cx="8166100" cy="4114800"/>
          </a:xfrm>
        </p:spPr>
        <p:txBody>
          <a:bodyPr/>
          <a:lstStyle/>
          <a:p>
            <a:pPr eaLnBrk="1" hangingPunct="1">
              <a:buFontTx/>
              <a:buNone/>
            </a:pPr>
            <a:endParaRPr lang="ja-JP" altLang="en-US" sz="1000" smtClean="0">
              <a:ea typeface="HGP創英角ﾎﾟｯﾌﾟ体" pitchFamily="50" charset="-128"/>
            </a:endParaRPr>
          </a:p>
          <a:p>
            <a:pPr eaLnBrk="1" hangingPunct="1">
              <a:buFontTx/>
              <a:buNone/>
            </a:pPr>
            <a:r>
              <a:rPr lang="en-US" altLang="ja-JP" smtClean="0">
                <a:solidFill>
                  <a:srgbClr val="FF0000"/>
                </a:solidFill>
                <a:ea typeface="HGP創英角ﾎﾟｯﾌﾟ体" pitchFamily="50" charset="-128"/>
              </a:rPr>
              <a:t>“Predict a three-dimensional structure of a protein from its amino acid sequence.”</a:t>
            </a:r>
          </a:p>
          <a:p>
            <a:pPr eaLnBrk="1" hangingPunct="1">
              <a:buFontTx/>
              <a:buNone/>
            </a:pPr>
            <a:r>
              <a:rPr lang="en-US" altLang="ja-JP" smtClean="0">
                <a:solidFill>
                  <a:srgbClr val="FF0000"/>
                </a:solidFill>
                <a:ea typeface="HGP創英角ﾎﾟｯﾌﾟ体" pitchFamily="50" charset="-128"/>
              </a:rPr>
              <a:t>“How does a protein fold into the structure?”</a:t>
            </a:r>
          </a:p>
          <a:p>
            <a:pPr eaLnBrk="1" hangingPunct="1"/>
            <a:endParaRPr lang="ja-JP" altLang="en-US" sz="2400" smtClean="0">
              <a:ea typeface="HGP創英角ﾎﾟｯﾌﾟ体" pitchFamily="50" charset="-128"/>
            </a:endParaRPr>
          </a:p>
          <a:p>
            <a:pPr algn="ctr" eaLnBrk="1" hangingPunct="1">
              <a:buFontTx/>
              <a:buNone/>
            </a:pPr>
            <a:endParaRPr lang="en-US" altLang="ja-JP" sz="2400" smtClean="0">
              <a:ea typeface="HGP創英角ﾎﾟｯﾌﾟ体" pitchFamily="50" charset="-128"/>
            </a:endParaRPr>
          </a:p>
        </p:txBody>
      </p:sp>
      <p:sp>
        <p:nvSpPr>
          <p:cNvPr id="173061" name="AutoShape 5"/>
          <p:cNvSpPr>
            <a:spLocks noChangeArrowheads="1"/>
          </p:cNvSpPr>
          <p:nvPr/>
        </p:nvSpPr>
        <p:spPr bwMode="auto">
          <a:xfrm flipV="1">
            <a:off x="3768725" y="3903663"/>
            <a:ext cx="1617663" cy="41275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73064" name="Text Box 8"/>
          <p:cNvSpPr txBox="1">
            <a:spLocks noChangeArrowheads="1"/>
          </p:cNvSpPr>
          <p:nvPr/>
        </p:nvSpPr>
        <p:spPr bwMode="auto">
          <a:xfrm>
            <a:off x="1133475" y="4440238"/>
            <a:ext cx="6889750" cy="1066800"/>
          </a:xfrm>
          <a:prstGeom prst="rect">
            <a:avLst/>
          </a:prstGeom>
          <a:solidFill>
            <a:srgbClr val="CCFFCC">
              <a:alpha val="50195"/>
            </a:srgbClr>
          </a:solidFill>
          <a:ln w="9525">
            <a:noFill/>
            <a:miter lim="800000"/>
            <a:headEnd/>
            <a:tailEnd/>
          </a:ln>
        </p:spPr>
        <p:txBody>
          <a:bodyPr>
            <a:spAutoFit/>
          </a:bodyPr>
          <a:lstStyle/>
          <a:p>
            <a:pPr algn="ctr">
              <a:spcBef>
                <a:spcPct val="50000"/>
              </a:spcBef>
            </a:pPr>
            <a:r>
              <a:rPr lang="en-US" altLang="ja-JP" sz="3200">
                <a:latin typeface="Tahoma" pitchFamily="34" charset="0"/>
                <a:ea typeface="HGP創英角ﾎﾟｯﾌﾟ体" pitchFamily="50" charset="-128"/>
              </a:rPr>
              <a:t>This question has</a:t>
            </a:r>
            <a:r>
              <a:rPr lang="ja-JP" altLang="en-US" sz="3200">
                <a:latin typeface="Tahoma" pitchFamily="34" charset="0"/>
                <a:ea typeface="HGP創英角ﾎﾟｯﾌﾟ体" pitchFamily="50" charset="-128"/>
              </a:rPr>
              <a:t> </a:t>
            </a:r>
            <a:r>
              <a:rPr lang="en-US" altLang="ja-JP" sz="3200">
                <a:latin typeface="Tahoma" pitchFamily="34" charset="0"/>
                <a:ea typeface="HGP創英角ﾎﾟｯﾌﾟ体" pitchFamily="50" charset="-128"/>
              </a:rPr>
              <a:t>not been solved since more than half a century ago</a:t>
            </a:r>
            <a:r>
              <a:rPr lang="ja-JP" altLang="en-US" sz="3200">
                <a:latin typeface="Tahoma" pitchFamily="34" charset="0"/>
                <a:ea typeface="HGP創英角ﾎﾟｯﾌﾟ体" pitchFamily="50" charset="-128"/>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blinds(vertical)">
                                      <p:cBhvr>
                                        <p:cTn id="7" dur="500"/>
                                        <p:tgtEl>
                                          <p:spTgt spid="17306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3064"/>
                                        </p:tgtEl>
                                        <p:attrNameLst>
                                          <p:attrName>style.visibility</p:attrName>
                                        </p:attrNameLst>
                                      </p:cBhvr>
                                      <p:to>
                                        <p:strVal val="visible"/>
                                      </p:to>
                                    </p:set>
                                    <p:anim calcmode="lin" valueType="num">
                                      <p:cBhvr additive="base">
                                        <p:cTn id="11" dur="500" fill="hold"/>
                                        <p:tgtEl>
                                          <p:spTgt spid="173064"/>
                                        </p:tgtEl>
                                        <p:attrNameLst>
                                          <p:attrName>ppt_x</p:attrName>
                                        </p:attrNameLst>
                                      </p:cBhvr>
                                      <p:tavLst>
                                        <p:tav tm="0">
                                          <p:val>
                                            <p:strVal val="#ppt_x"/>
                                          </p:val>
                                        </p:tav>
                                        <p:tav tm="100000">
                                          <p:val>
                                            <p:strVal val="#ppt_x"/>
                                          </p:val>
                                        </p:tav>
                                      </p:tavLst>
                                    </p:anim>
                                    <p:anim calcmode="lin" valueType="num">
                                      <p:cBhvr additive="base">
                                        <p:cTn id="12" dur="500" fill="hold"/>
                                        <p:tgtEl>
                                          <p:spTgt spid="17306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30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p:bldP spid="17306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Proteins Can Fold into 3D Structures Spontaneously </a:t>
            </a:r>
          </a:p>
        </p:txBody>
      </p:sp>
      <p:sp>
        <p:nvSpPr>
          <p:cNvPr id="21507" name="Rectangle 3"/>
          <p:cNvSpPr>
            <a:spLocks noGrp="1" noChangeArrowheads="1"/>
          </p:cNvSpPr>
          <p:nvPr>
            <p:ph type="body" idx="1"/>
          </p:nvPr>
        </p:nvSpPr>
        <p:spPr>
          <a:xfrm>
            <a:off x="685800" y="2181225"/>
            <a:ext cx="7772400" cy="690563"/>
          </a:xfrm>
        </p:spPr>
        <p:txBody>
          <a:bodyPr anchor="ctr"/>
          <a:lstStyle/>
          <a:p>
            <a:pPr marL="0" indent="0" algn="ctr" eaLnBrk="1" hangingPunct="1">
              <a:lnSpc>
                <a:spcPct val="90000"/>
              </a:lnSpc>
              <a:buFontTx/>
              <a:buNone/>
            </a:pPr>
            <a:r>
              <a:rPr lang="en-US" altLang="ja-JP" sz="2400" smtClean="0">
                <a:ea typeface="HGP創英角ﾎﾟｯﾌﾟ体" pitchFamily="50" charset="-128"/>
              </a:rPr>
              <a:t>The three-dimensional structure of a protein is </a:t>
            </a:r>
            <a:br>
              <a:rPr lang="en-US" altLang="ja-JP" sz="2400" smtClean="0">
                <a:ea typeface="HGP創英角ﾎﾟｯﾌﾟ体" pitchFamily="50" charset="-128"/>
              </a:rPr>
            </a:br>
            <a:r>
              <a:rPr lang="en-US" altLang="ja-JP" sz="2400" smtClean="0">
                <a:ea typeface="HGP創英角ﾎﾟｯﾌﾟ体" pitchFamily="50" charset="-128"/>
              </a:rPr>
              <a:t>self-organized in solution.</a:t>
            </a:r>
            <a:endParaRPr lang="en-US" altLang="ja-JP" sz="2400" smtClean="0">
              <a:solidFill>
                <a:srgbClr val="FF0000"/>
              </a:solidFill>
              <a:ea typeface="HGP創英角ﾎﾟｯﾌﾟ体" pitchFamily="50" charset="-128"/>
            </a:endParaRPr>
          </a:p>
        </p:txBody>
      </p:sp>
      <p:grpSp>
        <p:nvGrpSpPr>
          <p:cNvPr id="21508" name="Group 13"/>
          <p:cNvGrpSpPr>
            <a:grpSpLocks/>
          </p:cNvGrpSpPr>
          <p:nvPr/>
        </p:nvGrpSpPr>
        <p:grpSpPr bwMode="auto">
          <a:xfrm>
            <a:off x="479425" y="4529138"/>
            <a:ext cx="8178800" cy="1636712"/>
            <a:chOff x="302" y="2853"/>
            <a:chExt cx="5152" cy="1031"/>
          </a:xfrm>
        </p:grpSpPr>
        <p:sp>
          <p:nvSpPr>
            <p:cNvPr id="21511" name="AutoShape 5"/>
            <p:cNvSpPr>
              <a:spLocks noChangeArrowheads="1"/>
            </p:cNvSpPr>
            <p:nvPr/>
          </p:nvSpPr>
          <p:spPr bwMode="auto">
            <a:xfrm>
              <a:off x="2374" y="2853"/>
              <a:ext cx="1019" cy="331"/>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1512" name="Rectangle 8"/>
            <p:cNvSpPr>
              <a:spLocks noChangeArrowheads="1"/>
            </p:cNvSpPr>
            <p:nvPr/>
          </p:nvSpPr>
          <p:spPr bwMode="auto">
            <a:xfrm>
              <a:off x="302" y="3228"/>
              <a:ext cx="5152" cy="656"/>
            </a:xfrm>
            <a:prstGeom prst="rect">
              <a:avLst/>
            </a:prstGeom>
            <a:noFill/>
            <a:ln w="9525">
              <a:noFill/>
              <a:miter lim="800000"/>
              <a:headEnd/>
              <a:tailEnd/>
            </a:ln>
          </p:spPr>
          <p:txBody>
            <a:bodyPr anchor="ctr"/>
            <a:lstStyle/>
            <a:p>
              <a:pPr algn="ctr">
                <a:spcBef>
                  <a:spcPct val="20000"/>
                </a:spcBef>
                <a:buSzPct val="90000"/>
              </a:pPr>
              <a:r>
                <a:rPr lang="en-US" altLang="ja-JP">
                  <a:solidFill>
                    <a:srgbClr val="FF0000"/>
                  </a:solidFill>
                  <a:latin typeface="Tahoma" pitchFamily="34" charset="0"/>
                  <a:ea typeface="HGP創英角ﾎﾟｯﾌﾟ体" pitchFamily="50" charset="-128"/>
                </a:rPr>
                <a:t>If we can calculate the energy of the system precisely, it is possible to predict the structure of the protein!</a:t>
              </a:r>
            </a:p>
          </p:txBody>
        </p:sp>
      </p:grpSp>
      <p:sp>
        <p:nvSpPr>
          <p:cNvPr id="21509" name="AutoShape 6"/>
          <p:cNvSpPr>
            <a:spLocks noChangeArrowheads="1"/>
          </p:cNvSpPr>
          <p:nvPr/>
        </p:nvSpPr>
        <p:spPr bwMode="auto">
          <a:xfrm>
            <a:off x="3759200" y="2968625"/>
            <a:ext cx="1617663" cy="5254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1510" name="Rectangle 9"/>
          <p:cNvSpPr>
            <a:spLocks noChangeArrowheads="1"/>
          </p:cNvSpPr>
          <p:nvPr/>
        </p:nvSpPr>
        <p:spPr bwMode="auto">
          <a:xfrm>
            <a:off x="414338" y="3467100"/>
            <a:ext cx="8308975" cy="1031875"/>
          </a:xfrm>
          <a:prstGeom prst="rect">
            <a:avLst/>
          </a:prstGeom>
          <a:noFill/>
          <a:ln w="9525">
            <a:noFill/>
            <a:miter lim="800000"/>
            <a:headEnd/>
            <a:tailEnd/>
          </a:ln>
        </p:spPr>
        <p:txBody>
          <a:bodyPr anchor="ctr"/>
          <a:lstStyle/>
          <a:p>
            <a:pPr algn="ctr">
              <a:spcBef>
                <a:spcPct val="20000"/>
              </a:spcBef>
              <a:buSzPct val="90000"/>
            </a:pPr>
            <a:r>
              <a:rPr lang="en-US" altLang="ja-JP">
                <a:latin typeface="Tahoma" pitchFamily="34" charset="0"/>
                <a:ea typeface="HGP創英角ﾎﾟｯﾌﾟ体" pitchFamily="50" charset="-128"/>
              </a:rPr>
              <a:t>The structure corresponds to the state with the lowest free energy of the protein-solvent system. (</a:t>
            </a:r>
            <a:r>
              <a:rPr lang="en-US" altLang="ja-JP" u="sng">
                <a:latin typeface="Tahoma" pitchFamily="34" charset="0"/>
                <a:ea typeface="HGP創英角ﾎﾟｯﾌﾟ体" pitchFamily="50" charset="-128"/>
              </a:rPr>
              <a:t>Anfinsen’s dogma</a:t>
            </a:r>
            <a:r>
              <a:rPr lang="en-US" altLang="ja-JP">
                <a:latin typeface="Tahoma" pitchFamily="34" charset="0"/>
                <a:ea typeface="HGP創英角ﾎﾟｯﾌﾟ体" pitchFamily="50" charset="-128"/>
              </a:rPr>
              <a:t>)</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Levinthal Paradox</a:t>
            </a:r>
          </a:p>
        </p:txBody>
      </p:sp>
      <p:sp>
        <p:nvSpPr>
          <p:cNvPr id="22531" name="Rectangle 3"/>
          <p:cNvSpPr>
            <a:spLocks noGrp="1" noChangeArrowheads="1"/>
          </p:cNvSpPr>
          <p:nvPr>
            <p:ph type="body" idx="1"/>
          </p:nvPr>
        </p:nvSpPr>
        <p:spPr>
          <a:xfrm>
            <a:off x="501650" y="1981200"/>
            <a:ext cx="8140700" cy="4114800"/>
          </a:xfrm>
        </p:spPr>
        <p:txBody>
          <a:bodyPr/>
          <a:lstStyle/>
          <a:p>
            <a:pPr marL="0" indent="196850" eaLnBrk="1" hangingPunct="1">
              <a:lnSpc>
                <a:spcPct val="90000"/>
              </a:lnSpc>
              <a:spcBef>
                <a:spcPct val="35000"/>
              </a:spcBef>
              <a:buFontTx/>
              <a:buNone/>
            </a:pPr>
            <a:r>
              <a:rPr lang="en-US" altLang="ja-JP" sz="2000" smtClean="0">
                <a:ea typeface="HGP創英角ﾎﾟｯﾌﾟ体" pitchFamily="50" charset="-128"/>
              </a:rPr>
              <a:t>We assume that there are three conformations for each amino acid (ex. </a:t>
            </a:r>
            <a:r>
              <a:rPr lang="en-US" altLang="ja-JP" sz="2000" smtClean="0">
                <a:cs typeface="Tahoma" pitchFamily="34" charset="0"/>
              </a:rPr>
              <a:t>α-</a:t>
            </a:r>
            <a:r>
              <a:rPr lang="en-US" altLang="ja-JP" sz="2000" smtClean="0">
                <a:ea typeface="HGP創英角ﾎﾟｯﾌﾟ体" pitchFamily="50" charset="-128"/>
              </a:rPr>
              <a:t>helix, </a:t>
            </a:r>
            <a:r>
              <a:rPr lang="en-US" altLang="ja-JP" sz="2000" smtClean="0">
                <a:cs typeface="Tahoma" pitchFamily="34" charset="0"/>
              </a:rPr>
              <a:t>β-</a:t>
            </a:r>
            <a:r>
              <a:rPr lang="en-US" altLang="ja-JP" sz="2000" smtClean="0">
                <a:ea typeface="HGP創英角ﾎﾟｯﾌﾟ体" pitchFamily="50" charset="-128"/>
              </a:rPr>
              <a:t>sheet and random coil). If a protein is made up of 100 amino acid residues, a total number of conformations is  </a:t>
            </a:r>
          </a:p>
          <a:p>
            <a:pPr marL="0" indent="196850" algn="ctr" eaLnBrk="1" hangingPunct="1">
              <a:lnSpc>
                <a:spcPct val="90000"/>
              </a:lnSpc>
              <a:spcBef>
                <a:spcPct val="35000"/>
              </a:spcBef>
              <a:buFontTx/>
              <a:buNone/>
            </a:pPr>
            <a:r>
              <a:rPr lang="ja-JP" altLang="en-US" sz="2000" smtClean="0">
                <a:ea typeface="HGP創英角ﾎﾟｯﾌﾟ体" pitchFamily="50" charset="-128"/>
              </a:rPr>
              <a:t>3</a:t>
            </a:r>
            <a:r>
              <a:rPr lang="ja-JP" altLang="en-US" sz="2000" baseline="30000" smtClean="0">
                <a:ea typeface="HGP創英角ﾎﾟｯﾌﾟ体" pitchFamily="50" charset="-128"/>
              </a:rPr>
              <a:t>100</a:t>
            </a:r>
            <a:r>
              <a:rPr lang="ja-JP" altLang="en-US" sz="2000" smtClean="0">
                <a:ea typeface="HGP創英角ﾎﾟｯﾌﾟ体" pitchFamily="50" charset="-128"/>
              </a:rPr>
              <a:t> = 515377520732011331036461129765621272702107522001</a:t>
            </a:r>
            <a:br>
              <a:rPr lang="ja-JP" altLang="en-US" sz="2000" smtClean="0">
                <a:ea typeface="HGP創英角ﾎﾟｯﾌﾟ体" pitchFamily="50" charset="-128"/>
              </a:rPr>
            </a:br>
            <a:r>
              <a:rPr lang="ja-JP" altLang="en-US" sz="2000" smtClean="0">
                <a:cs typeface="Tahoma" pitchFamily="34" charset="0"/>
              </a:rPr>
              <a:t>≒</a:t>
            </a:r>
            <a:r>
              <a:rPr lang="ja-JP" altLang="en-US" sz="2000" smtClean="0">
                <a:ea typeface="HGP創英角ﾎﾟｯﾌﾟ体" pitchFamily="50" charset="-128"/>
              </a:rPr>
              <a:t> </a:t>
            </a:r>
            <a:r>
              <a:rPr lang="ja-JP" altLang="en-US" sz="2000" smtClean="0">
                <a:solidFill>
                  <a:srgbClr val="FF0000"/>
                </a:solidFill>
                <a:ea typeface="HGP創英角ﾎﾟｯﾌﾟ体" pitchFamily="50" charset="-128"/>
              </a:rPr>
              <a:t>5 </a:t>
            </a:r>
            <a:r>
              <a:rPr lang="en-US" altLang="ja-JP" sz="2000" smtClean="0">
                <a:solidFill>
                  <a:srgbClr val="FF0000"/>
                </a:solidFill>
                <a:cs typeface="Tahoma" pitchFamily="34" charset="0"/>
              </a:rPr>
              <a:t>x</a:t>
            </a:r>
            <a:r>
              <a:rPr lang="en-US" altLang="ja-JP" sz="2000" smtClean="0">
                <a:solidFill>
                  <a:srgbClr val="FF0000"/>
                </a:solidFill>
                <a:ea typeface="HGP創英角ﾎﾟｯﾌﾟ体" pitchFamily="50" charset="-128"/>
              </a:rPr>
              <a:t> 10</a:t>
            </a:r>
            <a:r>
              <a:rPr lang="en-US" altLang="ja-JP" sz="2000" baseline="30000" smtClean="0">
                <a:solidFill>
                  <a:srgbClr val="FF0000"/>
                </a:solidFill>
                <a:ea typeface="HGP創英角ﾎﾟｯﾌﾟ体" pitchFamily="50" charset="-128"/>
              </a:rPr>
              <a:t>47</a:t>
            </a:r>
            <a:r>
              <a:rPr lang="en-US" altLang="ja-JP" sz="2000" smtClean="0">
                <a:solidFill>
                  <a:srgbClr val="FF0000"/>
                </a:solidFill>
                <a:ea typeface="HGP創英角ﾎﾟｯﾌﾟ体" pitchFamily="50" charset="-128"/>
              </a:rPr>
              <a:t>.</a:t>
            </a:r>
            <a:endParaRPr lang="ja-JP" altLang="en-US" sz="2000" smtClean="0">
              <a:solidFill>
                <a:srgbClr val="0000FF"/>
              </a:solidFill>
              <a:ea typeface="HGP創英角ﾎﾟｯﾌﾟ体" pitchFamily="50" charset="-128"/>
            </a:endParaRPr>
          </a:p>
          <a:p>
            <a:pPr marL="0" indent="196850" eaLnBrk="1" hangingPunct="1">
              <a:lnSpc>
                <a:spcPct val="90000"/>
              </a:lnSpc>
              <a:spcBef>
                <a:spcPct val="35000"/>
              </a:spcBef>
              <a:buSzTx/>
              <a:buFontTx/>
              <a:buNone/>
            </a:pPr>
            <a:r>
              <a:rPr lang="en-US" altLang="ja-JP" sz="2000" smtClean="0">
                <a:ea typeface="HGP創英角ﾎﾟｯﾌﾟ体" pitchFamily="50" charset="-128"/>
              </a:rPr>
              <a:t>If 100 psec (10</a:t>
            </a:r>
            <a:r>
              <a:rPr lang="en-US" altLang="ja-JP" sz="2000" baseline="30000" smtClean="0">
                <a:ea typeface="HGP創英角ﾎﾟｯﾌﾟ体" pitchFamily="50" charset="-128"/>
              </a:rPr>
              <a:t>-10</a:t>
            </a:r>
            <a:r>
              <a:rPr lang="en-US" altLang="ja-JP" sz="2000" smtClean="0">
                <a:ea typeface="HGP創英角ﾎﾟｯﾌﾟ体" pitchFamily="50" charset="-128"/>
              </a:rPr>
              <a:t> sec) were required to convert from a conformation to another</a:t>
            </a:r>
            <a:r>
              <a:rPr lang="en-US" altLang="ja-JP" sz="2000" smtClean="0">
                <a:solidFill>
                  <a:srgbClr val="0000FF"/>
                </a:solidFill>
                <a:ea typeface="HGP創英角ﾎﾟｯﾌﾟ体" pitchFamily="50" charset="-128"/>
              </a:rPr>
              <a:t> </a:t>
            </a:r>
            <a:r>
              <a:rPr lang="en-US" altLang="ja-JP" sz="2000" smtClean="0">
                <a:ea typeface="HGP創英角ﾎﾟｯﾌﾟ体" pitchFamily="50" charset="-128"/>
              </a:rPr>
              <a:t>one, a random search of all conformations would require </a:t>
            </a:r>
          </a:p>
          <a:p>
            <a:pPr marL="0" indent="196850" algn="ctr" eaLnBrk="1" hangingPunct="1">
              <a:lnSpc>
                <a:spcPct val="90000"/>
              </a:lnSpc>
              <a:spcBef>
                <a:spcPct val="35000"/>
              </a:spcBef>
              <a:buFontTx/>
              <a:buNone/>
            </a:pPr>
            <a:r>
              <a:rPr lang="ja-JP" altLang="en-US" sz="2000" smtClean="0">
                <a:ea typeface="HGP創英角ﾎﾟｯﾌﾟ体" pitchFamily="50" charset="-128"/>
              </a:rPr>
              <a:t>5 </a:t>
            </a:r>
            <a:r>
              <a:rPr lang="en-US" altLang="ja-JP" sz="2000" smtClean="0">
                <a:cs typeface="Tahoma" pitchFamily="34" charset="0"/>
              </a:rPr>
              <a:t>x</a:t>
            </a:r>
            <a:r>
              <a:rPr lang="en-US" altLang="ja-JP" sz="2000" smtClean="0">
                <a:ea typeface="HGP創英角ﾎﾟｯﾌﾟ体" pitchFamily="50" charset="-128"/>
              </a:rPr>
              <a:t> 10</a:t>
            </a:r>
            <a:r>
              <a:rPr lang="en-US" altLang="ja-JP" sz="2000" baseline="30000" smtClean="0">
                <a:ea typeface="HGP創英角ﾎﾟｯﾌﾟ体" pitchFamily="50" charset="-128"/>
              </a:rPr>
              <a:t>47</a:t>
            </a:r>
            <a:r>
              <a:rPr lang="en-US" altLang="ja-JP" sz="2000" baseline="30000" smtClean="0">
                <a:solidFill>
                  <a:srgbClr val="FF0000"/>
                </a:solidFill>
                <a:ea typeface="HGP創英角ﾎﾟｯﾌﾟ体" pitchFamily="50" charset="-128"/>
              </a:rPr>
              <a:t> </a:t>
            </a:r>
            <a:r>
              <a:rPr lang="en-US" altLang="ja-JP" sz="2000" smtClean="0">
                <a:ea typeface="HGP創英角ﾎﾟｯﾌﾟ体" pitchFamily="50" charset="-128"/>
              </a:rPr>
              <a:t>x 10</a:t>
            </a:r>
            <a:r>
              <a:rPr lang="en-US" altLang="ja-JP" sz="2000" baseline="30000" smtClean="0">
                <a:ea typeface="HGP創英角ﾎﾟｯﾌﾟ体" pitchFamily="50" charset="-128"/>
              </a:rPr>
              <a:t>-10 </a:t>
            </a:r>
            <a:r>
              <a:rPr lang="en-US" altLang="ja-JP" sz="2000" smtClean="0">
                <a:ea typeface="HGP創英角ﾎﾟｯﾌﾟ体" pitchFamily="50" charset="-128"/>
              </a:rPr>
              <a:t>sec </a:t>
            </a:r>
            <a:r>
              <a:rPr lang="ja-JP" altLang="en-US" sz="2000" smtClean="0">
                <a:cs typeface="Tahoma" pitchFamily="34" charset="0"/>
              </a:rPr>
              <a:t>≒</a:t>
            </a:r>
            <a:r>
              <a:rPr lang="en-US" altLang="ja-JP" sz="2000" smtClean="0">
                <a:ea typeface="HGP創英角ﾎﾟｯﾌﾟ体" pitchFamily="50" charset="-128"/>
              </a:rPr>
              <a:t> </a:t>
            </a:r>
            <a:r>
              <a:rPr lang="en-US" altLang="ja-JP" sz="2000" smtClean="0">
                <a:solidFill>
                  <a:srgbClr val="FF0000"/>
                </a:solidFill>
                <a:ea typeface="HGP創英角ﾎﾟｯﾌﾟ体" pitchFamily="50" charset="-128"/>
              </a:rPr>
              <a:t>1.6 x 10</a:t>
            </a:r>
            <a:r>
              <a:rPr lang="en-US" altLang="ja-JP" sz="2000" baseline="30000" smtClean="0">
                <a:solidFill>
                  <a:srgbClr val="FF0000"/>
                </a:solidFill>
                <a:ea typeface="HGP創英角ﾎﾟｯﾌﾟ体" pitchFamily="50" charset="-128"/>
              </a:rPr>
              <a:t>30 </a:t>
            </a:r>
            <a:r>
              <a:rPr lang="en-US" altLang="ja-JP" sz="2000" smtClean="0">
                <a:solidFill>
                  <a:srgbClr val="FF0000"/>
                </a:solidFill>
                <a:ea typeface="HGP創英角ﾎﾟｯﾌﾟ体" pitchFamily="50" charset="-128"/>
              </a:rPr>
              <a:t>years.</a:t>
            </a:r>
            <a:endParaRPr lang="ja-JP" altLang="en-US" sz="2000" smtClean="0">
              <a:solidFill>
                <a:srgbClr val="0000FF"/>
              </a:solidFill>
              <a:ea typeface="HGP創英角ﾎﾟｯﾌﾟ体" pitchFamily="50" charset="-128"/>
            </a:endParaRPr>
          </a:p>
          <a:p>
            <a:pPr marL="0" indent="196850" eaLnBrk="1" hangingPunct="1">
              <a:lnSpc>
                <a:spcPct val="90000"/>
              </a:lnSpc>
              <a:spcBef>
                <a:spcPct val="35000"/>
              </a:spcBef>
              <a:buFontTx/>
              <a:buNone/>
            </a:pPr>
            <a:r>
              <a:rPr lang="en-US" altLang="ja-JP" sz="2000" smtClean="0">
                <a:ea typeface="HGP創英角ﾎﾟｯﾌﾟ体" pitchFamily="50" charset="-128"/>
              </a:rPr>
              <a:t>However, </a:t>
            </a:r>
            <a:r>
              <a:rPr lang="en-US" altLang="ja-JP" sz="2000" smtClean="0">
                <a:solidFill>
                  <a:srgbClr val="FF0000"/>
                </a:solidFill>
                <a:ea typeface="HGP創英角ﾎﾟｯﾌﾟ体" pitchFamily="50" charset="-128"/>
              </a:rPr>
              <a:t>folding of proteins takes</a:t>
            </a:r>
            <a:r>
              <a:rPr lang="ja-JP" altLang="en-US" sz="2000" smtClean="0">
                <a:solidFill>
                  <a:srgbClr val="FF0000"/>
                </a:solidFill>
                <a:ea typeface="HGP創英角ﾎﾟｯﾌﾟ体" pitchFamily="50" charset="-128"/>
              </a:rPr>
              <a:t> </a:t>
            </a:r>
            <a:r>
              <a:rPr lang="en-US" altLang="ja-JP" sz="2000" smtClean="0">
                <a:solidFill>
                  <a:srgbClr val="FF0000"/>
                </a:solidFill>
                <a:ea typeface="HGP創英角ﾎﾟｯﾌﾟ体" pitchFamily="50" charset="-128"/>
              </a:rPr>
              <a:t>place in msec to sec order</a:t>
            </a:r>
            <a:r>
              <a:rPr lang="en-US" altLang="ja-JP" sz="2000" smtClean="0">
                <a:ea typeface="HGP創英角ﾎﾟｯﾌﾟ体" pitchFamily="50" charset="-128"/>
              </a:rPr>
              <a:t>. Therefore, proteins fold not via a random search but a more sophisticated search process.</a:t>
            </a:r>
          </a:p>
          <a:p>
            <a:pPr marL="0" indent="196850" eaLnBrk="1" hangingPunct="1">
              <a:lnSpc>
                <a:spcPct val="90000"/>
              </a:lnSpc>
              <a:spcBef>
                <a:spcPct val="35000"/>
              </a:spcBef>
              <a:buFontTx/>
              <a:buNone/>
            </a:pPr>
            <a:endParaRPr lang="en-US" altLang="ja-JP" sz="500" smtClean="0">
              <a:solidFill>
                <a:srgbClr val="FF0000"/>
              </a:solidFill>
              <a:ea typeface="HGP創英角ﾎﾟｯﾌﾟ体" pitchFamily="50" charset="-128"/>
            </a:endParaRPr>
          </a:p>
          <a:p>
            <a:pPr marL="0" indent="196850" eaLnBrk="1" hangingPunct="1">
              <a:lnSpc>
                <a:spcPct val="90000"/>
              </a:lnSpc>
              <a:spcBef>
                <a:spcPct val="35000"/>
              </a:spcBef>
              <a:buFontTx/>
              <a:buNone/>
            </a:pPr>
            <a:r>
              <a:rPr lang="en-US" altLang="ja-JP" sz="2000" smtClean="0">
                <a:solidFill>
                  <a:srgbClr val="FF0000"/>
                </a:solidFill>
                <a:ea typeface="HGP創英角ﾎﾟｯﾌﾟ体" pitchFamily="50" charset="-128"/>
              </a:rPr>
              <a:t>We want to watch the folding process of a protein using molecular simulation techniques.</a:t>
            </a:r>
            <a:endParaRPr lang="ja-JP" altLang="en-US" sz="2000" smtClean="0">
              <a:ea typeface="HGP創英角ﾎﾟｯﾌﾟ体" pitchFamily="50" charset="-128"/>
            </a:endParaRPr>
          </a:p>
        </p:txBody>
      </p:sp>
      <p:sp>
        <p:nvSpPr>
          <p:cNvPr id="22532" name="AutoShape 7"/>
          <p:cNvSpPr>
            <a:spLocks noChangeArrowheads="1"/>
          </p:cNvSpPr>
          <p:nvPr/>
        </p:nvSpPr>
        <p:spPr bwMode="auto">
          <a:xfrm>
            <a:off x="3757613" y="5427663"/>
            <a:ext cx="1617662" cy="215900"/>
          </a:xfrm>
          <a:prstGeom prst="downArrow">
            <a:avLst>
              <a:gd name="adj1" fmla="val 48778"/>
              <a:gd name="adj2" fmla="val 5441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Why is the “Protein Folding” so Important?</a:t>
            </a:r>
          </a:p>
        </p:txBody>
      </p:sp>
      <p:sp>
        <p:nvSpPr>
          <p:cNvPr id="23555" name="Rectangle 3"/>
          <p:cNvSpPr>
            <a:spLocks noGrp="1" noChangeArrowheads="1"/>
          </p:cNvSpPr>
          <p:nvPr>
            <p:ph type="body" idx="1"/>
          </p:nvPr>
        </p:nvSpPr>
        <p:spPr>
          <a:xfrm>
            <a:off x="530225" y="1981200"/>
            <a:ext cx="8083550" cy="4114800"/>
          </a:xfrm>
        </p:spPr>
        <p:txBody>
          <a:bodyPr/>
          <a:lstStyle/>
          <a:p>
            <a:pPr eaLnBrk="1" hangingPunct="1">
              <a:lnSpc>
                <a:spcPct val="90000"/>
              </a:lnSpc>
            </a:pPr>
            <a:r>
              <a:rPr lang="en-US" altLang="ja-JP" sz="2000" smtClean="0">
                <a:solidFill>
                  <a:srgbClr val="FF0000"/>
                </a:solidFill>
                <a:ea typeface="ＭＳ 明朝" pitchFamily="49" charset="-128"/>
              </a:rPr>
              <a:t>Proteins play important roles in living organisms</a:t>
            </a:r>
            <a:r>
              <a:rPr lang="en-US" altLang="ja-JP" sz="2000" smtClean="0">
                <a:ea typeface="ＭＳ 明朝" pitchFamily="49" charset="-128"/>
              </a:rPr>
              <a:t>.</a:t>
            </a:r>
          </a:p>
          <a:p>
            <a:pPr eaLnBrk="1" hangingPunct="1">
              <a:lnSpc>
                <a:spcPct val="90000"/>
              </a:lnSpc>
            </a:pPr>
            <a:r>
              <a:rPr lang="en-US" altLang="ja-JP" sz="2000" smtClean="0">
                <a:ea typeface="ＭＳ 明朝" pitchFamily="49" charset="-128"/>
              </a:rPr>
              <a:t>Some proteins are deeply related with diseases. And structural information of a protein is necessary to explain and predict its gene function as well as to design molecules that bind to the protein in drug design. </a:t>
            </a:r>
          </a:p>
          <a:p>
            <a:pPr eaLnBrk="1" hangingPunct="1">
              <a:lnSpc>
                <a:spcPct val="90000"/>
              </a:lnSpc>
            </a:pPr>
            <a:r>
              <a:rPr lang="en-US" altLang="ja-JP" sz="2000" smtClean="0">
                <a:ea typeface="ＭＳ 明朝" pitchFamily="49" charset="-128"/>
              </a:rPr>
              <a:t>Today, </a:t>
            </a:r>
            <a:r>
              <a:rPr lang="en-US" altLang="ja-JP" sz="2000" smtClean="0">
                <a:solidFill>
                  <a:srgbClr val="FF0000"/>
                </a:solidFill>
                <a:ea typeface="ＭＳ 明朝" pitchFamily="49" charset="-128"/>
              </a:rPr>
              <a:t>whole genome sequences (the complete set of genes) of various organisms have been deciphered</a:t>
            </a:r>
            <a:r>
              <a:rPr lang="en-US" altLang="ja-JP" sz="2000" smtClean="0">
                <a:ea typeface="ＭＳ 明朝" pitchFamily="49" charset="-128"/>
              </a:rPr>
              <a:t> and we realize that functions of many genes are unknown and some are related with diseases. </a:t>
            </a:r>
          </a:p>
          <a:p>
            <a:pPr eaLnBrk="1" hangingPunct="1">
              <a:lnSpc>
                <a:spcPct val="90000"/>
              </a:lnSpc>
            </a:pPr>
            <a:r>
              <a:rPr lang="en-US" altLang="ja-JP" sz="2000" smtClean="0">
                <a:ea typeface="ＭＳ 明朝" pitchFamily="49" charset="-128"/>
              </a:rPr>
              <a:t>Therefore, </a:t>
            </a:r>
            <a:r>
              <a:rPr lang="en-US" altLang="ja-JP" sz="2000" smtClean="0">
                <a:solidFill>
                  <a:srgbClr val="FF0000"/>
                </a:solidFill>
                <a:ea typeface="ＭＳ 明朝" pitchFamily="49" charset="-128"/>
              </a:rPr>
              <a:t>understanding of protein folding helps us to investigate the functions of these genes and to design useful drugs against the diseases efficiently</a:t>
            </a:r>
            <a:r>
              <a:rPr lang="en-US" altLang="ja-JP" sz="2000" smtClean="0">
                <a:ea typeface="ＭＳ 明朝" pitchFamily="49" charset="-128"/>
              </a:rPr>
              <a:t>.</a:t>
            </a:r>
            <a:r>
              <a:rPr lang="en-US" altLang="ja-JP" sz="2000" smtClean="0"/>
              <a:t> </a:t>
            </a:r>
          </a:p>
          <a:p>
            <a:pPr eaLnBrk="1" hangingPunct="1">
              <a:lnSpc>
                <a:spcPct val="90000"/>
              </a:lnSpc>
            </a:pPr>
            <a:r>
              <a:rPr lang="en-US" altLang="ja-JP" sz="2000" smtClean="0"/>
              <a:t>In addition to that, the understanding opens the door to </a:t>
            </a:r>
            <a:r>
              <a:rPr lang="en-US" altLang="ja-JP" sz="2000" smtClean="0">
                <a:solidFill>
                  <a:srgbClr val="FF0000"/>
                </a:solidFill>
              </a:rPr>
              <a:t>designing of proteins having novel functions as new nano machines</a:t>
            </a:r>
            <a:r>
              <a:rPr lang="en-US" altLang="ja-JP" sz="2000" smtClean="0"/>
              <a:t>.</a:t>
            </a:r>
            <a:r>
              <a:rPr lang="en-US" altLang="ja-JP" sz="1800" smtClean="0"/>
              <a:t> </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Why is the “Protein Folding” Problem so Difficult?</a:t>
            </a:r>
          </a:p>
        </p:txBody>
      </p:sp>
      <p:sp>
        <p:nvSpPr>
          <p:cNvPr id="24579" name="Rectangle 3"/>
          <p:cNvSpPr>
            <a:spLocks noGrp="1" noChangeArrowheads="1"/>
          </p:cNvSpPr>
          <p:nvPr>
            <p:ph type="body" idx="1"/>
          </p:nvPr>
        </p:nvSpPr>
        <p:spPr>
          <a:xfrm>
            <a:off x="615950" y="1981200"/>
            <a:ext cx="7912100" cy="4114800"/>
          </a:xfrm>
        </p:spPr>
        <p:txBody>
          <a:bodyPr/>
          <a:lstStyle/>
          <a:p>
            <a:pPr marL="609600" indent="-609600" eaLnBrk="1" hangingPunct="1">
              <a:lnSpc>
                <a:spcPct val="90000"/>
              </a:lnSpc>
              <a:buFontTx/>
              <a:buNone/>
            </a:pPr>
            <a:r>
              <a:rPr lang="en-US" altLang="ja-JP" sz="2000" smtClean="0"/>
              <a:t>From the view point</a:t>
            </a:r>
            <a:r>
              <a:rPr lang="ja-JP" altLang="en-US" sz="2000" smtClean="0"/>
              <a:t> </a:t>
            </a:r>
            <a:r>
              <a:rPr lang="en-US" altLang="ja-JP" sz="2000" smtClean="0"/>
              <a:t>of computer simulation,</a:t>
            </a:r>
          </a:p>
          <a:p>
            <a:pPr marL="609600" indent="-609600" eaLnBrk="1" hangingPunct="1">
              <a:lnSpc>
                <a:spcPct val="90000"/>
              </a:lnSpc>
              <a:buFontTx/>
              <a:buAutoNum type="arabicPeriod"/>
            </a:pPr>
            <a:r>
              <a:rPr lang="en-US" altLang="ja-JP" sz="2000" smtClean="0"/>
              <a:t>It is difficult to simulate the whole process of protein folding at atomistic level using even state-of-the-art computers.</a:t>
            </a:r>
          </a:p>
          <a:p>
            <a:pPr marL="609600" indent="-609600" eaLnBrk="1" hangingPunct="1">
              <a:lnSpc>
                <a:spcPct val="90000"/>
              </a:lnSpc>
              <a:buFontTx/>
              <a:buAutoNum type="arabicPeriod"/>
            </a:pPr>
            <a:r>
              <a:rPr lang="en-US" altLang="ja-JP" sz="2000" smtClean="0"/>
              <a:t>It is uncertain whether the accuracy of current energy functions and parameters are sufficient for protein folding simulation or not.</a:t>
            </a:r>
          </a:p>
          <a:p>
            <a:pPr marL="609600" indent="-609600" eaLnBrk="1" hangingPunct="1">
              <a:lnSpc>
                <a:spcPct val="90000"/>
              </a:lnSpc>
              <a:buFontTx/>
              <a:buNone/>
            </a:pPr>
            <a:endParaRPr lang="en-US" altLang="ja-JP" sz="2000" smtClean="0"/>
          </a:p>
        </p:txBody>
      </p:sp>
      <p:sp>
        <p:nvSpPr>
          <p:cNvPr id="24580" name="Text Box 4"/>
          <p:cNvSpPr txBox="1">
            <a:spLocks noChangeArrowheads="1"/>
          </p:cNvSpPr>
          <p:nvPr/>
        </p:nvSpPr>
        <p:spPr bwMode="auto">
          <a:xfrm>
            <a:off x="630238" y="3946525"/>
            <a:ext cx="7874000" cy="2106613"/>
          </a:xfrm>
          <a:prstGeom prst="rect">
            <a:avLst/>
          </a:prstGeom>
          <a:noFill/>
          <a:ln w="9525">
            <a:solidFill>
              <a:schemeClr val="tx1"/>
            </a:solidFill>
            <a:miter lim="800000"/>
            <a:headEnd/>
            <a:tailEnd/>
          </a:ln>
        </p:spPr>
        <p:txBody>
          <a:bodyPr>
            <a:spAutoFit/>
          </a:bodyPr>
          <a:lstStyle/>
          <a:p>
            <a:pPr>
              <a:spcBef>
                <a:spcPct val="30000"/>
              </a:spcBef>
            </a:pPr>
            <a:r>
              <a:rPr lang="en-US" altLang="ja-JP" sz="1800">
                <a:ea typeface="ＭＳ 明朝" pitchFamily="49" charset="-128"/>
              </a:rPr>
              <a:t>…, let me recount a conversation with Francis in 1975 (who won the Novel prize for discovering the structure of DNA). Crick stated that "it is very difficult to conceive of a scientific problem that would not be solved in the coming twenty years … except for a model of brain function and protein folding". Although Crick was more interested in brain function, he did state that both problems were difficult because they involve many cooperative interactions in three-dimensional space.</a:t>
            </a:r>
            <a:r>
              <a:rPr lang="en-US" altLang="ja-JP" sz="1800"/>
              <a:t>  </a:t>
            </a:r>
          </a:p>
          <a:p>
            <a:pPr algn="r">
              <a:spcBef>
                <a:spcPct val="30000"/>
              </a:spcBef>
            </a:pPr>
            <a:r>
              <a:rPr lang="en-US" altLang="ja-JP" sz="1800"/>
              <a:t>(Levitt M, “Through the breach.” </a:t>
            </a:r>
            <a:r>
              <a:rPr lang="en-US" altLang="ja-JP" sz="1800" i="1"/>
              <a:t>Curr</a:t>
            </a:r>
            <a:r>
              <a:rPr lang="en-US" altLang="ja-JP" sz="1800"/>
              <a:t>. </a:t>
            </a:r>
            <a:r>
              <a:rPr lang="en-US" altLang="ja-JP" sz="1800" i="1"/>
              <a:t>Opin</a:t>
            </a:r>
            <a:r>
              <a:rPr lang="en-US" altLang="ja-JP" sz="1800"/>
              <a:t>. </a:t>
            </a:r>
            <a:r>
              <a:rPr lang="en-US" altLang="ja-JP" sz="1800" i="1"/>
              <a:t>Struct</a:t>
            </a:r>
            <a:r>
              <a:rPr lang="en-US" altLang="ja-JP" sz="1800"/>
              <a:t>. </a:t>
            </a:r>
            <a:r>
              <a:rPr lang="en-US" altLang="ja-JP" sz="1800" i="1"/>
              <a:t>Biol</a:t>
            </a:r>
            <a:r>
              <a:rPr lang="en-US" altLang="ja-JP" sz="1800"/>
              <a:t>. 1996,  </a:t>
            </a:r>
            <a:r>
              <a:rPr lang="en-US" altLang="ja-JP" sz="1800" b="1"/>
              <a:t>1</a:t>
            </a:r>
            <a:r>
              <a:rPr lang="en-US" altLang="ja-JP" sz="1800"/>
              <a:t>, 193-194)</a:t>
            </a:r>
            <a:endParaRPr lang="ja-JP" altLang="en-US" sz="180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Molecular Dynamics (MD)</a:t>
            </a:r>
          </a:p>
        </p:txBody>
      </p:sp>
      <p:sp>
        <p:nvSpPr>
          <p:cNvPr id="1030" name="Rectangle 3"/>
          <p:cNvSpPr>
            <a:spLocks noGrp="1" noChangeArrowheads="1"/>
          </p:cNvSpPr>
          <p:nvPr>
            <p:ph type="body" idx="1"/>
          </p:nvPr>
        </p:nvSpPr>
        <p:spPr/>
        <p:txBody>
          <a:bodyPr/>
          <a:lstStyle/>
          <a:p>
            <a:pPr marL="0" indent="190500" eaLnBrk="1" hangingPunct="1">
              <a:lnSpc>
                <a:spcPct val="90000"/>
              </a:lnSpc>
              <a:spcBef>
                <a:spcPct val="25000"/>
              </a:spcBef>
              <a:buFontTx/>
              <a:buNone/>
            </a:pPr>
            <a:r>
              <a:rPr lang="en-US" altLang="ja-JP" sz="2000" smtClean="0">
                <a:ea typeface="HGP創英角ﾎﾟｯﾌﾟ体" pitchFamily="50" charset="-128"/>
              </a:rPr>
              <a:t>In molecular dynamics simulation, we simulate motions of atoms as a function of time according to </a:t>
            </a:r>
            <a:r>
              <a:rPr lang="en-US" altLang="ja-JP" sz="2000" smtClean="0">
                <a:solidFill>
                  <a:srgbClr val="FF0000"/>
                </a:solidFill>
                <a:ea typeface="HGP創英角ﾎﾟｯﾌﾟ体" pitchFamily="50" charset="-128"/>
              </a:rPr>
              <a:t>Newton’s equation of motion</a:t>
            </a:r>
            <a:r>
              <a:rPr lang="en-US" altLang="ja-JP" sz="2000" smtClean="0">
                <a:ea typeface="HGP創英角ﾎﾟｯﾌﾟ体" pitchFamily="50" charset="-128"/>
              </a:rPr>
              <a:t>. The equations for a system consisting on </a:t>
            </a:r>
            <a:r>
              <a:rPr lang="en-US" altLang="ja-JP" sz="2000" i="1" smtClean="0">
                <a:ea typeface="HGP創英角ﾎﾟｯﾌﾟ体" pitchFamily="50" charset="-128"/>
              </a:rPr>
              <a:t>N</a:t>
            </a:r>
            <a:r>
              <a:rPr lang="en-US" altLang="ja-JP" sz="2000" smtClean="0">
                <a:ea typeface="HGP創英角ﾎﾟｯﾌﾟ体" pitchFamily="50" charset="-128"/>
              </a:rPr>
              <a:t> atoms can be written as</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Here, </a:t>
            </a:r>
            <a:r>
              <a:rPr lang="en-US" altLang="ja-JP" sz="2000" b="1" smtClean="0">
                <a:ea typeface="HGP創英角ﾎﾟｯﾌﾟ体" pitchFamily="50" charset="-128"/>
              </a:rPr>
              <a:t>r</a:t>
            </a:r>
            <a:r>
              <a:rPr lang="en-US" altLang="ja-JP" sz="2000" i="1" baseline="-25000" smtClean="0">
                <a:ea typeface="HGP創英角ﾎﾟｯﾌﾟ体" pitchFamily="50" charset="-128"/>
              </a:rPr>
              <a:t>i</a:t>
            </a:r>
            <a:r>
              <a:rPr lang="en-US" altLang="ja-JP" sz="2000" smtClean="0">
                <a:ea typeface="HGP創英角ﾎﾟｯﾌﾟ体" pitchFamily="50" charset="-128"/>
              </a:rPr>
              <a:t> and </a:t>
            </a:r>
            <a:r>
              <a:rPr lang="en-US" altLang="ja-JP" sz="2000" i="1" smtClean="0">
                <a:ea typeface="HGP創英角ﾎﾟｯﾌﾟ体" pitchFamily="50" charset="-128"/>
              </a:rPr>
              <a:t>m</a:t>
            </a:r>
            <a:r>
              <a:rPr lang="en-US" altLang="ja-JP" sz="2000" i="1" baseline="-25000" smtClean="0">
                <a:ea typeface="HGP創英角ﾎﾟｯﾌﾟ体" pitchFamily="50" charset="-128"/>
              </a:rPr>
              <a:t>i</a:t>
            </a:r>
            <a:r>
              <a:rPr lang="ja-JP" altLang="en-US" sz="2000" smtClean="0">
                <a:ea typeface="HGP創英角ﾎﾟｯﾌﾟ体" pitchFamily="50" charset="-128"/>
              </a:rPr>
              <a:t> </a:t>
            </a:r>
            <a:r>
              <a:rPr lang="en-US" altLang="ja-JP" sz="2000" smtClean="0">
                <a:ea typeface="HGP創英角ﾎﾟｯﾌﾟ体" pitchFamily="50" charset="-128"/>
              </a:rPr>
              <a:t>represent the position and mass of atom </a:t>
            </a:r>
            <a:r>
              <a:rPr lang="en-US" altLang="ja-JP" sz="2000" i="1" smtClean="0">
                <a:ea typeface="HGP創英角ﾎﾟｯﾌﾟ体" pitchFamily="50" charset="-128"/>
              </a:rPr>
              <a:t>i</a:t>
            </a:r>
            <a:r>
              <a:rPr lang="en-US" altLang="ja-JP" sz="2000" smtClean="0">
                <a:ea typeface="HGP創英角ﾎﾟｯﾌﾟ体" pitchFamily="50" charset="-128"/>
              </a:rPr>
              <a:t> and </a:t>
            </a:r>
            <a:r>
              <a:rPr lang="en-US" altLang="ja-JP" sz="2000" b="1" smtClean="0">
                <a:ea typeface="HGP創英角ﾎﾟｯﾌﾟ体" pitchFamily="50" charset="-128"/>
              </a:rPr>
              <a:t>F</a:t>
            </a:r>
            <a:r>
              <a:rPr lang="en-US" altLang="ja-JP" sz="2000" i="1" baseline="-25000" smtClean="0">
                <a:ea typeface="HGP創英角ﾎﾟｯﾌﾟ体" pitchFamily="50" charset="-128"/>
              </a:rPr>
              <a:t>i</a:t>
            </a:r>
            <a:r>
              <a:rPr lang="en-US" altLang="ja-JP" sz="2000" smtClean="0">
                <a:ea typeface="HGP創英角ﾎﾟｯﾌﾟ体" pitchFamily="50" charset="-128"/>
              </a:rPr>
              <a:t>(</a:t>
            </a:r>
            <a:r>
              <a:rPr lang="en-US" altLang="ja-JP" sz="2000" i="1" smtClean="0">
                <a:ea typeface="HGP創英角ﾎﾟｯﾌﾟ体" pitchFamily="50" charset="-128"/>
              </a:rPr>
              <a:t>t</a:t>
            </a:r>
            <a:r>
              <a:rPr lang="en-US" altLang="ja-JP" sz="2000" smtClean="0">
                <a:ea typeface="HGP創英角ﾎﾟｯﾌﾟ体" pitchFamily="50" charset="-128"/>
              </a:rPr>
              <a:t>) is the force on atom </a:t>
            </a:r>
            <a:r>
              <a:rPr lang="en-US" altLang="ja-JP" sz="2000" i="1" smtClean="0">
                <a:ea typeface="HGP創英角ﾎﾟｯﾌﾟ体" pitchFamily="50" charset="-128"/>
              </a:rPr>
              <a:t>i</a:t>
            </a:r>
            <a:r>
              <a:rPr lang="en-US" altLang="ja-JP" sz="2000" smtClean="0">
                <a:ea typeface="HGP創英角ﾎﾟｯﾌﾟ体" pitchFamily="50" charset="-128"/>
              </a:rPr>
              <a:t> at time </a:t>
            </a:r>
            <a:r>
              <a:rPr lang="en-US" altLang="ja-JP" sz="2000" i="1" smtClean="0">
                <a:ea typeface="HGP創英角ﾎﾟｯﾌﾟ体" pitchFamily="50" charset="-128"/>
              </a:rPr>
              <a:t>t</a:t>
            </a:r>
            <a:r>
              <a:rPr lang="en-US" altLang="ja-JP" sz="2000" smtClean="0">
                <a:ea typeface="HGP創英角ﾎﾟｯﾌﾟ体" pitchFamily="50" charset="-128"/>
              </a:rPr>
              <a:t>. </a:t>
            </a:r>
            <a:r>
              <a:rPr lang="en-US" altLang="ja-JP" sz="2000" b="1" smtClean="0">
                <a:ea typeface="HGP創英角ﾎﾟｯﾌﾟ体" pitchFamily="50" charset="-128"/>
              </a:rPr>
              <a:t>F</a:t>
            </a:r>
            <a:r>
              <a:rPr lang="en-US" altLang="ja-JP" sz="2000" i="1" baseline="-25000" smtClean="0">
                <a:ea typeface="HGP創英角ﾎﾟｯﾌﾟ体" pitchFamily="50" charset="-128"/>
              </a:rPr>
              <a:t>i</a:t>
            </a:r>
            <a:r>
              <a:rPr lang="en-US" altLang="ja-JP" sz="2000" smtClean="0">
                <a:ea typeface="HGP創英角ﾎﾟｯﾌﾟ体" pitchFamily="50" charset="-128"/>
              </a:rPr>
              <a:t>(</a:t>
            </a:r>
            <a:r>
              <a:rPr lang="en-US" altLang="ja-JP" sz="2000" i="1" smtClean="0">
                <a:ea typeface="HGP創英角ﾎﾟｯﾌﾟ体" pitchFamily="50" charset="-128"/>
              </a:rPr>
              <a:t>t</a:t>
            </a:r>
            <a:r>
              <a:rPr lang="en-US" altLang="ja-JP" sz="2000" smtClean="0">
                <a:ea typeface="HGP創英角ﾎﾟｯﾌﾟ体" pitchFamily="50" charset="-128"/>
              </a:rPr>
              <a:t>) is given by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where </a:t>
            </a:r>
            <a:r>
              <a:rPr lang="en-US" altLang="ja-JP" sz="2000" i="1" smtClean="0">
                <a:solidFill>
                  <a:srgbClr val="FF0000"/>
                </a:solidFill>
                <a:ea typeface="HGP創英角ﾎﾟｯﾌﾟ体" pitchFamily="50" charset="-128"/>
              </a:rPr>
              <a:t>V</a:t>
            </a:r>
            <a:r>
              <a:rPr lang="en-US" altLang="ja-JP" sz="2000" smtClean="0">
                <a:solidFill>
                  <a:srgbClr val="FF0000"/>
                </a:solidFill>
                <a:ea typeface="HGP創英角ﾎﾟｯﾌﾟ体" pitchFamily="50" charset="-128"/>
              </a:rPr>
              <a:t>（</a:t>
            </a:r>
            <a:r>
              <a:rPr lang="en-US" altLang="ja-JP" sz="2000" b="1" smtClean="0">
                <a:solidFill>
                  <a:srgbClr val="FF0000"/>
                </a:solidFill>
                <a:ea typeface="HGP創英角ﾎﾟｯﾌﾟ体" pitchFamily="50" charset="-128"/>
              </a:rPr>
              <a:t>r</a:t>
            </a:r>
            <a:r>
              <a:rPr lang="en-US" altLang="ja-JP" sz="2000" baseline="-25000" smtClean="0">
                <a:solidFill>
                  <a:srgbClr val="FF0000"/>
                </a:solidFill>
                <a:ea typeface="HGP創英角ﾎﾟｯﾌﾟ体" pitchFamily="50" charset="-128"/>
              </a:rPr>
              <a:t>1</a:t>
            </a:r>
            <a:r>
              <a:rPr lang="en-US" altLang="ja-JP" sz="2000" smtClean="0">
                <a:solidFill>
                  <a:srgbClr val="FF0000"/>
                </a:solidFill>
                <a:ea typeface="HGP創英角ﾎﾟｯﾌﾟ体" pitchFamily="50" charset="-128"/>
              </a:rPr>
              <a:t>, </a:t>
            </a:r>
            <a:r>
              <a:rPr lang="en-US" altLang="ja-JP" sz="2000" b="1" smtClean="0">
                <a:solidFill>
                  <a:srgbClr val="FF0000"/>
                </a:solidFill>
                <a:ea typeface="HGP創英角ﾎﾟｯﾌﾟ体" pitchFamily="50" charset="-128"/>
              </a:rPr>
              <a:t>r</a:t>
            </a:r>
            <a:r>
              <a:rPr lang="en-US" altLang="ja-JP" sz="2000" baseline="-25000" smtClean="0">
                <a:solidFill>
                  <a:srgbClr val="FF0000"/>
                </a:solidFill>
                <a:ea typeface="HGP創英角ﾎﾟｯﾌﾟ体" pitchFamily="50" charset="-128"/>
              </a:rPr>
              <a:t>2</a:t>
            </a:r>
            <a:r>
              <a:rPr lang="en-US" altLang="ja-JP" sz="2000" smtClean="0">
                <a:solidFill>
                  <a:srgbClr val="FF0000"/>
                </a:solidFill>
                <a:ea typeface="HGP創英角ﾎﾟｯﾌﾟ体" pitchFamily="50" charset="-128"/>
              </a:rPr>
              <a:t>, …, </a:t>
            </a:r>
            <a:r>
              <a:rPr lang="en-US" altLang="ja-JP" sz="2000" b="1" smtClean="0">
                <a:solidFill>
                  <a:srgbClr val="FF0000"/>
                </a:solidFill>
                <a:ea typeface="HGP創英角ﾎﾟｯﾌﾟ体" pitchFamily="50" charset="-128"/>
              </a:rPr>
              <a:t>r</a:t>
            </a:r>
            <a:r>
              <a:rPr lang="en-US" altLang="ja-JP" sz="2000" i="1" baseline="-25000" smtClean="0">
                <a:solidFill>
                  <a:srgbClr val="FF0000"/>
                </a:solidFill>
                <a:ea typeface="HGP創英角ﾎﾟｯﾌﾟ体" pitchFamily="50" charset="-128"/>
              </a:rPr>
              <a:t>N</a:t>
            </a:r>
            <a:r>
              <a:rPr lang="en-US" altLang="ja-JP" sz="2000" smtClean="0">
                <a:solidFill>
                  <a:srgbClr val="FF0000"/>
                </a:solidFill>
                <a:ea typeface="HGP創英角ﾎﾟｯﾌﾟ体" pitchFamily="50" charset="-128"/>
              </a:rPr>
              <a:t>) is the potential energy of the system that depends on the positions of the </a:t>
            </a:r>
            <a:r>
              <a:rPr lang="en-US" altLang="ja-JP" sz="2000" i="1" smtClean="0">
                <a:solidFill>
                  <a:srgbClr val="FF0000"/>
                </a:solidFill>
                <a:ea typeface="HGP創英角ﾎﾟｯﾌﾟ体" pitchFamily="50" charset="-128"/>
              </a:rPr>
              <a:t>N</a:t>
            </a:r>
            <a:r>
              <a:rPr lang="en-US" altLang="ja-JP" sz="2000" smtClean="0">
                <a:solidFill>
                  <a:srgbClr val="FF0000"/>
                </a:solidFill>
                <a:ea typeface="HGP創英角ﾎﾟｯﾌﾟ体" pitchFamily="50" charset="-128"/>
              </a:rPr>
              <a:t> atoms in the system. </a:t>
            </a:r>
            <a:r>
              <a:rPr lang="ja-JP" altLang="en-US" sz="2000" smtClean="0">
                <a:cs typeface="Tahoma" pitchFamily="34" charset="0"/>
              </a:rPr>
              <a:t>∇</a:t>
            </a:r>
            <a:r>
              <a:rPr lang="en-US" altLang="ja-JP" sz="2000" i="1" baseline="-25000" smtClean="0">
                <a:ea typeface="HGP創英角ﾎﾟｯﾌﾟ体" pitchFamily="50" charset="-128"/>
              </a:rPr>
              <a:t>i</a:t>
            </a:r>
            <a:r>
              <a:rPr lang="en-US" altLang="ja-JP" sz="2000" smtClean="0">
                <a:ea typeface="HGP創英角ﾎﾟｯﾌﾟ体" pitchFamily="50" charset="-128"/>
              </a:rPr>
              <a:t> is</a:t>
            </a:r>
          </a:p>
        </p:txBody>
      </p:sp>
      <p:graphicFrame>
        <p:nvGraphicFramePr>
          <p:cNvPr id="1026" name="Object 1024"/>
          <p:cNvGraphicFramePr>
            <a:graphicFrameLocks noChangeAspect="1"/>
          </p:cNvGraphicFramePr>
          <p:nvPr/>
        </p:nvGraphicFramePr>
        <p:xfrm>
          <a:off x="2786063" y="3036888"/>
          <a:ext cx="3603625" cy="784225"/>
        </p:xfrm>
        <a:graphic>
          <a:graphicData uri="http://schemas.openxmlformats.org/presentationml/2006/ole">
            <p:oleObj spid="_x0000_s1026" name="数式" r:id="rId4" imgW="1981080" imgH="431640" progId="Equation.3">
              <p:embed/>
            </p:oleObj>
          </a:graphicData>
        </a:graphic>
      </p:graphicFrame>
      <p:graphicFrame>
        <p:nvGraphicFramePr>
          <p:cNvPr id="1027" name="Object 1025"/>
          <p:cNvGraphicFramePr>
            <a:graphicFrameLocks noChangeAspect="1"/>
          </p:cNvGraphicFramePr>
          <p:nvPr/>
        </p:nvGraphicFramePr>
        <p:xfrm>
          <a:off x="3389313" y="4594225"/>
          <a:ext cx="2359025" cy="371475"/>
        </p:xfrm>
        <a:graphic>
          <a:graphicData uri="http://schemas.openxmlformats.org/presentationml/2006/ole">
            <p:oleObj spid="_x0000_s1027" name="数式" r:id="rId5" imgW="1295280" imgH="203040" progId="Equation.3">
              <p:embed/>
            </p:oleObj>
          </a:graphicData>
        </a:graphic>
      </p:graphicFrame>
      <p:graphicFrame>
        <p:nvGraphicFramePr>
          <p:cNvPr id="1028" name="Object 1026"/>
          <p:cNvGraphicFramePr>
            <a:graphicFrameLocks noChangeAspect="1"/>
          </p:cNvGraphicFramePr>
          <p:nvPr/>
        </p:nvGraphicFramePr>
        <p:xfrm>
          <a:off x="3544888" y="5675313"/>
          <a:ext cx="2051050" cy="622300"/>
        </p:xfrm>
        <a:graphic>
          <a:graphicData uri="http://schemas.openxmlformats.org/presentationml/2006/ole">
            <p:oleObj spid="_x0000_s1028" name="数式" r:id="rId6" imgW="1130040" imgH="342720" progId="Equation.3">
              <p:embed/>
            </p:oleObj>
          </a:graphicData>
        </a:graphic>
      </p:graphicFrame>
      <p:sp>
        <p:nvSpPr>
          <p:cNvPr id="1031" name="Text Box 8"/>
          <p:cNvSpPr txBox="1">
            <a:spLocks noChangeArrowheads="1"/>
          </p:cNvSpPr>
          <p:nvPr/>
        </p:nvSpPr>
        <p:spPr bwMode="auto">
          <a:xfrm>
            <a:off x="7380288" y="3238500"/>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(1)</a:t>
            </a:r>
          </a:p>
        </p:txBody>
      </p:sp>
      <p:sp>
        <p:nvSpPr>
          <p:cNvPr id="1032" name="Text Box 9"/>
          <p:cNvSpPr txBox="1">
            <a:spLocks noChangeArrowheads="1"/>
          </p:cNvSpPr>
          <p:nvPr/>
        </p:nvSpPr>
        <p:spPr bwMode="auto">
          <a:xfrm>
            <a:off x="7383463" y="5795963"/>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(3)</a:t>
            </a:r>
          </a:p>
        </p:txBody>
      </p:sp>
      <p:sp>
        <p:nvSpPr>
          <p:cNvPr id="1033" name="Text Box 10"/>
          <p:cNvSpPr txBox="1">
            <a:spLocks noChangeArrowheads="1"/>
          </p:cNvSpPr>
          <p:nvPr/>
        </p:nvSpPr>
        <p:spPr bwMode="auto">
          <a:xfrm>
            <a:off x="7385050" y="4591050"/>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(2)</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Integration Using a Finite Difference Method</a:t>
            </a:r>
            <a:endParaRPr lang="ja-JP" altLang="en-US" smtClean="0">
              <a:effectLst>
                <a:outerShdw blurRad="38100" dist="38100" dir="2700000" algn="tl">
                  <a:srgbClr val="C0C0C0"/>
                </a:outerShdw>
              </a:effectLst>
              <a:ea typeface="HGP創英角ﾎﾟｯﾌﾟ体" pitchFamily="50" charset="-128"/>
            </a:endParaRPr>
          </a:p>
        </p:txBody>
      </p:sp>
      <p:sp>
        <p:nvSpPr>
          <p:cNvPr id="2054" name="Rectangle 3"/>
          <p:cNvSpPr>
            <a:spLocks noGrp="1" noChangeArrowheads="1"/>
          </p:cNvSpPr>
          <p:nvPr>
            <p:ph type="body" idx="1"/>
          </p:nvPr>
        </p:nvSpPr>
        <p:spPr/>
        <p:txBody>
          <a:bodyPr/>
          <a:lstStyle/>
          <a:p>
            <a:pPr marL="0" indent="196850" eaLnBrk="1" hangingPunct="1">
              <a:lnSpc>
                <a:spcPct val="90000"/>
              </a:lnSpc>
              <a:buFontTx/>
              <a:buNone/>
            </a:pPr>
            <a:r>
              <a:rPr lang="en-US" altLang="ja-JP" sz="2000" smtClean="0">
                <a:ea typeface="HGP創英角ﾎﾟｯﾌﾟ体" pitchFamily="50" charset="-128"/>
              </a:rPr>
              <a:t>The positions at times (</a:t>
            </a:r>
            <a:r>
              <a:rPr lang="en-US" altLang="ja-JP" sz="2000" i="1" smtClean="0">
                <a:ea typeface="HGP創英角ﾎﾟｯﾌﾟ体" pitchFamily="50" charset="-128"/>
              </a:rPr>
              <a:t>t</a:t>
            </a:r>
            <a:r>
              <a:rPr lang="en-US" altLang="ja-JP" sz="2000" smtClean="0">
                <a:ea typeface="HGP創英角ﾎﾟｯﾌﾟ体" pitchFamily="50" charset="-128"/>
              </a:rPr>
              <a:t> + </a:t>
            </a:r>
            <a:r>
              <a:rPr lang="en-US" altLang="ja-JP" sz="2000" i="1" smtClean="0">
                <a:cs typeface="Tahoma" pitchFamily="34" charset="0"/>
              </a:rPr>
              <a:t>Δ</a:t>
            </a:r>
            <a:r>
              <a:rPr lang="en-US" altLang="ja-JP" sz="2000" i="1" smtClean="0">
                <a:ea typeface="HGP創英角ﾎﾟｯﾌﾟ体" pitchFamily="50" charset="-128"/>
              </a:rPr>
              <a:t>t </a:t>
            </a:r>
            <a:r>
              <a:rPr lang="en-US" altLang="ja-JP" sz="2000" smtClean="0">
                <a:ea typeface="HGP創英角ﾎﾟｯﾌﾟ体" pitchFamily="50" charset="-128"/>
              </a:rPr>
              <a:t>) and (</a:t>
            </a:r>
            <a:r>
              <a:rPr lang="en-US" altLang="ja-JP" sz="2000" i="1" smtClean="0">
                <a:ea typeface="HGP創英角ﾎﾟｯﾌﾟ体" pitchFamily="50" charset="-128"/>
              </a:rPr>
              <a:t>t</a:t>
            </a:r>
            <a:r>
              <a:rPr lang="en-US" altLang="ja-JP" sz="2000" smtClean="0">
                <a:ea typeface="HGP創英角ﾎﾟｯﾌﾟ体" pitchFamily="50" charset="-128"/>
              </a:rPr>
              <a:t> </a:t>
            </a:r>
            <a:r>
              <a:rPr lang="en-US" altLang="ja-JP" sz="2000" smtClean="0">
                <a:cs typeface="Tahoma" pitchFamily="34" charset="0"/>
              </a:rPr>
              <a:t>−</a:t>
            </a:r>
            <a:r>
              <a:rPr lang="en-US" altLang="ja-JP" sz="2000" smtClean="0">
                <a:ea typeface="HGP創英角ﾎﾟｯﾌﾟ体" pitchFamily="50" charset="-128"/>
              </a:rPr>
              <a:t> </a:t>
            </a:r>
            <a:r>
              <a:rPr lang="en-US" altLang="ja-JP" sz="2000" i="1" smtClean="0">
                <a:cs typeface="Tahoma" pitchFamily="34" charset="0"/>
              </a:rPr>
              <a:t>Δ</a:t>
            </a:r>
            <a:r>
              <a:rPr lang="en-US" altLang="ja-JP" sz="2000" i="1" smtClean="0">
                <a:ea typeface="HGP創英角ﾎﾟｯﾌﾟ体" pitchFamily="50" charset="-128"/>
              </a:rPr>
              <a:t>t </a:t>
            </a:r>
            <a:r>
              <a:rPr lang="en-US" altLang="ja-JP" sz="2000" smtClean="0">
                <a:ea typeface="HGP創英角ﾎﾟｯﾌﾟ体" pitchFamily="50" charset="-128"/>
              </a:rPr>
              <a:t>) can be written using the Taylor expansion around time </a:t>
            </a:r>
            <a:r>
              <a:rPr lang="en-US" altLang="ja-JP" sz="2000" i="1" smtClean="0">
                <a:ea typeface="HGP創英角ﾎﾟｯﾌﾟ体" pitchFamily="50" charset="-128"/>
              </a:rPr>
              <a:t>t</a:t>
            </a:r>
            <a:r>
              <a:rPr lang="en-US" altLang="ja-JP" sz="2000" smtClean="0">
                <a:ea typeface="HGP創英角ﾎﾟｯﾌﾟ体" pitchFamily="50" charset="-128"/>
              </a:rPr>
              <a:t>,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The sum of two equations is</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Using eq. (1), the following equation is obtained: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We should calculate eq. (6) iteratively to obtain trajectories of atoms in the system (Verlet algorithm).</a:t>
            </a:r>
          </a:p>
        </p:txBody>
      </p:sp>
      <p:graphicFrame>
        <p:nvGraphicFramePr>
          <p:cNvPr id="2050" name="Object 5"/>
          <p:cNvGraphicFramePr>
            <a:graphicFrameLocks noChangeAspect="1"/>
          </p:cNvGraphicFramePr>
          <p:nvPr/>
        </p:nvGraphicFramePr>
        <p:xfrm>
          <a:off x="2108200" y="2593975"/>
          <a:ext cx="4918075" cy="1068388"/>
        </p:xfrm>
        <a:graphic>
          <a:graphicData uri="http://schemas.openxmlformats.org/presentationml/2006/ole">
            <p:oleObj spid="_x0000_s2050" name="数式" r:id="rId4" imgW="3149280" imgH="685800" progId="Equation.3">
              <p:embed/>
            </p:oleObj>
          </a:graphicData>
        </a:graphic>
      </p:graphicFrame>
      <p:graphicFrame>
        <p:nvGraphicFramePr>
          <p:cNvPr id="2051" name="Object 6"/>
          <p:cNvGraphicFramePr>
            <a:graphicFrameLocks noChangeAspect="1"/>
          </p:cNvGraphicFramePr>
          <p:nvPr/>
        </p:nvGraphicFramePr>
        <p:xfrm>
          <a:off x="2581275" y="3932238"/>
          <a:ext cx="3970338" cy="455612"/>
        </p:xfrm>
        <a:graphic>
          <a:graphicData uri="http://schemas.openxmlformats.org/presentationml/2006/ole">
            <p:oleObj spid="_x0000_s2051" name="数式" r:id="rId5" imgW="2552400" imgH="291960" progId="Equation.3">
              <p:embed/>
            </p:oleObj>
          </a:graphicData>
        </a:graphic>
      </p:graphicFrame>
      <p:graphicFrame>
        <p:nvGraphicFramePr>
          <p:cNvPr id="2052" name="Object 7"/>
          <p:cNvGraphicFramePr>
            <a:graphicFrameLocks noChangeAspect="1"/>
          </p:cNvGraphicFramePr>
          <p:nvPr/>
        </p:nvGraphicFramePr>
        <p:xfrm>
          <a:off x="2417763" y="4894263"/>
          <a:ext cx="4297362" cy="593725"/>
        </p:xfrm>
        <a:graphic>
          <a:graphicData uri="http://schemas.openxmlformats.org/presentationml/2006/ole">
            <p:oleObj spid="_x0000_s2052" name="数式" r:id="rId6" imgW="2755800" imgH="380880" progId="Equation.3">
              <p:embed/>
            </p:oleObj>
          </a:graphicData>
        </a:graphic>
      </p:graphicFrame>
      <p:sp>
        <p:nvSpPr>
          <p:cNvPr id="2055" name="Text Box 8"/>
          <p:cNvSpPr txBox="1">
            <a:spLocks noChangeArrowheads="1"/>
          </p:cNvSpPr>
          <p:nvPr/>
        </p:nvSpPr>
        <p:spPr bwMode="auto">
          <a:xfrm>
            <a:off x="7380288" y="2611438"/>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(4</a:t>
            </a:r>
            <a:r>
              <a:rPr lang="en-US" altLang="ja-JP" sz="2000">
                <a:latin typeface="Tahoma" pitchFamily="34" charset="0"/>
                <a:ea typeface="HGP創英角ﾎﾟｯﾌﾟ体" pitchFamily="50" charset="-128"/>
              </a:rPr>
              <a:t>a)</a:t>
            </a:r>
          </a:p>
        </p:txBody>
      </p:sp>
      <p:sp>
        <p:nvSpPr>
          <p:cNvPr id="2056" name="Text Box 9"/>
          <p:cNvSpPr txBox="1">
            <a:spLocks noChangeArrowheads="1"/>
          </p:cNvSpPr>
          <p:nvPr/>
        </p:nvSpPr>
        <p:spPr bwMode="auto">
          <a:xfrm>
            <a:off x="7383463" y="3105150"/>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(4</a:t>
            </a:r>
            <a:r>
              <a:rPr lang="en-US" altLang="ja-JP" sz="2000">
                <a:latin typeface="Tahoma" pitchFamily="34" charset="0"/>
                <a:ea typeface="HGP創英角ﾎﾟｯﾌﾟ体" pitchFamily="50" charset="-128"/>
              </a:rPr>
              <a:t>b)</a:t>
            </a:r>
          </a:p>
        </p:txBody>
      </p:sp>
      <p:sp>
        <p:nvSpPr>
          <p:cNvPr id="2057" name="Text Box 10"/>
          <p:cNvSpPr txBox="1">
            <a:spLocks noChangeArrowheads="1"/>
          </p:cNvSpPr>
          <p:nvPr/>
        </p:nvSpPr>
        <p:spPr bwMode="auto">
          <a:xfrm>
            <a:off x="7383463" y="4992688"/>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(6</a:t>
            </a:r>
            <a:r>
              <a:rPr lang="en-US" altLang="ja-JP" sz="2000">
                <a:latin typeface="Tahoma" pitchFamily="34" charset="0"/>
                <a:ea typeface="HGP創英角ﾎﾟｯﾌﾟ体" pitchFamily="50" charset="-128"/>
              </a:rPr>
              <a:t>)</a:t>
            </a:r>
          </a:p>
        </p:txBody>
      </p:sp>
      <p:sp>
        <p:nvSpPr>
          <p:cNvPr id="2058" name="Text Box 11"/>
          <p:cNvSpPr txBox="1">
            <a:spLocks noChangeArrowheads="1"/>
          </p:cNvSpPr>
          <p:nvPr/>
        </p:nvSpPr>
        <p:spPr bwMode="auto">
          <a:xfrm>
            <a:off x="7383463" y="3960813"/>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(5</a:t>
            </a:r>
            <a:r>
              <a:rPr lang="en-US" altLang="ja-JP" sz="2000">
                <a:latin typeface="Tahoma" pitchFamily="34" charset="0"/>
                <a:ea typeface="HGP創英角ﾎﾟｯﾌﾟ体" pitchFamily="50" charset="-128"/>
              </a:rPr>
              <a:t>)</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5"/>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Forces Involved in the Protein Folding</a:t>
            </a:r>
          </a:p>
        </p:txBody>
      </p:sp>
      <p:sp>
        <p:nvSpPr>
          <p:cNvPr id="25603" name="Rectangle 6"/>
          <p:cNvSpPr>
            <a:spLocks noGrp="1" noChangeArrowheads="1"/>
          </p:cNvSpPr>
          <p:nvPr>
            <p:ph type="body" idx="1"/>
          </p:nvPr>
        </p:nvSpPr>
        <p:spPr/>
        <p:txBody>
          <a:bodyPr/>
          <a:lstStyle/>
          <a:p>
            <a:pPr eaLnBrk="1" hangingPunct="1"/>
            <a:r>
              <a:rPr lang="en-US" altLang="ja-JP" smtClean="0">
                <a:solidFill>
                  <a:srgbClr val="FF0000"/>
                </a:solidFill>
                <a:ea typeface="HGP創英角ﾎﾟｯﾌﾟ体" pitchFamily="50" charset="-128"/>
              </a:rPr>
              <a:t>Electrostatic interactions</a:t>
            </a:r>
          </a:p>
          <a:p>
            <a:pPr eaLnBrk="1" hangingPunct="1"/>
            <a:r>
              <a:rPr lang="en-US" altLang="ja-JP" smtClean="0">
                <a:solidFill>
                  <a:srgbClr val="FF0000"/>
                </a:solidFill>
                <a:ea typeface="HGP創英角ﾎﾟｯﾌﾟ体" pitchFamily="50" charset="-128"/>
              </a:rPr>
              <a:t>van der Waals interactions</a:t>
            </a:r>
            <a:endParaRPr lang="ja-JP" altLang="en-US" smtClean="0">
              <a:solidFill>
                <a:srgbClr val="FF0000"/>
              </a:solidFill>
              <a:ea typeface="HGP創英角ﾎﾟｯﾌﾟ体" pitchFamily="50" charset="-128"/>
            </a:endParaRPr>
          </a:p>
          <a:p>
            <a:pPr eaLnBrk="1" hangingPunct="1"/>
            <a:r>
              <a:rPr lang="en-US" altLang="ja-JP" smtClean="0">
                <a:solidFill>
                  <a:srgbClr val="FF0000"/>
                </a:solidFill>
                <a:ea typeface="HGP創英角ﾎﾟｯﾌﾟ体" pitchFamily="50" charset="-128"/>
              </a:rPr>
              <a:t>Hydrogen bonds</a:t>
            </a:r>
          </a:p>
          <a:p>
            <a:pPr eaLnBrk="1" hangingPunct="1"/>
            <a:r>
              <a:rPr lang="en-US" altLang="ja-JP" smtClean="0">
                <a:solidFill>
                  <a:srgbClr val="FF0000"/>
                </a:solidFill>
                <a:ea typeface="HGP創英角ﾎﾟｯﾌﾟ体" pitchFamily="50" charset="-128"/>
              </a:rPr>
              <a:t>Hydrophobic interactions </a:t>
            </a:r>
            <a:br>
              <a:rPr lang="en-US" altLang="ja-JP" smtClean="0">
                <a:solidFill>
                  <a:srgbClr val="FF0000"/>
                </a:solidFill>
                <a:ea typeface="HGP創英角ﾎﾟｯﾌﾟ体" pitchFamily="50" charset="-128"/>
              </a:rPr>
            </a:br>
            <a:r>
              <a:rPr lang="ja-JP" altLang="en-US" sz="2400" smtClean="0">
                <a:ea typeface="HGP創英角ﾎﾟｯﾌﾟ体" pitchFamily="50" charset="-128"/>
              </a:rPr>
              <a:t>(</a:t>
            </a:r>
            <a:r>
              <a:rPr lang="en-US" altLang="ja-JP" sz="2400" smtClean="0">
                <a:ea typeface="HGP創英角ﾎﾟｯﾌﾟ体" pitchFamily="50" charset="-128"/>
              </a:rPr>
              <a:t>Hydrophobic molecules associate with each other in water solvent as if water molecules is the repellent to them. It is like oil/water separation. </a:t>
            </a:r>
            <a:r>
              <a:rPr lang="en-US" altLang="ja-JP" sz="2400" u="sng" smtClean="0">
                <a:ea typeface="HGP創英角ﾎﾟｯﾌﾟ体" pitchFamily="50" charset="-128"/>
              </a:rPr>
              <a:t>The presence of water is important for this interaction</a:t>
            </a:r>
            <a:r>
              <a:rPr lang="en-US" altLang="ja-JP" sz="2400" smtClean="0">
                <a:ea typeface="HGP創英角ﾎﾟｯﾌﾟ体" pitchFamily="50" charset="-128"/>
              </a:rPr>
              <a:t>.)</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smtClean="0">
                <a:solidFill>
                  <a:srgbClr val="000000"/>
                </a:solidFill>
              </a:rPr>
              <a:t>Protein Structure Prediction</a:t>
            </a:r>
          </a:p>
        </p:txBody>
      </p:sp>
      <p:sp>
        <p:nvSpPr>
          <p:cNvPr id="10243" name="Rectangle 3"/>
          <p:cNvSpPr>
            <a:spLocks noGrp="1" noChangeArrowheads="1"/>
          </p:cNvSpPr>
          <p:nvPr>
            <p:ph type="body" idx="1"/>
          </p:nvPr>
        </p:nvSpPr>
        <p:spPr/>
        <p:txBody>
          <a:bodyPr/>
          <a:lstStyle/>
          <a:p>
            <a:pPr eaLnBrk="1" hangingPunct="1"/>
            <a:r>
              <a:rPr lang="en-US" sz="2800" i="1" smtClean="0">
                <a:solidFill>
                  <a:srgbClr val="000000"/>
                </a:solidFill>
              </a:rPr>
              <a:t>One popular model for protein folding assumes a sequence of events:</a:t>
            </a:r>
          </a:p>
          <a:p>
            <a:pPr eaLnBrk="1" hangingPunct="1">
              <a:buFontTx/>
              <a:buNone/>
            </a:pPr>
            <a:endParaRPr lang="en-US" sz="2800" i="1" smtClean="0">
              <a:solidFill>
                <a:schemeClr val="accent2"/>
              </a:solidFill>
            </a:endParaRPr>
          </a:p>
          <a:p>
            <a:pPr lvl="1" eaLnBrk="1" hangingPunct="1"/>
            <a:r>
              <a:rPr lang="en-US" sz="2400" smtClean="0">
                <a:solidFill>
                  <a:srgbClr val="FF0000"/>
                </a:solidFill>
              </a:rPr>
              <a:t>Hydrophobic collapse</a:t>
            </a:r>
          </a:p>
          <a:p>
            <a:pPr lvl="1" eaLnBrk="1" hangingPunct="1">
              <a:buFontTx/>
              <a:buNone/>
            </a:pPr>
            <a:endParaRPr lang="en-US" sz="2400" smtClean="0">
              <a:solidFill>
                <a:srgbClr val="FF0000"/>
              </a:solidFill>
            </a:endParaRPr>
          </a:p>
          <a:p>
            <a:pPr lvl="1" eaLnBrk="1" hangingPunct="1"/>
            <a:r>
              <a:rPr lang="en-US" sz="2400" smtClean="0">
                <a:solidFill>
                  <a:srgbClr val="FF0000"/>
                </a:solidFill>
              </a:rPr>
              <a:t>Local interactions stabilize secondary structures</a:t>
            </a:r>
          </a:p>
          <a:p>
            <a:pPr lvl="1" eaLnBrk="1" hangingPunct="1"/>
            <a:endParaRPr lang="en-US" sz="2400" smtClean="0">
              <a:solidFill>
                <a:srgbClr val="FF0000"/>
              </a:solidFill>
            </a:endParaRPr>
          </a:p>
          <a:p>
            <a:pPr lvl="1" eaLnBrk="1" hangingPunct="1"/>
            <a:r>
              <a:rPr lang="en-US" sz="2400" smtClean="0">
                <a:solidFill>
                  <a:srgbClr val="FF0000"/>
                </a:solidFill>
              </a:rPr>
              <a:t>Secondary structures interact to form motifs</a:t>
            </a:r>
          </a:p>
          <a:p>
            <a:pPr lvl="1" eaLnBrk="1" hangingPunct="1"/>
            <a:endParaRPr lang="en-US" sz="2400" smtClean="0">
              <a:solidFill>
                <a:srgbClr val="FF0000"/>
              </a:solidFill>
            </a:endParaRPr>
          </a:p>
          <a:p>
            <a:pPr lvl="1" eaLnBrk="1" hangingPunct="1"/>
            <a:r>
              <a:rPr lang="en-US" sz="2400" smtClean="0">
                <a:solidFill>
                  <a:srgbClr val="FF0000"/>
                </a:solidFill>
              </a:rPr>
              <a:t>Motifs aggregate to form tertiary structure</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Energy Functions used in Molecular Simulation</a:t>
            </a:r>
          </a:p>
        </p:txBody>
      </p:sp>
      <p:graphicFrame>
        <p:nvGraphicFramePr>
          <p:cNvPr id="3074" name="Object 4"/>
          <p:cNvGraphicFramePr>
            <a:graphicFrameLocks noChangeAspect="1"/>
          </p:cNvGraphicFramePr>
          <p:nvPr/>
        </p:nvGraphicFramePr>
        <p:xfrm>
          <a:off x="449263" y="3376613"/>
          <a:ext cx="7958137" cy="1976437"/>
        </p:xfrm>
        <a:graphic>
          <a:graphicData uri="http://schemas.openxmlformats.org/presentationml/2006/ole">
            <p:oleObj spid="_x0000_s3074" name="数式" r:id="rId4" imgW="2819160" imgH="698400" progId="Equation.3">
              <p:embed/>
            </p:oleObj>
          </a:graphicData>
        </a:graphic>
      </p:graphicFrame>
      <p:sp>
        <p:nvSpPr>
          <p:cNvPr id="3076" name="Text Box 6"/>
          <p:cNvSpPr txBox="1">
            <a:spLocks noChangeArrowheads="1"/>
          </p:cNvSpPr>
          <p:nvPr/>
        </p:nvSpPr>
        <p:spPr bwMode="auto">
          <a:xfrm>
            <a:off x="6002338" y="5259388"/>
            <a:ext cx="2366962" cy="7016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Electrostatic term</a:t>
            </a:r>
          </a:p>
        </p:txBody>
      </p:sp>
      <p:sp>
        <p:nvSpPr>
          <p:cNvPr id="3077" name="Text Box 7"/>
          <p:cNvSpPr txBox="1">
            <a:spLocks noChangeArrowheads="1"/>
          </p:cNvSpPr>
          <p:nvPr/>
        </p:nvSpPr>
        <p:spPr bwMode="auto">
          <a:xfrm>
            <a:off x="1208088" y="5259388"/>
            <a:ext cx="2295525" cy="3968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H-bonding term</a:t>
            </a:r>
          </a:p>
        </p:txBody>
      </p:sp>
      <p:sp>
        <p:nvSpPr>
          <p:cNvPr id="3078" name="Text Box 8"/>
          <p:cNvSpPr txBox="1">
            <a:spLocks noChangeArrowheads="1"/>
          </p:cNvSpPr>
          <p:nvPr/>
        </p:nvSpPr>
        <p:spPr bwMode="auto">
          <a:xfrm>
            <a:off x="3314700" y="5257800"/>
            <a:ext cx="2832100" cy="3968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Van der Waals term</a:t>
            </a:r>
            <a:endParaRPr lang="ja-JP" altLang="en-US" sz="2000" b="1">
              <a:latin typeface="Tahoma" pitchFamily="34" charset="0"/>
              <a:ea typeface="HGP創英角ﾎﾟｯﾌﾟ体" pitchFamily="50" charset="-128"/>
            </a:endParaRPr>
          </a:p>
        </p:txBody>
      </p:sp>
      <p:sp>
        <p:nvSpPr>
          <p:cNvPr id="3079" name="Text Box 5"/>
          <p:cNvSpPr txBox="1">
            <a:spLocks noChangeArrowheads="1"/>
          </p:cNvSpPr>
          <p:nvPr/>
        </p:nvSpPr>
        <p:spPr bwMode="auto">
          <a:xfrm>
            <a:off x="839788" y="2833688"/>
            <a:ext cx="2549525" cy="7016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Bond stretching term</a:t>
            </a:r>
          </a:p>
        </p:txBody>
      </p:sp>
      <p:sp>
        <p:nvSpPr>
          <p:cNvPr id="3080" name="Text Box 9"/>
          <p:cNvSpPr txBox="1">
            <a:spLocks noChangeArrowheads="1"/>
          </p:cNvSpPr>
          <p:nvPr/>
        </p:nvSpPr>
        <p:spPr bwMode="auto">
          <a:xfrm>
            <a:off x="5881688" y="2833688"/>
            <a:ext cx="2206625" cy="3968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Dihedral term</a:t>
            </a:r>
          </a:p>
        </p:txBody>
      </p:sp>
      <p:sp>
        <p:nvSpPr>
          <p:cNvPr id="3081" name="Text Box 10"/>
          <p:cNvSpPr txBox="1">
            <a:spLocks noChangeArrowheads="1"/>
          </p:cNvSpPr>
          <p:nvPr/>
        </p:nvSpPr>
        <p:spPr bwMode="auto">
          <a:xfrm>
            <a:off x="3230563" y="2833688"/>
            <a:ext cx="2260600" cy="7016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Angle bending term</a:t>
            </a:r>
          </a:p>
        </p:txBody>
      </p:sp>
      <p:grpSp>
        <p:nvGrpSpPr>
          <p:cNvPr id="3082" name="Group 75"/>
          <p:cNvGrpSpPr>
            <a:grpSpLocks/>
          </p:cNvGrpSpPr>
          <p:nvPr/>
        </p:nvGrpSpPr>
        <p:grpSpPr bwMode="auto">
          <a:xfrm>
            <a:off x="1524000" y="2414588"/>
            <a:ext cx="1223963" cy="249237"/>
            <a:chOff x="1050" y="1512"/>
            <a:chExt cx="771" cy="157"/>
          </a:xfrm>
        </p:grpSpPr>
        <p:sp>
          <p:nvSpPr>
            <p:cNvPr id="3124" name="Oval 11"/>
            <p:cNvSpPr>
              <a:spLocks noChangeArrowheads="1"/>
            </p:cNvSpPr>
            <p:nvPr/>
          </p:nvSpPr>
          <p:spPr bwMode="auto">
            <a:xfrm>
              <a:off x="1677" y="1525"/>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grpSp>
          <p:nvGrpSpPr>
            <p:cNvPr id="3125" name="Group 32"/>
            <p:cNvGrpSpPr>
              <a:grpSpLocks/>
            </p:cNvGrpSpPr>
            <p:nvPr/>
          </p:nvGrpSpPr>
          <p:grpSpPr bwMode="auto">
            <a:xfrm>
              <a:off x="1189" y="1512"/>
              <a:ext cx="490" cy="150"/>
              <a:chOff x="3083" y="2405"/>
              <a:chExt cx="1668" cy="371"/>
            </a:xfrm>
          </p:grpSpPr>
          <p:sp>
            <p:nvSpPr>
              <p:cNvPr id="3127" name="Line 18"/>
              <p:cNvSpPr>
                <a:spLocks noChangeShapeType="1"/>
              </p:cNvSpPr>
              <p:nvPr/>
            </p:nvSpPr>
            <p:spPr bwMode="auto">
              <a:xfrm>
                <a:off x="3229" y="2591"/>
                <a:ext cx="83" cy="162"/>
              </a:xfrm>
              <a:prstGeom prst="line">
                <a:avLst/>
              </a:prstGeom>
              <a:noFill/>
              <a:ln w="38100">
                <a:solidFill>
                  <a:schemeClr val="tx1"/>
                </a:solidFill>
                <a:miter lim="800000"/>
                <a:headEnd/>
                <a:tailEnd/>
              </a:ln>
            </p:spPr>
            <p:txBody>
              <a:bodyPr wrap="none"/>
              <a:lstStyle/>
              <a:p>
                <a:endParaRPr lang="en-US"/>
              </a:p>
            </p:txBody>
          </p:sp>
          <p:sp>
            <p:nvSpPr>
              <p:cNvPr id="3128" name="Line 20"/>
              <p:cNvSpPr>
                <a:spLocks noChangeShapeType="1"/>
              </p:cNvSpPr>
              <p:nvPr/>
            </p:nvSpPr>
            <p:spPr bwMode="auto">
              <a:xfrm flipV="1">
                <a:off x="3309" y="2409"/>
                <a:ext cx="175" cy="365"/>
              </a:xfrm>
              <a:prstGeom prst="line">
                <a:avLst/>
              </a:prstGeom>
              <a:noFill/>
              <a:ln w="38100">
                <a:solidFill>
                  <a:schemeClr val="tx1"/>
                </a:solidFill>
                <a:miter lim="800000"/>
                <a:headEnd/>
                <a:tailEnd/>
              </a:ln>
            </p:spPr>
            <p:txBody>
              <a:bodyPr wrap="none"/>
              <a:lstStyle/>
              <a:p>
                <a:endParaRPr lang="en-US"/>
              </a:p>
            </p:txBody>
          </p:sp>
          <p:sp>
            <p:nvSpPr>
              <p:cNvPr id="3129" name="Line 21"/>
              <p:cNvSpPr>
                <a:spLocks noChangeShapeType="1"/>
              </p:cNvSpPr>
              <p:nvPr/>
            </p:nvSpPr>
            <p:spPr bwMode="auto">
              <a:xfrm>
                <a:off x="3478" y="2416"/>
                <a:ext cx="176" cy="343"/>
              </a:xfrm>
              <a:prstGeom prst="line">
                <a:avLst/>
              </a:prstGeom>
              <a:noFill/>
              <a:ln w="38100">
                <a:solidFill>
                  <a:schemeClr val="tx1"/>
                </a:solidFill>
                <a:miter lim="800000"/>
                <a:headEnd/>
                <a:tailEnd/>
              </a:ln>
            </p:spPr>
            <p:txBody>
              <a:bodyPr wrap="none"/>
              <a:lstStyle/>
              <a:p>
                <a:endParaRPr lang="en-US"/>
              </a:p>
            </p:txBody>
          </p:sp>
          <p:sp>
            <p:nvSpPr>
              <p:cNvPr id="3130" name="Line 23"/>
              <p:cNvSpPr>
                <a:spLocks noChangeShapeType="1"/>
              </p:cNvSpPr>
              <p:nvPr/>
            </p:nvSpPr>
            <p:spPr bwMode="auto">
              <a:xfrm flipV="1">
                <a:off x="3645" y="2411"/>
                <a:ext cx="175" cy="365"/>
              </a:xfrm>
              <a:prstGeom prst="line">
                <a:avLst/>
              </a:prstGeom>
              <a:noFill/>
              <a:ln w="38100">
                <a:solidFill>
                  <a:schemeClr val="tx1"/>
                </a:solidFill>
                <a:miter lim="800000"/>
                <a:headEnd/>
                <a:tailEnd/>
              </a:ln>
            </p:spPr>
            <p:txBody>
              <a:bodyPr wrap="none"/>
              <a:lstStyle/>
              <a:p>
                <a:endParaRPr lang="en-US"/>
              </a:p>
            </p:txBody>
          </p:sp>
          <p:sp>
            <p:nvSpPr>
              <p:cNvPr id="3131" name="Line 24"/>
              <p:cNvSpPr>
                <a:spLocks noChangeShapeType="1"/>
              </p:cNvSpPr>
              <p:nvPr/>
            </p:nvSpPr>
            <p:spPr bwMode="auto">
              <a:xfrm>
                <a:off x="3823" y="2419"/>
                <a:ext cx="176" cy="343"/>
              </a:xfrm>
              <a:prstGeom prst="line">
                <a:avLst/>
              </a:prstGeom>
              <a:noFill/>
              <a:ln w="38100">
                <a:solidFill>
                  <a:schemeClr val="tx1"/>
                </a:solidFill>
                <a:miter lim="800000"/>
                <a:headEnd/>
                <a:tailEnd/>
              </a:ln>
            </p:spPr>
            <p:txBody>
              <a:bodyPr wrap="none"/>
              <a:lstStyle/>
              <a:p>
                <a:endParaRPr lang="en-US"/>
              </a:p>
            </p:txBody>
          </p:sp>
          <p:sp>
            <p:nvSpPr>
              <p:cNvPr id="3132" name="Line 25"/>
              <p:cNvSpPr>
                <a:spLocks noChangeShapeType="1"/>
              </p:cNvSpPr>
              <p:nvPr/>
            </p:nvSpPr>
            <p:spPr bwMode="auto">
              <a:xfrm flipV="1">
                <a:off x="3987" y="2408"/>
                <a:ext cx="175" cy="365"/>
              </a:xfrm>
              <a:prstGeom prst="line">
                <a:avLst/>
              </a:prstGeom>
              <a:noFill/>
              <a:ln w="38100">
                <a:solidFill>
                  <a:schemeClr val="tx1"/>
                </a:solidFill>
                <a:miter lim="800000"/>
                <a:headEnd/>
                <a:tailEnd/>
              </a:ln>
            </p:spPr>
            <p:txBody>
              <a:bodyPr wrap="none"/>
              <a:lstStyle/>
              <a:p>
                <a:endParaRPr lang="en-US"/>
              </a:p>
            </p:txBody>
          </p:sp>
          <p:sp>
            <p:nvSpPr>
              <p:cNvPr id="3133" name="Line 26"/>
              <p:cNvSpPr>
                <a:spLocks noChangeShapeType="1"/>
              </p:cNvSpPr>
              <p:nvPr/>
            </p:nvSpPr>
            <p:spPr bwMode="auto">
              <a:xfrm>
                <a:off x="4165" y="2416"/>
                <a:ext cx="176" cy="343"/>
              </a:xfrm>
              <a:prstGeom prst="line">
                <a:avLst/>
              </a:prstGeom>
              <a:noFill/>
              <a:ln w="38100">
                <a:solidFill>
                  <a:schemeClr val="tx1"/>
                </a:solidFill>
                <a:miter lim="800000"/>
                <a:headEnd/>
                <a:tailEnd/>
              </a:ln>
            </p:spPr>
            <p:txBody>
              <a:bodyPr wrap="none"/>
              <a:lstStyle/>
              <a:p>
                <a:endParaRPr lang="en-US"/>
              </a:p>
            </p:txBody>
          </p:sp>
          <p:sp>
            <p:nvSpPr>
              <p:cNvPr id="3134" name="Line 27"/>
              <p:cNvSpPr>
                <a:spLocks noChangeShapeType="1"/>
              </p:cNvSpPr>
              <p:nvPr/>
            </p:nvSpPr>
            <p:spPr bwMode="auto">
              <a:xfrm flipV="1">
                <a:off x="4329" y="2405"/>
                <a:ext cx="175" cy="365"/>
              </a:xfrm>
              <a:prstGeom prst="line">
                <a:avLst/>
              </a:prstGeom>
              <a:noFill/>
              <a:ln w="38100">
                <a:solidFill>
                  <a:schemeClr val="tx1"/>
                </a:solidFill>
                <a:miter lim="800000"/>
                <a:headEnd/>
                <a:tailEnd/>
              </a:ln>
            </p:spPr>
            <p:txBody>
              <a:bodyPr wrap="none"/>
              <a:lstStyle/>
              <a:p>
                <a:endParaRPr lang="en-US"/>
              </a:p>
            </p:txBody>
          </p:sp>
          <p:sp>
            <p:nvSpPr>
              <p:cNvPr id="3135" name="Line 28"/>
              <p:cNvSpPr>
                <a:spLocks noChangeShapeType="1"/>
              </p:cNvSpPr>
              <p:nvPr/>
            </p:nvSpPr>
            <p:spPr bwMode="auto">
              <a:xfrm>
                <a:off x="4507" y="2413"/>
                <a:ext cx="91" cy="178"/>
              </a:xfrm>
              <a:prstGeom prst="line">
                <a:avLst/>
              </a:prstGeom>
              <a:noFill/>
              <a:ln w="38100">
                <a:solidFill>
                  <a:schemeClr val="tx1"/>
                </a:solidFill>
                <a:miter lim="800000"/>
                <a:headEnd/>
                <a:tailEnd/>
              </a:ln>
            </p:spPr>
            <p:txBody>
              <a:bodyPr wrap="none"/>
              <a:lstStyle/>
              <a:p>
                <a:endParaRPr lang="en-US"/>
              </a:p>
            </p:txBody>
          </p:sp>
          <p:sp>
            <p:nvSpPr>
              <p:cNvPr id="3136" name="Line 30"/>
              <p:cNvSpPr>
                <a:spLocks noChangeShapeType="1"/>
              </p:cNvSpPr>
              <p:nvPr/>
            </p:nvSpPr>
            <p:spPr bwMode="auto">
              <a:xfrm>
                <a:off x="4602" y="2591"/>
                <a:ext cx="149" cy="0"/>
              </a:xfrm>
              <a:prstGeom prst="line">
                <a:avLst/>
              </a:prstGeom>
              <a:noFill/>
              <a:ln w="38100">
                <a:solidFill>
                  <a:schemeClr val="tx1"/>
                </a:solidFill>
                <a:miter lim="800000"/>
                <a:headEnd/>
                <a:tailEnd/>
              </a:ln>
            </p:spPr>
            <p:txBody>
              <a:bodyPr wrap="none"/>
              <a:lstStyle/>
              <a:p>
                <a:endParaRPr lang="en-US"/>
              </a:p>
            </p:txBody>
          </p:sp>
          <p:sp>
            <p:nvSpPr>
              <p:cNvPr id="3137" name="Line 31"/>
              <p:cNvSpPr>
                <a:spLocks noChangeShapeType="1"/>
              </p:cNvSpPr>
              <p:nvPr/>
            </p:nvSpPr>
            <p:spPr bwMode="auto">
              <a:xfrm>
                <a:off x="3083" y="2591"/>
                <a:ext cx="149" cy="0"/>
              </a:xfrm>
              <a:prstGeom prst="line">
                <a:avLst/>
              </a:prstGeom>
              <a:noFill/>
              <a:ln w="38100">
                <a:solidFill>
                  <a:schemeClr val="tx1"/>
                </a:solidFill>
                <a:miter lim="800000"/>
                <a:headEnd/>
                <a:tailEnd/>
              </a:ln>
            </p:spPr>
            <p:txBody>
              <a:bodyPr wrap="none"/>
              <a:lstStyle/>
              <a:p>
                <a:endParaRPr lang="en-US"/>
              </a:p>
            </p:txBody>
          </p:sp>
        </p:grpSp>
        <p:sp>
          <p:nvSpPr>
            <p:cNvPr id="3126" name="Oval 33"/>
            <p:cNvSpPr>
              <a:spLocks noChangeArrowheads="1"/>
            </p:cNvSpPr>
            <p:nvPr/>
          </p:nvSpPr>
          <p:spPr bwMode="auto">
            <a:xfrm>
              <a:off x="1050" y="1525"/>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grpSp>
      <p:grpSp>
        <p:nvGrpSpPr>
          <p:cNvPr id="3083" name="Group 53"/>
          <p:cNvGrpSpPr>
            <a:grpSpLocks/>
          </p:cNvGrpSpPr>
          <p:nvPr/>
        </p:nvGrpSpPr>
        <p:grpSpPr bwMode="auto">
          <a:xfrm>
            <a:off x="3735388" y="2206625"/>
            <a:ext cx="1223962" cy="841375"/>
            <a:chOff x="1557" y="434"/>
            <a:chExt cx="1064" cy="731"/>
          </a:xfrm>
        </p:grpSpPr>
        <p:sp>
          <p:nvSpPr>
            <p:cNvPr id="3118" name="Oval 34"/>
            <p:cNvSpPr>
              <a:spLocks noChangeArrowheads="1"/>
            </p:cNvSpPr>
            <p:nvPr/>
          </p:nvSpPr>
          <p:spPr bwMode="auto">
            <a:xfrm>
              <a:off x="2442" y="434"/>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9" name="Oval 36"/>
            <p:cNvSpPr>
              <a:spLocks noChangeArrowheads="1"/>
            </p:cNvSpPr>
            <p:nvPr/>
          </p:nvSpPr>
          <p:spPr bwMode="auto">
            <a:xfrm>
              <a:off x="2000" y="854"/>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20" name="Oval 37"/>
            <p:cNvSpPr>
              <a:spLocks noChangeArrowheads="1"/>
            </p:cNvSpPr>
            <p:nvPr/>
          </p:nvSpPr>
          <p:spPr bwMode="auto">
            <a:xfrm>
              <a:off x="1557" y="436"/>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21" name="Line 38"/>
            <p:cNvSpPr>
              <a:spLocks noChangeShapeType="1"/>
            </p:cNvSpPr>
            <p:nvPr/>
          </p:nvSpPr>
          <p:spPr bwMode="auto">
            <a:xfrm>
              <a:off x="1708" y="607"/>
              <a:ext cx="292" cy="321"/>
            </a:xfrm>
            <a:prstGeom prst="line">
              <a:avLst/>
            </a:prstGeom>
            <a:noFill/>
            <a:ln w="38100">
              <a:solidFill>
                <a:schemeClr val="tx1"/>
              </a:solidFill>
              <a:miter lim="800000"/>
              <a:headEnd/>
              <a:tailEnd/>
            </a:ln>
          </p:spPr>
          <p:txBody>
            <a:bodyPr wrap="none"/>
            <a:lstStyle/>
            <a:p>
              <a:endParaRPr lang="en-US"/>
            </a:p>
          </p:txBody>
        </p:sp>
        <p:sp>
          <p:nvSpPr>
            <p:cNvPr id="3122" name="Line 39"/>
            <p:cNvSpPr>
              <a:spLocks noChangeShapeType="1"/>
            </p:cNvSpPr>
            <p:nvPr/>
          </p:nvSpPr>
          <p:spPr bwMode="auto">
            <a:xfrm flipH="1">
              <a:off x="2179" y="596"/>
              <a:ext cx="292" cy="321"/>
            </a:xfrm>
            <a:prstGeom prst="line">
              <a:avLst/>
            </a:prstGeom>
            <a:noFill/>
            <a:ln w="38100">
              <a:solidFill>
                <a:schemeClr val="tx1"/>
              </a:solidFill>
              <a:miter lim="800000"/>
              <a:headEnd/>
              <a:tailEnd/>
            </a:ln>
          </p:spPr>
          <p:txBody>
            <a:bodyPr wrap="none"/>
            <a:lstStyle/>
            <a:p>
              <a:endParaRPr lang="en-US"/>
            </a:p>
          </p:txBody>
        </p:sp>
        <p:sp>
          <p:nvSpPr>
            <p:cNvPr id="3123" name="Arc 40"/>
            <p:cNvSpPr>
              <a:spLocks/>
            </p:cNvSpPr>
            <p:nvPr/>
          </p:nvSpPr>
          <p:spPr bwMode="auto">
            <a:xfrm>
              <a:off x="1813" y="570"/>
              <a:ext cx="553" cy="595"/>
            </a:xfrm>
            <a:custGeom>
              <a:avLst/>
              <a:gdLst>
                <a:gd name="T0" fmla="*/ 0 w 29444"/>
                <a:gd name="T1" fmla="*/ 5 h 21600"/>
                <a:gd name="T2" fmla="*/ 10 w 29444"/>
                <a:gd name="T3" fmla="*/ 4 h 21600"/>
                <a:gd name="T4" fmla="*/ 5 w 29444"/>
                <a:gd name="T5" fmla="*/ 16 h 21600"/>
                <a:gd name="T6" fmla="*/ 0 60000 65536"/>
                <a:gd name="T7" fmla="*/ 0 60000 65536"/>
                <a:gd name="T8" fmla="*/ 0 60000 65536"/>
                <a:gd name="T9" fmla="*/ 0 w 29444"/>
                <a:gd name="T10" fmla="*/ 0 h 21600"/>
                <a:gd name="T11" fmla="*/ 29444 w 29444"/>
                <a:gd name="T12" fmla="*/ 21600 h 21600"/>
              </a:gdLst>
              <a:ahLst/>
              <a:cxnLst>
                <a:cxn ang="T6">
                  <a:pos x="T0" y="T1"/>
                </a:cxn>
                <a:cxn ang="T7">
                  <a:pos x="T2" y="T3"/>
                </a:cxn>
                <a:cxn ang="T8">
                  <a:pos x="T4" y="T5"/>
                </a:cxn>
              </a:cxnLst>
              <a:rect l="T9" t="T10" r="T11" b="T12"/>
              <a:pathLst>
                <a:path w="29444" h="21600" fill="none" extrusionOk="0">
                  <a:moveTo>
                    <a:pt x="-1" y="6026"/>
                  </a:moveTo>
                  <a:cubicBezTo>
                    <a:pt x="4023" y="2159"/>
                    <a:pt x="9387" y="-1"/>
                    <a:pt x="14968" y="0"/>
                  </a:cubicBezTo>
                  <a:cubicBezTo>
                    <a:pt x="20316" y="0"/>
                    <a:pt x="25474" y="1984"/>
                    <a:pt x="29444" y="5568"/>
                  </a:cubicBezTo>
                </a:path>
                <a:path w="29444" h="21600" stroke="0" extrusionOk="0">
                  <a:moveTo>
                    <a:pt x="-1" y="6026"/>
                  </a:moveTo>
                  <a:cubicBezTo>
                    <a:pt x="4023" y="2159"/>
                    <a:pt x="9387" y="-1"/>
                    <a:pt x="14968" y="0"/>
                  </a:cubicBezTo>
                  <a:cubicBezTo>
                    <a:pt x="20316" y="0"/>
                    <a:pt x="25474" y="1984"/>
                    <a:pt x="29444" y="5568"/>
                  </a:cubicBezTo>
                  <a:lnTo>
                    <a:pt x="14968" y="21600"/>
                  </a:lnTo>
                  <a:close/>
                </a:path>
              </a:pathLst>
            </a:custGeom>
            <a:noFill/>
            <a:ln w="38100">
              <a:solidFill>
                <a:schemeClr val="tx1"/>
              </a:solidFill>
              <a:miter lim="800000"/>
              <a:headEnd type="triangle" w="med" len="med"/>
              <a:tailEnd type="triangle" w="med" len="med"/>
            </a:ln>
          </p:spPr>
          <p:txBody>
            <a:bodyPr wrap="none" anchor="ctr"/>
            <a:lstStyle/>
            <a:p>
              <a:endParaRPr lang="en-US"/>
            </a:p>
          </p:txBody>
        </p:sp>
      </p:grpSp>
      <p:grpSp>
        <p:nvGrpSpPr>
          <p:cNvPr id="3084" name="Group 52"/>
          <p:cNvGrpSpPr>
            <a:grpSpLocks/>
          </p:cNvGrpSpPr>
          <p:nvPr/>
        </p:nvGrpSpPr>
        <p:grpSpPr bwMode="auto">
          <a:xfrm>
            <a:off x="5802313" y="2032000"/>
            <a:ext cx="1939925" cy="1030288"/>
            <a:chOff x="2865" y="281"/>
            <a:chExt cx="1845" cy="980"/>
          </a:xfrm>
        </p:grpSpPr>
        <p:sp>
          <p:nvSpPr>
            <p:cNvPr id="3111" name="Oval 45"/>
            <p:cNvSpPr>
              <a:spLocks noChangeArrowheads="1"/>
            </p:cNvSpPr>
            <p:nvPr/>
          </p:nvSpPr>
          <p:spPr bwMode="auto">
            <a:xfrm>
              <a:off x="2865" y="1082"/>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2" name="Oval 41"/>
            <p:cNvSpPr>
              <a:spLocks noChangeArrowheads="1"/>
            </p:cNvSpPr>
            <p:nvPr/>
          </p:nvSpPr>
          <p:spPr bwMode="auto">
            <a:xfrm>
              <a:off x="4531" y="281"/>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3" name="Oval 42"/>
            <p:cNvSpPr>
              <a:spLocks noChangeArrowheads="1"/>
            </p:cNvSpPr>
            <p:nvPr/>
          </p:nvSpPr>
          <p:spPr bwMode="auto">
            <a:xfrm>
              <a:off x="4116" y="719"/>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4" name="Line 43"/>
            <p:cNvSpPr>
              <a:spLocks noChangeShapeType="1"/>
            </p:cNvSpPr>
            <p:nvPr/>
          </p:nvSpPr>
          <p:spPr bwMode="auto">
            <a:xfrm flipH="1">
              <a:off x="4268" y="425"/>
              <a:ext cx="292" cy="321"/>
            </a:xfrm>
            <a:prstGeom prst="line">
              <a:avLst/>
            </a:prstGeom>
            <a:noFill/>
            <a:ln w="38100">
              <a:solidFill>
                <a:schemeClr val="tx1"/>
              </a:solidFill>
              <a:miter lim="800000"/>
              <a:headEnd/>
              <a:tailEnd/>
            </a:ln>
          </p:spPr>
          <p:txBody>
            <a:bodyPr wrap="none"/>
            <a:lstStyle/>
            <a:p>
              <a:endParaRPr lang="en-US"/>
            </a:p>
          </p:txBody>
        </p:sp>
        <p:sp>
          <p:nvSpPr>
            <p:cNvPr id="3115" name="Oval 44"/>
            <p:cNvSpPr>
              <a:spLocks noChangeArrowheads="1"/>
            </p:cNvSpPr>
            <p:nvPr/>
          </p:nvSpPr>
          <p:spPr bwMode="auto">
            <a:xfrm>
              <a:off x="3274" y="638"/>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6" name="Line 46"/>
            <p:cNvSpPr>
              <a:spLocks noChangeShapeType="1"/>
            </p:cNvSpPr>
            <p:nvPr/>
          </p:nvSpPr>
          <p:spPr bwMode="auto">
            <a:xfrm flipH="1">
              <a:off x="2993" y="782"/>
              <a:ext cx="292" cy="321"/>
            </a:xfrm>
            <a:prstGeom prst="line">
              <a:avLst/>
            </a:prstGeom>
            <a:noFill/>
            <a:ln w="38100">
              <a:solidFill>
                <a:schemeClr val="tx1"/>
              </a:solidFill>
              <a:miter lim="800000"/>
              <a:headEnd/>
              <a:tailEnd/>
            </a:ln>
          </p:spPr>
          <p:txBody>
            <a:bodyPr wrap="none"/>
            <a:lstStyle/>
            <a:p>
              <a:endParaRPr lang="en-US"/>
            </a:p>
          </p:txBody>
        </p:sp>
        <p:sp>
          <p:nvSpPr>
            <p:cNvPr id="3117" name="Line 50"/>
            <p:cNvSpPr>
              <a:spLocks noChangeShapeType="1"/>
            </p:cNvSpPr>
            <p:nvPr/>
          </p:nvSpPr>
          <p:spPr bwMode="auto">
            <a:xfrm flipH="1" flipV="1">
              <a:off x="3466" y="742"/>
              <a:ext cx="651" cy="58"/>
            </a:xfrm>
            <a:prstGeom prst="line">
              <a:avLst/>
            </a:prstGeom>
            <a:noFill/>
            <a:ln w="38100">
              <a:solidFill>
                <a:schemeClr val="tx1"/>
              </a:solidFill>
              <a:miter lim="800000"/>
              <a:headEnd/>
              <a:tailEnd/>
            </a:ln>
          </p:spPr>
          <p:txBody>
            <a:bodyPr wrap="none"/>
            <a:lstStyle/>
            <a:p>
              <a:endParaRPr lang="en-US"/>
            </a:p>
          </p:txBody>
        </p:sp>
      </p:grpSp>
      <p:sp>
        <p:nvSpPr>
          <p:cNvPr id="3085" name="Arc 55"/>
          <p:cNvSpPr>
            <a:spLocks/>
          </p:cNvSpPr>
          <p:nvPr/>
        </p:nvSpPr>
        <p:spPr bwMode="auto">
          <a:xfrm>
            <a:off x="6645275" y="2312988"/>
            <a:ext cx="311150" cy="447675"/>
          </a:xfrm>
          <a:custGeom>
            <a:avLst/>
            <a:gdLst>
              <a:gd name="T0" fmla="*/ 202693 w 40629"/>
              <a:gd name="T1" fmla="*/ 712197 h 43200"/>
              <a:gd name="T2" fmla="*/ 0 w 40629"/>
              <a:gd name="T3" fmla="*/ 3417211 h 43200"/>
              <a:gd name="T4" fmla="*/ 1116047 w 40629"/>
              <a:gd name="T5" fmla="*/ 2319599 h 43200"/>
              <a:gd name="T6" fmla="*/ 0 60000 65536"/>
              <a:gd name="T7" fmla="*/ 0 60000 65536"/>
              <a:gd name="T8" fmla="*/ 0 60000 65536"/>
              <a:gd name="T9" fmla="*/ 0 w 40629"/>
              <a:gd name="T10" fmla="*/ 0 h 43200"/>
              <a:gd name="T11" fmla="*/ 40629 w 40629"/>
              <a:gd name="T12" fmla="*/ 43200 h 43200"/>
            </a:gdLst>
            <a:ahLst/>
            <a:cxnLst>
              <a:cxn ang="T6">
                <a:pos x="T0" y="T1"/>
              </a:cxn>
              <a:cxn ang="T7">
                <a:pos x="T2" y="T3"/>
              </a:cxn>
              <a:cxn ang="T8">
                <a:pos x="T4" y="T5"/>
              </a:cxn>
            </a:cxnLst>
            <a:rect l="T9" t="T10" r="T11" b="T12"/>
            <a:pathLst>
              <a:path w="40629" h="43200" fill="none" extrusionOk="0">
                <a:moveTo>
                  <a:pt x="3455" y="6631"/>
                </a:moveTo>
                <a:cubicBezTo>
                  <a:pt x="7528" y="2394"/>
                  <a:pt x="13151" y="-1"/>
                  <a:pt x="19029" y="0"/>
                </a:cubicBezTo>
                <a:cubicBezTo>
                  <a:pt x="30958" y="0"/>
                  <a:pt x="40629" y="9670"/>
                  <a:pt x="40629" y="21600"/>
                </a:cubicBezTo>
                <a:cubicBezTo>
                  <a:pt x="40629" y="33529"/>
                  <a:pt x="30958" y="43200"/>
                  <a:pt x="19029" y="43200"/>
                </a:cubicBezTo>
                <a:cubicBezTo>
                  <a:pt x="11074" y="43200"/>
                  <a:pt x="3764" y="38828"/>
                  <a:pt x="0" y="31820"/>
                </a:cubicBezTo>
              </a:path>
              <a:path w="40629" h="43200" stroke="0" extrusionOk="0">
                <a:moveTo>
                  <a:pt x="3455" y="6631"/>
                </a:moveTo>
                <a:cubicBezTo>
                  <a:pt x="7528" y="2394"/>
                  <a:pt x="13151" y="-1"/>
                  <a:pt x="19029" y="0"/>
                </a:cubicBezTo>
                <a:cubicBezTo>
                  <a:pt x="30958" y="0"/>
                  <a:pt x="40629" y="9670"/>
                  <a:pt x="40629" y="21600"/>
                </a:cubicBezTo>
                <a:cubicBezTo>
                  <a:pt x="40629" y="33529"/>
                  <a:pt x="30958" y="43200"/>
                  <a:pt x="19029" y="43200"/>
                </a:cubicBezTo>
                <a:cubicBezTo>
                  <a:pt x="11074" y="43200"/>
                  <a:pt x="3764" y="38828"/>
                  <a:pt x="0" y="31820"/>
                </a:cubicBezTo>
                <a:lnTo>
                  <a:pt x="19029" y="21600"/>
                </a:lnTo>
                <a:close/>
              </a:path>
            </a:pathLst>
          </a:custGeom>
          <a:noFill/>
          <a:ln w="38100">
            <a:solidFill>
              <a:schemeClr val="tx1"/>
            </a:solidFill>
            <a:miter lim="800000"/>
            <a:headEnd/>
            <a:tailEnd type="triangle" w="med" len="med"/>
          </a:ln>
        </p:spPr>
        <p:txBody>
          <a:bodyPr wrap="none" anchor="ctr"/>
          <a:lstStyle/>
          <a:p>
            <a:endParaRPr lang="en-US"/>
          </a:p>
        </p:txBody>
      </p:sp>
      <p:sp>
        <p:nvSpPr>
          <p:cNvPr id="3086" name="Text Box 56"/>
          <p:cNvSpPr txBox="1">
            <a:spLocks noChangeArrowheads="1"/>
          </p:cNvSpPr>
          <p:nvPr/>
        </p:nvSpPr>
        <p:spPr bwMode="auto">
          <a:xfrm>
            <a:off x="1865313" y="1978025"/>
            <a:ext cx="585787"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87" name="Text Box 57"/>
          <p:cNvSpPr txBox="1">
            <a:spLocks noChangeArrowheads="1"/>
          </p:cNvSpPr>
          <p:nvPr/>
        </p:nvSpPr>
        <p:spPr bwMode="auto">
          <a:xfrm>
            <a:off x="6429375" y="1900238"/>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Φ</a:t>
            </a:r>
          </a:p>
        </p:txBody>
      </p:sp>
      <p:sp>
        <p:nvSpPr>
          <p:cNvPr id="3088" name="Text Box 58"/>
          <p:cNvSpPr txBox="1">
            <a:spLocks noChangeArrowheads="1"/>
          </p:cNvSpPr>
          <p:nvPr/>
        </p:nvSpPr>
        <p:spPr bwMode="auto">
          <a:xfrm>
            <a:off x="4040188" y="1939925"/>
            <a:ext cx="585787"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Θ</a:t>
            </a:r>
          </a:p>
        </p:txBody>
      </p:sp>
      <p:grpSp>
        <p:nvGrpSpPr>
          <p:cNvPr id="3089" name="Group 74"/>
          <p:cNvGrpSpPr>
            <a:grpSpLocks/>
          </p:cNvGrpSpPr>
          <p:nvPr/>
        </p:nvGrpSpPr>
        <p:grpSpPr bwMode="auto">
          <a:xfrm>
            <a:off x="3992563" y="5859463"/>
            <a:ext cx="1195387" cy="228600"/>
            <a:chOff x="1231" y="3642"/>
            <a:chExt cx="753" cy="144"/>
          </a:xfrm>
        </p:grpSpPr>
        <p:sp>
          <p:nvSpPr>
            <p:cNvPr id="3108" name="Oval 59"/>
            <p:cNvSpPr>
              <a:spLocks noChangeArrowheads="1"/>
            </p:cNvSpPr>
            <p:nvPr/>
          </p:nvSpPr>
          <p:spPr bwMode="auto">
            <a:xfrm>
              <a:off x="1840" y="364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9" name="Oval 60"/>
            <p:cNvSpPr>
              <a:spLocks noChangeArrowheads="1"/>
            </p:cNvSpPr>
            <p:nvPr/>
          </p:nvSpPr>
          <p:spPr bwMode="auto">
            <a:xfrm>
              <a:off x="1231" y="364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0" name="Line 61"/>
            <p:cNvSpPr>
              <a:spLocks noChangeShapeType="1"/>
            </p:cNvSpPr>
            <p:nvPr/>
          </p:nvSpPr>
          <p:spPr bwMode="auto">
            <a:xfrm>
              <a:off x="1432" y="3711"/>
              <a:ext cx="350" cy="0"/>
            </a:xfrm>
            <a:prstGeom prst="line">
              <a:avLst/>
            </a:prstGeom>
            <a:noFill/>
            <a:ln w="38100">
              <a:solidFill>
                <a:schemeClr val="tx1"/>
              </a:solidFill>
              <a:prstDash val="sysDot"/>
              <a:miter lim="800000"/>
              <a:headEnd/>
              <a:tailEnd/>
            </a:ln>
          </p:spPr>
          <p:txBody>
            <a:bodyPr wrap="none"/>
            <a:lstStyle/>
            <a:p>
              <a:endParaRPr lang="en-US"/>
            </a:p>
          </p:txBody>
        </p:sp>
      </p:grpSp>
      <p:grpSp>
        <p:nvGrpSpPr>
          <p:cNvPr id="3090" name="Group 76"/>
          <p:cNvGrpSpPr>
            <a:grpSpLocks/>
          </p:cNvGrpSpPr>
          <p:nvPr/>
        </p:nvGrpSpPr>
        <p:grpSpPr bwMode="auto">
          <a:xfrm>
            <a:off x="6276975" y="5816600"/>
            <a:ext cx="1660525" cy="277813"/>
            <a:chOff x="4044" y="3646"/>
            <a:chExt cx="1046" cy="175"/>
          </a:xfrm>
        </p:grpSpPr>
        <p:sp>
          <p:nvSpPr>
            <p:cNvPr id="3103" name="Oval 62"/>
            <p:cNvSpPr>
              <a:spLocks noChangeArrowheads="1"/>
            </p:cNvSpPr>
            <p:nvPr/>
          </p:nvSpPr>
          <p:spPr bwMode="auto">
            <a:xfrm>
              <a:off x="4797" y="366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4" name="Oval 63"/>
            <p:cNvSpPr>
              <a:spLocks noChangeArrowheads="1"/>
            </p:cNvSpPr>
            <p:nvPr/>
          </p:nvSpPr>
          <p:spPr bwMode="auto">
            <a:xfrm>
              <a:off x="4188" y="366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5" name="Line 64"/>
            <p:cNvSpPr>
              <a:spLocks noChangeShapeType="1"/>
            </p:cNvSpPr>
            <p:nvPr/>
          </p:nvSpPr>
          <p:spPr bwMode="auto">
            <a:xfrm>
              <a:off x="4389" y="3731"/>
              <a:ext cx="350" cy="0"/>
            </a:xfrm>
            <a:prstGeom prst="line">
              <a:avLst/>
            </a:prstGeom>
            <a:noFill/>
            <a:ln w="38100">
              <a:solidFill>
                <a:schemeClr val="tx1"/>
              </a:solidFill>
              <a:prstDash val="sysDot"/>
              <a:miter lim="800000"/>
              <a:headEnd/>
              <a:tailEnd/>
            </a:ln>
          </p:spPr>
          <p:txBody>
            <a:bodyPr wrap="none"/>
            <a:lstStyle/>
            <a:p>
              <a:endParaRPr lang="en-US"/>
            </a:p>
          </p:txBody>
        </p:sp>
        <p:sp>
          <p:nvSpPr>
            <p:cNvPr id="3106" name="Text Box 65"/>
            <p:cNvSpPr txBox="1">
              <a:spLocks noChangeArrowheads="1"/>
            </p:cNvSpPr>
            <p:nvPr/>
          </p:nvSpPr>
          <p:spPr bwMode="auto">
            <a:xfrm>
              <a:off x="4044" y="3646"/>
              <a:ext cx="450" cy="173"/>
            </a:xfrm>
            <a:prstGeom prst="rect">
              <a:avLst/>
            </a:prstGeom>
            <a:noFill/>
            <a:ln w="9525">
              <a:noFill/>
              <a:miter lim="800000"/>
              <a:headEnd/>
              <a:tailEnd/>
            </a:ln>
          </p:spPr>
          <p:txBody>
            <a:bodyPr>
              <a:spAutoFit/>
            </a:bodyPr>
            <a:lstStyle/>
            <a:p>
              <a:pPr algn="ctr">
                <a:spcBef>
                  <a:spcPct val="50000"/>
                </a:spcBef>
              </a:pPr>
              <a:r>
                <a:rPr lang="ja-JP" altLang="en-US" sz="1200">
                  <a:ea typeface="HGP創英角ﾎﾟｯﾌﾟ体" pitchFamily="50" charset="-128"/>
                </a:rPr>
                <a:t>＋</a:t>
              </a:r>
            </a:p>
          </p:txBody>
        </p:sp>
        <p:sp>
          <p:nvSpPr>
            <p:cNvPr id="3107" name="Text Box 66"/>
            <p:cNvSpPr txBox="1">
              <a:spLocks noChangeArrowheads="1"/>
            </p:cNvSpPr>
            <p:nvPr/>
          </p:nvSpPr>
          <p:spPr bwMode="auto">
            <a:xfrm>
              <a:off x="4640" y="3648"/>
              <a:ext cx="450" cy="173"/>
            </a:xfrm>
            <a:prstGeom prst="rect">
              <a:avLst/>
            </a:prstGeom>
            <a:noFill/>
            <a:ln w="9525">
              <a:noFill/>
              <a:miter lim="800000"/>
              <a:headEnd/>
              <a:tailEnd/>
            </a:ln>
          </p:spPr>
          <p:txBody>
            <a:bodyPr>
              <a:spAutoFit/>
            </a:bodyPr>
            <a:lstStyle/>
            <a:p>
              <a:pPr algn="ctr">
                <a:spcBef>
                  <a:spcPct val="50000"/>
                </a:spcBef>
              </a:pPr>
              <a:r>
                <a:rPr lang="ja-JP" altLang="en-US" sz="1200">
                  <a:ea typeface="HGP創英角ﾎﾟｯﾌﾟ体" pitchFamily="50" charset="-128"/>
                </a:rPr>
                <a:t>ー</a:t>
              </a:r>
            </a:p>
          </p:txBody>
        </p:sp>
      </p:grpSp>
      <p:grpSp>
        <p:nvGrpSpPr>
          <p:cNvPr id="3091" name="Group 73"/>
          <p:cNvGrpSpPr>
            <a:grpSpLocks/>
          </p:cNvGrpSpPr>
          <p:nvPr/>
        </p:nvGrpSpPr>
        <p:grpSpPr bwMode="auto">
          <a:xfrm>
            <a:off x="1662113" y="5837238"/>
            <a:ext cx="1435100" cy="287337"/>
            <a:chOff x="2730" y="3623"/>
            <a:chExt cx="904" cy="181"/>
          </a:xfrm>
        </p:grpSpPr>
        <p:sp>
          <p:nvSpPr>
            <p:cNvPr id="3097" name="Oval 68"/>
            <p:cNvSpPr>
              <a:spLocks noChangeArrowheads="1"/>
            </p:cNvSpPr>
            <p:nvPr/>
          </p:nvSpPr>
          <p:spPr bwMode="auto">
            <a:xfrm>
              <a:off x="2874" y="3647"/>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098" name="Line 69"/>
            <p:cNvSpPr>
              <a:spLocks noChangeShapeType="1"/>
            </p:cNvSpPr>
            <p:nvPr/>
          </p:nvSpPr>
          <p:spPr bwMode="auto">
            <a:xfrm>
              <a:off x="3075" y="3716"/>
              <a:ext cx="208" cy="0"/>
            </a:xfrm>
            <a:prstGeom prst="line">
              <a:avLst/>
            </a:prstGeom>
            <a:noFill/>
            <a:ln w="38100">
              <a:solidFill>
                <a:schemeClr val="tx1"/>
              </a:solidFill>
              <a:prstDash val="sysDot"/>
              <a:miter lim="800000"/>
              <a:headEnd/>
              <a:tailEnd/>
            </a:ln>
          </p:spPr>
          <p:txBody>
            <a:bodyPr wrap="none"/>
            <a:lstStyle/>
            <a:p>
              <a:endParaRPr lang="en-US"/>
            </a:p>
          </p:txBody>
        </p:sp>
        <p:sp>
          <p:nvSpPr>
            <p:cNvPr id="3099" name="Text Box 70"/>
            <p:cNvSpPr txBox="1">
              <a:spLocks noChangeArrowheads="1"/>
            </p:cNvSpPr>
            <p:nvPr/>
          </p:nvSpPr>
          <p:spPr bwMode="auto">
            <a:xfrm>
              <a:off x="2730" y="3631"/>
              <a:ext cx="450" cy="173"/>
            </a:xfrm>
            <a:prstGeom prst="rect">
              <a:avLst/>
            </a:prstGeom>
            <a:noFill/>
            <a:ln w="9525">
              <a:noFill/>
              <a:miter lim="800000"/>
              <a:headEnd/>
              <a:tailEnd/>
            </a:ln>
          </p:spPr>
          <p:txBody>
            <a:bodyPr>
              <a:spAutoFit/>
            </a:bodyPr>
            <a:lstStyle/>
            <a:p>
              <a:pPr algn="ctr">
                <a:spcBef>
                  <a:spcPct val="50000"/>
                </a:spcBef>
              </a:pPr>
              <a:r>
                <a:rPr lang="en-US" altLang="ja-JP" sz="1200">
                  <a:latin typeface="HGP創英角ﾎﾟｯﾌﾟ体" pitchFamily="50" charset="-128"/>
                  <a:ea typeface="HGP創英角ﾎﾟｯﾌﾟ体" pitchFamily="50" charset="-128"/>
                </a:rPr>
                <a:t>O</a:t>
              </a:r>
            </a:p>
          </p:txBody>
        </p:sp>
        <p:grpSp>
          <p:nvGrpSpPr>
            <p:cNvPr id="3100" name="Group 72"/>
            <p:cNvGrpSpPr>
              <a:grpSpLocks/>
            </p:cNvGrpSpPr>
            <p:nvPr/>
          </p:nvGrpSpPr>
          <p:grpSpPr bwMode="auto">
            <a:xfrm>
              <a:off x="3184" y="3623"/>
              <a:ext cx="450" cy="173"/>
              <a:chOff x="3254" y="3669"/>
              <a:chExt cx="450" cy="173"/>
            </a:xfrm>
          </p:grpSpPr>
          <p:sp>
            <p:nvSpPr>
              <p:cNvPr id="3101" name="Oval 67"/>
              <p:cNvSpPr>
                <a:spLocks noChangeArrowheads="1"/>
              </p:cNvSpPr>
              <p:nvPr/>
            </p:nvSpPr>
            <p:spPr bwMode="auto">
              <a:xfrm>
                <a:off x="3411" y="3683"/>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2" name="Text Box 71"/>
              <p:cNvSpPr txBox="1">
                <a:spLocks noChangeArrowheads="1"/>
              </p:cNvSpPr>
              <p:nvPr/>
            </p:nvSpPr>
            <p:spPr bwMode="auto">
              <a:xfrm>
                <a:off x="3254" y="3669"/>
                <a:ext cx="450" cy="173"/>
              </a:xfrm>
              <a:prstGeom prst="rect">
                <a:avLst/>
              </a:prstGeom>
              <a:noFill/>
              <a:ln w="9525">
                <a:noFill/>
                <a:miter lim="800000"/>
                <a:headEnd/>
                <a:tailEnd/>
              </a:ln>
            </p:spPr>
            <p:txBody>
              <a:bodyPr>
                <a:spAutoFit/>
              </a:bodyPr>
              <a:lstStyle/>
              <a:p>
                <a:pPr algn="ctr">
                  <a:spcBef>
                    <a:spcPct val="50000"/>
                  </a:spcBef>
                </a:pPr>
                <a:r>
                  <a:rPr lang="en-US" altLang="ja-JP" sz="1200">
                    <a:latin typeface="HGP創英角ﾎﾟｯﾌﾟ体" pitchFamily="50" charset="-128"/>
                    <a:ea typeface="HGP創英角ﾎﾟｯﾌﾟ体" pitchFamily="50" charset="-128"/>
                  </a:rPr>
                  <a:t>H</a:t>
                </a:r>
              </a:p>
            </p:txBody>
          </p:sp>
        </p:grpSp>
      </p:grpSp>
      <p:sp>
        <p:nvSpPr>
          <p:cNvPr id="3092" name="Text Box 77"/>
          <p:cNvSpPr txBox="1">
            <a:spLocks noChangeArrowheads="1"/>
          </p:cNvSpPr>
          <p:nvPr/>
        </p:nvSpPr>
        <p:spPr bwMode="auto">
          <a:xfrm>
            <a:off x="4273550" y="5957888"/>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93" name="Text Box 78"/>
          <p:cNvSpPr txBox="1">
            <a:spLocks noChangeArrowheads="1"/>
          </p:cNvSpPr>
          <p:nvPr/>
        </p:nvSpPr>
        <p:spPr bwMode="auto">
          <a:xfrm>
            <a:off x="2070100" y="5934075"/>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94" name="Text Box 79"/>
          <p:cNvSpPr txBox="1">
            <a:spLocks noChangeArrowheads="1"/>
          </p:cNvSpPr>
          <p:nvPr/>
        </p:nvSpPr>
        <p:spPr bwMode="auto">
          <a:xfrm>
            <a:off x="6800850" y="5891213"/>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95" name="AutoShape 80"/>
          <p:cNvSpPr>
            <a:spLocks noChangeArrowheads="1"/>
          </p:cNvSpPr>
          <p:nvPr/>
        </p:nvSpPr>
        <p:spPr bwMode="auto">
          <a:xfrm>
            <a:off x="3581400" y="4192588"/>
            <a:ext cx="4017963" cy="1109662"/>
          </a:xfrm>
          <a:prstGeom prst="roundRect">
            <a:avLst>
              <a:gd name="adj" fmla="val 16667"/>
            </a:avLst>
          </a:prstGeom>
          <a:noFill/>
          <a:ln w="31750">
            <a:solidFill>
              <a:srgbClr val="FF0000"/>
            </a:solidFill>
            <a:miter lim="800000"/>
            <a:headEnd/>
            <a:tailEnd/>
          </a:ln>
        </p:spPr>
        <p:txBody>
          <a:bodyPr wrap="none" anchor="ctr"/>
          <a:lstStyle/>
          <a:p>
            <a:endParaRPr lang="en-US"/>
          </a:p>
        </p:txBody>
      </p:sp>
      <p:sp>
        <p:nvSpPr>
          <p:cNvPr id="3096" name="Text Box 81"/>
          <p:cNvSpPr txBox="1">
            <a:spLocks noChangeArrowheads="1"/>
          </p:cNvSpPr>
          <p:nvPr/>
        </p:nvSpPr>
        <p:spPr bwMode="auto">
          <a:xfrm>
            <a:off x="7650163" y="4137025"/>
            <a:ext cx="1493837" cy="1190625"/>
          </a:xfrm>
          <a:prstGeom prst="rect">
            <a:avLst/>
          </a:prstGeom>
          <a:noFill/>
          <a:ln w="9525">
            <a:noFill/>
            <a:miter lim="800000"/>
            <a:headEnd/>
            <a:tailEnd/>
          </a:ln>
        </p:spPr>
        <p:txBody>
          <a:bodyPr>
            <a:spAutoFit/>
          </a:bodyPr>
          <a:lstStyle/>
          <a:p>
            <a:pPr>
              <a:spcBef>
                <a:spcPct val="50000"/>
              </a:spcBef>
            </a:pPr>
            <a:r>
              <a:rPr lang="en-US" altLang="ja-JP" sz="1800" b="1">
                <a:solidFill>
                  <a:srgbClr val="FF0000"/>
                </a:solidFill>
                <a:latin typeface="Tahoma" pitchFamily="34" charset="0"/>
                <a:ea typeface="HGP創英角ﾎﾟｯﾌﾟ体" pitchFamily="50" charset="-128"/>
              </a:rPr>
              <a:t>The most time demanding part.</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System for MD Simulations</a:t>
            </a:r>
          </a:p>
        </p:txBody>
      </p:sp>
      <p:pic>
        <p:nvPicPr>
          <p:cNvPr id="26627" name="Picture 6" descr="C:\My Documents\FRCCSセミナー\1PSV_WAT.gif"/>
          <p:cNvPicPr>
            <a:picLocks noChangeAspect="1" noChangeArrowheads="1"/>
          </p:cNvPicPr>
          <p:nvPr/>
        </p:nvPicPr>
        <p:blipFill>
          <a:blip r:embed="rId3" cstate="print"/>
          <a:srcRect l="12712" t="487" r="12712" b="487"/>
          <a:stretch>
            <a:fillRect/>
          </a:stretch>
        </p:blipFill>
        <p:spPr bwMode="auto">
          <a:xfrm>
            <a:off x="4883150" y="2478088"/>
            <a:ext cx="3378200" cy="2936875"/>
          </a:xfrm>
          <a:prstGeom prst="rect">
            <a:avLst/>
          </a:prstGeom>
          <a:noFill/>
          <a:ln w="9525">
            <a:noFill/>
            <a:miter lim="800000"/>
            <a:headEnd/>
            <a:tailEnd/>
          </a:ln>
        </p:spPr>
      </p:pic>
      <p:pic>
        <p:nvPicPr>
          <p:cNvPr id="26628" name="Picture 7" descr="C:\My Documents\FRCCSセミナー\1PSV.gif"/>
          <p:cNvPicPr>
            <a:picLocks noChangeAspect="1" noChangeArrowheads="1"/>
          </p:cNvPicPr>
          <p:nvPr/>
        </p:nvPicPr>
        <p:blipFill>
          <a:blip r:embed="rId4" cstate="print"/>
          <a:srcRect l="12712" r="12712"/>
          <a:stretch>
            <a:fillRect/>
          </a:stretch>
        </p:blipFill>
        <p:spPr bwMode="auto">
          <a:xfrm>
            <a:off x="971550" y="2495550"/>
            <a:ext cx="3322638" cy="2919413"/>
          </a:xfrm>
          <a:prstGeom prst="rect">
            <a:avLst/>
          </a:prstGeom>
          <a:noFill/>
          <a:ln w="9525">
            <a:noFill/>
            <a:miter lim="800000"/>
            <a:headEnd/>
            <a:tailEnd/>
          </a:ln>
        </p:spPr>
      </p:pic>
      <p:sp>
        <p:nvSpPr>
          <p:cNvPr id="26629" name="Text Box 8"/>
          <p:cNvSpPr txBox="1">
            <a:spLocks noChangeArrowheads="1"/>
          </p:cNvSpPr>
          <p:nvPr/>
        </p:nvSpPr>
        <p:spPr bwMode="auto">
          <a:xfrm>
            <a:off x="517525" y="1979613"/>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Without water molecules</a:t>
            </a:r>
          </a:p>
        </p:txBody>
      </p:sp>
      <p:sp>
        <p:nvSpPr>
          <p:cNvPr id="26630" name="Text Box 9"/>
          <p:cNvSpPr txBox="1">
            <a:spLocks noChangeArrowheads="1"/>
          </p:cNvSpPr>
          <p:nvPr/>
        </p:nvSpPr>
        <p:spPr bwMode="auto">
          <a:xfrm>
            <a:off x="4416425" y="1997075"/>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 water molecules</a:t>
            </a:r>
          </a:p>
        </p:txBody>
      </p:sp>
      <p:sp>
        <p:nvSpPr>
          <p:cNvPr id="26631" name="Text Box 10"/>
          <p:cNvSpPr txBox="1">
            <a:spLocks noChangeArrowheads="1"/>
          </p:cNvSpPr>
          <p:nvPr/>
        </p:nvSpPr>
        <p:spPr bwMode="auto">
          <a:xfrm>
            <a:off x="1401763" y="5465763"/>
            <a:ext cx="24828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 of atoms: 304</a:t>
            </a:r>
          </a:p>
        </p:txBody>
      </p:sp>
      <p:sp>
        <p:nvSpPr>
          <p:cNvPr id="26632" name="Text Box 11"/>
          <p:cNvSpPr txBox="1">
            <a:spLocks noChangeArrowheads="1"/>
          </p:cNvSpPr>
          <p:nvPr/>
        </p:nvSpPr>
        <p:spPr bwMode="auto">
          <a:xfrm>
            <a:off x="4522788" y="5470525"/>
            <a:ext cx="4162425" cy="822325"/>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 </a:t>
            </a:r>
            <a:r>
              <a:rPr lang="en-US" altLang="ja-JP">
                <a:latin typeface="Tahoma" pitchFamily="34" charset="0"/>
                <a:ea typeface="HGP創英角ﾎﾟｯﾌﾟ体" pitchFamily="50" charset="-128"/>
              </a:rPr>
              <a:t>of atoms:　304 + </a:t>
            </a:r>
            <a:r>
              <a:rPr lang="en-US" altLang="ja-JP">
                <a:solidFill>
                  <a:srgbClr val="FF0000"/>
                </a:solidFill>
                <a:latin typeface="Tahoma" pitchFamily="34" charset="0"/>
                <a:ea typeface="HGP創英角ﾎﾟｯﾌﾟ体" pitchFamily="50" charset="-128"/>
              </a:rPr>
              <a:t>7,377 </a:t>
            </a:r>
            <a:r>
              <a:rPr lang="en-US" altLang="ja-JP">
                <a:latin typeface="Tahoma" pitchFamily="34" charset="0"/>
                <a:ea typeface="HGP創英角ﾎﾟｯﾌﾟ体" pitchFamily="50" charset="-128"/>
              </a:rPr>
              <a:t>= 7,681</a:t>
            </a:r>
          </a:p>
        </p:txBody>
      </p:sp>
      <p:sp>
        <p:nvSpPr>
          <p:cNvPr id="26633" name="AutoShape 12"/>
          <p:cNvSpPr>
            <a:spLocks noChangeArrowheads="1"/>
          </p:cNvSpPr>
          <p:nvPr/>
        </p:nvSpPr>
        <p:spPr bwMode="auto">
          <a:xfrm>
            <a:off x="4491038" y="1903413"/>
            <a:ext cx="4176712" cy="4445000"/>
          </a:xfrm>
          <a:prstGeom prst="roundRect">
            <a:avLst>
              <a:gd name="adj" fmla="val 5894"/>
            </a:avLst>
          </a:prstGeom>
          <a:noFill/>
          <a:ln w="38100">
            <a:solidFill>
              <a:srgbClr val="FF0000"/>
            </a:solidFill>
            <a:miter lim="800000"/>
            <a:headEnd/>
            <a:tailEnd/>
          </a:ln>
        </p:spPr>
        <p:txBody>
          <a:bodyPr wrap="none" anchor="ctr"/>
          <a:lstStyle/>
          <a:p>
            <a:endParaRPr 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MD Requires Huge Computational Cost</a:t>
            </a:r>
          </a:p>
        </p:txBody>
      </p:sp>
      <p:sp>
        <p:nvSpPr>
          <p:cNvPr id="27651" name="Rectangle 3"/>
          <p:cNvSpPr>
            <a:spLocks noGrp="1" noChangeArrowheads="1"/>
          </p:cNvSpPr>
          <p:nvPr>
            <p:ph type="body" idx="1"/>
          </p:nvPr>
        </p:nvSpPr>
        <p:spPr/>
        <p:txBody>
          <a:bodyPr/>
          <a:lstStyle/>
          <a:p>
            <a:pPr eaLnBrk="1" hangingPunct="1">
              <a:lnSpc>
                <a:spcPct val="90000"/>
              </a:lnSpc>
            </a:pPr>
            <a:r>
              <a:rPr lang="en-US" altLang="ja-JP" sz="2000" smtClean="0">
                <a:solidFill>
                  <a:srgbClr val="FF0000"/>
                </a:solidFill>
                <a:ea typeface="HGP創英角ﾎﾟｯﾌﾟ体" pitchFamily="50" charset="-128"/>
              </a:rPr>
              <a:t>Time step of MD (</a:t>
            </a:r>
            <a:r>
              <a:rPr lang="en-US" altLang="ja-JP" sz="2000" i="1" smtClean="0">
                <a:solidFill>
                  <a:srgbClr val="FF0000"/>
                </a:solidFill>
                <a:cs typeface="Tahoma" pitchFamily="34" charset="0"/>
              </a:rPr>
              <a:t>Δ</a:t>
            </a:r>
            <a:r>
              <a:rPr lang="en-US" altLang="ja-JP" sz="2000" i="1" smtClean="0">
                <a:solidFill>
                  <a:srgbClr val="FF0000"/>
                </a:solidFill>
                <a:ea typeface="HGP創英角ﾎﾟｯﾌﾟ体" pitchFamily="50" charset="-128"/>
              </a:rPr>
              <a:t>t</a:t>
            </a:r>
            <a:r>
              <a:rPr lang="en-US" altLang="ja-JP" sz="2000" smtClean="0">
                <a:solidFill>
                  <a:srgbClr val="FF0000"/>
                </a:solidFill>
                <a:ea typeface="HGP創英角ﾎﾟｯﾌﾟ体" pitchFamily="50" charset="-128"/>
              </a:rPr>
              <a:t>) is limited up to about 1 fsec</a:t>
            </a:r>
            <a:r>
              <a:rPr lang="en-US" altLang="ja-JP" sz="2000" smtClean="0">
                <a:ea typeface="HGP創英角ﾎﾟｯﾌﾟ体" pitchFamily="50" charset="-128"/>
              </a:rPr>
              <a:t> </a:t>
            </a:r>
            <a:r>
              <a:rPr lang="ja-JP" altLang="en-US" sz="2000" smtClean="0">
                <a:solidFill>
                  <a:srgbClr val="FF0000"/>
                </a:solidFill>
                <a:ea typeface="HGP創英角ﾎﾟｯﾌﾟ体" pitchFamily="50" charset="-128"/>
              </a:rPr>
              <a:t>(</a:t>
            </a:r>
            <a:r>
              <a:rPr lang="en-US" altLang="ja-JP" sz="2000" smtClean="0">
                <a:solidFill>
                  <a:srgbClr val="FF0000"/>
                </a:solidFill>
                <a:ea typeface="HGP創英角ﾎﾟｯﾌﾟ体" pitchFamily="50" charset="-128"/>
              </a:rPr>
              <a:t>10</a:t>
            </a:r>
            <a:r>
              <a:rPr lang="en-US" altLang="ja-JP" sz="2000" baseline="30000" smtClean="0">
                <a:solidFill>
                  <a:srgbClr val="FF0000"/>
                </a:solidFill>
                <a:ea typeface="HGP創英角ﾎﾟｯﾌﾟ体" pitchFamily="50" charset="-128"/>
              </a:rPr>
              <a:t>-15 </a:t>
            </a:r>
            <a:r>
              <a:rPr lang="en-US" altLang="ja-JP" sz="2000" smtClean="0">
                <a:solidFill>
                  <a:srgbClr val="FF0000"/>
                </a:solidFill>
                <a:ea typeface="HGP創英角ﾎﾟｯﾌﾟ体" pitchFamily="50" charset="-128"/>
              </a:rPr>
              <a:t>sec)</a:t>
            </a:r>
            <a:r>
              <a:rPr lang="ja-JP" altLang="en-US" sz="2000" smtClean="0">
                <a:solidFill>
                  <a:srgbClr val="FF0000"/>
                </a:solidFill>
                <a:ea typeface="HGP創英角ﾎﾟｯﾌﾟ体" pitchFamily="50" charset="-128"/>
              </a:rPr>
              <a:t>.</a:t>
            </a:r>
            <a:r>
              <a:rPr lang="ja-JP" altLang="en-US" sz="2000" smtClean="0">
                <a:ea typeface="HGP創英角ﾎﾟｯﾌﾟ体" pitchFamily="50" charset="-128"/>
              </a:rPr>
              <a:t/>
            </a:r>
            <a:br>
              <a:rPr lang="ja-JP" altLang="en-US" sz="2000" smtClean="0">
                <a:ea typeface="HGP創英角ﾎﾟｯﾌﾟ体" pitchFamily="50" charset="-128"/>
              </a:rPr>
            </a:br>
            <a:r>
              <a:rPr lang="ja-JP" altLang="en-US" sz="1600" smtClean="0">
                <a:cs typeface="Tahoma" pitchFamily="34" charset="0"/>
              </a:rPr>
              <a:t>←</a:t>
            </a:r>
            <a:r>
              <a:rPr lang="ja-JP" altLang="en-US" sz="1600" smtClean="0">
                <a:ea typeface="HGP創英角ﾎﾟｯﾌﾟ体" pitchFamily="50" charset="-128"/>
              </a:rPr>
              <a:t> </a:t>
            </a:r>
            <a:r>
              <a:rPr lang="en-US" altLang="ja-JP" sz="1600" smtClean="0">
                <a:ea typeface="HGP創英角ﾎﾟｯﾌﾟ体" pitchFamily="50" charset="-128"/>
              </a:rPr>
              <a:t>The size of </a:t>
            </a:r>
            <a:r>
              <a:rPr lang="en-US" altLang="ja-JP" sz="1600" i="1" smtClean="0">
                <a:cs typeface="Tahoma" pitchFamily="34" charset="0"/>
              </a:rPr>
              <a:t>Δ</a:t>
            </a:r>
            <a:r>
              <a:rPr lang="en-US" altLang="ja-JP" sz="1600" i="1" smtClean="0">
                <a:ea typeface="HGP創英角ﾎﾟｯﾌﾟ体" pitchFamily="50" charset="-128"/>
              </a:rPr>
              <a:t>t </a:t>
            </a:r>
            <a:r>
              <a:rPr lang="en-US" altLang="ja-JP" sz="1600" smtClean="0">
                <a:ea typeface="HGP創英角ﾎﾟｯﾌﾟ体" pitchFamily="50" charset="-128"/>
              </a:rPr>
              <a:t>should be</a:t>
            </a:r>
            <a:r>
              <a:rPr lang="en-US" altLang="ja-JP" sz="1600" i="1" smtClean="0">
                <a:ea typeface="HGP創英角ﾎﾟｯﾌﾟ体" pitchFamily="50" charset="-128"/>
              </a:rPr>
              <a:t> </a:t>
            </a:r>
            <a:r>
              <a:rPr lang="en-US" altLang="ja-JP" sz="1600" smtClean="0">
                <a:ea typeface="HGP創英角ﾎﾟｯﾌﾟ体" pitchFamily="50" charset="-128"/>
              </a:rPr>
              <a:t>approximately one-tenth the time of the fastest motion in the system. For simulation of a protein, because bond stretching motions of light atoms (ex. O-H, C-H), whose periods are about </a:t>
            </a:r>
            <a:r>
              <a:rPr lang="ja-JP" altLang="en-US" sz="1600" smtClean="0">
                <a:ea typeface="HGP創英角ﾎﾟｯﾌﾟ体" pitchFamily="50" charset="-128"/>
              </a:rPr>
              <a:t>10</a:t>
            </a:r>
            <a:r>
              <a:rPr lang="ja-JP" altLang="en-US" sz="1600" baseline="30000" smtClean="0">
                <a:ea typeface="HGP創英角ﾎﾟｯﾌﾟ体" pitchFamily="50" charset="-128"/>
              </a:rPr>
              <a:t>-14 </a:t>
            </a:r>
            <a:r>
              <a:rPr lang="en-US" altLang="ja-JP" sz="1600" smtClean="0">
                <a:ea typeface="HGP創英角ﾎﾟｯﾌﾟ体" pitchFamily="50" charset="-128"/>
              </a:rPr>
              <a:t>sec, are the fastest motions in the system for biomolecular simulations, </a:t>
            </a:r>
            <a:r>
              <a:rPr lang="en-US" altLang="ja-JP" sz="1600" i="1" smtClean="0">
                <a:cs typeface="Tahoma" pitchFamily="34" charset="0"/>
              </a:rPr>
              <a:t>Δ</a:t>
            </a:r>
            <a:r>
              <a:rPr lang="en-US" altLang="ja-JP" sz="1600" i="1" smtClean="0">
                <a:ea typeface="HGP創英角ﾎﾟｯﾌﾟ体" pitchFamily="50" charset="-128"/>
              </a:rPr>
              <a:t>t</a:t>
            </a:r>
            <a:r>
              <a:rPr lang="en-US" altLang="ja-JP" sz="1600" smtClean="0">
                <a:ea typeface="HGP創英角ﾎﾟｯﾌﾟ体" pitchFamily="50" charset="-128"/>
              </a:rPr>
              <a:t> is usually set to about 1 fsec. </a:t>
            </a:r>
          </a:p>
          <a:p>
            <a:pPr eaLnBrk="1" hangingPunct="1">
              <a:lnSpc>
                <a:spcPct val="90000"/>
              </a:lnSpc>
              <a:buFontTx/>
              <a:buNone/>
            </a:pPr>
            <a:endParaRPr lang="ja-JP" altLang="en-US" sz="1600" smtClean="0">
              <a:ea typeface="HGP創英角ﾎﾟｯﾌﾟ体" pitchFamily="50" charset="-128"/>
            </a:endParaRPr>
          </a:p>
          <a:p>
            <a:pPr eaLnBrk="1" hangingPunct="1">
              <a:lnSpc>
                <a:spcPct val="90000"/>
              </a:lnSpc>
            </a:pPr>
            <a:r>
              <a:rPr lang="en-US" altLang="ja-JP" sz="2000" smtClean="0">
                <a:solidFill>
                  <a:srgbClr val="FF0000"/>
                </a:solidFill>
                <a:ea typeface="HGP創英角ﾎﾟｯﾌﾟ体" pitchFamily="50" charset="-128"/>
              </a:rPr>
              <a:t>Huge number of water molecules have to be used in biomolecular MD simulations.</a:t>
            </a:r>
            <a:br>
              <a:rPr lang="en-US" altLang="ja-JP" sz="2000" smtClean="0">
                <a:solidFill>
                  <a:srgbClr val="FF0000"/>
                </a:solidFill>
                <a:ea typeface="HGP創英角ﾎﾟｯﾌﾟ体" pitchFamily="50" charset="-128"/>
              </a:rPr>
            </a:br>
            <a:r>
              <a:rPr lang="ja-JP" altLang="en-US" sz="1600" smtClean="0">
                <a:cs typeface="Tahoma" pitchFamily="34" charset="0"/>
              </a:rPr>
              <a:t>← </a:t>
            </a:r>
            <a:r>
              <a:rPr lang="en-US" altLang="ja-JP" sz="1600" smtClean="0">
                <a:ea typeface="HGP創英角ﾎﾟｯﾌﾟ体" pitchFamily="50" charset="-128"/>
              </a:rPr>
              <a:t>The number of atom-pairs evaluated for non-bonded interactions (van der Waals, electrostatic interactions) increases in order of </a:t>
            </a:r>
            <a:r>
              <a:rPr lang="en-US" altLang="ja-JP" sz="1600" i="1" smtClean="0">
                <a:ea typeface="HGP創英角ﾎﾟｯﾌﾟ体" pitchFamily="50" charset="-128"/>
              </a:rPr>
              <a:t>N </a:t>
            </a:r>
            <a:r>
              <a:rPr lang="en-US" altLang="ja-JP" sz="1600" baseline="30000" smtClean="0">
                <a:ea typeface="HGP創英角ﾎﾟｯﾌﾟ体" pitchFamily="50" charset="-128"/>
              </a:rPr>
              <a:t>2 </a:t>
            </a:r>
            <a:r>
              <a:rPr lang="en-US" altLang="ja-JP" sz="1600" smtClean="0">
                <a:ea typeface="HGP創英角ﾎﾟｯﾌﾟ体" pitchFamily="50" charset="-128"/>
              </a:rPr>
              <a:t>(</a:t>
            </a:r>
            <a:r>
              <a:rPr lang="en-US" altLang="ja-JP" sz="1600" i="1" smtClean="0">
                <a:ea typeface="HGP創英角ﾎﾟｯﾌﾟ体" pitchFamily="50" charset="-128"/>
              </a:rPr>
              <a:t>N</a:t>
            </a:r>
            <a:r>
              <a:rPr lang="en-US" altLang="ja-JP" sz="1600" smtClean="0">
                <a:ea typeface="HGP創英角ﾎﾟｯﾌﾟ体" pitchFamily="50" charset="-128"/>
              </a:rPr>
              <a:t> is the number of atoms).</a:t>
            </a:r>
            <a:endParaRPr lang="ja-JP" altLang="en-US" sz="1600" smtClean="0">
              <a:ea typeface="HGP創英角ﾎﾟｯﾌﾟ体" pitchFamily="50" charset="-128"/>
            </a:endParaRPr>
          </a:p>
          <a:p>
            <a:pPr algn="ctr" eaLnBrk="1" hangingPunct="1">
              <a:lnSpc>
                <a:spcPct val="90000"/>
              </a:lnSpc>
              <a:buFontTx/>
              <a:buNone/>
            </a:pPr>
            <a:endParaRPr lang="ja-JP" altLang="en-US" sz="2000" smtClean="0">
              <a:ea typeface="HGP創英角ﾎﾟｯﾌﾟ体" pitchFamily="50" charset="-128"/>
            </a:endParaRPr>
          </a:p>
          <a:p>
            <a:pPr algn="ctr" eaLnBrk="1" hangingPunct="1">
              <a:lnSpc>
                <a:spcPct val="90000"/>
              </a:lnSpc>
              <a:buFontTx/>
              <a:buNone/>
            </a:pPr>
            <a:r>
              <a:rPr lang="en-US" altLang="ja-JP" sz="2000" smtClean="0">
                <a:ea typeface="HGP創英角ﾎﾟｯﾌﾟ体" pitchFamily="50" charset="-128"/>
              </a:rPr>
              <a:t>It is difficult to simulate for long time. </a:t>
            </a:r>
            <a:r>
              <a:rPr lang="en-US" altLang="ja-JP" sz="2000" smtClean="0">
                <a:solidFill>
                  <a:srgbClr val="FF0000"/>
                </a:solidFill>
                <a:ea typeface="HGP創英角ﾎﾟｯﾌﾟ体" pitchFamily="50" charset="-128"/>
              </a:rPr>
              <a:t>Usually</a:t>
            </a:r>
            <a:r>
              <a:rPr lang="en-US" altLang="ja-JP" sz="2000" smtClean="0">
                <a:ea typeface="HGP創英角ﾎﾟｯﾌﾟ体" pitchFamily="50" charset="-128"/>
              </a:rPr>
              <a:t> </a:t>
            </a:r>
            <a:r>
              <a:rPr lang="en-US" altLang="ja-JP" sz="2000" smtClean="0">
                <a:solidFill>
                  <a:srgbClr val="FF0000"/>
                </a:solidFill>
                <a:ea typeface="HGP創英角ﾎﾟｯﾌﾟ体" pitchFamily="50" charset="-128"/>
              </a:rPr>
              <a:t>a few tens of nanoseconds simulation is performed.</a:t>
            </a:r>
            <a:endParaRPr lang="ja-JP" altLang="en-US" sz="2000" smtClean="0">
              <a:ea typeface="HGP創英角ﾎﾟｯﾌﾟ体" pitchFamily="50" charset="-128"/>
            </a:endParaRPr>
          </a:p>
        </p:txBody>
      </p:sp>
      <p:sp>
        <p:nvSpPr>
          <p:cNvPr id="27652" name="AutoShape 4"/>
          <p:cNvSpPr>
            <a:spLocks noChangeArrowheads="1"/>
          </p:cNvSpPr>
          <p:nvPr/>
        </p:nvSpPr>
        <p:spPr bwMode="auto">
          <a:xfrm>
            <a:off x="3757613" y="5011738"/>
            <a:ext cx="1617662" cy="31591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Time Scales of Protein Motions and MD</a:t>
            </a:r>
          </a:p>
        </p:txBody>
      </p:sp>
      <p:sp>
        <p:nvSpPr>
          <p:cNvPr id="28675" name="Text Box 3"/>
          <p:cNvSpPr txBox="1">
            <a:spLocks noChangeArrowheads="1"/>
          </p:cNvSpPr>
          <p:nvPr/>
        </p:nvSpPr>
        <p:spPr bwMode="auto">
          <a:xfrm>
            <a:off x="5153025" y="5065713"/>
            <a:ext cx="1600200" cy="641350"/>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sz="3600">
                <a:latin typeface="Tahoma" pitchFamily="34" charset="0"/>
                <a:ea typeface="HGP創英角ﾎﾟｯﾌﾟ体" pitchFamily="50" charset="-128"/>
              </a:rPr>
              <a:t>Time</a:t>
            </a:r>
          </a:p>
        </p:txBody>
      </p:sp>
      <p:grpSp>
        <p:nvGrpSpPr>
          <p:cNvPr id="28676" name="Group 4"/>
          <p:cNvGrpSpPr>
            <a:grpSpLocks/>
          </p:cNvGrpSpPr>
          <p:nvPr/>
        </p:nvGrpSpPr>
        <p:grpSpPr bwMode="auto">
          <a:xfrm>
            <a:off x="387350" y="3995738"/>
            <a:ext cx="8378825" cy="1174750"/>
            <a:chOff x="244" y="2454"/>
            <a:chExt cx="5278" cy="740"/>
          </a:xfrm>
        </p:grpSpPr>
        <p:grpSp>
          <p:nvGrpSpPr>
            <p:cNvPr id="28710" name="Group 5"/>
            <p:cNvGrpSpPr>
              <a:grpSpLocks/>
            </p:cNvGrpSpPr>
            <p:nvPr/>
          </p:nvGrpSpPr>
          <p:grpSpPr bwMode="auto">
            <a:xfrm>
              <a:off x="583" y="2454"/>
              <a:ext cx="4844" cy="279"/>
              <a:chOff x="234" y="2925"/>
              <a:chExt cx="4844" cy="279"/>
            </a:xfrm>
          </p:grpSpPr>
          <p:grpSp>
            <p:nvGrpSpPr>
              <p:cNvPr id="28723" name="Group 6"/>
              <p:cNvGrpSpPr>
                <a:grpSpLocks/>
              </p:cNvGrpSpPr>
              <p:nvPr/>
            </p:nvGrpSpPr>
            <p:grpSpPr bwMode="auto">
              <a:xfrm>
                <a:off x="234" y="2925"/>
                <a:ext cx="4844" cy="279"/>
                <a:chOff x="234" y="2925"/>
                <a:chExt cx="4844" cy="279"/>
              </a:xfrm>
            </p:grpSpPr>
            <p:sp>
              <p:nvSpPr>
                <p:cNvPr id="28735" name="Line 7"/>
                <p:cNvSpPr>
                  <a:spLocks noChangeShapeType="1"/>
                </p:cNvSpPr>
                <p:nvPr/>
              </p:nvSpPr>
              <p:spPr bwMode="auto">
                <a:xfrm>
                  <a:off x="234" y="3058"/>
                  <a:ext cx="4844" cy="0"/>
                </a:xfrm>
                <a:prstGeom prst="line">
                  <a:avLst/>
                </a:prstGeom>
                <a:noFill/>
                <a:ln w="38100">
                  <a:solidFill>
                    <a:schemeClr val="tx1"/>
                  </a:solidFill>
                  <a:miter lim="800000"/>
                  <a:headEnd/>
                  <a:tailEnd/>
                </a:ln>
              </p:spPr>
              <p:txBody>
                <a:bodyPr wrap="none"/>
                <a:lstStyle/>
                <a:p>
                  <a:endParaRPr lang="en-US"/>
                </a:p>
              </p:txBody>
            </p:sp>
            <p:sp>
              <p:nvSpPr>
                <p:cNvPr id="28736" name="Line 8"/>
                <p:cNvSpPr>
                  <a:spLocks noChangeShapeType="1"/>
                </p:cNvSpPr>
                <p:nvPr/>
              </p:nvSpPr>
              <p:spPr bwMode="auto">
                <a:xfrm>
                  <a:off x="243" y="2925"/>
                  <a:ext cx="0" cy="274"/>
                </a:xfrm>
                <a:prstGeom prst="line">
                  <a:avLst/>
                </a:prstGeom>
                <a:noFill/>
                <a:ln w="38100">
                  <a:solidFill>
                    <a:schemeClr val="tx1"/>
                  </a:solidFill>
                  <a:miter lim="800000"/>
                  <a:headEnd/>
                  <a:tailEnd/>
                </a:ln>
              </p:spPr>
              <p:txBody>
                <a:bodyPr wrap="none"/>
                <a:lstStyle/>
                <a:p>
                  <a:endParaRPr lang="en-US"/>
                </a:p>
              </p:txBody>
            </p:sp>
            <p:sp>
              <p:nvSpPr>
                <p:cNvPr id="28737" name="Line 9"/>
                <p:cNvSpPr>
                  <a:spLocks noChangeShapeType="1"/>
                </p:cNvSpPr>
                <p:nvPr/>
              </p:nvSpPr>
              <p:spPr bwMode="auto">
                <a:xfrm>
                  <a:off x="1124" y="2929"/>
                  <a:ext cx="0" cy="274"/>
                </a:xfrm>
                <a:prstGeom prst="line">
                  <a:avLst/>
                </a:prstGeom>
                <a:noFill/>
                <a:ln w="38100">
                  <a:solidFill>
                    <a:schemeClr val="tx1"/>
                  </a:solidFill>
                  <a:miter lim="800000"/>
                  <a:headEnd/>
                  <a:tailEnd/>
                </a:ln>
              </p:spPr>
              <p:txBody>
                <a:bodyPr wrap="none"/>
                <a:lstStyle/>
                <a:p>
                  <a:endParaRPr lang="en-US"/>
                </a:p>
              </p:txBody>
            </p:sp>
            <p:sp>
              <p:nvSpPr>
                <p:cNvPr id="28738" name="Line 10"/>
                <p:cNvSpPr>
                  <a:spLocks noChangeShapeType="1"/>
                </p:cNvSpPr>
                <p:nvPr/>
              </p:nvSpPr>
              <p:spPr bwMode="auto">
                <a:xfrm>
                  <a:off x="2002" y="2929"/>
                  <a:ext cx="0" cy="274"/>
                </a:xfrm>
                <a:prstGeom prst="line">
                  <a:avLst/>
                </a:prstGeom>
                <a:noFill/>
                <a:ln w="38100">
                  <a:solidFill>
                    <a:schemeClr val="tx1"/>
                  </a:solidFill>
                  <a:miter lim="800000"/>
                  <a:headEnd/>
                  <a:tailEnd/>
                </a:ln>
              </p:spPr>
              <p:txBody>
                <a:bodyPr wrap="none"/>
                <a:lstStyle/>
                <a:p>
                  <a:endParaRPr lang="en-US"/>
                </a:p>
              </p:txBody>
            </p:sp>
            <p:sp>
              <p:nvSpPr>
                <p:cNvPr id="28739" name="Line 11"/>
                <p:cNvSpPr>
                  <a:spLocks noChangeShapeType="1"/>
                </p:cNvSpPr>
                <p:nvPr/>
              </p:nvSpPr>
              <p:spPr bwMode="auto">
                <a:xfrm>
                  <a:off x="2882" y="2929"/>
                  <a:ext cx="0" cy="274"/>
                </a:xfrm>
                <a:prstGeom prst="line">
                  <a:avLst/>
                </a:prstGeom>
                <a:noFill/>
                <a:ln w="38100">
                  <a:solidFill>
                    <a:schemeClr val="tx1"/>
                  </a:solidFill>
                  <a:miter lim="800000"/>
                  <a:headEnd/>
                  <a:tailEnd/>
                </a:ln>
              </p:spPr>
              <p:txBody>
                <a:bodyPr wrap="none"/>
                <a:lstStyle/>
                <a:p>
                  <a:endParaRPr lang="en-US"/>
                </a:p>
              </p:txBody>
            </p:sp>
            <p:sp>
              <p:nvSpPr>
                <p:cNvPr id="28740" name="Line 12"/>
                <p:cNvSpPr>
                  <a:spLocks noChangeShapeType="1"/>
                </p:cNvSpPr>
                <p:nvPr/>
              </p:nvSpPr>
              <p:spPr bwMode="auto">
                <a:xfrm>
                  <a:off x="3749" y="2928"/>
                  <a:ext cx="0" cy="274"/>
                </a:xfrm>
                <a:prstGeom prst="line">
                  <a:avLst/>
                </a:prstGeom>
                <a:noFill/>
                <a:ln w="38100">
                  <a:solidFill>
                    <a:schemeClr val="tx1"/>
                  </a:solidFill>
                  <a:miter lim="800000"/>
                  <a:headEnd/>
                  <a:tailEnd/>
                </a:ln>
              </p:spPr>
              <p:txBody>
                <a:bodyPr wrap="none"/>
                <a:lstStyle/>
                <a:p>
                  <a:endParaRPr lang="en-US"/>
                </a:p>
              </p:txBody>
            </p:sp>
            <p:sp>
              <p:nvSpPr>
                <p:cNvPr id="28741" name="Line 13"/>
                <p:cNvSpPr>
                  <a:spLocks noChangeShapeType="1"/>
                </p:cNvSpPr>
                <p:nvPr/>
              </p:nvSpPr>
              <p:spPr bwMode="auto">
                <a:xfrm>
                  <a:off x="4627" y="2930"/>
                  <a:ext cx="0" cy="274"/>
                </a:xfrm>
                <a:prstGeom prst="line">
                  <a:avLst/>
                </a:prstGeom>
                <a:noFill/>
                <a:ln w="38100">
                  <a:solidFill>
                    <a:schemeClr val="tx1"/>
                  </a:solidFill>
                  <a:miter lim="800000"/>
                  <a:headEnd/>
                  <a:tailEnd/>
                </a:ln>
              </p:spPr>
              <p:txBody>
                <a:bodyPr wrap="none"/>
                <a:lstStyle/>
                <a:p>
                  <a:endParaRPr lang="en-US"/>
                </a:p>
              </p:txBody>
            </p:sp>
          </p:grpSp>
          <p:sp>
            <p:nvSpPr>
              <p:cNvPr id="28724" name="Line 14"/>
              <p:cNvSpPr>
                <a:spLocks noChangeShapeType="1"/>
              </p:cNvSpPr>
              <p:nvPr/>
            </p:nvSpPr>
            <p:spPr bwMode="auto">
              <a:xfrm>
                <a:off x="536" y="3060"/>
                <a:ext cx="0" cy="95"/>
              </a:xfrm>
              <a:prstGeom prst="line">
                <a:avLst/>
              </a:prstGeom>
              <a:noFill/>
              <a:ln w="38100">
                <a:solidFill>
                  <a:schemeClr val="tx1"/>
                </a:solidFill>
                <a:miter lim="800000"/>
                <a:headEnd/>
                <a:tailEnd/>
              </a:ln>
            </p:spPr>
            <p:txBody>
              <a:bodyPr wrap="none"/>
              <a:lstStyle/>
              <a:p>
                <a:endParaRPr lang="en-US"/>
              </a:p>
            </p:txBody>
          </p:sp>
          <p:sp>
            <p:nvSpPr>
              <p:cNvPr id="28725" name="Line 15"/>
              <p:cNvSpPr>
                <a:spLocks noChangeShapeType="1"/>
              </p:cNvSpPr>
              <p:nvPr/>
            </p:nvSpPr>
            <p:spPr bwMode="auto">
              <a:xfrm>
                <a:off x="830" y="3054"/>
                <a:ext cx="0" cy="95"/>
              </a:xfrm>
              <a:prstGeom prst="line">
                <a:avLst/>
              </a:prstGeom>
              <a:noFill/>
              <a:ln w="38100">
                <a:solidFill>
                  <a:schemeClr val="tx1"/>
                </a:solidFill>
                <a:miter lim="800000"/>
                <a:headEnd/>
                <a:tailEnd/>
              </a:ln>
            </p:spPr>
            <p:txBody>
              <a:bodyPr wrap="none"/>
              <a:lstStyle/>
              <a:p>
                <a:endParaRPr lang="en-US"/>
              </a:p>
            </p:txBody>
          </p:sp>
          <p:sp>
            <p:nvSpPr>
              <p:cNvPr id="28726" name="Line 16"/>
              <p:cNvSpPr>
                <a:spLocks noChangeShapeType="1"/>
              </p:cNvSpPr>
              <p:nvPr/>
            </p:nvSpPr>
            <p:spPr bwMode="auto">
              <a:xfrm>
                <a:off x="1416" y="3062"/>
                <a:ext cx="0" cy="95"/>
              </a:xfrm>
              <a:prstGeom prst="line">
                <a:avLst/>
              </a:prstGeom>
              <a:noFill/>
              <a:ln w="38100">
                <a:solidFill>
                  <a:schemeClr val="tx1"/>
                </a:solidFill>
                <a:miter lim="800000"/>
                <a:headEnd/>
                <a:tailEnd/>
              </a:ln>
            </p:spPr>
            <p:txBody>
              <a:bodyPr wrap="none"/>
              <a:lstStyle/>
              <a:p>
                <a:endParaRPr lang="en-US"/>
              </a:p>
            </p:txBody>
          </p:sp>
          <p:sp>
            <p:nvSpPr>
              <p:cNvPr id="28727" name="Line 17"/>
              <p:cNvSpPr>
                <a:spLocks noChangeShapeType="1"/>
              </p:cNvSpPr>
              <p:nvPr/>
            </p:nvSpPr>
            <p:spPr bwMode="auto">
              <a:xfrm>
                <a:off x="1709" y="3054"/>
                <a:ext cx="0" cy="95"/>
              </a:xfrm>
              <a:prstGeom prst="line">
                <a:avLst/>
              </a:prstGeom>
              <a:noFill/>
              <a:ln w="38100">
                <a:solidFill>
                  <a:schemeClr val="tx1"/>
                </a:solidFill>
                <a:miter lim="800000"/>
                <a:headEnd/>
                <a:tailEnd/>
              </a:ln>
            </p:spPr>
            <p:txBody>
              <a:bodyPr wrap="none"/>
              <a:lstStyle/>
              <a:p>
                <a:endParaRPr lang="en-US"/>
              </a:p>
            </p:txBody>
          </p:sp>
          <p:sp>
            <p:nvSpPr>
              <p:cNvPr id="28728" name="Line 18"/>
              <p:cNvSpPr>
                <a:spLocks noChangeShapeType="1"/>
              </p:cNvSpPr>
              <p:nvPr/>
            </p:nvSpPr>
            <p:spPr bwMode="auto">
              <a:xfrm>
                <a:off x="2294" y="3062"/>
                <a:ext cx="0" cy="95"/>
              </a:xfrm>
              <a:prstGeom prst="line">
                <a:avLst/>
              </a:prstGeom>
              <a:noFill/>
              <a:ln w="38100">
                <a:solidFill>
                  <a:schemeClr val="tx1"/>
                </a:solidFill>
                <a:miter lim="800000"/>
                <a:headEnd/>
                <a:tailEnd/>
              </a:ln>
            </p:spPr>
            <p:txBody>
              <a:bodyPr wrap="none"/>
              <a:lstStyle/>
              <a:p>
                <a:endParaRPr lang="en-US"/>
              </a:p>
            </p:txBody>
          </p:sp>
          <p:sp>
            <p:nvSpPr>
              <p:cNvPr id="28729" name="Line 19"/>
              <p:cNvSpPr>
                <a:spLocks noChangeShapeType="1"/>
              </p:cNvSpPr>
              <p:nvPr/>
            </p:nvSpPr>
            <p:spPr bwMode="auto">
              <a:xfrm>
                <a:off x="2586" y="3062"/>
                <a:ext cx="0" cy="95"/>
              </a:xfrm>
              <a:prstGeom prst="line">
                <a:avLst/>
              </a:prstGeom>
              <a:noFill/>
              <a:ln w="38100">
                <a:solidFill>
                  <a:schemeClr val="tx1"/>
                </a:solidFill>
                <a:miter lim="800000"/>
                <a:headEnd/>
                <a:tailEnd/>
              </a:ln>
            </p:spPr>
            <p:txBody>
              <a:bodyPr wrap="none"/>
              <a:lstStyle/>
              <a:p>
                <a:endParaRPr lang="en-US"/>
              </a:p>
            </p:txBody>
          </p:sp>
          <p:sp>
            <p:nvSpPr>
              <p:cNvPr id="28730" name="Line 20"/>
              <p:cNvSpPr>
                <a:spLocks noChangeShapeType="1"/>
              </p:cNvSpPr>
              <p:nvPr/>
            </p:nvSpPr>
            <p:spPr bwMode="auto">
              <a:xfrm>
                <a:off x="3172" y="3053"/>
                <a:ext cx="0" cy="95"/>
              </a:xfrm>
              <a:prstGeom prst="line">
                <a:avLst/>
              </a:prstGeom>
              <a:noFill/>
              <a:ln w="38100">
                <a:solidFill>
                  <a:schemeClr val="tx1"/>
                </a:solidFill>
                <a:miter lim="800000"/>
                <a:headEnd/>
                <a:tailEnd/>
              </a:ln>
            </p:spPr>
            <p:txBody>
              <a:bodyPr wrap="none"/>
              <a:lstStyle/>
              <a:p>
                <a:endParaRPr lang="en-US"/>
              </a:p>
            </p:txBody>
          </p:sp>
          <p:sp>
            <p:nvSpPr>
              <p:cNvPr id="28731" name="Line 21"/>
              <p:cNvSpPr>
                <a:spLocks noChangeShapeType="1"/>
              </p:cNvSpPr>
              <p:nvPr/>
            </p:nvSpPr>
            <p:spPr bwMode="auto">
              <a:xfrm>
                <a:off x="3465" y="3062"/>
                <a:ext cx="0" cy="95"/>
              </a:xfrm>
              <a:prstGeom prst="line">
                <a:avLst/>
              </a:prstGeom>
              <a:noFill/>
              <a:ln w="38100">
                <a:solidFill>
                  <a:schemeClr val="tx1"/>
                </a:solidFill>
                <a:miter lim="800000"/>
                <a:headEnd/>
                <a:tailEnd/>
              </a:ln>
            </p:spPr>
            <p:txBody>
              <a:bodyPr wrap="none"/>
              <a:lstStyle/>
              <a:p>
                <a:endParaRPr lang="en-US"/>
              </a:p>
            </p:txBody>
          </p:sp>
          <p:sp>
            <p:nvSpPr>
              <p:cNvPr id="28732" name="Line 22"/>
              <p:cNvSpPr>
                <a:spLocks noChangeShapeType="1"/>
              </p:cNvSpPr>
              <p:nvPr/>
            </p:nvSpPr>
            <p:spPr bwMode="auto">
              <a:xfrm>
                <a:off x="4051" y="3054"/>
                <a:ext cx="0" cy="95"/>
              </a:xfrm>
              <a:prstGeom prst="line">
                <a:avLst/>
              </a:prstGeom>
              <a:noFill/>
              <a:ln w="38100">
                <a:solidFill>
                  <a:schemeClr val="tx1"/>
                </a:solidFill>
                <a:miter lim="800000"/>
                <a:headEnd/>
                <a:tailEnd/>
              </a:ln>
            </p:spPr>
            <p:txBody>
              <a:bodyPr wrap="none"/>
              <a:lstStyle/>
              <a:p>
                <a:endParaRPr lang="en-US"/>
              </a:p>
            </p:txBody>
          </p:sp>
          <p:sp>
            <p:nvSpPr>
              <p:cNvPr id="28733" name="Line 23"/>
              <p:cNvSpPr>
                <a:spLocks noChangeShapeType="1"/>
              </p:cNvSpPr>
              <p:nvPr/>
            </p:nvSpPr>
            <p:spPr bwMode="auto">
              <a:xfrm>
                <a:off x="4344" y="3055"/>
                <a:ext cx="0" cy="95"/>
              </a:xfrm>
              <a:prstGeom prst="line">
                <a:avLst/>
              </a:prstGeom>
              <a:noFill/>
              <a:ln w="38100">
                <a:solidFill>
                  <a:schemeClr val="tx1"/>
                </a:solidFill>
                <a:miter lim="800000"/>
                <a:headEnd/>
                <a:tailEnd/>
              </a:ln>
            </p:spPr>
            <p:txBody>
              <a:bodyPr wrap="none"/>
              <a:lstStyle/>
              <a:p>
                <a:endParaRPr lang="en-US"/>
              </a:p>
            </p:txBody>
          </p:sp>
          <p:sp>
            <p:nvSpPr>
              <p:cNvPr id="28734" name="Line 24"/>
              <p:cNvSpPr>
                <a:spLocks noChangeShapeType="1"/>
              </p:cNvSpPr>
              <p:nvPr/>
            </p:nvSpPr>
            <p:spPr bwMode="auto">
              <a:xfrm>
                <a:off x="4929" y="3062"/>
                <a:ext cx="0" cy="95"/>
              </a:xfrm>
              <a:prstGeom prst="line">
                <a:avLst/>
              </a:prstGeom>
              <a:noFill/>
              <a:ln w="38100">
                <a:solidFill>
                  <a:schemeClr val="tx1"/>
                </a:solidFill>
                <a:miter lim="800000"/>
                <a:headEnd/>
                <a:tailEnd/>
              </a:ln>
            </p:spPr>
            <p:txBody>
              <a:bodyPr wrap="none"/>
              <a:lstStyle/>
              <a:p>
                <a:endParaRPr lang="en-US"/>
              </a:p>
            </p:txBody>
          </p:sp>
        </p:grpSp>
        <p:sp>
          <p:nvSpPr>
            <p:cNvPr id="28711" name="Text Box 25"/>
            <p:cNvSpPr txBox="1">
              <a:spLocks noChangeArrowheads="1"/>
            </p:cNvSpPr>
            <p:nvPr/>
          </p:nvSpPr>
          <p:spPr bwMode="auto">
            <a:xfrm>
              <a:off x="340" y="2711"/>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-15</a:t>
              </a:r>
            </a:p>
          </p:txBody>
        </p:sp>
        <p:sp>
          <p:nvSpPr>
            <p:cNvPr id="28712" name="Text Box 26"/>
            <p:cNvSpPr txBox="1">
              <a:spLocks noChangeArrowheads="1"/>
            </p:cNvSpPr>
            <p:nvPr/>
          </p:nvSpPr>
          <p:spPr bwMode="auto">
            <a:xfrm>
              <a:off x="2958"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-6</a:t>
              </a:r>
            </a:p>
          </p:txBody>
        </p:sp>
        <p:sp>
          <p:nvSpPr>
            <p:cNvPr id="28713" name="Text Box 27"/>
            <p:cNvSpPr txBox="1">
              <a:spLocks noChangeArrowheads="1"/>
            </p:cNvSpPr>
            <p:nvPr/>
          </p:nvSpPr>
          <p:spPr bwMode="auto">
            <a:xfrm>
              <a:off x="2078"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-9</a:t>
              </a:r>
            </a:p>
          </p:txBody>
        </p:sp>
        <p:sp>
          <p:nvSpPr>
            <p:cNvPr id="28714" name="Text Box 28"/>
            <p:cNvSpPr txBox="1">
              <a:spLocks noChangeArrowheads="1"/>
            </p:cNvSpPr>
            <p:nvPr/>
          </p:nvSpPr>
          <p:spPr bwMode="auto">
            <a:xfrm>
              <a:off x="1227"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-12</a:t>
              </a:r>
            </a:p>
          </p:txBody>
        </p:sp>
        <p:sp>
          <p:nvSpPr>
            <p:cNvPr id="28715" name="Text Box 29"/>
            <p:cNvSpPr txBox="1">
              <a:spLocks noChangeArrowheads="1"/>
            </p:cNvSpPr>
            <p:nvPr/>
          </p:nvSpPr>
          <p:spPr bwMode="auto">
            <a:xfrm>
              <a:off x="3802" y="2707"/>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-3</a:t>
              </a:r>
            </a:p>
          </p:txBody>
        </p:sp>
        <p:sp>
          <p:nvSpPr>
            <p:cNvPr id="28716" name="Text Box 30"/>
            <p:cNvSpPr txBox="1">
              <a:spLocks noChangeArrowheads="1"/>
            </p:cNvSpPr>
            <p:nvPr/>
          </p:nvSpPr>
          <p:spPr bwMode="auto">
            <a:xfrm>
              <a:off x="4645"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0</a:t>
              </a:r>
            </a:p>
          </p:txBody>
        </p:sp>
        <p:sp>
          <p:nvSpPr>
            <p:cNvPr id="28717" name="Text Box 31"/>
            <p:cNvSpPr txBox="1">
              <a:spLocks noChangeArrowheads="1"/>
            </p:cNvSpPr>
            <p:nvPr/>
          </p:nvSpPr>
          <p:spPr bwMode="auto">
            <a:xfrm>
              <a:off x="4532"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s)</a:t>
              </a:r>
              <a:endParaRPr lang="en-US" altLang="ja-JP" sz="1800" baseline="30000">
                <a:latin typeface="Tahoma" pitchFamily="34" charset="0"/>
                <a:ea typeface="HGP創英角ﾎﾟｯﾌﾟ体" pitchFamily="50" charset="-128"/>
              </a:endParaRPr>
            </a:p>
          </p:txBody>
        </p:sp>
        <p:sp>
          <p:nvSpPr>
            <p:cNvPr id="28718" name="Text Box 32"/>
            <p:cNvSpPr txBox="1">
              <a:spLocks noChangeArrowheads="1"/>
            </p:cNvSpPr>
            <p:nvPr/>
          </p:nvSpPr>
          <p:spPr bwMode="auto">
            <a:xfrm>
              <a:off x="244" y="2954"/>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fs)</a:t>
              </a:r>
              <a:endParaRPr lang="en-US" altLang="ja-JP" sz="1800" baseline="30000">
                <a:latin typeface="Tahoma" pitchFamily="34" charset="0"/>
                <a:ea typeface="HGP創英角ﾎﾟｯﾌﾟ体" pitchFamily="50" charset="-128"/>
              </a:endParaRPr>
            </a:p>
          </p:txBody>
        </p:sp>
        <p:sp>
          <p:nvSpPr>
            <p:cNvPr id="28719" name="Text Box 33"/>
            <p:cNvSpPr txBox="1">
              <a:spLocks noChangeArrowheads="1"/>
            </p:cNvSpPr>
            <p:nvPr/>
          </p:nvSpPr>
          <p:spPr bwMode="auto">
            <a:xfrm>
              <a:off x="1067"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ps)</a:t>
              </a:r>
              <a:endParaRPr lang="en-US" altLang="ja-JP" sz="1800" baseline="30000">
                <a:latin typeface="Tahoma" pitchFamily="34" charset="0"/>
                <a:ea typeface="HGP創英角ﾎﾟｯﾌﾟ体" pitchFamily="50" charset="-128"/>
              </a:endParaRPr>
            </a:p>
          </p:txBody>
        </p:sp>
        <p:sp>
          <p:nvSpPr>
            <p:cNvPr id="28720" name="Text Box 34"/>
            <p:cNvSpPr txBox="1">
              <a:spLocks noChangeArrowheads="1"/>
            </p:cNvSpPr>
            <p:nvPr/>
          </p:nvSpPr>
          <p:spPr bwMode="auto">
            <a:xfrm>
              <a:off x="2826"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cs typeface="Tahoma" pitchFamily="34" charset="0"/>
                </a:rPr>
                <a:t>μ</a:t>
              </a:r>
              <a:r>
                <a:rPr lang="en-US" altLang="ja-JP" sz="1800">
                  <a:latin typeface="Tahoma" pitchFamily="34" charset="0"/>
                  <a:ea typeface="HGP創英角ﾎﾟｯﾌﾟ体" pitchFamily="50" charset="-128"/>
                </a:rPr>
                <a:t>s)</a:t>
              </a:r>
              <a:endParaRPr lang="en-US" altLang="ja-JP" sz="1800" baseline="30000">
                <a:latin typeface="Tahoma" pitchFamily="34" charset="0"/>
                <a:ea typeface="HGP創英角ﾎﾟｯﾌﾟ体" pitchFamily="50" charset="-128"/>
              </a:endParaRPr>
            </a:p>
          </p:txBody>
        </p:sp>
        <p:sp>
          <p:nvSpPr>
            <p:cNvPr id="28721" name="Text Box 35"/>
            <p:cNvSpPr txBox="1">
              <a:spLocks noChangeArrowheads="1"/>
            </p:cNvSpPr>
            <p:nvPr/>
          </p:nvSpPr>
          <p:spPr bwMode="auto">
            <a:xfrm>
              <a:off x="1945"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ns)</a:t>
              </a:r>
              <a:endParaRPr lang="en-US" altLang="ja-JP" sz="1800" baseline="30000">
                <a:latin typeface="Tahoma" pitchFamily="34" charset="0"/>
                <a:ea typeface="HGP創英角ﾎﾟｯﾌﾟ体" pitchFamily="50" charset="-128"/>
              </a:endParaRPr>
            </a:p>
          </p:txBody>
        </p:sp>
        <p:sp>
          <p:nvSpPr>
            <p:cNvPr id="28722" name="Text Box 36"/>
            <p:cNvSpPr txBox="1">
              <a:spLocks noChangeArrowheads="1"/>
            </p:cNvSpPr>
            <p:nvPr/>
          </p:nvSpPr>
          <p:spPr bwMode="auto">
            <a:xfrm>
              <a:off x="3683" y="2963"/>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ms)</a:t>
              </a:r>
              <a:endParaRPr lang="en-US" altLang="ja-JP" sz="1800" baseline="30000">
                <a:latin typeface="Tahoma" pitchFamily="34" charset="0"/>
                <a:ea typeface="HGP創英角ﾎﾟｯﾌﾟ体" pitchFamily="50" charset="-128"/>
              </a:endParaRPr>
            </a:p>
          </p:txBody>
        </p:sp>
      </p:grpSp>
      <p:grpSp>
        <p:nvGrpSpPr>
          <p:cNvPr id="28677" name="Group 38"/>
          <p:cNvGrpSpPr>
            <a:grpSpLocks/>
          </p:cNvGrpSpPr>
          <p:nvPr/>
        </p:nvGrpSpPr>
        <p:grpSpPr bwMode="auto">
          <a:xfrm>
            <a:off x="1379538" y="3792538"/>
            <a:ext cx="493712" cy="179387"/>
            <a:chOff x="1634" y="2086"/>
            <a:chExt cx="1123" cy="123"/>
          </a:xfrm>
        </p:grpSpPr>
        <p:sp>
          <p:nvSpPr>
            <p:cNvPr id="28707" name="Line 39"/>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708" name="Line 40"/>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709" name="Line 41"/>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28678" name="Group 42"/>
          <p:cNvGrpSpPr>
            <a:grpSpLocks/>
          </p:cNvGrpSpPr>
          <p:nvPr/>
        </p:nvGrpSpPr>
        <p:grpSpPr bwMode="auto">
          <a:xfrm>
            <a:off x="3303588" y="3794125"/>
            <a:ext cx="1392237" cy="179388"/>
            <a:chOff x="1634" y="2086"/>
            <a:chExt cx="1123" cy="123"/>
          </a:xfrm>
        </p:grpSpPr>
        <p:sp>
          <p:nvSpPr>
            <p:cNvPr id="28704" name="Line 43"/>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705" name="Line 44"/>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706" name="Line 45"/>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28679" name="Line 46"/>
          <p:cNvSpPr>
            <a:spLocks noChangeShapeType="1"/>
          </p:cNvSpPr>
          <p:nvPr/>
        </p:nvSpPr>
        <p:spPr bwMode="auto">
          <a:xfrm>
            <a:off x="6019800" y="3881438"/>
            <a:ext cx="2400300" cy="0"/>
          </a:xfrm>
          <a:prstGeom prst="line">
            <a:avLst/>
          </a:prstGeom>
          <a:noFill/>
          <a:ln w="57150">
            <a:solidFill>
              <a:schemeClr val="tx1"/>
            </a:solidFill>
            <a:miter lim="800000"/>
            <a:headEnd/>
            <a:tailEnd/>
          </a:ln>
        </p:spPr>
        <p:txBody>
          <a:bodyPr wrap="none"/>
          <a:lstStyle/>
          <a:p>
            <a:endParaRPr lang="en-US"/>
          </a:p>
        </p:txBody>
      </p:sp>
      <p:sp>
        <p:nvSpPr>
          <p:cNvPr id="28680" name="Line 47"/>
          <p:cNvSpPr>
            <a:spLocks noChangeShapeType="1"/>
          </p:cNvSpPr>
          <p:nvPr/>
        </p:nvSpPr>
        <p:spPr bwMode="auto">
          <a:xfrm>
            <a:off x="6034088" y="3783013"/>
            <a:ext cx="0" cy="177800"/>
          </a:xfrm>
          <a:prstGeom prst="line">
            <a:avLst/>
          </a:prstGeom>
          <a:noFill/>
          <a:ln w="57150">
            <a:solidFill>
              <a:schemeClr val="tx1"/>
            </a:solidFill>
            <a:miter lim="800000"/>
            <a:headEnd/>
            <a:tailEnd/>
          </a:ln>
        </p:spPr>
        <p:txBody>
          <a:bodyPr wrap="none"/>
          <a:lstStyle/>
          <a:p>
            <a:endParaRPr lang="en-US"/>
          </a:p>
        </p:txBody>
      </p:sp>
      <p:sp>
        <p:nvSpPr>
          <p:cNvPr id="28681" name="Line 48"/>
          <p:cNvSpPr>
            <a:spLocks noChangeShapeType="1"/>
          </p:cNvSpPr>
          <p:nvPr/>
        </p:nvSpPr>
        <p:spPr bwMode="auto">
          <a:xfrm>
            <a:off x="8410575" y="3784600"/>
            <a:ext cx="0" cy="177800"/>
          </a:xfrm>
          <a:prstGeom prst="line">
            <a:avLst/>
          </a:prstGeom>
          <a:noFill/>
          <a:ln w="57150">
            <a:solidFill>
              <a:schemeClr val="tx1"/>
            </a:solidFill>
            <a:miter lim="800000"/>
            <a:headEnd/>
            <a:tailEnd/>
          </a:ln>
        </p:spPr>
        <p:txBody>
          <a:bodyPr wrap="none"/>
          <a:lstStyle/>
          <a:p>
            <a:endParaRPr lang="en-US"/>
          </a:p>
        </p:txBody>
      </p:sp>
      <p:sp>
        <p:nvSpPr>
          <p:cNvPr id="28682" name="Text Box 49"/>
          <p:cNvSpPr txBox="1">
            <a:spLocks noChangeArrowheads="1"/>
          </p:cNvSpPr>
          <p:nvPr/>
        </p:nvSpPr>
        <p:spPr bwMode="auto">
          <a:xfrm>
            <a:off x="152400" y="3160713"/>
            <a:ext cx="2498725" cy="473075"/>
          </a:xfrm>
          <a:prstGeom prst="rect">
            <a:avLst/>
          </a:prstGeom>
          <a:noFill/>
          <a:ln w="15875">
            <a:solidFill>
              <a:schemeClr val="tx1"/>
            </a:solidFill>
            <a:miter lim="800000"/>
            <a:headEnd/>
            <a:tailEnd/>
          </a:ln>
        </p:spPr>
        <p:txBody>
          <a:bodyPr>
            <a:spAutoFit/>
          </a:bodyPr>
          <a:lstStyle/>
          <a:p>
            <a:pPr algn="ctr"/>
            <a:r>
              <a:rPr lang="en-US" altLang="ja-JP">
                <a:latin typeface="Tahoma" pitchFamily="34" charset="0"/>
                <a:ea typeface="HGP創英角ﾎﾟｯﾌﾟ体" pitchFamily="50" charset="-128"/>
              </a:rPr>
              <a:t>Bond stretching</a:t>
            </a:r>
          </a:p>
        </p:txBody>
      </p:sp>
      <p:sp>
        <p:nvSpPr>
          <p:cNvPr id="28683" name="Text Box 50"/>
          <p:cNvSpPr txBox="1">
            <a:spLocks noChangeArrowheads="1"/>
          </p:cNvSpPr>
          <p:nvPr/>
        </p:nvSpPr>
        <p:spPr bwMode="auto">
          <a:xfrm>
            <a:off x="452438" y="1989138"/>
            <a:ext cx="4114800" cy="1114425"/>
          </a:xfrm>
          <a:prstGeom prst="rect">
            <a:avLst/>
          </a:prstGeom>
          <a:noFill/>
          <a:ln w="15875">
            <a:solidFill>
              <a:schemeClr val="tx1"/>
            </a:solidFill>
            <a:miter lim="800000"/>
            <a:headEnd/>
            <a:tailEnd/>
          </a:ln>
        </p:spPr>
        <p:txBody>
          <a:bodyPr>
            <a:spAutoFit/>
          </a:bodyPr>
          <a:lstStyle/>
          <a:p>
            <a:pPr algn="ctr">
              <a:lnSpc>
                <a:spcPct val="85000"/>
              </a:lnSpc>
              <a:spcBef>
                <a:spcPct val="20000"/>
              </a:spcBef>
            </a:pPr>
            <a:r>
              <a:rPr lang="en-US" altLang="ja-JP">
                <a:latin typeface="Tahoma" pitchFamily="34" charset="0"/>
                <a:ea typeface="HGP創英角ﾎﾟｯﾌﾟ体" pitchFamily="50" charset="-128"/>
              </a:rPr>
              <a:t>Permeation of an ion in Porin channel</a:t>
            </a:r>
          </a:p>
          <a:p>
            <a:pPr algn="ctr">
              <a:lnSpc>
                <a:spcPct val="85000"/>
              </a:lnSpc>
              <a:spcBef>
                <a:spcPct val="20000"/>
              </a:spcBef>
            </a:pPr>
            <a:r>
              <a:rPr lang="en-US" altLang="ja-JP">
                <a:latin typeface="Tahoma" pitchFamily="34" charset="0"/>
                <a:ea typeface="HGP創英角ﾎﾟｯﾌﾟ体" pitchFamily="50" charset="-128"/>
              </a:rPr>
              <a:t>Elastic vibrations of proteins</a:t>
            </a:r>
          </a:p>
        </p:txBody>
      </p:sp>
      <p:sp>
        <p:nvSpPr>
          <p:cNvPr id="28684" name="Line 51"/>
          <p:cNvSpPr>
            <a:spLocks noChangeShapeType="1"/>
          </p:cNvSpPr>
          <p:nvPr/>
        </p:nvSpPr>
        <p:spPr bwMode="auto">
          <a:xfrm>
            <a:off x="1504950" y="3630613"/>
            <a:ext cx="98425" cy="271462"/>
          </a:xfrm>
          <a:prstGeom prst="line">
            <a:avLst/>
          </a:prstGeom>
          <a:noFill/>
          <a:ln w="15875">
            <a:solidFill>
              <a:schemeClr val="tx1"/>
            </a:solidFill>
            <a:miter lim="800000"/>
            <a:headEnd/>
            <a:tailEnd/>
          </a:ln>
        </p:spPr>
        <p:txBody>
          <a:bodyPr wrap="none"/>
          <a:lstStyle/>
          <a:p>
            <a:endParaRPr lang="en-US"/>
          </a:p>
        </p:txBody>
      </p:sp>
      <p:sp>
        <p:nvSpPr>
          <p:cNvPr id="28685" name="Line 52"/>
          <p:cNvSpPr>
            <a:spLocks noChangeShapeType="1"/>
          </p:cNvSpPr>
          <p:nvPr/>
        </p:nvSpPr>
        <p:spPr bwMode="auto">
          <a:xfrm>
            <a:off x="2722563" y="3111500"/>
            <a:ext cx="1284287" cy="779463"/>
          </a:xfrm>
          <a:prstGeom prst="line">
            <a:avLst/>
          </a:prstGeom>
          <a:noFill/>
          <a:ln w="15875">
            <a:solidFill>
              <a:schemeClr val="tx1"/>
            </a:solidFill>
            <a:miter lim="800000"/>
            <a:headEnd/>
            <a:tailEnd/>
          </a:ln>
        </p:spPr>
        <p:txBody>
          <a:bodyPr wrap="none"/>
          <a:lstStyle/>
          <a:p>
            <a:endParaRPr lang="en-US"/>
          </a:p>
        </p:txBody>
      </p:sp>
      <p:sp>
        <p:nvSpPr>
          <p:cNvPr id="28686" name="Line 53"/>
          <p:cNvSpPr>
            <a:spLocks noChangeShapeType="1"/>
          </p:cNvSpPr>
          <p:nvPr/>
        </p:nvSpPr>
        <p:spPr bwMode="auto">
          <a:xfrm flipV="1">
            <a:off x="7202488" y="3700463"/>
            <a:ext cx="146050" cy="173037"/>
          </a:xfrm>
          <a:prstGeom prst="line">
            <a:avLst/>
          </a:prstGeom>
          <a:noFill/>
          <a:ln w="15875">
            <a:solidFill>
              <a:schemeClr val="tx1"/>
            </a:solidFill>
            <a:miter lim="800000"/>
            <a:headEnd/>
            <a:tailEnd/>
          </a:ln>
        </p:spPr>
        <p:txBody>
          <a:bodyPr wrap="none"/>
          <a:lstStyle/>
          <a:p>
            <a:endParaRPr lang="en-US"/>
          </a:p>
        </p:txBody>
      </p:sp>
      <p:sp>
        <p:nvSpPr>
          <p:cNvPr id="232502" name="Text Box 54"/>
          <p:cNvSpPr txBox="1">
            <a:spLocks noChangeArrowheads="1"/>
          </p:cNvSpPr>
          <p:nvPr/>
        </p:nvSpPr>
        <p:spPr bwMode="auto">
          <a:xfrm>
            <a:off x="277813" y="5840413"/>
            <a:ext cx="8594725" cy="701675"/>
          </a:xfrm>
          <a:prstGeom prst="rect">
            <a:avLst/>
          </a:prstGeom>
          <a:noFill/>
          <a:ln w="9525">
            <a:noFill/>
            <a:miter lim="800000"/>
            <a:headEnd/>
            <a:tailEnd/>
          </a:ln>
        </p:spPr>
        <p:txBody>
          <a:bodyPr>
            <a:spAutoFit/>
          </a:bodyPr>
          <a:lstStyle/>
          <a:p>
            <a:pPr>
              <a:spcBef>
                <a:spcPct val="50000"/>
              </a:spcBef>
            </a:pPr>
            <a:r>
              <a:rPr lang="en-US" altLang="ja-JP" sz="2000">
                <a:solidFill>
                  <a:srgbClr val="FF0000"/>
                </a:solidFill>
                <a:latin typeface="Tahoma" pitchFamily="34" charset="0"/>
                <a:ea typeface="HGP創英角ﾎﾟｯﾌﾟ体" pitchFamily="50" charset="-128"/>
              </a:rPr>
              <a:t>It is still difficult to simulate a whole process of a protein folding using the conventional MD method.</a:t>
            </a:r>
          </a:p>
        </p:txBody>
      </p:sp>
      <p:grpSp>
        <p:nvGrpSpPr>
          <p:cNvPr id="7" name="Group 69"/>
          <p:cNvGrpSpPr>
            <a:grpSpLocks/>
          </p:cNvGrpSpPr>
          <p:nvPr/>
        </p:nvGrpSpPr>
        <p:grpSpPr bwMode="auto">
          <a:xfrm>
            <a:off x="938213" y="5018088"/>
            <a:ext cx="3249612" cy="771525"/>
            <a:chOff x="591" y="3161"/>
            <a:chExt cx="2047" cy="486"/>
          </a:xfrm>
        </p:grpSpPr>
        <p:sp>
          <p:nvSpPr>
            <p:cNvPr id="28702" name="AutoShape 37"/>
            <p:cNvSpPr>
              <a:spLocks noChangeArrowheads="1"/>
            </p:cNvSpPr>
            <p:nvPr/>
          </p:nvSpPr>
          <p:spPr bwMode="auto">
            <a:xfrm>
              <a:off x="591" y="3161"/>
              <a:ext cx="2047" cy="486"/>
            </a:xfrm>
            <a:prstGeom prst="rightArrow">
              <a:avLst>
                <a:gd name="adj1" fmla="val 50000"/>
                <a:gd name="adj2" fmla="val 105298"/>
              </a:avLst>
            </a:prstGeom>
            <a:solidFill>
              <a:schemeClr val="accent1"/>
            </a:solidFill>
            <a:ln w="9525">
              <a:solidFill>
                <a:schemeClr val="tx1"/>
              </a:solidFill>
              <a:miter lim="800000"/>
              <a:headEnd/>
              <a:tailEnd/>
            </a:ln>
          </p:spPr>
          <p:txBody>
            <a:bodyPr wrap="none" anchor="ctr"/>
            <a:lstStyle/>
            <a:p>
              <a:endParaRPr lang="en-US"/>
            </a:p>
          </p:txBody>
        </p:sp>
        <p:sp>
          <p:nvSpPr>
            <p:cNvPr id="28703" name="Text Box 55"/>
            <p:cNvSpPr txBox="1">
              <a:spLocks noChangeArrowheads="1"/>
            </p:cNvSpPr>
            <p:nvPr/>
          </p:nvSpPr>
          <p:spPr bwMode="auto">
            <a:xfrm>
              <a:off x="652" y="3244"/>
              <a:ext cx="1451" cy="288"/>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a:solidFill>
                    <a:srgbClr val="FF0000"/>
                  </a:solidFill>
                  <a:latin typeface="Tahoma" pitchFamily="34" charset="0"/>
                  <a:ea typeface="HGP創英角ﾎﾟｯﾌﾟ体" pitchFamily="50" charset="-128"/>
                </a:rPr>
                <a:t>MD</a:t>
              </a:r>
            </a:p>
          </p:txBody>
        </p:sp>
      </p:grpSp>
      <p:grpSp>
        <p:nvGrpSpPr>
          <p:cNvPr id="28689" name="Group 56"/>
          <p:cNvGrpSpPr>
            <a:grpSpLocks/>
          </p:cNvGrpSpPr>
          <p:nvPr/>
        </p:nvGrpSpPr>
        <p:grpSpPr bwMode="auto">
          <a:xfrm>
            <a:off x="4527550" y="3511550"/>
            <a:ext cx="493713" cy="179388"/>
            <a:chOff x="1634" y="2086"/>
            <a:chExt cx="1123" cy="123"/>
          </a:xfrm>
        </p:grpSpPr>
        <p:sp>
          <p:nvSpPr>
            <p:cNvPr id="28699" name="Line 57"/>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700" name="Line 58"/>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701" name="Line 59"/>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28690" name="Group 60"/>
          <p:cNvGrpSpPr>
            <a:grpSpLocks/>
          </p:cNvGrpSpPr>
          <p:nvPr/>
        </p:nvGrpSpPr>
        <p:grpSpPr bwMode="auto">
          <a:xfrm>
            <a:off x="5118100" y="3792538"/>
            <a:ext cx="493713" cy="179387"/>
            <a:chOff x="1634" y="2086"/>
            <a:chExt cx="1123" cy="123"/>
          </a:xfrm>
        </p:grpSpPr>
        <p:sp>
          <p:nvSpPr>
            <p:cNvPr id="28696" name="Line 61"/>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697" name="Line 62"/>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698" name="Line 63"/>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28691" name="Line 64"/>
          <p:cNvSpPr>
            <a:spLocks noChangeShapeType="1"/>
          </p:cNvSpPr>
          <p:nvPr/>
        </p:nvSpPr>
        <p:spPr bwMode="auto">
          <a:xfrm flipH="1">
            <a:off x="4784725" y="2508250"/>
            <a:ext cx="511175" cy="1109663"/>
          </a:xfrm>
          <a:prstGeom prst="line">
            <a:avLst/>
          </a:prstGeom>
          <a:noFill/>
          <a:ln w="15875">
            <a:solidFill>
              <a:schemeClr val="tx1"/>
            </a:solidFill>
            <a:miter lim="800000"/>
            <a:headEnd/>
            <a:tailEnd/>
          </a:ln>
        </p:spPr>
        <p:txBody>
          <a:bodyPr wrap="none"/>
          <a:lstStyle/>
          <a:p>
            <a:endParaRPr lang="en-US"/>
          </a:p>
        </p:txBody>
      </p:sp>
      <p:sp>
        <p:nvSpPr>
          <p:cNvPr id="28692" name="Line 65"/>
          <p:cNvSpPr>
            <a:spLocks noChangeShapeType="1"/>
          </p:cNvSpPr>
          <p:nvPr/>
        </p:nvSpPr>
        <p:spPr bwMode="auto">
          <a:xfrm flipH="1">
            <a:off x="5341938" y="3095625"/>
            <a:ext cx="361950" cy="795338"/>
          </a:xfrm>
          <a:prstGeom prst="line">
            <a:avLst/>
          </a:prstGeom>
          <a:noFill/>
          <a:ln w="15875">
            <a:solidFill>
              <a:schemeClr val="tx1"/>
            </a:solidFill>
            <a:miter lim="800000"/>
            <a:headEnd/>
            <a:tailEnd/>
          </a:ln>
        </p:spPr>
        <p:txBody>
          <a:bodyPr wrap="none"/>
          <a:lstStyle/>
          <a:p>
            <a:endParaRPr lang="en-US"/>
          </a:p>
        </p:txBody>
      </p:sp>
      <p:sp>
        <p:nvSpPr>
          <p:cNvPr id="28693" name="Text Box 66"/>
          <p:cNvSpPr txBox="1">
            <a:spLocks noChangeArrowheads="1"/>
          </p:cNvSpPr>
          <p:nvPr/>
        </p:nvSpPr>
        <p:spPr bwMode="auto">
          <a:xfrm>
            <a:off x="4694238" y="2082800"/>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α</a:t>
            </a:r>
            <a:r>
              <a:rPr lang="en-US" altLang="ja-JP">
                <a:solidFill>
                  <a:srgbClr val="FF0000"/>
                </a:solidFill>
                <a:latin typeface="Tahoma" pitchFamily="34" charset="0"/>
                <a:ea typeface="HGP創英角ﾎﾟｯﾌﾟ体" pitchFamily="50" charset="-128"/>
              </a:rPr>
              <a:t>-Helix folding</a:t>
            </a:r>
            <a:endParaRPr lang="ja-JP" altLang="en-US">
              <a:solidFill>
                <a:srgbClr val="FF0000"/>
              </a:solidFill>
              <a:latin typeface="Tahoma" pitchFamily="34" charset="0"/>
              <a:ea typeface="HGP創英角ﾎﾟｯﾌﾟ体" pitchFamily="50" charset="-128"/>
            </a:endParaRPr>
          </a:p>
        </p:txBody>
      </p:sp>
      <p:sp>
        <p:nvSpPr>
          <p:cNvPr id="28694" name="Text Box 67"/>
          <p:cNvSpPr txBox="1">
            <a:spLocks noChangeArrowheads="1"/>
          </p:cNvSpPr>
          <p:nvPr/>
        </p:nvSpPr>
        <p:spPr bwMode="auto">
          <a:xfrm>
            <a:off x="5338763" y="2678113"/>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β</a:t>
            </a:r>
            <a:r>
              <a:rPr lang="en-US" altLang="ja-JP">
                <a:solidFill>
                  <a:srgbClr val="FF0000"/>
                </a:solidFill>
                <a:latin typeface="Tahoma" pitchFamily="34" charset="0"/>
                <a:ea typeface="HGP創英角ﾎﾟｯﾌﾟ体" pitchFamily="50" charset="-128"/>
              </a:rPr>
              <a:t>-Hairpin</a:t>
            </a:r>
            <a:r>
              <a:rPr lang="ja-JP" altLang="en-US">
                <a:solidFill>
                  <a:srgbClr val="FF0000"/>
                </a:solidFill>
                <a:latin typeface="Tahoma" pitchFamily="34" charset="0"/>
                <a:ea typeface="HGP創英角ﾎﾟｯﾌﾟ体" pitchFamily="50" charset="-128"/>
              </a:rPr>
              <a:t> </a:t>
            </a:r>
            <a:r>
              <a:rPr lang="en-US" altLang="ja-JP">
                <a:solidFill>
                  <a:srgbClr val="FF0000"/>
                </a:solidFill>
                <a:latin typeface="Tahoma" pitchFamily="34" charset="0"/>
                <a:ea typeface="HGP創英角ﾎﾟｯﾌﾟ体" pitchFamily="50" charset="-128"/>
              </a:rPr>
              <a:t>folding</a:t>
            </a:r>
          </a:p>
        </p:txBody>
      </p:sp>
      <p:sp>
        <p:nvSpPr>
          <p:cNvPr id="28695" name="Text Box 68"/>
          <p:cNvSpPr txBox="1">
            <a:spLocks noChangeArrowheads="1"/>
          </p:cNvSpPr>
          <p:nvPr/>
        </p:nvSpPr>
        <p:spPr bwMode="auto">
          <a:xfrm>
            <a:off x="5808663" y="3263900"/>
            <a:ext cx="3222625"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ea typeface="HGP創英角ﾎﾟｯﾌﾟ体" pitchFamily="50" charset="-128"/>
              </a:rPr>
              <a:t>Protein folding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32502"/>
                                        </p:tgtEl>
                                        <p:attrNameLst>
                                          <p:attrName>style.visibility</p:attrName>
                                        </p:attrNameLst>
                                      </p:cBhvr>
                                      <p:to>
                                        <p:strVal val="visible"/>
                                      </p:to>
                                    </p:set>
                                    <p:animEffect transition="in" filter="box(in)">
                                      <p:cBhvr>
                                        <p:cTn id="13" dur="500"/>
                                        <p:tgtEl>
                                          <p:spTgt spid="232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0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Much Faster, Much Larger!</a:t>
            </a:r>
          </a:p>
        </p:txBody>
      </p:sp>
      <p:sp>
        <p:nvSpPr>
          <p:cNvPr id="29699" name="Rectangle 3"/>
          <p:cNvSpPr>
            <a:spLocks noGrp="1" noChangeArrowheads="1"/>
          </p:cNvSpPr>
          <p:nvPr>
            <p:ph type="body" idx="1"/>
          </p:nvPr>
        </p:nvSpPr>
        <p:spPr>
          <a:xfrm>
            <a:off x="550863" y="1981200"/>
            <a:ext cx="8042275" cy="4114800"/>
          </a:xfrm>
        </p:spPr>
        <p:txBody>
          <a:bodyPr/>
          <a:lstStyle/>
          <a:p>
            <a:pPr eaLnBrk="1" hangingPunct="1">
              <a:lnSpc>
                <a:spcPct val="90000"/>
              </a:lnSpc>
            </a:pPr>
            <a:r>
              <a:rPr lang="en-US" altLang="ja-JP" sz="2400" smtClean="0">
                <a:ea typeface="HGP創英角ﾎﾟｯﾌﾟ体" pitchFamily="50" charset="-128"/>
              </a:rPr>
              <a:t>Special-purpose computer</a:t>
            </a:r>
          </a:p>
          <a:p>
            <a:pPr lvl="1" eaLnBrk="1" hangingPunct="1">
              <a:lnSpc>
                <a:spcPct val="90000"/>
              </a:lnSpc>
            </a:pPr>
            <a:r>
              <a:rPr lang="en-US" altLang="ja-JP" sz="2000" smtClean="0">
                <a:ea typeface="HGP創英角ﾎﾟｯﾌﾟ体" pitchFamily="50" charset="-128"/>
              </a:rPr>
              <a:t>Calculation of non-bonded interactions is performed using the special chip that is developed only for this purpose. </a:t>
            </a:r>
          </a:p>
          <a:p>
            <a:pPr lvl="1" eaLnBrk="1" hangingPunct="1">
              <a:lnSpc>
                <a:spcPct val="90000"/>
              </a:lnSpc>
            </a:pPr>
            <a:r>
              <a:rPr lang="en-US" altLang="ja-JP" sz="2000" smtClean="0">
                <a:ea typeface="HGP創英角ﾎﾟｯﾌﾟ体" pitchFamily="50" charset="-128"/>
              </a:rPr>
              <a:t>For example;</a:t>
            </a:r>
          </a:p>
          <a:p>
            <a:pPr lvl="2" eaLnBrk="1" hangingPunct="1">
              <a:lnSpc>
                <a:spcPct val="90000"/>
              </a:lnSpc>
            </a:pPr>
            <a:r>
              <a:rPr lang="en-US" altLang="ja-JP" sz="1800" smtClean="0">
                <a:ea typeface="HGP創英角ﾎﾟｯﾌﾟ体" pitchFamily="50" charset="-128"/>
              </a:rPr>
              <a:t>MDM (Molecular Dynamics Machine) or MD-Grape</a:t>
            </a:r>
            <a:r>
              <a:rPr lang="ja-JP" altLang="en-US" sz="1800" smtClean="0">
                <a:ea typeface="HGP創英角ﾎﾟｯﾌﾟ体" pitchFamily="50" charset="-128"/>
              </a:rPr>
              <a:t>: </a:t>
            </a:r>
            <a:r>
              <a:rPr lang="en-US" altLang="ja-JP" sz="1800" smtClean="0">
                <a:ea typeface="HGP創英角ﾎﾟｯﾌﾟ体" pitchFamily="50" charset="-128"/>
              </a:rPr>
              <a:t>RIKEN</a:t>
            </a:r>
          </a:p>
          <a:p>
            <a:pPr lvl="2" eaLnBrk="1" hangingPunct="1">
              <a:lnSpc>
                <a:spcPct val="90000"/>
              </a:lnSpc>
            </a:pPr>
            <a:r>
              <a:rPr lang="en-US" altLang="ja-JP" sz="1800" smtClean="0">
                <a:ea typeface="HGP創英角ﾎﾟｯﾌﾟ体" pitchFamily="50" charset="-128"/>
              </a:rPr>
              <a:t>MD Engine</a:t>
            </a:r>
            <a:r>
              <a:rPr lang="ja-JP" altLang="en-US" sz="1800" smtClean="0">
                <a:ea typeface="HGP創英角ﾎﾟｯﾌﾟ体" pitchFamily="50" charset="-128"/>
              </a:rPr>
              <a:t>: </a:t>
            </a:r>
            <a:r>
              <a:rPr lang="en-US" altLang="ja-JP" sz="1800" smtClean="0">
                <a:ea typeface="HGP創英角ﾎﾟｯﾌﾟ体" pitchFamily="50" charset="-128"/>
              </a:rPr>
              <a:t>Taisho Pharmaceutical Co., and Fuji Xerox Co. </a:t>
            </a:r>
            <a:endParaRPr lang="ja-JP" altLang="en-US" sz="1800" smtClean="0">
              <a:ea typeface="HGP創英角ﾎﾟｯﾌﾟ体" pitchFamily="50" charset="-128"/>
            </a:endParaRPr>
          </a:p>
          <a:p>
            <a:pPr eaLnBrk="1" hangingPunct="1">
              <a:lnSpc>
                <a:spcPct val="90000"/>
              </a:lnSpc>
            </a:pPr>
            <a:r>
              <a:rPr lang="en-US" altLang="ja-JP" sz="2400" smtClean="0">
                <a:ea typeface="HGP創英角ﾎﾟｯﾌﾟ体" pitchFamily="50" charset="-128"/>
              </a:rPr>
              <a:t>Parallelization</a:t>
            </a:r>
          </a:p>
          <a:p>
            <a:pPr lvl="1" eaLnBrk="1" hangingPunct="1">
              <a:lnSpc>
                <a:spcPct val="90000"/>
              </a:lnSpc>
            </a:pPr>
            <a:r>
              <a:rPr lang="en-US" altLang="ja-JP" sz="2000" smtClean="0">
                <a:ea typeface="HGP創英角ﾎﾟｯﾌﾟ体" pitchFamily="50" charset="-128"/>
              </a:rPr>
              <a:t>A single job is divided into several smaller ones and they are calculated on multi CPUs simultaneously. </a:t>
            </a:r>
          </a:p>
          <a:p>
            <a:pPr lvl="1" eaLnBrk="1" hangingPunct="1">
              <a:lnSpc>
                <a:spcPct val="90000"/>
              </a:lnSpc>
            </a:pPr>
            <a:r>
              <a:rPr lang="en-US" altLang="ja-JP" sz="2000" smtClean="0">
                <a:ea typeface="HGP創英角ﾎﾟｯﾌﾟ体" pitchFamily="50" charset="-128"/>
              </a:rPr>
              <a:t>Today, almost MD programs for biomolecular simulations (ex. AMBER, CHARMm, GROMOS, NAMD, MARBLE</a:t>
            </a:r>
            <a:r>
              <a:rPr lang="en-US" altLang="ja-JP" sz="2000" b="1" smtClean="0">
                <a:solidFill>
                  <a:srgbClr val="333333"/>
                </a:solidFill>
                <a:latin typeface="Arial" charset="0"/>
                <a:cs typeface="Arial" charset="0"/>
              </a:rPr>
              <a:t>,</a:t>
            </a:r>
            <a:r>
              <a:rPr lang="en-US" altLang="ja-JP" sz="2000" smtClean="0">
                <a:ea typeface="HGP創英角ﾎﾟｯﾌﾟ体" pitchFamily="50" charset="-128"/>
              </a:rPr>
              <a:t> etc) can run on parallel computers.</a:t>
            </a:r>
          </a:p>
          <a:p>
            <a:pPr lvl="1" eaLnBrk="1" hangingPunct="1">
              <a:lnSpc>
                <a:spcPct val="90000"/>
              </a:lnSpc>
            </a:pPr>
            <a:endParaRPr lang="ja-JP" altLang="en-US" sz="2400" smtClean="0">
              <a:ea typeface="HGP創英角ﾎﾟｯﾌﾟ体" pitchFamily="50" charset="-128"/>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Brownian Dynamics (BD)</a:t>
            </a:r>
          </a:p>
        </p:txBody>
      </p:sp>
      <p:sp>
        <p:nvSpPr>
          <p:cNvPr id="30723" name="Rectangle 3"/>
          <p:cNvSpPr>
            <a:spLocks noGrp="1" noChangeArrowheads="1"/>
          </p:cNvSpPr>
          <p:nvPr>
            <p:ph type="body" idx="1"/>
          </p:nvPr>
        </p:nvSpPr>
        <p:spPr/>
        <p:txBody>
          <a:bodyPr/>
          <a:lstStyle/>
          <a:p>
            <a:pPr eaLnBrk="1" hangingPunct="1">
              <a:lnSpc>
                <a:spcPct val="90000"/>
              </a:lnSpc>
            </a:pPr>
            <a:r>
              <a:rPr lang="en-US" altLang="ja-JP" sz="2600" smtClean="0"/>
              <a:t>The dynamic contributions of the solvent are incorporated as a dissipative random force (Einstein</a:t>
            </a:r>
            <a:r>
              <a:rPr lang="en-US" altLang="ja-JP" sz="2600" smtClean="0">
                <a:latin typeface="Times New Roman" pitchFamily="18" charset="0"/>
              </a:rPr>
              <a:t>’</a:t>
            </a:r>
            <a:r>
              <a:rPr lang="en-US" altLang="ja-JP" sz="2600" smtClean="0"/>
              <a:t>s derivation on 1905). Therefore, </a:t>
            </a:r>
            <a:r>
              <a:rPr lang="en-US" altLang="ja-JP" sz="2600" smtClean="0">
                <a:solidFill>
                  <a:srgbClr val="FF0000"/>
                </a:solidFill>
              </a:rPr>
              <a:t>water molecules are not treated explicitly</a:t>
            </a:r>
            <a:r>
              <a:rPr lang="en-US" altLang="ja-JP" sz="2600" smtClean="0"/>
              <a:t>.</a:t>
            </a:r>
          </a:p>
          <a:p>
            <a:pPr eaLnBrk="1" hangingPunct="1">
              <a:lnSpc>
                <a:spcPct val="90000"/>
              </a:lnSpc>
            </a:pPr>
            <a:r>
              <a:rPr lang="en-US" altLang="ja-JP" sz="2600" smtClean="0">
                <a:ea typeface="HGP創英角ﾎﾟｯﾌﾟ体" pitchFamily="50" charset="-128"/>
              </a:rPr>
              <a:t>Since BD algorithm is derived under the conditions that solvent damping is large and the inertial memory is lost in a very short time, </a:t>
            </a:r>
            <a:r>
              <a:rPr lang="en-US" altLang="ja-JP" sz="2600" smtClean="0">
                <a:solidFill>
                  <a:srgbClr val="FF0000"/>
                </a:solidFill>
              </a:rPr>
              <a:t>longer time-steps can be used</a:t>
            </a:r>
            <a:r>
              <a:rPr lang="en-US" altLang="ja-JP" sz="2600" smtClean="0"/>
              <a:t>.</a:t>
            </a:r>
            <a:endParaRPr lang="ja-JP" altLang="en-US" sz="2600" smtClean="0">
              <a:ea typeface="HGP創英角ﾎﾟｯﾌﾟ体" pitchFamily="50" charset="-128"/>
            </a:endParaRPr>
          </a:p>
          <a:p>
            <a:pPr eaLnBrk="1" hangingPunct="1">
              <a:lnSpc>
                <a:spcPct val="90000"/>
              </a:lnSpc>
              <a:buFontTx/>
              <a:buNone/>
            </a:pPr>
            <a:endParaRPr lang="ja-JP" altLang="en-US" sz="2600" smtClean="0">
              <a:ea typeface="HGP創英角ﾎﾟｯﾌﾟ体" pitchFamily="50" charset="-128"/>
            </a:endParaRPr>
          </a:p>
          <a:p>
            <a:pPr eaLnBrk="1" hangingPunct="1">
              <a:lnSpc>
                <a:spcPct val="90000"/>
              </a:lnSpc>
            </a:pPr>
            <a:r>
              <a:rPr lang="en-US" altLang="ja-JP" sz="2600" smtClean="0">
                <a:ea typeface="HGP創英角ﾎﾟｯﾌﾟ体" pitchFamily="50" charset="-128"/>
              </a:rPr>
              <a:t>BD method is suitable for long time simulation.</a:t>
            </a:r>
          </a:p>
        </p:txBody>
      </p:sp>
      <p:sp>
        <p:nvSpPr>
          <p:cNvPr id="30724" name="AutoShape 4"/>
          <p:cNvSpPr>
            <a:spLocks noChangeArrowheads="1"/>
          </p:cNvSpPr>
          <p:nvPr/>
        </p:nvSpPr>
        <p:spPr bwMode="auto">
          <a:xfrm>
            <a:off x="3846513" y="5027613"/>
            <a:ext cx="1423987" cy="395287"/>
          </a:xfrm>
          <a:prstGeom prst="downArrow">
            <a:avLst>
              <a:gd name="adj1" fmla="val 60537"/>
              <a:gd name="adj2" fmla="val 4072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System for BD</a:t>
            </a:r>
            <a:r>
              <a:rPr lang="ja-JP" altLang="en-US" smtClean="0">
                <a:effectLst>
                  <a:outerShdw blurRad="38100" dist="38100" dir="2700000" algn="tl">
                    <a:srgbClr val="C0C0C0"/>
                  </a:outerShdw>
                </a:effectLst>
                <a:ea typeface="HGP創英角ﾎﾟｯﾌﾟ体" pitchFamily="50" charset="-128"/>
              </a:rPr>
              <a:t> </a:t>
            </a:r>
            <a:r>
              <a:rPr lang="en-US" altLang="ja-JP" smtClean="0">
                <a:effectLst>
                  <a:outerShdw blurRad="38100" dist="38100" dir="2700000" algn="tl">
                    <a:srgbClr val="C0C0C0"/>
                  </a:outerShdw>
                </a:effectLst>
                <a:ea typeface="HGP創英角ﾎﾟｯﾌﾟ体" pitchFamily="50" charset="-128"/>
              </a:rPr>
              <a:t>Simulations</a:t>
            </a:r>
          </a:p>
        </p:txBody>
      </p:sp>
      <p:pic>
        <p:nvPicPr>
          <p:cNvPr id="31747" name="Picture 11" descr="C:\My Documents\FRCCSセミナー\1PSV_WAT.gif"/>
          <p:cNvPicPr>
            <a:picLocks noChangeAspect="1" noChangeArrowheads="1"/>
          </p:cNvPicPr>
          <p:nvPr/>
        </p:nvPicPr>
        <p:blipFill>
          <a:blip r:embed="rId3" cstate="print"/>
          <a:srcRect l="12712" t="487" r="12712" b="487"/>
          <a:stretch>
            <a:fillRect/>
          </a:stretch>
        </p:blipFill>
        <p:spPr bwMode="auto">
          <a:xfrm>
            <a:off x="4883150" y="2478088"/>
            <a:ext cx="3378200" cy="2936875"/>
          </a:xfrm>
          <a:prstGeom prst="rect">
            <a:avLst/>
          </a:prstGeom>
          <a:noFill/>
          <a:ln w="9525">
            <a:noFill/>
            <a:miter lim="800000"/>
            <a:headEnd/>
            <a:tailEnd/>
          </a:ln>
        </p:spPr>
      </p:pic>
      <p:pic>
        <p:nvPicPr>
          <p:cNvPr id="31748" name="Picture 12" descr="C:\My Documents\FRCCSセミナー\1PSV.gif"/>
          <p:cNvPicPr>
            <a:picLocks noChangeAspect="1" noChangeArrowheads="1"/>
          </p:cNvPicPr>
          <p:nvPr/>
        </p:nvPicPr>
        <p:blipFill>
          <a:blip r:embed="rId4" cstate="print"/>
          <a:srcRect l="12712" r="12712"/>
          <a:stretch>
            <a:fillRect/>
          </a:stretch>
        </p:blipFill>
        <p:spPr bwMode="auto">
          <a:xfrm>
            <a:off x="971550" y="2495550"/>
            <a:ext cx="3322638" cy="2919413"/>
          </a:xfrm>
          <a:prstGeom prst="rect">
            <a:avLst/>
          </a:prstGeom>
          <a:noFill/>
          <a:ln w="9525">
            <a:noFill/>
            <a:miter lim="800000"/>
            <a:headEnd/>
            <a:tailEnd/>
          </a:ln>
        </p:spPr>
      </p:pic>
      <p:sp>
        <p:nvSpPr>
          <p:cNvPr id="31749" name="Text Box 13"/>
          <p:cNvSpPr txBox="1">
            <a:spLocks noChangeArrowheads="1"/>
          </p:cNvSpPr>
          <p:nvPr/>
        </p:nvSpPr>
        <p:spPr bwMode="auto">
          <a:xfrm>
            <a:off x="517525" y="1979613"/>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Without water molecules</a:t>
            </a:r>
          </a:p>
        </p:txBody>
      </p:sp>
      <p:sp>
        <p:nvSpPr>
          <p:cNvPr id="31750" name="Text Box 14"/>
          <p:cNvSpPr txBox="1">
            <a:spLocks noChangeArrowheads="1"/>
          </p:cNvSpPr>
          <p:nvPr/>
        </p:nvSpPr>
        <p:spPr bwMode="auto">
          <a:xfrm>
            <a:off x="4416425" y="1997075"/>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 water molecules</a:t>
            </a:r>
          </a:p>
        </p:txBody>
      </p:sp>
      <p:sp>
        <p:nvSpPr>
          <p:cNvPr id="31751" name="Text Box 15"/>
          <p:cNvSpPr txBox="1">
            <a:spLocks noChangeArrowheads="1"/>
          </p:cNvSpPr>
          <p:nvPr/>
        </p:nvSpPr>
        <p:spPr bwMode="auto">
          <a:xfrm>
            <a:off x="1401763" y="5465763"/>
            <a:ext cx="24828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 of atoms: 304</a:t>
            </a:r>
          </a:p>
        </p:txBody>
      </p:sp>
      <p:sp>
        <p:nvSpPr>
          <p:cNvPr id="31752" name="Text Box 16"/>
          <p:cNvSpPr txBox="1">
            <a:spLocks noChangeArrowheads="1"/>
          </p:cNvSpPr>
          <p:nvPr/>
        </p:nvSpPr>
        <p:spPr bwMode="auto">
          <a:xfrm>
            <a:off x="4522788" y="5470525"/>
            <a:ext cx="4162425" cy="822325"/>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 </a:t>
            </a:r>
            <a:r>
              <a:rPr lang="en-US" altLang="ja-JP">
                <a:latin typeface="Tahoma" pitchFamily="34" charset="0"/>
                <a:ea typeface="HGP創英角ﾎﾟｯﾌﾟ体" pitchFamily="50" charset="-128"/>
              </a:rPr>
              <a:t>of atoms:　304 + </a:t>
            </a:r>
            <a:r>
              <a:rPr lang="en-US" altLang="ja-JP">
                <a:solidFill>
                  <a:srgbClr val="FF0000"/>
                </a:solidFill>
                <a:latin typeface="Tahoma" pitchFamily="34" charset="0"/>
                <a:ea typeface="HGP創英角ﾎﾟｯﾌﾟ体" pitchFamily="50" charset="-128"/>
              </a:rPr>
              <a:t>7,377 </a:t>
            </a:r>
            <a:r>
              <a:rPr lang="en-US" altLang="ja-JP">
                <a:latin typeface="Tahoma" pitchFamily="34" charset="0"/>
                <a:ea typeface="HGP創英角ﾎﾟｯﾌﾟ体" pitchFamily="50" charset="-128"/>
              </a:rPr>
              <a:t>= 7,681</a:t>
            </a:r>
          </a:p>
        </p:txBody>
      </p:sp>
      <p:sp>
        <p:nvSpPr>
          <p:cNvPr id="31753" name="AutoShape 17"/>
          <p:cNvSpPr>
            <a:spLocks noChangeArrowheads="1"/>
          </p:cNvSpPr>
          <p:nvPr/>
        </p:nvSpPr>
        <p:spPr bwMode="auto">
          <a:xfrm>
            <a:off x="476250" y="1903413"/>
            <a:ext cx="4176713" cy="4445000"/>
          </a:xfrm>
          <a:prstGeom prst="roundRect">
            <a:avLst>
              <a:gd name="adj" fmla="val 5894"/>
            </a:avLst>
          </a:prstGeom>
          <a:noFill/>
          <a:ln w="38100">
            <a:solidFill>
              <a:srgbClr val="FF0000"/>
            </a:solidFill>
            <a:miter lim="800000"/>
            <a:headEnd/>
            <a:tailEnd/>
          </a:ln>
        </p:spPr>
        <p:txBody>
          <a:bodyPr wrap="none" anchor="ctr"/>
          <a:lstStyle/>
          <a:p>
            <a:endParaRPr 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Algorithm of BD</a:t>
            </a:r>
            <a:endParaRPr lang="ja-JP" altLang="en-US" smtClean="0">
              <a:effectLst>
                <a:outerShdw blurRad="38100" dist="38100" dir="2700000" algn="tl">
                  <a:srgbClr val="C0C0C0"/>
                </a:outerShdw>
              </a:effectLst>
              <a:ea typeface="HGP創英角ﾎﾟｯﾌﾟ体" pitchFamily="50" charset="-128"/>
            </a:endParaRPr>
          </a:p>
        </p:txBody>
      </p:sp>
      <p:sp>
        <p:nvSpPr>
          <p:cNvPr id="4102" name="Rectangle 3"/>
          <p:cNvSpPr>
            <a:spLocks noGrp="1" noChangeArrowheads="1"/>
          </p:cNvSpPr>
          <p:nvPr>
            <p:ph type="body" idx="1"/>
          </p:nvPr>
        </p:nvSpPr>
        <p:spPr>
          <a:xfrm>
            <a:off x="557213" y="1981200"/>
            <a:ext cx="8029575" cy="4114800"/>
          </a:xfrm>
        </p:spPr>
        <p:txBody>
          <a:bodyPr/>
          <a:lstStyle/>
          <a:p>
            <a:pPr marL="0" indent="196850" eaLnBrk="1" hangingPunct="1">
              <a:lnSpc>
                <a:spcPct val="90000"/>
              </a:lnSpc>
              <a:buFontTx/>
              <a:buNone/>
            </a:pPr>
            <a:r>
              <a:rPr lang="en-US" altLang="ja-JP" sz="1600" smtClean="0"/>
              <a:t>The </a:t>
            </a:r>
            <a:r>
              <a:rPr lang="en-US" altLang="ja-JP" sz="1600" smtClean="0">
                <a:solidFill>
                  <a:srgbClr val="FF0000"/>
                </a:solidFill>
              </a:rPr>
              <a:t>Langevin equation</a:t>
            </a:r>
            <a:r>
              <a:rPr lang="en-US" altLang="ja-JP" sz="1600" smtClean="0"/>
              <a:t> can be expressed as</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Here, </a:t>
            </a:r>
            <a:r>
              <a:rPr lang="en-US" altLang="ja-JP" sz="1600" b="1" smtClean="0"/>
              <a:t>r</a:t>
            </a:r>
            <a:r>
              <a:rPr lang="en-US" altLang="ja-JP" sz="1600" i="1" baseline="-25000" smtClean="0"/>
              <a:t>i</a:t>
            </a:r>
            <a:r>
              <a:rPr lang="en-US" altLang="ja-JP" sz="1600" smtClean="0"/>
              <a:t> and </a:t>
            </a:r>
            <a:r>
              <a:rPr lang="en-US" altLang="ja-JP" sz="1600" i="1" smtClean="0"/>
              <a:t>m</a:t>
            </a:r>
            <a:r>
              <a:rPr lang="en-US" altLang="ja-JP" sz="1600" i="1" baseline="-25000" smtClean="0"/>
              <a:t>i</a:t>
            </a:r>
            <a:r>
              <a:rPr lang="en-US" altLang="ja-JP" sz="1600" smtClean="0"/>
              <a:t> represent the position and mass of atom </a:t>
            </a:r>
            <a:r>
              <a:rPr lang="en-US" altLang="ja-JP" sz="1600" i="1" smtClean="0"/>
              <a:t>i</a:t>
            </a:r>
            <a:r>
              <a:rPr lang="en-US" altLang="ja-JP" sz="1600" smtClean="0"/>
              <a:t>, respectively. </a:t>
            </a:r>
            <a:r>
              <a:rPr lang="en-US" altLang="ja-JP" sz="1600" i="1" smtClean="0">
                <a:cs typeface="Times New Roman" pitchFamily="18" charset="0"/>
              </a:rPr>
              <a:t>ζ</a:t>
            </a:r>
            <a:r>
              <a:rPr lang="en-US" altLang="ja-JP" sz="1600" i="1" baseline="-25000" smtClean="0"/>
              <a:t>i</a:t>
            </a:r>
            <a:r>
              <a:rPr lang="en-US" altLang="ja-JP" sz="1600" smtClean="0"/>
              <a:t> is a frictional coefficient and is determined by the Stokes’ law, that is, </a:t>
            </a:r>
            <a:r>
              <a:rPr lang="en-US" altLang="ja-JP" sz="1600" i="1" smtClean="0">
                <a:cs typeface="Times New Roman" pitchFamily="18" charset="0"/>
              </a:rPr>
              <a:t>ζ</a:t>
            </a:r>
            <a:r>
              <a:rPr lang="en-US" altLang="ja-JP" sz="1600" i="1" baseline="-25000" smtClean="0"/>
              <a:t>i</a:t>
            </a:r>
            <a:r>
              <a:rPr lang="en-US" altLang="ja-JP" sz="1600" smtClean="0"/>
              <a:t> = 6</a:t>
            </a:r>
            <a:r>
              <a:rPr lang="en-US" altLang="ja-JP" sz="1600" smtClean="0">
                <a:cs typeface="Times New Roman" pitchFamily="18" charset="0"/>
              </a:rPr>
              <a:t>π</a:t>
            </a:r>
            <a:r>
              <a:rPr lang="en-US" altLang="ja-JP" sz="1600" i="1" smtClean="0">
                <a:cs typeface="Times New Roman" pitchFamily="18" charset="0"/>
              </a:rPr>
              <a:t>a</a:t>
            </a:r>
            <a:r>
              <a:rPr lang="en-US" altLang="ja-JP" sz="1600" i="1" baseline="-25000" smtClean="0">
                <a:cs typeface="Times New Roman" pitchFamily="18" charset="0"/>
              </a:rPr>
              <a:t>i</a:t>
            </a:r>
            <a:r>
              <a:rPr lang="en-US" altLang="ja-JP" sz="1600" baseline="30000" smtClean="0">
                <a:cs typeface="Times New Roman" pitchFamily="18" charset="0"/>
              </a:rPr>
              <a:t>Stokes</a:t>
            </a:r>
            <a:r>
              <a:rPr lang="en-US" altLang="ja-JP" sz="1600" i="1" smtClean="0">
                <a:cs typeface="Times New Roman" pitchFamily="18" charset="0"/>
              </a:rPr>
              <a:t>η</a:t>
            </a:r>
            <a:r>
              <a:rPr lang="en-US" altLang="ja-JP" sz="1600" smtClean="0"/>
              <a:t> in which </a:t>
            </a:r>
            <a:r>
              <a:rPr lang="en-US" altLang="ja-JP" sz="1600" i="1" smtClean="0">
                <a:cs typeface="Times New Roman" pitchFamily="18" charset="0"/>
              </a:rPr>
              <a:t>a</a:t>
            </a:r>
            <a:r>
              <a:rPr lang="en-US" altLang="ja-JP" sz="1600" i="1" baseline="-25000" smtClean="0">
                <a:cs typeface="Times New Roman" pitchFamily="18" charset="0"/>
              </a:rPr>
              <a:t>i</a:t>
            </a:r>
            <a:r>
              <a:rPr lang="en-US" altLang="ja-JP" sz="1600" baseline="30000" smtClean="0">
                <a:cs typeface="Times New Roman" pitchFamily="18" charset="0"/>
              </a:rPr>
              <a:t>Stokes</a:t>
            </a:r>
            <a:r>
              <a:rPr lang="en-US" altLang="ja-JP" sz="1600" smtClean="0"/>
              <a:t> is a Stokes radius of atom </a:t>
            </a:r>
            <a:r>
              <a:rPr lang="en-US" altLang="ja-JP" sz="1600" i="1" smtClean="0"/>
              <a:t>i</a:t>
            </a:r>
            <a:r>
              <a:rPr lang="en-US" altLang="ja-JP" sz="1600" smtClean="0"/>
              <a:t> and </a:t>
            </a:r>
            <a:r>
              <a:rPr lang="en-US" altLang="ja-JP" sz="1600" i="1" smtClean="0">
                <a:cs typeface="Times New Roman" pitchFamily="18" charset="0"/>
              </a:rPr>
              <a:t>η</a:t>
            </a:r>
            <a:r>
              <a:rPr lang="en-US" altLang="ja-JP" sz="1600" smtClean="0"/>
              <a:t> is the viscosity of water. </a:t>
            </a:r>
            <a:r>
              <a:rPr lang="en-US" altLang="ja-JP" sz="1600" b="1" smtClean="0"/>
              <a:t>F</a:t>
            </a:r>
            <a:r>
              <a:rPr lang="en-US" altLang="ja-JP" sz="1600" i="1" baseline="-25000" smtClean="0"/>
              <a:t>i</a:t>
            </a:r>
            <a:r>
              <a:rPr lang="en-US" altLang="ja-JP" sz="1600" smtClean="0"/>
              <a:t> is the systematic force on atom </a:t>
            </a:r>
            <a:r>
              <a:rPr lang="en-US" altLang="ja-JP" sz="1600" i="1" smtClean="0"/>
              <a:t>i</a:t>
            </a:r>
            <a:r>
              <a:rPr lang="en-US" altLang="ja-JP" sz="1600" smtClean="0"/>
              <a:t>. </a:t>
            </a:r>
            <a:r>
              <a:rPr lang="en-US" altLang="ja-JP" sz="1600" b="1" smtClean="0">
                <a:solidFill>
                  <a:srgbClr val="FF0000"/>
                </a:solidFill>
              </a:rPr>
              <a:t>R</a:t>
            </a:r>
            <a:r>
              <a:rPr lang="en-US" altLang="ja-JP" sz="1600" i="1" baseline="-25000" smtClean="0">
                <a:solidFill>
                  <a:srgbClr val="FF0000"/>
                </a:solidFill>
              </a:rPr>
              <a:t>i</a:t>
            </a:r>
            <a:r>
              <a:rPr lang="en-US" altLang="ja-JP" sz="1600" smtClean="0">
                <a:solidFill>
                  <a:srgbClr val="FF0000"/>
                </a:solidFill>
              </a:rPr>
              <a:t> is a random force on atom </a:t>
            </a:r>
            <a:r>
              <a:rPr lang="en-US" altLang="ja-JP" sz="1600" i="1" smtClean="0">
                <a:solidFill>
                  <a:srgbClr val="FF0000"/>
                </a:solidFill>
              </a:rPr>
              <a:t>i</a:t>
            </a:r>
            <a:r>
              <a:rPr lang="en-US" altLang="ja-JP" sz="1600" smtClean="0">
                <a:solidFill>
                  <a:srgbClr val="FF0000"/>
                </a:solidFill>
              </a:rPr>
              <a:t> having a zero mean &lt;</a:t>
            </a:r>
            <a:r>
              <a:rPr lang="en-US" altLang="ja-JP" sz="1600" b="1" smtClean="0">
                <a:solidFill>
                  <a:srgbClr val="FF0000"/>
                </a:solidFill>
              </a:rPr>
              <a:t>R</a:t>
            </a:r>
            <a:r>
              <a:rPr lang="en-US" altLang="ja-JP" sz="1600" i="1" baseline="-25000" smtClean="0">
                <a:solidFill>
                  <a:srgbClr val="FF0000"/>
                </a:solidFill>
              </a:rPr>
              <a:t>i</a:t>
            </a:r>
            <a:r>
              <a:rPr lang="en-US" altLang="ja-JP" sz="1600" smtClean="0">
                <a:solidFill>
                  <a:srgbClr val="FF0000"/>
                </a:solidFill>
              </a:rPr>
              <a:t>(</a:t>
            </a:r>
            <a:r>
              <a:rPr lang="en-US" altLang="ja-JP" sz="1600" i="1" smtClean="0">
                <a:solidFill>
                  <a:srgbClr val="FF0000"/>
                </a:solidFill>
              </a:rPr>
              <a:t>t</a:t>
            </a:r>
            <a:r>
              <a:rPr lang="en-US" altLang="ja-JP" sz="1600" smtClean="0">
                <a:solidFill>
                  <a:srgbClr val="FF0000"/>
                </a:solidFill>
              </a:rPr>
              <a:t>)&gt; = 0 and a variance &lt;</a:t>
            </a:r>
            <a:r>
              <a:rPr lang="en-US" altLang="ja-JP" sz="1600" b="1" smtClean="0">
                <a:solidFill>
                  <a:srgbClr val="FF0000"/>
                </a:solidFill>
              </a:rPr>
              <a:t>R</a:t>
            </a:r>
            <a:r>
              <a:rPr lang="en-US" altLang="ja-JP" sz="1600" i="1" baseline="-25000" smtClean="0">
                <a:solidFill>
                  <a:srgbClr val="FF0000"/>
                </a:solidFill>
              </a:rPr>
              <a:t>i</a:t>
            </a:r>
            <a:r>
              <a:rPr lang="en-US" altLang="ja-JP" sz="1600" smtClean="0">
                <a:solidFill>
                  <a:srgbClr val="FF0000"/>
                </a:solidFill>
              </a:rPr>
              <a:t>(</a:t>
            </a:r>
            <a:r>
              <a:rPr lang="en-US" altLang="ja-JP" sz="1600" i="1" smtClean="0">
                <a:solidFill>
                  <a:srgbClr val="FF0000"/>
                </a:solidFill>
              </a:rPr>
              <a:t>t</a:t>
            </a:r>
            <a:r>
              <a:rPr lang="en-US" altLang="ja-JP" sz="1600" smtClean="0">
                <a:solidFill>
                  <a:srgbClr val="FF0000"/>
                </a:solidFill>
              </a:rPr>
              <a:t>)</a:t>
            </a:r>
            <a:r>
              <a:rPr lang="en-US" altLang="ja-JP" sz="1600" b="1" smtClean="0">
                <a:solidFill>
                  <a:srgbClr val="FF0000"/>
                </a:solidFill>
              </a:rPr>
              <a:t>R</a:t>
            </a:r>
            <a:r>
              <a:rPr lang="en-US" altLang="ja-JP" sz="1600" i="1" baseline="-25000" smtClean="0">
                <a:solidFill>
                  <a:srgbClr val="FF0000"/>
                </a:solidFill>
              </a:rPr>
              <a:t>j</a:t>
            </a:r>
            <a:r>
              <a:rPr lang="en-US" altLang="ja-JP" sz="1600" smtClean="0">
                <a:solidFill>
                  <a:srgbClr val="FF0000"/>
                </a:solidFill>
              </a:rPr>
              <a:t>(</a:t>
            </a:r>
            <a:r>
              <a:rPr lang="en-US" altLang="ja-JP" sz="1600" i="1" smtClean="0">
                <a:solidFill>
                  <a:srgbClr val="FF0000"/>
                </a:solidFill>
              </a:rPr>
              <a:t>t</a:t>
            </a:r>
            <a:r>
              <a:rPr lang="en-US" altLang="ja-JP" sz="1600" smtClean="0">
                <a:solidFill>
                  <a:srgbClr val="FF0000"/>
                </a:solidFill>
              </a:rPr>
              <a:t>)&gt; = 6</a:t>
            </a:r>
            <a:r>
              <a:rPr lang="en-US" altLang="ja-JP" sz="1600" i="1" smtClean="0">
                <a:solidFill>
                  <a:srgbClr val="FF0000"/>
                </a:solidFill>
                <a:cs typeface="Times New Roman" pitchFamily="18" charset="0"/>
              </a:rPr>
              <a:t>ζ</a:t>
            </a:r>
            <a:r>
              <a:rPr lang="en-US" altLang="ja-JP" sz="1600" i="1" baseline="-25000" smtClean="0">
                <a:solidFill>
                  <a:srgbClr val="FF0000"/>
                </a:solidFill>
              </a:rPr>
              <a:t>i</a:t>
            </a:r>
            <a:r>
              <a:rPr lang="en-US" altLang="ja-JP" sz="1600" i="1" smtClean="0">
                <a:solidFill>
                  <a:srgbClr val="FF0000"/>
                </a:solidFill>
              </a:rPr>
              <a:t>kT</a:t>
            </a:r>
            <a:r>
              <a:rPr lang="en-US" altLang="ja-JP" sz="1600" i="1" smtClean="0">
                <a:solidFill>
                  <a:srgbClr val="FF0000"/>
                </a:solidFill>
                <a:cs typeface="Times New Roman" pitchFamily="18" charset="0"/>
              </a:rPr>
              <a:t>δ</a:t>
            </a:r>
            <a:r>
              <a:rPr lang="en-US" altLang="ja-JP" sz="1600" i="1" baseline="-25000" smtClean="0">
                <a:solidFill>
                  <a:srgbClr val="FF0000"/>
                </a:solidFill>
                <a:cs typeface="Times New Roman" pitchFamily="18" charset="0"/>
              </a:rPr>
              <a:t>ij</a:t>
            </a:r>
            <a:r>
              <a:rPr lang="en-US" altLang="ja-JP" sz="1600" i="1" smtClean="0">
                <a:solidFill>
                  <a:srgbClr val="FF0000"/>
                </a:solidFill>
                <a:cs typeface="Times New Roman" pitchFamily="18" charset="0"/>
              </a:rPr>
              <a:t>δ</a:t>
            </a:r>
            <a:r>
              <a:rPr lang="en-US" altLang="ja-JP" sz="1600" smtClean="0">
                <a:solidFill>
                  <a:srgbClr val="FF0000"/>
                </a:solidFill>
                <a:cs typeface="Times New Roman" pitchFamily="18" charset="0"/>
              </a:rPr>
              <a:t>(</a:t>
            </a:r>
            <a:r>
              <a:rPr lang="en-US" altLang="ja-JP" sz="1600" i="1" smtClean="0">
                <a:solidFill>
                  <a:srgbClr val="FF0000"/>
                </a:solidFill>
                <a:cs typeface="Times New Roman" pitchFamily="18" charset="0"/>
              </a:rPr>
              <a:t>t</a:t>
            </a:r>
            <a:r>
              <a:rPr lang="en-US" altLang="ja-JP" sz="1600" smtClean="0">
                <a:solidFill>
                  <a:srgbClr val="FF0000"/>
                </a:solidFill>
                <a:cs typeface="Times New Roman" pitchFamily="18" charset="0"/>
              </a:rPr>
              <a:t>)</a:t>
            </a:r>
            <a:r>
              <a:rPr lang="en-US" altLang="ja-JP" sz="1600" smtClean="0"/>
              <a:t>; this derives from the effects of solvent.</a:t>
            </a:r>
          </a:p>
          <a:p>
            <a:pPr marL="0" indent="196850" eaLnBrk="1" hangingPunct="1">
              <a:lnSpc>
                <a:spcPct val="90000"/>
              </a:lnSpc>
              <a:buFontTx/>
              <a:buNone/>
            </a:pPr>
            <a:r>
              <a:rPr lang="en-US" altLang="ja-JP" sz="1600" smtClean="0"/>
              <a:t>For the overdamped limit, we set the left of eq.7 to zero,</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The integrated equation of eq. 8 is called </a:t>
            </a:r>
            <a:r>
              <a:rPr lang="en-US" altLang="ja-JP" sz="1600" smtClean="0">
                <a:solidFill>
                  <a:srgbClr val="FF0000"/>
                </a:solidFill>
              </a:rPr>
              <a:t>Brownian dynamics</a:t>
            </a:r>
            <a:r>
              <a:rPr lang="en-US" altLang="ja-JP" sz="1600" smtClean="0"/>
              <a:t>;</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where </a:t>
            </a:r>
            <a:r>
              <a:rPr lang="en-US" altLang="ja-JP" sz="1600" i="1" smtClean="0"/>
              <a:t>Δt</a:t>
            </a:r>
            <a:r>
              <a:rPr lang="en-US" altLang="ja-JP" sz="1600" smtClean="0"/>
              <a:t> is a time step and </a:t>
            </a:r>
            <a:r>
              <a:rPr lang="en-US" altLang="ja-JP" sz="1600" b="1" smtClean="0">
                <a:cs typeface="Times New Roman" pitchFamily="18" charset="0"/>
              </a:rPr>
              <a:t>ω</a:t>
            </a:r>
            <a:r>
              <a:rPr lang="en-US" altLang="ja-JP" sz="1600" i="1" baseline="-25000" smtClean="0"/>
              <a:t>i</a:t>
            </a:r>
            <a:r>
              <a:rPr lang="en-US" altLang="ja-JP" sz="1600" smtClean="0"/>
              <a:t> is a random noise vector obtained from Gaussian distribution.</a:t>
            </a:r>
          </a:p>
        </p:txBody>
      </p:sp>
      <p:graphicFrame>
        <p:nvGraphicFramePr>
          <p:cNvPr id="4098" name="Object 4"/>
          <p:cNvGraphicFramePr>
            <a:graphicFrameLocks noChangeAspect="1"/>
          </p:cNvGraphicFramePr>
          <p:nvPr/>
        </p:nvGraphicFramePr>
        <p:xfrm>
          <a:off x="3317875" y="2219325"/>
          <a:ext cx="2511425" cy="635000"/>
        </p:xfrm>
        <a:graphic>
          <a:graphicData uri="http://schemas.openxmlformats.org/presentationml/2006/ole">
            <p:oleObj spid="_x0000_s4098" name="数式" r:id="rId4" imgW="1663560" imgH="419040" progId="Equation.3">
              <p:embed/>
            </p:oleObj>
          </a:graphicData>
        </a:graphic>
      </p:graphicFrame>
      <p:graphicFrame>
        <p:nvGraphicFramePr>
          <p:cNvPr id="4099" name="Object 5"/>
          <p:cNvGraphicFramePr>
            <a:graphicFrameLocks noChangeAspect="1"/>
          </p:cNvGraphicFramePr>
          <p:nvPr/>
        </p:nvGraphicFramePr>
        <p:xfrm>
          <a:off x="3835400" y="4306888"/>
          <a:ext cx="1476375" cy="596900"/>
        </p:xfrm>
        <a:graphic>
          <a:graphicData uri="http://schemas.openxmlformats.org/presentationml/2006/ole">
            <p:oleObj spid="_x0000_s4099" name="数式" r:id="rId5" imgW="977760" imgH="393480" progId="Equation.3">
              <p:embed/>
            </p:oleObj>
          </a:graphicData>
        </a:graphic>
      </p:graphicFrame>
      <p:graphicFrame>
        <p:nvGraphicFramePr>
          <p:cNvPr id="4100" name="Object 6"/>
          <p:cNvGraphicFramePr>
            <a:graphicFrameLocks noChangeAspect="1"/>
          </p:cNvGraphicFramePr>
          <p:nvPr/>
        </p:nvGraphicFramePr>
        <p:xfrm>
          <a:off x="2816225" y="5148263"/>
          <a:ext cx="3479800" cy="730250"/>
        </p:xfrm>
        <a:graphic>
          <a:graphicData uri="http://schemas.openxmlformats.org/presentationml/2006/ole">
            <p:oleObj spid="_x0000_s4100" name="数式" r:id="rId6" imgW="1879560" imgH="393480" progId="Equation.3">
              <p:embed/>
            </p:oleObj>
          </a:graphicData>
        </a:graphic>
      </p:graphicFrame>
      <p:sp>
        <p:nvSpPr>
          <p:cNvPr id="4103" name="Text Box 7"/>
          <p:cNvSpPr txBox="1">
            <a:spLocks noChangeArrowheads="1"/>
          </p:cNvSpPr>
          <p:nvPr/>
        </p:nvSpPr>
        <p:spPr bwMode="auto">
          <a:xfrm>
            <a:off x="7383463" y="2368550"/>
            <a:ext cx="974725" cy="336550"/>
          </a:xfrm>
          <a:prstGeom prst="rect">
            <a:avLst/>
          </a:prstGeom>
          <a:noFill/>
          <a:ln w="9525">
            <a:noFill/>
            <a:miter lim="800000"/>
            <a:headEnd/>
            <a:tailEnd/>
          </a:ln>
        </p:spPr>
        <p:txBody>
          <a:bodyPr>
            <a:spAutoFit/>
          </a:bodyPr>
          <a:lstStyle/>
          <a:p>
            <a:pPr algn="ctr">
              <a:spcBef>
                <a:spcPct val="50000"/>
              </a:spcBef>
            </a:pPr>
            <a:r>
              <a:rPr lang="ja-JP" altLang="en-US" sz="1600" b="1">
                <a:latin typeface="Tahoma" pitchFamily="34" charset="0"/>
                <a:ea typeface="HGP創英角ﾎﾟｯﾌﾟ体" pitchFamily="50" charset="-128"/>
              </a:rPr>
              <a:t>(7</a:t>
            </a:r>
            <a:r>
              <a:rPr lang="en-US" altLang="ja-JP" sz="1600" b="1">
                <a:latin typeface="Tahoma" pitchFamily="34" charset="0"/>
                <a:ea typeface="HGP創英角ﾎﾟｯﾌﾟ体" pitchFamily="50" charset="-128"/>
              </a:rPr>
              <a:t>)</a:t>
            </a:r>
          </a:p>
        </p:txBody>
      </p:sp>
      <p:sp>
        <p:nvSpPr>
          <p:cNvPr id="4104" name="Text Box 8"/>
          <p:cNvSpPr txBox="1">
            <a:spLocks noChangeArrowheads="1"/>
          </p:cNvSpPr>
          <p:nvPr/>
        </p:nvSpPr>
        <p:spPr bwMode="auto">
          <a:xfrm>
            <a:off x="7383463" y="5345113"/>
            <a:ext cx="974725" cy="336550"/>
          </a:xfrm>
          <a:prstGeom prst="rect">
            <a:avLst/>
          </a:prstGeom>
          <a:noFill/>
          <a:ln w="9525">
            <a:noFill/>
            <a:miter lim="800000"/>
            <a:headEnd/>
            <a:tailEnd/>
          </a:ln>
        </p:spPr>
        <p:txBody>
          <a:bodyPr>
            <a:spAutoFit/>
          </a:bodyPr>
          <a:lstStyle/>
          <a:p>
            <a:pPr algn="ctr">
              <a:spcBef>
                <a:spcPct val="50000"/>
              </a:spcBef>
            </a:pPr>
            <a:r>
              <a:rPr lang="ja-JP" altLang="en-US" sz="1600" b="1">
                <a:latin typeface="Tahoma" pitchFamily="34" charset="0"/>
                <a:ea typeface="HGP創英角ﾎﾟｯﾌﾟ体" pitchFamily="50" charset="-128"/>
              </a:rPr>
              <a:t>(9</a:t>
            </a:r>
            <a:r>
              <a:rPr lang="en-US" altLang="ja-JP" sz="1600" b="1">
                <a:latin typeface="Tahoma" pitchFamily="34" charset="0"/>
                <a:ea typeface="HGP創英角ﾎﾟｯﾌﾟ体" pitchFamily="50" charset="-128"/>
              </a:rPr>
              <a:t>)</a:t>
            </a:r>
          </a:p>
        </p:txBody>
      </p:sp>
      <p:sp>
        <p:nvSpPr>
          <p:cNvPr id="4105" name="Text Box 9"/>
          <p:cNvSpPr txBox="1">
            <a:spLocks noChangeArrowheads="1"/>
          </p:cNvSpPr>
          <p:nvPr/>
        </p:nvSpPr>
        <p:spPr bwMode="auto">
          <a:xfrm>
            <a:off x="7383463" y="4437063"/>
            <a:ext cx="974725" cy="336550"/>
          </a:xfrm>
          <a:prstGeom prst="rect">
            <a:avLst/>
          </a:prstGeom>
          <a:noFill/>
          <a:ln w="9525">
            <a:noFill/>
            <a:miter lim="800000"/>
            <a:headEnd/>
            <a:tailEnd/>
          </a:ln>
        </p:spPr>
        <p:txBody>
          <a:bodyPr>
            <a:spAutoFit/>
          </a:bodyPr>
          <a:lstStyle/>
          <a:p>
            <a:pPr algn="ctr">
              <a:spcBef>
                <a:spcPct val="50000"/>
              </a:spcBef>
            </a:pPr>
            <a:r>
              <a:rPr lang="ja-JP" altLang="en-US" sz="1600" b="1">
                <a:latin typeface="Tahoma" pitchFamily="34" charset="0"/>
                <a:ea typeface="HGP創英角ﾎﾟｯﾌﾟ体" pitchFamily="50" charset="-128"/>
              </a:rPr>
              <a:t>(8</a:t>
            </a:r>
            <a:r>
              <a:rPr lang="en-US" altLang="ja-JP" sz="1600" b="1">
                <a:latin typeface="Tahoma" pitchFamily="34" charset="0"/>
                <a:ea typeface="HGP創英角ﾎﾟｯﾌﾟ体" pitchFamily="50" charset="-128"/>
              </a:rPr>
              <a:t>)</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Computational Time of BD</a:t>
            </a:r>
            <a:endParaRPr lang="ja-JP" altLang="en-US" smtClean="0">
              <a:effectLst>
                <a:outerShdw blurRad="38100" dist="38100" dir="2700000" algn="tl">
                  <a:srgbClr val="C0C0C0"/>
                </a:outerShdw>
              </a:effectLst>
              <a:ea typeface="HGP創英角ﾎﾟｯﾌﾟ体" pitchFamily="50" charset="-128"/>
            </a:endParaRPr>
          </a:p>
        </p:txBody>
      </p:sp>
      <p:graphicFrame>
        <p:nvGraphicFramePr>
          <p:cNvPr id="176935" name="Group 807"/>
          <p:cNvGraphicFramePr>
            <a:graphicFrameLocks noGrp="1"/>
          </p:cNvGraphicFramePr>
          <p:nvPr/>
        </p:nvGraphicFramePr>
        <p:xfrm>
          <a:off x="368300" y="2490788"/>
          <a:ext cx="6266497" cy="3307080"/>
        </p:xfrm>
        <a:graphic>
          <a:graphicData uri="http://schemas.openxmlformats.org/drawingml/2006/table">
            <a:tbl>
              <a:tblPr/>
              <a:tblGrid>
                <a:gridCol w="208280"/>
                <a:gridCol w="1263650"/>
                <a:gridCol w="1266825"/>
                <a:gridCol w="1039812"/>
                <a:gridCol w="1000125"/>
                <a:gridCol w="1279525"/>
                <a:gridCol w="208280"/>
              </a:tblGrid>
              <a:tr h="569913">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Algorithm</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Computer</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 </a:t>
                      </a: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of atoms</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Time (sec)</a:t>
                      </a:r>
                      <a:endParaRPr kumimoji="1" lang="en-US" altLang="ja-JP" sz="1700" b="1" i="0" u="none" strike="noStrike" cap="none" normalizeH="0" baseline="30000" smtClean="0">
                        <a:ln>
                          <a:noFill/>
                        </a:ln>
                        <a:solidFill>
                          <a:schemeClr val="tx1"/>
                        </a:solidFill>
                        <a:effectLst/>
                        <a:latin typeface="Tahoma" pitchFamily="34" charset="0"/>
                        <a:ea typeface="HGP創英角ﾎﾟｯﾌﾟ体" pitchFamily="50" charset="-128"/>
                      </a:endParaRP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Efficiency</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MD</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Pentium4 2.8 GHz</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7,681</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2,057</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1.00</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BD</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Pentium4 2.8 GHz</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304</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38.8</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53.0</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a:noFill/>
                    </a:lnT>
                    <a:lnB>
                      <a:noFill/>
                    </a:lnB>
                    <a:lnTlToBr>
                      <a:noFill/>
                    </a:lnTlToBr>
                    <a:lnBlToTr>
                      <a:noFill/>
                    </a:lnBlToTr>
                    <a:solidFill>
                      <a:schemeClr val="accent1">
                        <a:alpha val="50000"/>
                      </a:schemeClr>
                    </a:solidFill>
                  </a:tcPr>
                </a:tc>
              </a:tr>
              <a:tr h="5635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BD</a:t>
                      </a:r>
                      <a:b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b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+MTS</a:t>
                      </a:r>
                      <a:r>
                        <a:rPr kumimoji="1" lang="ja-JP" altLang="en-US" sz="1700" b="1" i="0" u="none" strike="noStrike" cap="none" normalizeH="0" baseline="30000" smtClean="0">
                          <a:ln>
                            <a:noFill/>
                          </a:ln>
                          <a:solidFill>
                            <a:srgbClr val="FF0000"/>
                          </a:solidFill>
                          <a:effectLst/>
                          <a:latin typeface="Tahoma" pitchFamily="34" charset="0"/>
                          <a:ea typeface="HGP創英角ﾎﾟｯﾌﾟ体" pitchFamily="50" charset="-128"/>
                        </a:rPr>
                        <a:t>†</a:t>
                      </a:r>
                      <a:endParaRPr kumimoji="1" lang="en-US" altLang="ja-JP" sz="1700" b="1" i="0" u="none" strike="noStrike" cap="none" normalizeH="0" baseline="30000" smtClean="0">
                        <a:ln>
                          <a:noFill/>
                        </a:ln>
                        <a:solidFill>
                          <a:srgbClr val="FF0000"/>
                        </a:solidFill>
                        <a:effectLst/>
                        <a:latin typeface="Tahoma" pitchFamily="34" charset="0"/>
                        <a:ea typeface="HGP創英角ﾎﾟｯﾌﾟ体" pitchFamily="50" charset="-128"/>
                      </a:endParaRP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Pentium4 2.8 GHz</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304</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12.8</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161</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a:noFill/>
                    </a:lnT>
                    <a:lnB>
                      <a:noFill/>
                    </a:lnB>
                    <a:lnTlToBr>
                      <a:noFill/>
                    </a:lnTlToBr>
                    <a:lnBlToTr>
                      <a:noFill/>
                    </a:lnBlToTr>
                    <a:solidFill>
                      <a:schemeClr val="bg2">
                        <a:alpha val="50000"/>
                      </a:schemeClr>
                    </a:solidFill>
                  </a:tcPr>
                </a:tc>
              </a:tr>
              <a:tr h="5635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BD</a:t>
                      </a:r>
                      <a:b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b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+MTS</a:t>
                      </a:r>
                      <a:r>
                        <a:rPr kumimoji="1" lang="ja-JP" altLang="en-US" sz="1700" b="1" i="0" u="none" strike="noStrike" cap="none" normalizeH="0" baseline="30000" smtClean="0">
                          <a:ln>
                            <a:noFill/>
                          </a:ln>
                          <a:solidFill>
                            <a:srgbClr val="FF0000"/>
                          </a:solidFill>
                          <a:effectLst/>
                          <a:latin typeface="Tahoma" pitchFamily="34" charset="0"/>
                          <a:ea typeface="HGP創英角ﾎﾟｯﾌﾟ体" pitchFamily="50" charset="-128"/>
                        </a:rPr>
                        <a:t>†</a:t>
                      </a:r>
                      <a:endParaRPr kumimoji="1" lang="en-US" altLang="ja-JP" sz="1700" b="1" i="0" u="none" strike="noStrike" cap="none" normalizeH="0" baseline="30000" smtClean="0">
                        <a:ln>
                          <a:noFill/>
                        </a:ln>
                        <a:solidFill>
                          <a:srgbClr val="FF0000"/>
                        </a:solidFill>
                        <a:effectLst/>
                        <a:latin typeface="Tahoma" pitchFamily="34" charset="0"/>
                        <a:ea typeface="HGP創英角ﾎﾟｯﾌﾟ体" pitchFamily="50" charset="-128"/>
                      </a:endParaRP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IBM Regatta </a:t>
                      </a:r>
                      <a:b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b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8 CPU</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304</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3.4</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605</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r>
            </a:tbl>
          </a:graphicData>
        </a:graphic>
      </p:graphicFrame>
      <p:sp>
        <p:nvSpPr>
          <p:cNvPr id="32810" name="Text Box 551"/>
          <p:cNvSpPr txBox="1">
            <a:spLocks noChangeArrowheads="1"/>
          </p:cNvSpPr>
          <p:nvPr/>
        </p:nvSpPr>
        <p:spPr bwMode="auto">
          <a:xfrm>
            <a:off x="363538" y="5861050"/>
            <a:ext cx="6223000" cy="825500"/>
          </a:xfrm>
          <a:prstGeom prst="rect">
            <a:avLst/>
          </a:prstGeom>
          <a:solidFill>
            <a:schemeClr val="accent1">
              <a:alpha val="50195"/>
            </a:schemeClr>
          </a:solidFill>
          <a:ln w="9525">
            <a:noFill/>
            <a:miter lim="800000"/>
            <a:headEnd/>
            <a:tailEnd/>
          </a:ln>
        </p:spPr>
        <p:txBody>
          <a:bodyPr>
            <a:spAutoFit/>
          </a:bodyPr>
          <a:lstStyle/>
          <a:p>
            <a:pPr>
              <a:spcBef>
                <a:spcPct val="50000"/>
              </a:spcBef>
            </a:pPr>
            <a:r>
              <a:rPr lang="en-US" altLang="ja-JP" sz="1600" baseline="30000">
                <a:latin typeface="Tahoma" pitchFamily="34" charset="0"/>
                <a:ea typeface="HGP創英角ﾎﾟｯﾌﾟ体" pitchFamily="50" charset="-128"/>
              </a:rPr>
              <a:t>†</a:t>
            </a:r>
            <a:r>
              <a:rPr lang="en-US" altLang="ja-JP" sz="1600">
                <a:latin typeface="Tahoma" pitchFamily="34" charset="0"/>
                <a:ea typeface="HGP創英角ﾎﾟｯﾌﾟ体" pitchFamily="50" charset="-128"/>
              </a:rPr>
              <a:t>MTS(Multiple time step) algorithm</a:t>
            </a:r>
            <a:r>
              <a:rPr lang="ja-JP" altLang="en-US" sz="1600">
                <a:latin typeface="Tahoma" pitchFamily="34" charset="0"/>
                <a:ea typeface="HGP創英角ﾎﾟｯﾌﾟ体" pitchFamily="50" charset="-128"/>
              </a:rPr>
              <a:t>:　</a:t>
            </a:r>
            <a:r>
              <a:rPr lang="en-US" altLang="ja-JP" sz="1600">
                <a:latin typeface="Tahoma" pitchFamily="34" charset="0"/>
                <a:ea typeface="HGP創英角ﾎﾟｯﾌﾟ体" pitchFamily="50" charset="-128"/>
              </a:rPr>
              <a:t>This method reduces the frequency of calculation of the most time</a:t>
            </a:r>
            <a:r>
              <a:rPr lang="en-US" altLang="ja-JP" sz="1600">
                <a:solidFill>
                  <a:srgbClr val="0000FF"/>
                </a:solidFill>
                <a:latin typeface="Tahoma" pitchFamily="34" charset="0"/>
                <a:ea typeface="HGP創英角ﾎﾟｯﾌﾟ体" pitchFamily="50" charset="-128"/>
              </a:rPr>
              <a:t>-</a:t>
            </a:r>
            <a:r>
              <a:rPr lang="en-US" altLang="ja-JP" sz="1600">
                <a:latin typeface="Tahoma" pitchFamily="34" charset="0"/>
                <a:ea typeface="HGP創英角ﾎﾟｯﾌﾟ体" pitchFamily="50" charset="-128"/>
              </a:rPr>
              <a:t>demanding part </a:t>
            </a:r>
            <a:r>
              <a:rPr lang="ja-JP" altLang="en-US" sz="1600">
                <a:latin typeface="Tahoma" pitchFamily="34" charset="0"/>
                <a:ea typeface="HGP創英角ﾎﾟｯﾌﾟ体" pitchFamily="50" charset="-128"/>
              </a:rPr>
              <a:t>（</a:t>
            </a:r>
            <a:r>
              <a:rPr lang="en-US" altLang="ja-JP" sz="1600">
                <a:latin typeface="Tahoma" pitchFamily="34" charset="0"/>
                <a:ea typeface="HGP創英角ﾎﾟｯﾌﾟ体" pitchFamily="50" charset="-128"/>
              </a:rPr>
              <a:t>non-bonded energy terms）.</a:t>
            </a:r>
            <a:endParaRPr lang="ja-JP" altLang="en-US" sz="1600">
              <a:latin typeface="Tahoma" pitchFamily="34" charset="0"/>
              <a:ea typeface="HGP創英角ﾎﾟｯﾌﾟ体" pitchFamily="50" charset="-128"/>
            </a:endParaRPr>
          </a:p>
        </p:txBody>
      </p:sp>
      <p:sp>
        <p:nvSpPr>
          <p:cNvPr id="32811" name="Text Box 725"/>
          <p:cNvSpPr txBox="1">
            <a:spLocks noChangeArrowheads="1"/>
          </p:cNvSpPr>
          <p:nvPr/>
        </p:nvSpPr>
        <p:spPr bwMode="auto">
          <a:xfrm>
            <a:off x="254000" y="2055813"/>
            <a:ext cx="7345363" cy="396875"/>
          </a:xfrm>
          <a:prstGeom prst="rect">
            <a:avLst/>
          </a:prstGeom>
          <a:noFill/>
          <a:ln w="9525">
            <a:noFill/>
            <a:miter lim="800000"/>
            <a:headEnd/>
            <a:tailEnd/>
          </a:ln>
        </p:spPr>
        <p:txBody>
          <a:bodyPr>
            <a:spAutoFit/>
          </a:bodyPr>
          <a:lstStyle/>
          <a:p>
            <a:pPr>
              <a:spcBef>
                <a:spcPct val="50000"/>
              </a:spcBef>
            </a:pPr>
            <a:r>
              <a:rPr lang="en-US" altLang="ja-JP" sz="2000">
                <a:latin typeface="Tahoma" pitchFamily="34" charset="0"/>
                <a:ea typeface="HGP創英角ﾎﾟｯﾌﾟ体" pitchFamily="50" charset="-128"/>
              </a:rPr>
              <a:t>Computational time required for 1 nsec simulation of a peptide</a:t>
            </a:r>
          </a:p>
        </p:txBody>
      </p:sp>
      <p:pic>
        <p:nvPicPr>
          <p:cNvPr id="32812" name="Picture 778" descr="C:\My Documents\FRCCSセミナー\1PSV.gif"/>
          <p:cNvPicPr>
            <a:picLocks noChangeAspect="1" noChangeArrowheads="1"/>
          </p:cNvPicPr>
          <p:nvPr/>
        </p:nvPicPr>
        <p:blipFill>
          <a:blip r:embed="rId3" cstate="print"/>
          <a:srcRect l="27000" t="19141" r="27036" b="19196"/>
          <a:stretch>
            <a:fillRect/>
          </a:stretch>
        </p:blipFill>
        <p:spPr bwMode="auto">
          <a:xfrm>
            <a:off x="6624638" y="3297238"/>
            <a:ext cx="2305050" cy="2025650"/>
          </a:xfrm>
          <a:prstGeom prst="rect">
            <a:avLst/>
          </a:prstGeom>
          <a:noFill/>
          <a:ln w="9525">
            <a:noFill/>
            <a:miter lim="800000"/>
            <a:headEnd/>
            <a:tailEnd/>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21" name="Rectangle 69"/>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rPr>
              <a:t>Folding Simulation of an </a:t>
            </a:r>
            <a:br>
              <a:rPr lang="en-US" altLang="ja-JP" smtClean="0">
                <a:effectLst>
                  <a:outerShdw blurRad="38100" dist="38100" dir="2700000" algn="tl">
                    <a:srgbClr val="C0C0C0"/>
                  </a:outerShdw>
                </a:effectLst>
              </a:rPr>
            </a:br>
            <a:r>
              <a:rPr lang="en-US" altLang="ja-JP" smtClean="0">
                <a:effectLst>
                  <a:outerShdw blurRad="38100" dist="38100" dir="2700000" algn="tl">
                    <a:srgbClr val="C0C0C0"/>
                  </a:outerShdw>
                </a:effectLst>
                <a:cs typeface="Tahoma" pitchFamily="34" charset="0"/>
              </a:rPr>
              <a:t>α</a:t>
            </a:r>
            <a:r>
              <a:rPr lang="en-US" altLang="ja-JP" smtClean="0">
                <a:effectLst>
                  <a:outerShdw blurRad="38100" dist="38100" dir="2700000" algn="tl">
                    <a:srgbClr val="C0C0C0"/>
                  </a:outerShdw>
                </a:effectLst>
              </a:rPr>
              <a:t>-Helical Peptide using BD</a:t>
            </a:r>
            <a:endParaRPr lang="ja-JP" altLang="en-US" smtClean="0">
              <a:effectLst>
                <a:outerShdw blurRad="38100" dist="38100" dir="2700000" algn="tl">
                  <a:srgbClr val="C0C0C0"/>
                </a:outerShdw>
              </a:effectLst>
            </a:endParaRPr>
          </a:p>
        </p:txBody>
      </p:sp>
      <p:graphicFrame>
        <p:nvGraphicFramePr>
          <p:cNvPr id="5122" name="Object 42"/>
          <p:cNvGraphicFramePr>
            <a:graphicFrameLocks noChangeAspect="1"/>
          </p:cNvGraphicFramePr>
          <p:nvPr/>
        </p:nvGraphicFramePr>
        <p:xfrm>
          <a:off x="6600825" y="2163763"/>
          <a:ext cx="2354263" cy="1509712"/>
        </p:xfrm>
        <a:graphic>
          <a:graphicData uri="http://schemas.openxmlformats.org/presentationml/2006/ole">
            <p:oleObj spid="_x0000_s5122" name="Image" r:id="rId4" imgW="3109756" imgH="1993902" progId="Photoshop.Image.5">
              <p:embed/>
            </p:oleObj>
          </a:graphicData>
        </a:graphic>
      </p:graphicFrame>
      <p:graphicFrame>
        <p:nvGraphicFramePr>
          <p:cNvPr id="5123" name="Object 43"/>
          <p:cNvGraphicFramePr>
            <a:graphicFrameLocks noChangeAspect="1"/>
          </p:cNvGraphicFramePr>
          <p:nvPr/>
        </p:nvGraphicFramePr>
        <p:xfrm>
          <a:off x="4759325" y="2176463"/>
          <a:ext cx="1897063" cy="1481137"/>
        </p:xfrm>
        <a:graphic>
          <a:graphicData uri="http://schemas.openxmlformats.org/presentationml/2006/ole">
            <p:oleObj spid="_x0000_s5123" name="Image" r:id="rId5" imgW="2506098" imgH="1957317" progId="Photoshop.Image.5">
              <p:embed/>
            </p:oleObj>
          </a:graphicData>
        </a:graphic>
      </p:graphicFrame>
      <p:graphicFrame>
        <p:nvGraphicFramePr>
          <p:cNvPr id="5124" name="Object 44"/>
          <p:cNvGraphicFramePr>
            <a:graphicFrameLocks noChangeAspect="1"/>
          </p:cNvGraphicFramePr>
          <p:nvPr/>
        </p:nvGraphicFramePr>
        <p:xfrm>
          <a:off x="2894013" y="2133600"/>
          <a:ext cx="1592262" cy="1592263"/>
        </p:xfrm>
        <a:graphic>
          <a:graphicData uri="http://schemas.openxmlformats.org/presentationml/2006/ole">
            <p:oleObj spid="_x0000_s5124" name="Image" r:id="rId6" imgW="2103659" imgH="2103659" progId="Photoshop.Image.5">
              <p:embed/>
            </p:oleObj>
          </a:graphicData>
        </a:graphic>
      </p:graphicFrame>
      <p:graphicFrame>
        <p:nvGraphicFramePr>
          <p:cNvPr id="5125" name="Object 45"/>
          <p:cNvGraphicFramePr>
            <a:graphicFrameLocks noChangeAspect="1"/>
          </p:cNvGraphicFramePr>
          <p:nvPr/>
        </p:nvGraphicFramePr>
        <p:xfrm>
          <a:off x="296863" y="2427288"/>
          <a:ext cx="2387600" cy="1004887"/>
        </p:xfrm>
        <a:graphic>
          <a:graphicData uri="http://schemas.openxmlformats.org/presentationml/2006/ole">
            <p:oleObj spid="_x0000_s5125" name="Image" r:id="rId7" imgW="5908537" imgH="2487805" progId="Photoshop.Image.5">
              <p:embed/>
            </p:oleObj>
          </a:graphicData>
        </a:graphic>
      </p:graphicFrame>
      <p:graphicFrame>
        <p:nvGraphicFramePr>
          <p:cNvPr id="5126" name="Object 46"/>
          <p:cNvGraphicFramePr>
            <a:graphicFrameLocks/>
          </p:cNvGraphicFramePr>
          <p:nvPr/>
        </p:nvGraphicFramePr>
        <p:xfrm>
          <a:off x="1406525" y="3581400"/>
          <a:ext cx="7170738" cy="2363788"/>
        </p:xfrm>
        <a:graphic>
          <a:graphicData uri="http://schemas.openxmlformats.org/presentationml/2006/ole">
            <p:oleObj spid="_x0000_s5126" name="ｸﾞﾗﾌ" r:id="rId8" imgW="3769920" imgH="2956320" progId="Origin50.Graph">
              <p:embed/>
            </p:oleObj>
          </a:graphicData>
        </a:graphic>
      </p:graphicFrame>
      <p:sp>
        <p:nvSpPr>
          <p:cNvPr id="5128" name="Text Box 48"/>
          <p:cNvSpPr txBox="1">
            <a:spLocks noChangeArrowheads="1"/>
          </p:cNvSpPr>
          <p:nvPr/>
        </p:nvSpPr>
        <p:spPr bwMode="auto">
          <a:xfrm rot="-5400000">
            <a:off x="-721518" y="4439444"/>
            <a:ext cx="2801937" cy="676275"/>
          </a:xfrm>
          <a:prstGeom prst="rect">
            <a:avLst/>
          </a:prstGeom>
          <a:noFill/>
          <a:ln w="9525">
            <a:noFill/>
            <a:miter lim="800000"/>
            <a:headEnd/>
            <a:tailEnd/>
          </a:ln>
        </p:spPr>
        <p:txBody>
          <a:bodyPr>
            <a:spAutoFit/>
          </a:bodyPr>
          <a:lstStyle/>
          <a:p>
            <a:pPr algn="ctr">
              <a:lnSpc>
                <a:spcPct val="80000"/>
              </a:lnSpc>
              <a:spcBef>
                <a:spcPct val="50000"/>
              </a:spcBef>
            </a:pPr>
            <a:r>
              <a:rPr lang="en-US" altLang="ja-JP">
                <a:latin typeface="Tahoma" pitchFamily="34" charset="0"/>
                <a:ea typeface="HGP創英角ﾎﾟｯﾌﾟ体" pitchFamily="50" charset="-128"/>
              </a:rPr>
              <a:t>The fraction of native contacts</a:t>
            </a:r>
            <a:endParaRPr lang="ja-JP" altLang="en-US">
              <a:latin typeface="Tahoma" pitchFamily="34" charset="0"/>
              <a:ea typeface="HGP創英角ﾎﾟｯﾌﾟ体" pitchFamily="50" charset="-128"/>
            </a:endParaRPr>
          </a:p>
        </p:txBody>
      </p:sp>
      <p:sp>
        <p:nvSpPr>
          <p:cNvPr id="5129" name="Text Box 49"/>
          <p:cNvSpPr txBox="1">
            <a:spLocks noChangeArrowheads="1"/>
          </p:cNvSpPr>
          <p:nvPr/>
        </p:nvSpPr>
        <p:spPr bwMode="auto">
          <a:xfrm>
            <a:off x="2484438" y="5880100"/>
            <a:ext cx="4676775"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Simulation time (nsec)</a:t>
            </a:r>
          </a:p>
        </p:txBody>
      </p:sp>
      <p:sp>
        <p:nvSpPr>
          <p:cNvPr id="5130" name="Text Box 50"/>
          <p:cNvSpPr txBox="1">
            <a:spLocks noChangeArrowheads="1"/>
          </p:cNvSpPr>
          <p:nvPr/>
        </p:nvSpPr>
        <p:spPr bwMode="auto">
          <a:xfrm>
            <a:off x="1082675" y="56356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5131" name="Text Box 51"/>
          <p:cNvSpPr txBox="1">
            <a:spLocks noChangeArrowheads="1"/>
          </p:cNvSpPr>
          <p:nvPr/>
        </p:nvSpPr>
        <p:spPr bwMode="auto">
          <a:xfrm>
            <a:off x="5953125" y="563721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300</a:t>
            </a:r>
          </a:p>
        </p:txBody>
      </p:sp>
      <p:sp>
        <p:nvSpPr>
          <p:cNvPr id="5132" name="Text Box 52"/>
          <p:cNvSpPr txBox="1">
            <a:spLocks noChangeArrowheads="1"/>
          </p:cNvSpPr>
          <p:nvPr/>
        </p:nvSpPr>
        <p:spPr bwMode="auto">
          <a:xfrm>
            <a:off x="4333875" y="562927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200</a:t>
            </a:r>
          </a:p>
        </p:txBody>
      </p:sp>
      <p:sp>
        <p:nvSpPr>
          <p:cNvPr id="5133" name="Text Box 53"/>
          <p:cNvSpPr txBox="1">
            <a:spLocks noChangeArrowheads="1"/>
          </p:cNvSpPr>
          <p:nvPr/>
        </p:nvSpPr>
        <p:spPr bwMode="auto">
          <a:xfrm>
            <a:off x="2732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100</a:t>
            </a:r>
          </a:p>
        </p:txBody>
      </p:sp>
      <p:sp>
        <p:nvSpPr>
          <p:cNvPr id="5134" name="Text Box 54"/>
          <p:cNvSpPr txBox="1">
            <a:spLocks noChangeArrowheads="1"/>
          </p:cNvSpPr>
          <p:nvPr/>
        </p:nvSpPr>
        <p:spPr bwMode="auto">
          <a:xfrm>
            <a:off x="7558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400</a:t>
            </a:r>
          </a:p>
        </p:txBody>
      </p:sp>
      <p:sp>
        <p:nvSpPr>
          <p:cNvPr id="5135" name="Text Box 55"/>
          <p:cNvSpPr txBox="1">
            <a:spLocks noChangeArrowheads="1"/>
          </p:cNvSpPr>
          <p:nvPr/>
        </p:nvSpPr>
        <p:spPr bwMode="auto">
          <a:xfrm>
            <a:off x="830263" y="5499100"/>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5136" name="Text Box 56"/>
          <p:cNvSpPr txBox="1">
            <a:spLocks noChangeArrowheads="1"/>
          </p:cNvSpPr>
          <p:nvPr/>
        </p:nvSpPr>
        <p:spPr bwMode="auto">
          <a:xfrm>
            <a:off x="830263" y="5086350"/>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0.2</a:t>
            </a:r>
          </a:p>
        </p:txBody>
      </p:sp>
      <p:sp>
        <p:nvSpPr>
          <p:cNvPr id="5137" name="Text Box 57"/>
          <p:cNvSpPr txBox="1">
            <a:spLocks noChangeArrowheads="1"/>
          </p:cNvSpPr>
          <p:nvPr/>
        </p:nvSpPr>
        <p:spPr bwMode="auto">
          <a:xfrm>
            <a:off x="830263" y="47672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0.4</a:t>
            </a:r>
          </a:p>
        </p:txBody>
      </p:sp>
      <p:sp>
        <p:nvSpPr>
          <p:cNvPr id="5138" name="Text Box 58"/>
          <p:cNvSpPr txBox="1">
            <a:spLocks noChangeArrowheads="1"/>
          </p:cNvSpPr>
          <p:nvPr/>
        </p:nvSpPr>
        <p:spPr bwMode="auto">
          <a:xfrm>
            <a:off x="817563" y="44116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0.6</a:t>
            </a:r>
          </a:p>
        </p:txBody>
      </p:sp>
      <p:sp>
        <p:nvSpPr>
          <p:cNvPr id="5139" name="Text Box 59"/>
          <p:cNvSpPr txBox="1">
            <a:spLocks noChangeArrowheads="1"/>
          </p:cNvSpPr>
          <p:nvPr/>
        </p:nvSpPr>
        <p:spPr bwMode="auto">
          <a:xfrm>
            <a:off x="830263" y="408463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0.8</a:t>
            </a:r>
          </a:p>
        </p:txBody>
      </p:sp>
      <p:sp>
        <p:nvSpPr>
          <p:cNvPr id="5140" name="Text Box 60"/>
          <p:cNvSpPr txBox="1">
            <a:spLocks noChangeArrowheads="1"/>
          </p:cNvSpPr>
          <p:nvPr/>
        </p:nvSpPr>
        <p:spPr bwMode="auto">
          <a:xfrm>
            <a:off x="823913" y="37433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a:t>
            </a:r>
          </a:p>
        </p:txBody>
      </p:sp>
      <p:sp>
        <p:nvSpPr>
          <p:cNvPr id="5141" name="Oval 61"/>
          <p:cNvSpPr>
            <a:spLocks noChangeArrowheads="1"/>
          </p:cNvSpPr>
          <p:nvPr/>
        </p:nvSpPr>
        <p:spPr bwMode="auto">
          <a:xfrm>
            <a:off x="1504950" y="5500688"/>
            <a:ext cx="204788" cy="204787"/>
          </a:xfrm>
          <a:prstGeom prst="ellipse">
            <a:avLst/>
          </a:prstGeom>
          <a:noFill/>
          <a:ln w="38100">
            <a:solidFill>
              <a:schemeClr val="tx1"/>
            </a:solidFill>
            <a:miter lim="800000"/>
            <a:headEnd/>
            <a:tailEnd/>
          </a:ln>
        </p:spPr>
        <p:txBody>
          <a:bodyPr wrap="none" anchor="ctr"/>
          <a:lstStyle/>
          <a:p>
            <a:endParaRPr lang="en-US"/>
          </a:p>
        </p:txBody>
      </p:sp>
      <p:sp>
        <p:nvSpPr>
          <p:cNvPr id="5142" name="Oval 62"/>
          <p:cNvSpPr>
            <a:spLocks noChangeArrowheads="1"/>
          </p:cNvSpPr>
          <p:nvPr/>
        </p:nvSpPr>
        <p:spPr bwMode="auto">
          <a:xfrm>
            <a:off x="3140075" y="4664075"/>
            <a:ext cx="204788" cy="204788"/>
          </a:xfrm>
          <a:prstGeom prst="ellipse">
            <a:avLst/>
          </a:prstGeom>
          <a:noFill/>
          <a:ln w="38100">
            <a:solidFill>
              <a:schemeClr val="tx1"/>
            </a:solidFill>
            <a:miter lim="800000"/>
            <a:headEnd/>
            <a:tailEnd/>
          </a:ln>
        </p:spPr>
        <p:txBody>
          <a:bodyPr wrap="none" anchor="ctr"/>
          <a:lstStyle/>
          <a:p>
            <a:endParaRPr lang="en-US"/>
          </a:p>
        </p:txBody>
      </p:sp>
      <p:sp>
        <p:nvSpPr>
          <p:cNvPr id="5143" name="Oval 63"/>
          <p:cNvSpPr>
            <a:spLocks noChangeArrowheads="1"/>
          </p:cNvSpPr>
          <p:nvPr/>
        </p:nvSpPr>
        <p:spPr bwMode="auto">
          <a:xfrm>
            <a:off x="4729163" y="5159375"/>
            <a:ext cx="204787" cy="204788"/>
          </a:xfrm>
          <a:prstGeom prst="ellipse">
            <a:avLst/>
          </a:prstGeom>
          <a:noFill/>
          <a:ln w="38100">
            <a:solidFill>
              <a:schemeClr val="tx1"/>
            </a:solidFill>
            <a:miter lim="800000"/>
            <a:headEnd/>
            <a:tailEnd/>
          </a:ln>
        </p:spPr>
        <p:txBody>
          <a:bodyPr wrap="none" anchor="ctr"/>
          <a:lstStyle/>
          <a:p>
            <a:endParaRPr lang="en-US"/>
          </a:p>
        </p:txBody>
      </p:sp>
      <p:sp>
        <p:nvSpPr>
          <p:cNvPr id="5144" name="Oval 64"/>
          <p:cNvSpPr>
            <a:spLocks noChangeArrowheads="1"/>
          </p:cNvSpPr>
          <p:nvPr/>
        </p:nvSpPr>
        <p:spPr bwMode="auto">
          <a:xfrm>
            <a:off x="5780088" y="3989388"/>
            <a:ext cx="204787" cy="204787"/>
          </a:xfrm>
          <a:prstGeom prst="ellipse">
            <a:avLst/>
          </a:prstGeom>
          <a:noFill/>
          <a:ln w="38100">
            <a:solidFill>
              <a:schemeClr val="tx1"/>
            </a:solidFill>
            <a:miter lim="800000"/>
            <a:headEnd/>
            <a:tailEnd/>
          </a:ln>
        </p:spPr>
        <p:txBody>
          <a:bodyPr wrap="none" anchor="ctr"/>
          <a:lstStyle/>
          <a:p>
            <a:endParaRPr lang="en-US"/>
          </a:p>
        </p:txBody>
      </p:sp>
      <p:sp>
        <p:nvSpPr>
          <p:cNvPr id="5145" name="Line 65"/>
          <p:cNvSpPr>
            <a:spLocks noChangeShapeType="1"/>
          </p:cNvSpPr>
          <p:nvPr/>
        </p:nvSpPr>
        <p:spPr bwMode="auto">
          <a:xfrm flipH="1">
            <a:off x="1633538" y="3343275"/>
            <a:ext cx="195262" cy="2143125"/>
          </a:xfrm>
          <a:prstGeom prst="line">
            <a:avLst/>
          </a:prstGeom>
          <a:noFill/>
          <a:ln w="38100">
            <a:solidFill>
              <a:schemeClr val="tx1"/>
            </a:solidFill>
            <a:miter lim="800000"/>
            <a:headEnd/>
            <a:tailEnd/>
          </a:ln>
        </p:spPr>
        <p:txBody>
          <a:bodyPr wrap="none"/>
          <a:lstStyle/>
          <a:p>
            <a:endParaRPr lang="en-US"/>
          </a:p>
        </p:txBody>
      </p:sp>
      <p:sp>
        <p:nvSpPr>
          <p:cNvPr id="5146" name="Line 66"/>
          <p:cNvSpPr>
            <a:spLocks noChangeShapeType="1"/>
          </p:cNvSpPr>
          <p:nvPr/>
        </p:nvSpPr>
        <p:spPr bwMode="auto">
          <a:xfrm flipH="1">
            <a:off x="3270250" y="3662363"/>
            <a:ext cx="434975" cy="1047750"/>
          </a:xfrm>
          <a:prstGeom prst="line">
            <a:avLst/>
          </a:prstGeom>
          <a:noFill/>
          <a:ln w="38100">
            <a:solidFill>
              <a:schemeClr val="tx1"/>
            </a:solidFill>
            <a:miter lim="800000"/>
            <a:headEnd/>
            <a:tailEnd/>
          </a:ln>
        </p:spPr>
        <p:txBody>
          <a:bodyPr wrap="none"/>
          <a:lstStyle/>
          <a:p>
            <a:endParaRPr lang="en-US"/>
          </a:p>
        </p:txBody>
      </p:sp>
      <p:sp>
        <p:nvSpPr>
          <p:cNvPr id="5147" name="Line 67"/>
          <p:cNvSpPr>
            <a:spLocks noChangeShapeType="1"/>
          </p:cNvSpPr>
          <p:nvPr/>
        </p:nvSpPr>
        <p:spPr bwMode="auto">
          <a:xfrm flipH="1">
            <a:off x="4832350" y="3689350"/>
            <a:ext cx="660400" cy="1514475"/>
          </a:xfrm>
          <a:prstGeom prst="line">
            <a:avLst/>
          </a:prstGeom>
          <a:noFill/>
          <a:ln w="38100">
            <a:solidFill>
              <a:schemeClr val="tx1"/>
            </a:solidFill>
            <a:miter lim="800000"/>
            <a:headEnd/>
            <a:tailEnd/>
          </a:ln>
        </p:spPr>
        <p:txBody>
          <a:bodyPr wrap="none"/>
          <a:lstStyle/>
          <a:p>
            <a:endParaRPr lang="en-US"/>
          </a:p>
        </p:txBody>
      </p:sp>
      <p:sp>
        <p:nvSpPr>
          <p:cNvPr id="5148" name="Line 68"/>
          <p:cNvSpPr>
            <a:spLocks noChangeShapeType="1"/>
          </p:cNvSpPr>
          <p:nvPr/>
        </p:nvSpPr>
        <p:spPr bwMode="auto">
          <a:xfrm flipH="1">
            <a:off x="5951538" y="3660775"/>
            <a:ext cx="1708150" cy="374650"/>
          </a:xfrm>
          <a:prstGeom prst="line">
            <a:avLst/>
          </a:prstGeom>
          <a:noFill/>
          <a:ln w="38100">
            <a:solidFill>
              <a:schemeClr val="tx1"/>
            </a:solidFill>
            <a:miter lim="800000"/>
            <a:headEnd/>
            <a:tailEnd/>
          </a:ln>
        </p:spPr>
        <p:txBody>
          <a:bodyPr wrap="none"/>
          <a:lstStyle/>
          <a:p>
            <a:endParaRPr 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rgbClr val="000000"/>
                </a:solidFill>
              </a:rPr>
              <a:t>Protein Structure Prediction</a:t>
            </a:r>
          </a:p>
        </p:txBody>
      </p:sp>
      <p:sp>
        <p:nvSpPr>
          <p:cNvPr id="11267" name="Text Box 5"/>
          <p:cNvSpPr txBox="1">
            <a:spLocks noChangeArrowheads="1"/>
          </p:cNvSpPr>
          <p:nvPr/>
        </p:nvSpPr>
        <p:spPr bwMode="auto">
          <a:xfrm>
            <a:off x="152400" y="1981200"/>
            <a:ext cx="7521575" cy="4524375"/>
          </a:xfrm>
          <a:prstGeom prst="rect">
            <a:avLst/>
          </a:prstGeom>
          <a:noFill/>
          <a:ln w="9525">
            <a:noFill/>
            <a:miter lim="800000"/>
            <a:headEnd/>
            <a:tailEnd/>
          </a:ln>
        </p:spPr>
        <p:txBody>
          <a:bodyPr wrap="none">
            <a:spAutoFit/>
          </a:bodyPr>
          <a:lstStyle/>
          <a:p>
            <a:r>
              <a:rPr lang="en-US" i="1">
                <a:solidFill>
                  <a:srgbClr val="000000"/>
                </a:solidFill>
              </a:rPr>
              <a:t>A physics-based approach:</a:t>
            </a:r>
          </a:p>
          <a:p>
            <a:endParaRPr lang="en-US" i="1">
              <a:solidFill>
                <a:srgbClr val="000000"/>
              </a:solidFill>
            </a:endParaRPr>
          </a:p>
          <a:p>
            <a:r>
              <a:rPr lang="en-US">
                <a:solidFill>
                  <a:srgbClr val="000000"/>
                </a:solidFill>
              </a:rPr>
              <a:t>	- find conformation of protein corresponding to a </a:t>
            </a:r>
          </a:p>
          <a:p>
            <a:r>
              <a:rPr lang="en-US">
                <a:solidFill>
                  <a:srgbClr val="000000"/>
                </a:solidFill>
              </a:rPr>
              <a:t>	  thermodynamics minimum (free energy minimum)</a:t>
            </a:r>
          </a:p>
          <a:p>
            <a:endParaRPr lang="en-US">
              <a:solidFill>
                <a:srgbClr val="000000"/>
              </a:solidFill>
            </a:endParaRPr>
          </a:p>
          <a:p>
            <a:r>
              <a:rPr lang="en-US">
                <a:solidFill>
                  <a:srgbClr val="000000"/>
                </a:solidFill>
              </a:rPr>
              <a:t>	- cannot minimize internal energy alone! </a:t>
            </a:r>
          </a:p>
          <a:p>
            <a:r>
              <a:rPr lang="en-US">
                <a:solidFill>
                  <a:srgbClr val="000000"/>
                </a:solidFill>
              </a:rPr>
              <a:t>	   Needs to include solvent</a:t>
            </a:r>
          </a:p>
          <a:p>
            <a:endParaRPr lang="en-US">
              <a:solidFill>
                <a:srgbClr val="000000"/>
              </a:solidFill>
            </a:endParaRPr>
          </a:p>
          <a:p>
            <a:r>
              <a:rPr lang="en-US">
                <a:solidFill>
                  <a:srgbClr val="000000"/>
                </a:solidFill>
              </a:rPr>
              <a:t>	- simulate folding…a very long process!</a:t>
            </a:r>
          </a:p>
          <a:p>
            <a:endParaRPr lang="en-US">
              <a:solidFill>
                <a:srgbClr val="000000"/>
              </a:solidFill>
            </a:endParaRPr>
          </a:p>
          <a:p>
            <a:r>
              <a:rPr lang="en-US">
                <a:solidFill>
                  <a:srgbClr val="000000"/>
                </a:solidFill>
              </a:rPr>
              <a:t>	Folding time are in the ms to second time range</a:t>
            </a:r>
          </a:p>
          <a:p>
            <a:r>
              <a:rPr lang="en-US">
                <a:solidFill>
                  <a:srgbClr val="000000"/>
                </a:solidFill>
              </a:rPr>
              <a:t>	Folding simulations at best run 1 ns in one day…</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rPr>
              <a:t>Folding Simulation of an </a:t>
            </a:r>
            <a:br>
              <a:rPr lang="en-US" altLang="ja-JP" smtClean="0">
                <a:effectLst>
                  <a:outerShdw blurRad="38100" dist="38100" dir="2700000" algn="tl">
                    <a:srgbClr val="C0C0C0"/>
                  </a:outerShdw>
                </a:effectLst>
              </a:rPr>
            </a:br>
            <a:r>
              <a:rPr lang="en-US" altLang="ja-JP" smtClean="0">
                <a:effectLst>
                  <a:outerShdw blurRad="38100" dist="38100" dir="2700000" algn="tl">
                    <a:srgbClr val="C0C0C0"/>
                  </a:outerShdw>
                </a:effectLst>
                <a:cs typeface="Tahoma" pitchFamily="34" charset="0"/>
              </a:rPr>
              <a:t>β</a:t>
            </a:r>
            <a:r>
              <a:rPr lang="en-US" altLang="ja-JP" smtClean="0">
                <a:effectLst>
                  <a:outerShdw blurRad="38100" dist="38100" dir="2700000" algn="tl">
                    <a:srgbClr val="C0C0C0"/>
                  </a:outerShdw>
                </a:effectLst>
              </a:rPr>
              <a:t>-Hairpin Peptide using BD</a:t>
            </a:r>
            <a:endParaRPr lang="ja-JP" altLang="en-US" smtClean="0">
              <a:effectLst>
                <a:outerShdw blurRad="38100" dist="38100" dir="2700000" algn="tl">
                  <a:srgbClr val="C0C0C0"/>
                </a:outerShdw>
              </a:effectLst>
            </a:endParaRPr>
          </a:p>
        </p:txBody>
      </p:sp>
      <p:graphicFrame>
        <p:nvGraphicFramePr>
          <p:cNvPr id="6146" name="Object 25"/>
          <p:cNvGraphicFramePr>
            <a:graphicFrameLocks noChangeAspect="1"/>
          </p:cNvGraphicFramePr>
          <p:nvPr/>
        </p:nvGraphicFramePr>
        <p:xfrm>
          <a:off x="6942138" y="2049463"/>
          <a:ext cx="1971675" cy="1758950"/>
        </p:xfrm>
        <a:graphic>
          <a:graphicData uri="http://schemas.openxmlformats.org/presentationml/2006/ole">
            <p:oleObj spid="_x0000_s6146" name="Image" r:id="rId4" imgW="2707317" imgH="2414634" progId="Photoshop.Image.5">
              <p:embed/>
            </p:oleObj>
          </a:graphicData>
        </a:graphic>
      </p:graphicFrame>
      <p:graphicFrame>
        <p:nvGraphicFramePr>
          <p:cNvPr id="6147" name="Object 26"/>
          <p:cNvGraphicFramePr>
            <a:graphicFrameLocks noChangeAspect="1"/>
          </p:cNvGraphicFramePr>
          <p:nvPr/>
        </p:nvGraphicFramePr>
        <p:xfrm>
          <a:off x="4832350" y="2235200"/>
          <a:ext cx="2332038" cy="1385888"/>
        </p:xfrm>
        <a:graphic>
          <a:graphicData uri="http://schemas.openxmlformats.org/presentationml/2006/ole">
            <p:oleObj spid="_x0000_s6147" name="Image" r:id="rId5" imgW="3201220" imgH="1902439" progId="Photoshop.Image.5">
              <p:embed/>
            </p:oleObj>
          </a:graphicData>
        </a:graphic>
      </p:graphicFrame>
      <p:graphicFrame>
        <p:nvGraphicFramePr>
          <p:cNvPr id="6148" name="Object 27"/>
          <p:cNvGraphicFramePr>
            <a:graphicFrameLocks noChangeAspect="1"/>
          </p:cNvGraphicFramePr>
          <p:nvPr/>
        </p:nvGraphicFramePr>
        <p:xfrm>
          <a:off x="2762250" y="1965325"/>
          <a:ext cx="2052638" cy="1917700"/>
        </p:xfrm>
        <a:graphic>
          <a:graphicData uri="http://schemas.openxmlformats.org/presentationml/2006/ole">
            <p:oleObj spid="_x0000_s6148" name="Image" r:id="rId6" imgW="2817073" imgH="2634146" progId="Photoshop.Image.5">
              <p:embed/>
            </p:oleObj>
          </a:graphicData>
        </a:graphic>
      </p:graphicFrame>
      <p:graphicFrame>
        <p:nvGraphicFramePr>
          <p:cNvPr id="6149" name="Object 28"/>
          <p:cNvGraphicFramePr>
            <a:graphicFrameLocks noChangeAspect="1"/>
          </p:cNvGraphicFramePr>
          <p:nvPr/>
        </p:nvGraphicFramePr>
        <p:xfrm>
          <a:off x="290513" y="2179638"/>
          <a:ext cx="2536825" cy="1498600"/>
        </p:xfrm>
        <a:graphic>
          <a:graphicData uri="http://schemas.openxmlformats.org/presentationml/2006/ole">
            <p:oleObj spid="_x0000_s6149" name="Image" r:id="rId7" imgW="6164634" imgH="3640244" progId="Photoshop.Image.5">
              <p:embed/>
            </p:oleObj>
          </a:graphicData>
        </a:graphic>
      </p:graphicFrame>
      <p:graphicFrame>
        <p:nvGraphicFramePr>
          <p:cNvPr id="6150" name="Object 31"/>
          <p:cNvGraphicFramePr>
            <a:graphicFrameLocks/>
          </p:cNvGraphicFramePr>
          <p:nvPr/>
        </p:nvGraphicFramePr>
        <p:xfrm>
          <a:off x="1439863" y="3582988"/>
          <a:ext cx="7165975" cy="2363787"/>
        </p:xfrm>
        <a:graphic>
          <a:graphicData uri="http://schemas.openxmlformats.org/presentationml/2006/ole">
            <p:oleObj spid="_x0000_s6150" name="ｸﾞﾗﾌ" r:id="rId8" imgW="3769920" imgH="2956320" progId="Origin50.Graph">
              <p:embed/>
            </p:oleObj>
          </a:graphicData>
        </a:graphic>
      </p:graphicFrame>
      <p:sp>
        <p:nvSpPr>
          <p:cNvPr id="6152" name="Text Box 34"/>
          <p:cNvSpPr txBox="1">
            <a:spLocks noChangeArrowheads="1"/>
          </p:cNvSpPr>
          <p:nvPr/>
        </p:nvSpPr>
        <p:spPr bwMode="auto">
          <a:xfrm rot="-5400000">
            <a:off x="-721518" y="4439444"/>
            <a:ext cx="2801937" cy="676275"/>
          </a:xfrm>
          <a:prstGeom prst="rect">
            <a:avLst/>
          </a:prstGeom>
          <a:noFill/>
          <a:ln w="9525">
            <a:noFill/>
            <a:miter lim="800000"/>
            <a:headEnd/>
            <a:tailEnd/>
          </a:ln>
        </p:spPr>
        <p:txBody>
          <a:bodyPr>
            <a:spAutoFit/>
          </a:bodyPr>
          <a:lstStyle/>
          <a:p>
            <a:pPr algn="ctr">
              <a:lnSpc>
                <a:spcPct val="80000"/>
              </a:lnSpc>
              <a:spcBef>
                <a:spcPct val="50000"/>
              </a:spcBef>
            </a:pPr>
            <a:r>
              <a:rPr lang="en-US" altLang="ja-JP">
                <a:latin typeface="Tahoma" pitchFamily="34" charset="0"/>
                <a:ea typeface="HGP創英角ﾎﾟｯﾌﾟ体" pitchFamily="50" charset="-128"/>
              </a:rPr>
              <a:t>The fraction of native contacts</a:t>
            </a:r>
            <a:endParaRPr lang="ja-JP" altLang="en-US">
              <a:latin typeface="Tahoma" pitchFamily="34" charset="0"/>
              <a:ea typeface="HGP創英角ﾎﾟｯﾌﾟ体" pitchFamily="50" charset="-128"/>
            </a:endParaRPr>
          </a:p>
        </p:txBody>
      </p:sp>
      <p:sp>
        <p:nvSpPr>
          <p:cNvPr id="6153" name="Text Box 35"/>
          <p:cNvSpPr txBox="1">
            <a:spLocks noChangeArrowheads="1"/>
          </p:cNvSpPr>
          <p:nvPr/>
        </p:nvSpPr>
        <p:spPr bwMode="auto">
          <a:xfrm>
            <a:off x="2484438" y="5880100"/>
            <a:ext cx="4676775"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Simulation time (nsec)</a:t>
            </a:r>
          </a:p>
        </p:txBody>
      </p:sp>
      <p:sp>
        <p:nvSpPr>
          <p:cNvPr id="6154" name="Text Box 36"/>
          <p:cNvSpPr txBox="1">
            <a:spLocks noChangeArrowheads="1"/>
          </p:cNvSpPr>
          <p:nvPr/>
        </p:nvSpPr>
        <p:spPr bwMode="auto">
          <a:xfrm>
            <a:off x="1082675" y="56356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6155" name="Text Box 37"/>
          <p:cNvSpPr txBox="1">
            <a:spLocks noChangeArrowheads="1"/>
          </p:cNvSpPr>
          <p:nvPr/>
        </p:nvSpPr>
        <p:spPr bwMode="auto">
          <a:xfrm>
            <a:off x="5953125" y="563721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300</a:t>
            </a:r>
          </a:p>
        </p:txBody>
      </p:sp>
      <p:sp>
        <p:nvSpPr>
          <p:cNvPr id="6156" name="Text Box 38"/>
          <p:cNvSpPr txBox="1">
            <a:spLocks noChangeArrowheads="1"/>
          </p:cNvSpPr>
          <p:nvPr/>
        </p:nvSpPr>
        <p:spPr bwMode="auto">
          <a:xfrm>
            <a:off x="4333875" y="562927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200</a:t>
            </a:r>
          </a:p>
        </p:txBody>
      </p:sp>
      <p:sp>
        <p:nvSpPr>
          <p:cNvPr id="6157" name="Text Box 39"/>
          <p:cNvSpPr txBox="1">
            <a:spLocks noChangeArrowheads="1"/>
          </p:cNvSpPr>
          <p:nvPr/>
        </p:nvSpPr>
        <p:spPr bwMode="auto">
          <a:xfrm>
            <a:off x="2732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100</a:t>
            </a:r>
          </a:p>
        </p:txBody>
      </p:sp>
      <p:sp>
        <p:nvSpPr>
          <p:cNvPr id="6158" name="Text Box 40"/>
          <p:cNvSpPr txBox="1">
            <a:spLocks noChangeArrowheads="1"/>
          </p:cNvSpPr>
          <p:nvPr/>
        </p:nvSpPr>
        <p:spPr bwMode="auto">
          <a:xfrm>
            <a:off x="7558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400</a:t>
            </a:r>
          </a:p>
        </p:txBody>
      </p:sp>
      <p:sp>
        <p:nvSpPr>
          <p:cNvPr id="6159" name="Text Box 41"/>
          <p:cNvSpPr txBox="1">
            <a:spLocks noChangeArrowheads="1"/>
          </p:cNvSpPr>
          <p:nvPr/>
        </p:nvSpPr>
        <p:spPr bwMode="auto">
          <a:xfrm>
            <a:off x="830263" y="54276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6160" name="Text Box 42"/>
          <p:cNvSpPr txBox="1">
            <a:spLocks noChangeArrowheads="1"/>
          </p:cNvSpPr>
          <p:nvPr/>
        </p:nvSpPr>
        <p:spPr bwMode="auto">
          <a:xfrm>
            <a:off x="830263" y="5086350"/>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0.2</a:t>
            </a:r>
          </a:p>
        </p:txBody>
      </p:sp>
      <p:sp>
        <p:nvSpPr>
          <p:cNvPr id="6161" name="Text Box 43"/>
          <p:cNvSpPr txBox="1">
            <a:spLocks noChangeArrowheads="1"/>
          </p:cNvSpPr>
          <p:nvPr/>
        </p:nvSpPr>
        <p:spPr bwMode="auto">
          <a:xfrm>
            <a:off x="830263" y="47672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0.4</a:t>
            </a:r>
          </a:p>
        </p:txBody>
      </p:sp>
      <p:sp>
        <p:nvSpPr>
          <p:cNvPr id="6162" name="Text Box 44"/>
          <p:cNvSpPr txBox="1">
            <a:spLocks noChangeArrowheads="1"/>
          </p:cNvSpPr>
          <p:nvPr/>
        </p:nvSpPr>
        <p:spPr bwMode="auto">
          <a:xfrm>
            <a:off x="817563" y="44116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0.6</a:t>
            </a:r>
          </a:p>
        </p:txBody>
      </p:sp>
      <p:sp>
        <p:nvSpPr>
          <p:cNvPr id="6163" name="Text Box 45"/>
          <p:cNvSpPr txBox="1">
            <a:spLocks noChangeArrowheads="1"/>
          </p:cNvSpPr>
          <p:nvPr/>
        </p:nvSpPr>
        <p:spPr bwMode="auto">
          <a:xfrm>
            <a:off x="830263" y="408463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0.8</a:t>
            </a:r>
          </a:p>
        </p:txBody>
      </p:sp>
      <p:sp>
        <p:nvSpPr>
          <p:cNvPr id="6164" name="Text Box 46"/>
          <p:cNvSpPr txBox="1">
            <a:spLocks noChangeArrowheads="1"/>
          </p:cNvSpPr>
          <p:nvPr/>
        </p:nvSpPr>
        <p:spPr bwMode="auto">
          <a:xfrm>
            <a:off x="823913" y="37433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a:t>
            </a:r>
          </a:p>
        </p:txBody>
      </p:sp>
      <p:sp>
        <p:nvSpPr>
          <p:cNvPr id="6165" name="Oval 47"/>
          <p:cNvSpPr>
            <a:spLocks noChangeArrowheads="1"/>
          </p:cNvSpPr>
          <p:nvPr/>
        </p:nvSpPr>
        <p:spPr bwMode="auto">
          <a:xfrm>
            <a:off x="6108700" y="3824288"/>
            <a:ext cx="204788" cy="204787"/>
          </a:xfrm>
          <a:prstGeom prst="ellipse">
            <a:avLst/>
          </a:prstGeom>
          <a:noFill/>
          <a:ln w="38100">
            <a:solidFill>
              <a:schemeClr val="tx1"/>
            </a:solidFill>
            <a:miter lim="800000"/>
            <a:headEnd/>
            <a:tailEnd/>
          </a:ln>
        </p:spPr>
        <p:txBody>
          <a:bodyPr wrap="none" anchor="ctr"/>
          <a:lstStyle/>
          <a:p>
            <a:endParaRPr lang="en-US"/>
          </a:p>
        </p:txBody>
      </p:sp>
      <p:sp>
        <p:nvSpPr>
          <p:cNvPr id="6166" name="Line 48"/>
          <p:cNvSpPr>
            <a:spLocks noChangeShapeType="1"/>
          </p:cNvSpPr>
          <p:nvPr/>
        </p:nvSpPr>
        <p:spPr bwMode="auto">
          <a:xfrm flipH="1">
            <a:off x="6311900" y="3717925"/>
            <a:ext cx="809625" cy="195263"/>
          </a:xfrm>
          <a:prstGeom prst="line">
            <a:avLst/>
          </a:prstGeom>
          <a:noFill/>
          <a:ln w="38100">
            <a:solidFill>
              <a:schemeClr val="tx1"/>
            </a:solidFill>
            <a:miter lim="800000"/>
            <a:headEnd/>
            <a:tailEnd/>
          </a:ln>
        </p:spPr>
        <p:txBody>
          <a:bodyPr wrap="none"/>
          <a:lstStyle/>
          <a:p>
            <a:endParaRPr lang="en-US"/>
          </a:p>
        </p:txBody>
      </p:sp>
      <p:sp>
        <p:nvSpPr>
          <p:cNvPr id="6167" name="Oval 49"/>
          <p:cNvSpPr>
            <a:spLocks noChangeArrowheads="1"/>
          </p:cNvSpPr>
          <p:nvPr/>
        </p:nvSpPr>
        <p:spPr bwMode="auto">
          <a:xfrm>
            <a:off x="4760913" y="5481638"/>
            <a:ext cx="204787" cy="204787"/>
          </a:xfrm>
          <a:prstGeom prst="ellipse">
            <a:avLst/>
          </a:prstGeom>
          <a:noFill/>
          <a:ln w="38100">
            <a:solidFill>
              <a:schemeClr val="tx1"/>
            </a:solidFill>
            <a:miter lim="800000"/>
            <a:headEnd/>
            <a:tailEnd/>
          </a:ln>
        </p:spPr>
        <p:txBody>
          <a:bodyPr wrap="none" anchor="ctr"/>
          <a:lstStyle/>
          <a:p>
            <a:endParaRPr lang="en-US"/>
          </a:p>
        </p:txBody>
      </p:sp>
      <p:sp>
        <p:nvSpPr>
          <p:cNvPr id="6168" name="Line 50"/>
          <p:cNvSpPr>
            <a:spLocks noChangeShapeType="1"/>
          </p:cNvSpPr>
          <p:nvPr/>
        </p:nvSpPr>
        <p:spPr bwMode="auto">
          <a:xfrm flipH="1">
            <a:off x="4865688" y="3732213"/>
            <a:ext cx="628650" cy="1738312"/>
          </a:xfrm>
          <a:prstGeom prst="line">
            <a:avLst/>
          </a:prstGeom>
          <a:noFill/>
          <a:ln w="38100">
            <a:solidFill>
              <a:schemeClr val="tx1"/>
            </a:solidFill>
            <a:miter lim="800000"/>
            <a:headEnd/>
            <a:tailEnd/>
          </a:ln>
        </p:spPr>
        <p:txBody>
          <a:bodyPr wrap="none"/>
          <a:lstStyle/>
          <a:p>
            <a:endParaRPr lang="en-US"/>
          </a:p>
        </p:txBody>
      </p:sp>
      <p:sp>
        <p:nvSpPr>
          <p:cNvPr id="6169" name="Oval 51"/>
          <p:cNvSpPr>
            <a:spLocks noChangeArrowheads="1"/>
          </p:cNvSpPr>
          <p:nvPr/>
        </p:nvSpPr>
        <p:spPr bwMode="auto">
          <a:xfrm>
            <a:off x="3130550" y="5495925"/>
            <a:ext cx="204788" cy="204788"/>
          </a:xfrm>
          <a:prstGeom prst="ellipse">
            <a:avLst/>
          </a:prstGeom>
          <a:noFill/>
          <a:ln w="38100">
            <a:solidFill>
              <a:schemeClr val="tx1"/>
            </a:solidFill>
            <a:miter lim="800000"/>
            <a:headEnd/>
            <a:tailEnd/>
          </a:ln>
        </p:spPr>
        <p:txBody>
          <a:bodyPr wrap="none" anchor="ctr"/>
          <a:lstStyle/>
          <a:p>
            <a:endParaRPr lang="en-US"/>
          </a:p>
        </p:txBody>
      </p:sp>
      <p:sp>
        <p:nvSpPr>
          <p:cNvPr id="6170" name="Line 52"/>
          <p:cNvSpPr>
            <a:spLocks noChangeShapeType="1"/>
          </p:cNvSpPr>
          <p:nvPr/>
        </p:nvSpPr>
        <p:spPr bwMode="auto">
          <a:xfrm flipH="1">
            <a:off x="3235325" y="3760788"/>
            <a:ext cx="328613" cy="1724025"/>
          </a:xfrm>
          <a:prstGeom prst="line">
            <a:avLst/>
          </a:prstGeom>
          <a:noFill/>
          <a:ln w="38100">
            <a:solidFill>
              <a:schemeClr val="tx1"/>
            </a:solidFill>
            <a:miter lim="800000"/>
            <a:headEnd/>
            <a:tailEnd/>
          </a:ln>
        </p:spPr>
        <p:txBody>
          <a:bodyPr wrap="none"/>
          <a:lstStyle/>
          <a:p>
            <a:endParaRPr lang="en-US"/>
          </a:p>
        </p:txBody>
      </p:sp>
      <p:sp>
        <p:nvSpPr>
          <p:cNvPr id="6171" name="Oval 53"/>
          <p:cNvSpPr>
            <a:spLocks noChangeArrowheads="1"/>
          </p:cNvSpPr>
          <p:nvPr/>
        </p:nvSpPr>
        <p:spPr bwMode="auto">
          <a:xfrm>
            <a:off x="1525588" y="5497513"/>
            <a:ext cx="204787" cy="204787"/>
          </a:xfrm>
          <a:prstGeom prst="ellipse">
            <a:avLst/>
          </a:prstGeom>
          <a:noFill/>
          <a:ln w="38100">
            <a:solidFill>
              <a:schemeClr val="tx1"/>
            </a:solidFill>
            <a:miter lim="800000"/>
            <a:headEnd/>
            <a:tailEnd/>
          </a:ln>
        </p:spPr>
        <p:txBody>
          <a:bodyPr wrap="none" anchor="ctr"/>
          <a:lstStyle/>
          <a:p>
            <a:endParaRPr lang="en-US"/>
          </a:p>
        </p:txBody>
      </p:sp>
      <p:sp>
        <p:nvSpPr>
          <p:cNvPr id="6172" name="Line 54"/>
          <p:cNvSpPr>
            <a:spLocks noChangeShapeType="1"/>
          </p:cNvSpPr>
          <p:nvPr/>
        </p:nvSpPr>
        <p:spPr bwMode="auto">
          <a:xfrm flipH="1">
            <a:off x="1630363" y="3478213"/>
            <a:ext cx="254000" cy="2008187"/>
          </a:xfrm>
          <a:prstGeom prst="line">
            <a:avLst/>
          </a:prstGeom>
          <a:noFill/>
          <a:ln w="38100">
            <a:solidFill>
              <a:schemeClr val="tx1"/>
            </a:solidFill>
            <a:miter lim="800000"/>
            <a:headEnd/>
            <a:tailEnd/>
          </a:ln>
        </p:spPr>
        <p:txBody>
          <a:bodyPr wrap="none"/>
          <a:lstStyle/>
          <a:p>
            <a:endParaRPr lang="en-US"/>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Time Scales of Protein Motions and BD</a:t>
            </a:r>
            <a:endParaRPr lang="ja-JP" altLang="en-US" smtClean="0">
              <a:effectLst>
                <a:outerShdw blurRad="38100" dist="38100" dir="2700000" algn="tl">
                  <a:srgbClr val="C0C0C0"/>
                </a:outerShdw>
              </a:effectLst>
              <a:ea typeface="HGP創英角ﾎﾟｯﾌﾟ体" pitchFamily="50" charset="-128"/>
            </a:endParaRPr>
          </a:p>
        </p:txBody>
      </p:sp>
      <p:sp>
        <p:nvSpPr>
          <p:cNvPr id="33795" name="Text Box 3"/>
          <p:cNvSpPr txBox="1">
            <a:spLocks noChangeArrowheads="1"/>
          </p:cNvSpPr>
          <p:nvPr/>
        </p:nvSpPr>
        <p:spPr bwMode="auto">
          <a:xfrm>
            <a:off x="8250238" y="4545013"/>
            <a:ext cx="750887" cy="396875"/>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sz="2000">
                <a:latin typeface="Tahoma" pitchFamily="34" charset="0"/>
                <a:ea typeface="HGP創英角ﾎﾟｯﾌﾟ体" pitchFamily="50" charset="-128"/>
              </a:rPr>
              <a:t>Time</a:t>
            </a:r>
          </a:p>
        </p:txBody>
      </p:sp>
      <p:grpSp>
        <p:nvGrpSpPr>
          <p:cNvPr id="33796" name="Group 4"/>
          <p:cNvGrpSpPr>
            <a:grpSpLocks/>
          </p:cNvGrpSpPr>
          <p:nvPr/>
        </p:nvGrpSpPr>
        <p:grpSpPr bwMode="auto">
          <a:xfrm>
            <a:off x="387350" y="3995738"/>
            <a:ext cx="8378825" cy="1174750"/>
            <a:chOff x="244" y="2454"/>
            <a:chExt cx="5278" cy="740"/>
          </a:xfrm>
        </p:grpSpPr>
        <p:grpSp>
          <p:nvGrpSpPr>
            <p:cNvPr id="33832" name="Group 5"/>
            <p:cNvGrpSpPr>
              <a:grpSpLocks/>
            </p:cNvGrpSpPr>
            <p:nvPr/>
          </p:nvGrpSpPr>
          <p:grpSpPr bwMode="auto">
            <a:xfrm>
              <a:off x="583" y="2454"/>
              <a:ext cx="4844" cy="279"/>
              <a:chOff x="234" y="2925"/>
              <a:chExt cx="4844" cy="279"/>
            </a:xfrm>
          </p:grpSpPr>
          <p:grpSp>
            <p:nvGrpSpPr>
              <p:cNvPr id="33845" name="Group 6"/>
              <p:cNvGrpSpPr>
                <a:grpSpLocks/>
              </p:cNvGrpSpPr>
              <p:nvPr/>
            </p:nvGrpSpPr>
            <p:grpSpPr bwMode="auto">
              <a:xfrm>
                <a:off x="234" y="2925"/>
                <a:ext cx="4844" cy="279"/>
                <a:chOff x="234" y="2925"/>
                <a:chExt cx="4844" cy="279"/>
              </a:xfrm>
            </p:grpSpPr>
            <p:sp>
              <p:nvSpPr>
                <p:cNvPr id="33857" name="Line 7"/>
                <p:cNvSpPr>
                  <a:spLocks noChangeShapeType="1"/>
                </p:cNvSpPr>
                <p:nvPr/>
              </p:nvSpPr>
              <p:spPr bwMode="auto">
                <a:xfrm>
                  <a:off x="234" y="3058"/>
                  <a:ext cx="4844" cy="0"/>
                </a:xfrm>
                <a:prstGeom prst="line">
                  <a:avLst/>
                </a:prstGeom>
                <a:noFill/>
                <a:ln w="38100">
                  <a:solidFill>
                    <a:schemeClr val="tx1"/>
                  </a:solidFill>
                  <a:miter lim="800000"/>
                  <a:headEnd/>
                  <a:tailEnd/>
                </a:ln>
              </p:spPr>
              <p:txBody>
                <a:bodyPr wrap="none"/>
                <a:lstStyle/>
                <a:p>
                  <a:endParaRPr lang="en-US"/>
                </a:p>
              </p:txBody>
            </p:sp>
            <p:sp>
              <p:nvSpPr>
                <p:cNvPr id="33858" name="Line 8"/>
                <p:cNvSpPr>
                  <a:spLocks noChangeShapeType="1"/>
                </p:cNvSpPr>
                <p:nvPr/>
              </p:nvSpPr>
              <p:spPr bwMode="auto">
                <a:xfrm>
                  <a:off x="243" y="2925"/>
                  <a:ext cx="0" cy="274"/>
                </a:xfrm>
                <a:prstGeom prst="line">
                  <a:avLst/>
                </a:prstGeom>
                <a:noFill/>
                <a:ln w="38100">
                  <a:solidFill>
                    <a:schemeClr val="tx1"/>
                  </a:solidFill>
                  <a:miter lim="800000"/>
                  <a:headEnd/>
                  <a:tailEnd/>
                </a:ln>
              </p:spPr>
              <p:txBody>
                <a:bodyPr wrap="none"/>
                <a:lstStyle/>
                <a:p>
                  <a:endParaRPr lang="en-US"/>
                </a:p>
              </p:txBody>
            </p:sp>
            <p:sp>
              <p:nvSpPr>
                <p:cNvPr id="33859" name="Line 9"/>
                <p:cNvSpPr>
                  <a:spLocks noChangeShapeType="1"/>
                </p:cNvSpPr>
                <p:nvPr/>
              </p:nvSpPr>
              <p:spPr bwMode="auto">
                <a:xfrm>
                  <a:off x="1124" y="2929"/>
                  <a:ext cx="0" cy="274"/>
                </a:xfrm>
                <a:prstGeom prst="line">
                  <a:avLst/>
                </a:prstGeom>
                <a:noFill/>
                <a:ln w="38100">
                  <a:solidFill>
                    <a:schemeClr val="tx1"/>
                  </a:solidFill>
                  <a:miter lim="800000"/>
                  <a:headEnd/>
                  <a:tailEnd/>
                </a:ln>
              </p:spPr>
              <p:txBody>
                <a:bodyPr wrap="none"/>
                <a:lstStyle/>
                <a:p>
                  <a:endParaRPr lang="en-US"/>
                </a:p>
              </p:txBody>
            </p:sp>
            <p:sp>
              <p:nvSpPr>
                <p:cNvPr id="33860" name="Line 10"/>
                <p:cNvSpPr>
                  <a:spLocks noChangeShapeType="1"/>
                </p:cNvSpPr>
                <p:nvPr/>
              </p:nvSpPr>
              <p:spPr bwMode="auto">
                <a:xfrm>
                  <a:off x="2002" y="2929"/>
                  <a:ext cx="0" cy="274"/>
                </a:xfrm>
                <a:prstGeom prst="line">
                  <a:avLst/>
                </a:prstGeom>
                <a:noFill/>
                <a:ln w="38100">
                  <a:solidFill>
                    <a:schemeClr val="tx1"/>
                  </a:solidFill>
                  <a:miter lim="800000"/>
                  <a:headEnd/>
                  <a:tailEnd/>
                </a:ln>
              </p:spPr>
              <p:txBody>
                <a:bodyPr wrap="none"/>
                <a:lstStyle/>
                <a:p>
                  <a:endParaRPr lang="en-US"/>
                </a:p>
              </p:txBody>
            </p:sp>
            <p:sp>
              <p:nvSpPr>
                <p:cNvPr id="33861" name="Line 11"/>
                <p:cNvSpPr>
                  <a:spLocks noChangeShapeType="1"/>
                </p:cNvSpPr>
                <p:nvPr/>
              </p:nvSpPr>
              <p:spPr bwMode="auto">
                <a:xfrm>
                  <a:off x="2882" y="2929"/>
                  <a:ext cx="0" cy="274"/>
                </a:xfrm>
                <a:prstGeom prst="line">
                  <a:avLst/>
                </a:prstGeom>
                <a:noFill/>
                <a:ln w="38100">
                  <a:solidFill>
                    <a:schemeClr val="tx1"/>
                  </a:solidFill>
                  <a:miter lim="800000"/>
                  <a:headEnd/>
                  <a:tailEnd/>
                </a:ln>
              </p:spPr>
              <p:txBody>
                <a:bodyPr wrap="none"/>
                <a:lstStyle/>
                <a:p>
                  <a:endParaRPr lang="en-US"/>
                </a:p>
              </p:txBody>
            </p:sp>
            <p:sp>
              <p:nvSpPr>
                <p:cNvPr id="33862" name="Line 12"/>
                <p:cNvSpPr>
                  <a:spLocks noChangeShapeType="1"/>
                </p:cNvSpPr>
                <p:nvPr/>
              </p:nvSpPr>
              <p:spPr bwMode="auto">
                <a:xfrm>
                  <a:off x="3749" y="2928"/>
                  <a:ext cx="0" cy="274"/>
                </a:xfrm>
                <a:prstGeom prst="line">
                  <a:avLst/>
                </a:prstGeom>
                <a:noFill/>
                <a:ln w="38100">
                  <a:solidFill>
                    <a:schemeClr val="tx1"/>
                  </a:solidFill>
                  <a:miter lim="800000"/>
                  <a:headEnd/>
                  <a:tailEnd/>
                </a:ln>
              </p:spPr>
              <p:txBody>
                <a:bodyPr wrap="none"/>
                <a:lstStyle/>
                <a:p>
                  <a:endParaRPr lang="en-US"/>
                </a:p>
              </p:txBody>
            </p:sp>
            <p:sp>
              <p:nvSpPr>
                <p:cNvPr id="33863" name="Line 13"/>
                <p:cNvSpPr>
                  <a:spLocks noChangeShapeType="1"/>
                </p:cNvSpPr>
                <p:nvPr/>
              </p:nvSpPr>
              <p:spPr bwMode="auto">
                <a:xfrm>
                  <a:off x="4627" y="2930"/>
                  <a:ext cx="0" cy="274"/>
                </a:xfrm>
                <a:prstGeom prst="line">
                  <a:avLst/>
                </a:prstGeom>
                <a:noFill/>
                <a:ln w="38100">
                  <a:solidFill>
                    <a:schemeClr val="tx1"/>
                  </a:solidFill>
                  <a:miter lim="800000"/>
                  <a:headEnd/>
                  <a:tailEnd/>
                </a:ln>
              </p:spPr>
              <p:txBody>
                <a:bodyPr wrap="none"/>
                <a:lstStyle/>
                <a:p>
                  <a:endParaRPr lang="en-US"/>
                </a:p>
              </p:txBody>
            </p:sp>
          </p:grpSp>
          <p:sp>
            <p:nvSpPr>
              <p:cNvPr id="33846" name="Line 14"/>
              <p:cNvSpPr>
                <a:spLocks noChangeShapeType="1"/>
              </p:cNvSpPr>
              <p:nvPr/>
            </p:nvSpPr>
            <p:spPr bwMode="auto">
              <a:xfrm>
                <a:off x="536" y="3060"/>
                <a:ext cx="0" cy="95"/>
              </a:xfrm>
              <a:prstGeom prst="line">
                <a:avLst/>
              </a:prstGeom>
              <a:noFill/>
              <a:ln w="38100">
                <a:solidFill>
                  <a:schemeClr val="tx1"/>
                </a:solidFill>
                <a:miter lim="800000"/>
                <a:headEnd/>
                <a:tailEnd/>
              </a:ln>
            </p:spPr>
            <p:txBody>
              <a:bodyPr wrap="none"/>
              <a:lstStyle/>
              <a:p>
                <a:endParaRPr lang="en-US"/>
              </a:p>
            </p:txBody>
          </p:sp>
          <p:sp>
            <p:nvSpPr>
              <p:cNvPr id="33847" name="Line 15"/>
              <p:cNvSpPr>
                <a:spLocks noChangeShapeType="1"/>
              </p:cNvSpPr>
              <p:nvPr/>
            </p:nvSpPr>
            <p:spPr bwMode="auto">
              <a:xfrm>
                <a:off x="830" y="3054"/>
                <a:ext cx="0" cy="95"/>
              </a:xfrm>
              <a:prstGeom prst="line">
                <a:avLst/>
              </a:prstGeom>
              <a:noFill/>
              <a:ln w="38100">
                <a:solidFill>
                  <a:schemeClr val="tx1"/>
                </a:solidFill>
                <a:miter lim="800000"/>
                <a:headEnd/>
                <a:tailEnd/>
              </a:ln>
            </p:spPr>
            <p:txBody>
              <a:bodyPr wrap="none"/>
              <a:lstStyle/>
              <a:p>
                <a:endParaRPr lang="en-US"/>
              </a:p>
            </p:txBody>
          </p:sp>
          <p:sp>
            <p:nvSpPr>
              <p:cNvPr id="33848" name="Line 16"/>
              <p:cNvSpPr>
                <a:spLocks noChangeShapeType="1"/>
              </p:cNvSpPr>
              <p:nvPr/>
            </p:nvSpPr>
            <p:spPr bwMode="auto">
              <a:xfrm>
                <a:off x="1416" y="3062"/>
                <a:ext cx="0" cy="95"/>
              </a:xfrm>
              <a:prstGeom prst="line">
                <a:avLst/>
              </a:prstGeom>
              <a:noFill/>
              <a:ln w="38100">
                <a:solidFill>
                  <a:schemeClr val="tx1"/>
                </a:solidFill>
                <a:miter lim="800000"/>
                <a:headEnd/>
                <a:tailEnd/>
              </a:ln>
            </p:spPr>
            <p:txBody>
              <a:bodyPr wrap="none"/>
              <a:lstStyle/>
              <a:p>
                <a:endParaRPr lang="en-US"/>
              </a:p>
            </p:txBody>
          </p:sp>
          <p:sp>
            <p:nvSpPr>
              <p:cNvPr id="33849" name="Line 17"/>
              <p:cNvSpPr>
                <a:spLocks noChangeShapeType="1"/>
              </p:cNvSpPr>
              <p:nvPr/>
            </p:nvSpPr>
            <p:spPr bwMode="auto">
              <a:xfrm>
                <a:off x="1709" y="3054"/>
                <a:ext cx="0" cy="95"/>
              </a:xfrm>
              <a:prstGeom prst="line">
                <a:avLst/>
              </a:prstGeom>
              <a:noFill/>
              <a:ln w="38100">
                <a:solidFill>
                  <a:schemeClr val="tx1"/>
                </a:solidFill>
                <a:miter lim="800000"/>
                <a:headEnd/>
                <a:tailEnd/>
              </a:ln>
            </p:spPr>
            <p:txBody>
              <a:bodyPr wrap="none"/>
              <a:lstStyle/>
              <a:p>
                <a:endParaRPr lang="en-US"/>
              </a:p>
            </p:txBody>
          </p:sp>
          <p:sp>
            <p:nvSpPr>
              <p:cNvPr id="33850" name="Line 18"/>
              <p:cNvSpPr>
                <a:spLocks noChangeShapeType="1"/>
              </p:cNvSpPr>
              <p:nvPr/>
            </p:nvSpPr>
            <p:spPr bwMode="auto">
              <a:xfrm>
                <a:off x="2294" y="3062"/>
                <a:ext cx="0" cy="95"/>
              </a:xfrm>
              <a:prstGeom prst="line">
                <a:avLst/>
              </a:prstGeom>
              <a:noFill/>
              <a:ln w="38100">
                <a:solidFill>
                  <a:schemeClr val="tx1"/>
                </a:solidFill>
                <a:miter lim="800000"/>
                <a:headEnd/>
                <a:tailEnd/>
              </a:ln>
            </p:spPr>
            <p:txBody>
              <a:bodyPr wrap="none"/>
              <a:lstStyle/>
              <a:p>
                <a:endParaRPr lang="en-US"/>
              </a:p>
            </p:txBody>
          </p:sp>
          <p:sp>
            <p:nvSpPr>
              <p:cNvPr id="33851" name="Line 19"/>
              <p:cNvSpPr>
                <a:spLocks noChangeShapeType="1"/>
              </p:cNvSpPr>
              <p:nvPr/>
            </p:nvSpPr>
            <p:spPr bwMode="auto">
              <a:xfrm>
                <a:off x="2586" y="3062"/>
                <a:ext cx="0" cy="95"/>
              </a:xfrm>
              <a:prstGeom prst="line">
                <a:avLst/>
              </a:prstGeom>
              <a:noFill/>
              <a:ln w="38100">
                <a:solidFill>
                  <a:schemeClr val="tx1"/>
                </a:solidFill>
                <a:miter lim="800000"/>
                <a:headEnd/>
                <a:tailEnd/>
              </a:ln>
            </p:spPr>
            <p:txBody>
              <a:bodyPr wrap="none"/>
              <a:lstStyle/>
              <a:p>
                <a:endParaRPr lang="en-US"/>
              </a:p>
            </p:txBody>
          </p:sp>
          <p:sp>
            <p:nvSpPr>
              <p:cNvPr id="33852" name="Line 20"/>
              <p:cNvSpPr>
                <a:spLocks noChangeShapeType="1"/>
              </p:cNvSpPr>
              <p:nvPr/>
            </p:nvSpPr>
            <p:spPr bwMode="auto">
              <a:xfrm>
                <a:off x="3172" y="3053"/>
                <a:ext cx="0" cy="95"/>
              </a:xfrm>
              <a:prstGeom prst="line">
                <a:avLst/>
              </a:prstGeom>
              <a:noFill/>
              <a:ln w="38100">
                <a:solidFill>
                  <a:schemeClr val="tx1"/>
                </a:solidFill>
                <a:miter lim="800000"/>
                <a:headEnd/>
                <a:tailEnd/>
              </a:ln>
            </p:spPr>
            <p:txBody>
              <a:bodyPr wrap="none"/>
              <a:lstStyle/>
              <a:p>
                <a:endParaRPr lang="en-US"/>
              </a:p>
            </p:txBody>
          </p:sp>
          <p:sp>
            <p:nvSpPr>
              <p:cNvPr id="33853" name="Line 21"/>
              <p:cNvSpPr>
                <a:spLocks noChangeShapeType="1"/>
              </p:cNvSpPr>
              <p:nvPr/>
            </p:nvSpPr>
            <p:spPr bwMode="auto">
              <a:xfrm>
                <a:off x="3465" y="3062"/>
                <a:ext cx="0" cy="95"/>
              </a:xfrm>
              <a:prstGeom prst="line">
                <a:avLst/>
              </a:prstGeom>
              <a:noFill/>
              <a:ln w="38100">
                <a:solidFill>
                  <a:schemeClr val="tx1"/>
                </a:solidFill>
                <a:miter lim="800000"/>
                <a:headEnd/>
                <a:tailEnd/>
              </a:ln>
            </p:spPr>
            <p:txBody>
              <a:bodyPr wrap="none"/>
              <a:lstStyle/>
              <a:p>
                <a:endParaRPr lang="en-US"/>
              </a:p>
            </p:txBody>
          </p:sp>
          <p:sp>
            <p:nvSpPr>
              <p:cNvPr id="33854" name="Line 22"/>
              <p:cNvSpPr>
                <a:spLocks noChangeShapeType="1"/>
              </p:cNvSpPr>
              <p:nvPr/>
            </p:nvSpPr>
            <p:spPr bwMode="auto">
              <a:xfrm>
                <a:off x="4051" y="3054"/>
                <a:ext cx="0" cy="95"/>
              </a:xfrm>
              <a:prstGeom prst="line">
                <a:avLst/>
              </a:prstGeom>
              <a:noFill/>
              <a:ln w="38100">
                <a:solidFill>
                  <a:schemeClr val="tx1"/>
                </a:solidFill>
                <a:miter lim="800000"/>
                <a:headEnd/>
                <a:tailEnd/>
              </a:ln>
            </p:spPr>
            <p:txBody>
              <a:bodyPr wrap="none"/>
              <a:lstStyle/>
              <a:p>
                <a:endParaRPr lang="en-US"/>
              </a:p>
            </p:txBody>
          </p:sp>
          <p:sp>
            <p:nvSpPr>
              <p:cNvPr id="33855" name="Line 23"/>
              <p:cNvSpPr>
                <a:spLocks noChangeShapeType="1"/>
              </p:cNvSpPr>
              <p:nvPr/>
            </p:nvSpPr>
            <p:spPr bwMode="auto">
              <a:xfrm>
                <a:off x="4344" y="3055"/>
                <a:ext cx="0" cy="95"/>
              </a:xfrm>
              <a:prstGeom prst="line">
                <a:avLst/>
              </a:prstGeom>
              <a:noFill/>
              <a:ln w="38100">
                <a:solidFill>
                  <a:schemeClr val="tx1"/>
                </a:solidFill>
                <a:miter lim="800000"/>
                <a:headEnd/>
                <a:tailEnd/>
              </a:ln>
            </p:spPr>
            <p:txBody>
              <a:bodyPr wrap="none"/>
              <a:lstStyle/>
              <a:p>
                <a:endParaRPr lang="en-US"/>
              </a:p>
            </p:txBody>
          </p:sp>
          <p:sp>
            <p:nvSpPr>
              <p:cNvPr id="33856" name="Line 24"/>
              <p:cNvSpPr>
                <a:spLocks noChangeShapeType="1"/>
              </p:cNvSpPr>
              <p:nvPr/>
            </p:nvSpPr>
            <p:spPr bwMode="auto">
              <a:xfrm>
                <a:off x="4929" y="3062"/>
                <a:ext cx="0" cy="95"/>
              </a:xfrm>
              <a:prstGeom prst="line">
                <a:avLst/>
              </a:prstGeom>
              <a:noFill/>
              <a:ln w="38100">
                <a:solidFill>
                  <a:schemeClr val="tx1"/>
                </a:solidFill>
                <a:miter lim="800000"/>
                <a:headEnd/>
                <a:tailEnd/>
              </a:ln>
            </p:spPr>
            <p:txBody>
              <a:bodyPr wrap="none"/>
              <a:lstStyle/>
              <a:p>
                <a:endParaRPr lang="en-US"/>
              </a:p>
            </p:txBody>
          </p:sp>
        </p:grpSp>
        <p:sp>
          <p:nvSpPr>
            <p:cNvPr id="33833" name="Text Box 25"/>
            <p:cNvSpPr txBox="1">
              <a:spLocks noChangeArrowheads="1"/>
            </p:cNvSpPr>
            <p:nvPr/>
          </p:nvSpPr>
          <p:spPr bwMode="auto">
            <a:xfrm>
              <a:off x="340" y="2711"/>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-15</a:t>
              </a:r>
            </a:p>
          </p:txBody>
        </p:sp>
        <p:sp>
          <p:nvSpPr>
            <p:cNvPr id="33834" name="Text Box 26"/>
            <p:cNvSpPr txBox="1">
              <a:spLocks noChangeArrowheads="1"/>
            </p:cNvSpPr>
            <p:nvPr/>
          </p:nvSpPr>
          <p:spPr bwMode="auto">
            <a:xfrm>
              <a:off x="2958"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-6</a:t>
              </a:r>
            </a:p>
          </p:txBody>
        </p:sp>
        <p:sp>
          <p:nvSpPr>
            <p:cNvPr id="33835" name="Text Box 27"/>
            <p:cNvSpPr txBox="1">
              <a:spLocks noChangeArrowheads="1"/>
            </p:cNvSpPr>
            <p:nvPr/>
          </p:nvSpPr>
          <p:spPr bwMode="auto">
            <a:xfrm>
              <a:off x="2078"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-9</a:t>
              </a:r>
            </a:p>
          </p:txBody>
        </p:sp>
        <p:sp>
          <p:nvSpPr>
            <p:cNvPr id="33836" name="Text Box 28"/>
            <p:cNvSpPr txBox="1">
              <a:spLocks noChangeArrowheads="1"/>
            </p:cNvSpPr>
            <p:nvPr/>
          </p:nvSpPr>
          <p:spPr bwMode="auto">
            <a:xfrm>
              <a:off x="1227"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-12</a:t>
              </a:r>
            </a:p>
          </p:txBody>
        </p:sp>
        <p:sp>
          <p:nvSpPr>
            <p:cNvPr id="33837" name="Text Box 29"/>
            <p:cNvSpPr txBox="1">
              <a:spLocks noChangeArrowheads="1"/>
            </p:cNvSpPr>
            <p:nvPr/>
          </p:nvSpPr>
          <p:spPr bwMode="auto">
            <a:xfrm>
              <a:off x="3802" y="2707"/>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-3</a:t>
              </a:r>
            </a:p>
          </p:txBody>
        </p:sp>
        <p:sp>
          <p:nvSpPr>
            <p:cNvPr id="33838" name="Text Box 30"/>
            <p:cNvSpPr txBox="1">
              <a:spLocks noChangeArrowheads="1"/>
            </p:cNvSpPr>
            <p:nvPr/>
          </p:nvSpPr>
          <p:spPr bwMode="auto">
            <a:xfrm>
              <a:off x="4645"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0</a:t>
              </a:r>
            </a:p>
          </p:txBody>
        </p:sp>
        <p:sp>
          <p:nvSpPr>
            <p:cNvPr id="33839" name="Text Box 31"/>
            <p:cNvSpPr txBox="1">
              <a:spLocks noChangeArrowheads="1"/>
            </p:cNvSpPr>
            <p:nvPr/>
          </p:nvSpPr>
          <p:spPr bwMode="auto">
            <a:xfrm>
              <a:off x="4532"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s)</a:t>
              </a:r>
              <a:endParaRPr lang="en-US" altLang="ja-JP" sz="1800" baseline="30000">
                <a:latin typeface="Tahoma" pitchFamily="34" charset="0"/>
                <a:ea typeface="HGP創英角ﾎﾟｯﾌﾟ体" pitchFamily="50" charset="-128"/>
              </a:endParaRPr>
            </a:p>
          </p:txBody>
        </p:sp>
        <p:sp>
          <p:nvSpPr>
            <p:cNvPr id="33840" name="Text Box 32"/>
            <p:cNvSpPr txBox="1">
              <a:spLocks noChangeArrowheads="1"/>
            </p:cNvSpPr>
            <p:nvPr/>
          </p:nvSpPr>
          <p:spPr bwMode="auto">
            <a:xfrm>
              <a:off x="244" y="2954"/>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fs)</a:t>
              </a:r>
              <a:endParaRPr lang="en-US" altLang="ja-JP" sz="1800" baseline="30000">
                <a:latin typeface="Tahoma" pitchFamily="34" charset="0"/>
                <a:ea typeface="HGP創英角ﾎﾟｯﾌﾟ体" pitchFamily="50" charset="-128"/>
              </a:endParaRPr>
            </a:p>
          </p:txBody>
        </p:sp>
        <p:sp>
          <p:nvSpPr>
            <p:cNvPr id="33841" name="Text Box 33"/>
            <p:cNvSpPr txBox="1">
              <a:spLocks noChangeArrowheads="1"/>
            </p:cNvSpPr>
            <p:nvPr/>
          </p:nvSpPr>
          <p:spPr bwMode="auto">
            <a:xfrm>
              <a:off x="1067"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ps)</a:t>
              </a:r>
              <a:endParaRPr lang="en-US" altLang="ja-JP" sz="1800" baseline="30000">
                <a:latin typeface="Tahoma" pitchFamily="34" charset="0"/>
                <a:ea typeface="HGP創英角ﾎﾟｯﾌﾟ体" pitchFamily="50" charset="-128"/>
              </a:endParaRPr>
            </a:p>
          </p:txBody>
        </p:sp>
        <p:sp>
          <p:nvSpPr>
            <p:cNvPr id="33842" name="Text Box 34"/>
            <p:cNvSpPr txBox="1">
              <a:spLocks noChangeArrowheads="1"/>
            </p:cNvSpPr>
            <p:nvPr/>
          </p:nvSpPr>
          <p:spPr bwMode="auto">
            <a:xfrm>
              <a:off x="2826"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cs typeface="Tahoma" pitchFamily="34" charset="0"/>
                </a:rPr>
                <a:t>μ</a:t>
              </a:r>
              <a:r>
                <a:rPr lang="en-US" altLang="ja-JP" sz="1800">
                  <a:latin typeface="Tahoma" pitchFamily="34" charset="0"/>
                  <a:ea typeface="HGP創英角ﾎﾟｯﾌﾟ体" pitchFamily="50" charset="-128"/>
                </a:rPr>
                <a:t>s)</a:t>
              </a:r>
            </a:p>
          </p:txBody>
        </p:sp>
        <p:sp>
          <p:nvSpPr>
            <p:cNvPr id="33843" name="Text Box 35"/>
            <p:cNvSpPr txBox="1">
              <a:spLocks noChangeArrowheads="1"/>
            </p:cNvSpPr>
            <p:nvPr/>
          </p:nvSpPr>
          <p:spPr bwMode="auto">
            <a:xfrm>
              <a:off x="1945"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ns)</a:t>
              </a:r>
              <a:endParaRPr lang="en-US" altLang="ja-JP" sz="1800" baseline="30000">
                <a:latin typeface="Tahoma" pitchFamily="34" charset="0"/>
                <a:ea typeface="HGP創英角ﾎﾟｯﾌﾟ体" pitchFamily="50" charset="-128"/>
              </a:endParaRPr>
            </a:p>
          </p:txBody>
        </p:sp>
        <p:sp>
          <p:nvSpPr>
            <p:cNvPr id="33844" name="Text Box 36"/>
            <p:cNvSpPr txBox="1">
              <a:spLocks noChangeArrowheads="1"/>
            </p:cNvSpPr>
            <p:nvPr/>
          </p:nvSpPr>
          <p:spPr bwMode="auto">
            <a:xfrm>
              <a:off x="3683" y="2963"/>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ms)</a:t>
              </a:r>
              <a:endParaRPr lang="en-US" altLang="ja-JP" sz="1800" baseline="30000">
                <a:latin typeface="Tahoma" pitchFamily="34" charset="0"/>
                <a:ea typeface="HGP創英角ﾎﾟｯﾌﾟ体" pitchFamily="50" charset="-128"/>
              </a:endParaRPr>
            </a:p>
          </p:txBody>
        </p:sp>
      </p:grpSp>
      <p:grpSp>
        <p:nvGrpSpPr>
          <p:cNvPr id="33797" name="Group 38"/>
          <p:cNvGrpSpPr>
            <a:grpSpLocks/>
          </p:cNvGrpSpPr>
          <p:nvPr/>
        </p:nvGrpSpPr>
        <p:grpSpPr bwMode="auto">
          <a:xfrm>
            <a:off x="1379538" y="3792538"/>
            <a:ext cx="493712" cy="179387"/>
            <a:chOff x="1634" y="2086"/>
            <a:chExt cx="1123" cy="123"/>
          </a:xfrm>
        </p:grpSpPr>
        <p:sp>
          <p:nvSpPr>
            <p:cNvPr id="33829" name="Line 39"/>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30" name="Line 40"/>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31" name="Line 41"/>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33798" name="Group 42"/>
          <p:cNvGrpSpPr>
            <a:grpSpLocks/>
          </p:cNvGrpSpPr>
          <p:nvPr/>
        </p:nvGrpSpPr>
        <p:grpSpPr bwMode="auto">
          <a:xfrm>
            <a:off x="3303588" y="3794125"/>
            <a:ext cx="1392237" cy="179388"/>
            <a:chOff x="1634" y="2086"/>
            <a:chExt cx="1123" cy="123"/>
          </a:xfrm>
        </p:grpSpPr>
        <p:sp>
          <p:nvSpPr>
            <p:cNvPr id="33826" name="Line 43"/>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27" name="Line 44"/>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28" name="Line 45"/>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33799" name="Line 46"/>
          <p:cNvSpPr>
            <a:spLocks noChangeShapeType="1"/>
          </p:cNvSpPr>
          <p:nvPr/>
        </p:nvSpPr>
        <p:spPr bwMode="auto">
          <a:xfrm>
            <a:off x="6019800" y="3881438"/>
            <a:ext cx="2400300" cy="0"/>
          </a:xfrm>
          <a:prstGeom prst="line">
            <a:avLst/>
          </a:prstGeom>
          <a:noFill/>
          <a:ln w="57150">
            <a:solidFill>
              <a:schemeClr val="tx1"/>
            </a:solidFill>
            <a:miter lim="800000"/>
            <a:headEnd/>
            <a:tailEnd/>
          </a:ln>
        </p:spPr>
        <p:txBody>
          <a:bodyPr wrap="none"/>
          <a:lstStyle/>
          <a:p>
            <a:endParaRPr lang="en-US"/>
          </a:p>
        </p:txBody>
      </p:sp>
      <p:sp>
        <p:nvSpPr>
          <p:cNvPr id="33800" name="Line 47"/>
          <p:cNvSpPr>
            <a:spLocks noChangeShapeType="1"/>
          </p:cNvSpPr>
          <p:nvPr/>
        </p:nvSpPr>
        <p:spPr bwMode="auto">
          <a:xfrm>
            <a:off x="6034088" y="3783013"/>
            <a:ext cx="0" cy="177800"/>
          </a:xfrm>
          <a:prstGeom prst="line">
            <a:avLst/>
          </a:prstGeom>
          <a:noFill/>
          <a:ln w="57150">
            <a:solidFill>
              <a:schemeClr val="tx1"/>
            </a:solidFill>
            <a:miter lim="800000"/>
            <a:headEnd/>
            <a:tailEnd/>
          </a:ln>
        </p:spPr>
        <p:txBody>
          <a:bodyPr wrap="none"/>
          <a:lstStyle/>
          <a:p>
            <a:endParaRPr lang="en-US"/>
          </a:p>
        </p:txBody>
      </p:sp>
      <p:sp>
        <p:nvSpPr>
          <p:cNvPr id="33801" name="Line 48"/>
          <p:cNvSpPr>
            <a:spLocks noChangeShapeType="1"/>
          </p:cNvSpPr>
          <p:nvPr/>
        </p:nvSpPr>
        <p:spPr bwMode="auto">
          <a:xfrm>
            <a:off x="8410575" y="3784600"/>
            <a:ext cx="0" cy="177800"/>
          </a:xfrm>
          <a:prstGeom prst="line">
            <a:avLst/>
          </a:prstGeom>
          <a:noFill/>
          <a:ln w="57150">
            <a:solidFill>
              <a:schemeClr val="tx1"/>
            </a:solidFill>
            <a:miter lim="800000"/>
            <a:headEnd/>
            <a:tailEnd/>
          </a:ln>
        </p:spPr>
        <p:txBody>
          <a:bodyPr wrap="none"/>
          <a:lstStyle/>
          <a:p>
            <a:endParaRPr lang="en-US"/>
          </a:p>
        </p:txBody>
      </p:sp>
      <p:sp>
        <p:nvSpPr>
          <p:cNvPr id="33802" name="Line 53"/>
          <p:cNvSpPr>
            <a:spLocks noChangeShapeType="1"/>
          </p:cNvSpPr>
          <p:nvPr/>
        </p:nvSpPr>
        <p:spPr bwMode="auto">
          <a:xfrm flipV="1">
            <a:off x="7202488" y="3700463"/>
            <a:ext cx="146050" cy="173037"/>
          </a:xfrm>
          <a:prstGeom prst="line">
            <a:avLst/>
          </a:prstGeom>
          <a:noFill/>
          <a:ln w="15875">
            <a:solidFill>
              <a:schemeClr val="tx1"/>
            </a:solidFill>
            <a:miter lim="800000"/>
            <a:headEnd/>
            <a:tailEnd/>
          </a:ln>
        </p:spPr>
        <p:txBody>
          <a:bodyPr wrap="none"/>
          <a:lstStyle/>
          <a:p>
            <a:endParaRPr lang="en-US"/>
          </a:p>
        </p:txBody>
      </p:sp>
      <p:sp>
        <p:nvSpPr>
          <p:cNvPr id="238646" name="Text Box 54"/>
          <p:cNvSpPr txBox="1">
            <a:spLocks noChangeArrowheads="1"/>
          </p:cNvSpPr>
          <p:nvPr/>
        </p:nvSpPr>
        <p:spPr bwMode="auto">
          <a:xfrm>
            <a:off x="5348288" y="5260975"/>
            <a:ext cx="3394075" cy="822325"/>
          </a:xfrm>
          <a:prstGeom prst="rect">
            <a:avLst/>
          </a:prstGeom>
          <a:solidFill>
            <a:schemeClr val="accent1">
              <a:alpha val="50195"/>
            </a:schemeClr>
          </a:solidFill>
          <a:ln w="9525">
            <a:noFill/>
            <a:miter lim="800000"/>
            <a:headEnd/>
            <a:tailEnd/>
          </a:ln>
        </p:spPr>
        <p:txBody>
          <a:bodyPr>
            <a:spAutoFit/>
          </a:bodyPr>
          <a:lstStyle/>
          <a:p>
            <a:pPr>
              <a:spcBef>
                <a:spcPct val="50000"/>
              </a:spcBef>
            </a:pPr>
            <a:r>
              <a:rPr lang="en-US" altLang="ja-JP">
                <a:solidFill>
                  <a:srgbClr val="FF0000"/>
                </a:solidFill>
                <a:latin typeface="Tahoma" pitchFamily="34" charset="0"/>
                <a:ea typeface="HGP創英角ﾎﾟｯﾌﾟ体" pitchFamily="50" charset="-128"/>
              </a:rPr>
              <a:t>BD method allows us to simulate for long time.</a:t>
            </a:r>
          </a:p>
        </p:txBody>
      </p:sp>
      <p:grpSp>
        <p:nvGrpSpPr>
          <p:cNvPr id="7" name="Group 72"/>
          <p:cNvGrpSpPr>
            <a:grpSpLocks/>
          </p:cNvGrpSpPr>
          <p:nvPr/>
        </p:nvGrpSpPr>
        <p:grpSpPr bwMode="auto">
          <a:xfrm>
            <a:off x="938213" y="5529263"/>
            <a:ext cx="4221162" cy="771525"/>
            <a:chOff x="591" y="3483"/>
            <a:chExt cx="2898" cy="486"/>
          </a:xfrm>
        </p:grpSpPr>
        <p:sp>
          <p:nvSpPr>
            <p:cNvPr id="33824" name="AutoShape 37"/>
            <p:cNvSpPr>
              <a:spLocks noChangeArrowheads="1"/>
            </p:cNvSpPr>
            <p:nvPr/>
          </p:nvSpPr>
          <p:spPr bwMode="auto">
            <a:xfrm>
              <a:off x="591" y="3483"/>
              <a:ext cx="2898" cy="486"/>
            </a:xfrm>
            <a:prstGeom prst="rightArrow">
              <a:avLst>
                <a:gd name="adj1" fmla="val 50000"/>
                <a:gd name="adj2" fmla="val 149074"/>
              </a:avLst>
            </a:prstGeom>
            <a:solidFill>
              <a:schemeClr val="accent1"/>
            </a:solidFill>
            <a:ln w="9525">
              <a:solidFill>
                <a:schemeClr val="tx1"/>
              </a:solidFill>
              <a:miter lim="800000"/>
              <a:headEnd/>
              <a:tailEnd/>
            </a:ln>
          </p:spPr>
          <p:txBody>
            <a:bodyPr wrap="none" anchor="ctr"/>
            <a:lstStyle/>
            <a:p>
              <a:endParaRPr lang="en-US"/>
            </a:p>
          </p:txBody>
        </p:sp>
        <p:sp>
          <p:nvSpPr>
            <p:cNvPr id="33825" name="Text Box 55"/>
            <p:cNvSpPr txBox="1">
              <a:spLocks noChangeArrowheads="1"/>
            </p:cNvSpPr>
            <p:nvPr/>
          </p:nvSpPr>
          <p:spPr bwMode="auto">
            <a:xfrm>
              <a:off x="743" y="3566"/>
              <a:ext cx="1625" cy="288"/>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a:solidFill>
                    <a:srgbClr val="FF0000"/>
                  </a:solidFill>
                  <a:latin typeface="Tahoma" pitchFamily="34" charset="0"/>
                  <a:ea typeface="HGP創英角ﾎﾟｯﾌﾟ体" pitchFamily="50" charset="-128"/>
                </a:rPr>
                <a:t>BD</a:t>
              </a:r>
            </a:p>
          </p:txBody>
        </p:sp>
      </p:grpSp>
      <p:grpSp>
        <p:nvGrpSpPr>
          <p:cNvPr id="33805" name="Group 56"/>
          <p:cNvGrpSpPr>
            <a:grpSpLocks/>
          </p:cNvGrpSpPr>
          <p:nvPr/>
        </p:nvGrpSpPr>
        <p:grpSpPr bwMode="auto">
          <a:xfrm>
            <a:off x="4527550" y="3511550"/>
            <a:ext cx="493713" cy="179388"/>
            <a:chOff x="1634" y="2086"/>
            <a:chExt cx="1123" cy="123"/>
          </a:xfrm>
        </p:grpSpPr>
        <p:sp>
          <p:nvSpPr>
            <p:cNvPr id="33821" name="Line 57"/>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22" name="Line 58"/>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23" name="Line 59"/>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33806" name="Group 60"/>
          <p:cNvGrpSpPr>
            <a:grpSpLocks/>
          </p:cNvGrpSpPr>
          <p:nvPr/>
        </p:nvGrpSpPr>
        <p:grpSpPr bwMode="auto">
          <a:xfrm>
            <a:off x="5118100" y="3792538"/>
            <a:ext cx="493713" cy="179387"/>
            <a:chOff x="1634" y="2086"/>
            <a:chExt cx="1123" cy="123"/>
          </a:xfrm>
        </p:grpSpPr>
        <p:sp>
          <p:nvSpPr>
            <p:cNvPr id="33818" name="Line 61"/>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19" name="Line 62"/>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20" name="Line 63"/>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33807" name="Line 64"/>
          <p:cNvSpPr>
            <a:spLocks noChangeShapeType="1"/>
          </p:cNvSpPr>
          <p:nvPr/>
        </p:nvSpPr>
        <p:spPr bwMode="auto">
          <a:xfrm flipH="1">
            <a:off x="4784725" y="2508250"/>
            <a:ext cx="511175" cy="1109663"/>
          </a:xfrm>
          <a:prstGeom prst="line">
            <a:avLst/>
          </a:prstGeom>
          <a:noFill/>
          <a:ln w="15875">
            <a:solidFill>
              <a:schemeClr val="tx1"/>
            </a:solidFill>
            <a:miter lim="800000"/>
            <a:headEnd/>
            <a:tailEnd/>
          </a:ln>
        </p:spPr>
        <p:txBody>
          <a:bodyPr wrap="none"/>
          <a:lstStyle/>
          <a:p>
            <a:endParaRPr lang="en-US"/>
          </a:p>
        </p:txBody>
      </p:sp>
      <p:sp>
        <p:nvSpPr>
          <p:cNvPr id="33808" name="Line 65"/>
          <p:cNvSpPr>
            <a:spLocks noChangeShapeType="1"/>
          </p:cNvSpPr>
          <p:nvPr/>
        </p:nvSpPr>
        <p:spPr bwMode="auto">
          <a:xfrm flipH="1">
            <a:off x="5341938" y="3095625"/>
            <a:ext cx="361950" cy="795338"/>
          </a:xfrm>
          <a:prstGeom prst="line">
            <a:avLst/>
          </a:prstGeom>
          <a:noFill/>
          <a:ln w="15875">
            <a:solidFill>
              <a:schemeClr val="tx1"/>
            </a:solidFill>
            <a:miter lim="800000"/>
            <a:headEnd/>
            <a:tailEnd/>
          </a:ln>
        </p:spPr>
        <p:txBody>
          <a:bodyPr wrap="none"/>
          <a:lstStyle/>
          <a:p>
            <a:endParaRPr lang="en-US"/>
          </a:p>
        </p:txBody>
      </p:sp>
      <p:sp>
        <p:nvSpPr>
          <p:cNvPr id="33809" name="Text Box 66"/>
          <p:cNvSpPr txBox="1">
            <a:spLocks noChangeArrowheads="1"/>
          </p:cNvSpPr>
          <p:nvPr/>
        </p:nvSpPr>
        <p:spPr bwMode="auto">
          <a:xfrm>
            <a:off x="4694238" y="2082800"/>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α</a:t>
            </a:r>
            <a:r>
              <a:rPr lang="en-US" altLang="ja-JP">
                <a:solidFill>
                  <a:srgbClr val="FF0000"/>
                </a:solidFill>
                <a:latin typeface="Tahoma" pitchFamily="34" charset="0"/>
                <a:ea typeface="HGP創英角ﾎﾟｯﾌﾟ体" pitchFamily="50" charset="-128"/>
              </a:rPr>
              <a:t>-Helix folding</a:t>
            </a:r>
            <a:endParaRPr lang="ja-JP" altLang="en-US">
              <a:solidFill>
                <a:srgbClr val="FF0000"/>
              </a:solidFill>
              <a:latin typeface="Tahoma" pitchFamily="34" charset="0"/>
              <a:ea typeface="HGP創英角ﾎﾟｯﾌﾟ体" pitchFamily="50" charset="-128"/>
            </a:endParaRPr>
          </a:p>
        </p:txBody>
      </p:sp>
      <p:sp>
        <p:nvSpPr>
          <p:cNvPr id="33810" name="Text Box 67"/>
          <p:cNvSpPr txBox="1">
            <a:spLocks noChangeArrowheads="1"/>
          </p:cNvSpPr>
          <p:nvPr/>
        </p:nvSpPr>
        <p:spPr bwMode="auto">
          <a:xfrm>
            <a:off x="5338763" y="2678113"/>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β</a:t>
            </a:r>
            <a:r>
              <a:rPr lang="en-US" altLang="ja-JP">
                <a:solidFill>
                  <a:srgbClr val="FF0000"/>
                </a:solidFill>
                <a:latin typeface="Tahoma" pitchFamily="34" charset="0"/>
                <a:ea typeface="HGP創英角ﾎﾟｯﾌﾟ体" pitchFamily="50" charset="-128"/>
              </a:rPr>
              <a:t>-Hairpin</a:t>
            </a:r>
            <a:r>
              <a:rPr lang="ja-JP" altLang="en-US">
                <a:solidFill>
                  <a:srgbClr val="FF0000"/>
                </a:solidFill>
                <a:latin typeface="Tahoma" pitchFamily="34" charset="0"/>
                <a:ea typeface="HGP創英角ﾎﾟｯﾌﾟ体" pitchFamily="50" charset="-128"/>
              </a:rPr>
              <a:t> </a:t>
            </a:r>
            <a:r>
              <a:rPr lang="en-US" altLang="ja-JP">
                <a:solidFill>
                  <a:srgbClr val="FF0000"/>
                </a:solidFill>
                <a:latin typeface="Tahoma" pitchFamily="34" charset="0"/>
                <a:ea typeface="HGP創英角ﾎﾟｯﾌﾟ体" pitchFamily="50" charset="-128"/>
              </a:rPr>
              <a:t>folding</a:t>
            </a:r>
            <a:endParaRPr lang="ja-JP" altLang="en-US">
              <a:solidFill>
                <a:srgbClr val="FF0000"/>
              </a:solidFill>
              <a:latin typeface="Tahoma" pitchFamily="34" charset="0"/>
              <a:ea typeface="HGP創英角ﾎﾟｯﾌﾟ体" pitchFamily="50" charset="-128"/>
            </a:endParaRPr>
          </a:p>
        </p:txBody>
      </p:sp>
      <p:sp>
        <p:nvSpPr>
          <p:cNvPr id="33811" name="Text Box 68"/>
          <p:cNvSpPr txBox="1">
            <a:spLocks noChangeArrowheads="1"/>
          </p:cNvSpPr>
          <p:nvPr/>
        </p:nvSpPr>
        <p:spPr bwMode="auto">
          <a:xfrm>
            <a:off x="5808663" y="3263900"/>
            <a:ext cx="3222625"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ea typeface="HGP創英角ﾎﾟｯﾌﾟ体" pitchFamily="50" charset="-128"/>
              </a:rPr>
              <a:t>Protein folding</a:t>
            </a:r>
          </a:p>
        </p:txBody>
      </p:sp>
      <p:sp>
        <p:nvSpPr>
          <p:cNvPr id="33812" name="AutoShape 69"/>
          <p:cNvSpPr>
            <a:spLocks noChangeArrowheads="1"/>
          </p:cNvSpPr>
          <p:nvPr/>
        </p:nvSpPr>
        <p:spPr bwMode="auto">
          <a:xfrm>
            <a:off x="938213" y="4940300"/>
            <a:ext cx="3249612" cy="771525"/>
          </a:xfrm>
          <a:prstGeom prst="rightArrow">
            <a:avLst>
              <a:gd name="adj1" fmla="val 50000"/>
              <a:gd name="adj2" fmla="val 105298"/>
            </a:avLst>
          </a:prstGeom>
          <a:solidFill>
            <a:schemeClr val="accent1"/>
          </a:solidFill>
          <a:ln w="9525">
            <a:solidFill>
              <a:schemeClr val="tx1"/>
            </a:solidFill>
            <a:miter lim="800000"/>
            <a:headEnd/>
            <a:tailEnd/>
          </a:ln>
        </p:spPr>
        <p:txBody>
          <a:bodyPr wrap="none" anchor="ctr"/>
          <a:lstStyle/>
          <a:p>
            <a:endParaRPr lang="en-US"/>
          </a:p>
        </p:txBody>
      </p:sp>
      <p:sp>
        <p:nvSpPr>
          <p:cNvPr id="33813" name="Text Box 70"/>
          <p:cNvSpPr txBox="1">
            <a:spLocks noChangeArrowheads="1"/>
          </p:cNvSpPr>
          <p:nvPr/>
        </p:nvSpPr>
        <p:spPr bwMode="auto">
          <a:xfrm>
            <a:off x="1035050" y="5072063"/>
            <a:ext cx="2303463" cy="457200"/>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a:solidFill>
                  <a:srgbClr val="FF0000"/>
                </a:solidFill>
                <a:latin typeface="Tahoma" pitchFamily="34" charset="0"/>
                <a:ea typeface="HGP創英角ﾎﾟｯﾌﾟ体" pitchFamily="50" charset="-128"/>
              </a:rPr>
              <a:t>MD</a:t>
            </a:r>
          </a:p>
        </p:txBody>
      </p:sp>
      <p:sp>
        <p:nvSpPr>
          <p:cNvPr id="33814" name="Text Box 73"/>
          <p:cNvSpPr txBox="1">
            <a:spLocks noChangeArrowheads="1"/>
          </p:cNvSpPr>
          <p:nvPr/>
        </p:nvSpPr>
        <p:spPr bwMode="auto">
          <a:xfrm>
            <a:off x="152400" y="3160713"/>
            <a:ext cx="2498725" cy="473075"/>
          </a:xfrm>
          <a:prstGeom prst="rect">
            <a:avLst/>
          </a:prstGeom>
          <a:noFill/>
          <a:ln w="15875">
            <a:solidFill>
              <a:schemeClr val="tx1"/>
            </a:solidFill>
            <a:miter lim="800000"/>
            <a:headEnd/>
            <a:tailEnd/>
          </a:ln>
        </p:spPr>
        <p:txBody>
          <a:bodyPr>
            <a:spAutoFit/>
          </a:bodyPr>
          <a:lstStyle/>
          <a:p>
            <a:pPr algn="ctr"/>
            <a:r>
              <a:rPr lang="en-US" altLang="ja-JP">
                <a:latin typeface="Tahoma" pitchFamily="34" charset="0"/>
                <a:ea typeface="HGP創英角ﾎﾟｯﾌﾟ体" pitchFamily="50" charset="-128"/>
              </a:rPr>
              <a:t>Bond stretching</a:t>
            </a:r>
          </a:p>
        </p:txBody>
      </p:sp>
      <p:sp>
        <p:nvSpPr>
          <p:cNvPr id="33815" name="Text Box 74"/>
          <p:cNvSpPr txBox="1">
            <a:spLocks noChangeArrowheads="1"/>
          </p:cNvSpPr>
          <p:nvPr/>
        </p:nvSpPr>
        <p:spPr bwMode="auto">
          <a:xfrm>
            <a:off x="452438" y="1989138"/>
            <a:ext cx="4114800" cy="1114425"/>
          </a:xfrm>
          <a:prstGeom prst="rect">
            <a:avLst/>
          </a:prstGeom>
          <a:noFill/>
          <a:ln w="15875">
            <a:solidFill>
              <a:schemeClr val="tx1"/>
            </a:solidFill>
            <a:miter lim="800000"/>
            <a:headEnd/>
            <a:tailEnd/>
          </a:ln>
        </p:spPr>
        <p:txBody>
          <a:bodyPr>
            <a:spAutoFit/>
          </a:bodyPr>
          <a:lstStyle/>
          <a:p>
            <a:pPr algn="ctr">
              <a:lnSpc>
                <a:spcPct val="85000"/>
              </a:lnSpc>
              <a:spcBef>
                <a:spcPct val="20000"/>
              </a:spcBef>
            </a:pPr>
            <a:r>
              <a:rPr lang="en-US" altLang="ja-JP">
                <a:latin typeface="Tahoma" pitchFamily="34" charset="0"/>
                <a:ea typeface="HGP創英角ﾎﾟｯﾌﾟ体" pitchFamily="50" charset="-128"/>
              </a:rPr>
              <a:t>Permeation of an ion in Porin channel</a:t>
            </a:r>
          </a:p>
          <a:p>
            <a:pPr algn="ctr">
              <a:lnSpc>
                <a:spcPct val="85000"/>
              </a:lnSpc>
              <a:spcBef>
                <a:spcPct val="20000"/>
              </a:spcBef>
            </a:pPr>
            <a:r>
              <a:rPr lang="en-US" altLang="ja-JP">
                <a:latin typeface="Tahoma" pitchFamily="34" charset="0"/>
                <a:ea typeface="HGP創英角ﾎﾟｯﾌﾟ体" pitchFamily="50" charset="-128"/>
              </a:rPr>
              <a:t>Elastic vibrations of proteins</a:t>
            </a:r>
          </a:p>
        </p:txBody>
      </p:sp>
      <p:sp>
        <p:nvSpPr>
          <p:cNvPr id="33816" name="Line 75"/>
          <p:cNvSpPr>
            <a:spLocks noChangeShapeType="1"/>
          </p:cNvSpPr>
          <p:nvPr/>
        </p:nvSpPr>
        <p:spPr bwMode="auto">
          <a:xfrm>
            <a:off x="1504950" y="3630613"/>
            <a:ext cx="98425" cy="271462"/>
          </a:xfrm>
          <a:prstGeom prst="line">
            <a:avLst/>
          </a:prstGeom>
          <a:noFill/>
          <a:ln w="15875">
            <a:solidFill>
              <a:schemeClr val="tx1"/>
            </a:solidFill>
            <a:miter lim="800000"/>
            <a:headEnd/>
            <a:tailEnd/>
          </a:ln>
        </p:spPr>
        <p:txBody>
          <a:bodyPr wrap="none"/>
          <a:lstStyle/>
          <a:p>
            <a:endParaRPr lang="en-US"/>
          </a:p>
        </p:txBody>
      </p:sp>
      <p:sp>
        <p:nvSpPr>
          <p:cNvPr id="33817" name="Line 76"/>
          <p:cNvSpPr>
            <a:spLocks noChangeShapeType="1"/>
          </p:cNvSpPr>
          <p:nvPr/>
        </p:nvSpPr>
        <p:spPr bwMode="auto">
          <a:xfrm>
            <a:off x="2722563" y="3111500"/>
            <a:ext cx="1284287" cy="779463"/>
          </a:xfrm>
          <a:prstGeom prst="line">
            <a:avLst/>
          </a:prstGeom>
          <a:noFill/>
          <a:ln w="15875">
            <a:solidFill>
              <a:schemeClr val="tx1"/>
            </a:solidFill>
            <a:miter lim="800000"/>
            <a:headEnd/>
            <a:tailEnd/>
          </a:ln>
        </p:spPr>
        <p:txBody>
          <a:bodyPr wrap="none"/>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238646"/>
                                        </p:tgtEl>
                                        <p:attrNameLst>
                                          <p:attrName>style.visibility</p:attrName>
                                        </p:attrNameLst>
                                      </p:cBhvr>
                                      <p:to>
                                        <p:strVal val="visible"/>
                                      </p:to>
                                    </p:set>
                                    <p:animEffect transition="in" filter="box(out)">
                                      <p:cBhvr>
                                        <p:cTn id="12" dur="500"/>
                                        <p:tgtEl>
                                          <p:spTgt spid="23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4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Conclusions</a:t>
            </a:r>
          </a:p>
        </p:txBody>
      </p:sp>
      <p:sp>
        <p:nvSpPr>
          <p:cNvPr id="34819" name="Rectangle 5"/>
          <p:cNvSpPr>
            <a:spLocks noGrp="1" noChangeArrowheads="1"/>
          </p:cNvSpPr>
          <p:nvPr>
            <p:ph type="body" idx="1"/>
          </p:nvPr>
        </p:nvSpPr>
        <p:spPr>
          <a:xfrm>
            <a:off x="390525" y="1981200"/>
            <a:ext cx="8362950" cy="4114800"/>
          </a:xfrm>
        </p:spPr>
        <p:txBody>
          <a:bodyPr/>
          <a:lstStyle/>
          <a:p>
            <a:pPr eaLnBrk="1" hangingPunct="1">
              <a:lnSpc>
                <a:spcPct val="90000"/>
              </a:lnSpc>
            </a:pPr>
            <a:r>
              <a:rPr lang="en-US" altLang="ja-JP" sz="2000" smtClean="0">
                <a:solidFill>
                  <a:srgbClr val="FF0000"/>
                </a:solidFill>
                <a:ea typeface="HGP創英角ﾎﾟｯﾌﾟ体" pitchFamily="50" charset="-128"/>
              </a:rPr>
              <a:t>Protein folding problem is one of the historic problems in biology</a:t>
            </a:r>
            <a:r>
              <a:rPr lang="en-US" altLang="ja-JP" sz="2000" smtClean="0">
                <a:ea typeface="HGP創英角ﾎﾟｯﾌﾟ体" pitchFamily="50" charset="-128"/>
              </a:rPr>
              <a:t>. And solving the problem opens the door to new phase of genomic biology. </a:t>
            </a:r>
          </a:p>
          <a:p>
            <a:pPr eaLnBrk="1" hangingPunct="1">
              <a:lnSpc>
                <a:spcPct val="90000"/>
              </a:lnSpc>
            </a:pPr>
            <a:r>
              <a:rPr lang="en-US" altLang="ja-JP" sz="2000" smtClean="0">
                <a:solidFill>
                  <a:srgbClr val="FF0000"/>
                </a:solidFill>
                <a:ea typeface="HGP創英角ﾎﾟｯﾌﾟ体" pitchFamily="50" charset="-128"/>
              </a:rPr>
              <a:t>In MD,</a:t>
            </a:r>
            <a:r>
              <a:rPr lang="en-US" altLang="ja-JP" sz="2000" smtClean="0">
                <a:ea typeface="HGP創英角ﾎﾟｯﾌﾟ体" pitchFamily="50" charset="-128"/>
              </a:rPr>
              <a:t> </a:t>
            </a:r>
            <a:r>
              <a:rPr lang="en-US" altLang="ja-JP" sz="2000" smtClean="0">
                <a:solidFill>
                  <a:srgbClr val="FF0000"/>
                </a:solidFill>
                <a:ea typeface="HGP創英角ﾎﾟｯﾌﾟ体" pitchFamily="50" charset="-128"/>
              </a:rPr>
              <a:t>Newton’s equations of motions</a:t>
            </a:r>
            <a:r>
              <a:rPr lang="en-US" altLang="ja-JP" sz="2000" smtClean="0">
                <a:ea typeface="HGP創英角ﾎﾟｯﾌﾟ体" pitchFamily="50" charset="-128"/>
              </a:rPr>
              <a:t> of atoms in a system are integrated using a finite difference method. </a:t>
            </a:r>
          </a:p>
          <a:p>
            <a:pPr eaLnBrk="1" hangingPunct="1">
              <a:lnSpc>
                <a:spcPct val="90000"/>
              </a:lnSpc>
            </a:pPr>
            <a:r>
              <a:rPr lang="en-US" altLang="ja-JP" sz="2000" smtClean="0">
                <a:solidFill>
                  <a:srgbClr val="FF0000"/>
                </a:solidFill>
                <a:ea typeface="HGP創英角ﾎﾟｯﾌﾟ体" pitchFamily="50" charset="-128"/>
              </a:rPr>
              <a:t>In MD, time step is limited to approximately one fsec and treatment of huge number of water molecules is essential. In these respects, it is difficult to simulate for long time. </a:t>
            </a:r>
            <a:endParaRPr lang="ja-JP" altLang="en-US" sz="2000" smtClean="0">
              <a:ea typeface="HGP創英角ﾎﾟｯﾌﾟ体" pitchFamily="50" charset="-128"/>
            </a:endParaRPr>
          </a:p>
          <a:p>
            <a:pPr eaLnBrk="1" hangingPunct="1">
              <a:lnSpc>
                <a:spcPct val="90000"/>
              </a:lnSpc>
            </a:pPr>
            <a:r>
              <a:rPr lang="en-US" altLang="ja-JP" sz="2000" smtClean="0">
                <a:ea typeface="HGP創英角ﾎﾟｯﾌﾟ体" pitchFamily="50" charset="-128"/>
              </a:rPr>
              <a:t>On the other hand, </a:t>
            </a:r>
            <a:r>
              <a:rPr lang="en-US" altLang="ja-JP" sz="2000" smtClean="0">
                <a:solidFill>
                  <a:srgbClr val="FF0000"/>
                </a:solidFill>
                <a:ea typeface="HGP創英角ﾎﾟｯﾌﾟ体" pitchFamily="50" charset="-128"/>
              </a:rPr>
              <a:t>the folding of proteins requires msec to sec time scales</a:t>
            </a:r>
            <a:r>
              <a:rPr lang="en-US" altLang="ja-JP" sz="2000" smtClean="0">
                <a:ea typeface="HGP創英角ﾎﾟｯﾌﾟ体" pitchFamily="50" charset="-128"/>
              </a:rPr>
              <a:t>.</a:t>
            </a:r>
            <a:endParaRPr lang="ja-JP" altLang="en-US" sz="2000" smtClean="0">
              <a:ea typeface="HGP創英角ﾎﾟｯﾌﾟ体" pitchFamily="50" charset="-128"/>
            </a:endParaRPr>
          </a:p>
          <a:p>
            <a:pPr eaLnBrk="1" hangingPunct="1">
              <a:lnSpc>
                <a:spcPct val="90000"/>
              </a:lnSpc>
            </a:pPr>
            <a:r>
              <a:rPr lang="en-US" altLang="ja-JP" sz="2000" smtClean="0">
                <a:ea typeface="HGP創英角ﾎﾟｯﾌﾟ体" pitchFamily="50" charset="-128"/>
              </a:rPr>
              <a:t>Developments of </a:t>
            </a:r>
            <a:r>
              <a:rPr lang="en-US" altLang="ja-JP" sz="2000" smtClean="0">
                <a:solidFill>
                  <a:srgbClr val="FF0000"/>
                </a:solidFill>
                <a:ea typeface="HGP創英角ﾎﾟｯﾌﾟ体" pitchFamily="50" charset="-128"/>
              </a:rPr>
              <a:t>parallelization algorithms</a:t>
            </a:r>
            <a:r>
              <a:rPr lang="en-US" altLang="ja-JP" sz="2000" smtClean="0">
                <a:ea typeface="HGP創英角ﾎﾟｯﾌﾟ体" pitchFamily="50" charset="-128"/>
              </a:rPr>
              <a:t> and </a:t>
            </a:r>
            <a:r>
              <a:rPr lang="en-US" altLang="ja-JP" sz="2000" smtClean="0">
                <a:solidFill>
                  <a:srgbClr val="FF0000"/>
                </a:solidFill>
                <a:ea typeface="HGP創英角ﾎﾟｯﾌﾟ体" pitchFamily="50" charset="-128"/>
              </a:rPr>
              <a:t>special-purpose computers</a:t>
            </a:r>
            <a:r>
              <a:rPr lang="en-US" altLang="ja-JP" sz="2000" smtClean="0">
                <a:ea typeface="HGP創英角ﾎﾟｯﾌﾟ体" pitchFamily="50" charset="-128"/>
              </a:rPr>
              <a:t> allow us to simulate much larger systems and much</a:t>
            </a:r>
            <a:r>
              <a:rPr lang="en-US" altLang="ja-JP" sz="2000" smtClean="0">
                <a:solidFill>
                  <a:srgbClr val="0000FF"/>
                </a:solidFill>
                <a:ea typeface="HGP創英角ﾎﾟｯﾌﾟ体" pitchFamily="50" charset="-128"/>
              </a:rPr>
              <a:t> </a:t>
            </a:r>
            <a:r>
              <a:rPr lang="en-US" altLang="ja-JP" sz="2000" smtClean="0">
                <a:ea typeface="HGP創英角ﾎﾟｯﾌﾟ体" pitchFamily="50" charset="-128"/>
              </a:rPr>
              <a:t>faster.</a:t>
            </a:r>
          </a:p>
          <a:p>
            <a:pPr eaLnBrk="1" hangingPunct="1">
              <a:lnSpc>
                <a:spcPct val="90000"/>
              </a:lnSpc>
            </a:pPr>
            <a:r>
              <a:rPr lang="en-US" altLang="ja-JP" sz="2000" smtClean="0">
                <a:solidFill>
                  <a:srgbClr val="FF0000"/>
                </a:solidFill>
                <a:ea typeface="HGP創英角ﾎﾟｯﾌﾟ体" pitchFamily="50" charset="-128"/>
              </a:rPr>
              <a:t>BD method is a prospective approach to simulate for long time.</a:t>
            </a:r>
            <a:endParaRPr lang="ja-JP" altLang="en-US" sz="2000" smtClean="0">
              <a:ea typeface="HGP創英角ﾎﾟｯﾌﾟ体" pitchFamily="50" charset="-128"/>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cstate="print"/>
          <a:srcRect/>
          <a:stretch>
            <a:fillRect/>
          </a:stretch>
        </p:blipFill>
        <p:spPr bwMode="auto">
          <a:xfrm>
            <a:off x="685800" y="1524000"/>
            <a:ext cx="7766050" cy="4800600"/>
          </a:xfrm>
          <a:prstGeom prst="rect">
            <a:avLst/>
          </a:prstGeom>
          <a:noFill/>
          <a:ln w="9525">
            <a:noFill/>
            <a:miter lim="800000"/>
            <a:headEnd/>
            <a:tailEnd/>
          </a:ln>
        </p:spPr>
      </p:pic>
      <p:sp>
        <p:nvSpPr>
          <p:cNvPr id="12291" name="Text Box 6"/>
          <p:cNvSpPr txBox="1">
            <a:spLocks noChangeArrowheads="1"/>
          </p:cNvSpPr>
          <p:nvPr/>
        </p:nvSpPr>
        <p:spPr bwMode="auto">
          <a:xfrm>
            <a:off x="1295400" y="0"/>
            <a:ext cx="6311900" cy="641350"/>
          </a:xfrm>
          <a:prstGeom prst="rect">
            <a:avLst/>
          </a:prstGeom>
          <a:noFill/>
          <a:ln w="9525">
            <a:noFill/>
            <a:miter lim="800000"/>
            <a:headEnd/>
            <a:tailEnd/>
          </a:ln>
        </p:spPr>
        <p:txBody>
          <a:bodyPr wrap="none">
            <a:spAutoFit/>
          </a:bodyPr>
          <a:lstStyle/>
          <a:p>
            <a:r>
              <a:rPr lang="en-US" sz="3600">
                <a:solidFill>
                  <a:schemeClr val="accent2"/>
                </a:solidFill>
              </a:rPr>
              <a:t>The Folding @ Home initiative</a:t>
            </a:r>
          </a:p>
        </p:txBody>
      </p:sp>
      <p:sp>
        <p:nvSpPr>
          <p:cNvPr id="12292" name="Rectangle 8"/>
          <p:cNvSpPr>
            <a:spLocks noChangeArrowheads="1"/>
          </p:cNvSpPr>
          <p:nvPr/>
        </p:nvSpPr>
        <p:spPr bwMode="auto">
          <a:xfrm>
            <a:off x="5257800" y="6461125"/>
            <a:ext cx="3114675" cy="396875"/>
          </a:xfrm>
          <a:prstGeom prst="rect">
            <a:avLst/>
          </a:prstGeom>
          <a:noFill/>
          <a:ln w="9525">
            <a:noFill/>
            <a:miter lim="800000"/>
            <a:headEnd/>
            <a:tailEnd/>
          </a:ln>
        </p:spPr>
        <p:txBody>
          <a:bodyPr wrap="none">
            <a:spAutoFit/>
          </a:bodyPr>
          <a:lstStyle/>
          <a:p>
            <a:r>
              <a:rPr lang="en-US" i="1">
                <a:solidFill>
                  <a:srgbClr val="FF0000"/>
                </a:solidFill>
              </a:rPr>
              <a:t>http://folding.stanford.edu/</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lum bright="-20000" contrast="36000"/>
          </a:blip>
          <a:srcRect/>
          <a:stretch>
            <a:fillRect/>
          </a:stretch>
        </p:blipFill>
        <p:spPr bwMode="auto">
          <a:xfrm>
            <a:off x="838200" y="990600"/>
            <a:ext cx="7394575" cy="5680075"/>
          </a:xfrm>
          <a:prstGeom prst="rect">
            <a:avLst/>
          </a:prstGeom>
          <a:noFill/>
          <a:ln w="9525">
            <a:noFill/>
            <a:miter lim="800000"/>
            <a:headEnd/>
            <a:tailEnd/>
          </a:ln>
        </p:spPr>
      </p:pic>
      <p:sp>
        <p:nvSpPr>
          <p:cNvPr id="13315" name="Text Box 5"/>
          <p:cNvSpPr txBox="1">
            <a:spLocks noChangeArrowheads="1"/>
          </p:cNvSpPr>
          <p:nvPr/>
        </p:nvSpPr>
        <p:spPr bwMode="auto">
          <a:xfrm>
            <a:off x="1295400" y="0"/>
            <a:ext cx="6311900" cy="641350"/>
          </a:xfrm>
          <a:prstGeom prst="rect">
            <a:avLst/>
          </a:prstGeom>
          <a:noFill/>
          <a:ln w="9525">
            <a:noFill/>
            <a:miter lim="800000"/>
            <a:headEnd/>
            <a:tailEnd/>
          </a:ln>
        </p:spPr>
        <p:txBody>
          <a:bodyPr wrap="none">
            <a:spAutoFit/>
          </a:bodyPr>
          <a:lstStyle/>
          <a:p>
            <a:r>
              <a:rPr lang="en-US" sz="3600">
                <a:solidFill>
                  <a:schemeClr val="accent2"/>
                </a:solidFill>
              </a:rPr>
              <a:t>The Folding @ Home initiative</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2971800" y="1371600"/>
            <a:ext cx="1308100" cy="1100138"/>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3048000" y="4267200"/>
            <a:ext cx="1127125" cy="1143000"/>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4419600" y="2971800"/>
            <a:ext cx="1236663" cy="1382713"/>
          </a:xfrm>
          <a:prstGeom prst="rect">
            <a:avLst/>
          </a:prstGeom>
          <a:noFill/>
          <a:ln w="9525">
            <a:noFill/>
            <a:miter lim="800000"/>
            <a:headEnd/>
            <a:tailEnd/>
          </a:ln>
        </p:spPr>
      </p:pic>
      <p:sp>
        <p:nvSpPr>
          <p:cNvPr id="14341" name="Rectangle 5"/>
          <p:cNvSpPr>
            <a:spLocks noGrp="1" noChangeArrowheads="1"/>
          </p:cNvSpPr>
          <p:nvPr>
            <p:ph type="title"/>
          </p:nvPr>
        </p:nvSpPr>
        <p:spPr>
          <a:xfrm>
            <a:off x="457200" y="0"/>
            <a:ext cx="8229600" cy="609600"/>
          </a:xfrm>
        </p:spPr>
        <p:txBody>
          <a:bodyPr/>
          <a:lstStyle/>
          <a:p>
            <a:pPr eaLnBrk="1" hangingPunct="1"/>
            <a:r>
              <a:rPr lang="en-US" sz="3200" smtClean="0">
                <a:solidFill>
                  <a:schemeClr val="accent2"/>
                </a:solidFill>
              </a:rPr>
              <a:t>Folding @ Home: Results</a:t>
            </a:r>
          </a:p>
        </p:txBody>
      </p:sp>
      <p:pic>
        <p:nvPicPr>
          <p:cNvPr id="14342" name="Picture 6"/>
          <p:cNvPicPr>
            <a:picLocks noChangeAspect="1" noChangeArrowheads="1"/>
          </p:cNvPicPr>
          <p:nvPr/>
        </p:nvPicPr>
        <p:blipFill>
          <a:blip r:embed="rId6" cstate="print"/>
          <a:srcRect/>
          <a:stretch>
            <a:fillRect/>
          </a:stretch>
        </p:blipFill>
        <p:spPr bwMode="auto">
          <a:xfrm>
            <a:off x="1720850" y="4191000"/>
            <a:ext cx="703263" cy="660400"/>
          </a:xfrm>
          <a:prstGeom prst="rect">
            <a:avLst/>
          </a:prstGeom>
          <a:noFill/>
          <a:ln w="9525">
            <a:noFill/>
            <a:miter lim="800000"/>
            <a:headEnd/>
            <a:tailEnd/>
          </a:ln>
        </p:spPr>
      </p:pic>
      <p:sp>
        <p:nvSpPr>
          <p:cNvPr id="14343" name="Rectangle 7"/>
          <p:cNvSpPr>
            <a:spLocks noChangeArrowheads="1"/>
          </p:cNvSpPr>
          <p:nvPr/>
        </p:nvSpPr>
        <p:spPr bwMode="auto">
          <a:xfrm>
            <a:off x="1584325" y="1377950"/>
            <a:ext cx="4338638" cy="4406900"/>
          </a:xfrm>
          <a:prstGeom prst="rect">
            <a:avLst/>
          </a:prstGeom>
          <a:noFill/>
          <a:ln w="9525">
            <a:noFill/>
            <a:miter lim="800000"/>
            <a:headEnd/>
            <a:tailEnd/>
          </a:ln>
        </p:spPr>
        <p:txBody>
          <a:bodyPr/>
          <a:lstStyle/>
          <a:p>
            <a:endParaRPr lang="en-US"/>
          </a:p>
        </p:txBody>
      </p:sp>
      <p:sp>
        <p:nvSpPr>
          <p:cNvPr id="14344" name="Rectangle 8"/>
          <p:cNvSpPr>
            <a:spLocks noChangeArrowheads="1"/>
          </p:cNvSpPr>
          <p:nvPr/>
        </p:nvSpPr>
        <p:spPr bwMode="auto">
          <a:xfrm>
            <a:off x="1584325" y="1377950"/>
            <a:ext cx="4338638" cy="4406900"/>
          </a:xfrm>
          <a:prstGeom prst="rect">
            <a:avLst/>
          </a:prstGeom>
          <a:noFill/>
          <a:ln w="11113">
            <a:solidFill>
              <a:srgbClr val="808080"/>
            </a:solidFill>
            <a:miter lim="800000"/>
            <a:headEnd/>
            <a:tailEnd/>
          </a:ln>
        </p:spPr>
        <p:txBody>
          <a:bodyPr/>
          <a:lstStyle/>
          <a:p>
            <a:endParaRPr lang="en-US"/>
          </a:p>
        </p:txBody>
      </p:sp>
      <p:sp>
        <p:nvSpPr>
          <p:cNvPr id="14345" name="Line 9"/>
          <p:cNvSpPr>
            <a:spLocks noChangeShapeType="1"/>
          </p:cNvSpPr>
          <p:nvPr/>
        </p:nvSpPr>
        <p:spPr bwMode="auto">
          <a:xfrm>
            <a:off x="1584325" y="1377950"/>
            <a:ext cx="1588" cy="4406900"/>
          </a:xfrm>
          <a:prstGeom prst="line">
            <a:avLst/>
          </a:prstGeom>
          <a:noFill/>
          <a:ln w="0">
            <a:solidFill>
              <a:srgbClr val="000000"/>
            </a:solidFill>
            <a:round/>
            <a:headEnd/>
            <a:tailEnd/>
          </a:ln>
        </p:spPr>
        <p:txBody>
          <a:bodyPr/>
          <a:lstStyle/>
          <a:p>
            <a:endParaRPr lang="en-US"/>
          </a:p>
        </p:txBody>
      </p:sp>
      <p:sp>
        <p:nvSpPr>
          <p:cNvPr id="14346" name="Line 10"/>
          <p:cNvSpPr>
            <a:spLocks noChangeShapeType="1"/>
          </p:cNvSpPr>
          <p:nvPr/>
        </p:nvSpPr>
        <p:spPr bwMode="auto">
          <a:xfrm>
            <a:off x="1527175" y="5784850"/>
            <a:ext cx="57150" cy="1588"/>
          </a:xfrm>
          <a:prstGeom prst="line">
            <a:avLst/>
          </a:prstGeom>
          <a:noFill/>
          <a:ln w="0">
            <a:solidFill>
              <a:srgbClr val="000000"/>
            </a:solidFill>
            <a:round/>
            <a:headEnd/>
            <a:tailEnd/>
          </a:ln>
        </p:spPr>
        <p:txBody>
          <a:bodyPr/>
          <a:lstStyle/>
          <a:p>
            <a:endParaRPr lang="en-US"/>
          </a:p>
        </p:txBody>
      </p:sp>
      <p:sp>
        <p:nvSpPr>
          <p:cNvPr id="14347" name="Line 11"/>
          <p:cNvSpPr>
            <a:spLocks noChangeShapeType="1"/>
          </p:cNvSpPr>
          <p:nvPr/>
        </p:nvSpPr>
        <p:spPr bwMode="auto">
          <a:xfrm>
            <a:off x="1527175" y="4899025"/>
            <a:ext cx="57150" cy="1588"/>
          </a:xfrm>
          <a:prstGeom prst="line">
            <a:avLst/>
          </a:prstGeom>
          <a:noFill/>
          <a:ln w="0">
            <a:solidFill>
              <a:srgbClr val="000000"/>
            </a:solidFill>
            <a:round/>
            <a:headEnd/>
            <a:tailEnd/>
          </a:ln>
        </p:spPr>
        <p:txBody>
          <a:bodyPr/>
          <a:lstStyle/>
          <a:p>
            <a:endParaRPr lang="en-US"/>
          </a:p>
        </p:txBody>
      </p:sp>
      <p:sp>
        <p:nvSpPr>
          <p:cNvPr id="14348" name="Line 12"/>
          <p:cNvSpPr>
            <a:spLocks noChangeShapeType="1"/>
          </p:cNvSpPr>
          <p:nvPr/>
        </p:nvSpPr>
        <p:spPr bwMode="auto">
          <a:xfrm>
            <a:off x="1524000" y="3124200"/>
            <a:ext cx="57150" cy="1588"/>
          </a:xfrm>
          <a:prstGeom prst="line">
            <a:avLst/>
          </a:prstGeom>
          <a:noFill/>
          <a:ln w="0">
            <a:solidFill>
              <a:srgbClr val="000000"/>
            </a:solidFill>
            <a:round/>
            <a:headEnd/>
            <a:tailEnd/>
          </a:ln>
        </p:spPr>
        <p:txBody>
          <a:bodyPr/>
          <a:lstStyle/>
          <a:p>
            <a:endParaRPr lang="en-US"/>
          </a:p>
        </p:txBody>
      </p:sp>
      <p:sp>
        <p:nvSpPr>
          <p:cNvPr id="14349" name="Line 13"/>
          <p:cNvSpPr>
            <a:spLocks noChangeShapeType="1"/>
          </p:cNvSpPr>
          <p:nvPr/>
        </p:nvSpPr>
        <p:spPr bwMode="auto">
          <a:xfrm>
            <a:off x="1527175" y="4013200"/>
            <a:ext cx="57150" cy="1588"/>
          </a:xfrm>
          <a:prstGeom prst="line">
            <a:avLst/>
          </a:prstGeom>
          <a:noFill/>
          <a:ln w="0">
            <a:solidFill>
              <a:srgbClr val="000000"/>
            </a:solidFill>
            <a:round/>
            <a:headEnd/>
            <a:tailEnd/>
          </a:ln>
        </p:spPr>
        <p:txBody>
          <a:bodyPr/>
          <a:lstStyle/>
          <a:p>
            <a:endParaRPr lang="en-US"/>
          </a:p>
        </p:txBody>
      </p:sp>
      <p:sp>
        <p:nvSpPr>
          <p:cNvPr id="14350" name="Line 14"/>
          <p:cNvSpPr>
            <a:spLocks noChangeShapeType="1"/>
          </p:cNvSpPr>
          <p:nvPr/>
        </p:nvSpPr>
        <p:spPr bwMode="auto">
          <a:xfrm>
            <a:off x="1527175" y="1377950"/>
            <a:ext cx="57150" cy="1588"/>
          </a:xfrm>
          <a:prstGeom prst="line">
            <a:avLst/>
          </a:prstGeom>
          <a:noFill/>
          <a:ln w="0">
            <a:solidFill>
              <a:srgbClr val="000000"/>
            </a:solidFill>
            <a:round/>
            <a:headEnd/>
            <a:tailEnd/>
          </a:ln>
        </p:spPr>
        <p:txBody>
          <a:bodyPr/>
          <a:lstStyle/>
          <a:p>
            <a:endParaRPr lang="en-US"/>
          </a:p>
        </p:txBody>
      </p:sp>
      <p:sp>
        <p:nvSpPr>
          <p:cNvPr id="14351" name="Line 15"/>
          <p:cNvSpPr>
            <a:spLocks noChangeShapeType="1"/>
          </p:cNvSpPr>
          <p:nvPr/>
        </p:nvSpPr>
        <p:spPr bwMode="auto">
          <a:xfrm>
            <a:off x="1584325" y="5784850"/>
            <a:ext cx="4338638" cy="1588"/>
          </a:xfrm>
          <a:prstGeom prst="line">
            <a:avLst/>
          </a:prstGeom>
          <a:noFill/>
          <a:ln w="0">
            <a:solidFill>
              <a:srgbClr val="000000"/>
            </a:solidFill>
            <a:round/>
            <a:headEnd/>
            <a:tailEnd/>
          </a:ln>
        </p:spPr>
        <p:txBody>
          <a:bodyPr/>
          <a:lstStyle/>
          <a:p>
            <a:endParaRPr lang="en-US"/>
          </a:p>
        </p:txBody>
      </p:sp>
      <p:sp>
        <p:nvSpPr>
          <p:cNvPr id="14352" name="Line 16"/>
          <p:cNvSpPr>
            <a:spLocks noChangeShapeType="1"/>
          </p:cNvSpPr>
          <p:nvPr/>
        </p:nvSpPr>
        <p:spPr bwMode="auto">
          <a:xfrm flipV="1">
            <a:off x="1584325" y="5784850"/>
            <a:ext cx="1588" cy="57150"/>
          </a:xfrm>
          <a:prstGeom prst="line">
            <a:avLst/>
          </a:prstGeom>
          <a:noFill/>
          <a:ln w="0">
            <a:solidFill>
              <a:srgbClr val="000000"/>
            </a:solidFill>
            <a:round/>
            <a:headEnd/>
            <a:tailEnd/>
          </a:ln>
        </p:spPr>
        <p:txBody>
          <a:bodyPr/>
          <a:lstStyle/>
          <a:p>
            <a:endParaRPr lang="en-US"/>
          </a:p>
        </p:txBody>
      </p:sp>
      <p:sp>
        <p:nvSpPr>
          <p:cNvPr id="14353" name="Line 17"/>
          <p:cNvSpPr>
            <a:spLocks noChangeShapeType="1"/>
          </p:cNvSpPr>
          <p:nvPr/>
        </p:nvSpPr>
        <p:spPr bwMode="auto">
          <a:xfrm flipV="1">
            <a:off x="2447925" y="5784850"/>
            <a:ext cx="1588" cy="57150"/>
          </a:xfrm>
          <a:prstGeom prst="line">
            <a:avLst/>
          </a:prstGeom>
          <a:noFill/>
          <a:ln w="0">
            <a:solidFill>
              <a:srgbClr val="000000"/>
            </a:solidFill>
            <a:round/>
            <a:headEnd/>
            <a:tailEnd/>
          </a:ln>
        </p:spPr>
        <p:txBody>
          <a:bodyPr/>
          <a:lstStyle/>
          <a:p>
            <a:endParaRPr lang="en-US"/>
          </a:p>
        </p:txBody>
      </p:sp>
      <p:sp>
        <p:nvSpPr>
          <p:cNvPr id="14354" name="Line 18"/>
          <p:cNvSpPr>
            <a:spLocks noChangeShapeType="1"/>
          </p:cNvSpPr>
          <p:nvPr/>
        </p:nvSpPr>
        <p:spPr bwMode="auto">
          <a:xfrm flipV="1">
            <a:off x="3321050" y="5784850"/>
            <a:ext cx="1588" cy="57150"/>
          </a:xfrm>
          <a:prstGeom prst="line">
            <a:avLst/>
          </a:prstGeom>
          <a:noFill/>
          <a:ln w="0">
            <a:solidFill>
              <a:srgbClr val="000000"/>
            </a:solidFill>
            <a:round/>
            <a:headEnd/>
            <a:tailEnd/>
          </a:ln>
        </p:spPr>
        <p:txBody>
          <a:bodyPr/>
          <a:lstStyle/>
          <a:p>
            <a:endParaRPr lang="en-US"/>
          </a:p>
        </p:txBody>
      </p:sp>
      <p:sp>
        <p:nvSpPr>
          <p:cNvPr id="14355" name="Line 19"/>
          <p:cNvSpPr>
            <a:spLocks noChangeShapeType="1"/>
          </p:cNvSpPr>
          <p:nvPr/>
        </p:nvSpPr>
        <p:spPr bwMode="auto">
          <a:xfrm flipV="1">
            <a:off x="4184650" y="5784850"/>
            <a:ext cx="1588" cy="57150"/>
          </a:xfrm>
          <a:prstGeom prst="line">
            <a:avLst/>
          </a:prstGeom>
          <a:noFill/>
          <a:ln w="0">
            <a:solidFill>
              <a:srgbClr val="000000"/>
            </a:solidFill>
            <a:round/>
            <a:headEnd/>
            <a:tailEnd/>
          </a:ln>
        </p:spPr>
        <p:txBody>
          <a:bodyPr/>
          <a:lstStyle/>
          <a:p>
            <a:endParaRPr lang="en-US"/>
          </a:p>
        </p:txBody>
      </p:sp>
      <p:sp>
        <p:nvSpPr>
          <p:cNvPr id="14356" name="Line 20"/>
          <p:cNvSpPr>
            <a:spLocks noChangeShapeType="1"/>
          </p:cNvSpPr>
          <p:nvPr/>
        </p:nvSpPr>
        <p:spPr bwMode="auto">
          <a:xfrm flipV="1">
            <a:off x="5059363" y="5784850"/>
            <a:ext cx="1587" cy="57150"/>
          </a:xfrm>
          <a:prstGeom prst="line">
            <a:avLst/>
          </a:prstGeom>
          <a:noFill/>
          <a:ln w="0">
            <a:solidFill>
              <a:srgbClr val="000000"/>
            </a:solidFill>
            <a:round/>
            <a:headEnd/>
            <a:tailEnd/>
          </a:ln>
        </p:spPr>
        <p:txBody>
          <a:bodyPr/>
          <a:lstStyle/>
          <a:p>
            <a:endParaRPr lang="en-US"/>
          </a:p>
        </p:txBody>
      </p:sp>
      <p:sp>
        <p:nvSpPr>
          <p:cNvPr id="14357" name="Line 21"/>
          <p:cNvSpPr>
            <a:spLocks noChangeShapeType="1"/>
          </p:cNvSpPr>
          <p:nvPr/>
        </p:nvSpPr>
        <p:spPr bwMode="auto">
          <a:xfrm flipV="1">
            <a:off x="5922963" y="5784850"/>
            <a:ext cx="1587" cy="57150"/>
          </a:xfrm>
          <a:prstGeom prst="line">
            <a:avLst/>
          </a:prstGeom>
          <a:noFill/>
          <a:ln w="0">
            <a:solidFill>
              <a:srgbClr val="000000"/>
            </a:solidFill>
            <a:round/>
            <a:headEnd/>
            <a:tailEnd/>
          </a:ln>
        </p:spPr>
        <p:txBody>
          <a:bodyPr/>
          <a:lstStyle/>
          <a:p>
            <a:endParaRPr lang="en-US"/>
          </a:p>
        </p:txBody>
      </p:sp>
      <p:sp>
        <p:nvSpPr>
          <p:cNvPr id="14358" name="Freeform 22"/>
          <p:cNvSpPr>
            <a:spLocks/>
          </p:cNvSpPr>
          <p:nvPr/>
        </p:nvSpPr>
        <p:spPr bwMode="auto">
          <a:xfrm>
            <a:off x="2139950" y="4876800"/>
            <a:ext cx="227013" cy="227013"/>
          </a:xfrm>
          <a:custGeom>
            <a:avLst/>
            <a:gdLst>
              <a:gd name="T0" fmla="*/ 114300 w 143"/>
              <a:gd name="T1" fmla="*/ 0 h 143"/>
              <a:gd name="T2" fmla="*/ 227013 w 143"/>
              <a:gd name="T3" fmla="*/ 112713 h 143"/>
              <a:gd name="T4" fmla="*/ 114300 w 143"/>
              <a:gd name="T5" fmla="*/ 227013 h 143"/>
              <a:gd name="T6" fmla="*/ 0 w 143"/>
              <a:gd name="T7" fmla="*/ 112713 h 143"/>
              <a:gd name="T8" fmla="*/ 11430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1"/>
                </a:lnTo>
                <a:lnTo>
                  <a:pt x="72" y="143"/>
                </a:lnTo>
                <a:lnTo>
                  <a:pt x="0" y="71"/>
                </a:lnTo>
                <a:lnTo>
                  <a:pt x="72" y="0"/>
                </a:lnTo>
                <a:close/>
              </a:path>
            </a:pathLst>
          </a:custGeom>
          <a:solidFill>
            <a:srgbClr val="000080"/>
          </a:solidFill>
          <a:ln w="11113">
            <a:solidFill>
              <a:srgbClr val="000080"/>
            </a:solidFill>
            <a:round/>
            <a:headEnd/>
            <a:tailEnd/>
          </a:ln>
        </p:spPr>
        <p:txBody>
          <a:bodyPr/>
          <a:lstStyle/>
          <a:p>
            <a:endParaRPr lang="en-US"/>
          </a:p>
        </p:txBody>
      </p:sp>
      <p:sp>
        <p:nvSpPr>
          <p:cNvPr id="14359" name="Freeform 23"/>
          <p:cNvSpPr>
            <a:spLocks/>
          </p:cNvSpPr>
          <p:nvPr/>
        </p:nvSpPr>
        <p:spPr bwMode="auto">
          <a:xfrm>
            <a:off x="3208338" y="3990975"/>
            <a:ext cx="227012" cy="227013"/>
          </a:xfrm>
          <a:custGeom>
            <a:avLst/>
            <a:gdLst>
              <a:gd name="T0" fmla="*/ 112712 w 143"/>
              <a:gd name="T1" fmla="*/ 0 h 143"/>
              <a:gd name="T2" fmla="*/ 227012 w 143"/>
              <a:gd name="T3" fmla="*/ 112713 h 143"/>
              <a:gd name="T4" fmla="*/ 112712 w 143"/>
              <a:gd name="T5" fmla="*/ 227013 h 143"/>
              <a:gd name="T6" fmla="*/ 0 w 143"/>
              <a:gd name="T7" fmla="*/ 112713 h 143"/>
              <a:gd name="T8" fmla="*/ 112712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0"/>
                </a:moveTo>
                <a:lnTo>
                  <a:pt x="143" y="71"/>
                </a:lnTo>
                <a:lnTo>
                  <a:pt x="71" y="143"/>
                </a:lnTo>
                <a:lnTo>
                  <a:pt x="0" y="71"/>
                </a:lnTo>
                <a:lnTo>
                  <a:pt x="71" y="0"/>
                </a:lnTo>
                <a:close/>
              </a:path>
            </a:pathLst>
          </a:custGeom>
          <a:solidFill>
            <a:srgbClr val="000080"/>
          </a:solidFill>
          <a:ln w="11113">
            <a:solidFill>
              <a:srgbClr val="000080"/>
            </a:solidFill>
            <a:round/>
            <a:headEnd/>
            <a:tailEnd/>
          </a:ln>
        </p:spPr>
        <p:txBody>
          <a:bodyPr/>
          <a:lstStyle/>
          <a:p>
            <a:endParaRPr lang="en-US"/>
          </a:p>
        </p:txBody>
      </p:sp>
      <p:sp>
        <p:nvSpPr>
          <p:cNvPr id="14360" name="Freeform 24"/>
          <p:cNvSpPr>
            <a:spLocks/>
          </p:cNvSpPr>
          <p:nvPr/>
        </p:nvSpPr>
        <p:spPr bwMode="auto">
          <a:xfrm>
            <a:off x="4752975" y="2435225"/>
            <a:ext cx="227013" cy="227013"/>
          </a:xfrm>
          <a:custGeom>
            <a:avLst/>
            <a:gdLst>
              <a:gd name="T0" fmla="*/ 112713 w 143"/>
              <a:gd name="T1" fmla="*/ 0 h 143"/>
              <a:gd name="T2" fmla="*/ 227013 w 143"/>
              <a:gd name="T3" fmla="*/ 112713 h 143"/>
              <a:gd name="T4" fmla="*/ 112713 w 143"/>
              <a:gd name="T5" fmla="*/ 227013 h 143"/>
              <a:gd name="T6" fmla="*/ 0 w 143"/>
              <a:gd name="T7" fmla="*/ 112713 h 143"/>
              <a:gd name="T8" fmla="*/ 112713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0"/>
                </a:moveTo>
                <a:lnTo>
                  <a:pt x="143" y="71"/>
                </a:lnTo>
                <a:lnTo>
                  <a:pt x="71" y="143"/>
                </a:lnTo>
                <a:lnTo>
                  <a:pt x="0" y="71"/>
                </a:lnTo>
                <a:lnTo>
                  <a:pt x="71" y="0"/>
                </a:lnTo>
                <a:close/>
              </a:path>
            </a:pathLst>
          </a:custGeom>
          <a:solidFill>
            <a:srgbClr val="000080"/>
          </a:solidFill>
          <a:ln w="11113">
            <a:solidFill>
              <a:srgbClr val="000080"/>
            </a:solidFill>
            <a:round/>
            <a:headEnd/>
            <a:tailEnd/>
          </a:ln>
        </p:spPr>
        <p:txBody>
          <a:bodyPr/>
          <a:lstStyle/>
          <a:p>
            <a:endParaRPr lang="en-US"/>
          </a:p>
        </p:txBody>
      </p:sp>
      <p:sp>
        <p:nvSpPr>
          <p:cNvPr id="14361" name="Freeform 25"/>
          <p:cNvSpPr>
            <a:spLocks/>
          </p:cNvSpPr>
          <p:nvPr/>
        </p:nvSpPr>
        <p:spPr bwMode="auto">
          <a:xfrm>
            <a:off x="5354638" y="1878013"/>
            <a:ext cx="227012" cy="227012"/>
          </a:xfrm>
          <a:custGeom>
            <a:avLst/>
            <a:gdLst>
              <a:gd name="T0" fmla="*/ 114300 w 143"/>
              <a:gd name="T1" fmla="*/ 0 h 143"/>
              <a:gd name="T2" fmla="*/ 227012 w 143"/>
              <a:gd name="T3" fmla="*/ 114300 h 143"/>
              <a:gd name="T4" fmla="*/ 114300 w 143"/>
              <a:gd name="T5" fmla="*/ 227012 h 143"/>
              <a:gd name="T6" fmla="*/ 0 w 143"/>
              <a:gd name="T7" fmla="*/ 114300 h 143"/>
              <a:gd name="T8" fmla="*/ 11430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2"/>
                </a:lnTo>
                <a:lnTo>
                  <a:pt x="72" y="143"/>
                </a:lnTo>
                <a:lnTo>
                  <a:pt x="0" y="72"/>
                </a:lnTo>
                <a:lnTo>
                  <a:pt x="72" y="0"/>
                </a:lnTo>
                <a:close/>
              </a:path>
            </a:pathLst>
          </a:custGeom>
          <a:solidFill>
            <a:srgbClr val="000080"/>
          </a:solidFill>
          <a:ln w="11113">
            <a:solidFill>
              <a:srgbClr val="000080"/>
            </a:solidFill>
            <a:round/>
            <a:headEnd/>
            <a:tailEnd/>
          </a:ln>
        </p:spPr>
        <p:txBody>
          <a:bodyPr/>
          <a:lstStyle/>
          <a:p>
            <a:endParaRPr lang="en-US"/>
          </a:p>
        </p:txBody>
      </p:sp>
      <p:sp>
        <p:nvSpPr>
          <p:cNvPr id="14362" name="Rectangle 26"/>
          <p:cNvSpPr>
            <a:spLocks noChangeArrowheads="1"/>
          </p:cNvSpPr>
          <p:nvPr/>
        </p:nvSpPr>
        <p:spPr bwMode="auto">
          <a:xfrm>
            <a:off x="1333500" y="5683250"/>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latin typeface="Verdana" pitchFamily="34" charset="0"/>
            </a:endParaRPr>
          </a:p>
        </p:txBody>
      </p:sp>
      <p:sp>
        <p:nvSpPr>
          <p:cNvPr id="14363" name="Rectangle 27"/>
          <p:cNvSpPr>
            <a:spLocks noChangeArrowheads="1"/>
          </p:cNvSpPr>
          <p:nvPr/>
        </p:nvSpPr>
        <p:spPr bwMode="auto">
          <a:xfrm>
            <a:off x="1231900" y="47974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a:latin typeface="Verdana" pitchFamily="34" charset="0"/>
            </a:endParaRPr>
          </a:p>
        </p:txBody>
      </p:sp>
      <p:sp>
        <p:nvSpPr>
          <p:cNvPr id="14364" name="Rectangle 28"/>
          <p:cNvSpPr>
            <a:spLocks noChangeArrowheads="1"/>
          </p:cNvSpPr>
          <p:nvPr/>
        </p:nvSpPr>
        <p:spPr bwMode="auto">
          <a:xfrm>
            <a:off x="1130300" y="3922713"/>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a:latin typeface="Verdana" pitchFamily="34" charset="0"/>
            </a:endParaRPr>
          </a:p>
        </p:txBody>
      </p:sp>
      <p:sp>
        <p:nvSpPr>
          <p:cNvPr id="14365" name="Rectangle 29"/>
          <p:cNvSpPr>
            <a:spLocks noChangeArrowheads="1"/>
          </p:cNvSpPr>
          <p:nvPr/>
        </p:nvSpPr>
        <p:spPr bwMode="auto">
          <a:xfrm>
            <a:off x="1027113" y="3036888"/>
            <a:ext cx="393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a:t>
            </a:r>
            <a:endParaRPr lang="en-US">
              <a:latin typeface="Verdana" pitchFamily="34" charset="0"/>
            </a:endParaRPr>
          </a:p>
        </p:txBody>
      </p:sp>
      <p:sp>
        <p:nvSpPr>
          <p:cNvPr id="14366" name="Rectangle 30"/>
          <p:cNvSpPr>
            <a:spLocks noChangeArrowheads="1"/>
          </p:cNvSpPr>
          <p:nvPr/>
        </p:nvSpPr>
        <p:spPr bwMode="auto">
          <a:xfrm>
            <a:off x="925513" y="2162175"/>
            <a:ext cx="49212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a:t>
            </a:r>
            <a:endParaRPr lang="en-US">
              <a:latin typeface="Verdana" pitchFamily="34" charset="0"/>
            </a:endParaRPr>
          </a:p>
        </p:txBody>
      </p:sp>
      <p:sp>
        <p:nvSpPr>
          <p:cNvPr id="14367" name="Rectangle 31"/>
          <p:cNvSpPr>
            <a:spLocks noChangeArrowheads="1"/>
          </p:cNvSpPr>
          <p:nvPr/>
        </p:nvSpPr>
        <p:spPr bwMode="auto">
          <a:xfrm>
            <a:off x="822325" y="1276350"/>
            <a:ext cx="5905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100000</a:t>
            </a:r>
            <a:endParaRPr lang="en-US">
              <a:latin typeface="Verdana" pitchFamily="34" charset="0"/>
            </a:endParaRPr>
          </a:p>
        </p:txBody>
      </p:sp>
      <p:sp>
        <p:nvSpPr>
          <p:cNvPr id="14368" name="Rectangle 32"/>
          <p:cNvSpPr>
            <a:spLocks noChangeArrowheads="1"/>
          </p:cNvSpPr>
          <p:nvPr/>
        </p:nvSpPr>
        <p:spPr bwMode="auto">
          <a:xfrm>
            <a:off x="1538288" y="5943600"/>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latin typeface="Verdana" pitchFamily="34" charset="0"/>
            </a:endParaRPr>
          </a:p>
        </p:txBody>
      </p:sp>
      <p:sp>
        <p:nvSpPr>
          <p:cNvPr id="14369" name="Rectangle 33"/>
          <p:cNvSpPr>
            <a:spLocks noChangeArrowheads="1"/>
          </p:cNvSpPr>
          <p:nvPr/>
        </p:nvSpPr>
        <p:spPr bwMode="auto">
          <a:xfrm>
            <a:off x="2344738" y="5943600"/>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a:latin typeface="Verdana" pitchFamily="34" charset="0"/>
            </a:endParaRPr>
          </a:p>
        </p:txBody>
      </p:sp>
      <p:sp>
        <p:nvSpPr>
          <p:cNvPr id="14370" name="Rectangle 34"/>
          <p:cNvSpPr>
            <a:spLocks noChangeArrowheads="1"/>
          </p:cNvSpPr>
          <p:nvPr/>
        </p:nvSpPr>
        <p:spPr bwMode="auto">
          <a:xfrm>
            <a:off x="3173413" y="5943600"/>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a:latin typeface="Verdana" pitchFamily="34" charset="0"/>
            </a:endParaRPr>
          </a:p>
        </p:txBody>
      </p:sp>
      <p:sp>
        <p:nvSpPr>
          <p:cNvPr id="14371" name="Rectangle 35"/>
          <p:cNvSpPr>
            <a:spLocks noChangeArrowheads="1"/>
          </p:cNvSpPr>
          <p:nvPr/>
        </p:nvSpPr>
        <p:spPr bwMode="auto">
          <a:xfrm>
            <a:off x="3979863" y="5943600"/>
            <a:ext cx="393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a:t>
            </a:r>
            <a:endParaRPr lang="en-US">
              <a:latin typeface="Verdana" pitchFamily="34" charset="0"/>
            </a:endParaRPr>
          </a:p>
        </p:txBody>
      </p:sp>
      <p:sp>
        <p:nvSpPr>
          <p:cNvPr id="14372" name="Rectangle 36"/>
          <p:cNvSpPr>
            <a:spLocks noChangeArrowheads="1"/>
          </p:cNvSpPr>
          <p:nvPr/>
        </p:nvSpPr>
        <p:spPr bwMode="auto">
          <a:xfrm>
            <a:off x="4810125" y="5943600"/>
            <a:ext cx="49212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a:t>
            </a:r>
            <a:endParaRPr lang="en-US">
              <a:latin typeface="Verdana" pitchFamily="34" charset="0"/>
            </a:endParaRPr>
          </a:p>
        </p:txBody>
      </p:sp>
      <p:sp>
        <p:nvSpPr>
          <p:cNvPr id="14373" name="Rectangle 37"/>
          <p:cNvSpPr>
            <a:spLocks noChangeArrowheads="1"/>
          </p:cNvSpPr>
          <p:nvPr/>
        </p:nvSpPr>
        <p:spPr bwMode="auto">
          <a:xfrm>
            <a:off x="5616575" y="5943600"/>
            <a:ext cx="5905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100000</a:t>
            </a:r>
            <a:endParaRPr lang="en-US">
              <a:latin typeface="Verdana" pitchFamily="34" charset="0"/>
            </a:endParaRPr>
          </a:p>
        </p:txBody>
      </p:sp>
      <p:sp>
        <p:nvSpPr>
          <p:cNvPr id="14374" name="Rectangle 38"/>
          <p:cNvSpPr>
            <a:spLocks noChangeArrowheads="1"/>
          </p:cNvSpPr>
          <p:nvPr/>
        </p:nvSpPr>
        <p:spPr bwMode="auto">
          <a:xfrm>
            <a:off x="2286000" y="6096000"/>
            <a:ext cx="3022600" cy="549275"/>
          </a:xfrm>
          <a:prstGeom prst="rect">
            <a:avLst/>
          </a:prstGeom>
          <a:noFill/>
          <a:ln w="9525">
            <a:noFill/>
            <a:miter lim="800000"/>
            <a:headEnd/>
            <a:tailEnd/>
          </a:ln>
        </p:spPr>
        <p:txBody>
          <a:bodyPr wrap="none" lIns="0" tIns="0" rIns="0" bIns="0">
            <a:spAutoFit/>
          </a:bodyPr>
          <a:lstStyle/>
          <a:p>
            <a:pPr algn="ctr"/>
            <a:r>
              <a:rPr lang="en-US" sz="1800" b="1">
                <a:solidFill>
                  <a:srgbClr val="000000"/>
                </a:solidFill>
              </a:rPr>
              <a:t>experimental measurement </a:t>
            </a:r>
          </a:p>
          <a:p>
            <a:pPr algn="ctr"/>
            <a:r>
              <a:rPr lang="en-US" sz="1800" b="1">
                <a:solidFill>
                  <a:srgbClr val="000000"/>
                </a:solidFill>
              </a:rPr>
              <a:t>(nanoseconds)</a:t>
            </a:r>
            <a:endParaRPr lang="en-US" sz="3200">
              <a:latin typeface="Verdana" pitchFamily="34" charset="0"/>
            </a:endParaRPr>
          </a:p>
        </p:txBody>
      </p:sp>
      <p:sp>
        <p:nvSpPr>
          <p:cNvPr id="14375" name="Rectangle 39"/>
          <p:cNvSpPr>
            <a:spLocks noChangeArrowheads="1"/>
          </p:cNvSpPr>
          <p:nvPr/>
        </p:nvSpPr>
        <p:spPr bwMode="auto">
          <a:xfrm rot="-5400000">
            <a:off x="-838994" y="3582194"/>
            <a:ext cx="2989263" cy="549275"/>
          </a:xfrm>
          <a:prstGeom prst="rect">
            <a:avLst/>
          </a:prstGeom>
          <a:noFill/>
          <a:ln w="9525">
            <a:noFill/>
            <a:miter lim="800000"/>
            <a:headEnd/>
            <a:tailEnd/>
          </a:ln>
        </p:spPr>
        <p:txBody>
          <a:bodyPr wrap="none" lIns="0" tIns="0" rIns="0" bIns="0">
            <a:spAutoFit/>
          </a:bodyPr>
          <a:lstStyle/>
          <a:p>
            <a:pPr algn="ctr"/>
            <a:r>
              <a:rPr lang="en-US" sz="1400" b="1">
                <a:latin typeface="Verdana" pitchFamily="34" charset="0"/>
              </a:rPr>
              <a:t> </a:t>
            </a:r>
            <a:r>
              <a:rPr lang="en-US" sz="1800" b="1">
                <a:latin typeface="Verdana" pitchFamily="34" charset="0"/>
              </a:rPr>
              <a:t>Predicted folding time </a:t>
            </a:r>
          </a:p>
          <a:p>
            <a:pPr algn="ctr"/>
            <a:r>
              <a:rPr lang="en-US" sz="1800" b="1">
                <a:latin typeface="Verdana" pitchFamily="34" charset="0"/>
              </a:rPr>
              <a:t> (nanoseconds)</a:t>
            </a:r>
          </a:p>
        </p:txBody>
      </p:sp>
      <p:sp>
        <p:nvSpPr>
          <p:cNvPr id="14376" name="Line 40"/>
          <p:cNvSpPr>
            <a:spLocks noChangeShapeType="1"/>
          </p:cNvSpPr>
          <p:nvPr/>
        </p:nvSpPr>
        <p:spPr bwMode="auto">
          <a:xfrm flipV="1">
            <a:off x="1568450" y="1371600"/>
            <a:ext cx="4343400" cy="4419600"/>
          </a:xfrm>
          <a:prstGeom prst="line">
            <a:avLst/>
          </a:prstGeom>
          <a:noFill/>
          <a:ln w="9525">
            <a:solidFill>
              <a:schemeClr val="tx1"/>
            </a:solidFill>
            <a:round/>
            <a:headEnd/>
            <a:tailEnd/>
          </a:ln>
        </p:spPr>
        <p:txBody>
          <a:bodyPr/>
          <a:lstStyle/>
          <a:p>
            <a:endParaRPr lang="en-US"/>
          </a:p>
        </p:txBody>
      </p:sp>
      <p:pic>
        <p:nvPicPr>
          <p:cNvPr id="14377" name="Picture 41"/>
          <p:cNvPicPr>
            <a:picLocks noChangeAspect="1" noChangeArrowheads="1"/>
          </p:cNvPicPr>
          <p:nvPr/>
        </p:nvPicPr>
        <p:blipFill>
          <a:blip r:embed="rId7" cstate="print"/>
          <a:srcRect/>
          <a:stretch>
            <a:fillRect/>
          </a:stretch>
        </p:blipFill>
        <p:spPr bwMode="auto">
          <a:xfrm>
            <a:off x="5257800" y="2057400"/>
            <a:ext cx="925513" cy="1233488"/>
          </a:xfrm>
          <a:prstGeom prst="rect">
            <a:avLst/>
          </a:prstGeom>
          <a:noFill/>
          <a:ln w="9525">
            <a:noFill/>
            <a:miter lim="800000"/>
            <a:headEnd/>
            <a:tailEnd/>
          </a:ln>
        </p:spPr>
      </p:pic>
      <p:sp>
        <p:nvSpPr>
          <p:cNvPr id="14378" name="Text Box 42"/>
          <p:cNvSpPr txBox="1">
            <a:spLocks noChangeArrowheads="1"/>
          </p:cNvSpPr>
          <p:nvPr/>
        </p:nvSpPr>
        <p:spPr bwMode="auto">
          <a:xfrm>
            <a:off x="1600200" y="4800600"/>
            <a:ext cx="647700" cy="366713"/>
          </a:xfrm>
          <a:prstGeom prst="rect">
            <a:avLst/>
          </a:prstGeom>
          <a:noFill/>
          <a:ln w="9525">
            <a:noFill/>
            <a:miter lim="800000"/>
            <a:headEnd/>
            <a:tailEnd/>
          </a:ln>
        </p:spPr>
        <p:txBody>
          <a:bodyPr wrap="none">
            <a:spAutoFit/>
          </a:bodyPr>
          <a:lstStyle/>
          <a:p>
            <a:r>
              <a:rPr lang="en-US" sz="1800" b="1">
                <a:latin typeface="Helvetica" pitchFamily="34" charset="0"/>
              </a:rPr>
              <a:t>PPA</a:t>
            </a:r>
          </a:p>
        </p:txBody>
      </p:sp>
      <p:sp>
        <p:nvSpPr>
          <p:cNvPr id="14379" name="Text Box 43"/>
          <p:cNvSpPr txBox="1">
            <a:spLocks noChangeArrowheads="1"/>
          </p:cNvSpPr>
          <p:nvPr/>
        </p:nvSpPr>
        <p:spPr bwMode="auto">
          <a:xfrm>
            <a:off x="3429000" y="3962400"/>
            <a:ext cx="1365250" cy="366713"/>
          </a:xfrm>
          <a:prstGeom prst="rect">
            <a:avLst/>
          </a:prstGeom>
          <a:noFill/>
          <a:ln w="9525">
            <a:noFill/>
            <a:miter lim="800000"/>
            <a:headEnd/>
            <a:tailEnd/>
          </a:ln>
        </p:spPr>
        <p:txBody>
          <a:bodyPr wrap="none">
            <a:spAutoFit/>
          </a:bodyPr>
          <a:lstStyle/>
          <a:p>
            <a:r>
              <a:rPr lang="en-US" sz="1800" b="1">
                <a:latin typeface="Helvetica" pitchFamily="34" charset="0"/>
              </a:rPr>
              <a:t>alpha helix</a:t>
            </a:r>
          </a:p>
        </p:txBody>
      </p:sp>
      <p:sp>
        <p:nvSpPr>
          <p:cNvPr id="14380" name="Text Box 44"/>
          <p:cNvSpPr txBox="1">
            <a:spLocks noChangeArrowheads="1"/>
          </p:cNvSpPr>
          <p:nvPr/>
        </p:nvSpPr>
        <p:spPr bwMode="auto">
          <a:xfrm>
            <a:off x="4267200" y="2514600"/>
            <a:ext cx="946150" cy="641350"/>
          </a:xfrm>
          <a:prstGeom prst="rect">
            <a:avLst/>
          </a:prstGeom>
          <a:noFill/>
          <a:ln w="9525">
            <a:noFill/>
            <a:miter lim="800000"/>
            <a:headEnd/>
            <a:tailEnd/>
          </a:ln>
        </p:spPr>
        <p:txBody>
          <a:bodyPr wrap="none">
            <a:spAutoFit/>
          </a:bodyPr>
          <a:lstStyle/>
          <a:p>
            <a:r>
              <a:rPr lang="en-US" sz="1800" b="1">
                <a:latin typeface="Helvetica" pitchFamily="34" charset="0"/>
              </a:rPr>
              <a:t>beta</a:t>
            </a:r>
          </a:p>
          <a:p>
            <a:r>
              <a:rPr lang="en-US" sz="1800" b="1">
                <a:latin typeface="Helvetica" pitchFamily="34" charset="0"/>
              </a:rPr>
              <a:t>hairpin</a:t>
            </a:r>
          </a:p>
        </p:txBody>
      </p:sp>
      <p:sp>
        <p:nvSpPr>
          <p:cNvPr id="14381" name="Text Box 45"/>
          <p:cNvSpPr txBox="1">
            <a:spLocks noChangeArrowheads="1"/>
          </p:cNvSpPr>
          <p:nvPr/>
        </p:nvSpPr>
        <p:spPr bwMode="auto">
          <a:xfrm>
            <a:off x="5105400" y="1524000"/>
            <a:ext cx="701675" cy="366713"/>
          </a:xfrm>
          <a:prstGeom prst="rect">
            <a:avLst/>
          </a:prstGeom>
          <a:noFill/>
          <a:ln w="9525">
            <a:noFill/>
            <a:miter lim="800000"/>
            <a:headEnd/>
            <a:tailEnd/>
          </a:ln>
        </p:spPr>
        <p:txBody>
          <a:bodyPr wrap="none">
            <a:spAutoFit/>
          </a:bodyPr>
          <a:lstStyle/>
          <a:p>
            <a:r>
              <a:rPr lang="en-US" sz="1800" b="1">
                <a:latin typeface="Helvetica" pitchFamily="34" charset="0"/>
              </a:rPr>
              <a:t>villin</a:t>
            </a:r>
          </a:p>
        </p:txBody>
      </p:sp>
      <p:sp>
        <p:nvSpPr>
          <p:cNvPr id="14382" name="Text Box 46"/>
          <p:cNvSpPr txBox="1">
            <a:spLocks noChangeArrowheads="1"/>
          </p:cNvSpPr>
          <p:nvPr/>
        </p:nvSpPr>
        <p:spPr bwMode="auto">
          <a:xfrm>
            <a:off x="6324600" y="1219200"/>
            <a:ext cx="2368550" cy="4851400"/>
          </a:xfrm>
          <a:prstGeom prst="rect">
            <a:avLst/>
          </a:prstGeom>
          <a:noFill/>
          <a:ln w="9525">
            <a:noFill/>
            <a:miter lim="800000"/>
            <a:headEnd/>
            <a:tailEnd/>
          </a:ln>
        </p:spPr>
        <p:txBody>
          <a:bodyPr>
            <a:spAutoFit/>
          </a:bodyPr>
          <a:lstStyle/>
          <a:p>
            <a:r>
              <a:rPr lang="en-US" b="1">
                <a:latin typeface="Helvetica" pitchFamily="34" charset="0"/>
              </a:rPr>
              <a:t>Experiments:</a:t>
            </a:r>
          </a:p>
          <a:p>
            <a:endParaRPr lang="en-US" sz="1800" b="1" u="sng">
              <a:latin typeface="Helvetica" pitchFamily="34" charset="0"/>
            </a:endParaRPr>
          </a:p>
          <a:p>
            <a:r>
              <a:rPr lang="en-US" sz="1800" b="1" u="sng">
                <a:latin typeface="Helvetica" pitchFamily="34" charset="0"/>
              </a:rPr>
              <a:t>villin: </a:t>
            </a:r>
          </a:p>
          <a:p>
            <a:r>
              <a:rPr lang="en-US" sz="1800">
                <a:latin typeface="Helvetica" pitchFamily="34" charset="0"/>
              </a:rPr>
              <a:t>Raleigh, et al, </a:t>
            </a:r>
          </a:p>
          <a:p>
            <a:r>
              <a:rPr lang="en-US" sz="1800">
                <a:latin typeface="Helvetica" pitchFamily="34" charset="0"/>
              </a:rPr>
              <a:t>SUNY, Stony Brook</a:t>
            </a:r>
          </a:p>
          <a:p>
            <a:endParaRPr lang="en-US" sz="1800">
              <a:latin typeface="Helvetica" pitchFamily="34" charset="0"/>
            </a:endParaRPr>
          </a:p>
          <a:p>
            <a:r>
              <a:rPr lang="en-US" sz="1800" b="1" u="sng">
                <a:latin typeface="Helvetica" pitchFamily="34" charset="0"/>
              </a:rPr>
              <a:t>BBAW:</a:t>
            </a:r>
          </a:p>
          <a:p>
            <a:pPr eaLnBrk="0" hangingPunct="0"/>
            <a:r>
              <a:rPr lang="en-US" sz="1800">
                <a:latin typeface="Helvetica" pitchFamily="34" charset="0"/>
              </a:rPr>
              <a:t>Gruebele, et al, UIUC</a:t>
            </a:r>
          </a:p>
          <a:p>
            <a:endParaRPr lang="en-US" sz="1800">
              <a:latin typeface="Helvetica" pitchFamily="34" charset="0"/>
            </a:endParaRPr>
          </a:p>
          <a:p>
            <a:r>
              <a:rPr lang="en-US" sz="1800" b="1" u="sng">
                <a:latin typeface="Helvetica" pitchFamily="34" charset="0"/>
              </a:rPr>
              <a:t>beta hairpin: </a:t>
            </a:r>
          </a:p>
          <a:p>
            <a:r>
              <a:rPr lang="en-US" sz="1800">
                <a:latin typeface="Helvetica" pitchFamily="34" charset="0"/>
              </a:rPr>
              <a:t>Eaton, et al, NIH</a:t>
            </a:r>
          </a:p>
          <a:p>
            <a:endParaRPr lang="en-US" sz="1800">
              <a:latin typeface="Helvetica" pitchFamily="34" charset="0"/>
            </a:endParaRPr>
          </a:p>
          <a:p>
            <a:r>
              <a:rPr lang="en-US" sz="1800" b="1" u="sng">
                <a:latin typeface="Helvetica" pitchFamily="34" charset="0"/>
              </a:rPr>
              <a:t>alpha helix: </a:t>
            </a:r>
          </a:p>
          <a:p>
            <a:r>
              <a:rPr lang="en-US" sz="1800">
                <a:latin typeface="Helvetica" pitchFamily="34" charset="0"/>
              </a:rPr>
              <a:t>Eaton, et al, NIH</a:t>
            </a:r>
          </a:p>
          <a:p>
            <a:endParaRPr lang="en-US" sz="1800">
              <a:latin typeface="Helvetica" pitchFamily="34" charset="0"/>
            </a:endParaRPr>
          </a:p>
          <a:p>
            <a:r>
              <a:rPr lang="en-US" sz="1800" b="1" u="sng">
                <a:latin typeface="Helvetica" pitchFamily="34" charset="0"/>
              </a:rPr>
              <a:t>PPA: </a:t>
            </a:r>
          </a:p>
          <a:p>
            <a:pPr eaLnBrk="0" hangingPunct="0"/>
            <a:r>
              <a:rPr lang="en-US" sz="1800">
                <a:latin typeface="Helvetica" pitchFamily="34" charset="0"/>
              </a:rPr>
              <a:t>Gruebele, et al, UIUC</a:t>
            </a:r>
          </a:p>
        </p:txBody>
      </p:sp>
      <p:sp>
        <p:nvSpPr>
          <p:cNvPr id="14383" name="Line 47"/>
          <p:cNvSpPr>
            <a:spLocks noChangeShapeType="1"/>
          </p:cNvSpPr>
          <p:nvPr/>
        </p:nvSpPr>
        <p:spPr bwMode="auto">
          <a:xfrm>
            <a:off x="1511300" y="2265363"/>
            <a:ext cx="57150" cy="1587"/>
          </a:xfrm>
          <a:prstGeom prst="line">
            <a:avLst/>
          </a:prstGeom>
          <a:noFill/>
          <a:ln w="0">
            <a:solidFill>
              <a:srgbClr val="000000"/>
            </a:solidFill>
            <a:round/>
            <a:headEnd/>
            <a:tailEnd/>
          </a:ln>
        </p:spPr>
        <p:txBody>
          <a:bodyPr/>
          <a:lstStyle/>
          <a:p>
            <a:endParaRPr lang="en-US"/>
          </a:p>
        </p:txBody>
      </p:sp>
      <p:sp>
        <p:nvSpPr>
          <p:cNvPr id="14384" name="Text Box 48"/>
          <p:cNvSpPr txBox="1">
            <a:spLocks noChangeArrowheads="1"/>
          </p:cNvSpPr>
          <p:nvPr/>
        </p:nvSpPr>
        <p:spPr bwMode="auto">
          <a:xfrm>
            <a:off x="4191000" y="1905000"/>
            <a:ext cx="889000" cy="366713"/>
          </a:xfrm>
          <a:prstGeom prst="rect">
            <a:avLst/>
          </a:prstGeom>
          <a:noFill/>
          <a:ln w="9525">
            <a:noFill/>
            <a:miter lim="800000"/>
            <a:headEnd/>
            <a:tailEnd/>
          </a:ln>
        </p:spPr>
        <p:txBody>
          <a:bodyPr wrap="none">
            <a:spAutoFit/>
          </a:bodyPr>
          <a:lstStyle/>
          <a:p>
            <a:r>
              <a:rPr lang="en-US" sz="1800" b="1">
                <a:latin typeface="Helvetica" pitchFamily="34" charset="0"/>
              </a:rPr>
              <a:t>BBAW</a:t>
            </a:r>
          </a:p>
        </p:txBody>
      </p:sp>
      <p:sp>
        <p:nvSpPr>
          <p:cNvPr id="14385" name="Rectangle 49"/>
          <p:cNvSpPr>
            <a:spLocks noChangeArrowheads="1"/>
          </p:cNvSpPr>
          <p:nvPr/>
        </p:nvSpPr>
        <p:spPr bwMode="auto">
          <a:xfrm>
            <a:off x="4800600" y="2209800"/>
            <a:ext cx="2286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86" name="Rectangle 50"/>
          <p:cNvSpPr>
            <a:spLocks noChangeArrowheads="1"/>
          </p:cNvSpPr>
          <p:nvPr/>
        </p:nvSpPr>
        <p:spPr bwMode="auto">
          <a:xfrm>
            <a:off x="5257800" y="6461125"/>
            <a:ext cx="3071813" cy="396875"/>
          </a:xfrm>
          <a:prstGeom prst="rect">
            <a:avLst/>
          </a:prstGeom>
          <a:noFill/>
          <a:ln w="9525">
            <a:noFill/>
            <a:miter lim="800000"/>
            <a:headEnd/>
            <a:tailEnd/>
          </a:ln>
        </p:spPr>
        <p:txBody>
          <a:bodyPr wrap="none">
            <a:spAutoFit/>
          </a:bodyPr>
          <a:lstStyle/>
          <a:p>
            <a:r>
              <a:rPr lang="en-US" i="1">
                <a:solidFill>
                  <a:srgbClr val="FF0000"/>
                </a:solidFill>
              </a:rPr>
              <a:t>http://pande.stanford.edu/</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3600">
                <a:solidFill>
                  <a:schemeClr val="accent2"/>
                </a:solidFill>
              </a:rPr>
              <a:t>Protein Structure Prediction</a:t>
            </a:r>
          </a:p>
        </p:txBody>
      </p:sp>
      <p:pic>
        <p:nvPicPr>
          <p:cNvPr id="15363" name="Picture 4"/>
          <p:cNvPicPr>
            <a:picLocks noChangeAspect="1" noChangeArrowheads="1"/>
          </p:cNvPicPr>
          <p:nvPr/>
        </p:nvPicPr>
        <p:blipFill>
          <a:blip r:embed="rId2" cstate="print">
            <a:lum bright="-20000" contrast="40000"/>
          </a:blip>
          <a:srcRect/>
          <a:stretch>
            <a:fillRect/>
          </a:stretch>
        </p:blipFill>
        <p:spPr bwMode="auto">
          <a:xfrm>
            <a:off x="457200" y="1295400"/>
            <a:ext cx="4414838" cy="4445000"/>
          </a:xfrm>
          <a:prstGeom prst="rect">
            <a:avLst/>
          </a:prstGeom>
          <a:noFill/>
          <a:ln w="9525">
            <a:noFill/>
            <a:miter lim="800000"/>
            <a:headEnd/>
            <a:tailEnd/>
          </a:ln>
        </p:spPr>
      </p:pic>
      <p:pic>
        <p:nvPicPr>
          <p:cNvPr id="15364" name="Picture 5"/>
          <p:cNvPicPr>
            <a:picLocks noChangeAspect="1" noChangeArrowheads="1"/>
          </p:cNvPicPr>
          <p:nvPr/>
        </p:nvPicPr>
        <p:blipFill>
          <a:blip r:embed="rId3" cstate="print"/>
          <a:srcRect/>
          <a:stretch>
            <a:fillRect/>
          </a:stretch>
        </p:blipFill>
        <p:spPr bwMode="auto">
          <a:xfrm>
            <a:off x="6096000" y="4114800"/>
            <a:ext cx="1470025" cy="1652588"/>
          </a:xfrm>
          <a:prstGeom prst="rect">
            <a:avLst/>
          </a:prstGeom>
          <a:noFill/>
          <a:ln w="9525">
            <a:noFill/>
            <a:miter lim="800000"/>
            <a:headEnd/>
            <a:tailEnd/>
          </a:ln>
        </p:spPr>
      </p:pic>
      <p:sp>
        <p:nvSpPr>
          <p:cNvPr id="15365" name="Text Box 6"/>
          <p:cNvSpPr txBox="1">
            <a:spLocks noChangeArrowheads="1"/>
          </p:cNvSpPr>
          <p:nvPr/>
        </p:nvSpPr>
        <p:spPr bwMode="auto">
          <a:xfrm>
            <a:off x="5029200" y="1501775"/>
            <a:ext cx="3017838" cy="1128713"/>
          </a:xfrm>
          <a:prstGeom prst="rect">
            <a:avLst/>
          </a:prstGeom>
          <a:noFill/>
          <a:ln w="9525">
            <a:noFill/>
            <a:miter lim="800000"/>
            <a:headEnd/>
            <a:tailEnd/>
          </a:ln>
        </p:spPr>
        <p:txBody>
          <a:bodyPr wrap="none">
            <a:spAutoFit/>
          </a:bodyPr>
          <a:lstStyle/>
          <a:p>
            <a:r>
              <a:rPr lang="en-US" sz="2800">
                <a:solidFill>
                  <a:schemeClr val="accent2"/>
                </a:solidFill>
              </a:rPr>
              <a:t>DECOYS:</a:t>
            </a:r>
          </a:p>
          <a:p>
            <a:r>
              <a:rPr lang="en-US">
                <a:solidFill>
                  <a:srgbClr val="FF0000"/>
                </a:solidFill>
              </a:rPr>
              <a:t>Generate a large number</a:t>
            </a:r>
          </a:p>
          <a:p>
            <a:r>
              <a:rPr lang="en-US">
                <a:solidFill>
                  <a:srgbClr val="FF0000"/>
                </a:solidFill>
              </a:rPr>
              <a:t>of possible shapes</a:t>
            </a:r>
          </a:p>
        </p:txBody>
      </p:sp>
      <p:sp>
        <p:nvSpPr>
          <p:cNvPr id="15366" name="Text Box 7"/>
          <p:cNvSpPr txBox="1">
            <a:spLocks noChangeArrowheads="1"/>
          </p:cNvSpPr>
          <p:nvPr/>
        </p:nvSpPr>
        <p:spPr bwMode="auto">
          <a:xfrm>
            <a:off x="5013325" y="2960688"/>
            <a:ext cx="3511550" cy="1128712"/>
          </a:xfrm>
          <a:prstGeom prst="rect">
            <a:avLst/>
          </a:prstGeom>
          <a:noFill/>
          <a:ln w="9525">
            <a:noFill/>
            <a:miter lim="800000"/>
            <a:headEnd/>
            <a:tailEnd/>
          </a:ln>
        </p:spPr>
        <p:txBody>
          <a:bodyPr wrap="none">
            <a:spAutoFit/>
          </a:bodyPr>
          <a:lstStyle/>
          <a:p>
            <a:r>
              <a:rPr lang="en-US" sz="2800">
                <a:solidFill>
                  <a:schemeClr val="accent2"/>
                </a:solidFill>
              </a:rPr>
              <a:t>DISCRIMINATION:</a:t>
            </a:r>
          </a:p>
          <a:p>
            <a:r>
              <a:rPr lang="en-US">
                <a:solidFill>
                  <a:srgbClr val="FF0000"/>
                </a:solidFill>
              </a:rPr>
              <a:t>Select the correct, native-like </a:t>
            </a:r>
          </a:p>
          <a:p>
            <a:r>
              <a:rPr lang="en-US">
                <a:solidFill>
                  <a:srgbClr val="FF0000"/>
                </a:solidFill>
              </a:rPr>
              <a:t>fold</a:t>
            </a:r>
          </a:p>
        </p:txBody>
      </p:sp>
      <p:sp>
        <p:nvSpPr>
          <p:cNvPr id="15367" name="Text Box 8"/>
          <p:cNvSpPr txBox="1">
            <a:spLocks noChangeArrowheads="1"/>
          </p:cNvSpPr>
          <p:nvPr/>
        </p:nvSpPr>
        <p:spPr bwMode="auto">
          <a:xfrm>
            <a:off x="533400" y="6019800"/>
            <a:ext cx="3614738" cy="396875"/>
          </a:xfrm>
          <a:prstGeom prst="rect">
            <a:avLst/>
          </a:prstGeom>
          <a:noFill/>
          <a:ln w="9525">
            <a:noFill/>
            <a:miter lim="800000"/>
            <a:headEnd/>
            <a:tailEnd/>
          </a:ln>
        </p:spPr>
        <p:txBody>
          <a:bodyPr wrap="none">
            <a:spAutoFit/>
          </a:bodyPr>
          <a:lstStyle/>
          <a:p>
            <a:r>
              <a:rPr lang="en-US" b="1" i="1">
                <a:solidFill>
                  <a:srgbClr val="3366FF"/>
                </a:solidFill>
              </a:rPr>
              <a:t>Need good decoy structures</a:t>
            </a:r>
          </a:p>
        </p:txBody>
      </p:sp>
      <p:sp>
        <p:nvSpPr>
          <p:cNvPr id="15368" name="Text Box 9"/>
          <p:cNvSpPr txBox="1">
            <a:spLocks noChangeArrowheads="1"/>
          </p:cNvSpPr>
          <p:nvPr/>
        </p:nvSpPr>
        <p:spPr bwMode="auto">
          <a:xfrm>
            <a:off x="5029200" y="6019800"/>
            <a:ext cx="3684588" cy="396875"/>
          </a:xfrm>
          <a:prstGeom prst="rect">
            <a:avLst/>
          </a:prstGeom>
          <a:noFill/>
          <a:ln w="9525">
            <a:noFill/>
            <a:miter lim="800000"/>
            <a:headEnd/>
            <a:tailEnd/>
          </a:ln>
        </p:spPr>
        <p:txBody>
          <a:bodyPr wrap="none">
            <a:spAutoFit/>
          </a:bodyPr>
          <a:lstStyle/>
          <a:p>
            <a:r>
              <a:rPr lang="en-US" b="1" i="1">
                <a:solidFill>
                  <a:srgbClr val="3366FF"/>
                </a:solidFill>
              </a:rPr>
              <a:t>Need a good energy function</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lum bright="-20000" contrast="44000"/>
          </a:blip>
          <a:srcRect/>
          <a:stretch>
            <a:fillRect/>
          </a:stretch>
        </p:blipFill>
        <p:spPr bwMode="auto">
          <a:xfrm>
            <a:off x="228600" y="403225"/>
            <a:ext cx="6340475" cy="6454775"/>
          </a:xfrm>
          <a:prstGeom prst="rect">
            <a:avLst/>
          </a:prstGeom>
          <a:noFill/>
          <a:ln w="9525">
            <a:noFill/>
            <a:miter lim="800000"/>
            <a:headEnd/>
            <a:tailEnd/>
          </a:ln>
        </p:spPr>
      </p:pic>
      <p:sp>
        <p:nvSpPr>
          <p:cNvPr id="16387" name="Rectangle 5"/>
          <p:cNvSpPr>
            <a:spLocks noChangeArrowheads="1"/>
          </p:cNvSpPr>
          <p:nvPr/>
        </p:nvSpPr>
        <p:spPr bwMode="auto">
          <a:xfrm>
            <a:off x="1981200" y="381000"/>
            <a:ext cx="3200400" cy="457200"/>
          </a:xfrm>
          <a:prstGeom prst="rect">
            <a:avLst/>
          </a:prstGeom>
          <a:solidFill>
            <a:schemeClr val="bg1"/>
          </a:solidFill>
          <a:ln w="9525">
            <a:noFill/>
            <a:miter lim="800000"/>
            <a:headEnd/>
            <a:tailEnd/>
          </a:ln>
        </p:spPr>
        <p:txBody>
          <a:bodyPr wrap="none" anchor="ctr"/>
          <a:lstStyle/>
          <a:p>
            <a:pPr algn="ctr"/>
            <a:endParaRPr lang="en-US"/>
          </a:p>
        </p:txBody>
      </p:sp>
      <p:sp>
        <p:nvSpPr>
          <p:cNvPr id="16388" name="Text Box 7"/>
          <p:cNvSpPr txBox="1">
            <a:spLocks noChangeArrowheads="1"/>
          </p:cNvSpPr>
          <p:nvPr/>
        </p:nvSpPr>
        <p:spPr bwMode="auto">
          <a:xfrm>
            <a:off x="1828800" y="0"/>
            <a:ext cx="7143750" cy="641350"/>
          </a:xfrm>
          <a:prstGeom prst="rect">
            <a:avLst/>
          </a:prstGeom>
          <a:noFill/>
          <a:ln w="9525">
            <a:noFill/>
            <a:miter lim="800000"/>
            <a:headEnd/>
            <a:tailEnd/>
          </a:ln>
        </p:spPr>
        <p:txBody>
          <a:bodyPr wrap="none">
            <a:spAutoFit/>
          </a:bodyPr>
          <a:lstStyle/>
          <a:p>
            <a:r>
              <a:rPr lang="en-US" sz="3600">
                <a:solidFill>
                  <a:schemeClr val="accent2"/>
                </a:solidFill>
              </a:rPr>
              <a:t>ROSETTA at CASP (David Baker)</a:t>
            </a:r>
          </a:p>
        </p:txBody>
      </p:sp>
      <p:sp>
        <p:nvSpPr>
          <p:cNvPr id="16389" name="Text Box 10"/>
          <p:cNvSpPr txBox="1">
            <a:spLocks noChangeArrowheads="1"/>
          </p:cNvSpPr>
          <p:nvPr/>
        </p:nvSpPr>
        <p:spPr bwMode="auto">
          <a:xfrm>
            <a:off x="6019800" y="1524000"/>
            <a:ext cx="2830513" cy="581025"/>
          </a:xfrm>
          <a:prstGeom prst="rect">
            <a:avLst/>
          </a:prstGeom>
          <a:noFill/>
          <a:ln w="9525">
            <a:noFill/>
            <a:miter lim="800000"/>
            <a:headEnd/>
            <a:tailEnd/>
          </a:ln>
        </p:spPr>
        <p:txBody>
          <a:bodyPr wrap="none">
            <a:spAutoFit/>
          </a:bodyPr>
          <a:lstStyle/>
          <a:p>
            <a:r>
              <a:rPr lang="en-US" sz="1600" i="1">
                <a:solidFill>
                  <a:srgbClr val="FF0000"/>
                </a:solidFill>
              </a:rPr>
              <a:t>Simultaneous modeling</a:t>
            </a:r>
          </a:p>
          <a:p>
            <a:r>
              <a:rPr lang="en-US" sz="1600" i="1">
                <a:solidFill>
                  <a:srgbClr val="FF0000"/>
                </a:solidFill>
              </a:rPr>
              <a:t> of the target and 2 homologs</a:t>
            </a:r>
          </a:p>
        </p:txBody>
      </p:sp>
      <p:sp>
        <p:nvSpPr>
          <p:cNvPr id="16390" name="Text Box 11"/>
          <p:cNvSpPr txBox="1">
            <a:spLocks noChangeArrowheads="1"/>
          </p:cNvSpPr>
          <p:nvPr/>
        </p:nvSpPr>
        <p:spPr bwMode="auto">
          <a:xfrm>
            <a:off x="6400800" y="2462213"/>
            <a:ext cx="2003425" cy="581025"/>
          </a:xfrm>
          <a:prstGeom prst="rect">
            <a:avLst/>
          </a:prstGeom>
          <a:noFill/>
          <a:ln w="9525">
            <a:noFill/>
            <a:miter lim="800000"/>
            <a:headEnd/>
            <a:tailEnd/>
          </a:ln>
        </p:spPr>
        <p:txBody>
          <a:bodyPr wrap="none">
            <a:spAutoFit/>
          </a:bodyPr>
          <a:lstStyle/>
          <a:p>
            <a:r>
              <a:rPr lang="en-US" sz="1600" i="1">
                <a:solidFill>
                  <a:srgbClr val="FF0000"/>
                </a:solidFill>
              </a:rPr>
              <a:t>Secondary structure</a:t>
            </a:r>
          </a:p>
          <a:p>
            <a:r>
              <a:rPr lang="en-US" sz="1600" i="1">
                <a:solidFill>
                  <a:srgbClr val="FF0000"/>
                </a:solidFill>
              </a:rPr>
              <a:t>prediction</a:t>
            </a:r>
          </a:p>
        </p:txBody>
      </p:sp>
      <p:sp>
        <p:nvSpPr>
          <p:cNvPr id="16391" name="Text Box 12"/>
          <p:cNvSpPr txBox="1">
            <a:spLocks noChangeArrowheads="1"/>
          </p:cNvSpPr>
          <p:nvPr/>
        </p:nvSpPr>
        <p:spPr bwMode="auto">
          <a:xfrm>
            <a:off x="6461125" y="3413125"/>
            <a:ext cx="2116138" cy="825500"/>
          </a:xfrm>
          <a:prstGeom prst="rect">
            <a:avLst/>
          </a:prstGeom>
          <a:noFill/>
          <a:ln w="9525">
            <a:noFill/>
            <a:miter lim="800000"/>
            <a:headEnd/>
            <a:tailEnd/>
          </a:ln>
        </p:spPr>
        <p:txBody>
          <a:bodyPr wrap="none">
            <a:spAutoFit/>
          </a:bodyPr>
          <a:lstStyle/>
          <a:p>
            <a:r>
              <a:rPr lang="en-US" sz="1600" i="1">
                <a:solidFill>
                  <a:srgbClr val="FF0000"/>
                </a:solidFill>
              </a:rPr>
              <a:t>Fragment based</a:t>
            </a:r>
          </a:p>
          <a:p>
            <a:r>
              <a:rPr lang="en-US" sz="1600" i="1">
                <a:solidFill>
                  <a:srgbClr val="FF0000"/>
                </a:solidFill>
              </a:rPr>
              <a:t>approach to generate</a:t>
            </a:r>
          </a:p>
          <a:p>
            <a:r>
              <a:rPr lang="en-US" sz="1600" i="1">
                <a:solidFill>
                  <a:srgbClr val="FF0000"/>
                </a:solidFill>
              </a:rPr>
              <a:t>decoys</a:t>
            </a:r>
          </a:p>
        </p:txBody>
      </p:sp>
      <p:sp>
        <p:nvSpPr>
          <p:cNvPr id="16392" name="Text Box 13"/>
          <p:cNvSpPr txBox="1">
            <a:spLocks noChangeArrowheads="1"/>
          </p:cNvSpPr>
          <p:nvPr/>
        </p:nvSpPr>
        <p:spPr bwMode="auto">
          <a:xfrm>
            <a:off x="6689725" y="4708525"/>
            <a:ext cx="1617663" cy="581025"/>
          </a:xfrm>
          <a:prstGeom prst="rect">
            <a:avLst/>
          </a:prstGeom>
          <a:noFill/>
          <a:ln w="9525">
            <a:noFill/>
            <a:miter lim="800000"/>
            <a:headEnd/>
            <a:tailEnd/>
          </a:ln>
        </p:spPr>
        <p:txBody>
          <a:bodyPr wrap="none">
            <a:spAutoFit/>
          </a:bodyPr>
          <a:lstStyle/>
          <a:p>
            <a:r>
              <a:rPr lang="en-US" sz="1600" i="1">
                <a:solidFill>
                  <a:srgbClr val="FF0000"/>
                </a:solidFill>
              </a:rPr>
              <a:t>Select 5 decoys</a:t>
            </a:r>
          </a:p>
          <a:p>
            <a:r>
              <a:rPr lang="en-US" sz="1600" i="1">
                <a:solidFill>
                  <a:srgbClr val="FF0000"/>
                </a:solidFill>
              </a:rPr>
              <a:t>For prediction</a:t>
            </a:r>
          </a:p>
        </p:txBody>
      </p:sp>
      <p:grpSp>
        <p:nvGrpSpPr>
          <p:cNvPr id="16393" name="Group 16"/>
          <p:cNvGrpSpPr>
            <a:grpSpLocks/>
          </p:cNvGrpSpPr>
          <p:nvPr/>
        </p:nvGrpSpPr>
        <p:grpSpPr bwMode="auto">
          <a:xfrm>
            <a:off x="212725" y="723900"/>
            <a:ext cx="2454275" cy="457200"/>
            <a:chOff x="134" y="432"/>
            <a:chExt cx="1546" cy="288"/>
          </a:xfrm>
        </p:grpSpPr>
        <p:sp>
          <p:nvSpPr>
            <p:cNvPr id="16400" name="Text Box 8"/>
            <p:cNvSpPr txBox="1">
              <a:spLocks noChangeArrowheads="1"/>
            </p:cNvSpPr>
            <p:nvPr/>
          </p:nvSpPr>
          <p:spPr bwMode="auto">
            <a:xfrm>
              <a:off x="134" y="439"/>
              <a:ext cx="1531" cy="250"/>
            </a:xfrm>
            <a:prstGeom prst="rect">
              <a:avLst/>
            </a:prstGeom>
            <a:noFill/>
            <a:ln w="9525">
              <a:noFill/>
              <a:miter lim="800000"/>
              <a:headEnd/>
              <a:tailEnd/>
            </a:ln>
          </p:spPr>
          <p:txBody>
            <a:bodyPr wrap="none">
              <a:spAutoFit/>
            </a:bodyPr>
            <a:lstStyle/>
            <a:p>
              <a:r>
                <a:rPr lang="en-US" i="1">
                  <a:solidFill>
                    <a:srgbClr val="FF0000"/>
                  </a:solidFill>
                </a:rPr>
                <a:t>Homology modeling</a:t>
              </a:r>
            </a:p>
          </p:txBody>
        </p:sp>
        <p:sp>
          <p:nvSpPr>
            <p:cNvPr id="16401" name="AutoShape 14"/>
            <p:cNvSpPr>
              <a:spLocks noChangeArrowheads="1"/>
            </p:cNvSpPr>
            <p:nvPr/>
          </p:nvSpPr>
          <p:spPr bwMode="auto">
            <a:xfrm>
              <a:off x="144" y="432"/>
              <a:ext cx="1536" cy="288"/>
            </a:xfrm>
            <a:prstGeom prst="roundRect">
              <a:avLst>
                <a:gd name="adj" fmla="val 16667"/>
              </a:avLst>
            </a:prstGeom>
            <a:noFill/>
            <a:ln w="22225">
              <a:solidFill>
                <a:srgbClr val="FF0000"/>
              </a:solidFill>
              <a:round/>
              <a:headEnd/>
              <a:tailEnd/>
            </a:ln>
          </p:spPr>
          <p:txBody>
            <a:bodyPr wrap="none" anchor="ctr"/>
            <a:lstStyle/>
            <a:p>
              <a:endParaRPr lang="en-US"/>
            </a:p>
          </p:txBody>
        </p:sp>
      </p:grpSp>
      <p:grpSp>
        <p:nvGrpSpPr>
          <p:cNvPr id="16394" name="Group 17"/>
          <p:cNvGrpSpPr>
            <a:grpSpLocks/>
          </p:cNvGrpSpPr>
          <p:nvPr/>
        </p:nvGrpSpPr>
        <p:grpSpPr bwMode="auto">
          <a:xfrm>
            <a:off x="4800600" y="723900"/>
            <a:ext cx="2438400" cy="457200"/>
            <a:chOff x="3024" y="480"/>
            <a:chExt cx="1536" cy="288"/>
          </a:xfrm>
        </p:grpSpPr>
        <p:sp>
          <p:nvSpPr>
            <p:cNvPr id="16398" name="Text Box 9"/>
            <p:cNvSpPr txBox="1">
              <a:spLocks noChangeArrowheads="1"/>
            </p:cNvSpPr>
            <p:nvPr/>
          </p:nvSpPr>
          <p:spPr bwMode="auto">
            <a:xfrm>
              <a:off x="3110" y="487"/>
              <a:ext cx="1424" cy="250"/>
            </a:xfrm>
            <a:prstGeom prst="rect">
              <a:avLst/>
            </a:prstGeom>
            <a:noFill/>
            <a:ln w="9525">
              <a:noFill/>
              <a:miter lim="800000"/>
              <a:headEnd/>
              <a:tailEnd/>
            </a:ln>
          </p:spPr>
          <p:txBody>
            <a:bodyPr wrap="none">
              <a:spAutoFit/>
            </a:bodyPr>
            <a:lstStyle/>
            <a:p>
              <a:r>
                <a:rPr lang="en-US" i="1">
                  <a:solidFill>
                    <a:srgbClr val="FF0000"/>
                  </a:solidFill>
                </a:rPr>
                <a:t>Ab initio prediction</a:t>
              </a:r>
            </a:p>
          </p:txBody>
        </p:sp>
        <p:sp>
          <p:nvSpPr>
            <p:cNvPr id="16399" name="AutoShape 15"/>
            <p:cNvSpPr>
              <a:spLocks noChangeArrowheads="1"/>
            </p:cNvSpPr>
            <p:nvPr/>
          </p:nvSpPr>
          <p:spPr bwMode="auto">
            <a:xfrm>
              <a:off x="3024" y="480"/>
              <a:ext cx="1536" cy="288"/>
            </a:xfrm>
            <a:prstGeom prst="roundRect">
              <a:avLst>
                <a:gd name="adj" fmla="val 16667"/>
              </a:avLst>
            </a:prstGeom>
            <a:noFill/>
            <a:ln w="22225">
              <a:solidFill>
                <a:srgbClr val="FF0000"/>
              </a:solidFill>
              <a:round/>
              <a:headEnd/>
              <a:tailEnd/>
            </a:ln>
          </p:spPr>
          <p:txBody>
            <a:bodyPr wrap="none" anchor="ctr"/>
            <a:lstStyle/>
            <a:p>
              <a:endParaRPr lang="en-US"/>
            </a:p>
          </p:txBody>
        </p:sp>
      </p:grpSp>
      <p:sp>
        <p:nvSpPr>
          <p:cNvPr id="16395" name="Text Box 18"/>
          <p:cNvSpPr txBox="1">
            <a:spLocks noChangeArrowheads="1"/>
          </p:cNvSpPr>
          <p:nvPr/>
        </p:nvSpPr>
        <p:spPr bwMode="auto">
          <a:xfrm>
            <a:off x="5486400" y="5788025"/>
            <a:ext cx="3236913" cy="1069975"/>
          </a:xfrm>
          <a:prstGeom prst="rect">
            <a:avLst/>
          </a:prstGeom>
          <a:noFill/>
          <a:ln w="9525">
            <a:noFill/>
            <a:miter lim="800000"/>
            <a:headEnd/>
            <a:tailEnd/>
          </a:ln>
        </p:spPr>
        <p:txBody>
          <a:bodyPr wrap="none">
            <a:spAutoFit/>
          </a:bodyPr>
          <a:lstStyle/>
          <a:p>
            <a:r>
              <a:rPr lang="en-US" sz="1600" i="1"/>
              <a:t>Rosetta predictions in CASP5:</a:t>
            </a:r>
          </a:p>
          <a:p>
            <a:r>
              <a:rPr lang="en-US" sz="1600" i="1"/>
              <a:t>Successes, failures, and prospect</a:t>
            </a:r>
          </a:p>
          <a:p>
            <a:r>
              <a:rPr lang="en-US" sz="1600" i="1"/>
              <a:t>for complete automation. Baker et</a:t>
            </a:r>
          </a:p>
          <a:p>
            <a:r>
              <a:rPr lang="en-US" sz="1600" i="1"/>
              <a:t>all, Proteins, 53:457-468 (2003)</a:t>
            </a:r>
          </a:p>
        </p:txBody>
      </p:sp>
      <p:sp>
        <p:nvSpPr>
          <p:cNvPr id="16396" name="AutoShape 19"/>
          <p:cNvSpPr>
            <a:spLocks noChangeArrowheads="1"/>
          </p:cNvSpPr>
          <p:nvPr/>
        </p:nvSpPr>
        <p:spPr bwMode="auto">
          <a:xfrm>
            <a:off x="5486400" y="5791200"/>
            <a:ext cx="3200400" cy="1066800"/>
          </a:xfrm>
          <a:prstGeom prst="roundRect">
            <a:avLst>
              <a:gd name="adj" fmla="val 16667"/>
            </a:avLst>
          </a:prstGeom>
          <a:noFill/>
          <a:ln w="22225">
            <a:solidFill>
              <a:schemeClr val="tx1"/>
            </a:solidFill>
            <a:round/>
            <a:headEnd/>
            <a:tailEnd/>
          </a:ln>
        </p:spPr>
        <p:txBody>
          <a:bodyPr wrap="none" anchor="ctr"/>
          <a:lstStyle/>
          <a:p>
            <a:endParaRPr lang="en-US"/>
          </a:p>
        </p:txBody>
      </p:sp>
      <p:sp>
        <p:nvSpPr>
          <p:cNvPr id="16397" name="Text Box 20"/>
          <p:cNvSpPr txBox="1">
            <a:spLocks noChangeArrowheads="1"/>
          </p:cNvSpPr>
          <p:nvPr/>
        </p:nvSpPr>
        <p:spPr bwMode="auto">
          <a:xfrm>
            <a:off x="0" y="4572000"/>
            <a:ext cx="2470150" cy="1190625"/>
          </a:xfrm>
          <a:prstGeom prst="rect">
            <a:avLst/>
          </a:prstGeom>
          <a:noFill/>
          <a:ln w="9525">
            <a:noFill/>
            <a:miter lim="800000"/>
            <a:headEnd/>
            <a:tailEnd/>
          </a:ln>
        </p:spPr>
        <p:txBody>
          <a:bodyPr wrap="none">
            <a:spAutoFit/>
          </a:bodyPr>
          <a:lstStyle/>
          <a:p>
            <a:r>
              <a:rPr lang="en-US" sz="1800" i="1"/>
              <a:t>Most successful</a:t>
            </a:r>
          </a:p>
          <a:p>
            <a:r>
              <a:rPr lang="en-US" sz="1800" i="1"/>
              <a:t>Method at CASP,</a:t>
            </a:r>
          </a:p>
          <a:p>
            <a:r>
              <a:rPr lang="en-US" sz="1800" i="1"/>
              <a:t>for fold recognition</a:t>
            </a:r>
          </a:p>
          <a:p>
            <a:r>
              <a:rPr lang="en-US" sz="1800" i="1"/>
              <a:t>and ab initio prediction</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lum bright="-20000" contrast="38000"/>
          </a:blip>
          <a:srcRect/>
          <a:stretch>
            <a:fillRect/>
          </a:stretch>
        </p:blipFill>
        <p:spPr bwMode="auto">
          <a:xfrm>
            <a:off x="381000" y="838200"/>
            <a:ext cx="7440613" cy="5473700"/>
          </a:xfrm>
          <a:prstGeom prst="rect">
            <a:avLst/>
          </a:prstGeom>
          <a:noFill/>
          <a:ln w="9525">
            <a:noFill/>
            <a:miter lim="800000"/>
            <a:headEnd/>
            <a:tailEnd/>
          </a:ln>
        </p:spPr>
      </p:pic>
      <p:sp>
        <p:nvSpPr>
          <p:cNvPr id="17411" name="Text Box 5"/>
          <p:cNvSpPr txBox="1">
            <a:spLocks noChangeArrowheads="1"/>
          </p:cNvSpPr>
          <p:nvPr/>
        </p:nvSpPr>
        <p:spPr bwMode="auto">
          <a:xfrm>
            <a:off x="2803525" y="6411913"/>
            <a:ext cx="3324225" cy="396875"/>
          </a:xfrm>
          <a:prstGeom prst="rect">
            <a:avLst/>
          </a:prstGeom>
          <a:noFill/>
          <a:ln w="9525">
            <a:noFill/>
            <a:miter lim="800000"/>
            <a:headEnd/>
            <a:tailEnd/>
          </a:ln>
        </p:spPr>
        <p:txBody>
          <a:bodyPr wrap="none">
            <a:spAutoFit/>
          </a:bodyPr>
          <a:lstStyle/>
          <a:p>
            <a:r>
              <a:rPr lang="en-US" b="1">
                <a:solidFill>
                  <a:srgbClr val="FF0000"/>
                </a:solidFill>
              </a:rPr>
              <a:t>% of the full target protein</a:t>
            </a:r>
          </a:p>
        </p:txBody>
      </p:sp>
      <p:sp>
        <p:nvSpPr>
          <p:cNvPr id="17412" name="Text Box 6"/>
          <p:cNvSpPr txBox="1">
            <a:spLocks noChangeArrowheads="1"/>
          </p:cNvSpPr>
          <p:nvPr/>
        </p:nvSpPr>
        <p:spPr bwMode="auto">
          <a:xfrm rot="-5400000">
            <a:off x="-2541587" y="3379787"/>
            <a:ext cx="6089650" cy="396875"/>
          </a:xfrm>
          <a:prstGeom prst="rect">
            <a:avLst/>
          </a:prstGeom>
          <a:noFill/>
          <a:ln w="9525">
            <a:noFill/>
            <a:miter lim="800000"/>
            <a:headEnd/>
            <a:tailEnd/>
          </a:ln>
        </p:spPr>
        <p:txBody>
          <a:bodyPr wrap="none">
            <a:spAutoFit/>
          </a:bodyPr>
          <a:lstStyle/>
          <a:p>
            <a:r>
              <a:rPr lang="en-US" b="1">
                <a:solidFill>
                  <a:srgbClr val="FF0000"/>
                </a:solidFill>
              </a:rPr>
              <a:t>cRMS (model – experimental structure) cutoff (</a:t>
            </a:r>
            <a:r>
              <a:rPr lang="en-US" b="1">
                <a:solidFill>
                  <a:srgbClr val="FF0000"/>
                </a:solidFill>
                <a:cs typeface="Arial" charset="0"/>
              </a:rPr>
              <a:t>Å</a:t>
            </a:r>
            <a:r>
              <a:rPr lang="en-US" b="1">
                <a:solidFill>
                  <a:srgbClr val="FF0000"/>
                </a:solidFill>
              </a:rPr>
              <a:t>)</a:t>
            </a:r>
          </a:p>
        </p:txBody>
      </p:sp>
      <p:sp>
        <p:nvSpPr>
          <p:cNvPr id="17413" name="Text Box 7"/>
          <p:cNvSpPr txBox="1">
            <a:spLocks noChangeArrowheads="1"/>
          </p:cNvSpPr>
          <p:nvPr/>
        </p:nvSpPr>
        <p:spPr bwMode="auto">
          <a:xfrm>
            <a:off x="2209800" y="0"/>
            <a:ext cx="4027488" cy="457200"/>
          </a:xfrm>
          <a:prstGeom prst="rect">
            <a:avLst/>
          </a:prstGeom>
          <a:noFill/>
          <a:ln w="9525">
            <a:noFill/>
            <a:miter lim="800000"/>
            <a:headEnd/>
            <a:tailEnd/>
          </a:ln>
        </p:spPr>
        <p:txBody>
          <a:bodyPr wrap="none">
            <a:spAutoFit/>
          </a:bodyPr>
          <a:lstStyle/>
          <a:p>
            <a:r>
              <a:rPr lang="en-US">
                <a:solidFill>
                  <a:schemeClr val="accent2"/>
                </a:solidFill>
              </a:rPr>
              <a:t>ROSETTA results at CASP5</a:t>
            </a:r>
          </a:p>
        </p:txBody>
      </p:sp>
      <p:sp>
        <p:nvSpPr>
          <p:cNvPr id="17414" name="Text Box 8"/>
          <p:cNvSpPr txBox="1">
            <a:spLocks noChangeArrowheads="1"/>
          </p:cNvSpPr>
          <p:nvPr/>
        </p:nvSpPr>
        <p:spPr bwMode="auto">
          <a:xfrm>
            <a:off x="7634288" y="2057400"/>
            <a:ext cx="1509712" cy="1920875"/>
          </a:xfrm>
          <a:prstGeom prst="rect">
            <a:avLst/>
          </a:prstGeom>
          <a:noFill/>
          <a:ln w="9525">
            <a:noFill/>
            <a:miter lim="800000"/>
            <a:headEnd/>
            <a:tailEnd/>
          </a:ln>
        </p:spPr>
        <p:txBody>
          <a:bodyPr wrap="none">
            <a:spAutoFit/>
          </a:bodyPr>
          <a:lstStyle/>
          <a:p>
            <a:r>
              <a:rPr lang="en-US" b="1" i="1">
                <a:solidFill>
                  <a:srgbClr val="3366FF"/>
                </a:solidFill>
              </a:rPr>
              <a:t>Blue:</a:t>
            </a:r>
          </a:p>
          <a:p>
            <a:r>
              <a:rPr lang="en-US" b="1" i="1">
                <a:solidFill>
                  <a:srgbClr val="3366FF"/>
                </a:solidFill>
              </a:rPr>
              <a:t>“human”</a:t>
            </a:r>
          </a:p>
          <a:p>
            <a:endParaRPr lang="en-US" b="1" i="1">
              <a:solidFill>
                <a:srgbClr val="3366FF"/>
              </a:solidFill>
            </a:endParaRPr>
          </a:p>
          <a:p>
            <a:r>
              <a:rPr lang="en-US" b="1" i="1">
                <a:solidFill>
                  <a:srgbClr val="FFCC00"/>
                </a:solidFill>
              </a:rPr>
              <a:t>Orange:</a:t>
            </a:r>
          </a:p>
          <a:p>
            <a:r>
              <a:rPr lang="en-US" b="1" i="1">
                <a:solidFill>
                  <a:srgbClr val="FFCC00"/>
                </a:solidFill>
              </a:rPr>
              <a:t>“automatic</a:t>
            </a:r>
          </a:p>
          <a:p>
            <a:r>
              <a:rPr lang="en-US" b="1" i="1">
                <a:solidFill>
                  <a:srgbClr val="FFCC00"/>
                </a:solidFill>
              </a:rPr>
              <a:t>Server”</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ＭＳ Ｐゴシック"/>
        <a:cs typeface=""/>
      </a:majorFont>
      <a:minorFont>
        <a:latin typeface="Tahoma"/>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5191</TotalTime>
  <Words>1608</Words>
  <Application>Microsoft Office PowerPoint</Application>
  <PresentationFormat>On-screen Show (4:3)</PresentationFormat>
  <Paragraphs>368</Paragraphs>
  <Slides>32</Slides>
  <Notes>23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6" baseType="lpstr">
      <vt:lpstr>Times New Roman</vt:lpstr>
      <vt:lpstr>ＭＳ Ｐゴシック</vt:lpstr>
      <vt:lpstr>Arial</vt:lpstr>
      <vt:lpstr>Tahoma</vt:lpstr>
      <vt:lpstr>ＭＳ Ｐ明朝</vt:lpstr>
      <vt:lpstr>Verdana</vt:lpstr>
      <vt:lpstr>Helvetica</vt:lpstr>
      <vt:lpstr>HGP創英角ﾎﾟｯﾌﾟ体</vt:lpstr>
      <vt:lpstr>Wingdings</vt:lpstr>
      <vt:lpstr>ＭＳ 明朝</vt:lpstr>
      <vt:lpstr>Sumi Painting</vt:lpstr>
      <vt:lpstr>Microsoft 数式 3.0</vt:lpstr>
      <vt:lpstr>Adobe Photoshop Image</vt:lpstr>
      <vt:lpstr>Originグラフ</vt:lpstr>
      <vt:lpstr>Ab initio Protein Structure Prediction</vt:lpstr>
      <vt:lpstr>Protein Structure Prediction</vt:lpstr>
      <vt:lpstr>Slide 3</vt:lpstr>
      <vt:lpstr>Slide 4</vt:lpstr>
      <vt:lpstr>Slide 5</vt:lpstr>
      <vt:lpstr>Folding @ Home: Results</vt:lpstr>
      <vt:lpstr>Slide 7</vt:lpstr>
      <vt:lpstr>Slide 8</vt:lpstr>
      <vt:lpstr>Slide 9</vt:lpstr>
      <vt:lpstr>Slide 10</vt:lpstr>
      <vt:lpstr>Introduction to Protein Folding  and Molecular Simulation</vt:lpstr>
      <vt:lpstr>Protein Folding Problem</vt:lpstr>
      <vt:lpstr>Proteins Can Fold into 3D Structures Spontaneously </vt:lpstr>
      <vt:lpstr>Levinthal Paradox</vt:lpstr>
      <vt:lpstr>Why is the “Protein Folding” so Important?</vt:lpstr>
      <vt:lpstr>Why is the “Protein Folding” Problem so Difficult?</vt:lpstr>
      <vt:lpstr>Molecular Dynamics (MD)</vt:lpstr>
      <vt:lpstr>Integration Using a Finite Difference Method</vt:lpstr>
      <vt:lpstr>Forces Involved in the Protein Folding</vt:lpstr>
      <vt:lpstr>Energy Functions used in Molecular Simulation</vt:lpstr>
      <vt:lpstr>System for MD Simulations</vt:lpstr>
      <vt:lpstr>MD Requires Huge Computational Cost</vt:lpstr>
      <vt:lpstr>Time Scales of Protein Motions and MD</vt:lpstr>
      <vt:lpstr>Much Faster, Much Larger!</vt:lpstr>
      <vt:lpstr>Brownian Dynamics (BD)</vt:lpstr>
      <vt:lpstr>System for BD Simulations</vt:lpstr>
      <vt:lpstr>Algorithm of BD</vt:lpstr>
      <vt:lpstr>Computational Time of BD</vt:lpstr>
      <vt:lpstr>Folding Simulation of an  α-Helical Peptide using BD</vt:lpstr>
      <vt:lpstr>Folding Simulation of an  β-Hairpin Peptide using BD</vt:lpstr>
      <vt:lpstr>Time Scales of Protein Motions and BD</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Protein Folding and Molecular Simulation</dc:title>
  <dc:creator>Tadashi Ando</dc:creator>
  <cp:lastModifiedBy>Vondrasek</cp:lastModifiedBy>
  <cp:revision>602</cp:revision>
  <cp:lastPrinted>1601-01-01T00:00:00Z</cp:lastPrinted>
  <dcterms:created xsi:type="dcterms:W3CDTF">2003-07-14T09:05:22Z</dcterms:created>
  <dcterms:modified xsi:type="dcterms:W3CDTF">2015-05-07T12:24:45Z</dcterms:modified>
</cp:coreProperties>
</file>