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3" autoAdjust="0"/>
  </p:normalViewPr>
  <p:slideViewPr>
    <p:cSldViewPr>
      <p:cViewPr varScale="1">
        <p:scale>
          <a:sx n="69" d="100"/>
          <a:sy n="69"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E99C1B-95F3-471C-AE09-4F50409557C7}" type="datetimeFigureOut">
              <a:rPr lang="en-US" smtClean="0"/>
              <a:pPr/>
              <a:t>12/6/2016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12/6/2016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E99C1B-95F3-471C-AE09-4F50409557C7}"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E99C1B-95F3-471C-AE09-4F50409557C7}"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12/6/2016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2062103"/>
          </a:xfrm>
          <a:prstGeom prst="rect">
            <a:avLst/>
          </a:prstGeom>
        </p:spPr>
        <p:txBody>
          <a:bodyPr wrap="square">
            <a:spAutoFit/>
          </a:bodyPr>
          <a:lstStyle/>
          <a:p>
            <a:pPr algn="ctr"/>
            <a:r>
              <a:rPr lang="en-US" sz="3200" dirty="0" smtClean="0">
                <a:latin typeface="Arial" panose="020B0604020202020204" pitchFamily="34" charset="0"/>
                <a:cs typeface="Arial" panose="020B0604020202020204" pitchFamily="34" charset="0"/>
              </a:rPr>
              <a:t>Lecture 3.</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Physical and chemical properties of proteins. Denaturation.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27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smtClean="0">
                <a:latin typeface="Arial" panose="020B0604020202020204" pitchFamily="34" charset="0"/>
                <a:cs typeface="Arial" panose="020B0604020202020204" pitchFamily="34" charset="0"/>
              </a:rPr>
              <a:t>At low salt concentrations protein solubility increases (</a:t>
            </a:r>
            <a:r>
              <a:rPr lang="en-US" sz="2800" i="1" dirty="0" smtClean="0">
                <a:latin typeface="Arial" panose="020B0604020202020204" pitchFamily="34" charset="0"/>
                <a:cs typeface="Arial" panose="020B0604020202020204" pitchFamily="34" charset="0"/>
              </a:rPr>
              <a:t>salting-in</a:t>
            </a:r>
            <a:r>
              <a:rPr lang="en-US" sz="2800" dirty="0" smtClean="0">
                <a:latin typeface="Arial" panose="020B0604020202020204" pitchFamily="34" charset="0"/>
                <a:cs typeface="Arial" panose="020B0604020202020204" pitchFamily="34" charset="0"/>
              </a:rPr>
              <a:t>): interactions between side groups at the </a:t>
            </a:r>
            <a:r>
              <a:rPr lang="en-US" sz="2800" dirty="0" err="1" smtClean="0">
                <a:latin typeface="Arial" panose="020B0604020202020204" pitchFamily="34" charset="0"/>
                <a:cs typeface="Arial" panose="020B0604020202020204" pitchFamily="34" charset="0"/>
              </a:rPr>
              <a:t>pI</a:t>
            </a:r>
            <a:r>
              <a:rPr lang="en-US" sz="2800" dirty="0" smtClean="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a:p>
            <a:pPr lvl="1" eaLnBrk="1" hangingPunct="1">
              <a:lnSpc>
                <a:spcPct val="90000"/>
              </a:lnSpc>
              <a:defRPr/>
            </a:pPr>
            <a:r>
              <a:rPr lang="en-US" sz="2800" dirty="0" smtClean="0">
                <a:latin typeface="Arial" panose="020B0604020202020204" pitchFamily="34" charset="0"/>
                <a:cs typeface="Arial" panose="020B0604020202020204" pitchFamily="34" charset="0"/>
              </a:rPr>
              <a:t>At high salt concentrations protein solubility decreases (</a:t>
            </a:r>
            <a:r>
              <a:rPr lang="en-US" sz="2800" i="1" dirty="0" smtClean="0">
                <a:latin typeface="Arial" panose="020B0604020202020204" pitchFamily="34" charset="0"/>
                <a:cs typeface="Arial" panose="020B0604020202020204" pitchFamily="34" charset="0"/>
              </a:rPr>
              <a:t>salting-out</a:t>
            </a:r>
            <a:r>
              <a:rPr lang="en-US" sz="2800" dirty="0" smtClean="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concentration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smtClean="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smtClean="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smtClean="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smtClean="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smtClean="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smtClean="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smtClean="0">
                <a:latin typeface="Arial" panose="020B0604020202020204" pitchFamily="34" charset="0"/>
                <a:cs typeface="Arial" panose="020B0604020202020204" pitchFamily="34" charset="0"/>
              </a:rPr>
              <a:t>Hydrophobic groups on inside</a:t>
            </a:r>
          </a:p>
          <a:p>
            <a:pPr eaLnBrk="1" hangingPunct="1">
              <a:lnSpc>
                <a:spcPct val="80000"/>
              </a:lnSpc>
            </a:pPr>
            <a:endParaRPr lang="en-US" alt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Protein denaturation</a:t>
            </a:r>
            <a:endParaRPr lang="en-US" sz="3200" dirty="0">
              <a:solidFill>
                <a:srgbClr val="00B0F0"/>
              </a:solidFill>
              <a:latin typeface="Arial" panose="020B0604020202020204" pitchFamily="34" charset="0"/>
              <a:cs typeface="Arial" panose="020B0604020202020204" pitchFamily="34" charset="0"/>
            </a:endParaRP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19600" y="5657671"/>
            <a:ext cx="4572000" cy="1200329"/>
          </a:xfrm>
          <a:prstGeom prst="rect">
            <a:avLst/>
          </a:prstGeom>
        </p:spPr>
        <p:txBody>
          <a:bodyPr>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removed-</a:t>
            </a:r>
            <a:r>
              <a:rPr kumimoji="1" lang="en-US" altLang="zh-CN" sz="2000" dirty="0" err="1" smtClean="0">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smtClean="0">
                <a:solidFill>
                  <a:schemeClr val="accent1"/>
                </a:solidFill>
                <a:ea typeface="ˎ̥"/>
                <a:cs typeface="ˎ̥"/>
              </a:rPr>
              <a:t>Denaturing </a:t>
            </a:r>
            <a:r>
              <a:rPr lang="en-US" altLang="zh-CN" sz="2800" dirty="0">
                <a:solidFill>
                  <a:schemeClr val="accent1"/>
                </a:solidFill>
                <a:ea typeface="ˎ̥"/>
                <a:cs typeface="ˎ̥"/>
              </a:rPr>
              <a:t>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smtClean="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smtClean="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smtClean="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Abrupt loss of structure (and function) occurs in a narrow temperature range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a:t>
            </a:r>
            <a:r>
              <a:rPr lang="en-US" altLang="zh-CN" sz="2400" dirty="0" smtClean="0">
                <a:solidFill>
                  <a:schemeClr val="accent1"/>
                </a:solidFill>
                <a:latin typeface="Arial" panose="020B0604020202020204" pitchFamily="34" charset="0"/>
                <a:ea typeface="ˎ̥"/>
                <a:cs typeface="Arial" panose="020B0604020202020204" pitchFamily="34" charset="0"/>
              </a:rPr>
              <a:t>treatment: an example</a:t>
            </a:r>
            <a:endParaRPr lang="en-US" altLang="zh-CN" sz="2400" dirty="0">
              <a:solidFill>
                <a:schemeClr val="accent1"/>
              </a:solidFill>
              <a:latin typeface="Arial" panose="020B0604020202020204" pitchFamily="34" charset="0"/>
              <a:ea typeface="ˎ̥"/>
              <a:cs typeface="Arial" panose="020B0604020202020204" pitchFamily="34" charset="0"/>
            </a:endParaRP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ea typeface="ˎ̥"/>
                <a:cs typeface="Arial" panose="020B0604020202020204" pitchFamily="34" charset="0"/>
              </a:rPr>
              <a:t>Hydrostatic pressure </a:t>
            </a:r>
            <a:r>
              <a:rPr lang="en-US" altLang="zh-CN" sz="2600" dirty="0" smtClean="0">
                <a:latin typeface="Arial" panose="020B0604020202020204" pitchFamily="34" charset="0"/>
                <a:ea typeface="ˎ̥"/>
                <a:cs typeface="Arial" panose="020B0604020202020204" pitchFamily="34" charset="0"/>
              </a:rPr>
              <a:t>(5 000 to 10 000 </a:t>
            </a:r>
            <a:r>
              <a:rPr lang="en-US" altLang="zh-CN" sz="2600" dirty="0" err="1" smtClean="0">
                <a:latin typeface="Arial" panose="020B0604020202020204" pitchFamily="34" charset="0"/>
                <a:ea typeface="ˎ̥"/>
                <a:cs typeface="Arial" panose="020B0604020202020204" pitchFamily="34" charset="0"/>
              </a:rPr>
              <a:t>atm</a:t>
            </a:r>
            <a:r>
              <a:rPr lang="en-US" altLang="zh-CN" sz="2600" dirty="0" smtClean="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a:t>
            </a:r>
            <a:r>
              <a:rPr lang="en-US" altLang="zh-CN" sz="1400" dirty="0" smtClean="0">
                <a:ea typeface="ˎ̥"/>
                <a:cs typeface="ˎ̥"/>
                <a:hlinkClick r:id="rId2"/>
              </a:rPr>
              <a:t>www.researchgate.net/profile/Vadim_Mozhaev/publication/227836660_High_pressure_effects_on_protein_structure_and_function/links/0f31752e01a8a03a30000000.pdf</a:t>
            </a:r>
            <a:endParaRPr lang="en-US" altLang="zh-CN" sz="1400" dirty="0" smtClean="0">
              <a:ea typeface="ˎ̥"/>
              <a:cs typeface="ˎ̥"/>
            </a:endParaRPr>
          </a:p>
          <a:p>
            <a:pPr lvl="1">
              <a:lnSpc>
                <a:spcPct val="120000"/>
              </a:lnSpc>
              <a:buClr>
                <a:schemeClr val="accent2"/>
              </a:buClr>
              <a:buSzPct val="60000"/>
            </a:pPr>
            <a:endParaRPr lang="en-US" altLang="zh-CN" sz="1400" dirty="0" smtClean="0">
              <a:ea typeface="ˎ̥"/>
              <a:cs typeface="ˎ̥"/>
            </a:endParaRPr>
          </a:p>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cs typeface="Arial" panose="020B0604020202020204" pitchFamily="34" charset="0"/>
              </a:rPr>
              <a:t>UV radiation</a:t>
            </a:r>
            <a:r>
              <a:rPr lang="en-US" altLang="zh-CN" sz="2600" dirty="0" smtClean="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smtClean="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smtClean="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smtClean="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Acids and alkalis; </a:t>
            </a:r>
            <a:r>
              <a:rPr lang="en-US" sz="2800" dirty="0">
                <a:latin typeface="Arial" panose="020B0604020202020204" pitchFamily="34" charset="0"/>
                <a:cs typeface="Arial" panose="020B0604020202020204" pitchFamily="34" charset="0"/>
              </a:rPr>
              <a:t>Altered </a:t>
            </a:r>
            <a:r>
              <a:rPr lang="en-US" sz="2800" dirty="0" smtClean="0">
                <a:latin typeface="Arial" panose="020B0604020202020204" pitchFamily="34" charset="0"/>
                <a:cs typeface="Arial" panose="020B0604020202020204" pitchFamily="34" charset="0"/>
              </a:rPr>
              <a:t>pH</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Salts of heavy metals (</a:t>
            </a: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Chaotropic</a:t>
            </a:r>
            <a:r>
              <a:rPr lang="en-US" sz="2800" dirty="0" smtClean="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Example: protein denaturation by gastric juices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smtClean="0">
                <a:solidFill>
                  <a:schemeClr val="accent1"/>
                </a:solidFill>
                <a:ea typeface="ˎ̥"/>
                <a:cs typeface="ˎ̥"/>
              </a:rPr>
              <a:t>pH </a:t>
            </a:r>
            <a:r>
              <a:rPr lang="en-US" altLang="zh-CN" sz="2400" dirty="0">
                <a:solidFill>
                  <a:schemeClr val="accent1"/>
                </a:solidFill>
                <a:ea typeface="ˎ̥"/>
                <a:cs typeface="ˎ̥"/>
              </a:rPr>
              <a:t>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Colloidal solutions</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UV absorption</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Solubility</a:t>
            </a:r>
            <a:endParaRPr lang="en-US" altLang="en-US" sz="2800" dirty="0">
              <a:latin typeface="Arial" panose="020B0604020202020204" pitchFamily="34" charset="0"/>
              <a:cs typeface="Arial" panose="020B0604020202020204" pitchFamily="34" charset="0"/>
            </a:endParaRP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Physical properties</a:t>
            </a:r>
            <a:endParaRPr lang="en-US"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Organic solvents denature </a:t>
            </a:r>
            <a:r>
              <a:rPr lang="en-US" sz="2400" dirty="0">
                <a:latin typeface="Arial" panose="020B0604020202020204" pitchFamily="34" charset="0"/>
                <a:cs typeface="Arial" panose="020B0604020202020204" pitchFamily="34" charset="0"/>
              </a:rPr>
              <a:t>proteins by disrupting the side chain intramolecular hydrogen bonding.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hydrogen bonds are formed instead between the new </a:t>
            </a:r>
            <a:r>
              <a:rPr lang="en-US" sz="2400" dirty="0" smtClean="0">
                <a:latin typeface="Arial" panose="020B0604020202020204" pitchFamily="34" charset="0"/>
                <a:cs typeface="Arial" panose="020B0604020202020204" pitchFamily="34" charset="0"/>
              </a:rPr>
              <a:t>organic solvent </a:t>
            </a:r>
            <a:r>
              <a:rPr lang="en-US" sz="2400" dirty="0">
                <a:latin typeface="Arial" panose="020B0604020202020204" pitchFamily="34" charset="0"/>
                <a:cs typeface="Arial" panose="020B0604020202020204" pitchFamily="34" charset="0"/>
              </a:rPr>
              <a:t>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a:t>
            </a:r>
            <a:r>
              <a:rPr lang="en-US" sz="2800" dirty="0" smtClean="0">
                <a:solidFill>
                  <a:srgbClr val="C00000"/>
                </a:solidFill>
                <a:latin typeface="Arial" pitchFamily="34" charset="0"/>
                <a:cs typeface="Arial" pitchFamily="34" charset="0"/>
              </a:rPr>
              <a:t>Pb</a:t>
            </a:r>
            <a:r>
              <a:rPr lang="en-US" sz="2800" baseline="30000" dirty="0">
                <a:latin typeface="Arial" pitchFamily="34" charset="0"/>
                <a:cs typeface="Arial" pitchFamily="34" charset="0"/>
              </a:rPr>
              <a:t>+2</a:t>
            </a:r>
            <a:r>
              <a:rPr lang="en-US" sz="2800" dirty="0" smtClean="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smtClean="0">
                <a:solidFill>
                  <a:srgbClr val="C00000"/>
                </a:solidFill>
                <a:latin typeface="Arial" pitchFamily="34" charset="0"/>
                <a:cs typeface="Arial" pitchFamily="34" charset="0"/>
              </a:rPr>
              <a:t> Hg</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a:t>
            </a:r>
            <a:r>
              <a:rPr lang="en-US" sz="2800" dirty="0" smtClean="0">
                <a:solidFill>
                  <a:srgbClr val="C00000"/>
                </a:solidFill>
                <a:latin typeface="Arial" pitchFamily="34" charset="0"/>
                <a:cs typeface="Arial" pitchFamily="34" charset="0"/>
              </a:rPr>
              <a:t>)</a:t>
            </a:r>
            <a:endParaRPr lang="en-US" sz="2800" dirty="0">
              <a:solidFill>
                <a:srgbClr val="C00000"/>
              </a:solidFill>
              <a:latin typeface="Arial" pitchFamily="34" charset="0"/>
              <a:cs typeface="Arial" pitchFamily="34" charset="0"/>
            </a:endParaRP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a:t>
            </a:r>
            <a:r>
              <a:rPr lang="en-US" sz="2400" dirty="0" smtClean="0">
                <a:latin typeface="Arial" panose="020B0604020202020204" pitchFamily="34" charset="0"/>
                <a:cs typeface="Arial" panose="020B0604020202020204" pitchFamily="34" charset="0"/>
              </a:rPr>
              <a:t>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a:t>
            </a:r>
            <a:r>
              <a:rPr lang="en-US" sz="2400" dirty="0" smtClean="0">
                <a:latin typeface="Arial" panose="020B0604020202020204" pitchFamily="34" charset="0"/>
                <a:cs typeface="Arial" panose="020B0604020202020204" pitchFamily="34" charset="0"/>
              </a:rPr>
              <a:t>solution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such as proteins.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smtClean="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Examples:</a:t>
            </a:r>
          </a:p>
          <a:p>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guanidinium</a:t>
            </a:r>
            <a:r>
              <a:rPr lang="en-US" sz="2400" dirty="0" smtClean="0">
                <a:latin typeface="Arial" panose="020B0604020202020204" pitchFamily="34" charset="0"/>
                <a:cs typeface="Arial" panose="020B0604020202020204" pitchFamily="34" charset="0"/>
              </a:rPr>
              <a:t> chloride</a:t>
            </a:r>
            <a:endParaRPr lang="en-US" sz="2400" dirty="0">
              <a:latin typeface="Arial" panose="020B0604020202020204" pitchFamily="34" charset="0"/>
              <a:cs typeface="Arial" panose="020B0604020202020204" pitchFamily="34" charset="0"/>
            </a:endParaRP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a:t>
            </a:r>
            <a:r>
              <a:rPr lang="en-US" sz="2400" dirty="0" smtClean="0">
                <a:solidFill>
                  <a:srgbClr val="FF0000"/>
                </a:solidFill>
                <a:latin typeface="Arial" panose="020B0604020202020204" pitchFamily="34" charset="0"/>
                <a:cs typeface="Arial" panose="020B0604020202020204" pitchFamily="34" charset="0"/>
              </a:rPr>
              <a:t>molecules.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smtClean="0">
                <a:solidFill>
                  <a:srgbClr val="FF0000"/>
                </a:solidFill>
                <a:latin typeface="Arial" panose="020B0604020202020204" pitchFamily="34" charset="0"/>
                <a:cs typeface="Arial" panose="020B0604020202020204" pitchFamily="34" charset="0"/>
              </a:rPr>
              <a:t>Reducing </a:t>
            </a:r>
            <a:r>
              <a:rPr lang="en-US" sz="2800" dirty="0">
                <a:solidFill>
                  <a:srgbClr val="FF0000"/>
                </a:solidFill>
                <a:latin typeface="Arial" panose="020B0604020202020204" pitchFamily="34" charset="0"/>
                <a:cs typeface="Arial" panose="020B0604020202020204" pitchFamily="34" charset="0"/>
              </a:rPr>
              <a:t>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Mercaptoethanol</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Protein denaturation: consequences</a:t>
            </a:r>
            <a:endParaRPr lang="en-US" sz="2800"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a:t>
            </a:r>
            <a:r>
              <a:rPr lang="en-US" altLang="en-US" sz="2800" dirty="0" smtClean="0">
                <a:latin typeface="Arial" panose="020B0604020202020204" pitchFamily="34" charset="0"/>
                <a:cs typeface="Arial" panose="020B0604020202020204" pitchFamily="34" charset="0"/>
              </a:rPr>
              <a:t>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t>
            </a:r>
            <a:r>
              <a:rPr lang="en-US" altLang="en-US" sz="2800" dirty="0" smtClean="0">
                <a:latin typeface="Arial" panose="020B0604020202020204" pitchFamily="34" charset="0"/>
                <a:cs typeface="Arial" panose="020B0604020202020204" pitchFamily="34" charset="0"/>
              </a:rPr>
              <a:t>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Change in physical, chemical and biological properties of proteins.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smtClean="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smtClean="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Cooking causes protein denaturation and therefore, cooked food is more easily digested.</a:t>
            </a:r>
            <a:endParaRPr lang="en-US" sz="2800" dirty="0">
              <a:latin typeface="Arial" panose="020B0604020202020204" pitchFamily="34" charset="0"/>
              <a:cs typeface="Arial" panose="020B0604020202020204" pitchFamily="34" charset="0"/>
            </a:endParaRP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Chemical properties of proteins</a:t>
            </a:r>
            <a:endParaRPr lang="en-US" sz="3200" dirty="0">
              <a:solidFill>
                <a:srgbClr val="00B0F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smtClean="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smtClean="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smtClean="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a:t>
            </a:r>
            <a:r>
              <a:rPr lang="en-US" sz="3200" dirty="0" smtClean="0">
                <a:solidFill>
                  <a:srgbClr val="00B0F0"/>
                </a:solidFill>
                <a:latin typeface="Arial" panose="020B0604020202020204" pitchFamily="34" charset="0"/>
                <a:cs typeface="Arial" panose="020B0604020202020204" pitchFamily="34" charset="0"/>
              </a:rPr>
              <a:t>proteins: consequences</a:t>
            </a:r>
            <a:endParaRPr lang="en-US" sz="3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a:t>
            </a:r>
            <a:r>
              <a:rPr lang="en-US" sz="2800" dirty="0" smtClean="0">
                <a:latin typeface="Arial" panose="020B0604020202020204" pitchFamily="34" charset="0"/>
                <a:cs typeface="Arial" panose="020B0604020202020204" pitchFamily="34" charset="0"/>
              </a:rPr>
              <a:t>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t>
            </a:r>
            <a:r>
              <a:rPr lang="en-US" sz="2800" dirty="0" smtClean="0">
                <a:latin typeface="Arial" panose="020B0604020202020204" pitchFamily="34" charset="0"/>
                <a:cs typeface="Arial" panose="020B0604020202020204" pitchFamily="34" charset="0"/>
              </a:rPr>
              <a:t>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Molecular weight</a:t>
            </a:r>
            <a:r>
              <a:rPr lang="bg-BG" sz="2800" dirty="0" smtClean="0">
                <a:latin typeface="Arial" panose="020B0604020202020204" pitchFamily="34" charset="0"/>
                <a:cs typeface="Arial" panose="020B0604020202020204" pitchFamily="34" charset="0"/>
              </a:rPr>
              <a:t>:</a:t>
            </a:r>
          </a:p>
          <a:p>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Vary from</a:t>
            </a:r>
            <a:r>
              <a:rPr lang="bg-BG" sz="2800" dirty="0" smtClean="0">
                <a:latin typeface="Arial" panose="020B0604020202020204" pitchFamily="34" charset="0"/>
                <a:cs typeface="Arial" panose="020B0604020202020204" pitchFamily="34" charset="0"/>
              </a:rPr>
              <a:t> 6000 </a:t>
            </a:r>
            <a:r>
              <a:rPr lang="en-US" sz="2800" dirty="0" smtClean="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Protomeric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50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to</a:t>
            </a:r>
            <a:r>
              <a:rPr lang="bg-BG" sz="2800" dirty="0" smtClean="0">
                <a:latin typeface="Arial" panose="020B0604020202020204" pitchFamily="34" charset="0"/>
                <a:cs typeface="Arial" panose="020B0604020202020204" pitchFamily="34" charset="0"/>
              </a:rPr>
              <a:t> 100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Oligomeric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&gt; </a:t>
            </a:r>
            <a:r>
              <a:rPr lang="bg-BG" sz="2800" dirty="0" smtClean="0">
                <a:latin typeface="Arial" panose="020B0604020202020204" pitchFamily="34" charset="0"/>
                <a:cs typeface="Arial" panose="020B0604020202020204" pitchFamily="34" charset="0"/>
              </a:rPr>
              <a:t>100 000 </a:t>
            </a:r>
            <a:r>
              <a:rPr lang="en-US" sz="2800" dirty="0" smtClean="0">
                <a:latin typeface="Arial" panose="020B0604020202020204" pitchFamily="34" charset="0"/>
                <a:cs typeface="Arial" panose="020B0604020202020204" pitchFamily="34" charset="0"/>
              </a:rPr>
              <a:t>Da</a:t>
            </a:r>
            <a:endParaRPr lang="bg-BG"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molecular size </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smtClean="0">
                <a:solidFill>
                  <a:schemeClr val="accent1"/>
                </a:solidFill>
                <a:latin typeface="Arial" panose="020B0604020202020204" pitchFamily="34" charset="0"/>
                <a:cs typeface="Arial" panose="020B0604020202020204" pitchFamily="34" charset="0"/>
              </a:rPr>
              <a:t>Maillard</a:t>
            </a:r>
            <a:r>
              <a:rPr lang="en-US" sz="3200" dirty="0" smtClean="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smtClean="0">
                <a:latin typeface="Arial" panose="020B0604020202020204" pitchFamily="34" charset="0"/>
                <a:cs typeface="Arial" panose="020B0604020202020204" pitchFamily="34" charset="0"/>
              </a:rPr>
              <a:t>Changes functional properties of proteins</a:t>
            </a:r>
          </a:p>
          <a:p>
            <a:pPr lvl="1">
              <a:lnSpc>
                <a:spcPct val="80000"/>
              </a:lnSpc>
              <a:defRPr/>
            </a:pPr>
            <a:r>
              <a:rPr lang="en-US" dirty="0" smtClean="0">
                <a:latin typeface="Arial" panose="020B0604020202020204" pitchFamily="34" charset="0"/>
                <a:cs typeface="Arial" panose="020B0604020202020204" pitchFamily="34" charset="0"/>
              </a:rPr>
              <a:t>Changes color</a:t>
            </a:r>
          </a:p>
          <a:p>
            <a:pPr lvl="1">
              <a:lnSpc>
                <a:spcPct val="80000"/>
              </a:lnSpc>
              <a:defRPr/>
            </a:pPr>
            <a:r>
              <a:rPr lang="en-US" dirty="0" smtClean="0">
                <a:latin typeface="Arial" panose="020B0604020202020204" pitchFamily="34" charset="0"/>
                <a:cs typeface="Arial" panose="020B0604020202020204" pitchFamily="34" charset="0"/>
              </a:rPr>
              <a:t>Changes flavor</a:t>
            </a:r>
          </a:p>
          <a:p>
            <a:pPr lvl="1">
              <a:lnSpc>
                <a:spcPct val="80000"/>
              </a:lnSpc>
              <a:defRPr/>
            </a:pPr>
            <a:r>
              <a:rPr lang="en-US" dirty="0" smtClean="0">
                <a:latin typeface="Arial" panose="020B0604020202020204" pitchFamily="34" charset="0"/>
                <a:cs typeface="Arial" panose="020B0604020202020204" pitchFamily="34" charset="0"/>
              </a:rPr>
              <a:t>Decreases nutritional quality (amino acids less available)</a:t>
            </a:r>
            <a:endParaRPr lang="en-US" b="1" dirty="0" smtClean="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smtClean="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smtClean="0">
              <a:latin typeface="Arial" panose="020B0604020202020204" pitchFamily="34" charset="0"/>
              <a:cs typeface="Arial" panose="020B0604020202020204" pitchFamily="34" charset="0"/>
            </a:endParaRPr>
          </a:p>
          <a:p>
            <a:pPr lvl="1">
              <a:defRPr/>
            </a:pPr>
            <a:r>
              <a:rPr lang="en-US" sz="2800" dirty="0" smtClean="0">
                <a:latin typeface="Arial" panose="020B0604020202020204" pitchFamily="34" charset="0"/>
                <a:cs typeface="Arial" panose="020B0604020202020204" pitchFamily="34" charset="0"/>
              </a:rPr>
              <a:t>Soy processing (textured vegetable protein)</a:t>
            </a:r>
          </a:p>
          <a:p>
            <a:pPr lvl="2">
              <a:defRPr/>
            </a:pPr>
            <a:r>
              <a:rPr lang="en-US" sz="2800" dirty="0" smtClean="0">
                <a:latin typeface="Arial" panose="020B0604020202020204" pitchFamily="34" charset="0"/>
                <a:cs typeface="Arial" panose="020B0604020202020204" pitchFamily="34" charset="0"/>
              </a:rPr>
              <a:t>0.1 M </a:t>
            </a:r>
            <a:r>
              <a:rPr lang="en-US" sz="2800" dirty="0" err="1" smtClean="0">
                <a:latin typeface="Arial" panose="020B0604020202020204" pitchFamily="34" charset="0"/>
                <a:cs typeface="Arial" panose="020B0604020202020204" pitchFamily="34" charset="0"/>
              </a:rPr>
              <a:t>NaOH</a:t>
            </a:r>
            <a:r>
              <a:rPr lang="en-US" sz="2800" dirty="0" smtClean="0">
                <a:latin typeface="Arial" panose="020B0604020202020204" pitchFamily="34" charset="0"/>
                <a:cs typeface="Arial" panose="020B0604020202020204" pitchFamily="34" charset="0"/>
              </a:rPr>
              <a:t> for 1 </a:t>
            </a:r>
            <a:r>
              <a:rPr lang="en-US" sz="2800" dirty="0" err="1" smtClean="0">
                <a:latin typeface="Arial" panose="020B0604020202020204" pitchFamily="34" charset="0"/>
                <a:cs typeface="Arial" panose="020B0604020202020204" pitchFamily="34" charset="0"/>
              </a:rPr>
              <a:t>hr</a:t>
            </a:r>
            <a:r>
              <a:rPr lang="en-US" sz="2800" dirty="0" smtClean="0">
                <a:latin typeface="Arial" panose="020B0604020202020204" pitchFamily="34" charset="0"/>
                <a:cs typeface="Arial" panose="020B0604020202020204" pitchFamily="34" charset="0"/>
              </a:rPr>
              <a:t> @ 60°C</a:t>
            </a:r>
          </a:p>
          <a:p>
            <a:pPr lvl="2">
              <a:defRPr/>
            </a:pPr>
            <a:r>
              <a:rPr lang="en-US" sz="2800" dirty="0" smtClean="0">
                <a:latin typeface="Arial" panose="020B0604020202020204" pitchFamily="34" charset="0"/>
                <a:cs typeface="Arial" panose="020B0604020202020204" pitchFamily="34" charset="0"/>
              </a:rPr>
              <a:t>Denatures proteins </a:t>
            </a:r>
          </a:p>
          <a:p>
            <a:pPr lvl="2">
              <a:defRPr/>
            </a:pPr>
            <a:r>
              <a:rPr lang="en-US" sz="2800" dirty="0" smtClean="0">
                <a:latin typeface="Arial" panose="020B0604020202020204" pitchFamily="34" charset="0"/>
                <a:cs typeface="Arial" panose="020B0604020202020204" pitchFamily="34" charset="0"/>
              </a:rPr>
              <a:t>Opens up its structure due to electrostatic repulsion</a:t>
            </a:r>
          </a:p>
          <a:p>
            <a:pPr lvl="2">
              <a:defRPr/>
            </a:pPr>
            <a:r>
              <a:rPr lang="en-US" sz="2800" dirty="0" smtClean="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smtClean="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r>
              <a:rPr lang="en-US" sz="2400" dirty="0" smtClean="0"/>
              <a:t>)</a:t>
            </a:r>
            <a:endParaRPr lang="en-US" sz="2800" dirty="0" smtClean="0"/>
          </a:p>
          <a:p>
            <a:pPr marL="357188" lvl="1" indent="0">
              <a:lnSpc>
                <a:spcPct val="80000"/>
              </a:lnSpc>
              <a:buNone/>
              <a:defRPr/>
            </a:pPr>
            <a:r>
              <a:rPr lang="en-US" sz="2000" dirty="0" smtClean="0"/>
              <a:t>	</a:t>
            </a:r>
            <a:r>
              <a:rPr lang="en-US" sz="2800" dirty="0" err="1" smtClean="0">
                <a:solidFill>
                  <a:schemeClr val="accent1"/>
                </a:solidFill>
              </a:rPr>
              <a:t>Lysinoalanine</a:t>
            </a:r>
            <a:r>
              <a:rPr lang="en-US" sz="2800" dirty="0" smtClean="0">
                <a:solidFill>
                  <a:schemeClr val="accent1"/>
                </a:solidFill>
              </a:rPr>
              <a:t> formation (LAL</a:t>
            </a:r>
            <a:r>
              <a:rPr lang="en-US" sz="2000" dirty="0" smtClean="0"/>
              <a:t>)</a:t>
            </a:r>
          </a:p>
          <a:p>
            <a:pPr lvl="2">
              <a:lnSpc>
                <a:spcPct val="80000"/>
              </a:lnSpc>
              <a:defRPr/>
            </a:pPr>
            <a:r>
              <a:rPr lang="en-US" dirty="0" smtClean="0"/>
              <a:t>Lysine becomes highly reactive at high pH and reacts with </a:t>
            </a:r>
            <a:r>
              <a:rPr lang="en-US" dirty="0" err="1" smtClean="0"/>
              <a:t>dehydroalanine</a:t>
            </a:r>
            <a:r>
              <a:rPr lang="en-US" dirty="0" smtClean="0"/>
              <a:t> forming a cross-link</a:t>
            </a:r>
          </a:p>
          <a:p>
            <a:pPr lvl="3">
              <a:lnSpc>
                <a:spcPct val="80000"/>
              </a:lnSpc>
              <a:defRPr/>
            </a:pPr>
            <a:r>
              <a:rPr lang="en-US" sz="2400" dirty="0" smtClean="0">
                <a:solidFill>
                  <a:schemeClr val="accent1"/>
                </a:solidFill>
              </a:rPr>
              <a:t>Lysine, an essential amino acid, becomes unavailable</a:t>
            </a:r>
          </a:p>
          <a:p>
            <a:pPr>
              <a:lnSpc>
                <a:spcPct val="80000"/>
              </a:lnSpc>
              <a:buFont typeface="Wingdings" pitchFamily="2" charset="2"/>
              <a:buNone/>
              <a:defRPr/>
            </a:pPr>
            <a:r>
              <a:rPr lang="en-US" sz="2400" dirty="0" smtClean="0"/>
              <a:t>	</a:t>
            </a:r>
          </a:p>
          <a:p>
            <a:pPr marL="871538" lvl="1" indent="-514350">
              <a:buFont typeface="+mj-lt"/>
              <a:buAutoNum type="arabicPeriod" startAt="3"/>
              <a:defRPr/>
            </a:pPr>
            <a:endParaRPr lang="en-US" dirty="0" smtClean="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smtClean="0">
              <a:latin typeface="Arial" panose="020B0604020202020204" pitchFamily="34" charset="0"/>
              <a:cs typeface="Arial" panose="020B0604020202020204" pitchFamily="34" charset="0"/>
            </a:endParaRPr>
          </a:p>
          <a:p>
            <a:pPr lvl="2">
              <a:lnSpc>
                <a:spcPct val="80000"/>
              </a:lnSpc>
              <a:defRPr/>
            </a:pPr>
            <a:r>
              <a:rPr lang="en-US" sz="2400" dirty="0" smtClean="0">
                <a:latin typeface="Arial" panose="020B0604020202020204" pitchFamily="34" charset="0"/>
                <a:cs typeface="Arial" panose="020B0604020202020204" pitchFamily="34" charset="0"/>
              </a:rPr>
              <a:t>Problem:</a:t>
            </a:r>
          </a:p>
          <a:p>
            <a:pPr lvl="3">
              <a:lnSpc>
                <a:spcPct val="80000"/>
              </a:lnSpc>
              <a:defRPr/>
            </a:pPr>
            <a:endParaRPr lang="en-US" sz="2400" dirty="0" smtClean="0">
              <a:latin typeface="Arial" panose="020B0604020202020204" pitchFamily="34" charset="0"/>
              <a:cs typeface="Arial" panose="020B0604020202020204" pitchFamily="34" charset="0"/>
            </a:endParaRPr>
          </a:p>
          <a:p>
            <a:pPr lvl="3">
              <a:lnSpc>
                <a:spcPct val="80000"/>
              </a:lnSpc>
              <a:defRPr/>
            </a:pPr>
            <a:r>
              <a:rPr lang="en-US" sz="2400" dirty="0" smtClean="0">
                <a:latin typeface="Arial" panose="020B0604020202020204" pitchFamily="34" charset="0"/>
                <a:cs typeface="Arial" panose="020B0604020202020204" pitchFamily="34" charset="0"/>
              </a:rPr>
              <a:t>Lysine </a:t>
            </a:r>
            <a:r>
              <a:rPr lang="en-US" sz="2400" dirty="0">
                <a:latin typeface="Arial" panose="020B0604020202020204" pitchFamily="34" charset="0"/>
                <a:cs typeface="Arial" panose="020B0604020202020204" pitchFamily="34" charset="0"/>
              </a:rPr>
              <a:t>is the limiting amino acid in cereal </a:t>
            </a:r>
            <a:r>
              <a:rPr lang="en-US" sz="2400" dirty="0" smtClean="0">
                <a:latin typeface="Arial" panose="020B0604020202020204" pitchFamily="34" charset="0"/>
                <a:cs typeface="Arial" panose="020B0604020202020204" pitchFamily="34" charset="0"/>
              </a:rPr>
              <a:t>foods.</a:t>
            </a:r>
            <a:endParaRPr lang="en-US" sz="2400" dirty="0">
              <a:latin typeface="Arial" panose="020B0604020202020204" pitchFamily="34" charset="0"/>
              <a:cs typeface="Arial" panose="020B0604020202020204" pitchFamily="34" charset="0"/>
            </a:endParaRPr>
          </a:p>
          <a:p>
            <a:pPr lvl="4">
              <a:lnSpc>
                <a:spcPct val="80000"/>
              </a:lnSpc>
              <a:defRPr/>
            </a:pPr>
            <a:r>
              <a:rPr lang="en-US" sz="2400" dirty="0" smtClean="0">
                <a:solidFill>
                  <a:schemeClr val="accent1"/>
                </a:solidFill>
                <a:latin typeface="Arial" panose="020B0604020202020204" pitchFamily="34" charset="0"/>
                <a:cs typeface="Arial" panose="020B0604020202020204" pitchFamily="34" charset="0"/>
              </a:rPr>
              <a:t>Limiting </a:t>
            </a:r>
            <a:r>
              <a:rPr lang="en-US" sz="2400" dirty="0">
                <a:solidFill>
                  <a:schemeClr val="accent1"/>
                </a:solidFill>
                <a:latin typeface="Arial" panose="020B0604020202020204" pitchFamily="34" charset="0"/>
                <a:cs typeface="Arial" panose="020B0604020202020204" pitchFamily="34" charset="0"/>
              </a:rPr>
              <a:t>amino </a:t>
            </a:r>
            <a:r>
              <a:rPr lang="en-US" sz="2400" dirty="0" smtClean="0">
                <a:solidFill>
                  <a:schemeClr val="accent1"/>
                </a:solidFill>
                <a:latin typeface="Arial" panose="020B0604020202020204" pitchFamily="34" charset="0"/>
                <a:cs typeface="Arial" panose="020B0604020202020204" pitchFamily="34" charset="0"/>
              </a:rPr>
              <a:t>acid</a:t>
            </a:r>
            <a:r>
              <a:rPr lang="en-US" sz="2400" dirty="0" smtClean="0">
                <a:latin typeface="Arial" panose="020B0604020202020204" pitchFamily="34" charset="0"/>
                <a:cs typeface="Arial" panose="020B0604020202020204" pitchFamily="34" charset="0"/>
              </a:rPr>
              <a:t>: Essential </a:t>
            </a:r>
            <a:r>
              <a:rPr lang="en-US" sz="2400" dirty="0">
                <a:latin typeface="Arial" panose="020B0604020202020204" pitchFamily="34" charset="0"/>
                <a:cs typeface="Arial" panose="020B0604020202020204" pitchFamily="34" charset="0"/>
              </a:rPr>
              <a:t>amino acid of least </a:t>
            </a:r>
            <a:r>
              <a:rPr lang="en-US" sz="2400" dirty="0" smtClean="0">
                <a:latin typeface="Arial" panose="020B0604020202020204" pitchFamily="34" charset="0"/>
                <a:cs typeface="Arial" panose="020B0604020202020204" pitchFamily="34" charset="0"/>
              </a:rPr>
              <a:t>quantity.</a:t>
            </a:r>
          </a:p>
          <a:p>
            <a:pPr lvl="4">
              <a:lnSpc>
                <a:spcPct val="80000"/>
              </a:lnSpc>
              <a:defRPr/>
            </a:pPr>
            <a:endParaRPr lang="en-US" sz="2400" dirty="0" smtClean="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a:t>
            </a:r>
            <a:r>
              <a:rPr lang="en-US" sz="2400" dirty="0" smtClean="0">
                <a:latin typeface="Arial" panose="020B0604020202020204" pitchFamily="34" charset="0"/>
                <a:cs typeface="Arial" panose="020B0604020202020204" pitchFamily="34" charset="0"/>
              </a:rPr>
              <a:t>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3293209"/>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a:t>
            </a:r>
            <a:r>
              <a:rPr lang="en-US" sz="3200" dirty="0" smtClean="0">
                <a:solidFill>
                  <a:schemeClr val="accent1"/>
                </a:solidFill>
                <a:latin typeface="Arial" panose="020B0604020202020204" pitchFamily="34" charset="0"/>
                <a:cs typeface="Arial" panose="020B0604020202020204" pitchFamily="34" charset="0"/>
              </a:rPr>
              <a:t>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Isomerization </a:t>
            </a:r>
            <a:r>
              <a:rPr lang="en-US" sz="2800" dirty="0">
                <a:latin typeface="Arial" panose="020B0604020202020204" pitchFamily="34" charset="0"/>
                <a:cs typeface="Arial" panose="020B0604020202020204" pitchFamily="34" charset="0"/>
              </a:rPr>
              <a:t>(racemization</a:t>
            </a:r>
            <a:r>
              <a:rPr lang="en-US" sz="2800" dirty="0" smtClean="0">
                <a:latin typeface="Arial" panose="020B0604020202020204" pitchFamily="34" charset="0"/>
                <a:cs typeface="Arial" panose="020B0604020202020204" pitchFamily="34" charset="0"/>
              </a:rPr>
              <a:t>)</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a:t>
            </a:r>
            <a:r>
              <a:rPr lang="en-US" sz="2400" dirty="0" smtClean="0">
                <a:latin typeface="Arial" panose="020B0604020202020204" pitchFamily="34" charset="0"/>
                <a:cs typeface="Arial" panose="020B0604020202020204" pitchFamily="34" charset="0"/>
              </a:rPr>
              <a:t>metabolize </a:t>
            </a:r>
            <a:r>
              <a:rPr lang="en-US" sz="2400" dirty="0">
                <a:latin typeface="Arial" panose="020B0604020202020204" pitchFamily="34" charset="0"/>
                <a:cs typeface="Arial" panose="020B0604020202020204" pitchFamily="34" charset="0"/>
              </a:rPr>
              <a:t>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Not a very serious problem in texturized vegetable protein </a:t>
            </a:r>
            <a:r>
              <a:rPr lang="en-US" sz="2400" dirty="0" smtClean="0">
                <a:latin typeface="Arial" panose="020B0604020202020204" pitchFamily="34" charset="0"/>
                <a:cs typeface="Arial" panose="020B0604020202020204" pitchFamily="34" charset="0"/>
              </a:rPr>
              <a:t>production.</a:t>
            </a:r>
            <a:endParaRPr lang="en-US" sz="2400" dirty="0">
              <a:latin typeface="Arial" panose="020B0604020202020204" pitchFamily="34" charset="0"/>
              <a:cs typeface="Arial" panose="020B0604020202020204" pitchFamily="34" charset="0"/>
            </a:endParaRP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smtClean="0">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smtClean="0">
              <a:solidFill>
                <a:schemeClr val="accent1"/>
              </a:solidFill>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Lipid oxidation</a:t>
            </a:r>
          </a:p>
          <a:p>
            <a:pPr lvl="2"/>
            <a:r>
              <a:rPr lang="en-US" altLang="en-US" sz="2400" dirty="0" smtClean="0">
                <a:latin typeface="Arial" panose="020B0604020202020204" pitchFamily="34" charset="0"/>
                <a:cs typeface="Arial" panose="020B0604020202020204" pitchFamily="34" charset="0"/>
              </a:rPr>
              <a:t>Aldehyde, ketones react with </a:t>
            </a:r>
            <a:r>
              <a:rPr lang="en-US" altLang="en-US" sz="2400" dirty="0" smtClean="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smtClean="0">
                <a:latin typeface="Arial" panose="020B0604020202020204" pitchFamily="34" charset="0"/>
                <a:cs typeface="Arial" panose="020B0604020202020204" pitchFamily="34" charset="0"/>
              </a:rPr>
              <a:t> making it unavailable</a:t>
            </a:r>
          </a:p>
          <a:p>
            <a:pPr lvl="2"/>
            <a:r>
              <a:rPr lang="en-US" altLang="en-US" sz="2400" dirty="0" smtClean="0">
                <a:latin typeface="Arial" panose="020B0604020202020204" pitchFamily="34" charset="0"/>
                <a:cs typeface="Arial" panose="020B0604020202020204" pitchFamily="34" charset="0"/>
              </a:rPr>
              <a:t>Usually not a major problem</a:t>
            </a:r>
          </a:p>
          <a:p>
            <a:pPr lvl="1"/>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smtClean="0">
                <a:latin typeface="Arial" panose="020B0604020202020204" pitchFamily="34" charset="0"/>
                <a:cs typeface="Arial" panose="020B0604020202020204" pitchFamily="34" charset="0"/>
              </a:rPr>
              <a:t> oxidation (no major concern)</a:t>
            </a:r>
          </a:p>
          <a:p>
            <a:pPr lvl="2"/>
            <a:r>
              <a:rPr lang="en-US" altLang="en-US" sz="2400" dirty="0" smtClean="0">
                <a:latin typeface="Arial" panose="020B0604020202020204" pitchFamily="34" charset="0"/>
                <a:cs typeface="Arial" panose="020B0604020202020204" pitchFamily="34" charset="0"/>
              </a:rPr>
              <a:t>Sulfoxide or sulfone</a:t>
            </a:r>
          </a:p>
          <a:p>
            <a:pPr lvl="2"/>
            <a:endParaRPr lang="en-US" altLang="en-US" sz="2400" dirty="0" smtClean="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r>
              <a:rPr lang="en-US" altLang="en-US" sz="2400" dirty="0" smtClean="0">
                <a:latin typeface="Arial" panose="020B0604020202020204" pitchFamily="34" charset="0"/>
                <a:cs typeface="Arial" panose="020B0604020202020204" pitchFamily="34" charset="0"/>
              </a:rPr>
              <a:t>Met sulfoxide still active as an essential amino acid</a:t>
            </a:r>
          </a:p>
          <a:p>
            <a:pPr lvl="2"/>
            <a:r>
              <a:rPr lang="en-US" altLang="en-US" sz="2400" dirty="0" smtClean="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217416481"/>
              </p:ext>
            </p:extLst>
          </p:nvPr>
        </p:nvGraphicFramePr>
        <p:xfrm>
          <a:off x="1331640" y="3645024"/>
          <a:ext cx="6072187" cy="936625"/>
        </p:xfrm>
        <a:graphic>
          <a:graphicData uri="http://schemas.openxmlformats.org/presentationml/2006/ole">
            <mc:AlternateContent xmlns:mc="http://schemas.openxmlformats.org/markup-compatibility/2006">
              <mc:Choice xmlns:v="urn:schemas-microsoft-com:vml" Requires="v">
                <p:oleObj spid="_x0000_s30730"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45024"/>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67744" y="6165304"/>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5527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smtClean="0">
                <a:ea typeface="ˎ̥"/>
                <a:cs typeface="ˎ̥"/>
              </a:rPr>
              <a:t>Particle </a:t>
            </a:r>
            <a:r>
              <a:rPr lang="en-US" altLang="zh-CN" sz="2600" dirty="0">
                <a:ea typeface="ˎ̥"/>
                <a:cs typeface="ˎ̥"/>
              </a:rPr>
              <a:t>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a:t>
            </a:r>
            <a:r>
              <a:rPr lang="en-US" altLang="zh-CN" sz="2600" dirty="0" smtClean="0">
                <a:ea typeface="ˎ̥"/>
                <a:cs typeface="ˎ̥"/>
              </a:rPr>
              <a:t>properties (high viscosity, high absorption capacity, light distraction</a:t>
            </a:r>
            <a:r>
              <a:rPr lang="en-US" altLang="zh-CN" sz="2600" b="1" dirty="0" smtClean="0">
                <a:ea typeface="ˎ̥"/>
                <a:cs typeface="ˎ̥"/>
              </a:rPr>
              <a:t>, </a:t>
            </a:r>
            <a:r>
              <a:rPr lang="en-US" sz="2400" dirty="0"/>
              <a:t>do not pass through a semipermeable membrane</a:t>
            </a:r>
            <a:r>
              <a:rPr lang="en-US" altLang="zh-CN" sz="2600" b="1" dirty="0" smtClean="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smtClean="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charge</a:t>
            </a:r>
            <a:endParaRPr lang="en-US" sz="3200" dirty="0">
              <a:solidFill>
                <a:schemeClr val="accent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87"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smtClean="0">
                <a:latin typeface="Arial" panose="020B0604020202020204" pitchFamily="34" charset="0"/>
                <a:cs typeface="Arial" panose="020B0604020202020204" pitchFamily="34" charset="0"/>
              </a:rPr>
              <a:t>The</a:t>
            </a:r>
            <a:r>
              <a:rPr lang="en-US" altLang="zh-CN" sz="2400" b="1" dirty="0" smtClean="0">
                <a:solidFill>
                  <a:schemeClr val="hlink"/>
                </a:solidFill>
                <a:latin typeface="Arial" panose="020B0604020202020204" pitchFamily="34" charset="0"/>
                <a:cs typeface="Arial" panose="020B0604020202020204" pitchFamily="34" charset="0"/>
              </a:rPr>
              <a:t> </a:t>
            </a:r>
            <a:r>
              <a:rPr lang="en-US" altLang="zh-CN" sz="2400" b="1" dirty="0" smtClean="0">
                <a:solidFill>
                  <a:schemeClr val="accent1"/>
                </a:solidFill>
                <a:latin typeface="Arial" panose="020B0604020202020204" pitchFamily="34" charset="0"/>
                <a:cs typeface="Arial" panose="020B0604020202020204" pitchFamily="34" charset="0"/>
              </a:rPr>
              <a:t>pH</a:t>
            </a:r>
            <a:r>
              <a:rPr lang="en-US" altLang="zh-CN" sz="2400" b="1" dirty="0" smtClean="0">
                <a:latin typeface="Arial" panose="020B0604020202020204" pitchFamily="34" charset="0"/>
                <a:cs typeface="Arial" panose="020B0604020202020204" pitchFamily="34" charset="0"/>
              </a:rPr>
              <a:t> at which the protein has zero net-charge is referred to as </a:t>
            </a:r>
            <a:r>
              <a:rPr lang="en-US" altLang="zh-CN" sz="2400" b="1" dirty="0" smtClean="0">
                <a:solidFill>
                  <a:schemeClr val="accent1"/>
                </a:solidFill>
                <a:latin typeface="Arial" panose="020B0604020202020204" pitchFamily="34" charset="0"/>
                <a:cs typeface="Arial" panose="020B0604020202020204" pitchFamily="34" charset="0"/>
              </a:rPr>
              <a:t>isoelectric point (</a:t>
            </a:r>
            <a:r>
              <a:rPr lang="en-US" altLang="zh-CN" sz="2400" b="1" dirty="0" err="1" smtClean="0">
                <a:solidFill>
                  <a:schemeClr val="accent1"/>
                </a:solidFill>
                <a:latin typeface="Arial" panose="020B0604020202020204" pitchFamily="34" charset="0"/>
                <a:cs typeface="Arial" panose="020B0604020202020204" pitchFamily="34" charset="0"/>
              </a:rPr>
              <a:t>pI</a:t>
            </a:r>
            <a:r>
              <a:rPr lang="en-US" altLang="zh-CN" sz="2400" b="1" dirty="0" smtClean="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smtClean="0">
                <a:solidFill>
                  <a:schemeClr val="accent1"/>
                </a:solidFill>
                <a:latin typeface="Arial" panose="020B0604020202020204" pitchFamily="34" charset="0"/>
                <a:cs typeface="Arial" panose="020B0604020202020204" pitchFamily="34" charset="0"/>
              </a:rPr>
              <a:t>Amphoteric properties.</a:t>
            </a:r>
            <a:r>
              <a:rPr lang="en-US" altLang="zh-CN" sz="2400" dirty="0" smtClean="0">
                <a:solidFill>
                  <a:schemeClr val="accent1"/>
                </a:solidFill>
                <a:latin typeface="Arial" panose="020B0604020202020204" pitchFamily="34" charset="0"/>
                <a:cs typeface="Arial" panose="020B0604020202020204" pitchFamily="34" charset="0"/>
              </a:rPr>
              <a:t> </a:t>
            </a:r>
            <a:endParaRPr lang="en-US" altLang="zh-CN"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14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smtClean="0">
                <a:solidFill>
                  <a:schemeClr val="accent1"/>
                </a:solidFill>
                <a:latin typeface="Arial" panose="020B0604020202020204" pitchFamily="34" charset="0"/>
                <a:cs typeface="Arial" panose="020B0604020202020204" pitchFamily="34" charset="0"/>
              </a:rPr>
              <a:t>UV absorption</a:t>
            </a:r>
            <a:endParaRPr lang="en-US" altLang="en-US" sz="2800" dirty="0">
              <a:solidFill>
                <a:schemeClr val="accent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smtClean="0">
                <a:solidFill>
                  <a:schemeClr val="accent1"/>
                </a:solidFill>
                <a:latin typeface="Arial" pitchFamily="34" charset="0"/>
                <a:cs typeface="Arial" pitchFamily="34" charset="0"/>
              </a:rPr>
              <a:t>Trp</a:t>
            </a:r>
            <a:r>
              <a:rPr lang="en-US" altLang="zh-CN" b="1" dirty="0" smtClean="0">
                <a:solidFill>
                  <a:schemeClr val="accent1"/>
                </a:solidFill>
                <a:latin typeface="Arial" pitchFamily="34" charset="0"/>
                <a:cs typeface="Arial" pitchFamily="34" charset="0"/>
              </a:rPr>
              <a:t>, Tyr, </a:t>
            </a:r>
            <a:r>
              <a:rPr lang="en-US" altLang="zh-CN" b="1" dirty="0" err="1" smtClean="0">
                <a:solidFill>
                  <a:schemeClr val="accent1"/>
                </a:solidFill>
                <a:latin typeface="Arial" pitchFamily="34" charset="0"/>
                <a:cs typeface="Arial" pitchFamily="34" charset="0"/>
              </a:rPr>
              <a:t>Phe</a:t>
            </a:r>
            <a:r>
              <a:rPr lang="en-US" altLang="zh-CN" b="1" dirty="0" smtClean="0">
                <a:solidFill>
                  <a:schemeClr val="accent1"/>
                </a:solidFill>
                <a:latin typeface="Arial" pitchFamily="34" charset="0"/>
                <a:cs typeface="Arial" pitchFamily="34" charset="0"/>
              </a:rPr>
              <a:t>, and His </a:t>
            </a:r>
            <a:r>
              <a:rPr lang="en-US" altLang="zh-CN" b="1" dirty="0" smtClean="0">
                <a:latin typeface="Arial" pitchFamily="34" charset="0"/>
                <a:cs typeface="Arial" pitchFamily="34" charset="0"/>
              </a:rPr>
              <a:t>have aromatic groups of </a:t>
            </a:r>
            <a:r>
              <a:rPr lang="en-US" altLang="zh-CN" b="1" dirty="0" smtClean="0">
                <a:solidFill>
                  <a:schemeClr val="accent1"/>
                </a:solidFill>
                <a:latin typeface="Arial" pitchFamily="34" charset="0"/>
                <a:cs typeface="Arial" pitchFamily="34" charset="0"/>
              </a:rPr>
              <a:t>resonance double bonds</a:t>
            </a:r>
            <a:r>
              <a:rPr lang="en-US" altLang="zh-CN" b="1" dirty="0" smtClean="0">
                <a:latin typeface="Arial" pitchFamily="34" charset="0"/>
                <a:cs typeface="Arial" pitchFamily="34" charset="0"/>
              </a:rPr>
              <a:t>.</a:t>
            </a:r>
            <a:r>
              <a:rPr lang="en-US" altLang="zh-CN" dirty="0" smtClean="0">
                <a:latin typeface="Arial" pitchFamily="34" charset="0"/>
                <a:cs typeface="Arial" pitchFamily="34" charset="0"/>
              </a:rPr>
              <a:t> </a:t>
            </a:r>
            <a:endParaRPr lang="bg-BG"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a:p>
            <a:r>
              <a:rPr lang="en-US" altLang="zh-CN" b="1" dirty="0" smtClean="0">
                <a:latin typeface="Arial" pitchFamily="34" charset="0"/>
                <a:cs typeface="Arial" pitchFamily="34" charset="0"/>
              </a:rPr>
              <a:t>Proteins have a strong absorption at </a:t>
            </a:r>
            <a:r>
              <a:rPr lang="en-US" altLang="zh-CN" b="1" dirty="0" smtClean="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pH on protein solubility </a:t>
            </a:r>
            <a:endParaRPr lang="en-US" sz="2800" dirty="0">
              <a:solidFill>
                <a:schemeClr val="accent1"/>
              </a:solidFill>
              <a:latin typeface="Arial" panose="020B0604020202020204" pitchFamily="34" charset="0"/>
              <a:cs typeface="Arial" panose="020B0604020202020204" pitchFamily="34"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06"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Charged side groups of proteins can collect a cloud of ions called a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Extent of the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depends on the ionic strength of the charged ions in solution</a:t>
            </a:r>
            <a:endParaRPr lang="en-US" sz="2400" dirty="0">
              <a:latin typeface="Arial" panose="020B0604020202020204" pitchFamily="34" charset="0"/>
              <a:cs typeface="Arial" panose="020B0604020202020204"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1418</TotalTime>
  <Words>1159</Words>
  <Application>Microsoft Office PowerPoint</Application>
  <PresentationFormat>On-screen Show (4:3)</PresentationFormat>
  <Paragraphs>237</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Vesela</cp:lastModifiedBy>
  <cp:revision>65</cp:revision>
  <dcterms:created xsi:type="dcterms:W3CDTF">2015-06-30T05:30:37Z</dcterms:created>
  <dcterms:modified xsi:type="dcterms:W3CDTF">2016-12-06T08:10:24Z</dcterms:modified>
</cp:coreProperties>
</file>