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1"/>
  </p:notesMasterIdLst>
  <p:sldIdLst>
    <p:sldId id="279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80" r:id="rId12"/>
    <p:sldId id="283" r:id="rId13"/>
    <p:sldId id="284" r:id="rId14"/>
    <p:sldId id="285" r:id="rId15"/>
    <p:sldId id="286" r:id="rId16"/>
    <p:sldId id="287" r:id="rId17"/>
    <p:sldId id="289" r:id="rId18"/>
    <p:sldId id="290" r:id="rId19"/>
    <p:sldId id="291" r:id="rId20"/>
    <p:sldId id="292" r:id="rId21"/>
    <p:sldId id="293" r:id="rId22"/>
    <p:sldId id="294" r:id="rId23"/>
    <p:sldId id="295" r:id="rId24"/>
    <p:sldId id="296" r:id="rId25"/>
    <p:sldId id="297" r:id="rId26"/>
    <p:sldId id="298" r:id="rId27"/>
    <p:sldId id="299" r:id="rId28"/>
    <p:sldId id="267" r:id="rId29"/>
    <p:sldId id="268" r:id="rId30"/>
    <p:sldId id="269" r:id="rId31"/>
    <p:sldId id="270" r:id="rId32"/>
    <p:sldId id="271" r:id="rId33"/>
    <p:sldId id="272" r:id="rId34"/>
    <p:sldId id="273" r:id="rId35"/>
    <p:sldId id="274" r:id="rId36"/>
    <p:sldId id="275" r:id="rId37"/>
    <p:sldId id="276" r:id="rId38"/>
    <p:sldId id="277" r:id="rId39"/>
    <p:sldId id="278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74"/>
  </p:normalViewPr>
  <p:slideViewPr>
    <p:cSldViewPr snapToGrid="0" snapToObjects="1">
      <p:cViewPr varScale="1">
        <p:scale>
          <a:sx n="131" d="100"/>
          <a:sy n="131" d="100"/>
        </p:scale>
        <p:origin x="37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8190D0-060F-4144-9C35-4638EB6E6555}" type="datetimeFigureOut">
              <a:rPr lang="en-US" smtClean="0"/>
              <a:t>5/15/18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50A782-319D-534A-B795-6FCBDA5E54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91209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3C215-880F-FC4F-9D71-F68355045DD1}" type="datetimeFigureOut">
              <a:rPr lang="en-US" smtClean="0"/>
              <a:t>5/15/18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23BD6-D7C3-CB46-A468-652468139A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8521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3C215-880F-FC4F-9D71-F68355045DD1}" type="datetimeFigureOut">
              <a:rPr lang="en-US" smtClean="0"/>
              <a:t>5/15/18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23BD6-D7C3-CB46-A468-652468139A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77956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3C215-880F-FC4F-9D71-F68355045DD1}" type="datetimeFigureOut">
              <a:rPr lang="en-US" smtClean="0"/>
              <a:t>5/15/18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23BD6-D7C3-CB46-A468-652468139A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934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57200"/>
            <a:ext cx="10972800" cy="1371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981200"/>
            <a:ext cx="5384800" cy="3886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981200"/>
            <a:ext cx="5384800" cy="18669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4000500"/>
            <a:ext cx="5384800" cy="18669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>
          <a:xfrm>
            <a:off x="8737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fld id="{6779E7FF-B512-BF4F-A9F3-E46F69E858FC}" type="slidenum">
              <a:rPr lang="en-US" altLang="zh-TW"/>
              <a:pPr/>
              <a:t>‹#›</a:t>
            </a:fld>
            <a:endParaRPr lang="en-US" altLang="zh-TW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2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8471114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3C215-880F-FC4F-9D71-F68355045DD1}" type="datetimeFigureOut">
              <a:rPr lang="en-US" smtClean="0"/>
              <a:t>5/15/18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23BD6-D7C3-CB46-A468-652468139A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1522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3C215-880F-FC4F-9D71-F68355045DD1}" type="datetimeFigureOut">
              <a:rPr lang="en-US" smtClean="0"/>
              <a:t>5/15/18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23BD6-D7C3-CB46-A468-652468139A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9475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3C215-880F-FC4F-9D71-F68355045DD1}" type="datetimeFigureOut">
              <a:rPr lang="en-US" smtClean="0"/>
              <a:t>5/15/18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23BD6-D7C3-CB46-A468-652468139A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1328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3C215-880F-FC4F-9D71-F68355045DD1}" type="datetimeFigureOut">
              <a:rPr lang="en-US" smtClean="0"/>
              <a:t>5/15/18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23BD6-D7C3-CB46-A468-652468139A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1379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3C215-880F-FC4F-9D71-F68355045DD1}" type="datetimeFigureOut">
              <a:rPr lang="en-US" smtClean="0"/>
              <a:t>5/15/18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23BD6-D7C3-CB46-A468-652468139A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5066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3C215-880F-FC4F-9D71-F68355045DD1}" type="datetimeFigureOut">
              <a:rPr lang="en-US" smtClean="0"/>
              <a:t>5/15/18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23BD6-D7C3-CB46-A468-652468139A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4779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3C215-880F-FC4F-9D71-F68355045DD1}" type="datetimeFigureOut">
              <a:rPr lang="en-US" smtClean="0"/>
              <a:t>5/15/18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23BD6-D7C3-CB46-A468-652468139A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8175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3C215-880F-FC4F-9D71-F68355045DD1}" type="datetimeFigureOut">
              <a:rPr lang="en-US" smtClean="0"/>
              <a:t>5/15/18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23BD6-D7C3-CB46-A468-652468139A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4286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33C215-880F-FC4F-9D71-F68355045DD1}" type="datetimeFigureOut">
              <a:rPr lang="en-US" smtClean="0"/>
              <a:t>5/15/18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723BD6-D7C3-CB46-A468-652468139A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195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w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w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w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w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09137"/>
            <a:ext cx="12192000" cy="3839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0094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1804" y="0"/>
            <a:ext cx="96083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1547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TW"/>
              <a:t>CS-ROSETTA</a:t>
            </a:r>
          </a:p>
        </p:txBody>
      </p:sp>
    </p:spTree>
    <p:extLst>
      <p:ext uri="{BB962C8B-B14F-4D97-AF65-F5344CB8AC3E}">
        <p14:creationId xmlns:p14="http://schemas.microsoft.com/office/powerpoint/2010/main" val="7830828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The ROSETTA Procedure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/>
              <a:t>Monte Carlo fragment replacement</a:t>
            </a:r>
          </a:p>
          <a:p>
            <a:r>
              <a:rPr lang="en-US" altLang="zh-TW"/>
              <a:t>Monte Carlo side chain packing</a:t>
            </a:r>
          </a:p>
          <a:p>
            <a:r>
              <a:rPr lang="en-US" altLang="zh-TW"/>
              <a:t>Monte Carlo minimization</a:t>
            </a:r>
          </a:p>
          <a:p>
            <a:r>
              <a:rPr lang="en-US" altLang="zh-TW"/>
              <a:t>As t goes to infinity (cubed? more?), it converges to the answer!</a:t>
            </a:r>
          </a:p>
        </p:txBody>
      </p:sp>
    </p:spTree>
    <p:extLst>
      <p:ext uri="{BB962C8B-B14F-4D97-AF65-F5344CB8AC3E}">
        <p14:creationId xmlns:p14="http://schemas.microsoft.com/office/powerpoint/2010/main" val="13873237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274638"/>
            <a:ext cx="8362950" cy="1143000"/>
          </a:xfrm>
        </p:spPr>
        <p:txBody>
          <a:bodyPr/>
          <a:lstStyle/>
          <a:p>
            <a:r>
              <a:rPr lang="en-US" altLang="zh-TW"/>
              <a:t>Monte Carlo (Random Sampling)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521326" y="1557338"/>
            <a:ext cx="4689475" cy="4310062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altLang="zh-TW" sz="2400"/>
              <a:t>Randomly (or pseudorandomly) pick a configuration and evaluate its energy.</a:t>
            </a:r>
          </a:p>
          <a:p>
            <a:pPr>
              <a:lnSpc>
                <a:spcPct val="80000"/>
              </a:lnSpc>
            </a:pPr>
            <a:r>
              <a:rPr lang="en-US" altLang="zh-TW" sz="2400"/>
              <a:t>If acceptably low, store result.</a:t>
            </a:r>
          </a:p>
          <a:p>
            <a:pPr>
              <a:lnSpc>
                <a:spcPct val="80000"/>
              </a:lnSpc>
            </a:pPr>
            <a:r>
              <a:rPr lang="en-US" altLang="zh-TW" sz="2400"/>
              <a:t>If not, move a distance away from that point as a function of the energy (Metropolis criterion, a.k.a. simulated annealing) and evaluate again</a:t>
            </a:r>
          </a:p>
          <a:p>
            <a:pPr>
              <a:lnSpc>
                <a:spcPct val="80000"/>
              </a:lnSpc>
            </a:pPr>
            <a:r>
              <a:rPr lang="en-US" altLang="zh-TW" sz="2400"/>
              <a:t>When some convergence threshold or time limit is met, stop and return stored results.</a:t>
            </a:r>
          </a:p>
        </p:txBody>
      </p:sp>
      <p:sp>
        <p:nvSpPr>
          <p:cNvPr id="20484" name="Text Box 4"/>
          <p:cNvSpPr txBox="1">
            <a:spLocks noChangeArrowheads="1"/>
          </p:cNvSpPr>
          <p:nvPr/>
        </p:nvSpPr>
        <p:spPr bwMode="auto">
          <a:xfrm>
            <a:off x="2135189" y="5084763"/>
            <a:ext cx="32400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sz="1200"/>
              <a:t>http://www.chemistryexplained.com/images/chfa_03_img0571.jpg</a:t>
            </a:r>
          </a:p>
        </p:txBody>
      </p:sp>
      <p:pic>
        <p:nvPicPr>
          <p:cNvPr id="2048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289" y="1628775"/>
            <a:ext cx="3248025" cy="3105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195376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Advantages of Monte Carlo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altLang="zh-TW"/>
              <a:t>Individual computations are cheap</a:t>
            </a:r>
          </a:p>
          <a:p>
            <a:pPr lvl="1">
              <a:lnSpc>
                <a:spcPct val="90000"/>
              </a:lnSpc>
            </a:pPr>
            <a:r>
              <a:rPr lang="en-US" altLang="zh-TW"/>
              <a:t>Exponential search spaces are slow to search exhaustively</a:t>
            </a:r>
          </a:p>
          <a:p>
            <a:pPr lvl="1">
              <a:lnSpc>
                <a:spcPct val="90000"/>
              </a:lnSpc>
            </a:pPr>
            <a:r>
              <a:rPr lang="en-US" altLang="zh-TW"/>
              <a:t>Probabilistic worst case is identical to simple brute-force</a:t>
            </a:r>
          </a:p>
          <a:p>
            <a:pPr>
              <a:lnSpc>
                <a:spcPct val="90000"/>
              </a:lnSpc>
            </a:pPr>
            <a:r>
              <a:rPr lang="en-US" altLang="zh-TW"/>
              <a:t>Can be done as an empirical black box</a:t>
            </a:r>
          </a:p>
          <a:p>
            <a:pPr lvl="1">
              <a:lnSpc>
                <a:spcPct val="90000"/>
              </a:lnSpc>
            </a:pPr>
            <a:r>
              <a:rPr lang="en-US" altLang="zh-TW"/>
              <a:t>Can approximate molecular dynamics with empirical energy functions</a:t>
            </a:r>
          </a:p>
          <a:p>
            <a:pPr lvl="1">
              <a:lnSpc>
                <a:spcPct val="90000"/>
              </a:lnSpc>
            </a:pPr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9937366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4000"/>
              <a:t>When Should Monte Carlo Be Used?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/>
              <a:t>No provable bounds on running time</a:t>
            </a:r>
          </a:p>
          <a:p>
            <a:pPr lvl="1"/>
            <a:r>
              <a:rPr lang="en-US" altLang="zh-TW"/>
              <a:t>Monte Carlo linear algebra?</a:t>
            </a:r>
          </a:p>
          <a:p>
            <a:pPr lvl="1"/>
            <a:r>
              <a:rPr lang="en-US" altLang="zh-TW"/>
              <a:t>Monte Carlo comparison sort? (Bozo Sort)</a:t>
            </a:r>
          </a:p>
          <a:p>
            <a:r>
              <a:rPr lang="en-US" altLang="zh-TW"/>
              <a:t>No provable bounds on accuracy</a:t>
            </a:r>
          </a:p>
          <a:p>
            <a:pPr lvl="1"/>
            <a:r>
              <a:rPr lang="en-US" altLang="zh-TW"/>
              <a:t>Convergence != global minimum</a:t>
            </a:r>
          </a:p>
          <a:p>
            <a:r>
              <a:rPr lang="en-US" altLang="zh-TW"/>
              <a:t>Only sample what you can’t reasonably deterministically predict</a:t>
            </a:r>
          </a:p>
          <a:p>
            <a:pPr lvl="1"/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7510328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51" name="Rectangle 63"/>
          <p:cNvSpPr>
            <a:spLocks noChangeArrowheads="1"/>
          </p:cNvSpPr>
          <p:nvPr/>
        </p:nvSpPr>
        <p:spPr bwMode="auto">
          <a:xfrm>
            <a:off x="8401050" y="4292600"/>
            <a:ext cx="1079500" cy="865188"/>
          </a:xfrm>
          <a:prstGeom prst="rect">
            <a:avLst/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52" name="Rectangle 64"/>
          <p:cNvSpPr>
            <a:spLocks noChangeArrowheads="1"/>
          </p:cNvSpPr>
          <p:nvPr/>
        </p:nvSpPr>
        <p:spPr bwMode="auto">
          <a:xfrm>
            <a:off x="8472489" y="4365625"/>
            <a:ext cx="936625" cy="71913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Application to ROSETTA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altLang="zh-TW"/>
              <a:t>Monte Carlo fragment replacement</a:t>
            </a:r>
          </a:p>
          <a:p>
            <a:pPr lvl="1">
              <a:lnSpc>
                <a:spcPct val="90000"/>
              </a:lnSpc>
            </a:pPr>
            <a:r>
              <a:rPr lang="en-US" altLang="zh-TW"/>
              <a:t>Randomly select a position, and the 8 residues following it</a:t>
            </a:r>
          </a:p>
          <a:p>
            <a:pPr lvl="1">
              <a:lnSpc>
                <a:spcPct val="90000"/>
              </a:lnSpc>
            </a:pPr>
            <a:r>
              <a:rPr lang="en-US" altLang="zh-TW"/>
              <a:t>Randomly select a 9 residue fragment from database, and match the fragment’s bond angles</a:t>
            </a:r>
          </a:p>
        </p:txBody>
      </p:sp>
      <p:sp>
        <p:nvSpPr>
          <p:cNvPr id="37915" name="Line 27"/>
          <p:cNvSpPr>
            <a:spLocks noChangeShapeType="1"/>
          </p:cNvSpPr>
          <p:nvPr/>
        </p:nvSpPr>
        <p:spPr bwMode="auto">
          <a:xfrm>
            <a:off x="6672263" y="3068638"/>
            <a:ext cx="266541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905" name="Oval 17"/>
          <p:cNvSpPr>
            <a:spLocks noChangeArrowheads="1"/>
          </p:cNvSpPr>
          <p:nvPr/>
        </p:nvSpPr>
        <p:spPr bwMode="auto">
          <a:xfrm>
            <a:off x="6600825" y="2924175"/>
            <a:ext cx="215900" cy="2159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06" name="Oval 18"/>
          <p:cNvSpPr>
            <a:spLocks noChangeArrowheads="1"/>
          </p:cNvSpPr>
          <p:nvPr/>
        </p:nvSpPr>
        <p:spPr bwMode="auto">
          <a:xfrm>
            <a:off x="6888163" y="2924175"/>
            <a:ext cx="215900" cy="2159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07" name="Oval 19"/>
          <p:cNvSpPr>
            <a:spLocks noChangeArrowheads="1"/>
          </p:cNvSpPr>
          <p:nvPr/>
        </p:nvSpPr>
        <p:spPr bwMode="auto">
          <a:xfrm>
            <a:off x="7177088" y="2924175"/>
            <a:ext cx="215900" cy="2159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08" name="Oval 20"/>
          <p:cNvSpPr>
            <a:spLocks noChangeArrowheads="1"/>
          </p:cNvSpPr>
          <p:nvPr/>
        </p:nvSpPr>
        <p:spPr bwMode="auto">
          <a:xfrm>
            <a:off x="7464425" y="2924175"/>
            <a:ext cx="215900" cy="2159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09" name="Oval 21"/>
          <p:cNvSpPr>
            <a:spLocks noChangeArrowheads="1"/>
          </p:cNvSpPr>
          <p:nvPr/>
        </p:nvSpPr>
        <p:spPr bwMode="auto">
          <a:xfrm>
            <a:off x="7753350" y="2924175"/>
            <a:ext cx="215900" cy="2159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10" name="Oval 22"/>
          <p:cNvSpPr>
            <a:spLocks noChangeArrowheads="1"/>
          </p:cNvSpPr>
          <p:nvPr/>
        </p:nvSpPr>
        <p:spPr bwMode="auto">
          <a:xfrm>
            <a:off x="8040688" y="2924175"/>
            <a:ext cx="215900" cy="2159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11" name="Oval 23"/>
          <p:cNvSpPr>
            <a:spLocks noChangeArrowheads="1"/>
          </p:cNvSpPr>
          <p:nvPr/>
        </p:nvSpPr>
        <p:spPr bwMode="auto">
          <a:xfrm>
            <a:off x="9193213" y="2924175"/>
            <a:ext cx="215900" cy="2159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12" name="Oval 24"/>
          <p:cNvSpPr>
            <a:spLocks noChangeArrowheads="1"/>
          </p:cNvSpPr>
          <p:nvPr/>
        </p:nvSpPr>
        <p:spPr bwMode="auto">
          <a:xfrm>
            <a:off x="8904288" y="2924175"/>
            <a:ext cx="215900" cy="2159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13" name="Oval 25"/>
          <p:cNvSpPr>
            <a:spLocks noChangeArrowheads="1"/>
          </p:cNvSpPr>
          <p:nvPr/>
        </p:nvSpPr>
        <p:spPr bwMode="auto">
          <a:xfrm>
            <a:off x="8616950" y="2924175"/>
            <a:ext cx="215900" cy="2159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14" name="Oval 26"/>
          <p:cNvSpPr>
            <a:spLocks noChangeArrowheads="1"/>
          </p:cNvSpPr>
          <p:nvPr/>
        </p:nvSpPr>
        <p:spPr bwMode="auto">
          <a:xfrm>
            <a:off x="8329613" y="2924175"/>
            <a:ext cx="215900" cy="2159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16" name="Line 28"/>
          <p:cNvSpPr>
            <a:spLocks noChangeShapeType="1"/>
          </p:cNvSpPr>
          <p:nvPr/>
        </p:nvSpPr>
        <p:spPr bwMode="auto">
          <a:xfrm>
            <a:off x="6815138" y="3717925"/>
            <a:ext cx="266541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917" name="Oval 29"/>
          <p:cNvSpPr>
            <a:spLocks noChangeArrowheads="1"/>
          </p:cNvSpPr>
          <p:nvPr/>
        </p:nvSpPr>
        <p:spPr bwMode="auto">
          <a:xfrm>
            <a:off x="6743700" y="3573463"/>
            <a:ext cx="215900" cy="2159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18" name="Oval 30"/>
          <p:cNvSpPr>
            <a:spLocks noChangeArrowheads="1"/>
          </p:cNvSpPr>
          <p:nvPr/>
        </p:nvSpPr>
        <p:spPr bwMode="auto">
          <a:xfrm>
            <a:off x="7031038" y="3573463"/>
            <a:ext cx="215900" cy="2159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19" name="Oval 31"/>
          <p:cNvSpPr>
            <a:spLocks noChangeArrowheads="1"/>
          </p:cNvSpPr>
          <p:nvPr/>
        </p:nvSpPr>
        <p:spPr bwMode="auto">
          <a:xfrm>
            <a:off x="7319963" y="3573463"/>
            <a:ext cx="215900" cy="2159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20" name="Oval 32"/>
          <p:cNvSpPr>
            <a:spLocks noChangeArrowheads="1"/>
          </p:cNvSpPr>
          <p:nvPr/>
        </p:nvSpPr>
        <p:spPr bwMode="auto">
          <a:xfrm>
            <a:off x="7607300" y="3573463"/>
            <a:ext cx="215900" cy="2159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21" name="Oval 33"/>
          <p:cNvSpPr>
            <a:spLocks noChangeArrowheads="1"/>
          </p:cNvSpPr>
          <p:nvPr/>
        </p:nvSpPr>
        <p:spPr bwMode="auto">
          <a:xfrm>
            <a:off x="7896225" y="3573463"/>
            <a:ext cx="215900" cy="2159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22" name="Oval 34"/>
          <p:cNvSpPr>
            <a:spLocks noChangeArrowheads="1"/>
          </p:cNvSpPr>
          <p:nvPr/>
        </p:nvSpPr>
        <p:spPr bwMode="auto">
          <a:xfrm>
            <a:off x="8183563" y="3573463"/>
            <a:ext cx="215900" cy="2159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23" name="Oval 35"/>
          <p:cNvSpPr>
            <a:spLocks noChangeArrowheads="1"/>
          </p:cNvSpPr>
          <p:nvPr/>
        </p:nvSpPr>
        <p:spPr bwMode="auto">
          <a:xfrm>
            <a:off x="9336088" y="3573463"/>
            <a:ext cx="215900" cy="2159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24" name="Oval 36"/>
          <p:cNvSpPr>
            <a:spLocks noChangeArrowheads="1"/>
          </p:cNvSpPr>
          <p:nvPr/>
        </p:nvSpPr>
        <p:spPr bwMode="auto">
          <a:xfrm>
            <a:off x="9047163" y="3573463"/>
            <a:ext cx="215900" cy="2159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25" name="Oval 37"/>
          <p:cNvSpPr>
            <a:spLocks noChangeArrowheads="1"/>
          </p:cNvSpPr>
          <p:nvPr/>
        </p:nvSpPr>
        <p:spPr bwMode="auto">
          <a:xfrm>
            <a:off x="8759825" y="3573463"/>
            <a:ext cx="215900" cy="2159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26" name="Oval 38"/>
          <p:cNvSpPr>
            <a:spLocks noChangeArrowheads="1"/>
          </p:cNvSpPr>
          <p:nvPr/>
        </p:nvSpPr>
        <p:spPr bwMode="auto">
          <a:xfrm>
            <a:off x="8472488" y="3573463"/>
            <a:ext cx="215900" cy="2159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38" name="Line 50"/>
          <p:cNvSpPr>
            <a:spLocks noChangeShapeType="1"/>
          </p:cNvSpPr>
          <p:nvPr/>
        </p:nvSpPr>
        <p:spPr bwMode="auto">
          <a:xfrm>
            <a:off x="6888164" y="5661025"/>
            <a:ext cx="9366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939" name="Line 51"/>
          <p:cNvSpPr>
            <a:spLocks noChangeShapeType="1"/>
          </p:cNvSpPr>
          <p:nvPr/>
        </p:nvSpPr>
        <p:spPr bwMode="auto">
          <a:xfrm flipV="1">
            <a:off x="7824789" y="5229226"/>
            <a:ext cx="503237" cy="3603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941" name="Line 53"/>
          <p:cNvSpPr>
            <a:spLocks noChangeShapeType="1"/>
          </p:cNvSpPr>
          <p:nvPr/>
        </p:nvSpPr>
        <p:spPr bwMode="auto">
          <a:xfrm>
            <a:off x="7824789" y="5229225"/>
            <a:ext cx="5032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943" name="Line 55"/>
          <p:cNvSpPr>
            <a:spLocks noChangeShapeType="1"/>
          </p:cNvSpPr>
          <p:nvPr/>
        </p:nvSpPr>
        <p:spPr bwMode="auto">
          <a:xfrm>
            <a:off x="7824789" y="5229225"/>
            <a:ext cx="287337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944" name="Line 56"/>
          <p:cNvSpPr>
            <a:spLocks noChangeShapeType="1"/>
          </p:cNvSpPr>
          <p:nvPr/>
        </p:nvSpPr>
        <p:spPr bwMode="auto">
          <a:xfrm>
            <a:off x="8040688" y="5661025"/>
            <a:ext cx="10080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928" name="Oval 40"/>
          <p:cNvSpPr>
            <a:spLocks noChangeArrowheads="1"/>
          </p:cNvSpPr>
          <p:nvPr/>
        </p:nvSpPr>
        <p:spPr bwMode="auto">
          <a:xfrm>
            <a:off x="6816725" y="5516563"/>
            <a:ext cx="215900" cy="2159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29" name="Oval 41"/>
          <p:cNvSpPr>
            <a:spLocks noChangeArrowheads="1"/>
          </p:cNvSpPr>
          <p:nvPr/>
        </p:nvSpPr>
        <p:spPr bwMode="auto">
          <a:xfrm>
            <a:off x="7104063" y="5516563"/>
            <a:ext cx="215900" cy="2159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30" name="Oval 42"/>
          <p:cNvSpPr>
            <a:spLocks noChangeArrowheads="1"/>
          </p:cNvSpPr>
          <p:nvPr/>
        </p:nvSpPr>
        <p:spPr bwMode="auto">
          <a:xfrm>
            <a:off x="7392988" y="5516563"/>
            <a:ext cx="215900" cy="2159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31" name="Oval 43"/>
          <p:cNvSpPr>
            <a:spLocks noChangeArrowheads="1"/>
          </p:cNvSpPr>
          <p:nvPr/>
        </p:nvSpPr>
        <p:spPr bwMode="auto">
          <a:xfrm>
            <a:off x="7680325" y="5516563"/>
            <a:ext cx="215900" cy="2159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32" name="Oval 44"/>
          <p:cNvSpPr>
            <a:spLocks noChangeArrowheads="1"/>
          </p:cNvSpPr>
          <p:nvPr/>
        </p:nvSpPr>
        <p:spPr bwMode="auto">
          <a:xfrm>
            <a:off x="7751763" y="5157788"/>
            <a:ext cx="215900" cy="2159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33" name="Oval 45"/>
          <p:cNvSpPr>
            <a:spLocks noChangeArrowheads="1"/>
          </p:cNvSpPr>
          <p:nvPr/>
        </p:nvSpPr>
        <p:spPr bwMode="auto">
          <a:xfrm>
            <a:off x="8183563" y="5157788"/>
            <a:ext cx="215900" cy="2159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34" name="Oval 46"/>
          <p:cNvSpPr>
            <a:spLocks noChangeArrowheads="1"/>
          </p:cNvSpPr>
          <p:nvPr/>
        </p:nvSpPr>
        <p:spPr bwMode="auto">
          <a:xfrm>
            <a:off x="8904288" y="5516563"/>
            <a:ext cx="215900" cy="2159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35" name="Oval 47"/>
          <p:cNvSpPr>
            <a:spLocks noChangeArrowheads="1"/>
          </p:cNvSpPr>
          <p:nvPr/>
        </p:nvSpPr>
        <p:spPr bwMode="auto">
          <a:xfrm>
            <a:off x="8615363" y="5516563"/>
            <a:ext cx="215900" cy="2159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36" name="Oval 48"/>
          <p:cNvSpPr>
            <a:spLocks noChangeArrowheads="1"/>
          </p:cNvSpPr>
          <p:nvPr/>
        </p:nvSpPr>
        <p:spPr bwMode="auto">
          <a:xfrm>
            <a:off x="8328025" y="5516563"/>
            <a:ext cx="215900" cy="2159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37" name="Oval 49"/>
          <p:cNvSpPr>
            <a:spLocks noChangeArrowheads="1"/>
          </p:cNvSpPr>
          <p:nvPr/>
        </p:nvSpPr>
        <p:spPr bwMode="auto">
          <a:xfrm>
            <a:off x="7967663" y="5516563"/>
            <a:ext cx="215900" cy="2159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45" name="Line 57"/>
          <p:cNvSpPr>
            <a:spLocks noChangeShapeType="1"/>
          </p:cNvSpPr>
          <p:nvPr/>
        </p:nvSpPr>
        <p:spPr bwMode="auto">
          <a:xfrm flipV="1">
            <a:off x="8689975" y="4508501"/>
            <a:ext cx="503238" cy="3603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946" name="Line 58"/>
          <p:cNvSpPr>
            <a:spLocks noChangeShapeType="1"/>
          </p:cNvSpPr>
          <p:nvPr/>
        </p:nvSpPr>
        <p:spPr bwMode="auto">
          <a:xfrm>
            <a:off x="8689975" y="4508500"/>
            <a:ext cx="50323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947" name="Line 59"/>
          <p:cNvSpPr>
            <a:spLocks noChangeShapeType="1"/>
          </p:cNvSpPr>
          <p:nvPr/>
        </p:nvSpPr>
        <p:spPr bwMode="auto">
          <a:xfrm>
            <a:off x="8689975" y="4508500"/>
            <a:ext cx="287338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948" name="Oval 60"/>
          <p:cNvSpPr>
            <a:spLocks noChangeArrowheads="1"/>
          </p:cNvSpPr>
          <p:nvPr/>
        </p:nvSpPr>
        <p:spPr bwMode="auto">
          <a:xfrm>
            <a:off x="8616950" y="4437063"/>
            <a:ext cx="215900" cy="2159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49" name="Oval 61"/>
          <p:cNvSpPr>
            <a:spLocks noChangeArrowheads="1"/>
          </p:cNvSpPr>
          <p:nvPr/>
        </p:nvSpPr>
        <p:spPr bwMode="auto">
          <a:xfrm>
            <a:off x="9048750" y="4437063"/>
            <a:ext cx="215900" cy="2159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50" name="Oval 62"/>
          <p:cNvSpPr>
            <a:spLocks noChangeArrowheads="1"/>
          </p:cNvSpPr>
          <p:nvPr/>
        </p:nvSpPr>
        <p:spPr bwMode="auto">
          <a:xfrm>
            <a:off x="8832850" y="4795838"/>
            <a:ext cx="215900" cy="2159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265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Chemical-Shift Rosetta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/>
              <a:t>Use NMR data as an additional criterion in fragment selection phase.</a:t>
            </a:r>
          </a:p>
        </p:txBody>
      </p:sp>
      <p:sp>
        <p:nvSpPr>
          <p:cNvPr id="5125" name="AutoShape 5"/>
          <p:cNvSpPr>
            <a:spLocks noChangeArrowheads="1"/>
          </p:cNvSpPr>
          <p:nvPr/>
        </p:nvSpPr>
        <p:spPr bwMode="auto">
          <a:xfrm>
            <a:off x="1847851" y="4868864"/>
            <a:ext cx="1584325" cy="1152525"/>
          </a:xfrm>
          <a:prstGeom prst="flowChartProcess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7" name="AutoShape 7"/>
          <p:cNvSpPr>
            <a:spLocks noChangeArrowheads="1"/>
          </p:cNvSpPr>
          <p:nvPr/>
        </p:nvSpPr>
        <p:spPr bwMode="auto">
          <a:xfrm>
            <a:off x="7032626" y="4941889"/>
            <a:ext cx="1584325" cy="1152525"/>
          </a:xfrm>
          <a:prstGeom prst="flowChartProcess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8" name="Text Box 8"/>
          <p:cNvSpPr txBox="1">
            <a:spLocks noChangeArrowheads="1"/>
          </p:cNvSpPr>
          <p:nvPr/>
        </p:nvSpPr>
        <p:spPr bwMode="auto">
          <a:xfrm>
            <a:off x="2279650" y="5300663"/>
            <a:ext cx="10795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/>
              <a:t>PDB</a:t>
            </a:r>
          </a:p>
        </p:txBody>
      </p:sp>
      <p:sp>
        <p:nvSpPr>
          <p:cNvPr id="5132" name="Text Box 12"/>
          <p:cNvSpPr txBox="1">
            <a:spLocks noChangeArrowheads="1"/>
          </p:cNvSpPr>
          <p:nvPr/>
        </p:nvSpPr>
        <p:spPr bwMode="auto">
          <a:xfrm>
            <a:off x="7248526" y="5300663"/>
            <a:ext cx="143986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/>
              <a:t>ROSETTA</a:t>
            </a:r>
          </a:p>
        </p:txBody>
      </p:sp>
      <p:sp>
        <p:nvSpPr>
          <p:cNvPr id="5133" name="AutoShape 13"/>
          <p:cNvSpPr>
            <a:spLocks noChangeArrowheads="1"/>
          </p:cNvSpPr>
          <p:nvPr/>
        </p:nvSpPr>
        <p:spPr bwMode="auto">
          <a:xfrm>
            <a:off x="3575050" y="3141664"/>
            <a:ext cx="2160588" cy="1152525"/>
          </a:xfrm>
          <a:prstGeom prst="flowChartProcess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34" name="Text Box 14"/>
          <p:cNvSpPr txBox="1">
            <a:spLocks noChangeArrowheads="1"/>
          </p:cNvSpPr>
          <p:nvPr/>
        </p:nvSpPr>
        <p:spPr bwMode="auto">
          <a:xfrm>
            <a:off x="3792538" y="3429000"/>
            <a:ext cx="1655762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/>
              <a:t>Experimental NMR data</a:t>
            </a:r>
          </a:p>
        </p:txBody>
      </p:sp>
      <p:sp>
        <p:nvSpPr>
          <p:cNvPr id="5137" name="AutoShape 17"/>
          <p:cNvSpPr>
            <a:spLocks noChangeArrowheads="1"/>
          </p:cNvSpPr>
          <p:nvPr/>
        </p:nvSpPr>
        <p:spPr bwMode="auto">
          <a:xfrm>
            <a:off x="3792539" y="5084763"/>
            <a:ext cx="1081087" cy="792162"/>
          </a:xfrm>
          <a:prstGeom prst="flowChartDecision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cxnSp>
        <p:nvCxnSpPr>
          <p:cNvPr id="5139" name="AutoShape 19"/>
          <p:cNvCxnSpPr>
            <a:cxnSpLocks noChangeShapeType="1"/>
            <a:stCxn id="5133" idx="2"/>
            <a:endCxn id="5137" idx="0"/>
          </p:cNvCxnSpPr>
          <p:nvPr/>
        </p:nvCxnSpPr>
        <p:spPr bwMode="auto">
          <a:xfrm flipH="1">
            <a:off x="4333876" y="4294189"/>
            <a:ext cx="322263" cy="79057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5140" name="AutoShape 20"/>
          <p:cNvCxnSpPr>
            <a:cxnSpLocks noChangeShapeType="1"/>
            <a:stCxn id="5125" idx="3"/>
            <a:endCxn id="5137" idx="1"/>
          </p:cNvCxnSpPr>
          <p:nvPr/>
        </p:nvCxnSpPr>
        <p:spPr bwMode="auto">
          <a:xfrm>
            <a:off x="3432176" y="5445126"/>
            <a:ext cx="360363" cy="36513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5141" name="AutoShape 21"/>
          <p:cNvCxnSpPr>
            <a:cxnSpLocks noChangeShapeType="1"/>
            <a:stCxn id="5137" idx="3"/>
            <a:endCxn id="5127" idx="1"/>
          </p:cNvCxnSpPr>
          <p:nvPr/>
        </p:nvCxnSpPr>
        <p:spPr bwMode="auto">
          <a:xfrm>
            <a:off x="4873625" y="5481638"/>
            <a:ext cx="2159000" cy="36512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5130" name="Text Box 10"/>
          <p:cNvSpPr txBox="1">
            <a:spLocks noChangeArrowheads="1"/>
          </p:cNvSpPr>
          <p:nvPr/>
        </p:nvSpPr>
        <p:spPr bwMode="auto">
          <a:xfrm>
            <a:off x="4008439" y="5294313"/>
            <a:ext cx="7207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/>
              <a:t>MFR</a:t>
            </a:r>
          </a:p>
        </p:txBody>
      </p:sp>
      <p:pic>
        <p:nvPicPr>
          <p:cNvPr id="5142" name="Picture 2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8750" y="4581525"/>
            <a:ext cx="1239838" cy="1835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cxnSp>
        <p:nvCxnSpPr>
          <p:cNvPr id="5143" name="AutoShape 23"/>
          <p:cNvCxnSpPr>
            <a:cxnSpLocks noChangeShapeType="1"/>
            <a:stCxn id="5127" idx="3"/>
            <a:endCxn id="5142" idx="1"/>
          </p:cNvCxnSpPr>
          <p:nvPr/>
        </p:nvCxnSpPr>
        <p:spPr bwMode="auto">
          <a:xfrm flipV="1">
            <a:off x="8616950" y="5499100"/>
            <a:ext cx="431800" cy="1905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5144" name="Text Box 24"/>
          <p:cNvSpPr txBox="1">
            <a:spLocks noChangeArrowheads="1"/>
          </p:cNvSpPr>
          <p:nvPr/>
        </p:nvSpPr>
        <p:spPr bwMode="auto">
          <a:xfrm>
            <a:off x="9048751" y="6308725"/>
            <a:ext cx="122396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sz="1400"/>
              <a:t>From fig. (3)</a:t>
            </a:r>
          </a:p>
        </p:txBody>
      </p:sp>
      <p:sp>
        <p:nvSpPr>
          <p:cNvPr id="5145" name="AutoShape 25"/>
          <p:cNvSpPr>
            <a:spLocks noChangeArrowheads="1"/>
          </p:cNvSpPr>
          <p:nvPr/>
        </p:nvSpPr>
        <p:spPr bwMode="auto">
          <a:xfrm>
            <a:off x="5087939" y="4940301"/>
            <a:ext cx="1584325" cy="1152525"/>
          </a:xfrm>
          <a:prstGeom prst="flowChartProcess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46" name="Text Box 26"/>
          <p:cNvSpPr txBox="1">
            <a:spLocks noChangeArrowheads="1"/>
          </p:cNvSpPr>
          <p:nvPr/>
        </p:nvSpPr>
        <p:spPr bwMode="auto">
          <a:xfrm>
            <a:off x="5303839" y="5227638"/>
            <a:ext cx="1296987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/>
              <a:t>Fragment Database</a:t>
            </a:r>
          </a:p>
        </p:txBody>
      </p:sp>
    </p:spTree>
    <p:extLst>
      <p:ext uri="{BB962C8B-B14F-4D97-AF65-F5344CB8AC3E}">
        <p14:creationId xmlns:p14="http://schemas.microsoft.com/office/powerpoint/2010/main" val="11181250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4000"/>
              <a:t>Molecular Fragment Replacement (MFR)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81200" y="1981200"/>
            <a:ext cx="8229600" cy="4256088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zh-TW"/>
              <a:t>Given AA sequence (from genomic data or otherwise) search PDB for best possible matches.</a:t>
            </a:r>
          </a:p>
          <a:p>
            <a:pPr>
              <a:lnSpc>
                <a:spcPct val="90000"/>
              </a:lnSpc>
            </a:pPr>
            <a:r>
              <a:rPr lang="en-US" altLang="zh-TW"/>
              <a:t>Find fragments of known proteins that best match the sequence and predicted chemical shift best fit experimental data.</a:t>
            </a:r>
          </a:p>
          <a:p>
            <a:pPr lvl="1">
              <a:lnSpc>
                <a:spcPct val="90000"/>
              </a:lnSpc>
            </a:pPr>
            <a:r>
              <a:rPr lang="en-US" altLang="zh-TW"/>
              <a:t>Chemical shifts predicted via SPARTA, which was trained on 200 proteins and is 10% more accurate than SHIFTX</a:t>
            </a:r>
          </a:p>
        </p:txBody>
      </p:sp>
    </p:spTree>
    <p:extLst>
      <p:ext uri="{BB962C8B-B14F-4D97-AF65-F5344CB8AC3E}">
        <p14:creationId xmlns:p14="http://schemas.microsoft.com/office/powerpoint/2010/main" val="18449805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Results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81200" y="3900488"/>
            <a:ext cx="8229600" cy="2552700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en-US" altLang="zh-TW" sz="2400"/>
              <a:t>MFR-selected fragments generate lower energy structures than standard ROSETTA fragments</a:t>
            </a:r>
          </a:p>
          <a:p>
            <a:pPr>
              <a:lnSpc>
                <a:spcPct val="90000"/>
              </a:lnSpc>
            </a:pPr>
            <a:r>
              <a:rPr lang="en-US" altLang="zh-TW" sz="2400"/>
              <a:t>Lowest-energy conformations for C</a:t>
            </a:r>
            <a:r>
              <a:rPr lang="el-GR" altLang="zh-TW" sz="2400" baseline="30000"/>
              <a:t>α</a:t>
            </a:r>
            <a:r>
              <a:rPr lang="en-US" altLang="zh-TW" sz="2400"/>
              <a:t> deviated 1~2 Å from reference structure</a:t>
            </a:r>
          </a:p>
          <a:p>
            <a:pPr>
              <a:lnSpc>
                <a:spcPct val="90000"/>
              </a:lnSpc>
            </a:pPr>
            <a:r>
              <a:rPr lang="en-US" altLang="zh-TW" sz="2400"/>
              <a:t>Some exceptions, but ROSETTA doesn’t consider the chemical shifts, and adding it to the empirical energy function improved results</a:t>
            </a:r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7850" y="1450976"/>
            <a:ext cx="5715000" cy="240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718424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6500" y="0"/>
            <a:ext cx="9639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6485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Robustness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/>
              <a:t>When backbone chemical shift assignments are incomplete, CS-ROSETTA is still better at picking fragments than ROSETTA</a:t>
            </a:r>
          </a:p>
          <a:p>
            <a:r>
              <a:rPr lang="en-US" altLang="zh-TW"/>
              <a:t>If a whole section of the protein’s chemical data is missing then it’s like that part is just being run with vanilla ROSETTA</a:t>
            </a:r>
          </a:p>
        </p:txBody>
      </p:sp>
    </p:spTree>
    <p:extLst>
      <p:ext uri="{BB962C8B-B14F-4D97-AF65-F5344CB8AC3E}">
        <p14:creationId xmlns:p14="http://schemas.microsoft.com/office/powerpoint/2010/main" val="13634950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Convergence</a:t>
            </a:r>
          </a:p>
        </p:txBody>
      </p:sp>
      <p:sp>
        <p:nvSpPr>
          <p:cNvPr id="8195" name="AutoShape 3"/>
          <p:cNvSpPr>
            <a:spLocks noGrp="1" noChangeAspect="1" noChangeArrowheads="1"/>
          </p:cNvSpPr>
          <p:nvPr>
            <p:ph type="body" idx="1"/>
          </p:nvPr>
        </p:nvSpPr>
        <p:spPr>
          <a:xfrm>
            <a:off x="1981200" y="1981201"/>
            <a:ext cx="8229600" cy="2600325"/>
          </a:xfrm>
        </p:spPr>
        <p:txBody>
          <a:bodyPr/>
          <a:lstStyle/>
          <a:p>
            <a:r>
              <a:rPr lang="en-US" altLang="zh-TW"/>
              <a:t>Convergence is concluded when the newly derived structure has rmsd approx. 2Å from the lowest energy structure so far.</a:t>
            </a:r>
          </a:p>
          <a:p>
            <a:r>
              <a:rPr lang="en-US" altLang="zh-TW"/>
              <a:t>Baker et al. suggest identifying a “funneling phenomenon” </a:t>
            </a:r>
          </a:p>
        </p:txBody>
      </p:sp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7350" y="4221164"/>
            <a:ext cx="5715000" cy="240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629048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Convergence</a:t>
            </a:r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81201" y="1981200"/>
            <a:ext cx="4043363" cy="38862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zh-TW" sz="2400"/>
              <a:t>Convergence rapidly decreases with increasing protein size, and CS-ROSETTA begins to fail at around 130 residues.</a:t>
            </a:r>
          </a:p>
          <a:p>
            <a:pPr>
              <a:lnSpc>
                <a:spcPct val="90000"/>
              </a:lnSpc>
            </a:pPr>
            <a:r>
              <a:rPr lang="en-US" altLang="zh-TW" sz="2400"/>
              <a:t>Convergence is also adversely affected by long, disordered loops in the reference structure</a:t>
            </a:r>
          </a:p>
        </p:txBody>
      </p:sp>
      <p:pic>
        <p:nvPicPr>
          <p:cNvPr id="39944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0463" y="1700213"/>
            <a:ext cx="36703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9946" name="Rectangle 10"/>
          <p:cNvSpPr>
            <a:spLocks noChangeArrowheads="1"/>
          </p:cNvSpPr>
          <p:nvPr/>
        </p:nvSpPr>
        <p:spPr bwMode="auto">
          <a:xfrm>
            <a:off x="7104064" y="5661026"/>
            <a:ext cx="1811337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bg2"/>
              </a:buClr>
              <a:buSzPct val="75000"/>
              <a:buFont typeface="Wingdings" charset="2"/>
              <a:buChar char="n"/>
              <a:defRPr kumimoji="1" sz="32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charset="2"/>
              <a:buChar char="¨"/>
              <a:defRPr kumimoji="1" sz="28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charset="2"/>
              <a:buChar char="n"/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charset="2"/>
              <a:buChar char="¨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charset="2"/>
              <a:buChar char="§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2"/>
              <a:buChar char="§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2"/>
              <a:buChar char="§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2"/>
              <a:buChar char="§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2"/>
              <a:buChar char="§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>
              <a:lnSpc>
                <a:spcPct val="90000"/>
              </a:lnSpc>
              <a:buFont typeface="Wingdings" charset="2"/>
              <a:buNone/>
            </a:pPr>
            <a:r>
              <a:rPr lang="en-US" altLang="zh-TW" sz="2400"/>
              <a:t>From fig(5)</a:t>
            </a:r>
          </a:p>
        </p:txBody>
      </p:sp>
    </p:spTree>
    <p:extLst>
      <p:ext uri="{BB962C8B-B14F-4D97-AF65-F5344CB8AC3E}">
        <p14:creationId xmlns:p14="http://schemas.microsoft.com/office/powerpoint/2010/main" val="185596048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Blind Prediction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92313" y="5373688"/>
            <a:ext cx="8229600" cy="11430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altLang="zh-TW"/>
              <a:t>The ordered portions have remarkably good rmsd, values &lt;1 Å for 6 and less than approx. 2 for the other 3</a:t>
            </a:r>
          </a:p>
          <a:p>
            <a:pPr>
              <a:lnSpc>
                <a:spcPct val="80000"/>
              </a:lnSpc>
            </a:pPr>
            <a:endParaRPr lang="en-US" altLang="zh-TW"/>
          </a:p>
        </p:txBody>
      </p:sp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188" y="1557339"/>
            <a:ext cx="7200900" cy="3844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2783149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Blind Prediction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81200" y="1981200"/>
            <a:ext cx="8229600" cy="4256088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zh-TW"/>
              <a:t>Structures are strikingly similar:</a:t>
            </a:r>
          </a:p>
          <a:p>
            <a:pPr lvl="1">
              <a:lnSpc>
                <a:spcPct val="90000"/>
              </a:lnSpc>
            </a:pPr>
            <a:r>
              <a:rPr lang="en-US" altLang="zh-TW"/>
              <a:t>ROSETTA’s energy model favors hydrogen bonds, which results in extended secondary structure by a few residues</a:t>
            </a:r>
          </a:p>
          <a:p>
            <a:pPr lvl="1">
              <a:lnSpc>
                <a:spcPct val="90000"/>
              </a:lnSpc>
            </a:pPr>
            <a:r>
              <a:rPr lang="en-US" altLang="zh-TW"/>
              <a:t>Disordered sections can be detected by chemical shifts with Random Coil Index and thus prohibited from contributing to secondary structure</a:t>
            </a:r>
          </a:p>
          <a:p>
            <a:pPr lvl="1">
              <a:lnSpc>
                <a:spcPct val="90000"/>
              </a:lnSpc>
            </a:pPr>
            <a:r>
              <a:rPr lang="en-US" altLang="zh-TW"/>
              <a:t>Core side-chain packing was also less accurate</a:t>
            </a:r>
          </a:p>
        </p:txBody>
      </p:sp>
    </p:spTree>
    <p:extLst>
      <p:ext uri="{BB962C8B-B14F-4D97-AF65-F5344CB8AC3E}">
        <p14:creationId xmlns:p14="http://schemas.microsoft.com/office/powerpoint/2010/main" val="118512517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Conclusions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/>
              <a:t>CS-ROSETTA is faster and thus able to handle bigger problems than traditional ROSETTA.</a:t>
            </a:r>
          </a:p>
          <a:p>
            <a:r>
              <a:rPr lang="en-US" altLang="zh-TW"/>
              <a:t>CS-ROSETTA is 50% faster than traditional triple-NMR structure determination</a:t>
            </a:r>
          </a:p>
          <a:p>
            <a:r>
              <a:rPr lang="en-US" altLang="zh-TW"/>
              <a:t>CS-ROSETTA is perhaps better able to determine the structure of systems not stable enough for conventional NMR…?</a:t>
            </a:r>
          </a:p>
        </p:txBody>
      </p:sp>
    </p:spTree>
    <p:extLst>
      <p:ext uri="{BB962C8B-B14F-4D97-AF65-F5344CB8AC3E}">
        <p14:creationId xmlns:p14="http://schemas.microsoft.com/office/powerpoint/2010/main" val="48802391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CS-ROSETTA?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92313" y="1628776"/>
            <a:ext cx="8229600" cy="4525963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zh-TW"/>
              <a:t>Is there a mathematically derived limit on how big a protein can be?</a:t>
            </a:r>
          </a:p>
          <a:p>
            <a:pPr lvl="1">
              <a:lnSpc>
                <a:spcPct val="90000"/>
              </a:lnSpc>
            </a:pPr>
            <a:r>
              <a:rPr lang="en-US" altLang="zh-TW"/>
              <a:t>ROSETTA runs 28,000 iterations, so if the search space of a protein exceeds 28000</a:t>
            </a:r>
            <a:r>
              <a:rPr lang="en-US" altLang="zh-TW" i="1"/>
              <a:t>n</a:t>
            </a:r>
            <a:r>
              <a:rPr lang="en-US" altLang="zh-TW"/>
              <a:t> for some </a:t>
            </a:r>
            <a:r>
              <a:rPr lang="en-US" altLang="zh-TW" i="1"/>
              <a:t>n</a:t>
            </a:r>
            <a:r>
              <a:rPr lang="en-US" altLang="zh-TW"/>
              <a:t> it is most likely going to fail?</a:t>
            </a:r>
          </a:p>
          <a:p>
            <a:pPr>
              <a:lnSpc>
                <a:spcPct val="90000"/>
              </a:lnSpc>
            </a:pPr>
            <a:r>
              <a:rPr lang="en-US" altLang="zh-TW"/>
              <a:t>Each additional sample gives us more information. Is it possible to identify the “statistically significant global minimum?”</a:t>
            </a:r>
          </a:p>
          <a:p>
            <a:pPr>
              <a:lnSpc>
                <a:spcPct val="90000"/>
              </a:lnSpc>
            </a:pPr>
            <a:r>
              <a:rPr lang="en-US" altLang="zh-TW"/>
              <a:t>Given assignments, Chemical shifts should also tell us more about secondary structure (guided side chain packing and minimization?)</a:t>
            </a:r>
          </a:p>
        </p:txBody>
      </p:sp>
    </p:spTree>
    <p:extLst>
      <p:ext uri="{BB962C8B-B14F-4D97-AF65-F5344CB8AC3E}">
        <p14:creationId xmlns:p14="http://schemas.microsoft.com/office/powerpoint/2010/main" val="97787470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288" y="571500"/>
            <a:ext cx="8424862" cy="5233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781644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4638" y="0"/>
            <a:ext cx="966272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64435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7352" y="0"/>
            <a:ext cx="963729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6009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9178" y="0"/>
            <a:ext cx="96336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37842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9178" y="0"/>
            <a:ext cx="96336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99003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1000" y="0"/>
            <a:ext cx="9630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46154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9178" y="0"/>
            <a:ext cx="96336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10782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167" y="0"/>
            <a:ext cx="96516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80671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6486" y="0"/>
            <a:ext cx="96590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5790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407321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344202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707925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85929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6311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1804" y="0"/>
            <a:ext cx="96083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2377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7310" y="0"/>
            <a:ext cx="96173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7830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6500" y="0"/>
            <a:ext cx="9639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0274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4673" y="0"/>
            <a:ext cx="96426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6021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7310" y="0"/>
            <a:ext cx="96173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4485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4673" y="0"/>
            <a:ext cx="96426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1973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188</TotalTime>
  <Words>688</Words>
  <Application>Microsoft Macintosh PowerPoint</Application>
  <PresentationFormat>Widescreen</PresentationFormat>
  <Paragraphs>71</Paragraphs>
  <Slides>39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5" baseType="lpstr">
      <vt:lpstr>新細明體</vt:lpstr>
      <vt:lpstr>Arial</vt:lpstr>
      <vt:lpstr>Calibri</vt:lpstr>
      <vt:lpstr>Calibri Light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CS-ROSETTA</vt:lpstr>
      <vt:lpstr>The ROSETTA Procedure</vt:lpstr>
      <vt:lpstr>Monte Carlo (Random Sampling)</vt:lpstr>
      <vt:lpstr>Advantages of Monte Carlo</vt:lpstr>
      <vt:lpstr>When Should Monte Carlo Be Used?</vt:lpstr>
      <vt:lpstr>Application to ROSETTA</vt:lpstr>
      <vt:lpstr>Chemical-Shift Rosetta</vt:lpstr>
      <vt:lpstr>Molecular Fragment Replacement (MFR)</vt:lpstr>
      <vt:lpstr>Results</vt:lpstr>
      <vt:lpstr>Robustness</vt:lpstr>
      <vt:lpstr>Convergence</vt:lpstr>
      <vt:lpstr>Convergence</vt:lpstr>
      <vt:lpstr>Blind Prediction</vt:lpstr>
      <vt:lpstr>Blind Prediction</vt:lpstr>
      <vt:lpstr>Conclusions</vt:lpstr>
      <vt:lpstr>CS-ROSETTA?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4</cp:revision>
  <dcterms:created xsi:type="dcterms:W3CDTF">2017-05-16T11:03:42Z</dcterms:created>
  <dcterms:modified xsi:type="dcterms:W3CDTF">2018-05-15T12:01:28Z</dcterms:modified>
</cp:coreProperties>
</file>