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3" r:id="rId3"/>
    <p:sldId id="257" r:id="rId4"/>
    <p:sldId id="258" r:id="rId5"/>
    <p:sldId id="259" r:id="rId6"/>
    <p:sldId id="260" r:id="rId7"/>
    <p:sldId id="261" r:id="rId8"/>
    <p:sldId id="264" r:id="rId9"/>
    <p:sldId id="270" r:id="rId10"/>
    <p:sldId id="265" r:id="rId11"/>
    <p:sldId id="266" r:id="rId12"/>
    <p:sldId id="281" r:id="rId13"/>
    <p:sldId id="267" r:id="rId14"/>
    <p:sldId id="268" r:id="rId15"/>
    <p:sldId id="271" r:id="rId16"/>
    <p:sldId id="373" r:id="rId17"/>
    <p:sldId id="376" r:id="rId18"/>
    <p:sldId id="269" r:id="rId19"/>
    <p:sldId id="272" r:id="rId20"/>
    <p:sldId id="273" r:id="rId21"/>
    <p:sldId id="275" r:id="rId22"/>
    <p:sldId id="282" r:id="rId23"/>
    <p:sldId id="276" r:id="rId24"/>
    <p:sldId id="274" r:id="rId25"/>
    <p:sldId id="277" r:id="rId26"/>
    <p:sldId id="278" r:id="rId27"/>
    <p:sldId id="279" r:id="rId28"/>
    <p:sldId id="283" r:id="rId29"/>
    <p:sldId id="284" r:id="rId30"/>
    <p:sldId id="285" r:id="rId31"/>
    <p:sldId id="379" r:id="rId32"/>
    <p:sldId id="288" r:id="rId33"/>
    <p:sldId id="378" r:id="rId34"/>
    <p:sldId id="377" r:id="rId35"/>
    <p:sldId id="289" r:id="rId36"/>
    <p:sldId id="381" r:id="rId37"/>
    <p:sldId id="360" r:id="rId38"/>
    <p:sldId id="361" r:id="rId39"/>
    <p:sldId id="362" r:id="rId40"/>
    <p:sldId id="363" r:id="rId41"/>
    <p:sldId id="364" r:id="rId42"/>
    <p:sldId id="365" r:id="rId43"/>
    <p:sldId id="286" r:id="rId44"/>
    <p:sldId id="287" r:id="rId45"/>
    <p:sldId id="353" r:id="rId46"/>
    <p:sldId id="348" r:id="rId47"/>
    <p:sldId id="349" r:id="rId48"/>
    <p:sldId id="369" r:id="rId49"/>
    <p:sldId id="366" r:id="rId50"/>
    <p:sldId id="352" r:id="rId51"/>
    <p:sldId id="368" r:id="rId52"/>
    <p:sldId id="370" r:id="rId53"/>
    <p:sldId id="371" r:id="rId54"/>
    <p:sldId id="354" r:id="rId55"/>
    <p:sldId id="372"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autoAdjust="0"/>
  </p:normalViewPr>
  <p:slideViewPr>
    <p:cSldViewPr snapToGrid="0">
      <p:cViewPr varScale="1">
        <p:scale>
          <a:sx n="131" d="100"/>
          <a:sy n="131" d="100"/>
        </p:scale>
        <p:origin x="16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9C22613-BA89-41B8-B548-10365F97F0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90DF333-307D-4124-8B08-0EE9F7D1B46C}" type="slidenum">
              <a:rPr lang="en-US" smtClean="0"/>
              <a:pPr/>
              <a:t>2</a:t>
            </a:fld>
            <a:endParaRPr lang="en-US"/>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1AFFF7-D8FB-4059-84CA-30AA13A79F16}" type="slidenum">
              <a:rPr lang="en-US" smtClean="0"/>
              <a:pPr/>
              <a:t>11</a:t>
            </a:fld>
            <a:endParaRPr lang="en-US"/>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54A720E-2AD9-4EC8-AE2F-061DDC17DFDB}" type="slidenum">
              <a:rPr lang="en-US" smtClean="0"/>
              <a:pPr/>
              <a:t>12</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A7FD3F4-E451-4505-9BBC-BF1220A7B289}" type="slidenum">
              <a:rPr lang="en-US" smtClean="0"/>
              <a:pPr/>
              <a:t>13</a:t>
            </a:fld>
            <a:endParaRPr lang="en-US"/>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A67049D-CCA0-4ABF-88BA-ECEDDD37AB55}" type="slidenum">
              <a:rPr lang="en-US" smtClean="0"/>
              <a:pPr/>
              <a:t>14</a:t>
            </a:fld>
            <a:endParaRPr 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00AF301-4E48-4653-ADD6-A18424BACDB4}" type="slidenum">
              <a:rPr lang="en-US" smtClean="0"/>
              <a:pPr/>
              <a:t>15</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8F50D33-D44A-4975-91CA-DCF80DEA02A2}" type="slidenum">
              <a:rPr lang="en-US" smtClean="0"/>
              <a:pPr/>
              <a:t>18</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D9FEF3A-E782-4B04-8F11-6BD064C3E98A}" type="slidenum">
              <a:rPr lang="en-US" smtClean="0"/>
              <a:pPr/>
              <a:t>19</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688CA49-6476-440F-B625-2AE3E0054E40}" type="slidenum">
              <a:rPr lang="en-US" smtClean="0"/>
              <a:pPr/>
              <a:t>20</a:t>
            </a:fld>
            <a:endParaRPr 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31EDEEB-00BB-4708-9904-EC4389FD8BA2}" type="slidenum">
              <a:rPr lang="en-US" smtClean="0"/>
              <a:pPr/>
              <a:t>21</a:t>
            </a:fld>
            <a:endParaRPr lang="en-US"/>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EF1BFF2-3FC3-4A9D-951A-32953EE36776}" type="slidenum">
              <a:rPr lang="en-US" smtClean="0"/>
              <a:pPr/>
              <a:t>26</a:t>
            </a:fld>
            <a:endParaRPr lang="en-US"/>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DFE91F7-317E-4215-B946-3F660A8AE34E}" type="slidenum">
              <a:rPr lang="en-US" smtClean="0"/>
              <a:pPr/>
              <a:t>3</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1DD7308-3AB7-4E55-83FD-1BAE654F0F07}" type="slidenum">
              <a:rPr lang="en-US" smtClean="0"/>
              <a:pPr/>
              <a:t>29</a:t>
            </a:fld>
            <a:endParaRPr lang="en-US"/>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747FB01-E7A6-4E19-90E6-FD135F9141E0}" type="slidenum">
              <a:rPr lang="en-US" smtClean="0"/>
              <a:pPr/>
              <a:t>30</a:t>
            </a:fld>
            <a:endParaRPr 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591DAA8-800D-4512-AE20-EFA3D85A5BBE}" type="slidenum">
              <a:rPr lang="en-US" smtClean="0"/>
              <a:pPr/>
              <a:t>43</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B4B8EC3-11FE-4C7E-9EE2-8DBE02E085CD}" type="slidenum">
              <a:rPr lang="en-US" smtClean="0"/>
              <a:pPr/>
              <a:t>44</a:t>
            </a:fld>
            <a:endParaRPr lang="en-US"/>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C76FC9B-833E-480D-B725-F68606CF449C}" type="slidenum">
              <a:rPr lang="en-US" smtClean="0"/>
              <a:pPr/>
              <a:t>4</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1F1586B-867E-47D3-9C8A-A2B3B996F630}" type="slidenum">
              <a:rPr lang="en-US" smtClean="0"/>
              <a:pPr/>
              <a:t>5</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D2AFD55-B549-486E-B3C7-023F2E8EA1B6}" type="slidenum">
              <a:rPr lang="en-US" smtClean="0"/>
              <a:pPr/>
              <a:t>6</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2245F83-0A19-4C6E-B0DF-E81FB56789E0}" type="slidenum">
              <a:rPr lang="en-US" smtClean="0"/>
              <a:pPr/>
              <a:t>7</a:t>
            </a:fld>
            <a:endParaRPr lang="en-US"/>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DEEDB95-FC46-42B6-821A-8468454AD216}" type="slidenum">
              <a:rPr lang="en-US" smtClean="0"/>
              <a:pPr/>
              <a:t>8</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864B3B3-A227-4192-9FD4-231B7FAA5563}" type="slidenum">
              <a:rPr lang="en-US" smtClean="0"/>
              <a:pPr/>
              <a:t>9</a:t>
            </a:fld>
            <a:endParaRPr 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1F179C8-40AF-498D-9C5D-F16DFF56540D}" type="slidenum">
              <a:rPr lang="en-US" smtClean="0"/>
              <a:pPr/>
              <a:t>10</a:t>
            </a:fld>
            <a:endParaRPr lang="en-US"/>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33120-06E7-4E02-8A1E-F838748566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C7295-69D4-4F8A-A402-281053BD06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08F8DD-E6C2-49FC-B6DE-79292AED54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Klepnutím lze upravit styl předlohy nadpisů.</a:t>
            </a:r>
            <a:endParaRPr lang="en-US"/>
          </a:p>
        </p:txBody>
      </p:sp>
      <p:sp>
        <p:nvSpPr>
          <p:cNvPr id="3" name="Zástupný symbol pro tabulku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A00A9E-EF28-44B9-9131-84742569EC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03B8EE-E775-4216-AB2A-62394EAA04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203AF1-126F-4365-A001-DECD962103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598B63-AD9D-4A2C-AA39-614794A054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01288E-F8A6-4D2A-9F9B-1AC0CE6AF1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54C579-02B0-44B3-9F12-22F59D86A8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128277-EEAC-4B5D-B2E1-892F5D6FB9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F0DE3A-E3A6-4A78-A973-0C4FF7C8AE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4BB31-6005-451B-8853-E6788EB4DF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D131C2-026C-4784-9FBB-759702AAFA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en.wikipedia.org/wiki/Structural_alignmen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video" Target="file:////D:/siegal/Structural%20Biology%20Course/reorg%20reading/src_model_opening.avi" TargetMode="Externa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dirty="0"/>
              <a:t>Introduction to Proteins</a:t>
            </a:r>
          </a:p>
        </p:txBody>
      </p:sp>
      <p:sp>
        <p:nvSpPr>
          <p:cNvPr id="3075" name="Rectangle 3"/>
          <p:cNvSpPr>
            <a:spLocks noGrp="1" noChangeArrowheads="1"/>
          </p:cNvSpPr>
          <p:nvPr>
            <p:ph type="body" idx="1"/>
          </p:nvPr>
        </p:nvSpPr>
        <p:spPr/>
        <p:txBody>
          <a:bodyPr/>
          <a:lstStyle/>
          <a:p>
            <a:pPr eaLnBrk="1" hangingPunct="1"/>
            <a:r>
              <a:rPr lang="en-US" dirty="0"/>
              <a:t>Amino acids</a:t>
            </a:r>
          </a:p>
          <a:p>
            <a:pPr eaLnBrk="1" hangingPunct="1"/>
            <a:r>
              <a:rPr lang="en-US" dirty="0"/>
              <a:t>Proteins 1</a:t>
            </a:r>
            <a:r>
              <a:rPr lang="en-US" baseline="30000" dirty="0"/>
              <a:t>o</a:t>
            </a:r>
            <a:r>
              <a:rPr lang="en-US" dirty="0"/>
              <a:t>, 2</a:t>
            </a:r>
            <a:r>
              <a:rPr lang="en-US" baseline="30000" dirty="0"/>
              <a:t>o</a:t>
            </a:r>
            <a:r>
              <a:rPr lang="en-US" dirty="0"/>
              <a:t>, 3</a:t>
            </a:r>
            <a:r>
              <a:rPr lang="en-US" baseline="30000" dirty="0"/>
              <a:t>o</a:t>
            </a:r>
            <a:r>
              <a:rPr lang="en-US" dirty="0"/>
              <a:t> and 4</a:t>
            </a:r>
            <a:r>
              <a:rPr lang="en-US" baseline="30000" dirty="0"/>
              <a:t>o</a:t>
            </a:r>
            <a:r>
              <a:rPr lang="en-US" dirty="0"/>
              <a:t> structure</a:t>
            </a:r>
          </a:p>
          <a:p>
            <a:pPr eaLnBrk="1" hangingPunct="1"/>
            <a:r>
              <a:rPr lang="en-US" dirty="0"/>
              <a:t>Proteins: Structural Parameters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220663" y="379413"/>
            <a:ext cx="5273675" cy="6097587"/>
          </a:xfrm>
          <a:prstGeom prst="rect">
            <a:avLst/>
          </a:prstGeom>
          <a:noFill/>
          <a:ln w="9525">
            <a:noFill/>
            <a:miter lim="800000"/>
            <a:headEnd/>
            <a:tailEnd/>
          </a:ln>
        </p:spPr>
      </p:pic>
      <p:sp>
        <p:nvSpPr>
          <p:cNvPr id="12291" name="Text Box 2054"/>
          <p:cNvSpPr txBox="1">
            <a:spLocks noChangeArrowheads="1"/>
          </p:cNvSpPr>
          <p:nvPr/>
        </p:nvSpPr>
        <p:spPr bwMode="auto">
          <a:xfrm>
            <a:off x="5032375" y="1927225"/>
            <a:ext cx="3844925" cy="3743325"/>
          </a:xfrm>
          <a:prstGeom prst="rect">
            <a:avLst/>
          </a:prstGeom>
          <a:noFill/>
          <a:ln w="9525">
            <a:noFill/>
            <a:miter lim="800000"/>
            <a:headEnd/>
            <a:tailEnd/>
          </a:ln>
        </p:spPr>
        <p:txBody>
          <a:bodyPr>
            <a:spAutoFit/>
          </a:bodyPr>
          <a:lstStyle/>
          <a:p>
            <a:r>
              <a:rPr lang="en-US"/>
              <a:t>The ionization state of aa’s. Some aa’s can be protonated/deprotonated depending on the pH. The midpoint of this process is called the pK. You can ignore pK1 and pK2 since they don’t occur in proteins (except for the N and C termini respectively).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674813" y="379413"/>
            <a:ext cx="5792787" cy="60975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5"/>
          <p:cNvGrpSpPr>
            <a:grpSpLocks/>
          </p:cNvGrpSpPr>
          <p:nvPr/>
        </p:nvGrpSpPr>
        <p:grpSpPr bwMode="auto">
          <a:xfrm>
            <a:off x="541338" y="330200"/>
            <a:ext cx="8158162" cy="4546600"/>
            <a:chOff x="341" y="208"/>
            <a:chExt cx="5139" cy="2864"/>
          </a:xfrm>
        </p:grpSpPr>
        <p:pic>
          <p:nvPicPr>
            <p:cNvPr id="14340" name="Picture 2"/>
            <p:cNvPicPr>
              <a:picLocks noChangeAspect="1" noChangeArrowheads="1"/>
            </p:cNvPicPr>
            <p:nvPr/>
          </p:nvPicPr>
          <p:blipFill>
            <a:blip r:embed="rId3" cstate="print"/>
            <a:srcRect/>
            <a:stretch>
              <a:fillRect/>
            </a:stretch>
          </p:blipFill>
          <p:spPr bwMode="auto">
            <a:xfrm>
              <a:off x="341" y="208"/>
              <a:ext cx="5058" cy="2854"/>
            </a:xfrm>
            <a:prstGeom prst="rect">
              <a:avLst/>
            </a:prstGeom>
            <a:noFill/>
            <a:ln w="9525">
              <a:noFill/>
              <a:miter lim="800000"/>
              <a:headEnd/>
              <a:tailEnd/>
            </a:ln>
          </p:spPr>
        </p:pic>
        <p:sp>
          <p:nvSpPr>
            <p:cNvPr id="14341" name="Text Box 3"/>
            <p:cNvSpPr txBox="1">
              <a:spLocks noChangeArrowheads="1"/>
            </p:cNvSpPr>
            <p:nvPr/>
          </p:nvSpPr>
          <p:spPr bwMode="auto">
            <a:xfrm>
              <a:off x="1714" y="1088"/>
              <a:ext cx="237" cy="288"/>
            </a:xfrm>
            <a:prstGeom prst="rect">
              <a:avLst/>
            </a:prstGeom>
            <a:noFill/>
            <a:ln w="9525">
              <a:noFill/>
              <a:miter lim="800000"/>
              <a:headEnd/>
              <a:tailEnd/>
            </a:ln>
          </p:spPr>
          <p:txBody>
            <a:bodyPr wrap="none">
              <a:spAutoFit/>
            </a:bodyPr>
            <a:lstStyle/>
            <a:p>
              <a:pPr algn="ctr"/>
              <a:r>
                <a:rPr lang="en-US">
                  <a:latin typeface="Symbol" pitchFamily="18" charset="2"/>
                </a:rPr>
                <a:t>a</a:t>
              </a:r>
            </a:p>
          </p:txBody>
        </p:sp>
        <p:sp>
          <p:nvSpPr>
            <p:cNvPr id="14342" name="Text Box 4"/>
            <p:cNvSpPr txBox="1">
              <a:spLocks noChangeArrowheads="1"/>
            </p:cNvSpPr>
            <p:nvPr/>
          </p:nvSpPr>
          <p:spPr bwMode="auto">
            <a:xfrm>
              <a:off x="2110" y="1153"/>
              <a:ext cx="221" cy="288"/>
            </a:xfrm>
            <a:prstGeom prst="rect">
              <a:avLst/>
            </a:prstGeom>
            <a:noFill/>
            <a:ln w="9525">
              <a:noFill/>
              <a:miter lim="800000"/>
              <a:headEnd/>
              <a:tailEnd/>
            </a:ln>
          </p:spPr>
          <p:txBody>
            <a:bodyPr wrap="none">
              <a:spAutoFit/>
            </a:bodyPr>
            <a:lstStyle/>
            <a:p>
              <a:pPr algn="ctr"/>
              <a:r>
                <a:rPr lang="en-US">
                  <a:latin typeface="Symbol" pitchFamily="18" charset="2"/>
                </a:rPr>
                <a:t>b</a:t>
              </a:r>
            </a:p>
          </p:txBody>
        </p:sp>
        <p:sp>
          <p:nvSpPr>
            <p:cNvPr id="14343" name="Text Box 5"/>
            <p:cNvSpPr txBox="1">
              <a:spLocks noChangeArrowheads="1"/>
            </p:cNvSpPr>
            <p:nvPr/>
          </p:nvSpPr>
          <p:spPr bwMode="auto">
            <a:xfrm>
              <a:off x="2140" y="674"/>
              <a:ext cx="195" cy="288"/>
            </a:xfrm>
            <a:prstGeom prst="rect">
              <a:avLst/>
            </a:prstGeom>
            <a:noFill/>
            <a:ln w="9525">
              <a:noFill/>
              <a:miter lim="800000"/>
              <a:headEnd/>
              <a:tailEnd/>
            </a:ln>
          </p:spPr>
          <p:txBody>
            <a:bodyPr wrap="none">
              <a:spAutoFit/>
            </a:bodyPr>
            <a:lstStyle/>
            <a:p>
              <a:pPr algn="ctr"/>
              <a:r>
                <a:rPr lang="en-US">
                  <a:latin typeface="Symbol" pitchFamily="18" charset="2"/>
                </a:rPr>
                <a:t>g</a:t>
              </a:r>
            </a:p>
          </p:txBody>
        </p:sp>
        <p:sp>
          <p:nvSpPr>
            <p:cNvPr id="14344" name="Text Box 6"/>
            <p:cNvSpPr txBox="1">
              <a:spLocks noChangeArrowheads="1"/>
            </p:cNvSpPr>
            <p:nvPr/>
          </p:nvSpPr>
          <p:spPr bwMode="auto">
            <a:xfrm>
              <a:off x="1692" y="457"/>
              <a:ext cx="211" cy="288"/>
            </a:xfrm>
            <a:prstGeom prst="rect">
              <a:avLst/>
            </a:prstGeom>
            <a:noFill/>
            <a:ln w="9525">
              <a:noFill/>
              <a:miter lim="800000"/>
              <a:headEnd/>
              <a:tailEnd/>
            </a:ln>
          </p:spPr>
          <p:txBody>
            <a:bodyPr wrap="none">
              <a:spAutoFit/>
            </a:bodyPr>
            <a:lstStyle/>
            <a:p>
              <a:pPr algn="ctr"/>
              <a:r>
                <a:rPr lang="en-US">
                  <a:latin typeface="Symbol" pitchFamily="18" charset="2"/>
                </a:rPr>
                <a:t>d</a:t>
              </a:r>
            </a:p>
          </p:txBody>
        </p:sp>
        <p:sp>
          <p:nvSpPr>
            <p:cNvPr id="14345" name="Text Box 7"/>
            <p:cNvSpPr txBox="1">
              <a:spLocks noChangeArrowheads="1"/>
            </p:cNvSpPr>
            <p:nvPr/>
          </p:nvSpPr>
          <p:spPr bwMode="auto">
            <a:xfrm>
              <a:off x="4848" y="1235"/>
              <a:ext cx="237" cy="288"/>
            </a:xfrm>
            <a:prstGeom prst="rect">
              <a:avLst/>
            </a:prstGeom>
            <a:noFill/>
            <a:ln w="9525">
              <a:noFill/>
              <a:miter lim="800000"/>
              <a:headEnd/>
              <a:tailEnd/>
            </a:ln>
          </p:spPr>
          <p:txBody>
            <a:bodyPr wrap="none">
              <a:spAutoFit/>
            </a:bodyPr>
            <a:lstStyle/>
            <a:p>
              <a:pPr algn="ctr"/>
              <a:r>
                <a:rPr lang="en-US">
                  <a:latin typeface="Symbol" pitchFamily="18" charset="2"/>
                </a:rPr>
                <a:t>a</a:t>
              </a:r>
            </a:p>
          </p:txBody>
        </p:sp>
        <p:sp>
          <p:nvSpPr>
            <p:cNvPr id="14346" name="Text Box 8"/>
            <p:cNvSpPr txBox="1">
              <a:spLocks noChangeArrowheads="1"/>
            </p:cNvSpPr>
            <p:nvPr/>
          </p:nvSpPr>
          <p:spPr bwMode="auto">
            <a:xfrm>
              <a:off x="5259" y="1280"/>
              <a:ext cx="221" cy="288"/>
            </a:xfrm>
            <a:prstGeom prst="rect">
              <a:avLst/>
            </a:prstGeom>
            <a:noFill/>
            <a:ln w="9525">
              <a:noFill/>
              <a:miter lim="800000"/>
              <a:headEnd/>
              <a:tailEnd/>
            </a:ln>
          </p:spPr>
          <p:txBody>
            <a:bodyPr wrap="none">
              <a:spAutoFit/>
            </a:bodyPr>
            <a:lstStyle/>
            <a:p>
              <a:pPr algn="ctr"/>
              <a:r>
                <a:rPr lang="en-US">
                  <a:latin typeface="Symbol" pitchFamily="18" charset="2"/>
                </a:rPr>
                <a:t>b</a:t>
              </a:r>
            </a:p>
          </p:txBody>
        </p:sp>
        <p:sp>
          <p:nvSpPr>
            <p:cNvPr id="14347" name="Text Box 9"/>
            <p:cNvSpPr txBox="1">
              <a:spLocks noChangeArrowheads="1"/>
            </p:cNvSpPr>
            <p:nvPr/>
          </p:nvSpPr>
          <p:spPr bwMode="auto">
            <a:xfrm>
              <a:off x="5251" y="1727"/>
              <a:ext cx="195" cy="288"/>
            </a:xfrm>
            <a:prstGeom prst="rect">
              <a:avLst/>
            </a:prstGeom>
            <a:noFill/>
            <a:ln w="9525">
              <a:noFill/>
              <a:miter lim="800000"/>
              <a:headEnd/>
              <a:tailEnd/>
            </a:ln>
          </p:spPr>
          <p:txBody>
            <a:bodyPr wrap="none">
              <a:spAutoFit/>
            </a:bodyPr>
            <a:lstStyle/>
            <a:p>
              <a:pPr algn="ctr"/>
              <a:r>
                <a:rPr lang="en-US">
                  <a:latin typeface="Symbol" pitchFamily="18" charset="2"/>
                </a:rPr>
                <a:t>g</a:t>
              </a:r>
            </a:p>
          </p:txBody>
        </p:sp>
        <p:sp>
          <p:nvSpPr>
            <p:cNvPr id="14348" name="Text Box 10"/>
            <p:cNvSpPr txBox="1">
              <a:spLocks noChangeArrowheads="1"/>
            </p:cNvSpPr>
            <p:nvPr/>
          </p:nvSpPr>
          <p:spPr bwMode="auto">
            <a:xfrm>
              <a:off x="4723" y="1849"/>
              <a:ext cx="212" cy="288"/>
            </a:xfrm>
            <a:prstGeom prst="rect">
              <a:avLst/>
            </a:prstGeom>
            <a:noFill/>
            <a:ln w="9525">
              <a:noFill/>
              <a:miter lim="800000"/>
              <a:headEnd/>
              <a:tailEnd/>
            </a:ln>
          </p:spPr>
          <p:txBody>
            <a:bodyPr wrap="none">
              <a:spAutoFit/>
            </a:bodyPr>
            <a:lstStyle/>
            <a:p>
              <a:pPr algn="ctr"/>
              <a:r>
                <a:rPr lang="en-US">
                  <a:latin typeface="Symbol" pitchFamily="18" charset="2"/>
                </a:rPr>
                <a:t>d</a:t>
              </a:r>
            </a:p>
          </p:txBody>
        </p:sp>
        <p:sp>
          <p:nvSpPr>
            <p:cNvPr id="14349" name="Rectangle 12"/>
            <p:cNvSpPr>
              <a:spLocks noChangeArrowheads="1"/>
            </p:cNvSpPr>
            <p:nvPr/>
          </p:nvSpPr>
          <p:spPr bwMode="auto">
            <a:xfrm>
              <a:off x="2508" y="2754"/>
              <a:ext cx="660" cy="318"/>
            </a:xfrm>
            <a:prstGeom prst="rect">
              <a:avLst/>
            </a:prstGeom>
            <a:solidFill>
              <a:schemeClr val="bg1"/>
            </a:solidFill>
            <a:ln w="9525">
              <a:noFill/>
              <a:miter lim="800000"/>
              <a:headEnd/>
              <a:tailEnd/>
            </a:ln>
          </p:spPr>
          <p:txBody>
            <a:bodyPr wrap="none" anchor="ctr"/>
            <a:lstStyle/>
            <a:p>
              <a:pPr algn="ctr"/>
              <a:endParaRPr lang="en-US"/>
            </a:p>
          </p:txBody>
        </p:sp>
      </p:grpSp>
      <p:sp>
        <p:nvSpPr>
          <p:cNvPr id="14339" name="Text Box 14"/>
          <p:cNvSpPr txBox="1">
            <a:spLocks noChangeArrowheads="1"/>
          </p:cNvSpPr>
          <p:nvPr/>
        </p:nvSpPr>
        <p:spPr bwMode="auto">
          <a:xfrm>
            <a:off x="328613" y="4794250"/>
            <a:ext cx="8686800" cy="1552575"/>
          </a:xfrm>
          <a:prstGeom prst="rect">
            <a:avLst/>
          </a:prstGeom>
          <a:noFill/>
          <a:ln w="9525">
            <a:noFill/>
            <a:miter lim="800000"/>
            <a:headEnd/>
            <a:tailEnd/>
          </a:ln>
        </p:spPr>
        <p:txBody>
          <a:bodyPr>
            <a:spAutoFit/>
          </a:bodyPr>
          <a:lstStyle/>
          <a:p>
            <a:r>
              <a:rPr lang="en-US"/>
              <a:t>Proline has 2 conformers that are related by rotation about peptide bond. This occurs because the e-’s of the N form part of a </a:t>
            </a:r>
            <a:r>
              <a:rPr lang="en-US">
                <a:latin typeface="Symbol" pitchFamily="18" charset="2"/>
              </a:rPr>
              <a:t>s</a:t>
            </a:r>
            <a:r>
              <a:rPr lang="en-US"/>
              <a:t> bond with the </a:t>
            </a:r>
            <a:r>
              <a:rPr lang="en-US">
                <a:latin typeface="Symbol" pitchFamily="18" charset="2"/>
              </a:rPr>
              <a:t>d</a:t>
            </a:r>
            <a:r>
              <a:rPr lang="en-US"/>
              <a:t> carbon. The rotation is slow so that to distinct populations can be found in proteins. Trans is usually 90-95%.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588" y="17463"/>
            <a:ext cx="5851525" cy="4354512"/>
          </a:xfrm>
          <a:prstGeom prst="rect">
            <a:avLst/>
          </a:prstGeom>
          <a:noFill/>
          <a:ln w="9525">
            <a:noFill/>
            <a:miter lim="800000"/>
            <a:headEnd/>
            <a:tailEnd/>
          </a:ln>
        </p:spPr>
      </p:pic>
      <p:sp>
        <p:nvSpPr>
          <p:cNvPr id="15363" name="Text Box 3"/>
          <p:cNvSpPr txBox="1">
            <a:spLocks noChangeArrowheads="1"/>
          </p:cNvSpPr>
          <p:nvPr/>
        </p:nvSpPr>
        <p:spPr bwMode="auto">
          <a:xfrm>
            <a:off x="5132388" y="1116013"/>
            <a:ext cx="4062412" cy="2647950"/>
          </a:xfrm>
          <a:prstGeom prst="rect">
            <a:avLst/>
          </a:prstGeom>
          <a:noFill/>
          <a:ln w="9525">
            <a:noFill/>
            <a:miter lim="800000"/>
            <a:headEnd/>
            <a:tailEnd/>
          </a:ln>
        </p:spPr>
        <p:txBody>
          <a:bodyPr>
            <a:spAutoFit/>
          </a:bodyPr>
          <a:lstStyle/>
          <a:p>
            <a:r>
              <a:rPr lang="en-GB"/>
              <a:t>Formation of the peptide bond. Condensation reaction forms the bond and releases water. Resonance structures indicate a partial </a:t>
            </a:r>
            <a:r>
              <a:rPr lang="en-GB">
                <a:latin typeface="Symbol" pitchFamily="18" charset="2"/>
              </a:rPr>
              <a:t>p</a:t>
            </a:r>
            <a:r>
              <a:rPr lang="en-GB"/>
              <a:t> structure for the N-C bond and therefore there is no rotation.</a:t>
            </a:r>
          </a:p>
        </p:txBody>
      </p:sp>
      <p:grpSp>
        <p:nvGrpSpPr>
          <p:cNvPr id="15364" name="Group 2053"/>
          <p:cNvGrpSpPr>
            <a:grpSpLocks/>
          </p:cNvGrpSpPr>
          <p:nvPr/>
        </p:nvGrpSpPr>
        <p:grpSpPr bwMode="auto">
          <a:xfrm>
            <a:off x="-68263" y="4826000"/>
            <a:ext cx="5851526" cy="1801813"/>
            <a:chOff x="267" y="3040"/>
            <a:chExt cx="3686" cy="1135"/>
          </a:xfrm>
        </p:grpSpPr>
        <p:pic>
          <p:nvPicPr>
            <p:cNvPr id="15366" name="Picture 2048"/>
            <p:cNvPicPr>
              <a:picLocks noChangeAspect="1" noChangeArrowheads="1"/>
            </p:cNvPicPr>
            <p:nvPr/>
          </p:nvPicPr>
          <p:blipFill>
            <a:blip r:embed="rId3" cstate="print"/>
            <a:srcRect t="58621"/>
            <a:stretch>
              <a:fillRect/>
            </a:stretch>
          </p:blipFill>
          <p:spPr bwMode="auto">
            <a:xfrm>
              <a:off x="267" y="3040"/>
              <a:ext cx="3686" cy="1135"/>
            </a:xfrm>
            <a:prstGeom prst="rect">
              <a:avLst/>
            </a:prstGeom>
            <a:noFill/>
            <a:ln w="9525">
              <a:noFill/>
              <a:miter lim="800000"/>
              <a:headEnd/>
              <a:tailEnd/>
            </a:ln>
          </p:spPr>
        </p:pic>
        <p:sp>
          <p:nvSpPr>
            <p:cNvPr id="15367" name="Line 2049"/>
            <p:cNvSpPr>
              <a:spLocks noChangeShapeType="1"/>
            </p:cNvSpPr>
            <p:nvPr/>
          </p:nvSpPr>
          <p:spPr bwMode="auto">
            <a:xfrm rot="-5400000">
              <a:off x="2046" y="3546"/>
              <a:ext cx="0" cy="168"/>
            </a:xfrm>
            <a:prstGeom prst="line">
              <a:avLst/>
            </a:prstGeom>
            <a:noFill/>
            <a:ln w="12700">
              <a:solidFill>
                <a:schemeClr val="tx1"/>
              </a:solidFill>
              <a:round/>
              <a:headEnd/>
              <a:tailEnd/>
            </a:ln>
          </p:spPr>
          <p:txBody>
            <a:bodyPr/>
            <a:lstStyle/>
            <a:p>
              <a:endParaRPr lang="en-US"/>
            </a:p>
          </p:txBody>
        </p:sp>
        <p:sp>
          <p:nvSpPr>
            <p:cNvPr id="15368" name="Line 2050"/>
            <p:cNvSpPr>
              <a:spLocks noChangeShapeType="1"/>
            </p:cNvSpPr>
            <p:nvPr/>
          </p:nvSpPr>
          <p:spPr bwMode="auto">
            <a:xfrm>
              <a:off x="1900" y="3728"/>
              <a:ext cx="0" cy="178"/>
            </a:xfrm>
            <a:prstGeom prst="line">
              <a:avLst/>
            </a:prstGeom>
            <a:noFill/>
            <a:ln w="38100">
              <a:solidFill>
                <a:srgbClr val="DDDDDD"/>
              </a:solidFill>
              <a:round/>
              <a:headEnd/>
              <a:tailEnd/>
            </a:ln>
          </p:spPr>
          <p:txBody>
            <a:bodyPr/>
            <a:lstStyle/>
            <a:p>
              <a:endParaRPr lang="en-US"/>
            </a:p>
          </p:txBody>
        </p:sp>
      </p:grpSp>
      <p:sp>
        <p:nvSpPr>
          <p:cNvPr id="15365" name="Line 2052"/>
          <p:cNvSpPr>
            <a:spLocks noChangeShapeType="1"/>
          </p:cNvSpPr>
          <p:nvPr/>
        </p:nvSpPr>
        <p:spPr bwMode="auto">
          <a:xfrm>
            <a:off x="2563813" y="4373563"/>
            <a:ext cx="0" cy="1006475"/>
          </a:xfrm>
          <a:prstGeom prst="line">
            <a:avLst/>
          </a:prstGeom>
          <a:noFill/>
          <a:ln w="9525">
            <a:solidFill>
              <a:schemeClr val="tx1"/>
            </a:solidFill>
            <a:round/>
            <a:headEnd type="triangle" w="med" len="med"/>
            <a:tailEnd type="triangle" w="med" len="me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303213" y="1392238"/>
            <a:ext cx="8535987" cy="4071937"/>
          </a:xfrm>
          <a:prstGeom prst="rect">
            <a:avLst/>
          </a:prstGeom>
          <a:noFill/>
          <a:ln w="9525">
            <a:noFill/>
            <a:miter lim="800000"/>
            <a:headEnd/>
            <a:tailEnd/>
          </a:ln>
        </p:spPr>
      </p:pic>
      <p:sp>
        <p:nvSpPr>
          <p:cNvPr id="16387" name="Text Box 2"/>
          <p:cNvSpPr txBox="1">
            <a:spLocks noChangeArrowheads="1"/>
          </p:cNvSpPr>
          <p:nvPr/>
        </p:nvSpPr>
        <p:spPr bwMode="auto">
          <a:xfrm>
            <a:off x="1179513" y="2509838"/>
            <a:ext cx="354012" cy="457200"/>
          </a:xfrm>
          <a:prstGeom prst="rect">
            <a:avLst/>
          </a:prstGeom>
          <a:noFill/>
          <a:ln w="9525">
            <a:noFill/>
            <a:miter lim="800000"/>
            <a:headEnd/>
            <a:tailEnd/>
          </a:ln>
        </p:spPr>
        <p:txBody>
          <a:bodyPr wrap="none">
            <a:spAutoFit/>
          </a:bodyPr>
          <a:lstStyle/>
          <a:p>
            <a:pPr algn="ctr"/>
            <a:r>
              <a:rPr lang="en-US"/>
              <a:t>S</a:t>
            </a:r>
          </a:p>
        </p:txBody>
      </p:sp>
      <p:sp>
        <p:nvSpPr>
          <p:cNvPr id="16388" name="Text Box 3"/>
          <p:cNvSpPr txBox="1">
            <a:spLocks noChangeArrowheads="1"/>
          </p:cNvSpPr>
          <p:nvPr/>
        </p:nvSpPr>
        <p:spPr bwMode="auto">
          <a:xfrm>
            <a:off x="2846388" y="2357438"/>
            <a:ext cx="404812" cy="457200"/>
          </a:xfrm>
          <a:prstGeom prst="rect">
            <a:avLst/>
          </a:prstGeom>
          <a:noFill/>
          <a:ln w="9525">
            <a:noFill/>
            <a:miter lim="800000"/>
            <a:headEnd/>
            <a:tailEnd/>
          </a:ln>
        </p:spPr>
        <p:txBody>
          <a:bodyPr wrap="none">
            <a:spAutoFit/>
          </a:bodyPr>
          <a:lstStyle/>
          <a:p>
            <a:pPr algn="ctr"/>
            <a:r>
              <a:rPr lang="en-US"/>
              <a:t>G</a:t>
            </a:r>
          </a:p>
        </p:txBody>
      </p:sp>
      <p:sp>
        <p:nvSpPr>
          <p:cNvPr id="16389" name="Text Box 4"/>
          <p:cNvSpPr txBox="1">
            <a:spLocks noChangeArrowheads="1"/>
          </p:cNvSpPr>
          <p:nvPr/>
        </p:nvSpPr>
        <p:spPr bwMode="auto">
          <a:xfrm>
            <a:off x="4240213" y="819150"/>
            <a:ext cx="404812" cy="457200"/>
          </a:xfrm>
          <a:prstGeom prst="rect">
            <a:avLst/>
          </a:prstGeom>
          <a:noFill/>
          <a:ln w="9525">
            <a:noFill/>
            <a:miter lim="800000"/>
            <a:headEnd/>
            <a:tailEnd/>
          </a:ln>
        </p:spPr>
        <p:txBody>
          <a:bodyPr wrap="none">
            <a:spAutoFit/>
          </a:bodyPr>
          <a:lstStyle/>
          <a:p>
            <a:pPr algn="ctr"/>
            <a:r>
              <a:rPr lang="en-US"/>
              <a:t>Y</a:t>
            </a:r>
          </a:p>
        </p:txBody>
      </p:sp>
      <p:sp>
        <p:nvSpPr>
          <p:cNvPr id="16390" name="Text Box 5"/>
          <p:cNvSpPr txBox="1">
            <a:spLocks noChangeArrowheads="1"/>
          </p:cNvSpPr>
          <p:nvPr/>
        </p:nvSpPr>
        <p:spPr bwMode="auto">
          <a:xfrm>
            <a:off x="5986463" y="2593975"/>
            <a:ext cx="404812" cy="457200"/>
          </a:xfrm>
          <a:prstGeom prst="rect">
            <a:avLst/>
          </a:prstGeom>
          <a:noFill/>
          <a:ln w="9525">
            <a:noFill/>
            <a:miter lim="800000"/>
            <a:headEnd/>
            <a:tailEnd/>
          </a:ln>
        </p:spPr>
        <p:txBody>
          <a:bodyPr wrap="none">
            <a:spAutoFit/>
          </a:bodyPr>
          <a:lstStyle/>
          <a:p>
            <a:pPr algn="ctr"/>
            <a:r>
              <a:rPr lang="en-US"/>
              <a:t>A</a:t>
            </a:r>
          </a:p>
        </p:txBody>
      </p:sp>
      <p:sp>
        <p:nvSpPr>
          <p:cNvPr id="16391" name="Text Box 6"/>
          <p:cNvSpPr txBox="1">
            <a:spLocks noChangeArrowheads="1"/>
          </p:cNvSpPr>
          <p:nvPr/>
        </p:nvSpPr>
        <p:spPr bwMode="auto">
          <a:xfrm>
            <a:off x="7358063" y="1793875"/>
            <a:ext cx="404812" cy="457200"/>
          </a:xfrm>
          <a:prstGeom prst="rect">
            <a:avLst/>
          </a:prstGeom>
          <a:noFill/>
          <a:ln w="9525">
            <a:noFill/>
            <a:miter lim="800000"/>
            <a:headEnd/>
            <a:tailEnd/>
          </a:ln>
        </p:spPr>
        <p:txBody>
          <a:bodyPr wrap="none">
            <a:spAutoFit/>
          </a:bodyPr>
          <a:lstStyle/>
          <a:p>
            <a:pPr algn="ctr"/>
            <a:r>
              <a:rPr lang="en-US"/>
              <a:t>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96850" y="739775"/>
            <a:ext cx="8535988" cy="4151313"/>
          </a:xfrm>
          <a:prstGeom prst="rect">
            <a:avLst/>
          </a:prstGeom>
          <a:noFill/>
          <a:ln w="9525">
            <a:noFill/>
            <a:miter lim="800000"/>
            <a:headEnd/>
            <a:tailEnd/>
          </a:ln>
        </p:spPr>
      </p:pic>
      <p:sp>
        <p:nvSpPr>
          <p:cNvPr id="17411" name="Text Box 3"/>
          <p:cNvSpPr txBox="1">
            <a:spLocks noChangeArrowheads="1"/>
          </p:cNvSpPr>
          <p:nvPr/>
        </p:nvSpPr>
        <p:spPr bwMode="auto">
          <a:xfrm>
            <a:off x="898525" y="5219700"/>
            <a:ext cx="7262813" cy="822325"/>
          </a:xfrm>
          <a:prstGeom prst="rect">
            <a:avLst/>
          </a:prstGeom>
          <a:noFill/>
          <a:ln w="9525">
            <a:noFill/>
            <a:miter lim="800000"/>
            <a:headEnd/>
            <a:tailEnd/>
          </a:ln>
        </p:spPr>
        <p:txBody>
          <a:bodyPr>
            <a:spAutoFit/>
          </a:bodyPr>
          <a:lstStyle/>
          <a:p>
            <a:pPr algn="ctr"/>
            <a:r>
              <a:rPr lang="en-GB"/>
              <a:t>Due to the partial double bond character of the N-C bond, peptide bonds are planar!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15913"/>
            <a:ext cx="7772400" cy="1143000"/>
          </a:xfrm>
        </p:spPr>
        <p:txBody>
          <a:bodyPr/>
          <a:lstStyle/>
          <a:p>
            <a:pPr eaLnBrk="1" hangingPunct="1"/>
            <a:r>
              <a:rPr lang="en-US" sz="4000"/>
              <a:t>Electron distribution in a peptide bond.</a:t>
            </a:r>
          </a:p>
        </p:txBody>
      </p:sp>
      <p:sp>
        <p:nvSpPr>
          <p:cNvPr id="18435" name="Rectangle 3"/>
          <p:cNvSpPr>
            <a:spLocks noGrp="1" noChangeArrowheads="1"/>
          </p:cNvSpPr>
          <p:nvPr>
            <p:ph type="body" idx="1"/>
          </p:nvPr>
        </p:nvSpPr>
        <p:spPr/>
        <p:txBody>
          <a:bodyPr/>
          <a:lstStyle/>
          <a:p>
            <a:pPr eaLnBrk="1" hangingPunct="1"/>
            <a:endParaRPr lang="en-GB"/>
          </a:p>
        </p:txBody>
      </p:sp>
      <p:pic>
        <p:nvPicPr>
          <p:cNvPr id="18436" name="Picture 4" descr="pep bond e dens"/>
          <p:cNvPicPr>
            <a:picLocks noChangeAspect="1" noChangeArrowheads="1"/>
          </p:cNvPicPr>
          <p:nvPr/>
        </p:nvPicPr>
        <p:blipFill>
          <a:blip r:embed="rId2" cstate="print"/>
          <a:srcRect/>
          <a:stretch>
            <a:fillRect/>
          </a:stretch>
        </p:blipFill>
        <p:spPr bwMode="auto">
          <a:xfrm>
            <a:off x="615950" y="1828800"/>
            <a:ext cx="3892550" cy="3868738"/>
          </a:xfrm>
          <a:prstGeom prst="rect">
            <a:avLst/>
          </a:prstGeom>
          <a:noFill/>
          <a:ln w="9525">
            <a:noFill/>
            <a:miter lim="800000"/>
            <a:headEnd/>
            <a:tailEnd/>
          </a:ln>
        </p:spPr>
      </p:pic>
      <p:pic>
        <p:nvPicPr>
          <p:cNvPr id="18437" name="Picture 5" descr="pep bond e dens2"/>
          <p:cNvPicPr>
            <a:picLocks noChangeAspect="1" noChangeArrowheads="1"/>
          </p:cNvPicPr>
          <p:nvPr/>
        </p:nvPicPr>
        <p:blipFill>
          <a:blip r:embed="rId3" cstate="print"/>
          <a:srcRect/>
          <a:stretch>
            <a:fillRect/>
          </a:stretch>
        </p:blipFill>
        <p:spPr bwMode="auto">
          <a:xfrm>
            <a:off x="4959350" y="1789113"/>
            <a:ext cx="3917950" cy="3873500"/>
          </a:xfrm>
          <a:prstGeom prst="rect">
            <a:avLst/>
          </a:prstGeom>
          <a:noFill/>
          <a:ln w="9525">
            <a:noFill/>
            <a:miter lim="800000"/>
            <a:headEnd/>
            <a:tailEnd/>
          </a:ln>
        </p:spPr>
      </p:pic>
      <p:sp>
        <p:nvSpPr>
          <p:cNvPr id="18438" name="Text Box 6"/>
          <p:cNvSpPr txBox="1">
            <a:spLocks noChangeArrowheads="1"/>
          </p:cNvSpPr>
          <p:nvPr/>
        </p:nvSpPr>
        <p:spPr bwMode="auto">
          <a:xfrm>
            <a:off x="1603375" y="5826125"/>
            <a:ext cx="1484313" cy="457200"/>
          </a:xfrm>
          <a:prstGeom prst="rect">
            <a:avLst/>
          </a:prstGeom>
          <a:noFill/>
          <a:ln w="9525">
            <a:noFill/>
            <a:miter lim="800000"/>
            <a:headEnd/>
            <a:tailEnd/>
          </a:ln>
        </p:spPr>
        <p:txBody>
          <a:bodyPr wrap="none">
            <a:spAutoFit/>
          </a:bodyPr>
          <a:lstStyle/>
          <a:p>
            <a:pPr algn="ctr"/>
            <a:r>
              <a:rPr lang="en-US"/>
              <a:t>Calculated</a:t>
            </a:r>
          </a:p>
        </p:txBody>
      </p:sp>
      <p:sp>
        <p:nvSpPr>
          <p:cNvPr id="18439" name="Text Box 7"/>
          <p:cNvSpPr txBox="1">
            <a:spLocks noChangeArrowheads="1"/>
          </p:cNvSpPr>
          <p:nvPr/>
        </p:nvSpPr>
        <p:spPr bwMode="auto">
          <a:xfrm>
            <a:off x="4783138" y="5834063"/>
            <a:ext cx="4337050" cy="457200"/>
          </a:xfrm>
          <a:prstGeom prst="rect">
            <a:avLst/>
          </a:prstGeom>
          <a:noFill/>
          <a:ln w="9525">
            <a:noFill/>
            <a:miter lim="800000"/>
            <a:headEnd/>
            <a:tailEnd/>
          </a:ln>
        </p:spPr>
        <p:txBody>
          <a:bodyPr wrap="none">
            <a:spAutoFit/>
          </a:bodyPr>
          <a:lstStyle/>
          <a:p>
            <a:pPr algn="ctr"/>
            <a:r>
              <a:rPr lang="en-US"/>
              <a:t>Determined from 0.54</a:t>
            </a:r>
            <a:r>
              <a:rPr lang="en-US">
                <a:cs typeface="Times New Roman" pitchFamily="18" charset="0"/>
              </a:rPr>
              <a:t>Å</a:t>
            </a:r>
            <a:r>
              <a:rPr lang="en-US"/>
              <a:t> structure.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Structure of the peptide bond</a:t>
            </a:r>
          </a:p>
        </p:txBody>
      </p:sp>
      <p:pic>
        <p:nvPicPr>
          <p:cNvPr id="19459" name="Picture 4" descr="peptidedensity"/>
          <p:cNvPicPr>
            <a:picLocks noChangeAspect="1" noChangeArrowheads="1"/>
          </p:cNvPicPr>
          <p:nvPr/>
        </p:nvPicPr>
        <p:blipFill>
          <a:blip r:embed="rId2" cstate="print"/>
          <a:srcRect l="23296" t="8824" r="15530" b="41667"/>
          <a:stretch>
            <a:fillRect/>
          </a:stretch>
        </p:blipFill>
        <p:spPr bwMode="auto">
          <a:xfrm>
            <a:off x="479425" y="1755775"/>
            <a:ext cx="4508500" cy="2819400"/>
          </a:xfrm>
          <a:prstGeom prst="rect">
            <a:avLst/>
          </a:prstGeom>
          <a:noFill/>
          <a:ln w="9525">
            <a:noFill/>
            <a:miter lim="800000"/>
            <a:headEnd/>
            <a:tailEnd/>
          </a:ln>
        </p:spPr>
      </p:pic>
      <p:pic>
        <p:nvPicPr>
          <p:cNvPr id="19460" name="Picture 5" descr="pep bond"/>
          <p:cNvPicPr>
            <a:picLocks noChangeAspect="1" noChangeArrowheads="1"/>
          </p:cNvPicPr>
          <p:nvPr/>
        </p:nvPicPr>
        <p:blipFill>
          <a:blip r:embed="rId3" cstate="print"/>
          <a:srcRect/>
          <a:stretch>
            <a:fillRect/>
          </a:stretch>
        </p:blipFill>
        <p:spPr bwMode="auto">
          <a:xfrm>
            <a:off x="5673725" y="1487488"/>
            <a:ext cx="2705100" cy="4457700"/>
          </a:xfrm>
          <a:prstGeom prst="rect">
            <a:avLst/>
          </a:prstGeom>
          <a:noFill/>
          <a:ln w="9525">
            <a:noFill/>
            <a:miter lim="800000"/>
            <a:headEnd/>
            <a:tailEnd/>
          </a:ln>
        </p:spPr>
      </p:pic>
      <p:sp>
        <p:nvSpPr>
          <p:cNvPr id="19461" name="Text Box 6"/>
          <p:cNvSpPr txBox="1">
            <a:spLocks noChangeArrowheads="1"/>
          </p:cNvSpPr>
          <p:nvPr/>
        </p:nvSpPr>
        <p:spPr bwMode="auto">
          <a:xfrm>
            <a:off x="220663" y="4795838"/>
            <a:ext cx="6303962" cy="1917700"/>
          </a:xfrm>
          <a:prstGeom prst="rect">
            <a:avLst/>
          </a:prstGeom>
          <a:noFill/>
          <a:ln w="9525">
            <a:noFill/>
            <a:miter lim="800000"/>
            <a:headEnd/>
            <a:tailEnd/>
          </a:ln>
        </p:spPr>
        <p:txBody>
          <a:bodyPr>
            <a:spAutoFit/>
          </a:bodyPr>
          <a:lstStyle/>
          <a:p>
            <a:r>
              <a:rPr lang="en-US"/>
              <a:t>Electron density of a high resolution xtal structure. The backbone can readily be seen. At right, the location of the backbone atoms in a peptide bond from the structure above. </a:t>
            </a:r>
            <a:r>
              <a:rPr lang="en-US">
                <a:solidFill>
                  <a:schemeClr val="accent2"/>
                </a:solidFill>
              </a:rPr>
              <a:t>N</a:t>
            </a:r>
            <a:r>
              <a:rPr lang="en-US"/>
              <a:t>,C,</a:t>
            </a:r>
            <a:r>
              <a:rPr lang="en-US">
                <a:solidFill>
                  <a:srgbClr val="FF0000"/>
                </a:solidFill>
              </a:rPr>
              <a:t>O</a:t>
            </a:r>
            <a:r>
              <a:rPr lang="en-US"/>
              <a:t>, </a:t>
            </a:r>
            <a:r>
              <a:rPr lang="en-US">
                <a:solidFill>
                  <a:schemeClr val="folHlink"/>
                </a:solidFill>
              </a:rPr>
              <a:t>HN</a:t>
            </a:r>
            <a:r>
              <a:rPr lang="en-US"/>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303213" y="1916113"/>
            <a:ext cx="8535987" cy="3024187"/>
          </a:xfrm>
          <a:prstGeom prst="rect">
            <a:avLst/>
          </a:prstGeom>
          <a:noFill/>
          <a:ln w="9525">
            <a:noFill/>
            <a:miter lim="800000"/>
            <a:headEnd/>
            <a:tailEnd/>
          </a:ln>
        </p:spPr>
      </p:pic>
      <p:sp>
        <p:nvSpPr>
          <p:cNvPr id="20483" name="Text Box 0"/>
          <p:cNvSpPr txBox="1">
            <a:spLocks noChangeArrowheads="1"/>
          </p:cNvSpPr>
          <p:nvPr/>
        </p:nvSpPr>
        <p:spPr bwMode="auto">
          <a:xfrm>
            <a:off x="2170113" y="606425"/>
            <a:ext cx="5083175" cy="579438"/>
          </a:xfrm>
          <a:prstGeom prst="rect">
            <a:avLst/>
          </a:prstGeom>
          <a:noFill/>
          <a:ln w="9525">
            <a:noFill/>
            <a:miter lim="800000"/>
            <a:headEnd/>
            <a:tailEnd/>
          </a:ln>
        </p:spPr>
        <p:txBody>
          <a:bodyPr wrap="none">
            <a:spAutoFit/>
          </a:bodyPr>
          <a:lstStyle/>
          <a:p>
            <a:r>
              <a:rPr lang="en-US" sz="3200"/>
              <a:t>The levels of protein structure</a:t>
            </a:r>
          </a:p>
        </p:txBody>
      </p:sp>
      <p:sp>
        <p:nvSpPr>
          <p:cNvPr id="20484" name="Text Box 1"/>
          <p:cNvSpPr txBox="1">
            <a:spLocks noChangeArrowheads="1"/>
          </p:cNvSpPr>
          <p:nvPr/>
        </p:nvSpPr>
        <p:spPr bwMode="auto">
          <a:xfrm>
            <a:off x="2744788" y="5108575"/>
            <a:ext cx="2052637" cy="457200"/>
          </a:xfrm>
          <a:prstGeom prst="rect">
            <a:avLst/>
          </a:prstGeom>
          <a:noFill/>
          <a:ln w="9525">
            <a:noFill/>
            <a:miter lim="800000"/>
            <a:headEnd/>
            <a:tailEnd/>
          </a:ln>
        </p:spPr>
        <p:txBody>
          <a:bodyPr wrap="none">
            <a:spAutoFit/>
          </a:bodyPr>
          <a:lstStyle/>
          <a:p>
            <a:pPr algn="ctr"/>
            <a:r>
              <a:rPr lang="en-US"/>
              <a:t>Molten globule</a:t>
            </a:r>
          </a:p>
        </p:txBody>
      </p:sp>
      <p:sp>
        <p:nvSpPr>
          <p:cNvPr id="20485" name="Line 2"/>
          <p:cNvSpPr>
            <a:spLocks noChangeShapeType="1"/>
          </p:cNvSpPr>
          <p:nvPr/>
        </p:nvSpPr>
        <p:spPr bwMode="auto">
          <a:xfrm flipH="1">
            <a:off x="2887663" y="4305300"/>
            <a:ext cx="571500" cy="876300"/>
          </a:xfrm>
          <a:prstGeom prst="line">
            <a:avLst/>
          </a:prstGeom>
          <a:noFill/>
          <a:ln w="9525">
            <a:solidFill>
              <a:schemeClr val="tx1"/>
            </a:solidFill>
            <a:prstDash val="dash"/>
            <a:round/>
            <a:headEnd/>
            <a:tailEnd/>
          </a:ln>
        </p:spPr>
        <p:txBody>
          <a:bodyPr/>
          <a:lstStyle/>
          <a:p>
            <a:endParaRPr lang="en-US"/>
          </a:p>
        </p:txBody>
      </p:sp>
      <p:sp>
        <p:nvSpPr>
          <p:cNvPr id="20486" name="Line 3"/>
          <p:cNvSpPr>
            <a:spLocks noChangeShapeType="1"/>
          </p:cNvSpPr>
          <p:nvPr/>
        </p:nvSpPr>
        <p:spPr bwMode="auto">
          <a:xfrm>
            <a:off x="3802063" y="4267200"/>
            <a:ext cx="715962" cy="860425"/>
          </a:xfrm>
          <a:prstGeom prst="line">
            <a:avLst/>
          </a:prstGeom>
          <a:noFill/>
          <a:ln w="9525">
            <a:solidFill>
              <a:schemeClr val="tx1"/>
            </a:solidFill>
            <a:prstDash val="dash"/>
            <a:round/>
            <a:headEnd/>
            <a:tailEnd/>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6"/>
          <p:cNvPicPr>
            <a:picLocks noChangeAspect="1" noChangeArrowheads="1"/>
          </p:cNvPicPr>
          <p:nvPr/>
        </p:nvPicPr>
        <p:blipFill>
          <a:blip r:embed="rId3" cstate="print"/>
          <a:srcRect/>
          <a:stretch>
            <a:fillRect/>
          </a:stretch>
        </p:blipFill>
        <p:spPr bwMode="auto">
          <a:xfrm>
            <a:off x="303213" y="2200275"/>
            <a:ext cx="8535987" cy="2457450"/>
          </a:xfrm>
          <a:prstGeom prst="rect">
            <a:avLst/>
          </a:prstGeom>
          <a:noFill/>
          <a:ln w="9525">
            <a:noFill/>
            <a:miter lim="800000"/>
            <a:headEnd/>
            <a:tailEnd/>
          </a:ln>
        </p:spPr>
      </p:pic>
      <p:sp>
        <p:nvSpPr>
          <p:cNvPr id="21507" name="Rectangle 2051"/>
          <p:cNvSpPr>
            <a:spLocks noChangeArrowheads="1"/>
          </p:cNvSpPr>
          <p:nvPr/>
        </p:nvSpPr>
        <p:spPr bwMode="auto">
          <a:xfrm>
            <a:off x="882650" y="4446588"/>
            <a:ext cx="7421563" cy="1066800"/>
          </a:xfrm>
          <a:prstGeom prst="rect">
            <a:avLst/>
          </a:prstGeom>
          <a:solidFill>
            <a:schemeClr val="bg1"/>
          </a:solidFill>
          <a:ln w="9525">
            <a:noFill/>
            <a:miter lim="800000"/>
            <a:headEnd/>
            <a:tailEnd/>
          </a:ln>
        </p:spPr>
        <p:txBody>
          <a:bodyPr>
            <a:spAutoFit/>
          </a:bodyPr>
          <a:lstStyle/>
          <a:p>
            <a:pPr algn="ctr"/>
            <a:r>
              <a:rPr lang="en-GB" sz="2000"/>
              <a:t>Phi (</a:t>
            </a:r>
            <a:r>
              <a:rPr lang="en-GB" sz="2000">
                <a:latin typeface="Symbol" pitchFamily="18" charset="2"/>
              </a:rPr>
              <a:t>f)</a:t>
            </a:r>
            <a:r>
              <a:rPr lang="en-GB" sz="2000"/>
              <a:t> is defined as the four atoms C(i-1) - &gt;N(i) - C</a:t>
            </a:r>
            <a:r>
              <a:rPr lang="en-GB" sz="2000">
                <a:latin typeface="Symbol" pitchFamily="18" charset="2"/>
              </a:rPr>
              <a:t>a</a:t>
            </a:r>
            <a:r>
              <a:rPr lang="en-GB" sz="2000"/>
              <a:t>(i) - C(i).</a:t>
            </a:r>
            <a:r>
              <a:rPr lang="en-GB"/>
              <a:t> </a:t>
            </a:r>
          </a:p>
          <a:p>
            <a:pPr algn="ctr"/>
            <a:r>
              <a:rPr lang="en-GB" sz="2000"/>
              <a:t>Psi </a:t>
            </a:r>
            <a:r>
              <a:rPr lang="en-GB" sz="2000">
                <a:latin typeface="Symbol" pitchFamily="18" charset="2"/>
              </a:rPr>
              <a:t>(y)</a:t>
            </a:r>
            <a:r>
              <a:rPr lang="en-GB" sz="2000"/>
              <a:t> is composed of the four atoms N(i) - C</a:t>
            </a:r>
            <a:r>
              <a:rPr lang="en-GB" sz="2000">
                <a:latin typeface="Symbol" pitchFamily="18" charset="2"/>
              </a:rPr>
              <a:t>a</a:t>
            </a:r>
            <a:r>
              <a:rPr lang="en-GB" sz="2000"/>
              <a:t>(i) - C(i) &gt;- N(i+1).</a:t>
            </a:r>
          </a:p>
          <a:p>
            <a:pPr algn="ctr"/>
            <a:r>
              <a:rPr lang="en-GB" sz="2000"/>
              <a:t>The blue rectangles indicate the plane of the peptide bond.</a:t>
            </a:r>
          </a:p>
        </p:txBody>
      </p:sp>
      <p:sp>
        <p:nvSpPr>
          <p:cNvPr id="21508" name="Text Box 2052"/>
          <p:cNvSpPr txBox="1">
            <a:spLocks noChangeArrowheads="1"/>
          </p:cNvSpPr>
          <p:nvPr/>
        </p:nvSpPr>
        <p:spPr bwMode="auto">
          <a:xfrm>
            <a:off x="1692275" y="1200150"/>
            <a:ext cx="5619750" cy="457200"/>
          </a:xfrm>
          <a:prstGeom prst="rect">
            <a:avLst/>
          </a:prstGeom>
          <a:noFill/>
          <a:ln w="9525">
            <a:noFill/>
            <a:miter lim="800000"/>
            <a:headEnd/>
            <a:tailEnd/>
          </a:ln>
        </p:spPr>
        <p:txBody>
          <a:bodyPr wrap="none">
            <a:spAutoFit/>
          </a:bodyPr>
          <a:lstStyle/>
          <a:p>
            <a:pPr algn="ctr"/>
            <a:r>
              <a:rPr lang="en-US"/>
              <a:t>The dihedral angles of the protein backbone.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03213" y="1173163"/>
            <a:ext cx="8535987" cy="4511675"/>
          </a:xfrm>
          <a:prstGeom prst="rect">
            <a:avLst/>
          </a:prstGeom>
          <a:noFill/>
          <a:ln w="9525">
            <a:noFill/>
            <a:miter lim="800000"/>
            <a:headEnd/>
            <a:tailEnd/>
          </a:ln>
        </p:spPr>
      </p:pic>
      <p:sp>
        <p:nvSpPr>
          <p:cNvPr id="4099" name="Text Box 3"/>
          <p:cNvSpPr txBox="1">
            <a:spLocks noChangeArrowheads="1"/>
          </p:cNvSpPr>
          <p:nvPr/>
        </p:nvSpPr>
        <p:spPr bwMode="auto">
          <a:xfrm>
            <a:off x="1127125" y="5257800"/>
            <a:ext cx="2112963" cy="457200"/>
          </a:xfrm>
          <a:prstGeom prst="rect">
            <a:avLst/>
          </a:prstGeom>
          <a:noFill/>
          <a:ln w="9525">
            <a:noFill/>
            <a:miter lim="800000"/>
            <a:headEnd/>
            <a:tailEnd/>
          </a:ln>
        </p:spPr>
        <p:txBody>
          <a:bodyPr wrap="none">
            <a:spAutoFit/>
          </a:bodyPr>
          <a:lstStyle/>
          <a:p>
            <a:r>
              <a:rPr lang="en-US"/>
              <a:t>Found in nature</a:t>
            </a:r>
          </a:p>
        </p:txBody>
      </p:sp>
      <p:sp>
        <p:nvSpPr>
          <p:cNvPr id="4100" name="Text Box 4"/>
          <p:cNvSpPr txBox="1">
            <a:spLocks noChangeArrowheads="1"/>
          </p:cNvSpPr>
          <p:nvPr/>
        </p:nvSpPr>
        <p:spPr bwMode="auto">
          <a:xfrm>
            <a:off x="5867400" y="5257800"/>
            <a:ext cx="2425700" cy="457200"/>
          </a:xfrm>
          <a:prstGeom prst="rect">
            <a:avLst/>
          </a:prstGeom>
          <a:noFill/>
          <a:ln w="9525">
            <a:noFill/>
            <a:miter lim="800000"/>
            <a:headEnd/>
            <a:tailEnd/>
          </a:ln>
        </p:spPr>
        <p:txBody>
          <a:bodyPr wrap="none">
            <a:spAutoFit/>
          </a:bodyPr>
          <a:lstStyle/>
          <a:p>
            <a:r>
              <a:rPr lang="en-US">
                <a:solidFill>
                  <a:srgbClr val="FF0000"/>
                </a:solidFill>
              </a:rPr>
              <a:t>Not used in nature</a:t>
            </a:r>
          </a:p>
        </p:txBody>
      </p:sp>
      <p:sp>
        <p:nvSpPr>
          <p:cNvPr id="4101" name="Text Box 1028"/>
          <p:cNvSpPr txBox="1">
            <a:spLocks noChangeArrowheads="1"/>
          </p:cNvSpPr>
          <p:nvPr/>
        </p:nvSpPr>
        <p:spPr bwMode="auto">
          <a:xfrm>
            <a:off x="762000" y="6061075"/>
            <a:ext cx="2103438" cy="457200"/>
          </a:xfrm>
          <a:prstGeom prst="rect">
            <a:avLst/>
          </a:prstGeom>
          <a:noFill/>
          <a:ln w="9525">
            <a:noFill/>
            <a:miter lim="800000"/>
            <a:headEnd/>
            <a:tailEnd/>
          </a:ln>
        </p:spPr>
        <p:txBody>
          <a:bodyPr wrap="none">
            <a:spAutoFit/>
          </a:bodyPr>
          <a:lstStyle/>
          <a:p>
            <a:pPr algn="ctr"/>
            <a:r>
              <a:rPr lang="en-US"/>
              <a:t>Lehninger ch. 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p:cNvPicPr>
            <a:picLocks noChangeAspect="1" noChangeArrowheads="1"/>
          </p:cNvPicPr>
          <p:nvPr/>
        </p:nvPicPr>
        <p:blipFill>
          <a:blip r:embed="rId3" cstate="print"/>
          <a:srcRect/>
          <a:stretch>
            <a:fillRect/>
          </a:stretch>
        </p:blipFill>
        <p:spPr bwMode="auto">
          <a:xfrm>
            <a:off x="1608138" y="379413"/>
            <a:ext cx="5926137" cy="6097587"/>
          </a:xfrm>
          <a:prstGeom prst="rect">
            <a:avLst/>
          </a:prstGeom>
          <a:noFill/>
          <a:ln w="9525">
            <a:noFill/>
            <a:miter lim="800000"/>
            <a:headEnd/>
            <a:tailEnd/>
          </a:ln>
        </p:spPr>
      </p:pic>
      <p:sp>
        <p:nvSpPr>
          <p:cNvPr id="22531" name="Text Box 1027"/>
          <p:cNvSpPr txBox="1">
            <a:spLocks noChangeArrowheads="1"/>
          </p:cNvSpPr>
          <p:nvPr/>
        </p:nvSpPr>
        <p:spPr bwMode="auto">
          <a:xfrm>
            <a:off x="374650" y="263525"/>
            <a:ext cx="4300538" cy="517525"/>
          </a:xfrm>
          <a:prstGeom prst="rect">
            <a:avLst/>
          </a:prstGeom>
          <a:noFill/>
          <a:ln w="9525">
            <a:noFill/>
            <a:miter lim="800000"/>
            <a:headEnd/>
            <a:tailEnd/>
          </a:ln>
        </p:spPr>
        <p:txBody>
          <a:bodyPr wrap="none">
            <a:spAutoFit/>
          </a:bodyPr>
          <a:lstStyle/>
          <a:p>
            <a:pPr algn="ctr"/>
            <a:endParaRPr lang="en-GB" sz="1400"/>
          </a:p>
          <a:p>
            <a:pPr algn="ctr"/>
            <a:r>
              <a:rPr lang="en-GB" sz="1400"/>
              <a:t>The range of the dihedral angles is limited by steric clash.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962150" y="379413"/>
            <a:ext cx="5219700" cy="6097587"/>
          </a:xfrm>
          <a:prstGeom prst="rect">
            <a:avLst/>
          </a:prstGeom>
          <a:noFill/>
          <a:ln w="9525">
            <a:noFill/>
            <a:miter lim="800000"/>
            <a:headEnd/>
            <a:tailEnd/>
          </a:ln>
        </p:spPr>
      </p:pic>
      <p:sp>
        <p:nvSpPr>
          <p:cNvPr id="23555" name="Text Box 4"/>
          <p:cNvSpPr txBox="1">
            <a:spLocks noChangeArrowheads="1"/>
          </p:cNvSpPr>
          <p:nvPr/>
        </p:nvSpPr>
        <p:spPr bwMode="auto">
          <a:xfrm>
            <a:off x="3017838" y="6110288"/>
            <a:ext cx="3108325" cy="457200"/>
          </a:xfrm>
          <a:prstGeom prst="rect">
            <a:avLst/>
          </a:prstGeom>
          <a:solidFill>
            <a:schemeClr val="bg1"/>
          </a:solidFill>
          <a:ln w="9525">
            <a:noFill/>
            <a:miter lim="800000"/>
            <a:headEnd/>
            <a:tailEnd/>
          </a:ln>
        </p:spPr>
        <p:txBody>
          <a:bodyPr wrap="none">
            <a:spAutoFit/>
          </a:bodyPr>
          <a:lstStyle/>
          <a:p>
            <a:pPr algn="ctr"/>
            <a:r>
              <a:rPr lang="en-GB"/>
              <a:t>The Ramachandran plot</a:t>
            </a:r>
          </a:p>
        </p:txBody>
      </p:sp>
      <p:sp>
        <p:nvSpPr>
          <p:cNvPr id="23556" name="Rectangle 6"/>
          <p:cNvSpPr>
            <a:spLocks noChangeArrowheads="1"/>
          </p:cNvSpPr>
          <p:nvPr/>
        </p:nvSpPr>
        <p:spPr bwMode="auto">
          <a:xfrm>
            <a:off x="5967413" y="2735263"/>
            <a:ext cx="1192212" cy="1412875"/>
          </a:xfrm>
          <a:prstGeom prst="rect">
            <a:avLst/>
          </a:prstGeom>
          <a:solidFill>
            <a:schemeClr val="bg1"/>
          </a:solidFill>
          <a:ln w="9525">
            <a:noFill/>
            <a:miter lim="800000"/>
            <a:headEnd/>
            <a:tailEnd/>
          </a:ln>
        </p:spPr>
        <p:txBody>
          <a:bodyPr wrap="none" anchor="ctr"/>
          <a:lstStyle/>
          <a:p>
            <a:pPr algn="ctr"/>
            <a:endParaRPr lang="en-US"/>
          </a:p>
        </p:txBody>
      </p:sp>
      <p:sp>
        <p:nvSpPr>
          <p:cNvPr id="23557" name="Text Box 5"/>
          <p:cNvSpPr txBox="1">
            <a:spLocks noChangeArrowheads="1"/>
          </p:cNvSpPr>
          <p:nvPr/>
        </p:nvSpPr>
        <p:spPr bwMode="auto">
          <a:xfrm>
            <a:off x="5878513" y="2784475"/>
            <a:ext cx="1281112" cy="457200"/>
          </a:xfrm>
          <a:prstGeom prst="rect">
            <a:avLst/>
          </a:prstGeom>
          <a:solidFill>
            <a:schemeClr val="bg1"/>
          </a:solidFill>
          <a:ln w="9525">
            <a:noFill/>
            <a:miter lim="800000"/>
            <a:headEnd/>
            <a:tailEnd/>
          </a:ln>
        </p:spPr>
        <p:txBody>
          <a:bodyPr>
            <a:spAutoFit/>
          </a:bodyPr>
          <a:lstStyle/>
          <a:p>
            <a:pPr algn="ctr">
              <a:spcBef>
                <a:spcPct val="50000"/>
              </a:spcBef>
            </a:pPr>
            <a:r>
              <a:rPr lang="en-GB"/>
              <a:t>Glycine</a:t>
            </a:r>
          </a:p>
        </p:txBody>
      </p:sp>
      <p:sp>
        <p:nvSpPr>
          <p:cNvPr id="23558" name="Text Box 0"/>
          <p:cNvSpPr txBox="1">
            <a:spLocks noChangeArrowheads="1"/>
          </p:cNvSpPr>
          <p:nvPr/>
        </p:nvSpPr>
        <p:spPr bwMode="auto">
          <a:xfrm>
            <a:off x="6770688" y="4802188"/>
            <a:ext cx="2373312" cy="825500"/>
          </a:xfrm>
          <a:prstGeom prst="rect">
            <a:avLst/>
          </a:prstGeom>
          <a:noFill/>
          <a:ln w="9525">
            <a:noFill/>
            <a:miter lim="800000"/>
            <a:headEnd/>
            <a:tailEnd/>
          </a:ln>
        </p:spPr>
        <p:txBody>
          <a:bodyPr>
            <a:spAutoFit/>
          </a:bodyPr>
          <a:lstStyle/>
          <a:p>
            <a:r>
              <a:rPr lang="en-US" sz="1600"/>
              <a:t>Only right handed </a:t>
            </a:r>
            <a:r>
              <a:rPr lang="en-US" sz="1600">
                <a:latin typeface="Symbol" pitchFamily="18" charset="2"/>
              </a:rPr>
              <a:t>a</a:t>
            </a:r>
            <a:r>
              <a:rPr lang="en-US" sz="1600"/>
              <a:t>-helices are observed in proteins.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br>
              <a:rPr lang="en-US"/>
            </a:br>
            <a:br>
              <a:rPr lang="en-US"/>
            </a:br>
            <a:br>
              <a:rPr lang="en-US"/>
            </a:br>
            <a:r>
              <a:rPr lang="en-US"/>
              <a:t>The Elements of Secondary Structure</a:t>
            </a:r>
            <a:br>
              <a:rPr lang="en-US"/>
            </a:br>
            <a:br>
              <a:rPr lang="en-US"/>
            </a:br>
            <a:br>
              <a:rPr lang="en-US"/>
            </a:br>
            <a:r>
              <a:rPr lang="en-US" sz="3600"/>
              <a:t>I. The </a:t>
            </a:r>
            <a:r>
              <a:rPr lang="en-US" sz="3600">
                <a:latin typeface="Symbol" pitchFamily="18" charset="2"/>
              </a:rPr>
              <a:t>a</a:t>
            </a:r>
            <a:r>
              <a:rPr lang="en-US" sz="3600"/>
              <a:t>-Helix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560638" y="379413"/>
            <a:ext cx="4022725" cy="5386387"/>
          </a:xfrm>
          <a:prstGeom prst="rect">
            <a:avLst/>
          </a:prstGeom>
          <a:noFill/>
          <a:ln w="9525">
            <a:noFill/>
            <a:miter lim="800000"/>
            <a:headEnd/>
            <a:tailEnd/>
          </a:ln>
        </p:spPr>
      </p:pic>
      <p:sp>
        <p:nvSpPr>
          <p:cNvPr id="25603" name="Text Box 4"/>
          <p:cNvSpPr txBox="1">
            <a:spLocks noChangeArrowheads="1"/>
          </p:cNvSpPr>
          <p:nvPr/>
        </p:nvSpPr>
        <p:spPr bwMode="auto">
          <a:xfrm>
            <a:off x="3409950" y="5705475"/>
            <a:ext cx="2476500" cy="822325"/>
          </a:xfrm>
          <a:prstGeom prst="rect">
            <a:avLst/>
          </a:prstGeom>
          <a:noFill/>
          <a:ln w="9525">
            <a:noFill/>
            <a:miter lim="800000"/>
            <a:headEnd/>
            <a:tailEnd/>
          </a:ln>
        </p:spPr>
        <p:txBody>
          <a:bodyPr wrap="none">
            <a:spAutoFit/>
          </a:bodyPr>
          <a:lstStyle/>
          <a:p>
            <a:pPr algn="ctr"/>
            <a:r>
              <a:rPr lang="en-GB"/>
              <a:t>Left     vs     Right </a:t>
            </a:r>
          </a:p>
          <a:p>
            <a:pPr algn="ctr"/>
            <a:r>
              <a:rPr lang="en-GB"/>
              <a:t>Handed</a:t>
            </a:r>
          </a:p>
        </p:txBody>
      </p:sp>
      <p:sp>
        <p:nvSpPr>
          <p:cNvPr id="25604" name="Text Box 2"/>
          <p:cNvSpPr txBox="1">
            <a:spLocks noChangeArrowheads="1"/>
          </p:cNvSpPr>
          <p:nvPr/>
        </p:nvSpPr>
        <p:spPr bwMode="auto">
          <a:xfrm>
            <a:off x="5984875" y="3355975"/>
            <a:ext cx="1571625" cy="457200"/>
          </a:xfrm>
          <a:prstGeom prst="rect">
            <a:avLst/>
          </a:prstGeom>
          <a:noFill/>
          <a:ln w="9525">
            <a:noFill/>
            <a:miter lim="800000"/>
            <a:headEnd/>
            <a:tailEnd/>
          </a:ln>
        </p:spPr>
        <p:txBody>
          <a:bodyPr wrap="none">
            <a:spAutoFit/>
          </a:bodyPr>
          <a:lstStyle/>
          <a:p>
            <a:pPr algn="ctr"/>
            <a:r>
              <a:rPr lang="en-US"/>
              <a:t>N-terminus</a:t>
            </a:r>
          </a:p>
        </p:txBody>
      </p:sp>
      <p:sp>
        <p:nvSpPr>
          <p:cNvPr id="25605" name="Text Box 3"/>
          <p:cNvSpPr txBox="1">
            <a:spLocks noChangeArrowheads="1"/>
          </p:cNvSpPr>
          <p:nvPr/>
        </p:nvSpPr>
        <p:spPr bwMode="auto">
          <a:xfrm>
            <a:off x="5994400" y="428625"/>
            <a:ext cx="1554163" cy="457200"/>
          </a:xfrm>
          <a:prstGeom prst="rect">
            <a:avLst/>
          </a:prstGeom>
          <a:noFill/>
          <a:ln w="9525">
            <a:noFill/>
            <a:miter lim="800000"/>
            <a:headEnd/>
            <a:tailEnd/>
          </a:ln>
        </p:spPr>
        <p:txBody>
          <a:bodyPr wrap="none">
            <a:spAutoFit/>
          </a:bodyPr>
          <a:lstStyle/>
          <a:p>
            <a:pPr algn="ctr"/>
            <a:r>
              <a:rPr lang="en-US"/>
              <a:t>C-terminus</a:t>
            </a:r>
          </a:p>
        </p:txBody>
      </p:sp>
      <p:sp>
        <p:nvSpPr>
          <p:cNvPr id="25606" name="Text Box 4"/>
          <p:cNvSpPr txBox="1">
            <a:spLocks noChangeArrowheads="1"/>
          </p:cNvSpPr>
          <p:nvPr/>
        </p:nvSpPr>
        <p:spPr bwMode="auto">
          <a:xfrm>
            <a:off x="5975350" y="6099175"/>
            <a:ext cx="3168650" cy="336550"/>
          </a:xfrm>
          <a:prstGeom prst="rect">
            <a:avLst/>
          </a:prstGeom>
          <a:noFill/>
          <a:ln w="9525">
            <a:noFill/>
            <a:miter lim="800000"/>
            <a:headEnd/>
            <a:tailEnd/>
          </a:ln>
        </p:spPr>
        <p:txBody>
          <a:bodyPr>
            <a:spAutoFit/>
          </a:bodyPr>
          <a:lstStyle/>
          <a:p>
            <a:pPr algn="ctr"/>
            <a:r>
              <a:rPr lang="en-US" sz="1600"/>
              <a:t>Helices in proteins are right handed.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9"/>
          <p:cNvGrpSpPr>
            <a:grpSpLocks/>
          </p:cNvGrpSpPr>
          <p:nvPr/>
        </p:nvGrpSpPr>
        <p:grpSpPr bwMode="auto">
          <a:xfrm>
            <a:off x="971550" y="211138"/>
            <a:ext cx="5143500" cy="6097587"/>
            <a:chOff x="612" y="133"/>
            <a:chExt cx="3240" cy="3841"/>
          </a:xfrm>
        </p:grpSpPr>
        <p:pic>
          <p:nvPicPr>
            <p:cNvPr id="26629" name="Picture 2"/>
            <p:cNvPicPr>
              <a:picLocks noChangeAspect="1" noChangeArrowheads="1"/>
            </p:cNvPicPr>
            <p:nvPr/>
          </p:nvPicPr>
          <p:blipFill>
            <a:blip r:embed="rId2" cstate="print"/>
            <a:srcRect/>
            <a:stretch>
              <a:fillRect/>
            </a:stretch>
          </p:blipFill>
          <p:spPr bwMode="auto">
            <a:xfrm>
              <a:off x="612" y="133"/>
              <a:ext cx="3046" cy="3841"/>
            </a:xfrm>
            <a:prstGeom prst="rect">
              <a:avLst/>
            </a:prstGeom>
            <a:noFill/>
            <a:ln w="9525">
              <a:noFill/>
              <a:miter lim="800000"/>
              <a:headEnd/>
              <a:tailEnd/>
            </a:ln>
          </p:spPr>
        </p:pic>
        <p:sp>
          <p:nvSpPr>
            <p:cNvPr id="26630" name="Text Box 3"/>
            <p:cNvSpPr txBox="1">
              <a:spLocks noChangeArrowheads="1"/>
            </p:cNvSpPr>
            <p:nvPr/>
          </p:nvSpPr>
          <p:spPr bwMode="auto">
            <a:xfrm>
              <a:off x="3296" y="2281"/>
              <a:ext cx="556" cy="231"/>
            </a:xfrm>
            <a:prstGeom prst="rect">
              <a:avLst/>
            </a:prstGeom>
            <a:noFill/>
            <a:ln w="9525">
              <a:noFill/>
              <a:miter lim="800000"/>
              <a:headEnd/>
              <a:tailEnd/>
            </a:ln>
          </p:spPr>
          <p:txBody>
            <a:bodyPr wrap="none">
              <a:spAutoFit/>
            </a:bodyPr>
            <a:lstStyle/>
            <a:p>
              <a:pPr algn="ctr"/>
              <a:r>
                <a:rPr lang="en-GB" sz="1800"/>
                <a:t>H-bond</a:t>
              </a:r>
            </a:p>
          </p:txBody>
        </p:sp>
        <p:sp>
          <p:nvSpPr>
            <p:cNvPr id="26631" name="Text Box 0"/>
            <p:cNvSpPr txBox="1">
              <a:spLocks noChangeArrowheads="1"/>
            </p:cNvSpPr>
            <p:nvPr/>
          </p:nvSpPr>
          <p:spPr bwMode="auto">
            <a:xfrm>
              <a:off x="3242" y="1118"/>
              <a:ext cx="188" cy="231"/>
            </a:xfrm>
            <a:prstGeom prst="rect">
              <a:avLst/>
            </a:prstGeom>
            <a:noFill/>
            <a:ln w="9525">
              <a:noFill/>
              <a:miter lim="800000"/>
              <a:headEnd/>
              <a:tailEnd/>
            </a:ln>
          </p:spPr>
          <p:txBody>
            <a:bodyPr wrap="none">
              <a:spAutoFit/>
            </a:bodyPr>
            <a:lstStyle/>
            <a:p>
              <a:pPr algn="ctr"/>
              <a:r>
                <a:rPr lang="en-US" sz="1800"/>
                <a:t>1</a:t>
              </a:r>
            </a:p>
          </p:txBody>
        </p:sp>
        <p:sp>
          <p:nvSpPr>
            <p:cNvPr id="26632" name="Text Box 1"/>
            <p:cNvSpPr txBox="1">
              <a:spLocks noChangeArrowheads="1"/>
            </p:cNvSpPr>
            <p:nvPr/>
          </p:nvSpPr>
          <p:spPr bwMode="auto">
            <a:xfrm>
              <a:off x="3339" y="1278"/>
              <a:ext cx="188" cy="231"/>
            </a:xfrm>
            <a:prstGeom prst="rect">
              <a:avLst/>
            </a:prstGeom>
            <a:noFill/>
            <a:ln w="9525">
              <a:noFill/>
              <a:miter lim="800000"/>
              <a:headEnd/>
              <a:tailEnd/>
            </a:ln>
          </p:spPr>
          <p:txBody>
            <a:bodyPr wrap="none">
              <a:spAutoFit/>
            </a:bodyPr>
            <a:lstStyle/>
            <a:p>
              <a:pPr algn="ctr"/>
              <a:r>
                <a:rPr lang="en-US" sz="1800"/>
                <a:t>3</a:t>
              </a:r>
            </a:p>
          </p:txBody>
        </p:sp>
        <p:sp>
          <p:nvSpPr>
            <p:cNvPr id="26633" name="Text Box 2"/>
            <p:cNvSpPr txBox="1">
              <a:spLocks noChangeArrowheads="1"/>
            </p:cNvSpPr>
            <p:nvPr/>
          </p:nvSpPr>
          <p:spPr bwMode="auto">
            <a:xfrm>
              <a:off x="3475" y="1769"/>
              <a:ext cx="188" cy="231"/>
            </a:xfrm>
            <a:prstGeom prst="rect">
              <a:avLst/>
            </a:prstGeom>
            <a:noFill/>
            <a:ln w="9525">
              <a:noFill/>
              <a:miter lim="800000"/>
              <a:headEnd/>
              <a:tailEnd/>
            </a:ln>
          </p:spPr>
          <p:txBody>
            <a:bodyPr wrap="none">
              <a:spAutoFit/>
            </a:bodyPr>
            <a:lstStyle/>
            <a:p>
              <a:pPr algn="ctr"/>
              <a:r>
                <a:rPr lang="en-US" sz="1800"/>
                <a:t>4</a:t>
              </a:r>
            </a:p>
          </p:txBody>
        </p:sp>
        <p:sp>
          <p:nvSpPr>
            <p:cNvPr id="26634" name="Text Box 3"/>
            <p:cNvSpPr txBox="1">
              <a:spLocks noChangeArrowheads="1"/>
            </p:cNvSpPr>
            <p:nvPr/>
          </p:nvSpPr>
          <p:spPr bwMode="auto">
            <a:xfrm>
              <a:off x="2690" y="1915"/>
              <a:ext cx="188" cy="231"/>
            </a:xfrm>
            <a:prstGeom prst="rect">
              <a:avLst/>
            </a:prstGeom>
            <a:noFill/>
            <a:ln w="9525">
              <a:noFill/>
              <a:miter lim="800000"/>
              <a:headEnd/>
              <a:tailEnd/>
            </a:ln>
          </p:spPr>
          <p:txBody>
            <a:bodyPr wrap="none">
              <a:spAutoFit/>
            </a:bodyPr>
            <a:lstStyle/>
            <a:p>
              <a:pPr algn="ctr"/>
              <a:r>
                <a:rPr lang="en-US" sz="1800"/>
                <a:t>5</a:t>
              </a:r>
            </a:p>
          </p:txBody>
        </p:sp>
        <p:sp>
          <p:nvSpPr>
            <p:cNvPr id="26635" name="Text Box 4"/>
            <p:cNvSpPr txBox="1">
              <a:spLocks noChangeArrowheads="1"/>
            </p:cNvSpPr>
            <p:nvPr/>
          </p:nvSpPr>
          <p:spPr bwMode="auto">
            <a:xfrm>
              <a:off x="2649" y="1096"/>
              <a:ext cx="188" cy="231"/>
            </a:xfrm>
            <a:prstGeom prst="rect">
              <a:avLst/>
            </a:prstGeom>
            <a:noFill/>
            <a:ln w="9525">
              <a:noFill/>
              <a:miter lim="800000"/>
              <a:headEnd/>
              <a:tailEnd/>
            </a:ln>
          </p:spPr>
          <p:txBody>
            <a:bodyPr wrap="none">
              <a:spAutoFit/>
            </a:bodyPr>
            <a:lstStyle/>
            <a:p>
              <a:pPr algn="ctr"/>
              <a:r>
                <a:rPr lang="en-US" sz="1800"/>
                <a:t>2</a:t>
              </a:r>
            </a:p>
          </p:txBody>
        </p:sp>
        <p:sp>
          <p:nvSpPr>
            <p:cNvPr id="26636" name="Line 5"/>
            <p:cNvSpPr>
              <a:spLocks noChangeShapeType="1"/>
            </p:cNvSpPr>
            <p:nvPr/>
          </p:nvSpPr>
          <p:spPr bwMode="auto">
            <a:xfrm flipH="1">
              <a:off x="2995" y="1411"/>
              <a:ext cx="380" cy="202"/>
            </a:xfrm>
            <a:prstGeom prst="line">
              <a:avLst/>
            </a:prstGeom>
            <a:noFill/>
            <a:ln w="9525">
              <a:solidFill>
                <a:schemeClr val="tx1"/>
              </a:solidFill>
              <a:round/>
              <a:headEnd/>
              <a:tailEnd type="triangle" w="med" len="med"/>
            </a:ln>
          </p:spPr>
          <p:txBody>
            <a:bodyPr/>
            <a:lstStyle/>
            <a:p>
              <a:endParaRPr lang="en-US"/>
            </a:p>
          </p:txBody>
        </p:sp>
        <p:sp>
          <p:nvSpPr>
            <p:cNvPr id="26637" name="Line 7"/>
            <p:cNvSpPr>
              <a:spLocks noChangeShapeType="1"/>
            </p:cNvSpPr>
            <p:nvPr/>
          </p:nvSpPr>
          <p:spPr bwMode="auto">
            <a:xfrm flipH="1">
              <a:off x="2957" y="1397"/>
              <a:ext cx="230" cy="437"/>
            </a:xfrm>
            <a:prstGeom prst="line">
              <a:avLst/>
            </a:prstGeom>
            <a:noFill/>
            <a:ln w="57150">
              <a:solidFill>
                <a:schemeClr val="accent2"/>
              </a:solidFill>
              <a:prstDash val="sysDot"/>
              <a:round/>
              <a:headEnd/>
              <a:tailEnd/>
            </a:ln>
          </p:spPr>
          <p:txBody>
            <a:bodyPr/>
            <a:lstStyle/>
            <a:p>
              <a:endParaRPr lang="en-US"/>
            </a:p>
          </p:txBody>
        </p:sp>
      </p:grpSp>
      <p:sp>
        <p:nvSpPr>
          <p:cNvPr id="26627" name="Text Box 8"/>
          <p:cNvSpPr txBox="1">
            <a:spLocks noChangeArrowheads="1"/>
          </p:cNvSpPr>
          <p:nvPr/>
        </p:nvSpPr>
        <p:spPr bwMode="auto">
          <a:xfrm>
            <a:off x="6111875" y="574675"/>
            <a:ext cx="3032125" cy="1558925"/>
          </a:xfrm>
          <a:prstGeom prst="rect">
            <a:avLst/>
          </a:prstGeom>
          <a:noFill/>
          <a:ln w="9525">
            <a:noFill/>
            <a:miter lim="800000"/>
            <a:headEnd/>
            <a:tailEnd/>
          </a:ln>
        </p:spPr>
        <p:txBody>
          <a:bodyPr>
            <a:spAutoFit/>
          </a:bodyPr>
          <a:lstStyle/>
          <a:p>
            <a:r>
              <a:rPr lang="en-US" sz="1600"/>
              <a:t>In </a:t>
            </a:r>
            <a:r>
              <a:rPr lang="en-US" sz="1600">
                <a:latin typeface="Symbol" pitchFamily="18" charset="2"/>
              </a:rPr>
              <a:t>a</a:t>
            </a:r>
            <a:r>
              <a:rPr lang="en-US" sz="1600"/>
              <a:t>-helices, the CO of residue I H-bonds to the HN of residues i+3 and i+4. Because all the HN’s and all the CO’s point in the same direction, an </a:t>
            </a:r>
            <a:r>
              <a:rPr lang="en-US" sz="1600">
                <a:latin typeface="Symbol" pitchFamily="18" charset="2"/>
              </a:rPr>
              <a:t>a</a:t>
            </a:r>
            <a:r>
              <a:rPr lang="en-US" sz="1600"/>
              <a:t>-helix has a net dipole (electric charge).</a:t>
            </a:r>
          </a:p>
        </p:txBody>
      </p:sp>
      <p:pic>
        <p:nvPicPr>
          <p:cNvPr id="26628" name="Picture 10"/>
          <p:cNvPicPr>
            <a:picLocks noChangeAspect="1" noChangeArrowheads="1"/>
          </p:cNvPicPr>
          <p:nvPr/>
        </p:nvPicPr>
        <p:blipFill>
          <a:blip r:embed="rId3" cstate="print"/>
          <a:srcRect/>
          <a:stretch>
            <a:fillRect/>
          </a:stretch>
        </p:blipFill>
        <p:spPr bwMode="auto">
          <a:xfrm>
            <a:off x="6673850" y="2590800"/>
            <a:ext cx="1216025" cy="39782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b="8122"/>
          <a:stretch>
            <a:fillRect/>
          </a:stretch>
        </p:blipFill>
        <p:spPr bwMode="auto">
          <a:xfrm>
            <a:off x="455613" y="349250"/>
            <a:ext cx="5438775" cy="5602288"/>
          </a:xfrm>
          <a:prstGeom prst="rect">
            <a:avLst/>
          </a:prstGeom>
          <a:noFill/>
          <a:ln w="9525">
            <a:noFill/>
            <a:miter lim="800000"/>
            <a:headEnd/>
            <a:tailEnd/>
          </a:ln>
        </p:spPr>
      </p:pic>
      <p:sp>
        <p:nvSpPr>
          <p:cNvPr id="27651" name="Text Box 1024"/>
          <p:cNvSpPr txBox="1">
            <a:spLocks noChangeArrowheads="1"/>
          </p:cNvSpPr>
          <p:nvPr/>
        </p:nvSpPr>
        <p:spPr bwMode="auto">
          <a:xfrm>
            <a:off x="5997575" y="495300"/>
            <a:ext cx="3040063" cy="2838450"/>
          </a:xfrm>
          <a:prstGeom prst="rect">
            <a:avLst/>
          </a:prstGeom>
          <a:noFill/>
          <a:ln w="9525">
            <a:noFill/>
            <a:miter lim="800000"/>
            <a:headEnd/>
            <a:tailEnd/>
          </a:ln>
        </p:spPr>
        <p:txBody>
          <a:bodyPr>
            <a:spAutoFit/>
          </a:bodyPr>
          <a:lstStyle/>
          <a:p>
            <a:r>
              <a:rPr lang="en-US" sz="1800"/>
              <a:t>Helices have a straight axis. Here you are looking down the axis of a helix. Clearly the sidechains (represented by the purple balls) are on the OUTSIDE of the helix. A helix is not really hollow, the atoms are not shown with their real van der Waal’s radii for clarity.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b="8383"/>
          <a:stretch>
            <a:fillRect/>
          </a:stretch>
        </p:blipFill>
        <p:spPr bwMode="auto">
          <a:xfrm>
            <a:off x="5632450" y="455613"/>
            <a:ext cx="1401763" cy="5586412"/>
          </a:xfrm>
          <a:prstGeom prst="rect">
            <a:avLst/>
          </a:prstGeom>
          <a:noFill/>
          <a:ln w="9525">
            <a:noFill/>
            <a:miter lim="800000"/>
            <a:headEnd/>
            <a:tailEnd/>
          </a:ln>
        </p:spPr>
      </p:pic>
      <p:sp>
        <p:nvSpPr>
          <p:cNvPr id="28675" name="Text Box 3"/>
          <p:cNvSpPr txBox="1">
            <a:spLocks noChangeArrowheads="1"/>
          </p:cNvSpPr>
          <p:nvPr/>
        </p:nvSpPr>
        <p:spPr bwMode="auto">
          <a:xfrm>
            <a:off x="430213" y="1225550"/>
            <a:ext cx="5062537" cy="1187450"/>
          </a:xfrm>
          <a:prstGeom prst="rect">
            <a:avLst/>
          </a:prstGeom>
          <a:noFill/>
          <a:ln w="9525">
            <a:noFill/>
            <a:miter lim="800000"/>
            <a:headEnd/>
            <a:tailEnd/>
          </a:ln>
        </p:spPr>
        <p:txBody>
          <a:bodyPr>
            <a:spAutoFit/>
          </a:bodyPr>
          <a:lstStyle/>
          <a:p>
            <a:r>
              <a:rPr lang="en-GB"/>
              <a:t>CPK or space filling view of the same </a:t>
            </a:r>
            <a:r>
              <a:rPr lang="en-GB">
                <a:latin typeface="Symbol" pitchFamily="18" charset="2"/>
              </a:rPr>
              <a:t>a</a:t>
            </a:r>
            <a:r>
              <a:rPr lang="en-GB"/>
              <a:t>-helix. So you see that the helix is essentially solid.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71463" y="735013"/>
            <a:ext cx="3530600" cy="2647950"/>
          </a:xfrm>
          <a:prstGeom prst="rect">
            <a:avLst/>
          </a:prstGeom>
          <a:noFill/>
          <a:ln w="9525">
            <a:noFill/>
            <a:miter lim="800000"/>
            <a:headEnd/>
            <a:tailEnd/>
          </a:ln>
        </p:spPr>
        <p:txBody>
          <a:bodyPr>
            <a:spAutoFit/>
          </a:bodyPr>
          <a:lstStyle/>
          <a:p>
            <a:r>
              <a:rPr lang="en-GB"/>
              <a:t>Side chain interactions within the </a:t>
            </a:r>
            <a:r>
              <a:rPr lang="en-GB">
                <a:latin typeface="Symbol" pitchFamily="18" charset="2"/>
              </a:rPr>
              <a:t>a</a:t>
            </a:r>
            <a:r>
              <a:rPr lang="en-GB"/>
              <a:t>-helix. Just as the backbone of residues i and i+3 interact, so do the sidechains. Here you see a blue R forming a salt bridge with a red D.</a:t>
            </a:r>
          </a:p>
        </p:txBody>
      </p:sp>
      <p:grpSp>
        <p:nvGrpSpPr>
          <p:cNvPr id="29699" name="Group 0"/>
          <p:cNvGrpSpPr>
            <a:grpSpLocks/>
          </p:cNvGrpSpPr>
          <p:nvPr/>
        </p:nvGrpSpPr>
        <p:grpSpPr bwMode="auto">
          <a:xfrm>
            <a:off x="4508500" y="379413"/>
            <a:ext cx="3633788" cy="6097587"/>
            <a:chOff x="2100" y="239"/>
            <a:chExt cx="2289" cy="3841"/>
          </a:xfrm>
        </p:grpSpPr>
        <p:pic>
          <p:nvPicPr>
            <p:cNvPr id="29700" name="Picture 2"/>
            <p:cNvPicPr>
              <a:picLocks noChangeAspect="1" noChangeArrowheads="1"/>
            </p:cNvPicPr>
            <p:nvPr/>
          </p:nvPicPr>
          <p:blipFill>
            <a:blip r:embed="rId2" cstate="print"/>
            <a:srcRect/>
            <a:stretch>
              <a:fillRect/>
            </a:stretch>
          </p:blipFill>
          <p:spPr bwMode="auto">
            <a:xfrm>
              <a:off x="2100" y="239"/>
              <a:ext cx="2289" cy="3841"/>
            </a:xfrm>
            <a:prstGeom prst="rect">
              <a:avLst/>
            </a:prstGeom>
            <a:noFill/>
            <a:ln w="9525">
              <a:noFill/>
              <a:miter lim="800000"/>
              <a:headEnd/>
              <a:tailEnd/>
            </a:ln>
          </p:spPr>
        </p:pic>
        <p:sp>
          <p:nvSpPr>
            <p:cNvPr id="29701" name="Text Box 4"/>
            <p:cNvSpPr txBox="1">
              <a:spLocks noChangeArrowheads="1"/>
            </p:cNvSpPr>
            <p:nvPr/>
          </p:nvSpPr>
          <p:spPr bwMode="auto">
            <a:xfrm>
              <a:off x="3537" y="1689"/>
              <a:ext cx="169" cy="288"/>
            </a:xfrm>
            <a:prstGeom prst="rect">
              <a:avLst/>
            </a:prstGeom>
            <a:noFill/>
            <a:ln w="9525">
              <a:noFill/>
              <a:miter lim="800000"/>
              <a:headEnd/>
              <a:tailEnd/>
            </a:ln>
          </p:spPr>
          <p:txBody>
            <a:bodyPr wrap="none">
              <a:spAutoFit/>
            </a:bodyPr>
            <a:lstStyle/>
            <a:p>
              <a:pPr algn="ctr"/>
              <a:r>
                <a:rPr lang="en-GB"/>
                <a:t>i</a:t>
              </a:r>
            </a:p>
          </p:txBody>
        </p:sp>
        <p:sp>
          <p:nvSpPr>
            <p:cNvPr id="29702" name="Text Box 5"/>
            <p:cNvSpPr txBox="1">
              <a:spLocks noChangeArrowheads="1"/>
            </p:cNvSpPr>
            <p:nvPr/>
          </p:nvSpPr>
          <p:spPr bwMode="auto">
            <a:xfrm>
              <a:off x="2499" y="1272"/>
              <a:ext cx="373" cy="288"/>
            </a:xfrm>
            <a:prstGeom prst="rect">
              <a:avLst/>
            </a:prstGeom>
            <a:noFill/>
            <a:ln w="9525">
              <a:noFill/>
              <a:miter lim="800000"/>
              <a:headEnd/>
              <a:tailEnd/>
            </a:ln>
          </p:spPr>
          <p:txBody>
            <a:bodyPr wrap="none">
              <a:spAutoFit/>
            </a:bodyPr>
            <a:lstStyle/>
            <a:p>
              <a:pPr algn="ctr"/>
              <a:r>
                <a:rPr lang="en-GB"/>
                <a:t>i+4</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br>
              <a:rPr lang="en-US"/>
            </a:br>
            <a:br>
              <a:rPr lang="en-US"/>
            </a:br>
            <a:br>
              <a:rPr lang="en-US"/>
            </a:br>
            <a:r>
              <a:rPr lang="en-US"/>
              <a:t>The Elements of Secondary Structure</a:t>
            </a:r>
            <a:br>
              <a:rPr lang="en-US"/>
            </a:br>
            <a:br>
              <a:rPr lang="en-US"/>
            </a:br>
            <a:br>
              <a:rPr lang="en-US"/>
            </a:br>
            <a:r>
              <a:rPr lang="en-US" sz="3600"/>
              <a:t>I. The </a:t>
            </a:r>
            <a:r>
              <a:rPr lang="en-US" sz="3600">
                <a:latin typeface="Symbol" pitchFamily="18" charset="2"/>
              </a:rPr>
              <a:t>b</a:t>
            </a:r>
            <a:r>
              <a:rPr lang="en-US" sz="3600"/>
              <a:t>-Sheet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l="4596" r="5782"/>
          <a:stretch>
            <a:fillRect/>
          </a:stretch>
        </p:blipFill>
        <p:spPr bwMode="auto">
          <a:xfrm>
            <a:off x="1104900" y="379413"/>
            <a:ext cx="6842125" cy="6097587"/>
          </a:xfrm>
          <a:prstGeom prst="rect">
            <a:avLst/>
          </a:prstGeom>
          <a:noFill/>
          <a:ln w="9525">
            <a:noFill/>
            <a:miter lim="800000"/>
            <a:headEnd/>
            <a:tailEnd/>
          </a:ln>
        </p:spPr>
      </p:pic>
      <p:sp>
        <p:nvSpPr>
          <p:cNvPr id="31747" name="Text Box 3"/>
          <p:cNvSpPr txBox="1">
            <a:spLocks noChangeArrowheads="1"/>
          </p:cNvSpPr>
          <p:nvPr/>
        </p:nvSpPr>
        <p:spPr bwMode="auto">
          <a:xfrm>
            <a:off x="3933825" y="158750"/>
            <a:ext cx="2054225" cy="457200"/>
          </a:xfrm>
          <a:prstGeom prst="rect">
            <a:avLst/>
          </a:prstGeom>
          <a:noFill/>
          <a:ln w="9525">
            <a:noFill/>
            <a:miter lim="800000"/>
            <a:headEnd/>
            <a:tailEnd/>
          </a:ln>
        </p:spPr>
        <p:txBody>
          <a:bodyPr wrap="none">
            <a:spAutoFit/>
          </a:bodyPr>
          <a:lstStyle/>
          <a:p>
            <a:pPr algn="ctr"/>
            <a:r>
              <a:rPr lang="en-GB"/>
              <a:t>Most common!</a:t>
            </a:r>
          </a:p>
        </p:txBody>
      </p:sp>
      <p:sp>
        <p:nvSpPr>
          <p:cNvPr id="31748" name="Text Box 4"/>
          <p:cNvSpPr txBox="1">
            <a:spLocks noChangeArrowheads="1"/>
          </p:cNvSpPr>
          <p:nvPr/>
        </p:nvSpPr>
        <p:spPr bwMode="auto">
          <a:xfrm>
            <a:off x="7799388" y="995363"/>
            <a:ext cx="1063625" cy="457200"/>
          </a:xfrm>
          <a:prstGeom prst="rect">
            <a:avLst/>
          </a:prstGeom>
          <a:noFill/>
          <a:ln w="9525">
            <a:noFill/>
            <a:miter lim="800000"/>
            <a:headEnd/>
            <a:tailEnd/>
          </a:ln>
        </p:spPr>
        <p:txBody>
          <a:bodyPr wrap="none">
            <a:spAutoFit/>
          </a:bodyPr>
          <a:lstStyle/>
          <a:p>
            <a:pPr algn="ctr"/>
            <a:r>
              <a:rPr lang="en-US"/>
              <a:t>N-term</a:t>
            </a:r>
          </a:p>
        </p:txBody>
      </p:sp>
      <p:sp>
        <p:nvSpPr>
          <p:cNvPr id="31749" name="Text Box 5"/>
          <p:cNvSpPr txBox="1">
            <a:spLocks noChangeArrowheads="1"/>
          </p:cNvSpPr>
          <p:nvPr/>
        </p:nvSpPr>
        <p:spPr bwMode="auto">
          <a:xfrm>
            <a:off x="1150938" y="1319213"/>
            <a:ext cx="1046162" cy="457200"/>
          </a:xfrm>
          <a:prstGeom prst="rect">
            <a:avLst/>
          </a:prstGeom>
          <a:noFill/>
          <a:ln w="9525">
            <a:noFill/>
            <a:miter lim="800000"/>
            <a:headEnd/>
            <a:tailEnd/>
          </a:ln>
        </p:spPr>
        <p:txBody>
          <a:bodyPr wrap="none">
            <a:spAutoFit/>
          </a:bodyPr>
          <a:lstStyle/>
          <a:p>
            <a:pPr algn="ctr"/>
            <a:r>
              <a:rPr lang="en-US"/>
              <a:t>C-term</a:t>
            </a:r>
          </a:p>
        </p:txBody>
      </p:sp>
      <p:sp>
        <p:nvSpPr>
          <p:cNvPr id="31750" name="Text Box 6"/>
          <p:cNvSpPr txBox="1">
            <a:spLocks noChangeArrowheads="1"/>
          </p:cNvSpPr>
          <p:nvPr/>
        </p:nvSpPr>
        <p:spPr bwMode="auto">
          <a:xfrm>
            <a:off x="7799388" y="3576638"/>
            <a:ext cx="1063625" cy="457200"/>
          </a:xfrm>
          <a:prstGeom prst="rect">
            <a:avLst/>
          </a:prstGeom>
          <a:noFill/>
          <a:ln w="9525">
            <a:noFill/>
            <a:miter lim="800000"/>
            <a:headEnd/>
            <a:tailEnd/>
          </a:ln>
        </p:spPr>
        <p:txBody>
          <a:bodyPr wrap="none">
            <a:spAutoFit/>
          </a:bodyPr>
          <a:lstStyle/>
          <a:p>
            <a:pPr algn="ctr"/>
            <a:r>
              <a:rPr lang="en-US"/>
              <a:t>N-term</a:t>
            </a:r>
          </a:p>
        </p:txBody>
      </p:sp>
      <p:sp>
        <p:nvSpPr>
          <p:cNvPr id="31751" name="Text Box 7"/>
          <p:cNvSpPr txBox="1">
            <a:spLocks noChangeArrowheads="1"/>
          </p:cNvSpPr>
          <p:nvPr/>
        </p:nvSpPr>
        <p:spPr bwMode="auto">
          <a:xfrm>
            <a:off x="7808913" y="2481263"/>
            <a:ext cx="1046162" cy="457200"/>
          </a:xfrm>
          <a:prstGeom prst="rect">
            <a:avLst/>
          </a:prstGeom>
          <a:noFill/>
          <a:ln w="9525">
            <a:noFill/>
            <a:miter lim="800000"/>
            <a:headEnd/>
            <a:tailEnd/>
          </a:ln>
        </p:spPr>
        <p:txBody>
          <a:bodyPr wrap="none">
            <a:spAutoFit/>
          </a:bodyPr>
          <a:lstStyle/>
          <a:p>
            <a:pPr algn="ctr"/>
            <a:r>
              <a:rPr lang="en-US"/>
              <a:t>C-term</a:t>
            </a:r>
          </a:p>
        </p:txBody>
      </p:sp>
      <p:sp>
        <p:nvSpPr>
          <p:cNvPr id="31752" name="Text Box 8"/>
          <p:cNvSpPr txBox="1">
            <a:spLocks noChangeArrowheads="1"/>
          </p:cNvSpPr>
          <p:nvPr/>
        </p:nvSpPr>
        <p:spPr bwMode="auto">
          <a:xfrm>
            <a:off x="1150938" y="3481388"/>
            <a:ext cx="1046162" cy="457200"/>
          </a:xfrm>
          <a:prstGeom prst="rect">
            <a:avLst/>
          </a:prstGeom>
          <a:noFill/>
          <a:ln w="9525">
            <a:noFill/>
            <a:miter lim="800000"/>
            <a:headEnd/>
            <a:tailEnd/>
          </a:ln>
        </p:spPr>
        <p:txBody>
          <a:bodyPr wrap="none">
            <a:spAutoFit/>
          </a:bodyPr>
          <a:lstStyle/>
          <a:p>
            <a:pPr algn="ctr"/>
            <a:r>
              <a:rPr lang="en-US"/>
              <a:t>C-term</a:t>
            </a:r>
          </a:p>
        </p:txBody>
      </p:sp>
      <p:sp>
        <p:nvSpPr>
          <p:cNvPr id="31753" name="Text Box 9"/>
          <p:cNvSpPr txBox="1">
            <a:spLocks noChangeArrowheads="1"/>
          </p:cNvSpPr>
          <p:nvPr/>
        </p:nvSpPr>
        <p:spPr bwMode="auto">
          <a:xfrm>
            <a:off x="1143000" y="2684463"/>
            <a:ext cx="1063625" cy="457200"/>
          </a:xfrm>
          <a:prstGeom prst="rect">
            <a:avLst/>
          </a:prstGeom>
          <a:noFill/>
          <a:ln w="9525">
            <a:noFill/>
            <a:miter lim="800000"/>
            <a:headEnd/>
            <a:tailEnd/>
          </a:ln>
        </p:spPr>
        <p:txBody>
          <a:bodyPr wrap="none">
            <a:spAutoFit/>
          </a:bodyPr>
          <a:lstStyle/>
          <a:p>
            <a:pPr algn="ctr"/>
            <a:r>
              <a:rPr lang="en-US"/>
              <a:t>N-term</a:t>
            </a:r>
          </a:p>
        </p:txBody>
      </p:sp>
      <p:sp>
        <p:nvSpPr>
          <p:cNvPr id="31754" name="Text Box 10"/>
          <p:cNvSpPr txBox="1">
            <a:spLocks noChangeArrowheads="1"/>
          </p:cNvSpPr>
          <p:nvPr/>
        </p:nvSpPr>
        <p:spPr bwMode="auto">
          <a:xfrm>
            <a:off x="5384800" y="6375400"/>
            <a:ext cx="3576638" cy="336550"/>
          </a:xfrm>
          <a:prstGeom prst="rect">
            <a:avLst/>
          </a:prstGeom>
          <a:noFill/>
          <a:ln w="9525">
            <a:noFill/>
            <a:miter lim="800000"/>
            <a:headEnd/>
            <a:tailEnd/>
          </a:ln>
        </p:spPr>
        <p:txBody>
          <a:bodyPr wrap="none">
            <a:spAutoFit/>
          </a:bodyPr>
          <a:lstStyle/>
          <a:p>
            <a:pPr algn="ctr"/>
            <a:r>
              <a:rPr lang="en-US" sz="1600"/>
              <a:t>Note: the arrows in Lehninger are wrong!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85763" y="487363"/>
            <a:ext cx="6067425" cy="5883275"/>
          </a:xfrm>
          <a:prstGeom prst="rect">
            <a:avLst/>
          </a:prstGeom>
          <a:noFill/>
          <a:ln w="9525">
            <a:noFill/>
            <a:miter lim="800000"/>
            <a:headEnd/>
            <a:tailEnd/>
          </a:ln>
        </p:spPr>
      </p:pic>
      <p:sp>
        <p:nvSpPr>
          <p:cNvPr id="5123" name="Text Box 3"/>
          <p:cNvSpPr txBox="1">
            <a:spLocks noChangeArrowheads="1"/>
          </p:cNvSpPr>
          <p:nvPr/>
        </p:nvSpPr>
        <p:spPr bwMode="auto">
          <a:xfrm>
            <a:off x="6470650" y="1557338"/>
            <a:ext cx="2397125" cy="581025"/>
          </a:xfrm>
          <a:prstGeom prst="rect">
            <a:avLst/>
          </a:prstGeom>
          <a:noFill/>
          <a:ln w="9525">
            <a:noFill/>
            <a:miter lim="800000"/>
            <a:headEnd/>
            <a:tailEnd/>
          </a:ln>
        </p:spPr>
        <p:txBody>
          <a:bodyPr>
            <a:spAutoFit/>
          </a:bodyPr>
          <a:lstStyle/>
          <a:p>
            <a:r>
              <a:rPr lang="en-US" sz="1600"/>
              <a:t>Generally found in the interior of proteins.</a:t>
            </a:r>
          </a:p>
        </p:txBody>
      </p:sp>
      <p:pic>
        <p:nvPicPr>
          <p:cNvPr id="5124" name="Picture 4"/>
          <p:cNvPicPr>
            <a:picLocks noChangeAspect="1" noChangeArrowheads="1"/>
          </p:cNvPicPr>
          <p:nvPr/>
        </p:nvPicPr>
        <p:blipFill>
          <a:blip r:embed="rId4" cstate="print"/>
          <a:srcRect l="5119" t="50237" r="60115" b="2992"/>
          <a:stretch>
            <a:fillRect/>
          </a:stretch>
        </p:blipFill>
        <p:spPr bwMode="auto">
          <a:xfrm>
            <a:off x="6519863" y="3295650"/>
            <a:ext cx="2005012" cy="2828925"/>
          </a:xfrm>
          <a:prstGeom prst="rect">
            <a:avLst/>
          </a:prstGeom>
          <a:noFill/>
          <a:ln w="9525">
            <a:noFill/>
            <a:miter lim="800000"/>
            <a:headEnd/>
            <a:tailEnd/>
          </a:ln>
        </p:spPr>
      </p:pic>
      <p:sp>
        <p:nvSpPr>
          <p:cNvPr id="5125" name="Text Box 5"/>
          <p:cNvSpPr txBox="1">
            <a:spLocks noChangeArrowheads="1"/>
          </p:cNvSpPr>
          <p:nvPr/>
        </p:nvSpPr>
        <p:spPr bwMode="auto">
          <a:xfrm>
            <a:off x="1512888" y="2270125"/>
            <a:ext cx="404812" cy="457200"/>
          </a:xfrm>
          <a:prstGeom prst="rect">
            <a:avLst/>
          </a:prstGeom>
          <a:noFill/>
          <a:ln w="9525">
            <a:noFill/>
            <a:miter lim="800000"/>
            <a:headEnd/>
            <a:tailEnd/>
          </a:ln>
        </p:spPr>
        <p:txBody>
          <a:bodyPr wrap="none">
            <a:spAutoFit/>
          </a:bodyPr>
          <a:lstStyle/>
          <a:p>
            <a:pPr algn="ctr"/>
            <a:r>
              <a:rPr lang="en-US"/>
              <a:t>G</a:t>
            </a:r>
          </a:p>
        </p:txBody>
      </p:sp>
      <p:sp>
        <p:nvSpPr>
          <p:cNvPr id="5126" name="Text Box 6"/>
          <p:cNvSpPr txBox="1">
            <a:spLocks noChangeArrowheads="1"/>
          </p:cNvSpPr>
          <p:nvPr/>
        </p:nvSpPr>
        <p:spPr bwMode="auto">
          <a:xfrm>
            <a:off x="3217863" y="2308225"/>
            <a:ext cx="404812" cy="457200"/>
          </a:xfrm>
          <a:prstGeom prst="rect">
            <a:avLst/>
          </a:prstGeom>
          <a:noFill/>
          <a:ln w="9525">
            <a:noFill/>
            <a:miter lim="800000"/>
            <a:headEnd/>
            <a:tailEnd/>
          </a:ln>
        </p:spPr>
        <p:txBody>
          <a:bodyPr wrap="none">
            <a:spAutoFit/>
          </a:bodyPr>
          <a:lstStyle/>
          <a:p>
            <a:pPr algn="ctr"/>
            <a:r>
              <a:rPr lang="en-US"/>
              <a:t>A</a:t>
            </a:r>
          </a:p>
        </p:txBody>
      </p:sp>
      <p:sp>
        <p:nvSpPr>
          <p:cNvPr id="5127" name="Text Box 7"/>
          <p:cNvSpPr txBox="1">
            <a:spLocks noChangeArrowheads="1"/>
          </p:cNvSpPr>
          <p:nvPr/>
        </p:nvSpPr>
        <p:spPr bwMode="auto">
          <a:xfrm>
            <a:off x="5351463" y="2670175"/>
            <a:ext cx="404812" cy="457200"/>
          </a:xfrm>
          <a:prstGeom prst="rect">
            <a:avLst/>
          </a:prstGeom>
          <a:noFill/>
          <a:ln w="9525">
            <a:noFill/>
            <a:miter lim="800000"/>
            <a:headEnd/>
            <a:tailEnd/>
          </a:ln>
        </p:spPr>
        <p:txBody>
          <a:bodyPr wrap="none">
            <a:spAutoFit/>
          </a:bodyPr>
          <a:lstStyle/>
          <a:p>
            <a:pPr algn="ctr"/>
            <a:r>
              <a:rPr lang="en-US"/>
              <a:t>V</a:t>
            </a:r>
          </a:p>
        </p:txBody>
      </p:sp>
      <p:sp>
        <p:nvSpPr>
          <p:cNvPr id="5128" name="Text Box 8"/>
          <p:cNvSpPr txBox="1">
            <a:spLocks noChangeArrowheads="1"/>
          </p:cNvSpPr>
          <p:nvPr/>
        </p:nvSpPr>
        <p:spPr bwMode="auto">
          <a:xfrm>
            <a:off x="1368425" y="5318125"/>
            <a:ext cx="369888" cy="457200"/>
          </a:xfrm>
          <a:prstGeom prst="rect">
            <a:avLst/>
          </a:prstGeom>
          <a:noFill/>
          <a:ln w="9525">
            <a:noFill/>
            <a:miter lim="800000"/>
            <a:headEnd/>
            <a:tailEnd/>
          </a:ln>
        </p:spPr>
        <p:txBody>
          <a:bodyPr wrap="none">
            <a:spAutoFit/>
          </a:bodyPr>
          <a:lstStyle/>
          <a:p>
            <a:pPr algn="ctr"/>
            <a:r>
              <a:rPr lang="en-US"/>
              <a:t>L</a:t>
            </a:r>
          </a:p>
        </p:txBody>
      </p:sp>
      <p:sp>
        <p:nvSpPr>
          <p:cNvPr id="5129" name="Text Box 9"/>
          <p:cNvSpPr txBox="1">
            <a:spLocks noChangeArrowheads="1"/>
          </p:cNvSpPr>
          <p:nvPr/>
        </p:nvSpPr>
        <p:spPr bwMode="auto">
          <a:xfrm>
            <a:off x="2649538" y="5213350"/>
            <a:ext cx="455612" cy="457200"/>
          </a:xfrm>
          <a:prstGeom prst="rect">
            <a:avLst/>
          </a:prstGeom>
          <a:noFill/>
          <a:ln w="9525">
            <a:noFill/>
            <a:miter lim="800000"/>
            <a:headEnd/>
            <a:tailEnd/>
          </a:ln>
        </p:spPr>
        <p:txBody>
          <a:bodyPr wrap="none">
            <a:spAutoFit/>
          </a:bodyPr>
          <a:lstStyle/>
          <a:p>
            <a:pPr algn="ctr"/>
            <a:r>
              <a:rPr lang="en-US"/>
              <a:t>M</a:t>
            </a:r>
          </a:p>
        </p:txBody>
      </p:sp>
      <p:sp>
        <p:nvSpPr>
          <p:cNvPr id="5130" name="Text Box 10"/>
          <p:cNvSpPr txBox="1">
            <a:spLocks noChangeArrowheads="1"/>
          </p:cNvSpPr>
          <p:nvPr/>
        </p:nvSpPr>
        <p:spPr bwMode="auto">
          <a:xfrm>
            <a:off x="4991100" y="5327650"/>
            <a:ext cx="285750" cy="457200"/>
          </a:xfrm>
          <a:prstGeom prst="rect">
            <a:avLst/>
          </a:prstGeom>
          <a:noFill/>
          <a:ln w="9525">
            <a:noFill/>
            <a:miter lim="800000"/>
            <a:headEnd/>
            <a:tailEnd/>
          </a:ln>
        </p:spPr>
        <p:txBody>
          <a:bodyPr wrap="none">
            <a:spAutoFit/>
          </a:bodyPr>
          <a:lstStyle/>
          <a:p>
            <a:pPr algn="ctr"/>
            <a:r>
              <a:rPr lang="en-US"/>
              <a:t>I</a:t>
            </a:r>
          </a:p>
        </p:txBody>
      </p:sp>
      <p:sp>
        <p:nvSpPr>
          <p:cNvPr id="5131" name="Text Box 11"/>
          <p:cNvSpPr txBox="1">
            <a:spLocks noChangeArrowheads="1"/>
          </p:cNvSpPr>
          <p:nvPr/>
        </p:nvSpPr>
        <p:spPr bwMode="auto">
          <a:xfrm>
            <a:off x="7215188" y="5099050"/>
            <a:ext cx="354012" cy="457200"/>
          </a:xfrm>
          <a:prstGeom prst="rect">
            <a:avLst/>
          </a:prstGeom>
          <a:noFill/>
          <a:ln w="9525">
            <a:noFill/>
            <a:miter lim="800000"/>
            <a:headEnd/>
            <a:tailEnd/>
          </a:ln>
        </p:spPr>
        <p:txBody>
          <a:bodyPr wrap="none">
            <a:spAutoFit/>
          </a:bodyPr>
          <a:lstStyle/>
          <a:p>
            <a:pPr algn="ctr"/>
            <a:r>
              <a:rPr lang="en-US"/>
              <a:t>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r="7384"/>
          <a:stretch>
            <a:fillRect/>
          </a:stretch>
        </p:blipFill>
        <p:spPr bwMode="auto">
          <a:xfrm>
            <a:off x="958850" y="379413"/>
            <a:ext cx="6691313" cy="6097587"/>
          </a:xfrm>
          <a:prstGeom prst="rect">
            <a:avLst/>
          </a:prstGeom>
          <a:noFill/>
          <a:ln w="9525">
            <a:noFill/>
            <a:miter lim="800000"/>
            <a:headEnd/>
            <a:tailEnd/>
          </a:ln>
        </p:spPr>
      </p:pic>
      <p:sp>
        <p:nvSpPr>
          <p:cNvPr id="32771" name="Text Box 0"/>
          <p:cNvSpPr txBox="1">
            <a:spLocks noChangeArrowheads="1"/>
          </p:cNvSpPr>
          <p:nvPr/>
        </p:nvSpPr>
        <p:spPr bwMode="auto">
          <a:xfrm>
            <a:off x="1150938" y="1319213"/>
            <a:ext cx="1046162" cy="457200"/>
          </a:xfrm>
          <a:prstGeom prst="rect">
            <a:avLst/>
          </a:prstGeom>
          <a:noFill/>
          <a:ln w="9525">
            <a:noFill/>
            <a:miter lim="800000"/>
            <a:headEnd/>
            <a:tailEnd/>
          </a:ln>
        </p:spPr>
        <p:txBody>
          <a:bodyPr wrap="none">
            <a:spAutoFit/>
          </a:bodyPr>
          <a:lstStyle/>
          <a:p>
            <a:pPr algn="ctr"/>
            <a:r>
              <a:rPr lang="en-US"/>
              <a:t>C-term</a:t>
            </a:r>
          </a:p>
        </p:txBody>
      </p:sp>
      <p:sp>
        <p:nvSpPr>
          <p:cNvPr id="32772" name="Text Box 1"/>
          <p:cNvSpPr txBox="1">
            <a:spLocks noChangeArrowheads="1"/>
          </p:cNvSpPr>
          <p:nvPr/>
        </p:nvSpPr>
        <p:spPr bwMode="auto">
          <a:xfrm>
            <a:off x="1150938" y="3481388"/>
            <a:ext cx="1046162" cy="457200"/>
          </a:xfrm>
          <a:prstGeom prst="rect">
            <a:avLst/>
          </a:prstGeom>
          <a:noFill/>
          <a:ln w="9525">
            <a:noFill/>
            <a:miter lim="800000"/>
            <a:headEnd/>
            <a:tailEnd/>
          </a:ln>
        </p:spPr>
        <p:txBody>
          <a:bodyPr wrap="none">
            <a:spAutoFit/>
          </a:bodyPr>
          <a:lstStyle/>
          <a:p>
            <a:pPr algn="ctr"/>
            <a:r>
              <a:rPr lang="en-US"/>
              <a:t>C-term</a:t>
            </a:r>
          </a:p>
        </p:txBody>
      </p:sp>
      <p:sp>
        <p:nvSpPr>
          <p:cNvPr id="32773" name="Text Box 2"/>
          <p:cNvSpPr txBox="1">
            <a:spLocks noChangeArrowheads="1"/>
          </p:cNvSpPr>
          <p:nvPr/>
        </p:nvSpPr>
        <p:spPr bwMode="auto">
          <a:xfrm>
            <a:off x="1150938" y="2684463"/>
            <a:ext cx="1046162" cy="457200"/>
          </a:xfrm>
          <a:prstGeom prst="rect">
            <a:avLst/>
          </a:prstGeom>
          <a:noFill/>
          <a:ln w="9525">
            <a:noFill/>
            <a:miter lim="800000"/>
            <a:headEnd/>
            <a:tailEnd/>
          </a:ln>
        </p:spPr>
        <p:txBody>
          <a:bodyPr wrap="none">
            <a:spAutoFit/>
          </a:bodyPr>
          <a:lstStyle/>
          <a:p>
            <a:pPr algn="ctr"/>
            <a:r>
              <a:rPr lang="en-US"/>
              <a:t>C-term</a:t>
            </a:r>
          </a:p>
        </p:txBody>
      </p:sp>
      <p:sp>
        <p:nvSpPr>
          <p:cNvPr id="32774" name="Text Box 3"/>
          <p:cNvSpPr txBox="1">
            <a:spLocks noChangeArrowheads="1"/>
          </p:cNvSpPr>
          <p:nvPr/>
        </p:nvSpPr>
        <p:spPr bwMode="auto">
          <a:xfrm>
            <a:off x="5384800" y="6375400"/>
            <a:ext cx="3576638" cy="336550"/>
          </a:xfrm>
          <a:prstGeom prst="rect">
            <a:avLst/>
          </a:prstGeom>
          <a:noFill/>
          <a:ln w="9525">
            <a:noFill/>
            <a:miter lim="800000"/>
            <a:headEnd/>
            <a:tailEnd/>
          </a:ln>
        </p:spPr>
        <p:txBody>
          <a:bodyPr wrap="none">
            <a:spAutoFit/>
          </a:bodyPr>
          <a:lstStyle/>
          <a:p>
            <a:pPr algn="ctr"/>
            <a:r>
              <a:rPr lang="en-US" sz="1600"/>
              <a:t>Note: the arrows in Lehninger are wrong!</a:t>
            </a:r>
          </a:p>
        </p:txBody>
      </p:sp>
      <p:sp>
        <p:nvSpPr>
          <p:cNvPr id="32775" name="Text Box 4"/>
          <p:cNvSpPr txBox="1">
            <a:spLocks noChangeArrowheads="1"/>
          </p:cNvSpPr>
          <p:nvPr/>
        </p:nvSpPr>
        <p:spPr bwMode="auto">
          <a:xfrm>
            <a:off x="3983038" y="158750"/>
            <a:ext cx="1960562" cy="457200"/>
          </a:xfrm>
          <a:prstGeom prst="rect">
            <a:avLst/>
          </a:prstGeom>
          <a:noFill/>
          <a:ln w="9525">
            <a:noFill/>
            <a:miter lim="800000"/>
            <a:headEnd/>
            <a:tailEnd/>
          </a:ln>
        </p:spPr>
        <p:txBody>
          <a:bodyPr wrap="none">
            <a:spAutoFit/>
          </a:bodyPr>
          <a:lstStyle/>
          <a:p>
            <a:pPr algn="ctr"/>
            <a:r>
              <a:rPr lang="en-GB"/>
              <a:t>Less common.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eaLnBrk="1" hangingPunct="1"/>
            <a:r>
              <a:rPr lang="en-US">
                <a:latin typeface="Symbol" pitchFamily="18" charset="2"/>
              </a:rPr>
              <a:t>b</a:t>
            </a:r>
            <a:r>
              <a:rPr lang="en-US"/>
              <a:t>-sheets are almost never flat!</a:t>
            </a:r>
          </a:p>
        </p:txBody>
      </p:sp>
      <p:pic>
        <p:nvPicPr>
          <p:cNvPr id="33795" name="Picture 4" descr="ompa_rib"/>
          <p:cNvPicPr>
            <a:picLocks noChangeAspect="1" noChangeArrowheads="1"/>
          </p:cNvPicPr>
          <p:nvPr/>
        </p:nvPicPr>
        <p:blipFill>
          <a:blip r:embed="rId2" cstate="print"/>
          <a:srcRect/>
          <a:stretch>
            <a:fillRect/>
          </a:stretch>
        </p:blipFill>
        <p:spPr bwMode="auto">
          <a:xfrm>
            <a:off x="684213" y="1357313"/>
            <a:ext cx="3576637" cy="4954587"/>
          </a:xfrm>
          <a:prstGeom prst="rect">
            <a:avLst/>
          </a:prstGeom>
          <a:noFill/>
          <a:ln w="9525">
            <a:noFill/>
            <a:miter lim="800000"/>
            <a:headEnd/>
            <a:tailEnd/>
          </a:ln>
        </p:spPr>
      </p:pic>
      <p:sp>
        <p:nvSpPr>
          <p:cNvPr id="33796" name="Text Box 5"/>
          <p:cNvSpPr txBox="1">
            <a:spLocks noChangeArrowheads="1"/>
          </p:cNvSpPr>
          <p:nvPr/>
        </p:nvSpPr>
        <p:spPr bwMode="auto">
          <a:xfrm>
            <a:off x="3943350" y="1733550"/>
            <a:ext cx="4740275" cy="822325"/>
          </a:xfrm>
          <a:prstGeom prst="rect">
            <a:avLst/>
          </a:prstGeom>
          <a:noFill/>
          <a:ln w="9525">
            <a:noFill/>
            <a:miter lim="800000"/>
            <a:headEnd/>
            <a:tailEnd/>
          </a:ln>
        </p:spPr>
        <p:txBody>
          <a:bodyPr>
            <a:spAutoFit/>
          </a:bodyPr>
          <a:lstStyle/>
          <a:p>
            <a:r>
              <a:rPr lang="en-US"/>
              <a:t>One continuous </a:t>
            </a:r>
            <a:r>
              <a:rPr lang="en-US">
                <a:latin typeface="Symbol" pitchFamily="18" charset="2"/>
              </a:rPr>
              <a:t>b</a:t>
            </a:r>
            <a:r>
              <a:rPr lang="en-US"/>
              <a:t>-sheet that wraps around into a </a:t>
            </a:r>
            <a:r>
              <a:rPr lang="en-US">
                <a:latin typeface="Symbol" pitchFamily="18" charset="2"/>
              </a:rPr>
              <a:t>b</a:t>
            </a:r>
            <a:r>
              <a:rPr lang="en-US"/>
              <a:t>-barrel.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ball_stick"/>
          <p:cNvPicPr>
            <a:picLocks noChangeAspect="1" noChangeArrowheads="1"/>
          </p:cNvPicPr>
          <p:nvPr/>
        </p:nvPicPr>
        <p:blipFill>
          <a:blip r:embed="rId2" cstate="print"/>
          <a:srcRect/>
          <a:stretch>
            <a:fillRect/>
          </a:stretch>
        </p:blipFill>
        <p:spPr bwMode="auto">
          <a:xfrm>
            <a:off x="273050" y="1209675"/>
            <a:ext cx="5260975" cy="5327650"/>
          </a:xfrm>
          <a:prstGeom prst="rect">
            <a:avLst/>
          </a:prstGeom>
          <a:noFill/>
          <a:ln w="9525">
            <a:noFill/>
            <a:miter lim="800000"/>
            <a:headEnd/>
            <a:tailEnd/>
          </a:ln>
        </p:spPr>
      </p:pic>
      <p:sp>
        <p:nvSpPr>
          <p:cNvPr id="34819" name="Rectangle 2"/>
          <p:cNvSpPr>
            <a:spLocks noGrp="1" noChangeArrowheads="1"/>
          </p:cNvSpPr>
          <p:nvPr>
            <p:ph type="title"/>
          </p:nvPr>
        </p:nvSpPr>
        <p:spPr>
          <a:xfrm>
            <a:off x="685800" y="304800"/>
            <a:ext cx="7772400" cy="1143000"/>
          </a:xfrm>
        </p:spPr>
        <p:txBody>
          <a:bodyPr/>
          <a:lstStyle/>
          <a:p>
            <a:pPr eaLnBrk="1" hangingPunct="1"/>
            <a:r>
              <a:rPr lang="en-US" sz="4000"/>
              <a:t>Tertiary Structure Representations</a:t>
            </a:r>
          </a:p>
        </p:txBody>
      </p:sp>
      <p:sp>
        <p:nvSpPr>
          <p:cNvPr id="34820" name="Text Box 3"/>
          <p:cNvSpPr txBox="1">
            <a:spLocks noChangeArrowheads="1"/>
          </p:cNvSpPr>
          <p:nvPr/>
        </p:nvSpPr>
        <p:spPr bwMode="auto">
          <a:xfrm>
            <a:off x="3643313" y="1295400"/>
            <a:ext cx="1857375" cy="457200"/>
          </a:xfrm>
          <a:prstGeom prst="rect">
            <a:avLst/>
          </a:prstGeom>
          <a:noFill/>
          <a:ln w="9525">
            <a:noFill/>
            <a:miter lim="800000"/>
            <a:headEnd/>
            <a:tailEnd/>
          </a:ln>
        </p:spPr>
        <p:txBody>
          <a:bodyPr wrap="none">
            <a:spAutoFit/>
          </a:bodyPr>
          <a:lstStyle/>
          <a:p>
            <a:r>
              <a:rPr lang="en-US"/>
              <a:t>Ball and stick</a:t>
            </a:r>
          </a:p>
        </p:txBody>
      </p:sp>
      <p:sp>
        <p:nvSpPr>
          <p:cNvPr id="34821" name="Text Box 2"/>
          <p:cNvSpPr txBox="1">
            <a:spLocks noChangeArrowheads="1"/>
          </p:cNvSpPr>
          <p:nvPr/>
        </p:nvSpPr>
        <p:spPr bwMode="auto">
          <a:xfrm>
            <a:off x="4741863" y="1931988"/>
            <a:ext cx="4213225" cy="825500"/>
          </a:xfrm>
          <a:prstGeom prst="rect">
            <a:avLst/>
          </a:prstGeom>
          <a:noFill/>
          <a:ln w="9525">
            <a:noFill/>
            <a:miter lim="800000"/>
            <a:headEnd/>
            <a:tailEnd/>
          </a:ln>
        </p:spPr>
        <p:txBody>
          <a:bodyPr>
            <a:spAutoFit/>
          </a:bodyPr>
          <a:lstStyle/>
          <a:p>
            <a:r>
              <a:rPr lang="en-US" sz="1600"/>
              <a:t>Kind of usefull. Shows where atoms are but gives misleading idea of protein density. Does not reveal 2</a:t>
            </a:r>
            <a:r>
              <a:rPr lang="en-US" sz="1600" baseline="30000"/>
              <a:t>o</a:t>
            </a:r>
            <a:r>
              <a:rPr lang="en-US" sz="1600"/>
              <a:t> structure.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0038"/>
            <a:ext cx="7772400" cy="1143000"/>
          </a:xfrm>
        </p:spPr>
        <p:txBody>
          <a:bodyPr/>
          <a:lstStyle/>
          <a:p>
            <a:pPr eaLnBrk="1" hangingPunct="1"/>
            <a:r>
              <a:rPr lang="en-US" sz="4000"/>
              <a:t>Tertiary Structure Representations: bond</a:t>
            </a:r>
          </a:p>
        </p:txBody>
      </p:sp>
      <p:sp>
        <p:nvSpPr>
          <p:cNvPr id="35843" name="Text Box 4"/>
          <p:cNvSpPr txBox="1">
            <a:spLocks noChangeArrowheads="1"/>
          </p:cNvSpPr>
          <p:nvPr/>
        </p:nvSpPr>
        <p:spPr bwMode="auto">
          <a:xfrm>
            <a:off x="3532188" y="2433638"/>
            <a:ext cx="860425" cy="457200"/>
          </a:xfrm>
          <a:prstGeom prst="rect">
            <a:avLst/>
          </a:prstGeom>
          <a:noFill/>
          <a:ln w="9525">
            <a:noFill/>
            <a:miter lim="800000"/>
            <a:headEnd/>
            <a:tailEnd/>
          </a:ln>
        </p:spPr>
        <p:txBody>
          <a:bodyPr wrap="none">
            <a:spAutoFit/>
          </a:bodyPr>
          <a:lstStyle/>
          <a:p>
            <a:pPr algn="ctr"/>
            <a:r>
              <a:rPr lang="en-US"/>
              <a:t>Helix</a:t>
            </a:r>
          </a:p>
        </p:txBody>
      </p:sp>
      <p:pic>
        <p:nvPicPr>
          <p:cNvPr id="35844" name="Picture 8" descr="ompa_bb_nmr"/>
          <p:cNvPicPr>
            <a:picLocks noChangeAspect="1" noChangeArrowheads="1"/>
          </p:cNvPicPr>
          <p:nvPr/>
        </p:nvPicPr>
        <p:blipFill>
          <a:blip r:embed="rId2" cstate="print"/>
          <a:srcRect/>
          <a:stretch>
            <a:fillRect/>
          </a:stretch>
        </p:blipFill>
        <p:spPr bwMode="auto">
          <a:xfrm>
            <a:off x="368300" y="2193925"/>
            <a:ext cx="4051300" cy="3738563"/>
          </a:xfrm>
          <a:prstGeom prst="rect">
            <a:avLst/>
          </a:prstGeom>
          <a:noFill/>
          <a:ln w="9525">
            <a:noFill/>
            <a:miter lim="800000"/>
            <a:headEnd/>
            <a:tailEnd/>
          </a:ln>
        </p:spPr>
      </p:pic>
      <p:pic>
        <p:nvPicPr>
          <p:cNvPr id="35845" name="Picture 9" descr="ompa_bb_xtal"/>
          <p:cNvPicPr>
            <a:picLocks noChangeAspect="1" noChangeArrowheads="1"/>
          </p:cNvPicPr>
          <p:nvPr/>
        </p:nvPicPr>
        <p:blipFill>
          <a:blip r:embed="rId3" cstate="print"/>
          <a:srcRect/>
          <a:stretch>
            <a:fillRect/>
          </a:stretch>
        </p:blipFill>
        <p:spPr bwMode="auto">
          <a:xfrm>
            <a:off x="4467225" y="2068513"/>
            <a:ext cx="2824163" cy="3910012"/>
          </a:xfrm>
          <a:prstGeom prst="rect">
            <a:avLst/>
          </a:prstGeom>
          <a:noFill/>
          <a:ln w="9525">
            <a:noFill/>
            <a:miter lim="800000"/>
            <a:headEnd/>
            <a:tailEnd/>
          </a:ln>
        </p:spPr>
      </p:pic>
      <p:sp>
        <p:nvSpPr>
          <p:cNvPr id="35846" name="Text Box 10"/>
          <p:cNvSpPr txBox="1">
            <a:spLocks noChangeArrowheads="1"/>
          </p:cNvSpPr>
          <p:nvPr/>
        </p:nvSpPr>
        <p:spPr bwMode="auto">
          <a:xfrm>
            <a:off x="661988" y="5962650"/>
            <a:ext cx="3189287" cy="822325"/>
          </a:xfrm>
          <a:prstGeom prst="rect">
            <a:avLst/>
          </a:prstGeom>
          <a:noFill/>
          <a:ln w="9525">
            <a:noFill/>
            <a:miter lim="800000"/>
            <a:headEnd/>
            <a:tailEnd/>
          </a:ln>
        </p:spPr>
        <p:txBody>
          <a:bodyPr wrap="none">
            <a:spAutoFit/>
          </a:bodyPr>
          <a:lstStyle/>
          <a:p>
            <a:pPr algn="ctr"/>
            <a:r>
              <a:rPr lang="en-US"/>
              <a:t>10 Best NMR Structures</a:t>
            </a:r>
          </a:p>
          <a:p>
            <a:pPr algn="ctr"/>
            <a:r>
              <a:rPr lang="en-US"/>
              <a:t>of the protein OmpA</a:t>
            </a:r>
          </a:p>
        </p:txBody>
      </p:sp>
      <p:sp>
        <p:nvSpPr>
          <p:cNvPr id="35847" name="Text Box 11"/>
          <p:cNvSpPr txBox="1">
            <a:spLocks noChangeArrowheads="1"/>
          </p:cNvSpPr>
          <p:nvPr/>
        </p:nvSpPr>
        <p:spPr bwMode="auto">
          <a:xfrm>
            <a:off x="4586288" y="6083300"/>
            <a:ext cx="2255837" cy="457200"/>
          </a:xfrm>
          <a:prstGeom prst="rect">
            <a:avLst/>
          </a:prstGeom>
          <a:noFill/>
          <a:ln w="9525">
            <a:noFill/>
            <a:miter lim="800000"/>
            <a:headEnd/>
            <a:tailEnd/>
          </a:ln>
        </p:spPr>
        <p:txBody>
          <a:bodyPr wrap="none">
            <a:spAutoFit/>
          </a:bodyPr>
          <a:lstStyle/>
          <a:p>
            <a:pPr algn="ctr"/>
            <a:r>
              <a:rPr lang="en-US"/>
              <a:t>Crystal Structure</a:t>
            </a:r>
          </a:p>
        </p:txBody>
      </p:sp>
      <p:sp>
        <p:nvSpPr>
          <p:cNvPr id="35848" name="Text Box 12"/>
          <p:cNvSpPr txBox="1">
            <a:spLocks noChangeArrowheads="1"/>
          </p:cNvSpPr>
          <p:nvPr/>
        </p:nvSpPr>
        <p:spPr bwMode="auto">
          <a:xfrm>
            <a:off x="6765925" y="1174750"/>
            <a:ext cx="2378075" cy="2292350"/>
          </a:xfrm>
          <a:prstGeom prst="rect">
            <a:avLst/>
          </a:prstGeom>
          <a:noFill/>
          <a:ln w="9525">
            <a:noFill/>
            <a:miter lim="800000"/>
            <a:headEnd/>
            <a:tailEnd/>
          </a:ln>
        </p:spPr>
        <p:txBody>
          <a:bodyPr>
            <a:spAutoFit/>
          </a:bodyPr>
          <a:lstStyle/>
          <a:p>
            <a:r>
              <a:rPr lang="en-US" sz="1600"/>
              <a:t>The backbone bonds only are shown in these views of the E. coli membrane protein OmpA. Missing portions of the crystal structure are highlighted by the blue balls. The secondary structure is obvious.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ompa_cpk"/>
          <p:cNvPicPr>
            <a:picLocks noChangeAspect="1" noChangeArrowheads="1"/>
          </p:cNvPicPr>
          <p:nvPr/>
        </p:nvPicPr>
        <p:blipFill>
          <a:blip r:embed="rId2" cstate="print"/>
          <a:srcRect/>
          <a:stretch>
            <a:fillRect/>
          </a:stretch>
        </p:blipFill>
        <p:spPr bwMode="auto">
          <a:xfrm>
            <a:off x="5332413" y="1304925"/>
            <a:ext cx="3101975" cy="4295775"/>
          </a:xfrm>
          <a:prstGeom prst="rect">
            <a:avLst/>
          </a:prstGeom>
          <a:noFill/>
          <a:ln w="9525">
            <a:noFill/>
            <a:miter lim="800000"/>
            <a:headEnd/>
            <a:tailEnd/>
          </a:ln>
        </p:spPr>
      </p:pic>
      <p:pic>
        <p:nvPicPr>
          <p:cNvPr id="36867" name="Picture 7" descr="ribbon"/>
          <p:cNvPicPr>
            <a:picLocks noChangeAspect="1" noChangeArrowheads="1"/>
          </p:cNvPicPr>
          <p:nvPr/>
        </p:nvPicPr>
        <p:blipFill>
          <a:blip r:embed="rId3" cstate="print"/>
          <a:srcRect/>
          <a:stretch>
            <a:fillRect/>
          </a:stretch>
        </p:blipFill>
        <p:spPr bwMode="auto">
          <a:xfrm>
            <a:off x="274638" y="928688"/>
            <a:ext cx="3306762" cy="5318125"/>
          </a:xfrm>
          <a:prstGeom prst="rect">
            <a:avLst/>
          </a:prstGeom>
          <a:noFill/>
          <a:ln w="9525">
            <a:noFill/>
            <a:miter lim="800000"/>
            <a:headEnd/>
            <a:tailEnd/>
          </a:ln>
        </p:spPr>
      </p:pic>
      <p:sp>
        <p:nvSpPr>
          <p:cNvPr id="36868" name="Rectangle 2"/>
          <p:cNvSpPr>
            <a:spLocks noGrp="1" noChangeArrowheads="1"/>
          </p:cNvSpPr>
          <p:nvPr>
            <p:ph type="title"/>
          </p:nvPr>
        </p:nvSpPr>
        <p:spPr>
          <a:xfrm>
            <a:off x="685800" y="300038"/>
            <a:ext cx="7772400" cy="1143000"/>
          </a:xfrm>
        </p:spPr>
        <p:txBody>
          <a:bodyPr/>
          <a:lstStyle/>
          <a:p>
            <a:pPr eaLnBrk="1" hangingPunct="1"/>
            <a:r>
              <a:rPr lang="en-US" sz="4000"/>
              <a:t>Tertiary Structure Representations: Ribbon/CPK</a:t>
            </a:r>
          </a:p>
        </p:txBody>
      </p:sp>
      <p:sp>
        <p:nvSpPr>
          <p:cNvPr id="36869" name="Text Box 5"/>
          <p:cNvSpPr txBox="1">
            <a:spLocks noChangeArrowheads="1"/>
          </p:cNvSpPr>
          <p:nvPr/>
        </p:nvSpPr>
        <p:spPr bwMode="auto">
          <a:xfrm>
            <a:off x="3532188" y="2433638"/>
            <a:ext cx="860425" cy="457200"/>
          </a:xfrm>
          <a:prstGeom prst="rect">
            <a:avLst/>
          </a:prstGeom>
          <a:noFill/>
          <a:ln w="9525">
            <a:noFill/>
            <a:miter lim="800000"/>
            <a:headEnd/>
            <a:tailEnd/>
          </a:ln>
        </p:spPr>
        <p:txBody>
          <a:bodyPr wrap="none">
            <a:spAutoFit/>
          </a:bodyPr>
          <a:lstStyle/>
          <a:p>
            <a:pPr algn="ctr"/>
            <a:r>
              <a:rPr lang="en-US"/>
              <a:t>Helix</a:t>
            </a:r>
          </a:p>
        </p:txBody>
      </p:sp>
      <p:sp>
        <p:nvSpPr>
          <p:cNvPr id="36870" name="Text Box 6"/>
          <p:cNvSpPr txBox="1">
            <a:spLocks noChangeArrowheads="1"/>
          </p:cNvSpPr>
          <p:nvPr/>
        </p:nvSpPr>
        <p:spPr bwMode="auto">
          <a:xfrm>
            <a:off x="1608138" y="4232275"/>
            <a:ext cx="860425" cy="457200"/>
          </a:xfrm>
          <a:prstGeom prst="rect">
            <a:avLst/>
          </a:prstGeom>
          <a:noFill/>
          <a:ln w="9525">
            <a:noFill/>
            <a:miter lim="800000"/>
            <a:headEnd/>
            <a:tailEnd/>
          </a:ln>
        </p:spPr>
        <p:txBody>
          <a:bodyPr wrap="none">
            <a:spAutoFit/>
          </a:bodyPr>
          <a:lstStyle/>
          <a:p>
            <a:pPr algn="ctr"/>
            <a:r>
              <a:rPr lang="en-US"/>
              <a:t>Sheet</a:t>
            </a:r>
          </a:p>
        </p:txBody>
      </p:sp>
      <p:sp>
        <p:nvSpPr>
          <p:cNvPr id="36871" name="Text Box 9"/>
          <p:cNvSpPr txBox="1">
            <a:spLocks noChangeArrowheads="1"/>
          </p:cNvSpPr>
          <p:nvPr/>
        </p:nvSpPr>
        <p:spPr bwMode="auto">
          <a:xfrm>
            <a:off x="4652963" y="5989638"/>
            <a:ext cx="4186237" cy="639762"/>
          </a:xfrm>
          <a:prstGeom prst="rect">
            <a:avLst/>
          </a:prstGeom>
          <a:noFill/>
          <a:ln w="9525">
            <a:noFill/>
            <a:miter lim="800000"/>
            <a:headEnd/>
            <a:tailEnd/>
          </a:ln>
        </p:spPr>
        <p:txBody>
          <a:bodyPr>
            <a:spAutoFit/>
          </a:bodyPr>
          <a:lstStyle/>
          <a:p>
            <a:r>
              <a:rPr lang="en-US" sz="1200"/>
              <a:t>While not a good way of analyzing how a protein folds, the CPK view does give an accurate feel for how dense folded proteins are (note that there are no holes in the structure).</a:t>
            </a:r>
          </a:p>
        </p:txBody>
      </p:sp>
      <p:sp>
        <p:nvSpPr>
          <p:cNvPr id="36872" name="Text Box 10"/>
          <p:cNvSpPr txBox="1">
            <a:spLocks noChangeArrowheads="1"/>
          </p:cNvSpPr>
          <p:nvPr/>
        </p:nvSpPr>
        <p:spPr bwMode="auto">
          <a:xfrm>
            <a:off x="74613" y="6259513"/>
            <a:ext cx="4406900" cy="304800"/>
          </a:xfrm>
          <a:prstGeom prst="rect">
            <a:avLst/>
          </a:prstGeom>
          <a:noFill/>
          <a:ln w="9525">
            <a:noFill/>
            <a:miter lim="800000"/>
            <a:headEnd/>
            <a:tailEnd/>
          </a:ln>
        </p:spPr>
        <p:txBody>
          <a:bodyPr wrap="none">
            <a:spAutoFit/>
          </a:bodyPr>
          <a:lstStyle/>
          <a:p>
            <a:r>
              <a:rPr lang="en-US" sz="1400"/>
              <a:t>An extremely common view of the architecture of proteins.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4" descr="surf_pot"/>
          <p:cNvPicPr>
            <a:picLocks noChangeAspect="1" noChangeArrowheads="1"/>
          </p:cNvPicPr>
          <p:nvPr/>
        </p:nvPicPr>
        <p:blipFill>
          <a:blip r:embed="rId2" cstate="print"/>
          <a:srcRect l="15173" t="1913" r="15834" b="1656"/>
          <a:stretch>
            <a:fillRect/>
          </a:stretch>
        </p:blipFill>
        <p:spPr bwMode="auto">
          <a:xfrm>
            <a:off x="831850" y="1044575"/>
            <a:ext cx="3154363" cy="5360988"/>
          </a:xfrm>
          <a:prstGeom prst="rect">
            <a:avLst/>
          </a:prstGeom>
          <a:noFill/>
          <a:ln w="9525">
            <a:noFill/>
            <a:miter lim="800000"/>
            <a:headEnd/>
            <a:tailEnd/>
          </a:ln>
        </p:spPr>
      </p:pic>
      <p:sp>
        <p:nvSpPr>
          <p:cNvPr id="37891" name="Rectangle 1026"/>
          <p:cNvSpPr>
            <a:spLocks noGrp="1" noChangeArrowheads="1"/>
          </p:cNvSpPr>
          <p:nvPr>
            <p:ph type="title"/>
          </p:nvPr>
        </p:nvSpPr>
        <p:spPr>
          <a:xfrm>
            <a:off x="685800" y="93663"/>
            <a:ext cx="7772400" cy="1143000"/>
          </a:xfrm>
        </p:spPr>
        <p:txBody>
          <a:bodyPr/>
          <a:lstStyle/>
          <a:p>
            <a:pPr eaLnBrk="1" hangingPunct="1"/>
            <a:r>
              <a:rPr lang="en-US" sz="4000"/>
              <a:t>Tertiary Structure Representations: Surface</a:t>
            </a:r>
          </a:p>
        </p:txBody>
      </p:sp>
      <p:sp>
        <p:nvSpPr>
          <p:cNvPr id="37892" name="Text Box 1027"/>
          <p:cNvSpPr txBox="1">
            <a:spLocks noChangeArrowheads="1"/>
          </p:cNvSpPr>
          <p:nvPr/>
        </p:nvSpPr>
        <p:spPr bwMode="auto">
          <a:xfrm>
            <a:off x="4014788" y="1295400"/>
            <a:ext cx="5024437" cy="2282825"/>
          </a:xfrm>
          <a:prstGeom prst="rect">
            <a:avLst/>
          </a:prstGeom>
          <a:noFill/>
          <a:ln w="9525">
            <a:noFill/>
            <a:miter lim="800000"/>
            <a:headEnd/>
            <a:tailEnd/>
          </a:ln>
        </p:spPr>
        <p:txBody>
          <a:bodyPr>
            <a:spAutoFit/>
          </a:bodyPr>
          <a:lstStyle/>
          <a:p>
            <a:r>
              <a:rPr lang="en-US"/>
              <a:t>Surface with transparency and backbone bonds visible.</a:t>
            </a:r>
          </a:p>
          <a:p>
            <a:r>
              <a:rPr lang="en-US"/>
              <a:t>Surface is colored according to electrostatic potential. </a:t>
            </a:r>
          </a:p>
          <a:p>
            <a:r>
              <a:rPr lang="en-US">
                <a:solidFill>
                  <a:schemeClr val="accent2"/>
                </a:solidFill>
              </a:rPr>
              <a:t>Positive</a:t>
            </a:r>
          </a:p>
          <a:p>
            <a:r>
              <a:rPr lang="en-US">
                <a:solidFill>
                  <a:srgbClr val="FF0000"/>
                </a:solidFill>
              </a:rPr>
              <a:t>Negative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Structural Motifs</a:t>
            </a:r>
          </a:p>
        </p:txBody>
      </p:sp>
      <p:sp>
        <p:nvSpPr>
          <p:cNvPr id="38915" name="Rectangle 3"/>
          <p:cNvSpPr>
            <a:spLocks noGrp="1" noChangeArrowheads="1"/>
          </p:cNvSpPr>
          <p:nvPr>
            <p:ph type="body" idx="1"/>
          </p:nvPr>
        </p:nvSpPr>
        <p:spPr/>
        <p:txBody>
          <a:bodyPr/>
          <a:lstStyle/>
          <a:p>
            <a:pPr marL="0" indent="0" eaLnBrk="1" hangingPunct="1">
              <a:lnSpc>
                <a:spcPct val="80000"/>
              </a:lnSpc>
            </a:pPr>
            <a:r>
              <a:rPr lang="en-US" sz="1800"/>
              <a:t> In proteins, a </a:t>
            </a:r>
            <a:r>
              <a:rPr lang="en-US" sz="1800" b="1"/>
              <a:t>structural motif</a:t>
            </a:r>
            <a:r>
              <a:rPr lang="en-US" sz="1800"/>
              <a:t> is a three-dimensional structural element or fold within the chain, which also  appears in a variety of other proteins. The term is sometimes used interchangeably with "structural domain," although a domain need not be a motif nor, if it contains a motif, need not be made up of only one.</a:t>
            </a:r>
            <a:endParaRPr lang="en-US" sz="1800">
              <a:hlinkClick r:id="rId2" tooltip="Structural alignment"/>
            </a:endParaRPr>
          </a:p>
          <a:p>
            <a:pPr marL="0" indent="0" eaLnBrk="1" hangingPunct="1">
              <a:lnSpc>
                <a:spcPct val="80000"/>
              </a:lnSpc>
            </a:pPr>
            <a:r>
              <a:rPr lang="en-US" sz="1800"/>
              <a:t> Structural alignment is a major method for discovering significant structural motifs.</a:t>
            </a:r>
          </a:p>
          <a:p>
            <a:pPr marL="0" indent="0" eaLnBrk="1" hangingPunct="1">
              <a:lnSpc>
                <a:spcPct val="80000"/>
              </a:lnSpc>
            </a:pPr>
            <a:r>
              <a:rPr lang="en-US" sz="1800"/>
              <a:t> Motifs exhibit both tertiary and secondary structure, and may be regarded as a configuration of secondary structures. Such a description is the basis for many of the names that structural biologists give to particular kinds, such as the </a:t>
            </a:r>
            <a:r>
              <a:rPr lang="en-US" sz="1800" i="1"/>
              <a:t>helix-turn-helix</a:t>
            </a:r>
            <a:r>
              <a:rPr lang="en-US" sz="1800"/>
              <a:t> motif. This is not always true, however, as in the case of the EF-hand.</a:t>
            </a:r>
          </a:p>
          <a:p>
            <a:pPr marL="0" indent="0" eaLnBrk="1" hangingPunct="1">
              <a:lnSpc>
                <a:spcPct val="80000"/>
              </a:lnSpc>
            </a:pPr>
            <a:r>
              <a:rPr lang="en-US" sz="1800"/>
              <a:t> Because the relationship between primary structure and tertiary structure is not straightforward, two biopolymers may share the same motif yet lack appreciable primary structure similarity. </a:t>
            </a:r>
          </a:p>
          <a:p>
            <a:pPr marL="0" indent="0" eaLnBrk="1" hangingPunct="1">
              <a:lnSpc>
                <a:spcPct val="80000"/>
              </a:lnSpc>
            </a:pPr>
            <a:endParaRPr lang="en-US" sz="1800"/>
          </a:p>
          <a:p>
            <a:pPr marL="0" indent="0" eaLnBrk="1" hangingPunct="1">
              <a:lnSpc>
                <a:spcPct val="80000"/>
              </a:lnSpc>
              <a:buFontTx/>
              <a:buNone/>
            </a:pPr>
            <a:r>
              <a:rPr lang="en-US" sz="1800"/>
              <a:t> Modified from the Wikipedia.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434_rep_dna"/>
          <p:cNvPicPr>
            <a:picLocks noChangeAspect="1" noChangeArrowheads="1"/>
          </p:cNvPicPr>
          <p:nvPr/>
        </p:nvPicPr>
        <p:blipFill>
          <a:blip r:embed="rId2" cstate="print"/>
          <a:srcRect/>
          <a:stretch>
            <a:fillRect/>
          </a:stretch>
        </p:blipFill>
        <p:spPr bwMode="auto">
          <a:xfrm>
            <a:off x="144463" y="747713"/>
            <a:ext cx="4572000" cy="5422900"/>
          </a:xfrm>
          <a:prstGeom prst="rect">
            <a:avLst/>
          </a:prstGeom>
          <a:noFill/>
          <a:ln w="9525">
            <a:noFill/>
            <a:miter lim="800000"/>
            <a:headEnd/>
            <a:tailEnd/>
          </a:ln>
        </p:spPr>
      </p:pic>
      <p:sp>
        <p:nvSpPr>
          <p:cNvPr id="39939" name="Rectangle 2"/>
          <p:cNvSpPr>
            <a:spLocks noGrp="1" noChangeArrowheads="1"/>
          </p:cNvSpPr>
          <p:nvPr>
            <p:ph type="title"/>
          </p:nvPr>
        </p:nvSpPr>
        <p:spPr>
          <a:xfrm>
            <a:off x="685800" y="0"/>
            <a:ext cx="7772400" cy="1143000"/>
          </a:xfrm>
        </p:spPr>
        <p:txBody>
          <a:bodyPr/>
          <a:lstStyle/>
          <a:p>
            <a:pPr eaLnBrk="1" hangingPunct="1"/>
            <a:r>
              <a:rPr lang="en-GB" sz="4000"/>
              <a:t>A few examples of common 3</a:t>
            </a:r>
            <a:r>
              <a:rPr lang="en-GB" sz="4000" baseline="30000"/>
              <a:t>o</a:t>
            </a:r>
            <a:r>
              <a:rPr lang="en-GB" sz="4000"/>
              <a:t> structural motifs</a:t>
            </a:r>
          </a:p>
        </p:txBody>
      </p:sp>
      <p:sp>
        <p:nvSpPr>
          <p:cNvPr id="39940" name="Text Box 5"/>
          <p:cNvSpPr txBox="1">
            <a:spLocks noChangeArrowheads="1"/>
          </p:cNvSpPr>
          <p:nvPr/>
        </p:nvSpPr>
        <p:spPr bwMode="auto">
          <a:xfrm>
            <a:off x="879475" y="5559425"/>
            <a:ext cx="7686675" cy="1339850"/>
          </a:xfrm>
          <a:prstGeom prst="rect">
            <a:avLst/>
          </a:prstGeom>
          <a:noFill/>
          <a:ln w="9525">
            <a:noFill/>
            <a:miter lim="800000"/>
            <a:headEnd/>
            <a:tailEnd/>
          </a:ln>
        </p:spPr>
        <p:txBody>
          <a:bodyPr>
            <a:spAutoFit/>
          </a:bodyPr>
          <a:lstStyle/>
          <a:p>
            <a:r>
              <a:rPr lang="en-GB"/>
              <a:t>Helix-turn-Helix: a basic nucleic acid binding structure. This motif (green on left) and the exact relationship between the helices is conserved from bacteria to man.</a:t>
            </a:r>
          </a:p>
          <a:p>
            <a:endParaRPr lang="en-GB" sz="1000"/>
          </a:p>
        </p:txBody>
      </p:sp>
      <p:pic>
        <p:nvPicPr>
          <p:cNvPr id="39941" name="Picture 7" descr="hth"/>
          <p:cNvPicPr>
            <a:picLocks noChangeAspect="1" noChangeArrowheads="1"/>
          </p:cNvPicPr>
          <p:nvPr/>
        </p:nvPicPr>
        <p:blipFill>
          <a:blip r:embed="rId3" cstate="print"/>
          <a:srcRect/>
          <a:stretch>
            <a:fillRect/>
          </a:stretch>
        </p:blipFill>
        <p:spPr bwMode="auto">
          <a:xfrm>
            <a:off x="4822825" y="1279525"/>
            <a:ext cx="3489325" cy="4138613"/>
          </a:xfrm>
          <a:prstGeom prst="rect">
            <a:avLst/>
          </a:prstGeom>
          <a:noFill/>
          <a:ln w="9525">
            <a:noFill/>
            <a:miter lim="800000"/>
            <a:headEnd/>
            <a:tailEnd/>
          </a:ln>
        </p:spPr>
      </p:pic>
      <p:sp>
        <p:nvSpPr>
          <p:cNvPr id="39942" name="Text Box 8"/>
          <p:cNvSpPr txBox="1">
            <a:spLocks noChangeArrowheads="1"/>
          </p:cNvSpPr>
          <p:nvPr/>
        </p:nvSpPr>
        <p:spPr bwMode="auto">
          <a:xfrm>
            <a:off x="5300663" y="1519238"/>
            <a:ext cx="404812" cy="457200"/>
          </a:xfrm>
          <a:prstGeom prst="rect">
            <a:avLst/>
          </a:prstGeom>
          <a:noFill/>
          <a:ln w="9525">
            <a:noFill/>
            <a:miter lim="800000"/>
            <a:headEnd/>
            <a:tailEnd/>
          </a:ln>
        </p:spPr>
        <p:txBody>
          <a:bodyPr wrap="none">
            <a:spAutoFit/>
          </a:bodyPr>
          <a:lstStyle/>
          <a:p>
            <a:pPr algn="ctr"/>
            <a:r>
              <a:rPr lang="en-US"/>
              <a:t>H</a:t>
            </a:r>
          </a:p>
        </p:txBody>
      </p:sp>
      <p:sp>
        <p:nvSpPr>
          <p:cNvPr id="39943" name="Text Box 9"/>
          <p:cNvSpPr txBox="1">
            <a:spLocks noChangeArrowheads="1"/>
          </p:cNvSpPr>
          <p:nvPr/>
        </p:nvSpPr>
        <p:spPr bwMode="auto">
          <a:xfrm>
            <a:off x="6661150" y="2520950"/>
            <a:ext cx="369888" cy="457200"/>
          </a:xfrm>
          <a:prstGeom prst="rect">
            <a:avLst/>
          </a:prstGeom>
          <a:noFill/>
          <a:ln w="9525">
            <a:noFill/>
            <a:miter lim="800000"/>
            <a:headEnd/>
            <a:tailEnd/>
          </a:ln>
        </p:spPr>
        <p:txBody>
          <a:bodyPr wrap="none">
            <a:spAutoFit/>
          </a:bodyPr>
          <a:lstStyle/>
          <a:p>
            <a:pPr algn="ctr"/>
            <a:r>
              <a:rPr lang="en-US"/>
              <a:t>T</a:t>
            </a:r>
          </a:p>
        </p:txBody>
      </p:sp>
      <p:sp>
        <p:nvSpPr>
          <p:cNvPr id="39944" name="Text Box 10"/>
          <p:cNvSpPr txBox="1">
            <a:spLocks noChangeArrowheads="1"/>
          </p:cNvSpPr>
          <p:nvPr/>
        </p:nvSpPr>
        <p:spPr bwMode="auto">
          <a:xfrm>
            <a:off x="7340600" y="1387475"/>
            <a:ext cx="404813" cy="457200"/>
          </a:xfrm>
          <a:prstGeom prst="rect">
            <a:avLst/>
          </a:prstGeom>
          <a:noFill/>
          <a:ln w="9525">
            <a:noFill/>
            <a:miter lim="800000"/>
            <a:headEnd/>
            <a:tailEnd/>
          </a:ln>
        </p:spPr>
        <p:txBody>
          <a:bodyPr wrap="none">
            <a:spAutoFit/>
          </a:bodyPr>
          <a:lstStyle/>
          <a:p>
            <a:pPr algn="ctr"/>
            <a:r>
              <a:rPr lang="en-US"/>
              <a:t>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t>The helical bundle bundle.</a:t>
            </a:r>
          </a:p>
        </p:txBody>
      </p:sp>
      <p:pic>
        <p:nvPicPr>
          <p:cNvPr id="40963" name="Picture 4"/>
          <p:cNvPicPr>
            <a:picLocks noChangeAspect="1" noChangeArrowheads="1"/>
          </p:cNvPicPr>
          <p:nvPr/>
        </p:nvPicPr>
        <p:blipFill>
          <a:blip r:embed="rId2" cstate="print"/>
          <a:srcRect/>
          <a:stretch>
            <a:fillRect/>
          </a:stretch>
        </p:blipFill>
        <p:spPr bwMode="auto">
          <a:xfrm>
            <a:off x="603250" y="2333625"/>
            <a:ext cx="3354388" cy="2411413"/>
          </a:xfrm>
          <a:prstGeom prst="rect">
            <a:avLst/>
          </a:prstGeom>
          <a:noFill/>
          <a:ln w="9525">
            <a:noFill/>
            <a:miter lim="800000"/>
            <a:headEnd/>
            <a:tailEnd/>
          </a:ln>
        </p:spPr>
      </p:pic>
      <p:sp>
        <p:nvSpPr>
          <p:cNvPr id="40964" name="Text Box 5"/>
          <p:cNvSpPr txBox="1">
            <a:spLocks noChangeArrowheads="1"/>
          </p:cNvSpPr>
          <p:nvPr/>
        </p:nvSpPr>
        <p:spPr bwMode="auto">
          <a:xfrm>
            <a:off x="274638" y="5403850"/>
            <a:ext cx="4368800" cy="915988"/>
          </a:xfrm>
          <a:prstGeom prst="rect">
            <a:avLst/>
          </a:prstGeom>
          <a:noFill/>
          <a:ln w="9525">
            <a:noFill/>
            <a:miter lim="800000"/>
            <a:headEnd/>
            <a:tailEnd/>
          </a:ln>
        </p:spPr>
        <p:txBody>
          <a:bodyPr>
            <a:spAutoFit/>
          </a:bodyPr>
          <a:lstStyle/>
          <a:p>
            <a:pPr algn="ctr"/>
            <a:r>
              <a:rPr lang="en-GB" sz="1800"/>
              <a:t>This arrangement of hydrophobic and hydrophyllic interfaces is for a soluble protein.</a:t>
            </a:r>
          </a:p>
        </p:txBody>
      </p:sp>
      <p:pic>
        <p:nvPicPr>
          <p:cNvPr id="40965" name="Picture 6"/>
          <p:cNvPicPr>
            <a:picLocks noChangeAspect="1" noChangeArrowheads="1"/>
          </p:cNvPicPr>
          <p:nvPr/>
        </p:nvPicPr>
        <p:blipFill>
          <a:blip r:embed="rId3" cstate="print"/>
          <a:srcRect/>
          <a:stretch>
            <a:fillRect/>
          </a:stretch>
        </p:blipFill>
        <p:spPr bwMode="auto">
          <a:xfrm>
            <a:off x="5913438" y="1981200"/>
            <a:ext cx="2571750" cy="2828925"/>
          </a:xfrm>
          <a:prstGeom prst="rect">
            <a:avLst/>
          </a:prstGeom>
          <a:noFill/>
          <a:ln w="9525">
            <a:noFill/>
            <a:miter lim="800000"/>
            <a:headEnd/>
            <a:tailEnd/>
          </a:ln>
        </p:spPr>
      </p:pic>
      <p:sp>
        <p:nvSpPr>
          <p:cNvPr id="40966" name="Line 7"/>
          <p:cNvSpPr>
            <a:spLocks noChangeShapeType="1"/>
          </p:cNvSpPr>
          <p:nvPr/>
        </p:nvSpPr>
        <p:spPr bwMode="auto">
          <a:xfrm>
            <a:off x="5553075" y="2476500"/>
            <a:ext cx="3292475" cy="0"/>
          </a:xfrm>
          <a:prstGeom prst="line">
            <a:avLst/>
          </a:prstGeom>
          <a:noFill/>
          <a:ln w="19050">
            <a:solidFill>
              <a:srgbClr val="FF0000"/>
            </a:solidFill>
            <a:round/>
            <a:headEnd/>
            <a:tailEnd/>
          </a:ln>
        </p:spPr>
        <p:txBody>
          <a:bodyPr/>
          <a:lstStyle/>
          <a:p>
            <a:endParaRPr lang="en-US"/>
          </a:p>
        </p:txBody>
      </p:sp>
      <p:sp>
        <p:nvSpPr>
          <p:cNvPr id="40967" name="Line 8"/>
          <p:cNvSpPr>
            <a:spLocks noChangeShapeType="1"/>
          </p:cNvSpPr>
          <p:nvPr/>
        </p:nvSpPr>
        <p:spPr bwMode="auto">
          <a:xfrm>
            <a:off x="5553075" y="4137025"/>
            <a:ext cx="3292475" cy="0"/>
          </a:xfrm>
          <a:prstGeom prst="line">
            <a:avLst/>
          </a:prstGeom>
          <a:noFill/>
          <a:ln w="19050">
            <a:solidFill>
              <a:srgbClr val="FF0000"/>
            </a:solidFill>
            <a:round/>
            <a:headEnd/>
            <a:tailEnd/>
          </a:ln>
        </p:spPr>
        <p:txBody>
          <a:bodyPr/>
          <a:lstStyle/>
          <a:p>
            <a:endParaRPr lang="en-US"/>
          </a:p>
        </p:txBody>
      </p:sp>
      <p:sp>
        <p:nvSpPr>
          <p:cNvPr id="228361" name="Rectangle 9"/>
          <p:cNvSpPr>
            <a:spLocks noChangeArrowheads="1"/>
          </p:cNvSpPr>
          <p:nvPr/>
        </p:nvSpPr>
        <p:spPr bwMode="auto">
          <a:xfrm>
            <a:off x="5594350" y="2486025"/>
            <a:ext cx="3208338" cy="1636713"/>
          </a:xfrm>
          <a:prstGeom prst="rect">
            <a:avLst/>
          </a:prstGeom>
          <a:gradFill rotWithShape="1">
            <a:gsLst>
              <a:gs pos="0">
                <a:schemeClr val="bg2">
                  <a:alpha val="56000"/>
                </a:schemeClr>
              </a:gs>
              <a:gs pos="100000">
                <a:schemeClr val="bg2">
                  <a:gamma/>
                  <a:shade val="46275"/>
                  <a:invGamma/>
                  <a:alpha val="23000"/>
                </a:schemeClr>
              </a:gs>
            </a:gsLst>
            <a:lin ang="5400000" scaled="1"/>
          </a:gradFill>
          <a:ln w="9525">
            <a:noFill/>
            <a:miter lim="800000"/>
            <a:headEnd/>
            <a:tailEnd/>
          </a:ln>
          <a:effectLst/>
        </p:spPr>
        <p:txBody>
          <a:bodyPr wrap="none" anchor="ctr"/>
          <a:lstStyle/>
          <a:p>
            <a:pPr algn="ctr">
              <a:defRPr/>
            </a:pPr>
            <a:endParaRPr lang="en-US"/>
          </a:p>
        </p:txBody>
      </p:sp>
      <p:sp>
        <p:nvSpPr>
          <p:cNvPr id="40969" name="Text Box 10"/>
          <p:cNvSpPr txBox="1">
            <a:spLocks noChangeArrowheads="1"/>
          </p:cNvSpPr>
          <p:nvPr/>
        </p:nvSpPr>
        <p:spPr bwMode="auto">
          <a:xfrm>
            <a:off x="4171950" y="3160713"/>
            <a:ext cx="1468438" cy="457200"/>
          </a:xfrm>
          <a:prstGeom prst="rect">
            <a:avLst/>
          </a:prstGeom>
          <a:noFill/>
          <a:ln w="9525">
            <a:noFill/>
            <a:miter lim="800000"/>
            <a:headEnd/>
            <a:tailEnd/>
          </a:ln>
        </p:spPr>
        <p:txBody>
          <a:bodyPr wrap="none">
            <a:spAutoFit/>
          </a:bodyPr>
          <a:lstStyle/>
          <a:p>
            <a:pPr algn="ctr"/>
            <a:r>
              <a:rPr lang="en-GB"/>
              <a:t>membrane</a:t>
            </a:r>
          </a:p>
        </p:txBody>
      </p:sp>
      <p:sp>
        <p:nvSpPr>
          <p:cNvPr id="40970" name="Text Box 11"/>
          <p:cNvSpPr txBox="1">
            <a:spLocks noChangeArrowheads="1"/>
          </p:cNvSpPr>
          <p:nvPr/>
        </p:nvSpPr>
        <p:spPr bwMode="auto">
          <a:xfrm>
            <a:off x="5678488" y="5019675"/>
            <a:ext cx="3187700" cy="641350"/>
          </a:xfrm>
          <a:prstGeom prst="rect">
            <a:avLst/>
          </a:prstGeom>
          <a:noFill/>
          <a:ln w="9525">
            <a:noFill/>
            <a:miter lim="800000"/>
            <a:headEnd/>
            <a:tailEnd/>
          </a:ln>
        </p:spPr>
        <p:txBody>
          <a:bodyPr wrap="none">
            <a:spAutoFit/>
          </a:bodyPr>
          <a:lstStyle/>
          <a:p>
            <a:pPr algn="ctr"/>
            <a:r>
              <a:rPr lang="en-GB" sz="1800"/>
              <a:t>7 Transmembrane helical bundle</a:t>
            </a:r>
          </a:p>
          <a:p>
            <a:pPr algn="ctr"/>
            <a:r>
              <a:rPr lang="en-GB" sz="1800"/>
              <a:t>A GPCR</a:t>
            </a:r>
          </a:p>
        </p:txBody>
      </p:sp>
      <p:sp>
        <p:nvSpPr>
          <p:cNvPr id="40971" name="Text Box 12"/>
          <p:cNvSpPr txBox="1">
            <a:spLocks noChangeArrowheads="1"/>
          </p:cNvSpPr>
          <p:nvPr/>
        </p:nvSpPr>
        <p:spPr bwMode="auto">
          <a:xfrm>
            <a:off x="3328988" y="6238875"/>
            <a:ext cx="3525837" cy="274638"/>
          </a:xfrm>
          <a:prstGeom prst="rect">
            <a:avLst/>
          </a:prstGeom>
          <a:noFill/>
          <a:ln w="9525">
            <a:noFill/>
            <a:miter lim="800000"/>
            <a:headEnd/>
            <a:tailEnd/>
          </a:ln>
        </p:spPr>
        <p:txBody>
          <a:bodyPr wrap="none">
            <a:spAutoFit/>
          </a:bodyPr>
          <a:lstStyle/>
          <a:p>
            <a:pPr algn="ctr"/>
            <a:r>
              <a:rPr lang="en-GB" sz="1200"/>
              <a:t>http://swissmodel.expasy.org/course/text/chapter4.htm</a:t>
            </a:r>
            <a:endParaRPr lang="en-US"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14325"/>
            <a:ext cx="7772400" cy="1143000"/>
          </a:xfrm>
        </p:spPr>
        <p:txBody>
          <a:bodyPr/>
          <a:lstStyle/>
          <a:p>
            <a:pPr eaLnBrk="1" hangingPunct="1"/>
            <a:r>
              <a:rPr lang="en-GB"/>
              <a:t>Some 4 helix bundle proteins</a:t>
            </a:r>
          </a:p>
        </p:txBody>
      </p:sp>
      <p:pic>
        <p:nvPicPr>
          <p:cNvPr id="41987" name="Picture 4"/>
          <p:cNvPicPr>
            <a:picLocks noChangeAspect="1" noChangeArrowheads="1"/>
          </p:cNvPicPr>
          <p:nvPr/>
        </p:nvPicPr>
        <p:blipFill>
          <a:blip r:embed="rId2" cstate="print"/>
          <a:srcRect/>
          <a:stretch>
            <a:fillRect/>
          </a:stretch>
        </p:blipFill>
        <p:spPr bwMode="auto">
          <a:xfrm>
            <a:off x="2066925" y="1370013"/>
            <a:ext cx="5010150" cy="4362450"/>
          </a:xfrm>
          <a:prstGeom prst="rect">
            <a:avLst/>
          </a:prstGeom>
          <a:noFill/>
          <a:ln w="9525">
            <a:noFill/>
            <a:miter lim="800000"/>
            <a:headEnd/>
            <a:tailEnd/>
          </a:ln>
        </p:spPr>
      </p:pic>
      <p:sp>
        <p:nvSpPr>
          <p:cNvPr id="41988" name="Text Box 6"/>
          <p:cNvSpPr txBox="1">
            <a:spLocks noChangeArrowheads="1"/>
          </p:cNvSpPr>
          <p:nvPr/>
        </p:nvSpPr>
        <p:spPr bwMode="auto">
          <a:xfrm>
            <a:off x="1485900" y="6070600"/>
            <a:ext cx="6172200" cy="396875"/>
          </a:xfrm>
          <a:prstGeom prst="rect">
            <a:avLst/>
          </a:prstGeom>
          <a:noFill/>
          <a:ln w="9525">
            <a:noFill/>
            <a:miter lim="800000"/>
            <a:headEnd/>
            <a:tailEnd/>
          </a:ln>
        </p:spPr>
        <p:txBody>
          <a:bodyPr wrap="none">
            <a:spAutoFit/>
          </a:bodyPr>
          <a:lstStyle/>
          <a:p>
            <a:pPr algn="ctr"/>
            <a:r>
              <a:rPr lang="en-GB" sz="2000"/>
              <a:t>Cytokines: secreted proteins that regulate cellular function.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998538" y="476250"/>
            <a:ext cx="7421562" cy="5067300"/>
          </a:xfrm>
          <a:prstGeom prst="rect">
            <a:avLst/>
          </a:prstGeom>
          <a:noFill/>
          <a:ln w="9525">
            <a:noFill/>
            <a:miter lim="800000"/>
            <a:headEnd/>
            <a:tailEnd/>
          </a:ln>
        </p:spPr>
      </p:pic>
      <p:sp>
        <p:nvSpPr>
          <p:cNvPr id="6147" name="Text Box 1027"/>
          <p:cNvSpPr txBox="1">
            <a:spLocks noChangeArrowheads="1"/>
          </p:cNvSpPr>
          <p:nvPr/>
        </p:nvSpPr>
        <p:spPr bwMode="auto">
          <a:xfrm>
            <a:off x="5018088" y="5661025"/>
            <a:ext cx="2111375" cy="457200"/>
          </a:xfrm>
          <a:prstGeom prst="rect">
            <a:avLst/>
          </a:prstGeom>
          <a:noFill/>
          <a:ln w="9525">
            <a:noFill/>
            <a:miter lim="800000"/>
            <a:headEnd/>
            <a:tailEnd/>
          </a:ln>
        </p:spPr>
        <p:txBody>
          <a:bodyPr wrap="none">
            <a:spAutoFit/>
          </a:bodyPr>
          <a:lstStyle/>
          <a:p>
            <a:pPr algn="ctr"/>
            <a:r>
              <a:rPr lang="en-US"/>
              <a:t>Surface/Interior</a:t>
            </a:r>
          </a:p>
        </p:txBody>
      </p:sp>
      <p:sp>
        <p:nvSpPr>
          <p:cNvPr id="6148" name="Text Box 1028"/>
          <p:cNvSpPr txBox="1">
            <a:spLocks noChangeArrowheads="1"/>
          </p:cNvSpPr>
          <p:nvPr/>
        </p:nvSpPr>
        <p:spPr bwMode="auto">
          <a:xfrm>
            <a:off x="1587500" y="5661025"/>
            <a:ext cx="1096963" cy="457200"/>
          </a:xfrm>
          <a:prstGeom prst="rect">
            <a:avLst/>
          </a:prstGeom>
          <a:noFill/>
          <a:ln w="9525">
            <a:noFill/>
            <a:miter lim="800000"/>
            <a:headEnd/>
            <a:tailEnd/>
          </a:ln>
        </p:spPr>
        <p:txBody>
          <a:bodyPr wrap="none">
            <a:spAutoFit/>
          </a:bodyPr>
          <a:lstStyle/>
          <a:p>
            <a:pPr algn="ctr"/>
            <a:r>
              <a:rPr lang="en-US"/>
              <a:t>Interior</a:t>
            </a:r>
          </a:p>
        </p:txBody>
      </p:sp>
      <p:sp>
        <p:nvSpPr>
          <p:cNvPr id="6149" name="Text Box 1029"/>
          <p:cNvSpPr txBox="1">
            <a:spLocks noChangeArrowheads="1"/>
          </p:cNvSpPr>
          <p:nvPr/>
        </p:nvSpPr>
        <p:spPr bwMode="auto">
          <a:xfrm>
            <a:off x="2100263" y="4165600"/>
            <a:ext cx="354012" cy="457200"/>
          </a:xfrm>
          <a:prstGeom prst="rect">
            <a:avLst/>
          </a:prstGeom>
          <a:noFill/>
          <a:ln w="9525">
            <a:noFill/>
            <a:miter lim="800000"/>
            <a:headEnd/>
            <a:tailEnd/>
          </a:ln>
        </p:spPr>
        <p:txBody>
          <a:bodyPr wrap="none">
            <a:spAutoFit/>
          </a:bodyPr>
          <a:lstStyle/>
          <a:p>
            <a:pPr algn="ctr"/>
            <a:r>
              <a:rPr lang="en-US"/>
              <a:t>F</a:t>
            </a:r>
          </a:p>
        </p:txBody>
      </p:sp>
      <p:sp>
        <p:nvSpPr>
          <p:cNvPr id="6150" name="Text Box 1030"/>
          <p:cNvSpPr txBox="1">
            <a:spLocks noChangeArrowheads="1"/>
          </p:cNvSpPr>
          <p:nvPr/>
        </p:nvSpPr>
        <p:spPr bwMode="auto">
          <a:xfrm>
            <a:off x="4265613" y="4394200"/>
            <a:ext cx="404812" cy="457200"/>
          </a:xfrm>
          <a:prstGeom prst="rect">
            <a:avLst/>
          </a:prstGeom>
          <a:noFill/>
          <a:ln w="9525">
            <a:noFill/>
            <a:miter lim="800000"/>
            <a:headEnd/>
            <a:tailEnd/>
          </a:ln>
        </p:spPr>
        <p:txBody>
          <a:bodyPr wrap="none">
            <a:spAutoFit/>
          </a:bodyPr>
          <a:lstStyle/>
          <a:p>
            <a:pPr algn="ctr"/>
            <a:r>
              <a:rPr lang="en-US"/>
              <a:t>Y</a:t>
            </a:r>
          </a:p>
        </p:txBody>
      </p:sp>
      <p:sp>
        <p:nvSpPr>
          <p:cNvPr id="6151" name="Text Box 1031"/>
          <p:cNvSpPr txBox="1">
            <a:spLocks noChangeArrowheads="1"/>
          </p:cNvSpPr>
          <p:nvPr/>
        </p:nvSpPr>
        <p:spPr bwMode="auto">
          <a:xfrm>
            <a:off x="7346950" y="4699000"/>
            <a:ext cx="471488" cy="457200"/>
          </a:xfrm>
          <a:prstGeom prst="rect">
            <a:avLst/>
          </a:prstGeom>
          <a:noFill/>
          <a:ln w="9525">
            <a:noFill/>
            <a:miter lim="800000"/>
            <a:headEnd/>
            <a:tailEnd/>
          </a:ln>
        </p:spPr>
        <p:txBody>
          <a:bodyPr wrap="none">
            <a:spAutoFit/>
          </a:bodyPr>
          <a:lstStyle/>
          <a:p>
            <a:pPr algn="ctr"/>
            <a:r>
              <a:rPr lang="en-US"/>
              <a:t>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9125" y="-33338"/>
            <a:ext cx="7772400" cy="1143001"/>
          </a:xfrm>
        </p:spPr>
        <p:txBody>
          <a:bodyPr/>
          <a:lstStyle/>
          <a:p>
            <a:pPr eaLnBrk="1" hangingPunct="1"/>
            <a:r>
              <a:rPr lang="en-GB"/>
              <a:t>Helix-Helix Interactions</a:t>
            </a:r>
          </a:p>
        </p:txBody>
      </p:sp>
      <p:pic>
        <p:nvPicPr>
          <p:cNvPr id="43011" name="Picture 4"/>
          <p:cNvPicPr>
            <a:picLocks noChangeAspect="1" noChangeArrowheads="1"/>
          </p:cNvPicPr>
          <p:nvPr/>
        </p:nvPicPr>
        <p:blipFill>
          <a:blip r:embed="rId2" cstate="print"/>
          <a:srcRect/>
          <a:stretch>
            <a:fillRect/>
          </a:stretch>
        </p:blipFill>
        <p:spPr bwMode="auto">
          <a:xfrm>
            <a:off x="544513" y="1054100"/>
            <a:ext cx="2794000" cy="4656138"/>
          </a:xfrm>
          <a:prstGeom prst="rect">
            <a:avLst/>
          </a:prstGeom>
          <a:noFill/>
          <a:ln w="9525">
            <a:noFill/>
            <a:miter lim="800000"/>
            <a:headEnd/>
            <a:tailEnd/>
          </a:ln>
        </p:spPr>
      </p:pic>
      <p:sp>
        <p:nvSpPr>
          <p:cNvPr id="43012" name="Line 5"/>
          <p:cNvSpPr>
            <a:spLocks noChangeShapeType="1"/>
          </p:cNvSpPr>
          <p:nvPr/>
        </p:nvSpPr>
        <p:spPr bwMode="auto">
          <a:xfrm>
            <a:off x="1574800" y="2171700"/>
            <a:ext cx="0" cy="0"/>
          </a:xfrm>
          <a:prstGeom prst="line">
            <a:avLst/>
          </a:prstGeom>
          <a:noFill/>
          <a:ln w="9525">
            <a:solidFill>
              <a:schemeClr val="tx1"/>
            </a:solidFill>
            <a:round/>
            <a:headEnd/>
            <a:tailEnd/>
          </a:ln>
        </p:spPr>
        <p:txBody>
          <a:bodyPr/>
          <a:lstStyle/>
          <a:p>
            <a:endParaRPr lang="en-US"/>
          </a:p>
        </p:txBody>
      </p:sp>
      <p:sp>
        <p:nvSpPr>
          <p:cNvPr id="43013" name="Line 6"/>
          <p:cNvSpPr>
            <a:spLocks noChangeShapeType="1"/>
          </p:cNvSpPr>
          <p:nvPr/>
        </p:nvSpPr>
        <p:spPr bwMode="auto">
          <a:xfrm>
            <a:off x="1574800" y="2178050"/>
            <a:ext cx="0" cy="1885950"/>
          </a:xfrm>
          <a:prstGeom prst="line">
            <a:avLst/>
          </a:prstGeom>
          <a:noFill/>
          <a:ln w="19050">
            <a:solidFill>
              <a:schemeClr val="bg1"/>
            </a:solidFill>
            <a:round/>
            <a:headEnd/>
            <a:tailEnd/>
          </a:ln>
        </p:spPr>
        <p:txBody>
          <a:bodyPr/>
          <a:lstStyle/>
          <a:p>
            <a:endParaRPr lang="en-US"/>
          </a:p>
        </p:txBody>
      </p:sp>
      <p:sp>
        <p:nvSpPr>
          <p:cNvPr id="43014" name="Text Box 7"/>
          <p:cNvSpPr txBox="1">
            <a:spLocks noChangeArrowheads="1"/>
          </p:cNvSpPr>
          <p:nvPr/>
        </p:nvSpPr>
        <p:spPr bwMode="auto">
          <a:xfrm>
            <a:off x="1289050" y="3195638"/>
            <a:ext cx="315913" cy="396875"/>
          </a:xfrm>
          <a:prstGeom prst="rect">
            <a:avLst/>
          </a:prstGeom>
          <a:noFill/>
          <a:ln w="9525">
            <a:noFill/>
            <a:miter lim="800000"/>
            <a:headEnd/>
            <a:tailEnd/>
          </a:ln>
        </p:spPr>
        <p:txBody>
          <a:bodyPr wrap="none">
            <a:spAutoFit/>
          </a:bodyPr>
          <a:lstStyle/>
          <a:p>
            <a:pPr algn="ctr"/>
            <a:r>
              <a:rPr lang="en-GB" sz="2000">
                <a:solidFill>
                  <a:schemeClr val="bg1"/>
                </a:solidFill>
                <a:latin typeface="Symbol" pitchFamily="18" charset="2"/>
              </a:rPr>
              <a:t>q</a:t>
            </a:r>
          </a:p>
        </p:txBody>
      </p:sp>
      <p:sp>
        <p:nvSpPr>
          <p:cNvPr id="43015" name="Text Box 8"/>
          <p:cNvSpPr txBox="1">
            <a:spLocks noChangeArrowheads="1"/>
          </p:cNvSpPr>
          <p:nvPr/>
        </p:nvSpPr>
        <p:spPr bwMode="auto">
          <a:xfrm>
            <a:off x="550863" y="5781675"/>
            <a:ext cx="1073150" cy="457200"/>
          </a:xfrm>
          <a:prstGeom prst="rect">
            <a:avLst/>
          </a:prstGeom>
          <a:noFill/>
          <a:ln w="9525">
            <a:noFill/>
            <a:miter lim="800000"/>
            <a:headEnd/>
            <a:tailEnd/>
          </a:ln>
        </p:spPr>
        <p:txBody>
          <a:bodyPr wrap="none">
            <a:spAutoFit/>
          </a:bodyPr>
          <a:lstStyle/>
          <a:p>
            <a:pPr algn="ctr"/>
            <a:r>
              <a:rPr lang="en-GB">
                <a:latin typeface="Symbol" pitchFamily="18" charset="2"/>
              </a:rPr>
              <a:t>q</a:t>
            </a:r>
            <a:r>
              <a:rPr lang="en-GB"/>
              <a:t> = 26</a:t>
            </a:r>
            <a:r>
              <a:rPr lang="en-GB" baseline="30000"/>
              <a:t>0</a:t>
            </a:r>
          </a:p>
        </p:txBody>
      </p:sp>
      <p:pic>
        <p:nvPicPr>
          <p:cNvPr id="43016" name="Picture 9"/>
          <p:cNvPicPr>
            <a:picLocks noChangeAspect="1" noChangeArrowheads="1"/>
          </p:cNvPicPr>
          <p:nvPr/>
        </p:nvPicPr>
        <p:blipFill>
          <a:blip r:embed="rId3" cstate="print"/>
          <a:srcRect/>
          <a:stretch>
            <a:fillRect/>
          </a:stretch>
        </p:blipFill>
        <p:spPr bwMode="auto">
          <a:xfrm>
            <a:off x="4938713" y="1038225"/>
            <a:ext cx="2924175" cy="4800600"/>
          </a:xfrm>
          <a:prstGeom prst="rect">
            <a:avLst/>
          </a:prstGeom>
          <a:noFill/>
          <a:ln w="9525">
            <a:noFill/>
            <a:miter lim="800000"/>
            <a:headEnd/>
            <a:tailEnd/>
          </a:ln>
        </p:spPr>
      </p:pic>
      <p:sp>
        <p:nvSpPr>
          <p:cNvPr id="43017" name="Text Box 10"/>
          <p:cNvSpPr txBox="1">
            <a:spLocks noChangeArrowheads="1"/>
          </p:cNvSpPr>
          <p:nvPr/>
        </p:nvSpPr>
        <p:spPr bwMode="auto">
          <a:xfrm>
            <a:off x="733425" y="6213475"/>
            <a:ext cx="1917700" cy="457200"/>
          </a:xfrm>
          <a:prstGeom prst="rect">
            <a:avLst/>
          </a:prstGeom>
          <a:noFill/>
          <a:ln w="9525">
            <a:noFill/>
            <a:miter lim="800000"/>
            <a:headEnd/>
            <a:tailEnd/>
          </a:ln>
        </p:spPr>
        <p:txBody>
          <a:bodyPr wrap="none">
            <a:spAutoFit/>
          </a:bodyPr>
          <a:lstStyle/>
          <a:p>
            <a:pPr algn="ctr"/>
            <a:r>
              <a:rPr lang="en-GB"/>
              <a:t>Helix Packing</a:t>
            </a:r>
          </a:p>
        </p:txBody>
      </p:sp>
      <p:sp>
        <p:nvSpPr>
          <p:cNvPr id="43018" name="Text Box 11"/>
          <p:cNvSpPr txBox="1">
            <a:spLocks noChangeArrowheads="1"/>
          </p:cNvSpPr>
          <p:nvPr/>
        </p:nvSpPr>
        <p:spPr bwMode="auto">
          <a:xfrm>
            <a:off x="5070475" y="6089650"/>
            <a:ext cx="2870200" cy="457200"/>
          </a:xfrm>
          <a:prstGeom prst="rect">
            <a:avLst/>
          </a:prstGeom>
          <a:noFill/>
          <a:ln w="9525">
            <a:noFill/>
            <a:miter lim="800000"/>
            <a:headEnd/>
            <a:tailEnd/>
          </a:ln>
        </p:spPr>
        <p:txBody>
          <a:bodyPr wrap="none">
            <a:spAutoFit/>
          </a:bodyPr>
          <a:lstStyle/>
          <a:p>
            <a:pPr algn="ctr"/>
            <a:r>
              <a:rPr lang="en-GB"/>
              <a:t>The Leucine “Zipper”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6675"/>
            <a:ext cx="7772400" cy="1143000"/>
          </a:xfrm>
        </p:spPr>
        <p:txBody>
          <a:bodyPr/>
          <a:lstStyle/>
          <a:p>
            <a:pPr eaLnBrk="1" hangingPunct="1"/>
            <a:r>
              <a:rPr lang="en-GB">
                <a:latin typeface="Symbol" pitchFamily="18" charset="2"/>
              </a:rPr>
              <a:t>b</a:t>
            </a:r>
            <a:r>
              <a:rPr lang="en-GB"/>
              <a:t>-sheets</a:t>
            </a:r>
          </a:p>
        </p:txBody>
      </p:sp>
      <p:pic>
        <p:nvPicPr>
          <p:cNvPr id="44035" name="Picture 4"/>
          <p:cNvPicPr>
            <a:picLocks noChangeAspect="1" noChangeArrowheads="1"/>
          </p:cNvPicPr>
          <p:nvPr/>
        </p:nvPicPr>
        <p:blipFill>
          <a:blip r:embed="rId2" cstate="print"/>
          <a:srcRect/>
          <a:stretch>
            <a:fillRect/>
          </a:stretch>
        </p:blipFill>
        <p:spPr bwMode="auto">
          <a:xfrm>
            <a:off x="295275" y="2238375"/>
            <a:ext cx="3238500" cy="2571750"/>
          </a:xfrm>
          <a:prstGeom prst="rect">
            <a:avLst/>
          </a:prstGeom>
          <a:noFill/>
          <a:ln w="9525">
            <a:noFill/>
            <a:miter lim="800000"/>
            <a:headEnd/>
            <a:tailEnd/>
          </a:ln>
        </p:spPr>
      </p:pic>
      <p:pic>
        <p:nvPicPr>
          <p:cNvPr id="44036" name="Picture 5"/>
          <p:cNvPicPr>
            <a:picLocks noChangeAspect="1" noChangeArrowheads="1"/>
          </p:cNvPicPr>
          <p:nvPr/>
        </p:nvPicPr>
        <p:blipFill>
          <a:blip r:embed="rId3" cstate="print"/>
          <a:srcRect/>
          <a:stretch>
            <a:fillRect/>
          </a:stretch>
        </p:blipFill>
        <p:spPr bwMode="auto">
          <a:xfrm>
            <a:off x="3695700" y="1709738"/>
            <a:ext cx="5295900" cy="4314825"/>
          </a:xfrm>
          <a:prstGeom prst="rect">
            <a:avLst/>
          </a:prstGeom>
          <a:noFill/>
          <a:ln w="9525">
            <a:noFill/>
            <a:miter lim="800000"/>
            <a:headEnd/>
            <a:tailEnd/>
          </a:ln>
        </p:spPr>
      </p:pic>
      <p:sp>
        <p:nvSpPr>
          <p:cNvPr id="44037" name="Text Box 6"/>
          <p:cNvSpPr txBox="1">
            <a:spLocks noChangeArrowheads="1"/>
          </p:cNvSpPr>
          <p:nvPr/>
        </p:nvSpPr>
        <p:spPr bwMode="auto">
          <a:xfrm>
            <a:off x="1941513" y="6232525"/>
            <a:ext cx="5537200" cy="457200"/>
          </a:xfrm>
          <a:prstGeom prst="rect">
            <a:avLst/>
          </a:prstGeom>
          <a:noFill/>
          <a:ln w="9525">
            <a:noFill/>
            <a:miter lim="800000"/>
            <a:headEnd/>
            <a:tailEnd/>
          </a:ln>
        </p:spPr>
        <p:txBody>
          <a:bodyPr wrap="none">
            <a:spAutoFit/>
          </a:bodyPr>
          <a:lstStyle/>
          <a:p>
            <a:pPr algn="ctr"/>
            <a:r>
              <a:rPr lang="en-GB"/>
              <a:t>Orthogonal – 1 sheet folded back onto itself</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t>The </a:t>
            </a:r>
            <a:r>
              <a:rPr lang="en-GB">
                <a:latin typeface="Symbol" pitchFamily="18" charset="2"/>
              </a:rPr>
              <a:t>b</a:t>
            </a:r>
            <a:r>
              <a:rPr lang="en-GB"/>
              <a:t>-barrel</a:t>
            </a:r>
          </a:p>
        </p:txBody>
      </p:sp>
      <p:pic>
        <p:nvPicPr>
          <p:cNvPr id="45059" name="Picture 4"/>
          <p:cNvPicPr>
            <a:picLocks noChangeAspect="1" noChangeArrowheads="1"/>
          </p:cNvPicPr>
          <p:nvPr/>
        </p:nvPicPr>
        <p:blipFill>
          <a:blip r:embed="rId2" cstate="print"/>
          <a:srcRect/>
          <a:stretch>
            <a:fillRect/>
          </a:stretch>
        </p:blipFill>
        <p:spPr bwMode="auto">
          <a:xfrm>
            <a:off x="890588" y="2095500"/>
            <a:ext cx="2333625" cy="2457450"/>
          </a:xfrm>
          <a:prstGeom prst="rect">
            <a:avLst/>
          </a:prstGeom>
          <a:noFill/>
          <a:ln w="9525">
            <a:noFill/>
            <a:miter lim="800000"/>
            <a:headEnd/>
            <a:tailEnd/>
          </a:ln>
        </p:spPr>
      </p:pic>
      <p:pic>
        <p:nvPicPr>
          <p:cNvPr id="45060" name="Picture 6"/>
          <p:cNvPicPr>
            <a:picLocks noChangeAspect="1" noChangeArrowheads="1"/>
          </p:cNvPicPr>
          <p:nvPr/>
        </p:nvPicPr>
        <p:blipFill>
          <a:blip r:embed="rId3" cstate="print"/>
          <a:srcRect/>
          <a:stretch>
            <a:fillRect/>
          </a:stretch>
        </p:blipFill>
        <p:spPr bwMode="auto">
          <a:xfrm>
            <a:off x="3524250" y="2124075"/>
            <a:ext cx="2381250" cy="2419350"/>
          </a:xfrm>
          <a:prstGeom prst="rect">
            <a:avLst/>
          </a:prstGeom>
          <a:noFill/>
          <a:ln w="9525">
            <a:noFill/>
            <a:miter lim="800000"/>
            <a:headEnd/>
            <a:tailEnd/>
          </a:ln>
        </p:spPr>
      </p:pic>
      <p:pic>
        <p:nvPicPr>
          <p:cNvPr id="45061" name="Picture 7" descr="beta_barrel"/>
          <p:cNvPicPr>
            <a:picLocks noChangeAspect="1" noChangeArrowheads="1"/>
          </p:cNvPicPr>
          <p:nvPr/>
        </p:nvPicPr>
        <p:blipFill>
          <a:blip r:embed="rId4" cstate="print"/>
          <a:srcRect l="14006" t="3386" r="12988" b="3386"/>
          <a:stretch>
            <a:fillRect/>
          </a:stretch>
        </p:blipFill>
        <p:spPr bwMode="auto">
          <a:xfrm>
            <a:off x="6089650" y="1849438"/>
            <a:ext cx="2730500" cy="4195762"/>
          </a:xfrm>
          <a:prstGeom prst="rect">
            <a:avLst/>
          </a:prstGeom>
          <a:noFill/>
          <a:ln w="9525">
            <a:noFill/>
            <a:miter lim="800000"/>
            <a:headEnd/>
            <a:tailEnd/>
          </a:ln>
        </p:spPr>
      </p:pic>
      <p:sp>
        <p:nvSpPr>
          <p:cNvPr id="45062" name="Text Box 8"/>
          <p:cNvSpPr txBox="1">
            <a:spLocks noChangeArrowheads="1"/>
          </p:cNvSpPr>
          <p:nvPr/>
        </p:nvSpPr>
        <p:spPr bwMode="auto">
          <a:xfrm>
            <a:off x="5654675" y="6146800"/>
            <a:ext cx="3381375" cy="457200"/>
          </a:xfrm>
          <a:prstGeom prst="rect">
            <a:avLst/>
          </a:prstGeom>
          <a:noFill/>
          <a:ln w="9525">
            <a:noFill/>
            <a:miter lim="800000"/>
            <a:headEnd/>
            <a:tailEnd/>
          </a:ln>
        </p:spPr>
        <p:txBody>
          <a:bodyPr wrap="none">
            <a:spAutoFit/>
          </a:bodyPr>
          <a:lstStyle/>
          <a:p>
            <a:pPr algn="ctr"/>
            <a:r>
              <a:rPr lang="en-GB"/>
              <a:t>Green Fluorescent Protein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993775" y="69850"/>
            <a:ext cx="7156450" cy="5548313"/>
          </a:xfrm>
          <a:prstGeom prst="rect">
            <a:avLst/>
          </a:prstGeom>
          <a:noFill/>
          <a:ln w="9525">
            <a:noFill/>
            <a:miter lim="800000"/>
            <a:headEnd/>
            <a:tailEnd/>
          </a:ln>
        </p:spPr>
      </p:pic>
      <p:sp>
        <p:nvSpPr>
          <p:cNvPr id="46083" name="Text Box 3"/>
          <p:cNvSpPr txBox="1">
            <a:spLocks noChangeArrowheads="1"/>
          </p:cNvSpPr>
          <p:nvPr/>
        </p:nvSpPr>
        <p:spPr bwMode="auto">
          <a:xfrm>
            <a:off x="633413" y="6076950"/>
            <a:ext cx="7932737" cy="336550"/>
          </a:xfrm>
          <a:prstGeom prst="rect">
            <a:avLst/>
          </a:prstGeom>
          <a:noFill/>
          <a:ln w="9525">
            <a:noFill/>
            <a:miter lim="800000"/>
            <a:headEnd/>
            <a:tailEnd/>
          </a:ln>
        </p:spPr>
        <p:txBody>
          <a:bodyPr wrap="none">
            <a:spAutoFit/>
          </a:bodyPr>
          <a:lstStyle/>
          <a:p>
            <a:pPr algn="ctr"/>
            <a:r>
              <a:rPr lang="en-GB" sz="1600"/>
              <a:t>Haemoglobin-An example of quaternary structure i.e. complex formation by multiple subunits.</a:t>
            </a:r>
          </a:p>
        </p:txBody>
      </p:sp>
      <p:sp>
        <p:nvSpPr>
          <p:cNvPr id="46084" name="Rectangle 2"/>
          <p:cNvSpPr>
            <a:spLocks noChangeArrowheads="1"/>
          </p:cNvSpPr>
          <p:nvPr/>
        </p:nvSpPr>
        <p:spPr bwMode="auto">
          <a:xfrm>
            <a:off x="762000" y="5105400"/>
            <a:ext cx="990600" cy="552450"/>
          </a:xfrm>
          <a:prstGeom prst="rect">
            <a:avLst/>
          </a:prstGeom>
          <a:solidFill>
            <a:schemeClr val="bg1"/>
          </a:solidFill>
          <a:ln w="9525">
            <a:noFill/>
            <a:miter lim="800000"/>
            <a:headEnd/>
            <a:tailEnd/>
          </a:ln>
        </p:spPr>
        <p:txBody>
          <a:bodyPr wrap="none"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714375" y="379413"/>
            <a:ext cx="7713663" cy="60975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5400"/>
            <a:ext cx="7772400" cy="1143000"/>
          </a:xfrm>
        </p:spPr>
        <p:txBody>
          <a:bodyPr/>
          <a:lstStyle/>
          <a:p>
            <a:pPr eaLnBrk="1" hangingPunct="1"/>
            <a:r>
              <a:rPr lang="en-GB"/>
              <a:t>Protein domains</a:t>
            </a:r>
          </a:p>
        </p:txBody>
      </p:sp>
      <p:pic>
        <p:nvPicPr>
          <p:cNvPr id="48131" name="Picture 4"/>
          <p:cNvPicPr>
            <a:picLocks noChangeAspect="1" noChangeArrowheads="1"/>
          </p:cNvPicPr>
          <p:nvPr/>
        </p:nvPicPr>
        <p:blipFill>
          <a:blip r:embed="rId2" cstate="print"/>
          <a:srcRect/>
          <a:stretch>
            <a:fillRect/>
          </a:stretch>
        </p:blipFill>
        <p:spPr bwMode="auto">
          <a:xfrm>
            <a:off x="2562225" y="1384300"/>
            <a:ext cx="3695700" cy="876300"/>
          </a:xfrm>
          <a:prstGeom prst="rect">
            <a:avLst/>
          </a:prstGeom>
          <a:noFill/>
          <a:ln w="9525">
            <a:noFill/>
            <a:miter lim="800000"/>
            <a:headEnd/>
            <a:tailEnd/>
          </a:ln>
        </p:spPr>
      </p:pic>
      <p:sp>
        <p:nvSpPr>
          <p:cNvPr id="48132" name="Text Box 5"/>
          <p:cNvSpPr txBox="1">
            <a:spLocks noChangeArrowheads="1"/>
          </p:cNvSpPr>
          <p:nvPr/>
        </p:nvSpPr>
        <p:spPr bwMode="auto">
          <a:xfrm>
            <a:off x="569913" y="2508250"/>
            <a:ext cx="7897812" cy="457200"/>
          </a:xfrm>
          <a:prstGeom prst="rect">
            <a:avLst/>
          </a:prstGeom>
          <a:noFill/>
          <a:ln w="9525">
            <a:noFill/>
            <a:miter lim="800000"/>
            <a:headEnd/>
            <a:tailEnd/>
          </a:ln>
        </p:spPr>
        <p:txBody>
          <a:bodyPr wrap="none">
            <a:spAutoFit/>
          </a:bodyPr>
          <a:lstStyle/>
          <a:p>
            <a:pPr algn="ctr"/>
            <a:r>
              <a:rPr lang="en-GB"/>
              <a:t>Pairwise sequence comparison of proteins led to strange results</a:t>
            </a:r>
          </a:p>
        </p:txBody>
      </p:sp>
      <p:sp>
        <p:nvSpPr>
          <p:cNvPr id="48133" name="Rectangle 6"/>
          <p:cNvSpPr>
            <a:spLocks noChangeArrowheads="1"/>
          </p:cNvSpPr>
          <p:nvPr/>
        </p:nvSpPr>
        <p:spPr bwMode="auto">
          <a:xfrm>
            <a:off x="588963" y="3055938"/>
            <a:ext cx="7940675" cy="3378200"/>
          </a:xfrm>
          <a:prstGeom prst="rect">
            <a:avLst/>
          </a:prstGeom>
          <a:noFill/>
          <a:ln w="9525">
            <a:noFill/>
            <a:miter lim="800000"/>
            <a:headEnd/>
            <a:tailEnd/>
          </a:ln>
        </p:spPr>
        <p:txBody>
          <a:bodyPr>
            <a:spAutoFit/>
          </a:bodyPr>
          <a:lstStyle/>
          <a:p>
            <a:pPr>
              <a:buFontTx/>
              <a:buChar char="•"/>
            </a:pPr>
            <a:r>
              <a:rPr lang="en-GB"/>
              <a:t> A domain is an independent folding unit</a:t>
            </a:r>
          </a:p>
          <a:p>
            <a:pPr>
              <a:buFontTx/>
              <a:buChar char="•"/>
            </a:pPr>
            <a:r>
              <a:rPr lang="en-GB"/>
              <a:t> A domain is the next step up in complexity from a motif</a:t>
            </a:r>
          </a:p>
          <a:p>
            <a:pPr>
              <a:buFontTx/>
              <a:buChar char="•"/>
            </a:pPr>
            <a:r>
              <a:rPr lang="en-GB"/>
              <a:t> There appear to be a limited number of folds (domains) that can be made from the 20 natural aa’s</a:t>
            </a:r>
          </a:p>
          <a:p>
            <a:pPr>
              <a:buFontTx/>
              <a:buChar char="•"/>
            </a:pPr>
            <a:r>
              <a:rPr lang="en-GB"/>
              <a:t> Domain unit of evolution</a:t>
            </a:r>
          </a:p>
          <a:p>
            <a:pPr>
              <a:buFontTx/>
              <a:buChar char="•"/>
            </a:pPr>
            <a:r>
              <a:rPr lang="en-GB"/>
              <a:t> Mixing and matching can create new function and regulation</a:t>
            </a:r>
          </a:p>
          <a:p>
            <a:pPr>
              <a:buFontTx/>
              <a:buChar char="•"/>
            </a:pPr>
            <a:r>
              <a:rPr lang="en-GB"/>
              <a:t> Most proteins involved in cell signalling consist exclusively of small domains interspersed by linker regions. The linkers may be unstructured as described in the following section.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
            <a:ext cx="7772400" cy="1143000"/>
          </a:xfrm>
        </p:spPr>
        <p:txBody>
          <a:bodyPr/>
          <a:lstStyle/>
          <a:p>
            <a:pPr eaLnBrk="1" hangingPunct="1"/>
            <a:r>
              <a:rPr lang="en-GB" sz="3200"/>
              <a:t>How proteins are made from domains.</a:t>
            </a:r>
          </a:p>
        </p:txBody>
      </p:sp>
      <p:pic>
        <p:nvPicPr>
          <p:cNvPr id="49155" name="Picture 6" descr="GRB2_HUMAN_3093"/>
          <p:cNvPicPr>
            <a:picLocks noChangeAspect="1" noChangeArrowheads="1"/>
          </p:cNvPicPr>
          <p:nvPr/>
        </p:nvPicPr>
        <p:blipFill>
          <a:blip r:embed="rId2" cstate="print"/>
          <a:srcRect/>
          <a:stretch>
            <a:fillRect/>
          </a:stretch>
        </p:blipFill>
        <p:spPr bwMode="auto">
          <a:xfrm>
            <a:off x="1641475" y="1333500"/>
            <a:ext cx="2525713" cy="581025"/>
          </a:xfrm>
          <a:prstGeom prst="rect">
            <a:avLst/>
          </a:prstGeom>
          <a:noFill/>
          <a:ln w="9525">
            <a:noFill/>
            <a:miter lim="800000"/>
            <a:headEnd/>
            <a:tailEnd/>
          </a:ln>
        </p:spPr>
      </p:pic>
      <p:pic>
        <p:nvPicPr>
          <p:cNvPr id="49156" name="Picture 7" descr="dom_struc"/>
          <p:cNvPicPr>
            <a:picLocks noChangeAspect="1" noChangeArrowheads="1"/>
          </p:cNvPicPr>
          <p:nvPr/>
        </p:nvPicPr>
        <p:blipFill>
          <a:blip r:embed="rId3" cstate="print"/>
          <a:srcRect/>
          <a:stretch>
            <a:fillRect/>
          </a:stretch>
        </p:blipFill>
        <p:spPr bwMode="auto">
          <a:xfrm>
            <a:off x="468313" y="2262188"/>
            <a:ext cx="8175625" cy="3546475"/>
          </a:xfrm>
          <a:prstGeom prst="rect">
            <a:avLst/>
          </a:prstGeom>
          <a:noFill/>
          <a:ln w="9525">
            <a:noFill/>
            <a:miter lim="800000"/>
            <a:headEnd/>
            <a:tailEnd/>
          </a:ln>
        </p:spPr>
      </p:pic>
      <p:sp>
        <p:nvSpPr>
          <p:cNvPr id="49157" name="Text Box 8"/>
          <p:cNvSpPr txBox="1">
            <a:spLocks noChangeArrowheads="1"/>
          </p:cNvSpPr>
          <p:nvPr/>
        </p:nvSpPr>
        <p:spPr bwMode="auto">
          <a:xfrm>
            <a:off x="3411538" y="1438275"/>
            <a:ext cx="577850" cy="336550"/>
          </a:xfrm>
          <a:prstGeom prst="rect">
            <a:avLst/>
          </a:prstGeom>
          <a:noFill/>
          <a:ln w="9525">
            <a:noFill/>
            <a:miter lim="800000"/>
            <a:headEnd/>
            <a:tailEnd/>
          </a:ln>
        </p:spPr>
        <p:txBody>
          <a:bodyPr wrap="none">
            <a:spAutoFit/>
          </a:bodyPr>
          <a:lstStyle/>
          <a:p>
            <a:pPr algn="ctr"/>
            <a:r>
              <a:rPr lang="en-GB" sz="1600">
                <a:solidFill>
                  <a:schemeClr val="bg1"/>
                </a:solidFill>
                <a:latin typeface="Arial" charset="0"/>
              </a:rPr>
              <a:t>SH3</a:t>
            </a:r>
          </a:p>
        </p:txBody>
      </p:sp>
      <p:sp>
        <p:nvSpPr>
          <p:cNvPr id="49158" name="Text Box 9"/>
          <p:cNvSpPr txBox="1">
            <a:spLocks noChangeArrowheads="1"/>
          </p:cNvSpPr>
          <p:nvPr/>
        </p:nvSpPr>
        <p:spPr bwMode="auto">
          <a:xfrm>
            <a:off x="1658938" y="1441450"/>
            <a:ext cx="577850" cy="336550"/>
          </a:xfrm>
          <a:prstGeom prst="rect">
            <a:avLst/>
          </a:prstGeom>
          <a:noFill/>
          <a:ln w="9525">
            <a:noFill/>
            <a:miter lim="800000"/>
            <a:headEnd/>
            <a:tailEnd/>
          </a:ln>
        </p:spPr>
        <p:txBody>
          <a:bodyPr wrap="none">
            <a:spAutoFit/>
          </a:bodyPr>
          <a:lstStyle/>
          <a:p>
            <a:pPr algn="ctr"/>
            <a:r>
              <a:rPr lang="en-GB" sz="1600">
                <a:solidFill>
                  <a:schemeClr val="bg1"/>
                </a:solidFill>
                <a:latin typeface="Arial" charset="0"/>
              </a:rPr>
              <a:t>SH3</a:t>
            </a:r>
          </a:p>
        </p:txBody>
      </p:sp>
      <p:sp>
        <p:nvSpPr>
          <p:cNvPr id="49159" name="Text Box 10"/>
          <p:cNvSpPr txBox="1">
            <a:spLocks noChangeArrowheads="1"/>
          </p:cNvSpPr>
          <p:nvPr/>
        </p:nvSpPr>
        <p:spPr bwMode="auto">
          <a:xfrm>
            <a:off x="4238625" y="1374775"/>
            <a:ext cx="963613" cy="457200"/>
          </a:xfrm>
          <a:prstGeom prst="rect">
            <a:avLst/>
          </a:prstGeom>
          <a:noFill/>
          <a:ln w="9525">
            <a:noFill/>
            <a:miter lim="800000"/>
            <a:headEnd/>
            <a:tailEnd/>
          </a:ln>
        </p:spPr>
        <p:txBody>
          <a:bodyPr wrap="none">
            <a:spAutoFit/>
          </a:bodyPr>
          <a:lstStyle/>
          <a:p>
            <a:pPr algn="ctr"/>
            <a:r>
              <a:rPr lang="en-GB"/>
              <a:t>GRB2</a:t>
            </a:r>
          </a:p>
        </p:txBody>
      </p:sp>
      <p:sp>
        <p:nvSpPr>
          <p:cNvPr id="49160" name="Text Box 11"/>
          <p:cNvSpPr txBox="1">
            <a:spLocks noChangeArrowheads="1"/>
          </p:cNvSpPr>
          <p:nvPr/>
        </p:nvSpPr>
        <p:spPr bwMode="auto">
          <a:xfrm>
            <a:off x="549275" y="889000"/>
            <a:ext cx="7658100" cy="244475"/>
          </a:xfrm>
          <a:prstGeom prst="rect">
            <a:avLst/>
          </a:prstGeom>
          <a:noFill/>
          <a:ln w="9525">
            <a:noFill/>
            <a:miter lim="800000"/>
            <a:headEnd/>
            <a:tailEnd/>
          </a:ln>
        </p:spPr>
        <p:txBody>
          <a:bodyPr wrap="none">
            <a:spAutoFit/>
          </a:bodyPr>
          <a:lstStyle/>
          <a:p>
            <a:pPr algn="ctr"/>
            <a:r>
              <a:rPr lang="en-GB" sz="1000"/>
              <a:t>Some proteins consist only of domains that have no enzymatic activity. It is thought that they function as scaffolds for specific complex formation.</a:t>
            </a:r>
          </a:p>
        </p:txBody>
      </p:sp>
      <p:sp>
        <p:nvSpPr>
          <p:cNvPr id="49161" name="Text Box 12"/>
          <p:cNvSpPr txBox="1">
            <a:spLocks noChangeArrowheads="1"/>
          </p:cNvSpPr>
          <p:nvPr/>
        </p:nvSpPr>
        <p:spPr bwMode="auto">
          <a:xfrm>
            <a:off x="487363" y="5040313"/>
            <a:ext cx="8248650" cy="942975"/>
          </a:xfrm>
          <a:prstGeom prst="rect">
            <a:avLst/>
          </a:prstGeom>
          <a:solidFill>
            <a:schemeClr val="bg1"/>
          </a:solidFill>
          <a:ln w="9525">
            <a:noFill/>
            <a:miter lim="800000"/>
            <a:headEnd/>
            <a:tailEnd/>
          </a:ln>
        </p:spPr>
        <p:txBody>
          <a:bodyPr>
            <a:spAutoFit/>
          </a:bodyPr>
          <a:lstStyle/>
          <a:p>
            <a:r>
              <a:rPr lang="en-GB" sz="1400"/>
              <a:t>BRCT domains are a good example of divergent evolution. An ancient domain found in pro- and eukaryotes, it is characterised by a conserved fold despite significant sequence divergence. BRCTs are known to bind DNA and other proteins. Protein-protein interactions included self binding, binding BRCTs on other proteins, binding non-BRCT domains and binding to phosphoserine peptides.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42900"/>
            <a:ext cx="7772400" cy="1143000"/>
          </a:xfrm>
        </p:spPr>
        <p:txBody>
          <a:bodyPr/>
          <a:lstStyle/>
          <a:p>
            <a:pPr eaLnBrk="1" hangingPunct="1"/>
            <a:r>
              <a:rPr lang="en-GB" sz="4000"/>
              <a:t>Determining Domain Structure by Limited Proteolysis</a:t>
            </a:r>
          </a:p>
        </p:txBody>
      </p:sp>
      <p:pic>
        <p:nvPicPr>
          <p:cNvPr id="50179" name="Picture 4" descr="dom_prot"/>
          <p:cNvPicPr>
            <a:picLocks noChangeAspect="1" noChangeArrowheads="1"/>
          </p:cNvPicPr>
          <p:nvPr/>
        </p:nvPicPr>
        <p:blipFill>
          <a:blip r:embed="rId2" cstate="print"/>
          <a:srcRect/>
          <a:stretch>
            <a:fillRect/>
          </a:stretch>
        </p:blipFill>
        <p:spPr bwMode="auto">
          <a:xfrm>
            <a:off x="1484313" y="1512888"/>
            <a:ext cx="6327775" cy="502443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14300"/>
            <a:ext cx="7772400" cy="1143000"/>
          </a:xfrm>
        </p:spPr>
        <p:txBody>
          <a:bodyPr/>
          <a:lstStyle/>
          <a:p>
            <a:pPr eaLnBrk="1" hangingPunct="1"/>
            <a:r>
              <a:rPr lang="en-GB" sz="4000"/>
              <a:t>Protein regulation by coordinated action of domains</a:t>
            </a:r>
          </a:p>
        </p:txBody>
      </p:sp>
      <p:pic>
        <p:nvPicPr>
          <p:cNvPr id="51203" name="Picture 4" descr="src_regulation"/>
          <p:cNvPicPr>
            <a:picLocks noChangeAspect="1" noChangeArrowheads="1"/>
          </p:cNvPicPr>
          <p:nvPr/>
        </p:nvPicPr>
        <p:blipFill>
          <a:blip r:embed="rId3" cstate="print"/>
          <a:srcRect/>
          <a:stretch>
            <a:fillRect/>
          </a:stretch>
        </p:blipFill>
        <p:spPr bwMode="auto">
          <a:xfrm>
            <a:off x="-46038" y="1304925"/>
            <a:ext cx="4394201" cy="4733925"/>
          </a:xfrm>
          <a:prstGeom prst="rect">
            <a:avLst/>
          </a:prstGeom>
          <a:noFill/>
          <a:ln w="9525">
            <a:noFill/>
            <a:miter lim="800000"/>
            <a:headEnd/>
            <a:tailEnd/>
          </a:ln>
        </p:spPr>
      </p:pic>
      <p:pic>
        <p:nvPicPr>
          <p:cNvPr id="236549" name="src_model_opening.avi">
            <a:hlinkClick r:id="" action="ppaction://media"/>
          </p:cNvPr>
          <p:cNvPicPr>
            <a:picLocks noGrp="1" noRot="1" noChangeAspect="1" noChangeArrowheads="1"/>
          </p:cNvPicPr>
          <p:nvPr>
            <p:ph idx="1"/>
            <a:videoFile r:link="rId1"/>
          </p:nvPr>
        </p:nvPicPr>
        <p:blipFill>
          <a:blip r:embed="rId4" cstate="print"/>
          <a:srcRect/>
          <a:stretch>
            <a:fillRect/>
          </a:stretch>
        </p:blipFill>
        <p:spPr>
          <a:xfrm>
            <a:off x="4876800" y="1295400"/>
            <a:ext cx="4267200" cy="3200400"/>
          </a:xfrm>
        </p:spPr>
      </p:pic>
      <p:sp>
        <p:nvSpPr>
          <p:cNvPr id="51205" name="Text Box 7"/>
          <p:cNvSpPr txBox="1">
            <a:spLocks noChangeArrowheads="1"/>
          </p:cNvSpPr>
          <p:nvPr/>
        </p:nvSpPr>
        <p:spPr bwMode="auto">
          <a:xfrm>
            <a:off x="153988" y="6283325"/>
            <a:ext cx="7950200" cy="457200"/>
          </a:xfrm>
          <a:prstGeom prst="rect">
            <a:avLst/>
          </a:prstGeom>
          <a:noFill/>
          <a:ln w="9525">
            <a:noFill/>
            <a:miter lim="800000"/>
            <a:headEnd/>
            <a:tailEnd/>
          </a:ln>
        </p:spPr>
        <p:txBody>
          <a:bodyPr wrap="none">
            <a:spAutoFit/>
          </a:bodyPr>
          <a:lstStyle/>
          <a:p>
            <a:pPr algn="ctr"/>
            <a:r>
              <a:rPr lang="en-GB" sz="1200"/>
              <a:t>When Y527 is phosphorylated, SH2 and SH3 are “locked”, forcing lobes of kinase down and blocking access to the active site.</a:t>
            </a:r>
          </a:p>
          <a:p>
            <a:pPr algn="ctr"/>
            <a:r>
              <a:rPr lang="en-GB" sz="1200"/>
              <a:t>Young et al., 2001, Cell, v. 105, p.115</a:t>
            </a:r>
          </a:p>
        </p:txBody>
      </p:sp>
      <p:sp>
        <p:nvSpPr>
          <p:cNvPr id="51206" name="Text Box 8"/>
          <p:cNvSpPr txBox="1">
            <a:spLocks noChangeArrowheads="1"/>
          </p:cNvSpPr>
          <p:nvPr/>
        </p:nvSpPr>
        <p:spPr bwMode="auto">
          <a:xfrm>
            <a:off x="4129088" y="4584700"/>
            <a:ext cx="5014912" cy="942975"/>
          </a:xfrm>
          <a:prstGeom prst="rect">
            <a:avLst/>
          </a:prstGeom>
          <a:noFill/>
          <a:ln w="9525">
            <a:noFill/>
            <a:miter lim="800000"/>
            <a:headEnd/>
            <a:tailEnd/>
          </a:ln>
        </p:spPr>
        <p:txBody>
          <a:bodyPr>
            <a:spAutoFit/>
          </a:bodyPr>
          <a:lstStyle/>
          <a:p>
            <a:r>
              <a:rPr lang="en-US" sz="1400"/>
              <a:t>Having multiple domains in one protein can serve a variety of functions, one of which is illustrated here. The kinases, Src, Lck and Hck, all of which can cause aberrent growth signalling, are regulated by an internal Y phophorylation.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654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36549"/>
                                        </p:tgtEl>
                                      </p:cBhvr>
                                    </p:cmd>
                                  </p:childTnLst>
                                </p:cTn>
                              </p:par>
                            </p:childTnLst>
                          </p:cTn>
                        </p:par>
                      </p:childTnLst>
                    </p:cTn>
                  </p:par>
                </p:childTnLst>
              </p:cTn>
              <p:nextCondLst>
                <p:cond evt="onClick" delay="0">
                  <p:tgtEl>
                    <p:spTgt spid="236549"/>
                  </p:tgtEl>
                </p:cond>
              </p:nextCondLst>
            </p:seq>
            <p:video>
              <p:cMediaNode>
                <p:cTn id="7" fill="hold" display="0">
                  <p:stCondLst>
                    <p:cond delay="indefinite"/>
                  </p:stCondLst>
                  <p:endCondLst>
                    <p:cond evt="onNext" delay="0">
                      <p:tgtEl>
                        <p:sldTgt/>
                      </p:tgtEl>
                    </p:cond>
                    <p:cond evt="onPrev" delay="0">
                      <p:tgtEl>
                        <p:sldTgt/>
                      </p:tgtEl>
                    </p:cond>
                  </p:endCondLst>
                </p:cTn>
                <p:tgtEl>
                  <p:spTgt spid="236549"/>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30213" y="731838"/>
            <a:ext cx="8281987" cy="457200"/>
          </a:xfrm>
          <a:prstGeom prst="rect">
            <a:avLst/>
          </a:prstGeom>
          <a:noFill/>
          <a:ln w="9525">
            <a:noFill/>
            <a:miter lim="800000"/>
            <a:headEnd/>
            <a:tailEnd/>
          </a:ln>
        </p:spPr>
        <p:txBody>
          <a:bodyPr wrap="none">
            <a:spAutoFit/>
          </a:bodyPr>
          <a:lstStyle/>
          <a:p>
            <a:pPr algn="ctr"/>
            <a:r>
              <a:rPr lang="en-GB">
                <a:solidFill>
                  <a:schemeClr val="tx2"/>
                </a:solidFill>
              </a:rPr>
              <a:t>Not all proteins are structured: Intrinsically Unstructured Proteins</a:t>
            </a:r>
            <a:r>
              <a:rPr lang="en-US">
                <a:solidFill>
                  <a:srgbClr val="FF0000"/>
                </a:solidFill>
                <a:latin typeface="Comic Sans MS" pitchFamily="66" charset="0"/>
                <a:cs typeface="Arial" charset="0"/>
              </a:rPr>
              <a:t> </a:t>
            </a:r>
          </a:p>
        </p:txBody>
      </p:sp>
      <p:sp>
        <p:nvSpPr>
          <p:cNvPr id="233475" name="Text Box 3"/>
          <p:cNvSpPr txBox="1">
            <a:spLocks noChangeArrowheads="1"/>
          </p:cNvSpPr>
          <p:nvPr/>
        </p:nvSpPr>
        <p:spPr bwMode="auto">
          <a:xfrm>
            <a:off x="457200" y="4038600"/>
            <a:ext cx="8534400" cy="1190625"/>
          </a:xfrm>
          <a:prstGeom prst="rect">
            <a:avLst/>
          </a:prstGeom>
          <a:noFill/>
          <a:ln w="9525">
            <a:noFill/>
            <a:miter lim="800000"/>
            <a:headEnd/>
            <a:tailEnd/>
          </a:ln>
        </p:spPr>
        <p:txBody>
          <a:bodyPr>
            <a:spAutoFit/>
          </a:bodyPr>
          <a:lstStyle/>
          <a:p>
            <a:r>
              <a:rPr lang="en-US" sz="1800">
                <a:solidFill>
                  <a:srgbClr val="FF0000"/>
                </a:solidFill>
                <a:cs typeface="Arial" charset="0"/>
              </a:rPr>
              <a:t>How prevalent are unstructured proteins?</a:t>
            </a:r>
            <a:r>
              <a:rPr lang="en-US" sz="1800">
                <a:solidFill>
                  <a:srgbClr val="190787"/>
                </a:solidFill>
                <a:cs typeface="Arial" charset="0"/>
              </a:rPr>
              <a:t>  About 35-51% of the proteins have unstructured regions that are longer than 50 residues; 6-17% of proteins in the Swiss-Prot are probably fully disordered.</a:t>
            </a:r>
          </a:p>
          <a:p>
            <a:r>
              <a:rPr lang="en-US" sz="1800" i="1">
                <a:solidFill>
                  <a:srgbClr val="006666"/>
                </a:solidFill>
                <a:cs typeface="Arial" charset="0"/>
              </a:rPr>
              <a:t>Determined by neural networks predictors (based on the protein sequence).</a:t>
            </a:r>
          </a:p>
        </p:txBody>
      </p:sp>
      <p:sp>
        <p:nvSpPr>
          <p:cNvPr id="52228" name="Text Box 4"/>
          <p:cNvSpPr txBox="1">
            <a:spLocks noChangeArrowheads="1"/>
          </p:cNvSpPr>
          <p:nvPr/>
        </p:nvSpPr>
        <p:spPr bwMode="auto">
          <a:xfrm>
            <a:off x="381000" y="1371600"/>
            <a:ext cx="8153400" cy="915988"/>
          </a:xfrm>
          <a:prstGeom prst="rect">
            <a:avLst/>
          </a:prstGeom>
          <a:noFill/>
          <a:ln w="9525">
            <a:noFill/>
            <a:miter lim="800000"/>
            <a:headEnd/>
            <a:tailEnd/>
          </a:ln>
        </p:spPr>
        <p:txBody>
          <a:bodyPr>
            <a:spAutoFit/>
          </a:bodyPr>
          <a:lstStyle/>
          <a:p>
            <a:r>
              <a:rPr lang="en-US" sz="1800">
                <a:solidFill>
                  <a:srgbClr val="FF0000"/>
                </a:solidFill>
                <a:cs typeface="Arial" charset="0"/>
              </a:rPr>
              <a:t>What are unstructured proteins?</a:t>
            </a:r>
            <a:r>
              <a:rPr lang="en-US" sz="1800">
                <a:cs typeface="Arial" charset="0"/>
              </a:rPr>
              <a:t>  </a:t>
            </a:r>
            <a:r>
              <a:rPr lang="en-US" sz="1800">
                <a:solidFill>
                  <a:srgbClr val="190787"/>
                </a:solidFill>
                <a:cs typeface="Arial" charset="0"/>
              </a:rPr>
              <a:t>Proteins (segments of proteins)  that are lacking well-structured 3-dimentional fold.  They are referred as “natively denatured/unfolded”, “intrinsically unstructured/unfolded”.</a:t>
            </a:r>
          </a:p>
        </p:txBody>
      </p:sp>
      <p:sp>
        <p:nvSpPr>
          <p:cNvPr id="233477" name="Text Box 5"/>
          <p:cNvSpPr txBox="1">
            <a:spLocks noChangeArrowheads="1"/>
          </p:cNvSpPr>
          <p:nvPr/>
        </p:nvSpPr>
        <p:spPr bwMode="auto">
          <a:xfrm>
            <a:off x="365125" y="2703513"/>
            <a:ext cx="8321675" cy="1190625"/>
          </a:xfrm>
          <a:prstGeom prst="rect">
            <a:avLst/>
          </a:prstGeom>
          <a:noFill/>
          <a:ln w="9525">
            <a:noFill/>
            <a:miter lim="800000"/>
            <a:headEnd/>
            <a:tailEnd/>
          </a:ln>
        </p:spPr>
        <p:txBody>
          <a:bodyPr>
            <a:spAutoFit/>
          </a:bodyPr>
          <a:lstStyle/>
          <a:p>
            <a:r>
              <a:rPr lang="en-US" sz="1800">
                <a:solidFill>
                  <a:srgbClr val="FF0000"/>
                </a:solidFill>
                <a:cs typeface="Arial" charset="0"/>
              </a:rPr>
              <a:t>Why are they relatively obscure?</a:t>
            </a:r>
            <a:r>
              <a:rPr lang="en-US" sz="1800">
                <a:solidFill>
                  <a:srgbClr val="190787"/>
                </a:solidFill>
                <a:cs typeface="Arial" charset="0"/>
              </a:rPr>
              <a:t>  Our view of protein universe was strongly determined by the tools we had: X-ray crystallography will not “see” such proteins, as they difficult to crystallize. </a:t>
            </a:r>
          </a:p>
          <a:p>
            <a:endParaRPr lang="en-US" sz="1800">
              <a:solidFill>
                <a:srgbClr val="190787"/>
              </a:solidFill>
              <a:cs typeface="Arial" charset="0"/>
            </a:endParaRPr>
          </a:p>
        </p:txBody>
      </p:sp>
      <p:sp>
        <p:nvSpPr>
          <p:cNvPr id="52230" name="Text Box 7"/>
          <p:cNvSpPr txBox="1">
            <a:spLocks noChangeArrowheads="1"/>
          </p:cNvSpPr>
          <p:nvPr/>
        </p:nvSpPr>
        <p:spPr bwMode="auto">
          <a:xfrm>
            <a:off x="233363" y="5611813"/>
            <a:ext cx="8440737" cy="822325"/>
          </a:xfrm>
          <a:prstGeom prst="rect">
            <a:avLst/>
          </a:prstGeom>
          <a:noFill/>
          <a:ln w="9525">
            <a:noFill/>
            <a:miter lim="800000"/>
            <a:headEnd/>
            <a:tailEnd/>
          </a:ln>
        </p:spPr>
        <p:txBody>
          <a:bodyPr>
            <a:spAutoFit/>
          </a:bodyPr>
          <a:lstStyle/>
          <a:p>
            <a:r>
              <a:rPr lang="en-US"/>
              <a:t>This section of the lecture is not supported by any textbooks since it contains very new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Effect transition="in" filter="box(in)">
                                      <p:cBhvr>
                                        <p:cTn id="7" dur="500"/>
                                        <p:tgtEl>
                                          <p:spTgt spid="23347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3475"/>
                                        </p:tgtEl>
                                        <p:attrNameLst>
                                          <p:attrName>style.visibility</p:attrName>
                                        </p:attrNameLst>
                                      </p:cBhvr>
                                      <p:to>
                                        <p:strVal val="visible"/>
                                      </p:to>
                                    </p:set>
                                    <p:animEffect transition="in" filter="box(in)">
                                      <p:cBhvr>
                                        <p:cTn id="12" dur="500"/>
                                        <p:tgtEl>
                                          <p:spTgt spid="233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p:bldP spid="2334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677863" y="404813"/>
            <a:ext cx="5767387" cy="6048375"/>
          </a:xfrm>
          <a:prstGeom prst="rect">
            <a:avLst/>
          </a:prstGeom>
          <a:noFill/>
          <a:ln w="9525">
            <a:noFill/>
            <a:miter lim="800000"/>
            <a:headEnd/>
            <a:tailEnd/>
          </a:ln>
        </p:spPr>
      </p:pic>
      <p:sp>
        <p:nvSpPr>
          <p:cNvPr id="7171" name="Text Box 1028"/>
          <p:cNvSpPr txBox="1">
            <a:spLocks noChangeArrowheads="1"/>
          </p:cNvSpPr>
          <p:nvPr/>
        </p:nvSpPr>
        <p:spPr bwMode="auto">
          <a:xfrm>
            <a:off x="6470650" y="1557338"/>
            <a:ext cx="2397125" cy="1314450"/>
          </a:xfrm>
          <a:prstGeom prst="rect">
            <a:avLst/>
          </a:prstGeom>
          <a:noFill/>
          <a:ln w="9525">
            <a:noFill/>
            <a:miter lim="800000"/>
            <a:headEnd/>
            <a:tailEnd/>
          </a:ln>
        </p:spPr>
        <p:txBody>
          <a:bodyPr>
            <a:spAutoFit/>
          </a:bodyPr>
          <a:lstStyle/>
          <a:p>
            <a:r>
              <a:rPr lang="en-US" sz="1600"/>
              <a:t>Generally found on the exterior of proteins. Note: I have moved proline from this group to the non-polar group.</a:t>
            </a:r>
          </a:p>
        </p:txBody>
      </p:sp>
      <p:sp>
        <p:nvSpPr>
          <p:cNvPr id="7172" name="Rectangle 1030"/>
          <p:cNvSpPr>
            <a:spLocks noChangeArrowheads="1"/>
          </p:cNvSpPr>
          <p:nvPr/>
        </p:nvSpPr>
        <p:spPr bwMode="auto">
          <a:xfrm>
            <a:off x="1009650" y="3343275"/>
            <a:ext cx="1809750" cy="2924175"/>
          </a:xfrm>
          <a:prstGeom prst="rect">
            <a:avLst/>
          </a:prstGeom>
          <a:solidFill>
            <a:schemeClr val="bg1"/>
          </a:solidFill>
          <a:ln w="9525">
            <a:noFill/>
            <a:miter lim="800000"/>
            <a:headEnd/>
            <a:tailEnd/>
          </a:ln>
        </p:spPr>
        <p:txBody>
          <a:bodyPr wrap="none" anchor="ctr"/>
          <a:lstStyle/>
          <a:p>
            <a:pPr algn="ctr"/>
            <a:endParaRPr lang="en-US"/>
          </a:p>
        </p:txBody>
      </p:sp>
      <p:sp>
        <p:nvSpPr>
          <p:cNvPr id="7173" name="Text Box 1031"/>
          <p:cNvSpPr txBox="1">
            <a:spLocks noChangeArrowheads="1"/>
          </p:cNvSpPr>
          <p:nvPr/>
        </p:nvSpPr>
        <p:spPr bwMode="auto">
          <a:xfrm>
            <a:off x="1652588" y="2136775"/>
            <a:ext cx="354012" cy="457200"/>
          </a:xfrm>
          <a:prstGeom prst="rect">
            <a:avLst/>
          </a:prstGeom>
          <a:noFill/>
          <a:ln w="9525">
            <a:noFill/>
            <a:miter lim="800000"/>
            <a:headEnd/>
            <a:tailEnd/>
          </a:ln>
        </p:spPr>
        <p:txBody>
          <a:bodyPr wrap="none">
            <a:spAutoFit/>
          </a:bodyPr>
          <a:lstStyle/>
          <a:p>
            <a:pPr algn="ctr"/>
            <a:r>
              <a:rPr lang="en-US"/>
              <a:t>S</a:t>
            </a:r>
          </a:p>
        </p:txBody>
      </p:sp>
      <p:sp>
        <p:nvSpPr>
          <p:cNvPr id="7174" name="Text Box 1032"/>
          <p:cNvSpPr txBox="1">
            <a:spLocks noChangeArrowheads="1"/>
          </p:cNvSpPr>
          <p:nvPr/>
        </p:nvSpPr>
        <p:spPr bwMode="auto">
          <a:xfrm>
            <a:off x="3444875" y="2813050"/>
            <a:ext cx="369888" cy="457200"/>
          </a:xfrm>
          <a:prstGeom prst="rect">
            <a:avLst/>
          </a:prstGeom>
          <a:noFill/>
          <a:ln w="9525">
            <a:noFill/>
            <a:miter lim="800000"/>
            <a:headEnd/>
            <a:tailEnd/>
          </a:ln>
        </p:spPr>
        <p:txBody>
          <a:bodyPr wrap="none">
            <a:spAutoFit/>
          </a:bodyPr>
          <a:lstStyle/>
          <a:p>
            <a:pPr algn="ctr"/>
            <a:r>
              <a:rPr lang="en-US"/>
              <a:t>T</a:t>
            </a:r>
          </a:p>
        </p:txBody>
      </p:sp>
      <p:sp>
        <p:nvSpPr>
          <p:cNvPr id="7175" name="Text Box 1033"/>
          <p:cNvSpPr txBox="1">
            <a:spLocks noChangeArrowheads="1"/>
          </p:cNvSpPr>
          <p:nvPr/>
        </p:nvSpPr>
        <p:spPr bwMode="auto">
          <a:xfrm>
            <a:off x="5159375" y="2736850"/>
            <a:ext cx="387350" cy="457200"/>
          </a:xfrm>
          <a:prstGeom prst="rect">
            <a:avLst/>
          </a:prstGeom>
          <a:noFill/>
          <a:ln w="9525">
            <a:noFill/>
            <a:miter lim="800000"/>
            <a:headEnd/>
            <a:tailEnd/>
          </a:ln>
        </p:spPr>
        <p:txBody>
          <a:bodyPr wrap="none">
            <a:spAutoFit/>
          </a:bodyPr>
          <a:lstStyle/>
          <a:p>
            <a:pPr algn="ctr"/>
            <a:r>
              <a:rPr lang="en-US"/>
              <a:t>C</a:t>
            </a:r>
          </a:p>
        </p:txBody>
      </p:sp>
      <p:sp>
        <p:nvSpPr>
          <p:cNvPr id="7176" name="Text Box 1034"/>
          <p:cNvSpPr txBox="1">
            <a:spLocks noChangeArrowheads="1"/>
          </p:cNvSpPr>
          <p:nvPr/>
        </p:nvSpPr>
        <p:spPr bwMode="auto">
          <a:xfrm>
            <a:off x="3322638" y="5461000"/>
            <a:ext cx="404812" cy="457200"/>
          </a:xfrm>
          <a:prstGeom prst="rect">
            <a:avLst/>
          </a:prstGeom>
          <a:noFill/>
          <a:ln w="9525">
            <a:noFill/>
            <a:miter lim="800000"/>
            <a:headEnd/>
            <a:tailEnd/>
          </a:ln>
        </p:spPr>
        <p:txBody>
          <a:bodyPr wrap="none">
            <a:spAutoFit/>
          </a:bodyPr>
          <a:lstStyle/>
          <a:p>
            <a:pPr algn="ctr"/>
            <a:r>
              <a:rPr lang="en-US"/>
              <a:t>N</a:t>
            </a:r>
          </a:p>
        </p:txBody>
      </p:sp>
      <p:sp>
        <p:nvSpPr>
          <p:cNvPr id="7177" name="Text Box 1035"/>
          <p:cNvSpPr txBox="1">
            <a:spLocks noChangeArrowheads="1"/>
          </p:cNvSpPr>
          <p:nvPr/>
        </p:nvSpPr>
        <p:spPr bwMode="auto">
          <a:xfrm>
            <a:off x="5970588" y="5632450"/>
            <a:ext cx="404812" cy="457200"/>
          </a:xfrm>
          <a:prstGeom prst="rect">
            <a:avLst/>
          </a:prstGeom>
          <a:noFill/>
          <a:ln w="9525">
            <a:noFill/>
            <a:miter lim="800000"/>
            <a:headEnd/>
            <a:tailEnd/>
          </a:ln>
        </p:spPr>
        <p:txBody>
          <a:bodyPr wrap="none">
            <a:spAutoFit/>
          </a:bodyPr>
          <a:lstStyle/>
          <a:p>
            <a:pPr algn="ctr"/>
            <a:r>
              <a:rPr lang="en-US"/>
              <a:t>Q</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52400" y="457200"/>
            <a:ext cx="8778875" cy="915988"/>
          </a:xfrm>
          <a:prstGeom prst="rect">
            <a:avLst/>
          </a:prstGeom>
          <a:noFill/>
          <a:ln w="9525">
            <a:noFill/>
            <a:miter lim="800000"/>
            <a:headEnd/>
            <a:tailEnd/>
          </a:ln>
        </p:spPr>
        <p:txBody>
          <a:bodyPr>
            <a:spAutoFit/>
          </a:bodyPr>
          <a:lstStyle/>
          <a:p>
            <a:r>
              <a:rPr lang="en-US" sz="1800">
                <a:solidFill>
                  <a:srgbClr val="FF0000"/>
                </a:solidFill>
                <a:cs typeface="Arial" charset="0"/>
              </a:rPr>
              <a:t>What determines if the protein will be folded or unfolded?</a:t>
            </a:r>
            <a:r>
              <a:rPr lang="en-US" sz="1800">
                <a:solidFill>
                  <a:srgbClr val="190787"/>
                </a:solidFill>
                <a:cs typeface="Arial" charset="0"/>
              </a:rPr>
              <a:t>  There is a sequence signature that describes unfolded regions.  </a:t>
            </a:r>
          </a:p>
          <a:p>
            <a:endParaRPr lang="en-US" sz="1800">
              <a:solidFill>
                <a:srgbClr val="190787"/>
              </a:solidFill>
              <a:cs typeface="Arial" charset="0"/>
            </a:endParaRPr>
          </a:p>
        </p:txBody>
      </p:sp>
      <p:sp>
        <p:nvSpPr>
          <p:cNvPr id="210947" name="Text Box 3"/>
          <p:cNvSpPr txBox="1">
            <a:spLocks noChangeArrowheads="1"/>
          </p:cNvSpPr>
          <p:nvPr/>
        </p:nvSpPr>
        <p:spPr bwMode="auto">
          <a:xfrm>
            <a:off x="152400" y="1752600"/>
            <a:ext cx="8763000" cy="1739900"/>
          </a:xfrm>
          <a:prstGeom prst="rect">
            <a:avLst/>
          </a:prstGeom>
          <a:noFill/>
          <a:ln w="9525">
            <a:noFill/>
            <a:miter lim="800000"/>
            <a:headEnd/>
            <a:tailEnd/>
          </a:ln>
        </p:spPr>
        <p:txBody>
          <a:bodyPr>
            <a:spAutoFit/>
          </a:bodyPr>
          <a:lstStyle/>
          <a:p>
            <a:r>
              <a:rPr lang="en-US" sz="1800">
                <a:solidFill>
                  <a:srgbClr val="FF0000"/>
                </a:solidFill>
                <a:cs typeface="Arial" charset="0"/>
              </a:rPr>
              <a:t>Signature:</a:t>
            </a:r>
            <a:r>
              <a:rPr lang="en-US" sz="1800">
                <a:solidFill>
                  <a:srgbClr val="190787"/>
                </a:solidFill>
                <a:cs typeface="Arial" charset="0"/>
              </a:rPr>
              <a:t> </a:t>
            </a:r>
          </a:p>
          <a:p>
            <a:pPr>
              <a:buFontTx/>
              <a:buChar char="•"/>
            </a:pPr>
            <a:r>
              <a:rPr lang="en-US" sz="1800">
                <a:solidFill>
                  <a:srgbClr val="190787"/>
                </a:solidFill>
                <a:cs typeface="Arial" charset="0"/>
              </a:rPr>
              <a:t>low sequence complexity</a:t>
            </a:r>
          </a:p>
          <a:p>
            <a:pPr>
              <a:buFontTx/>
              <a:buChar char="•"/>
            </a:pPr>
            <a:r>
              <a:rPr lang="en-US" sz="1800">
                <a:solidFill>
                  <a:srgbClr val="190787"/>
                </a:solidFill>
                <a:cs typeface="Arial" charset="0"/>
              </a:rPr>
              <a:t>bias toward polar and charged amino acids (Gln, Ser, Pro, Glu, Lys, and occasionally Ala and Pro)</a:t>
            </a:r>
          </a:p>
          <a:p>
            <a:pPr>
              <a:buFontTx/>
              <a:buChar char="•"/>
            </a:pPr>
            <a:r>
              <a:rPr lang="en-US" sz="1800">
                <a:solidFill>
                  <a:srgbClr val="190787"/>
                </a:solidFill>
                <a:cs typeface="Arial" charset="0"/>
              </a:rPr>
              <a:t>bias away from bulky hydrophobic residues (Val, Leu, Met, Phe, Trp, Tyr)</a:t>
            </a:r>
          </a:p>
          <a:p>
            <a:endParaRPr lang="en-US" sz="1800">
              <a:solidFill>
                <a:srgbClr val="190787"/>
              </a:solidFill>
              <a:cs typeface="Arial" charset="0"/>
            </a:endParaRPr>
          </a:p>
        </p:txBody>
      </p:sp>
      <p:sp>
        <p:nvSpPr>
          <p:cNvPr id="210948" name="Text Box 4"/>
          <p:cNvSpPr txBox="1">
            <a:spLocks noChangeArrowheads="1"/>
          </p:cNvSpPr>
          <p:nvPr/>
        </p:nvSpPr>
        <p:spPr bwMode="auto">
          <a:xfrm>
            <a:off x="228600" y="3806825"/>
            <a:ext cx="6572250" cy="2289175"/>
          </a:xfrm>
          <a:prstGeom prst="rect">
            <a:avLst/>
          </a:prstGeom>
          <a:noFill/>
          <a:ln w="9525">
            <a:noFill/>
            <a:miter lim="800000"/>
            <a:headEnd/>
            <a:tailEnd/>
          </a:ln>
        </p:spPr>
        <p:txBody>
          <a:bodyPr wrap="none">
            <a:spAutoFit/>
          </a:bodyPr>
          <a:lstStyle/>
          <a:p>
            <a:r>
              <a:rPr lang="en-US" sz="1800">
                <a:solidFill>
                  <a:srgbClr val="FF0000"/>
                </a:solidFill>
                <a:cs typeface="Arial" charset="0"/>
              </a:rPr>
              <a:t>An array of programs are available now to predict disordered regions:</a:t>
            </a:r>
          </a:p>
          <a:p>
            <a:endParaRPr lang="en-US" sz="1800">
              <a:solidFill>
                <a:srgbClr val="FF0000"/>
              </a:solidFill>
              <a:cs typeface="Arial" charset="0"/>
            </a:endParaRPr>
          </a:p>
          <a:p>
            <a:r>
              <a:rPr lang="en-US" sz="1800">
                <a:solidFill>
                  <a:srgbClr val="190787"/>
                </a:solidFill>
                <a:cs typeface="Arial" charset="0"/>
              </a:rPr>
              <a:t>PONDR (Dunker’s group)</a:t>
            </a:r>
          </a:p>
          <a:p>
            <a:r>
              <a:rPr lang="en-US" sz="1800">
                <a:solidFill>
                  <a:srgbClr val="190787"/>
                </a:solidFill>
                <a:cs typeface="Arial" charset="0"/>
              </a:rPr>
              <a:t>FoldIndex (Uversky’s group)</a:t>
            </a:r>
          </a:p>
          <a:p>
            <a:r>
              <a:rPr lang="en-US" sz="1800">
                <a:solidFill>
                  <a:srgbClr val="190787"/>
                </a:solidFill>
                <a:cs typeface="Arial" charset="0"/>
              </a:rPr>
              <a:t>DisEMBL (Gibson’s group)</a:t>
            </a:r>
          </a:p>
          <a:p>
            <a:r>
              <a:rPr lang="en-US" sz="1800">
                <a:solidFill>
                  <a:srgbClr val="190787"/>
                </a:solidFill>
                <a:cs typeface="Arial" charset="0"/>
              </a:rPr>
              <a:t>GLOBPLOT (Gibson’s group)</a:t>
            </a:r>
          </a:p>
          <a:p>
            <a:r>
              <a:rPr lang="en-US" sz="1800">
                <a:solidFill>
                  <a:srgbClr val="190787"/>
                </a:solidFill>
                <a:cs typeface="Arial" charset="0"/>
              </a:rPr>
              <a:t>DISOPRED (David Jones’s group)</a:t>
            </a:r>
          </a:p>
          <a:p>
            <a:r>
              <a:rPr lang="en-US" sz="1800">
                <a:solidFill>
                  <a:srgbClr val="190787"/>
                </a:solidFill>
                <a:cs typeface="Arial" charset="0"/>
              </a:rPr>
              <a:t>IUPred (Tompa’s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p:bldP spid="21094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42875"/>
            <a:ext cx="7772400" cy="1143000"/>
          </a:xfrm>
        </p:spPr>
        <p:txBody>
          <a:bodyPr/>
          <a:lstStyle/>
          <a:p>
            <a:pPr eaLnBrk="1" hangingPunct="1"/>
            <a:r>
              <a:rPr lang="en-GB"/>
              <a:t>A continuum of protein structures</a:t>
            </a:r>
          </a:p>
        </p:txBody>
      </p:sp>
      <p:pic>
        <p:nvPicPr>
          <p:cNvPr id="54275" name="Picture 4"/>
          <p:cNvPicPr>
            <a:picLocks noChangeAspect="1" noChangeArrowheads="1"/>
          </p:cNvPicPr>
          <p:nvPr/>
        </p:nvPicPr>
        <p:blipFill>
          <a:blip r:embed="rId2" cstate="print"/>
          <a:srcRect/>
          <a:stretch>
            <a:fillRect/>
          </a:stretch>
        </p:blipFill>
        <p:spPr bwMode="auto">
          <a:xfrm>
            <a:off x="1590675" y="1190625"/>
            <a:ext cx="7391400" cy="5368925"/>
          </a:xfrm>
          <a:prstGeom prst="rect">
            <a:avLst/>
          </a:prstGeom>
          <a:noFill/>
          <a:ln w="9525">
            <a:noFill/>
            <a:miter lim="800000"/>
            <a:headEnd/>
            <a:tailEnd/>
          </a:ln>
        </p:spPr>
      </p:pic>
      <p:sp>
        <p:nvSpPr>
          <p:cNvPr id="54276" name="Rectangle 5"/>
          <p:cNvSpPr>
            <a:spLocks noChangeArrowheads="1"/>
          </p:cNvSpPr>
          <p:nvPr/>
        </p:nvSpPr>
        <p:spPr bwMode="auto">
          <a:xfrm>
            <a:off x="38100" y="5572125"/>
            <a:ext cx="2990850" cy="549275"/>
          </a:xfrm>
          <a:prstGeom prst="rect">
            <a:avLst/>
          </a:prstGeom>
          <a:noFill/>
          <a:ln w="9525">
            <a:noFill/>
            <a:miter lim="800000"/>
            <a:headEnd/>
            <a:tailEnd/>
          </a:ln>
        </p:spPr>
        <p:txBody>
          <a:bodyPr>
            <a:spAutoFit/>
          </a:bodyPr>
          <a:lstStyle/>
          <a:p>
            <a:pPr algn="ctr"/>
            <a:r>
              <a:rPr lang="en-US" sz="1000" b="1"/>
              <a:t>Dyson and Wright, “Intrinsically unstructured proteins and their functions” (2005) Nature Review Molecular Cell Biology 6: 197-208</a:t>
            </a:r>
            <a:endParaRPr lang="en-GB" sz="10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95275"/>
            <a:ext cx="7772400" cy="1143000"/>
          </a:xfrm>
        </p:spPr>
        <p:txBody>
          <a:bodyPr/>
          <a:lstStyle/>
          <a:p>
            <a:pPr eaLnBrk="1" hangingPunct="1"/>
            <a:r>
              <a:rPr lang="en-GB" sz="4000"/>
              <a:t>Coupling of folding to target binding</a:t>
            </a:r>
          </a:p>
        </p:txBody>
      </p:sp>
      <p:grpSp>
        <p:nvGrpSpPr>
          <p:cNvPr id="55299" name="Group 7"/>
          <p:cNvGrpSpPr>
            <a:grpSpLocks/>
          </p:cNvGrpSpPr>
          <p:nvPr/>
        </p:nvGrpSpPr>
        <p:grpSpPr bwMode="auto">
          <a:xfrm>
            <a:off x="98425" y="2006600"/>
            <a:ext cx="5375275" cy="4335463"/>
            <a:chOff x="1076" y="1264"/>
            <a:chExt cx="3776" cy="2942"/>
          </a:xfrm>
        </p:grpSpPr>
        <p:pic>
          <p:nvPicPr>
            <p:cNvPr id="55303" name="Picture 4" descr="coupl_fold_bind"/>
            <p:cNvPicPr>
              <a:picLocks noChangeAspect="1" noChangeArrowheads="1"/>
            </p:cNvPicPr>
            <p:nvPr/>
          </p:nvPicPr>
          <p:blipFill>
            <a:blip r:embed="rId2" cstate="print"/>
            <a:srcRect/>
            <a:stretch>
              <a:fillRect/>
            </a:stretch>
          </p:blipFill>
          <p:spPr bwMode="auto">
            <a:xfrm>
              <a:off x="1076" y="1264"/>
              <a:ext cx="3776" cy="2844"/>
            </a:xfrm>
            <a:prstGeom prst="rect">
              <a:avLst/>
            </a:prstGeom>
            <a:noFill/>
            <a:ln w="9525">
              <a:noFill/>
              <a:miter lim="800000"/>
              <a:headEnd/>
              <a:tailEnd/>
            </a:ln>
          </p:spPr>
        </p:pic>
        <p:sp>
          <p:nvSpPr>
            <p:cNvPr id="55304" name="Text Box 5"/>
            <p:cNvSpPr txBox="1">
              <a:spLocks noChangeArrowheads="1"/>
            </p:cNvSpPr>
            <p:nvPr/>
          </p:nvSpPr>
          <p:spPr bwMode="auto">
            <a:xfrm>
              <a:off x="2000" y="3476"/>
              <a:ext cx="1613" cy="186"/>
            </a:xfrm>
            <a:prstGeom prst="rect">
              <a:avLst/>
            </a:prstGeom>
            <a:noFill/>
            <a:ln w="9525">
              <a:noFill/>
              <a:miter lim="800000"/>
              <a:headEnd/>
              <a:tailEnd/>
            </a:ln>
          </p:spPr>
          <p:txBody>
            <a:bodyPr wrap="none">
              <a:spAutoFit/>
            </a:bodyPr>
            <a:lstStyle/>
            <a:p>
              <a:pPr algn="ctr"/>
              <a:r>
                <a:rPr lang="en-GB" sz="1200"/>
                <a:t>Predicted </a:t>
              </a:r>
              <a:r>
                <a:rPr lang="en-GB" sz="1200">
                  <a:latin typeface="Symbol" pitchFamily="18" charset="2"/>
                </a:rPr>
                <a:t>a</a:t>
              </a:r>
              <a:r>
                <a:rPr lang="en-GB" sz="1200"/>
                <a:t>-helices in free peptide</a:t>
              </a:r>
            </a:p>
          </p:txBody>
        </p:sp>
        <p:sp>
          <p:nvSpPr>
            <p:cNvPr id="55305" name="Text Box 6"/>
            <p:cNvSpPr txBox="1">
              <a:spLocks noChangeArrowheads="1"/>
            </p:cNvSpPr>
            <p:nvPr/>
          </p:nvSpPr>
          <p:spPr bwMode="auto">
            <a:xfrm>
              <a:off x="1762" y="4020"/>
              <a:ext cx="2240" cy="186"/>
            </a:xfrm>
            <a:prstGeom prst="rect">
              <a:avLst/>
            </a:prstGeom>
            <a:noFill/>
            <a:ln w="9525">
              <a:noFill/>
              <a:miter lim="800000"/>
              <a:headEnd/>
              <a:tailEnd/>
            </a:ln>
          </p:spPr>
          <p:txBody>
            <a:bodyPr wrap="none">
              <a:spAutoFit/>
            </a:bodyPr>
            <a:lstStyle/>
            <a:p>
              <a:pPr algn="ctr"/>
              <a:r>
                <a:rPr lang="en-GB" sz="1200"/>
                <a:t>Experimentally determined </a:t>
              </a:r>
              <a:r>
                <a:rPr lang="en-GB" sz="1200">
                  <a:latin typeface="Symbol" pitchFamily="18" charset="2"/>
                </a:rPr>
                <a:t>a</a:t>
              </a:r>
              <a:r>
                <a:rPr lang="en-GB" sz="1200"/>
                <a:t>-helices in complex</a:t>
              </a:r>
            </a:p>
          </p:txBody>
        </p:sp>
      </p:grpSp>
      <p:sp>
        <p:nvSpPr>
          <p:cNvPr id="55300" name="Text Box 8"/>
          <p:cNvSpPr txBox="1">
            <a:spLocks noChangeArrowheads="1"/>
          </p:cNvSpPr>
          <p:nvPr/>
        </p:nvSpPr>
        <p:spPr bwMode="auto">
          <a:xfrm>
            <a:off x="5021263" y="4722813"/>
            <a:ext cx="4122737" cy="822325"/>
          </a:xfrm>
          <a:prstGeom prst="rect">
            <a:avLst/>
          </a:prstGeom>
          <a:noFill/>
          <a:ln w="9525">
            <a:noFill/>
            <a:miter lim="800000"/>
            <a:headEnd/>
            <a:tailEnd/>
          </a:ln>
        </p:spPr>
        <p:txBody>
          <a:bodyPr wrap="none">
            <a:spAutoFit/>
          </a:bodyPr>
          <a:lstStyle/>
          <a:p>
            <a:pPr>
              <a:buFontTx/>
              <a:buChar char="•"/>
            </a:pPr>
            <a:r>
              <a:rPr lang="en-GB" sz="1200"/>
              <a:t> Can provide tighter binding than similar sized, folded proteins.</a:t>
            </a:r>
          </a:p>
          <a:p>
            <a:pPr>
              <a:buFontTx/>
              <a:buChar char="•"/>
            </a:pPr>
            <a:r>
              <a:rPr lang="en-GB" sz="1200"/>
              <a:t> Enthalpy-Entropy compensation.</a:t>
            </a:r>
          </a:p>
          <a:p>
            <a:pPr>
              <a:buFontTx/>
              <a:buChar char="•"/>
            </a:pPr>
            <a:r>
              <a:rPr lang="en-GB" sz="1200"/>
              <a:t> Allows post-translational modification.</a:t>
            </a:r>
          </a:p>
          <a:p>
            <a:pPr>
              <a:buFontTx/>
              <a:buChar char="•"/>
            </a:pPr>
            <a:endParaRPr lang="en-GB" sz="1200"/>
          </a:p>
        </p:txBody>
      </p:sp>
      <p:sp>
        <p:nvSpPr>
          <p:cNvPr id="55301" name="Text Box 10"/>
          <p:cNvSpPr txBox="1">
            <a:spLocks noChangeArrowheads="1"/>
          </p:cNvSpPr>
          <p:nvPr/>
        </p:nvSpPr>
        <p:spPr bwMode="auto">
          <a:xfrm>
            <a:off x="452438" y="1641475"/>
            <a:ext cx="2311400" cy="457200"/>
          </a:xfrm>
          <a:prstGeom prst="rect">
            <a:avLst/>
          </a:prstGeom>
          <a:noFill/>
          <a:ln w="9525">
            <a:noFill/>
            <a:miter lim="800000"/>
            <a:headEnd/>
            <a:tailEnd/>
          </a:ln>
        </p:spPr>
        <p:txBody>
          <a:bodyPr wrap="none">
            <a:spAutoFit/>
          </a:bodyPr>
          <a:lstStyle/>
          <a:p>
            <a:r>
              <a:rPr lang="en-US" sz="1800"/>
              <a:t>KID domain of CREB</a:t>
            </a:r>
            <a:r>
              <a:rPr lang="en-US"/>
              <a:t> </a:t>
            </a:r>
          </a:p>
        </p:txBody>
      </p:sp>
      <p:sp>
        <p:nvSpPr>
          <p:cNvPr id="55302" name="Text Box 11"/>
          <p:cNvSpPr txBox="1">
            <a:spLocks noChangeArrowheads="1"/>
          </p:cNvSpPr>
          <p:nvPr/>
        </p:nvSpPr>
        <p:spPr bwMode="auto">
          <a:xfrm>
            <a:off x="5384800" y="1979613"/>
            <a:ext cx="3759200" cy="641350"/>
          </a:xfrm>
          <a:prstGeom prst="rect">
            <a:avLst/>
          </a:prstGeom>
          <a:noFill/>
          <a:ln w="9525">
            <a:noFill/>
            <a:miter lim="800000"/>
            <a:headEnd/>
            <a:tailEnd/>
          </a:ln>
        </p:spPr>
        <p:txBody>
          <a:bodyPr>
            <a:spAutoFit/>
          </a:bodyPr>
          <a:lstStyle/>
          <a:p>
            <a:r>
              <a:rPr lang="en-US" sz="1800"/>
              <a:t>pKID bound to KIX domain of CBP (</a:t>
            </a:r>
            <a:r>
              <a:rPr lang="en-US" sz="1800" u="sng"/>
              <a:t>C</a:t>
            </a:r>
            <a:r>
              <a:rPr lang="en-US" sz="1800"/>
              <a:t>REB binding </a:t>
            </a:r>
            <a:r>
              <a:rPr lang="en-US" sz="1800" u="sng"/>
              <a:t>p</a:t>
            </a:r>
            <a:r>
              <a:rPr lang="en-US" sz="1800"/>
              <a:t>rotein).</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295275"/>
            <a:ext cx="7772400" cy="1143000"/>
          </a:xfrm>
        </p:spPr>
        <p:txBody>
          <a:bodyPr/>
          <a:lstStyle/>
          <a:p>
            <a:pPr eaLnBrk="1" hangingPunct="1"/>
            <a:r>
              <a:rPr lang="en-GB" sz="2800"/>
              <a:t>Unstructured proteins can adopt multiple structures upon target binding- they are “plastic”</a:t>
            </a:r>
          </a:p>
        </p:txBody>
      </p:sp>
      <p:pic>
        <p:nvPicPr>
          <p:cNvPr id="56323" name="Picture 4" descr="hif1_strucs"/>
          <p:cNvPicPr>
            <a:picLocks noChangeAspect="1" noChangeArrowheads="1"/>
          </p:cNvPicPr>
          <p:nvPr/>
        </p:nvPicPr>
        <p:blipFill>
          <a:blip r:embed="rId2" cstate="print"/>
          <a:srcRect/>
          <a:stretch>
            <a:fillRect/>
          </a:stretch>
        </p:blipFill>
        <p:spPr bwMode="auto">
          <a:xfrm>
            <a:off x="4513263" y="1616075"/>
            <a:ext cx="3306762" cy="4359275"/>
          </a:xfrm>
          <a:prstGeom prst="rect">
            <a:avLst/>
          </a:prstGeom>
          <a:noFill/>
          <a:ln w="9525">
            <a:noFill/>
            <a:miter lim="800000"/>
            <a:headEnd/>
            <a:tailEnd/>
          </a:ln>
        </p:spPr>
      </p:pic>
      <p:sp>
        <p:nvSpPr>
          <p:cNvPr id="56324" name="Text Box 5"/>
          <p:cNvSpPr txBox="1">
            <a:spLocks noChangeArrowheads="1"/>
          </p:cNvSpPr>
          <p:nvPr/>
        </p:nvSpPr>
        <p:spPr bwMode="auto">
          <a:xfrm>
            <a:off x="677863" y="2139950"/>
            <a:ext cx="3813175" cy="457200"/>
          </a:xfrm>
          <a:prstGeom prst="rect">
            <a:avLst/>
          </a:prstGeom>
          <a:noFill/>
          <a:ln w="9525">
            <a:noFill/>
            <a:miter lim="800000"/>
            <a:headEnd/>
            <a:tailEnd/>
          </a:ln>
        </p:spPr>
        <p:txBody>
          <a:bodyPr>
            <a:spAutoFit/>
          </a:bodyPr>
          <a:lstStyle/>
          <a:p>
            <a:r>
              <a:rPr lang="en-GB" sz="1200"/>
              <a:t>Hif1</a:t>
            </a:r>
            <a:r>
              <a:rPr lang="en-GB" sz="1200">
                <a:latin typeface="Symbol" pitchFamily="18" charset="2"/>
              </a:rPr>
              <a:t>a</a:t>
            </a:r>
            <a:r>
              <a:rPr lang="en-GB" sz="1200"/>
              <a:t> peptide bound to the TAZ1 domain of CBP. Here the peptide forms an </a:t>
            </a:r>
            <a:r>
              <a:rPr lang="en-GB" sz="1200">
                <a:latin typeface="Symbol" pitchFamily="18" charset="2"/>
              </a:rPr>
              <a:t>a</a:t>
            </a:r>
            <a:r>
              <a:rPr lang="en-GB" sz="1200"/>
              <a:t>-helix.</a:t>
            </a:r>
          </a:p>
        </p:txBody>
      </p:sp>
      <p:sp>
        <p:nvSpPr>
          <p:cNvPr id="56325" name="Text Box 6"/>
          <p:cNvSpPr txBox="1">
            <a:spLocks noChangeArrowheads="1"/>
          </p:cNvSpPr>
          <p:nvPr/>
        </p:nvSpPr>
        <p:spPr bwMode="auto">
          <a:xfrm>
            <a:off x="379413" y="4799013"/>
            <a:ext cx="4275137" cy="457200"/>
          </a:xfrm>
          <a:prstGeom prst="rect">
            <a:avLst/>
          </a:prstGeom>
          <a:noFill/>
          <a:ln w="9525">
            <a:noFill/>
            <a:miter lim="800000"/>
            <a:headEnd/>
            <a:tailEnd/>
          </a:ln>
        </p:spPr>
        <p:txBody>
          <a:bodyPr>
            <a:spAutoFit/>
          </a:bodyPr>
          <a:lstStyle/>
          <a:p>
            <a:r>
              <a:rPr lang="en-GB" sz="1200"/>
              <a:t>Hif1</a:t>
            </a:r>
            <a:r>
              <a:rPr lang="en-GB" sz="1200">
                <a:latin typeface="Symbol" pitchFamily="18" charset="2"/>
              </a:rPr>
              <a:t>a</a:t>
            </a:r>
            <a:r>
              <a:rPr lang="en-GB" sz="1200"/>
              <a:t> peptide bound to asparagine hydroxylase. Here the peptide binds in an extended conformation.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01600"/>
            <a:ext cx="7772400" cy="1143000"/>
          </a:xfrm>
        </p:spPr>
        <p:txBody>
          <a:bodyPr/>
          <a:lstStyle/>
          <a:p>
            <a:pPr eaLnBrk="1" hangingPunct="1"/>
            <a:r>
              <a:rPr lang="en-GB"/>
              <a:t>Take-Home Lessons</a:t>
            </a:r>
          </a:p>
        </p:txBody>
      </p:sp>
      <p:sp>
        <p:nvSpPr>
          <p:cNvPr id="57347" name="Rectangle 3"/>
          <p:cNvSpPr>
            <a:spLocks noGrp="1" noChangeArrowheads="1"/>
          </p:cNvSpPr>
          <p:nvPr>
            <p:ph type="body" idx="1"/>
          </p:nvPr>
        </p:nvSpPr>
        <p:spPr>
          <a:xfrm>
            <a:off x="685800" y="1314450"/>
            <a:ext cx="7772400" cy="4114800"/>
          </a:xfrm>
        </p:spPr>
        <p:txBody>
          <a:bodyPr/>
          <a:lstStyle/>
          <a:p>
            <a:pPr eaLnBrk="1" hangingPunct="1"/>
            <a:r>
              <a:rPr lang="en-GB" sz="2000"/>
              <a:t>Proteins are polymers of 20 naturally occurring, L-amino acids (aa).</a:t>
            </a:r>
          </a:p>
          <a:p>
            <a:pPr eaLnBrk="1" hangingPunct="1"/>
            <a:r>
              <a:rPr lang="en-GB" sz="2000"/>
              <a:t>The sequence of aa’s defines the structure and hence function, of a protein.</a:t>
            </a:r>
          </a:p>
          <a:p>
            <a:pPr eaLnBrk="1" hangingPunct="1"/>
            <a:r>
              <a:rPr lang="en-GB" sz="2000"/>
              <a:t>The aa’s can be divided into hydrophobic, polar and charged groups depending on the sidechain chemistry. This defines where in the 3D protein structure a given aa is likely to be found.</a:t>
            </a:r>
          </a:p>
          <a:p>
            <a:pPr eaLnBrk="1" hangingPunct="1"/>
            <a:r>
              <a:rPr lang="en-GB" sz="2000"/>
              <a:t>Because of the sidechain, the rotation around the backbone bonds, defined by the dihedral angles </a:t>
            </a:r>
            <a:r>
              <a:rPr lang="en-GB" sz="2000">
                <a:latin typeface="Symbol" pitchFamily="18" charset="2"/>
              </a:rPr>
              <a:t>f </a:t>
            </a:r>
            <a:r>
              <a:rPr lang="en-GB" sz="2000"/>
              <a:t>and </a:t>
            </a:r>
            <a:r>
              <a:rPr lang="en-GB" sz="2000">
                <a:latin typeface="Symbol" pitchFamily="18" charset="2"/>
              </a:rPr>
              <a:t>y</a:t>
            </a:r>
            <a:r>
              <a:rPr lang="en-GB" sz="2000"/>
              <a:t>, is hindered with certain values being preferred.</a:t>
            </a:r>
            <a:endParaRPr lang="en-GB" sz="2000">
              <a:latin typeface="Symbol" pitchFamily="18" charset="2"/>
            </a:endParaRPr>
          </a:p>
          <a:p>
            <a:pPr eaLnBrk="1" hangingPunct="1"/>
            <a:r>
              <a:rPr lang="en-GB" sz="2000"/>
              <a:t>Proteins fold into different levels of structure referred to as secondary through quaternary. You should know what each refers to.</a:t>
            </a:r>
          </a:p>
          <a:p>
            <a:pPr eaLnBrk="1" hangingPunct="1"/>
            <a:r>
              <a:rPr lang="en-GB" sz="2000"/>
              <a:t>Large proteins generally do not consist of one large structure but multiple, independently folding domains that not only provide specific functions, but interact to add a further level of regulation to protein function.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a:t>Take Home Lessons (cont)</a:t>
            </a:r>
          </a:p>
        </p:txBody>
      </p:sp>
      <p:sp>
        <p:nvSpPr>
          <p:cNvPr id="58371" name="Rectangle 3"/>
          <p:cNvSpPr>
            <a:spLocks noGrp="1" noChangeArrowheads="1"/>
          </p:cNvSpPr>
          <p:nvPr>
            <p:ph type="body" idx="1"/>
          </p:nvPr>
        </p:nvSpPr>
        <p:spPr/>
        <p:txBody>
          <a:bodyPr/>
          <a:lstStyle/>
          <a:p>
            <a:pPr eaLnBrk="1" hangingPunct="1"/>
            <a:r>
              <a:rPr lang="en-GB"/>
              <a:t>Many proteins or portions of proteins within the cell are intentionally disordered.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87325" y="808038"/>
            <a:ext cx="6462713" cy="4830762"/>
          </a:xfrm>
          <a:prstGeom prst="rect">
            <a:avLst/>
          </a:prstGeom>
          <a:noFill/>
          <a:ln w="9525">
            <a:noFill/>
            <a:miter lim="800000"/>
            <a:headEnd/>
            <a:tailEnd/>
          </a:ln>
        </p:spPr>
      </p:pic>
      <p:sp>
        <p:nvSpPr>
          <p:cNvPr id="8195" name="Text Box 3078"/>
          <p:cNvSpPr txBox="1">
            <a:spLocks noChangeArrowheads="1"/>
          </p:cNvSpPr>
          <p:nvPr/>
        </p:nvSpPr>
        <p:spPr bwMode="auto">
          <a:xfrm>
            <a:off x="6604000" y="1185863"/>
            <a:ext cx="2397125" cy="1803400"/>
          </a:xfrm>
          <a:prstGeom prst="rect">
            <a:avLst/>
          </a:prstGeom>
          <a:noFill/>
          <a:ln w="9525">
            <a:noFill/>
            <a:miter lim="800000"/>
            <a:headEnd/>
            <a:tailEnd/>
          </a:ln>
        </p:spPr>
        <p:txBody>
          <a:bodyPr>
            <a:spAutoFit/>
          </a:bodyPr>
          <a:lstStyle/>
          <a:p>
            <a:r>
              <a:rPr lang="en-US" sz="1600"/>
              <a:t>Generally found on the exterior of proteins. Sometimes in the interior but then always combined with a negatively charged aa in order to form a salt bridge.</a:t>
            </a:r>
          </a:p>
        </p:txBody>
      </p:sp>
      <p:sp>
        <p:nvSpPr>
          <p:cNvPr id="8196" name="Text Box 3079"/>
          <p:cNvSpPr txBox="1">
            <a:spLocks noChangeArrowheads="1"/>
          </p:cNvSpPr>
          <p:nvPr/>
        </p:nvSpPr>
        <p:spPr bwMode="auto">
          <a:xfrm>
            <a:off x="1103313" y="4575175"/>
            <a:ext cx="404812" cy="457200"/>
          </a:xfrm>
          <a:prstGeom prst="rect">
            <a:avLst/>
          </a:prstGeom>
          <a:noFill/>
          <a:ln w="9525">
            <a:noFill/>
            <a:miter lim="800000"/>
            <a:headEnd/>
            <a:tailEnd/>
          </a:ln>
        </p:spPr>
        <p:txBody>
          <a:bodyPr wrap="none">
            <a:spAutoFit/>
          </a:bodyPr>
          <a:lstStyle/>
          <a:p>
            <a:pPr algn="ctr"/>
            <a:r>
              <a:rPr lang="en-US"/>
              <a:t>K</a:t>
            </a:r>
          </a:p>
        </p:txBody>
      </p:sp>
      <p:sp>
        <p:nvSpPr>
          <p:cNvPr id="8197" name="Text Box 3080"/>
          <p:cNvSpPr txBox="1">
            <a:spLocks noChangeArrowheads="1"/>
          </p:cNvSpPr>
          <p:nvPr/>
        </p:nvSpPr>
        <p:spPr bwMode="auto">
          <a:xfrm>
            <a:off x="3683000" y="4956175"/>
            <a:ext cx="387350" cy="457200"/>
          </a:xfrm>
          <a:prstGeom prst="rect">
            <a:avLst/>
          </a:prstGeom>
          <a:noFill/>
          <a:ln w="9525">
            <a:noFill/>
            <a:miter lim="800000"/>
            <a:headEnd/>
            <a:tailEnd/>
          </a:ln>
        </p:spPr>
        <p:txBody>
          <a:bodyPr wrap="none">
            <a:spAutoFit/>
          </a:bodyPr>
          <a:lstStyle/>
          <a:p>
            <a:pPr algn="ctr"/>
            <a:r>
              <a:rPr lang="en-US"/>
              <a:t>R</a:t>
            </a:r>
          </a:p>
        </p:txBody>
      </p:sp>
      <p:sp>
        <p:nvSpPr>
          <p:cNvPr id="8198" name="Text Box 3081"/>
          <p:cNvSpPr txBox="1">
            <a:spLocks noChangeArrowheads="1"/>
          </p:cNvSpPr>
          <p:nvPr/>
        </p:nvSpPr>
        <p:spPr bwMode="auto">
          <a:xfrm>
            <a:off x="5360988" y="4413250"/>
            <a:ext cx="404812" cy="457200"/>
          </a:xfrm>
          <a:prstGeom prst="rect">
            <a:avLst/>
          </a:prstGeom>
          <a:noFill/>
          <a:ln w="9525">
            <a:noFill/>
            <a:miter lim="800000"/>
            <a:headEnd/>
            <a:tailEnd/>
          </a:ln>
        </p:spPr>
        <p:txBody>
          <a:bodyPr wrap="none">
            <a:spAutoFit/>
          </a:bodyPr>
          <a:lstStyle/>
          <a:p>
            <a:pPr algn="ctr"/>
            <a:r>
              <a:rPr lang="en-US"/>
              <a: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55600" y="417513"/>
            <a:ext cx="5672138" cy="4783137"/>
          </a:xfrm>
          <a:prstGeom prst="rect">
            <a:avLst/>
          </a:prstGeom>
          <a:noFill/>
          <a:ln w="9525">
            <a:noFill/>
            <a:miter lim="800000"/>
            <a:headEnd/>
            <a:tailEnd/>
          </a:ln>
        </p:spPr>
      </p:pic>
      <p:sp>
        <p:nvSpPr>
          <p:cNvPr id="9219" name="Text Box 1027"/>
          <p:cNvSpPr txBox="1">
            <a:spLocks noChangeArrowheads="1"/>
          </p:cNvSpPr>
          <p:nvPr/>
        </p:nvSpPr>
        <p:spPr bwMode="auto">
          <a:xfrm>
            <a:off x="6604000" y="1185863"/>
            <a:ext cx="2397125" cy="1803400"/>
          </a:xfrm>
          <a:prstGeom prst="rect">
            <a:avLst/>
          </a:prstGeom>
          <a:noFill/>
          <a:ln w="9525">
            <a:noFill/>
            <a:miter lim="800000"/>
            <a:headEnd/>
            <a:tailEnd/>
          </a:ln>
        </p:spPr>
        <p:txBody>
          <a:bodyPr>
            <a:spAutoFit/>
          </a:bodyPr>
          <a:lstStyle/>
          <a:p>
            <a:r>
              <a:rPr lang="en-US" sz="1600"/>
              <a:t>Generally found on the exterior of proteins. Sometimes in the interior but then always combined with a positively charged aa in order to form a salt bridge.</a:t>
            </a:r>
          </a:p>
        </p:txBody>
      </p:sp>
      <p:sp>
        <p:nvSpPr>
          <p:cNvPr id="9220" name="Text Box 1028"/>
          <p:cNvSpPr txBox="1">
            <a:spLocks noChangeArrowheads="1"/>
          </p:cNvSpPr>
          <p:nvPr/>
        </p:nvSpPr>
        <p:spPr bwMode="auto">
          <a:xfrm>
            <a:off x="1627188" y="3860800"/>
            <a:ext cx="404812" cy="457200"/>
          </a:xfrm>
          <a:prstGeom prst="rect">
            <a:avLst/>
          </a:prstGeom>
          <a:noFill/>
          <a:ln w="9525">
            <a:noFill/>
            <a:miter lim="800000"/>
            <a:headEnd/>
            <a:tailEnd/>
          </a:ln>
        </p:spPr>
        <p:txBody>
          <a:bodyPr wrap="none">
            <a:spAutoFit/>
          </a:bodyPr>
          <a:lstStyle/>
          <a:p>
            <a:pPr algn="ctr"/>
            <a:r>
              <a:rPr lang="en-US"/>
              <a:t>D</a:t>
            </a:r>
          </a:p>
        </p:txBody>
      </p:sp>
      <p:sp>
        <p:nvSpPr>
          <p:cNvPr id="9221" name="Text Box 1029"/>
          <p:cNvSpPr txBox="1">
            <a:spLocks noChangeArrowheads="1"/>
          </p:cNvSpPr>
          <p:nvPr/>
        </p:nvSpPr>
        <p:spPr bwMode="auto">
          <a:xfrm>
            <a:off x="5273675" y="4327525"/>
            <a:ext cx="369888" cy="457200"/>
          </a:xfrm>
          <a:prstGeom prst="rect">
            <a:avLst/>
          </a:prstGeom>
          <a:noFill/>
          <a:ln w="9525">
            <a:noFill/>
            <a:miter lim="800000"/>
            <a:headEnd/>
            <a:tailEnd/>
          </a:ln>
        </p:spPr>
        <p:txBody>
          <a:bodyPr wrap="none">
            <a:spAutoFit/>
          </a:bodyPr>
          <a:lstStyle/>
          <a:p>
            <a:pPr algn="ctr"/>
            <a:r>
              <a:rPr lang="en-US"/>
              <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769938" y="382588"/>
            <a:ext cx="7297737" cy="3579812"/>
          </a:xfrm>
          <a:prstGeom prst="rect">
            <a:avLst/>
          </a:prstGeom>
          <a:noFill/>
          <a:ln w="9525">
            <a:noFill/>
            <a:miter lim="800000"/>
            <a:headEnd/>
            <a:tailEnd/>
          </a:ln>
        </p:spPr>
      </p:pic>
      <p:sp>
        <p:nvSpPr>
          <p:cNvPr id="10243" name="Text Box 1028"/>
          <p:cNvSpPr txBox="1">
            <a:spLocks noChangeArrowheads="1"/>
          </p:cNvSpPr>
          <p:nvPr/>
        </p:nvSpPr>
        <p:spPr bwMode="auto">
          <a:xfrm>
            <a:off x="835025" y="4556125"/>
            <a:ext cx="7011988" cy="822325"/>
          </a:xfrm>
          <a:prstGeom prst="rect">
            <a:avLst/>
          </a:prstGeom>
          <a:noFill/>
          <a:ln w="9525">
            <a:noFill/>
            <a:miter lim="800000"/>
            <a:headEnd/>
            <a:tailEnd/>
          </a:ln>
        </p:spPr>
        <p:txBody>
          <a:bodyPr>
            <a:spAutoFit/>
          </a:bodyPr>
          <a:lstStyle/>
          <a:p>
            <a:r>
              <a:rPr lang="en-US"/>
              <a:t>Interior of the cell is reducing so cysteine is usually in the sulfhydryl form.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347788" y="312738"/>
            <a:ext cx="2371725" cy="6097587"/>
          </a:xfrm>
          <a:prstGeom prst="rect">
            <a:avLst/>
          </a:prstGeom>
          <a:noFill/>
          <a:ln w="9525">
            <a:noFill/>
            <a:miter lim="800000"/>
            <a:headEnd/>
            <a:tailEnd/>
          </a:ln>
        </p:spPr>
      </p:pic>
      <p:sp>
        <p:nvSpPr>
          <p:cNvPr id="11267" name="Text Box 1024"/>
          <p:cNvSpPr txBox="1">
            <a:spLocks noChangeArrowheads="1"/>
          </p:cNvSpPr>
          <p:nvPr/>
        </p:nvSpPr>
        <p:spPr bwMode="auto">
          <a:xfrm>
            <a:off x="3395663" y="908050"/>
            <a:ext cx="5584825" cy="3013075"/>
          </a:xfrm>
          <a:prstGeom prst="rect">
            <a:avLst/>
          </a:prstGeom>
          <a:noFill/>
          <a:ln w="9525">
            <a:noFill/>
            <a:miter lim="800000"/>
            <a:headEnd/>
            <a:tailEnd/>
          </a:ln>
        </p:spPr>
        <p:txBody>
          <a:bodyPr>
            <a:spAutoFit/>
          </a:bodyPr>
          <a:lstStyle/>
          <a:p>
            <a:r>
              <a:rPr lang="en-US"/>
              <a:t>An example of a disulfide containing protein, the peptide hormone insulin. The active form of insulin is initially made from a single polypeptide (proinsulin) and cleaved into the final form. Upon cleavage it is excreted into the extracellular millieu where the cysteines are oxidized to form disulfide bridges.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8572</TotalTime>
  <Words>2124</Words>
  <Application>Microsoft Macintosh PowerPoint</Application>
  <PresentationFormat>On-screen Show (4:3)</PresentationFormat>
  <Paragraphs>234</Paragraphs>
  <Slides>55</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Comic Sans MS</vt:lpstr>
      <vt:lpstr>Symbol</vt:lpstr>
      <vt:lpstr>Times New Roman</vt:lpstr>
      <vt:lpstr>Default Design</vt:lpstr>
      <vt:lpstr>Introduction to 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 distribution in a peptide bond.</vt:lpstr>
      <vt:lpstr>Structure of the peptide bond</vt:lpstr>
      <vt:lpstr>PowerPoint Presentation</vt:lpstr>
      <vt:lpstr>PowerPoint Presentation</vt:lpstr>
      <vt:lpstr>PowerPoint Presentation</vt:lpstr>
      <vt:lpstr>PowerPoint Presentation</vt:lpstr>
      <vt:lpstr>   The Elements of Secondary Structure   I. The a-Helix</vt:lpstr>
      <vt:lpstr>PowerPoint Presentation</vt:lpstr>
      <vt:lpstr>PowerPoint Presentation</vt:lpstr>
      <vt:lpstr>PowerPoint Presentation</vt:lpstr>
      <vt:lpstr>PowerPoint Presentation</vt:lpstr>
      <vt:lpstr>PowerPoint Presentation</vt:lpstr>
      <vt:lpstr>   The Elements of Secondary Structure   I. The b-Sheet</vt:lpstr>
      <vt:lpstr>PowerPoint Presentation</vt:lpstr>
      <vt:lpstr>PowerPoint Presentation</vt:lpstr>
      <vt:lpstr>b-sheets are almost never flat!</vt:lpstr>
      <vt:lpstr>Tertiary Structure Representations</vt:lpstr>
      <vt:lpstr>Tertiary Structure Representations: bond</vt:lpstr>
      <vt:lpstr>Tertiary Structure Representations: Ribbon/CPK</vt:lpstr>
      <vt:lpstr>Tertiary Structure Representations: Surface</vt:lpstr>
      <vt:lpstr>Structural Motifs</vt:lpstr>
      <vt:lpstr>A few examples of common 3o structural motifs</vt:lpstr>
      <vt:lpstr>The helical bundle bundle.</vt:lpstr>
      <vt:lpstr>Some 4 helix bundle proteins</vt:lpstr>
      <vt:lpstr>Helix-Helix Interactions</vt:lpstr>
      <vt:lpstr>b-sheets</vt:lpstr>
      <vt:lpstr>The b-barrel</vt:lpstr>
      <vt:lpstr>PowerPoint Presentation</vt:lpstr>
      <vt:lpstr>PowerPoint Presentation</vt:lpstr>
      <vt:lpstr>Protein domains</vt:lpstr>
      <vt:lpstr>How proteins are made from domains.</vt:lpstr>
      <vt:lpstr>Determining Domain Structure by Limited Proteolysis</vt:lpstr>
      <vt:lpstr>Protein regulation by coordinated action of domains</vt:lpstr>
      <vt:lpstr>PowerPoint Presentation</vt:lpstr>
      <vt:lpstr>PowerPoint Presentation</vt:lpstr>
      <vt:lpstr>A continuum of protein structures</vt:lpstr>
      <vt:lpstr>Coupling of folding to target binding</vt:lpstr>
      <vt:lpstr>Unstructured proteins can adopt multiple structures upon target binding- they are “plastic”</vt:lpstr>
      <vt:lpstr>Take-Home Lessons</vt:lpstr>
      <vt:lpstr>Take Home Lessons (cont)</vt:lpstr>
    </vt:vector>
  </TitlesOfParts>
  <Company>Gor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Siegal</dc:creator>
  <cp:lastModifiedBy>Jiri Vondrasek</cp:lastModifiedBy>
  <cp:revision>146</cp:revision>
  <dcterms:created xsi:type="dcterms:W3CDTF">2001-10-10T12:02:04Z</dcterms:created>
  <dcterms:modified xsi:type="dcterms:W3CDTF">2019-02-28T09:22:34Z</dcterms:modified>
</cp:coreProperties>
</file>