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79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80" r:id="rId12"/>
    <p:sldId id="283" r:id="rId13"/>
    <p:sldId id="284" r:id="rId14"/>
    <p:sldId id="285" r:id="rId15"/>
    <p:sldId id="286" r:id="rId16"/>
    <p:sldId id="287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190D0-060F-4144-9C35-4638EB6E6555}" type="datetimeFigureOut">
              <a:rPr lang="en-US" smtClean="0"/>
              <a:t>4/20/20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0A782-319D-534A-B795-6FCBDA5E5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20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C215-880F-FC4F-9D71-F68355045DD1}" type="datetimeFigureOut">
              <a:rPr lang="en-US" smtClean="0"/>
              <a:t>4/20/20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3BD6-D7C3-CB46-A468-652468139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52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C215-880F-FC4F-9D71-F68355045DD1}" type="datetimeFigureOut">
              <a:rPr lang="en-US" smtClean="0"/>
              <a:t>4/20/20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3BD6-D7C3-CB46-A468-652468139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95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C215-880F-FC4F-9D71-F68355045DD1}" type="datetimeFigureOut">
              <a:rPr lang="en-US" smtClean="0"/>
              <a:t>4/20/20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3BD6-D7C3-CB46-A468-652468139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3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6779E7FF-B512-BF4F-A9F3-E46F69E858FC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7111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C215-880F-FC4F-9D71-F68355045DD1}" type="datetimeFigureOut">
              <a:rPr lang="en-US" smtClean="0"/>
              <a:t>4/20/20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3BD6-D7C3-CB46-A468-652468139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5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C215-880F-FC4F-9D71-F68355045DD1}" type="datetimeFigureOut">
              <a:rPr lang="en-US" smtClean="0"/>
              <a:t>4/20/20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3BD6-D7C3-CB46-A468-652468139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47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C215-880F-FC4F-9D71-F68355045DD1}" type="datetimeFigureOut">
              <a:rPr lang="en-US" smtClean="0"/>
              <a:t>4/20/20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3BD6-D7C3-CB46-A468-652468139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32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C215-880F-FC4F-9D71-F68355045DD1}" type="datetimeFigureOut">
              <a:rPr lang="en-US" smtClean="0"/>
              <a:t>4/20/20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3BD6-D7C3-CB46-A468-652468139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37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C215-880F-FC4F-9D71-F68355045DD1}" type="datetimeFigureOut">
              <a:rPr lang="en-US" smtClean="0"/>
              <a:t>4/20/20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3BD6-D7C3-CB46-A468-652468139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06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C215-880F-FC4F-9D71-F68355045DD1}" type="datetimeFigureOut">
              <a:rPr lang="en-US" smtClean="0"/>
              <a:t>4/20/20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3BD6-D7C3-CB46-A468-652468139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7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C215-880F-FC4F-9D71-F68355045DD1}" type="datetimeFigureOut">
              <a:rPr lang="en-US" smtClean="0"/>
              <a:t>4/20/20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3BD6-D7C3-CB46-A468-652468139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1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C215-880F-FC4F-9D71-F68355045DD1}" type="datetimeFigureOut">
              <a:rPr lang="en-US" smtClean="0"/>
              <a:t>4/20/20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23BD6-D7C3-CB46-A468-652468139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8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3C215-880F-FC4F-9D71-F68355045DD1}" type="datetimeFigureOut">
              <a:rPr lang="en-US" smtClean="0"/>
              <a:t>4/20/20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23BD6-D7C3-CB46-A468-652468139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9137"/>
            <a:ext cx="12192000" cy="383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09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804" y="0"/>
            <a:ext cx="9608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54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/>
              <a:t>CS-ROSETTA</a:t>
            </a:r>
          </a:p>
        </p:txBody>
      </p:sp>
    </p:spTree>
    <p:extLst>
      <p:ext uri="{BB962C8B-B14F-4D97-AF65-F5344CB8AC3E}">
        <p14:creationId xmlns:p14="http://schemas.microsoft.com/office/powerpoint/2010/main" val="783082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The ROSETTA Procedure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Monte Carlo fragment replacement</a:t>
            </a:r>
          </a:p>
          <a:p>
            <a:r>
              <a:rPr lang="en-US" altLang="zh-TW"/>
              <a:t>Monte Carlo side chain packing</a:t>
            </a:r>
          </a:p>
          <a:p>
            <a:r>
              <a:rPr lang="en-US" altLang="zh-TW"/>
              <a:t>Monte Carlo minimization</a:t>
            </a:r>
          </a:p>
          <a:p>
            <a:r>
              <a:rPr lang="en-US" altLang="zh-TW"/>
              <a:t>As t goes to infinity (cubed? more?), it converges to the answer!</a:t>
            </a:r>
          </a:p>
        </p:txBody>
      </p:sp>
    </p:spTree>
    <p:extLst>
      <p:ext uri="{BB962C8B-B14F-4D97-AF65-F5344CB8AC3E}">
        <p14:creationId xmlns:p14="http://schemas.microsoft.com/office/powerpoint/2010/main" val="1387323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362950" cy="1143000"/>
          </a:xfrm>
        </p:spPr>
        <p:txBody>
          <a:bodyPr/>
          <a:lstStyle/>
          <a:p>
            <a:r>
              <a:rPr lang="en-US" altLang="zh-TW"/>
              <a:t>Monte Carlo (Random Sampling)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1326" y="1557338"/>
            <a:ext cx="4689475" cy="43100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 sz="2400"/>
              <a:t>Randomly (or pseudorandomly) pick a configuration and evaluate its energy.</a:t>
            </a:r>
          </a:p>
          <a:p>
            <a:pPr>
              <a:lnSpc>
                <a:spcPct val="80000"/>
              </a:lnSpc>
            </a:pPr>
            <a:r>
              <a:rPr lang="en-US" altLang="zh-TW" sz="2400"/>
              <a:t>If acceptably low, store result.</a:t>
            </a:r>
          </a:p>
          <a:p>
            <a:pPr>
              <a:lnSpc>
                <a:spcPct val="80000"/>
              </a:lnSpc>
            </a:pPr>
            <a:r>
              <a:rPr lang="en-US" altLang="zh-TW" sz="2400"/>
              <a:t>If not, move a distance away from that point as a function of the energy (Metropolis criterion, a.k.a. simulated annealing) and evaluate again</a:t>
            </a:r>
          </a:p>
          <a:p>
            <a:pPr>
              <a:lnSpc>
                <a:spcPct val="80000"/>
              </a:lnSpc>
            </a:pPr>
            <a:r>
              <a:rPr lang="en-US" altLang="zh-TW" sz="2400"/>
              <a:t>When some convergence threshold or time limit is met, stop and return stored results.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135189" y="5084763"/>
            <a:ext cx="3240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/>
              <a:t>http://www.chemistryexplained.com/images/chfa_03_img0571.jpg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628775"/>
            <a:ext cx="3248025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537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Advantages of Monte Carlo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/>
              <a:t>Individual computations are cheap</a:t>
            </a:r>
          </a:p>
          <a:p>
            <a:pPr lvl="1">
              <a:lnSpc>
                <a:spcPct val="90000"/>
              </a:lnSpc>
            </a:pPr>
            <a:r>
              <a:rPr lang="en-US" altLang="zh-TW"/>
              <a:t>Exponential search spaces are slow to search exhaustively</a:t>
            </a:r>
          </a:p>
          <a:p>
            <a:pPr lvl="1">
              <a:lnSpc>
                <a:spcPct val="90000"/>
              </a:lnSpc>
            </a:pPr>
            <a:r>
              <a:rPr lang="en-US" altLang="zh-TW"/>
              <a:t>Probabilistic worst case is identical to simple brute-force</a:t>
            </a:r>
          </a:p>
          <a:p>
            <a:pPr>
              <a:lnSpc>
                <a:spcPct val="90000"/>
              </a:lnSpc>
            </a:pPr>
            <a:r>
              <a:rPr lang="en-US" altLang="zh-TW"/>
              <a:t>Can be done as an empirical black box</a:t>
            </a:r>
          </a:p>
          <a:p>
            <a:pPr lvl="1">
              <a:lnSpc>
                <a:spcPct val="90000"/>
              </a:lnSpc>
            </a:pPr>
            <a:r>
              <a:rPr lang="en-US" altLang="zh-TW"/>
              <a:t>Can approximate molecular dynamics with empirical energy functions</a:t>
            </a:r>
          </a:p>
          <a:p>
            <a:pPr lvl="1">
              <a:lnSpc>
                <a:spcPct val="90000"/>
              </a:lnSpc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3736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/>
              <a:t>When Should Monte Carlo Be Used?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No provable bounds on running time</a:t>
            </a:r>
          </a:p>
          <a:p>
            <a:pPr lvl="1"/>
            <a:r>
              <a:rPr lang="en-US" altLang="zh-TW"/>
              <a:t>Monte Carlo linear algebra?</a:t>
            </a:r>
          </a:p>
          <a:p>
            <a:pPr lvl="1"/>
            <a:r>
              <a:rPr lang="en-US" altLang="zh-TW"/>
              <a:t>Monte Carlo comparison sort? (Bozo Sort)</a:t>
            </a:r>
          </a:p>
          <a:p>
            <a:r>
              <a:rPr lang="en-US" altLang="zh-TW"/>
              <a:t>No provable bounds on accuracy</a:t>
            </a:r>
          </a:p>
          <a:p>
            <a:pPr lvl="1"/>
            <a:r>
              <a:rPr lang="en-US" altLang="zh-TW"/>
              <a:t>Convergence != global minimum</a:t>
            </a:r>
          </a:p>
          <a:p>
            <a:r>
              <a:rPr lang="en-US" altLang="zh-TW"/>
              <a:t>Only sample what you can’t reasonably deterministically predict</a:t>
            </a:r>
          </a:p>
          <a:p>
            <a:pPr lvl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1032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1" name="Rectangle 63"/>
          <p:cNvSpPr>
            <a:spLocks noChangeArrowheads="1"/>
          </p:cNvSpPr>
          <p:nvPr/>
        </p:nvSpPr>
        <p:spPr bwMode="auto">
          <a:xfrm>
            <a:off x="8401050" y="4292600"/>
            <a:ext cx="1079500" cy="865188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2" name="Rectangle 64"/>
          <p:cNvSpPr>
            <a:spLocks noChangeArrowheads="1"/>
          </p:cNvSpPr>
          <p:nvPr/>
        </p:nvSpPr>
        <p:spPr bwMode="auto">
          <a:xfrm>
            <a:off x="8472489" y="4365625"/>
            <a:ext cx="936625" cy="719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Application to ROSETTA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/>
              <a:t>Monte Carlo fragment replacement</a:t>
            </a:r>
          </a:p>
          <a:p>
            <a:pPr lvl="1">
              <a:lnSpc>
                <a:spcPct val="90000"/>
              </a:lnSpc>
            </a:pPr>
            <a:r>
              <a:rPr lang="en-US" altLang="zh-TW"/>
              <a:t>Randomly select a position, and the 8 residues following it</a:t>
            </a:r>
          </a:p>
          <a:p>
            <a:pPr lvl="1">
              <a:lnSpc>
                <a:spcPct val="90000"/>
              </a:lnSpc>
            </a:pPr>
            <a:r>
              <a:rPr lang="en-US" altLang="zh-TW"/>
              <a:t>Randomly select a 9 residue fragment from database, and match the fragment’s bond angles</a:t>
            </a:r>
          </a:p>
        </p:txBody>
      </p:sp>
      <p:sp>
        <p:nvSpPr>
          <p:cNvPr id="37915" name="Line 27"/>
          <p:cNvSpPr>
            <a:spLocks noChangeShapeType="1"/>
          </p:cNvSpPr>
          <p:nvPr/>
        </p:nvSpPr>
        <p:spPr bwMode="auto">
          <a:xfrm>
            <a:off x="6672263" y="3068638"/>
            <a:ext cx="26654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5" name="Oval 17"/>
          <p:cNvSpPr>
            <a:spLocks noChangeArrowheads="1"/>
          </p:cNvSpPr>
          <p:nvPr/>
        </p:nvSpPr>
        <p:spPr bwMode="auto">
          <a:xfrm>
            <a:off x="6600825" y="292417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Oval 18"/>
          <p:cNvSpPr>
            <a:spLocks noChangeArrowheads="1"/>
          </p:cNvSpPr>
          <p:nvPr/>
        </p:nvSpPr>
        <p:spPr bwMode="auto">
          <a:xfrm>
            <a:off x="6888163" y="292417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7" name="Oval 19"/>
          <p:cNvSpPr>
            <a:spLocks noChangeArrowheads="1"/>
          </p:cNvSpPr>
          <p:nvPr/>
        </p:nvSpPr>
        <p:spPr bwMode="auto">
          <a:xfrm>
            <a:off x="7177088" y="292417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8" name="Oval 20"/>
          <p:cNvSpPr>
            <a:spLocks noChangeArrowheads="1"/>
          </p:cNvSpPr>
          <p:nvPr/>
        </p:nvSpPr>
        <p:spPr bwMode="auto">
          <a:xfrm>
            <a:off x="7464425" y="292417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9" name="Oval 21"/>
          <p:cNvSpPr>
            <a:spLocks noChangeArrowheads="1"/>
          </p:cNvSpPr>
          <p:nvPr/>
        </p:nvSpPr>
        <p:spPr bwMode="auto">
          <a:xfrm>
            <a:off x="7753350" y="2924175"/>
            <a:ext cx="215900" cy="2159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0" name="Oval 22"/>
          <p:cNvSpPr>
            <a:spLocks noChangeArrowheads="1"/>
          </p:cNvSpPr>
          <p:nvPr/>
        </p:nvSpPr>
        <p:spPr bwMode="auto">
          <a:xfrm>
            <a:off x="8040688" y="292417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9193213" y="292417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2" name="Oval 24"/>
          <p:cNvSpPr>
            <a:spLocks noChangeArrowheads="1"/>
          </p:cNvSpPr>
          <p:nvPr/>
        </p:nvSpPr>
        <p:spPr bwMode="auto">
          <a:xfrm>
            <a:off x="8904288" y="292417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3" name="Oval 25"/>
          <p:cNvSpPr>
            <a:spLocks noChangeArrowheads="1"/>
          </p:cNvSpPr>
          <p:nvPr/>
        </p:nvSpPr>
        <p:spPr bwMode="auto">
          <a:xfrm>
            <a:off x="8616950" y="292417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4" name="Oval 26"/>
          <p:cNvSpPr>
            <a:spLocks noChangeArrowheads="1"/>
          </p:cNvSpPr>
          <p:nvPr/>
        </p:nvSpPr>
        <p:spPr bwMode="auto">
          <a:xfrm>
            <a:off x="8329613" y="292417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6" name="Line 28"/>
          <p:cNvSpPr>
            <a:spLocks noChangeShapeType="1"/>
          </p:cNvSpPr>
          <p:nvPr/>
        </p:nvSpPr>
        <p:spPr bwMode="auto">
          <a:xfrm>
            <a:off x="6815138" y="3717925"/>
            <a:ext cx="26654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7" name="Oval 29"/>
          <p:cNvSpPr>
            <a:spLocks noChangeArrowheads="1"/>
          </p:cNvSpPr>
          <p:nvPr/>
        </p:nvSpPr>
        <p:spPr bwMode="auto">
          <a:xfrm>
            <a:off x="6743700" y="35734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7031038" y="35734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9" name="Oval 31"/>
          <p:cNvSpPr>
            <a:spLocks noChangeArrowheads="1"/>
          </p:cNvSpPr>
          <p:nvPr/>
        </p:nvSpPr>
        <p:spPr bwMode="auto">
          <a:xfrm>
            <a:off x="7319963" y="35734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0" name="Oval 32"/>
          <p:cNvSpPr>
            <a:spLocks noChangeArrowheads="1"/>
          </p:cNvSpPr>
          <p:nvPr/>
        </p:nvSpPr>
        <p:spPr bwMode="auto">
          <a:xfrm>
            <a:off x="7607300" y="35734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7896225" y="3573463"/>
            <a:ext cx="215900" cy="2159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2" name="Oval 34"/>
          <p:cNvSpPr>
            <a:spLocks noChangeArrowheads="1"/>
          </p:cNvSpPr>
          <p:nvPr/>
        </p:nvSpPr>
        <p:spPr bwMode="auto">
          <a:xfrm>
            <a:off x="8183563" y="3573463"/>
            <a:ext cx="215900" cy="2159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9336088" y="35734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9047163" y="35734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5" name="Oval 37"/>
          <p:cNvSpPr>
            <a:spLocks noChangeArrowheads="1"/>
          </p:cNvSpPr>
          <p:nvPr/>
        </p:nvSpPr>
        <p:spPr bwMode="auto">
          <a:xfrm>
            <a:off x="8759825" y="35734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6" name="Oval 38"/>
          <p:cNvSpPr>
            <a:spLocks noChangeArrowheads="1"/>
          </p:cNvSpPr>
          <p:nvPr/>
        </p:nvSpPr>
        <p:spPr bwMode="auto">
          <a:xfrm>
            <a:off x="8472488" y="3573463"/>
            <a:ext cx="215900" cy="2159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8" name="Line 50"/>
          <p:cNvSpPr>
            <a:spLocks noChangeShapeType="1"/>
          </p:cNvSpPr>
          <p:nvPr/>
        </p:nvSpPr>
        <p:spPr bwMode="auto">
          <a:xfrm>
            <a:off x="6888164" y="5661025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39" name="Line 51"/>
          <p:cNvSpPr>
            <a:spLocks noChangeShapeType="1"/>
          </p:cNvSpPr>
          <p:nvPr/>
        </p:nvSpPr>
        <p:spPr bwMode="auto">
          <a:xfrm flipV="1">
            <a:off x="7824789" y="5229226"/>
            <a:ext cx="503237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41" name="Line 53"/>
          <p:cNvSpPr>
            <a:spLocks noChangeShapeType="1"/>
          </p:cNvSpPr>
          <p:nvPr/>
        </p:nvSpPr>
        <p:spPr bwMode="auto">
          <a:xfrm>
            <a:off x="7824789" y="5229225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43" name="Line 55"/>
          <p:cNvSpPr>
            <a:spLocks noChangeShapeType="1"/>
          </p:cNvSpPr>
          <p:nvPr/>
        </p:nvSpPr>
        <p:spPr bwMode="auto">
          <a:xfrm>
            <a:off x="7824789" y="5229225"/>
            <a:ext cx="28733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44" name="Line 56"/>
          <p:cNvSpPr>
            <a:spLocks noChangeShapeType="1"/>
          </p:cNvSpPr>
          <p:nvPr/>
        </p:nvSpPr>
        <p:spPr bwMode="auto">
          <a:xfrm>
            <a:off x="8040688" y="5661025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8" name="Oval 40"/>
          <p:cNvSpPr>
            <a:spLocks noChangeArrowheads="1"/>
          </p:cNvSpPr>
          <p:nvPr/>
        </p:nvSpPr>
        <p:spPr bwMode="auto">
          <a:xfrm>
            <a:off x="6816725" y="5516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9" name="Oval 41"/>
          <p:cNvSpPr>
            <a:spLocks noChangeArrowheads="1"/>
          </p:cNvSpPr>
          <p:nvPr/>
        </p:nvSpPr>
        <p:spPr bwMode="auto">
          <a:xfrm>
            <a:off x="7104063" y="5516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0" name="Oval 42"/>
          <p:cNvSpPr>
            <a:spLocks noChangeArrowheads="1"/>
          </p:cNvSpPr>
          <p:nvPr/>
        </p:nvSpPr>
        <p:spPr bwMode="auto">
          <a:xfrm>
            <a:off x="7392988" y="5516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1" name="Oval 43"/>
          <p:cNvSpPr>
            <a:spLocks noChangeArrowheads="1"/>
          </p:cNvSpPr>
          <p:nvPr/>
        </p:nvSpPr>
        <p:spPr bwMode="auto">
          <a:xfrm>
            <a:off x="7680325" y="5516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2" name="Oval 44"/>
          <p:cNvSpPr>
            <a:spLocks noChangeArrowheads="1"/>
          </p:cNvSpPr>
          <p:nvPr/>
        </p:nvSpPr>
        <p:spPr bwMode="auto">
          <a:xfrm>
            <a:off x="7751763" y="5157788"/>
            <a:ext cx="215900" cy="2159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3" name="Oval 45"/>
          <p:cNvSpPr>
            <a:spLocks noChangeArrowheads="1"/>
          </p:cNvSpPr>
          <p:nvPr/>
        </p:nvSpPr>
        <p:spPr bwMode="auto">
          <a:xfrm>
            <a:off x="8183563" y="5157788"/>
            <a:ext cx="215900" cy="2159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4" name="Oval 46"/>
          <p:cNvSpPr>
            <a:spLocks noChangeArrowheads="1"/>
          </p:cNvSpPr>
          <p:nvPr/>
        </p:nvSpPr>
        <p:spPr bwMode="auto">
          <a:xfrm>
            <a:off x="8904288" y="5516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5" name="Oval 47"/>
          <p:cNvSpPr>
            <a:spLocks noChangeArrowheads="1"/>
          </p:cNvSpPr>
          <p:nvPr/>
        </p:nvSpPr>
        <p:spPr bwMode="auto">
          <a:xfrm>
            <a:off x="8615363" y="5516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6" name="Oval 48"/>
          <p:cNvSpPr>
            <a:spLocks noChangeArrowheads="1"/>
          </p:cNvSpPr>
          <p:nvPr/>
        </p:nvSpPr>
        <p:spPr bwMode="auto">
          <a:xfrm>
            <a:off x="8328025" y="5516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7" name="Oval 49"/>
          <p:cNvSpPr>
            <a:spLocks noChangeArrowheads="1"/>
          </p:cNvSpPr>
          <p:nvPr/>
        </p:nvSpPr>
        <p:spPr bwMode="auto">
          <a:xfrm>
            <a:off x="7967663" y="5516563"/>
            <a:ext cx="215900" cy="2159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5" name="Line 57"/>
          <p:cNvSpPr>
            <a:spLocks noChangeShapeType="1"/>
          </p:cNvSpPr>
          <p:nvPr/>
        </p:nvSpPr>
        <p:spPr bwMode="auto">
          <a:xfrm flipV="1">
            <a:off x="8689975" y="4508501"/>
            <a:ext cx="503238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46" name="Line 58"/>
          <p:cNvSpPr>
            <a:spLocks noChangeShapeType="1"/>
          </p:cNvSpPr>
          <p:nvPr/>
        </p:nvSpPr>
        <p:spPr bwMode="auto">
          <a:xfrm>
            <a:off x="8689975" y="4508500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47" name="Line 59"/>
          <p:cNvSpPr>
            <a:spLocks noChangeShapeType="1"/>
          </p:cNvSpPr>
          <p:nvPr/>
        </p:nvSpPr>
        <p:spPr bwMode="auto">
          <a:xfrm>
            <a:off x="8689975" y="4508500"/>
            <a:ext cx="28733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48" name="Oval 60"/>
          <p:cNvSpPr>
            <a:spLocks noChangeArrowheads="1"/>
          </p:cNvSpPr>
          <p:nvPr/>
        </p:nvSpPr>
        <p:spPr bwMode="auto">
          <a:xfrm>
            <a:off x="8616950" y="4437063"/>
            <a:ext cx="215900" cy="2159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9" name="Oval 61"/>
          <p:cNvSpPr>
            <a:spLocks noChangeArrowheads="1"/>
          </p:cNvSpPr>
          <p:nvPr/>
        </p:nvSpPr>
        <p:spPr bwMode="auto">
          <a:xfrm>
            <a:off x="9048750" y="4437063"/>
            <a:ext cx="215900" cy="2159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0" name="Oval 62"/>
          <p:cNvSpPr>
            <a:spLocks noChangeArrowheads="1"/>
          </p:cNvSpPr>
          <p:nvPr/>
        </p:nvSpPr>
        <p:spPr bwMode="auto">
          <a:xfrm>
            <a:off x="8832850" y="4795838"/>
            <a:ext cx="215900" cy="2159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6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Chemical-Shift Rosetta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Use NMR data as an additional criterion in fragment selection phase.</a:t>
            </a:r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1847851" y="4868864"/>
            <a:ext cx="1584325" cy="115252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>
            <a:off x="7032626" y="4941889"/>
            <a:ext cx="1584325" cy="115252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2279650" y="5300663"/>
            <a:ext cx="1079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PDB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7248526" y="5300663"/>
            <a:ext cx="14398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ROSETTA</a:t>
            </a:r>
          </a:p>
        </p:txBody>
      </p:sp>
      <p:sp>
        <p:nvSpPr>
          <p:cNvPr id="5133" name="AutoShape 13"/>
          <p:cNvSpPr>
            <a:spLocks noChangeArrowheads="1"/>
          </p:cNvSpPr>
          <p:nvPr/>
        </p:nvSpPr>
        <p:spPr bwMode="auto">
          <a:xfrm>
            <a:off x="3575050" y="3141664"/>
            <a:ext cx="2160588" cy="115252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792538" y="3429000"/>
            <a:ext cx="16557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Experimental NMR data</a:t>
            </a: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3792539" y="5084763"/>
            <a:ext cx="1081087" cy="792162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139" name="AutoShape 19"/>
          <p:cNvCxnSpPr>
            <a:cxnSpLocks noChangeShapeType="1"/>
            <a:stCxn id="5133" idx="2"/>
            <a:endCxn id="5137" idx="0"/>
          </p:cNvCxnSpPr>
          <p:nvPr/>
        </p:nvCxnSpPr>
        <p:spPr bwMode="auto">
          <a:xfrm flipH="1">
            <a:off x="4333876" y="4294189"/>
            <a:ext cx="322263" cy="7905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40" name="AutoShape 20"/>
          <p:cNvCxnSpPr>
            <a:cxnSpLocks noChangeShapeType="1"/>
            <a:stCxn id="5125" idx="3"/>
            <a:endCxn id="5137" idx="1"/>
          </p:cNvCxnSpPr>
          <p:nvPr/>
        </p:nvCxnSpPr>
        <p:spPr bwMode="auto">
          <a:xfrm>
            <a:off x="3432176" y="5445126"/>
            <a:ext cx="360363" cy="365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41" name="AutoShape 21"/>
          <p:cNvCxnSpPr>
            <a:cxnSpLocks noChangeShapeType="1"/>
            <a:stCxn id="5137" idx="3"/>
            <a:endCxn id="5127" idx="1"/>
          </p:cNvCxnSpPr>
          <p:nvPr/>
        </p:nvCxnSpPr>
        <p:spPr bwMode="auto">
          <a:xfrm>
            <a:off x="4873625" y="5481638"/>
            <a:ext cx="2159000" cy="365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4008439" y="5294313"/>
            <a:ext cx="720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MFR</a:t>
            </a:r>
          </a:p>
        </p:txBody>
      </p:sp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0" y="4581525"/>
            <a:ext cx="1239838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5143" name="AutoShape 23"/>
          <p:cNvCxnSpPr>
            <a:cxnSpLocks noChangeShapeType="1"/>
            <a:stCxn id="5127" idx="3"/>
            <a:endCxn id="5142" idx="1"/>
          </p:cNvCxnSpPr>
          <p:nvPr/>
        </p:nvCxnSpPr>
        <p:spPr bwMode="auto">
          <a:xfrm flipV="1">
            <a:off x="8616950" y="5499100"/>
            <a:ext cx="431800" cy="190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9048751" y="6308725"/>
            <a:ext cx="1223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400"/>
              <a:t>From fig. (3)</a:t>
            </a:r>
          </a:p>
        </p:txBody>
      </p:sp>
      <p:sp>
        <p:nvSpPr>
          <p:cNvPr id="5145" name="AutoShape 25"/>
          <p:cNvSpPr>
            <a:spLocks noChangeArrowheads="1"/>
          </p:cNvSpPr>
          <p:nvPr/>
        </p:nvSpPr>
        <p:spPr bwMode="auto">
          <a:xfrm>
            <a:off x="5087939" y="4940301"/>
            <a:ext cx="1584325" cy="115252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5303839" y="5227638"/>
            <a:ext cx="12969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Fragment Database</a:t>
            </a:r>
          </a:p>
        </p:txBody>
      </p:sp>
    </p:spTree>
    <p:extLst>
      <p:ext uri="{BB962C8B-B14F-4D97-AF65-F5344CB8AC3E}">
        <p14:creationId xmlns:p14="http://schemas.microsoft.com/office/powerpoint/2010/main" val="1118125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/>
              <a:t>Molecular Fragment Replacement (MFR)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229600" cy="42560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/>
              <a:t>Given AA sequence (from genomic data or otherwise) search PDB for best possible matches.</a:t>
            </a:r>
          </a:p>
          <a:p>
            <a:pPr>
              <a:lnSpc>
                <a:spcPct val="90000"/>
              </a:lnSpc>
            </a:pPr>
            <a:r>
              <a:rPr lang="en-US" altLang="zh-TW"/>
              <a:t>Find fragments of known proteins that best match the sequence and predicted chemical shift best fit experimental data.</a:t>
            </a:r>
          </a:p>
          <a:p>
            <a:pPr lvl="1">
              <a:lnSpc>
                <a:spcPct val="90000"/>
              </a:lnSpc>
            </a:pPr>
            <a:r>
              <a:rPr lang="en-US" altLang="zh-TW"/>
              <a:t>Chemical shifts predicted via SPARTA, which was trained on 200 proteins and is 10% more accurate than SHIFTX</a:t>
            </a:r>
          </a:p>
        </p:txBody>
      </p:sp>
    </p:spTree>
    <p:extLst>
      <p:ext uri="{BB962C8B-B14F-4D97-AF65-F5344CB8AC3E}">
        <p14:creationId xmlns:p14="http://schemas.microsoft.com/office/powerpoint/2010/main" val="1844980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Results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3900488"/>
            <a:ext cx="8229600" cy="25527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zh-TW" sz="2400"/>
              <a:t>MFR-selected fragments generate lower energy structures than standard ROSETTA fragments</a:t>
            </a:r>
          </a:p>
          <a:p>
            <a:pPr>
              <a:lnSpc>
                <a:spcPct val="90000"/>
              </a:lnSpc>
            </a:pPr>
            <a:r>
              <a:rPr lang="en-US" altLang="zh-TW" sz="2400"/>
              <a:t>Lowest-energy conformations for C</a:t>
            </a:r>
            <a:r>
              <a:rPr lang="el-GR" altLang="zh-TW" sz="2400" baseline="30000"/>
              <a:t>α</a:t>
            </a:r>
            <a:r>
              <a:rPr lang="en-US" altLang="zh-TW" sz="2400"/>
              <a:t> deviated 1~2 Å from reference structure</a:t>
            </a:r>
          </a:p>
          <a:p>
            <a:pPr>
              <a:lnSpc>
                <a:spcPct val="90000"/>
              </a:lnSpc>
            </a:pPr>
            <a:r>
              <a:rPr lang="en-US" altLang="zh-TW" sz="2400"/>
              <a:t>Some exceptions, but ROSETTA doesn’t consider the chemical shifts, and adding it to the empirical energy function improved results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50" y="1450976"/>
            <a:ext cx="57150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1842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500" y="0"/>
            <a:ext cx="963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48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Robustness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When backbone chemical shift assignments are incomplete, CS-ROSETTA is still better at picking fragments than ROSETTA</a:t>
            </a:r>
          </a:p>
          <a:p>
            <a:r>
              <a:rPr lang="en-US" altLang="zh-TW"/>
              <a:t>If a whole section of the protein’s chemical data is missing then it’s like that part is just being run with vanilla ROSETTA</a:t>
            </a:r>
          </a:p>
        </p:txBody>
      </p:sp>
    </p:spTree>
    <p:extLst>
      <p:ext uri="{BB962C8B-B14F-4D97-AF65-F5344CB8AC3E}">
        <p14:creationId xmlns:p14="http://schemas.microsoft.com/office/powerpoint/2010/main" val="1363495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Convergence</a:t>
            </a:r>
          </a:p>
        </p:txBody>
      </p:sp>
      <p:sp>
        <p:nvSpPr>
          <p:cNvPr id="8195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1981200" y="1981201"/>
            <a:ext cx="8229600" cy="2600325"/>
          </a:xfrm>
        </p:spPr>
        <p:txBody>
          <a:bodyPr/>
          <a:lstStyle/>
          <a:p>
            <a:r>
              <a:rPr lang="en-US" altLang="zh-TW"/>
              <a:t>Convergence is concluded when the newly derived structure has rmsd approx. 2Å from the lowest energy structure so far.</a:t>
            </a:r>
          </a:p>
          <a:p>
            <a:r>
              <a:rPr lang="en-US" altLang="zh-TW"/>
              <a:t>Baker et al. suggest identifying a “funneling phenomenon” 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4221164"/>
            <a:ext cx="57150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904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Convergence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1" y="1981200"/>
            <a:ext cx="4043363" cy="3886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400"/>
              <a:t>Convergence rapidly decreases with increasing protein size, and CS-ROSETTA begins to fail at around 130 residues.</a:t>
            </a:r>
          </a:p>
          <a:p>
            <a:pPr>
              <a:lnSpc>
                <a:spcPct val="90000"/>
              </a:lnSpc>
            </a:pPr>
            <a:r>
              <a:rPr lang="en-US" altLang="zh-TW" sz="2400"/>
              <a:t>Convergence is also adversely affected by long, disordered loops in the reference structure</a:t>
            </a:r>
          </a:p>
        </p:txBody>
      </p:sp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700213"/>
            <a:ext cx="36703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7104064" y="5661026"/>
            <a:ext cx="1811337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zh-TW" sz="2400"/>
              <a:t>From fig(5)</a:t>
            </a:r>
          </a:p>
        </p:txBody>
      </p:sp>
    </p:spTree>
    <p:extLst>
      <p:ext uri="{BB962C8B-B14F-4D97-AF65-F5344CB8AC3E}">
        <p14:creationId xmlns:p14="http://schemas.microsoft.com/office/powerpoint/2010/main" val="1855960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Blind Prediction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5373688"/>
            <a:ext cx="8229600" cy="114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/>
              <a:t>The ordered portions have remarkably good rmsd, values &lt;1 Å for 6 and less than approx. 2 for the other 3</a:t>
            </a:r>
          </a:p>
          <a:p>
            <a:pPr>
              <a:lnSpc>
                <a:spcPct val="80000"/>
              </a:lnSpc>
            </a:pPr>
            <a:endParaRPr lang="en-US" altLang="zh-TW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557339"/>
            <a:ext cx="7200900" cy="384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831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Blind Prediction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229600" cy="42560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/>
              <a:t>Structures are strikingly similar:</a:t>
            </a:r>
          </a:p>
          <a:p>
            <a:pPr lvl="1">
              <a:lnSpc>
                <a:spcPct val="90000"/>
              </a:lnSpc>
            </a:pPr>
            <a:r>
              <a:rPr lang="en-US" altLang="zh-TW"/>
              <a:t>ROSETTA’s energy model favors hydrogen bonds, which results in extended secondary structure by a few residues</a:t>
            </a:r>
          </a:p>
          <a:p>
            <a:pPr lvl="1">
              <a:lnSpc>
                <a:spcPct val="90000"/>
              </a:lnSpc>
            </a:pPr>
            <a:r>
              <a:rPr lang="en-US" altLang="zh-TW"/>
              <a:t>Disordered sections can be detected by chemical shifts with Random Coil Index and thus prohibited from contributing to secondary structure</a:t>
            </a:r>
          </a:p>
          <a:p>
            <a:pPr lvl="1">
              <a:lnSpc>
                <a:spcPct val="90000"/>
              </a:lnSpc>
            </a:pPr>
            <a:r>
              <a:rPr lang="en-US" altLang="zh-TW"/>
              <a:t>Core side-chain packing was also less accurate</a:t>
            </a:r>
          </a:p>
        </p:txBody>
      </p:sp>
    </p:spTree>
    <p:extLst>
      <p:ext uri="{BB962C8B-B14F-4D97-AF65-F5344CB8AC3E}">
        <p14:creationId xmlns:p14="http://schemas.microsoft.com/office/powerpoint/2010/main" val="1185125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Conclusions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CS-ROSETTA is faster and thus able to handle bigger problems than traditional ROSETTA.</a:t>
            </a:r>
          </a:p>
          <a:p>
            <a:r>
              <a:rPr lang="en-US" altLang="zh-TW"/>
              <a:t>CS-ROSETTA is 50% faster than traditional triple-NMR structure determination</a:t>
            </a:r>
          </a:p>
          <a:p>
            <a:r>
              <a:rPr lang="en-US" altLang="zh-TW"/>
              <a:t>CS-ROSETTA is perhaps better able to determine the structure of systems not stable enough for conventional NMR…?</a:t>
            </a:r>
          </a:p>
        </p:txBody>
      </p:sp>
    </p:spTree>
    <p:extLst>
      <p:ext uri="{BB962C8B-B14F-4D97-AF65-F5344CB8AC3E}">
        <p14:creationId xmlns:p14="http://schemas.microsoft.com/office/powerpoint/2010/main" val="488023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CS-ROSETTA?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628776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/>
              <a:t>Is there a mathematically derived limit on how big a protein can be?</a:t>
            </a:r>
          </a:p>
          <a:p>
            <a:pPr lvl="1">
              <a:lnSpc>
                <a:spcPct val="90000"/>
              </a:lnSpc>
            </a:pPr>
            <a:r>
              <a:rPr lang="en-US" altLang="zh-TW"/>
              <a:t>ROSETTA runs 28,000 iterations, so if the search space of a protein exceeds 28000</a:t>
            </a:r>
            <a:r>
              <a:rPr lang="en-US" altLang="zh-TW" i="1"/>
              <a:t>n</a:t>
            </a:r>
            <a:r>
              <a:rPr lang="en-US" altLang="zh-TW"/>
              <a:t> for some </a:t>
            </a:r>
            <a:r>
              <a:rPr lang="en-US" altLang="zh-TW" i="1"/>
              <a:t>n</a:t>
            </a:r>
            <a:r>
              <a:rPr lang="en-US" altLang="zh-TW"/>
              <a:t> it is most likely going to fail?</a:t>
            </a:r>
          </a:p>
          <a:p>
            <a:pPr>
              <a:lnSpc>
                <a:spcPct val="90000"/>
              </a:lnSpc>
            </a:pPr>
            <a:r>
              <a:rPr lang="en-US" altLang="zh-TW"/>
              <a:t>Each additional sample gives us more information. Is it possible to identify the “statistically significant global minimum?”</a:t>
            </a:r>
          </a:p>
          <a:p>
            <a:pPr>
              <a:lnSpc>
                <a:spcPct val="90000"/>
              </a:lnSpc>
            </a:pPr>
            <a:r>
              <a:rPr lang="en-US" altLang="zh-TW"/>
              <a:t>Given assignments, Chemical shifts should also tell us more about secondary structure (guided side chain packing and minimization?)</a:t>
            </a:r>
          </a:p>
        </p:txBody>
      </p:sp>
    </p:spTree>
    <p:extLst>
      <p:ext uri="{BB962C8B-B14F-4D97-AF65-F5344CB8AC3E}">
        <p14:creationId xmlns:p14="http://schemas.microsoft.com/office/powerpoint/2010/main" val="977874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571500"/>
            <a:ext cx="8424862" cy="523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816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638" y="0"/>
            <a:ext cx="9662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44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352" y="0"/>
            <a:ext cx="9637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00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178" y="0"/>
            <a:ext cx="9633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784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178" y="0"/>
            <a:ext cx="9633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90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000" y="0"/>
            <a:ext cx="96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61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178" y="0"/>
            <a:ext cx="9633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07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167" y="0"/>
            <a:ext cx="9651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06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486" y="0"/>
            <a:ext cx="9659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7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073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4420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079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592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31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804" y="0"/>
            <a:ext cx="9608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37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310" y="0"/>
            <a:ext cx="9617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83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500" y="0"/>
            <a:ext cx="963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27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673" y="0"/>
            <a:ext cx="9642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02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310" y="0"/>
            <a:ext cx="9617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48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673" y="0"/>
            <a:ext cx="9642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9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688</Words>
  <Application>Microsoft Macintosh PowerPoint</Application>
  <PresentationFormat>Widescreen</PresentationFormat>
  <Paragraphs>71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新細明體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CS-ROSETTA</vt:lpstr>
      <vt:lpstr>The ROSETTA Procedure</vt:lpstr>
      <vt:lpstr>Monte Carlo (Random Sampling)</vt:lpstr>
      <vt:lpstr>Advantages of Monte Carlo</vt:lpstr>
      <vt:lpstr>When Should Monte Carlo Be Used?</vt:lpstr>
      <vt:lpstr>Application to ROSETTA</vt:lpstr>
      <vt:lpstr>Chemical-Shift Rosetta</vt:lpstr>
      <vt:lpstr>Molecular Fragment Replacement (MFR)</vt:lpstr>
      <vt:lpstr>Results</vt:lpstr>
      <vt:lpstr>Robustness</vt:lpstr>
      <vt:lpstr>Convergence</vt:lpstr>
      <vt:lpstr>Convergence</vt:lpstr>
      <vt:lpstr>Blind Prediction</vt:lpstr>
      <vt:lpstr>Blind Prediction</vt:lpstr>
      <vt:lpstr>Conclusions</vt:lpstr>
      <vt:lpstr>CS-ROSETTA?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</cp:revision>
  <dcterms:created xsi:type="dcterms:W3CDTF">2017-05-16T11:03:42Z</dcterms:created>
  <dcterms:modified xsi:type="dcterms:W3CDTF">2020-04-20T09:40:40Z</dcterms:modified>
</cp:coreProperties>
</file>