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295" r:id="rId4"/>
    <p:sldId id="261" r:id="rId5"/>
    <p:sldId id="260" r:id="rId6"/>
    <p:sldId id="262" r:id="rId7"/>
    <p:sldId id="259" r:id="rId8"/>
    <p:sldId id="300" r:id="rId9"/>
    <p:sldId id="301" r:id="rId10"/>
    <p:sldId id="302" r:id="rId11"/>
    <p:sldId id="303" r:id="rId12"/>
    <p:sldId id="284" r:id="rId13"/>
    <p:sldId id="297" r:id="rId14"/>
    <p:sldId id="286" r:id="rId15"/>
    <p:sldId id="288" r:id="rId16"/>
    <p:sldId id="289" r:id="rId17"/>
    <p:sldId id="290" r:id="rId18"/>
    <p:sldId id="291" r:id="rId19"/>
    <p:sldId id="257" r:id="rId20"/>
    <p:sldId id="292" r:id="rId21"/>
    <p:sldId id="293" r:id="rId22"/>
    <p:sldId id="298" r:id="rId23"/>
    <p:sldId id="287" r:id="rId24"/>
    <p:sldId id="296" r:id="rId25"/>
    <p:sldId id="299" r:id="rId26"/>
    <p:sldId id="263" r:id="rId27"/>
    <p:sldId id="264" r:id="rId28"/>
    <p:sldId id="26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5" r:id="rId45"/>
    <p:sldId id="282" r:id="rId46"/>
    <p:sldId id="283" r:id="rId47"/>
    <p:sldId id="29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FF"/>
    <a:srgbClr val="EEEFFF"/>
    <a:srgbClr val="CACAFF"/>
    <a:srgbClr val="CDCAFF"/>
    <a:srgbClr val="F1FF04"/>
    <a:srgbClr val="9AF3FF"/>
    <a:srgbClr val="FCFF5D"/>
    <a:srgbClr val="FFF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45"/>
  </p:normalViewPr>
  <p:slideViewPr>
    <p:cSldViewPr>
      <p:cViewPr varScale="1">
        <p:scale>
          <a:sx n="119" d="100"/>
          <a:sy n="119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C8E57-E583-4CED-86E9-21025057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2C72-4CEC-4259-AA5F-CA3620E0F0D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565A-C443-441B-93FA-87B760DE9468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8F3DE-F411-4C14-B67A-78B91CB914C5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11267-AE94-4B65-BA2B-C0BAEDA6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26D14-FF66-4578-AD8C-04EA2459D767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4613-6E9E-4136-9DA4-F6CF240CD9F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31C02-6948-4C76-8192-76299751DDD5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43683-2DA5-4AD2-AC20-4893F5A688AE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FA2C-54EE-4EDE-834E-F95573992A6B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77F17-6E99-4F45-AEB0-9364CC44262C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3E31-6880-41A4-A7C8-D6836DE34903}" type="slidenum">
              <a:rPr lang="en-US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EAD3E-2C47-450F-89A8-4E1529C7877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50F50-C1EC-4167-80F9-32227F18CE5C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31BDC-C395-4A51-87CF-CE8DC0221F5B}" type="slidenum">
              <a:rPr lang="en-US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84E5-296A-4131-9222-EB0B3CCF13E8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FCAD3-CE12-40B7-A6A8-34126B6EBC3B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3B309-3C85-49FF-9EAD-3AD29CDCAC78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4CCD-9F18-42A5-B7F3-3F1AF961F9C0}" type="slidenum">
              <a:rPr lang="en-US"/>
              <a:pPr/>
              <a:t>39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BFE92-CA61-4622-A28B-358A3C277368}" type="slidenum">
              <a:rPr lang="en-US"/>
              <a:pPr/>
              <a:t>40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647FB-E44A-4B58-B3FC-B3D3DBA5A5A8}" type="slidenum">
              <a:rPr lang="en-US"/>
              <a:pPr/>
              <a:t>41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FF0EE-8E6E-4995-A895-A7BDACA70261}" type="slidenum">
              <a:rPr lang="en-US"/>
              <a:pPr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654E-A68E-4389-9364-E610B8C8CC94}" type="slidenum">
              <a:rPr lang="en-US"/>
              <a:pPr/>
              <a:t>43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FFF05-C6F1-405B-9593-1422A82E3EFF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54D-3DDE-41F0-B8E3-AD9C72FA0AFF}" type="slidenum">
              <a:rPr lang="en-US"/>
              <a:pPr/>
              <a:t>44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E4D10-E7C4-4245-A5D6-2FAE21505962}" type="slidenum">
              <a:rPr lang="en-US"/>
              <a:pPr/>
              <a:t>45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701C-106B-42F7-8595-F607E7EA32F6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59982-485C-49EA-9E4D-B43EEE99320B}" type="slidenum">
              <a:rPr lang="en-US"/>
              <a:pPr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C2B6-D16A-4460-B17F-005B7BC18E8D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C069-7224-4019-AB15-E0F72B9BE1C1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0521C-4D88-46CF-99BC-35B3B9F1476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0B05E-35B4-4FFC-9B74-D8EC6D17F318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5B039-0E50-432D-A5D2-76376AA4E0B0}" type="slidenum">
              <a:rPr lang="en-US"/>
              <a:pPr/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A6D3-8E6C-4679-B63A-EF99B5759813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3B07-15CF-48E9-8C93-454049177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2D0D-3F57-4C4B-A592-D83798917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A1FC-BE06-4053-B8F8-73114DC13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D20C17-D7BF-4CB6-A376-7C75823D3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22DEC-AF0E-4DC2-BA81-3A1E62ED3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E696-034E-4CB5-8E37-D71619296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FCC7-CD70-4289-A080-5AE808560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3639-A0EC-490F-83FA-0C4631294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1E5A-10CC-419F-911B-CDBE4978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1ED5-6900-4B9E-8D2C-041398AC2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6107-3B78-4166-9D45-47B8F5042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363B-7DC8-4DC7-AC22-AC84452D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EB68-84D5-425C-8809-69E29670D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2CF1B5-1DFF-4521-9BD6-E7B698CA6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olysis" TargetMode="External"/><Relationship Id="rId13" Type="http://schemas.openxmlformats.org/officeDocument/2006/relationships/hyperlink" Target="https://en.wikipedia.org/wiki/Alzheimer's_disease" TargetMode="External"/><Relationship Id="rId3" Type="http://schemas.openxmlformats.org/officeDocument/2006/relationships/hyperlink" Target="https://en.wikipedia.org/wiki/Biological_tissue" TargetMode="External"/><Relationship Id="rId7" Type="http://schemas.openxmlformats.org/officeDocument/2006/relationships/hyperlink" Target="https://en.wikipedia.org/wiki/Neural_plasticity" TargetMode="External"/><Relationship Id="rId12" Type="http://schemas.openxmlformats.org/officeDocument/2006/relationships/hyperlink" Target="https://en.wikipedia.org/wiki/Amyloid_plaque" TargetMode="External"/><Relationship Id="rId2" Type="http://schemas.openxmlformats.org/officeDocument/2006/relationships/hyperlink" Target="https://en.wikipedia.org/wiki/Integral_membrane_pro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myloid_precursor_protein" TargetMode="External"/><Relationship Id="rId11" Type="http://schemas.openxmlformats.org/officeDocument/2006/relationships/hyperlink" Target="https://en.wikipedia.org/wiki/Amyloid" TargetMode="External"/><Relationship Id="rId5" Type="http://schemas.openxmlformats.org/officeDocument/2006/relationships/hyperlink" Target="https://en.wikipedia.org/wiki/Neuron" TargetMode="External"/><Relationship Id="rId10" Type="http://schemas.openxmlformats.org/officeDocument/2006/relationships/hyperlink" Target="https://en.wikipedia.org/wiki/Amino_acid" TargetMode="External"/><Relationship Id="rId4" Type="http://schemas.openxmlformats.org/officeDocument/2006/relationships/hyperlink" Target="https://en.wikipedia.org/wiki/Synapse" TargetMode="External"/><Relationship Id="rId9" Type="http://schemas.openxmlformats.org/officeDocument/2006/relationships/hyperlink" Target="https://en.wikipedia.org/wiki/Beta_amylo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Gen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143000"/>
          </a:xfrm>
          <a:solidFill>
            <a:srgbClr val="EAFF21"/>
          </a:solidFill>
        </p:spPr>
        <p:txBody>
          <a:bodyPr/>
          <a:lstStyle/>
          <a:p>
            <a:r>
              <a:rPr lang="en-US" sz="3200"/>
              <a:t>Scenarios for Protein Aggregation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6400800" cy="1066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Illustrations using A</a:t>
            </a:r>
            <a:r>
              <a:rPr lang="en-US" sz="2800">
                <a:sym typeface="Symbol" pitchFamily="18" charset="2"/>
              </a:rPr>
              <a:t> peptides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and PrP</a:t>
            </a:r>
            <a:r>
              <a:rPr lang="en-US" sz="2800" baseline="30000">
                <a:sym typeface="Symbol" pitchFamily="18" charset="2"/>
              </a:rPr>
              <a:t>C </a:t>
            </a:r>
            <a:r>
              <a:rPr lang="en-US" sz="2800">
                <a:sym typeface="Symbol" pitchFamily="18" charset="2"/>
              </a:rPr>
              <a:t>as examples</a:t>
            </a: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639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677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0"/>
            <a:ext cx="85282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Amyloid</a:t>
            </a:r>
            <a:r>
              <a:rPr lang="en-US" sz="2000" b="1" dirty="0"/>
              <a:t> precursor protein</a:t>
            </a:r>
            <a:r>
              <a:rPr lang="en-US" sz="2000" dirty="0"/>
              <a:t> (</a:t>
            </a:r>
            <a:r>
              <a:rPr lang="en-US" sz="2000" b="1" dirty="0"/>
              <a:t>APP</a:t>
            </a:r>
            <a:r>
              <a:rPr lang="en-US" sz="2000" dirty="0"/>
              <a:t>) is an </a:t>
            </a:r>
            <a:r>
              <a:rPr lang="en-US" sz="2000" dirty="0">
                <a:hlinkClick r:id="rId2" tooltip="Integral membrane protein"/>
              </a:rPr>
              <a:t>integral membrane protein</a:t>
            </a:r>
            <a:r>
              <a:rPr lang="en-US" sz="2000" dirty="0"/>
              <a:t> </a:t>
            </a:r>
          </a:p>
          <a:p>
            <a:r>
              <a:rPr lang="en-US" sz="2000" dirty="0"/>
              <a:t>expressed in many </a:t>
            </a:r>
            <a:r>
              <a:rPr lang="en-US" sz="2000" dirty="0">
                <a:hlinkClick r:id="rId3" tooltip="Biological tissue"/>
              </a:rPr>
              <a:t>tissues</a:t>
            </a:r>
            <a:r>
              <a:rPr lang="en-US" sz="2000" dirty="0"/>
              <a:t> and concentrated in the </a:t>
            </a:r>
            <a:r>
              <a:rPr lang="en-US" sz="2000" dirty="0">
                <a:hlinkClick r:id="rId4" tooltip="Synapse"/>
              </a:rPr>
              <a:t>synapses</a:t>
            </a:r>
            <a:r>
              <a:rPr lang="en-US" sz="2000" dirty="0"/>
              <a:t> of </a:t>
            </a:r>
            <a:r>
              <a:rPr lang="en-US" sz="2000" dirty="0">
                <a:hlinkClick r:id="rId5" tooltip="Neuron"/>
              </a:rPr>
              <a:t>neurons</a:t>
            </a:r>
            <a:r>
              <a:rPr lang="en-US" sz="2000" dirty="0"/>
              <a:t>. </a:t>
            </a:r>
          </a:p>
          <a:p>
            <a:r>
              <a:rPr lang="en-US" sz="2000" dirty="0"/>
              <a:t>Its primary function is not known, though it has been implicated as </a:t>
            </a:r>
          </a:p>
          <a:p>
            <a:r>
              <a:rPr lang="en-US" sz="2000" dirty="0"/>
              <a:t>a regulator of synapse formation,</a:t>
            </a:r>
            <a:r>
              <a:rPr lang="en-US" sz="2000" baseline="30000" dirty="0">
                <a:hlinkClick r:id="rId6"/>
              </a:rPr>
              <a:t>[3]</a:t>
            </a:r>
            <a:r>
              <a:rPr lang="en-US" sz="2000" dirty="0"/>
              <a:t> </a:t>
            </a:r>
            <a:r>
              <a:rPr lang="en-US" sz="2000" dirty="0">
                <a:hlinkClick r:id="rId7" tooltip="Neural plasticity"/>
              </a:rPr>
              <a:t>neural plasticity</a:t>
            </a:r>
            <a:r>
              <a:rPr lang="en-US" sz="2000" baseline="30000" dirty="0">
                <a:hlinkClick r:id="rId6"/>
              </a:rPr>
              <a:t>[4]</a:t>
            </a:r>
            <a:r>
              <a:rPr lang="en-US" sz="2000" dirty="0"/>
              <a:t> and iron export.</a:t>
            </a:r>
            <a:endParaRPr lang="en-US" sz="2000" baseline="30000" dirty="0"/>
          </a:p>
          <a:p>
            <a:r>
              <a:rPr lang="en-US" sz="2000" dirty="0"/>
              <a:t>APP is best known as the precursor molecule whose </a:t>
            </a:r>
            <a:r>
              <a:rPr lang="en-US" sz="2000" dirty="0">
                <a:hlinkClick r:id="rId8" tooltip="Proteolysis"/>
              </a:rPr>
              <a:t>proteolysis</a:t>
            </a:r>
            <a:r>
              <a:rPr lang="en-US" sz="2000" dirty="0"/>
              <a:t> </a:t>
            </a:r>
          </a:p>
          <a:p>
            <a:r>
              <a:rPr lang="en-US" sz="2000" dirty="0"/>
              <a:t>generates </a:t>
            </a:r>
            <a:r>
              <a:rPr lang="en-US" sz="2000" dirty="0">
                <a:hlinkClick r:id="rId9" tooltip="Beta amyloid"/>
              </a:rPr>
              <a:t>beta </a:t>
            </a:r>
            <a:r>
              <a:rPr lang="en-US" sz="2000" dirty="0" err="1">
                <a:hlinkClick r:id="rId9" tooltip="Beta amyloid"/>
              </a:rPr>
              <a:t>amyloid</a:t>
            </a:r>
            <a:r>
              <a:rPr lang="en-US" sz="2000" dirty="0"/>
              <a:t> (</a:t>
            </a:r>
            <a:r>
              <a:rPr lang="en-US" sz="2000" dirty="0" err="1"/>
              <a:t>Aβ</a:t>
            </a:r>
            <a:r>
              <a:rPr lang="en-US" sz="2000" dirty="0"/>
              <a:t>), a polypeptide containing 37 to 49 </a:t>
            </a:r>
          </a:p>
          <a:p>
            <a:r>
              <a:rPr lang="en-US" sz="2000" dirty="0">
                <a:hlinkClick r:id="rId10" tooltip="Amino acid"/>
              </a:rPr>
              <a:t>amino acid</a:t>
            </a:r>
            <a:r>
              <a:rPr lang="en-US" sz="2000" dirty="0"/>
              <a:t> residues whose </a:t>
            </a:r>
            <a:r>
              <a:rPr lang="en-US" sz="2000" dirty="0" err="1">
                <a:hlinkClick r:id="rId11" tooltip="Amyloid"/>
              </a:rPr>
              <a:t>amyloid</a:t>
            </a:r>
            <a:r>
              <a:rPr lang="en-US" sz="2000" dirty="0"/>
              <a:t> </a:t>
            </a:r>
            <a:r>
              <a:rPr lang="en-US" sz="2000" dirty="0" err="1"/>
              <a:t>fibrillar</a:t>
            </a:r>
            <a:r>
              <a:rPr lang="en-US" sz="2000" dirty="0"/>
              <a:t> form is the primary </a:t>
            </a:r>
          </a:p>
          <a:p>
            <a:r>
              <a:rPr lang="en-US" sz="2000" dirty="0"/>
              <a:t>component of </a:t>
            </a:r>
            <a:r>
              <a:rPr lang="en-US" sz="2000" dirty="0" err="1">
                <a:hlinkClick r:id="rId12" tooltip="Amyloid plaque"/>
              </a:rPr>
              <a:t>amyloid</a:t>
            </a:r>
            <a:r>
              <a:rPr lang="en-US" sz="2000" dirty="0">
                <a:hlinkClick r:id="rId12" tooltip="Amyloid plaque"/>
              </a:rPr>
              <a:t> plaques</a:t>
            </a:r>
            <a:r>
              <a:rPr lang="en-US" sz="2000" dirty="0"/>
              <a:t> found in the brains of </a:t>
            </a:r>
            <a:r>
              <a:rPr lang="en-US" sz="2000" dirty="0">
                <a:hlinkClick r:id="rId13" tooltip="Alzheimer's disease"/>
              </a:rPr>
              <a:t>Alzheimer's </a:t>
            </a:r>
          </a:p>
          <a:p>
            <a:r>
              <a:rPr lang="en-US" sz="2000" dirty="0">
                <a:hlinkClick r:id="rId13" tooltip="Alzheimer's disease"/>
              </a:rPr>
              <a:t>disease</a:t>
            </a:r>
            <a:r>
              <a:rPr lang="en-US" sz="2000" dirty="0"/>
              <a:t> patients.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APP </a:t>
            </a:r>
            <a:r>
              <a:rPr lang="en-US" sz="3600" b="1" dirty="0" err="1"/>
              <a:t>ans</a:t>
            </a:r>
            <a:r>
              <a:rPr lang="en-US" sz="3600" b="1" dirty="0"/>
              <a:t> </a:t>
            </a:r>
            <a:r>
              <a:rPr lang="en-US" sz="3600" b="1" dirty="0" err="1"/>
              <a:t>Aβ</a:t>
            </a:r>
            <a:r>
              <a:rPr lang="en-US" sz="3600" b="1" dirty="0"/>
              <a:t> </a:t>
            </a:r>
            <a:r>
              <a:rPr lang="en-US" sz="3600" b="1" dirty="0" err="1"/>
              <a:t>amyloid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cret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33588"/>
            <a:ext cx="6437313" cy="482441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 Sequence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pPr algn="l"/>
            <a:r>
              <a:rPr lang="en-US" sz="2400" u="sng">
                <a:solidFill>
                  <a:schemeClr val="tx1"/>
                </a:solidFill>
              </a:rPr>
              <a:t>A</a:t>
            </a:r>
            <a:r>
              <a:rPr lang="en-US" sz="2400" u="sng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u="sng">
                <a:solidFill>
                  <a:schemeClr val="tx1"/>
                </a:solidFill>
              </a:rPr>
              <a:t>-peptide </a:t>
            </a:r>
            <a:r>
              <a:rPr lang="en-US" sz="2400" i="1" u="sng">
                <a:solidFill>
                  <a:schemeClr val="tx1"/>
                </a:solidFill>
              </a:rPr>
              <a:t>in vivo</a:t>
            </a:r>
            <a:r>
              <a:rPr lang="en-US" sz="2400" u="sng">
                <a:solidFill>
                  <a:schemeClr val="tx1"/>
                </a:solidFill>
              </a:rPr>
              <a:t> is a metabolic product of precursor protein </a:t>
            </a:r>
            <a:endParaRPr lang="en-US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457200" y="750888"/>
            <a:ext cx="7910884" cy="10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Alzheimer’s Disease (AD) is responsible for 50% of cases of senile dementia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Ab-peptide is a normal byproduct of metabolism of Amyloid Precursor Protein (APP)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Cleavage of APP results from action of specific proteases called </a:t>
            </a:r>
            <a:r>
              <a:rPr lang="en-US" sz="1600" i="1" dirty="0">
                <a:latin typeface="+mn-lt"/>
              </a:rPr>
              <a:t>secretases</a:t>
            </a:r>
            <a:endParaRPr lang="en-US" sz="1600" dirty="0">
              <a:latin typeface="+mn-lt"/>
            </a:endParaRPr>
          </a:p>
        </p:txBody>
      </p:sp>
      <p:pic>
        <p:nvPicPr>
          <p:cNvPr id="8090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181600" cy="3881438"/>
          </a:xfrm>
          <a:prstGeom prst="rect">
            <a:avLst/>
          </a:prstGeom>
          <a:noFill/>
        </p:spPr>
      </p:pic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533400" y="6172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In </a:t>
            </a:r>
            <a:r>
              <a:rPr lang="en-US" sz="1800" dirty="0" err="1">
                <a:solidFill>
                  <a:schemeClr val="accent2"/>
                </a:solidFill>
                <a:latin typeface="Marker Felt" pitchFamily="1" charset="0"/>
              </a:rPr>
              <a:t>Selkoe’s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“A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hypothesis,” AD is a result of the accumulation of 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-peptide </a:t>
            </a:r>
          </a:p>
        </p:txBody>
      </p:sp>
      <p:sp>
        <p:nvSpPr>
          <p:cNvPr id="80902" name="Text Box 1030"/>
          <p:cNvSpPr txBox="1">
            <a:spLocks noChangeArrowheads="1"/>
          </p:cNvSpPr>
          <p:nvPr/>
        </p:nvSpPr>
        <p:spPr bwMode="auto">
          <a:xfrm>
            <a:off x="898525" y="5092700"/>
            <a:ext cx="5206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+mj-lt"/>
              </a:rPr>
              <a:t>many naturally occurring mutants E22Q “Dutch” mutant</a:t>
            </a:r>
          </a:p>
        </p:txBody>
      </p:sp>
      <p:sp>
        <p:nvSpPr>
          <p:cNvPr id="80903" name="Oval 1031"/>
          <p:cNvSpPr>
            <a:spLocks noChangeArrowheads="1"/>
          </p:cNvSpPr>
          <p:nvPr/>
        </p:nvSpPr>
        <p:spPr bwMode="auto">
          <a:xfrm>
            <a:off x="2819400" y="3886200"/>
            <a:ext cx="2133600" cy="304800"/>
          </a:xfrm>
          <a:prstGeom prst="ellips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1032"/>
          <p:cNvSpPr>
            <a:spLocks noChangeArrowheads="1"/>
          </p:cNvSpPr>
          <p:nvPr/>
        </p:nvSpPr>
        <p:spPr bwMode="auto">
          <a:xfrm>
            <a:off x="2514600" y="25908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CC54B9"/>
                </a:solidFill>
                <a:latin typeface="Marker Felt" pitchFamily="1" charset="0"/>
              </a:rPr>
              <a:t>A</a:t>
            </a:r>
            <a:r>
              <a:rPr lang="en-US" sz="1600">
                <a:solidFill>
                  <a:srgbClr val="CC54B9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CC54B9"/>
                </a:solidFill>
                <a:latin typeface="Marker Felt" pitchFamily="1" charset="0"/>
              </a:rPr>
              <a:t>10-35</a:t>
            </a:r>
          </a:p>
        </p:txBody>
      </p:sp>
      <p:sp>
        <p:nvSpPr>
          <p:cNvPr id="80905" name="Line 1033"/>
          <p:cNvSpPr>
            <a:spLocks noChangeShapeType="1"/>
          </p:cNvSpPr>
          <p:nvPr/>
        </p:nvSpPr>
        <p:spPr bwMode="auto">
          <a:xfrm>
            <a:off x="2895600" y="2895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34"/>
          <p:cNvSpPr>
            <a:spLocks noChangeArrowheads="1"/>
          </p:cNvSpPr>
          <p:nvPr/>
        </p:nvSpPr>
        <p:spPr bwMode="auto">
          <a:xfrm>
            <a:off x="6324600" y="3092450"/>
            <a:ext cx="2336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1-40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and 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1-42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peptides</a:t>
            </a:r>
          </a:p>
        </p:txBody>
      </p:sp>
      <p:sp>
        <p:nvSpPr>
          <p:cNvPr id="80907" name="Line 1035"/>
          <p:cNvSpPr>
            <a:spLocks noChangeShapeType="1"/>
          </p:cNvSpPr>
          <p:nvPr/>
        </p:nvSpPr>
        <p:spPr bwMode="auto">
          <a:xfrm flipH="1">
            <a:off x="6096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36"/>
          <p:cNvSpPr>
            <a:spLocks noChangeShapeType="1"/>
          </p:cNvSpPr>
          <p:nvPr/>
        </p:nvSpPr>
        <p:spPr bwMode="auto">
          <a:xfrm flipV="1">
            <a:off x="3124200" y="4724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For Scenario I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2438400"/>
          </a:xfrm>
          <a:solidFill>
            <a:srgbClr val="FF0000">
              <a:alpha val="5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Mechanism and Assembly Pathways</a:t>
            </a:r>
          </a:p>
          <a:p>
            <a:pPr>
              <a:lnSpc>
                <a:spcPct val="90000"/>
              </a:lnSpc>
            </a:pPr>
            <a:r>
              <a:rPr lang="en-US" sz="2800"/>
              <a:t>Sequence Effects</a:t>
            </a:r>
          </a:p>
          <a:p>
            <a:pPr>
              <a:lnSpc>
                <a:spcPct val="90000"/>
              </a:lnSpc>
            </a:pPr>
            <a:r>
              <a:rPr lang="en-US" sz="2800"/>
              <a:t>Role of water</a:t>
            </a:r>
          </a:p>
          <a:p>
            <a:pPr>
              <a:lnSpc>
                <a:spcPct val="90000"/>
              </a:lnSpc>
            </a:pPr>
            <a:r>
              <a:rPr lang="en-US" sz="2800"/>
              <a:t>Fragment has CHC </a:t>
            </a:r>
          </a:p>
          <a:p>
            <a:pPr>
              <a:lnSpc>
                <a:spcPct val="90000"/>
              </a:lnSpc>
            </a:pPr>
            <a:r>
              <a:rPr lang="en-US" sz="2800"/>
              <a:t>Interplay of hydrophobic/electrostatic effects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702175" cy="6416675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457200"/>
            <a:ext cx="3124200" cy="914400"/>
          </a:xfrm>
          <a:solidFill>
            <a:srgbClr val="FFFF00"/>
          </a:solidFill>
        </p:spPr>
        <p:txBody>
          <a:bodyPr/>
          <a:lstStyle/>
          <a:p>
            <a:r>
              <a:rPr lang="en-US" sz="2800" b="1"/>
              <a:t>Trimer Structure</a:t>
            </a:r>
            <a:br>
              <a:rPr lang="en-US" sz="2800" b="1"/>
            </a:br>
            <a:r>
              <a:rPr lang="en-US" sz="2800" b="1"/>
              <a:t>from MD</a:t>
            </a:r>
            <a:endParaRPr 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146425" cy="457200"/>
          </a:xfrm>
          <a:prstGeom prst="rect">
            <a:avLst/>
          </a:prstGeom>
          <a:solidFill>
            <a:srgbClr val="FF00FF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Antiparallel </a:t>
            </a:r>
            <a:r>
              <a:rPr lang="en-US" b="1">
                <a:sym typeface="Symbol" pitchFamily="18" charset="2"/>
              </a:rPr>
              <a:t> sheets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276600" cy="701675"/>
          </a:xfrm>
          <a:prstGeom prst="rect">
            <a:avLst/>
          </a:prstGeom>
          <a:solidFill>
            <a:srgbClr val="006A23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Monomer is a Random Coil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81600" y="4648200"/>
            <a:ext cx="3810000" cy="822325"/>
          </a:xfrm>
          <a:prstGeom prst="rect">
            <a:avLst/>
          </a:prstGeom>
          <a:solidFill>
            <a:srgbClr val="9933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Structure: Inter-peptide Interaction Driven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18125" y="5762625"/>
            <a:ext cx="3776663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Interior is dry:</a:t>
            </a:r>
          </a:p>
          <a:p>
            <a:r>
              <a:rPr lang="en-US"/>
              <a:t>Desolvation an early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008080"/>
          </a:solidFill>
        </p:spPr>
        <p:txBody>
          <a:bodyPr/>
          <a:lstStyle/>
          <a:p>
            <a:r>
              <a:rPr lang="en-US" sz="2800">
                <a:solidFill>
                  <a:srgbClr val="FCFF5D"/>
                </a:solidFill>
              </a:rPr>
              <a:t>Dominant assembly pathway involves</a:t>
            </a:r>
            <a:br>
              <a:rPr lang="en-US" sz="2800">
                <a:solidFill>
                  <a:srgbClr val="FCFF5D"/>
                </a:solidFill>
              </a:rPr>
            </a:br>
            <a:r>
              <a:rPr lang="en-US" sz="2800">
                <a:solidFill>
                  <a:srgbClr val="FCFF5D"/>
                </a:solidFill>
                <a:sym typeface="Symbol" pitchFamily="18" charset="2"/>
              </a:rPr>
              <a:t>-helical intermediate</a:t>
            </a:r>
            <a:endParaRPr lang="en-US" sz="2800">
              <a:solidFill>
                <a:srgbClr val="FCFF5D"/>
              </a:solidFill>
            </a:endParaRPr>
          </a:p>
        </p:txBody>
      </p:sp>
      <p:pic>
        <p:nvPicPr>
          <p:cNvPr id="69635" name="Picture 3" descr="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856163" cy="3492500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Teplow JMB 2001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87988" y="3657600"/>
            <a:ext cx="3656012" cy="822325"/>
          </a:xfrm>
          <a:prstGeom prst="rect">
            <a:avLst/>
          </a:prstGeom>
          <a:solidFill>
            <a:srgbClr val="800000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“Effective confinement”</a:t>
            </a:r>
          </a:p>
          <a:p>
            <a:r>
              <a:rPr lang="en-US" b="1"/>
              <a:t>induces helix formation</a:t>
            </a:r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699125" y="4784725"/>
            <a:ext cx="3368675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-helical intermediate</a:t>
            </a:r>
          </a:p>
          <a:p>
            <a:r>
              <a:rPr lang="en-US">
                <a:sym typeface="Symbol" pitchFamily="18" charset="2"/>
              </a:rPr>
              <a:t>“entropically” stabilized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850900" cy="889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295400"/>
          </a:xfrm>
          <a:solidFill>
            <a:srgbClr val="0000FF"/>
          </a:solidFill>
        </p:spPr>
        <p:txBody>
          <a:bodyPr/>
          <a:lstStyle/>
          <a:p>
            <a:r>
              <a:rPr lang="en-US"/>
              <a:t>Origin of </a:t>
            </a:r>
            <a:r>
              <a:rPr lang="en-US">
                <a:sym typeface="Symbol" pitchFamily="18" charset="2"/>
              </a:rPr>
              <a:t>-helical Intermediate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1868488"/>
            <a:ext cx="1065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Case I</a:t>
            </a:r>
          </a:p>
          <a:p>
            <a:endParaRPr lang="en-US"/>
          </a:p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 C</a:t>
            </a:r>
            <a:r>
              <a:rPr lang="en-US" baseline="30000">
                <a:sym typeface="Symbol" pitchFamily="18" charset="2"/>
              </a:rPr>
              <a:t>*</a:t>
            </a:r>
            <a:endParaRPr lang="en-US"/>
          </a:p>
        </p:txBody>
      </p:sp>
      <p:sp>
        <p:nvSpPr>
          <p:cNvPr id="70661" name="Text Box 5" descr="Shingle"/>
          <p:cNvSpPr txBox="1">
            <a:spLocks noChangeArrowheads="1"/>
          </p:cNvSpPr>
          <p:nvPr/>
        </p:nvSpPr>
        <p:spPr bwMode="auto">
          <a:xfrm>
            <a:off x="2667000" y="2554288"/>
            <a:ext cx="3886200" cy="457200"/>
          </a:xfrm>
          <a:prstGeom prst="rect">
            <a:avLst/>
          </a:prstGeom>
          <a:pattFill prst="shingle">
            <a:fgClr>
              <a:srgbClr val="00FF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30000"/>
              <a:t>*</a:t>
            </a:r>
            <a:r>
              <a:rPr lang="en-US"/>
              <a:t> = Overlap concentration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803525" y="1868488"/>
            <a:ext cx="38449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Peptide Concentration</a:t>
            </a:r>
          </a:p>
        </p:txBody>
      </p:sp>
      <p:sp>
        <p:nvSpPr>
          <p:cNvPr id="70663" name="Line 7" descr="Purple mesh"/>
          <p:cNvSpPr>
            <a:spLocks noChangeShapeType="1"/>
          </p:cNvSpPr>
          <p:nvPr/>
        </p:nvSpPr>
        <p:spPr bwMode="auto">
          <a:xfrm flipH="1">
            <a:off x="1600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651125" y="4078288"/>
            <a:ext cx="550863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endParaRPr lang="en-US"/>
          </a:p>
        </p:txBody>
      </p:sp>
      <p:sp>
        <p:nvSpPr>
          <p:cNvPr id="70665" name="Line 9" descr="Purple mesh"/>
          <p:cNvSpPr>
            <a:spLocks noChangeShapeType="1"/>
          </p:cNvSpPr>
          <p:nvPr/>
        </p:nvSpPr>
        <p:spPr bwMode="auto">
          <a:xfrm>
            <a:off x="3200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089525" y="3544888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≈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30000">
                <a:sym typeface="Symbol" pitchFamily="18" charset="2"/>
              </a:rPr>
              <a:t>-(1/3)</a:t>
            </a:r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05400" y="44037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/R</a:t>
            </a:r>
            <a:r>
              <a:rPr lang="en-US" baseline="-25000"/>
              <a:t>g </a:t>
            </a:r>
            <a:r>
              <a:rPr lang="en-US">
                <a:sym typeface="Symbol" pitchFamily="18" charset="2"/>
              </a:rPr>
              <a:t> 1</a:t>
            </a:r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84325" y="5449888"/>
            <a:ext cx="4960938" cy="457200"/>
          </a:xfrm>
          <a:prstGeom prst="rect">
            <a:avLst/>
          </a:prstGeom>
          <a:solidFill>
            <a:srgbClr val="00CA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Polypeptide is mostly a random coil</a:t>
            </a:r>
          </a:p>
        </p:txBody>
      </p:sp>
      <p:pic>
        <p:nvPicPr>
          <p:cNvPr id="70669" name="Picture 13" descr="tem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850900" cy="88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76400" y="3886200"/>
            <a:ext cx="6096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 C</a:t>
            </a:r>
            <a:r>
              <a:rPr lang="en-US" baseline="30000">
                <a:sym typeface="Symbol" pitchFamily="18" charset="2"/>
              </a:rPr>
              <a:t>* </a:t>
            </a:r>
            <a:r>
              <a:rPr lang="en-US">
                <a:sym typeface="Symbol" pitchFamily="18" charset="2"/>
              </a:rPr>
              <a:t>Peptides Interact</a:t>
            </a:r>
            <a:endParaRPr lang="en-US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762000" y="31623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609600" y="44958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133600" y="4800600"/>
            <a:ext cx="533400" cy="5334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676400" y="38862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2438400" y="3276600"/>
            <a:ext cx="57150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3352800" y="4343400"/>
            <a:ext cx="723900" cy="3810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270125" y="4002088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65525" y="4611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14600" y="4343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562600" y="2362200"/>
            <a:ext cx="2066925" cy="457200"/>
          </a:xfrm>
          <a:prstGeom prst="rect">
            <a:avLst/>
          </a:prstGeom>
          <a:solidFill>
            <a:srgbClr val="339966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/ R</a:t>
            </a:r>
            <a:r>
              <a:rPr lang="en-US" baseline="-25000"/>
              <a:t>g </a:t>
            </a:r>
            <a:r>
              <a:rPr lang="en-US"/>
              <a:t>~ O(1)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876800" y="3124200"/>
            <a:ext cx="3302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Peptide j is entropically</a:t>
            </a:r>
          </a:p>
          <a:p>
            <a:r>
              <a:rPr lang="en-US"/>
              <a:t>confined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37125" y="4459288"/>
            <a:ext cx="3876675" cy="822325"/>
          </a:xfrm>
          <a:prstGeom prst="rect">
            <a:avLst/>
          </a:prstGeom>
          <a:solidFill>
            <a:srgbClr val="FF64C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peptide j confinement </a:t>
            </a:r>
          </a:p>
          <a:p>
            <a:r>
              <a:rPr lang="en-US"/>
              <a:t>induces </a:t>
            </a:r>
            <a:r>
              <a:rPr lang="en-US" b="1"/>
              <a:t>transient</a:t>
            </a:r>
            <a:r>
              <a:rPr lang="en-US"/>
              <a:t> structure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69925" y="5699125"/>
            <a:ext cx="78898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interaction drives </a:t>
            </a:r>
            <a:r>
              <a:rPr lang="en-US" b="1">
                <a:sym typeface="Symbol" pitchFamily="18" charset="2"/>
              </a:rPr>
              <a:t>transient -helix</a:t>
            </a:r>
            <a:r>
              <a:rPr lang="en-US">
                <a:sym typeface="Symbol" pitchFamily="18" charset="2"/>
              </a:rPr>
              <a:t> formation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28600"/>
            <a:ext cx="4876800" cy="1752600"/>
          </a:xfrm>
          <a:solidFill>
            <a:srgbClr val="A5AE00"/>
          </a:solidFill>
        </p:spPr>
        <p:txBody>
          <a:bodyPr/>
          <a:lstStyle/>
          <a:p>
            <a:r>
              <a:rPr lang="en-US" sz="3200"/>
              <a:t>Hydrophobic and</a:t>
            </a:r>
            <a:br>
              <a:rPr lang="en-US" sz="3200"/>
            </a:br>
            <a:r>
              <a:rPr lang="en-US" sz="3200"/>
              <a:t>charged residues</a:t>
            </a:r>
            <a:br>
              <a:rPr lang="en-US" sz="3200"/>
            </a:br>
            <a:r>
              <a:rPr lang="en-US" sz="3200"/>
              <a:t>stabilize oligomers</a:t>
            </a:r>
          </a:p>
        </p:txBody>
      </p:sp>
      <p:pic>
        <p:nvPicPr>
          <p:cNvPr id="5123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6163" cy="5854700"/>
          </a:xfrm>
          <a:prstGeom prst="rect">
            <a:avLst/>
          </a:prstGeom>
          <a:noFill/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267200" y="38862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4114800" y="2209800"/>
            <a:ext cx="4832350" cy="2057400"/>
            <a:chOff x="2592" y="1392"/>
            <a:chExt cx="3044" cy="1296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592" y="201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-</a:t>
              </a:r>
              <a:r>
                <a:rPr lang="en-US"/>
                <a:t>OOC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592" y="24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+</a:t>
              </a:r>
              <a:r>
                <a:rPr lang="en-US"/>
                <a:t>NH</a:t>
              </a:r>
              <a:r>
                <a:rPr lang="en-US" baseline="-25000"/>
                <a:t>3</a:t>
              </a:r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2640" y="1392"/>
              <a:ext cx="2996" cy="1296"/>
              <a:chOff x="2640" y="1392"/>
              <a:chExt cx="2996" cy="1296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136" y="1728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5" name="AutoShape 5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944" y="2016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NH</a:t>
                </a:r>
                <a:r>
                  <a:rPr lang="en-US" baseline="-25000"/>
                  <a:t>3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3168" y="2160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2688" y="2064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1" name="AutoShape 11" descr="Wide upward diagonal"/>
              <p:cNvSpPr>
                <a:spLocks noChangeArrowheads="1"/>
              </p:cNvSpPr>
              <p:nvPr/>
            </p:nvSpPr>
            <p:spPr bwMode="auto">
              <a:xfrm>
                <a:off x="3504" y="1632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FF6600">
                    <a:alpha val="95000"/>
                  </a:srgbClr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704" y="1776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4992" y="163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H="1">
                <a:off x="3216" y="1776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2736" y="1680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2640" y="163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/>
                  <a:t>+</a:t>
                </a:r>
                <a:r>
                  <a:rPr lang="en-US"/>
                  <a:t>NH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  <p:sp>
            <p:nvSpPr>
              <p:cNvPr id="5137" name="AutoShape 17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944" y="240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68" y="2544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Text Box 23"/>
              <p:cNvSpPr txBox="1">
                <a:spLocks noChangeArrowheads="1"/>
              </p:cNvSpPr>
              <p:nvPr/>
            </p:nvSpPr>
            <p:spPr bwMode="auto">
              <a:xfrm>
                <a:off x="4704" y="1392"/>
                <a:ext cx="223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704" y="1824"/>
                <a:ext cx="22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4704" y="2208"/>
                <a:ext cx="223" cy="28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4632325" y="4419600"/>
            <a:ext cx="4064000" cy="1912938"/>
            <a:chOff x="2918" y="2784"/>
            <a:chExt cx="2560" cy="1205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918" y="3241"/>
              <a:ext cx="2560" cy="748"/>
            </a:xfrm>
            <a:prstGeom prst="rect">
              <a:avLst/>
            </a:prstGeom>
            <a:solidFill>
              <a:srgbClr val="810078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Anti-parallel registry satisfies</a:t>
              </a:r>
            </a:p>
            <a:p>
              <a:r>
                <a:rPr lang="en-US"/>
                <a:t>Hydrophobic and charged</a:t>
              </a:r>
            </a:p>
            <a:p>
              <a:r>
                <a:rPr lang="en-US"/>
                <a:t>        interactions 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928" y="2784"/>
              <a:ext cx="2388" cy="288"/>
            </a:xfrm>
            <a:prstGeom prst="rect">
              <a:avLst/>
            </a:prstGeom>
            <a:solidFill>
              <a:srgbClr val="FCF8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Principle of Organization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Global Structure of amyloid 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diameter = 4-12 nm (electron microscopy)</a:t>
            </a:r>
          </a:p>
          <a:p>
            <a:pPr>
              <a:lnSpc>
                <a:spcPct val="90000"/>
              </a:lnSpc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cross-</a:t>
            </a:r>
            <a:r>
              <a:rPr lang="en-US" sz="1400">
                <a:latin typeface="Symbol" pitchFamily="18" charset="2"/>
              </a:rPr>
              <a:t>b </a:t>
            </a:r>
            <a:r>
              <a:rPr lang="en-US" sz="1400">
                <a:latin typeface="Helvetica" pitchFamily="1" charset="0"/>
              </a:rPr>
              <a:t>structure (strands perpendicular to long axis of fibril)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4.7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inter-strand spacing (along axis)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9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inter-sheet spacing (perpendicular on axis)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twist between adjacent strands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2-5 protofilaments (overall helical twist)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  	  (X-ray fiber diffraction,solid state NMR)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		</a:t>
            </a:r>
          </a:p>
        </p:txBody>
      </p:sp>
      <p:pic>
        <p:nvPicPr>
          <p:cNvPr id="24580" name="Picture 4" descr="strands_amylo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5" y="1981200"/>
            <a:ext cx="2468563" cy="4114800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4910138" cy="1187450"/>
          </a:xfrm>
          <a:prstGeom prst="rect">
            <a:avLst/>
          </a:prstGeom>
          <a:solidFill>
            <a:srgbClr val="FF0F09">
              <a:alpha val="5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Broad goal: Describe structures,</a:t>
            </a:r>
          </a:p>
          <a:p>
            <a:r>
              <a:rPr lang="en-US" b="1"/>
              <a:t>stabilities, kinetics from </a:t>
            </a:r>
          </a:p>
          <a:p>
            <a:r>
              <a:rPr lang="en-US" b="1"/>
              <a:t>monomers to fibrils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685800"/>
          </a:xfrm>
          <a:solidFill>
            <a:srgbClr val="8C0030">
              <a:alpha val="53000"/>
            </a:srgbClr>
          </a:solidFill>
        </p:spPr>
        <p:txBody>
          <a:bodyPr/>
          <a:lstStyle/>
          <a:p>
            <a:r>
              <a:rPr lang="en-US" sz="2400"/>
              <a:t>Mutations in the CHC destabilize A</a:t>
            </a:r>
            <a:r>
              <a:rPr lang="en-US" sz="2400">
                <a:sym typeface="Symbol" pitchFamily="18" charset="2"/>
              </a:rPr>
              <a:t></a:t>
            </a:r>
            <a:r>
              <a:rPr lang="en-US" sz="2400" baseline="-25000">
                <a:sym typeface="Symbol" pitchFamily="18" charset="2"/>
              </a:rPr>
              <a:t>16-22 </a:t>
            </a:r>
            <a:r>
              <a:rPr lang="en-US" sz="2400">
                <a:sym typeface="Symbol" pitchFamily="18" charset="2"/>
              </a:rPr>
              <a:t>Oligomers</a:t>
            </a:r>
            <a:endParaRPr lang="en-US" sz="2400"/>
          </a:p>
        </p:txBody>
      </p:sp>
      <p:pic>
        <p:nvPicPr>
          <p:cNvPr id="74755" name="Picture 3" descr="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784475" cy="5119688"/>
          </a:xfrm>
          <a:prstGeom prst="rect">
            <a:avLst/>
          </a:prstGeo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327525" y="1487488"/>
            <a:ext cx="3640138" cy="457200"/>
          </a:xfrm>
          <a:prstGeom prst="rect">
            <a:avLst/>
          </a:prstGeom>
          <a:solidFill>
            <a:srgbClr val="FF00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L17S/F19S/F20S mutant</a:t>
            </a:r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56125" y="3392488"/>
            <a:ext cx="3317875" cy="822325"/>
          </a:xfrm>
          <a:prstGeom prst="rect">
            <a:avLst/>
          </a:prstGeom>
          <a:solidFill>
            <a:srgbClr val="8C0030">
              <a:alpha val="53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Hydrophobic Packing</a:t>
            </a:r>
          </a:p>
          <a:p>
            <a:r>
              <a:rPr lang="en-US" b="1"/>
              <a:t>stabilizes oligomers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609600"/>
          </a:xfrm>
          <a:solidFill>
            <a:srgbClr val="8F2C00">
              <a:alpha val="47000"/>
            </a:srgbClr>
          </a:solidFill>
        </p:spPr>
        <p:txBody>
          <a:bodyPr/>
          <a:lstStyle/>
          <a:p>
            <a:r>
              <a:rPr lang="en-US" sz="2400" b="1"/>
              <a:t>Structural orientation requires charged residues</a:t>
            </a:r>
            <a:r>
              <a:rPr lang="en-US" sz="2400"/>
              <a:t> </a:t>
            </a:r>
          </a:p>
        </p:txBody>
      </p:sp>
      <p:pic>
        <p:nvPicPr>
          <p:cNvPr id="75779" name="Picture 3" descr="0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03525" cy="454342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98925" y="2020888"/>
            <a:ext cx="4470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K16G/E22G trimer is unstable</a:t>
            </a:r>
            <a:endParaRPr lang="en-US"/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4098925" y="2971800"/>
            <a:ext cx="4799013" cy="2922588"/>
            <a:chOff x="2582" y="1872"/>
            <a:chExt cx="3023" cy="1841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630" y="1872"/>
              <a:ext cx="2975" cy="978"/>
            </a:xfrm>
            <a:prstGeom prst="rect">
              <a:avLst/>
            </a:prstGeom>
            <a:solidFill>
              <a:srgbClr val="2F25FF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Kinetics and stability of </a:t>
              </a:r>
            </a:p>
            <a:p>
              <a:r>
                <a:rPr lang="en-US" b="1"/>
                <a:t>Oligomerization determined </a:t>
              </a:r>
            </a:p>
            <a:p>
              <a:r>
                <a:rPr lang="en-US" b="1"/>
                <a:t>By balance of hydrophobic and</a:t>
              </a:r>
            </a:p>
            <a:p>
              <a:r>
                <a:rPr lang="en-US" b="1"/>
                <a:t>Charged interactions </a:t>
              </a: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2582" y="3079"/>
              <a:ext cx="2739" cy="634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Enhanced growth kinetics in E22Q</a:t>
              </a:r>
            </a:p>
            <a:p>
              <a:r>
                <a:rPr lang="en-US" sz="2000" b="1"/>
                <a:t>due to change in charged states</a:t>
              </a:r>
            </a:p>
            <a:p>
              <a:r>
                <a:rPr lang="en-US" sz="2000" b="1"/>
                <a:t>Massi,Klimov,DT, Straub (2002)</a:t>
              </a:r>
              <a:r>
                <a:rPr lang="en-US" sz="2000"/>
                <a:t>  </a:t>
              </a:r>
            </a:p>
          </p:txBody>
        </p:sp>
      </p:grp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434388" cy="5175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“Long-range” correlations between charged residues in protein families linked to disease-related </a:t>
            </a:r>
          </a:p>
          <a:p>
            <a:r>
              <a:rPr lang="en-US" sz="1400" b="1"/>
              <a:t>                                               proteins (Dima and DT, Bioinformatics (2003)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91600" cy="609600"/>
          </a:xfrm>
        </p:spPr>
        <p:txBody>
          <a:bodyPr/>
          <a:lstStyle/>
          <a:p>
            <a:pPr algn="l"/>
            <a:r>
              <a:rPr lang="en-US" sz="2400" u="sng"/>
              <a:t>Electrostatics interactions essential in amyloid formation: Charged states</a:t>
            </a:r>
            <a:endParaRPr lang="en-US" sz="4000" u="sng"/>
          </a:p>
        </p:txBody>
      </p:sp>
      <p:pic>
        <p:nvPicPr>
          <p:cNvPr id="81923" name="Picture 1027" descr="t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92313"/>
            <a:ext cx="4895850" cy="2174875"/>
          </a:xfrm>
          <a:prstGeom prst="rect">
            <a:avLst/>
          </a:prstGeom>
          <a:noFill/>
        </p:spPr>
      </p:pic>
      <p:sp>
        <p:nvSpPr>
          <p:cNvPr id="81924" name="Rectangle 1028"/>
          <p:cNvSpPr>
            <a:spLocks noChangeArrowheads="1"/>
          </p:cNvSpPr>
          <p:nvPr/>
        </p:nvSpPr>
        <p:spPr bwMode="auto">
          <a:xfrm>
            <a:off x="3505200" y="4278313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r>
              <a:rPr lang="en-US" sz="1600">
                <a:latin typeface="Marker Felt" pitchFamily="1" charset="0"/>
              </a:rPr>
              <a:t>E22Q</a:t>
            </a:r>
          </a:p>
        </p:txBody>
      </p:sp>
      <p:sp>
        <p:nvSpPr>
          <p:cNvPr id="81925" name="Rectangle 1029"/>
          <p:cNvSpPr>
            <a:spLocks noChangeArrowheads="1"/>
          </p:cNvSpPr>
          <p:nvPr/>
        </p:nvSpPr>
        <p:spPr bwMode="auto">
          <a:xfrm>
            <a:off x="1371600" y="4278313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endParaRPr lang="en-US" sz="1600">
              <a:latin typeface="Marker Felt" pitchFamily="1" charset="0"/>
            </a:endParaRPr>
          </a:p>
        </p:txBody>
      </p:sp>
      <p:sp>
        <p:nvSpPr>
          <p:cNvPr id="81926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876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E22Q “Dutch” mutant peptide shows enhanced rate of amyloid formation@</a:t>
            </a:r>
          </a:p>
        </p:txBody>
      </p:sp>
      <p:sp>
        <p:nvSpPr>
          <p:cNvPr id="81927" name="Text Box 1031"/>
          <p:cNvSpPr txBox="1">
            <a:spLocks noChangeArrowheads="1"/>
          </p:cNvSpPr>
          <p:nvPr/>
        </p:nvSpPr>
        <p:spPr bwMode="auto">
          <a:xfrm>
            <a:off x="533400" y="4800600"/>
            <a:ext cx="877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Lower propensity for amyloid formation in WT peptide due to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Glu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-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 charged states (versus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Gln</a:t>
            </a:r>
            <a:r>
              <a:rPr lang="en-US" sz="1600" baseline="30000" dirty="0" err="1">
                <a:solidFill>
                  <a:schemeClr val="accent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Proposed INVERSE correlation between charge and aggregation rate - now seen experimentally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%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1928" name="Text Box 1032"/>
          <p:cNvSpPr txBox="1">
            <a:spLocks noChangeArrowheads="1"/>
          </p:cNvSpPr>
          <p:nvPr/>
        </p:nvSpPr>
        <p:spPr bwMode="auto">
          <a:xfrm>
            <a:off x="6537325" y="605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81929" name="Rectangle 1033"/>
          <p:cNvSpPr>
            <a:spLocks noChangeArrowheads="1"/>
          </p:cNvSpPr>
          <p:nvPr/>
        </p:nvSpPr>
        <p:spPr bwMode="auto">
          <a:xfrm>
            <a:off x="622300" y="5791200"/>
            <a:ext cx="773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latin typeface="+mj-lt"/>
              </a:rPr>
              <a:t>*Zhang </a:t>
            </a:r>
            <a:r>
              <a:rPr lang="en-US" sz="1200" i="1" dirty="0">
                <a:latin typeface="+mj-lt"/>
              </a:rPr>
              <a:t>et al. Fold. Des. </a:t>
            </a:r>
            <a:r>
              <a:rPr lang="en-US" sz="1200" dirty="0">
                <a:latin typeface="+mj-lt"/>
              </a:rPr>
              <a:t>3:413 (1998).</a:t>
            </a:r>
          </a:p>
          <a:p>
            <a:pPr eaLnBrk="1" hangingPunct="1"/>
            <a:r>
              <a:rPr lang="en-US" sz="1200" dirty="0">
                <a:latin typeface="+mj-lt"/>
              </a:rPr>
              <a:t>@ </a:t>
            </a:r>
            <a:r>
              <a:rPr lang="en-US" sz="1200" dirty="0" err="1">
                <a:latin typeface="+mj-lt"/>
              </a:rPr>
              <a:t>Miravalle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et. Al., J. Biol. Chem., </a:t>
            </a:r>
            <a:r>
              <a:rPr lang="en-US" sz="1200" b="1" dirty="0">
                <a:latin typeface="+mj-lt"/>
              </a:rPr>
              <a:t>275, </a:t>
            </a:r>
            <a:r>
              <a:rPr lang="en-US" sz="1200" dirty="0">
                <a:latin typeface="+mj-lt"/>
              </a:rPr>
              <a:t>27110-27116 (2000).</a:t>
            </a:r>
          </a:p>
          <a:p>
            <a:pPr eaLnBrk="1" hangingPunct="1"/>
            <a:r>
              <a:rPr lang="en-US" sz="1200" dirty="0">
                <a:solidFill>
                  <a:srgbClr val="CC3439"/>
                </a:solidFill>
                <a:latin typeface="+mj-lt"/>
              </a:rPr>
              <a:t>#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 err="1">
                <a:solidFill>
                  <a:srgbClr val="CC3439"/>
                </a:solidFill>
                <a:latin typeface="+mj-lt"/>
              </a:rPr>
              <a:t>Biophys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. J. 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81:697 (2001);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Klimov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Thirumalai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Prot. Sci.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11:1639 (2002).</a:t>
            </a:r>
          </a:p>
          <a:p>
            <a:pPr eaLnBrk="1" hangingPunct="1"/>
            <a:r>
              <a:rPr lang="en-US" sz="1200" dirty="0">
                <a:latin typeface="+mj-lt"/>
              </a:rPr>
              <a:t>% </a:t>
            </a:r>
            <a:r>
              <a:rPr lang="en-US" sz="1200" dirty="0" err="1">
                <a:latin typeface="+mj-lt"/>
              </a:rPr>
              <a:t>Chiti</a:t>
            </a:r>
            <a:r>
              <a:rPr lang="en-US" sz="1200" dirty="0">
                <a:latin typeface="+mj-lt"/>
              </a:rPr>
              <a:t>, Stefani, </a:t>
            </a:r>
            <a:r>
              <a:rPr lang="en-US" sz="1200" dirty="0" err="1">
                <a:latin typeface="+mj-lt"/>
              </a:rPr>
              <a:t>Taddei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Ramponi</a:t>
            </a:r>
            <a:r>
              <a:rPr lang="en-US" sz="1200" dirty="0">
                <a:latin typeface="+mj-lt"/>
              </a:rPr>
              <a:t> and Dobson</a:t>
            </a:r>
            <a:r>
              <a:rPr lang="en-US" sz="1200" i="1" dirty="0">
                <a:latin typeface="+mj-lt"/>
              </a:rPr>
              <a:t>, Nature</a:t>
            </a:r>
            <a:r>
              <a:rPr lang="en-US" sz="1200" dirty="0">
                <a:latin typeface="+mj-lt"/>
              </a:rPr>
              <a:t> 424:805 (2003).</a:t>
            </a:r>
          </a:p>
        </p:txBody>
      </p:sp>
      <p:pic>
        <p:nvPicPr>
          <p:cNvPr id="81930" name="Picture 1034" descr="glu-gl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2286000" cy="154622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057400" cy="838200"/>
          </a:xfrm>
          <a:solidFill>
            <a:srgbClr val="FFFF00"/>
          </a:solidFill>
        </p:spPr>
        <p:txBody>
          <a:bodyPr anchor="t"/>
          <a:lstStyle/>
          <a:p>
            <a:r>
              <a:rPr lang="en-US" sz="2800" b="1"/>
              <a:t>Templated </a:t>
            </a:r>
            <a:br>
              <a:rPr lang="en-US" sz="2800" b="1"/>
            </a:br>
            <a:r>
              <a:rPr lang="en-US" sz="2800" b="1"/>
              <a:t>assembly</a:t>
            </a:r>
            <a:endParaRPr lang="en-US" sz="2800"/>
          </a:p>
        </p:txBody>
      </p:sp>
      <p:pic>
        <p:nvPicPr>
          <p:cNvPr id="67587" name="Picture 3" descr="tet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0638" cy="6362700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301875" cy="457200"/>
          </a:xfrm>
          <a:prstGeom prst="rect">
            <a:avLst/>
          </a:prstGeom>
          <a:solidFill>
            <a:srgbClr val="FF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Seed = Trimer</a:t>
            </a:r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562600" y="2590800"/>
            <a:ext cx="3479800" cy="457200"/>
          </a:xfrm>
          <a:prstGeom prst="rect">
            <a:avLst/>
          </a:prstGeom>
          <a:solidFill>
            <a:srgbClr val="800000">
              <a:alpha val="32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Insert A</a:t>
            </a:r>
            <a:r>
              <a:rPr lang="en-US" b="1">
                <a:sym typeface="Symbol" pitchFamily="18" charset="2"/>
              </a:rPr>
              <a:t></a:t>
            </a:r>
            <a:r>
              <a:rPr lang="en-US" b="1" baseline="-25000">
                <a:sym typeface="Symbol" pitchFamily="18" charset="2"/>
              </a:rPr>
              <a:t>16-22</a:t>
            </a:r>
            <a:r>
              <a:rPr lang="en-US" b="1">
                <a:sym typeface="Symbol" pitchFamily="18" charset="2"/>
              </a:rPr>
              <a:t> monomer</a:t>
            </a:r>
            <a:endParaRPr lang="en-US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410200" y="4191000"/>
            <a:ext cx="3503613" cy="1241425"/>
            <a:chOff x="3408" y="2466"/>
            <a:chExt cx="2207" cy="782"/>
          </a:xfrm>
        </p:grpSpPr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408" y="2466"/>
              <a:ext cx="2207" cy="265"/>
            </a:xfrm>
            <a:prstGeom prst="rect">
              <a:avLst/>
            </a:prstGeom>
            <a:solidFill>
              <a:srgbClr val="85007B">
                <a:alpha val="50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Tetramer forms rapidly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446" y="2983"/>
              <a:ext cx="1182" cy="265"/>
            </a:xfrm>
            <a:prstGeom prst="rect">
              <a:avLst/>
            </a:prstGeom>
            <a:solidFill>
              <a:srgbClr val="7E006D">
                <a:alpha val="35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Nucleus </a:t>
              </a:r>
              <a:r>
                <a:rPr lang="en-US" b="1">
                  <a:sym typeface="Symbol" pitchFamily="18" charset="2"/>
                </a:rPr>
                <a:t> 4</a:t>
              </a:r>
              <a:endParaRPr lang="en-US"/>
            </a:p>
          </p:txBody>
        </p:sp>
      </p:grp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699125" y="5686425"/>
            <a:ext cx="2589213" cy="457200"/>
          </a:xfrm>
          <a:prstGeom prst="rect">
            <a:avLst/>
          </a:prstGeom>
          <a:solidFill>
            <a:srgbClr val="F1FF0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Barrier to addition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26"/>
          <p:cNvSpPr txBox="1">
            <a:spLocks noChangeArrowheads="1"/>
          </p:cNvSpPr>
          <p:nvPr/>
        </p:nvSpPr>
        <p:spPr bwMode="auto">
          <a:xfrm>
            <a:off x="6918325" y="5673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pPr algn="l"/>
            <a:r>
              <a:rPr lang="en-US" sz="2400" u="sng"/>
              <a:t>Important structural motifs in A</a:t>
            </a:r>
            <a:r>
              <a:rPr lang="en-US" sz="1800" u="sng">
                <a:latin typeface="Symbol" pitchFamily="18" charset="2"/>
              </a:rPr>
              <a:t>b-</a:t>
            </a:r>
            <a:r>
              <a:rPr lang="en-US" sz="2400" u="sng"/>
              <a:t>peptide monomer and fibrils</a:t>
            </a:r>
          </a:p>
        </p:txBody>
      </p:sp>
      <p:pic>
        <p:nvPicPr>
          <p:cNvPr id="7987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787900" cy="3438525"/>
          </a:xfrm>
          <a:prstGeom prst="rect">
            <a:avLst/>
          </a:prstGeom>
          <a:noFill/>
        </p:spPr>
      </p:pic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717550" y="1066800"/>
            <a:ext cx="77089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A</a:t>
            </a:r>
            <a:r>
              <a:rPr lang="en-US" sz="1800">
                <a:latin typeface="Symbol" pitchFamily="18" charset="2"/>
              </a:rPr>
              <a:t>b</a:t>
            </a:r>
            <a:r>
              <a:rPr lang="en-US" sz="1800">
                <a:latin typeface="Marker Felt" pitchFamily="1" charset="0"/>
              </a:rPr>
              <a:t>-peptide structure determined in aqueous solution by NMR by Lee and coworkers*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Monomer 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A</a:t>
            </a: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Marker Felt" pitchFamily="1" charset="0"/>
              </a:rPr>
              <a:t>10-35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 </a:t>
            </a:r>
            <a:r>
              <a:rPr lang="en-US" sz="1800">
                <a:latin typeface="Marker Felt" pitchFamily="1" charset="0"/>
              </a:rPr>
              <a:t>peptide has well-defined “collapsed coil”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Collapsed coil is stabilized by VGSN turn region and LVFFA central hydrophobic cluster#</a:t>
            </a:r>
          </a:p>
        </p:txBody>
      </p:sp>
      <p:sp>
        <p:nvSpPr>
          <p:cNvPr id="79878" name="Text Box 1030"/>
          <p:cNvSpPr txBox="1">
            <a:spLocks noChangeArrowheads="1"/>
          </p:cNvSpPr>
          <p:nvPr/>
        </p:nvSpPr>
        <p:spPr bwMode="auto">
          <a:xfrm>
            <a:off x="609600" y="58674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Marker Felt" pitchFamily="1" charset="0"/>
              </a:rPr>
              <a:t>* S. Zhang </a:t>
            </a:r>
            <a:r>
              <a:rPr lang="en-US" sz="1400" i="1">
                <a:latin typeface="Marker Felt" pitchFamily="1" charset="0"/>
              </a:rPr>
              <a:t>et al., J.Struct. Biol.</a:t>
            </a:r>
            <a:r>
              <a:rPr lang="en-US" sz="1400" b="1">
                <a:latin typeface="Marker Felt" pitchFamily="1" charset="0"/>
              </a:rPr>
              <a:t> </a:t>
            </a:r>
            <a:r>
              <a:rPr lang="en-US" sz="1400" u="sng">
                <a:latin typeface="Marker Felt" pitchFamily="1" charset="0"/>
              </a:rPr>
              <a:t>130</a:t>
            </a:r>
            <a:r>
              <a:rPr lang="en-US" sz="1400" b="1">
                <a:latin typeface="Marker Felt" pitchFamily="1" charset="0"/>
              </a:rPr>
              <a:t>, </a:t>
            </a:r>
            <a:r>
              <a:rPr lang="en-US" sz="1400">
                <a:latin typeface="Marker Felt" pitchFamily="1" charset="0"/>
              </a:rPr>
              <a:t>130-141 (2000). 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 # Massi, Peng, Lee and Straub, </a:t>
            </a:r>
            <a:r>
              <a:rPr lang="en-US" sz="1400" i="1">
                <a:latin typeface="Marker Felt" pitchFamily="1" charset="0"/>
              </a:rPr>
              <a:t>Biophys. J. </a:t>
            </a:r>
            <a:r>
              <a:rPr lang="en-US" sz="1400">
                <a:latin typeface="Marker Felt" pitchFamily="1" charset="0"/>
              </a:rPr>
              <a:t>80:31 (2001).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% Tycko and coworkers, </a:t>
            </a:r>
            <a:r>
              <a:rPr lang="en-US" sz="1400" i="1">
                <a:latin typeface="Marker Felt" pitchFamily="1" charset="0"/>
              </a:rPr>
              <a:t>PNAS </a:t>
            </a:r>
            <a:r>
              <a:rPr lang="en-US" sz="1400">
                <a:latin typeface="Marker Felt" pitchFamily="1" charset="0"/>
              </a:rPr>
              <a:t>99: 16742 (2002).</a:t>
            </a: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5410200" y="601980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VGSN turn region</a:t>
            </a:r>
          </a:p>
        </p:txBody>
      </p:sp>
      <p:sp>
        <p:nvSpPr>
          <p:cNvPr id="79880" name="Line 1032"/>
          <p:cNvSpPr>
            <a:spLocks noChangeShapeType="1"/>
          </p:cNvSpPr>
          <p:nvPr/>
        </p:nvSpPr>
        <p:spPr bwMode="auto">
          <a:xfrm flipH="1" flipV="1">
            <a:off x="3733800" y="47244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2209800" y="2514600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central hydrophobic LVFFA cluster</a:t>
            </a:r>
          </a:p>
        </p:txBody>
      </p:sp>
      <p:sp>
        <p:nvSpPr>
          <p:cNvPr id="79882" name="Line 1034"/>
          <p:cNvSpPr>
            <a:spLocks noChangeShapeType="1"/>
          </p:cNvSpPr>
          <p:nvPr/>
        </p:nvSpPr>
        <p:spPr bwMode="auto">
          <a:xfrm flipH="1">
            <a:off x="2514600" y="2819400"/>
            <a:ext cx="838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88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124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4" name="Line 1036"/>
          <p:cNvSpPr>
            <a:spLocks noChangeShapeType="1"/>
          </p:cNvSpPr>
          <p:nvPr/>
        </p:nvSpPr>
        <p:spPr bwMode="auto">
          <a:xfrm flipV="1">
            <a:off x="6858000" y="51816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037"/>
          <p:cNvSpPr>
            <a:spLocks noChangeShapeType="1"/>
          </p:cNvSpPr>
          <p:nvPr/>
        </p:nvSpPr>
        <p:spPr bwMode="auto">
          <a:xfrm>
            <a:off x="3581400" y="2819400"/>
            <a:ext cx="3200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71" y="773654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Major </a:t>
            </a:r>
            <a:r>
              <a:rPr lang="cs-CZ" sz="2000" b="1" dirty="0" err="1"/>
              <a:t>prion</a:t>
            </a:r>
            <a:r>
              <a:rPr lang="cs-CZ" sz="2000" b="1" dirty="0"/>
              <a:t> protein</a:t>
            </a:r>
            <a:r>
              <a:rPr lang="cs-CZ" sz="2000" dirty="0"/>
              <a:t> </a:t>
            </a:r>
            <a:r>
              <a:rPr lang="cs-CZ" sz="2000" b="1" dirty="0"/>
              <a:t>(</a:t>
            </a:r>
            <a:r>
              <a:rPr lang="cs-CZ" sz="2000" b="1" dirty="0" err="1"/>
              <a:t>PrP</a:t>
            </a:r>
            <a:r>
              <a:rPr lang="cs-CZ" sz="2000" b="1" dirty="0"/>
              <a:t>)</a:t>
            </a:r>
            <a:r>
              <a:rPr lang="cs-CZ" sz="2000" dirty="0"/>
              <a:t>,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encoded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 </a:t>
            </a:r>
            <a:r>
              <a:rPr lang="cs-CZ" sz="2000" dirty="0" err="1"/>
              <a:t>human</a:t>
            </a:r>
            <a:r>
              <a:rPr lang="cs-CZ" sz="2000" dirty="0"/>
              <a:t> by </a:t>
            </a:r>
            <a:r>
              <a:rPr lang="cs-CZ" sz="2000" dirty="0" err="1"/>
              <a:t>the</a:t>
            </a:r>
            <a:r>
              <a:rPr lang="cs-CZ" sz="2000" dirty="0"/>
              <a:t> </a:t>
            </a:r>
            <a:r>
              <a:rPr lang="cs-CZ" sz="2000" i="1" dirty="0"/>
              <a:t>PRNP</a:t>
            </a:r>
            <a:r>
              <a:rPr lang="cs-CZ" sz="2000" dirty="0"/>
              <a:t> </a:t>
            </a:r>
            <a:r>
              <a:rPr lang="cs-CZ" sz="2000" dirty="0">
                <a:hlinkClick r:id="rId2" tooltip="Gene"/>
              </a:rPr>
              <a:t>gene</a:t>
            </a:r>
            <a:r>
              <a:rPr lang="cs-CZ" sz="2000" dirty="0"/>
              <a:t> 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/>
              <a:t>known</a:t>
            </a:r>
            <a:r>
              <a:rPr lang="cs-CZ" sz="2000" dirty="0"/>
              <a:t> as  </a:t>
            </a:r>
            <a:r>
              <a:rPr lang="cs-CZ" sz="2000" b="1" dirty="0"/>
              <a:t>CD230</a:t>
            </a:r>
            <a:endParaRPr lang="en-US" sz="1800" dirty="0"/>
          </a:p>
          <a:p>
            <a:r>
              <a:rPr lang="en-US" sz="2000" dirty="0"/>
              <a:t>Prion diseases are caused by conversion of a normal  cell-surface glycoprotein (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r>
              <a:rPr lang="en-US" sz="2000" dirty="0"/>
              <a:t>) into a conformationally  altered isoform (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) that is infectious in the absence  of nucleic acid. Although a great deal has been learned about 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 and its role in prion propagation, much less </a:t>
            </a:r>
          </a:p>
          <a:p>
            <a:r>
              <a:rPr lang="en-US" sz="2000" dirty="0"/>
              <a:t>is known about the physiological function of 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endParaRPr lang="en-US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"/>
            <a:ext cx="7848600" cy="533400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Scenario II (Global unfolding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PrP</a:t>
            </a:r>
            <a:r>
              <a:rPr kumimoji="0" lang="en-US" sz="3200" b="0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42548"/>
            <a:ext cx="6034087" cy="39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Scenario II (Global unfolding of </a:t>
            </a:r>
            <a:r>
              <a:rPr lang="en-US" sz="3200" dirty="0" err="1">
                <a:solidFill>
                  <a:srgbClr val="FFFF00"/>
                </a:solidFill>
                <a:latin typeface="Helvetica" pitchFamily="1" charset="0"/>
              </a:rPr>
              <a:t>PrP</a:t>
            </a:r>
            <a:r>
              <a:rPr lang="en-US" sz="3200" baseline="30000" dirty="0" err="1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18435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, 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TTR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involves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global 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7315200" cy="3365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K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</a:rPr>
              <a:t>N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N*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 depends on sequence and G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†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between N and N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</a:t>
            </a:r>
            <a:endParaRPr lang="en-US" sz="1600" b="1">
              <a:solidFill>
                <a:srgbClr val="000099"/>
              </a:solidFill>
              <a:latin typeface="Helvetica" pitchFamily="1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67000" y="1295400"/>
            <a:ext cx="391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R.D., Curr. Op. Struct. Biol., 2003)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57800" y="3657600"/>
            <a:ext cx="3508375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Sc</a:t>
            </a:r>
            <a:r>
              <a:rPr lang="en-US" b="1"/>
              <a:t> growth kinetics</a:t>
            </a:r>
          </a:p>
          <a:p>
            <a:r>
              <a:rPr lang="en-US" b="1"/>
              <a:t>Depends on rate of</a:t>
            </a:r>
          </a:p>
          <a:p>
            <a:r>
              <a:rPr lang="en-US" b="1"/>
              <a:t>N</a:t>
            </a:r>
            <a:r>
              <a:rPr lang="en-US" b="1">
                <a:sym typeface="Symbol" pitchFamily="18" charset="2"/>
              </a:rPr>
              <a:t>N* transition </a:t>
            </a:r>
            <a:r>
              <a:rPr lang="en-US" b="1"/>
              <a:t>K</a:t>
            </a:r>
            <a:r>
              <a:rPr lang="en-US" b="1" baseline="-25000"/>
              <a:t>N</a:t>
            </a:r>
            <a:r>
              <a:rPr lang="en-US" b="1" baseline="-25000">
                <a:sym typeface="Symbol" pitchFamily="18" charset="2"/>
              </a:rPr>
              <a:t>N</a:t>
            </a:r>
            <a:r>
              <a:rPr lang="en-US" baseline="-25000">
                <a:sym typeface="Symbol" pitchFamily="18" charset="2"/>
              </a:rPr>
              <a:t>*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Mechanism of assembly and propagation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Prions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64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normal form </a:t>
            </a: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r>
              <a:rPr lang="en-US" sz="1600">
                <a:latin typeface="Helvetica" pitchFamily="1" charset="0"/>
              </a:rPr>
              <a:t> = mostly </a:t>
            </a:r>
            <a:r>
              <a:rPr lang="en-US" sz="1600">
                <a:latin typeface="Symbol" pitchFamily="18" charset="2"/>
              </a:rPr>
              <a:t>a</a:t>
            </a:r>
            <a:r>
              <a:rPr lang="en-US" sz="1600">
                <a:latin typeface="Helvetica" pitchFamily="1" charset="0"/>
              </a:rPr>
              <a:t>-helical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scrapie form </a:t>
            </a: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</a:rPr>
              <a:t>= mostly </a:t>
            </a:r>
            <a:r>
              <a:rPr lang="en-US" sz="1600">
                <a:latin typeface="Symbol" pitchFamily="18" charset="2"/>
              </a:rPr>
              <a:t>b-</a:t>
            </a:r>
            <a:r>
              <a:rPr lang="en-US" sz="1600">
                <a:latin typeface="Helvetica" pitchFamily="1" charset="0"/>
              </a:rPr>
              <a:t>strand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Helvetica" pitchFamily="1" charset="0"/>
              </a:rPr>
              <a:t> the “protein-only hypothesis”: </a:t>
            </a:r>
            <a:r>
              <a:rPr lang="en-US" sz="1200">
                <a:latin typeface="Helvetica" pitchFamily="1" charset="0"/>
              </a:rPr>
              <a:t>(Prusiner et al., </a:t>
            </a:r>
            <a:r>
              <a:rPr lang="en-US" sz="1200" i="1">
                <a:latin typeface="Helvetica" pitchFamily="1" charset="0"/>
              </a:rPr>
              <a:t>Cell</a:t>
            </a:r>
            <a:r>
              <a:rPr lang="en-US" sz="1200">
                <a:latin typeface="Helvetica" pitchFamily="1" charset="0"/>
              </a:rPr>
              <a:t> 1995 and </a:t>
            </a:r>
            <a:r>
              <a:rPr lang="en-US" sz="1200" i="1">
                <a:latin typeface="Helvetica" pitchFamily="1" charset="0"/>
              </a:rPr>
              <a:t>Science</a:t>
            </a:r>
            <a:r>
              <a:rPr lang="en-US" sz="1200">
                <a:latin typeface="Helvetica" pitchFamily="1" charset="0"/>
              </a:rPr>
              <a:t> 2004)</a:t>
            </a:r>
            <a:r>
              <a:rPr lang="en-US" sz="1600" b="1">
                <a:latin typeface="Helvetica" pitchFamily="1" charset="0"/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23622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= template to catalyze conversion of normal form into the aggregate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828800" y="44958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600200" y="47244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Helvetica" pitchFamily="1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9436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57200" y="3657600"/>
            <a:ext cx="1143000" cy="990600"/>
            <a:chOff x="624" y="2640"/>
            <a:chExt cx="720" cy="624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624" y="2640"/>
              <a:ext cx="720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864" y="27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latin typeface="Lucida Grande" pitchFamily="1" charset="0"/>
                </a:rPr>
                <a:t>α</a:t>
              </a:r>
              <a:endParaRPr lang="el-GR" sz="3200">
                <a:latin typeface="Helvetica" pitchFamily="1" charset="0"/>
              </a:endParaRPr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8288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526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Fluctuation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3048000" y="3581400"/>
            <a:ext cx="1295400" cy="990600"/>
            <a:chOff x="2016" y="2256"/>
            <a:chExt cx="816" cy="624"/>
          </a:xfrm>
        </p:grpSpPr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016" y="2256"/>
              <a:ext cx="816" cy="62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256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solidFill>
                    <a:srgbClr val="FF0000"/>
                  </a:solidFill>
                  <a:latin typeface="Lucida Grande" pitchFamily="1" charset="0"/>
                </a:rPr>
                <a:t>β</a:t>
              </a:r>
              <a:r>
                <a:rPr lang="en-US" sz="32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  <a:endParaRPr lang="el-GR" sz="3200">
                <a:solidFill>
                  <a:srgbClr val="FF0000"/>
                </a:solidFill>
                <a:latin typeface="Helvetica" pitchFamily="1" charset="0"/>
              </a:endParaRPr>
            </a:p>
          </p:txBody>
        </p:sp>
      </p:grp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4196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720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Nucleation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Growth</a:t>
            </a: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54864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68580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10800000">
            <a:off x="6172200" y="33528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294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3152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254625" y="4651375"/>
            <a:ext cx="1600200" cy="1069975"/>
            <a:chOff x="3310" y="3218"/>
            <a:chExt cx="1008" cy="674"/>
          </a:xfrm>
        </p:grpSpPr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4318" y="3218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3310" y="388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1066800" y="4724400"/>
            <a:ext cx="1069975" cy="990600"/>
            <a:chOff x="480" y="3264"/>
            <a:chExt cx="674" cy="624"/>
          </a:xfrm>
        </p:grpSpPr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rot="5400000">
              <a:off x="817" y="3551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rot="5400000" flipH="1">
              <a:off x="171" y="3573"/>
              <a:ext cx="62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09800" y="5486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Propagation by recruitment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81000" y="3200400"/>
            <a:ext cx="4191000" cy="22098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Helvetica" pitchFamily="1" charset="0"/>
              </a:rPr>
              <a:t>?</a:t>
            </a:r>
            <a:endParaRPr lang="el-GR" sz="3200">
              <a:latin typeface="Helvetica" pitchFamily="1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124200" y="4648200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8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Question and Hypothesis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066800" y="16764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801" y="966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0" y="367"/>
                  <a:pt x="541" y="401"/>
                </a:cubicBezTo>
                <a:cubicBezTo>
                  <a:pt x="622" y="435"/>
                  <a:pt x="700" y="873"/>
                  <a:pt x="801" y="966"/>
                </a:cubicBezTo>
                <a:cubicBezTo>
                  <a:pt x="902" y="1059"/>
                  <a:pt x="1047" y="1096"/>
                  <a:pt x="1146" y="959"/>
                </a:cubicBezTo>
                <a:cubicBezTo>
                  <a:pt x="1245" y="822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390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231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19400" y="1143000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90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191000" y="914400"/>
            <a:ext cx="3352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0" y="914400"/>
            <a:ext cx="1066800" cy="228600"/>
          </a:xfrm>
          <a:prstGeom prst="rect">
            <a:avLst/>
          </a:prstGeom>
          <a:solidFill>
            <a:srgbClr val="333333">
              <a:alpha val="39999"/>
            </a:srgbClr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386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121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2362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Minimal infectious unit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667000" y="1371600"/>
            <a:ext cx="19050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Disordered in PrP</a:t>
            </a:r>
            <a:r>
              <a:rPr lang="en-US" sz="1600" baseline="30000">
                <a:solidFill>
                  <a:schemeClr val="accent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10200" y="1371600"/>
            <a:ext cx="13716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Ordered</a:t>
            </a:r>
          </a:p>
        </p:txBody>
      </p:sp>
      <p:pic>
        <p:nvPicPr>
          <p:cNvPr id="22540" name="Picture 12" descr="PrPsc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22542" name="Picture 14" descr="mPrP_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657600"/>
            <a:ext cx="2057400" cy="1643063"/>
          </a:xfrm>
          <a:prstGeom prst="rect">
            <a:avLst/>
          </a:prstGeom>
          <a:noFill/>
        </p:spPr>
      </p:pic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71600" y="53340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22545" name="Picture 17" descr="mPrP_C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572000"/>
            <a:ext cx="1600200" cy="1365250"/>
          </a:xfrm>
          <a:prstGeom prst="rect">
            <a:avLst/>
          </a:prstGeom>
          <a:noFill/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9600" y="2971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71800" y="40386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44196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" charset="0"/>
              </a:rPr>
              <a:t>?</a:t>
            </a:r>
            <a:endParaRPr lang="en-US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133600" y="3352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057400" y="1905000"/>
            <a:ext cx="2286000" cy="2438400"/>
          </a:xfrm>
          <a:prstGeom prst="rect">
            <a:avLst/>
          </a:prstGeom>
          <a:solidFill>
            <a:srgbClr val="FFFF99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971800" y="3657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2286000" cy="1741488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sng">
                <a:latin typeface="Helvetica" pitchFamily="1" charset="0"/>
              </a:rPr>
              <a:t>Proposal</a:t>
            </a:r>
            <a:r>
              <a:rPr lang="en-US" sz="18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18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1800">
                <a:latin typeface="Helvetica" pitchFamily="1" charset="0"/>
              </a:rPr>
              <a:t> formation is preceded by transition from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 </a:t>
            </a:r>
            <a:r>
              <a:rPr lang="el-GR" sz="1800">
                <a:latin typeface="Lucida Grande" pitchFamily="1" charset="0"/>
              </a:rPr>
              <a:t>α</a:t>
            </a:r>
            <a:r>
              <a:rPr lang="en-US" sz="1800">
                <a:latin typeface="Helvetica" pitchFamily="1" charset="0"/>
              </a:rPr>
              <a:t> 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8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 state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51" grpId="0" animBg="1"/>
      <p:bldP spid="22552" grpId="0" animBg="1"/>
      <p:bldP spid="225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NMR Structure of Cellular form (PrP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4114800" cy="190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aseline="30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PrP</a:t>
            </a:r>
            <a:r>
              <a:rPr lang="en-US" sz="2000" baseline="30000">
                <a:latin typeface="Helvetica" pitchFamily="1" charset="0"/>
              </a:rPr>
              <a:t>C</a:t>
            </a:r>
            <a:r>
              <a:rPr lang="en-US" sz="2000">
                <a:latin typeface="Helvetica" pitchFamily="1" charset="0"/>
              </a:rPr>
              <a:t>: 45%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Helvetica" pitchFamily="1" charset="0"/>
              </a:rPr>
              <a:t>, 8% </a:t>
            </a:r>
            <a:r>
              <a:rPr lang="en-US" sz="2000"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20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(90-231): 25%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a, 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48%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</p:txBody>
      </p:sp>
      <p:pic>
        <p:nvPicPr>
          <p:cNvPr id="26628" name="Picture 4" descr="mPr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09800"/>
            <a:ext cx="4343400" cy="3475038"/>
          </a:xfr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mPrP</a:t>
            </a:r>
            <a:r>
              <a:rPr lang="en-US" sz="1800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(121-231)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Helvetica" pitchFamily="1" charset="0"/>
              </a:rPr>
              <a:t>(Cys179-Cys214)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914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Prions</a:t>
            </a:r>
            <a:r>
              <a:rPr lang="en-US">
                <a:latin typeface="Helvetica" pitchFamily="1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/>
              </a:rPr>
              <a:t>“…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Prion is a proteinaceous particle that lacks nucleic acid</a:t>
            </a:r>
            <a:r>
              <a:rPr lang="en-US" sz="2000">
                <a:latin typeface="Arial"/>
              </a:rPr>
              <a:t>”</a:t>
            </a:r>
            <a:endParaRPr lang="en-US" sz="2000">
              <a:latin typeface="Helvetica" pitchFamily="1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>
                <a:latin typeface="Helvetica" pitchFamily="1" charset="0"/>
              </a:rPr>
              <a:t>(Prusiner, </a:t>
            </a:r>
            <a:r>
              <a:rPr lang="en-US" sz="1400" i="1">
                <a:latin typeface="Helvetica" pitchFamily="1" charset="0"/>
              </a:rPr>
              <a:t>PNAS</a:t>
            </a:r>
            <a:r>
              <a:rPr lang="en-US" sz="1400">
                <a:latin typeface="Helvetica" pitchFamily="1" charset="0"/>
              </a:rPr>
              <a:t>, 1998)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41148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(Caughey et al. </a:t>
            </a:r>
            <a:r>
              <a:rPr lang="en-US" sz="1400" i="1">
                <a:latin typeface="Helvetica" pitchFamily="1" charset="0"/>
              </a:rPr>
              <a:t>Biochemistry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30</a:t>
            </a:r>
            <a:r>
              <a:rPr lang="en-US" sz="1400">
                <a:latin typeface="Helvetica" pitchFamily="1" charset="0"/>
              </a:rPr>
              <a:t>, 7672 (1991))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629400" y="5105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Wuthrich 1997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533400"/>
          </a:xfrm>
          <a:solidFill>
            <a:srgbClr val="B1FF0C"/>
          </a:solidFill>
        </p:spPr>
        <p:txBody>
          <a:bodyPr/>
          <a:lstStyle/>
          <a:p>
            <a:r>
              <a:rPr lang="en-US" sz="2800" b="1"/>
              <a:t>Energy landscape for monomeric folding</a:t>
            </a:r>
            <a:endParaRPr lang="en-US" sz="2800"/>
          </a:p>
        </p:txBody>
      </p:sp>
      <p:pic>
        <p:nvPicPr>
          <p:cNvPr id="78851" name="Picture 3" descr="bi0473141f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483100" cy="571182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75325" y="2551113"/>
            <a:ext cx="28892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Monomer can misfold to </a:t>
            </a:r>
          </a:p>
          <a:p>
            <a:r>
              <a:rPr lang="en-US" sz="1800" b="1"/>
              <a:t>multiple conformations</a:t>
            </a:r>
            <a:endParaRPr lang="en-US" sz="1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15000" y="4191000"/>
            <a:ext cx="3028950" cy="1006475"/>
          </a:xfrm>
          <a:prstGeom prst="rect">
            <a:avLst/>
          </a:prstGeom>
          <a:solidFill>
            <a:srgbClr val="800000">
              <a:alpha val="2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Structural variations in  the CBAs are imprinted in oligomers and fibrils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Predictions using Bioinformatics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543800" cy="609600"/>
          </a:xfrm>
          <a:solidFill>
            <a:srgbClr val="CCFFCC"/>
          </a:soli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latin typeface="Helvetica" pitchFamily="1" charset="0"/>
              </a:rPr>
              <a:t>certain regions besides (90-120) must undergo 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conformational transition: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		 	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C-terminus of H2 </a:t>
            </a:r>
            <a:r>
              <a:rPr lang="en-US" sz="1400">
                <a:latin typeface="Helvetica" pitchFamily="1" charset="0"/>
              </a:rPr>
              <a:t>and parts of H3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 </a:t>
            </a:r>
            <a:r>
              <a:rPr lang="en-US" sz="1600" b="1">
                <a:latin typeface="Helvetica" pitchFamily="1" charset="0"/>
              </a:rPr>
              <a:t>H1 has high helical propensity</a:t>
            </a:r>
            <a:r>
              <a:rPr lang="en-US" sz="1600">
                <a:latin typeface="Helvetica" pitchFamily="1" charset="0"/>
              </a:rPr>
              <a:t>: </a:t>
            </a:r>
            <a:r>
              <a:rPr lang="en-US" sz="1600" i="1">
                <a:latin typeface="Helvetica" pitchFamily="1" charset="0"/>
              </a:rPr>
              <a:t>unlikely to undergo conformational change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Helvetica" pitchFamily="1" charset="0"/>
              </a:rPr>
              <a:t>A. Study of NMR structures and sequences of prions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95600" y="1524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Helvetica" pitchFamily="1" charset="0"/>
              </a:rPr>
              <a:t>(R.I. Dima. and D.T., </a:t>
            </a:r>
            <a:r>
              <a:rPr lang="en-US" sz="1400" i="1">
                <a:latin typeface="Helvetica" pitchFamily="1" charset="0"/>
              </a:rPr>
              <a:t>Biophys. J</a:t>
            </a:r>
            <a:r>
              <a:rPr lang="en-US" sz="1400">
                <a:latin typeface="Helvetica" pitchFamily="1" charset="0"/>
              </a:rPr>
              <a:t>., 2002)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495800" y="3505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981200" y="3276600"/>
            <a:ext cx="6096000" cy="2698750"/>
            <a:chOff x="1488" y="1872"/>
            <a:chExt cx="3840" cy="1700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Helvetica" pitchFamily="1" charset="0"/>
                </a:rPr>
                <a:t>PrP</a:t>
              </a:r>
              <a:r>
                <a:rPr lang="en-US" sz="1600" b="1" baseline="30000">
                  <a:solidFill>
                    <a:srgbClr val="FF0000"/>
                  </a:solidFill>
                  <a:latin typeface="Helvetica" pitchFamily="1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160" y="2976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PrP</a:t>
              </a:r>
              <a:r>
                <a:rPr lang="en-US" sz="1600" b="1" baseline="30000">
                  <a:latin typeface="Helvetica" pitchFamily="1" charset="0"/>
                </a:rPr>
                <a:t>C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488" y="2784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Unfolded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736" y="292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312" y="2256"/>
              <a:ext cx="2016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Helvetica" pitchFamily="1" charset="0"/>
                </a:rPr>
                <a:t>Large barrier because core (H2+H3) changes conformation</a:t>
              </a:r>
              <a:endParaRPr lang="en-US" sz="1600">
                <a:solidFill>
                  <a:srgbClr val="D60093"/>
                </a:solidFill>
                <a:latin typeface="Helvetica" pitchFamily="1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1632" y="1872"/>
              <a:ext cx="1634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715"/>
                </a:cxn>
                <a:cxn ang="0">
                  <a:pos x="316" y="762"/>
                </a:cxn>
                <a:cxn ang="0">
                  <a:pos x="541" y="401"/>
                </a:cxn>
                <a:cxn ang="0">
                  <a:pos x="772" y="1002"/>
                </a:cxn>
                <a:cxn ang="0">
                  <a:pos x="1146" y="959"/>
                </a:cxn>
                <a:cxn ang="0">
                  <a:pos x="1394" y="146"/>
                </a:cxn>
                <a:cxn ang="0">
                  <a:pos x="1532" y="1392"/>
                </a:cxn>
                <a:cxn ang="0">
                  <a:pos x="1634" y="196"/>
                </a:cxn>
              </a:cxnLst>
              <a:rect l="0" t="0" r="r" b="b"/>
              <a:pathLst>
                <a:path w="1634" h="1400">
                  <a:moveTo>
                    <a:pt x="0" y="0"/>
                  </a:moveTo>
                  <a:cubicBezTo>
                    <a:pt x="23" y="119"/>
                    <a:pt x="85" y="588"/>
                    <a:pt x="138" y="715"/>
                  </a:cubicBezTo>
                  <a:cubicBezTo>
                    <a:pt x="191" y="842"/>
                    <a:pt x="249" y="814"/>
                    <a:pt x="316" y="762"/>
                  </a:cubicBezTo>
                  <a:cubicBezTo>
                    <a:pt x="383" y="710"/>
                    <a:pt x="465" y="361"/>
                    <a:pt x="541" y="401"/>
                  </a:cubicBezTo>
                  <a:cubicBezTo>
                    <a:pt x="617" y="441"/>
                    <a:pt x="671" y="909"/>
                    <a:pt x="772" y="1002"/>
                  </a:cubicBezTo>
                  <a:cubicBezTo>
                    <a:pt x="873" y="1095"/>
                    <a:pt x="1042" y="1102"/>
                    <a:pt x="1146" y="959"/>
                  </a:cubicBezTo>
                  <a:cubicBezTo>
                    <a:pt x="1250" y="816"/>
                    <a:pt x="1330" y="74"/>
                    <a:pt x="1394" y="146"/>
                  </a:cubicBezTo>
                  <a:cubicBezTo>
                    <a:pt x="1458" y="218"/>
                    <a:pt x="1492" y="1384"/>
                    <a:pt x="1532" y="1392"/>
                  </a:cubicBezTo>
                  <a:cubicBezTo>
                    <a:pt x="1572" y="1400"/>
                    <a:pt x="1613" y="445"/>
                    <a:pt x="1634" y="1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486400" y="4495800"/>
            <a:ext cx="1981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1600">
                <a:latin typeface="Lucida Grande" pitchFamily="1" charset="0"/>
              </a:rPr>
              <a:t>Δ</a:t>
            </a:r>
            <a:r>
              <a:rPr lang="en-US" sz="1600">
                <a:latin typeface="Helvetica" pitchFamily="1" charset="0"/>
              </a:rPr>
              <a:t>G</a:t>
            </a:r>
            <a:r>
              <a:rPr lang="en-US" sz="1600" baseline="30000">
                <a:latin typeface="Helvetica" pitchFamily="1" charset="0"/>
              </a:rPr>
              <a:t>‡</a:t>
            </a:r>
            <a:r>
              <a:rPr lang="en-US" sz="1600">
                <a:latin typeface="Helvetica" pitchFamily="1" charset="0"/>
              </a:rPr>
              <a:t> &gt; 20 kcal/mol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3276600" cy="5175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(Prusiner et al. </a:t>
            </a:r>
            <a:r>
              <a:rPr lang="en-US" sz="1400" i="1">
                <a:latin typeface="Helvetica" pitchFamily="1" charset="0"/>
              </a:rPr>
              <a:t>JBC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276</a:t>
            </a:r>
            <a:r>
              <a:rPr lang="en-US" sz="1400">
                <a:latin typeface="Helvetica" pitchFamily="1" charset="0"/>
              </a:rPr>
              <a:t>, 19687 (2001))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H1 in mammalian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 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is helical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Charge patterns in H1 is rarely found in PDB,  E. Coli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Yeast genomes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Pattern search for H1 in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endParaRPr lang="en-US" sz="28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010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(i,i+4) = oppositely charged residues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sequences of 2103 PDB helices (L</a:t>
            </a:r>
            <a:r>
              <a:rPr lang="en-US" sz="1600" baseline="-25000">
                <a:solidFill>
                  <a:schemeClr val="tx2"/>
                </a:solidFill>
                <a:latin typeface="Helvetica" pitchFamily="1" charset="0"/>
              </a:rPr>
              <a:t>helix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≥ 6)</a:t>
            </a:r>
          </a:p>
        </p:txBody>
      </p:sp>
      <p:pic>
        <p:nvPicPr>
          <p:cNvPr id="32773" name="Picture 5" descr="sbridge_1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805113" cy="35052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38800" y="3276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 (i,i+4) salt-bridges in mPrP</a:t>
            </a:r>
            <a:r>
              <a:rPr lang="en-US" sz="1400" b="1" baseline="30000">
                <a:latin typeface="Helvetica" pitchFamily="1" charset="0"/>
              </a:rPr>
              <a:t>C</a:t>
            </a:r>
            <a:endParaRPr lang="en-US" sz="1400" b="1">
              <a:latin typeface="Helvetica" pitchFamily="1" charset="0"/>
            </a:endParaRPr>
          </a:p>
        </p:txBody>
      </p:sp>
      <p:pic>
        <p:nvPicPr>
          <p:cNvPr id="32775" name="Picture 7" descr="PatternsH1_DS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4838700" cy="3738563"/>
          </a:xfrm>
          <a:prstGeom prst="rect">
            <a:avLst/>
          </a:prstGeom>
          <a:solidFill>
            <a:srgbClr val="FBFF49"/>
          </a:solidFill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6324600" y="1447800"/>
            <a:ext cx="2514600" cy="1171575"/>
            <a:chOff x="3984" y="912"/>
            <a:chExt cx="1584" cy="738"/>
          </a:xfrm>
        </p:grpSpPr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4224" y="912"/>
              <a:ext cx="1344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Helvetica" pitchFamily="1" charset="0"/>
                </a:rPr>
                <a:t>Random considerations: </a:t>
              </a:r>
            </a:p>
          </p:txBody>
        </p: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3984" y="1296"/>
            <a:ext cx="11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6" name="Equation" r:id="rId6" imgW="1358640" imgH="419040" progId="Equation.3">
                    <p:embed/>
                  </p:oleObj>
                </mc:Choice>
                <mc:Fallback>
                  <p:oleObj name="Equation" r:id="rId6" imgW="135864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96"/>
                          <a:ext cx="1152" cy="35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Sequence analysis shows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H1 is a helix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33924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 - +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+ 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PDBselect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(1210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23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(1.9%)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83% =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, </a:t>
            </a:r>
            <a:r>
              <a:rPr lang="en-US" sz="1600">
                <a:latin typeface="Helvetica" pitchFamily="1" charset="0"/>
              </a:rPr>
              <a:t>17% = random coil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51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(1.2%)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253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(2.8%)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6019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charged residues in H1 is unusual and NEVER associated with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β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-strand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Helvetica" pitchFamily="1" charset="0"/>
              </a:rPr>
              <a:t>Experiments and MD simulations show H1 is very stable</a:t>
            </a:r>
            <a:r>
              <a:rPr lang="en-US" sz="2000" baseline="30000">
                <a:solidFill>
                  <a:srgbClr val="FFFF00"/>
                </a:solidFill>
                <a:latin typeface="Helvetica" pitchFamily="1" charset="0"/>
              </a:rPr>
              <a:t> </a:t>
            </a:r>
            <a:endParaRPr lang="en-US" sz="20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29718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Conformational fluctuations and stability of  H1 with two force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                  fields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98525" y="5145088"/>
            <a:ext cx="7232650" cy="822325"/>
          </a:xfrm>
          <a:prstGeom prst="rect">
            <a:avLst/>
          </a:prstGeom>
          <a:solidFill>
            <a:srgbClr val="0700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5FF06"/>
                </a:solidFill>
              </a:rPr>
              <a:t>Stability is largely due to the three salt bridges in the</a:t>
            </a:r>
          </a:p>
          <a:p>
            <a:r>
              <a:rPr lang="en-US">
                <a:solidFill>
                  <a:srgbClr val="F5FF06"/>
                </a:solidFill>
              </a:rPr>
              <a:t>                              10 residue H1 </a:t>
            </a:r>
            <a:r>
              <a:rPr lang="en-US">
                <a:solidFill>
                  <a:srgbClr val="F4EF00"/>
                </a:solidFill>
              </a:rPr>
              <a:t>from</a:t>
            </a:r>
            <a:r>
              <a:rPr lang="en-US">
                <a:solidFill>
                  <a:srgbClr val="F5FF06"/>
                </a:solidFill>
              </a:rPr>
              <a:t> mPrP</a:t>
            </a:r>
            <a:r>
              <a:rPr lang="en-US" baseline="30000">
                <a:solidFill>
                  <a:srgbClr val="F5FF06"/>
                </a:solidFill>
              </a:rPr>
              <a:t>C</a:t>
            </a:r>
            <a:endParaRPr lang="en-US">
              <a:solidFill>
                <a:srgbClr val="F5FF0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MSD_H1w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30513"/>
            <a:ext cx="4991100" cy="3856037"/>
          </a:xfrm>
          <a:prstGeom prst="rect">
            <a:avLst/>
          </a:prstGeom>
          <a:noFill/>
        </p:spPr>
      </p:pic>
      <p:pic>
        <p:nvPicPr>
          <p:cNvPr id="38915" name="Picture 3" descr="sec_struct_propensity_H1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82925"/>
            <a:ext cx="4267200" cy="329723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High helical propensity at all positions in H1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524000"/>
            <a:ext cx="4724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         H1 from mPrP</a:t>
            </a:r>
            <a:r>
              <a:rPr lang="en-US" sz="1400" b="1">
                <a:latin typeface="Helvetica" pitchFamily="1" charset="0"/>
              </a:rPr>
              <a:t> (10 residues)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latin typeface="Helvetica" pitchFamily="1" charset="0"/>
              </a:rPr>
              <a:t>	          </a:t>
            </a:r>
            <a:r>
              <a:rPr lang="en-US" sz="1400" i="1">
                <a:latin typeface="Helvetica" pitchFamily="1" charset="0"/>
              </a:rPr>
              <a:t>positions 144-153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Helvetica" pitchFamily="1" charset="0"/>
              </a:rPr>
              <a:t>773 TIP3P water, 30 </a:t>
            </a:r>
            <a:r>
              <a:rPr lang="en-US" sz="1400">
                <a:latin typeface="Lucida Grande" pitchFamily="1" charset="0"/>
              </a:rPr>
              <a:t>Ǻ</a:t>
            </a:r>
            <a:r>
              <a:rPr lang="en-US" sz="14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Helvetica" pitchFamily="1" charset="0"/>
              </a:rPr>
              <a:t>5 trajectories, 85 ns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</a:t>
            </a:r>
            <a:r>
              <a:rPr lang="en-US" sz="1400" i="1" u="sng">
                <a:solidFill>
                  <a:srgbClr val="0000FF"/>
                </a:solidFill>
                <a:latin typeface="Helvetica" pitchFamily="1" charset="0"/>
              </a:rPr>
              <a:t>Amber and OPLS</a:t>
            </a: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)</a:t>
            </a:r>
            <a:r>
              <a:rPr lang="en-US" sz="1400" i="1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(R. Elber et al.)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638800" y="4572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62600" y="54102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38921" name="Picture 9" descr="H1_sim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568325" cy="1219200"/>
          </a:xfrm>
          <a:prstGeom prst="rect">
            <a:avLst/>
          </a:prstGeom>
          <a:noFill/>
        </p:spPr>
      </p:pic>
      <p:pic>
        <p:nvPicPr>
          <p:cNvPr id="38922" name="Picture 10" descr="H1_12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505200"/>
            <a:ext cx="685800" cy="611188"/>
          </a:xfrm>
          <a:prstGeom prst="rect">
            <a:avLst/>
          </a:prstGeom>
          <a:noFill/>
        </p:spPr>
      </p:pic>
      <p:pic>
        <p:nvPicPr>
          <p:cNvPr id="38923" name="Picture 11" descr="H1_23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733800"/>
            <a:ext cx="565150" cy="719138"/>
          </a:xfrm>
          <a:prstGeom prst="rect">
            <a:avLst/>
          </a:prstGeom>
          <a:noFill/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00200" y="2819400"/>
            <a:ext cx="9144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Loss of stability upon disruption of salt bridge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0" y="10668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(Amber and OPLS)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1447800"/>
            <a:ext cx="388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Helvetica" pitchFamily="1" charset="0"/>
              </a:rPr>
              <a:t>   [D147A,R151A] mutant of H1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4 trajectories, 105 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</a:t>
            </a:r>
            <a:r>
              <a:rPr lang="en-US" sz="1600" b="1">
                <a:solidFill>
                  <a:srgbClr val="FF0F09"/>
                </a:solidFill>
                <a:latin typeface="Helvetica" pitchFamily="1" charset="0"/>
              </a:rPr>
              <a:t>Large fluctuations on short times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pic>
        <p:nvPicPr>
          <p:cNvPr id="40965" name="Picture 5" descr="RMSD_H1mu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953000" cy="3827463"/>
          </a:xfrm>
          <a:prstGeom prst="rect">
            <a:avLst/>
          </a:prstGeom>
          <a:noFill/>
        </p:spPr>
      </p:pic>
      <p:pic>
        <p:nvPicPr>
          <p:cNvPr id="40966" name="Picture 6" descr="sec_struct_propensity_mutH1_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84463"/>
            <a:ext cx="4529138" cy="349885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486400" y="44196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40969" name="Picture 9" descr="mutH1_9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2819400"/>
            <a:ext cx="792162" cy="890588"/>
          </a:xfrm>
          <a:prstGeom prst="rect">
            <a:avLst/>
          </a:prstGeom>
          <a:noFill/>
        </p:spPr>
      </p:pic>
      <p:pic>
        <p:nvPicPr>
          <p:cNvPr id="40970" name="Picture 10" descr="mutH1_11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238" y="2743200"/>
            <a:ext cx="469900" cy="1166813"/>
          </a:xfrm>
          <a:prstGeom prst="rect">
            <a:avLst/>
          </a:prstGeom>
          <a:noFill/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71800" y="36576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Experiments show that H1 is a stable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helix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(143-158) from mPrP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(Wuthrich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Biopolymers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51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145, 1999)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391400" cy="763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= very stable in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 conformation</a:t>
            </a:r>
            <a:endParaRPr lang="el-GR" sz="1800">
              <a:solidFill>
                <a:srgbClr val="FF0000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(fraction helical = 0.42)</a:t>
            </a:r>
            <a:endParaRPr lang="en-US" sz="2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6477000" cy="990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(140-158) from huPrP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(Schwarzinger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J. Biol. Chem.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278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50175, 2003)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7391400" cy="854075"/>
          </a:xfrm>
          <a:prstGeom prst="rect">
            <a:avLst/>
          </a:prstGeom>
          <a:solidFill>
            <a:srgbClr val="6EE7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is a highly stable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huPrP(140-158)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D147A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= 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destabilized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compared to wt-huPrP(140-158)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38200" y="24384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3352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(wt-H1) = 0.65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90600" y="57912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([D147A,R151A]H1) = 0.55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Unusual hydrophobicity pattern in H2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P P P P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PDBAstral40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(6000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12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(0.2%)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the sequence is NEVER entirely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(last 5 residues = non-helical in 87% of cases)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400"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46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122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(1.4%)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6400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hydrophobicity of H2 is rare and NEVER entirely in a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-helix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pPr marL="838200" indent="-838200"/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H2+H3 in mammalian PrP</a:t>
            </a:r>
            <a:r>
              <a:rPr lang="en-US" sz="2400" baseline="30000">
                <a:solidFill>
                  <a:srgbClr val="FFFF00"/>
                </a:solidFill>
                <a:latin typeface="Helvetica" pitchFamily="1" charset="0"/>
              </a:rPr>
              <a:t>C  </a:t>
            </a:r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frustrated in helical state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3810000"/>
            <a:ext cx="7924800" cy="854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Conformational fluctuations in H2+H3 implicate a role for second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half of H2 in the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</a:rPr>
              <a:t>C 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C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 transition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79525" y="1431925"/>
            <a:ext cx="4757738" cy="336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D0C"/>
                </a:solidFill>
              </a:rPr>
              <a:t>R. I. Dima and DT Biophys J. (2002); PNAS (2004)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Aggregation Linked to diseases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Protein deposition diseases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transmissible spongiform encephalopathies (TSE; Mad Cow Disease)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Alzheimer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disease, Parkinson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diabetes (type II)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solidFill>
                <a:srgbClr val="FF0000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All these diseases = related to misfolding and protein aggregation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Misfolding into multiple amyloid conformations (strains)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solidFill>
                <a:srgbClr val="0000FF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Examples: prion proteins (TSE), Alzheimer</a:t>
            </a:r>
            <a:r>
              <a:rPr lang="en-US" sz="1600">
                <a:solidFill>
                  <a:srgbClr val="E01A00"/>
                </a:solidFill>
                <a:latin typeface="Arial"/>
              </a:rPr>
              <a:t>’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s, CWD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Helvetica" pitchFamily="1" charset="0"/>
              </a:rPr>
              <a:t>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146925" cy="822325"/>
          </a:xfrm>
          <a:prstGeom prst="rect">
            <a:avLst/>
          </a:prstGeom>
          <a:solidFill>
            <a:srgbClr val="E41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Question:  What is the nature of the initial events in </a:t>
            </a:r>
          </a:p>
          <a:p>
            <a:r>
              <a:rPr lang="en-US"/>
              <a:t>                              oligomer formation?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562975" cy="457200"/>
          </a:xfrm>
          <a:prstGeom prst="rect">
            <a:avLst/>
          </a:prstGeom>
          <a:solidFill>
            <a:srgbClr val="0025F9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broad scenarios: Illustrations using A</a:t>
            </a:r>
            <a:r>
              <a:rPr lang="en-US">
                <a:sym typeface="Symbol" pitchFamily="18" charset="2"/>
              </a:rPr>
              <a:t> peptides and PrP</a:t>
            </a:r>
            <a:r>
              <a:rPr lang="en-US" baseline="30000">
                <a:sym typeface="Symbol" pitchFamily="18" charset="2"/>
              </a:rPr>
              <a:t>C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89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70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6709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442325" y="598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56625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947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519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947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061325" y="285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366125" y="346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013825" y="3725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058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299325" y="3011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13725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5715000"/>
            <a:ext cx="79438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Current </a:t>
            </a:r>
            <a:r>
              <a:rPr lang="en-US"/>
              <a:t>AD hypothesis: Soluble oligomers are neurotoxic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Enhanced strand propensity in H2 &amp; H3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95400"/>
            <a:ext cx="6248400" cy="152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    </a:t>
            </a:r>
            <a:r>
              <a:rPr lang="en-US" sz="1600" u="sng">
                <a:latin typeface="Helvetica" pitchFamily="1" charset="0"/>
              </a:rPr>
              <a:t>NAMD package</a:t>
            </a:r>
            <a:r>
              <a:rPr lang="en-US" sz="1600" i="1" u="sng">
                <a:latin typeface="Helvetica" pitchFamily="1" charset="0"/>
              </a:rPr>
              <a:t> (</a:t>
            </a:r>
            <a:r>
              <a:rPr lang="en-US" sz="16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600" i="1" u="sng">
                <a:latin typeface="Helvetica" pitchFamily="1" charset="0"/>
              </a:rPr>
              <a:t>)</a:t>
            </a:r>
            <a:r>
              <a:rPr lang="en-US" sz="1600" i="1">
                <a:latin typeface="Helvetica" pitchFamily="1" charset="0"/>
              </a:rPr>
              <a:t> </a:t>
            </a:r>
            <a:r>
              <a:rPr lang="en-US" sz="1400">
                <a:latin typeface="Helvetica" pitchFamily="1" charset="0"/>
              </a:rPr>
              <a:t>(K. Schulten et al.)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   </a:t>
            </a:r>
            <a:r>
              <a:rPr lang="en-US" sz="1600" b="1" u="sng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600" b="1" u="sng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</a:t>
            </a:r>
            <a:r>
              <a:rPr lang="en-US" sz="1600" i="1">
                <a:latin typeface="Helvetica" pitchFamily="1" charset="0"/>
              </a:rPr>
              <a:t>positions 172-224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>
                <a:latin typeface="Helvetica" pitchFamily="1" charset="0"/>
              </a:rPr>
              <a:t>1553 water molecules, 40 </a:t>
            </a:r>
            <a:r>
              <a:rPr lang="en-US" sz="1600">
                <a:latin typeface="Arial"/>
              </a:rPr>
              <a:t>Å</a:t>
            </a:r>
            <a:r>
              <a:rPr lang="en-US" sz="16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Helvetica" pitchFamily="1" charset="0"/>
              </a:rPr>
              <a:t>3 trajectories, 285 ns</a:t>
            </a:r>
          </a:p>
        </p:txBody>
      </p:sp>
      <p:pic>
        <p:nvPicPr>
          <p:cNvPr id="49156" name="Picture 4" descr="RMSD_H23mPrP_NAMD_2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610100" cy="3562350"/>
          </a:xfrm>
          <a:prstGeom prst="rect">
            <a:avLst/>
          </a:prstGeom>
          <a:noFill/>
        </p:spPr>
      </p:pic>
      <p:pic>
        <p:nvPicPr>
          <p:cNvPr id="49157" name="Picture 5" descr="sec_struct_H23mPrP_SSon_Na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495800" cy="34734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00800" y="3581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Structural transitions in H2+H3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65532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u="sng">
                <a:latin typeface="Helvetica" pitchFamily="1" charset="0"/>
              </a:rPr>
              <a:t>NAMD package (</a:t>
            </a:r>
            <a:r>
              <a:rPr lang="en-US" sz="18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800" i="1" u="sng">
                <a:latin typeface="Helvetica" pitchFamily="1" charset="0"/>
              </a:rPr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 u="sng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800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</p:txBody>
      </p:sp>
      <p:pic>
        <p:nvPicPr>
          <p:cNvPr id="51204" name="Picture 4" descr="conf_H23mPrP_SSon_Namd_i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743200"/>
            <a:ext cx="2097088" cy="2971800"/>
          </a:xfrm>
          <a:prstGeom prst="rect">
            <a:avLst/>
          </a:prstGeom>
          <a:noFill/>
        </p:spPr>
      </p:pic>
      <p:pic>
        <p:nvPicPr>
          <p:cNvPr id="51205" name="Picture 5" descr="conf_H23mPrP_SSon_Namd_eq300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01950"/>
            <a:ext cx="2819400" cy="2768600"/>
          </a:xfrm>
          <a:prstGeom prst="rect">
            <a:avLst/>
          </a:prstGeom>
          <a:noFill/>
        </p:spPr>
      </p:pic>
      <p:pic>
        <p:nvPicPr>
          <p:cNvPr id="51206" name="Picture 6" descr="conf_H23mPrP_SSon_Namd_eq300_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124075" cy="3124200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H2 starts to unwind around position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187</a:t>
            </a: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unwinding by stretching and bending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X-ray structure of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 dimer shows 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changes in H2 and H3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267200" cy="76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Helvetica" pitchFamily="1" charset="0"/>
              </a:rPr>
              <a:t> </a:t>
            </a:r>
            <a:r>
              <a:rPr lang="en-US" sz="2400" u="sng">
                <a:latin typeface="Helvetica" pitchFamily="1" charset="0"/>
              </a:rPr>
              <a:t>Domain-swapped dimer</a:t>
            </a:r>
            <a:r>
              <a:rPr lang="en-US" sz="2000" u="sng">
                <a:latin typeface="Helvetica" pitchFamily="1" charset="0"/>
              </a:rPr>
              <a:t> of huPrP</a:t>
            </a:r>
            <a:r>
              <a:rPr lang="en-US" sz="2000" u="sng" baseline="30000">
                <a:latin typeface="Helvetica" pitchFamily="1" charset="0"/>
              </a:rPr>
              <a:t>C</a:t>
            </a:r>
            <a:r>
              <a:rPr lang="en-US" sz="2400">
                <a:latin typeface="Helvetica" pitchFamily="1" charset="0"/>
              </a:rPr>
              <a:t> </a:t>
            </a:r>
            <a:r>
              <a:rPr lang="en-US" sz="1200">
                <a:latin typeface="Helvetica" pitchFamily="1" charset="0"/>
              </a:rPr>
              <a:t>(Surewicz et al., </a:t>
            </a:r>
            <a:r>
              <a:rPr lang="en-US" sz="1200" i="1">
                <a:latin typeface="Helvetica" pitchFamily="1" charset="0"/>
              </a:rPr>
              <a:t>NSB</a:t>
            </a:r>
            <a:r>
              <a:rPr lang="en-US" sz="1200">
                <a:latin typeface="Helvetica" pitchFamily="1" charset="0"/>
              </a:rPr>
              <a:t> </a:t>
            </a:r>
            <a:r>
              <a:rPr lang="en-US" sz="1200" b="1">
                <a:latin typeface="Helvetica" pitchFamily="1" charset="0"/>
              </a:rPr>
              <a:t>8</a:t>
            </a:r>
            <a:r>
              <a:rPr lang="en-US" sz="1200">
                <a:latin typeface="Helvetica" pitchFamily="1" charset="0"/>
              </a:rPr>
              <a:t>, 770, 2001)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581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Helvetica" pitchFamily="1" charset="0"/>
              </a:rPr>
              <a:t>H1: 144-153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144-153)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H2: 172-188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and </a:t>
            </a:r>
            <a:r>
              <a:rPr lang="en-US" sz="1800">
                <a:solidFill>
                  <a:srgbClr val="009900"/>
                </a:solidFill>
                <a:latin typeface="Helvetica" pitchFamily="1" charset="0"/>
              </a:rPr>
              <a:t>194-197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173-194)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H3: 200-224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200-228)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10200" y="5562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PDB file 1i4m</a:t>
            </a:r>
          </a:p>
        </p:txBody>
      </p:sp>
      <p:pic>
        <p:nvPicPr>
          <p:cNvPr id="53254" name="Picture 6" descr="huPrP_di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206625" cy="379095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791200" y="2971800"/>
            <a:ext cx="838200" cy="990600"/>
          </a:xfrm>
          <a:prstGeom prst="rect">
            <a:avLst/>
          </a:prstGeom>
          <a:solidFill>
            <a:srgbClr val="FFFF99">
              <a:alpha val="30000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90600" y="3810000"/>
            <a:ext cx="2743200" cy="381000"/>
          </a:xfrm>
          <a:prstGeom prst="rect">
            <a:avLst/>
          </a:prstGeom>
          <a:solidFill>
            <a:srgbClr val="FFFF99">
              <a:alpha val="32001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Rarely populated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* shows changes in H2 and H3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15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N-</a:t>
            </a: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H 2D NMR under variable pressure and NMR relaxation analysis on shPrP(90-231)</a:t>
            </a:r>
            <a:r>
              <a:rPr lang="en-US" sz="2000" u="sng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(James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Biochemistry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12277 (2002) and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43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4439 (2004))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739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in 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</a:rPr>
              <a:t>C*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C-terminal half of H2 and part of H3 are disordered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baseline="30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3886200"/>
          </a:xfrm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55302" name="Picture 6" descr="KuwataBiochem02_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73500"/>
            <a:ext cx="4876800" cy="1643063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98.99%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910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1.0%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8674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0.01%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  <a:solidFill>
            <a:srgbClr val="800080">
              <a:alpha val="42999"/>
            </a:srgbClr>
          </a:solidFill>
        </p:spPr>
        <p:txBody>
          <a:bodyPr/>
          <a:lstStyle/>
          <a:p>
            <a:r>
              <a:rPr lang="en-US" sz="3200"/>
              <a:t>Many pathogenic mutations are clustered around H2 and H3</a:t>
            </a:r>
          </a:p>
        </p:txBody>
      </p:sp>
      <p:pic>
        <p:nvPicPr>
          <p:cNvPr id="63492" name="Picture 4" descr="Collinge01_pag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715000" cy="3308350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4325" y="2401888"/>
            <a:ext cx="26908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H2 and H3 region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69925" y="2325688"/>
            <a:ext cx="31988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From Collinge (2001)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 for initiation of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 aggregation</a:t>
            </a:r>
          </a:p>
        </p:txBody>
      </p:sp>
      <p:pic>
        <p:nvPicPr>
          <p:cNvPr id="57347" name="Picture 3" descr="PrPsc_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57349" name="Picture 5" descr="mPrP_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2057400" cy="1643063"/>
          </a:xfrm>
          <a:prstGeom prst="rect">
            <a:avLst/>
          </a:prstGeom>
          <a:noFill/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57352" name="Picture 8" descr="mPrP_Cs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0"/>
            <a:ext cx="1600200" cy="1365250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048000" y="4114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1066800" y="17526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774" y="984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5" y="364"/>
                  <a:pt x="541" y="401"/>
                </a:cubicBezTo>
                <a:cubicBezTo>
                  <a:pt x="617" y="438"/>
                  <a:pt x="673" y="891"/>
                  <a:pt x="774" y="984"/>
                </a:cubicBezTo>
                <a:cubicBezTo>
                  <a:pt x="875" y="1077"/>
                  <a:pt x="1043" y="1099"/>
                  <a:pt x="1146" y="959"/>
                </a:cubicBezTo>
                <a:cubicBezTo>
                  <a:pt x="1249" y="819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334000" y="1676400"/>
            <a:ext cx="2743200" cy="1314450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latin typeface="Helvetica" pitchFamily="1" charset="0"/>
              </a:rPr>
              <a:t>Finding</a:t>
            </a:r>
            <a:r>
              <a:rPr lang="en-US" sz="16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transition 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 state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  <a:sym typeface="Wingdings" pitchFamily="2" charset="2"/>
              </a:rPr>
              <a:t>initiated in second half of H2 and does not involve H1</a:t>
            </a:r>
            <a:endParaRPr lang="el-GR" sz="1600">
              <a:latin typeface="Helvetica" pitchFamily="1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895600" y="3733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038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0386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191000" y="198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1148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3810000" y="2590800"/>
            <a:ext cx="720725" cy="457200"/>
          </a:xfrm>
          <a:prstGeom prst="rect">
            <a:avLst/>
          </a:prstGeom>
          <a:solidFill>
            <a:srgbClr val="FFFA2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G</a:t>
            </a:r>
            <a:r>
              <a:rPr lang="en-US" baseline="30000">
                <a:sym typeface="Symbol" pitchFamily="18" charset="2"/>
              </a:rPr>
              <a:t>†</a:t>
            </a:r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V="1">
            <a:off x="41910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5334000" y="3200400"/>
            <a:ext cx="21161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G</a:t>
            </a:r>
            <a:r>
              <a:rPr lang="en-US" b="1" baseline="30000">
                <a:sym typeface="Symbol" pitchFamily="18" charset="2"/>
              </a:rPr>
              <a:t>†</a:t>
            </a:r>
            <a:r>
              <a:rPr lang="en-US" b="1">
                <a:sym typeface="Symbol" pitchFamily="18" charset="2"/>
              </a:rPr>
              <a:t> /K</a:t>
            </a:r>
            <a:r>
              <a:rPr lang="en-US" b="1" baseline="-25000"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T  1</a:t>
            </a:r>
            <a:endParaRPr 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5394325" y="3849688"/>
            <a:ext cx="2397125" cy="822325"/>
          </a:xfrm>
          <a:prstGeom prst="rect">
            <a:avLst/>
          </a:prstGeom>
          <a:solidFill>
            <a:srgbClr val="DE00E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PrP</a:t>
            </a:r>
            <a:r>
              <a:rPr lang="en-US" baseline="30000"/>
              <a:t>C</a:t>
            </a:r>
            <a:r>
              <a:rPr lang="en-US"/>
              <a:t>* formation </a:t>
            </a:r>
          </a:p>
          <a:p>
            <a:r>
              <a:rPr lang="en-US"/>
              <a:t>improbable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9" grpId="0" animBg="1" autoUpdateAnimBg="0"/>
      <p:bldP spid="573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lot_conf_Namd_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2682875" cy="3352800"/>
          </a:xfrm>
          <a:prstGeom prst="rect">
            <a:avLst/>
          </a:prstGeom>
          <a:noFill/>
        </p:spPr>
      </p:pic>
      <p:pic>
        <p:nvPicPr>
          <p:cNvPr id="59395" name="Picture 3" descr="plot_1ag2_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2071688" cy="25908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Proposed structures for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C*</a:t>
            </a:r>
            <a:endParaRPr lang="en-US" sz="32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816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Charmm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52800" y="57912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H1 still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H3 only partially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</p:txBody>
      </p:sp>
      <p:pic>
        <p:nvPicPr>
          <p:cNvPr id="59399" name="Picture 7" descr="plot_conf_Moil_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838" y="2514600"/>
            <a:ext cx="2620962" cy="32766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Amber and OPLS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124200" y="1371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962400" y="3733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(48%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76400" y="5410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(30%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019800" y="5410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(20%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648200" cy="685800"/>
          </a:xfrm>
          <a:solidFill>
            <a:srgbClr val="129C00">
              <a:alpha val="50999"/>
            </a:srgbClr>
          </a:solidFill>
        </p:spPr>
        <p:txBody>
          <a:bodyPr/>
          <a:lstStyle/>
          <a:p>
            <a:r>
              <a:rPr lang="en-US" sz="3200" b="1"/>
              <a:t>Conclusions</a:t>
            </a:r>
            <a:endParaRPr lang="en-US" sz="32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819400"/>
          </a:xfrm>
          <a:solidFill>
            <a:srgbClr val="FFC90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Multiple routes and scenarios for fibril formation</a:t>
            </a:r>
          </a:p>
          <a:p>
            <a:pPr>
              <a:lnSpc>
                <a:spcPct val="90000"/>
              </a:lnSpc>
            </a:pPr>
            <a:r>
              <a:rPr lang="en-US" sz="1800"/>
              <a:t>Electrostatic and hydrophobic interactions determine structure and kinetics</a:t>
            </a:r>
          </a:p>
          <a:p>
            <a:pPr>
              <a:lnSpc>
                <a:spcPct val="90000"/>
              </a:lnSpc>
            </a:pPr>
            <a:r>
              <a:rPr lang="en-US" sz="1800"/>
              <a:t> Conformational heterogeneity in N</a:t>
            </a:r>
            <a:r>
              <a:rPr lang="en-US" sz="1800" baseline="30000"/>
              <a:t>*</a:t>
            </a:r>
            <a:r>
              <a:rPr lang="en-US" sz="1800"/>
              <a:t> controls oligomer and fibril morphology (may be relevant for strains)</a:t>
            </a:r>
          </a:p>
          <a:p>
            <a:pPr>
              <a:lnSpc>
                <a:spcPct val="90000"/>
              </a:lnSpc>
            </a:pPr>
            <a:r>
              <a:rPr lang="en-US" sz="1800"/>
              <a:t> Phase diagram (T, C) plane for a single amyloidogenic protein is complex due to structural variations in the misfolded N</a:t>
            </a:r>
            <a:r>
              <a:rPr lang="en-US" sz="1800" baseline="30000"/>
              <a:t>*</a:t>
            </a:r>
          </a:p>
          <a:p>
            <a:pPr>
              <a:lnSpc>
                <a:spcPct val="90000"/>
              </a:lnSpc>
            </a:pPr>
            <a:r>
              <a:rPr lang="en-US" sz="1800"/>
              <a:t>Templated growth occurs by addition of one monomer at a time</a:t>
            </a:r>
          </a:p>
          <a:p>
            <a:pPr>
              <a:lnSpc>
                <a:spcPct val="90000"/>
              </a:lnSpc>
            </a:pPr>
            <a:r>
              <a:rPr lang="en-US" sz="1800"/>
              <a:t>Nucleus size and growth mechanism depends on protein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Scenarios for Fibrillization</a:t>
            </a:r>
          </a:p>
        </p:txBody>
      </p:sp>
      <p:pic>
        <p:nvPicPr>
          <p:cNvPr id="11267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 and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TTR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 prions =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4600" y="1524000"/>
            <a:ext cx="423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R.Dima, Curr. Opin. Struct. Biol., 2003)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3886200"/>
            <a:ext cx="1962150" cy="191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depends</a:t>
            </a:r>
          </a:p>
          <a:p>
            <a:r>
              <a:rPr lang="en-US" b="1"/>
              <a:t>on rate of </a:t>
            </a:r>
          </a:p>
          <a:p>
            <a:r>
              <a:rPr lang="en-US" b="1"/>
              <a:t>formation of</a:t>
            </a:r>
          </a:p>
          <a:p>
            <a:r>
              <a:rPr lang="en-US" b="1"/>
              <a:t>N</a:t>
            </a:r>
            <a:r>
              <a:rPr lang="en-US" b="1" baseline="30000"/>
              <a:t>*</a:t>
            </a:r>
            <a:r>
              <a:rPr lang="en-US" b="1"/>
              <a:t> from N or</a:t>
            </a:r>
          </a:p>
          <a:p>
            <a:r>
              <a:rPr lang="en-US" b="1"/>
              <a:t>U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15000" y="4038600"/>
            <a:ext cx="3024188" cy="1552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c</a:t>
            </a:r>
            <a:r>
              <a:rPr lang="en-US" b="1"/>
              <a:t> is metastable</a:t>
            </a:r>
          </a:p>
          <a:p>
            <a:r>
              <a:rPr lang="en-US" b="1"/>
              <a:t>with respect to PrP</a:t>
            </a:r>
            <a:r>
              <a:rPr lang="en-US" b="1" baseline="30000"/>
              <a:t>*</a:t>
            </a:r>
            <a:endParaRPr lang="en-US" b="1"/>
          </a:p>
          <a:p>
            <a:r>
              <a:rPr lang="en-US" b="1"/>
              <a:t>aggregation prone</a:t>
            </a:r>
          </a:p>
          <a:p>
            <a:r>
              <a:rPr lang="en-US" b="1"/>
              <a:t>particle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 autoUpdateAnimBg="0"/>
      <p:bldP spid="11275" grpId="0" animBg="1" autoUpdateAnimBg="0"/>
      <p:bldP spid="11275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09600"/>
          </a:xfrm>
          <a:solidFill>
            <a:srgbClr val="FAFE1E"/>
          </a:solidFill>
        </p:spPr>
        <p:txBody>
          <a:bodyPr/>
          <a:lstStyle/>
          <a:p>
            <a:r>
              <a:rPr lang="en-US" sz="3200"/>
              <a:t>Cascade of events to Fibrils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14400"/>
            <a:ext cx="6400800" cy="457200"/>
          </a:xfrm>
          <a:solidFill>
            <a:srgbClr val="FF0000"/>
          </a:solidFill>
        </p:spPr>
        <p:txBody>
          <a:bodyPr/>
          <a:lstStyle/>
          <a:p>
            <a:r>
              <a:rPr lang="en-US" sz="2400"/>
              <a:t>Scenario I (Partial unfolding/ordering)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2971800"/>
            <a:ext cx="2832100" cy="2413000"/>
            <a:chOff x="576" y="2112"/>
            <a:chExt cx="1784" cy="1520"/>
          </a:xfrm>
        </p:grpSpPr>
        <p:pic>
          <p:nvPicPr>
            <p:cNvPr id="15365" name="Picture 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588" y="2100"/>
              <a:ext cx="536" cy="560"/>
            </a:xfrm>
            <a:prstGeom prst="rect">
              <a:avLst/>
            </a:prstGeom>
            <a:solidFill>
              <a:srgbClr val="EFFFA4"/>
            </a:solidFill>
          </p:spPr>
        </p:pic>
        <p:pic>
          <p:nvPicPr>
            <p:cNvPr id="15366" name="Picture 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112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7" name="Picture 7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976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8" name="Picture 8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624" y="3072"/>
              <a:ext cx="536" cy="560"/>
            </a:xfrm>
            <a:prstGeom prst="rect">
              <a:avLst/>
            </a:prstGeom>
            <a:noFill/>
          </p:spPr>
        </p:pic>
      </p:grpSp>
      <p:pic>
        <p:nvPicPr>
          <p:cNvPr id="15369" name="Picture 9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881">
            <a:off x="4114800" y="1676400"/>
            <a:ext cx="889000" cy="850900"/>
          </a:xfrm>
          <a:prstGeom prst="rect">
            <a:avLst/>
          </a:prstGeom>
          <a:solidFill>
            <a:srgbClr val="EFFFA4"/>
          </a:solidFill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638800" y="2438400"/>
            <a:ext cx="1917700" cy="1803400"/>
            <a:chOff x="3552" y="1536"/>
            <a:chExt cx="1208" cy="1136"/>
          </a:xfrm>
        </p:grpSpPr>
        <p:pic>
          <p:nvPicPr>
            <p:cNvPr id="15370" name="Picture 10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1" name="Picture 11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2112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2" name="Picture 12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3552" y="1824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629400" y="4800600"/>
            <a:ext cx="1917700" cy="1879600"/>
            <a:chOff x="4176" y="3024"/>
            <a:chExt cx="1208" cy="1184"/>
          </a:xfrm>
        </p:grpSpPr>
        <p:pic>
          <p:nvPicPr>
            <p:cNvPr id="15373" name="Picture 13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4236" y="3012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4" name="Picture 14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312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5" name="Picture 1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648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6" name="Picture 1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4176" y="360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</p:grp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505200" y="3657600"/>
            <a:ext cx="1066800" cy="609600"/>
          </a:xfrm>
          <a:prstGeom prst="line">
            <a:avLst/>
          </a:prstGeom>
          <a:noFill/>
          <a:ln w="38100">
            <a:solidFill>
              <a:srgbClr val="0D009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657600" y="4267200"/>
            <a:ext cx="914400" cy="838200"/>
          </a:xfrm>
          <a:prstGeom prst="line">
            <a:avLst/>
          </a:prstGeom>
          <a:noFill/>
          <a:ln w="38100">
            <a:solidFill>
              <a:srgbClr val="74006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9925" y="5775325"/>
            <a:ext cx="2852738" cy="457200"/>
          </a:xfrm>
          <a:prstGeom prst="rect">
            <a:avLst/>
          </a:prstGeom>
          <a:solidFill>
            <a:srgbClr val="60D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 (A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-25000">
                <a:sym typeface="Symbol" pitchFamily="18" charset="2"/>
              </a:rPr>
              <a:t>n</a:t>
            </a:r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267200" y="5686425"/>
            <a:ext cx="1638300" cy="701675"/>
          </a:xfrm>
          <a:prstGeom prst="rect">
            <a:avLst/>
          </a:prstGeom>
          <a:solidFill>
            <a:srgbClr val="5DDB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Polydisperse</a:t>
            </a:r>
          </a:p>
          <a:p>
            <a:r>
              <a:rPr lang="en-US" sz="2000"/>
              <a:t>Oligomers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sz="3200"/>
              <a:t>Heterogeneous Nucleation and Growth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34686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n</a:t>
            </a:r>
            <a:r>
              <a:rPr lang="en-US"/>
              <a:t> + kM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191000" y="1371600"/>
            <a:ext cx="1508125" cy="1508125"/>
            <a:chOff x="2640" y="864"/>
            <a:chExt cx="950" cy="95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12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88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8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12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360" y="158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640" y="86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4958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9530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724400" y="3733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181600" y="38100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4876800" y="4114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19600" y="4038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191000" y="3657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590800" y="3657600"/>
            <a:ext cx="1524000" cy="0"/>
          </a:xfrm>
          <a:prstGeom prst="line">
            <a:avLst/>
          </a:prstGeom>
          <a:noFill/>
          <a:ln w="38100">
            <a:solidFill>
              <a:srgbClr val="E41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67200" y="5257800"/>
            <a:ext cx="1127125" cy="746125"/>
            <a:chOff x="2688" y="3312"/>
            <a:chExt cx="710" cy="470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68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292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2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316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316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268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590800" y="3733800"/>
            <a:ext cx="1447800" cy="1676400"/>
          </a:xfrm>
          <a:prstGeom prst="line">
            <a:avLst/>
          </a:prstGeom>
          <a:noFill/>
          <a:ln w="38100">
            <a:solidFill>
              <a:srgbClr val="008C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943600" y="3657600"/>
            <a:ext cx="1219200" cy="0"/>
          </a:xfrm>
          <a:prstGeom prst="line">
            <a:avLst/>
          </a:prstGeom>
          <a:noFill/>
          <a:ln w="76200">
            <a:solidFill>
              <a:srgbClr val="940094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61125" y="1563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7226300" y="1828800"/>
            <a:ext cx="1743075" cy="3886200"/>
            <a:chOff x="4552" y="1152"/>
            <a:chExt cx="1098" cy="2448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560" y="1152"/>
              <a:ext cx="869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Differing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552" y="2165"/>
              <a:ext cx="1098" cy="51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Supra-</a:t>
              </a:r>
            </a:p>
            <a:p>
              <a:r>
                <a:rPr lang="en-US"/>
                <a:t>molecular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560" y="3312"/>
              <a:ext cx="948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Assembly</a:t>
              </a:r>
            </a:p>
          </p:txBody>
        </p:sp>
      </p:grp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32125" y="6135688"/>
            <a:ext cx="3402013" cy="457200"/>
          </a:xfrm>
          <a:prstGeom prst="rect">
            <a:avLst/>
          </a:prstGeom>
          <a:solidFill>
            <a:srgbClr val="AA22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Heterogeneous Nuclei</a:t>
            </a:r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65125" y="5449888"/>
            <a:ext cx="2705100" cy="457200"/>
          </a:xfrm>
          <a:prstGeom prst="rect">
            <a:avLst/>
          </a:prstGeom>
          <a:solidFill>
            <a:srgbClr val="FF00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= F(Seq,C,GC)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02624" cy="56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69467"/>
            <a:ext cx="7329487" cy="61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2561</Words>
  <Application>Microsoft Macintosh PowerPoint</Application>
  <PresentationFormat>On-screen Show (4:3)</PresentationFormat>
  <Paragraphs>435</Paragraphs>
  <Slides>47</Slides>
  <Notes>33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Helvetica</vt:lpstr>
      <vt:lpstr>Lucida Grande</vt:lpstr>
      <vt:lpstr>Marker Felt</vt:lpstr>
      <vt:lpstr>Symbol</vt:lpstr>
      <vt:lpstr>Times New Roman</vt:lpstr>
      <vt:lpstr>Wingdings</vt:lpstr>
      <vt:lpstr>Blank Presentation</vt:lpstr>
      <vt:lpstr>Equation</vt:lpstr>
      <vt:lpstr>Scenarios for Protein Aggregation </vt:lpstr>
      <vt:lpstr>Global Structure of amyloid fibrils</vt:lpstr>
      <vt:lpstr>Energy landscape for monomeric folding</vt:lpstr>
      <vt:lpstr>Aggregation Linked to diseases</vt:lpstr>
      <vt:lpstr>Scenarios for Fibrillization</vt:lpstr>
      <vt:lpstr>Cascade of events to Fibrils</vt:lpstr>
      <vt:lpstr>Heterogeneous Nucleation and Growth</vt:lpstr>
      <vt:lpstr>PowerPoint Presentation</vt:lpstr>
      <vt:lpstr>PowerPoint Presentation</vt:lpstr>
      <vt:lpstr>PowerPoint Presentation</vt:lpstr>
      <vt:lpstr>PowerPoint Presentation</vt:lpstr>
      <vt:lpstr>A Sequence</vt:lpstr>
      <vt:lpstr>Ab-peptide in vivo is a metabolic product of precursor protein </vt:lpstr>
      <vt:lpstr>A16-22 For Scenario I</vt:lpstr>
      <vt:lpstr>Trimer Structure from MD</vt:lpstr>
      <vt:lpstr>Dominant assembly pathway involves -helical intermediate</vt:lpstr>
      <vt:lpstr>Origin of -helical Intermediate</vt:lpstr>
      <vt:lpstr>C  C* Peptides Interact</vt:lpstr>
      <vt:lpstr>Hydrophobic and charged residues stabilize oligomers</vt:lpstr>
      <vt:lpstr>Mutations in the CHC destabilize A16-22 Oligomers</vt:lpstr>
      <vt:lpstr>Structural orientation requires charged residues </vt:lpstr>
      <vt:lpstr>Electrostatics interactions essential in amyloid formation: Charged states</vt:lpstr>
      <vt:lpstr>Templated  assembly</vt:lpstr>
      <vt:lpstr>Important structural motifs in Ab-peptide monomer and fibrils</vt:lpstr>
      <vt:lpstr>PowerPoint Presentation</vt:lpstr>
      <vt:lpstr>Scenario II (Global unfolding of PrPC)</vt:lpstr>
      <vt:lpstr>Mechanism of assembly and propagation</vt:lpstr>
      <vt:lpstr>Question and Hypothesis</vt:lpstr>
      <vt:lpstr>NMR Structure of Cellular form (PrPC)</vt:lpstr>
      <vt:lpstr>Predictions using Bioinformatics</vt:lpstr>
      <vt:lpstr>H1 in mammalian PrPC  is helical</vt:lpstr>
      <vt:lpstr>Pattern search for H1 in PrPC</vt:lpstr>
      <vt:lpstr>Sequence analysis shows PrPC H1 is a helix </vt:lpstr>
      <vt:lpstr>Experiments and MD simulations show H1 is very stable </vt:lpstr>
      <vt:lpstr>High helical propensity at all positions in H1 </vt:lpstr>
      <vt:lpstr>Loss of stability upon disruption of salt bridge</vt:lpstr>
      <vt:lpstr>Experiments show that H1 is a stable helix</vt:lpstr>
      <vt:lpstr>Unusual hydrophobicity pattern in H2</vt:lpstr>
      <vt:lpstr>H2+H3 in mammalian PrPC  frustrated in helical state  </vt:lpstr>
      <vt:lpstr>Enhanced strand propensity in H2 &amp; H3</vt:lpstr>
      <vt:lpstr>Structural transitions in H2+H3 </vt:lpstr>
      <vt:lpstr>X-ray structure of PrPC dimer shows  changes in H2 and H3 </vt:lpstr>
      <vt:lpstr>Rarely populated PrPC* shows changes in H2 and H3</vt:lpstr>
      <vt:lpstr>Many pathogenic mutations are clustered around H2 and H3</vt:lpstr>
      <vt:lpstr>Scenario for initiation of PrPC aggregation</vt:lpstr>
      <vt:lpstr>Proposed structures for PrPC*</vt:lpstr>
      <vt:lpstr>Conclusions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for Protein Aggregation </dc:title>
  <dc:creator>Dave Thirumalai</dc:creator>
  <cp:lastModifiedBy>Microsoft Office User</cp:lastModifiedBy>
  <cp:revision>79</cp:revision>
  <dcterms:created xsi:type="dcterms:W3CDTF">2005-07-24T15:11:06Z</dcterms:created>
  <dcterms:modified xsi:type="dcterms:W3CDTF">2023-04-26T14:05:03Z</dcterms:modified>
</cp:coreProperties>
</file>