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477" r:id="rId2"/>
    <p:sldId id="478" r:id="rId3"/>
    <p:sldId id="479" r:id="rId4"/>
    <p:sldId id="480" r:id="rId5"/>
    <p:sldId id="334" r:id="rId6"/>
    <p:sldId id="335" r:id="rId7"/>
    <p:sldId id="452" r:id="rId8"/>
    <p:sldId id="471" r:id="rId9"/>
    <p:sldId id="336" r:id="rId10"/>
    <p:sldId id="470" r:id="rId11"/>
    <p:sldId id="356" r:id="rId12"/>
    <p:sldId id="464" r:id="rId13"/>
    <p:sldId id="417" r:id="rId14"/>
    <p:sldId id="416" r:id="rId15"/>
    <p:sldId id="473" r:id="rId16"/>
    <p:sldId id="363" r:id="rId17"/>
    <p:sldId id="418" r:id="rId18"/>
    <p:sldId id="457" r:id="rId19"/>
    <p:sldId id="423" r:id="rId20"/>
    <p:sldId id="475" r:id="rId21"/>
    <p:sldId id="458" r:id="rId22"/>
    <p:sldId id="413" r:id="rId23"/>
    <p:sldId id="474" r:id="rId24"/>
    <p:sldId id="437" r:id="rId25"/>
    <p:sldId id="443" r:id="rId26"/>
    <p:sldId id="476" r:id="rId27"/>
    <p:sldId id="444" r:id="rId28"/>
    <p:sldId id="419" r:id="rId29"/>
    <p:sldId id="420" r:id="rId30"/>
    <p:sldId id="422" r:id="rId31"/>
    <p:sldId id="421" r:id="rId32"/>
    <p:sldId id="441" r:id="rId33"/>
    <p:sldId id="442" r:id="rId34"/>
    <p:sldId id="425" r:id="rId35"/>
    <p:sldId id="426" r:id="rId36"/>
    <p:sldId id="428" r:id="rId37"/>
    <p:sldId id="427" r:id="rId38"/>
    <p:sldId id="424" r:id="rId39"/>
    <p:sldId id="436" r:id="rId40"/>
    <p:sldId id="435" r:id="rId41"/>
    <p:sldId id="446" r:id="rId42"/>
    <p:sldId id="472" r:id="rId43"/>
    <p:sldId id="445" r:id="rId44"/>
    <p:sldId id="440" r:id="rId45"/>
    <p:sldId id="439" r:id="rId46"/>
    <p:sldId id="429" r:id="rId47"/>
    <p:sldId id="430" r:id="rId48"/>
    <p:sldId id="431" r:id="rId49"/>
    <p:sldId id="434" r:id="rId50"/>
    <p:sldId id="448" r:id="rId51"/>
    <p:sldId id="449" r:id="rId52"/>
    <p:sldId id="454" r:id="rId53"/>
    <p:sldId id="432" r:id="rId54"/>
    <p:sldId id="455" r:id="rId55"/>
    <p:sldId id="453" r:id="rId56"/>
    <p:sldId id="411" r:id="rId57"/>
    <p:sldId id="433" r:id="rId58"/>
    <p:sldId id="456" r:id="rId59"/>
  </p:sldIdLst>
  <p:sldSz cx="9144000" cy="6858000" type="overhead"/>
  <p:notesSz cx="6858000" cy="9774238"/>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00"/>
    <a:srgbClr val="FF0000"/>
    <a:srgbClr val="0714BB"/>
    <a:srgbClr val="8171F5"/>
    <a:srgbClr val="9C9ACC"/>
    <a:srgbClr val="9966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46" autoAdjust="0"/>
    <p:restoredTop sz="95340" autoAdjust="0"/>
  </p:normalViewPr>
  <p:slideViewPr>
    <p:cSldViewPr>
      <p:cViewPr varScale="1">
        <p:scale>
          <a:sx n="125" d="100"/>
          <a:sy n="125" d="100"/>
        </p:scale>
        <p:origin x="2088" y="16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362" y="-60"/>
      </p:cViewPr>
      <p:guideLst>
        <p:guide orient="horz" pos="307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3" Type="http://schemas.openxmlformats.org/officeDocument/2006/relationships/slide" Target="slides/slide30.xml"/><Relationship Id="rId18" Type="http://schemas.openxmlformats.org/officeDocument/2006/relationships/slide" Target="slides/slide35.xml"/><Relationship Id="rId26" Type="http://schemas.openxmlformats.org/officeDocument/2006/relationships/slide" Target="slides/slide44.xml"/><Relationship Id="rId3" Type="http://schemas.openxmlformats.org/officeDocument/2006/relationships/slide" Target="slides/slide13.xml"/><Relationship Id="rId21" Type="http://schemas.openxmlformats.org/officeDocument/2006/relationships/slide" Target="slides/slide38.xml"/><Relationship Id="rId34" Type="http://schemas.openxmlformats.org/officeDocument/2006/relationships/slide" Target="slides/slide54.xml"/><Relationship Id="rId7" Type="http://schemas.openxmlformats.org/officeDocument/2006/relationships/slide" Target="slides/slide19.xml"/><Relationship Id="rId12" Type="http://schemas.openxmlformats.org/officeDocument/2006/relationships/slide" Target="slides/slide29.xml"/><Relationship Id="rId17" Type="http://schemas.openxmlformats.org/officeDocument/2006/relationships/slide" Target="slides/slide34.xml"/><Relationship Id="rId25" Type="http://schemas.openxmlformats.org/officeDocument/2006/relationships/slide" Target="slides/slide43.xml"/><Relationship Id="rId33" Type="http://schemas.openxmlformats.org/officeDocument/2006/relationships/slide" Target="slides/slide51.xml"/><Relationship Id="rId2" Type="http://schemas.openxmlformats.org/officeDocument/2006/relationships/slide" Target="slides/slide12.xml"/><Relationship Id="rId16" Type="http://schemas.openxmlformats.org/officeDocument/2006/relationships/slide" Target="slides/slide33.xml"/><Relationship Id="rId20" Type="http://schemas.openxmlformats.org/officeDocument/2006/relationships/slide" Target="slides/slide37.xml"/><Relationship Id="rId29" Type="http://schemas.openxmlformats.org/officeDocument/2006/relationships/slide" Target="slides/slide47.xml"/><Relationship Id="rId1" Type="http://schemas.openxmlformats.org/officeDocument/2006/relationships/slide" Target="slides/slide10.xml"/><Relationship Id="rId6" Type="http://schemas.openxmlformats.org/officeDocument/2006/relationships/slide" Target="slides/slide18.xml"/><Relationship Id="rId11" Type="http://schemas.openxmlformats.org/officeDocument/2006/relationships/slide" Target="slides/slide28.xml"/><Relationship Id="rId24" Type="http://schemas.openxmlformats.org/officeDocument/2006/relationships/slide" Target="slides/slide41.xml"/><Relationship Id="rId32" Type="http://schemas.openxmlformats.org/officeDocument/2006/relationships/slide" Target="slides/slide50.xml"/><Relationship Id="rId5" Type="http://schemas.openxmlformats.org/officeDocument/2006/relationships/slide" Target="slides/slide17.xml"/><Relationship Id="rId15" Type="http://schemas.openxmlformats.org/officeDocument/2006/relationships/slide" Target="slides/slide32.xml"/><Relationship Id="rId23" Type="http://schemas.openxmlformats.org/officeDocument/2006/relationships/slide" Target="slides/slide40.xml"/><Relationship Id="rId28" Type="http://schemas.openxmlformats.org/officeDocument/2006/relationships/slide" Target="slides/slide46.xml"/><Relationship Id="rId36" Type="http://schemas.openxmlformats.org/officeDocument/2006/relationships/slide" Target="slides/slide57.xml"/><Relationship Id="rId10" Type="http://schemas.openxmlformats.org/officeDocument/2006/relationships/slide" Target="slides/slide25.xml"/><Relationship Id="rId19" Type="http://schemas.openxmlformats.org/officeDocument/2006/relationships/slide" Target="slides/slide36.xml"/><Relationship Id="rId31" Type="http://schemas.openxmlformats.org/officeDocument/2006/relationships/slide" Target="slides/slide49.xml"/><Relationship Id="rId4" Type="http://schemas.openxmlformats.org/officeDocument/2006/relationships/slide" Target="slides/slide14.xml"/><Relationship Id="rId9" Type="http://schemas.openxmlformats.org/officeDocument/2006/relationships/slide" Target="slides/slide24.xml"/><Relationship Id="rId14" Type="http://schemas.openxmlformats.org/officeDocument/2006/relationships/slide" Target="slides/slide31.xml"/><Relationship Id="rId22" Type="http://schemas.openxmlformats.org/officeDocument/2006/relationships/slide" Target="slides/slide39.xml"/><Relationship Id="rId27" Type="http://schemas.openxmlformats.org/officeDocument/2006/relationships/slide" Target="slides/slide45.xml"/><Relationship Id="rId30" Type="http://schemas.openxmlformats.org/officeDocument/2006/relationships/slide" Target="slides/slide48.xml"/><Relationship Id="rId35" Type="http://schemas.openxmlformats.org/officeDocument/2006/relationships/slide" Target="slides/slide55.xml"/><Relationship Id="rId8"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a:lvl1pPr>
          </a:lstStyle>
          <a:p>
            <a:endParaRPr lang="en-US"/>
          </a:p>
        </p:txBody>
      </p:sp>
      <p:sp>
        <p:nvSpPr>
          <p:cNvPr id="166915" name="Rectangle 3"/>
          <p:cNvSpPr>
            <a:spLocks noGrp="1" noChangeArrowheads="1"/>
          </p:cNvSpPr>
          <p:nvPr>
            <p:ph type="dt" sz="quarter" idx="1"/>
          </p:nvPr>
        </p:nvSpPr>
        <p:spPr bwMode="auto">
          <a:xfrm>
            <a:off x="3886200" y="0"/>
            <a:ext cx="2971800" cy="48895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a:lvl1pPr>
          </a:lstStyle>
          <a:p>
            <a:endParaRPr lang="en-US"/>
          </a:p>
        </p:txBody>
      </p:sp>
      <p:sp>
        <p:nvSpPr>
          <p:cNvPr id="166916" name="Rectangle 4"/>
          <p:cNvSpPr>
            <a:spLocks noGrp="1" noChangeArrowheads="1"/>
          </p:cNvSpPr>
          <p:nvPr>
            <p:ph type="ftr" sz="quarter" idx="2"/>
          </p:nvPr>
        </p:nvSpPr>
        <p:spPr bwMode="auto">
          <a:xfrm>
            <a:off x="0" y="9285288"/>
            <a:ext cx="2971800" cy="488950"/>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a:lvl1pPr>
          </a:lstStyle>
          <a:p>
            <a:endParaRPr lang="en-US"/>
          </a:p>
        </p:txBody>
      </p:sp>
      <p:sp>
        <p:nvSpPr>
          <p:cNvPr id="166917" name="Rectangle 5"/>
          <p:cNvSpPr>
            <a:spLocks noGrp="1" noChangeArrowheads="1"/>
          </p:cNvSpPr>
          <p:nvPr>
            <p:ph type="sldNum" sz="quarter" idx="3"/>
          </p:nvPr>
        </p:nvSpPr>
        <p:spPr bwMode="auto">
          <a:xfrm>
            <a:off x="3886200" y="9285288"/>
            <a:ext cx="2971800" cy="488950"/>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a:lvl1pPr>
          </a:lstStyle>
          <a:p>
            <a:fld id="{E614726E-EDE5-47B7-A39B-68E6465D1A3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1026"/>
          <p:cNvSpPr>
            <a:spLocks noGrp="1" noChangeArrowheads="1"/>
          </p:cNvSpPr>
          <p:nvPr>
            <p:ph type="hdr" sz="quarter"/>
          </p:nvPr>
        </p:nvSpPr>
        <p:spPr bwMode="auto">
          <a:xfrm>
            <a:off x="0" y="0"/>
            <a:ext cx="29591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56003" name="Rectangle 1027"/>
          <p:cNvSpPr>
            <a:spLocks noGrp="1" noChangeArrowheads="1"/>
          </p:cNvSpPr>
          <p:nvPr>
            <p:ph type="dt" idx="1"/>
          </p:nvPr>
        </p:nvSpPr>
        <p:spPr bwMode="auto">
          <a:xfrm>
            <a:off x="3868738" y="0"/>
            <a:ext cx="29591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56004" name="Rectangle 1028"/>
          <p:cNvSpPr>
            <a:spLocks noGrp="1" noRot="1" noChangeAspect="1" noChangeArrowheads="1" noTextEdit="1"/>
          </p:cNvSpPr>
          <p:nvPr>
            <p:ph type="sldImg" idx="2"/>
          </p:nvPr>
        </p:nvSpPr>
        <p:spPr bwMode="auto">
          <a:xfrm>
            <a:off x="938213" y="696913"/>
            <a:ext cx="4953000" cy="3714750"/>
          </a:xfrm>
          <a:prstGeom prst="rect">
            <a:avLst/>
          </a:prstGeom>
          <a:noFill/>
          <a:ln w="9525">
            <a:solidFill>
              <a:srgbClr val="000000"/>
            </a:solidFill>
            <a:miter lim="800000"/>
            <a:headEnd/>
            <a:tailEnd/>
          </a:ln>
          <a:effectLst/>
        </p:spPr>
      </p:sp>
      <p:sp>
        <p:nvSpPr>
          <p:cNvPr id="256005" name="Rectangle 1029"/>
          <p:cNvSpPr>
            <a:spLocks noGrp="1" noChangeArrowheads="1"/>
          </p:cNvSpPr>
          <p:nvPr>
            <p:ph type="body" sz="quarter" idx="3"/>
          </p:nvPr>
        </p:nvSpPr>
        <p:spPr bwMode="auto">
          <a:xfrm>
            <a:off x="909638" y="4643438"/>
            <a:ext cx="5008562"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6006" name="Rectangle 1030"/>
          <p:cNvSpPr>
            <a:spLocks noGrp="1" noChangeArrowheads="1"/>
          </p:cNvSpPr>
          <p:nvPr>
            <p:ph type="ftr" sz="quarter" idx="4"/>
          </p:nvPr>
        </p:nvSpPr>
        <p:spPr bwMode="auto">
          <a:xfrm>
            <a:off x="0" y="9286875"/>
            <a:ext cx="29591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56007" name="Rectangle 1031"/>
          <p:cNvSpPr>
            <a:spLocks noGrp="1" noChangeArrowheads="1"/>
          </p:cNvSpPr>
          <p:nvPr>
            <p:ph type="sldNum" sz="quarter" idx="5"/>
          </p:nvPr>
        </p:nvSpPr>
        <p:spPr bwMode="auto">
          <a:xfrm>
            <a:off x="3868738" y="9286875"/>
            <a:ext cx="29591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D50D231-3E0E-470E-8670-45DB0A53E4A2}"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EAE3058-F21C-4A63-ABB3-703D27E16BAC}" type="slidenum">
              <a:rPr lang="en-GB"/>
              <a:pPr/>
              <a:t>5</a:t>
            </a:fld>
            <a:endParaRPr lang="en-GB"/>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47E29-28EA-4EAA-8BD7-EE4F972F0AF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E33216-9298-47D1-8A10-2950C5AB54D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FECCD7-7F53-4EC1-879E-F2C2510F859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57200"/>
          </a:xfrm>
        </p:spPr>
        <p:txBody>
          <a:bodyPr/>
          <a:lstStyle/>
          <a:p>
            <a:r>
              <a:rPr lang="en-US"/>
              <a:t>Click to edit Master title style</a:t>
            </a:r>
          </a:p>
        </p:txBody>
      </p:sp>
      <p:sp>
        <p:nvSpPr>
          <p:cNvPr id="3" name="Table Placeholder 2"/>
          <p:cNvSpPr>
            <a:spLocks noGrp="1"/>
          </p:cNvSpPr>
          <p:nvPr>
            <p:ph type="tbl" idx="1"/>
          </p:nvPr>
        </p:nvSpPr>
        <p:spPr>
          <a:xfrm>
            <a:off x="685800" y="1295400"/>
            <a:ext cx="7772400" cy="48006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CC3FA3B8-9ED2-4398-A960-31C8BD62A33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C45500-E3B8-4FC8-8058-6C27CD281B9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21ADE0-07D4-417E-864E-63505045215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C810EB-0A5B-45B7-BDAB-A1C2F8E1086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12A13F4-987B-4DDF-832C-6173B9D7CD1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54F2622-FD95-4BED-BA42-6DA05DE1C8F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88A3059-825C-47C6-8698-DBDC3887024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94DECB-287D-418A-8EC4-C206F51E7E9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B27CFE-46C7-46C7-8442-E21BBCA8FA1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95400"/>
            <a:ext cx="77724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7EE334B2-29CF-41DE-A078-91D8C0D72F8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3200" b="1">
          <a:solidFill>
            <a:srgbClr val="0714BB"/>
          </a:solidFill>
          <a:latin typeface="+mj-lt"/>
          <a:ea typeface="+mj-ea"/>
          <a:cs typeface="+mj-cs"/>
        </a:defRPr>
      </a:lvl1pPr>
      <a:lvl2pPr algn="ctr" rtl="0" fontAlgn="base">
        <a:spcBef>
          <a:spcPct val="0"/>
        </a:spcBef>
        <a:spcAft>
          <a:spcPct val="0"/>
        </a:spcAft>
        <a:defRPr sz="3200" b="1">
          <a:solidFill>
            <a:srgbClr val="0714BB"/>
          </a:solidFill>
          <a:latin typeface="Arial" charset="0"/>
        </a:defRPr>
      </a:lvl2pPr>
      <a:lvl3pPr algn="ctr" rtl="0" fontAlgn="base">
        <a:spcBef>
          <a:spcPct val="0"/>
        </a:spcBef>
        <a:spcAft>
          <a:spcPct val="0"/>
        </a:spcAft>
        <a:defRPr sz="3200" b="1">
          <a:solidFill>
            <a:srgbClr val="0714BB"/>
          </a:solidFill>
          <a:latin typeface="Arial" charset="0"/>
        </a:defRPr>
      </a:lvl3pPr>
      <a:lvl4pPr algn="ctr" rtl="0" fontAlgn="base">
        <a:spcBef>
          <a:spcPct val="0"/>
        </a:spcBef>
        <a:spcAft>
          <a:spcPct val="0"/>
        </a:spcAft>
        <a:defRPr sz="3200" b="1">
          <a:solidFill>
            <a:srgbClr val="0714BB"/>
          </a:solidFill>
          <a:latin typeface="Arial" charset="0"/>
        </a:defRPr>
      </a:lvl4pPr>
      <a:lvl5pPr algn="ctr" rtl="0" fontAlgn="base">
        <a:spcBef>
          <a:spcPct val="0"/>
        </a:spcBef>
        <a:spcAft>
          <a:spcPct val="0"/>
        </a:spcAft>
        <a:defRPr sz="3200" b="1">
          <a:solidFill>
            <a:srgbClr val="0714BB"/>
          </a:solidFill>
          <a:latin typeface="Arial" charset="0"/>
        </a:defRPr>
      </a:lvl5pPr>
      <a:lvl6pPr marL="457200" algn="ctr" rtl="0" fontAlgn="base">
        <a:spcBef>
          <a:spcPct val="0"/>
        </a:spcBef>
        <a:spcAft>
          <a:spcPct val="0"/>
        </a:spcAft>
        <a:defRPr sz="3200" b="1">
          <a:solidFill>
            <a:srgbClr val="0714BB"/>
          </a:solidFill>
          <a:latin typeface="Arial" charset="0"/>
        </a:defRPr>
      </a:lvl6pPr>
      <a:lvl7pPr marL="914400" algn="ctr" rtl="0" fontAlgn="base">
        <a:spcBef>
          <a:spcPct val="0"/>
        </a:spcBef>
        <a:spcAft>
          <a:spcPct val="0"/>
        </a:spcAft>
        <a:defRPr sz="3200" b="1">
          <a:solidFill>
            <a:srgbClr val="0714BB"/>
          </a:solidFill>
          <a:latin typeface="Arial" charset="0"/>
        </a:defRPr>
      </a:lvl7pPr>
      <a:lvl8pPr marL="1371600" algn="ctr" rtl="0" fontAlgn="base">
        <a:spcBef>
          <a:spcPct val="0"/>
        </a:spcBef>
        <a:spcAft>
          <a:spcPct val="0"/>
        </a:spcAft>
        <a:defRPr sz="3200" b="1">
          <a:solidFill>
            <a:srgbClr val="0714BB"/>
          </a:solidFill>
          <a:latin typeface="Arial" charset="0"/>
        </a:defRPr>
      </a:lvl8pPr>
      <a:lvl9pPr marL="1828800" algn="ctr" rtl="0" fontAlgn="base">
        <a:spcBef>
          <a:spcPct val="0"/>
        </a:spcBef>
        <a:spcAft>
          <a:spcPct val="0"/>
        </a:spcAft>
        <a:defRPr sz="3200" b="1">
          <a:solidFill>
            <a:srgbClr val="0714BB"/>
          </a:solidFill>
          <a:latin typeface="Arial"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7.emf"/></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0.emf"/><Relationship Id="rId5" Type="http://schemas.openxmlformats.org/officeDocument/2006/relationships/oleObject" Target="../embeddings/oleObject14.bin"/><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4.emf"/><Relationship Id="rId5" Type="http://schemas.openxmlformats.org/officeDocument/2006/relationships/oleObject" Target="../embeddings/oleObject18.bin"/><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5.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6.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27.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0.emf"/><Relationship Id="rId5" Type="http://schemas.openxmlformats.org/officeDocument/2006/relationships/oleObject" Target="../embeddings/oleObject23.bin"/><Relationship Id="rId4" Type="http://schemas.openxmlformats.org/officeDocument/2006/relationships/image" Target="../media/image29.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45FDDA-6A0B-C346-98E3-B951A7C25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1466850"/>
            <a:ext cx="6743700" cy="3924300"/>
          </a:xfrm>
          <a:prstGeom prst="rect">
            <a:avLst/>
          </a:prstGeom>
        </p:spPr>
      </p:pic>
      <p:sp>
        <p:nvSpPr>
          <p:cNvPr id="4" name="TextBox 3">
            <a:extLst>
              <a:ext uri="{FF2B5EF4-FFF2-40B4-BE49-F238E27FC236}">
                <a16:creationId xmlns:a16="http://schemas.microsoft.com/office/drawing/2014/main" id="{85D4F607-C25E-2549-9565-6CF58E39F46A}"/>
              </a:ext>
            </a:extLst>
          </p:cNvPr>
          <p:cNvSpPr txBox="1"/>
          <p:nvPr/>
        </p:nvSpPr>
        <p:spPr>
          <a:xfrm>
            <a:off x="1701435" y="381000"/>
            <a:ext cx="6242415" cy="584775"/>
          </a:xfrm>
          <a:prstGeom prst="rect">
            <a:avLst/>
          </a:prstGeom>
          <a:noFill/>
        </p:spPr>
        <p:txBody>
          <a:bodyPr wrap="none" rtlCol="0">
            <a:spAutoFit/>
          </a:bodyPr>
          <a:lstStyle/>
          <a:p>
            <a:r>
              <a:rPr lang="cs-CZ" sz="3200" b="1" dirty="0" err="1"/>
              <a:t>Physical</a:t>
            </a:r>
            <a:r>
              <a:rPr lang="cs-CZ" sz="3200" b="1" dirty="0"/>
              <a:t> </a:t>
            </a:r>
            <a:r>
              <a:rPr lang="cs-CZ" sz="3200" b="1" dirty="0" err="1"/>
              <a:t>Properties</a:t>
            </a:r>
            <a:r>
              <a:rPr lang="cs-CZ" sz="3200" b="1" dirty="0"/>
              <a:t> </a:t>
            </a:r>
            <a:r>
              <a:rPr lang="cs-CZ" sz="3200" b="1" dirty="0" err="1"/>
              <a:t>of</a:t>
            </a:r>
            <a:r>
              <a:rPr lang="cs-CZ" sz="3200" b="1" dirty="0"/>
              <a:t> </a:t>
            </a:r>
            <a:r>
              <a:rPr lang="cs-CZ" sz="3200" b="1" dirty="0" err="1"/>
              <a:t>Proteins</a:t>
            </a:r>
            <a:endParaRPr lang="cs-CZ" sz="3200" dirty="0"/>
          </a:p>
        </p:txBody>
      </p:sp>
    </p:spTree>
    <p:extLst>
      <p:ext uri="{BB962C8B-B14F-4D97-AF65-F5344CB8AC3E}">
        <p14:creationId xmlns:p14="http://schemas.microsoft.com/office/powerpoint/2010/main" val="2337008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1027"/>
          <p:cNvSpPr>
            <a:spLocks noGrp="1" noChangeArrowheads="1"/>
          </p:cNvSpPr>
          <p:nvPr>
            <p:ph type="body" idx="1"/>
          </p:nvPr>
        </p:nvSpPr>
        <p:spPr>
          <a:xfrm>
            <a:off x="609600" y="533400"/>
            <a:ext cx="8001000" cy="4800600"/>
          </a:xfrm>
        </p:spPr>
        <p:txBody>
          <a:bodyPr/>
          <a:lstStyle/>
          <a:p>
            <a:pPr>
              <a:lnSpc>
                <a:spcPct val="90000"/>
              </a:lnSpc>
              <a:buFontTx/>
              <a:buNone/>
            </a:pPr>
            <a:r>
              <a:rPr lang="en-GB" dirty="0">
                <a:solidFill>
                  <a:srgbClr val="FF0000"/>
                </a:solidFill>
              </a:rPr>
              <a:t>States of Matter</a:t>
            </a:r>
          </a:p>
          <a:p>
            <a:pPr>
              <a:lnSpc>
                <a:spcPct val="90000"/>
              </a:lnSpc>
              <a:buFontTx/>
              <a:buNone/>
            </a:pPr>
            <a:endParaRPr lang="en-GB" sz="1000" dirty="0">
              <a:solidFill>
                <a:srgbClr val="FF0000"/>
              </a:solidFill>
            </a:endParaRPr>
          </a:p>
          <a:p>
            <a:pPr>
              <a:lnSpc>
                <a:spcPct val="90000"/>
              </a:lnSpc>
            </a:pPr>
            <a:r>
              <a:rPr lang="en-GB" sz="1800" dirty="0">
                <a:solidFill>
                  <a:schemeClr val="accent2"/>
                </a:solidFill>
              </a:rPr>
              <a:t>Solids:</a:t>
            </a:r>
            <a:r>
              <a:rPr lang="en-GB" sz="1800" dirty="0"/>
              <a:t> Kinetic Energy (</a:t>
            </a:r>
            <a:r>
              <a:rPr lang="en-GB" sz="1800" dirty="0">
                <a:solidFill>
                  <a:schemeClr val="accent2"/>
                </a:solidFill>
              </a:rPr>
              <a:t>KE</a:t>
            </a:r>
            <a:r>
              <a:rPr lang="en-GB" sz="1800" dirty="0"/>
              <a:t>) of atoms/molecules small compared to strength of intermolecular interaction energies (</a:t>
            </a:r>
            <a:r>
              <a:rPr lang="en-GB" sz="1800" dirty="0">
                <a:solidFill>
                  <a:srgbClr val="FF0000"/>
                </a:solidFill>
              </a:rPr>
              <a:t>KE </a:t>
            </a:r>
            <a:r>
              <a:rPr lang="en-GB" sz="1800" dirty="0">
                <a:solidFill>
                  <a:srgbClr val="FF0000"/>
                </a:solidFill>
                <a:sym typeface="Math B" pitchFamily="2" charset="2"/>
              </a:rPr>
              <a:t>&lt;&lt; </a:t>
            </a:r>
            <a:r>
              <a:rPr lang="en-GB" sz="1800" i="1" dirty="0" err="1">
                <a:solidFill>
                  <a:srgbClr val="FF0000"/>
                </a:solidFill>
                <a:sym typeface="Math B" pitchFamily="2" charset="2"/>
              </a:rPr>
              <a:t>U</a:t>
            </a:r>
            <a:r>
              <a:rPr lang="en-GB" sz="1800" baseline="-25000" dirty="0" err="1">
                <a:solidFill>
                  <a:srgbClr val="FF0000"/>
                </a:solidFill>
                <a:sym typeface="Math B" pitchFamily="2" charset="2"/>
              </a:rPr>
              <a:t>inter</a:t>
            </a:r>
            <a:r>
              <a:rPr lang="en-GB" sz="1800" dirty="0">
                <a:sym typeface="Math B" pitchFamily="2" charset="2"/>
              </a:rPr>
              <a:t>). 	</a:t>
            </a:r>
          </a:p>
          <a:p>
            <a:pPr>
              <a:lnSpc>
                <a:spcPct val="90000"/>
              </a:lnSpc>
              <a:buFontTx/>
              <a:buNone/>
            </a:pPr>
            <a:r>
              <a:rPr lang="en-GB" sz="1800" dirty="0">
                <a:sym typeface="Symbol" pitchFamily="80" charset="2"/>
              </a:rPr>
              <a:t>		 s</a:t>
            </a:r>
            <a:r>
              <a:rPr lang="en-GB" sz="1800" dirty="0"/>
              <a:t>mall amount of movement around equilibrium positions </a:t>
            </a:r>
          </a:p>
          <a:p>
            <a:pPr>
              <a:lnSpc>
                <a:spcPct val="90000"/>
              </a:lnSpc>
              <a:buFontTx/>
              <a:buNone/>
            </a:pPr>
            <a:r>
              <a:rPr lang="en-GB" sz="1800" dirty="0">
                <a:sym typeface="Symbol" pitchFamily="80" charset="2"/>
              </a:rPr>
              <a:t>		</a:t>
            </a:r>
            <a:r>
              <a:rPr lang="en-GB" sz="1800" dirty="0"/>
              <a:t> regular crystalline structures usually adopted (long range 		order)</a:t>
            </a:r>
          </a:p>
          <a:p>
            <a:pPr>
              <a:lnSpc>
                <a:spcPct val="90000"/>
              </a:lnSpc>
              <a:buFontTx/>
              <a:buNone/>
            </a:pPr>
            <a:r>
              <a:rPr lang="en-GB" sz="1800" dirty="0"/>
              <a:t>		</a:t>
            </a:r>
            <a:r>
              <a:rPr lang="en-GB" sz="1800" dirty="0">
                <a:sym typeface="Symbol" pitchFamily="80" charset="2"/>
              </a:rPr>
              <a:t> doesn’t take shape of or fill a container</a:t>
            </a:r>
          </a:p>
          <a:p>
            <a:pPr>
              <a:lnSpc>
                <a:spcPct val="90000"/>
              </a:lnSpc>
              <a:buFontTx/>
              <a:buNone/>
            </a:pPr>
            <a:r>
              <a:rPr lang="en-GB" sz="1800" dirty="0"/>
              <a:t>		</a:t>
            </a:r>
            <a:r>
              <a:rPr lang="en-GB" sz="1800" dirty="0">
                <a:sym typeface="Symbol" pitchFamily="80" charset="2"/>
              </a:rPr>
              <a:t> very low compressibility</a:t>
            </a:r>
            <a:endParaRPr lang="en-GB" sz="1800" dirty="0"/>
          </a:p>
          <a:p>
            <a:pPr>
              <a:lnSpc>
                <a:spcPct val="90000"/>
              </a:lnSpc>
            </a:pPr>
            <a:endParaRPr lang="en-GB" sz="1000" dirty="0"/>
          </a:p>
          <a:p>
            <a:pPr>
              <a:lnSpc>
                <a:spcPct val="90000"/>
              </a:lnSpc>
            </a:pPr>
            <a:r>
              <a:rPr lang="en-GB" sz="1800" dirty="0">
                <a:solidFill>
                  <a:schemeClr val="accent2"/>
                </a:solidFill>
              </a:rPr>
              <a:t>Liquids:</a:t>
            </a:r>
            <a:r>
              <a:rPr lang="en-GB" sz="1800" dirty="0"/>
              <a:t> </a:t>
            </a:r>
            <a:r>
              <a:rPr lang="en-GB" sz="1800" dirty="0">
                <a:solidFill>
                  <a:srgbClr val="FF0000"/>
                </a:solidFill>
              </a:rPr>
              <a:t>KE </a:t>
            </a:r>
            <a:r>
              <a:rPr lang="en-GB" sz="1800" dirty="0">
                <a:solidFill>
                  <a:srgbClr val="FF0000"/>
                </a:solidFill>
                <a:sym typeface="Symbol" pitchFamily="80" charset="2"/>
              </a:rPr>
              <a:t> </a:t>
            </a:r>
            <a:r>
              <a:rPr lang="en-GB" sz="1800" i="1" dirty="0" err="1">
                <a:solidFill>
                  <a:srgbClr val="FF0000"/>
                </a:solidFill>
                <a:sym typeface="Symbol" pitchFamily="80" charset="2"/>
              </a:rPr>
              <a:t>U</a:t>
            </a:r>
            <a:r>
              <a:rPr lang="en-GB" sz="1800" baseline="-25000" dirty="0" err="1">
                <a:solidFill>
                  <a:srgbClr val="FF0000"/>
                </a:solidFill>
                <a:sym typeface="Symbol" pitchFamily="80" charset="2"/>
              </a:rPr>
              <a:t>inter</a:t>
            </a:r>
            <a:r>
              <a:rPr lang="en-GB" sz="1800" dirty="0">
                <a:sym typeface="Symbol" pitchFamily="80" charset="2"/>
              </a:rPr>
              <a:t> </a:t>
            </a:r>
          </a:p>
          <a:p>
            <a:pPr lvl="1" indent="-209550">
              <a:lnSpc>
                <a:spcPct val="90000"/>
              </a:lnSpc>
              <a:buFontTx/>
              <a:buNone/>
            </a:pPr>
            <a:r>
              <a:rPr lang="en-GB" sz="1800" dirty="0">
                <a:sym typeface="Symbol" pitchFamily="80" charset="2"/>
              </a:rPr>
              <a:t>	 </a:t>
            </a:r>
            <a:r>
              <a:rPr lang="en-GB" sz="1800" dirty="0"/>
              <a:t>atoms/molecules can move around (diffusion)</a:t>
            </a:r>
          </a:p>
          <a:p>
            <a:pPr lvl="1" indent="-209550">
              <a:lnSpc>
                <a:spcPct val="90000"/>
              </a:lnSpc>
              <a:buFontTx/>
              <a:buNone/>
            </a:pPr>
            <a:r>
              <a:rPr lang="en-GB" sz="1800" dirty="0">
                <a:sym typeface="Symbol" pitchFamily="80" charset="2"/>
              </a:rPr>
              <a:t>	 on average, some local order exists</a:t>
            </a:r>
          </a:p>
          <a:p>
            <a:pPr lvl="1" indent="-209550">
              <a:lnSpc>
                <a:spcPct val="90000"/>
              </a:lnSpc>
              <a:buFontTx/>
              <a:buNone/>
            </a:pPr>
            <a:r>
              <a:rPr lang="en-GB" sz="1800" dirty="0">
                <a:sym typeface="Symbol" pitchFamily="80" charset="2"/>
              </a:rPr>
              <a:t>	 takes shape of (but doesn’t fill) a container</a:t>
            </a:r>
          </a:p>
          <a:p>
            <a:pPr lvl="1" indent="-209550">
              <a:lnSpc>
                <a:spcPct val="90000"/>
              </a:lnSpc>
              <a:buFontTx/>
              <a:buNone/>
            </a:pPr>
            <a:r>
              <a:rPr lang="en-GB" sz="1800" dirty="0">
                <a:sym typeface="Symbol" pitchFamily="80" charset="2"/>
              </a:rPr>
              <a:t>	 low compressibility</a:t>
            </a:r>
          </a:p>
          <a:p>
            <a:pPr lvl="1" indent="-209550">
              <a:lnSpc>
                <a:spcPct val="90000"/>
              </a:lnSpc>
              <a:buFontTx/>
              <a:buNone/>
            </a:pPr>
            <a:endParaRPr lang="en-GB" sz="1000" dirty="0">
              <a:sym typeface="Symbol" pitchFamily="80" charset="2"/>
            </a:endParaRPr>
          </a:p>
          <a:p>
            <a:pPr>
              <a:lnSpc>
                <a:spcPct val="90000"/>
              </a:lnSpc>
            </a:pPr>
            <a:r>
              <a:rPr lang="en-GB" sz="1800" dirty="0">
                <a:solidFill>
                  <a:schemeClr val="accent2"/>
                </a:solidFill>
              </a:rPr>
              <a:t>Gases:</a:t>
            </a:r>
            <a:r>
              <a:rPr lang="en-GB" sz="1800" dirty="0"/>
              <a:t> </a:t>
            </a:r>
            <a:r>
              <a:rPr lang="en-GB" sz="1800" dirty="0">
                <a:solidFill>
                  <a:srgbClr val="FF0000"/>
                </a:solidFill>
              </a:rPr>
              <a:t>KE </a:t>
            </a:r>
            <a:r>
              <a:rPr lang="en-GB" sz="1800" dirty="0">
                <a:solidFill>
                  <a:srgbClr val="FF0000"/>
                </a:solidFill>
                <a:sym typeface="Math B" pitchFamily="2" charset="2"/>
              </a:rPr>
              <a:t>&gt;&gt;</a:t>
            </a:r>
            <a:r>
              <a:rPr lang="en-GB" sz="1800" dirty="0">
                <a:solidFill>
                  <a:srgbClr val="FF0000"/>
                </a:solidFill>
                <a:sym typeface="Symbol" pitchFamily="80" charset="2"/>
              </a:rPr>
              <a:t> </a:t>
            </a:r>
            <a:r>
              <a:rPr lang="en-GB" sz="1800" i="1" dirty="0" err="1">
                <a:solidFill>
                  <a:srgbClr val="FF0000"/>
                </a:solidFill>
                <a:sym typeface="Symbol" pitchFamily="80" charset="2"/>
              </a:rPr>
              <a:t>U</a:t>
            </a:r>
            <a:r>
              <a:rPr lang="en-GB" sz="1800" baseline="-25000" dirty="0" err="1">
                <a:solidFill>
                  <a:srgbClr val="FF0000"/>
                </a:solidFill>
                <a:sym typeface="Symbol" pitchFamily="80" charset="2"/>
              </a:rPr>
              <a:t>inter</a:t>
            </a:r>
            <a:endParaRPr lang="en-GB" sz="1800" dirty="0">
              <a:sym typeface="Symbol" pitchFamily="80" charset="2"/>
            </a:endParaRPr>
          </a:p>
          <a:p>
            <a:pPr lvl="1" indent="-209550">
              <a:lnSpc>
                <a:spcPct val="90000"/>
              </a:lnSpc>
              <a:buFontTx/>
              <a:buNone/>
            </a:pPr>
            <a:r>
              <a:rPr lang="en-GB" sz="1800" dirty="0">
                <a:sym typeface="Symbol" pitchFamily="80" charset="2"/>
              </a:rPr>
              <a:t>	 </a:t>
            </a:r>
            <a:r>
              <a:rPr lang="en-GB" sz="1800" dirty="0"/>
              <a:t>atoms/molecules move quite freely</a:t>
            </a:r>
          </a:p>
          <a:p>
            <a:pPr lvl="1" indent="-209550">
              <a:lnSpc>
                <a:spcPct val="90000"/>
              </a:lnSpc>
              <a:buFontTx/>
              <a:buNone/>
            </a:pPr>
            <a:r>
              <a:rPr lang="en-GB" sz="1800" dirty="0">
                <a:sym typeface="Symbol" pitchFamily="80" charset="2"/>
              </a:rPr>
              <a:t>	 less frequent collisions than in liquids</a:t>
            </a:r>
          </a:p>
          <a:p>
            <a:pPr lvl="1" indent="-209550">
              <a:lnSpc>
                <a:spcPct val="90000"/>
              </a:lnSpc>
              <a:buFontTx/>
              <a:buNone/>
            </a:pPr>
            <a:r>
              <a:rPr lang="en-GB" sz="1800" dirty="0">
                <a:sym typeface="Symbol" pitchFamily="80" charset="2"/>
              </a:rPr>
              <a:t>	 takes shape of and fills a container</a:t>
            </a:r>
          </a:p>
          <a:p>
            <a:pPr lvl="1" indent="-209550">
              <a:lnSpc>
                <a:spcPct val="90000"/>
              </a:lnSpc>
              <a:buFontTx/>
              <a:buNone/>
            </a:pPr>
            <a:r>
              <a:rPr lang="en-GB" sz="1800" dirty="0">
                <a:sym typeface="Symbol" pitchFamily="80" charset="2"/>
              </a:rPr>
              <a:t>	 high compressibility		</a:t>
            </a:r>
          </a:p>
        </p:txBody>
      </p:sp>
      <p:sp>
        <p:nvSpPr>
          <p:cNvPr id="353285" name="Rectangle 1029"/>
          <p:cNvSpPr>
            <a:spLocks noChangeArrowheads="1"/>
          </p:cNvSpPr>
          <p:nvPr/>
        </p:nvSpPr>
        <p:spPr bwMode="auto">
          <a:xfrm>
            <a:off x="6858000" y="5105400"/>
            <a:ext cx="10668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353288" name="Group 1032"/>
          <p:cNvGrpSpPr>
            <a:grpSpLocks/>
          </p:cNvGrpSpPr>
          <p:nvPr/>
        </p:nvGrpSpPr>
        <p:grpSpPr bwMode="auto">
          <a:xfrm>
            <a:off x="6858000" y="2438400"/>
            <a:ext cx="1066800" cy="609600"/>
            <a:chOff x="3888" y="1536"/>
            <a:chExt cx="672" cy="384"/>
          </a:xfrm>
        </p:grpSpPr>
        <p:sp>
          <p:nvSpPr>
            <p:cNvPr id="353286" name="Rectangle 1030"/>
            <p:cNvSpPr>
              <a:spLocks noChangeArrowheads="1"/>
            </p:cNvSpPr>
            <p:nvPr/>
          </p:nvSpPr>
          <p:spPr bwMode="auto">
            <a:xfrm>
              <a:off x="3888" y="1536"/>
              <a:ext cx="672" cy="384"/>
            </a:xfrm>
            <a:prstGeom prst="rect">
              <a:avLst/>
            </a:prstGeom>
            <a:noFill/>
            <a:ln w="9525">
              <a:solidFill>
                <a:schemeClr val="tx1"/>
              </a:solidFill>
              <a:miter lim="800000"/>
              <a:headEnd/>
              <a:tailEnd/>
            </a:ln>
            <a:effectLst/>
          </p:spPr>
          <p:txBody>
            <a:bodyPr wrap="none" anchor="ctr"/>
            <a:lstStyle/>
            <a:p>
              <a:endParaRPr lang="en-US"/>
            </a:p>
          </p:txBody>
        </p:sp>
        <p:sp>
          <p:nvSpPr>
            <p:cNvPr id="353287" name="Rectangle 1031"/>
            <p:cNvSpPr>
              <a:spLocks noChangeArrowheads="1"/>
            </p:cNvSpPr>
            <p:nvPr/>
          </p:nvSpPr>
          <p:spPr bwMode="auto">
            <a:xfrm>
              <a:off x="4104" y="1776"/>
              <a:ext cx="240" cy="144"/>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353298" name="Group 1042"/>
          <p:cNvGrpSpPr>
            <a:grpSpLocks/>
          </p:cNvGrpSpPr>
          <p:nvPr/>
        </p:nvGrpSpPr>
        <p:grpSpPr bwMode="auto">
          <a:xfrm>
            <a:off x="6858000" y="3733800"/>
            <a:ext cx="1066800" cy="609600"/>
            <a:chOff x="4320" y="2208"/>
            <a:chExt cx="672" cy="384"/>
          </a:xfrm>
        </p:grpSpPr>
        <p:sp>
          <p:nvSpPr>
            <p:cNvPr id="353289" name="Rectangle 1033"/>
            <p:cNvSpPr>
              <a:spLocks noChangeArrowheads="1"/>
            </p:cNvSpPr>
            <p:nvPr/>
          </p:nvSpPr>
          <p:spPr bwMode="auto">
            <a:xfrm>
              <a:off x="4320" y="2208"/>
              <a:ext cx="672" cy="384"/>
            </a:xfrm>
            <a:prstGeom prst="rect">
              <a:avLst/>
            </a:prstGeom>
            <a:noFill/>
            <a:ln w="9525">
              <a:solidFill>
                <a:schemeClr val="tx1"/>
              </a:solidFill>
              <a:miter lim="800000"/>
              <a:headEnd/>
              <a:tailEnd/>
            </a:ln>
            <a:effectLst/>
          </p:spPr>
          <p:txBody>
            <a:bodyPr wrap="none" anchor="ctr"/>
            <a:lstStyle/>
            <a:p>
              <a:endParaRPr lang="en-US"/>
            </a:p>
          </p:txBody>
        </p:sp>
        <p:sp>
          <p:nvSpPr>
            <p:cNvPr id="353293" name="Rectangle 1037"/>
            <p:cNvSpPr>
              <a:spLocks noChangeArrowheads="1"/>
            </p:cNvSpPr>
            <p:nvPr/>
          </p:nvSpPr>
          <p:spPr bwMode="auto">
            <a:xfrm>
              <a:off x="4320" y="2400"/>
              <a:ext cx="672" cy="192"/>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53288"/>
                                        </p:tgtEl>
                                        <p:attrNameLst>
                                          <p:attrName>style.visibility</p:attrName>
                                        </p:attrNameLst>
                                      </p:cBhvr>
                                      <p:to>
                                        <p:strVal val="visible"/>
                                      </p:to>
                                    </p:set>
                                    <p:anim calcmode="lin" valueType="num">
                                      <p:cBhvr additive="base">
                                        <p:cTn id="7" dur="500" fill="hold"/>
                                        <p:tgtEl>
                                          <p:spTgt spid="353288"/>
                                        </p:tgtEl>
                                        <p:attrNameLst>
                                          <p:attrName>ppt_x</p:attrName>
                                        </p:attrNameLst>
                                      </p:cBhvr>
                                      <p:tavLst>
                                        <p:tav tm="0">
                                          <p:val>
                                            <p:strVal val="#ppt_x"/>
                                          </p:val>
                                        </p:tav>
                                        <p:tav tm="100000">
                                          <p:val>
                                            <p:strVal val="#ppt_x"/>
                                          </p:val>
                                        </p:tav>
                                      </p:tavLst>
                                    </p:anim>
                                    <p:anim calcmode="lin" valueType="num">
                                      <p:cBhvr additive="base">
                                        <p:cTn id="8" dur="500" fill="hold"/>
                                        <p:tgtEl>
                                          <p:spTgt spid="35328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53298"/>
                                        </p:tgtEl>
                                        <p:attrNameLst>
                                          <p:attrName>style.visibility</p:attrName>
                                        </p:attrNameLst>
                                      </p:cBhvr>
                                      <p:to>
                                        <p:strVal val="visible"/>
                                      </p:to>
                                    </p:set>
                                    <p:anim calcmode="lin" valueType="num">
                                      <p:cBhvr additive="base">
                                        <p:cTn id="13" dur="500" fill="hold"/>
                                        <p:tgtEl>
                                          <p:spTgt spid="353298"/>
                                        </p:tgtEl>
                                        <p:attrNameLst>
                                          <p:attrName>ppt_x</p:attrName>
                                        </p:attrNameLst>
                                      </p:cBhvr>
                                      <p:tavLst>
                                        <p:tav tm="0">
                                          <p:val>
                                            <p:strVal val="1+#ppt_w/2"/>
                                          </p:val>
                                        </p:tav>
                                        <p:tav tm="100000">
                                          <p:val>
                                            <p:strVal val="#ppt_x"/>
                                          </p:val>
                                        </p:tav>
                                      </p:tavLst>
                                    </p:anim>
                                    <p:anim calcmode="lin" valueType="num">
                                      <p:cBhvr additive="base">
                                        <p:cTn id="14" dur="500" fill="hold"/>
                                        <p:tgtEl>
                                          <p:spTgt spid="3532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3285"/>
                                        </p:tgtEl>
                                        <p:attrNameLst>
                                          <p:attrName>style.visibility</p:attrName>
                                        </p:attrNameLst>
                                      </p:cBhvr>
                                      <p:to>
                                        <p:strVal val="visible"/>
                                      </p:to>
                                    </p:set>
                                    <p:anim calcmode="lin" valueType="num">
                                      <p:cBhvr additive="base">
                                        <p:cTn id="19" dur="500" fill="hold"/>
                                        <p:tgtEl>
                                          <p:spTgt spid="353285"/>
                                        </p:tgtEl>
                                        <p:attrNameLst>
                                          <p:attrName>ppt_x</p:attrName>
                                        </p:attrNameLst>
                                      </p:cBhvr>
                                      <p:tavLst>
                                        <p:tav tm="0">
                                          <p:val>
                                            <p:strVal val="#ppt_x"/>
                                          </p:val>
                                        </p:tav>
                                        <p:tav tm="100000">
                                          <p:val>
                                            <p:strVal val="#ppt_x"/>
                                          </p:val>
                                        </p:tav>
                                      </p:tavLst>
                                    </p:anim>
                                    <p:anim calcmode="lin" valueType="num">
                                      <p:cBhvr additive="base">
                                        <p:cTn id="20" dur="500" fill="hold"/>
                                        <p:tgtEl>
                                          <p:spTgt spid="3532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GB"/>
              <a:t>2. The Nature of Intermolecular Forces</a:t>
            </a:r>
          </a:p>
        </p:txBody>
      </p:sp>
      <p:sp>
        <p:nvSpPr>
          <p:cNvPr id="225283" name="Rectangle 3"/>
          <p:cNvSpPr>
            <a:spLocks noGrp="1" noChangeArrowheads="1"/>
          </p:cNvSpPr>
          <p:nvPr>
            <p:ph type="body" idx="1"/>
          </p:nvPr>
        </p:nvSpPr>
        <p:spPr>
          <a:xfrm>
            <a:off x="685800" y="1295400"/>
            <a:ext cx="7924800" cy="4800600"/>
          </a:xfrm>
        </p:spPr>
        <p:txBody>
          <a:bodyPr/>
          <a:lstStyle/>
          <a:p>
            <a:pPr>
              <a:lnSpc>
                <a:spcPct val="90000"/>
              </a:lnSpc>
              <a:buFontTx/>
              <a:buNone/>
            </a:pPr>
            <a:endParaRPr lang="en-GB" sz="1800" b="1" i="1" baseline="-25000">
              <a:solidFill>
                <a:srgbClr val="FF0000"/>
              </a:solidFill>
            </a:endParaRPr>
          </a:p>
          <a:p>
            <a:pPr>
              <a:lnSpc>
                <a:spcPct val="90000"/>
              </a:lnSpc>
              <a:buFontTx/>
              <a:buNone/>
            </a:pPr>
            <a:r>
              <a:rPr lang="en-GB">
                <a:solidFill>
                  <a:srgbClr val="FF0000"/>
                </a:solidFill>
              </a:rPr>
              <a:t>2.1 Intermolecular Interactions</a:t>
            </a:r>
          </a:p>
          <a:p>
            <a:pPr>
              <a:lnSpc>
                <a:spcPct val="90000"/>
              </a:lnSpc>
              <a:buFontTx/>
              <a:buNone/>
            </a:pPr>
            <a:endParaRPr lang="en-GB" sz="1000">
              <a:solidFill>
                <a:srgbClr val="FF0000"/>
              </a:solidFill>
            </a:endParaRPr>
          </a:p>
          <a:p>
            <a:pPr>
              <a:lnSpc>
                <a:spcPct val="90000"/>
              </a:lnSpc>
            </a:pPr>
            <a:r>
              <a:rPr lang="en-GB" sz="1800"/>
              <a:t>The interaction energy (</a:t>
            </a:r>
            <a:r>
              <a:rPr lang="en-GB" sz="1800" i="1"/>
              <a:t>U</a:t>
            </a:r>
            <a:r>
              <a:rPr lang="en-GB" sz="1800" baseline="-25000"/>
              <a:t>inter</a:t>
            </a:r>
            <a:r>
              <a:rPr lang="en-GB" sz="1800"/>
              <a:t>) between two particles (atoms or molecules) is defined as the </a:t>
            </a:r>
            <a:r>
              <a:rPr lang="en-GB" sz="1800">
                <a:solidFill>
                  <a:schemeClr val="accent2"/>
                </a:solidFill>
              </a:rPr>
              <a:t>pair potential (energy)</a:t>
            </a:r>
            <a:r>
              <a:rPr lang="en-GB" sz="1800"/>
              <a:t>, </a:t>
            </a:r>
            <a:r>
              <a:rPr lang="en-GB" sz="1800" i="1">
                <a:solidFill>
                  <a:srgbClr val="FF0000"/>
                </a:solidFill>
              </a:rPr>
              <a:t>U</a:t>
            </a:r>
            <a:r>
              <a:rPr lang="en-GB" sz="1800">
                <a:solidFill>
                  <a:srgbClr val="FF0000"/>
                </a:solidFill>
              </a:rPr>
              <a:t>(</a:t>
            </a:r>
            <a:r>
              <a:rPr lang="en-GB" sz="1800" i="1">
                <a:solidFill>
                  <a:srgbClr val="FF0000"/>
                </a:solidFill>
              </a:rPr>
              <a:t>r</a:t>
            </a:r>
            <a:r>
              <a:rPr lang="en-GB" sz="1800">
                <a:solidFill>
                  <a:srgbClr val="FF0000"/>
                </a:solidFill>
              </a:rPr>
              <a:t>)</a:t>
            </a:r>
            <a:r>
              <a:rPr lang="en-GB" sz="1800"/>
              <a:t>, which depends on the intermolecular separation, </a:t>
            </a:r>
            <a:r>
              <a:rPr lang="en-GB" sz="1800" i="1">
                <a:solidFill>
                  <a:srgbClr val="FF0000"/>
                </a:solidFill>
              </a:rPr>
              <a:t>r</a:t>
            </a:r>
            <a:r>
              <a:rPr lang="en-GB" sz="1800"/>
              <a:t>.</a:t>
            </a:r>
          </a:p>
          <a:p>
            <a:pPr>
              <a:lnSpc>
                <a:spcPct val="90000"/>
              </a:lnSpc>
            </a:pPr>
            <a:r>
              <a:rPr lang="en-GB" sz="1800"/>
              <a:t>The force, </a:t>
            </a:r>
            <a:r>
              <a:rPr lang="en-GB" sz="1800" i="1">
                <a:solidFill>
                  <a:srgbClr val="FF0000"/>
                </a:solidFill>
              </a:rPr>
              <a:t>F</a:t>
            </a:r>
            <a:r>
              <a:rPr lang="en-GB" sz="1800">
                <a:solidFill>
                  <a:srgbClr val="FF0000"/>
                </a:solidFill>
              </a:rPr>
              <a:t>(</a:t>
            </a:r>
            <a:r>
              <a:rPr lang="en-GB" sz="1800" i="1">
                <a:solidFill>
                  <a:srgbClr val="FF0000"/>
                </a:solidFill>
              </a:rPr>
              <a:t>r</a:t>
            </a:r>
            <a:r>
              <a:rPr lang="en-GB" sz="1800">
                <a:solidFill>
                  <a:srgbClr val="FF0000"/>
                </a:solidFill>
              </a:rPr>
              <a:t>)</a:t>
            </a:r>
            <a:r>
              <a:rPr lang="en-GB" sz="1800"/>
              <a:t>, between the two particles is obtained as the negative of the gradient of the pair potential:</a:t>
            </a:r>
          </a:p>
          <a:p>
            <a:pPr>
              <a:lnSpc>
                <a:spcPct val="90000"/>
              </a:lnSpc>
            </a:pPr>
            <a:endParaRPr lang="en-GB" sz="1800"/>
          </a:p>
          <a:p>
            <a:pPr>
              <a:lnSpc>
                <a:spcPct val="90000"/>
              </a:lnSpc>
            </a:pPr>
            <a:endParaRPr lang="en-GB" sz="1800"/>
          </a:p>
          <a:p>
            <a:pPr>
              <a:lnSpc>
                <a:spcPct val="90000"/>
              </a:lnSpc>
            </a:pPr>
            <a:endParaRPr lang="en-GB" sz="1800"/>
          </a:p>
          <a:p>
            <a:pPr>
              <a:lnSpc>
                <a:spcPct val="90000"/>
              </a:lnSpc>
            </a:pPr>
            <a:r>
              <a:rPr lang="en-GB" sz="1800"/>
              <a:t>At very large separations (as </a:t>
            </a:r>
            <a:r>
              <a:rPr lang="en-GB" sz="1800" i="1"/>
              <a:t>r</a:t>
            </a:r>
            <a:r>
              <a:rPr lang="en-GB" sz="1800">
                <a:sym typeface="Symbol" pitchFamily="80" charset="2"/>
              </a:rPr>
              <a:t>), the interparticle interaction is negligible (</a:t>
            </a:r>
            <a:r>
              <a:rPr lang="en-GB" sz="1800" i="1">
                <a:sym typeface="Symbol" pitchFamily="80" charset="2"/>
              </a:rPr>
              <a:t>U</a:t>
            </a:r>
            <a:r>
              <a:rPr lang="en-GB" sz="1800">
                <a:sym typeface="Symbol" pitchFamily="80" charset="2"/>
              </a:rPr>
              <a:t>0, </a:t>
            </a:r>
            <a:r>
              <a:rPr lang="en-GB" sz="1800" i="1">
                <a:sym typeface="Symbol" pitchFamily="80" charset="2"/>
              </a:rPr>
              <a:t>F</a:t>
            </a:r>
            <a:r>
              <a:rPr lang="en-GB" sz="1800">
                <a:sym typeface="Symbol" pitchFamily="80" charset="2"/>
              </a:rPr>
              <a:t>0).</a:t>
            </a:r>
          </a:p>
          <a:p>
            <a:pPr>
              <a:lnSpc>
                <a:spcPct val="90000"/>
              </a:lnSpc>
            </a:pPr>
            <a:r>
              <a:rPr lang="en-GB" sz="1800">
                <a:sym typeface="Symbol" pitchFamily="80" charset="2"/>
              </a:rPr>
              <a:t>At shorter separations, the </a:t>
            </a:r>
            <a:r>
              <a:rPr lang="en-GB" sz="1800">
                <a:solidFill>
                  <a:srgbClr val="FF0000"/>
                </a:solidFill>
                <a:sym typeface="Symbol" pitchFamily="80" charset="2"/>
              </a:rPr>
              <a:t>particles attract</a:t>
            </a:r>
            <a:r>
              <a:rPr lang="en-GB" sz="1800">
                <a:sym typeface="Symbol" pitchFamily="80" charset="2"/>
              </a:rPr>
              <a:t> (</a:t>
            </a:r>
            <a:r>
              <a:rPr lang="en-GB" sz="1800" i="1">
                <a:solidFill>
                  <a:schemeClr val="accent2"/>
                </a:solidFill>
                <a:sym typeface="Symbol" pitchFamily="80" charset="2"/>
              </a:rPr>
              <a:t>F</a:t>
            </a:r>
            <a:r>
              <a:rPr lang="en-GB" sz="1800">
                <a:solidFill>
                  <a:schemeClr val="accent2"/>
                </a:solidFill>
                <a:sym typeface="Symbol" pitchFamily="80" charset="2"/>
              </a:rPr>
              <a:t> &lt; 0</a:t>
            </a:r>
            <a:r>
              <a:rPr lang="en-GB" sz="1800">
                <a:sym typeface="Symbol" pitchFamily="80" charset="2"/>
              </a:rPr>
              <a:t>, particles pulled together).  The dimer is more stable than the two isolated particles, hence </a:t>
            </a:r>
            <a:r>
              <a:rPr lang="en-GB" sz="1800" i="1">
                <a:sym typeface="Symbol" pitchFamily="80" charset="2"/>
              </a:rPr>
              <a:t>U</a:t>
            </a:r>
            <a:r>
              <a:rPr lang="en-GB" sz="1800">
                <a:sym typeface="Symbol" pitchFamily="80" charset="2"/>
              </a:rPr>
              <a:t>(</a:t>
            </a:r>
            <a:r>
              <a:rPr lang="en-GB" sz="1800" i="1">
                <a:sym typeface="Symbol" pitchFamily="80" charset="2"/>
              </a:rPr>
              <a:t>r</a:t>
            </a:r>
            <a:r>
              <a:rPr lang="en-GB" sz="1800">
                <a:sym typeface="Symbol" pitchFamily="80" charset="2"/>
              </a:rPr>
              <a:t>) &lt; 0.</a:t>
            </a:r>
          </a:p>
          <a:p>
            <a:pPr>
              <a:lnSpc>
                <a:spcPct val="90000"/>
              </a:lnSpc>
            </a:pPr>
            <a:r>
              <a:rPr lang="en-GB" sz="1800"/>
              <a:t>At very short separations (</a:t>
            </a:r>
            <a:r>
              <a:rPr lang="en-GB" sz="1800" i="1"/>
              <a:t>r</a:t>
            </a:r>
            <a:r>
              <a:rPr lang="en-GB" sz="1800">
                <a:sym typeface="Symbol" pitchFamily="80" charset="2"/>
              </a:rPr>
              <a:t>0</a:t>
            </a:r>
            <a:r>
              <a:rPr lang="en-GB" sz="1800"/>
              <a:t>), the </a:t>
            </a:r>
            <a:r>
              <a:rPr lang="en-GB" sz="1800">
                <a:solidFill>
                  <a:srgbClr val="FF0000"/>
                </a:solidFill>
              </a:rPr>
              <a:t>particles repel</a:t>
            </a:r>
            <a:r>
              <a:rPr lang="en-GB" sz="1800"/>
              <a:t> each other (</a:t>
            </a:r>
            <a:r>
              <a:rPr lang="en-GB" sz="1800" i="1">
                <a:solidFill>
                  <a:schemeClr val="accent2"/>
                </a:solidFill>
              </a:rPr>
              <a:t>F</a:t>
            </a:r>
            <a:r>
              <a:rPr lang="en-GB" sz="1800">
                <a:solidFill>
                  <a:schemeClr val="accent2"/>
                </a:solidFill>
              </a:rPr>
              <a:t> &gt; 0</a:t>
            </a:r>
            <a:r>
              <a:rPr lang="en-GB" sz="1800"/>
              <a:t>, particles pushed apart).</a:t>
            </a:r>
          </a:p>
          <a:p>
            <a:pPr>
              <a:lnSpc>
                <a:spcPct val="90000"/>
              </a:lnSpc>
              <a:spcAft>
                <a:spcPct val="25000"/>
              </a:spcAft>
            </a:pPr>
            <a:r>
              <a:rPr lang="en-GB" sz="1800"/>
              <a:t>At </a:t>
            </a:r>
            <a:r>
              <a:rPr lang="en-GB" sz="1800" i="1">
                <a:solidFill>
                  <a:schemeClr val="accent2"/>
                </a:solidFill>
              </a:rPr>
              <a:t>r</a:t>
            </a:r>
            <a:r>
              <a:rPr lang="en-GB" sz="1800">
                <a:solidFill>
                  <a:schemeClr val="accent2"/>
                </a:solidFill>
              </a:rPr>
              <a:t> = </a:t>
            </a:r>
            <a:r>
              <a:rPr lang="en-GB" sz="1800" i="1">
                <a:solidFill>
                  <a:schemeClr val="accent2"/>
                </a:solidFill>
              </a:rPr>
              <a:t>r</a:t>
            </a:r>
            <a:r>
              <a:rPr lang="en-GB" sz="1800" baseline="-25000">
                <a:solidFill>
                  <a:schemeClr val="accent2"/>
                </a:solidFill>
              </a:rPr>
              <a:t>e</a:t>
            </a:r>
            <a:r>
              <a:rPr lang="en-GB" sz="1800"/>
              <a:t>, </a:t>
            </a:r>
            <a:r>
              <a:rPr lang="en-GB" sz="1800" i="1"/>
              <a:t>U</a:t>
            </a:r>
            <a:r>
              <a:rPr lang="en-GB" sz="1800"/>
              <a:t>(</a:t>
            </a:r>
            <a:r>
              <a:rPr lang="en-GB" sz="1800" i="1"/>
              <a:t>r</a:t>
            </a:r>
            <a:r>
              <a:rPr lang="en-GB" sz="1800"/>
              <a:t>) is at its minimum (</a:t>
            </a:r>
            <a:r>
              <a:rPr lang="en-GB" sz="1800" i="1"/>
              <a:t>U</a:t>
            </a:r>
            <a:r>
              <a:rPr lang="en-GB" sz="1800" baseline="-25000"/>
              <a:t>min</a:t>
            </a:r>
            <a:r>
              <a:rPr lang="en-GB" sz="1800"/>
              <a:t>) and the interparticle force, </a:t>
            </a:r>
            <a:r>
              <a:rPr lang="en-GB" sz="1800" i="1">
                <a:solidFill>
                  <a:schemeClr val="accent2"/>
                </a:solidFill>
              </a:rPr>
              <a:t>F </a:t>
            </a:r>
            <a:r>
              <a:rPr lang="en-GB" sz="1800">
                <a:solidFill>
                  <a:schemeClr val="accent2"/>
                </a:solidFill>
              </a:rPr>
              <a:t>= 0</a:t>
            </a:r>
            <a:r>
              <a:rPr lang="en-GB" sz="1800"/>
              <a:t>.</a:t>
            </a:r>
          </a:p>
          <a:p>
            <a:pPr>
              <a:lnSpc>
                <a:spcPct val="90000"/>
              </a:lnSpc>
              <a:buFontTx/>
              <a:buNone/>
            </a:pPr>
            <a:endParaRPr lang="en-GB" sz="1800"/>
          </a:p>
          <a:p>
            <a:pPr>
              <a:lnSpc>
                <a:spcPct val="90000"/>
              </a:lnSpc>
            </a:pPr>
            <a:endParaRPr lang="en-GB" sz="1800"/>
          </a:p>
          <a:p>
            <a:pPr lvl="1">
              <a:lnSpc>
                <a:spcPct val="90000"/>
              </a:lnSpc>
              <a:buFontTx/>
              <a:buNone/>
            </a:pPr>
            <a:endParaRPr lang="en-GB" sz="1800"/>
          </a:p>
          <a:p>
            <a:pPr lvl="1">
              <a:lnSpc>
                <a:spcPct val="90000"/>
              </a:lnSpc>
              <a:buFontTx/>
              <a:buNone/>
            </a:pPr>
            <a:endParaRPr lang="en-GB" sz="1800"/>
          </a:p>
        </p:txBody>
      </p:sp>
      <p:graphicFrame>
        <p:nvGraphicFramePr>
          <p:cNvPr id="225287" name="Object 7"/>
          <p:cNvGraphicFramePr>
            <a:graphicFrameLocks noChangeAspect="1"/>
          </p:cNvGraphicFramePr>
          <p:nvPr/>
        </p:nvGraphicFramePr>
        <p:xfrm>
          <a:off x="3619500" y="3476625"/>
          <a:ext cx="1654175" cy="711200"/>
        </p:xfrm>
        <a:graphic>
          <a:graphicData uri="http://schemas.openxmlformats.org/presentationml/2006/ole">
            <mc:AlternateContent xmlns:mc="http://schemas.openxmlformats.org/markup-compatibility/2006">
              <mc:Choice xmlns:v="urn:schemas-microsoft-com:vml" Requires="v">
                <p:oleObj spid="_x0000_s225297" name="Equation" r:id="rId3" imgW="825480" imgH="355320" progId="Equation.3">
                  <p:embed/>
                </p:oleObj>
              </mc:Choice>
              <mc:Fallback>
                <p:oleObj name="Equation" r:id="rId3" imgW="825480" imgH="35532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3476625"/>
                        <a:ext cx="1654175"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5287"/>
                                        </p:tgtEl>
                                        <p:attrNameLst>
                                          <p:attrName>style.visibility</p:attrName>
                                        </p:attrNameLst>
                                      </p:cBhvr>
                                      <p:to>
                                        <p:strVal val="visible"/>
                                      </p:to>
                                    </p:set>
                                    <p:anim calcmode="lin" valueType="num">
                                      <p:cBhvr>
                                        <p:cTn id="7" dur="500" fill="hold"/>
                                        <p:tgtEl>
                                          <p:spTgt spid="225287"/>
                                        </p:tgtEl>
                                        <p:attrNameLst>
                                          <p:attrName>ppt_w</p:attrName>
                                        </p:attrNameLst>
                                      </p:cBhvr>
                                      <p:tavLst>
                                        <p:tav tm="0">
                                          <p:val>
                                            <p:fltVal val="0"/>
                                          </p:val>
                                        </p:tav>
                                        <p:tav tm="100000">
                                          <p:val>
                                            <p:strVal val="#ppt_w"/>
                                          </p:val>
                                        </p:tav>
                                      </p:tavLst>
                                    </p:anim>
                                    <p:anim calcmode="lin" valueType="num">
                                      <p:cBhvr>
                                        <p:cTn id="8" dur="500" fill="hold"/>
                                        <p:tgtEl>
                                          <p:spTgt spid="2252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143" name="Object 1031"/>
          <p:cNvGraphicFramePr>
            <a:graphicFrameLocks noChangeAspect="1"/>
          </p:cNvGraphicFramePr>
          <p:nvPr/>
        </p:nvGraphicFramePr>
        <p:xfrm>
          <a:off x="1143000" y="304800"/>
          <a:ext cx="7007225" cy="6238875"/>
        </p:xfrm>
        <a:graphic>
          <a:graphicData uri="http://schemas.openxmlformats.org/presentationml/2006/ole">
            <mc:AlternateContent xmlns:mc="http://schemas.openxmlformats.org/markup-compatibility/2006">
              <mc:Choice xmlns:v="urn:schemas-microsoft-com:vml" Requires="v">
                <p:oleObj spid="_x0000_s347153" name="Chart" r:id="rId3" imgW="5391421" imgH="4800962" progId="Excel.Chart.8">
                  <p:embed/>
                </p:oleObj>
              </mc:Choice>
              <mc:Fallback>
                <p:oleObj name="Chart" r:id="rId3" imgW="5391421" imgH="4800962" progId="Excel.Chart.8">
                  <p:embed/>
                  <p:pic>
                    <p:nvPicPr>
                      <p:cNvPr id="0" name="Picture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
                        <a:ext cx="7007225"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7144" name="Text Box 1032"/>
          <p:cNvSpPr txBox="1">
            <a:spLocks noChangeArrowheads="1"/>
          </p:cNvSpPr>
          <p:nvPr/>
        </p:nvSpPr>
        <p:spPr bwMode="auto">
          <a:xfrm>
            <a:off x="1143000" y="5391150"/>
            <a:ext cx="555625" cy="336550"/>
          </a:xfrm>
          <a:prstGeom prst="rect">
            <a:avLst/>
          </a:prstGeom>
          <a:noFill/>
          <a:ln w="9525">
            <a:noFill/>
            <a:miter lim="800000"/>
            <a:headEnd/>
            <a:tailEnd/>
          </a:ln>
          <a:effectLst/>
        </p:spPr>
        <p:txBody>
          <a:bodyPr wrap="none">
            <a:spAutoFit/>
          </a:bodyPr>
          <a:lstStyle/>
          <a:p>
            <a:r>
              <a:rPr lang="en-GB" sz="1600" i="1">
                <a:solidFill>
                  <a:schemeClr val="accent2"/>
                </a:solidFill>
              </a:rPr>
              <a:t>U</a:t>
            </a:r>
            <a:r>
              <a:rPr lang="en-GB" sz="1600" baseline="-25000">
                <a:solidFill>
                  <a:schemeClr val="accent2"/>
                </a:solidFill>
              </a:rPr>
              <a:t>min</a:t>
            </a:r>
          </a:p>
        </p:txBody>
      </p:sp>
      <p:sp>
        <p:nvSpPr>
          <p:cNvPr id="347146" name="Line 1034"/>
          <p:cNvSpPr>
            <a:spLocks noChangeShapeType="1"/>
          </p:cNvSpPr>
          <p:nvPr/>
        </p:nvSpPr>
        <p:spPr bwMode="auto">
          <a:xfrm>
            <a:off x="1676400" y="5562600"/>
            <a:ext cx="228600" cy="0"/>
          </a:xfrm>
          <a:prstGeom prst="line">
            <a:avLst/>
          </a:prstGeom>
          <a:noFill/>
          <a:ln w="9525">
            <a:solidFill>
              <a:schemeClr val="tx1"/>
            </a:solidFill>
            <a:round/>
            <a:headEnd/>
            <a:tailEnd/>
          </a:ln>
          <a:effectLst/>
        </p:spPr>
        <p:txBody>
          <a:bodyPr/>
          <a:lstStyle/>
          <a:p>
            <a:endParaRPr lang="en-US"/>
          </a:p>
        </p:txBody>
      </p:sp>
      <p:sp>
        <p:nvSpPr>
          <p:cNvPr id="347147" name="Text Box 1035"/>
          <p:cNvSpPr txBox="1">
            <a:spLocks noChangeArrowheads="1"/>
          </p:cNvSpPr>
          <p:nvPr/>
        </p:nvSpPr>
        <p:spPr bwMode="auto">
          <a:xfrm>
            <a:off x="1519238" y="3414713"/>
            <a:ext cx="311150" cy="366712"/>
          </a:xfrm>
          <a:prstGeom prst="rect">
            <a:avLst/>
          </a:prstGeom>
          <a:noFill/>
          <a:ln w="9525">
            <a:noFill/>
            <a:miter lim="800000"/>
            <a:headEnd/>
            <a:tailEnd/>
          </a:ln>
          <a:effectLst/>
        </p:spPr>
        <p:txBody>
          <a:bodyPr wrap="none">
            <a:spAutoFit/>
          </a:bodyPr>
          <a:lstStyle/>
          <a:p>
            <a:r>
              <a:rPr lang="en-GB" sz="1800"/>
              <a:t>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Rectangle 3"/>
          <p:cNvSpPr>
            <a:spLocks noGrp="1" noChangeArrowheads="1"/>
          </p:cNvSpPr>
          <p:nvPr>
            <p:ph type="body" idx="1"/>
          </p:nvPr>
        </p:nvSpPr>
        <p:spPr>
          <a:xfrm>
            <a:off x="685800" y="685800"/>
            <a:ext cx="7772400" cy="4800600"/>
          </a:xfrm>
        </p:spPr>
        <p:txBody>
          <a:bodyPr/>
          <a:lstStyle/>
          <a:p>
            <a:pPr>
              <a:lnSpc>
                <a:spcPct val="90000"/>
              </a:lnSpc>
              <a:buFontTx/>
              <a:buNone/>
            </a:pPr>
            <a:r>
              <a:rPr lang="en-GB">
                <a:solidFill>
                  <a:srgbClr val="FF0000"/>
                </a:solidFill>
              </a:rPr>
              <a:t>2.2 Note on Terms Adopted</a:t>
            </a:r>
          </a:p>
          <a:p>
            <a:pPr>
              <a:lnSpc>
                <a:spcPct val="90000"/>
              </a:lnSpc>
            </a:pPr>
            <a:endParaRPr lang="en-GB">
              <a:solidFill>
                <a:srgbClr val="FF0000"/>
              </a:solidFill>
            </a:endParaRPr>
          </a:p>
          <a:p>
            <a:pPr>
              <a:lnSpc>
                <a:spcPct val="90000"/>
              </a:lnSpc>
            </a:pPr>
            <a:r>
              <a:rPr lang="en-GB"/>
              <a:t>Instead of talking about particles and interparticle forces </a:t>
            </a:r>
            <a:r>
              <a:rPr lang="en-GB" i="1"/>
              <a:t>etc.</a:t>
            </a:r>
            <a:r>
              <a:rPr lang="en-GB"/>
              <a:t>, in this course we will refer to molecules and </a:t>
            </a:r>
            <a:r>
              <a:rPr lang="en-GB">
                <a:solidFill>
                  <a:srgbClr val="FF0000"/>
                </a:solidFill>
              </a:rPr>
              <a:t>Intermolecular Forces</a:t>
            </a:r>
            <a:r>
              <a:rPr lang="en-GB"/>
              <a:t> (</a:t>
            </a:r>
            <a:r>
              <a:rPr lang="en-GB">
                <a:solidFill>
                  <a:schemeClr val="accent2"/>
                </a:solidFill>
              </a:rPr>
              <a:t>IMFs</a:t>
            </a:r>
            <a:r>
              <a:rPr lang="en-GB"/>
              <a:t>), though </a:t>
            </a:r>
            <a:r>
              <a:rPr lang="en-GB">
                <a:solidFill>
                  <a:schemeClr val="accent2"/>
                </a:solidFill>
              </a:rPr>
              <a:t>some</a:t>
            </a:r>
            <a:r>
              <a:rPr lang="en-GB"/>
              <a:t> of these interactions can also apply to atoms.</a:t>
            </a:r>
          </a:p>
          <a:p>
            <a:pPr>
              <a:lnSpc>
                <a:spcPct val="90000"/>
              </a:lnSpc>
            </a:pPr>
            <a:endParaRPr lang="en-GB"/>
          </a:p>
          <a:p>
            <a:pPr>
              <a:lnSpc>
                <a:spcPct val="90000"/>
              </a:lnSpc>
            </a:pPr>
            <a:r>
              <a:rPr lang="en-GB"/>
              <a:t>Although we refer to </a:t>
            </a:r>
            <a:r>
              <a:rPr lang="en-GB">
                <a:solidFill>
                  <a:srgbClr val="FF0000"/>
                </a:solidFill>
              </a:rPr>
              <a:t>Intermolecular Forces</a:t>
            </a:r>
            <a:r>
              <a:rPr lang="en-GB"/>
              <a:t>, in the following discussion of types of IMFs, their origin and their range (distance-dependence), we will actually refer to the </a:t>
            </a:r>
            <a:r>
              <a:rPr lang="en-GB">
                <a:solidFill>
                  <a:schemeClr val="accent2"/>
                </a:solidFill>
              </a:rPr>
              <a:t>intermolecular potential energy function</a:t>
            </a:r>
            <a:r>
              <a:rPr lang="en-GB"/>
              <a:t>, </a:t>
            </a:r>
            <a:r>
              <a:rPr lang="en-GB" i="1"/>
              <a:t>U</a:t>
            </a:r>
            <a:r>
              <a:rPr lang="en-GB"/>
              <a:t>(</a:t>
            </a:r>
            <a:r>
              <a:rPr lang="en-GB" i="1"/>
              <a:t>r</a:t>
            </a:r>
            <a:r>
              <a:rPr lang="en-GB"/>
              <a:t>), rather than the force </a:t>
            </a:r>
            <a:r>
              <a:rPr lang="en-GB" i="1"/>
              <a:t>F</a:t>
            </a:r>
            <a:r>
              <a:rPr lang="en-GB"/>
              <a:t>(</a:t>
            </a:r>
            <a:r>
              <a:rPr lang="en-GB" i="1"/>
              <a:t>r</a:t>
            </a:r>
            <a:r>
              <a:rPr lang="en-GB"/>
              <a:t>).</a:t>
            </a:r>
          </a:p>
          <a:p>
            <a:pPr>
              <a:lnSpc>
                <a:spcPct val="90000"/>
              </a:lnSpc>
            </a:pPr>
            <a:endParaRPr lang="en-GB"/>
          </a:p>
          <a:p>
            <a:pPr>
              <a:lnSpc>
                <a:spcPct val="90000"/>
              </a:lnSpc>
            </a:pPr>
            <a:r>
              <a:rPr lang="en-GB">
                <a:solidFill>
                  <a:srgbClr val="FF0000"/>
                </a:solidFill>
              </a:rPr>
              <a:t>Note:</a:t>
            </a:r>
            <a:r>
              <a:rPr lang="en-GB"/>
              <a:t> the previous diagram showed the </a:t>
            </a:r>
            <a:r>
              <a:rPr lang="en-GB">
                <a:solidFill>
                  <a:srgbClr val="FF0000"/>
                </a:solidFill>
              </a:rPr>
              <a:t>total potential energy</a:t>
            </a:r>
            <a:r>
              <a:rPr lang="en-GB"/>
              <a:t> between 2 molecules.  We are now going to discuss the various contributions to this total energy.</a:t>
            </a:r>
          </a:p>
          <a:p>
            <a:pPr>
              <a:lnSpc>
                <a:spcPct val="90000"/>
              </a:lnSpc>
            </a:pPr>
            <a:endParaRPr lang="en-GB"/>
          </a:p>
          <a:p>
            <a:pPr>
              <a:lnSpc>
                <a:spcPct val="90000"/>
              </a:lnSpc>
            </a:pPr>
            <a:endParaRPr lang="en-GB"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Grp="1" noChangeArrowheads="1"/>
          </p:cNvSpPr>
          <p:nvPr>
            <p:ph type="body" idx="1"/>
          </p:nvPr>
        </p:nvSpPr>
        <p:spPr>
          <a:xfrm>
            <a:off x="685800" y="685800"/>
            <a:ext cx="7772400" cy="4800600"/>
          </a:xfrm>
        </p:spPr>
        <p:txBody>
          <a:bodyPr/>
          <a:lstStyle/>
          <a:p>
            <a:pPr>
              <a:lnSpc>
                <a:spcPct val="90000"/>
              </a:lnSpc>
              <a:buFontTx/>
              <a:buNone/>
            </a:pPr>
            <a:r>
              <a:rPr lang="en-GB" dirty="0">
                <a:solidFill>
                  <a:srgbClr val="FF0000"/>
                </a:solidFill>
              </a:rPr>
              <a:t>2.3 Long- and Short-Ranged Interactions</a:t>
            </a:r>
          </a:p>
          <a:p>
            <a:pPr>
              <a:lnSpc>
                <a:spcPct val="90000"/>
              </a:lnSpc>
            </a:pPr>
            <a:endParaRPr lang="en-GB" dirty="0">
              <a:solidFill>
                <a:srgbClr val="FF0000"/>
              </a:solidFill>
            </a:endParaRPr>
          </a:p>
          <a:p>
            <a:pPr>
              <a:lnSpc>
                <a:spcPct val="90000"/>
              </a:lnSpc>
            </a:pPr>
            <a:r>
              <a:rPr lang="en-GB" sz="1800" dirty="0"/>
              <a:t>IMFs can be divided into two classes: </a:t>
            </a:r>
            <a:r>
              <a:rPr lang="en-GB" sz="1800" dirty="0">
                <a:solidFill>
                  <a:schemeClr val="accent2"/>
                </a:solidFill>
              </a:rPr>
              <a:t>long-ranged</a:t>
            </a:r>
            <a:r>
              <a:rPr lang="en-GB" sz="1800" dirty="0"/>
              <a:t> and </a:t>
            </a:r>
            <a:r>
              <a:rPr lang="en-GB" sz="1800" dirty="0">
                <a:solidFill>
                  <a:schemeClr val="accent2"/>
                </a:solidFill>
              </a:rPr>
              <a:t>short -ranged</a:t>
            </a:r>
            <a:r>
              <a:rPr lang="en-GB" sz="1800" dirty="0"/>
              <a:t>, according to the dependence of the potential energy </a:t>
            </a:r>
            <a:r>
              <a:rPr lang="en-GB" sz="1800" i="1" dirty="0">
                <a:solidFill>
                  <a:schemeClr val="accent2"/>
                </a:solidFill>
              </a:rPr>
              <a:t>U</a:t>
            </a:r>
            <a:r>
              <a:rPr lang="en-GB" sz="1800" dirty="0"/>
              <a:t> on the separation </a:t>
            </a:r>
            <a:r>
              <a:rPr lang="en-GB" sz="1800" i="1" dirty="0">
                <a:solidFill>
                  <a:schemeClr val="accent2"/>
                </a:solidFill>
              </a:rPr>
              <a:t>r</a:t>
            </a:r>
            <a:r>
              <a:rPr lang="en-GB" sz="1800" dirty="0"/>
              <a:t>.</a:t>
            </a:r>
          </a:p>
          <a:p>
            <a:pPr>
              <a:lnSpc>
                <a:spcPct val="90000"/>
              </a:lnSpc>
            </a:pPr>
            <a:endParaRPr lang="en-GB" sz="1800" dirty="0"/>
          </a:p>
          <a:p>
            <a:pPr>
              <a:lnSpc>
                <a:spcPct val="90000"/>
              </a:lnSpc>
            </a:pPr>
            <a:r>
              <a:rPr lang="en-GB" sz="1800" dirty="0"/>
              <a:t>For a particular type of IMF, the intermolecular potential energy function is generally modelled by a power law in </a:t>
            </a:r>
            <a:r>
              <a:rPr lang="en-GB" sz="1800" i="1" dirty="0"/>
              <a:t>r </a:t>
            </a:r>
            <a:r>
              <a:rPr lang="en-GB" sz="1800" dirty="0"/>
              <a:t>:</a:t>
            </a:r>
          </a:p>
          <a:p>
            <a:pPr>
              <a:lnSpc>
                <a:spcPct val="90000"/>
              </a:lnSpc>
            </a:pPr>
            <a:endParaRPr lang="en-GB" sz="1800" dirty="0"/>
          </a:p>
          <a:p>
            <a:pPr>
              <a:lnSpc>
                <a:spcPct val="90000"/>
              </a:lnSpc>
            </a:pPr>
            <a:endParaRPr lang="en-GB" sz="1800" dirty="0"/>
          </a:p>
          <a:p>
            <a:pPr>
              <a:lnSpc>
                <a:spcPct val="90000"/>
              </a:lnSpc>
              <a:buFontTx/>
              <a:buNone/>
            </a:pPr>
            <a:r>
              <a:rPr lang="en-GB" sz="1800" dirty="0"/>
              <a:t>	</a:t>
            </a:r>
          </a:p>
          <a:p>
            <a:pPr>
              <a:lnSpc>
                <a:spcPct val="90000"/>
              </a:lnSpc>
              <a:buFontTx/>
              <a:buNone/>
            </a:pPr>
            <a:r>
              <a:rPr lang="en-GB" sz="1800" dirty="0"/>
              <a:t>	(where </a:t>
            </a:r>
            <a:r>
              <a:rPr lang="en-GB" sz="1800" i="1" dirty="0"/>
              <a:t>C</a:t>
            </a:r>
            <a:r>
              <a:rPr lang="en-GB" sz="1800" dirty="0"/>
              <a:t> is a constant).</a:t>
            </a:r>
          </a:p>
          <a:p>
            <a:pPr>
              <a:lnSpc>
                <a:spcPct val="90000"/>
              </a:lnSpc>
            </a:pPr>
            <a:endParaRPr lang="en-GB" sz="1800" dirty="0"/>
          </a:p>
          <a:p>
            <a:pPr>
              <a:lnSpc>
                <a:spcPct val="90000"/>
              </a:lnSpc>
            </a:pPr>
            <a:r>
              <a:rPr lang="en-GB" sz="1800" dirty="0">
                <a:solidFill>
                  <a:srgbClr val="FF0000"/>
                </a:solidFill>
              </a:rPr>
              <a:t>Long-ranged interactions:</a:t>
            </a:r>
            <a:r>
              <a:rPr lang="en-GB" sz="1800" dirty="0"/>
              <a:t>	</a:t>
            </a:r>
            <a:r>
              <a:rPr lang="en-GB" sz="1800" dirty="0">
                <a:sym typeface="Symbol" pitchFamily="80" charset="2"/>
              </a:rPr>
              <a:t>  6 	</a:t>
            </a:r>
            <a:r>
              <a:rPr lang="en-GB" sz="1800" i="1" dirty="0">
                <a:solidFill>
                  <a:schemeClr val="accent2"/>
                </a:solidFill>
                <a:sym typeface="Symbol" pitchFamily="80" charset="2"/>
              </a:rPr>
              <a:t>e.g.</a:t>
            </a:r>
            <a:r>
              <a:rPr lang="en-GB" sz="1800" dirty="0">
                <a:solidFill>
                  <a:schemeClr val="accent2"/>
                </a:solidFill>
                <a:sym typeface="Symbol" pitchFamily="80" charset="2"/>
              </a:rPr>
              <a:t> Coulombic	</a:t>
            </a:r>
            <a:r>
              <a:rPr lang="en-GB" sz="1800" i="1" dirty="0">
                <a:solidFill>
                  <a:schemeClr val="accent2"/>
                </a:solidFill>
                <a:sym typeface="Symbol" pitchFamily="80" charset="2"/>
              </a:rPr>
              <a:t>U</a:t>
            </a:r>
            <a:r>
              <a:rPr lang="en-GB" sz="1800" dirty="0">
                <a:solidFill>
                  <a:schemeClr val="accent2"/>
                </a:solidFill>
                <a:sym typeface="Symbol" pitchFamily="80" charset="2"/>
              </a:rPr>
              <a:t>(</a:t>
            </a:r>
            <a:r>
              <a:rPr lang="en-GB" sz="1800" i="1" dirty="0">
                <a:solidFill>
                  <a:schemeClr val="accent2"/>
                </a:solidFill>
                <a:sym typeface="Symbol" pitchFamily="80" charset="2"/>
              </a:rPr>
              <a:t>r</a:t>
            </a:r>
            <a:r>
              <a:rPr lang="en-GB" sz="1800" dirty="0">
                <a:solidFill>
                  <a:schemeClr val="accent2"/>
                </a:solidFill>
                <a:sym typeface="Symbol" pitchFamily="80" charset="2"/>
              </a:rPr>
              <a:t>)  1/</a:t>
            </a:r>
            <a:r>
              <a:rPr lang="en-GB" sz="1800" i="1" dirty="0">
                <a:solidFill>
                  <a:schemeClr val="accent2"/>
                </a:solidFill>
                <a:sym typeface="Symbol" pitchFamily="80" charset="2"/>
              </a:rPr>
              <a:t>r</a:t>
            </a:r>
          </a:p>
          <a:p>
            <a:pPr lvl="4">
              <a:lnSpc>
                <a:spcPct val="90000"/>
              </a:lnSpc>
              <a:buFontTx/>
              <a:buNone/>
            </a:pPr>
            <a:r>
              <a:rPr lang="en-GB" sz="1800" dirty="0">
                <a:solidFill>
                  <a:schemeClr val="accent2"/>
                </a:solidFill>
                <a:sym typeface="Symbol" pitchFamily="80" charset="2"/>
              </a:rPr>
              <a:t>				        dispersion	</a:t>
            </a:r>
            <a:r>
              <a:rPr lang="en-GB" sz="1800" i="1" dirty="0">
                <a:solidFill>
                  <a:schemeClr val="accent2"/>
                </a:solidFill>
                <a:sym typeface="Symbol" pitchFamily="80" charset="2"/>
              </a:rPr>
              <a:t>U</a:t>
            </a:r>
            <a:r>
              <a:rPr lang="en-GB" sz="1800" dirty="0">
                <a:solidFill>
                  <a:schemeClr val="accent2"/>
                </a:solidFill>
                <a:sym typeface="Symbol" pitchFamily="80" charset="2"/>
              </a:rPr>
              <a:t>(</a:t>
            </a:r>
            <a:r>
              <a:rPr lang="en-GB" sz="1800" i="1" dirty="0">
                <a:solidFill>
                  <a:schemeClr val="accent2"/>
                </a:solidFill>
                <a:sym typeface="Symbol" pitchFamily="80" charset="2"/>
              </a:rPr>
              <a:t>r</a:t>
            </a:r>
            <a:r>
              <a:rPr lang="en-GB" sz="1800" dirty="0">
                <a:solidFill>
                  <a:schemeClr val="accent2"/>
                </a:solidFill>
                <a:sym typeface="Symbol" pitchFamily="80" charset="2"/>
              </a:rPr>
              <a:t>)  1/</a:t>
            </a:r>
            <a:r>
              <a:rPr lang="en-GB" sz="1800" i="1" dirty="0">
                <a:solidFill>
                  <a:schemeClr val="accent2"/>
                </a:solidFill>
                <a:sym typeface="Symbol" pitchFamily="80" charset="2"/>
              </a:rPr>
              <a:t>r</a:t>
            </a:r>
            <a:r>
              <a:rPr lang="en-GB" sz="1800" baseline="30000" dirty="0">
                <a:solidFill>
                  <a:schemeClr val="accent2"/>
                </a:solidFill>
                <a:sym typeface="Symbol" pitchFamily="80" charset="2"/>
              </a:rPr>
              <a:t>6</a:t>
            </a:r>
            <a:endParaRPr lang="en-GB" sz="1800" i="1" dirty="0">
              <a:solidFill>
                <a:schemeClr val="accent2"/>
              </a:solidFill>
              <a:sym typeface="Symbol" pitchFamily="80" charset="2"/>
            </a:endParaRPr>
          </a:p>
          <a:p>
            <a:pPr lvl="4">
              <a:lnSpc>
                <a:spcPct val="90000"/>
              </a:lnSpc>
            </a:pPr>
            <a:endParaRPr lang="en-GB" sz="1800" dirty="0">
              <a:solidFill>
                <a:schemeClr val="accent2"/>
              </a:solidFill>
              <a:sym typeface="Symbol" pitchFamily="80" charset="2"/>
            </a:endParaRPr>
          </a:p>
          <a:p>
            <a:pPr>
              <a:lnSpc>
                <a:spcPct val="90000"/>
              </a:lnSpc>
            </a:pPr>
            <a:r>
              <a:rPr lang="en-GB" sz="1800" dirty="0">
                <a:solidFill>
                  <a:srgbClr val="FF0000"/>
                </a:solidFill>
                <a:sym typeface="Symbol" pitchFamily="80" charset="2"/>
              </a:rPr>
              <a:t>Short-ranged interactions:</a:t>
            </a:r>
            <a:r>
              <a:rPr lang="en-GB" sz="1800" dirty="0">
                <a:sym typeface="Symbol" pitchFamily="80" charset="2"/>
              </a:rPr>
              <a:t> 	 </a:t>
            </a:r>
            <a:r>
              <a:rPr lang="en-GB" sz="1800" dirty="0">
                <a:sym typeface="Math B" pitchFamily="2" charset="2"/>
              </a:rPr>
              <a:t>&gt;</a:t>
            </a:r>
            <a:r>
              <a:rPr lang="en-GB" sz="1800" dirty="0">
                <a:sym typeface="Symbol" pitchFamily="80" charset="2"/>
              </a:rPr>
              <a:t> 6 or 	e</a:t>
            </a:r>
            <a:r>
              <a:rPr lang="en-GB" sz="1800" baseline="30000" dirty="0">
                <a:sym typeface="Symbol" pitchFamily="80" charset="2"/>
              </a:rPr>
              <a:t></a:t>
            </a:r>
            <a:r>
              <a:rPr lang="en-GB" sz="1800" i="1" baseline="30000" dirty="0">
                <a:sym typeface="Symbol" pitchFamily="80" charset="2"/>
              </a:rPr>
              <a:t>r</a:t>
            </a:r>
            <a:r>
              <a:rPr lang="en-GB" sz="1800" dirty="0">
                <a:sym typeface="Symbol" pitchFamily="80" charset="2"/>
              </a:rPr>
              <a:t>  </a:t>
            </a:r>
            <a:r>
              <a:rPr lang="en-GB" sz="1800" i="1" dirty="0">
                <a:solidFill>
                  <a:schemeClr val="accent2"/>
                </a:solidFill>
                <a:sym typeface="Symbol" pitchFamily="80" charset="2"/>
              </a:rPr>
              <a:t>e.g.</a:t>
            </a:r>
            <a:r>
              <a:rPr lang="en-GB" sz="1800" dirty="0">
                <a:solidFill>
                  <a:schemeClr val="accent2"/>
                </a:solidFill>
                <a:sym typeface="Symbol" pitchFamily="80" charset="2"/>
              </a:rPr>
              <a:t> exchange repulsion</a:t>
            </a:r>
            <a:r>
              <a:rPr lang="en-GB" sz="1800" dirty="0">
                <a:sym typeface="Symbol" pitchFamily="80" charset="2"/>
              </a:rPr>
              <a:t>	</a:t>
            </a:r>
          </a:p>
          <a:p>
            <a:pPr>
              <a:lnSpc>
                <a:spcPct val="90000"/>
              </a:lnSpc>
            </a:pPr>
            <a:r>
              <a:rPr lang="en-GB" sz="1800" dirty="0">
                <a:solidFill>
                  <a:schemeClr val="accent2"/>
                </a:solidFill>
                <a:sym typeface="Symbol" pitchFamily="80" charset="2"/>
              </a:rPr>
              <a:t>Attractive interactions:</a:t>
            </a:r>
            <a:r>
              <a:rPr lang="en-GB" sz="1800" dirty="0">
                <a:sym typeface="Symbol" pitchFamily="80" charset="2"/>
              </a:rPr>
              <a:t>	</a:t>
            </a:r>
            <a:r>
              <a:rPr lang="en-GB" sz="1800" i="1" dirty="0">
                <a:sym typeface="Symbol" pitchFamily="80" charset="2"/>
              </a:rPr>
              <a:t>U</a:t>
            </a:r>
            <a:r>
              <a:rPr lang="en-GB" sz="1800" dirty="0">
                <a:sym typeface="Symbol" pitchFamily="80" charset="2"/>
              </a:rPr>
              <a:t>(</a:t>
            </a:r>
            <a:r>
              <a:rPr lang="en-GB" sz="1800" i="1" dirty="0">
                <a:sym typeface="Symbol" pitchFamily="80" charset="2"/>
              </a:rPr>
              <a:t>r</a:t>
            </a:r>
            <a:r>
              <a:rPr lang="en-GB" sz="1800" dirty="0">
                <a:sym typeface="Symbol" pitchFamily="80" charset="2"/>
              </a:rPr>
              <a:t>) &lt; 0</a:t>
            </a:r>
          </a:p>
          <a:p>
            <a:pPr>
              <a:lnSpc>
                <a:spcPct val="90000"/>
              </a:lnSpc>
            </a:pPr>
            <a:r>
              <a:rPr lang="en-GB" sz="1800" dirty="0">
                <a:solidFill>
                  <a:schemeClr val="accent2"/>
                </a:solidFill>
                <a:sym typeface="Symbol" pitchFamily="80" charset="2"/>
              </a:rPr>
              <a:t>Repulsive interactions:</a:t>
            </a:r>
            <a:r>
              <a:rPr lang="en-GB" sz="1800" dirty="0">
                <a:sym typeface="Symbol" pitchFamily="80" charset="2"/>
              </a:rPr>
              <a:t>	</a:t>
            </a:r>
            <a:r>
              <a:rPr lang="en-GB" sz="1800" i="1" dirty="0">
                <a:sym typeface="Symbol" pitchFamily="80" charset="2"/>
              </a:rPr>
              <a:t>U</a:t>
            </a:r>
            <a:r>
              <a:rPr lang="en-GB" sz="1800" dirty="0">
                <a:sym typeface="Symbol" pitchFamily="80" charset="2"/>
              </a:rPr>
              <a:t>(</a:t>
            </a:r>
            <a:r>
              <a:rPr lang="en-GB" sz="1800" i="1" dirty="0">
                <a:sym typeface="Symbol" pitchFamily="80" charset="2"/>
              </a:rPr>
              <a:t>r</a:t>
            </a:r>
            <a:r>
              <a:rPr lang="en-GB" sz="1800" dirty="0">
                <a:sym typeface="Symbol" pitchFamily="80" charset="2"/>
              </a:rPr>
              <a:t>) &gt; 0</a:t>
            </a:r>
          </a:p>
          <a:p>
            <a:pPr>
              <a:lnSpc>
                <a:spcPct val="90000"/>
              </a:lnSpc>
            </a:pPr>
            <a:endParaRPr lang="en-GB" sz="1800" dirty="0">
              <a:sym typeface="Symbol" pitchFamily="80" charset="2"/>
            </a:endParaRPr>
          </a:p>
        </p:txBody>
      </p:sp>
      <p:graphicFrame>
        <p:nvGraphicFramePr>
          <p:cNvPr id="295940" name="Object 4"/>
          <p:cNvGraphicFramePr>
            <a:graphicFrameLocks noChangeAspect="1"/>
          </p:cNvGraphicFramePr>
          <p:nvPr/>
        </p:nvGraphicFramePr>
        <p:xfrm>
          <a:off x="3810000" y="3200400"/>
          <a:ext cx="1979613" cy="736600"/>
        </p:xfrm>
        <a:graphic>
          <a:graphicData uri="http://schemas.openxmlformats.org/presentationml/2006/ole">
            <mc:AlternateContent xmlns:mc="http://schemas.openxmlformats.org/markup-compatibility/2006">
              <mc:Choice xmlns:v="urn:schemas-microsoft-com:vml" Requires="v">
                <p:oleObj spid="_x0000_s295950" name="Equation" r:id="rId3" imgW="990360" imgH="368280" progId="Equation.3">
                  <p:embed/>
                </p:oleObj>
              </mc:Choice>
              <mc:Fallback>
                <p:oleObj name="Equation" r:id="rId3" imgW="990360" imgH="3682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00400"/>
                        <a:ext cx="1979613"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5940"/>
                                        </p:tgtEl>
                                        <p:attrNameLst>
                                          <p:attrName>style.visibility</p:attrName>
                                        </p:attrNameLst>
                                      </p:cBhvr>
                                      <p:to>
                                        <p:strVal val="visible"/>
                                      </p:to>
                                    </p:set>
                                    <p:anim calcmode="lin" valueType="num">
                                      <p:cBhvr>
                                        <p:cTn id="7" dur="500" fill="hold"/>
                                        <p:tgtEl>
                                          <p:spTgt spid="295940"/>
                                        </p:tgtEl>
                                        <p:attrNameLst>
                                          <p:attrName>ppt_w</p:attrName>
                                        </p:attrNameLst>
                                      </p:cBhvr>
                                      <p:tavLst>
                                        <p:tav tm="0">
                                          <p:val>
                                            <p:fltVal val="0"/>
                                          </p:val>
                                        </p:tav>
                                        <p:tav tm="100000">
                                          <p:val>
                                            <p:strVal val="#ppt_w"/>
                                          </p:val>
                                        </p:tav>
                                      </p:tavLst>
                                    </p:anim>
                                    <p:anim calcmode="lin" valueType="num">
                                      <p:cBhvr>
                                        <p:cTn id="8" dur="500" fill="hold"/>
                                        <p:tgtEl>
                                          <p:spTgt spid="2959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7378" name="Object 2"/>
          <p:cNvGraphicFramePr>
            <a:graphicFrameLocks noChangeAspect="1"/>
          </p:cNvGraphicFramePr>
          <p:nvPr/>
        </p:nvGraphicFramePr>
        <p:xfrm>
          <a:off x="1219200" y="609600"/>
          <a:ext cx="6470650" cy="5761038"/>
        </p:xfrm>
        <a:graphic>
          <a:graphicData uri="http://schemas.openxmlformats.org/presentationml/2006/ole">
            <mc:AlternateContent xmlns:mc="http://schemas.openxmlformats.org/markup-compatibility/2006">
              <mc:Choice xmlns:v="urn:schemas-microsoft-com:vml" Requires="v">
                <p:oleObj spid="_x0000_s357388" name="Chart" r:id="rId3" imgW="5391421" imgH="4800962" progId="Excel.Chart.8">
                  <p:embed/>
                </p:oleObj>
              </mc:Choice>
              <mc:Fallback>
                <p:oleObj name="Chart" r:id="rId3" imgW="5391421" imgH="4800962" progId="Excel.Char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09600"/>
                        <a:ext cx="647065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7379" name="Text Box 3"/>
          <p:cNvSpPr txBox="1">
            <a:spLocks noChangeArrowheads="1"/>
          </p:cNvSpPr>
          <p:nvPr/>
        </p:nvSpPr>
        <p:spPr bwMode="auto">
          <a:xfrm>
            <a:off x="2057400" y="152400"/>
            <a:ext cx="4968875" cy="396875"/>
          </a:xfrm>
          <a:prstGeom prst="rect">
            <a:avLst/>
          </a:prstGeom>
          <a:noFill/>
          <a:ln w="9525">
            <a:noFill/>
            <a:miter lim="800000"/>
            <a:headEnd/>
            <a:tailEnd/>
          </a:ln>
          <a:effectLst/>
        </p:spPr>
        <p:txBody>
          <a:bodyPr wrap="none">
            <a:spAutoFit/>
          </a:bodyPr>
          <a:lstStyle/>
          <a:p>
            <a:r>
              <a:rPr lang="en-GB">
                <a:solidFill>
                  <a:schemeClr val="accent2"/>
                </a:solidFill>
              </a:rPr>
              <a:t>Distance dependence of various potentials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685800" y="304800"/>
            <a:ext cx="7772400" cy="457200"/>
          </a:xfrm>
        </p:spPr>
        <p:txBody>
          <a:bodyPr/>
          <a:lstStyle/>
          <a:p>
            <a:r>
              <a:rPr lang="en-GB"/>
              <a:t>3. Electric Multipoles</a:t>
            </a:r>
            <a:endParaRPr lang="en-GB" baseline="30000"/>
          </a:p>
        </p:txBody>
      </p:sp>
      <p:sp>
        <p:nvSpPr>
          <p:cNvPr id="232451" name="Rectangle 3"/>
          <p:cNvSpPr>
            <a:spLocks noGrp="1" noChangeArrowheads="1"/>
          </p:cNvSpPr>
          <p:nvPr>
            <p:ph type="body" idx="1"/>
          </p:nvPr>
        </p:nvSpPr>
        <p:spPr>
          <a:xfrm>
            <a:off x="685800" y="914400"/>
            <a:ext cx="7772400" cy="4800600"/>
          </a:xfrm>
        </p:spPr>
        <p:txBody>
          <a:bodyPr/>
          <a:lstStyle/>
          <a:p>
            <a:pPr>
              <a:lnSpc>
                <a:spcPct val="90000"/>
              </a:lnSpc>
              <a:buFontTx/>
              <a:buNone/>
            </a:pPr>
            <a:r>
              <a:rPr lang="en-GB">
                <a:solidFill>
                  <a:srgbClr val="FF0000"/>
                </a:solidFill>
                <a:cs typeface="Times New Roman" pitchFamily="18" charset="0"/>
              </a:rPr>
              <a:t>3.1 Definitions</a:t>
            </a:r>
          </a:p>
          <a:p>
            <a:pPr>
              <a:lnSpc>
                <a:spcPct val="90000"/>
              </a:lnSpc>
            </a:pPr>
            <a:r>
              <a:rPr lang="en-GB" sz="1800">
                <a:solidFill>
                  <a:srgbClr val="FF0000"/>
                </a:solidFill>
                <a:cs typeface="Times New Roman" pitchFamily="18" charset="0"/>
              </a:rPr>
              <a:t>Monopole:</a:t>
            </a:r>
            <a:r>
              <a:rPr lang="en-GB" sz="1800">
                <a:cs typeface="Times New Roman" pitchFamily="18" charset="0"/>
              </a:rPr>
              <a:t> a point charge (e.g. Na</a:t>
            </a:r>
            <a:r>
              <a:rPr lang="en-GB" sz="1800" baseline="30000">
                <a:cs typeface="Times New Roman" pitchFamily="18" charset="0"/>
              </a:rPr>
              <a:t>+</a:t>
            </a:r>
            <a:r>
              <a:rPr lang="en-GB" sz="1800">
                <a:cs typeface="Times New Roman" pitchFamily="18" charset="0"/>
              </a:rPr>
              <a:t>, Cl</a:t>
            </a:r>
            <a:r>
              <a:rPr lang="en-GB" sz="1800" baseline="30000">
                <a:cs typeface="Times New Roman" pitchFamily="18" charset="0"/>
                <a:sym typeface="Symbol" pitchFamily="80" charset="2"/>
              </a:rPr>
              <a:t></a:t>
            </a:r>
            <a:r>
              <a:rPr lang="en-GB" sz="1800">
                <a:cs typeface="Times New Roman" pitchFamily="18" charset="0"/>
                <a:sym typeface="Symbol" pitchFamily="80" charset="2"/>
              </a:rPr>
              <a:t>).</a:t>
            </a:r>
          </a:p>
          <a:p>
            <a:pPr>
              <a:lnSpc>
                <a:spcPct val="90000"/>
              </a:lnSpc>
            </a:pPr>
            <a:endParaRPr lang="en-GB" sz="1800">
              <a:cs typeface="Times New Roman" pitchFamily="18" charset="0"/>
              <a:sym typeface="Symbol" pitchFamily="80" charset="2"/>
            </a:endParaRPr>
          </a:p>
          <a:p>
            <a:pPr>
              <a:lnSpc>
                <a:spcPct val="90000"/>
              </a:lnSpc>
            </a:pPr>
            <a:r>
              <a:rPr lang="en-GB" sz="1800">
                <a:solidFill>
                  <a:srgbClr val="FF0000"/>
                </a:solidFill>
                <a:cs typeface="Times New Roman" pitchFamily="18" charset="0"/>
                <a:sym typeface="Symbol" pitchFamily="80" charset="2"/>
              </a:rPr>
              <a:t>Dipole:</a:t>
            </a:r>
            <a:r>
              <a:rPr lang="en-GB" sz="1800">
                <a:cs typeface="Times New Roman" pitchFamily="18" charset="0"/>
                <a:sym typeface="Symbol" pitchFamily="80" charset="2"/>
              </a:rPr>
              <a:t> </a:t>
            </a:r>
            <a:r>
              <a:rPr lang="en-GB" sz="1800">
                <a:cs typeface="Times New Roman" pitchFamily="18" charset="0"/>
              </a:rPr>
              <a:t>an asymmetric charge distribution in a molecule, where there is no net charge but one end of the molecule is negative (partial charge = </a:t>
            </a:r>
            <a:r>
              <a:rPr lang="en-GB" sz="1800">
                <a:cs typeface="Times New Roman" pitchFamily="18" charset="0"/>
                <a:sym typeface="Symbol" pitchFamily="80" charset="2"/>
              </a:rPr>
              <a:t></a:t>
            </a:r>
            <a:r>
              <a:rPr lang="en-GB" sz="1800" i="1">
                <a:cs typeface="Times New Roman" pitchFamily="18" charset="0"/>
              </a:rPr>
              <a:t>q</a:t>
            </a:r>
            <a:r>
              <a:rPr lang="en-GB" sz="1800">
                <a:cs typeface="Times New Roman" pitchFamily="18" charset="0"/>
              </a:rPr>
              <a:t>) relative to the other (partial charge = +</a:t>
            </a:r>
            <a:r>
              <a:rPr lang="en-GB" sz="1800" i="1">
                <a:cs typeface="Times New Roman" pitchFamily="18" charset="0"/>
              </a:rPr>
              <a:t>q</a:t>
            </a:r>
            <a:r>
              <a:rPr lang="en-GB" sz="1800">
                <a:cs typeface="Times New Roman" pitchFamily="18" charset="0"/>
              </a:rPr>
              <a:t>).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Molecules may possess higher order electric </a:t>
            </a:r>
            <a:r>
              <a:rPr lang="en-GB" sz="1800">
                <a:solidFill>
                  <a:srgbClr val="FF0000"/>
                </a:solidFill>
                <a:cs typeface="Times New Roman" pitchFamily="18" charset="0"/>
              </a:rPr>
              <a:t>multipoles</a:t>
            </a:r>
            <a:r>
              <a:rPr lang="en-GB" sz="1800">
                <a:cs typeface="Times New Roman" pitchFamily="18" charset="0"/>
              </a:rPr>
              <a:t>, arising from their non-spherical charge distributions.  </a:t>
            </a:r>
          </a:p>
          <a:p>
            <a:pPr>
              <a:lnSpc>
                <a:spcPct val="90000"/>
              </a:lnSpc>
            </a:pPr>
            <a:endParaRPr lang="en-GB" sz="1800">
              <a:cs typeface="Times New Roman" pitchFamily="18" charset="0"/>
            </a:endParaRPr>
          </a:p>
          <a:p>
            <a:pPr>
              <a:lnSpc>
                <a:spcPct val="90000"/>
              </a:lnSpc>
            </a:pPr>
            <a:r>
              <a:rPr lang="en-GB" sz="1800">
                <a:cs typeface="Times New Roman" pitchFamily="18" charset="0"/>
              </a:rPr>
              <a:t>Each type of multipole has an associated </a:t>
            </a:r>
            <a:r>
              <a:rPr lang="en-GB" sz="1800">
                <a:solidFill>
                  <a:srgbClr val="FF0000"/>
                </a:solidFill>
                <a:cs typeface="Times New Roman" pitchFamily="18" charset="0"/>
              </a:rPr>
              <a:t>multipole moment</a:t>
            </a:r>
            <a:r>
              <a:rPr lang="en-GB" sz="1800">
                <a:cs typeface="Times New Roman" pitchFamily="18" charset="0"/>
              </a:rPr>
              <a:t>: the monopole moment is the charge of the atom/molecule; the dipole moment is a vector whose magnitude is the product of the charge and distance between the charge centres.  Higher order multipole moments have tensor properties.</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p:txBody>
      </p:sp>
      <p:grpSp>
        <p:nvGrpSpPr>
          <p:cNvPr id="232540" name="Group 92"/>
          <p:cNvGrpSpPr>
            <a:grpSpLocks/>
          </p:cNvGrpSpPr>
          <p:nvPr/>
        </p:nvGrpSpPr>
        <p:grpSpPr bwMode="auto">
          <a:xfrm>
            <a:off x="5943600" y="1219200"/>
            <a:ext cx="990600" cy="396875"/>
            <a:chOff x="3744" y="624"/>
            <a:chExt cx="624" cy="250"/>
          </a:xfrm>
        </p:grpSpPr>
        <p:grpSp>
          <p:nvGrpSpPr>
            <p:cNvPr id="232528" name="Group 80"/>
            <p:cNvGrpSpPr>
              <a:grpSpLocks/>
            </p:cNvGrpSpPr>
            <p:nvPr/>
          </p:nvGrpSpPr>
          <p:grpSpPr bwMode="auto">
            <a:xfrm>
              <a:off x="3744" y="624"/>
              <a:ext cx="240" cy="250"/>
              <a:chOff x="3693" y="690"/>
              <a:chExt cx="240" cy="250"/>
            </a:xfrm>
          </p:grpSpPr>
          <p:sp>
            <p:nvSpPr>
              <p:cNvPr id="232525" name="Oval 77"/>
              <p:cNvSpPr>
                <a:spLocks noChangeArrowheads="1"/>
              </p:cNvSpPr>
              <p:nvPr/>
            </p:nvSpPr>
            <p:spPr bwMode="auto">
              <a:xfrm>
                <a:off x="3696" y="720"/>
                <a:ext cx="192" cy="19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32526" name="Text Box 78"/>
              <p:cNvSpPr txBox="1">
                <a:spLocks noChangeArrowheads="1"/>
              </p:cNvSpPr>
              <p:nvPr/>
            </p:nvSpPr>
            <p:spPr bwMode="auto">
              <a:xfrm>
                <a:off x="3693" y="690"/>
                <a:ext cx="240" cy="250"/>
              </a:xfrm>
              <a:prstGeom prst="rect">
                <a:avLst/>
              </a:prstGeom>
              <a:noFill/>
              <a:ln w="9525">
                <a:noFill/>
                <a:miter lim="800000"/>
                <a:headEnd/>
                <a:tailEnd/>
              </a:ln>
              <a:effectLst/>
            </p:spPr>
            <p:txBody>
              <a:bodyPr>
                <a:spAutoFit/>
              </a:bodyPr>
              <a:lstStyle/>
              <a:p>
                <a:pPr>
                  <a:spcBef>
                    <a:spcPct val="50000"/>
                  </a:spcBef>
                </a:pPr>
                <a:r>
                  <a:rPr lang="en-GB"/>
                  <a:t>+</a:t>
                </a:r>
              </a:p>
            </p:txBody>
          </p:sp>
        </p:grpSp>
        <p:sp>
          <p:nvSpPr>
            <p:cNvPr id="232527" name="Oval 79"/>
            <p:cNvSpPr>
              <a:spLocks noChangeArrowheads="1"/>
            </p:cNvSpPr>
            <p:nvPr/>
          </p:nvSpPr>
          <p:spPr bwMode="auto">
            <a:xfrm>
              <a:off x="4176" y="645"/>
              <a:ext cx="192" cy="192"/>
            </a:xfrm>
            <a:prstGeom prst="ellipse">
              <a:avLst/>
            </a:prstGeom>
            <a:solidFill>
              <a:srgbClr val="8171F5"/>
            </a:solidFill>
            <a:ln w="9525">
              <a:solidFill>
                <a:schemeClr val="tx1"/>
              </a:solidFill>
              <a:round/>
              <a:headEnd/>
              <a:tailEnd/>
            </a:ln>
            <a:effectLst/>
          </p:spPr>
          <p:txBody>
            <a:bodyPr wrap="none" anchor="ctr"/>
            <a:lstStyle/>
            <a:p>
              <a:pPr algn="ctr"/>
              <a:r>
                <a:rPr lang="en-GB">
                  <a:sym typeface="Symbol" pitchFamily="80" charset="2"/>
                </a:rPr>
                <a:t></a:t>
              </a:r>
              <a:endParaRPr lang="en-GB"/>
            </a:p>
          </p:txBody>
        </p:sp>
      </p:grpSp>
      <p:grpSp>
        <p:nvGrpSpPr>
          <p:cNvPr id="232539" name="Group 91"/>
          <p:cNvGrpSpPr>
            <a:grpSpLocks/>
          </p:cNvGrpSpPr>
          <p:nvPr/>
        </p:nvGrpSpPr>
        <p:grpSpPr bwMode="auto">
          <a:xfrm>
            <a:off x="5867400" y="2590800"/>
            <a:ext cx="1417638" cy="631825"/>
            <a:chOff x="3024" y="1344"/>
            <a:chExt cx="893" cy="398"/>
          </a:xfrm>
        </p:grpSpPr>
        <p:sp>
          <p:nvSpPr>
            <p:cNvPr id="232533" name="Oval 85"/>
            <p:cNvSpPr>
              <a:spLocks noChangeArrowheads="1"/>
            </p:cNvSpPr>
            <p:nvPr/>
          </p:nvSpPr>
          <p:spPr bwMode="auto">
            <a:xfrm>
              <a:off x="3626" y="1598"/>
              <a:ext cx="144" cy="144"/>
            </a:xfrm>
            <a:prstGeom prst="ellipse">
              <a:avLst/>
            </a:prstGeom>
            <a:solidFill>
              <a:srgbClr val="FF0000"/>
            </a:solidFill>
            <a:ln w="12700">
              <a:solidFill>
                <a:srgbClr val="000000"/>
              </a:solidFill>
              <a:round/>
              <a:headEnd/>
              <a:tailEnd/>
            </a:ln>
          </p:spPr>
          <p:txBody>
            <a:bodyPr/>
            <a:lstStyle/>
            <a:p>
              <a:endParaRPr lang="en-US"/>
            </a:p>
          </p:txBody>
        </p:sp>
        <p:sp>
          <p:nvSpPr>
            <p:cNvPr id="232534" name="Line 86"/>
            <p:cNvSpPr>
              <a:spLocks noChangeShapeType="1"/>
            </p:cNvSpPr>
            <p:nvPr/>
          </p:nvSpPr>
          <p:spPr bwMode="auto">
            <a:xfrm flipH="1">
              <a:off x="3266" y="1670"/>
              <a:ext cx="360" cy="0"/>
            </a:xfrm>
            <a:prstGeom prst="line">
              <a:avLst/>
            </a:prstGeom>
            <a:noFill/>
            <a:ln w="38100">
              <a:solidFill>
                <a:srgbClr val="000000"/>
              </a:solidFill>
              <a:round/>
              <a:headEnd/>
              <a:tailEnd/>
            </a:ln>
          </p:spPr>
          <p:txBody>
            <a:bodyPr/>
            <a:lstStyle/>
            <a:p>
              <a:endParaRPr lang="en-US"/>
            </a:p>
          </p:txBody>
        </p:sp>
        <p:sp>
          <p:nvSpPr>
            <p:cNvPr id="232535" name="Oval 87"/>
            <p:cNvSpPr>
              <a:spLocks noChangeArrowheads="1"/>
            </p:cNvSpPr>
            <p:nvPr/>
          </p:nvSpPr>
          <p:spPr bwMode="auto">
            <a:xfrm>
              <a:off x="3122" y="1598"/>
              <a:ext cx="144" cy="144"/>
            </a:xfrm>
            <a:prstGeom prst="ellipse">
              <a:avLst/>
            </a:prstGeom>
            <a:solidFill>
              <a:srgbClr val="0000FF"/>
            </a:solidFill>
            <a:ln w="12700">
              <a:solidFill>
                <a:srgbClr val="000000"/>
              </a:solidFill>
              <a:round/>
              <a:headEnd/>
              <a:tailEnd/>
            </a:ln>
          </p:spPr>
          <p:txBody>
            <a:bodyPr/>
            <a:lstStyle/>
            <a:p>
              <a:endParaRPr lang="en-US"/>
            </a:p>
          </p:txBody>
        </p:sp>
        <p:sp>
          <p:nvSpPr>
            <p:cNvPr id="232536" name="Text Box 88"/>
            <p:cNvSpPr txBox="1">
              <a:spLocks noChangeArrowheads="1"/>
            </p:cNvSpPr>
            <p:nvPr/>
          </p:nvSpPr>
          <p:spPr bwMode="auto">
            <a:xfrm>
              <a:off x="3555" y="1380"/>
              <a:ext cx="362" cy="290"/>
            </a:xfrm>
            <a:prstGeom prst="rect">
              <a:avLst/>
            </a:prstGeom>
            <a:noFill/>
            <a:ln w="9525">
              <a:noFill/>
              <a:miter lim="800000"/>
              <a:headEnd/>
              <a:tailEnd/>
            </a:ln>
          </p:spPr>
          <p:txBody>
            <a:bodyPr/>
            <a:lstStyle/>
            <a:p>
              <a:pPr eaLnBrk="0" hangingPunct="0"/>
              <a:r>
                <a:rPr lang="en-US" sz="1800">
                  <a:latin typeface="Times New Roman" pitchFamily="18" charset="0"/>
                </a:rPr>
                <a:t>+</a:t>
              </a:r>
              <a:r>
                <a:rPr lang="en-US" sz="1800" i="1">
                  <a:latin typeface="Times New Roman" pitchFamily="18" charset="0"/>
                </a:rPr>
                <a:t>q</a:t>
              </a:r>
              <a:endParaRPr lang="en-US" sz="1800">
                <a:latin typeface="Times New Roman" pitchFamily="18" charset="0"/>
              </a:endParaRPr>
            </a:p>
          </p:txBody>
        </p:sp>
        <p:sp>
          <p:nvSpPr>
            <p:cNvPr id="232537" name="Text Box 89"/>
            <p:cNvSpPr txBox="1">
              <a:spLocks noChangeArrowheads="1"/>
            </p:cNvSpPr>
            <p:nvPr/>
          </p:nvSpPr>
          <p:spPr bwMode="auto">
            <a:xfrm>
              <a:off x="3024" y="1344"/>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endParaRPr lang="en-US" sz="12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2540"/>
                                        </p:tgtEl>
                                        <p:attrNameLst>
                                          <p:attrName>style.visibility</p:attrName>
                                        </p:attrNameLst>
                                      </p:cBhvr>
                                      <p:to>
                                        <p:strVal val="visible"/>
                                      </p:to>
                                    </p:set>
                                    <p:anim calcmode="lin" valueType="num">
                                      <p:cBhvr additive="base">
                                        <p:cTn id="7" dur="500" fill="hold"/>
                                        <p:tgtEl>
                                          <p:spTgt spid="232540"/>
                                        </p:tgtEl>
                                        <p:attrNameLst>
                                          <p:attrName>ppt_x</p:attrName>
                                        </p:attrNameLst>
                                      </p:cBhvr>
                                      <p:tavLst>
                                        <p:tav tm="0">
                                          <p:val>
                                            <p:strVal val="1+#ppt_w/2"/>
                                          </p:val>
                                        </p:tav>
                                        <p:tav tm="100000">
                                          <p:val>
                                            <p:strVal val="#ppt_x"/>
                                          </p:val>
                                        </p:tav>
                                      </p:tavLst>
                                    </p:anim>
                                    <p:anim calcmode="lin" valueType="num">
                                      <p:cBhvr additive="base">
                                        <p:cTn id="8" dur="500" fill="hold"/>
                                        <p:tgtEl>
                                          <p:spTgt spid="2325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2539"/>
                                        </p:tgtEl>
                                        <p:attrNameLst>
                                          <p:attrName>style.visibility</p:attrName>
                                        </p:attrNameLst>
                                      </p:cBhvr>
                                      <p:to>
                                        <p:strVal val="visible"/>
                                      </p:to>
                                    </p:set>
                                    <p:anim calcmode="lin" valueType="num">
                                      <p:cBhvr additive="base">
                                        <p:cTn id="13" dur="500" fill="hold"/>
                                        <p:tgtEl>
                                          <p:spTgt spid="232539"/>
                                        </p:tgtEl>
                                        <p:attrNameLst>
                                          <p:attrName>ppt_x</p:attrName>
                                        </p:attrNameLst>
                                      </p:cBhvr>
                                      <p:tavLst>
                                        <p:tav tm="0">
                                          <p:val>
                                            <p:strVal val="1+#ppt_w/2"/>
                                          </p:val>
                                        </p:tav>
                                        <p:tav tm="100000">
                                          <p:val>
                                            <p:strVal val="#ppt_x"/>
                                          </p:val>
                                        </p:tav>
                                      </p:tavLst>
                                    </p:anim>
                                    <p:anim calcmode="lin" valueType="num">
                                      <p:cBhvr additive="base">
                                        <p:cTn id="14" dur="500" fill="hold"/>
                                        <p:tgtEl>
                                          <p:spTgt spid="2325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type="body" idx="1"/>
          </p:nvPr>
        </p:nvSpPr>
        <p:spPr>
          <a:xfrm>
            <a:off x="457200" y="228600"/>
            <a:ext cx="7772400" cy="4800600"/>
          </a:xfrm>
        </p:spPr>
        <p:txBody>
          <a:bodyPr/>
          <a:lstStyle/>
          <a:p>
            <a:pPr lvl="1">
              <a:buFontTx/>
              <a:buNone/>
            </a:pPr>
            <a:r>
              <a:rPr lang="en-GB">
                <a:solidFill>
                  <a:srgbClr val="FF0000"/>
                </a:solidFill>
                <a:cs typeface="Times New Roman" pitchFamily="18" charset="0"/>
              </a:rPr>
              <a:t>3.2 Molecular Dipoles</a:t>
            </a:r>
          </a:p>
          <a:p>
            <a:pPr lvl="1">
              <a:buFontTx/>
              <a:buNone/>
            </a:pPr>
            <a:endParaRPr lang="en-GB" sz="1800">
              <a:solidFill>
                <a:srgbClr val="FF0000"/>
              </a:solidFill>
              <a:cs typeface="Times New Roman" pitchFamily="18" charset="0"/>
            </a:endParaRPr>
          </a:p>
          <a:p>
            <a:pPr lvl="1">
              <a:buFontTx/>
              <a:buChar char="•"/>
            </a:pPr>
            <a:r>
              <a:rPr lang="en-GB" sz="1800">
                <a:cs typeface="Times New Roman" pitchFamily="18" charset="0"/>
              </a:rPr>
              <a:t>A </a:t>
            </a:r>
            <a:r>
              <a:rPr lang="en-GB" sz="1800">
                <a:solidFill>
                  <a:schemeClr val="accent2"/>
                </a:solidFill>
                <a:cs typeface="Times New Roman" pitchFamily="18" charset="0"/>
              </a:rPr>
              <a:t>polar molecule</a:t>
            </a:r>
            <a:r>
              <a:rPr lang="en-GB" sz="1800">
                <a:cs typeface="Times New Roman" pitchFamily="18" charset="0"/>
              </a:rPr>
              <a:t> is one which possesses a </a:t>
            </a:r>
            <a:r>
              <a:rPr lang="en-GB" sz="1800">
                <a:solidFill>
                  <a:schemeClr val="accent2"/>
                </a:solidFill>
                <a:cs typeface="Times New Roman" pitchFamily="18" charset="0"/>
              </a:rPr>
              <a:t>permanent dipole moment</a:t>
            </a:r>
            <a:r>
              <a:rPr lang="en-GB" sz="1800">
                <a:cs typeface="Times New Roman" pitchFamily="18" charset="0"/>
              </a:rPr>
              <a:t>:</a:t>
            </a:r>
            <a:r>
              <a:rPr lang="en-GB" sz="1800">
                <a:solidFill>
                  <a:schemeClr val="accent2"/>
                </a:solidFill>
                <a:cs typeface="Times New Roman" pitchFamily="18" charset="0"/>
              </a:rPr>
              <a:t> </a:t>
            </a:r>
            <a:r>
              <a:rPr lang="en-GB" sz="1800">
                <a:cs typeface="Times New Roman" pitchFamily="18" charset="0"/>
              </a:rPr>
              <a:t>there is an asymmetric charge distribution, with one end of the molecule relatively negative (</a:t>
            </a:r>
            <a:r>
              <a:rPr lang="en-GB" sz="1800">
                <a:solidFill>
                  <a:srgbClr val="FF0000"/>
                </a:solidFill>
                <a:cs typeface="Times New Roman" pitchFamily="18" charset="0"/>
                <a:sym typeface="Symbol" pitchFamily="80" charset="2"/>
              </a:rPr>
              <a:t></a:t>
            </a:r>
            <a:r>
              <a:rPr lang="en-GB" sz="1800" i="1">
                <a:solidFill>
                  <a:srgbClr val="FF0000"/>
                </a:solidFill>
                <a:cs typeface="Times New Roman" pitchFamily="18" charset="0"/>
              </a:rPr>
              <a:t>q</a:t>
            </a:r>
            <a:r>
              <a:rPr lang="en-GB" sz="1800">
                <a:cs typeface="Times New Roman" pitchFamily="18" charset="0"/>
              </a:rPr>
              <a:t>) with respect to the other (</a:t>
            </a:r>
            <a:r>
              <a:rPr lang="en-GB" sz="1800">
                <a:solidFill>
                  <a:srgbClr val="FF0000"/>
                </a:solidFill>
                <a:cs typeface="Times New Roman" pitchFamily="18" charset="0"/>
              </a:rPr>
              <a:t>+</a:t>
            </a:r>
            <a:r>
              <a:rPr lang="en-GB" sz="1800" i="1">
                <a:solidFill>
                  <a:srgbClr val="FF0000"/>
                </a:solidFill>
                <a:cs typeface="Times New Roman" pitchFamily="18" charset="0"/>
              </a:rPr>
              <a:t>q</a:t>
            </a:r>
            <a:r>
              <a:rPr lang="en-GB" sz="1800">
                <a:cs typeface="Times New Roman" pitchFamily="18" charset="0"/>
              </a:rPr>
              <a:t>).  </a:t>
            </a:r>
            <a:r>
              <a:rPr lang="en-GB" sz="1800">
                <a:solidFill>
                  <a:srgbClr val="FF0000"/>
                </a:solidFill>
                <a:cs typeface="Times New Roman" pitchFamily="18" charset="0"/>
              </a:rPr>
              <a:t>NB:</a:t>
            </a:r>
            <a:r>
              <a:rPr lang="en-GB" sz="1800">
                <a:cs typeface="Times New Roman" pitchFamily="18" charset="0"/>
              </a:rPr>
              <a:t> </a:t>
            </a:r>
            <a:r>
              <a:rPr lang="en-GB" sz="1800" i="1">
                <a:cs typeface="Times New Roman" pitchFamily="18" charset="0"/>
              </a:rPr>
              <a:t>q</a:t>
            </a:r>
            <a:r>
              <a:rPr lang="en-GB" sz="1800">
                <a:cs typeface="Times New Roman" pitchFamily="18" charset="0"/>
              </a:rPr>
              <a:t> is a multiple of </a:t>
            </a:r>
            <a:r>
              <a:rPr lang="en-GB" sz="1800" i="1">
                <a:solidFill>
                  <a:srgbClr val="FF0000"/>
                </a:solidFill>
                <a:cs typeface="Times New Roman" pitchFamily="18" charset="0"/>
              </a:rPr>
              <a:t>e</a:t>
            </a:r>
            <a:r>
              <a:rPr lang="en-GB" sz="1800" i="1">
                <a:solidFill>
                  <a:srgbClr val="FFFF00"/>
                </a:solidFill>
                <a:cs typeface="Times New Roman" pitchFamily="18" charset="0"/>
              </a:rPr>
              <a:t> </a:t>
            </a:r>
            <a:r>
              <a:rPr lang="en-GB" sz="1800">
                <a:cs typeface="Times New Roman" pitchFamily="18" charset="0"/>
              </a:rPr>
              <a:t>(</a:t>
            </a:r>
            <a:r>
              <a:rPr lang="en-GB" sz="1800" i="1">
                <a:solidFill>
                  <a:schemeClr val="accent2"/>
                </a:solidFill>
                <a:cs typeface="Times New Roman" pitchFamily="18" charset="0"/>
              </a:rPr>
              <a:t>q</a:t>
            </a:r>
            <a:r>
              <a:rPr lang="en-GB" sz="1800">
                <a:solidFill>
                  <a:schemeClr val="accent2"/>
                </a:solidFill>
                <a:cs typeface="Times New Roman" pitchFamily="18" charset="0"/>
              </a:rPr>
              <a:t> = </a:t>
            </a:r>
            <a:r>
              <a:rPr lang="en-GB" sz="1800" i="1">
                <a:solidFill>
                  <a:schemeClr val="accent2"/>
                </a:solidFill>
                <a:cs typeface="Times New Roman" pitchFamily="18" charset="0"/>
              </a:rPr>
              <a:t>ae</a:t>
            </a:r>
            <a:r>
              <a:rPr lang="en-GB" sz="1800">
                <a:cs typeface="Times New Roman" pitchFamily="18" charset="0"/>
              </a:rPr>
              <a:t>) but </a:t>
            </a:r>
            <a:r>
              <a:rPr lang="en-GB" sz="1800" i="1">
                <a:solidFill>
                  <a:schemeClr val="accent2"/>
                </a:solidFill>
                <a:cs typeface="Times New Roman" pitchFamily="18" charset="0"/>
              </a:rPr>
              <a:t>a</a:t>
            </a:r>
            <a:r>
              <a:rPr lang="en-GB" sz="1800">
                <a:cs typeface="Times New Roman" pitchFamily="18" charset="0"/>
              </a:rPr>
              <a:t> doesn’t have to be an integer and may be less than 1).</a:t>
            </a:r>
          </a:p>
          <a:p>
            <a:pPr lvl="1">
              <a:buFontTx/>
              <a:buChar char="•"/>
            </a:pPr>
            <a:endParaRPr lang="en-GB" sz="1800">
              <a:cs typeface="Times New Roman" pitchFamily="18" charset="0"/>
            </a:endParaRPr>
          </a:p>
          <a:p>
            <a:pPr lvl="1">
              <a:buFontTx/>
              <a:buChar char="•"/>
            </a:pPr>
            <a:r>
              <a:rPr lang="en-GB" sz="1800">
                <a:solidFill>
                  <a:srgbClr val="FF0000"/>
                </a:solidFill>
                <a:cs typeface="Times New Roman" pitchFamily="18" charset="0"/>
              </a:rPr>
              <a:t>Examples:</a:t>
            </a:r>
            <a:r>
              <a:rPr lang="en-GB" sz="1800">
                <a:cs typeface="Times New Roman" pitchFamily="18" charset="0"/>
              </a:rPr>
              <a:t> F</a:t>
            </a:r>
            <a:r>
              <a:rPr lang="en-GB" sz="1800">
                <a:cs typeface="Times New Roman" pitchFamily="18" charset="0"/>
                <a:sym typeface="Symbol" pitchFamily="80" charset="2"/>
              </a:rPr>
              <a:t></a:t>
            </a:r>
            <a:r>
              <a:rPr lang="en-GB" sz="1800">
                <a:cs typeface="Times New Roman" pitchFamily="18" charset="0"/>
              </a:rPr>
              <a:t>Cl (where the F atom is negative with respect to the Cl atom) and the polyatomic molecule HCCl</a:t>
            </a:r>
            <a:r>
              <a:rPr lang="en-GB" sz="1800" baseline="-30000">
                <a:cs typeface="Times New Roman" pitchFamily="18" charset="0"/>
              </a:rPr>
              <a:t>3</a:t>
            </a:r>
            <a:r>
              <a:rPr lang="en-GB" sz="1800">
                <a:cs typeface="Times New Roman" pitchFamily="18" charset="0"/>
              </a:rPr>
              <a:t> (where the H end of the molecule is positive with respect to the three Cl atoms). </a:t>
            </a:r>
          </a:p>
          <a:p>
            <a:pPr lvl="1">
              <a:buFontTx/>
              <a:buNone/>
            </a:pPr>
            <a:r>
              <a:rPr lang="en-GB" sz="1800">
                <a:cs typeface="Times New Roman" pitchFamily="18" charset="0"/>
              </a:rPr>
              <a:t> </a:t>
            </a:r>
          </a:p>
          <a:p>
            <a:pPr lvl="1">
              <a:buFontTx/>
              <a:buChar char="•"/>
            </a:pPr>
            <a:r>
              <a:rPr lang="en-GB" sz="1800">
                <a:cs typeface="Times New Roman" pitchFamily="18" charset="0"/>
              </a:rPr>
              <a:t>The magnitude of the dipole moment (which by definition points from the negative toward the positive end) is given by </a:t>
            </a:r>
            <a:r>
              <a:rPr lang="en-GB" sz="1800">
                <a:solidFill>
                  <a:srgbClr val="FF0000"/>
                </a:solidFill>
                <a:cs typeface="Times New Roman" pitchFamily="18" charset="0"/>
                <a:sym typeface="Symbol" pitchFamily="80" charset="2"/>
              </a:rPr>
              <a:t></a:t>
            </a:r>
            <a:r>
              <a:rPr lang="en-GB" sz="1800">
                <a:solidFill>
                  <a:srgbClr val="FF0000"/>
                </a:solidFill>
                <a:cs typeface="Times New Roman" pitchFamily="18" charset="0"/>
              </a:rPr>
              <a:t> </a:t>
            </a:r>
            <a:r>
              <a:rPr lang="en-GB" sz="1800" i="1">
                <a:solidFill>
                  <a:srgbClr val="FF0000"/>
                </a:solidFill>
                <a:cs typeface="Times New Roman" pitchFamily="18" charset="0"/>
              </a:rPr>
              <a:t>= q</a:t>
            </a:r>
            <a:r>
              <a:rPr lang="en-GB" sz="1800">
                <a:solidFill>
                  <a:srgbClr val="FF0000"/>
                </a:solidFill>
                <a:cs typeface="Times New Roman" pitchFamily="18" charset="0"/>
                <a:sym typeface="MT Extra" pitchFamily="18" charset="2"/>
              </a:rPr>
              <a:t></a:t>
            </a:r>
            <a:r>
              <a:rPr lang="en-GB" sz="1800">
                <a:cs typeface="Times New Roman" pitchFamily="18" charset="0"/>
              </a:rPr>
              <a:t>, where </a:t>
            </a:r>
            <a:r>
              <a:rPr lang="en-GB" sz="1800">
                <a:solidFill>
                  <a:srgbClr val="FF0000"/>
                </a:solidFill>
                <a:cs typeface="Times New Roman" pitchFamily="18" charset="0"/>
                <a:sym typeface="MT Extra" pitchFamily="18" charset="2"/>
              </a:rPr>
              <a:t></a:t>
            </a:r>
            <a:r>
              <a:rPr lang="en-GB" sz="1800">
                <a:cs typeface="Times New Roman" pitchFamily="18" charset="0"/>
              </a:rPr>
              <a:t> is the distance between the centres of the two opposite charges.  </a:t>
            </a:r>
          </a:p>
        </p:txBody>
      </p:sp>
      <p:grpSp>
        <p:nvGrpSpPr>
          <p:cNvPr id="297998" name="Group 14"/>
          <p:cNvGrpSpPr>
            <a:grpSpLocks/>
          </p:cNvGrpSpPr>
          <p:nvPr/>
        </p:nvGrpSpPr>
        <p:grpSpPr bwMode="auto">
          <a:xfrm>
            <a:off x="3821113" y="4800600"/>
            <a:ext cx="1403350" cy="1655763"/>
            <a:chOff x="2407" y="3024"/>
            <a:chExt cx="884" cy="1043"/>
          </a:xfrm>
        </p:grpSpPr>
        <p:sp>
          <p:nvSpPr>
            <p:cNvPr id="297988" name="Oval 4"/>
            <p:cNvSpPr>
              <a:spLocks noChangeArrowheads="1"/>
            </p:cNvSpPr>
            <p:nvPr/>
          </p:nvSpPr>
          <p:spPr bwMode="auto">
            <a:xfrm>
              <a:off x="3000" y="3561"/>
              <a:ext cx="144" cy="144"/>
            </a:xfrm>
            <a:prstGeom prst="ellipse">
              <a:avLst/>
            </a:prstGeom>
            <a:solidFill>
              <a:srgbClr val="FF0000"/>
            </a:solidFill>
            <a:ln w="12700">
              <a:solidFill>
                <a:srgbClr val="000000"/>
              </a:solidFill>
              <a:round/>
              <a:headEnd/>
              <a:tailEnd/>
            </a:ln>
          </p:spPr>
          <p:txBody>
            <a:bodyPr/>
            <a:lstStyle/>
            <a:p>
              <a:endParaRPr lang="en-US"/>
            </a:p>
          </p:txBody>
        </p:sp>
        <p:sp>
          <p:nvSpPr>
            <p:cNvPr id="297989" name="Line 5"/>
            <p:cNvSpPr>
              <a:spLocks noChangeShapeType="1"/>
            </p:cNvSpPr>
            <p:nvPr/>
          </p:nvSpPr>
          <p:spPr bwMode="auto">
            <a:xfrm flipH="1">
              <a:off x="2640" y="3633"/>
              <a:ext cx="360" cy="0"/>
            </a:xfrm>
            <a:prstGeom prst="line">
              <a:avLst/>
            </a:prstGeom>
            <a:noFill/>
            <a:ln w="38100">
              <a:solidFill>
                <a:srgbClr val="000000"/>
              </a:solidFill>
              <a:round/>
              <a:headEnd/>
              <a:tailEnd/>
            </a:ln>
          </p:spPr>
          <p:txBody>
            <a:bodyPr/>
            <a:lstStyle/>
            <a:p>
              <a:endParaRPr lang="en-US"/>
            </a:p>
          </p:txBody>
        </p:sp>
        <p:sp>
          <p:nvSpPr>
            <p:cNvPr id="297990" name="Oval 6"/>
            <p:cNvSpPr>
              <a:spLocks noChangeArrowheads="1"/>
            </p:cNvSpPr>
            <p:nvPr/>
          </p:nvSpPr>
          <p:spPr bwMode="auto">
            <a:xfrm>
              <a:off x="2496" y="3561"/>
              <a:ext cx="144" cy="144"/>
            </a:xfrm>
            <a:prstGeom prst="ellipse">
              <a:avLst/>
            </a:prstGeom>
            <a:solidFill>
              <a:srgbClr val="0000FF"/>
            </a:solidFill>
            <a:ln w="12700">
              <a:solidFill>
                <a:srgbClr val="000000"/>
              </a:solidFill>
              <a:round/>
              <a:headEnd/>
              <a:tailEnd/>
            </a:ln>
          </p:spPr>
          <p:txBody>
            <a:bodyPr/>
            <a:lstStyle/>
            <a:p>
              <a:endParaRPr lang="en-US"/>
            </a:p>
          </p:txBody>
        </p:sp>
        <p:sp>
          <p:nvSpPr>
            <p:cNvPr id="297991" name="Text Box 7"/>
            <p:cNvSpPr txBox="1">
              <a:spLocks noChangeArrowheads="1"/>
            </p:cNvSpPr>
            <p:nvPr/>
          </p:nvSpPr>
          <p:spPr bwMode="auto">
            <a:xfrm>
              <a:off x="2929" y="3321"/>
              <a:ext cx="362" cy="290"/>
            </a:xfrm>
            <a:prstGeom prst="rect">
              <a:avLst/>
            </a:prstGeom>
            <a:noFill/>
            <a:ln w="9525">
              <a:noFill/>
              <a:miter lim="800000"/>
              <a:headEnd/>
              <a:tailEnd/>
            </a:ln>
          </p:spPr>
          <p:txBody>
            <a:bodyPr/>
            <a:lstStyle/>
            <a:p>
              <a:pPr eaLnBrk="0" hangingPunct="0"/>
              <a:r>
                <a:rPr lang="en-US" sz="1800">
                  <a:latin typeface="Times New Roman" pitchFamily="18" charset="0"/>
                </a:rPr>
                <a:t>+</a:t>
              </a:r>
              <a:r>
                <a:rPr lang="en-US" sz="1800" i="1">
                  <a:latin typeface="Times New Roman" pitchFamily="18" charset="0"/>
                </a:rPr>
                <a:t>q</a:t>
              </a:r>
              <a:endParaRPr lang="en-US" sz="1800">
                <a:latin typeface="Times New Roman" pitchFamily="18" charset="0"/>
              </a:endParaRPr>
            </a:p>
          </p:txBody>
        </p:sp>
        <p:sp>
          <p:nvSpPr>
            <p:cNvPr id="297992" name="Text Box 8"/>
            <p:cNvSpPr txBox="1">
              <a:spLocks noChangeArrowheads="1"/>
            </p:cNvSpPr>
            <p:nvPr/>
          </p:nvSpPr>
          <p:spPr bwMode="auto">
            <a:xfrm>
              <a:off x="2407" y="3307"/>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endParaRPr lang="en-US" sz="1200">
                <a:latin typeface="Times New Roman" pitchFamily="18" charset="0"/>
              </a:endParaRPr>
            </a:p>
          </p:txBody>
        </p:sp>
        <p:sp>
          <p:nvSpPr>
            <p:cNvPr id="297993" name="Line 9"/>
            <p:cNvSpPr>
              <a:spLocks noChangeShapeType="1"/>
            </p:cNvSpPr>
            <p:nvPr/>
          </p:nvSpPr>
          <p:spPr bwMode="auto">
            <a:xfrm>
              <a:off x="2580" y="3862"/>
              <a:ext cx="507" cy="0"/>
            </a:xfrm>
            <a:prstGeom prst="line">
              <a:avLst/>
            </a:prstGeom>
            <a:noFill/>
            <a:ln w="9525">
              <a:solidFill>
                <a:srgbClr val="000000"/>
              </a:solidFill>
              <a:round/>
              <a:headEnd type="triangle" w="med" len="med"/>
              <a:tailEnd type="triangle" w="med" len="med"/>
            </a:ln>
          </p:spPr>
          <p:txBody>
            <a:bodyPr/>
            <a:lstStyle/>
            <a:p>
              <a:endParaRPr lang="en-US"/>
            </a:p>
          </p:txBody>
        </p:sp>
        <p:sp>
          <p:nvSpPr>
            <p:cNvPr id="297994" name="Text Box 10"/>
            <p:cNvSpPr txBox="1">
              <a:spLocks noChangeArrowheads="1"/>
            </p:cNvSpPr>
            <p:nvPr/>
          </p:nvSpPr>
          <p:spPr bwMode="auto">
            <a:xfrm>
              <a:off x="2721" y="3850"/>
              <a:ext cx="290" cy="217"/>
            </a:xfrm>
            <a:prstGeom prst="rect">
              <a:avLst/>
            </a:prstGeom>
            <a:noFill/>
            <a:ln w="9525">
              <a:noFill/>
              <a:miter lim="800000"/>
              <a:headEnd/>
              <a:tailEnd/>
            </a:ln>
          </p:spPr>
          <p:txBody>
            <a:bodyPr/>
            <a:lstStyle/>
            <a:p>
              <a:pPr eaLnBrk="0" hangingPunct="0"/>
              <a:r>
                <a:rPr lang="en-US" sz="1800">
                  <a:latin typeface="Times New Roman" pitchFamily="18" charset="0"/>
                  <a:sym typeface="MT Extra" pitchFamily="18" charset="2"/>
                </a:rPr>
                <a:t></a:t>
              </a:r>
              <a:endParaRPr lang="en-US" sz="1800">
                <a:latin typeface="Times New Roman" pitchFamily="18" charset="0"/>
              </a:endParaRPr>
            </a:p>
          </p:txBody>
        </p:sp>
        <p:sp>
          <p:nvSpPr>
            <p:cNvPr id="297995" name="Line 11"/>
            <p:cNvSpPr>
              <a:spLocks noChangeShapeType="1"/>
            </p:cNvSpPr>
            <p:nvPr/>
          </p:nvSpPr>
          <p:spPr bwMode="auto">
            <a:xfrm>
              <a:off x="2567" y="3271"/>
              <a:ext cx="507" cy="0"/>
            </a:xfrm>
            <a:prstGeom prst="line">
              <a:avLst/>
            </a:prstGeom>
            <a:noFill/>
            <a:ln w="38100">
              <a:solidFill>
                <a:srgbClr val="000000"/>
              </a:solidFill>
              <a:round/>
              <a:headEnd/>
              <a:tailEnd type="triangle" w="med" len="med"/>
            </a:ln>
          </p:spPr>
          <p:txBody>
            <a:bodyPr/>
            <a:lstStyle/>
            <a:p>
              <a:endParaRPr lang="en-US"/>
            </a:p>
          </p:txBody>
        </p:sp>
        <p:sp>
          <p:nvSpPr>
            <p:cNvPr id="297996" name="Text Box 12"/>
            <p:cNvSpPr txBox="1">
              <a:spLocks noChangeArrowheads="1"/>
            </p:cNvSpPr>
            <p:nvPr/>
          </p:nvSpPr>
          <p:spPr bwMode="auto">
            <a:xfrm>
              <a:off x="2697" y="3024"/>
              <a:ext cx="289" cy="289"/>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endParaRPr lang="en-US" sz="18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7998"/>
                                        </p:tgtEl>
                                        <p:attrNameLst>
                                          <p:attrName>style.visibility</p:attrName>
                                        </p:attrNameLst>
                                      </p:cBhvr>
                                      <p:to>
                                        <p:strVal val="visible"/>
                                      </p:to>
                                    </p:set>
                                    <p:anim calcmode="lin" valueType="num">
                                      <p:cBhvr>
                                        <p:cTn id="7" dur="500" fill="hold"/>
                                        <p:tgtEl>
                                          <p:spTgt spid="297998"/>
                                        </p:tgtEl>
                                        <p:attrNameLst>
                                          <p:attrName>ppt_w</p:attrName>
                                        </p:attrNameLst>
                                      </p:cBhvr>
                                      <p:tavLst>
                                        <p:tav tm="0">
                                          <p:val>
                                            <p:fltVal val="0"/>
                                          </p:val>
                                        </p:tav>
                                        <p:tav tm="100000">
                                          <p:val>
                                            <p:strVal val="#ppt_w"/>
                                          </p:val>
                                        </p:tav>
                                      </p:tavLst>
                                    </p:anim>
                                    <p:anim calcmode="lin" valueType="num">
                                      <p:cBhvr>
                                        <p:cTn id="8" dur="500" fill="hold"/>
                                        <p:tgtEl>
                                          <p:spTgt spid="2979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1027"/>
          <p:cNvSpPr>
            <a:spLocks noGrp="1" noChangeArrowheads="1"/>
          </p:cNvSpPr>
          <p:nvPr>
            <p:ph type="body" idx="1"/>
          </p:nvPr>
        </p:nvSpPr>
        <p:spPr>
          <a:xfrm>
            <a:off x="609600" y="381000"/>
            <a:ext cx="7772400" cy="4800600"/>
          </a:xfrm>
        </p:spPr>
        <p:txBody>
          <a:bodyPr/>
          <a:lstStyle/>
          <a:p>
            <a:pPr>
              <a:lnSpc>
                <a:spcPct val="90000"/>
              </a:lnSpc>
            </a:pPr>
            <a:r>
              <a:rPr lang="en-GB" sz="1800"/>
              <a:t>The dipole is a vector quantity: the total </a:t>
            </a:r>
            <a:r>
              <a:rPr lang="en-GB" sz="1800">
                <a:solidFill>
                  <a:srgbClr val="FF0000"/>
                </a:solidFill>
              </a:rPr>
              <a:t>molecular dipole</a:t>
            </a:r>
            <a:r>
              <a:rPr lang="en-GB" sz="1800"/>
              <a:t> (</a:t>
            </a:r>
            <a:r>
              <a:rPr lang="en-GB" sz="1800" b="1">
                <a:solidFill>
                  <a:srgbClr val="FF0000"/>
                </a:solidFill>
                <a:sym typeface="Symbol" pitchFamily="80" charset="2"/>
              </a:rPr>
              <a:t></a:t>
            </a:r>
            <a:r>
              <a:rPr lang="en-GB" sz="1800"/>
              <a:t>) for a polyatomic molecule can be obtained by summing the vectors corresponding to </a:t>
            </a:r>
            <a:r>
              <a:rPr lang="en-GB" sz="1800">
                <a:solidFill>
                  <a:srgbClr val="FF0000"/>
                </a:solidFill>
              </a:rPr>
              <a:t>bond dipoles</a:t>
            </a:r>
            <a:r>
              <a:rPr lang="en-GB" sz="1800"/>
              <a:t> (</a:t>
            </a:r>
            <a:r>
              <a:rPr lang="en-GB" sz="1800">
                <a:solidFill>
                  <a:schemeClr val="accent2"/>
                </a:solidFill>
                <a:sym typeface="Symbol" pitchFamily="80" charset="2"/>
              </a:rPr>
              <a:t></a:t>
            </a:r>
            <a:r>
              <a:rPr lang="en-GB" sz="1800" baseline="-25000">
                <a:solidFill>
                  <a:schemeClr val="accent2"/>
                </a:solidFill>
                <a:sym typeface="Symbol" pitchFamily="80" charset="2"/>
              </a:rPr>
              <a:t>b</a:t>
            </a:r>
            <a:r>
              <a:rPr lang="en-GB" sz="1800"/>
              <a:t>) pointing along each bond:</a:t>
            </a: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800"/>
          </a:p>
          <a:p>
            <a:pPr>
              <a:lnSpc>
                <a:spcPct val="90000"/>
              </a:lnSpc>
            </a:pPr>
            <a:r>
              <a:rPr lang="en-GB" sz="1800"/>
              <a:t>For 2 equal bond dipoles (</a:t>
            </a:r>
            <a:r>
              <a:rPr lang="en-GB" sz="1800">
                <a:solidFill>
                  <a:schemeClr val="accent2"/>
                </a:solidFill>
                <a:sym typeface="Symbol" pitchFamily="80" charset="2"/>
              </a:rPr>
              <a:t></a:t>
            </a:r>
            <a:r>
              <a:rPr lang="en-GB" sz="1800" baseline="-25000">
                <a:solidFill>
                  <a:schemeClr val="accent2"/>
                </a:solidFill>
                <a:sym typeface="Symbol" pitchFamily="80" charset="2"/>
              </a:rPr>
              <a:t>b</a:t>
            </a:r>
            <a:r>
              <a:rPr lang="en-GB" sz="1800"/>
              <a:t>) at an angle </a:t>
            </a:r>
            <a:r>
              <a:rPr lang="en-GB" sz="1800">
                <a:solidFill>
                  <a:srgbClr val="008000"/>
                </a:solidFill>
                <a:sym typeface="Symbol" pitchFamily="80" charset="2"/>
              </a:rPr>
              <a:t></a:t>
            </a:r>
            <a:r>
              <a:rPr lang="en-GB" sz="1800">
                <a:sym typeface="Symbol" pitchFamily="80" charset="2"/>
              </a:rPr>
              <a:t> to each other, t</a:t>
            </a:r>
            <a:r>
              <a:rPr lang="en-GB" sz="1800"/>
              <a:t>he resultant total molecular dipole (</a:t>
            </a:r>
            <a:r>
              <a:rPr lang="en-GB" sz="1800" b="1">
                <a:solidFill>
                  <a:srgbClr val="FF0000"/>
                </a:solidFill>
                <a:sym typeface="Symbol" pitchFamily="80" charset="2"/>
              </a:rPr>
              <a:t></a:t>
            </a:r>
            <a:r>
              <a:rPr lang="en-GB" sz="1800">
                <a:solidFill>
                  <a:schemeClr val="tx2"/>
                </a:solidFill>
                <a:sym typeface="Symbol" pitchFamily="80" charset="2"/>
              </a:rPr>
              <a:t>) is given approximately by: </a:t>
            </a:r>
            <a:endParaRPr lang="en-GB" sz="1800">
              <a:solidFill>
                <a:schemeClr val="tx2"/>
              </a:solidFill>
            </a:endParaRPr>
          </a:p>
          <a:p>
            <a:pPr>
              <a:lnSpc>
                <a:spcPct val="90000"/>
              </a:lnSpc>
            </a:pPr>
            <a:endParaRPr lang="en-GB" sz="1800">
              <a:solidFill>
                <a:schemeClr val="tx2"/>
              </a:solidFill>
            </a:endParaRP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r>
              <a:rPr lang="en-GB" sz="1800"/>
              <a:t>Sometimes bond dipoles cancel out, so that the molecule as a whole has no dipole moment:</a:t>
            </a:r>
          </a:p>
        </p:txBody>
      </p:sp>
      <p:grpSp>
        <p:nvGrpSpPr>
          <p:cNvPr id="340021" name="Group 1077"/>
          <p:cNvGrpSpPr>
            <a:grpSpLocks/>
          </p:cNvGrpSpPr>
          <p:nvPr/>
        </p:nvGrpSpPr>
        <p:grpSpPr bwMode="auto">
          <a:xfrm>
            <a:off x="1965325" y="1290638"/>
            <a:ext cx="1125538" cy="1616075"/>
            <a:chOff x="1238" y="813"/>
            <a:chExt cx="709" cy="1018"/>
          </a:xfrm>
        </p:grpSpPr>
        <p:sp>
          <p:nvSpPr>
            <p:cNvPr id="339972" name="Text Box 1028"/>
            <p:cNvSpPr txBox="1">
              <a:spLocks noChangeArrowheads="1"/>
            </p:cNvSpPr>
            <p:nvPr/>
          </p:nvSpPr>
          <p:spPr bwMode="auto">
            <a:xfrm>
              <a:off x="1238" y="1201"/>
              <a:ext cx="240" cy="250"/>
            </a:xfrm>
            <a:prstGeom prst="rect">
              <a:avLst/>
            </a:prstGeom>
            <a:noFill/>
            <a:ln w="9525">
              <a:noFill/>
              <a:miter lim="800000"/>
              <a:headEnd/>
              <a:tailEnd/>
            </a:ln>
            <a:effectLst/>
          </p:spPr>
          <p:txBody>
            <a:bodyPr wrap="none">
              <a:spAutoFit/>
            </a:bodyPr>
            <a:lstStyle/>
            <a:p>
              <a:r>
                <a:rPr lang="en-GB"/>
                <a:t>O</a:t>
              </a:r>
            </a:p>
          </p:txBody>
        </p:sp>
        <p:sp>
          <p:nvSpPr>
            <p:cNvPr id="339973" name="Text Box 1029"/>
            <p:cNvSpPr txBox="1">
              <a:spLocks noChangeArrowheads="1"/>
            </p:cNvSpPr>
            <p:nvPr/>
          </p:nvSpPr>
          <p:spPr bwMode="auto">
            <a:xfrm>
              <a:off x="1665" y="1581"/>
              <a:ext cx="232" cy="250"/>
            </a:xfrm>
            <a:prstGeom prst="rect">
              <a:avLst/>
            </a:prstGeom>
            <a:noFill/>
            <a:ln w="9525">
              <a:noFill/>
              <a:miter lim="800000"/>
              <a:headEnd/>
              <a:tailEnd/>
            </a:ln>
            <a:effectLst/>
          </p:spPr>
          <p:txBody>
            <a:bodyPr wrap="none">
              <a:spAutoFit/>
            </a:bodyPr>
            <a:lstStyle/>
            <a:p>
              <a:r>
                <a:rPr lang="en-GB"/>
                <a:t>H</a:t>
              </a:r>
            </a:p>
          </p:txBody>
        </p:sp>
        <p:sp>
          <p:nvSpPr>
            <p:cNvPr id="339974" name="Text Box 1030"/>
            <p:cNvSpPr txBox="1">
              <a:spLocks noChangeArrowheads="1"/>
            </p:cNvSpPr>
            <p:nvPr/>
          </p:nvSpPr>
          <p:spPr bwMode="auto">
            <a:xfrm>
              <a:off x="1662" y="813"/>
              <a:ext cx="232" cy="250"/>
            </a:xfrm>
            <a:prstGeom prst="rect">
              <a:avLst/>
            </a:prstGeom>
            <a:noFill/>
            <a:ln w="9525">
              <a:noFill/>
              <a:miter lim="800000"/>
              <a:headEnd/>
              <a:tailEnd/>
            </a:ln>
            <a:effectLst/>
          </p:spPr>
          <p:txBody>
            <a:bodyPr wrap="none">
              <a:spAutoFit/>
            </a:bodyPr>
            <a:lstStyle/>
            <a:p>
              <a:r>
                <a:rPr lang="en-GB"/>
                <a:t>H</a:t>
              </a:r>
            </a:p>
          </p:txBody>
        </p:sp>
        <p:sp>
          <p:nvSpPr>
            <p:cNvPr id="339975" name="Line 1031"/>
            <p:cNvSpPr>
              <a:spLocks noChangeShapeType="1"/>
            </p:cNvSpPr>
            <p:nvPr/>
          </p:nvSpPr>
          <p:spPr bwMode="auto">
            <a:xfrm>
              <a:off x="1419" y="1386"/>
              <a:ext cx="288" cy="288"/>
            </a:xfrm>
            <a:prstGeom prst="line">
              <a:avLst/>
            </a:prstGeom>
            <a:noFill/>
            <a:ln w="19050">
              <a:solidFill>
                <a:schemeClr val="accent2"/>
              </a:solidFill>
              <a:round/>
              <a:headEnd/>
              <a:tailEnd type="triangle" w="med" len="med"/>
            </a:ln>
            <a:effectLst/>
          </p:spPr>
          <p:txBody>
            <a:bodyPr/>
            <a:lstStyle/>
            <a:p>
              <a:endParaRPr lang="en-US"/>
            </a:p>
          </p:txBody>
        </p:sp>
        <p:sp>
          <p:nvSpPr>
            <p:cNvPr id="339976" name="Line 1032"/>
            <p:cNvSpPr>
              <a:spLocks noChangeShapeType="1"/>
            </p:cNvSpPr>
            <p:nvPr/>
          </p:nvSpPr>
          <p:spPr bwMode="auto">
            <a:xfrm flipV="1">
              <a:off x="1419" y="966"/>
              <a:ext cx="288" cy="288"/>
            </a:xfrm>
            <a:prstGeom prst="line">
              <a:avLst/>
            </a:prstGeom>
            <a:noFill/>
            <a:ln w="19050">
              <a:solidFill>
                <a:schemeClr val="accent2"/>
              </a:solidFill>
              <a:round/>
              <a:headEnd/>
              <a:tailEnd type="triangle" w="med" len="med"/>
            </a:ln>
            <a:effectLst/>
          </p:spPr>
          <p:txBody>
            <a:bodyPr/>
            <a:lstStyle/>
            <a:p>
              <a:endParaRPr lang="en-US"/>
            </a:p>
          </p:txBody>
        </p:sp>
        <p:sp>
          <p:nvSpPr>
            <p:cNvPr id="339978" name="Line 1034"/>
            <p:cNvSpPr>
              <a:spLocks noChangeShapeType="1"/>
            </p:cNvSpPr>
            <p:nvPr/>
          </p:nvSpPr>
          <p:spPr bwMode="auto">
            <a:xfrm>
              <a:off x="1467" y="1320"/>
              <a:ext cx="480" cy="0"/>
            </a:xfrm>
            <a:prstGeom prst="line">
              <a:avLst/>
            </a:prstGeom>
            <a:noFill/>
            <a:ln w="38100">
              <a:solidFill>
                <a:srgbClr val="FF0000"/>
              </a:solidFill>
              <a:round/>
              <a:headEnd/>
              <a:tailEnd type="triangle" w="med" len="med"/>
            </a:ln>
            <a:effectLst/>
          </p:spPr>
          <p:txBody>
            <a:bodyPr/>
            <a:lstStyle/>
            <a:p>
              <a:endParaRPr lang="en-US"/>
            </a:p>
          </p:txBody>
        </p:sp>
        <p:sp>
          <p:nvSpPr>
            <p:cNvPr id="339979" name="Text Box 1035"/>
            <p:cNvSpPr txBox="1">
              <a:spLocks noChangeArrowheads="1"/>
            </p:cNvSpPr>
            <p:nvPr/>
          </p:nvSpPr>
          <p:spPr bwMode="auto">
            <a:xfrm>
              <a:off x="1257" y="1374"/>
              <a:ext cx="324" cy="250"/>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b2</a:t>
              </a:r>
            </a:p>
          </p:txBody>
        </p:sp>
        <p:sp>
          <p:nvSpPr>
            <p:cNvPr id="339980" name="Text Box 1036"/>
            <p:cNvSpPr txBox="1">
              <a:spLocks noChangeArrowheads="1"/>
            </p:cNvSpPr>
            <p:nvPr/>
          </p:nvSpPr>
          <p:spPr bwMode="auto">
            <a:xfrm>
              <a:off x="1266" y="918"/>
              <a:ext cx="324" cy="442"/>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b1</a:t>
              </a:r>
            </a:p>
            <a:p>
              <a:endParaRPr lang="en-GB"/>
            </a:p>
          </p:txBody>
        </p:sp>
        <p:sp>
          <p:nvSpPr>
            <p:cNvPr id="339981" name="Text Box 1037"/>
            <p:cNvSpPr txBox="1">
              <a:spLocks noChangeArrowheads="1"/>
            </p:cNvSpPr>
            <p:nvPr/>
          </p:nvSpPr>
          <p:spPr bwMode="auto">
            <a:xfrm>
              <a:off x="1584" y="1056"/>
              <a:ext cx="208" cy="250"/>
            </a:xfrm>
            <a:prstGeom prst="rect">
              <a:avLst/>
            </a:prstGeom>
            <a:noFill/>
            <a:ln w="9525">
              <a:noFill/>
              <a:miter lim="800000"/>
              <a:headEnd/>
              <a:tailEnd/>
            </a:ln>
            <a:effectLst/>
          </p:spPr>
          <p:txBody>
            <a:bodyPr wrap="none">
              <a:spAutoFit/>
            </a:bodyPr>
            <a:lstStyle/>
            <a:p>
              <a:r>
                <a:rPr lang="en-GB" b="1">
                  <a:solidFill>
                    <a:srgbClr val="FF0000"/>
                  </a:solidFill>
                  <a:sym typeface="Symbol" pitchFamily="80" charset="2"/>
                </a:rPr>
                <a:t></a:t>
              </a:r>
              <a:endParaRPr lang="en-GB" b="1">
                <a:solidFill>
                  <a:srgbClr val="FF0000"/>
                </a:solidFill>
              </a:endParaRPr>
            </a:p>
          </p:txBody>
        </p:sp>
      </p:grpSp>
      <p:grpSp>
        <p:nvGrpSpPr>
          <p:cNvPr id="340022" name="Group 1078"/>
          <p:cNvGrpSpPr>
            <a:grpSpLocks/>
          </p:cNvGrpSpPr>
          <p:nvPr/>
        </p:nvGrpSpPr>
        <p:grpSpPr bwMode="auto">
          <a:xfrm>
            <a:off x="5105400" y="1295400"/>
            <a:ext cx="1306513" cy="1774825"/>
            <a:chOff x="3156" y="1223"/>
            <a:chExt cx="823" cy="1118"/>
          </a:xfrm>
        </p:grpSpPr>
        <p:grpSp>
          <p:nvGrpSpPr>
            <p:cNvPr id="339984" name="Group 1040"/>
            <p:cNvGrpSpPr>
              <a:grpSpLocks/>
            </p:cNvGrpSpPr>
            <p:nvPr/>
          </p:nvGrpSpPr>
          <p:grpSpPr bwMode="auto">
            <a:xfrm>
              <a:off x="3156" y="1680"/>
              <a:ext cx="415" cy="480"/>
              <a:chOff x="2256" y="1776"/>
              <a:chExt cx="415" cy="480"/>
            </a:xfrm>
          </p:grpSpPr>
          <p:sp>
            <p:nvSpPr>
              <p:cNvPr id="339982" name="AutoShape 1038"/>
              <p:cNvSpPr>
                <a:spLocks noChangeArrowheads="1"/>
              </p:cNvSpPr>
              <p:nvPr/>
            </p:nvSpPr>
            <p:spPr bwMode="auto">
              <a:xfrm rot="-5400000">
                <a:off x="2224" y="1808"/>
                <a:ext cx="480" cy="415"/>
              </a:xfrm>
              <a:prstGeom prst="hexagon">
                <a:avLst>
                  <a:gd name="adj" fmla="val 28916"/>
                  <a:gd name="vf" fmla="val 115470"/>
                </a:avLst>
              </a:prstGeom>
              <a:noFill/>
              <a:ln w="9525">
                <a:solidFill>
                  <a:schemeClr val="tx1"/>
                </a:solidFill>
                <a:miter lim="800000"/>
                <a:headEnd/>
                <a:tailEnd/>
              </a:ln>
              <a:effectLst/>
            </p:spPr>
            <p:txBody>
              <a:bodyPr wrap="none" anchor="ctr"/>
              <a:lstStyle/>
              <a:p>
                <a:endParaRPr lang="en-US"/>
              </a:p>
            </p:txBody>
          </p:sp>
          <p:sp>
            <p:nvSpPr>
              <p:cNvPr id="339983" name="Oval 1039"/>
              <p:cNvSpPr>
                <a:spLocks noChangeArrowheads="1"/>
              </p:cNvSpPr>
              <p:nvPr/>
            </p:nvSpPr>
            <p:spPr bwMode="auto">
              <a:xfrm>
                <a:off x="2319" y="1872"/>
                <a:ext cx="288" cy="288"/>
              </a:xfrm>
              <a:prstGeom prst="ellipse">
                <a:avLst/>
              </a:prstGeom>
              <a:noFill/>
              <a:ln w="9525">
                <a:solidFill>
                  <a:schemeClr val="tx1"/>
                </a:solidFill>
                <a:round/>
                <a:headEnd/>
                <a:tailEnd/>
              </a:ln>
              <a:effectLst/>
            </p:spPr>
            <p:txBody>
              <a:bodyPr wrap="none" anchor="ctr"/>
              <a:lstStyle/>
              <a:p>
                <a:endParaRPr lang="en-US"/>
              </a:p>
            </p:txBody>
          </p:sp>
        </p:grpSp>
        <p:sp>
          <p:nvSpPr>
            <p:cNvPr id="339985" name="Line 1041"/>
            <p:cNvSpPr>
              <a:spLocks noChangeShapeType="1"/>
            </p:cNvSpPr>
            <p:nvPr/>
          </p:nvSpPr>
          <p:spPr bwMode="auto">
            <a:xfrm flipV="1">
              <a:off x="3348" y="1440"/>
              <a:ext cx="0" cy="240"/>
            </a:xfrm>
            <a:prstGeom prst="line">
              <a:avLst/>
            </a:prstGeom>
            <a:noFill/>
            <a:ln w="9525">
              <a:solidFill>
                <a:schemeClr val="accent2"/>
              </a:solidFill>
              <a:round/>
              <a:headEnd type="triangle" w="med" len="med"/>
              <a:tailEnd/>
            </a:ln>
            <a:effectLst/>
          </p:spPr>
          <p:txBody>
            <a:bodyPr/>
            <a:lstStyle/>
            <a:p>
              <a:endParaRPr lang="en-US"/>
            </a:p>
          </p:txBody>
        </p:sp>
        <p:sp>
          <p:nvSpPr>
            <p:cNvPr id="339986" name="Text Box 1042"/>
            <p:cNvSpPr txBox="1">
              <a:spLocks noChangeArrowheads="1"/>
            </p:cNvSpPr>
            <p:nvPr/>
          </p:nvSpPr>
          <p:spPr bwMode="auto">
            <a:xfrm>
              <a:off x="3224" y="1223"/>
              <a:ext cx="268" cy="250"/>
            </a:xfrm>
            <a:prstGeom prst="rect">
              <a:avLst/>
            </a:prstGeom>
            <a:noFill/>
            <a:ln w="9525">
              <a:noFill/>
              <a:miter lim="800000"/>
              <a:headEnd/>
              <a:tailEnd/>
            </a:ln>
            <a:effectLst/>
          </p:spPr>
          <p:txBody>
            <a:bodyPr wrap="none">
              <a:spAutoFit/>
            </a:bodyPr>
            <a:lstStyle/>
            <a:p>
              <a:r>
                <a:rPr lang="en-GB"/>
                <a:t>Cl</a:t>
              </a:r>
            </a:p>
          </p:txBody>
        </p:sp>
        <p:sp>
          <p:nvSpPr>
            <p:cNvPr id="339987" name="Line 1043"/>
            <p:cNvSpPr>
              <a:spLocks noChangeShapeType="1"/>
            </p:cNvSpPr>
            <p:nvPr/>
          </p:nvSpPr>
          <p:spPr bwMode="auto">
            <a:xfrm rot="18648197" flipV="1">
              <a:off x="3659" y="1993"/>
              <a:ext cx="1" cy="240"/>
            </a:xfrm>
            <a:prstGeom prst="line">
              <a:avLst/>
            </a:prstGeom>
            <a:noFill/>
            <a:ln w="9525">
              <a:solidFill>
                <a:schemeClr val="accent2"/>
              </a:solidFill>
              <a:round/>
              <a:headEnd/>
              <a:tailEnd type="triangle" w="med" len="med"/>
            </a:ln>
            <a:effectLst/>
          </p:spPr>
          <p:txBody>
            <a:bodyPr/>
            <a:lstStyle/>
            <a:p>
              <a:endParaRPr lang="en-US"/>
            </a:p>
          </p:txBody>
        </p:sp>
        <p:sp>
          <p:nvSpPr>
            <p:cNvPr id="339988" name="Text Box 1044"/>
            <p:cNvSpPr txBox="1">
              <a:spLocks noChangeArrowheads="1"/>
            </p:cNvSpPr>
            <p:nvPr/>
          </p:nvSpPr>
          <p:spPr bwMode="auto">
            <a:xfrm>
              <a:off x="3711" y="2091"/>
              <a:ext cx="268" cy="250"/>
            </a:xfrm>
            <a:prstGeom prst="rect">
              <a:avLst/>
            </a:prstGeom>
            <a:noFill/>
            <a:ln w="9525">
              <a:noFill/>
              <a:miter lim="800000"/>
              <a:headEnd/>
              <a:tailEnd/>
            </a:ln>
            <a:effectLst/>
          </p:spPr>
          <p:txBody>
            <a:bodyPr wrap="none">
              <a:spAutoFit/>
            </a:bodyPr>
            <a:lstStyle/>
            <a:p>
              <a:r>
                <a:rPr lang="en-GB"/>
                <a:t>Cl</a:t>
              </a:r>
            </a:p>
          </p:txBody>
        </p:sp>
        <p:sp>
          <p:nvSpPr>
            <p:cNvPr id="339989" name="Line 1045"/>
            <p:cNvSpPr>
              <a:spLocks noChangeShapeType="1"/>
            </p:cNvSpPr>
            <p:nvPr/>
          </p:nvSpPr>
          <p:spPr bwMode="auto">
            <a:xfrm rot="9112894">
              <a:off x="3264" y="1833"/>
              <a:ext cx="480" cy="1"/>
            </a:xfrm>
            <a:prstGeom prst="line">
              <a:avLst/>
            </a:prstGeom>
            <a:noFill/>
            <a:ln w="38100">
              <a:solidFill>
                <a:srgbClr val="FF0000"/>
              </a:solidFill>
              <a:round/>
              <a:headEnd/>
              <a:tailEnd type="triangle" w="med" len="med"/>
            </a:ln>
            <a:effectLst/>
          </p:spPr>
          <p:txBody>
            <a:bodyPr/>
            <a:lstStyle/>
            <a:p>
              <a:endParaRPr lang="en-US"/>
            </a:p>
          </p:txBody>
        </p:sp>
      </p:grpSp>
      <p:grpSp>
        <p:nvGrpSpPr>
          <p:cNvPr id="340020" name="Group 1076"/>
          <p:cNvGrpSpPr>
            <a:grpSpLocks/>
          </p:cNvGrpSpPr>
          <p:nvPr/>
        </p:nvGrpSpPr>
        <p:grpSpPr bwMode="auto">
          <a:xfrm>
            <a:off x="1905000" y="6124575"/>
            <a:ext cx="1543050" cy="484188"/>
            <a:chOff x="1188" y="3264"/>
            <a:chExt cx="972" cy="305"/>
          </a:xfrm>
        </p:grpSpPr>
        <p:sp>
          <p:nvSpPr>
            <p:cNvPr id="340010" name="Text Box 1066"/>
            <p:cNvSpPr txBox="1">
              <a:spLocks noChangeArrowheads="1"/>
            </p:cNvSpPr>
            <p:nvPr/>
          </p:nvSpPr>
          <p:spPr bwMode="auto">
            <a:xfrm>
              <a:off x="1556" y="3319"/>
              <a:ext cx="232" cy="250"/>
            </a:xfrm>
            <a:prstGeom prst="rect">
              <a:avLst/>
            </a:prstGeom>
            <a:noFill/>
            <a:ln w="9525">
              <a:noFill/>
              <a:miter lim="800000"/>
              <a:headEnd/>
              <a:tailEnd/>
            </a:ln>
            <a:effectLst/>
          </p:spPr>
          <p:txBody>
            <a:bodyPr wrap="none">
              <a:spAutoFit/>
            </a:bodyPr>
            <a:lstStyle/>
            <a:p>
              <a:r>
                <a:rPr lang="en-GB"/>
                <a:t>C</a:t>
              </a:r>
            </a:p>
          </p:txBody>
        </p:sp>
        <p:sp>
          <p:nvSpPr>
            <p:cNvPr id="340011" name="Text Box 1067"/>
            <p:cNvSpPr txBox="1">
              <a:spLocks noChangeArrowheads="1"/>
            </p:cNvSpPr>
            <p:nvPr/>
          </p:nvSpPr>
          <p:spPr bwMode="auto">
            <a:xfrm>
              <a:off x="1920" y="3319"/>
              <a:ext cx="240" cy="250"/>
            </a:xfrm>
            <a:prstGeom prst="rect">
              <a:avLst/>
            </a:prstGeom>
            <a:noFill/>
            <a:ln w="9525">
              <a:noFill/>
              <a:miter lim="800000"/>
              <a:headEnd/>
              <a:tailEnd/>
            </a:ln>
            <a:effectLst/>
          </p:spPr>
          <p:txBody>
            <a:bodyPr wrap="none">
              <a:spAutoFit/>
            </a:bodyPr>
            <a:lstStyle/>
            <a:p>
              <a:r>
                <a:rPr lang="en-GB"/>
                <a:t>O</a:t>
              </a:r>
            </a:p>
          </p:txBody>
        </p:sp>
        <p:sp>
          <p:nvSpPr>
            <p:cNvPr id="340012" name="Text Box 1068"/>
            <p:cNvSpPr txBox="1">
              <a:spLocks noChangeArrowheads="1"/>
            </p:cNvSpPr>
            <p:nvPr/>
          </p:nvSpPr>
          <p:spPr bwMode="auto">
            <a:xfrm>
              <a:off x="1188" y="3319"/>
              <a:ext cx="240" cy="250"/>
            </a:xfrm>
            <a:prstGeom prst="rect">
              <a:avLst/>
            </a:prstGeom>
            <a:noFill/>
            <a:ln w="9525">
              <a:noFill/>
              <a:miter lim="800000"/>
              <a:headEnd/>
              <a:tailEnd/>
            </a:ln>
            <a:effectLst/>
          </p:spPr>
          <p:txBody>
            <a:bodyPr wrap="none">
              <a:spAutoFit/>
            </a:bodyPr>
            <a:lstStyle/>
            <a:p>
              <a:r>
                <a:rPr lang="en-GB"/>
                <a:t>O</a:t>
              </a:r>
            </a:p>
          </p:txBody>
        </p:sp>
        <p:sp>
          <p:nvSpPr>
            <p:cNvPr id="340013" name="Line 1069"/>
            <p:cNvSpPr>
              <a:spLocks noChangeShapeType="1"/>
            </p:cNvSpPr>
            <p:nvPr/>
          </p:nvSpPr>
          <p:spPr bwMode="auto">
            <a:xfrm>
              <a:off x="1371" y="3438"/>
              <a:ext cx="240" cy="0"/>
            </a:xfrm>
            <a:prstGeom prst="line">
              <a:avLst/>
            </a:prstGeom>
            <a:noFill/>
            <a:ln w="38100" cmpd="dbl">
              <a:solidFill>
                <a:schemeClr val="tx1"/>
              </a:solidFill>
              <a:round/>
              <a:headEnd/>
              <a:tailEnd/>
            </a:ln>
            <a:effectLst/>
          </p:spPr>
          <p:txBody>
            <a:bodyPr/>
            <a:lstStyle/>
            <a:p>
              <a:endParaRPr lang="en-US"/>
            </a:p>
          </p:txBody>
        </p:sp>
        <p:sp>
          <p:nvSpPr>
            <p:cNvPr id="340014" name="Line 1070"/>
            <p:cNvSpPr>
              <a:spLocks noChangeShapeType="1"/>
            </p:cNvSpPr>
            <p:nvPr/>
          </p:nvSpPr>
          <p:spPr bwMode="auto">
            <a:xfrm>
              <a:off x="1728" y="3438"/>
              <a:ext cx="240" cy="0"/>
            </a:xfrm>
            <a:prstGeom prst="line">
              <a:avLst/>
            </a:prstGeom>
            <a:noFill/>
            <a:ln w="38100" cmpd="dbl">
              <a:solidFill>
                <a:schemeClr val="tx1"/>
              </a:solidFill>
              <a:round/>
              <a:headEnd/>
              <a:tailEnd/>
            </a:ln>
            <a:effectLst/>
          </p:spPr>
          <p:txBody>
            <a:bodyPr/>
            <a:lstStyle/>
            <a:p>
              <a:endParaRPr lang="en-US"/>
            </a:p>
          </p:txBody>
        </p:sp>
        <p:sp>
          <p:nvSpPr>
            <p:cNvPr id="340015" name="Line 1071"/>
            <p:cNvSpPr>
              <a:spLocks noChangeShapeType="1"/>
            </p:cNvSpPr>
            <p:nvPr/>
          </p:nvSpPr>
          <p:spPr bwMode="auto">
            <a:xfrm>
              <a:off x="1296" y="3264"/>
              <a:ext cx="336" cy="0"/>
            </a:xfrm>
            <a:prstGeom prst="line">
              <a:avLst/>
            </a:prstGeom>
            <a:noFill/>
            <a:ln w="9525">
              <a:solidFill>
                <a:schemeClr val="accent2"/>
              </a:solidFill>
              <a:round/>
              <a:headEnd/>
              <a:tailEnd type="triangle" w="med" len="med"/>
            </a:ln>
            <a:effectLst/>
          </p:spPr>
          <p:txBody>
            <a:bodyPr/>
            <a:lstStyle/>
            <a:p>
              <a:endParaRPr lang="en-US"/>
            </a:p>
          </p:txBody>
        </p:sp>
        <p:sp>
          <p:nvSpPr>
            <p:cNvPr id="340016" name="Line 1072"/>
            <p:cNvSpPr>
              <a:spLocks noChangeShapeType="1"/>
            </p:cNvSpPr>
            <p:nvPr/>
          </p:nvSpPr>
          <p:spPr bwMode="auto">
            <a:xfrm>
              <a:off x="1701" y="3264"/>
              <a:ext cx="336" cy="0"/>
            </a:xfrm>
            <a:prstGeom prst="line">
              <a:avLst/>
            </a:prstGeom>
            <a:noFill/>
            <a:ln w="9525">
              <a:solidFill>
                <a:schemeClr val="accent2"/>
              </a:solidFill>
              <a:round/>
              <a:headEnd type="triangle" w="med" len="med"/>
              <a:tailEnd/>
            </a:ln>
            <a:effectLst/>
          </p:spPr>
          <p:txBody>
            <a:bodyPr/>
            <a:lstStyle/>
            <a:p>
              <a:endParaRPr lang="en-US"/>
            </a:p>
          </p:txBody>
        </p:sp>
      </p:grpSp>
      <p:grpSp>
        <p:nvGrpSpPr>
          <p:cNvPr id="340019" name="Group 1075"/>
          <p:cNvGrpSpPr>
            <a:grpSpLocks/>
          </p:cNvGrpSpPr>
          <p:nvPr/>
        </p:nvGrpSpPr>
        <p:grpSpPr bwMode="auto">
          <a:xfrm>
            <a:off x="5181600" y="5953125"/>
            <a:ext cx="2235200" cy="658813"/>
            <a:chOff x="3296" y="3216"/>
            <a:chExt cx="1408" cy="415"/>
          </a:xfrm>
        </p:grpSpPr>
        <p:grpSp>
          <p:nvGrpSpPr>
            <p:cNvPr id="340000" name="Group 1056"/>
            <p:cNvGrpSpPr>
              <a:grpSpLocks/>
            </p:cNvGrpSpPr>
            <p:nvPr/>
          </p:nvGrpSpPr>
          <p:grpSpPr bwMode="auto">
            <a:xfrm rot="16200000">
              <a:off x="3799" y="3184"/>
              <a:ext cx="415" cy="480"/>
              <a:chOff x="2256" y="1776"/>
              <a:chExt cx="415" cy="480"/>
            </a:xfrm>
          </p:grpSpPr>
          <p:sp>
            <p:nvSpPr>
              <p:cNvPr id="340001" name="AutoShape 1057"/>
              <p:cNvSpPr>
                <a:spLocks noChangeArrowheads="1"/>
              </p:cNvSpPr>
              <p:nvPr/>
            </p:nvSpPr>
            <p:spPr bwMode="auto">
              <a:xfrm rot="-5400000">
                <a:off x="2224" y="1808"/>
                <a:ext cx="480" cy="415"/>
              </a:xfrm>
              <a:prstGeom prst="hexagon">
                <a:avLst>
                  <a:gd name="adj" fmla="val 28916"/>
                  <a:gd name="vf" fmla="val 115470"/>
                </a:avLst>
              </a:prstGeom>
              <a:noFill/>
              <a:ln w="9525">
                <a:solidFill>
                  <a:schemeClr val="tx1"/>
                </a:solidFill>
                <a:miter lim="800000"/>
                <a:headEnd/>
                <a:tailEnd/>
              </a:ln>
              <a:effectLst/>
            </p:spPr>
            <p:txBody>
              <a:bodyPr wrap="none" anchor="ctr"/>
              <a:lstStyle/>
              <a:p>
                <a:endParaRPr lang="en-US"/>
              </a:p>
            </p:txBody>
          </p:sp>
          <p:sp>
            <p:nvSpPr>
              <p:cNvPr id="340002" name="Oval 1058"/>
              <p:cNvSpPr>
                <a:spLocks noChangeArrowheads="1"/>
              </p:cNvSpPr>
              <p:nvPr/>
            </p:nvSpPr>
            <p:spPr bwMode="auto">
              <a:xfrm>
                <a:off x="2319" y="1872"/>
                <a:ext cx="288" cy="288"/>
              </a:xfrm>
              <a:prstGeom prst="ellipse">
                <a:avLst/>
              </a:prstGeom>
              <a:noFill/>
              <a:ln w="9525">
                <a:solidFill>
                  <a:schemeClr val="tx1"/>
                </a:solidFill>
                <a:round/>
                <a:headEnd/>
                <a:tailEnd/>
              </a:ln>
              <a:effectLst/>
            </p:spPr>
            <p:txBody>
              <a:bodyPr wrap="none" anchor="ctr"/>
              <a:lstStyle/>
              <a:p>
                <a:endParaRPr lang="en-US"/>
              </a:p>
            </p:txBody>
          </p:sp>
        </p:grpSp>
        <p:sp>
          <p:nvSpPr>
            <p:cNvPr id="340003" name="Line 1059"/>
            <p:cNvSpPr>
              <a:spLocks noChangeShapeType="1"/>
            </p:cNvSpPr>
            <p:nvPr/>
          </p:nvSpPr>
          <p:spPr bwMode="auto">
            <a:xfrm rot="16200000" flipV="1">
              <a:off x="3647" y="3320"/>
              <a:ext cx="0" cy="240"/>
            </a:xfrm>
            <a:prstGeom prst="line">
              <a:avLst/>
            </a:prstGeom>
            <a:noFill/>
            <a:ln w="9525">
              <a:solidFill>
                <a:schemeClr val="accent2"/>
              </a:solidFill>
              <a:round/>
              <a:headEnd type="triangle" w="med" len="med"/>
              <a:tailEnd/>
            </a:ln>
            <a:effectLst/>
          </p:spPr>
          <p:txBody>
            <a:bodyPr/>
            <a:lstStyle/>
            <a:p>
              <a:endParaRPr lang="en-US"/>
            </a:p>
          </p:txBody>
        </p:sp>
        <p:sp>
          <p:nvSpPr>
            <p:cNvPr id="340008" name="Line 1064"/>
            <p:cNvSpPr>
              <a:spLocks noChangeShapeType="1"/>
            </p:cNvSpPr>
            <p:nvPr/>
          </p:nvSpPr>
          <p:spPr bwMode="auto">
            <a:xfrm rot="16200000" flipV="1">
              <a:off x="4342" y="3308"/>
              <a:ext cx="0" cy="240"/>
            </a:xfrm>
            <a:prstGeom prst="line">
              <a:avLst/>
            </a:prstGeom>
            <a:noFill/>
            <a:ln w="9525">
              <a:solidFill>
                <a:schemeClr val="accent2"/>
              </a:solidFill>
              <a:round/>
              <a:headEnd/>
              <a:tailEnd type="triangle" w="med" len="med"/>
            </a:ln>
            <a:effectLst/>
          </p:spPr>
          <p:txBody>
            <a:bodyPr/>
            <a:lstStyle/>
            <a:p>
              <a:endParaRPr lang="en-US"/>
            </a:p>
          </p:txBody>
        </p:sp>
        <p:sp>
          <p:nvSpPr>
            <p:cNvPr id="340017" name="Text Box 1073"/>
            <p:cNvSpPr txBox="1">
              <a:spLocks noChangeArrowheads="1"/>
            </p:cNvSpPr>
            <p:nvPr/>
          </p:nvSpPr>
          <p:spPr bwMode="auto">
            <a:xfrm>
              <a:off x="3296" y="3307"/>
              <a:ext cx="268" cy="250"/>
            </a:xfrm>
            <a:prstGeom prst="rect">
              <a:avLst/>
            </a:prstGeom>
            <a:noFill/>
            <a:ln w="9525">
              <a:noFill/>
              <a:miter lim="800000"/>
              <a:headEnd/>
              <a:tailEnd/>
            </a:ln>
            <a:effectLst/>
          </p:spPr>
          <p:txBody>
            <a:bodyPr wrap="none">
              <a:spAutoFit/>
            </a:bodyPr>
            <a:lstStyle/>
            <a:p>
              <a:r>
                <a:rPr lang="en-GB"/>
                <a:t>Cl</a:t>
              </a:r>
            </a:p>
          </p:txBody>
        </p:sp>
        <p:sp>
          <p:nvSpPr>
            <p:cNvPr id="340018" name="Text Box 1074"/>
            <p:cNvSpPr txBox="1">
              <a:spLocks noChangeArrowheads="1"/>
            </p:cNvSpPr>
            <p:nvPr/>
          </p:nvSpPr>
          <p:spPr bwMode="auto">
            <a:xfrm>
              <a:off x="4436" y="3298"/>
              <a:ext cx="268" cy="250"/>
            </a:xfrm>
            <a:prstGeom prst="rect">
              <a:avLst/>
            </a:prstGeom>
            <a:noFill/>
            <a:ln w="9525">
              <a:noFill/>
              <a:miter lim="800000"/>
              <a:headEnd/>
              <a:tailEnd/>
            </a:ln>
            <a:effectLst/>
          </p:spPr>
          <p:txBody>
            <a:bodyPr wrap="none">
              <a:spAutoFit/>
            </a:bodyPr>
            <a:lstStyle/>
            <a:p>
              <a:r>
                <a:rPr lang="en-GB"/>
                <a:t>Cl</a:t>
              </a:r>
            </a:p>
          </p:txBody>
        </p:sp>
      </p:grpSp>
      <p:grpSp>
        <p:nvGrpSpPr>
          <p:cNvPr id="340040" name="Group 1096"/>
          <p:cNvGrpSpPr>
            <a:grpSpLocks/>
          </p:cNvGrpSpPr>
          <p:nvPr/>
        </p:nvGrpSpPr>
        <p:grpSpPr bwMode="auto">
          <a:xfrm>
            <a:off x="2209800" y="3810000"/>
            <a:ext cx="1409700" cy="1262063"/>
            <a:chOff x="774" y="2355"/>
            <a:chExt cx="888" cy="795"/>
          </a:xfrm>
        </p:grpSpPr>
        <p:sp>
          <p:nvSpPr>
            <p:cNvPr id="340023" name="Line 1079"/>
            <p:cNvSpPr>
              <a:spLocks noChangeShapeType="1"/>
            </p:cNvSpPr>
            <p:nvPr/>
          </p:nvSpPr>
          <p:spPr bwMode="auto">
            <a:xfrm flipV="1">
              <a:off x="816" y="2382"/>
              <a:ext cx="432" cy="384"/>
            </a:xfrm>
            <a:prstGeom prst="line">
              <a:avLst/>
            </a:prstGeom>
            <a:noFill/>
            <a:ln w="9525">
              <a:solidFill>
                <a:schemeClr val="accent2"/>
              </a:solidFill>
              <a:round/>
              <a:headEnd/>
              <a:tailEnd type="triangle" w="med" len="med"/>
            </a:ln>
            <a:effectLst/>
          </p:spPr>
          <p:txBody>
            <a:bodyPr/>
            <a:lstStyle/>
            <a:p>
              <a:endParaRPr lang="en-US"/>
            </a:p>
          </p:txBody>
        </p:sp>
        <p:sp>
          <p:nvSpPr>
            <p:cNvPr id="340024" name="Line 1080"/>
            <p:cNvSpPr>
              <a:spLocks noChangeShapeType="1"/>
            </p:cNvSpPr>
            <p:nvPr/>
          </p:nvSpPr>
          <p:spPr bwMode="auto">
            <a:xfrm>
              <a:off x="816" y="2766"/>
              <a:ext cx="432" cy="384"/>
            </a:xfrm>
            <a:prstGeom prst="line">
              <a:avLst/>
            </a:prstGeom>
            <a:noFill/>
            <a:ln w="9525">
              <a:solidFill>
                <a:schemeClr val="accent2"/>
              </a:solidFill>
              <a:round/>
              <a:headEnd/>
              <a:tailEnd type="triangle" w="med" len="med"/>
            </a:ln>
            <a:effectLst/>
          </p:spPr>
          <p:txBody>
            <a:bodyPr/>
            <a:lstStyle/>
            <a:p>
              <a:endParaRPr lang="en-US"/>
            </a:p>
          </p:txBody>
        </p:sp>
        <p:sp>
          <p:nvSpPr>
            <p:cNvPr id="340026" name="Line 1082"/>
            <p:cNvSpPr>
              <a:spLocks noChangeShapeType="1"/>
            </p:cNvSpPr>
            <p:nvPr/>
          </p:nvSpPr>
          <p:spPr bwMode="auto">
            <a:xfrm>
              <a:off x="1221" y="2391"/>
              <a:ext cx="432" cy="384"/>
            </a:xfrm>
            <a:prstGeom prst="line">
              <a:avLst/>
            </a:prstGeom>
            <a:noFill/>
            <a:ln w="9525">
              <a:solidFill>
                <a:schemeClr val="accent2"/>
              </a:solidFill>
              <a:prstDash val="dash"/>
              <a:round/>
              <a:headEnd/>
              <a:tailEnd/>
            </a:ln>
            <a:effectLst/>
          </p:spPr>
          <p:txBody>
            <a:bodyPr/>
            <a:lstStyle/>
            <a:p>
              <a:endParaRPr lang="en-US"/>
            </a:p>
          </p:txBody>
        </p:sp>
        <p:sp>
          <p:nvSpPr>
            <p:cNvPr id="340027" name="Line 1083"/>
            <p:cNvSpPr>
              <a:spLocks noChangeShapeType="1"/>
            </p:cNvSpPr>
            <p:nvPr/>
          </p:nvSpPr>
          <p:spPr bwMode="auto">
            <a:xfrm flipV="1">
              <a:off x="1230" y="2757"/>
              <a:ext cx="432" cy="384"/>
            </a:xfrm>
            <a:prstGeom prst="line">
              <a:avLst/>
            </a:prstGeom>
            <a:noFill/>
            <a:ln w="9525">
              <a:solidFill>
                <a:schemeClr val="accent2"/>
              </a:solidFill>
              <a:prstDash val="dash"/>
              <a:round/>
              <a:headEnd/>
              <a:tailEnd/>
            </a:ln>
            <a:effectLst/>
          </p:spPr>
          <p:txBody>
            <a:bodyPr/>
            <a:lstStyle/>
            <a:p>
              <a:endParaRPr lang="en-US"/>
            </a:p>
          </p:txBody>
        </p:sp>
        <p:sp>
          <p:nvSpPr>
            <p:cNvPr id="340033" name="Arc 1089"/>
            <p:cNvSpPr>
              <a:spLocks/>
            </p:cNvSpPr>
            <p:nvPr/>
          </p:nvSpPr>
          <p:spPr bwMode="auto">
            <a:xfrm rot="-7314207" flipH="1" flipV="1">
              <a:off x="876" y="2685"/>
              <a:ext cx="240" cy="1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8000"/>
              </a:solidFill>
              <a:round/>
              <a:headEnd/>
              <a:tailEnd/>
            </a:ln>
            <a:effectLst/>
          </p:spPr>
          <p:txBody>
            <a:bodyPr wrap="none" anchor="ctr"/>
            <a:lstStyle/>
            <a:p>
              <a:endParaRPr lang="en-US"/>
            </a:p>
          </p:txBody>
        </p:sp>
        <p:sp>
          <p:nvSpPr>
            <p:cNvPr id="340034" name="Text Box 1090"/>
            <p:cNvSpPr txBox="1">
              <a:spLocks noChangeArrowheads="1"/>
            </p:cNvSpPr>
            <p:nvPr/>
          </p:nvSpPr>
          <p:spPr bwMode="auto">
            <a:xfrm>
              <a:off x="774" y="2355"/>
              <a:ext cx="324" cy="442"/>
            </a:xfrm>
            <a:prstGeom prst="rect">
              <a:avLst/>
            </a:prstGeom>
            <a:noFill/>
            <a:ln w="9525">
              <a:noFill/>
              <a:miter lim="800000"/>
              <a:headEnd/>
              <a:tailEnd/>
            </a:ln>
            <a:effectLst/>
          </p:spPr>
          <p:txBody>
            <a:bodyPr>
              <a:spAutoFit/>
            </a:bodyPr>
            <a:lstStyle/>
            <a:p>
              <a:r>
                <a:rPr lang="en-GB">
                  <a:solidFill>
                    <a:schemeClr val="accent2"/>
                  </a:solidFill>
                  <a:sym typeface="Symbol" pitchFamily="80" charset="2"/>
                </a:rPr>
                <a:t></a:t>
              </a:r>
              <a:r>
                <a:rPr lang="en-GB" baseline="-25000">
                  <a:solidFill>
                    <a:schemeClr val="accent2"/>
                  </a:solidFill>
                  <a:sym typeface="Symbol" pitchFamily="80" charset="2"/>
                </a:rPr>
                <a:t>b</a:t>
              </a:r>
            </a:p>
            <a:p>
              <a:endParaRPr lang="en-GB"/>
            </a:p>
          </p:txBody>
        </p:sp>
        <p:sp>
          <p:nvSpPr>
            <p:cNvPr id="340035" name="Text Box 1091"/>
            <p:cNvSpPr txBox="1">
              <a:spLocks noChangeArrowheads="1"/>
            </p:cNvSpPr>
            <p:nvPr/>
          </p:nvSpPr>
          <p:spPr bwMode="auto">
            <a:xfrm>
              <a:off x="798" y="2871"/>
              <a:ext cx="266" cy="250"/>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b</a:t>
              </a:r>
            </a:p>
          </p:txBody>
        </p:sp>
        <p:sp>
          <p:nvSpPr>
            <p:cNvPr id="340036" name="Text Box 1092"/>
            <p:cNvSpPr txBox="1">
              <a:spLocks noChangeArrowheads="1"/>
            </p:cNvSpPr>
            <p:nvPr/>
          </p:nvSpPr>
          <p:spPr bwMode="auto">
            <a:xfrm>
              <a:off x="1011" y="2754"/>
              <a:ext cx="199" cy="250"/>
            </a:xfrm>
            <a:prstGeom prst="rect">
              <a:avLst/>
            </a:prstGeom>
            <a:noFill/>
            <a:ln w="9525">
              <a:noFill/>
              <a:miter lim="800000"/>
              <a:headEnd/>
              <a:tailEnd/>
            </a:ln>
            <a:effectLst/>
          </p:spPr>
          <p:txBody>
            <a:bodyPr wrap="none">
              <a:spAutoFit/>
            </a:bodyPr>
            <a:lstStyle/>
            <a:p>
              <a:r>
                <a:rPr lang="en-GB">
                  <a:solidFill>
                    <a:srgbClr val="008000"/>
                  </a:solidFill>
                  <a:sym typeface="Symbol" pitchFamily="80" charset="2"/>
                </a:rPr>
                <a:t></a:t>
              </a:r>
              <a:endParaRPr lang="en-GB">
                <a:solidFill>
                  <a:srgbClr val="008000"/>
                </a:solidFill>
              </a:endParaRPr>
            </a:p>
          </p:txBody>
        </p:sp>
        <p:sp>
          <p:nvSpPr>
            <p:cNvPr id="340038" name="Line 1094"/>
            <p:cNvSpPr>
              <a:spLocks noChangeShapeType="1"/>
            </p:cNvSpPr>
            <p:nvPr/>
          </p:nvSpPr>
          <p:spPr bwMode="auto">
            <a:xfrm>
              <a:off x="834" y="2766"/>
              <a:ext cx="816" cy="0"/>
            </a:xfrm>
            <a:prstGeom prst="line">
              <a:avLst/>
            </a:prstGeom>
            <a:noFill/>
            <a:ln w="38100">
              <a:solidFill>
                <a:srgbClr val="FF0000"/>
              </a:solidFill>
              <a:round/>
              <a:headEnd/>
              <a:tailEnd type="triangle" w="med" len="med"/>
            </a:ln>
            <a:effectLst/>
          </p:spPr>
          <p:txBody>
            <a:bodyPr/>
            <a:lstStyle/>
            <a:p>
              <a:endParaRPr lang="en-US"/>
            </a:p>
          </p:txBody>
        </p:sp>
        <p:sp>
          <p:nvSpPr>
            <p:cNvPr id="340039" name="Text Box 1095"/>
            <p:cNvSpPr txBox="1">
              <a:spLocks noChangeArrowheads="1"/>
            </p:cNvSpPr>
            <p:nvPr/>
          </p:nvSpPr>
          <p:spPr bwMode="auto">
            <a:xfrm>
              <a:off x="1152" y="2517"/>
              <a:ext cx="208" cy="250"/>
            </a:xfrm>
            <a:prstGeom prst="rect">
              <a:avLst/>
            </a:prstGeom>
            <a:noFill/>
            <a:ln w="9525">
              <a:noFill/>
              <a:miter lim="800000"/>
              <a:headEnd/>
              <a:tailEnd/>
            </a:ln>
            <a:effectLst/>
          </p:spPr>
          <p:txBody>
            <a:bodyPr wrap="none">
              <a:spAutoFit/>
            </a:bodyPr>
            <a:lstStyle/>
            <a:p>
              <a:r>
                <a:rPr lang="en-GB" b="1">
                  <a:solidFill>
                    <a:srgbClr val="FF0000"/>
                  </a:solidFill>
                  <a:sym typeface="Symbol" pitchFamily="80" charset="2"/>
                </a:rPr>
                <a:t></a:t>
              </a:r>
            </a:p>
          </p:txBody>
        </p:sp>
      </p:grpSp>
      <p:graphicFrame>
        <p:nvGraphicFramePr>
          <p:cNvPr id="340042" name="Object 1098"/>
          <p:cNvGraphicFramePr>
            <a:graphicFrameLocks noChangeAspect="1"/>
          </p:cNvGraphicFramePr>
          <p:nvPr/>
        </p:nvGraphicFramePr>
        <p:xfrm>
          <a:off x="4648200" y="4038600"/>
          <a:ext cx="1908175" cy="573088"/>
        </p:xfrm>
        <a:graphic>
          <a:graphicData uri="http://schemas.openxmlformats.org/presentationml/2006/ole">
            <mc:AlternateContent xmlns:mc="http://schemas.openxmlformats.org/markup-compatibility/2006">
              <mc:Choice xmlns:v="urn:schemas-microsoft-com:vml" Requires="v">
                <p:oleObj spid="_x0000_s340052" name="Equation" r:id="rId3" imgW="761760" imgH="228600" progId="Equation.3">
                  <p:embed/>
                </p:oleObj>
              </mc:Choice>
              <mc:Fallback>
                <p:oleObj name="Equation" r:id="rId3" imgW="761760" imgH="228600" progId="Equation.3">
                  <p:embed/>
                  <p:pic>
                    <p:nvPicPr>
                      <p:cNvPr id="0" name="Picture 10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038600"/>
                        <a:ext cx="19081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0021"/>
                                        </p:tgtEl>
                                        <p:attrNameLst>
                                          <p:attrName>style.visibility</p:attrName>
                                        </p:attrNameLst>
                                      </p:cBhvr>
                                      <p:to>
                                        <p:strVal val="visible"/>
                                      </p:to>
                                    </p:set>
                                    <p:anim calcmode="lin" valueType="num">
                                      <p:cBhvr additive="base">
                                        <p:cTn id="7" dur="500" fill="hold"/>
                                        <p:tgtEl>
                                          <p:spTgt spid="340021"/>
                                        </p:tgtEl>
                                        <p:attrNameLst>
                                          <p:attrName>ppt_x</p:attrName>
                                        </p:attrNameLst>
                                      </p:cBhvr>
                                      <p:tavLst>
                                        <p:tav tm="0">
                                          <p:val>
                                            <p:strVal val="0-#ppt_w/2"/>
                                          </p:val>
                                        </p:tav>
                                        <p:tav tm="100000">
                                          <p:val>
                                            <p:strVal val="#ppt_x"/>
                                          </p:val>
                                        </p:tav>
                                      </p:tavLst>
                                    </p:anim>
                                    <p:anim calcmode="lin" valueType="num">
                                      <p:cBhvr additive="base">
                                        <p:cTn id="8" dur="500" fill="hold"/>
                                        <p:tgtEl>
                                          <p:spTgt spid="3400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40022"/>
                                        </p:tgtEl>
                                        <p:attrNameLst>
                                          <p:attrName>style.visibility</p:attrName>
                                        </p:attrNameLst>
                                      </p:cBhvr>
                                      <p:to>
                                        <p:strVal val="visible"/>
                                      </p:to>
                                    </p:set>
                                    <p:anim calcmode="lin" valueType="num">
                                      <p:cBhvr additive="base">
                                        <p:cTn id="13" dur="500" fill="hold"/>
                                        <p:tgtEl>
                                          <p:spTgt spid="340022"/>
                                        </p:tgtEl>
                                        <p:attrNameLst>
                                          <p:attrName>ppt_x</p:attrName>
                                        </p:attrNameLst>
                                      </p:cBhvr>
                                      <p:tavLst>
                                        <p:tav tm="0">
                                          <p:val>
                                            <p:strVal val="1+#ppt_w/2"/>
                                          </p:val>
                                        </p:tav>
                                        <p:tav tm="100000">
                                          <p:val>
                                            <p:strVal val="#ppt_x"/>
                                          </p:val>
                                        </p:tav>
                                      </p:tavLst>
                                    </p:anim>
                                    <p:anim calcmode="lin" valueType="num">
                                      <p:cBhvr additive="base">
                                        <p:cTn id="14" dur="500" fill="hold"/>
                                        <p:tgtEl>
                                          <p:spTgt spid="3400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0040"/>
                                        </p:tgtEl>
                                        <p:attrNameLst>
                                          <p:attrName>style.visibility</p:attrName>
                                        </p:attrNameLst>
                                      </p:cBhvr>
                                      <p:to>
                                        <p:strVal val="visible"/>
                                      </p:to>
                                    </p:set>
                                    <p:anim calcmode="lin" valueType="num">
                                      <p:cBhvr additive="base">
                                        <p:cTn id="19" dur="500" fill="hold"/>
                                        <p:tgtEl>
                                          <p:spTgt spid="340040"/>
                                        </p:tgtEl>
                                        <p:attrNameLst>
                                          <p:attrName>ppt_x</p:attrName>
                                        </p:attrNameLst>
                                      </p:cBhvr>
                                      <p:tavLst>
                                        <p:tav tm="0">
                                          <p:val>
                                            <p:strVal val="0-#ppt_w/2"/>
                                          </p:val>
                                        </p:tav>
                                        <p:tav tm="100000">
                                          <p:val>
                                            <p:strVal val="#ppt_x"/>
                                          </p:val>
                                        </p:tav>
                                      </p:tavLst>
                                    </p:anim>
                                    <p:anim calcmode="lin" valueType="num">
                                      <p:cBhvr additive="base">
                                        <p:cTn id="20" dur="500" fill="hold"/>
                                        <p:tgtEl>
                                          <p:spTgt spid="3400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40042"/>
                                        </p:tgtEl>
                                        <p:attrNameLst>
                                          <p:attrName>style.visibility</p:attrName>
                                        </p:attrNameLst>
                                      </p:cBhvr>
                                      <p:to>
                                        <p:strVal val="visible"/>
                                      </p:to>
                                    </p:set>
                                    <p:anim calcmode="lin" valueType="num">
                                      <p:cBhvr additive="base">
                                        <p:cTn id="25" dur="500" fill="hold"/>
                                        <p:tgtEl>
                                          <p:spTgt spid="340042"/>
                                        </p:tgtEl>
                                        <p:attrNameLst>
                                          <p:attrName>ppt_x</p:attrName>
                                        </p:attrNameLst>
                                      </p:cBhvr>
                                      <p:tavLst>
                                        <p:tav tm="0">
                                          <p:val>
                                            <p:strVal val="1+#ppt_w/2"/>
                                          </p:val>
                                        </p:tav>
                                        <p:tav tm="100000">
                                          <p:val>
                                            <p:strVal val="#ppt_x"/>
                                          </p:val>
                                        </p:tav>
                                      </p:tavLst>
                                    </p:anim>
                                    <p:anim calcmode="lin" valueType="num">
                                      <p:cBhvr additive="base">
                                        <p:cTn id="26" dur="500" fill="hold"/>
                                        <p:tgtEl>
                                          <p:spTgt spid="34004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40020"/>
                                        </p:tgtEl>
                                        <p:attrNameLst>
                                          <p:attrName>style.visibility</p:attrName>
                                        </p:attrNameLst>
                                      </p:cBhvr>
                                      <p:to>
                                        <p:strVal val="visible"/>
                                      </p:to>
                                    </p:set>
                                    <p:anim calcmode="lin" valueType="num">
                                      <p:cBhvr additive="base">
                                        <p:cTn id="31" dur="500" fill="hold"/>
                                        <p:tgtEl>
                                          <p:spTgt spid="340020"/>
                                        </p:tgtEl>
                                        <p:attrNameLst>
                                          <p:attrName>ppt_x</p:attrName>
                                        </p:attrNameLst>
                                      </p:cBhvr>
                                      <p:tavLst>
                                        <p:tav tm="0">
                                          <p:val>
                                            <p:strVal val="0-#ppt_w/2"/>
                                          </p:val>
                                        </p:tav>
                                        <p:tav tm="100000">
                                          <p:val>
                                            <p:strVal val="#ppt_x"/>
                                          </p:val>
                                        </p:tav>
                                      </p:tavLst>
                                    </p:anim>
                                    <p:anim calcmode="lin" valueType="num">
                                      <p:cBhvr additive="base">
                                        <p:cTn id="32" dur="500" fill="hold"/>
                                        <p:tgtEl>
                                          <p:spTgt spid="3400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40019"/>
                                        </p:tgtEl>
                                        <p:attrNameLst>
                                          <p:attrName>style.visibility</p:attrName>
                                        </p:attrNameLst>
                                      </p:cBhvr>
                                      <p:to>
                                        <p:strVal val="visible"/>
                                      </p:to>
                                    </p:set>
                                    <p:anim calcmode="lin" valueType="num">
                                      <p:cBhvr additive="base">
                                        <p:cTn id="37" dur="500" fill="hold"/>
                                        <p:tgtEl>
                                          <p:spTgt spid="340019"/>
                                        </p:tgtEl>
                                        <p:attrNameLst>
                                          <p:attrName>ppt_x</p:attrName>
                                        </p:attrNameLst>
                                      </p:cBhvr>
                                      <p:tavLst>
                                        <p:tav tm="0">
                                          <p:val>
                                            <p:strVal val="1+#ppt_w/2"/>
                                          </p:val>
                                        </p:tav>
                                        <p:tav tm="100000">
                                          <p:val>
                                            <p:strVal val="#ppt_x"/>
                                          </p:val>
                                        </p:tav>
                                      </p:tavLst>
                                    </p:anim>
                                    <p:anim calcmode="lin" valueType="num">
                                      <p:cBhvr additive="base">
                                        <p:cTn id="38" dur="500" fill="hold"/>
                                        <p:tgtEl>
                                          <p:spTgt spid="3400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type="body" idx="1"/>
          </p:nvPr>
        </p:nvSpPr>
        <p:spPr>
          <a:xfrm>
            <a:off x="609600" y="609600"/>
            <a:ext cx="7772400" cy="4800600"/>
          </a:xfrm>
        </p:spPr>
        <p:txBody>
          <a:bodyPr/>
          <a:lstStyle/>
          <a:p>
            <a:pPr>
              <a:lnSpc>
                <a:spcPct val="90000"/>
              </a:lnSpc>
              <a:buFontTx/>
              <a:buNone/>
            </a:pPr>
            <a:r>
              <a:rPr lang="en-GB">
                <a:solidFill>
                  <a:srgbClr val="FF0000"/>
                </a:solidFill>
                <a:cs typeface="Times New Roman" pitchFamily="18" charset="0"/>
              </a:rPr>
              <a:t>3.3 Higher Multipoles</a:t>
            </a:r>
          </a:p>
          <a:p>
            <a:pPr>
              <a:lnSpc>
                <a:spcPct val="90000"/>
              </a:lnSpc>
            </a:pPr>
            <a:endParaRPr lang="en-GB" sz="1800">
              <a:cs typeface="Times New Roman" pitchFamily="18" charset="0"/>
            </a:endParaRPr>
          </a:p>
          <a:p>
            <a:pPr>
              <a:lnSpc>
                <a:spcPct val="90000"/>
              </a:lnSpc>
            </a:pPr>
            <a:r>
              <a:rPr lang="en-GB" sz="1800">
                <a:cs typeface="Times New Roman" pitchFamily="18" charset="0"/>
              </a:rPr>
              <a:t>Although the linear molecules CO</a:t>
            </a:r>
            <a:r>
              <a:rPr lang="en-GB" sz="1800" baseline="-30000">
                <a:cs typeface="Times New Roman" pitchFamily="18" charset="0"/>
              </a:rPr>
              <a:t>2</a:t>
            </a:r>
            <a:r>
              <a:rPr lang="en-GB" sz="1800">
                <a:cs typeface="Times New Roman" pitchFamily="18" charset="0"/>
              </a:rPr>
              <a:t> (O=C=O) and acetylene (H</a:t>
            </a:r>
            <a:r>
              <a:rPr lang="en-GB" sz="1800">
                <a:cs typeface="Times New Roman" pitchFamily="18" charset="0"/>
                <a:sym typeface="Symbol" pitchFamily="80" charset="2"/>
              </a:rPr>
              <a:t></a:t>
            </a:r>
            <a:r>
              <a:rPr lang="en-GB" sz="1800">
                <a:cs typeface="Times New Roman" pitchFamily="18" charset="0"/>
              </a:rPr>
              <a:t>C</a:t>
            </a:r>
            <a:r>
              <a:rPr lang="en-GB" sz="1800">
                <a:cs typeface="Times New Roman" pitchFamily="18" charset="0"/>
                <a:sym typeface="Symbol" pitchFamily="80" charset="2"/>
              </a:rPr>
              <a:t></a:t>
            </a:r>
            <a:r>
              <a:rPr lang="en-GB" sz="1800">
                <a:cs typeface="Times New Roman" pitchFamily="18" charset="0"/>
              </a:rPr>
              <a:t>C</a:t>
            </a:r>
            <a:r>
              <a:rPr lang="en-GB" sz="1800">
                <a:cs typeface="Times New Roman" pitchFamily="18" charset="0"/>
                <a:sym typeface="Symbol" pitchFamily="80" charset="2"/>
              </a:rPr>
              <a:t></a:t>
            </a:r>
            <a:r>
              <a:rPr lang="en-GB" sz="1800">
                <a:cs typeface="Times New Roman" pitchFamily="18" charset="0"/>
              </a:rPr>
              <a:t>H) and the planar molecule benzene (C</a:t>
            </a:r>
            <a:r>
              <a:rPr lang="en-GB" sz="1800" baseline="-30000">
                <a:cs typeface="Times New Roman" pitchFamily="18" charset="0"/>
              </a:rPr>
              <a:t>6</a:t>
            </a:r>
            <a:r>
              <a:rPr lang="en-GB" sz="1800">
                <a:cs typeface="Times New Roman" pitchFamily="18" charset="0"/>
              </a:rPr>
              <a:t>H</a:t>
            </a:r>
            <a:r>
              <a:rPr lang="en-GB" sz="1800" baseline="-30000">
                <a:cs typeface="Times New Roman" pitchFamily="18" charset="0"/>
              </a:rPr>
              <a:t>6</a:t>
            </a:r>
            <a:r>
              <a:rPr lang="en-GB" sz="1800">
                <a:cs typeface="Times New Roman" pitchFamily="18" charset="0"/>
              </a:rPr>
              <a:t>) do not have dipole moments, they have non-zero </a:t>
            </a:r>
            <a:r>
              <a:rPr lang="en-GB" sz="1800">
                <a:solidFill>
                  <a:srgbClr val="FF0000"/>
                </a:solidFill>
                <a:cs typeface="Times New Roman" pitchFamily="18" charset="0"/>
              </a:rPr>
              <a:t>quadrupole</a:t>
            </a:r>
            <a:r>
              <a:rPr lang="en-GB" sz="1800">
                <a:cs typeface="Times New Roman" pitchFamily="18" charset="0"/>
              </a:rPr>
              <a:t> moments.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For more symmetrical molecules, the first non-zero multipole moments have higher order: thus, the methane molecule (CH</a:t>
            </a:r>
            <a:r>
              <a:rPr lang="en-GB" sz="1800" baseline="-30000">
                <a:cs typeface="Times New Roman" pitchFamily="18" charset="0"/>
              </a:rPr>
              <a:t>4</a:t>
            </a:r>
            <a:r>
              <a:rPr lang="en-GB" sz="1800">
                <a:cs typeface="Times New Roman" pitchFamily="18" charset="0"/>
              </a:rPr>
              <a:t>) has no dipole or quadrupole moment, but it has a non-zero </a:t>
            </a:r>
            <a:r>
              <a:rPr lang="en-GB" sz="1800">
                <a:solidFill>
                  <a:srgbClr val="FF0000"/>
                </a:solidFill>
                <a:cs typeface="Times New Roman" pitchFamily="18" charset="0"/>
              </a:rPr>
              <a:t>octopole</a:t>
            </a:r>
            <a:r>
              <a:rPr lang="en-GB" sz="1800">
                <a:cs typeface="Times New Roman" pitchFamily="18" charset="0"/>
              </a:rPr>
              <a:t> moment. </a:t>
            </a:r>
          </a:p>
          <a:p>
            <a:pPr>
              <a:lnSpc>
                <a:spcPct val="90000"/>
              </a:lnSpc>
              <a:buFontTx/>
              <a:buNone/>
            </a:pPr>
            <a:endParaRPr lang="en-GB" sz="1800">
              <a:solidFill>
                <a:srgbClr val="FF0000"/>
              </a:solidFill>
              <a:cs typeface="Times New Roman" pitchFamily="18" charset="0"/>
            </a:endParaRPr>
          </a:p>
        </p:txBody>
      </p:sp>
      <p:grpSp>
        <p:nvGrpSpPr>
          <p:cNvPr id="304135" name="Group 7"/>
          <p:cNvGrpSpPr>
            <a:grpSpLocks/>
          </p:cNvGrpSpPr>
          <p:nvPr/>
        </p:nvGrpSpPr>
        <p:grpSpPr bwMode="auto">
          <a:xfrm>
            <a:off x="1604963" y="2171700"/>
            <a:ext cx="6088062" cy="2151063"/>
            <a:chOff x="1056" y="1368"/>
            <a:chExt cx="3835" cy="1355"/>
          </a:xfrm>
        </p:grpSpPr>
        <p:pic>
          <p:nvPicPr>
            <p:cNvPr id="304133" name="Picture 5" descr="C:\Roy documents\Teaching\chm2s1\quads.jpg"/>
            <p:cNvPicPr>
              <a:picLocks noChangeAspect="1" noChangeArrowheads="1"/>
            </p:cNvPicPr>
            <p:nvPr/>
          </p:nvPicPr>
          <p:blipFill>
            <a:blip r:embed="rId2" cstate="print"/>
            <a:srcRect/>
            <a:stretch>
              <a:fillRect/>
            </a:stretch>
          </p:blipFill>
          <p:spPr bwMode="auto">
            <a:xfrm>
              <a:off x="1056" y="1368"/>
              <a:ext cx="1517" cy="1355"/>
            </a:xfrm>
            <a:prstGeom prst="rect">
              <a:avLst/>
            </a:prstGeom>
            <a:noFill/>
            <a:ln w="9525">
              <a:solidFill>
                <a:srgbClr val="0714BB"/>
              </a:solidFill>
              <a:miter lim="800000"/>
              <a:headEnd/>
              <a:tailEnd/>
            </a:ln>
          </p:spPr>
        </p:pic>
        <p:pic>
          <p:nvPicPr>
            <p:cNvPr id="304134" name="Picture 6" descr="C:\Roy documents\Teaching\chm2s1\ch4.jpg"/>
            <p:cNvPicPr>
              <a:picLocks noChangeAspect="1" noChangeArrowheads="1"/>
            </p:cNvPicPr>
            <p:nvPr/>
          </p:nvPicPr>
          <p:blipFill>
            <a:blip r:embed="rId3" cstate="print"/>
            <a:srcRect/>
            <a:stretch>
              <a:fillRect/>
            </a:stretch>
          </p:blipFill>
          <p:spPr bwMode="auto">
            <a:xfrm>
              <a:off x="3264" y="1379"/>
              <a:ext cx="1627" cy="1332"/>
            </a:xfrm>
            <a:prstGeom prst="rect">
              <a:avLst/>
            </a:prstGeom>
            <a:noFill/>
            <a:ln w="9525">
              <a:solidFill>
                <a:srgbClr val="0714BB"/>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4135"/>
                                        </p:tgtEl>
                                        <p:attrNameLst>
                                          <p:attrName>style.visibility</p:attrName>
                                        </p:attrNameLst>
                                      </p:cBhvr>
                                      <p:to>
                                        <p:strVal val="visible"/>
                                      </p:to>
                                    </p:set>
                                    <p:animEffect transition="in" filter="dissolve">
                                      <p:cBhvr>
                                        <p:cTn id="7" dur="500"/>
                                        <p:tgtEl>
                                          <p:spTgt spid="304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1DD9A8-1DB2-E948-A260-DE5EDC88B199}"/>
              </a:ext>
            </a:extLst>
          </p:cNvPr>
          <p:cNvSpPr txBox="1"/>
          <p:nvPr/>
        </p:nvSpPr>
        <p:spPr>
          <a:xfrm>
            <a:off x="152400" y="152400"/>
            <a:ext cx="8881406" cy="6863417"/>
          </a:xfrm>
          <a:prstGeom prst="rect">
            <a:avLst/>
          </a:prstGeom>
          <a:noFill/>
        </p:spPr>
        <p:txBody>
          <a:bodyPr wrap="none" rtlCol="0">
            <a:spAutoFit/>
          </a:bodyPr>
          <a:lstStyle/>
          <a:p>
            <a:r>
              <a:rPr lang="cs-CZ" b="1" dirty="0" err="1"/>
              <a:t>Colour</a:t>
            </a:r>
            <a:r>
              <a:rPr lang="cs-CZ" b="1" dirty="0"/>
              <a:t> and Taste</a:t>
            </a:r>
            <a:br>
              <a:rPr lang="cs-CZ" dirty="0"/>
            </a:br>
            <a:r>
              <a:rPr lang="cs-CZ" dirty="0" err="1"/>
              <a:t>Proteins</a:t>
            </a:r>
            <a:r>
              <a:rPr lang="cs-CZ" dirty="0"/>
              <a:t> are </a:t>
            </a:r>
            <a:r>
              <a:rPr lang="cs-CZ" dirty="0" err="1"/>
              <a:t>colourless</a:t>
            </a:r>
            <a:r>
              <a:rPr lang="cs-CZ" dirty="0"/>
              <a:t> and </a:t>
            </a:r>
            <a:r>
              <a:rPr lang="cs-CZ" dirty="0" err="1"/>
              <a:t>usually</a:t>
            </a:r>
            <a:r>
              <a:rPr lang="cs-CZ" dirty="0"/>
              <a:t> </a:t>
            </a:r>
            <a:r>
              <a:rPr lang="cs-CZ" dirty="0" err="1"/>
              <a:t>tasteless</a:t>
            </a:r>
            <a:r>
              <a:rPr lang="cs-CZ" dirty="0"/>
              <a:t>. These are </a:t>
            </a:r>
            <a:r>
              <a:rPr lang="cs-CZ" dirty="0" err="1"/>
              <a:t>homogeneous</a:t>
            </a:r>
            <a:r>
              <a:rPr lang="cs-CZ" dirty="0"/>
              <a:t> </a:t>
            </a:r>
          </a:p>
          <a:p>
            <a:r>
              <a:rPr lang="cs-CZ" dirty="0"/>
              <a:t>and </a:t>
            </a:r>
            <a:r>
              <a:rPr lang="cs-CZ" dirty="0" err="1"/>
              <a:t>crystalline</a:t>
            </a:r>
            <a:r>
              <a:rPr lang="cs-CZ" dirty="0"/>
              <a:t>.</a:t>
            </a:r>
          </a:p>
          <a:p>
            <a:endParaRPr lang="cs-CZ" dirty="0"/>
          </a:p>
          <a:p>
            <a:r>
              <a:rPr lang="cs-CZ" b="1" dirty="0" err="1"/>
              <a:t>Shape</a:t>
            </a:r>
            <a:r>
              <a:rPr lang="cs-CZ" b="1" dirty="0"/>
              <a:t> and </a:t>
            </a:r>
            <a:r>
              <a:rPr lang="cs-CZ" b="1" dirty="0" err="1"/>
              <a:t>Size</a:t>
            </a:r>
            <a:br>
              <a:rPr lang="cs-CZ" dirty="0"/>
            </a:br>
            <a:r>
              <a:rPr lang="cs-CZ" dirty="0" err="1"/>
              <a:t>The</a:t>
            </a:r>
            <a:r>
              <a:rPr lang="cs-CZ" dirty="0"/>
              <a:t> </a:t>
            </a:r>
            <a:r>
              <a:rPr lang="cs-CZ" dirty="0" err="1"/>
              <a:t>proteins</a:t>
            </a:r>
            <a:r>
              <a:rPr lang="cs-CZ" dirty="0"/>
              <a:t> </a:t>
            </a:r>
            <a:r>
              <a:rPr lang="cs-CZ" dirty="0" err="1"/>
              <a:t>range</a:t>
            </a:r>
            <a:r>
              <a:rPr lang="cs-CZ" dirty="0"/>
              <a:t> in </a:t>
            </a:r>
            <a:r>
              <a:rPr lang="cs-CZ" dirty="0" err="1"/>
              <a:t>shape</a:t>
            </a:r>
            <a:r>
              <a:rPr lang="cs-CZ" dirty="0"/>
              <a:t> </a:t>
            </a:r>
            <a:r>
              <a:rPr lang="cs-CZ" dirty="0" err="1"/>
              <a:t>from</a:t>
            </a:r>
            <a:r>
              <a:rPr lang="cs-CZ" dirty="0"/>
              <a:t> </a:t>
            </a:r>
            <a:r>
              <a:rPr lang="cs-CZ" dirty="0" err="1"/>
              <a:t>simple</a:t>
            </a:r>
            <a:r>
              <a:rPr lang="cs-CZ" dirty="0"/>
              <a:t> </a:t>
            </a:r>
            <a:r>
              <a:rPr lang="cs-CZ" dirty="0" err="1"/>
              <a:t>crystalloid</a:t>
            </a:r>
            <a:r>
              <a:rPr lang="cs-CZ" dirty="0"/>
              <a:t> </a:t>
            </a:r>
            <a:r>
              <a:rPr lang="cs-CZ" dirty="0" err="1"/>
              <a:t>spherical</a:t>
            </a:r>
            <a:r>
              <a:rPr lang="cs-CZ" dirty="0"/>
              <a:t> </a:t>
            </a:r>
            <a:r>
              <a:rPr lang="cs-CZ" dirty="0" err="1"/>
              <a:t>structures</a:t>
            </a:r>
            <a:r>
              <a:rPr lang="cs-CZ" dirty="0"/>
              <a:t> to </a:t>
            </a:r>
          </a:p>
          <a:p>
            <a:r>
              <a:rPr lang="cs-CZ" dirty="0"/>
              <a:t>long </a:t>
            </a:r>
            <a:r>
              <a:rPr lang="cs-CZ" dirty="0" err="1"/>
              <a:t>fibrillar</a:t>
            </a:r>
            <a:r>
              <a:rPr lang="cs-CZ" dirty="0"/>
              <a:t> </a:t>
            </a:r>
            <a:r>
              <a:rPr lang="cs-CZ" dirty="0" err="1"/>
              <a:t>structures</a:t>
            </a:r>
            <a:r>
              <a:rPr lang="cs-CZ" dirty="0"/>
              <a:t>. </a:t>
            </a:r>
            <a:r>
              <a:rPr lang="cs-CZ" dirty="0" err="1"/>
              <a:t>Two</a:t>
            </a:r>
            <a:r>
              <a:rPr lang="cs-CZ" dirty="0"/>
              <a:t> </a:t>
            </a:r>
            <a:r>
              <a:rPr lang="cs-CZ" dirty="0" err="1"/>
              <a:t>distinct</a:t>
            </a:r>
            <a:r>
              <a:rPr lang="cs-CZ" dirty="0"/>
              <a:t> </a:t>
            </a:r>
            <a:r>
              <a:rPr lang="cs-CZ" dirty="0" err="1"/>
              <a:t>patterns</a:t>
            </a:r>
            <a:r>
              <a:rPr lang="cs-CZ" dirty="0"/>
              <a:t> </a:t>
            </a:r>
            <a:r>
              <a:rPr lang="cs-CZ" dirty="0" err="1"/>
              <a:t>of</a:t>
            </a:r>
            <a:r>
              <a:rPr lang="cs-CZ" dirty="0"/>
              <a:t> </a:t>
            </a:r>
            <a:r>
              <a:rPr lang="cs-CZ" dirty="0" err="1"/>
              <a:t>shapehave</a:t>
            </a:r>
            <a:r>
              <a:rPr lang="cs-CZ" dirty="0"/>
              <a:t> </a:t>
            </a:r>
            <a:r>
              <a:rPr lang="cs-CZ" dirty="0" err="1"/>
              <a:t>been</a:t>
            </a:r>
            <a:r>
              <a:rPr lang="cs-CZ" dirty="0"/>
              <a:t> </a:t>
            </a:r>
            <a:r>
              <a:rPr lang="cs-CZ" dirty="0" err="1"/>
              <a:t>recognized</a:t>
            </a:r>
            <a:r>
              <a:rPr lang="cs-CZ" dirty="0"/>
              <a:t> :</a:t>
            </a:r>
            <a:br>
              <a:rPr lang="cs-CZ" dirty="0"/>
            </a:br>
            <a:r>
              <a:rPr lang="cs-CZ" b="1" dirty="0"/>
              <a:t>A. </a:t>
            </a:r>
            <a:r>
              <a:rPr lang="cs-CZ" b="1" dirty="0" err="1"/>
              <a:t>Globular</a:t>
            </a:r>
            <a:r>
              <a:rPr lang="cs-CZ" b="1" dirty="0"/>
              <a:t> </a:t>
            </a:r>
            <a:r>
              <a:rPr lang="cs-CZ" b="1" dirty="0" err="1"/>
              <a:t>proteins</a:t>
            </a:r>
            <a:r>
              <a:rPr lang="cs-CZ" b="1" dirty="0"/>
              <a:t>-</a:t>
            </a:r>
            <a:r>
              <a:rPr lang="cs-CZ" dirty="0"/>
              <a:t> These are </a:t>
            </a:r>
            <a:r>
              <a:rPr lang="cs-CZ" dirty="0" err="1"/>
              <a:t>spherical</a:t>
            </a:r>
            <a:r>
              <a:rPr lang="cs-CZ" dirty="0"/>
              <a:t> in </a:t>
            </a:r>
            <a:r>
              <a:rPr lang="cs-CZ" dirty="0" err="1"/>
              <a:t>shape</a:t>
            </a:r>
            <a:r>
              <a:rPr lang="cs-CZ" dirty="0"/>
              <a:t> and </a:t>
            </a:r>
            <a:r>
              <a:rPr lang="cs-CZ" dirty="0" err="1"/>
              <a:t>occur</a:t>
            </a:r>
            <a:r>
              <a:rPr lang="cs-CZ" dirty="0"/>
              <a:t> </a:t>
            </a:r>
            <a:r>
              <a:rPr lang="cs-CZ" dirty="0" err="1"/>
              <a:t>mainly</a:t>
            </a:r>
            <a:r>
              <a:rPr lang="cs-CZ" dirty="0"/>
              <a:t> </a:t>
            </a:r>
          </a:p>
          <a:p>
            <a:r>
              <a:rPr lang="cs-CZ" dirty="0"/>
              <a:t> in </a:t>
            </a:r>
            <a:r>
              <a:rPr lang="cs-CZ" dirty="0" err="1"/>
              <a:t>plants</a:t>
            </a:r>
            <a:r>
              <a:rPr lang="cs-CZ" dirty="0"/>
              <a:t>, </a:t>
            </a:r>
            <a:r>
              <a:rPr lang="cs-CZ" dirty="0" err="1"/>
              <a:t>esp</a:t>
            </a:r>
            <a:r>
              <a:rPr lang="cs-CZ" dirty="0"/>
              <a:t>., in </a:t>
            </a:r>
            <a:r>
              <a:rPr lang="cs-CZ" dirty="0" err="1"/>
              <a:t>seeds</a:t>
            </a:r>
            <a:r>
              <a:rPr lang="cs-CZ" dirty="0"/>
              <a:t> and in </a:t>
            </a:r>
            <a:r>
              <a:rPr lang="cs-CZ" dirty="0" err="1"/>
              <a:t>leaf</a:t>
            </a:r>
            <a:r>
              <a:rPr lang="cs-CZ" dirty="0"/>
              <a:t> </a:t>
            </a:r>
            <a:r>
              <a:rPr lang="cs-CZ" dirty="0" err="1"/>
              <a:t>cells</a:t>
            </a:r>
            <a:r>
              <a:rPr lang="cs-CZ" dirty="0"/>
              <a:t>. These are </a:t>
            </a:r>
            <a:r>
              <a:rPr lang="cs-CZ" dirty="0" err="1"/>
              <a:t>bundles</a:t>
            </a:r>
            <a:r>
              <a:rPr lang="cs-CZ" dirty="0"/>
              <a:t> </a:t>
            </a:r>
            <a:r>
              <a:rPr lang="cs-CZ" dirty="0" err="1"/>
              <a:t>formed</a:t>
            </a:r>
            <a:r>
              <a:rPr lang="cs-CZ" dirty="0"/>
              <a:t> by </a:t>
            </a:r>
          </a:p>
          <a:p>
            <a:r>
              <a:rPr lang="cs-CZ" dirty="0" err="1"/>
              <a:t>folding</a:t>
            </a:r>
            <a:r>
              <a:rPr lang="cs-CZ" dirty="0"/>
              <a:t> and </a:t>
            </a:r>
            <a:r>
              <a:rPr lang="cs-CZ" dirty="0" err="1"/>
              <a:t>crumpling</a:t>
            </a:r>
            <a:r>
              <a:rPr lang="cs-CZ" dirty="0"/>
              <a:t> </a:t>
            </a:r>
            <a:r>
              <a:rPr lang="cs-CZ" dirty="0" err="1"/>
              <a:t>of</a:t>
            </a:r>
            <a:r>
              <a:rPr lang="cs-CZ" dirty="0"/>
              <a:t> protein </a:t>
            </a:r>
            <a:r>
              <a:rPr lang="cs-CZ" dirty="0" err="1"/>
              <a:t>chains</a:t>
            </a:r>
            <a:r>
              <a:rPr lang="cs-CZ" dirty="0"/>
              <a:t>. </a:t>
            </a:r>
            <a:r>
              <a:rPr lang="cs-CZ" dirty="0" err="1"/>
              <a:t>e.g</a:t>
            </a:r>
            <a:r>
              <a:rPr lang="cs-CZ" dirty="0"/>
              <a:t>., pepsin, </a:t>
            </a:r>
            <a:r>
              <a:rPr lang="cs-CZ" dirty="0" err="1"/>
              <a:t>edestin</a:t>
            </a:r>
            <a:r>
              <a:rPr lang="cs-CZ" dirty="0"/>
              <a:t>, insulin, </a:t>
            </a:r>
            <a:r>
              <a:rPr lang="cs-CZ" dirty="0" err="1"/>
              <a:t>etc</a:t>
            </a:r>
            <a:r>
              <a:rPr lang="cs-CZ" dirty="0"/>
              <a:t>.</a:t>
            </a:r>
            <a:br>
              <a:rPr lang="cs-CZ" dirty="0"/>
            </a:br>
            <a:r>
              <a:rPr lang="cs-CZ" b="1" dirty="0"/>
              <a:t>B. </a:t>
            </a:r>
            <a:r>
              <a:rPr lang="cs-CZ" b="1" dirty="0" err="1"/>
              <a:t>Fibrillar</a:t>
            </a:r>
            <a:r>
              <a:rPr lang="cs-CZ" b="1" dirty="0"/>
              <a:t> </a:t>
            </a:r>
            <a:r>
              <a:rPr lang="cs-CZ" b="1" dirty="0" err="1"/>
              <a:t>proteins</a:t>
            </a:r>
            <a:r>
              <a:rPr lang="cs-CZ" b="1" dirty="0"/>
              <a:t>-</a:t>
            </a:r>
            <a:r>
              <a:rPr lang="cs-CZ" dirty="0"/>
              <a:t> These are </a:t>
            </a:r>
            <a:r>
              <a:rPr lang="cs-CZ" dirty="0" err="1"/>
              <a:t>thread-like</a:t>
            </a:r>
            <a:r>
              <a:rPr lang="cs-CZ" dirty="0"/>
              <a:t> </a:t>
            </a:r>
            <a:r>
              <a:rPr lang="cs-CZ" dirty="0" err="1"/>
              <a:t>or</a:t>
            </a:r>
            <a:r>
              <a:rPr lang="cs-CZ" dirty="0"/>
              <a:t> </a:t>
            </a:r>
            <a:r>
              <a:rPr lang="cs-CZ" dirty="0" err="1"/>
              <a:t>ellipsoidal</a:t>
            </a:r>
            <a:r>
              <a:rPr lang="cs-CZ" dirty="0"/>
              <a:t> in </a:t>
            </a:r>
            <a:r>
              <a:rPr lang="cs-CZ" dirty="0" err="1"/>
              <a:t>shape</a:t>
            </a:r>
            <a:r>
              <a:rPr lang="cs-CZ" dirty="0"/>
              <a:t> and </a:t>
            </a:r>
          </a:p>
          <a:p>
            <a:r>
              <a:rPr lang="cs-CZ" dirty="0" err="1"/>
              <a:t>occur</a:t>
            </a:r>
            <a:r>
              <a:rPr lang="cs-CZ" dirty="0"/>
              <a:t> </a:t>
            </a:r>
            <a:r>
              <a:rPr lang="cs-CZ" dirty="0" err="1"/>
              <a:t>generally</a:t>
            </a:r>
            <a:r>
              <a:rPr lang="cs-CZ" dirty="0"/>
              <a:t> in animal </a:t>
            </a:r>
            <a:r>
              <a:rPr lang="cs-CZ" dirty="0" err="1"/>
              <a:t>muscles</a:t>
            </a:r>
            <a:r>
              <a:rPr lang="cs-CZ" dirty="0"/>
              <a:t>. Most </a:t>
            </a:r>
            <a:r>
              <a:rPr lang="cs-CZ" dirty="0" err="1"/>
              <a:t>of</a:t>
            </a:r>
            <a:r>
              <a:rPr lang="cs-CZ" dirty="0"/>
              <a:t> </a:t>
            </a:r>
            <a:r>
              <a:rPr lang="cs-CZ" dirty="0" err="1"/>
              <a:t>the</a:t>
            </a:r>
            <a:r>
              <a:rPr lang="cs-CZ" dirty="0"/>
              <a:t> </a:t>
            </a:r>
            <a:r>
              <a:rPr lang="cs-CZ" dirty="0" err="1"/>
              <a:t>studies</a:t>
            </a:r>
            <a:r>
              <a:rPr lang="cs-CZ" dirty="0"/>
              <a:t> </a:t>
            </a:r>
            <a:r>
              <a:rPr lang="cs-CZ" dirty="0" err="1"/>
              <a:t>regarding</a:t>
            </a:r>
            <a:r>
              <a:rPr lang="cs-CZ" dirty="0"/>
              <a:t> protein </a:t>
            </a:r>
          </a:p>
          <a:p>
            <a:r>
              <a:rPr lang="cs-CZ" dirty="0" err="1"/>
              <a:t>structure</a:t>
            </a:r>
            <a:r>
              <a:rPr lang="cs-CZ" dirty="0"/>
              <a:t> </a:t>
            </a:r>
            <a:r>
              <a:rPr lang="cs-CZ" dirty="0" err="1"/>
              <a:t>have</a:t>
            </a:r>
            <a:r>
              <a:rPr lang="cs-CZ" dirty="0"/>
              <a:t> </a:t>
            </a:r>
            <a:r>
              <a:rPr lang="cs-CZ" dirty="0" err="1"/>
              <a:t>been</a:t>
            </a:r>
            <a:r>
              <a:rPr lang="cs-CZ" dirty="0"/>
              <a:t> </a:t>
            </a:r>
            <a:r>
              <a:rPr lang="cs-CZ" dirty="0" err="1"/>
              <a:t>conducted</a:t>
            </a:r>
            <a:r>
              <a:rPr lang="cs-CZ" dirty="0"/>
              <a:t> </a:t>
            </a:r>
            <a:r>
              <a:rPr lang="cs-CZ" dirty="0" err="1"/>
              <a:t>using</a:t>
            </a:r>
            <a:r>
              <a:rPr lang="cs-CZ" dirty="0"/>
              <a:t> these </a:t>
            </a:r>
            <a:r>
              <a:rPr lang="cs-CZ" dirty="0" err="1"/>
              <a:t>proteins</a:t>
            </a:r>
            <a:r>
              <a:rPr lang="cs-CZ" dirty="0"/>
              <a:t>. </a:t>
            </a:r>
            <a:r>
              <a:rPr lang="cs-CZ" dirty="0" err="1"/>
              <a:t>e.g</a:t>
            </a:r>
            <a:r>
              <a:rPr lang="cs-CZ" dirty="0"/>
              <a:t>., fibrinogen, </a:t>
            </a:r>
          </a:p>
          <a:p>
            <a:r>
              <a:rPr lang="cs-CZ" dirty="0" err="1"/>
              <a:t>myosin</a:t>
            </a:r>
            <a:r>
              <a:rPr lang="cs-CZ" dirty="0"/>
              <a:t> </a:t>
            </a:r>
            <a:r>
              <a:rPr lang="cs-CZ" dirty="0" err="1"/>
              <a:t>etc</a:t>
            </a:r>
            <a:r>
              <a:rPr lang="cs-CZ" dirty="0"/>
              <a:t>.</a:t>
            </a:r>
          </a:p>
          <a:p>
            <a:r>
              <a:rPr lang="cs-CZ" b="1" dirty="0" err="1"/>
              <a:t>C.Intrinsically</a:t>
            </a:r>
            <a:r>
              <a:rPr lang="cs-CZ" b="1" dirty="0"/>
              <a:t> </a:t>
            </a:r>
            <a:r>
              <a:rPr lang="cs-CZ" b="1" dirty="0" err="1"/>
              <a:t>disordered</a:t>
            </a:r>
            <a:r>
              <a:rPr lang="cs-CZ" b="1" dirty="0"/>
              <a:t> </a:t>
            </a:r>
            <a:r>
              <a:rPr lang="cs-CZ" b="1" dirty="0" err="1"/>
              <a:t>proteins</a:t>
            </a:r>
            <a:endParaRPr lang="cs-CZ" b="1" dirty="0"/>
          </a:p>
          <a:p>
            <a:endParaRPr lang="cs-CZ" b="1" dirty="0"/>
          </a:p>
          <a:p>
            <a:r>
              <a:rPr lang="cs-CZ" b="1" dirty="0" err="1"/>
              <a:t>Molecular</a:t>
            </a:r>
            <a:r>
              <a:rPr lang="cs-CZ" b="1" dirty="0"/>
              <a:t> </a:t>
            </a:r>
            <a:r>
              <a:rPr lang="cs-CZ" b="1" dirty="0" err="1"/>
              <a:t>Weight</a:t>
            </a:r>
            <a:br>
              <a:rPr lang="cs-CZ" dirty="0"/>
            </a:br>
            <a:r>
              <a:rPr lang="cs-CZ" dirty="0" err="1"/>
              <a:t>The</a:t>
            </a:r>
            <a:r>
              <a:rPr lang="cs-CZ" dirty="0"/>
              <a:t> </a:t>
            </a:r>
            <a:r>
              <a:rPr lang="cs-CZ" dirty="0" err="1"/>
              <a:t>proteins</a:t>
            </a:r>
            <a:r>
              <a:rPr lang="cs-CZ" dirty="0"/>
              <a:t> </a:t>
            </a:r>
            <a:r>
              <a:rPr lang="cs-CZ" dirty="0" err="1"/>
              <a:t>generally</a:t>
            </a:r>
            <a:r>
              <a:rPr lang="cs-CZ" dirty="0"/>
              <a:t> </a:t>
            </a:r>
            <a:r>
              <a:rPr lang="cs-CZ" dirty="0" err="1"/>
              <a:t>have</a:t>
            </a:r>
            <a:r>
              <a:rPr lang="cs-CZ" dirty="0"/>
              <a:t> </a:t>
            </a:r>
            <a:r>
              <a:rPr lang="cs-CZ" dirty="0" err="1"/>
              <a:t>large</a:t>
            </a:r>
            <a:r>
              <a:rPr lang="cs-CZ" dirty="0"/>
              <a:t> </a:t>
            </a:r>
            <a:r>
              <a:rPr lang="cs-CZ" dirty="0" err="1"/>
              <a:t>molecular</a:t>
            </a:r>
            <a:r>
              <a:rPr lang="cs-CZ" dirty="0"/>
              <a:t> </a:t>
            </a:r>
            <a:r>
              <a:rPr lang="cs-CZ" dirty="0" err="1"/>
              <a:t>weights</a:t>
            </a:r>
            <a:r>
              <a:rPr lang="cs-CZ" dirty="0"/>
              <a:t> </a:t>
            </a:r>
            <a:r>
              <a:rPr lang="cs-CZ" dirty="0" err="1"/>
              <a:t>ranging</a:t>
            </a:r>
            <a:r>
              <a:rPr lang="cs-CZ" dirty="0"/>
              <a:t> </a:t>
            </a:r>
            <a:r>
              <a:rPr lang="cs-CZ" dirty="0" err="1"/>
              <a:t>between</a:t>
            </a:r>
            <a:r>
              <a:rPr lang="cs-CZ" dirty="0"/>
              <a:t> </a:t>
            </a:r>
          </a:p>
          <a:p>
            <a:r>
              <a:rPr lang="cs-CZ" dirty="0"/>
              <a:t>5 × 10</a:t>
            </a:r>
            <a:r>
              <a:rPr lang="cs-CZ" baseline="30000" dirty="0"/>
              <a:t>3</a:t>
            </a:r>
            <a:r>
              <a:rPr lang="cs-CZ" dirty="0"/>
              <a:t> and 1 × 10</a:t>
            </a:r>
            <a:r>
              <a:rPr lang="cs-CZ" baseline="30000" dirty="0"/>
              <a:t>6</a:t>
            </a:r>
            <a:r>
              <a:rPr lang="cs-CZ" dirty="0"/>
              <a:t>. </a:t>
            </a:r>
            <a:r>
              <a:rPr lang="cs-CZ" dirty="0" err="1"/>
              <a:t>It</a:t>
            </a:r>
            <a:r>
              <a:rPr lang="cs-CZ" dirty="0"/>
              <a:t> </a:t>
            </a:r>
            <a:r>
              <a:rPr lang="cs-CZ" dirty="0" err="1"/>
              <a:t>might</a:t>
            </a:r>
            <a:r>
              <a:rPr lang="cs-CZ" dirty="0"/>
              <a:t> </a:t>
            </a:r>
            <a:r>
              <a:rPr lang="cs-CZ" dirty="0" err="1"/>
              <a:t>be</a:t>
            </a:r>
            <a:r>
              <a:rPr lang="cs-CZ" dirty="0"/>
              <a:t> </a:t>
            </a:r>
            <a:r>
              <a:rPr lang="cs-CZ" dirty="0" err="1"/>
              <a:t>noted</a:t>
            </a:r>
            <a:r>
              <a:rPr lang="cs-CZ" dirty="0"/>
              <a:t> </a:t>
            </a:r>
            <a:r>
              <a:rPr lang="cs-CZ" dirty="0" err="1"/>
              <a:t>that</a:t>
            </a:r>
            <a:r>
              <a:rPr lang="cs-CZ" dirty="0"/>
              <a:t> </a:t>
            </a:r>
            <a:r>
              <a:rPr lang="cs-CZ" dirty="0" err="1"/>
              <a:t>the</a:t>
            </a:r>
            <a:r>
              <a:rPr lang="cs-CZ" dirty="0"/>
              <a:t> </a:t>
            </a:r>
            <a:r>
              <a:rPr lang="cs-CZ" dirty="0" err="1"/>
              <a:t>values</a:t>
            </a:r>
            <a:r>
              <a:rPr lang="cs-CZ" dirty="0"/>
              <a:t> </a:t>
            </a:r>
            <a:r>
              <a:rPr lang="cs-CZ" dirty="0" err="1"/>
              <a:t>of</a:t>
            </a:r>
            <a:r>
              <a:rPr lang="cs-CZ" dirty="0"/>
              <a:t> </a:t>
            </a:r>
            <a:r>
              <a:rPr lang="cs-CZ" dirty="0" err="1"/>
              <a:t>molecular</a:t>
            </a:r>
            <a:r>
              <a:rPr lang="cs-CZ" dirty="0"/>
              <a:t> </a:t>
            </a:r>
            <a:r>
              <a:rPr lang="cs-CZ" dirty="0" err="1"/>
              <a:t>weights</a:t>
            </a:r>
            <a:r>
              <a:rPr lang="cs-CZ" dirty="0"/>
              <a:t> </a:t>
            </a:r>
          </a:p>
          <a:p>
            <a:r>
              <a:rPr lang="cs-CZ" dirty="0" err="1"/>
              <a:t>of</a:t>
            </a:r>
            <a:r>
              <a:rPr lang="cs-CZ" dirty="0"/>
              <a:t> many </a:t>
            </a:r>
            <a:r>
              <a:rPr lang="cs-CZ" dirty="0" err="1"/>
              <a:t>proteins</a:t>
            </a:r>
            <a:r>
              <a:rPr lang="cs-CZ" dirty="0"/>
              <a:t> </a:t>
            </a:r>
            <a:r>
              <a:rPr lang="cs-CZ" dirty="0" err="1"/>
              <a:t>lie</a:t>
            </a:r>
            <a:r>
              <a:rPr lang="cs-CZ" dirty="0"/>
              <a:t> </a:t>
            </a:r>
            <a:r>
              <a:rPr lang="cs-CZ" dirty="0" err="1"/>
              <a:t>close</a:t>
            </a:r>
            <a:r>
              <a:rPr lang="cs-CZ" dirty="0"/>
              <a:t> to </a:t>
            </a:r>
            <a:r>
              <a:rPr lang="cs-CZ" dirty="0" err="1"/>
              <a:t>or</a:t>
            </a:r>
            <a:r>
              <a:rPr lang="cs-CZ" dirty="0"/>
              <a:t> </a:t>
            </a:r>
            <a:r>
              <a:rPr lang="cs-CZ" dirty="0" err="1"/>
              <a:t>multiples</a:t>
            </a:r>
            <a:r>
              <a:rPr lang="cs-CZ" dirty="0"/>
              <a:t> </a:t>
            </a:r>
            <a:r>
              <a:rPr lang="cs-CZ" dirty="0" err="1"/>
              <a:t>of</a:t>
            </a:r>
            <a:r>
              <a:rPr lang="cs-CZ" dirty="0"/>
              <a:t> 35,000 and 70,000.</a:t>
            </a:r>
          </a:p>
          <a:p>
            <a:endParaRPr lang="cs-CZ" b="1" dirty="0"/>
          </a:p>
          <a:p>
            <a:endParaRPr lang="cs-CZ" dirty="0"/>
          </a:p>
        </p:txBody>
      </p:sp>
    </p:spTree>
    <p:extLst>
      <p:ext uri="{BB962C8B-B14F-4D97-AF65-F5344CB8AC3E}">
        <p14:creationId xmlns:p14="http://schemas.microsoft.com/office/powerpoint/2010/main" val="1630336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GB"/>
              <a:t>Shapes of Electric Multipoles</a:t>
            </a:r>
          </a:p>
        </p:txBody>
      </p:sp>
      <p:pic>
        <p:nvPicPr>
          <p:cNvPr id="362500" name="Picture 4" descr="C:\Roy documents\Teaching\Atkins_Figs\WEBSITE\CHAP22\GIF\F22_11.GIF"/>
          <p:cNvPicPr>
            <a:picLocks noChangeAspect="1" noChangeArrowheads="1"/>
          </p:cNvPicPr>
          <p:nvPr/>
        </p:nvPicPr>
        <p:blipFill>
          <a:blip r:embed="rId2" cstate="print"/>
          <a:srcRect/>
          <a:stretch>
            <a:fillRect/>
          </a:stretch>
        </p:blipFill>
        <p:spPr bwMode="auto">
          <a:xfrm>
            <a:off x="1981200" y="1905000"/>
            <a:ext cx="5661025" cy="2727325"/>
          </a:xfrm>
          <a:prstGeom prst="rect">
            <a:avLst/>
          </a:prstGeom>
          <a:noFill/>
        </p:spPr>
      </p:pic>
      <p:sp>
        <p:nvSpPr>
          <p:cNvPr id="362501" name="Line 5"/>
          <p:cNvSpPr>
            <a:spLocks noChangeShapeType="1"/>
          </p:cNvSpPr>
          <p:nvPr/>
        </p:nvSpPr>
        <p:spPr bwMode="auto">
          <a:xfrm>
            <a:off x="4948238" y="1524000"/>
            <a:ext cx="0" cy="3505200"/>
          </a:xfrm>
          <a:prstGeom prst="line">
            <a:avLst/>
          </a:prstGeom>
          <a:noFill/>
          <a:ln w="9525">
            <a:solidFill>
              <a:schemeClr val="tx1"/>
            </a:solidFill>
            <a:round/>
            <a:headEnd/>
            <a:tailEnd/>
          </a:ln>
          <a:effec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685800" y="304800"/>
            <a:ext cx="7772400" cy="457200"/>
          </a:xfrm>
        </p:spPr>
        <p:txBody>
          <a:bodyPr/>
          <a:lstStyle/>
          <a:p>
            <a:pPr algn="l">
              <a:lnSpc>
                <a:spcPct val="85000"/>
              </a:lnSpc>
            </a:pPr>
            <a:r>
              <a:rPr lang="en-GB" sz="1800"/>
              <a:t>Dipole moments (</a:t>
            </a:r>
            <a:r>
              <a:rPr lang="en-GB" sz="1800">
                <a:solidFill>
                  <a:srgbClr val="FF0000"/>
                </a:solidFill>
                <a:sym typeface="Symbol" pitchFamily="80" charset="2"/>
              </a:rPr>
              <a:t></a:t>
            </a:r>
            <a:r>
              <a:rPr lang="en-GB" sz="1800"/>
              <a:t>) and polarizability volumes (</a:t>
            </a:r>
            <a:r>
              <a:rPr lang="en-GB" sz="1800">
                <a:solidFill>
                  <a:srgbClr val="FF0000"/>
                </a:solidFill>
                <a:sym typeface="Symbol" pitchFamily="80" charset="2"/>
              </a:rPr>
              <a:t> </a:t>
            </a:r>
            <a:r>
              <a:rPr lang="en-GB" sz="1800">
                <a:solidFill>
                  <a:schemeClr val="accent2"/>
                </a:solidFill>
                <a:sym typeface="Symbol" pitchFamily="80" charset="2"/>
              </a:rPr>
              <a:t>= /4</a:t>
            </a:r>
            <a:r>
              <a:rPr lang="en-GB" sz="1800" baseline="-25000">
                <a:solidFill>
                  <a:schemeClr val="accent2"/>
                </a:solidFill>
                <a:sym typeface="Symbol" pitchFamily="80" charset="2"/>
              </a:rPr>
              <a:t>0</a:t>
            </a:r>
            <a:r>
              <a:rPr lang="en-GB" sz="1800">
                <a:sym typeface="Symbol" pitchFamily="80" charset="2"/>
              </a:rPr>
              <a:t>) </a:t>
            </a:r>
            <a:r>
              <a:rPr lang="en-GB" sz="1800"/>
              <a:t>for some atoms and molecules (1D </a:t>
            </a:r>
            <a:r>
              <a:rPr lang="en-GB" sz="1800">
                <a:cs typeface="Times New Roman" pitchFamily="18" charset="0"/>
              </a:rPr>
              <a:t>(1 Debye) = 3.336</a:t>
            </a:r>
            <a:r>
              <a:rPr lang="en-GB" sz="1800">
                <a:cs typeface="Times New Roman" pitchFamily="18" charset="0"/>
                <a:sym typeface="Symbol" pitchFamily="80" charset="2"/>
              </a:rPr>
              <a:t></a:t>
            </a:r>
            <a:r>
              <a:rPr lang="en-GB" sz="1800">
                <a:cs typeface="Times New Roman" pitchFamily="18" charset="0"/>
              </a:rPr>
              <a:t>10</a:t>
            </a:r>
            <a:r>
              <a:rPr lang="en-GB" sz="1800" baseline="30000">
                <a:cs typeface="Times New Roman" pitchFamily="18" charset="0"/>
                <a:sym typeface="Symbol" pitchFamily="80" charset="2"/>
              </a:rPr>
              <a:t></a:t>
            </a:r>
            <a:r>
              <a:rPr lang="en-GB" sz="1800" baseline="30000">
                <a:cs typeface="Times New Roman" pitchFamily="18" charset="0"/>
              </a:rPr>
              <a:t>30</a:t>
            </a:r>
            <a:r>
              <a:rPr lang="en-GB" sz="1800">
                <a:cs typeface="Times New Roman" pitchFamily="18" charset="0"/>
              </a:rPr>
              <a:t> C m).</a:t>
            </a:r>
            <a:r>
              <a:rPr lang="en-GB">
                <a:cs typeface="Times New Roman" pitchFamily="18" charset="0"/>
              </a:rPr>
              <a:t> </a:t>
            </a:r>
          </a:p>
        </p:txBody>
      </p:sp>
      <p:graphicFrame>
        <p:nvGraphicFramePr>
          <p:cNvPr id="341216" name="Group 224"/>
          <p:cNvGraphicFramePr>
            <a:graphicFrameLocks noGrp="1"/>
          </p:cNvGraphicFramePr>
          <p:nvPr>
            <p:ph type="tbl" idx="1"/>
          </p:nvPr>
        </p:nvGraphicFramePr>
        <p:xfrm>
          <a:off x="1143000" y="914400"/>
          <a:ext cx="6081713" cy="5668964"/>
        </p:xfrm>
        <a:graphic>
          <a:graphicData uri="http://schemas.openxmlformats.org/drawingml/2006/table">
            <a:tbl>
              <a:tblPr/>
              <a:tblGrid>
                <a:gridCol w="1357313">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Atom/Molecule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sym typeface="Symbol" pitchFamily="80" charset="2"/>
                        </a:rPr>
                        <a:t> / (10</a:t>
                      </a:r>
                      <a:r>
                        <a:rPr kumimoji="0" lang="en-GB" sz="1400" b="0" i="0" u="none" strike="noStrike" cap="none" normalizeH="0" baseline="30000">
                          <a:ln>
                            <a:noFill/>
                          </a:ln>
                          <a:solidFill>
                            <a:srgbClr val="FF0000"/>
                          </a:solidFill>
                          <a:effectLst/>
                          <a:latin typeface="Arial" charset="0"/>
                          <a:sym typeface="Symbol" pitchFamily="80" charset="2"/>
                        </a:rPr>
                        <a:t>30</a:t>
                      </a:r>
                      <a:r>
                        <a:rPr kumimoji="0" lang="en-GB" sz="1400" b="0" i="0" u="none" strike="noStrike" cap="none" normalizeH="0" baseline="0">
                          <a:ln>
                            <a:noFill/>
                          </a:ln>
                          <a:solidFill>
                            <a:srgbClr val="FF0000"/>
                          </a:solidFill>
                          <a:effectLst/>
                          <a:latin typeface="Arial" charset="0"/>
                          <a:sym typeface="Symbol" pitchFamily="80" charset="2"/>
                        </a:rPr>
                        <a:t> C 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sym typeface="Symbol" pitchFamily="80" charset="2"/>
                        </a:rPr>
                        <a:t> / 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sym typeface="Symbol" pitchFamily="80" charset="2"/>
                        </a:rPr>
                        <a:t> / (10</a:t>
                      </a:r>
                      <a:r>
                        <a:rPr kumimoji="0" lang="en-GB" sz="1400" b="0" i="0" u="none" strike="noStrike" cap="none" normalizeH="0" baseline="30000">
                          <a:ln>
                            <a:noFill/>
                          </a:ln>
                          <a:solidFill>
                            <a:srgbClr val="FF0000"/>
                          </a:solidFill>
                          <a:effectLst/>
                          <a:latin typeface="Arial" charset="0"/>
                          <a:sym typeface="Symbol" pitchFamily="80" charset="2"/>
                        </a:rPr>
                        <a:t>30</a:t>
                      </a:r>
                      <a:r>
                        <a:rPr kumimoji="0" lang="en-GB" sz="1400" b="0" i="0" u="none" strike="noStrike" cap="none" normalizeH="0" baseline="0">
                          <a:ln>
                            <a:noFill/>
                          </a:ln>
                          <a:solidFill>
                            <a:srgbClr val="FF0000"/>
                          </a:solidFill>
                          <a:effectLst/>
                          <a:latin typeface="Arial" charset="0"/>
                          <a:sym typeface="Symbol" pitchFamily="80" charset="2"/>
                        </a:rPr>
                        <a:t> m</a:t>
                      </a:r>
                      <a:r>
                        <a:rPr kumimoji="0" lang="en-GB" sz="1400" b="0" i="0" u="none" strike="noStrike" cap="none" normalizeH="0" baseline="30000">
                          <a:ln>
                            <a:noFill/>
                          </a:ln>
                          <a:solidFill>
                            <a:srgbClr val="FF0000"/>
                          </a:solidFill>
                          <a:effectLst/>
                          <a:latin typeface="Arial" charset="0"/>
                          <a:sym typeface="Symbol" pitchFamily="80" charset="2"/>
                        </a:rPr>
                        <a:t>3</a:t>
                      </a:r>
                      <a:r>
                        <a:rPr kumimoji="0" lang="en-GB" sz="1400" b="0" i="0" u="none" strike="noStrike" cap="none" normalizeH="0" baseline="0">
                          <a:ln>
                            <a:noFill/>
                          </a:ln>
                          <a:solidFill>
                            <a:srgbClr val="FF0000"/>
                          </a:solidFill>
                          <a:effectLst/>
                          <a:latin typeface="Arial" charset="0"/>
                          <a:sym typeface="Symbol" pitchFamily="80"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0.20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1.66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a:t>
                      </a:r>
                      <a:r>
                        <a:rPr kumimoji="0" lang="en-GB" sz="1400" b="0" i="0" u="none" strike="noStrike" cap="none" normalizeH="0" baseline="-2500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0.819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N</a:t>
                      </a:r>
                      <a:r>
                        <a:rPr kumimoji="0" lang="en-GB" sz="1400" b="0" i="0" u="none" strike="noStrike" cap="none" normalizeH="0" baseline="-2500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1.77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1788">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CO</a:t>
                      </a:r>
                      <a:r>
                        <a:rPr kumimoji="0" lang="en-GB" sz="1400" b="0" i="0" u="none" strike="noStrike" cap="none" normalizeH="0" baseline="-2500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2.63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4963">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CH</a:t>
                      </a:r>
                      <a:r>
                        <a:rPr kumimoji="0" lang="en-GB" sz="1400" b="0" i="0" u="none" strike="noStrike" cap="none" normalizeH="0" baseline="-2500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2.60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CH</a:t>
                      </a:r>
                      <a:r>
                        <a:rPr kumimoji="0" lang="en-GB" sz="1400" b="0" i="0" u="none" strike="noStrike" cap="none" normalizeH="0" baseline="-25000">
                          <a:ln>
                            <a:noFill/>
                          </a:ln>
                          <a:solidFill>
                            <a:schemeClr val="tx1"/>
                          </a:solidFill>
                          <a:effectLst/>
                          <a:latin typeface="Arial" charset="0"/>
                        </a:rPr>
                        <a:t>3</a:t>
                      </a:r>
                      <a:r>
                        <a:rPr kumimoji="0" lang="en-GB" sz="1400" b="0" i="0" u="none" strike="noStrike" cap="none" normalizeH="0" baseline="0">
                          <a:ln>
                            <a:noFill/>
                          </a:ln>
                          <a:solidFill>
                            <a:schemeClr val="tx1"/>
                          </a:solidFill>
                          <a:effectLst/>
                          <a:latin typeface="Arial" charset="0"/>
                        </a:rPr>
                        <a:t>Cl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6.24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4.53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CH</a:t>
                      </a:r>
                      <a:r>
                        <a:rPr kumimoji="0" lang="en-GB" sz="1400" b="0" i="0" u="none" strike="noStrike" cap="none" normalizeH="0" baseline="-25000">
                          <a:ln>
                            <a:noFill/>
                          </a:ln>
                          <a:solidFill>
                            <a:schemeClr val="tx1"/>
                          </a:solidFill>
                          <a:effectLst/>
                          <a:latin typeface="Arial" charset="0"/>
                        </a:rPr>
                        <a:t>2</a:t>
                      </a:r>
                      <a:r>
                        <a:rPr kumimoji="0" lang="en-GB" sz="1400" b="0" i="0" u="none" strike="noStrike" cap="none" normalizeH="0" baseline="0">
                          <a:ln>
                            <a:noFill/>
                          </a:ln>
                          <a:solidFill>
                            <a:schemeClr val="tx1"/>
                          </a:solidFill>
                          <a:effectLst/>
                          <a:latin typeface="Arial" charset="0"/>
                        </a:rPr>
                        <a:t>Cl</a:t>
                      </a:r>
                      <a:r>
                        <a:rPr kumimoji="0" lang="en-GB" sz="1400" b="0" i="0" u="none" strike="noStrike" cap="none" normalizeH="0" baseline="-2500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5.24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6.80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4963">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CHCl</a:t>
                      </a:r>
                      <a:r>
                        <a:rPr kumimoji="0" lang="en-GB" sz="1400" b="0" i="0" u="none" strike="noStrike" cap="none" normalizeH="0" baseline="-2500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3.37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8.50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CCl</a:t>
                      </a:r>
                      <a:r>
                        <a:rPr kumimoji="0" lang="en-GB" sz="1400" b="0" i="0" u="none" strike="noStrike" cap="none" normalizeH="0" baseline="-2500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10.5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a:t>
                      </a:r>
                      <a:r>
                        <a:rPr kumimoji="0" lang="en-GB" sz="1400" b="0" i="0" u="none" strike="noStrike" cap="none" normalizeH="0" baseline="-25000">
                          <a:ln>
                            <a:noFill/>
                          </a:ln>
                          <a:solidFill>
                            <a:schemeClr val="tx1"/>
                          </a:solidFill>
                          <a:effectLst/>
                          <a:latin typeface="Arial" charset="0"/>
                        </a:rPr>
                        <a:t>6</a:t>
                      </a:r>
                      <a:r>
                        <a:rPr kumimoji="0" lang="en-GB" sz="1400" b="0" i="0" u="none" strike="noStrike" cap="none" normalizeH="0" baseline="0">
                          <a:ln>
                            <a:noFill/>
                          </a:ln>
                          <a:solidFill>
                            <a:schemeClr val="tx1"/>
                          </a:solidFill>
                          <a:effectLst/>
                          <a:latin typeface="Arial" charset="0"/>
                        </a:rPr>
                        <a:t>H</a:t>
                      </a:r>
                      <a:r>
                        <a:rPr kumimoji="0" lang="en-GB" sz="1400" b="0" i="0" u="none" strike="noStrike" cap="none" normalizeH="0" baseline="-2500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10.4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6.37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HCl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3.60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2.63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HBr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2.67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3.61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a:t>
                      </a:r>
                      <a:r>
                        <a:rPr kumimoji="0" lang="en-GB" sz="1400" b="0" i="0" u="none" strike="noStrike" cap="none" normalizeH="0" baseline="-25000">
                          <a:ln>
                            <a:noFill/>
                          </a:ln>
                          <a:solidFill>
                            <a:schemeClr val="tx1"/>
                          </a:solidFill>
                          <a:effectLst/>
                          <a:latin typeface="Arial" charset="0"/>
                        </a:rPr>
                        <a:t>2</a:t>
                      </a:r>
                      <a:r>
                        <a:rPr kumimoji="0" lang="en-GB" sz="1400" b="0" i="0" u="none" strike="noStrike" cap="none" normalizeH="0" baseline="0">
                          <a:ln>
                            <a:noFill/>
                          </a:ln>
                          <a:solidFill>
                            <a:schemeClr val="tx1"/>
                          </a:solidFill>
                          <a:effectLst/>
                          <a:latin typeface="Arial" charset="0"/>
                        </a:rPr>
                        <a:t>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6.17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1.48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33375">
                <a:tc>
                  <a:txBody>
                    <a:bodyPr/>
                    <a:lstStyle/>
                    <a:p>
                      <a:pPr marL="0" marR="0" lvl="0" indent="0" algn="l"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a:ln>
                            <a:noFill/>
                          </a:ln>
                          <a:solidFill>
                            <a:schemeClr val="tx1"/>
                          </a:solidFill>
                          <a:effectLst/>
                          <a:latin typeface="Arial" charset="0"/>
                        </a:rPr>
                        <a:t>NH</a:t>
                      </a:r>
                      <a:r>
                        <a:rPr kumimoji="0" lang="en-GB" sz="1400" b="0" i="0" u="none" strike="noStrike" cap="none" normalizeH="0" baseline="-2500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a:ln>
                            <a:noFill/>
                          </a:ln>
                          <a:solidFill>
                            <a:schemeClr val="tx1"/>
                          </a:solidFill>
                          <a:effectLst/>
                          <a:latin typeface="Arial" charset="0"/>
                        </a:rPr>
                        <a:t>4.90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a:ln>
                            <a:noFill/>
                          </a:ln>
                          <a:solidFill>
                            <a:schemeClr val="accent2"/>
                          </a:solidFill>
                          <a:effectLst/>
                          <a:latin typeface="Arial" charset="0"/>
                        </a:rPr>
                        <a:t>1.47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a:ln>
                            <a:noFill/>
                          </a:ln>
                          <a:solidFill>
                            <a:srgbClr val="FF0000"/>
                          </a:solidFill>
                          <a:effectLst/>
                          <a:latin typeface="Arial" charset="0"/>
                        </a:rPr>
                        <a:t>2.22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1026"/>
          <p:cNvSpPr>
            <a:spLocks noGrp="1" noChangeArrowheads="1"/>
          </p:cNvSpPr>
          <p:nvPr>
            <p:ph type="title"/>
          </p:nvPr>
        </p:nvSpPr>
        <p:spPr>
          <a:xfrm>
            <a:off x="685800" y="228600"/>
            <a:ext cx="7772400" cy="457200"/>
          </a:xfrm>
        </p:spPr>
        <p:txBody>
          <a:bodyPr/>
          <a:lstStyle/>
          <a:p>
            <a:r>
              <a:rPr lang="en-GB"/>
              <a:t>4. Types of Intermolecular Interactions</a:t>
            </a:r>
          </a:p>
        </p:txBody>
      </p:sp>
      <p:sp>
        <p:nvSpPr>
          <p:cNvPr id="289795" name="Rectangle 1027"/>
          <p:cNvSpPr>
            <a:spLocks noGrp="1" noChangeArrowheads="1"/>
          </p:cNvSpPr>
          <p:nvPr>
            <p:ph type="body" idx="1"/>
          </p:nvPr>
        </p:nvSpPr>
        <p:spPr>
          <a:xfrm>
            <a:off x="457200" y="914400"/>
            <a:ext cx="7772400" cy="4800600"/>
          </a:xfrm>
        </p:spPr>
        <p:txBody>
          <a:bodyPr/>
          <a:lstStyle/>
          <a:p>
            <a:pPr lvl="1">
              <a:lnSpc>
                <a:spcPct val="90000"/>
              </a:lnSpc>
              <a:buFontTx/>
              <a:buNone/>
            </a:pPr>
            <a:r>
              <a:rPr lang="en-GB" sz="2400">
                <a:solidFill>
                  <a:schemeClr val="accent2"/>
                </a:solidFill>
              </a:rPr>
              <a:t>4.1 Overview</a:t>
            </a:r>
          </a:p>
          <a:p>
            <a:pPr lvl="1">
              <a:lnSpc>
                <a:spcPct val="90000"/>
              </a:lnSpc>
              <a:buFontTx/>
              <a:buNone/>
            </a:pPr>
            <a:endParaRPr lang="en-GB" sz="1000">
              <a:solidFill>
                <a:srgbClr val="FF0000"/>
              </a:solidFill>
            </a:endParaRPr>
          </a:p>
          <a:p>
            <a:pPr lvl="1">
              <a:lnSpc>
                <a:spcPct val="90000"/>
              </a:lnSpc>
              <a:buFontTx/>
              <a:buNone/>
            </a:pPr>
            <a:r>
              <a:rPr lang="en-GB" sz="1800">
                <a:solidFill>
                  <a:srgbClr val="FF0000"/>
                </a:solidFill>
              </a:rPr>
              <a:t>Electrostatic:</a:t>
            </a:r>
            <a:r>
              <a:rPr lang="en-GB" sz="1800"/>
              <a:t> interactions between charged atomic or molecular</a:t>
            </a:r>
          </a:p>
          <a:p>
            <a:pPr lvl="1">
              <a:lnSpc>
                <a:spcPct val="90000"/>
              </a:lnSpc>
              <a:buFontTx/>
              <a:buNone/>
            </a:pPr>
            <a:r>
              <a:rPr lang="en-GB" sz="1800"/>
              <a:t>species (ions = monopoles) or between asymmetric charge</a:t>
            </a:r>
          </a:p>
          <a:p>
            <a:pPr lvl="1">
              <a:lnSpc>
                <a:spcPct val="90000"/>
              </a:lnSpc>
              <a:buFontTx/>
              <a:buNone/>
            </a:pPr>
            <a:r>
              <a:rPr lang="en-GB" sz="1800"/>
              <a:t>distributions (dipoles, quadrupoles etc.) in neutral molecules.</a:t>
            </a:r>
          </a:p>
          <a:p>
            <a:pPr lvl="1">
              <a:lnSpc>
                <a:spcPct val="90000"/>
              </a:lnSpc>
              <a:buFontTx/>
              <a:buNone/>
            </a:pPr>
            <a:endParaRPr lang="en-GB" sz="1000"/>
          </a:p>
          <a:p>
            <a:pPr lvl="1">
              <a:lnSpc>
                <a:spcPct val="90000"/>
              </a:lnSpc>
              <a:buFontTx/>
              <a:buNone/>
            </a:pPr>
            <a:r>
              <a:rPr lang="en-GB" sz="1800">
                <a:solidFill>
                  <a:srgbClr val="FF0000"/>
                </a:solidFill>
              </a:rPr>
              <a:t>Induction:</a:t>
            </a:r>
            <a:r>
              <a:rPr lang="en-GB" sz="1800"/>
              <a:t> an electric charge (monopole) or higher multipole</a:t>
            </a:r>
          </a:p>
          <a:p>
            <a:pPr lvl="1">
              <a:lnSpc>
                <a:spcPct val="90000"/>
              </a:lnSpc>
              <a:buFontTx/>
              <a:buNone/>
            </a:pPr>
            <a:r>
              <a:rPr lang="en-GB" sz="1800"/>
              <a:t>causes polarization of neighbouring atoms/molecules and</a:t>
            </a:r>
          </a:p>
          <a:p>
            <a:pPr lvl="1">
              <a:lnSpc>
                <a:spcPct val="90000"/>
              </a:lnSpc>
              <a:buFontTx/>
              <a:buNone/>
            </a:pPr>
            <a:r>
              <a:rPr lang="en-GB" sz="1800"/>
              <a:t>induced multipoles.  The attractive interaction between the original</a:t>
            </a:r>
          </a:p>
          <a:p>
            <a:pPr lvl="1">
              <a:lnSpc>
                <a:spcPct val="90000"/>
              </a:lnSpc>
              <a:buFontTx/>
              <a:buNone/>
            </a:pPr>
            <a:r>
              <a:rPr lang="en-GB" sz="1800"/>
              <a:t>multipole and the induced multipole gives rise to the induction</a:t>
            </a:r>
          </a:p>
          <a:p>
            <a:pPr lvl="1">
              <a:lnSpc>
                <a:spcPct val="90000"/>
              </a:lnSpc>
              <a:buFontTx/>
              <a:buNone/>
            </a:pPr>
            <a:r>
              <a:rPr lang="en-GB" sz="1800"/>
              <a:t>energy.</a:t>
            </a:r>
          </a:p>
          <a:p>
            <a:pPr lvl="1">
              <a:lnSpc>
                <a:spcPct val="90000"/>
              </a:lnSpc>
              <a:buFontTx/>
              <a:buNone/>
            </a:pPr>
            <a:endParaRPr lang="en-GB" sz="1000"/>
          </a:p>
          <a:p>
            <a:pPr lvl="1">
              <a:lnSpc>
                <a:spcPct val="90000"/>
              </a:lnSpc>
              <a:buFontTx/>
              <a:buNone/>
            </a:pPr>
            <a:r>
              <a:rPr lang="en-GB" sz="1800">
                <a:solidFill>
                  <a:srgbClr val="FF0000"/>
                </a:solidFill>
              </a:rPr>
              <a:t>Dispersion:</a:t>
            </a:r>
            <a:r>
              <a:rPr lang="en-GB" sz="1800"/>
              <a:t> attractive interactions between instantaneous dipoles (and</a:t>
            </a:r>
          </a:p>
          <a:p>
            <a:pPr lvl="1">
              <a:lnSpc>
                <a:spcPct val="90000"/>
              </a:lnSpc>
              <a:buFontTx/>
              <a:buNone/>
            </a:pPr>
            <a:r>
              <a:rPr lang="en-GB" sz="1800"/>
              <a:t>higher multipoles) arising due to fluctuating charge distributions in</a:t>
            </a:r>
          </a:p>
          <a:p>
            <a:pPr lvl="1">
              <a:lnSpc>
                <a:spcPct val="90000"/>
              </a:lnSpc>
              <a:buFontTx/>
              <a:buNone/>
            </a:pPr>
            <a:r>
              <a:rPr lang="en-GB" sz="1800"/>
              <a:t>atoms and molecules.</a:t>
            </a:r>
          </a:p>
          <a:p>
            <a:pPr lvl="1">
              <a:lnSpc>
                <a:spcPct val="90000"/>
              </a:lnSpc>
              <a:buFontTx/>
              <a:buNone/>
            </a:pPr>
            <a:endParaRPr lang="en-GB" sz="1000"/>
          </a:p>
          <a:p>
            <a:pPr lvl="1">
              <a:lnSpc>
                <a:spcPct val="90000"/>
              </a:lnSpc>
              <a:buFontTx/>
              <a:buNone/>
            </a:pPr>
            <a:r>
              <a:rPr lang="en-GB" sz="1800">
                <a:solidFill>
                  <a:srgbClr val="FF0000"/>
                </a:solidFill>
              </a:rPr>
              <a:t>Hydrogen Bonding:</a:t>
            </a:r>
            <a:r>
              <a:rPr lang="en-GB" sz="1800"/>
              <a:t> attractive interactions of the form </a:t>
            </a:r>
            <a:r>
              <a:rPr lang="en-GB" sz="1800">
                <a:solidFill>
                  <a:srgbClr val="FF0000"/>
                </a:solidFill>
                <a:cs typeface="Times New Roman" pitchFamily="18" charset="0"/>
              </a:rPr>
              <a:t>X</a:t>
            </a:r>
            <a:r>
              <a:rPr lang="en-GB" sz="1800">
                <a:solidFill>
                  <a:srgbClr val="FF0000"/>
                </a:solidFill>
                <a:cs typeface="Times New Roman" pitchFamily="18" charset="0"/>
                <a:sym typeface="Symbol" pitchFamily="80" charset="2"/>
              </a:rPr>
              <a:t></a:t>
            </a:r>
            <a:r>
              <a:rPr lang="en-GB" sz="1800">
                <a:solidFill>
                  <a:srgbClr val="FF0000"/>
                </a:solidFill>
                <a:cs typeface="Times New Roman" pitchFamily="18" charset="0"/>
              </a:rPr>
              <a:t>H</a:t>
            </a:r>
            <a:r>
              <a:rPr lang="en-GB" sz="1800">
                <a:solidFill>
                  <a:srgbClr val="FF0000"/>
                </a:solidFill>
                <a:cs typeface="Times New Roman" pitchFamily="18" charset="0"/>
                <a:sym typeface="MT Extra" pitchFamily="18" charset="2"/>
              </a:rPr>
              <a:t></a:t>
            </a:r>
            <a:r>
              <a:rPr lang="en-GB" sz="1800">
                <a:solidFill>
                  <a:srgbClr val="FF0000"/>
                </a:solidFill>
                <a:cs typeface="Times New Roman" pitchFamily="18" charset="0"/>
              </a:rPr>
              <a:t>Y </a:t>
            </a:r>
            <a:r>
              <a:rPr lang="en-GB" sz="1800">
                <a:cs typeface="Times New Roman" pitchFamily="18" charset="0"/>
              </a:rPr>
              <a:t>– a</a:t>
            </a:r>
          </a:p>
          <a:p>
            <a:pPr lvl="1">
              <a:lnSpc>
                <a:spcPct val="90000"/>
              </a:lnSpc>
              <a:buFontTx/>
              <a:buNone/>
            </a:pPr>
            <a:r>
              <a:rPr lang="en-GB" sz="1800">
                <a:cs typeface="Times New Roman" pitchFamily="18" charset="0"/>
              </a:rPr>
              <a:t>hydrogen atom is covalently bound to one electronegative atom (X =</a:t>
            </a:r>
          </a:p>
          <a:p>
            <a:pPr lvl="1">
              <a:lnSpc>
                <a:spcPct val="90000"/>
              </a:lnSpc>
              <a:buFontTx/>
              <a:buNone/>
            </a:pPr>
            <a:r>
              <a:rPr lang="en-GB" sz="1800">
                <a:cs typeface="Times New Roman" pitchFamily="18" charset="0"/>
              </a:rPr>
              <a:t>N, O, F etc.) and interacts with a second electronegative atom (Y).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1026"/>
          <p:cNvSpPr>
            <a:spLocks noGrp="1" noChangeArrowheads="1"/>
          </p:cNvSpPr>
          <p:nvPr>
            <p:ph type="body" idx="1"/>
          </p:nvPr>
        </p:nvSpPr>
        <p:spPr>
          <a:xfrm>
            <a:off x="609600" y="838200"/>
            <a:ext cx="7772400" cy="4800600"/>
          </a:xfrm>
        </p:spPr>
        <p:txBody>
          <a:bodyPr/>
          <a:lstStyle/>
          <a:p>
            <a:pPr>
              <a:lnSpc>
                <a:spcPct val="90000"/>
              </a:lnSpc>
            </a:pPr>
            <a:r>
              <a:rPr lang="en-GB"/>
              <a:t>Electrostatic interactions can be attractive or repulsive, depending on ionic charges and the orientation of the molecular multipoles.</a:t>
            </a:r>
          </a:p>
          <a:p>
            <a:pPr>
              <a:lnSpc>
                <a:spcPct val="90000"/>
              </a:lnSpc>
            </a:pPr>
            <a:endParaRPr lang="en-GB"/>
          </a:p>
          <a:p>
            <a:pPr>
              <a:lnSpc>
                <a:spcPct val="90000"/>
              </a:lnSpc>
            </a:pPr>
            <a:r>
              <a:rPr lang="en-GB"/>
              <a:t>The range of the interaction energies depends on the type of interaction.</a:t>
            </a:r>
          </a:p>
          <a:p>
            <a:pPr>
              <a:lnSpc>
                <a:spcPct val="90000"/>
              </a:lnSpc>
            </a:pPr>
            <a:endParaRPr lang="en-GB"/>
          </a:p>
          <a:p>
            <a:pPr>
              <a:lnSpc>
                <a:spcPct val="90000"/>
              </a:lnSpc>
            </a:pPr>
            <a:r>
              <a:rPr lang="en-GB">
                <a:solidFill>
                  <a:srgbClr val="FF0000"/>
                </a:solidFill>
              </a:rPr>
              <a:t>van der Waals forces:</a:t>
            </a:r>
            <a:r>
              <a:rPr lang="en-GB"/>
              <a:t> a term used to cover electrostatic, induction and dispersion interactions between discrete neutral molecules or atoms.  The most important contributions have </a:t>
            </a:r>
          </a:p>
          <a:p>
            <a:pPr>
              <a:lnSpc>
                <a:spcPct val="90000"/>
              </a:lnSpc>
              <a:buFontTx/>
              <a:buNone/>
            </a:pPr>
            <a:r>
              <a:rPr lang="en-GB"/>
              <a:t>	</a:t>
            </a:r>
            <a:r>
              <a:rPr lang="en-GB">
                <a:solidFill>
                  <a:srgbClr val="FF0000"/>
                </a:solidFill>
              </a:rPr>
              <a:t>1/</a:t>
            </a:r>
            <a:r>
              <a:rPr lang="en-GB" i="1">
                <a:solidFill>
                  <a:srgbClr val="FF0000"/>
                </a:solidFill>
              </a:rPr>
              <a:t>r </a:t>
            </a:r>
            <a:r>
              <a:rPr lang="en-GB" baseline="30000">
                <a:solidFill>
                  <a:srgbClr val="FF0000"/>
                </a:solidFill>
              </a:rPr>
              <a:t>3</a:t>
            </a:r>
            <a:r>
              <a:rPr lang="en-GB"/>
              <a:t> or </a:t>
            </a:r>
            <a:r>
              <a:rPr lang="en-GB">
                <a:solidFill>
                  <a:srgbClr val="FF0000"/>
                </a:solidFill>
              </a:rPr>
              <a:t>1/</a:t>
            </a:r>
            <a:r>
              <a:rPr lang="en-GB" i="1">
                <a:solidFill>
                  <a:srgbClr val="FF0000"/>
                </a:solidFill>
              </a:rPr>
              <a:t>r </a:t>
            </a:r>
            <a:r>
              <a:rPr lang="en-GB" baseline="30000">
                <a:solidFill>
                  <a:srgbClr val="FF0000"/>
                </a:solidFill>
              </a:rPr>
              <a:t>6</a:t>
            </a:r>
            <a:r>
              <a:rPr lang="en-GB"/>
              <a:t> distance dependence. </a:t>
            </a:r>
          </a:p>
          <a:p>
            <a:pPr>
              <a:lnSpc>
                <a:spcPct val="90000"/>
              </a:lnSpc>
            </a:pPr>
            <a:endParaRPr lang="en-GB"/>
          </a:p>
          <a:p>
            <a:pPr>
              <a:lnSpc>
                <a:spcPct val="90000"/>
              </a:lnSpc>
            </a:pPr>
            <a:r>
              <a:rPr lang="en-GB"/>
              <a:t>These IMFs should be contrasted with </a:t>
            </a:r>
            <a:r>
              <a:rPr lang="en-GB">
                <a:solidFill>
                  <a:srgbClr val="FF0000"/>
                </a:solidFill>
              </a:rPr>
              <a:t>covalent bonds</a:t>
            </a:r>
            <a:r>
              <a:rPr lang="en-GB"/>
              <a:t>, where molecules are bound by the sharing of electrons.  Covalent bonds are typically much stronger than IMFs. </a:t>
            </a:r>
          </a:p>
          <a:p>
            <a:pPr>
              <a:lnSpc>
                <a:spcPct val="90000"/>
              </a:lnSpc>
            </a:pPr>
            <a:endParaRPr lang="en-GB"/>
          </a:p>
          <a:p>
            <a:pPr>
              <a:lnSpc>
                <a:spcPct val="90000"/>
              </a:lnSpc>
            </a:pP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Rectangle 3"/>
          <p:cNvSpPr>
            <a:spLocks noGrp="1" noChangeArrowheads="1"/>
          </p:cNvSpPr>
          <p:nvPr>
            <p:ph type="body" idx="1"/>
          </p:nvPr>
        </p:nvSpPr>
        <p:spPr>
          <a:xfrm>
            <a:off x="533400" y="228600"/>
            <a:ext cx="7772400" cy="6324600"/>
          </a:xfrm>
        </p:spPr>
        <p:txBody>
          <a:bodyPr/>
          <a:lstStyle/>
          <a:p>
            <a:pPr>
              <a:lnSpc>
                <a:spcPct val="90000"/>
              </a:lnSpc>
              <a:buFontTx/>
              <a:buNone/>
            </a:pPr>
            <a:r>
              <a:rPr lang="en-GB" sz="2400">
                <a:solidFill>
                  <a:schemeClr val="accent2"/>
                </a:solidFill>
              </a:rPr>
              <a:t>4.2 Short-Ranged Repulsions</a:t>
            </a:r>
            <a:r>
              <a:rPr lang="en-GB" sz="1800">
                <a:latin typeface="Times" pitchFamily="80" charset="0"/>
                <a:cs typeface="Times New Roman" pitchFamily="18" charset="0"/>
              </a:rPr>
              <a:t> </a:t>
            </a:r>
          </a:p>
          <a:p>
            <a:pPr>
              <a:lnSpc>
                <a:spcPct val="90000"/>
              </a:lnSpc>
            </a:pPr>
            <a:endParaRPr lang="en-GB" sz="1800">
              <a:latin typeface="Times" pitchFamily="80" charset="0"/>
              <a:cs typeface="Times New Roman" pitchFamily="18" charset="0"/>
            </a:endParaRPr>
          </a:p>
          <a:p>
            <a:pPr>
              <a:lnSpc>
                <a:spcPct val="90000"/>
              </a:lnSpc>
            </a:pPr>
            <a:r>
              <a:rPr lang="en-GB">
                <a:cs typeface="Times New Roman" pitchFamily="18" charset="0"/>
              </a:rPr>
              <a:t>There is a limit to the compressibility of matter, due to repulsive interactions (due to overlap of electron densities) which dominate at short range.  </a:t>
            </a:r>
          </a:p>
          <a:p>
            <a:pPr>
              <a:lnSpc>
                <a:spcPct val="90000"/>
              </a:lnSpc>
            </a:pPr>
            <a:endParaRPr lang="en-GB">
              <a:cs typeface="Times New Roman" pitchFamily="18" charset="0"/>
            </a:endParaRPr>
          </a:p>
          <a:p>
            <a:pPr>
              <a:lnSpc>
                <a:spcPct val="90000"/>
              </a:lnSpc>
            </a:pPr>
            <a:r>
              <a:rPr lang="en-GB">
                <a:cs typeface="Times New Roman" pitchFamily="18" charset="0"/>
              </a:rPr>
              <a:t>At short internuclear separations there are electrostatic repulsions between the atomic nuclei, as well as between the electrons (both valence and core) on neighbouring atoms.  </a:t>
            </a:r>
          </a:p>
          <a:p>
            <a:pPr>
              <a:lnSpc>
                <a:spcPct val="90000"/>
              </a:lnSpc>
            </a:pPr>
            <a:endParaRPr lang="en-GB">
              <a:cs typeface="Times New Roman" pitchFamily="18" charset="0"/>
            </a:endParaRPr>
          </a:p>
          <a:p>
            <a:pPr>
              <a:lnSpc>
                <a:spcPct val="90000"/>
              </a:lnSpc>
            </a:pPr>
            <a:r>
              <a:rPr lang="en-GB">
                <a:cs typeface="Times New Roman" pitchFamily="18" charset="0"/>
              </a:rPr>
              <a:t>There is also a short range </a:t>
            </a:r>
            <a:r>
              <a:rPr lang="en-GB">
                <a:solidFill>
                  <a:srgbClr val="FF0000"/>
                </a:solidFill>
                <a:cs typeface="Times New Roman" pitchFamily="18" charset="0"/>
              </a:rPr>
              <a:t>Pauli or Exchange Repulsion</a:t>
            </a:r>
            <a:r>
              <a:rPr lang="en-GB">
                <a:cs typeface="Times New Roman" pitchFamily="18" charset="0"/>
              </a:rPr>
              <a:t> between the electrons on neighbouring atoms, which is quantum mechanical in origin and derives from the Pauli exclusion principle.    </a:t>
            </a:r>
          </a:p>
          <a:p>
            <a:pPr>
              <a:lnSpc>
                <a:spcPct val="90000"/>
              </a:lnSpc>
            </a:pPr>
            <a:endParaRPr lang="en-GB">
              <a:cs typeface="Times New Roman" pitchFamily="18" charset="0"/>
            </a:endParaRPr>
          </a:p>
          <a:p>
            <a:pPr>
              <a:lnSpc>
                <a:spcPct val="90000"/>
              </a:lnSpc>
            </a:pPr>
            <a:r>
              <a:rPr lang="en-GB">
                <a:cs typeface="Times New Roman" pitchFamily="18" charset="0"/>
              </a:rPr>
              <a:t>The total short range repulsive interaction is generally modelled by a steep </a:t>
            </a:r>
            <a:r>
              <a:rPr lang="en-GB">
                <a:solidFill>
                  <a:srgbClr val="FF0000"/>
                </a:solidFill>
                <a:cs typeface="Times New Roman" pitchFamily="18" charset="0"/>
              </a:rPr>
              <a:t>1/</a:t>
            </a:r>
            <a:r>
              <a:rPr lang="en-GB" i="1">
                <a:solidFill>
                  <a:srgbClr val="FF0000"/>
                </a:solidFill>
                <a:cs typeface="Times New Roman" pitchFamily="18" charset="0"/>
              </a:rPr>
              <a:t>r </a:t>
            </a:r>
            <a:r>
              <a:rPr lang="en-GB" i="1" baseline="30000">
                <a:solidFill>
                  <a:srgbClr val="FF0000"/>
                </a:solidFill>
                <a:cs typeface="Times New Roman" pitchFamily="18" charset="0"/>
              </a:rPr>
              <a:t>n</a:t>
            </a:r>
            <a:r>
              <a:rPr lang="en-GB">
                <a:cs typeface="Times New Roman" pitchFamily="18" charset="0"/>
              </a:rPr>
              <a:t> (where </a:t>
            </a:r>
            <a:r>
              <a:rPr lang="en-GB" i="1">
                <a:solidFill>
                  <a:schemeClr val="accent2"/>
                </a:solidFill>
                <a:cs typeface="Times New Roman" pitchFamily="18" charset="0"/>
              </a:rPr>
              <a:t>n</a:t>
            </a:r>
            <a:r>
              <a:rPr lang="en-GB">
                <a:solidFill>
                  <a:schemeClr val="accent2"/>
                </a:solidFill>
                <a:cs typeface="Times New Roman" pitchFamily="18" charset="0"/>
              </a:rPr>
              <a:t> is usually 12</a:t>
            </a:r>
            <a:r>
              <a:rPr lang="en-GB">
                <a:cs typeface="Times New Roman" pitchFamily="18" charset="0"/>
              </a:rPr>
              <a:t>) dependence on interatomic distance, though an exponential (</a:t>
            </a:r>
            <a:r>
              <a:rPr lang="en-GB">
                <a:solidFill>
                  <a:schemeClr val="accent2"/>
                </a:solidFill>
                <a:cs typeface="Times New Roman" pitchFamily="18" charset="0"/>
              </a:rPr>
              <a:t>e</a:t>
            </a:r>
            <a:r>
              <a:rPr lang="en-GB" baseline="30000">
                <a:solidFill>
                  <a:schemeClr val="accent2"/>
                </a:solidFill>
                <a:cs typeface="Times New Roman" pitchFamily="18" charset="0"/>
                <a:sym typeface="Symbol" pitchFamily="80" charset="2"/>
              </a:rPr>
              <a:t></a:t>
            </a:r>
            <a:r>
              <a:rPr lang="en-GB" i="1" baseline="30000">
                <a:solidFill>
                  <a:schemeClr val="accent2"/>
                </a:solidFill>
                <a:cs typeface="Times New Roman" pitchFamily="18" charset="0"/>
              </a:rPr>
              <a:t>r</a:t>
            </a:r>
            <a:r>
              <a:rPr lang="en-GB">
                <a:cs typeface="Times New Roman" pitchFamily="18" charset="0"/>
              </a:rPr>
              <a:t>) dependence is more accurate.</a:t>
            </a:r>
            <a:r>
              <a:rPr lang="en-GB"/>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body" idx="1"/>
          </p:nvPr>
        </p:nvSpPr>
        <p:spPr>
          <a:xfrm>
            <a:off x="381000" y="228600"/>
            <a:ext cx="7772400" cy="4800600"/>
          </a:xfrm>
        </p:spPr>
        <p:txBody>
          <a:bodyPr/>
          <a:lstStyle/>
          <a:p>
            <a:pPr>
              <a:lnSpc>
                <a:spcPct val="90000"/>
              </a:lnSpc>
              <a:buFontTx/>
              <a:buNone/>
            </a:pPr>
            <a:r>
              <a:rPr lang="en-GB" sz="2400">
                <a:solidFill>
                  <a:schemeClr val="accent2"/>
                </a:solidFill>
              </a:rPr>
              <a:t>4.3 Electrostatic Energy</a:t>
            </a:r>
            <a:r>
              <a:rPr lang="en-GB" sz="1800"/>
              <a:t> </a:t>
            </a:r>
          </a:p>
          <a:p>
            <a:pPr>
              <a:lnSpc>
                <a:spcPct val="90000"/>
              </a:lnSpc>
              <a:buFontTx/>
              <a:buNone/>
            </a:pPr>
            <a:endParaRPr lang="en-GB" sz="1800"/>
          </a:p>
          <a:p>
            <a:pPr>
              <a:lnSpc>
                <a:spcPct val="90000"/>
              </a:lnSpc>
              <a:buFontTx/>
              <a:buNone/>
            </a:pPr>
            <a:r>
              <a:rPr lang="en-GB">
                <a:solidFill>
                  <a:srgbClr val="FF0000"/>
                </a:solidFill>
              </a:rPr>
              <a:t>Ion-Ion (Coulomb) Energy</a:t>
            </a:r>
          </a:p>
          <a:p>
            <a:pPr>
              <a:lnSpc>
                <a:spcPct val="90000"/>
              </a:lnSpc>
              <a:buFontTx/>
              <a:buNone/>
            </a:pPr>
            <a:endParaRPr lang="en-GB" sz="1800"/>
          </a:p>
          <a:p>
            <a:pPr>
              <a:lnSpc>
                <a:spcPct val="90000"/>
              </a:lnSpc>
            </a:pPr>
            <a:r>
              <a:rPr lang="en-GB" sz="1800"/>
              <a:t>The interaction of two stationary point charges </a:t>
            </a:r>
            <a:r>
              <a:rPr lang="en-GB" sz="1800">
                <a:solidFill>
                  <a:schemeClr val="accent2"/>
                </a:solidFill>
              </a:rPr>
              <a:t>(</a:t>
            </a:r>
            <a:r>
              <a:rPr lang="en-GB" sz="1800" i="1">
                <a:solidFill>
                  <a:schemeClr val="accent2"/>
                </a:solidFill>
              </a:rPr>
              <a:t>Q</a:t>
            </a:r>
            <a:r>
              <a:rPr lang="en-GB" sz="1800" baseline="-25000">
                <a:solidFill>
                  <a:schemeClr val="accent2"/>
                </a:solidFill>
              </a:rPr>
              <a:t>1</a:t>
            </a:r>
            <a:r>
              <a:rPr lang="en-GB" sz="1800">
                <a:solidFill>
                  <a:schemeClr val="accent2"/>
                </a:solidFill>
              </a:rPr>
              <a:t> and </a:t>
            </a:r>
            <a:r>
              <a:rPr lang="en-GB" sz="1800" i="1">
                <a:solidFill>
                  <a:schemeClr val="accent2"/>
                </a:solidFill>
              </a:rPr>
              <a:t>Q</a:t>
            </a:r>
            <a:r>
              <a:rPr lang="en-GB" sz="1800" baseline="-25000">
                <a:solidFill>
                  <a:schemeClr val="accent2"/>
                </a:solidFill>
              </a:rPr>
              <a:t>2</a:t>
            </a:r>
            <a:r>
              <a:rPr lang="en-GB" sz="1800">
                <a:solidFill>
                  <a:schemeClr val="accent2"/>
                </a:solidFill>
              </a:rPr>
              <a:t>)</a:t>
            </a:r>
            <a:r>
              <a:rPr lang="en-GB" sz="1800"/>
              <a:t>, separated by a distance </a:t>
            </a:r>
            <a:r>
              <a:rPr lang="en-GB" sz="1800" i="1">
                <a:solidFill>
                  <a:schemeClr val="accent2"/>
                </a:solidFill>
              </a:rPr>
              <a:t>r</a:t>
            </a:r>
            <a:r>
              <a:rPr lang="en-GB" sz="1800">
                <a:solidFill>
                  <a:schemeClr val="accent2"/>
                </a:solidFill>
              </a:rPr>
              <a:t> </a:t>
            </a:r>
            <a:r>
              <a:rPr lang="en-GB" sz="1800"/>
              <a:t>is given by the </a:t>
            </a:r>
            <a:r>
              <a:rPr lang="en-GB" sz="1800">
                <a:solidFill>
                  <a:srgbClr val="FF0000"/>
                </a:solidFill>
              </a:rPr>
              <a:t>Coulomb potential energy</a:t>
            </a:r>
            <a:r>
              <a:rPr lang="en-GB" sz="1800"/>
              <a:t>:</a:t>
            </a:r>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t>	</a:t>
            </a:r>
          </a:p>
          <a:p>
            <a:pPr>
              <a:lnSpc>
                <a:spcPct val="90000"/>
              </a:lnSpc>
              <a:buFontTx/>
              <a:buNone/>
            </a:pPr>
            <a:r>
              <a:rPr lang="en-GB" sz="1800"/>
              <a:t>	</a:t>
            </a:r>
          </a:p>
          <a:p>
            <a:pPr>
              <a:lnSpc>
                <a:spcPct val="90000"/>
              </a:lnSpc>
              <a:buFontTx/>
              <a:buNone/>
            </a:pPr>
            <a:r>
              <a:rPr lang="en-GB" sz="1800"/>
              <a:t>	where </a:t>
            </a:r>
            <a:r>
              <a:rPr lang="en-GB" sz="1800" i="1">
                <a:solidFill>
                  <a:schemeClr val="accent2"/>
                </a:solidFill>
              </a:rPr>
              <a:t>Q</a:t>
            </a:r>
            <a:r>
              <a:rPr lang="en-GB" sz="1800">
                <a:solidFill>
                  <a:schemeClr val="accent2"/>
                </a:solidFill>
              </a:rPr>
              <a:t> = </a:t>
            </a:r>
            <a:r>
              <a:rPr lang="en-GB" sz="1800">
                <a:solidFill>
                  <a:schemeClr val="accent2"/>
                </a:solidFill>
                <a:sym typeface="Symbol" pitchFamily="80" charset="2"/>
              </a:rPr>
              <a:t></a:t>
            </a:r>
            <a:r>
              <a:rPr lang="en-GB" sz="1800" i="1">
                <a:solidFill>
                  <a:schemeClr val="accent2"/>
                </a:solidFill>
              </a:rPr>
              <a:t>n</a:t>
            </a:r>
            <a:r>
              <a:rPr lang="en-GB" sz="1800">
                <a:solidFill>
                  <a:schemeClr val="accent2"/>
                </a:solidFill>
              </a:rPr>
              <a:t>e</a:t>
            </a:r>
            <a:r>
              <a:rPr lang="en-GB" sz="1800"/>
              <a:t> (</a:t>
            </a:r>
            <a:r>
              <a:rPr lang="en-GB" sz="1800" i="1">
                <a:solidFill>
                  <a:srgbClr val="FF0000"/>
                </a:solidFill>
              </a:rPr>
              <a:t>n</a:t>
            </a:r>
            <a:r>
              <a:rPr lang="en-GB" sz="1800"/>
              <a:t> is an integer and </a:t>
            </a:r>
            <a:r>
              <a:rPr lang="en-GB" sz="1800" i="1">
                <a:solidFill>
                  <a:srgbClr val="FF0000"/>
                </a:solidFill>
              </a:rPr>
              <a:t>e</a:t>
            </a:r>
            <a:r>
              <a:rPr lang="en-GB" sz="1800"/>
              <a:t> is the magnitude of the charge on an electron = 1.602 </a:t>
            </a:r>
            <a:r>
              <a:rPr lang="en-GB" sz="1800">
                <a:sym typeface="Symbol" pitchFamily="80" charset="2"/>
              </a:rPr>
              <a:t>10</a:t>
            </a:r>
            <a:r>
              <a:rPr lang="en-GB" sz="1800" baseline="30000">
                <a:sym typeface="Symbol" pitchFamily="80" charset="2"/>
              </a:rPr>
              <a:t>19</a:t>
            </a:r>
            <a:r>
              <a:rPr lang="en-GB" sz="1800">
                <a:sym typeface="Symbol" pitchFamily="80" charset="2"/>
              </a:rPr>
              <a:t> C</a:t>
            </a:r>
            <a:r>
              <a:rPr lang="en-GB" sz="1800"/>
              <a:t>), </a:t>
            </a:r>
            <a:r>
              <a:rPr lang="en-GB" sz="1800" i="1"/>
              <a:t>r</a:t>
            </a:r>
            <a:r>
              <a:rPr lang="en-GB" sz="1800"/>
              <a:t> is in metres and </a:t>
            </a:r>
            <a:r>
              <a:rPr lang="en-GB" sz="1800">
                <a:solidFill>
                  <a:srgbClr val="FF0000"/>
                </a:solidFill>
                <a:sym typeface="Symbol" pitchFamily="80" charset="2"/>
              </a:rPr>
              <a:t></a:t>
            </a:r>
            <a:r>
              <a:rPr lang="en-GB" sz="1800" baseline="-25000">
                <a:solidFill>
                  <a:srgbClr val="FF0000"/>
                </a:solidFill>
                <a:sym typeface="Symbol" pitchFamily="80" charset="2"/>
              </a:rPr>
              <a:t>0</a:t>
            </a:r>
            <a:r>
              <a:rPr lang="en-GB" sz="1800">
                <a:sym typeface="Symbol" pitchFamily="80" charset="2"/>
              </a:rPr>
              <a:t> ( = 8.85410</a:t>
            </a:r>
            <a:r>
              <a:rPr lang="en-GB" sz="1800" baseline="30000">
                <a:sym typeface="Symbol" pitchFamily="80" charset="2"/>
              </a:rPr>
              <a:t>12</a:t>
            </a:r>
            <a:r>
              <a:rPr lang="en-GB" sz="1800">
                <a:sym typeface="Symbol" pitchFamily="80" charset="2"/>
              </a:rPr>
              <a:t> J</a:t>
            </a:r>
            <a:r>
              <a:rPr lang="en-GB" sz="1800" baseline="30000">
                <a:sym typeface="Symbol" pitchFamily="80" charset="2"/>
              </a:rPr>
              <a:t>1</a:t>
            </a:r>
            <a:r>
              <a:rPr lang="en-GB" sz="1800">
                <a:sym typeface="Symbol" pitchFamily="80" charset="2"/>
              </a:rPr>
              <a:t> C</a:t>
            </a:r>
            <a:r>
              <a:rPr lang="en-GB" sz="1800" baseline="30000">
                <a:sym typeface="Symbol" pitchFamily="80" charset="2"/>
              </a:rPr>
              <a:t>2 </a:t>
            </a:r>
            <a:r>
              <a:rPr lang="en-GB" sz="1800">
                <a:sym typeface="Symbol" pitchFamily="80" charset="2"/>
              </a:rPr>
              <a:t>m</a:t>
            </a:r>
            <a:r>
              <a:rPr lang="en-GB" sz="1800" baseline="30000">
                <a:sym typeface="Symbol" pitchFamily="80" charset="2"/>
              </a:rPr>
              <a:t>1</a:t>
            </a:r>
            <a:r>
              <a:rPr lang="en-GB" sz="1800">
                <a:sym typeface="Symbol" pitchFamily="80" charset="2"/>
              </a:rPr>
              <a:t>) is the </a:t>
            </a:r>
            <a:r>
              <a:rPr lang="en-GB" sz="1800">
                <a:solidFill>
                  <a:srgbClr val="FF0000"/>
                </a:solidFill>
                <a:sym typeface="Symbol" pitchFamily="80" charset="2"/>
              </a:rPr>
              <a:t>vacuum permittivity</a:t>
            </a:r>
            <a:r>
              <a:rPr lang="en-GB" sz="1800">
                <a:sym typeface="Symbol" pitchFamily="80" charset="2"/>
              </a:rPr>
              <a:t>.</a:t>
            </a:r>
          </a:p>
          <a:p>
            <a:pPr>
              <a:lnSpc>
                <a:spcPct val="90000"/>
              </a:lnSpc>
            </a:pPr>
            <a:endParaRPr lang="en-GB" sz="1800">
              <a:solidFill>
                <a:srgbClr val="FF0000"/>
              </a:solidFill>
            </a:endParaRPr>
          </a:p>
          <a:p>
            <a:pPr>
              <a:lnSpc>
                <a:spcPct val="90000"/>
              </a:lnSpc>
            </a:pPr>
            <a:r>
              <a:rPr lang="en-GB" sz="1800">
                <a:solidFill>
                  <a:srgbClr val="FF0000"/>
                </a:solidFill>
              </a:rPr>
              <a:t>Note:</a:t>
            </a:r>
            <a:r>
              <a:rPr lang="en-GB" sz="1800">
                <a:solidFill>
                  <a:schemeClr val="accent2"/>
                </a:solidFill>
              </a:rPr>
              <a:t>	like charges</a:t>
            </a:r>
            <a:r>
              <a:rPr lang="en-GB" sz="1800"/>
              <a:t> (+ +  or </a:t>
            </a:r>
            <a:r>
              <a:rPr lang="en-GB" sz="1800">
                <a:sym typeface="Symbol" pitchFamily="80" charset="2"/>
              </a:rPr>
              <a:t></a:t>
            </a:r>
            <a:r>
              <a:rPr lang="en-GB" sz="1800"/>
              <a:t> </a:t>
            </a:r>
            <a:r>
              <a:rPr lang="en-GB" sz="1800">
                <a:sym typeface="Symbol" pitchFamily="80" charset="2"/>
              </a:rPr>
              <a:t></a:t>
            </a:r>
            <a:r>
              <a:rPr lang="en-GB" sz="1800"/>
              <a:t> )</a:t>
            </a:r>
            <a:r>
              <a:rPr lang="en-GB" sz="1800">
                <a:solidFill>
                  <a:schemeClr val="accent2"/>
                </a:solidFill>
              </a:rPr>
              <a:t> repel</a:t>
            </a:r>
            <a:r>
              <a:rPr lang="en-GB" sz="1800"/>
              <a:t> 	</a:t>
            </a:r>
            <a:r>
              <a:rPr lang="en-GB" sz="1800" i="1">
                <a:solidFill>
                  <a:schemeClr val="accent2"/>
                </a:solidFill>
              </a:rPr>
              <a:t>U</a:t>
            </a:r>
            <a:r>
              <a:rPr lang="en-GB" sz="1800" baseline="-25000">
                <a:solidFill>
                  <a:schemeClr val="accent2"/>
                </a:solidFill>
              </a:rPr>
              <a:t>C</a:t>
            </a:r>
            <a:r>
              <a:rPr lang="en-GB" sz="1800">
                <a:solidFill>
                  <a:schemeClr val="accent2"/>
                </a:solidFill>
              </a:rPr>
              <a:t>(</a:t>
            </a:r>
            <a:r>
              <a:rPr lang="en-GB" sz="1800" i="1">
                <a:solidFill>
                  <a:schemeClr val="accent2"/>
                </a:solidFill>
              </a:rPr>
              <a:t>r</a:t>
            </a:r>
            <a:r>
              <a:rPr lang="en-GB" sz="1800">
                <a:solidFill>
                  <a:schemeClr val="accent2"/>
                </a:solidFill>
              </a:rPr>
              <a:t>) &gt; 0</a:t>
            </a:r>
          </a:p>
          <a:p>
            <a:pPr>
              <a:lnSpc>
                <a:spcPct val="90000"/>
              </a:lnSpc>
              <a:buFontTx/>
              <a:buNone/>
            </a:pPr>
            <a:r>
              <a:rPr lang="en-GB" sz="1800"/>
              <a:t>		</a:t>
            </a:r>
            <a:r>
              <a:rPr lang="en-GB" sz="1800">
                <a:solidFill>
                  <a:srgbClr val="FF0000"/>
                </a:solidFill>
              </a:rPr>
              <a:t>opposite charges</a:t>
            </a:r>
            <a:r>
              <a:rPr lang="en-GB" sz="1800"/>
              <a:t> (+ </a:t>
            </a:r>
            <a:r>
              <a:rPr lang="en-GB" sz="1800">
                <a:sym typeface="Symbol" pitchFamily="80" charset="2"/>
              </a:rPr>
              <a:t>) </a:t>
            </a:r>
            <a:r>
              <a:rPr lang="en-GB" sz="1800">
                <a:solidFill>
                  <a:srgbClr val="FF0000"/>
                </a:solidFill>
                <a:sym typeface="Symbol" pitchFamily="80" charset="2"/>
              </a:rPr>
              <a:t>attract</a:t>
            </a:r>
            <a:r>
              <a:rPr lang="en-GB" sz="1800">
                <a:sym typeface="Symbol" pitchFamily="80" charset="2"/>
              </a:rPr>
              <a:t>	</a:t>
            </a:r>
            <a:r>
              <a:rPr lang="en-GB" sz="1800" i="1">
                <a:solidFill>
                  <a:srgbClr val="FF0000"/>
                </a:solidFill>
              </a:rPr>
              <a:t>U</a:t>
            </a:r>
            <a:r>
              <a:rPr lang="en-GB" sz="1800" baseline="-25000">
                <a:solidFill>
                  <a:srgbClr val="FF0000"/>
                </a:solidFill>
              </a:rPr>
              <a:t>C</a:t>
            </a:r>
            <a:r>
              <a:rPr lang="en-GB" sz="1800">
                <a:solidFill>
                  <a:srgbClr val="FF0000"/>
                </a:solidFill>
              </a:rPr>
              <a:t>(</a:t>
            </a:r>
            <a:r>
              <a:rPr lang="en-GB" sz="1800" i="1">
                <a:solidFill>
                  <a:srgbClr val="FF0000"/>
                </a:solidFill>
              </a:rPr>
              <a:t>r</a:t>
            </a:r>
            <a:r>
              <a:rPr lang="en-GB" sz="1800">
                <a:solidFill>
                  <a:srgbClr val="FF0000"/>
                </a:solidFill>
              </a:rPr>
              <a:t>) &lt; 0</a:t>
            </a:r>
          </a:p>
          <a:p>
            <a:pPr>
              <a:lnSpc>
                <a:spcPct val="90000"/>
              </a:lnSpc>
              <a:buFontTx/>
              <a:buNone/>
            </a:pPr>
            <a:endParaRPr lang="en-GB" sz="1800"/>
          </a:p>
          <a:p>
            <a:pPr>
              <a:lnSpc>
                <a:spcPct val="90000"/>
              </a:lnSpc>
            </a:pPr>
            <a:r>
              <a:rPr lang="en-GB" sz="1800"/>
              <a:t>The Coulomb interaction ( </a:t>
            </a:r>
            <a:r>
              <a:rPr lang="en-GB" sz="1800">
                <a:sym typeface="Symbol" pitchFamily="80" charset="2"/>
              </a:rPr>
              <a:t> </a:t>
            </a:r>
            <a:r>
              <a:rPr lang="en-GB" sz="1800" i="1">
                <a:solidFill>
                  <a:schemeClr val="accent2"/>
                </a:solidFill>
                <a:sym typeface="Symbol" pitchFamily="80" charset="2"/>
              </a:rPr>
              <a:t>r</a:t>
            </a:r>
            <a:r>
              <a:rPr lang="en-GB" sz="1800">
                <a:solidFill>
                  <a:schemeClr val="accent2"/>
                </a:solidFill>
                <a:sym typeface="Symbol" pitchFamily="80" charset="2"/>
              </a:rPr>
              <a:t> </a:t>
            </a:r>
            <a:r>
              <a:rPr lang="en-GB" sz="1800" baseline="30000">
                <a:solidFill>
                  <a:schemeClr val="accent2"/>
                </a:solidFill>
                <a:sym typeface="Symbol" pitchFamily="80" charset="2"/>
              </a:rPr>
              <a:t>1</a:t>
            </a:r>
            <a:r>
              <a:rPr lang="en-GB" sz="1800">
                <a:sym typeface="Symbol" pitchFamily="80" charset="2"/>
              </a:rPr>
              <a:t>) is very </a:t>
            </a:r>
            <a:r>
              <a:rPr lang="en-GB" sz="1800">
                <a:solidFill>
                  <a:srgbClr val="FF0000"/>
                </a:solidFill>
                <a:sym typeface="Symbol" pitchFamily="80" charset="2"/>
              </a:rPr>
              <a:t>long-ranged</a:t>
            </a:r>
            <a:r>
              <a:rPr lang="en-GB" sz="1800">
                <a:sym typeface="Symbol" pitchFamily="80" charset="2"/>
              </a:rPr>
              <a:t> – it falls off very slowly with distance.</a:t>
            </a:r>
            <a:endParaRPr lang="en-GB" sz="1800"/>
          </a:p>
          <a:p>
            <a:pPr>
              <a:lnSpc>
                <a:spcPct val="90000"/>
              </a:lnSpc>
              <a:buFontTx/>
              <a:buNone/>
            </a:pPr>
            <a:endParaRPr lang="en-GB" sz="1800">
              <a:sym typeface="Symbol" pitchFamily="80" charset="2"/>
            </a:endParaRPr>
          </a:p>
        </p:txBody>
      </p:sp>
      <p:graphicFrame>
        <p:nvGraphicFramePr>
          <p:cNvPr id="325636" name="Object 4"/>
          <p:cNvGraphicFramePr>
            <a:graphicFrameLocks noChangeAspect="1"/>
          </p:cNvGraphicFramePr>
          <p:nvPr/>
        </p:nvGraphicFramePr>
        <p:xfrm>
          <a:off x="4699000" y="2524125"/>
          <a:ext cx="1647825" cy="760413"/>
        </p:xfrm>
        <a:graphic>
          <a:graphicData uri="http://schemas.openxmlformats.org/presentationml/2006/ole">
            <mc:AlternateContent xmlns:mc="http://schemas.openxmlformats.org/markup-compatibility/2006">
              <mc:Choice xmlns:v="urn:schemas-microsoft-com:vml" Requires="v">
                <p:oleObj spid="_x0000_s325646" name="Equation" r:id="rId3" imgW="825480" imgH="380880" progId="Equation.3">
                  <p:embed/>
                </p:oleObj>
              </mc:Choice>
              <mc:Fallback>
                <p:oleObj name="Equation" r:id="rId3" imgW="825480" imgH="3808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2524125"/>
                        <a:ext cx="1647825"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25644" name="Group 12"/>
          <p:cNvGrpSpPr>
            <a:grpSpLocks/>
          </p:cNvGrpSpPr>
          <p:nvPr/>
        </p:nvGrpSpPr>
        <p:grpSpPr bwMode="auto">
          <a:xfrm>
            <a:off x="1752600" y="2300288"/>
            <a:ext cx="2300288" cy="1054100"/>
            <a:chOff x="1104" y="1449"/>
            <a:chExt cx="1449" cy="664"/>
          </a:xfrm>
        </p:grpSpPr>
        <p:sp>
          <p:nvSpPr>
            <p:cNvPr id="325637" name="Oval 5"/>
            <p:cNvSpPr>
              <a:spLocks noChangeArrowheads="1"/>
            </p:cNvSpPr>
            <p:nvPr/>
          </p:nvSpPr>
          <p:spPr bwMode="auto">
            <a:xfrm>
              <a:off x="1125" y="1708"/>
              <a:ext cx="240" cy="207"/>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325638" name="Text Box 6"/>
            <p:cNvSpPr txBox="1">
              <a:spLocks noChangeArrowheads="1"/>
            </p:cNvSpPr>
            <p:nvPr/>
          </p:nvSpPr>
          <p:spPr bwMode="auto">
            <a:xfrm>
              <a:off x="1104" y="1449"/>
              <a:ext cx="432" cy="250"/>
            </a:xfrm>
            <a:prstGeom prst="rect">
              <a:avLst/>
            </a:prstGeom>
            <a:noFill/>
            <a:ln w="9525">
              <a:noFill/>
              <a:miter lim="800000"/>
              <a:headEnd/>
              <a:tailEnd/>
            </a:ln>
            <a:effectLst/>
          </p:spPr>
          <p:txBody>
            <a:bodyPr>
              <a:spAutoFit/>
            </a:bodyPr>
            <a:lstStyle/>
            <a:p>
              <a:pPr>
                <a:spcBef>
                  <a:spcPct val="50000"/>
                </a:spcBef>
              </a:pPr>
              <a:r>
                <a:rPr lang="en-GB" i="1"/>
                <a:t>Q</a:t>
              </a:r>
              <a:r>
                <a:rPr lang="en-GB" baseline="-25000"/>
                <a:t>1</a:t>
              </a:r>
            </a:p>
          </p:txBody>
        </p:sp>
        <p:sp>
          <p:nvSpPr>
            <p:cNvPr id="325639" name="Oval 7"/>
            <p:cNvSpPr>
              <a:spLocks noChangeArrowheads="1"/>
            </p:cNvSpPr>
            <p:nvPr/>
          </p:nvSpPr>
          <p:spPr bwMode="auto">
            <a:xfrm>
              <a:off x="2133" y="1708"/>
              <a:ext cx="240" cy="207"/>
            </a:xfrm>
            <a:prstGeom prst="ellipse">
              <a:avLst/>
            </a:prstGeom>
            <a:solidFill>
              <a:srgbClr val="9C9ACC"/>
            </a:solidFill>
            <a:ln w="9525">
              <a:solidFill>
                <a:schemeClr val="tx1"/>
              </a:solidFill>
              <a:round/>
              <a:headEnd/>
              <a:tailEnd/>
            </a:ln>
            <a:effectLst/>
          </p:spPr>
          <p:txBody>
            <a:bodyPr wrap="none" anchor="ctr"/>
            <a:lstStyle/>
            <a:p>
              <a:endParaRPr lang="en-US"/>
            </a:p>
          </p:txBody>
        </p:sp>
        <p:sp>
          <p:nvSpPr>
            <p:cNvPr id="325640" name="Text Box 8"/>
            <p:cNvSpPr txBox="1">
              <a:spLocks noChangeArrowheads="1"/>
            </p:cNvSpPr>
            <p:nvPr/>
          </p:nvSpPr>
          <p:spPr bwMode="auto">
            <a:xfrm>
              <a:off x="2121" y="1449"/>
              <a:ext cx="432" cy="250"/>
            </a:xfrm>
            <a:prstGeom prst="rect">
              <a:avLst/>
            </a:prstGeom>
            <a:noFill/>
            <a:ln w="9525">
              <a:noFill/>
              <a:miter lim="800000"/>
              <a:headEnd/>
              <a:tailEnd/>
            </a:ln>
            <a:effectLst/>
          </p:spPr>
          <p:txBody>
            <a:bodyPr>
              <a:spAutoFit/>
            </a:bodyPr>
            <a:lstStyle/>
            <a:p>
              <a:pPr>
                <a:spcBef>
                  <a:spcPct val="50000"/>
                </a:spcBef>
              </a:pPr>
              <a:r>
                <a:rPr lang="en-GB" i="1"/>
                <a:t>Q</a:t>
              </a:r>
              <a:r>
                <a:rPr lang="en-GB" baseline="-25000"/>
                <a:t>2</a:t>
              </a:r>
            </a:p>
          </p:txBody>
        </p:sp>
        <p:sp>
          <p:nvSpPr>
            <p:cNvPr id="325641" name="Line 9"/>
            <p:cNvSpPr>
              <a:spLocks noChangeShapeType="1"/>
            </p:cNvSpPr>
            <p:nvPr/>
          </p:nvSpPr>
          <p:spPr bwMode="auto">
            <a:xfrm>
              <a:off x="1269" y="2070"/>
              <a:ext cx="100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5642" name="Text Box 10"/>
            <p:cNvSpPr txBox="1">
              <a:spLocks noChangeArrowheads="1"/>
            </p:cNvSpPr>
            <p:nvPr/>
          </p:nvSpPr>
          <p:spPr bwMode="auto">
            <a:xfrm>
              <a:off x="1680" y="1863"/>
              <a:ext cx="169" cy="250"/>
            </a:xfrm>
            <a:prstGeom prst="rect">
              <a:avLst/>
            </a:prstGeom>
            <a:noFill/>
            <a:ln w="9525">
              <a:noFill/>
              <a:miter lim="800000"/>
              <a:headEnd/>
              <a:tailEnd/>
            </a:ln>
            <a:effectLst/>
          </p:spPr>
          <p:txBody>
            <a:bodyPr wrap="none">
              <a:spAutoFit/>
            </a:bodyPr>
            <a:lstStyle/>
            <a:p>
              <a:r>
                <a:rPr lang="en-GB" i="1"/>
                <a:t>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5644"/>
                                        </p:tgtEl>
                                        <p:attrNameLst>
                                          <p:attrName>style.visibility</p:attrName>
                                        </p:attrNameLst>
                                      </p:cBhvr>
                                      <p:to>
                                        <p:strVal val="visible"/>
                                      </p:to>
                                    </p:set>
                                    <p:anim calcmode="lin" valueType="num">
                                      <p:cBhvr additive="base">
                                        <p:cTn id="7" dur="500" fill="hold"/>
                                        <p:tgtEl>
                                          <p:spTgt spid="325644"/>
                                        </p:tgtEl>
                                        <p:attrNameLst>
                                          <p:attrName>ppt_x</p:attrName>
                                        </p:attrNameLst>
                                      </p:cBhvr>
                                      <p:tavLst>
                                        <p:tav tm="0">
                                          <p:val>
                                            <p:strVal val="0-#ppt_w/2"/>
                                          </p:val>
                                        </p:tav>
                                        <p:tav tm="100000">
                                          <p:val>
                                            <p:strVal val="#ppt_x"/>
                                          </p:val>
                                        </p:tav>
                                      </p:tavLst>
                                    </p:anim>
                                    <p:anim calcmode="lin" valueType="num">
                                      <p:cBhvr additive="base">
                                        <p:cTn id="8" dur="500" fill="hold"/>
                                        <p:tgtEl>
                                          <p:spTgt spid="3256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5636"/>
                                        </p:tgtEl>
                                        <p:attrNameLst>
                                          <p:attrName>style.visibility</p:attrName>
                                        </p:attrNameLst>
                                      </p:cBhvr>
                                      <p:to>
                                        <p:strVal val="visible"/>
                                      </p:to>
                                    </p:set>
                                    <p:anim calcmode="lin" valueType="num">
                                      <p:cBhvr additive="base">
                                        <p:cTn id="13" dur="500" fill="hold"/>
                                        <p:tgtEl>
                                          <p:spTgt spid="325636"/>
                                        </p:tgtEl>
                                        <p:attrNameLst>
                                          <p:attrName>ppt_x</p:attrName>
                                        </p:attrNameLst>
                                      </p:cBhvr>
                                      <p:tavLst>
                                        <p:tav tm="0">
                                          <p:val>
                                            <p:strVal val="1+#ppt_w/2"/>
                                          </p:val>
                                        </p:tav>
                                        <p:tav tm="100000">
                                          <p:val>
                                            <p:strVal val="#ppt_x"/>
                                          </p:val>
                                        </p:tav>
                                      </p:tavLst>
                                    </p:anim>
                                    <p:anim calcmode="lin" valueType="num">
                                      <p:cBhvr additive="base">
                                        <p:cTn id="14" dur="500" fill="hold"/>
                                        <p:tgtEl>
                                          <p:spTgt spid="3256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1026"/>
          <p:cNvSpPr>
            <a:spLocks noGrp="1" noChangeArrowheads="1"/>
          </p:cNvSpPr>
          <p:nvPr>
            <p:ph type="title"/>
          </p:nvPr>
        </p:nvSpPr>
        <p:spPr/>
        <p:txBody>
          <a:bodyPr/>
          <a:lstStyle/>
          <a:p>
            <a:r>
              <a:rPr lang="en-GB"/>
              <a:t>Dielectric Constant</a:t>
            </a:r>
          </a:p>
        </p:txBody>
      </p:sp>
      <p:sp>
        <p:nvSpPr>
          <p:cNvPr id="363523" name="Rectangle 1027"/>
          <p:cNvSpPr>
            <a:spLocks noGrp="1" noChangeArrowheads="1"/>
          </p:cNvSpPr>
          <p:nvPr>
            <p:ph type="body" idx="1"/>
          </p:nvPr>
        </p:nvSpPr>
        <p:spPr/>
        <p:txBody>
          <a:bodyPr/>
          <a:lstStyle/>
          <a:p>
            <a:pPr>
              <a:spcAft>
                <a:spcPct val="20000"/>
              </a:spcAft>
            </a:pPr>
            <a:r>
              <a:rPr lang="en-GB"/>
              <a:t>In a </a:t>
            </a:r>
            <a:r>
              <a:rPr lang="en-GB">
                <a:solidFill>
                  <a:srgbClr val="FF0000"/>
                </a:solidFill>
              </a:rPr>
              <a:t>dielectric medium</a:t>
            </a:r>
            <a:r>
              <a:rPr lang="en-GB"/>
              <a:t>, the </a:t>
            </a:r>
            <a:r>
              <a:rPr lang="en-GB">
                <a:solidFill>
                  <a:schemeClr val="accent2"/>
                </a:solidFill>
              </a:rPr>
              <a:t>vacuum permittivity</a:t>
            </a:r>
            <a:r>
              <a:rPr lang="en-GB"/>
              <a:t> (</a:t>
            </a:r>
            <a:r>
              <a:rPr lang="en-GB">
                <a:solidFill>
                  <a:schemeClr val="accent2"/>
                </a:solidFill>
                <a:sym typeface="Symbol" pitchFamily="80" charset="2"/>
              </a:rPr>
              <a:t></a:t>
            </a:r>
            <a:r>
              <a:rPr lang="en-GB" baseline="-25000">
                <a:solidFill>
                  <a:schemeClr val="accent2"/>
                </a:solidFill>
                <a:sym typeface="Symbol" pitchFamily="80" charset="2"/>
              </a:rPr>
              <a:t>0</a:t>
            </a:r>
            <a:r>
              <a:rPr lang="en-GB"/>
              <a:t>) is replaced by the </a:t>
            </a:r>
            <a:r>
              <a:rPr lang="en-GB">
                <a:solidFill>
                  <a:srgbClr val="FF0000"/>
                </a:solidFill>
              </a:rPr>
              <a:t>permittivity of the medium</a:t>
            </a:r>
            <a:r>
              <a:rPr lang="en-GB"/>
              <a:t> (</a:t>
            </a:r>
            <a:r>
              <a:rPr lang="en-GB">
                <a:solidFill>
                  <a:srgbClr val="FF0000"/>
                </a:solidFill>
                <a:sym typeface="Symbol" pitchFamily="80" charset="2"/>
              </a:rPr>
              <a:t></a:t>
            </a:r>
            <a:r>
              <a:rPr lang="en-GB"/>
              <a:t>), where:</a:t>
            </a:r>
          </a:p>
          <a:p>
            <a:endParaRPr lang="en-GB" sz="1000"/>
          </a:p>
          <a:p>
            <a:pPr algn="ctr">
              <a:spcAft>
                <a:spcPct val="10000"/>
              </a:spcAft>
              <a:buFontTx/>
              <a:buNone/>
            </a:pPr>
            <a:r>
              <a:rPr lang="en-GB" sz="2800">
                <a:solidFill>
                  <a:srgbClr val="FF0000"/>
                </a:solidFill>
                <a:sym typeface="Symbol" pitchFamily="80" charset="2"/>
              </a:rPr>
              <a:t> </a:t>
            </a:r>
            <a:r>
              <a:rPr lang="en-GB" sz="2800">
                <a:sym typeface="Symbol" pitchFamily="80" charset="2"/>
              </a:rPr>
              <a:t>=</a:t>
            </a:r>
            <a:r>
              <a:rPr lang="en-GB" sz="2800">
                <a:solidFill>
                  <a:srgbClr val="FF0000"/>
                </a:solidFill>
                <a:sym typeface="Symbol" pitchFamily="80" charset="2"/>
              </a:rPr>
              <a:t> </a:t>
            </a:r>
            <a:r>
              <a:rPr lang="en-GB" sz="2800">
                <a:solidFill>
                  <a:schemeClr val="accent2"/>
                </a:solidFill>
                <a:sym typeface="Symbol" pitchFamily="80" charset="2"/>
              </a:rPr>
              <a:t></a:t>
            </a:r>
            <a:r>
              <a:rPr lang="en-GB" sz="2800" baseline="-25000">
                <a:solidFill>
                  <a:schemeClr val="accent2"/>
                </a:solidFill>
                <a:sym typeface="Symbol" pitchFamily="80" charset="2"/>
              </a:rPr>
              <a:t>0</a:t>
            </a:r>
            <a:r>
              <a:rPr lang="en-GB" sz="2800">
                <a:sym typeface="Symbol" pitchFamily="80" charset="2"/>
              </a:rPr>
              <a:t>.</a:t>
            </a:r>
            <a:r>
              <a:rPr lang="en-GB" sz="2800">
                <a:solidFill>
                  <a:srgbClr val="008000"/>
                </a:solidFill>
                <a:sym typeface="Symbol" pitchFamily="80" charset="2"/>
              </a:rPr>
              <a:t></a:t>
            </a:r>
            <a:r>
              <a:rPr lang="en-GB" sz="2800" baseline="-25000">
                <a:solidFill>
                  <a:srgbClr val="008000"/>
                </a:solidFill>
                <a:sym typeface="Symbol" pitchFamily="80" charset="2"/>
              </a:rPr>
              <a:t>r</a:t>
            </a:r>
            <a:endParaRPr lang="en-GB" sz="2800">
              <a:solidFill>
                <a:srgbClr val="008000"/>
              </a:solidFill>
            </a:endParaRPr>
          </a:p>
          <a:p>
            <a:r>
              <a:rPr lang="en-GB">
                <a:solidFill>
                  <a:srgbClr val="008000"/>
                </a:solidFill>
                <a:sym typeface="Symbol" pitchFamily="80" charset="2"/>
              </a:rPr>
              <a:t></a:t>
            </a:r>
            <a:r>
              <a:rPr lang="en-GB" baseline="-25000">
                <a:solidFill>
                  <a:srgbClr val="008000"/>
                </a:solidFill>
                <a:sym typeface="Symbol" pitchFamily="80" charset="2"/>
              </a:rPr>
              <a:t>r</a:t>
            </a:r>
            <a:r>
              <a:rPr lang="en-GB"/>
              <a:t> is the </a:t>
            </a:r>
            <a:r>
              <a:rPr lang="en-GB">
                <a:solidFill>
                  <a:srgbClr val="FF0000"/>
                </a:solidFill>
              </a:rPr>
              <a:t>relative permittivity</a:t>
            </a:r>
            <a:r>
              <a:rPr lang="en-GB"/>
              <a:t> (since </a:t>
            </a:r>
            <a:r>
              <a:rPr lang="en-GB">
                <a:sym typeface="Symbol" pitchFamily="80" charset="2"/>
              </a:rPr>
              <a:t></a:t>
            </a:r>
            <a:r>
              <a:rPr lang="en-GB" baseline="-25000">
                <a:sym typeface="Symbol" pitchFamily="80" charset="2"/>
              </a:rPr>
              <a:t>r </a:t>
            </a:r>
            <a:r>
              <a:rPr lang="en-GB">
                <a:sym typeface="Symbol" pitchFamily="80" charset="2"/>
              </a:rPr>
              <a:t>= /</a:t>
            </a:r>
            <a:r>
              <a:rPr lang="en-GB" baseline="-25000">
                <a:sym typeface="Symbol" pitchFamily="80" charset="2"/>
              </a:rPr>
              <a:t>0</a:t>
            </a:r>
            <a:r>
              <a:rPr lang="en-GB">
                <a:sym typeface="Symbol" pitchFamily="80" charset="2"/>
              </a:rPr>
              <a:t>) – also known as the </a:t>
            </a:r>
            <a:r>
              <a:rPr lang="en-GB">
                <a:solidFill>
                  <a:srgbClr val="FF0000"/>
                </a:solidFill>
                <a:sym typeface="Symbol" pitchFamily="80" charset="2"/>
              </a:rPr>
              <a:t>dielectric constant</a:t>
            </a:r>
            <a:r>
              <a:rPr lang="en-GB">
                <a:sym typeface="Symbol" pitchFamily="80" charset="2"/>
              </a:rPr>
              <a:t>.</a:t>
            </a:r>
          </a:p>
          <a:p>
            <a:r>
              <a:rPr lang="en-GB">
                <a:sym typeface="Symbol" pitchFamily="80" charset="2"/>
              </a:rPr>
              <a:t>Highly polar solvents have high dielectric constants </a:t>
            </a:r>
            <a:r>
              <a:rPr lang="en-GB" baseline="-25000">
                <a:sym typeface="Symbol" pitchFamily="80" charset="2"/>
              </a:rPr>
              <a:t>r </a:t>
            </a:r>
            <a:endParaRPr lang="en-GB">
              <a:sym typeface="Symbol" pitchFamily="80" charset="2"/>
            </a:endParaRPr>
          </a:p>
          <a:p>
            <a:pPr lvl="1"/>
            <a:r>
              <a:rPr lang="en-GB">
                <a:sym typeface="Symbol" pitchFamily="80" charset="2"/>
              </a:rPr>
              <a:t>e.g. </a:t>
            </a:r>
            <a:r>
              <a:rPr lang="en-GB" baseline="-25000">
                <a:sym typeface="Symbol" pitchFamily="80" charset="2"/>
              </a:rPr>
              <a:t>r </a:t>
            </a:r>
            <a:r>
              <a:rPr lang="en-GB">
                <a:sym typeface="Symbol" pitchFamily="80" charset="2"/>
              </a:rPr>
              <a:t>(H</a:t>
            </a:r>
            <a:r>
              <a:rPr lang="en-GB" baseline="-25000">
                <a:sym typeface="Symbol" pitchFamily="80" charset="2"/>
              </a:rPr>
              <a:t>2</a:t>
            </a:r>
            <a:r>
              <a:rPr lang="en-GB">
                <a:sym typeface="Symbol" pitchFamily="80" charset="2"/>
              </a:rPr>
              <a:t>O) = 78</a:t>
            </a:r>
          </a:p>
          <a:p>
            <a:r>
              <a:rPr lang="en-GB">
                <a:solidFill>
                  <a:schemeClr val="accent2"/>
                </a:solidFill>
                <a:sym typeface="Symbol" pitchFamily="80" charset="2"/>
              </a:rPr>
              <a:t>This leads to a large reduction in the Coulombic potential between ions in polar solvents.</a:t>
            </a:r>
          </a:p>
          <a:p>
            <a:pPr lvl="1"/>
            <a:endParaRPr lang="en-GB">
              <a:solidFill>
                <a:schemeClr val="accent2"/>
              </a:solidFill>
              <a:sym typeface="Symbol" pitchFamily="80" charset="2"/>
            </a:endParaRPr>
          </a:p>
          <a:p>
            <a:pPr lvl="1"/>
            <a:endParaRPr lang="en-GB">
              <a:sym typeface="Symbol" pitchFamily="80" charset="2"/>
            </a:endParaRPr>
          </a:p>
        </p:txBody>
      </p:sp>
      <p:grpSp>
        <p:nvGrpSpPr>
          <p:cNvPr id="363538" name="Group 1042"/>
          <p:cNvGrpSpPr>
            <a:grpSpLocks/>
          </p:cNvGrpSpPr>
          <p:nvPr/>
        </p:nvGrpSpPr>
        <p:grpSpPr bwMode="auto">
          <a:xfrm>
            <a:off x="2590800" y="4876800"/>
            <a:ext cx="1752600" cy="1752600"/>
            <a:chOff x="1632" y="3072"/>
            <a:chExt cx="1104" cy="1104"/>
          </a:xfrm>
        </p:grpSpPr>
        <p:sp>
          <p:nvSpPr>
            <p:cNvPr id="363524" name="Rectangle 1028"/>
            <p:cNvSpPr>
              <a:spLocks noChangeArrowheads="1"/>
            </p:cNvSpPr>
            <p:nvPr/>
          </p:nvSpPr>
          <p:spPr bwMode="auto">
            <a:xfrm>
              <a:off x="1632" y="3312"/>
              <a:ext cx="1104" cy="864"/>
            </a:xfrm>
            <a:prstGeom prst="rect">
              <a:avLst/>
            </a:prstGeom>
            <a:noFill/>
            <a:ln w="9525">
              <a:solidFill>
                <a:schemeClr val="tx1"/>
              </a:solidFill>
              <a:miter lim="800000"/>
              <a:headEnd/>
              <a:tailEnd/>
            </a:ln>
            <a:effectLst/>
          </p:spPr>
          <p:txBody>
            <a:bodyPr wrap="none" anchor="ctr"/>
            <a:lstStyle/>
            <a:p>
              <a:endParaRPr lang="en-US"/>
            </a:p>
          </p:txBody>
        </p:sp>
        <p:sp>
          <p:nvSpPr>
            <p:cNvPr id="363525" name="Text Box 1029"/>
            <p:cNvSpPr txBox="1">
              <a:spLocks noChangeArrowheads="1"/>
            </p:cNvSpPr>
            <p:nvPr/>
          </p:nvSpPr>
          <p:spPr bwMode="auto">
            <a:xfrm>
              <a:off x="1872" y="3072"/>
              <a:ext cx="676" cy="250"/>
            </a:xfrm>
            <a:prstGeom prst="rect">
              <a:avLst/>
            </a:prstGeom>
            <a:noFill/>
            <a:ln w="9525">
              <a:noFill/>
              <a:miter lim="800000"/>
              <a:headEnd/>
              <a:tailEnd/>
            </a:ln>
            <a:effectLst/>
          </p:spPr>
          <p:txBody>
            <a:bodyPr wrap="none">
              <a:spAutoFit/>
            </a:bodyPr>
            <a:lstStyle/>
            <a:p>
              <a:r>
                <a:rPr lang="en-GB">
                  <a:solidFill>
                    <a:schemeClr val="accent2"/>
                  </a:solidFill>
                </a:rPr>
                <a:t>vacuum</a:t>
              </a:r>
            </a:p>
          </p:txBody>
        </p:sp>
        <p:sp>
          <p:nvSpPr>
            <p:cNvPr id="363526" name="Oval 1030"/>
            <p:cNvSpPr>
              <a:spLocks noChangeArrowheads="1"/>
            </p:cNvSpPr>
            <p:nvPr/>
          </p:nvSpPr>
          <p:spPr bwMode="auto">
            <a:xfrm>
              <a:off x="1776" y="3600"/>
              <a:ext cx="96" cy="96"/>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363527" name="Oval 1031"/>
            <p:cNvSpPr>
              <a:spLocks noChangeArrowheads="1"/>
            </p:cNvSpPr>
            <p:nvPr/>
          </p:nvSpPr>
          <p:spPr bwMode="auto">
            <a:xfrm>
              <a:off x="2370" y="3804"/>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63528" name="Line 1032"/>
            <p:cNvSpPr>
              <a:spLocks noChangeShapeType="1"/>
            </p:cNvSpPr>
            <p:nvPr/>
          </p:nvSpPr>
          <p:spPr bwMode="auto">
            <a:xfrm rot="219511">
              <a:off x="1872" y="3684"/>
              <a:ext cx="480" cy="144"/>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63534" name="Text Box 1038"/>
            <p:cNvSpPr txBox="1">
              <a:spLocks noChangeArrowheads="1"/>
            </p:cNvSpPr>
            <p:nvPr/>
          </p:nvSpPr>
          <p:spPr bwMode="auto">
            <a:xfrm>
              <a:off x="1985" y="3706"/>
              <a:ext cx="169" cy="250"/>
            </a:xfrm>
            <a:prstGeom prst="rect">
              <a:avLst/>
            </a:prstGeom>
            <a:noFill/>
            <a:ln w="9525">
              <a:noFill/>
              <a:miter lim="800000"/>
              <a:headEnd/>
              <a:tailEnd/>
            </a:ln>
            <a:effectLst/>
          </p:spPr>
          <p:txBody>
            <a:bodyPr wrap="none">
              <a:spAutoFit/>
            </a:bodyPr>
            <a:lstStyle/>
            <a:p>
              <a:r>
                <a:rPr lang="en-GB"/>
                <a:t>r</a:t>
              </a:r>
            </a:p>
          </p:txBody>
        </p:sp>
        <p:sp>
          <p:nvSpPr>
            <p:cNvPr id="363536" name="Text Box 1040"/>
            <p:cNvSpPr txBox="1">
              <a:spLocks noChangeArrowheads="1"/>
            </p:cNvSpPr>
            <p:nvPr/>
          </p:nvSpPr>
          <p:spPr bwMode="auto">
            <a:xfrm>
              <a:off x="2444" y="3286"/>
              <a:ext cx="271" cy="288"/>
            </a:xfrm>
            <a:prstGeom prst="rect">
              <a:avLst/>
            </a:prstGeom>
            <a:noFill/>
            <a:ln w="9525">
              <a:noFill/>
              <a:miter lim="800000"/>
              <a:headEnd/>
              <a:tailEnd/>
            </a:ln>
            <a:effectLst/>
          </p:spPr>
          <p:txBody>
            <a:bodyPr>
              <a:spAutoFit/>
            </a:bodyPr>
            <a:lstStyle/>
            <a:p>
              <a:r>
                <a:rPr lang="en-GB" sz="2400">
                  <a:solidFill>
                    <a:schemeClr val="accent2"/>
                  </a:solidFill>
                  <a:sym typeface="Symbol" pitchFamily="80" charset="2"/>
                </a:rPr>
                <a:t></a:t>
              </a:r>
              <a:r>
                <a:rPr lang="en-GB" sz="2400" baseline="-25000">
                  <a:solidFill>
                    <a:schemeClr val="accent2"/>
                  </a:solidFill>
                  <a:sym typeface="Symbol" pitchFamily="80" charset="2"/>
                </a:rPr>
                <a:t>0</a:t>
              </a:r>
              <a:endParaRPr lang="en-GB" sz="2400" baseline="-25000">
                <a:solidFill>
                  <a:schemeClr val="accent2"/>
                </a:solidFill>
              </a:endParaRPr>
            </a:p>
          </p:txBody>
        </p:sp>
      </p:grpSp>
      <p:grpSp>
        <p:nvGrpSpPr>
          <p:cNvPr id="363539" name="Group 1043"/>
          <p:cNvGrpSpPr>
            <a:grpSpLocks/>
          </p:cNvGrpSpPr>
          <p:nvPr/>
        </p:nvGrpSpPr>
        <p:grpSpPr bwMode="auto">
          <a:xfrm>
            <a:off x="5105400" y="4857750"/>
            <a:ext cx="1752600" cy="1752600"/>
            <a:chOff x="3216" y="3060"/>
            <a:chExt cx="1104" cy="1104"/>
          </a:xfrm>
        </p:grpSpPr>
        <p:sp>
          <p:nvSpPr>
            <p:cNvPr id="363529" name="Rectangle 1033" descr="25%"/>
            <p:cNvSpPr>
              <a:spLocks noChangeArrowheads="1"/>
            </p:cNvSpPr>
            <p:nvPr/>
          </p:nvSpPr>
          <p:spPr bwMode="auto">
            <a:xfrm>
              <a:off x="3216" y="3300"/>
              <a:ext cx="1104" cy="864"/>
            </a:xfrm>
            <a:prstGeom prst="rect">
              <a:avLst/>
            </a:prstGeom>
            <a:pattFill prst="pct25">
              <a:fgClr>
                <a:schemeClr val="accent1"/>
              </a:fgClr>
              <a:bgClr>
                <a:schemeClr val="bg1"/>
              </a:bgClr>
            </a:pattFill>
            <a:ln w="9525">
              <a:solidFill>
                <a:schemeClr val="tx1"/>
              </a:solidFill>
              <a:miter lim="800000"/>
              <a:headEnd/>
              <a:tailEnd/>
            </a:ln>
            <a:effectLst/>
          </p:spPr>
          <p:txBody>
            <a:bodyPr wrap="none" anchor="ctr"/>
            <a:lstStyle/>
            <a:p>
              <a:endParaRPr lang="en-US"/>
            </a:p>
          </p:txBody>
        </p:sp>
        <p:sp>
          <p:nvSpPr>
            <p:cNvPr id="363530" name="Text Box 1034"/>
            <p:cNvSpPr txBox="1">
              <a:spLocks noChangeArrowheads="1"/>
            </p:cNvSpPr>
            <p:nvPr/>
          </p:nvSpPr>
          <p:spPr bwMode="auto">
            <a:xfrm>
              <a:off x="3456" y="3060"/>
              <a:ext cx="748" cy="250"/>
            </a:xfrm>
            <a:prstGeom prst="rect">
              <a:avLst/>
            </a:prstGeom>
            <a:noFill/>
            <a:ln w="9525">
              <a:noFill/>
              <a:miter lim="800000"/>
              <a:headEnd/>
              <a:tailEnd/>
            </a:ln>
            <a:effectLst/>
          </p:spPr>
          <p:txBody>
            <a:bodyPr wrap="none">
              <a:spAutoFit/>
            </a:bodyPr>
            <a:lstStyle/>
            <a:p>
              <a:r>
                <a:rPr lang="en-GB">
                  <a:solidFill>
                    <a:srgbClr val="FF0000"/>
                  </a:solidFill>
                </a:rPr>
                <a:t>dielectric</a:t>
              </a:r>
            </a:p>
          </p:txBody>
        </p:sp>
        <p:sp>
          <p:nvSpPr>
            <p:cNvPr id="363531" name="Oval 1035"/>
            <p:cNvSpPr>
              <a:spLocks noChangeArrowheads="1"/>
            </p:cNvSpPr>
            <p:nvPr/>
          </p:nvSpPr>
          <p:spPr bwMode="auto">
            <a:xfrm>
              <a:off x="3360" y="3588"/>
              <a:ext cx="96" cy="96"/>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363532" name="Oval 1036"/>
            <p:cNvSpPr>
              <a:spLocks noChangeArrowheads="1"/>
            </p:cNvSpPr>
            <p:nvPr/>
          </p:nvSpPr>
          <p:spPr bwMode="auto">
            <a:xfrm>
              <a:off x="3954" y="3792"/>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63533" name="Line 1037"/>
            <p:cNvSpPr>
              <a:spLocks noChangeShapeType="1"/>
            </p:cNvSpPr>
            <p:nvPr/>
          </p:nvSpPr>
          <p:spPr bwMode="auto">
            <a:xfrm rot="219511">
              <a:off x="3456" y="3672"/>
              <a:ext cx="480" cy="144"/>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63535" name="Text Box 1039"/>
            <p:cNvSpPr txBox="1">
              <a:spLocks noChangeArrowheads="1"/>
            </p:cNvSpPr>
            <p:nvPr/>
          </p:nvSpPr>
          <p:spPr bwMode="auto">
            <a:xfrm>
              <a:off x="3570" y="3699"/>
              <a:ext cx="169" cy="250"/>
            </a:xfrm>
            <a:prstGeom prst="rect">
              <a:avLst/>
            </a:prstGeom>
            <a:noFill/>
            <a:ln w="9525">
              <a:noFill/>
              <a:miter lim="800000"/>
              <a:headEnd/>
              <a:tailEnd/>
            </a:ln>
            <a:effectLst/>
          </p:spPr>
          <p:txBody>
            <a:bodyPr wrap="none">
              <a:spAutoFit/>
            </a:bodyPr>
            <a:lstStyle/>
            <a:p>
              <a:r>
                <a:rPr lang="en-GB"/>
                <a:t>r</a:t>
              </a:r>
            </a:p>
          </p:txBody>
        </p:sp>
        <p:sp>
          <p:nvSpPr>
            <p:cNvPr id="363537" name="Text Box 1041"/>
            <p:cNvSpPr txBox="1">
              <a:spLocks noChangeArrowheads="1"/>
            </p:cNvSpPr>
            <p:nvPr/>
          </p:nvSpPr>
          <p:spPr bwMode="auto">
            <a:xfrm>
              <a:off x="4014" y="3294"/>
              <a:ext cx="271" cy="288"/>
            </a:xfrm>
            <a:prstGeom prst="rect">
              <a:avLst/>
            </a:prstGeom>
            <a:noFill/>
            <a:ln w="9525">
              <a:noFill/>
              <a:miter lim="800000"/>
              <a:headEnd/>
              <a:tailEnd/>
            </a:ln>
            <a:effectLst/>
          </p:spPr>
          <p:txBody>
            <a:bodyPr>
              <a:spAutoFit/>
            </a:bodyPr>
            <a:lstStyle/>
            <a:p>
              <a:r>
                <a:rPr lang="en-GB" sz="2400">
                  <a:solidFill>
                    <a:schemeClr val="accent2"/>
                  </a:solidFill>
                  <a:sym typeface="Symbol" pitchFamily="80" charset="2"/>
                </a:rPr>
                <a:t></a:t>
              </a:r>
              <a:endParaRPr lang="en-GB" sz="2400" baseline="-2500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3538"/>
                                        </p:tgtEl>
                                        <p:attrNameLst>
                                          <p:attrName>style.visibility</p:attrName>
                                        </p:attrNameLst>
                                      </p:cBhvr>
                                      <p:to>
                                        <p:strVal val="visible"/>
                                      </p:to>
                                    </p:set>
                                    <p:anim calcmode="lin" valueType="num">
                                      <p:cBhvr additive="base">
                                        <p:cTn id="7" dur="500" fill="hold"/>
                                        <p:tgtEl>
                                          <p:spTgt spid="363538"/>
                                        </p:tgtEl>
                                        <p:attrNameLst>
                                          <p:attrName>ppt_x</p:attrName>
                                        </p:attrNameLst>
                                      </p:cBhvr>
                                      <p:tavLst>
                                        <p:tav tm="0">
                                          <p:val>
                                            <p:strVal val="0-#ppt_w/2"/>
                                          </p:val>
                                        </p:tav>
                                        <p:tav tm="100000">
                                          <p:val>
                                            <p:strVal val="#ppt_x"/>
                                          </p:val>
                                        </p:tav>
                                      </p:tavLst>
                                    </p:anim>
                                    <p:anim calcmode="lin" valueType="num">
                                      <p:cBhvr additive="base">
                                        <p:cTn id="8" dur="500" fill="hold"/>
                                        <p:tgtEl>
                                          <p:spTgt spid="3635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63539"/>
                                        </p:tgtEl>
                                        <p:attrNameLst>
                                          <p:attrName>style.visibility</p:attrName>
                                        </p:attrNameLst>
                                      </p:cBhvr>
                                      <p:to>
                                        <p:strVal val="visible"/>
                                      </p:to>
                                    </p:set>
                                    <p:anim calcmode="lin" valueType="num">
                                      <p:cBhvr additive="base">
                                        <p:cTn id="13" dur="500" fill="hold"/>
                                        <p:tgtEl>
                                          <p:spTgt spid="363539"/>
                                        </p:tgtEl>
                                        <p:attrNameLst>
                                          <p:attrName>ppt_x</p:attrName>
                                        </p:attrNameLst>
                                      </p:cBhvr>
                                      <p:tavLst>
                                        <p:tav tm="0">
                                          <p:val>
                                            <p:strVal val="1+#ppt_w/2"/>
                                          </p:val>
                                        </p:tav>
                                        <p:tav tm="100000">
                                          <p:val>
                                            <p:strVal val="#ppt_x"/>
                                          </p:val>
                                        </p:tav>
                                      </p:tavLst>
                                    </p:anim>
                                    <p:anim calcmode="lin" valueType="num">
                                      <p:cBhvr additive="base">
                                        <p:cTn id="14" dur="500" fill="hold"/>
                                        <p:tgtEl>
                                          <p:spTgt spid="3635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body" idx="1"/>
          </p:nvPr>
        </p:nvSpPr>
        <p:spPr>
          <a:xfrm>
            <a:off x="609600" y="838200"/>
            <a:ext cx="7772400" cy="4800600"/>
          </a:xfrm>
        </p:spPr>
        <p:txBody>
          <a:bodyPr/>
          <a:lstStyle/>
          <a:p>
            <a:pPr>
              <a:lnSpc>
                <a:spcPct val="90000"/>
              </a:lnSpc>
              <a:buFontTx/>
              <a:buNone/>
            </a:pPr>
            <a:r>
              <a:rPr lang="en-GB">
                <a:solidFill>
                  <a:srgbClr val="FF0000"/>
                </a:solidFill>
              </a:rPr>
              <a:t>Ion-Dipole Energy</a:t>
            </a:r>
            <a:r>
              <a:rPr lang="en-GB" sz="1800"/>
              <a:t> </a:t>
            </a:r>
          </a:p>
          <a:p>
            <a:pPr>
              <a:lnSpc>
                <a:spcPct val="90000"/>
              </a:lnSpc>
              <a:buFontTx/>
              <a:buNone/>
            </a:pPr>
            <a:endParaRPr lang="en-GB" sz="1800"/>
          </a:p>
          <a:p>
            <a:pPr>
              <a:lnSpc>
                <a:spcPct val="110000"/>
              </a:lnSpc>
              <a:spcAft>
                <a:spcPct val="10000"/>
              </a:spcAft>
            </a:pPr>
            <a:r>
              <a:rPr lang="en-GB" sz="1800"/>
              <a:t>The interaction energy between a stationary point charge </a:t>
            </a:r>
            <a:r>
              <a:rPr lang="en-GB" sz="1800" i="1">
                <a:solidFill>
                  <a:schemeClr val="accent2"/>
                </a:solidFill>
              </a:rPr>
              <a:t>Q</a:t>
            </a:r>
            <a:r>
              <a:rPr lang="en-GB" sz="1800" baseline="-25000">
                <a:solidFill>
                  <a:schemeClr val="accent2"/>
                </a:solidFill>
              </a:rPr>
              <a:t>1</a:t>
            </a:r>
            <a:r>
              <a:rPr lang="en-GB" sz="1800">
                <a:solidFill>
                  <a:schemeClr val="accent2"/>
                </a:solidFill>
              </a:rPr>
              <a:t> </a:t>
            </a:r>
            <a:r>
              <a:rPr lang="en-GB" sz="1800"/>
              <a:t>and a permanent dipole </a:t>
            </a:r>
            <a:r>
              <a:rPr lang="en-GB" sz="1800">
                <a:solidFill>
                  <a:schemeClr val="accent2"/>
                </a:solidFill>
                <a:sym typeface="Symbol" pitchFamily="80" charset="2"/>
              </a:rPr>
              <a:t></a:t>
            </a:r>
            <a:r>
              <a:rPr lang="en-GB" sz="1800" baseline="-25000">
                <a:solidFill>
                  <a:schemeClr val="accent2"/>
                </a:solidFill>
                <a:sym typeface="Symbol" pitchFamily="80" charset="2"/>
              </a:rPr>
              <a:t>2</a:t>
            </a:r>
            <a:r>
              <a:rPr lang="en-GB" sz="1800"/>
              <a:t>, separated by a distance </a:t>
            </a:r>
            <a:r>
              <a:rPr lang="en-GB" sz="1800" i="1">
                <a:solidFill>
                  <a:schemeClr val="accent2"/>
                </a:solidFill>
              </a:rPr>
              <a:t>r</a:t>
            </a:r>
            <a:r>
              <a:rPr lang="en-GB" sz="1800">
                <a:solidFill>
                  <a:schemeClr val="accent2"/>
                </a:solidFill>
              </a:rPr>
              <a:t> </a:t>
            </a:r>
            <a:r>
              <a:rPr lang="en-GB" sz="1800"/>
              <a:t>(for the most stable arrangements shown below)</a:t>
            </a:r>
            <a:r>
              <a:rPr lang="en-GB" sz="1800">
                <a:solidFill>
                  <a:schemeClr val="accent2"/>
                </a:solidFill>
              </a:rPr>
              <a:t> </a:t>
            </a:r>
            <a:r>
              <a:rPr lang="en-GB" sz="1800"/>
              <a:t>is given by:</a:t>
            </a:r>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t>	</a:t>
            </a:r>
          </a:p>
          <a:p>
            <a:pPr>
              <a:lnSpc>
                <a:spcPct val="90000"/>
              </a:lnSpc>
              <a:buFontTx/>
              <a:buNone/>
            </a:pPr>
            <a:r>
              <a:rPr lang="en-GB" sz="1800"/>
              <a:t>	</a:t>
            </a:r>
          </a:p>
          <a:p>
            <a:pPr>
              <a:lnSpc>
                <a:spcPct val="90000"/>
              </a:lnSpc>
              <a:buFontTx/>
              <a:buNone/>
            </a:pPr>
            <a:endParaRPr lang="en-GB" sz="1800"/>
          </a:p>
          <a:p>
            <a:pPr>
              <a:lnSpc>
                <a:spcPct val="90000"/>
              </a:lnSpc>
              <a:buFontTx/>
              <a:buNone/>
            </a:pPr>
            <a:r>
              <a:rPr lang="en-GB" sz="1800"/>
              <a:t>	</a:t>
            </a:r>
          </a:p>
          <a:p>
            <a:pPr>
              <a:lnSpc>
                <a:spcPct val="90000"/>
              </a:lnSpc>
              <a:buFontTx/>
              <a:buNone/>
            </a:pPr>
            <a:endParaRPr lang="en-GB" sz="1800"/>
          </a:p>
          <a:p>
            <a:pPr>
              <a:lnSpc>
                <a:spcPct val="90000"/>
              </a:lnSpc>
              <a:spcAft>
                <a:spcPct val="10000"/>
              </a:spcAft>
              <a:buFontTx/>
              <a:buNone/>
            </a:pPr>
            <a:r>
              <a:rPr lang="en-GB" sz="1800"/>
              <a:t>	where </a:t>
            </a:r>
            <a:r>
              <a:rPr lang="en-GB" sz="1800" i="1">
                <a:solidFill>
                  <a:schemeClr val="accent2"/>
                </a:solidFill>
              </a:rPr>
              <a:t>Q</a:t>
            </a:r>
            <a:r>
              <a:rPr lang="en-GB" sz="1800" baseline="-25000">
                <a:solidFill>
                  <a:schemeClr val="accent2"/>
                </a:solidFill>
              </a:rPr>
              <a:t>1</a:t>
            </a:r>
            <a:r>
              <a:rPr lang="en-GB" sz="1800"/>
              <a:t> (= </a:t>
            </a:r>
            <a:r>
              <a:rPr lang="en-GB" sz="1800" i="1">
                <a:solidFill>
                  <a:schemeClr val="accent2"/>
                </a:solidFill>
              </a:rPr>
              <a:t>ne</a:t>
            </a:r>
            <a:r>
              <a:rPr lang="en-GB" sz="1800"/>
              <a:t>) has units of C and </a:t>
            </a:r>
            <a:r>
              <a:rPr lang="en-GB" sz="1800">
                <a:solidFill>
                  <a:srgbClr val="FF0000"/>
                </a:solidFill>
                <a:sym typeface="Symbol" pitchFamily="80" charset="2"/>
              </a:rPr>
              <a:t></a:t>
            </a:r>
            <a:r>
              <a:rPr lang="en-GB" sz="1800" baseline="-25000">
                <a:solidFill>
                  <a:srgbClr val="FF0000"/>
                </a:solidFill>
                <a:sym typeface="Symbol" pitchFamily="80" charset="2"/>
              </a:rPr>
              <a:t>2</a:t>
            </a:r>
            <a:r>
              <a:rPr lang="en-GB" sz="1800">
                <a:solidFill>
                  <a:schemeClr val="accent2"/>
                </a:solidFill>
                <a:sym typeface="Symbol" pitchFamily="80" charset="2"/>
              </a:rPr>
              <a:t> </a:t>
            </a:r>
            <a:r>
              <a:rPr lang="en-GB" sz="1800">
                <a:sym typeface="Symbol" pitchFamily="80" charset="2"/>
              </a:rPr>
              <a:t>(= </a:t>
            </a:r>
            <a:r>
              <a:rPr lang="en-GB" sz="1800" i="1">
                <a:solidFill>
                  <a:srgbClr val="FF0000"/>
                </a:solidFill>
                <a:cs typeface="Times New Roman" pitchFamily="18" charset="0"/>
              </a:rPr>
              <a:t>q</a:t>
            </a:r>
            <a:r>
              <a:rPr lang="en-GB" sz="1800">
                <a:solidFill>
                  <a:srgbClr val="FF0000"/>
                </a:solidFill>
                <a:cs typeface="Times New Roman" pitchFamily="18" charset="0"/>
                <a:sym typeface="MT Extra" pitchFamily="18" charset="2"/>
              </a:rPr>
              <a:t></a:t>
            </a:r>
            <a:r>
              <a:rPr lang="en-GB" sz="1800">
                <a:sym typeface="Symbol" pitchFamily="80" charset="2"/>
              </a:rPr>
              <a:t>)</a:t>
            </a:r>
            <a:r>
              <a:rPr lang="en-GB" sz="1800">
                <a:solidFill>
                  <a:schemeClr val="accent2"/>
                </a:solidFill>
                <a:sym typeface="Symbol" pitchFamily="80" charset="2"/>
              </a:rPr>
              <a:t> </a:t>
            </a:r>
            <a:r>
              <a:rPr lang="en-GB" sz="1800">
                <a:sym typeface="Symbol" pitchFamily="80" charset="2"/>
              </a:rPr>
              <a:t>has units of C m.</a:t>
            </a:r>
          </a:p>
          <a:p>
            <a:pPr>
              <a:lnSpc>
                <a:spcPct val="90000"/>
              </a:lnSpc>
              <a:buFontTx/>
              <a:buNone/>
            </a:pPr>
            <a:endParaRPr lang="en-GB" sz="1800">
              <a:sym typeface="Symbol" pitchFamily="80" charset="2"/>
            </a:endParaRPr>
          </a:p>
          <a:p>
            <a:pPr>
              <a:lnSpc>
                <a:spcPct val="90000"/>
              </a:lnSpc>
            </a:pPr>
            <a:r>
              <a:rPr lang="en-GB" sz="1800">
                <a:solidFill>
                  <a:srgbClr val="FF0000"/>
                </a:solidFill>
                <a:sym typeface="Symbol" pitchFamily="80" charset="2"/>
              </a:rPr>
              <a:t>Note:</a:t>
            </a:r>
            <a:r>
              <a:rPr lang="en-GB" sz="1800">
                <a:sym typeface="Symbol" pitchFamily="80" charset="2"/>
              </a:rPr>
              <a:t> the interaction energy now depends upon the orientation of the dipole relative to the point charge (and the sign of the charge).</a:t>
            </a:r>
          </a:p>
          <a:p>
            <a:pPr>
              <a:lnSpc>
                <a:spcPct val="90000"/>
              </a:lnSpc>
            </a:pPr>
            <a:endParaRPr lang="en-GB" sz="1800">
              <a:solidFill>
                <a:srgbClr val="FF0000"/>
              </a:solidFill>
            </a:endParaRPr>
          </a:p>
          <a:p>
            <a:pPr>
              <a:lnSpc>
                <a:spcPct val="90000"/>
              </a:lnSpc>
              <a:buFontTx/>
              <a:buNone/>
            </a:pPr>
            <a:endParaRPr lang="en-GB" sz="1800">
              <a:sym typeface="Symbol" pitchFamily="80" charset="2"/>
            </a:endParaRPr>
          </a:p>
        </p:txBody>
      </p:sp>
      <p:graphicFrame>
        <p:nvGraphicFramePr>
          <p:cNvPr id="326659" name="Object 3"/>
          <p:cNvGraphicFramePr>
            <a:graphicFrameLocks noChangeAspect="1"/>
          </p:cNvGraphicFramePr>
          <p:nvPr/>
        </p:nvGraphicFramePr>
        <p:xfrm>
          <a:off x="4857750" y="3162300"/>
          <a:ext cx="2054225" cy="785813"/>
        </p:xfrm>
        <a:graphic>
          <a:graphicData uri="http://schemas.openxmlformats.org/presentationml/2006/ole">
            <mc:AlternateContent xmlns:mc="http://schemas.openxmlformats.org/markup-compatibility/2006">
              <mc:Choice xmlns:v="urn:schemas-microsoft-com:vml" Requires="v">
                <p:oleObj spid="_x0000_s326669" name="Equation" r:id="rId3" imgW="1028520" imgH="393480" progId="Equation.3">
                  <p:embed/>
                </p:oleObj>
              </mc:Choice>
              <mc:Fallback>
                <p:oleObj name="Equation" r:id="rId3" imgW="1028520" imgH="3934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3162300"/>
                        <a:ext cx="20542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26692" name="Group 36"/>
          <p:cNvGrpSpPr>
            <a:grpSpLocks/>
          </p:cNvGrpSpPr>
          <p:nvPr/>
        </p:nvGrpSpPr>
        <p:grpSpPr bwMode="auto">
          <a:xfrm>
            <a:off x="1738313" y="2552700"/>
            <a:ext cx="2698750" cy="2192338"/>
            <a:chOff x="1095" y="1608"/>
            <a:chExt cx="1700" cy="1381"/>
          </a:xfrm>
        </p:grpSpPr>
        <p:sp>
          <p:nvSpPr>
            <p:cNvPr id="326661" name="Oval 5"/>
            <p:cNvSpPr>
              <a:spLocks noChangeArrowheads="1"/>
            </p:cNvSpPr>
            <p:nvPr/>
          </p:nvSpPr>
          <p:spPr bwMode="auto">
            <a:xfrm>
              <a:off x="1173" y="1857"/>
              <a:ext cx="240" cy="24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26662" name="Text Box 6"/>
            <p:cNvSpPr txBox="1">
              <a:spLocks noChangeArrowheads="1"/>
            </p:cNvSpPr>
            <p:nvPr/>
          </p:nvSpPr>
          <p:spPr bwMode="auto">
            <a:xfrm>
              <a:off x="1116" y="1608"/>
              <a:ext cx="432" cy="250"/>
            </a:xfrm>
            <a:prstGeom prst="rect">
              <a:avLst/>
            </a:prstGeom>
            <a:noFill/>
            <a:ln w="9525">
              <a:noFill/>
              <a:miter lim="800000"/>
              <a:headEnd/>
              <a:tailEnd/>
            </a:ln>
            <a:effectLst/>
          </p:spPr>
          <p:txBody>
            <a:bodyPr>
              <a:spAutoFit/>
            </a:bodyPr>
            <a:lstStyle/>
            <a:p>
              <a:pPr>
                <a:spcBef>
                  <a:spcPct val="50000"/>
                </a:spcBef>
              </a:pPr>
              <a:r>
                <a:rPr lang="en-GB" i="1"/>
                <a:t>+Q</a:t>
              </a:r>
              <a:r>
                <a:rPr lang="en-GB" baseline="-25000"/>
                <a:t>1</a:t>
              </a:r>
            </a:p>
          </p:txBody>
        </p:sp>
        <p:sp>
          <p:nvSpPr>
            <p:cNvPr id="326664" name="Text Box 8"/>
            <p:cNvSpPr txBox="1">
              <a:spLocks noChangeArrowheads="1"/>
            </p:cNvSpPr>
            <p:nvPr/>
          </p:nvSpPr>
          <p:spPr bwMode="auto">
            <a:xfrm>
              <a:off x="2238" y="1974"/>
              <a:ext cx="414" cy="250"/>
            </a:xfrm>
            <a:prstGeom prst="rect">
              <a:avLst/>
            </a:prstGeom>
            <a:noFill/>
            <a:ln w="9525">
              <a:noFill/>
              <a:miter lim="800000"/>
              <a:headEnd/>
              <a:tailEnd/>
            </a:ln>
            <a:effectLst/>
          </p:spPr>
          <p:txBody>
            <a:bodyPr>
              <a:spAutoFit/>
            </a:bodyPr>
            <a:lstStyle/>
            <a:p>
              <a:pPr>
                <a:spcBef>
                  <a:spcPct val="50000"/>
                </a:spcBef>
              </a:pPr>
              <a:r>
                <a:rPr lang="en-GB">
                  <a:sym typeface="Symbol" pitchFamily="80" charset="2"/>
                </a:rPr>
                <a:t></a:t>
              </a:r>
              <a:r>
                <a:rPr lang="en-GB" baseline="-25000">
                  <a:sym typeface="Symbol" pitchFamily="80" charset="2"/>
                </a:rPr>
                <a:t>2</a:t>
              </a:r>
              <a:endParaRPr lang="en-GB" baseline="-25000"/>
            </a:p>
          </p:txBody>
        </p:sp>
        <p:sp>
          <p:nvSpPr>
            <p:cNvPr id="326665" name="Line 9"/>
            <p:cNvSpPr>
              <a:spLocks noChangeShapeType="1"/>
            </p:cNvSpPr>
            <p:nvPr/>
          </p:nvSpPr>
          <p:spPr bwMode="auto">
            <a:xfrm>
              <a:off x="1317" y="2304"/>
              <a:ext cx="100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6666" name="Text Box 10"/>
            <p:cNvSpPr txBox="1">
              <a:spLocks noChangeArrowheads="1"/>
            </p:cNvSpPr>
            <p:nvPr/>
          </p:nvSpPr>
          <p:spPr bwMode="auto">
            <a:xfrm>
              <a:off x="1728" y="2064"/>
              <a:ext cx="169" cy="250"/>
            </a:xfrm>
            <a:prstGeom prst="rect">
              <a:avLst/>
            </a:prstGeom>
            <a:noFill/>
            <a:ln w="9525">
              <a:noFill/>
              <a:miter lim="800000"/>
              <a:headEnd/>
              <a:tailEnd/>
            </a:ln>
            <a:effectLst/>
          </p:spPr>
          <p:txBody>
            <a:bodyPr wrap="none">
              <a:spAutoFit/>
            </a:bodyPr>
            <a:lstStyle/>
            <a:p>
              <a:r>
                <a:rPr lang="en-GB" i="1"/>
                <a:t>r</a:t>
              </a:r>
            </a:p>
          </p:txBody>
        </p:sp>
        <p:sp>
          <p:nvSpPr>
            <p:cNvPr id="326672" name="Oval 16"/>
            <p:cNvSpPr>
              <a:spLocks noChangeArrowheads="1"/>
            </p:cNvSpPr>
            <p:nvPr/>
          </p:nvSpPr>
          <p:spPr bwMode="auto">
            <a:xfrm>
              <a:off x="1179" y="2625"/>
              <a:ext cx="240" cy="240"/>
            </a:xfrm>
            <a:prstGeom prst="ellipse">
              <a:avLst/>
            </a:prstGeom>
            <a:solidFill>
              <a:schemeClr val="accent2"/>
            </a:solidFill>
            <a:ln w="9525">
              <a:solidFill>
                <a:schemeClr val="tx1"/>
              </a:solidFill>
              <a:round/>
              <a:headEnd/>
              <a:tailEnd/>
            </a:ln>
            <a:effectLst/>
          </p:spPr>
          <p:txBody>
            <a:bodyPr wrap="none" anchor="ctr"/>
            <a:lstStyle/>
            <a:p>
              <a:pPr algn="ctr"/>
              <a:endParaRPr lang="en-GB"/>
            </a:p>
          </p:txBody>
        </p:sp>
        <p:sp>
          <p:nvSpPr>
            <p:cNvPr id="326673" name="Text Box 17"/>
            <p:cNvSpPr txBox="1">
              <a:spLocks noChangeArrowheads="1"/>
            </p:cNvSpPr>
            <p:nvPr/>
          </p:nvSpPr>
          <p:spPr bwMode="auto">
            <a:xfrm>
              <a:off x="1095" y="2376"/>
              <a:ext cx="432" cy="250"/>
            </a:xfrm>
            <a:prstGeom prst="rect">
              <a:avLst/>
            </a:prstGeom>
            <a:noFill/>
            <a:ln w="9525">
              <a:noFill/>
              <a:miter lim="800000"/>
              <a:headEnd/>
              <a:tailEnd/>
            </a:ln>
            <a:effectLst/>
          </p:spPr>
          <p:txBody>
            <a:bodyPr>
              <a:spAutoFit/>
            </a:bodyPr>
            <a:lstStyle/>
            <a:p>
              <a:pPr>
                <a:spcBef>
                  <a:spcPct val="50000"/>
                </a:spcBef>
              </a:pPr>
              <a:r>
                <a:rPr lang="en-GB" i="1">
                  <a:sym typeface="Symbol" pitchFamily="80" charset="2"/>
                </a:rPr>
                <a:t></a:t>
              </a:r>
              <a:r>
                <a:rPr lang="en-GB" i="1"/>
                <a:t>Q</a:t>
              </a:r>
              <a:r>
                <a:rPr lang="en-GB" baseline="-25000"/>
                <a:t>1</a:t>
              </a:r>
            </a:p>
          </p:txBody>
        </p:sp>
        <p:sp>
          <p:nvSpPr>
            <p:cNvPr id="326674" name="Text Box 18"/>
            <p:cNvSpPr txBox="1">
              <a:spLocks noChangeArrowheads="1"/>
            </p:cNvSpPr>
            <p:nvPr/>
          </p:nvSpPr>
          <p:spPr bwMode="auto">
            <a:xfrm>
              <a:off x="2229" y="2739"/>
              <a:ext cx="375" cy="250"/>
            </a:xfrm>
            <a:prstGeom prst="rect">
              <a:avLst/>
            </a:prstGeom>
            <a:noFill/>
            <a:ln w="9525">
              <a:noFill/>
              <a:miter lim="800000"/>
              <a:headEnd/>
              <a:tailEnd/>
            </a:ln>
            <a:effectLst/>
          </p:spPr>
          <p:txBody>
            <a:bodyPr>
              <a:spAutoFit/>
            </a:bodyPr>
            <a:lstStyle/>
            <a:p>
              <a:pPr>
                <a:spcBef>
                  <a:spcPct val="50000"/>
                </a:spcBef>
              </a:pPr>
              <a:r>
                <a:rPr lang="en-GB">
                  <a:sym typeface="Symbol" pitchFamily="80" charset="2"/>
                </a:rPr>
                <a:t></a:t>
              </a:r>
              <a:r>
                <a:rPr lang="en-GB" baseline="-25000">
                  <a:sym typeface="Symbol" pitchFamily="80" charset="2"/>
                </a:rPr>
                <a:t>2</a:t>
              </a:r>
              <a:endParaRPr lang="en-GB" baseline="-25000"/>
            </a:p>
          </p:txBody>
        </p:sp>
        <p:sp>
          <p:nvSpPr>
            <p:cNvPr id="326679" name="Oval 23"/>
            <p:cNvSpPr>
              <a:spLocks noChangeArrowheads="1"/>
            </p:cNvSpPr>
            <p:nvPr/>
          </p:nvSpPr>
          <p:spPr bwMode="auto">
            <a:xfrm>
              <a:off x="2504" y="1910"/>
              <a:ext cx="144" cy="144"/>
            </a:xfrm>
            <a:prstGeom prst="ellipse">
              <a:avLst/>
            </a:prstGeom>
            <a:solidFill>
              <a:srgbClr val="FF0000"/>
            </a:solidFill>
            <a:ln w="12700">
              <a:solidFill>
                <a:srgbClr val="000000"/>
              </a:solidFill>
              <a:round/>
              <a:headEnd/>
              <a:tailEnd/>
            </a:ln>
          </p:spPr>
          <p:txBody>
            <a:bodyPr/>
            <a:lstStyle/>
            <a:p>
              <a:endParaRPr lang="en-US"/>
            </a:p>
          </p:txBody>
        </p:sp>
        <p:sp>
          <p:nvSpPr>
            <p:cNvPr id="326680" name="Line 24"/>
            <p:cNvSpPr>
              <a:spLocks noChangeShapeType="1"/>
            </p:cNvSpPr>
            <p:nvPr/>
          </p:nvSpPr>
          <p:spPr bwMode="auto">
            <a:xfrm flipH="1">
              <a:off x="2144" y="1982"/>
              <a:ext cx="360" cy="0"/>
            </a:xfrm>
            <a:prstGeom prst="line">
              <a:avLst/>
            </a:prstGeom>
            <a:noFill/>
            <a:ln w="38100">
              <a:solidFill>
                <a:srgbClr val="000000"/>
              </a:solidFill>
              <a:round/>
              <a:headEnd/>
              <a:tailEnd/>
            </a:ln>
          </p:spPr>
          <p:txBody>
            <a:bodyPr/>
            <a:lstStyle/>
            <a:p>
              <a:endParaRPr lang="en-US"/>
            </a:p>
          </p:txBody>
        </p:sp>
        <p:sp>
          <p:nvSpPr>
            <p:cNvPr id="326681" name="Oval 25"/>
            <p:cNvSpPr>
              <a:spLocks noChangeArrowheads="1"/>
            </p:cNvSpPr>
            <p:nvPr/>
          </p:nvSpPr>
          <p:spPr bwMode="auto">
            <a:xfrm>
              <a:off x="2000" y="1910"/>
              <a:ext cx="144" cy="144"/>
            </a:xfrm>
            <a:prstGeom prst="ellipse">
              <a:avLst/>
            </a:prstGeom>
            <a:solidFill>
              <a:srgbClr val="0000FF"/>
            </a:solidFill>
            <a:ln w="12700">
              <a:solidFill>
                <a:srgbClr val="000000"/>
              </a:solidFill>
              <a:round/>
              <a:headEnd/>
              <a:tailEnd/>
            </a:ln>
          </p:spPr>
          <p:txBody>
            <a:bodyPr/>
            <a:lstStyle/>
            <a:p>
              <a:endParaRPr lang="en-US"/>
            </a:p>
          </p:txBody>
        </p:sp>
        <p:sp>
          <p:nvSpPr>
            <p:cNvPr id="326682" name="Text Box 26"/>
            <p:cNvSpPr txBox="1">
              <a:spLocks noChangeArrowheads="1"/>
            </p:cNvSpPr>
            <p:nvPr/>
          </p:nvSpPr>
          <p:spPr bwMode="auto">
            <a:xfrm>
              <a:off x="2433" y="1665"/>
              <a:ext cx="362" cy="290"/>
            </a:xfrm>
            <a:prstGeom prst="rect">
              <a:avLst/>
            </a:prstGeom>
            <a:noFill/>
            <a:ln w="9525">
              <a:noFill/>
              <a:miter lim="800000"/>
              <a:headEnd/>
              <a:tailEnd/>
            </a:ln>
          </p:spPr>
          <p:txBody>
            <a:bodyPr/>
            <a:lstStyle/>
            <a:p>
              <a:pPr eaLnBrk="0" hangingPunct="0"/>
              <a:r>
                <a:rPr lang="en-US" sz="1800">
                  <a:latin typeface="Times New Roman" pitchFamily="18" charset="0"/>
                </a:rPr>
                <a:t>+</a:t>
              </a:r>
              <a:r>
                <a:rPr lang="en-US" sz="1800" i="1">
                  <a:latin typeface="Times New Roman" pitchFamily="18" charset="0"/>
                </a:rPr>
                <a:t>q</a:t>
              </a:r>
              <a:endParaRPr lang="en-US" sz="1800">
                <a:latin typeface="Times New Roman" pitchFamily="18" charset="0"/>
              </a:endParaRPr>
            </a:p>
          </p:txBody>
        </p:sp>
        <p:sp>
          <p:nvSpPr>
            <p:cNvPr id="326683" name="Text Box 27"/>
            <p:cNvSpPr txBox="1">
              <a:spLocks noChangeArrowheads="1"/>
            </p:cNvSpPr>
            <p:nvPr/>
          </p:nvSpPr>
          <p:spPr bwMode="auto">
            <a:xfrm>
              <a:off x="1902" y="1656"/>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endParaRPr lang="en-US" sz="1200">
                <a:latin typeface="Times New Roman" pitchFamily="18" charset="0"/>
              </a:endParaRPr>
            </a:p>
          </p:txBody>
        </p:sp>
        <p:sp>
          <p:nvSpPr>
            <p:cNvPr id="326687" name="Oval 31"/>
            <p:cNvSpPr>
              <a:spLocks noChangeArrowheads="1"/>
            </p:cNvSpPr>
            <p:nvPr/>
          </p:nvSpPr>
          <p:spPr bwMode="auto">
            <a:xfrm>
              <a:off x="2510" y="2678"/>
              <a:ext cx="144" cy="144"/>
            </a:xfrm>
            <a:prstGeom prst="ellipse">
              <a:avLst/>
            </a:prstGeom>
            <a:solidFill>
              <a:schemeClr val="accent2"/>
            </a:solidFill>
            <a:ln w="12700">
              <a:solidFill>
                <a:srgbClr val="000000"/>
              </a:solidFill>
              <a:round/>
              <a:headEnd/>
              <a:tailEnd/>
            </a:ln>
          </p:spPr>
          <p:txBody>
            <a:bodyPr/>
            <a:lstStyle/>
            <a:p>
              <a:endParaRPr lang="en-US"/>
            </a:p>
          </p:txBody>
        </p:sp>
        <p:sp>
          <p:nvSpPr>
            <p:cNvPr id="326688" name="Line 32"/>
            <p:cNvSpPr>
              <a:spLocks noChangeShapeType="1"/>
            </p:cNvSpPr>
            <p:nvPr/>
          </p:nvSpPr>
          <p:spPr bwMode="auto">
            <a:xfrm flipH="1">
              <a:off x="2150" y="2750"/>
              <a:ext cx="360" cy="0"/>
            </a:xfrm>
            <a:prstGeom prst="line">
              <a:avLst/>
            </a:prstGeom>
            <a:noFill/>
            <a:ln w="38100">
              <a:solidFill>
                <a:srgbClr val="000000"/>
              </a:solidFill>
              <a:round/>
              <a:headEnd/>
              <a:tailEnd/>
            </a:ln>
          </p:spPr>
          <p:txBody>
            <a:bodyPr/>
            <a:lstStyle/>
            <a:p>
              <a:endParaRPr lang="en-US"/>
            </a:p>
          </p:txBody>
        </p:sp>
        <p:sp>
          <p:nvSpPr>
            <p:cNvPr id="326689" name="Oval 33"/>
            <p:cNvSpPr>
              <a:spLocks noChangeArrowheads="1"/>
            </p:cNvSpPr>
            <p:nvPr/>
          </p:nvSpPr>
          <p:spPr bwMode="auto">
            <a:xfrm>
              <a:off x="2006" y="2678"/>
              <a:ext cx="144" cy="144"/>
            </a:xfrm>
            <a:prstGeom prst="ellipse">
              <a:avLst/>
            </a:prstGeom>
            <a:solidFill>
              <a:srgbClr val="FF0000"/>
            </a:solidFill>
            <a:ln w="12700">
              <a:solidFill>
                <a:srgbClr val="000000"/>
              </a:solidFill>
              <a:round/>
              <a:headEnd/>
              <a:tailEnd/>
            </a:ln>
          </p:spPr>
          <p:txBody>
            <a:bodyPr/>
            <a:lstStyle/>
            <a:p>
              <a:endParaRPr lang="en-US"/>
            </a:p>
          </p:txBody>
        </p:sp>
        <p:sp>
          <p:nvSpPr>
            <p:cNvPr id="326690" name="Text Box 34"/>
            <p:cNvSpPr txBox="1">
              <a:spLocks noChangeArrowheads="1"/>
            </p:cNvSpPr>
            <p:nvPr/>
          </p:nvSpPr>
          <p:spPr bwMode="auto">
            <a:xfrm>
              <a:off x="2421" y="2415"/>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p>
          </p:txBody>
        </p:sp>
        <p:sp>
          <p:nvSpPr>
            <p:cNvPr id="326691" name="Text Box 35"/>
            <p:cNvSpPr txBox="1">
              <a:spLocks noChangeArrowheads="1"/>
            </p:cNvSpPr>
            <p:nvPr/>
          </p:nvSpPr>
          <p:spPr bwMode="auto">
            <a:xfrm>
              <a:off x="1908" y="2424"/>
              <a:ext cx="362" cy="290"/>
            </a:xfrm>
            <a:prstGeom prst="rect">
              <a:avLst/>
            </a:prstGeom>
            <a:noFill/>
            <a:ln w="9525">
              <a:noFill/>
              <a:miter lim="800000"/>
              <a:headEnd/>
              <a:tailEnd/>
            </a:ln>
          </p:spPr>
          <p:txBody>
            <a:bodyPr/>
            <a:lstStyle/>
            <a:p>
              <a:pPr eaLnBrk="0" hangingPunct="0"/>
              <a:r>
                <a:rPr lang="en-US" sz="1800" i="1">
                  <a:latin typeface="Times New Roman" pitchFamily="18" charset="0"/>
                </a:rPr>
                <a:t>+q</a:t>
              </a:r>
              <a:endParaRPr lang="en-US" sz="12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6692"/>
                                        </p:tgtEl>
                                        <p:attrNameLst>
                                          <p:attrName>style.visibility</p:attrName>
                                        </p:attrNameLst>
                                      </p:cBhvr>
                                      <p:to>
                                        <p:strVal val="visible"/>
                                      </p:to>
                                    </p:set>
                                    <p:anim calcmode="lin" valueType="num">
                                      <p:cBhvr>
                                        <p:cTn id="7" dur="500" fill="hold"/>
                                        <p:tgtEl>
                                          <p:spTgt spid="326692"/>
                                        </p:tgtEl>
                                        <p:attrNameLst>
                                          <p:attrName>ppt_w</p:attrName>
                                        </p:attrNameLst>
                                      </p:cBhvr>
                                      <p:tavLst>
                                        <p:tav tm="0">
                                          <p:val>
                                            <p:fltVal val="0"/>
                                          </p:val>
                                        </p:tav>
                                        <p:tav tm="100000">
                                          <p:val>
                                            <p:strVal val="#ppt_w"/>
                                          </p:val>
                                        </p:tav>
                                      </p:tavLst>
                                    </p:anim>
                                    <p:anim calcmode="lin" valueType="num">
                                      <p:cBhvr>
                                        <p:cTn id="8" dur="500" fill="hold"/>
                                        <p:tgtEl>
                                          <p:spTgt spid="32669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6659"/>
                                        </p:tgtEl>
                                        <p:attrNameLst>
                                          <p:attrName>style.visibility</p:attrName>
                                        </p:attrNameLst>
                                      </p:cBhvr>
                                      <p:to>
                                        <p:strVal val="visible"/>
                                      </p:to>
                                    </p:set>
                                    <p:anim calcmode="lin" valueType="num">
                                      <p:cBhvr additive="base">
                                        <p:cTn id="13" dur="500" fill="hold"/>
                                        <p:tgtEl>
                                          <p:spTgt spid="326659"/>
                                        </p:tgtEl>
                                        <p:attrNameLst>
                                          <p:attrName>ppt_x</p:attrName>
                                        </p:attrNameLst>
                                      </p:cBhvr>
                                      <p:tavLst>
                                        <p:tav tm="0">
                                          <p:val>
                                            <p:strVal val="1+#ppt_w/2"/>
                                          </p:val>
                                        </p:tav>
                                        <p:tav tm="100000">
                                          <p:val>
                                            <p:strVal val="#ppt_x"/>
                                          </p:val>
                                        </p:tav>
                                      </p:tavLst>
                                    </p:anim>
                                    <p:anim calcmode="lin" valueType="num">
                                      <p:cBhvr additive="base">
                                        <p:cTn id="14" dur="500" fill="hold"/>
                                        <p:tgtEl>
                                          <p:spTgt spid="3266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p:cNvSpPr>
            <a:spLocks noGrp="1" noChangeArrowheads="1"/>
          </p:cNvSpPr>
          <p:nvPr>
            <p:ph type="body" idx="1"/>
          </p:nvPr>
        </p:nvSpPr>
        <p:spPr>
          <a:xfrm>
            <a:off x="609600" y="533400"/>
            <a:ext cx="7772400" cy="4800600"/>
          </a:xfrm>
        </p:spPr>
        <p:txBody>
          <a:bodyPr/>
          <a:lstStyle/>
          <a:p>
            <a:pPr lvl="1">
              <a:lnSpc>
                <a:spcPct val="90000"/>
              </a:lnSpc>
              <a:buFontTx/>
              <a:buNone/>
            </a:pPr>
            <a:r>
              <a:rPr lang="en-GB">
                <a:solidFill>
                  <a:srgbClr val="FF0000"/>
                </a:solidFill>
                <a:cs typeface="Times New Roman" pitchFamily="18" charset="0"/>
              </a:rPr>
              <a:t>Dipole-Dipole Energy</a:t>
            </a: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When two polar molecules are close to each other there is a tendency for their dipoles to align, with the attractive head-to-tail arrangement (1) being lower in energy than the repulsive head-to-head or tail-to-tail arrangements (2 and 3).</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energy of interaction of two co-linear dipoles (</a:t>
            </a:r>
            <a:r>
              <a:rPr lang="en-GB" sz="1800">
                <a:solidFill>
                  <a:schemeClr val="accent2"/>
                </a:solidFill>
                <a:cs typeface="Times New Roman" pitchFamily="18" charset="0"/>
                <a:sym typeface="Symbol" pitchFamily="80" charset="2"/>
              </a:rPr>
              <a:t></a:t>
            </a:r>
            <a:r>
              <a:rPr lang="en-GB" sz="1800" baseline="-30000">
                <a:solidFill>
                  <a:schemeClr val="accent2"/>
                </a:solidFill>
                <a:cs typeface="Times New Roman" pitchFamily="18" charset="0"/>
              </a:rPr>
              <a:t>1</a:t>
            </a:r>
            <a:r>
              <a:rPr lang="en-GB" sz="1800">
                <a:cs typeface="Times New Roman" pitchFamily="18" charset="0"/>
              </a:rPr>
              <a:t> and </a:t>
            </a:r>
            <a:r>
              <a:rPr lang="en-GB" sz="1800">
                <a:solidFill>
                  <a:schemeClr val="accent2"/>
                </a:solidFill>
                <a:cs typeface="Times New Roman" pitchFamily="18" charset="0"/>
                <a:sym typeface="Symbol" pitchFamily="80" charset="2"/>
              </a:rPr>
              <a:t></a:t>
            </a:r>
            <a:r>
              <a:rPr lang="en-GB" sz="1800" baseline="-30000">
                <a:solidFill>
                  <a:schemeClr val="accent2"/>
                </a:solidFill>
                <a:cs typeface="Times New Roman" pitchFamily="18" charset="0"/>
              </a:rPr>
              <a:t>2</a:t>
            </a:r>
            <a:r>
              <a:rPr lang="en-GB" sz="1800">
                <a:cs typeface="Times New Roman" pitchFamily="18" charset="0"/>
              </a:rPr>
              <a:t>), arranged in a head-to-tail fashion, is given by: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a:t>
            </a:r>
          </a:p>
          <a:p>
            <a:pPr lvl="1">
              <a:lnSpc>
                <a:spcPct val="90000"/>
              </a:lnSpc>
              <a:buFontTx/>
              <a:buNone/>
            </a:pPr>
            <a:r>
              <a:rPr lang="en-GB" sz="1800">
                <a:cs typeface="Times New Roman" pitchFamily="18" charset="0"/>
              </a:rPr>
              <a:t>	where </a:t>
            </a:r>
            <a:r>
              <a:rPr lang="en-GB" sz="1800" i="1">
                <a:solidFill>
                  <a:schemeClr val="accent2"/>
                </a:solidFill>
                <a:cs typeface="Times New Roman" pitchFamily="18" charset="0"/>
              </a:rPr>
              <a:t>r</a:t>
            </a:r>
            <a:r>
              <a:rPr lang="en-GB" sz="1800">
                <a:cs typeface="Times New Roman" pitchFamily="18" charset="0"/>
              </a:rPr>
              <a:t> is the distance between the centres of mass of the two molecules.</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a:lnSpc>
                <a:spcPct val="90000"/>
              </a:lnSpc>
            </a:pPr>
            <a:endParaRPr lang="en-GB" sz="1800"/>
          </a:p>
        </p:txBody>
      </p:sp>
      <p:graphicFrame>
        <p:nvGraphicFramePr>
          <p:cNvPr id="299012" name="Object 4"/>
          <p:cNvGraphicFramePr>
            <a:graphicFrameLocks noChangeAspect="1"/>
          </p:cNvGraphicFramePr>
          <p:nvPr/>
        </p:nvGraphicFramePr>
        <p:xfrm>
          <a:off x="3479800" y="5105400"/>
          <a:ext cx="2130425" cy="785813"/>
        </p:xfrm>
        <a:graphic>
          <a:graphicData uri="http://schemas.openxmlformats.org/presentationml/2006/ole">
            <mc:AlternateContent xmlns:mc="http://schemas.openxmlformats.org/markup-compatibility/2006">
              <mc:Choice xmlns:v="urn:schemas-microsoft-com:vml" Requires="v">
                <p:oleObj spid="_x0000_s299022" name="Equation" r:id="rId3" imgW="1066680" imgH="393480" progId="Equation.3">
                  <p:embed/>
                </p:oleObj>
              </mc:Choice>
              <mc:Fallback>
                <p:oleObj name="Equation" r:id="rId3" imgW="1066680" imgH="3934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800" y="5105400"/>
                        <a:ext cx="21304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99045" name="Group 37"/>
          <p:cNvGrpSpPr>
            <a:grpSpLocks/>
          </p:cNvGrpSpPr>
          <p:nvPr/>
        </p:nvGrpSpPr>
        <p:grpSpPr bwMode="auto">
          <a:xfrm>
            <a:off x="2362200" y="2362200"/>
            <a:ext cx="3695700" cy="1692275"/>
            <a:chOff x="1488" y="1008"/>
            <a:chExt cx="2328" cy="1066"/>
          </a:xfrm>
        </p:grpSpPr>
        <p:sp>
          <p:nvSpPr>
            <p:cNvPr id="299018" name="Oval 10"/>
            <p:cNvSpPr>
              <a:spLocks noChangeArrowheads="1"/>
            </p:cNvSpPr>
            <p:nvPr/>
          </p:nvSpPr>
          <p:spPr bwMode="auto">
            <a:xfrm>
              <a:off x="2448" y="1080"/>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19" name="Line 11"/>
            <p:cNvSpPr>
              <a:spLocks noChangeShapeType="1"/>
            </p:cNvSpPr>
            <p:nvPr/>
          </p:nvSpPr>
          <p:spPr bwMode="auto">
            <a:xfrm flipH="1">
              <a:off x="2088" y="1152"/>
              <a:ext cx="360" cy="0"/>
            </a:xfrm>
            <a:prstGeom prst="line">
              <a:avLst/>
            </a:prstGeom>
            <a:noFill/>
            <a:ln w="38100">
              <a:solidFill>
                <a:srgbClr val="000000"/>
              </a:solidFill>
              <a:round/>
              <a:headEnd/>
              <a:tailEnd/>
            </a:ln>
          </p:spPr>
          <p:txBody>
            <a:bodyPr/>
            <a:lstStyle/>
            <a:p>
              <a:endParaRPr lang="en-US"/>
            </a:p>
          </p:txBody>
        </p:sp>
        <p:sp>
          <p:nvSpPr>
            <p:cNvPr id="299020" name="Oval 12"/>
            <p:cNvSpPr>
              <a:spLocks noChangeArrowheads="1"/>
            </p:cNvSpPr>
            <p:nvPr/>
          </p:nvSpPr>
          <p:spPr bwMode="auto">
            <a:xfrm>
              <a:off x="1944" y="1080"/>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1" name="Oval 13"/>
            <p:cNvSpPr>
              <a:spLocks noChangeArrowheads="1"/>
            </p:cNvSpPr>
            <p:nvPr/>
          </p:nvSpPr>
          <p:spPr bwMode="auto">
            <a:xfrm>
              <a:off x="3672" y="1080"/>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22" name="Line 14"/>
            <p:cNvSpPr>
              <a:spLocks noChangeShapeType="1"/>
            </p:cNvSpPr>
            <p:nvPr/>
          </p:nvSpPr>
          <p:spPr bwMode="auto">
            <a:xfrm flipH="1">
              <a:off x="3312" y="1152"/>
              <a:ext cx="360" cy="0"/>
            </a:xfrm>
            <a:prstGeom prst="line">
              <a:avLst/>
            </a:prstGeom>
            <a:noFill/>
            <a:ln w="38100">
              <a:solidFill>
                <a:srgbClr val="000000"/>
              </a:solidFill>
              <a:round/>
              <a:headEnd/>
              <a:tailEnd/>
            </a:ln>
          </p:spPr>
          <p:txBody>
            <a:bodyPr/>
            <a:lstStyle/>
            <a:p>
              <a:endParaRPr lang="en-US"/>
            </a:p>
          </p:txBody>
        </p:sp>
        <p:sp>
          <p:nvSpPr>
            <p:cNvPr id="299023" name="Oval 15"/>
            <p:cNvSpPr>
              <a:spLocks noChangeArrowheads="1"/>
            </p:cNvSpPr>
            <p:nvPr/>
          </p:nvSpPr>
          <p:spPr bwMode="auto">
            <a:xfrm>
              <a:off x="3168" y="1080"/>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4" name="Oval 16"/>
            <p:cNvSpPr>
              <a:spLocks noChangeArrowheads="1"/>
            </p:cNvSpPr>
            <p:nvPr/>
          </p:nvSpPr>
          <p:spPr bwMode="auto">
            <a:xfrm>
              <a:off x="2448" y="1488"/>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25" name="Line 17"/>
            <p:cNvSpPr>
              <a:spLocks noChangeShapeType="1"/>
            </p:cNvSpPr>
            <p:nvPr/>
          </p:nvSpPr>
          <p:spPr bwMode="auto">
            <a:xfrm flipH="1">
              <a:off x="2088" y="1560"/>
              <a:ext cx="360" cy="0"/>
            </a:xfrm>
            <a:prstGeom prst="line">
              <a:avLst/>
            </a:prstGeom>
            <a:noFill/>
            <a:ln w="38100">
              <a:solidFill>
                <a:srgbClr val="000000"/>
              </a:solidFill>
              <a:round/>
              <a:headEnd/>
              <a:tailEnd/>
            </a:ln>
          </p:spPr>
          <p:txBody>
            <a:bodyPr/>
            <a:lstStyle/>
            <a:p>
              <a:endParaRPr lang="en-US"/>
            </a:p>
          </p:txBody>
        </p:sp>
        <p:sp>
          <p:nvSpPr>
            <p:cNvPr id="299026" name="Oval 18"/>
            <p:cNvSpPr>
              <a:spLocks noChangeArrowheads="1"/>
            </p:cNvSpPr>
            <p:nvPr/>
          </p:nvSpPr>
          <p:spPr bwMode="auto">
            <a:xfrm>
              <a:off x="1944" y="1488"/>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7" name="Oval 19"/>
            <p:cNvSpPr>
              <a:spLocks noChangeArrowheads="1"/>
            </p:cNvSpPr>
            <p:nvPr/>
          </p:nvSpPr>
          <p:spPr bwMode="auto">
            <a:xfrm>
              <a:off x="3672" y="1488"/>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8" name="Line 20"/>
            <p:cNvSpPr>
              <a:spLocks noChangeShapeType="1"/>
            </p:cNvSpPr>
            <p:nvPr/>
          </p:nvSpPr>
          <p:spPr bwMode="auto">
            <a:xfrm flipH="1">
              <a:off x="3312" y="1560"/>
              <a:ext cx="360" cy="0"/>
            </a:xfrm>
            <a:prstGeom prst="line">
              <a:avLst/>
            </a:prstGeom>
            <a:noFill/>
            <a:ln w="38100">
              <a:solidFill>
                <a:srgbClr val="000000"/>
              </a:solidFill>
              <a:round/>
              <a:headEnd/>
              <a:tailEnd/>
            </a:ln>
          </p:spPr>
          <p:txBody>
            <a:bodyPr/>
            <a:lstStyle/>
            <a:p>
              <a:endParaRPr lang="en-US"/>
            </a:p>
          </p:txBody>
        </p:sp>
        <p:sp>
          <p:nvSpPr>
            <p:cNvPr id="299029" name="Oval 21"/>
            <p:cNvSpPr>
              <a:spLocks noChangeArrowheads="1"/>
            </p:cNvSpPr>
            <p:nvPr/>
          </p:nvSpPr>
          <p:spPr bwMode="auto">
            <a:xfrm>
              <a:off x="3168" y="1488"/>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30" name="Oval 22"/>
            <p:cNvSpPr>
              <a:spLocks noChangeArrowheads="1"/>
            </p:cNvSpPr>
            <p:nvPr/>
          </p:nvSpPr>
          <p:spPr bwMode="auto">
            <a:xfrm>
              <a:off x="2448" y="1872"/>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31" name="Line 23"/>
            <p:cNvSpPr>
              <a:spLocks noChangeShapeType="1"/>
            </p:cNvSpPr>
            <p:nvPr/>
          </p:nvSpPr>
          <p:spPr bwMode="auto">
            <a:xfrm flipH="1">
              <a:off x="2088" y="1944"/>
              <a:ext cx="360" cy="0"/>
            </a:xfrm>
            <a:prstGeom prst="line">
              <a:avLst/>
            </a:prstGeom>
            <a:noFill/>
            <a:ln w="38100">
              <a:solidFill>
                <a:srgbClr val="000000"/>
              </a:solidFill>
              <a:round/>
              <a:headEnd/>
              <a:tailEnd/>
            </a:ln>
          </p:spPr>
          <p:txBody>
            <a:bodyPr/>
            <a:lstStyle/>
            <a:p>
              <a:endParaRPr lang="en-US"/>
            </a:p>
          </p:txBody>
        </p:sp>
        <p:sp>
          <p:nvSpPr>
            <p:cNvPr id="299032" name="Oval 24"/>
            <p:cNvSpPr>
              <a:spLocks noChangeArrowheads="1"/>
            </p:cNvSpPr>
            <p:nvPr/>
          </p:nvSpPr>
          <p:spPr bwMode="auto">
            <a:xfrm>
              <a:off x="1944" y="1872"/>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33" name="Oval 25"/>
            <p:cNvSpPr>
              <a:spLocks noChangeArrowheads="1"/>
            </p:cNvSpPr>
            <p:nvPr/>
          </p:nvSpPr>
          <p:spPr bwMode="auto">
            <a:xfrm>
              <a:off x="3672" y="1872"/>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34" name="Line 26"/>
            <p:cNvSpPr>
              <a:spLocks noChangeShapeType="1"/>
            </p:cNvSpPr>
            <p:nvPr/>
          </p:nvSpPr>
          <p:spPr bwMode="auto">
            <a:xfrm flipH="1">
              <a:off x="3312" y="1944"/>
              <a:ext cx="360" cy="0"/>
            </a:xfrm>
            <a:prstGeom prst="line">
              <a:avLst/>
            </a:prstGeom>
            <a:noFill/>
            <a:ln w="38100">
              <a:solidFill>
                <a:srgbClr val="000000"/>
              </a:solidFill>
              <a:round/>
              <a:headEnd/>
              <a:tailEnd/>
            </a:ln>
          </p:spPr>
          <p:txBody>
            <a:bodyPr/>
            <a:lstStyle/>
            <a:p>
              <a:endParaRPr lang="en-US"/>
            </a:p>
          </p:txBody>
        </p:sp>
        <p:sp>
          <p:nvSpPr>
            <p:cNvPr id="299035" name="Oval 27"/>
            <p:cNvSpPr>
              <a:spLocks noChangeArrowheads="1"/>
            </p:cNvSpPr>
            <p:nvPr/>
          </p:nvSpPr>
          <p:spPr bwMode="auto">
            <a:xfrm>
              <a:off x="3168" y="1872"/>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36" name="Line 28"/>
            <p:cNvSpPr>
              <a:spLocks noChangeShapeType="1"/>
            </p:cNvSpPr>
            <p:nvPr/>
          </p:nvSpPr>
          <p:spPr bwMode="auto">
            <a:xfrm>
              <a:off x="2592" y="1152"/>
              <a:ext cx="576" cy="0"/>
            </a:xfrm>
            <a:prstGeom prst="line">
              <a:avLst/>
            </a:prstGeom>
            <a:noFill/>
            <a:ln w="19050">
              <a:solidFill>
                <a:srgbClr val="000000"/>
              </a:solidFill>
              <a:prstDash val="dash"/>
              <a:round/>
              <a:headEnd/>
              <a:tailEnd/>
            </a:ln>
          </p:spPr>
          <p:txBody>
            <a:bodyPr/>
            <a:lstStyle/>
            <a:p>
              <a:endParaRPr lang="en-US"/>
            </a:p>
          </p:txBody>
        </p:sp>
        <p:sp>
          <p:nvSpPr>
            <p:cNvPr id="299037" name="Line 29"/>
            <p:cNvSpPr>
              <a:spLocks noChangeShapeType="1"/>
            </p:cNvSpPr>
            <p:nvPr/>
          </p:nvSpPr>
          <p:spPr bwMode="auto">
            <a:xfrm>
              <a:off x="2592" y="1560"/>
              <a:ext cx="576" cy="0"/>
            </a:xfrm>
            <a:prstGeom prst="line">
              <a:avLst/>
            </a:prstGeom>
            <a:noFill/>
            <a:ln w="19050">
              <a:solidFill>
                <a:srgbClr val="000000"/>
              </a:solidFill>
              <a:prstDash val="dash"/>
              <a:round/>
              <a:headEnd/>
              <a:tailEnd/>
            </a:ln>
          </p:spPr>
          <p:txBody>
            <a:bodyPr/>
            <a:lstStyle/>
            <a:p>
              <a:endParaRPr lang="en-US"/>
            </a:p>
          </p:txBody>
        </p:sp>
        <p:sp>
          <p:nvSpPr>
            <p:cNvPr id="299038" name="Line 30"/>
            <p:cNvSpPr>
              <a:spLocks noChangeShapeType="1"/>
            </p:cNvSpPr>
            <p:nvPr/>
          </p:nvSpPr>
          <p:spPr bwMode="auto">
            <a:xfrm>
              <a:off x="2592" y="1944"/>
              <a:ext cx="576" cy="0"/>
            </a:xfrm>
            <a:prstGeom prst="line">
              <a:avLst/>
            </a:prstGeom>
            <a:noFill/>
            <a:ln w="19050">
              <a:solidFill>
                <a:srgbClr val="000000"/>
              </a:solidFill>
              <a:prstDash val="dash"/>
              <a:round/>
              <a:headEnd/>
              <a:tailEnd/>
            </a:ln>
          </p:spPr>
          <p:txBody>
            <a:bodyPr/>
            <a:lstStyle/>
            <a:p>
              <a:endParaRPr lang="en-US"/>
            </a:p>
          </p:txBody>
        </p:sp>
        <p:sp>
          <p:nvSpPr>
            <p:cNvPr id="299039" name="Text Box 31"/>
            <p:cNvSpPr txBox="1">
              <a:spLocks noChangeArrowheads="1"/>
            </p:cNvSpPr>
            <p:nvPr/>
          </p:nvSpPr>
          <p:spPr bwMode="auto">
            <a:xfrm>
              <a:off x="1488" y="1008"/>
              <a:ext cx="205" cy="250"/>
            </a:xfrm>
            <a:prstGeom prst="rect">
              <a:avLst/>
            </a:prstGeom>
            <a:noFill/>
            <a:ln w="9525">
              <a:noFill/>
              <a:miter lim="800000"/>
              <a:headEnd/>
              <a:tailEnd/>
            </a:ln>
            <a:effectLst/>
          </p:spPr>
          <p:txBody>
            <a:bodyPr wrap="none">
              <a:spAutoFit/>
            </a:bodyPr>
            <a:lstStyle/>
            <a:p>
              <a:r>
                <a:rPr lang="en-GB"/>
                <a:t>1</a:t>
              </a:r>
            </a:p>
          </p:txBody>
        </p:sp>
        <p:sp>
          <p:nvSpPr>
            <p:cNvPr id="299041" name="Text Box 33"/>
            <p:cNvSpPr txBox="1">
              <a:spLocks noChangeArrowheads="1"/>
            </p:cNvSpPr>
            <p:nvPr/>
          </p:nvSpPr>
          <p:spPr bwMode="auto">
            <a:xfrm>
              <a:off x="1488" y="1440"/>
              <a:ext cx="205" cy="250"/>
            </a:xfrm>
            <a:prstGeom prst="rect">
              <a:avLst/>
            </a:prstGeom>
            <a:noFill/>
            <a:ln w="9525">
              <a:noFill/>
              <a:miter lim="800000"/>
              <a:headEnd/>
              <a:tailEnd/>
            </a:ln>
            <a:effectLst/>
          </p:spPr>
          <p:txBody>
            <a:bodyPr wrap="none">
              <a:spAutoFit/>
            </a:bodyPr>
            <a:lstStyle/>
            <a:p>
              <a:r>
                <a:rPr lang="en-GB"/>
                <a:t>2</a:t>
              </a:r>
            </a:p>
          </p:txBody>
        </p:sp>
        <p:sp>
          <p:nvSpPr>
            <p:cNvPr id="299042" name="Text Box 34"/>
            <p:cNvSpPr txBox="1">
              <a:spLocks noChangeArrowheads="1"/>
            </p:cNvSpPr>
            <p:nvPr/>
          </p:nvSpPr>
          <p:spPr bwMode="auto">
            <a:xfrm>
              <a:off x="1488" y="1824"/>
              <a:ext cx="205" cy="250"/>
            </a:xfrm>
            <a:prstGeom prst="rect">
              <a:avLst/>
            </a:prstGeom>
            <a:noFill/>
            <a:ln w="9525">
              <a:noFill/>
              <a:miter lim="800000"/>
              <a:headEnd/>
              <a:tailEnd/>
            </a:ln>
            <a:effectLst/>
          </p:spPr>
          <p:txBody>
            <a:bodyPr wrap="none">
              <a:spAutoFit/>
            </a:bodyPr>
            <a:lstStyle/>
            <a:p>
              <a:r>
                <a:rPr lang="en-GB"/>
                <a:t>3</a:t>
              </a:r>
            </a:p>
          </p:txBody>
        </p:sp>
        <p:sp>
          <p:nvSpPr>
            <p:cNvPr id="299043" name="Line 35"/>
            <p:cNvSpPr>
              <a:spLocks noChangeShapeType="1"/>
            </p:cNvSpPr>
            <p:nvPr/>
          </p:nvSpPr>
          <p:spPr bwMode="auto">
            <a:xfrm>
              <a:off x="2256" y="1344"/>
              <a:ext cx="1200"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299044" name="Text Box 36"/>
            <p:cNvSpPr txBox="1">
              <a:spLocks noChangeArrowheads="1"/>
            </p:cNvSpPr>
            <p:nvPr/>
          </p:nvSpPr>
          <p:spPr bwMode="auto">
            <a:xfrm>
              <a:off x="2790" y="1143"/>
              <a:ext cx="250" cy="231"/>
            </a:xfrm>
            <a:prstGeom prst="rect">
              <a:avLst/>
            </a:prstGeom>
            <a:noFill/>
            <a:ln w="9525">
              <a:noFill/>
              <a:miter lim="800000"/>
              <a:headEnd/>
              <a:tailEnd/>
            </a:ln>
            <a:effectLst/>
          </p:spPr>
          <p:txBody>
            <a:bodyPr>
              <a:spAutoFit/>
            </a:bodyPr>
            <a:lstStyle/>
            <a:p>
              <a:r>
                <a:rPr lang="en-GB" sz="1800" i="1"/>
                <a:t>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9045"/>
                                        </p:tgtEl>
                                        <p:attrNameLst>
                                          <p:attrName>style.visibility</p:attrName>
                                        </p:attrNameLst>
                                      </p:cBhvr>
                                      <p:to>
                                        <p:strVal val="visible"/>
                                      </p:to>
                                    </p:set>
                                    <p:anim calcmode="lin" valueType="num">
                                      <p:cBhvr>
                                        <p:cTn id="7" dur="500" fill="hold"/>
                                        <p:tgtEl>
                                          <p:spTgt spid="299045"/>
                                        </p:tgtEl>
                                        <p:attrNameLst>
                                          <p:attrName>ppt_w</p:attrName>
                                        </p:attrNameLst>
                                      </p:cBhvr>
                                      <p:tavLst>
                                        <p:tav tm="0">
                                          <p:val>
                                            <p:fltVal val="0"/>
                                          </p:val>
                                        </p:tav>
                                        <p:tav tm="100000">
                                          <p:val>
                                            <p:strVal val="#ppt_w"/>
                                          </p:val>
                                        </p:tav>
                                      </p:tavLst>
                                    </p:anim>
                                    <p:anim calcmode="lin" valueType="num">
                                      <p:cBhvr>
                                        <p:cTn id="8" dur="500" fill="hold"/>
                                        <p:tgtEl>
                                          <p:spTgt spid="29904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99012"/>
                                        </p:tgtEl>
                                        <p:attrNameLst>
                                          <p:attrName>style.visibility</p:attrName>
                                        </p:attrNameLst>
                                      </p:cBhvr>
                                      <p:to>
                                        <p:strVal val="visible"/>
                                      </p:to>
                                    </p:set>
                                    <p:anim calcmode="lin" valueType="num">
                                      <p:cBhvr>
                                        <p:cTn id="13" dur="500" fill="hold"/>
                                        <p:tgtEl>
                                          <p:spTgt spid="299012"/>
                                        </p:tgtEl>
                                        <p:attrNameLst>
                                          <p:attrName>ppt_w</p:attrName>
                                        </p:attrNameLst>
                                      </p:cBhvr>
                                      <p:tavLst>
                                        <p:tav tm="0">
                                          <p:val>
                                            <p:fltVal val="0"/>
                                          </p:val>
                                        </p:tav>
                                        <p:tav tm="100000">
                                          <p:val>
                                            <p:strVal val="#ppt_w"/>
                                          </p:val>
                                        </p:tav>
                                      </p:tavLst>
                                    </p:anim>
                                    <p:anim calcmode="lin" valueType="num">
                                      <p:cBhvr>
                                        <p:cTn id="14" dur="500" fill="hold"/>
                                        <p:tgtEl>
                                          <p:spTgt spid="2990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3"/>
          <p:cNvSpPr>
            <a:spLocks noGrp="1" noChangeArrowheads="1"/>
          </p:cNvSpPr>
          <p:nvPr>
            <p:ph type="body" idx="1"/>
          </p:nvPr>
        </p:nvSpPr>
        <p:spPr>
          <a:xfrm>
            <a:off x="685800" y="228600"/>
            <a:ext cx="7924800" cy="4800600"/>
          </a:xfrm>
        </p:spPr>
        <p:txBody>
          <a:bodyPr/>
          <a:lstStyle/>
          <a:p>
            <a:pPr algn="just"/>
            <a:r>
              <a:rPr lang="en-GB">
                <a:cs typeface="Times New Roman" pitchFamily="18" charset="0"/>
              </a:rPr>
              <a:t>The potential energy of interaction between two parallel dipoles which are not co-linear (</a:t>
            </a:r>
            <a:r>
              <a:rPr lang="en-GB" i="1">
                <a:cs typeface="Times New Roman" pitchFamily="18" charset="0"/>
              </a:rPr>
              <a:t>i.e.</a:t>
            </a:r>
            <a:r>
              <a:rPr lang="en-GB">
                <a:cs typeface="Times New Roman" pitchFamily="18" charset="0"/>
              </a:rPr>
              <a:t> where the inter-molecular vector makes an angle </a:t>
            </a:r>
            <a:r>
              <a:rPr lang="en-GB">
                <a:cs typeface="Times New Roman" pitchFamily="18" charset="0"/>
                <a:sym typeface="Symbol" pitchFamily="80" charset="2"/>
              </a:rPr>
              <a:t></a:t>
            </a:r>
            <a:r>
              <a:rPr lang="en-GB">
                <a:cs typeface="Times New Roman" pitchFamily="18" charset="0"/>
              </a:rPr>
              <a:t> to the intra-molecular bonds) is given by: </a:t>
            </a: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r>
              <a:rPr lang="en-GB">
                <a:cs typeface="Times New Roman" pitchFamily="18" charset="0"/>
              </a:rPr>
              <a:t>For general intermolecular geometries, a function of the three angles that define the relative orientations of the two dipoles, must be included.  </a:t>
            </a:r>
            <a:r>
              <a:rPr lang="en-GB">
                <a:solidFill>
                  <a:schemeClr val="accent2"/>
                </a:solidFill>
                <a:cs typeface="Times New Roman" pitchFamily="18" charset="0"/>
              </a:rPr>
              <a:t>[See workshop question.]</a:t>
            </a:r>
            <a:r>
              <a:rPr lang="en-GB">
                <a:cs typeface="Times New Roman" pitchFamily="18" charset="0"/>
              </a:rPr>
              <a:t>  </a:t>
            </a:r>
          </a:p>
          <a:p>
            <a:pPr algn="just"/>
            <a:endParaRPr lang="en-GB">
              <a:cs typeface="Times New Roman" pitchFamily="18" charset="0"/>
            </a:endParaRPr>
          </a:p>
          <a:p>
            <a:pPr algn="just"/>
            <a:r>
              <a:rPr lang="en-GB">
                <a:cs typeface="Times New Roman" pitchFamily="18" charset="0"/>
              </a:rPr>
              <a:t>In the side-on arrangement, </a:t>
            </a:r>
            <a:r>
              <a:rPr lang="en-GB">
                <a:solidFill>
                  <a:srgbClr val="FF0000"/>
                </a:solidFill>
                <a:cs typeface="Times New Roman" pitchFamily="18" charset="0"/>
              </a:rPr>
              <a:t>antiparallel dipoles</a:t>
            </a:r>
            <a:r>
              <a:rPr lang="en-GB">
                <a:cs typeface="Times New Roman" pitchFamily="18" charset="0"/>
              </a:rPr>
              <a:t> (1) are favoured energetically over </a:t>
            </a:r>
            <a:r>
              <a:rPr lang="en-GB">
                <a:solidFill>
                  <a:srgbClr val="FF0000"/>
                </a:solidFill>
                <a:cs typeface="Times New Roman" pitchFamily="18" charset="0"/>
              </a:rPr>
              <a:t>parallel dipoles</a:t>
            </a:r>
            <a:r>
              <a:rPr lang="en-GB">
                <a:cs typeface="Times New Roman" pitchFamily="18" charset="0"/>
              </a:rPr>
              <a:t> (2).</a:t>
            </a:r>
          </a:p>
          <a:p>
            <a:pPr algn="just"/>
            <a:endParaRPr lang="en-GB">
              <a:cs typeface="Times New Roman" pitchFamily="18" charset="0"/>
            </a:endParaRPr>
          </a:p>
        </p:txBody>
      </p:sp>
      <p:grpSp>
        <p:nvGrpSpPr>
          <p:cNvPr id="300087" name="Group 55"/>
          <p:cNvGrpSpPr>
            <a:grpSpLocks/>
          </p:cNvGrpSpPr>
          <p:nvPr/>
        </p:nvGrpSpPr>
        <p:grpSpPr bwMode="auto">
          <a:xfrm>
            <a:off x="1485900" y="1381125"/>
            <a:ext cx="1697038" cy="855663"/>
            <a:chOff x="936" y="870"/>
            <a:chExt cx="1069" cy="539"/>
          </a:xfrm>
        </p:grpSpPr>
        <p:sp>
          <p:nvSpPr>
            <p:cNvPr id="300045" name="Line 13"/>
            <p:cNvSpPr>
              <a:spLocks noChangeShapeType="1"/>
            </p:cNvSpPr>
            <p:nvPr/>
          </p:nvSpPr>
          <p:spPr bwMode="auto">
            <a:xfrm>
              <a:off x="1206" y="1140"/>
              <a:ext cx="576" cy="0"/>
            </a:xfrm>
            <a:prstGeom prst="line">
              <a:avLst/>
            </a:prstGeom>
            <a:noFill/>
            <a:ln w="19050">
              <a:solidFill>
                <a:srgbClr val="000000"/>
              </a:solidFill>
              <a:prstDash val="dash"/>
              <a:round/>
              <a:headEnd/>
              <a:tailEnd/>
            </a:ln>
          </p:spPr>
          <p:txBody>
            <a:bodyPr/>
            <a:lstStyle/>
            <a:p>
              <a:endParaRPr lang="en-US"/>
            </a:p>
          </p:txBody>
        </p:sp>
        <p:sp>
          <p:nvSpPr>
            <p:cNvPr id="300046" name="Oval 14"/>
            <p:cNvSpPr>
              <a:spLocks noChangeArrowheads="1"/>
            </p:cNvSpPr>
            <p:nvPr/>
          </p:nvSpPr>
          <p:spPr bwMode="auto">
            <a:xfrm rot="-3050674">
              <a:off x="1248" y="870"/>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47" name="Line 15"/>
            <p:cNvSpPr>
              <a:spLocks noChangeShapeType="1"/>
            </p:cNvSpPr>
            <p:nvPr/>
          </p:nvSpPr>
          <p:spPr bwMode="auto">
            <a:xfrm rot="18545120" flipH="1">
              <a:off x="978" y="1134"/>
              <a:ext cx="360" cy="0"/>
            </a:xfrm>
            <a:prstGeom prst="line">
              <a:avLst/>
            </a:prstGeom>
            <a:noFill/>
            <a:ln w="38100">
              <a:solidFill>
                <a:srgbClr val="000000"/>
              </a:solidFill>
              <a:round/>
              <a:headEnd/>
              <a:tailEnd/>
            </a:ln>
          </p:spPr>
          <p:txBody>
            <a:bodyPr/>
            <a:lstStyle/>
            <a:p>
              <a:endParaRPr lang="en-US"/>
            </a:p>
          </p:txBody>
        </p:sp>
        <p:sp>
          <p:nvSpPr>
            <p:cNvPr id="300048" name="Oval 16"/>
            <p:cNvSpPr>
              <a:spLocks noChangeArrowheads="1"/>
            </p:cNvSpPr>
            <p:nvPr/>
          </p:nvSpPr>
          <p:spPr bwMode="auto">
            <a:xfrm rot="-3050674">
              <a:off x="936" y="1230"/>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49" name="Oval 17"/>
            <p:cNvSpPr>
              <a:spLocks noChangeArrowheads="1"/>
            </p:cNvSpPr>
            <p:nvPr/>
          </p:nvSpPr>
          <p:spPr bwMode="auto">
            <a:xfrm rot="-3050674">
              <a:off x="1861" y="905"/>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50" name="Line 18"/>
            <p:cNvSpPr>
              <a:spLocks noChangeShapeType="1"/>
            </p:cNvSpPr>
            <p:nvPr/>
          </p:nvSpPr>
          <p:spPr bwMode="auto">
            <a:xfrm rot="18545120" flipH="1">
              <a:off x="1591" y="1169"/>
              <a:ext cx="360" cy="1"/>
            </a:xfrm>
            <a:prstGeom prst="line">
              <a:avLst/>
            </a:prstGeom>
            <a:noFill/>
            <a:ln w="38100">
              <a:solidFill>
                <a:srgbClr val="000000"/>
              </a:solidFill>
              <a:round/>
              <a:headEnd/>
              <a:tailEnd/>
            </a:ln>
          </p:spPr>
          <p:txBody>
            <a:bodyPr/>
            <a:lstStyle/>
            <a:p>
              <a:endParaRPr lang="en-US"/>
            </a:p>
          </p:txBody>
        </p:sp>
        <p:sp>
          <p:nvSpPr>
            <p:cNvPr id="300051" name="Oval 19"/>
            <p:cNvSpPr>
              <a:spLocks noChangeArrowheads="1"/>
            </p:cNvSpPr>
            <p:nvPr/>
          </p:nvSpPr>
          <p:spPr bwMode="auto">
            <a:xfrm rot="-3050674">
              <a:off x="1549" y="1265"/>
              <a:ext cx="144" cy="144"/>
            </a:xfrm>
            <a:prstGeom prst="ellipse">
              <a:avLst/>
            </a:prstGeom>
            <a:solidFill>
              <a:schemeClr val="accent2"/>
            </a:solidFill>
            <a:ln w="12700">
              <a:solidFill>
                <a:srgbClr val="000000"/>
              </a:solidFill>
              <a:round/>
              <a:headEnd/>
              <a:tailEnd/>
            </a:ln>
          </p:spPr>
          <p:txBody>
            <a:bodyPr/>
            <a:lstStyle/>
            <a:p>
              <a:endParaRPr lang="en-US"/>
            </a:p>
          </p:txBody>
        </p:sp>
        <p:sp>
          <p:nvSpPr>
            <p:cNvPr id="300052" name="Arc 20"/>
            <p:cNvSpPr>
              <a:spLocks/>
            </p:cNvSpPr>
            <p:nvPr/>
          </p:nvSpPr>
          <p:spPr bwMode="auto">
            <a:xfrm>
              <a:off x="1266" y="1062"/>
              <a:ext cx="72" cy="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p>
          </p:txBody>
        </p:sp>
        <p:sp>
          <p:nvSpPr>
            <p:cNvPr id="300053" name="Text Box 21"/>
            <p:cNvSpPr txBox="1">
              <a:spLocks noChangeArrowheads="1"/>
            </p:cNvSpPr>
            <p:nvPr/>
          </p:nvSpPr>
          <p:spPr bwMode="auto">
            <a:xfrm>
              <a:off x="1296" y="960"/>
              <a:ext cx="216" cy="216"/>
            </a:xfrm>
            <a:prstGeom prst="rect">
              <a:avLst/>
            </a:prstGeom>
            <a:noFill/>
            <a:ln w="9525">
              <a:noFill/>
              <a:miter lim="800000"/>
              <a:headEnd/>
              <a:tailEnd/>
            </a:ln>
          </p:spPr>
          <p:txBody>
            <a:bodyPr/>
            <a:lstStyle/>
            <a:p>
              <a:pPr eaLnBrk="0" hangingPunct="0"/>
              <a:r>
                <a:rPr lang="en-US" sz="1400">
                  <a:latin typeface="Times New Roman" pitchFamily="18" charset="0"/>
                  <a:sym typeface="Symbol" pitchFamily="80" charset="2"/>
                </a:rPr>
                <a:t></a:t>
              </a:r>
              <a:endParaRPr lang="en-US" sz="1400">
                <a:latin typeface="Times New Roman" pitchFamily="18" charset="0"/>
              </a:endParaRPr>
            </a:p>
          </p:txBody>
        </p:sp>
      </p:grpSp>
      <p:grpSp>
        <p:nvGrpSpPr>
          <p:cNvPr id="300088" name="Group 56"/>
          <p:cNvGrpSpPr>
            <a:grpSpLocks/>
          </p:cNvGrpSpPr>
          <p:nvPr/>
        </p:nvGrpSpPr>
        <p:grpSpPr bwMode="auto">
          <a:xfrm>
            <a:off x="2762250" y="4875213"/>
            <a:ext cx="1200150" cy="1430337"/>
            <a:chOff x="1740" y="3071"/>
            <a:chExt cx="756" cy="901"/>
          </a:xfrm>
        </p:grpSpPr>
        <p:sp>
          <p:nvSpPr>
            <p:cNvPr id="300070" name="Line 38"/>
            <p:cNvSpPr>
              <a:spLocks noChangeShapeType="1"/>
            </p:cNvSpPr>
            <p:nvPr/>
          </p:nvSpPr>
          <p:spPr bwMode="auto">
            <a:xfrm>
              <a:off x="1842" y="3396"/>
              <a:ext cx="576" cy="0"/>
            </a:xfrm>
            <a:prstGeom prst="line">
              <a:avLst/>
            </a:prstGeom>
            <a:noFill/>
            <a:ln w="19050">
              <a:solidFill>
                <a:srgbClr val="000000"/>
              </a:solidFill>
              <a:prstDash val="dash"/>
              <a:round/>
              <a:headEnd/>
              <a:tailEnd/>
            </a:ln>
          </p:spPr>
          <p:txBody>
            <a:bodyPr/>
            <a:lstStyle/>
            <a:p>
              <a:endParaRPr lang="en-US"/>
            </a:p>
          </p:txBody>
        </p:sp>
        <p:sp>
          <p:nvSpPr>
            <p:cNvPr id="300071" name="Oval 39"/>
            <p:cNvSpPr>
              <a:spLocks noChangeArrowheads="1"/>
            </p:cNvSpPr>
            <p:nvPr/>
          </p:nvSpPr>
          <p:spPr bwMode="auto">
            <a:xfrm rot="-5400000">
              <a:off x="1740" y="3071"/>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72" name="Line 40"/>
            <p:cNvSpPr>
              <a:spLocks noChangeShapeType="1"/>
            </p:cNvSpPr>
            <p:nvPr/>
          </p:nvSpPr>
          <p:spPr bwMode="auto">
            <a:xfrm rot="16200000" flipH="1">
              <a:off x="1632" y="3395"/>
              <a:ext cx="360" cy="0"/>
            </a:xfrm>
            <a:prstGeom prst="line">
              <a:avLst/>
            </a:prstGeom>
            <a:noFill/>
            <a:ln w="38100">
              <a:solidFill>
                <a:srgbClr val="000000"/>
              </a:solidFill>
              <a:round/>
              <a:headEnd/>
              <a:tailEnd/>
            </a:ln>
          </p:spPr>
          <p:txBody>
            <a:bodyPr/>
            <a:lstStyle/>
            <a:p>
              <a:endParaRPr lang="en-US"/>
            </a:p>
          </p:txBody>
        </p:sp>
        <p:sp>
          <p:nvSpPr>
            <p:cNvPr id="300073" name="Oval 41"/>
            <p:cNvSpPr>
              <a:spLocks noChangeArrowheads="1"/>
            </p:cNvSpPr>
            <p:nvPr/>
          </p:nvSpPr>
          <p:spPr bwMode="auto">
            <a:xfrm rot="-5400000">
              <a:off x="1740" y="3575"/>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74" name="Oval 42"/>
            <p:cNvSpPr>
              <a:spLocks noChangeArrowheads="1"/>
            </p:cNvSpPr>
            <p:nvPr/>
          </p:nvSpPr>
          <p:spPr bwMode="auto">
            <a:xfrm rot="-5400000">
              <a:off x="2352" y="3072"/>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75" name="Line 43"/>
            <p:cNvSpPr>
              <a:spLocks noChangeShapeType="1"/>
            </p:cNvSpPr>
            <p:nvPr/>
          </p:nvSpPr>
          <p:spPr bwMode="auto">
            <a:xfrm rot="16200000" flipH="1">
              <a:off x="2244" y="3396"/>
              <a:ext cx="360" cy="0"/>
            </a:xfrm>
            <a:prstGeom prst="line">
              <a:avLst/>
            </a:prstGeom>
            <a:noFill/>
            <a:ln w="38100">
              <a:solidFill>
                <a:srgbClr val="000000"/>
              </a:solidFill>
              <a:round/>
              <a:headEnd/>
              <a:tailEnd/>
            </a:ln>
          </p:spPr>
          <p:txBody>
            <a:bodyPr/>
            <a:lstStyle/>
            <a:p>
              <a:endParaRPr lang="en-US"/>
            </a:p>
          </p:txBody>
        </p:sp>
        <p:sp>
          <p:nvSpPr>
            <p:cNvPr id="300076" name="Oval 44"/>
            <p:cNvSpPr>
              <a:spLocks noChangeArrowheads="1"/>
            </p:cNvSpPr>
            <p:nvPr/>
          </p:nvSpPr>
          <p:spPr bwMode="auto">
            <a:xfrm rot="-5400000">
              <a:off x="2352" y="3576"/>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84" name="Text Box 52"/>
            <p:cNvSpPr txBox="1">
              <a:spLocks noChangeArrowheads="1"/>
            </p:cNvSpPr>
            <p:nvPr/>
          </p:nvSpPr>
          <p:spPr bwMode="auto">
            <a:xfrm>
              <a:off x="2022" y="3756"/>
              <a:ext cx="288" cy="216"/>
            </a:xfrm>
            <a:prstGeom prst="rect">
              <a:avLst/>
            </a:prstGeom>
            <a:solidFill>
              <a:srgbClr val="FFFFFF"/>
            </a:solidFill>
            <a:ln w="9525">
              <a:noFill/>
              <a:miter lim="800000"/>
              <a:headEnd/>
              <a:tailEnd/>
            </a:ln>
          </p:spPr>
          <p:txBody>
            <a:bodyPr/>
            <a:lstStyle/>
            <a:p>
              <a:pPr eaLnBrk="0" hangingPunct="0"/>
              <a:r>
                <a:rPr lang="en-US">
                  <a:latin typeface="Times New Roman" pitchFamily="18" charset="0"/>
                </a:rPr>
                <a:t>1</a:t>
              </a:r>
            </a:p>
          </p:txBody>
        </p:sp>
      </p:grpSp>
      <p:grpSp>
        <p:nvGrpSpPr>
          <p:cNvPr id="300089" name="Group 57"/>
          <p:cNvGrpSpPr>
            <a:grpSpLocks/>
          </p:cNvGrpSpPr>
          <p:nvPr/>
        </p:nvGrpSpPr>
        <p:grpSpPr bwMode="auto">
          <a:xfrm>
            <a:off x="5162550" y="4875213"/>
            <a:ext cx="1200150" cy="1525587"/>
            <a:chOff x="3252" y="3071"/>
            <a:chExt cx="756" cy="961"/>
          </a:xfrm>
        </p:grpSpPr>
        <p:sp>
          <p:nvSpPr>
            <p:cNvPr id="300077" name="Line 45"/>
            <p:cNvSpPr>
              <a:spLocks noChangeShapeType="1"/>
            </p:cNvSpPr>
            <p:nvPr/>
          </p:nvSpPr>
          <p:spPr bwMode="auto">
            <a:xfrm>
              <a:off x="3354" y="3396"/>
              <a:ext cx="576" cy="0"/>
            </a:xfrm>
            <a:prstGeom prst="line">
              <a:avLst/>
            </a:prstGeom>
            <a:noFill/>
            <a:ln w="19050">
              <a:solidFill>
                <a:srgbClr val="000000"/>
              </a:solidFill>
              <a:prstDash val="dash"/>
              <a:round/>
              <a:headEnd/>
              <a:tailEnd/>
            </a:ln>
          </p:spPr>
          <p:txBody>
            <a:bodyPr/>
            <a:lstStyle/>
            <a:p>
              <a:endParaRPr lang="en-US"/>
            </a:p>
          </p:txBody>
        </p:sp>
        <p:sp>
          <p:nvSpPr>
            <p:cNvPr id="300078" name="Oval 46"/>
            <p:cNvSpPr>
              <a:spLocks noChangeArrowheads="1"/>
            </p:cNvSpPr>
            <p:nvPr/>
          </p:nvSpPr>
          <p:spPr bwMode="auto">
            <a:xfrm rot="-5400000">
              <a:off x="3252" y="3071"/>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79" name="Line 47"/>
            <p:cNvSpPr>
              <a:spLocks noChangeShapeType="1"/>
            </p:cNvSpPr>
            <p:nvPr/>
          </p:nvSpPr>
          <p:spPr bwMode="auto">
            <a:xfrm rot="16200000" flipH="1">
              <a:off x="3144" y="3395"/>
              <a:ext cx="360" cy="0"/>
            </a:xfrm>
            <a:prstGeom prst="line">
              <a:avLst/>
            </a:prstGeom>
            <a:noFill/>
            <a:ln w="38100">
              <a:solidFill>
                <a:srgbClr val="000000"/>
              </a:solidFill>
              <a:round/>
              <a:headEnd/>
              <a:tailEnd/>
            </a:ln>
          </p:spPr>
          <p:txBody>
            <a:bodyPr/>
            <a:lstStyle/>
            <a:p>
              <a:endParaRPr lang="en-US"/>
            </a:p>
          </p:txBody>
        </p:sp>
        <p:sp>
          <p:nvSpPr>
            <p:cNvPr id="300080" name="Oval 48"/>
            <p:cNvSpPr>
              <a:spLocks noChangeArrowheads="1"/>
            </p:cNvSpPr>
            <p:nvPr/>
          </p:nvSpPr>
          <p:spPr bwMode="auto">
            <a:xfrm rot="-5400000">
              <a:off x="3252" y="3575"/>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81" name="Oval 49"/>
            <p:cNvSpPr>
              <a:spLocks noChangeArrowheads="1"/>
            </p:cNvSpPr>
            <p:nvPr/>
          </p:nvSpPr>
          <p:spPr bwMode="auto">
            <a:xfrm rot="-5400000">
              <a:off x="3864" y="3072"/>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82" name="Line 50"/>
            <p:cNvSpPr>
              <a:spLocks noChangeShapeType="1"/>
            </p:cNvSpPr>
            <p:nvPr/>
          </p:nvSpPr>
          <p:spPr bwMode="auto">
            <a:xfrm rot="16200000" flipH="1">
              <a:off x="3756" y="3396"/>
              <a:ext cx="360" cy="0"/>
            </a:xfrm>
            <a:prstGeom prst="line">
              <a:avLst/>
            </a:prstGeom>
            <a:noFill/>
            <a:ln w="38100">
              <a:solidFill>
                <a:srgbClr val="000000"/>
              </a:solidFill>
              <a:round/>
              <a:headEnd/>
              <a:tailEnd/>
            </a:ln>
          </p:spPr>
          <p:txBody>
            <a:bodyPr/>
            <a:lstStyle/>
            <a:p>
              <a:endParaRPr lang="en-US"/>
            </a:p>
          </p:txBody>
        </p:sp>
        <p:sp>
          <p:nvSpPr>
            <p:cNvPr id="300083" name="Oval 51"/>
            <p:cNvSpPr>
              <a:spLocks noChangeArrowheads="1"/>
            </p:cNvSpPr>
            <p:nvPr/>
          </p:nvSpPr>
          <p:spPr bwMode="auto">
            <a:xfrm rot="-5400000">
              <a:off x="3864" y="3576"/>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85" name="Text Box 53"/>
            <p:cNvSpPr txBox="1">
              <a:spLocks noChangeArrowheads="1"/>
            </p:cNvSpPr>
            <p:nvPr/>
          </p:nvSpPr>
          <p:spPr bwMode="auto">
            <a:xfrm>
              <a:off x="3552" y="3744"/>
              <a:ext cx="288" cy="288"/>
            </a:xfrm>
            <a:prstGeom prst="rect">
              <a:avLst/>
            </a:prstGeom>
            <a:solidFill>
              <a:srgbClr val="FFFFFF"/>
            </a:solidFill>
            <a:ln w="9525">
              <a:noFill/>
              <a:miter lim="800000"/>
              <a:headEnd/>
              <a:tailEnd/>
            </a:ln>
          </p:spPr>
          <p:txBody>
            <a:bodyPr/>
            <a:lstStyle/>
            <a:p>
              <a:pPr eaLnBrk="0" hangingPunct="0"/>
              <a:r>
                <a:rPr lang="en-US">
                  <a:latin typeface="Times New Roman" pitchFamily="18" charset="0"/>
                </a:rPr>
                <a:t>2</a:t>
              </a:r>
            </a:p>
          </p:txBody>
        </p:sp>
      </p:grpSp>
      <p:graphicFrame>
        <p:nvGraphicFramePr>
          <p:cNvPr id="300086" name="Object 54"/>
          <p:cNvGraphicFramePr>
            <a:graphicFrameLocks noChangeAspect="1"/>
          </p:cNvGraphicFramePr>
          <p:nvPr/>
        </p:nvGraphicFramePr>
        <p:xfrm>
          <a:off x="4513263" y="1446213"/>
          <a:ext cx="3332162" cy="839787"/>
        </p:xfrm>
        <a:graphic>
          <a:graphicData uri="http://schemas.openxmlformats.org/presentationml/2006/ole">
            <mc:AlternateContent xmlns:mc="http://schemas.openxmlformats.org/markup-compatibility/2006">
              <mc:Choice xmlns:v="urn:schemas-microsoft-com:vml" Requires="v">
                <p:oleObj spid="_x0000_s300096" name="Equation" r:id="rId3" imgW="1562040" imgH="393480" progId="Equation.3">
                  <p:embed/>
                </p:oleObj>
              </mc:Choice>
              <mc:Fallback>
                <p:oleObj name="Equation" r:id="rId3" imgW="1562040" imgH="393480" progId="Equation.3">
                  <p:embed/>
                  <p:pic>
                    <p:nvPicPr>
                      <p:cNvPr id="0"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1446213"/>
                        <a:ext cx="3332162"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0087"/>
                                        </p:tgtEl>
                                        <p:attrNameLst>
                                          <p:attrName>style.visibility</p:attrName>
                                        </p:attrNameLst>
                                      </p:cBhvr>
                                      <p:to>
                                        <p:strVal val="visible"/>
                                      </p:to>
                                    </p:set>
                                    <p:anim calcmode="lin" valueType="num">
                                      <p:cBhvr additive="base">
                                        <p:cTn id="7" dur="500" fill="hold"/>
                                        <p:tgtEl>
                                          <p:spTgt spid="300087"/>
                                        </p:tgtEl>
                                        <p:attrNameLst>
                                          <p:attrName>ppt_x</p:attrName>
                                        </p:attrNameLst>
                                      </p:cBhvr>
                                      <p:tavLst>
                                        <p:tav tm="0">
                                          <p:val>
                                            <p:strVal val="0-#ppt_w/2"/>
                                          </p:val>
                                        </p:tav>
                                        <p:tav tm="100000">
                                          <p:val>
                                            <p:strVal val="#ppt_x"/>
                                          </p:val>
                                        </p:tav>
                                      </p:tavLst>
                                    </p:anim>
                                    <p:anim calcmode="lin" valueType="num">
                                      <p:cBhvr additive="base">
                                        <p:cTn id="8" dur="500" fill="hold"/>
                                        <p:tgtEl>
                                          <p:spTgt spid="3000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0086"/>
                                        </p:tgtEl>
                                        <p:attrNameLst>
                                          <p:attrName>style.visibility</p:attrName>
                                        </p:attrNameLst>
                                      </p:cBhvr>
                                      <p:to>
                                        <p:strVal val="visible"/>
                                      </p:to>
                                    </p:set>
                                    <p:anim calcmode="lin" valueType="num">
                                      <p:cBhvr additive="base">
                                        <p:cTn id="13" dur="500" fill="hold"/>
                                        <p:tgtEl>
                                          <p:spTgt spid="300086"/>
                                        </p:tgtEl>
                                        <p:attrNameLst>
                                          <p:attrName>ppt_x</p:attrName>
                                        </p:attrNameLst>
                                      </p:cBhvr>
                                      <p:tavLst>
                                        <p:tav tm="0">
                                          <p:val>
                                            <p:strVal val="1+#ppt_w/2"/>
                                          </p:val>
                                        </p:tav>
                                        <p:tav tm="100000">
                                          <p:val>
                                            <p:strVal val="#ppt_x"/>
                                          </p:val>
                                        </p:tav>
                                      </p:tavLst>
                                    </p:anim>
                                    <p:anim calcmode="lin" valueType="num">
                                      <p:cBhvr additive="base">
                                        <p:cTn id="14" dur="500" fill="hold"/>
                                        <p:tgtEl>
                                          <p:spTgt spid="30008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0088"/>
                                        </p:tgtEl>
                                        <p:attrNameLst>
                                          <p:attrName>style.visibility</p:attrName>
                                        </p:attrNameLst>
                                      </p:cBhvr>
                                      <p:to>
                                        <p:strVal val="visible"/>
                                      </p:to>
                                    </p:set>
                                    <p:anim calcmode="lin" valueType="num">
                                      <p:cBhvr additive="base">
                                        <p:cTn id="19" dur="500" fill="hold"/>
                                        <p:tgtEl>
                                          <p:spTgt spid="300088"/>
                                        </p:tgtEl>
                                        <p:attrNameLst>
                                          <p:attrName>ppt_x</p:attrName>
                                        </p:attrNameLst>
                                      </p:cBhvr>
                                      <p:tavLst>
                                        <p:tav tm="0">
                                          <p:val>
                                            <p:strVal val="0-#ppt_w/2"/>
                                          </p:val>
                                        </p:tav>
                                        <p:tav tm="100000">
                                          <p:val>
                                            <p:strVal val="#ppt_x"/>
                                          </p:val>
                                        </p:tav>
                                      </p:tavLst>
                                    </p:anim>
                                    <p:anim calcmode="lin" valueType="num">
                                      <p:cBhvr additive="base">
                                        <p:cTn id="20" dur="500" fill="hold"/>
                                        <p:tgtEl>
                                          <p:spTgt spid="30008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00089"/>
                                        </p:tgtEl>
                                        <p:attrNameLst>
                                          <p:attrName>style.visibility</p:attrName>
                                        </p:attrNameLst>
                                      </p:cBhvr>
                                      <p:to>
                                        <p:strVal val="visible"/>
                                      </p:to>
                                    </p:set>
                                    <p:anim calcmode="lin" valueType="num">
                                      <p:cBhvr additive="base">
                                        <p:cTn id="25" dur="500" fill="hold"/>
                                        <p:tgtEl>
                                          <p:spTgt spid="300089"/>
                                        </p:tgtEl>
                                        <p:attrNameLst>
                                          <p:attrName>ppt_x</p:attrName>
                                        </p:attrNameLst>
                                      </p:cBhvr>
                                      <p:tavLst>
                                        <p:tav tm="0">
                                          <p:val>
                                            <p:strVal val="1+#ppt_w/2"/>
                                          </p:val>
                                        </p:tav>
                                        <p:tav tm="100000">
                                          <p:val>
                                            <p:strVal val="#ppt_x"/>
                                          </p:val>
                                        </p:tav>
                                      </p:tavLst>
                                    </p:anim>
                                    <p:anim calcmode="lin" valueType="num">
                                      <p:cBhvr additive="base">
                                        <p:cTn id="26" dur="500" fill="hold"/>
                                        <p:tgtEl>
                                          <p:spTgt spid="3000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2640C9-C05D-A44D-8464-428812B845D4}"/>
              </a:ext>
            </a:extLst>
          </p:cNvPr>
          <p:cNvSpPr txBox="1"/>
          <p:nvPr/>
        </p:nvSpPr>
        <p:spPr>
          <a:xfrm>
            <a:off x="457200" y="533400"/>
            <a:ext cx="8882753" cy="6247864"/>
          </a:xfrm>
          <a:prstGeom prst="rect">
            <a:avLst/>
          </a:prstGeom>
          <a:noFill/>
        </p:spPr>
        <p:txBody>
          <a:bodyPr wrap="none" rtlCol="0">
            <a:spAutoFit/>
          </a:bodyPr>
          <a:lstStyle/>
          <a:p>
            <a:r>
              <a:rPr lang="cs-CZ" b="1" dirty="0" err="1"/>
              <a:t>Colloidal</a:t>
            </a:r>
            <a:r>
              <a:rPr lang="cs-CZ" b="1" dirty="0"/>
              <a:t> </a:t>
            </a:r>
            <a:r>
              <a:rPr lang="cs-CZ" b="1" dirty="0" err="1"/>
              <a:t>Nature</a:t>
            </a:r>
            <a:br>
              <a:rPr lang="cs-CZ" dirty="0"/>
            </a:br>
            <a:r>
              <a:rPr lang="cs-CZ" dirty="0" err="1"/>
              <a:t>Because</a:t>
            </a:r>
            <a:r>
              <a:rPr lang="cs-CZ" dirty="0"/>
              <a:t> </a:t>
            </a:r>
            <a:r>
              <a:rPr lang="cs-CZ" dirty="0" err="1"/>
              <a:t>of</a:t>
            </a:r>
            <a:r>
              <a:rPr lang="cs-CZ" dirty="0"/>
              <a:t> </a:t>
            </a:r>
            <a:r>
              <a:rPr lang="cs-CZ" dirty="0" err="1"/>
              <a:t>their</a:t>
            </a:r>
            <a:r>
              <a:rPr lang="cs-CZ" dirty="0"/>
              <a:t> </a:t>
            </a:r>
            <a:r>
              <a:rPr lang="cs-CZ" dirty="0" err="1"/>
              <a:t>giant</a:t>
            </a:r>
            <a:r>
              <a:rPr lang="cs-CZ" dirty="0"/>
              <a:t> </a:t>
            </a:r>
            <a:r>
              <a:rPr lang="cs-CZ" dirty="0" err="1"/>
              <a:t>size</a:t>
            </a:r>
            <a:r>
              <a:rPr lang="cs-CZ" dirty="0"/>
              <a:t>, </a:t>
            </a:r>
            <a:r>
              <a:rPr lang="cs-CZ" dirty="0" err="1"/>
              <a:t>the</a:t>
            </a:r>
            <a:r>
              <a:rPr lang="cs-CZ" dirty="0"/>
              <a:t> </a:t>
            </a:r>
            <a:r>
              <a:rPr lang="cs-CZ" dirty="0" err="1"/>
              <a:t>proteins</a:t>
            </a:r>
            <a:r>
              <a:rPr lang="cs-CZ" dirty="0"/>
              <a:t> exhibit many </a:t>
            </a:r>
            <a:r>
              <a:rPr lang="cs-CZ" dirty="0" err="1"/>
              <a:t>colloidal</a:t>
            </a:r>
            <a:r>
              <a:rPr lang="cs-CZ" dirty="0"/>
              <a:t> </a:t>
            </a:r>
            <a:r>
              <a:rPr lang="cs-CZ" dirty="0" err="1"/>
              <a:t>properties</a:t>
            </a:r>
            <a:r>
              <a:rPr lang="cs-CZ" dirty="0"/>
              <a:t>, </a:t>
            </a:r>
          </a:p>
          <a:p>
            <a:r>
              <a:rPr lang="cs-CZ" dirty="0"/>
              <a:t>such as; </a:t>
            </a:r>
            <a:r>
              <a:rPr lang="cs-CZ" dirty="0" err="1"/>
              <a:t>Their</a:t>
            </a:r>
            <a:r>
              <a:rPr lang="cs-CZ" dirty="0"/>
              <a:t> </a:t>
            </a:r>
            <a:r>
              <a:rPr lang="cs-CZ" dirty="0" err="1"/>
              <a:t>diffusion</a:t>
            </a:r>
            <a:r>
              <a:rPr lang="cs-CZ" dirty="0"/>
              <a:t> </a:t>
            </a:r>
            <a:r>
              <a:rPr lang="cs-CZ" dirty="0" err="1"/>
              <a:t>rates</a:t>
            </a:r>
            <a:r>
              <a:rPr lang="cs-CZ" dirty="0"/>
              <a:t> are </a:t>
            </a:r>
            <a:r>
              <a:rPr lang="cs-CZ" dirty="0" err="1"/>
              <a:t>extremely</a:t>
            </a:r>
            <a:r>
              <a:rPr lang="cs-CZ" dirty="0"/>
              <a:t> </a:t>
            </a:r>
            <a:r>
              <a:rPr lang="cs-CZ" dirty="0" err="1"/>
              <a:t>slow</a:t>
            </a:r>
            <a:r>
              <a:rPr lang="cs-CZ" dirty="0"/>
              <a:t> and </a:t>
            </a:r>
            <a:r>
              <a:rPr lang="cs-CZ" dirty="0" err="1"/>
              <a:t>they</a:t>
            </a:r>
            <a:r>
              <a:rPr lang="cs-CZ" dirty="0"/>
              <a:t> </a:t>
            </a:r>
            <a:r>
              <a:rPr lang="cs-CZ" dirty="0" err="1"/>
              <a:t>may</a:t>
            </a:r>
            <a:r>
              <a:rPr lang="cs-CZ" dirty="0"/>
              <a:t> </a:t>
            </a:r>
            <a:r>
              <a:rPr lang="cs-CZ" dirty="0" err="1"/>
              <a:t>produce</a:t>
            </a:r>
            <a:r>
              <a:rPr lang="cs-CZ" dirty="0"/>
              <a:t> </a:t>
            </a:r>
          </a:p>
          <a:p>
            <a:r>
              <a:rPr lang="cs-CZ" dirty="0" err="1"/>
              <a:t>considerable</a:t>
            </a:r>
            <a:r>
              <a:rPr lang="cs-CZ" dirty="0"/>
              <a:t> </a:t>
            </a:r>
            <a:r>
              <a:rPr lang="cs-CZ" dirty="0" err="1"/>
              <a:t>light-scattering</a:t>
            </a:r>
            <a:r>
              <a:rPr lang="cs-CZ" dirty="0"/>
              <a:t> in </a:t>
            </a:r>
            <a:r>
              <a:rPr lang="cs-CZ" dirty="0" err="1"/>
              <a:t>solution</a:t>
            </a:r>
            <a:r>
              <a:rPr lang="cs-CZ" dirty="0"/>
              <a:t>, </a:t>
            </a:r>
            <a:r>
              <a:rPr lang="cs-CZ" dirty="0" err="1"/>
              <a:t>thus</a:t>
            </a:r>
            <a:r>
              <a:rPr lang="cs-CZ" dirty="0"/>
              <a:t> </a:t>
            </a:r>
            <a:r>
              <a:rPr lang="cs-CZ" dirty="0" err="1"/>
              <a:t>resulting</a:t>
            </a:r>
            <a:r>
              <a:rPr lang="cs-CZ" dirty="0"/>
              <a:t> in </a:t>
            </a:r>
            <a:r>
              <a:rPr lang="cs-CZ" dirty="0" err="1"/>
              <a:t>visible</a:t>
            </a:r>
            <a:r>
              <a:rPr lang="cs-CZ" dirty="0"/>
              <a:t> turbidity </a:t>
            </a:r>
          </a:p>
          <a:p>
            <a:r>
              <a:rPr lang="cs-CZ" dirty="0"/>
              <a:t>(</a:t>
            </a:r>
            <a:r>
              <a:rPr lang="cs-CZ" dirty="0" err="1"/>
              <a:t>Tyndall</a:t>
            </a:r>
            <a:r>
              <a:rPr lang="cs-CZ" dirty="0"/>
              <a:t> </a:t>
            </a:r>
            <a:r>
              <a:rPr lang="cs-CZ" dirty="0" err="1"/>
              <a:t>effect</a:t>
            </a:r>
            <a:r>
              <a:rPr lang="cs-CZ" dirty="0"/>
              <a:t>).</a:t>
            </a:r>
          </a:p>
          <a:p>
            <a:endParaRPr lang="cs-CZ" b="1" dirty="0"/>
          </a:p>
          <a:p>
            <a:r>
              <a:rPr lang="cs-CZ" b="1" dirty="0" err="1"/>
              <a:t>Denaturation</a:t>
            </a:r>
            <a:br>
              <a:rPr lang="cs-CZ" dirty="0"/>
            </a:br>
            <a:r>
              <a:rPr lang="cs-CZ" dirty="0" err="1"/>
              <a:t>Denaturation</a:t>
            </a:r>
            <a:r>
              <a:rPr lang="cs-CZ" dirty="0"/>
              <a:t> </a:t>
            </a:r>
            <a:r>
              <a:rPr lang="cs-CZ" dirty="0" err="1"/>
              <a:t>refers</a:t>
            </a:r>
            <a:r>
              <a:rPr lang="cs-CZ" dirty="0"/>
              <a:t> to </a:t>
            </a:r>
            <a:r>
              <a:rPr lang="cs-CZ" dirty="0" err="1"/>
              <a:t>the</a:t>
            </a:r>
            <a:r>
              <a:rPr lang="cs-CZ" dirty="0"/>
              <a:t> </a:t>
            </a:r>
            <a:r>
              <a:rPr lang="cs-CZ" dirty="0" err="1"/>
              <a:t>changes</a:t>
            </a:r>
            <a:r>
              <a:rPr lang="cs-CZ" dirty="0"/>
              <a:t> in </a:t>
            </a:r>
            <a:r>
              <a:rPr lang="cs-CZ" dirty="0" err="1"/>
              <a:t>the</a:t>
            </a:r>
            <a:r>
              <a:rPr lang="cs-CZ" dirty="0"/>
              <a:t> </a:t>
            </a:r>
            <a:r>
              <a:rPr lang="cs-CZ" dirty="0" err="1"/>
              <a:t>properties</a:t>
            </a:r>
            <a:r>
              <a:rPr lang="cs-CZ" dirty="0"/>
              <a:t> </a:t>
            </a:r>
            <a:r>
              <a:rPr lang="cs-CZ" dirty="0" err="1"/>
              <a:t>of</a:t>
            </a:r>
            <a:r>
              <a:rPr lang="cs-CZ" dirty="0"/>
              <a:t> a protein. In </a:t>
            </a:r>
            <a:r>
              <a:rPr lang="cs-CZ" dirty="0" err="1"/>
              <a:t>other</a:t>
            </a:r>
            <a:r>
              <a:rPr lang="cs-CZ" dirty="0"/>
              <a:t> </a:t>
            </a:r>
          </a:p>
          <a:p>
            <a:r>
              <a:rPr lang="cs-CZ" dirty="0" err="1"/>
              <a:t>words</a:t>
            </a:r>
            <a:r>
              <a:rPr lang="cs-CZ" dirty="0"/>
              <a:t>, </a:t>
            </a:r>
            <a:r>
              <a:rPr lang="cs-CZ" dirty="0" err="1"/>
              <a:t>it</a:t>
            </a:r>
            <a:r>
              <a:rPr lang="cs-CZ" dirty="0"/>
              <a:t> </a:t>
            </a:r>
            <a:r>
              <a:rPr lang="cs-CZ" dirty="0" err="1"/>
              <a:t>is</a:t>
            </a:r>
            <a:r>
              <a:rPr lang="cs-CZ" dirty="0"/>
              <a:t> </a:t>
            </a:r>
            <a:r>
              <a:rPr lang="cs-CZ" dirty="0" err="1"/>
              <a:t>the</a:t>
            </a:r>
            <a:r>
              <a:rPr lang="cs-CZ" dirty="0"/>
              <a:t> </a:t>
            </a:r>
            <a:r>
              <a:rPr lang="cs-CZ" dirty="0" err="1"/>
              <a:t>loss</a:t>
            </a:r>
            <a:r>
              <a:rPr lang="cs-CZ" dirty="0"/>
              <a:t> </a:t>
            </a:r>
            <a:r>
              <a:rPr lang="cs-CZ" dirty="0" err="1"/>
              <a:t>of</a:t>
            </a:r>
            <a:r>
              <a:rPr lang="cs-CZ" dirty="0"/>
              <a:t> </a:t>
            </a:r>
            <a:r>
              <a:rPr lang="cs-CZ" dirty="0" err="1"/>
              <a:t>biologic</a:t>
            </a:r>
            <a:r>
              <a:rPr lang="cs-CZ" dirty="0"/>
              <a:t> </a:t>
            </a:r>
            <a:r>
              <a:rPr lang="cs-CZ" dirty="0" err="1"/>
              <a:t>activity</a:t>
            </a:r>
            <a:r>
              <a:rPr lang="cs-CZ" dirty="0"/>
              <a:t>. In many </a:t>
            </a:r>
            <a:r>
              <a:rPr lang="cs-CZ" dirty="0" err="1"/>
              <a:t>instances</a:t>
            </a:r>
            <a:r>
              <a:rPr lang="cs-CZ" dirty="0"/>
              <a:t> </a:t>
            </a:r>
            <a:r>
              <a:rPr lang="cs-CZ" dirty="0" err="1"/>
              <a:t>the</a:t>
            </a:r>
            <a:r>
              <a:rPr lang="cs-CZ" dirty="0"/>
              <a:t> </a:t>
            </a:r>
            <a:r>
              <a:rPr lang="cs-CZ" dirty="0" err="1"/>
              <a:t>process</a:t>
            </a:r>
            <a:r>
              <a:rPr lang="cs-CZ" dirty="0"/>
              <a:t> </a:t>
            </a:r>
            <a:r>
              <a:rPr lang="cs-CZ" dirty="0" err="1"/>
              <a:t>of</a:t>
            </a:r>
            <a:r>
              <a:rPr lang="cs-CZ" dirty="0"/>
              <a:t> </a:t>
            </a:r>
          </a:p>
          <a:p>
            <a:r>
              <a:rPr lang="cs-CZ" dirty="0" err="1"/>
              <a:t>denaturation</a:t>
            </a:r>
            <a:r>
              <a:rPr lang="cs-CZ" dirty="0"/>
              <a:t> </a:t>
            </a:r>
            <a:r>
              <a:rPr lang="cs-CZ" dirty="0" err="1"/>
              <a:t>is</a:t>
            </a:r>
            <a:r>
              <a:rPr lang="cs-CZ" dirty="0"/>
              <a:t> </a:t>
            </a:r>
            <a:r>
              <a:rPr lang="cs-CZ" dirty="0" err="1"/>
              <a:t>followed</a:t>
            </a:r>
            <a:r>
              <a:rPr lang="cs-CZ" dirty="0"/>
              <a:t> by </a:t>
            </a:r>
            <a:r>
              <a:rPr lang="cs-CZ" dirty="0" err="1"/>
              <a:t>coagulation</a:t>
            </a:r>
            <a:r>
              <a:rPr lang="cs-CZ" dirty="0"/>
              <a:t>— a </a:t>
            </a:r>
            <a:r>
              <a:rPr lang="cs-CZ" dirty="0" err="1"/>
              <a:t>process</a:t>
            </a:r>
            <a:r>
              <a:rPr lang="cs-CZ" dirty="0"/>
              <a:t> </a:t>
            </a:r>
            <a:r>
              <a:rPr lang="cs-CZ" dirty="0" err="1"/>
              <a:t>where</a:t>
            </a:r>
            <a:r>
              <a:rPr lang="cs-CZ" dirty="0"/>
              <a:t> </a:t>
            </a:r>
            <a:r>
              <a:rPr lang="cs-CZ" dirty="0" err="1"/>
              <a:t>denatured</a:t>
            </a:r>
            <a:r>
              <a:rPr lang="cs-CZ" dirty="0"/>
              <a:t> </a:t>
            </a:r>
          </a:p>
          <a:p>
            <a:r>
              <a:rPr lang="cs-CZ" dirty="0"/>
              <a:t>protein </a:t>
            </a:r>
            <a:r>
              <a:rPr lang="cs-CZ" dirty="0" err="1"/>
              <a:t>molecules</a:t>
            </a:r>
            <a:r>
              <a:rPr lang="cs-CZ" dirty="0"/>
              <a:t> </a:t>
            </a:r>
            <a:r>
              <a:rPr lang="cs-CZ" dirty="0" err="1"/>
              <a:t>tend</a:t>
            </a:r>
            <a:r>
              <a:rPr lang="cs-CZ" dirty="0"/>
              <a:t> to </a:t>
            </a:r>
            <a:r>
              <a:rPr lang="cs-CZ" dirty="0" err="1"/>
              <a:t>form</a:t>
            </a:r>
            <a:r>
              <a:rPr lang="cs-CZ" dirty="0"/>
              <a:t> </a:t>
            </a:r>
            <a:r>
              <a:rPr lang="cs-CZ" dirty="0" err="1"/>
              <a:t>large</a:t>
            </a:r>
            <a:r>
              <a:rPr lang="cs-CZ" dirty="0"/>
              <a:t> </a:t>
            </a:r>
            <a:r>
              <a:rPr lang="cs-CZ" dirty="0" err="1"/>
              <a:t>aggregates</a:t>
            </a:r>
            <a:r>
              <a:rPr lang="cs-CZ" dirty="0"/>
              <a:t> and to </a:t>
            </a:r>
            <a:r>
              <a:rPr lang="cs-CZ" dirty="0" err="1"/>
              <a:t>precipitate</a:t>
            </a:r>
            <a:r>
              <a:rPr lang="cs-CZ" dirty="0"/>
              <a:t> </a:t>
            </a:r>
          </a:p>
          <a:p>
            <a:r>
              <a:rPr lang="cs-CZ" dirty="0" err="1"/>
              <a:t>from</a:t>
            </a:r>
            <a:r>
              <a:rPr lang="cs-CZ" dirty="0"/>
              <a:t> </a:t>
            </a:r>
            <a:r>
              <a:rPr lang="cs-CZ" dirty="0" err="1"/>
              <a:t>solution</a:t>
            </a:r>
            <a:r>
              <a:rPr lang="cs-CZ" dirty="0"/>
              <a:t>.</a:t>
            </a:r>
          </a:p>
          <a:p>
            <a:endParaRPr lang="cs-CZ" b="1" dirty="0"/>
          </a:p>
          <a:p>
            <a:r>
              <a:rPr lang="cs-CZ" b="1" dirty="0" err="1"/>
              <a:t>Amphoteric</a:t>
            </a:r>
            <a:r>
              <a:rPr lang="cs-CZ" b="1" dirty="0"/>
              <a:t> </a:t>
            </a:r>
            <a:r>
              <a:rPr lang="cs-CZ" b="1" dirty="0" err="1"/>
              <a:t>Nature</a:t>
            </a:r>
            <a:br>
              <a:rPr lang="cs-CZ" dirty="0"/>
            </a:br>
            <a:r>
              <a:rPr lang="cs-CZ" dirty="0" err="1"/>
              <a:t>Like</a:t>
            </a:r>
            <a:r>
              <a:rPr lang="cs-CZ" dirty="0"/>
              <a:t> </a:t>
            </a:r>
            <a:r>
              <a:rPr lang="cs-CZ" dirty="0" err="1"/>
              <a:t>amino</a:t>
            </a:r>
            <a:r>
              <a:rPr lang="cs-CZ" dirty="0"/>
              <a:t> </a:t>
            </a:r>
            <a:r>
              <a:rPr lang="cs-CZ" dirty="0" err="1"/>
              <a:t>acids</a:t>
            </a:r>
            <a:r>
              <a:rPr lang="cs-CZ" dirty="0"/>
              <a:t>, </a:t>
            </a:r>
            <a:r>
              <a:rPr lang="cs-CZ" dirty="0" err="1"/>
              <a:t>the</a:t>
            </a:r>
            <a:r>
              <a:rPr lang="cs-CZ" dirty="0"/>
              <a:t> </a:t>
            </a:r>
            <a:r>
              <a:rPr lang="cs-CZ" dirty="0" err="1"/>
              <a:t>proteins</a:t>
            </a:r>
            <a:r>
              <a:rPr lang="cs-CZ" dirty="0"/>
              <a:t> are </a:t>
            </a:r>
            <a:r>
              <a:rPr lang="cs-CZ" dirty="0" err="1"/>
              <a:t>amphoteric</a:t>
            </a:r>
            <a:r>
              <a:rPr lang="cs-CZ" dirty="0"/>
              <a:t>, </a:t>
            </a:r>
            <a:r>
              <a:rPr lang="cs-CZ" dirty="0" err="1"/>
              <a:t>i.e</a:t>
            </a:r>
            <a:r>
              <a:rPr lang="cs-CZ" dirty="0"/>
              <a:t>., </a:t>
            </a:r>
            <a:r>
              <a:rPr lang="cs-CZ" dirty="0" err="1"/>
              <a:t>they</a:t>
            </a:r>
            <a:r>
              <a:rPr lang="cs-CZ" dirty="0"/>
              <a:t> </a:t>
            </a:r>
            <a:r>
              <a:rPr lang="cs-CZ" dirty="0" err="1"/>
              <a:t>act</a:t>
            </a:r>
            <a:r>
              <a:rPr lang="cs-CZ" dirty="0"/>
              <a:t> as </a:t>
            </a:r>
            <a:r>
              <a:rPr lang="cs-CZ" dirty="0" err="1"/>
              <a:t>acids</a:t>
            </a:r>
            <a:r>
              <a:rPr lang="cs-CZ" dirty="0"/>
              <a:t> and </a:t>
            </a:r>
          </a:p>
          <a:p>
            <a:r>
              <a:rPr lang="cs-CZ" dirty="0" err="1"/>
              <a:t>alkalies</a:t>
            </a:r>
            <a:r>
              <a:rPr lang="cs-CZ" dirty="0"/>
              <a:t> </a:t>
            </a:r>
            <a:r>
              <a:rPr lang="cs-CZ" dirty="0" err="1"/>
              <a:t>both</a:t>
            </a:r>
            <a:r>
              <a:rPr lang="cs-CZ" dirty="0"/>
              <a:t>. These </a:t>
            </a:r>
            <a:r>
              <a:rPr lang="cs-CZ" dirty="0" err="1"/>
              <a:t>migrate</a:t>
            </a:r>
            <a:r>
              <a:rPr lang="cs-CZ" dirty="0"/>
              <a:t> in </a:t>
            </a:r>
            <a:r>
              <a:rPr lang="cs-CZ" dirty="0" err="1"/>
              <a:t>an</a:t>
            </a:r>
            <a:r>
              <a:rPr lang="cs-CZ" dirty="0"/>
              <a:t> </a:t>
            </a:r>
            <a:r>
              <a:rPr lang="cs-CZ" dirty="0" err="1"/>
              <a:t>electric</a:t>
            </a:r>
            <a:r>
              <a:rPr lang="cs-CZ" dirty="0"/>
              <a:t> </a:t>
            </a:r>
            <a:r>
              <a:rPr lang="cs-CZ" dirty="0" err="1"/>
              <a:t>field</a:t>
            </a:r>
            <a:r>
              <a:rPr lang="cs-CZ" dirty="0"/>
              <a:t> and </a:t>
            </a:r>
            <a:r>
              <a:rPr lang="cs-CZ" dirty="0" err="1"/>
              <a:t>the</a:t>
            </a:r>
            <a:r>
              <a:rPr lang="cs-CZ" dirty="0"/>
              <a:t> </a:t>
            </a:r>
            <a:r>
              <a:rPr lang="cs-CZ" dirty="0" err="1"/>
              <a:t>direction</a:t>
            </a:r>
            <a:r>
              <a:rPr lang="cs-CZ" dirty="0"/>
              <a:t> </a:t>
            </a:r>
            <a:r>
              <a:rPr lang="cs-CZ" dirty="0" err="1"/>
              <a:t>of</a:t>
            </a:r>
            <a:r>
              <a:rPr lang="cs-CZ" dirty="0"/>
              <a:t> </a:t>
            </a:r>
            <a:r>
              <a:rPr lang="cs-CZ" dirty="0" err="1"/>
              <a:t>migration</a:t>
            </a:r>
            <a:r>
              <a:rPr lang="cs-CZ" dirty="0"/>
              <a:t> </a:t>
            </a:r>
          </a:p>
          <a:p>
            <a:r>
              <a:rPr lang="cs-CZ" dirty="0" err="1"/>
              <a:t>depends</a:t>
            </a:r>
            <a:r>
              <a:rPr lang="cs-CZ" dirty="0"/>
              <a:t> </a:t>
            </a:r>
            <a:r>
              <a:rPr lang="cs-CZ" dirty="0" err="1"/>
              <a:t>upon</a:t>
            </a:r>
            <a:r>
              <a:rPr lang="cs-CZ" dirty="0"/>
              <a:t> </a:t>
            </a:r>
            <a:r>
              <a:rPr lang="cs-CZ" dirty="0" err="1"/>
              <a:t>the</a:t>
            </a:r>
            <a:r>
              <a:rPr lang="cs-CZ" dirty="0"/>
              <a:t> </a:t>
            </a:r>
            <a:r>
              <a:rPr lang="cs-CZ" dirty="0" err="1"/>
              <a:t>net</a:t>
            </a:r>
            <a:r>
              <a:rPr lang="cs-CZ" dirty="0"/>
              <a:t> </a:t>
            </a:r>
            <a:r>
              <a:rPr lang="cs-CZ" dirty="0" err="1"/>
              <a:t>charge</a:t>
            </a:r>
            <a:r>
              <a:rPr lang="cs-CZ" dirty="0"/>
              <a:t> </a:t>
            </a:r>
            <a:r>
              <a:rPr lang="cs-CZ" dirty="0" err="1"/>
              <a:t>possessed</a:t>
            </a:r>
            <a:r>
              <a:rPr lang="cs-CZ" dirty="0"/>
              <a:t> by </a:t>
            </a:r>
            <a:r>
              <a:rPr lang="cs-CZ" dirty="0" err="1"/>
              <a:t>the</a:t>
            </a:r>
            <a:r>
              <a:rPr lang="cs-CZ" dirty="0"/>
              <a:t> </a:t>
            </a:r>
            <a:r>
              <a:rPr lang="cs-CZ" dirty="0" err="1"/>
              <a:t>molecule</a:t>
            </a:r>
            <a:r>
              <a:rPr lang="cs-CZ" dirty="0"/>
              <a:t>. </a:t>
            </a:r>
            <a:r>
              <a:rPr lang="cs-CZ" dirty="0" err="1"/>
              <a:t>The</a:t>
            </a:r>
            <a:r>
              <a:rPr lang="cs-CZ" dirty="0"/>
              <a:t> </a:t>
            </a:r>
            <a:r>
              <a:rPr lang="cs-CZ" dirty="0" err="1"/>
              <a:t>net</a:t>
            </a:r>
            <a:r>
              <a:rPr lang="cs-CZ" dirty="0"/>
              <a:t> </a:t>
            </a:r>
            <a:r>
              <a:rPr lang="cs-CZ" dirty="0" err="1"/>
              <a:t>charge</a:t>
            </a:r>
            <a:r>
              <a:rPr lang="cs-CZ" dirty="0"/>
              <a:t> </a:t>
            </a:r>
          </a:p>
          <a:p>
            <a:r>
              <a:rPr lang="cs-CZ" dirty="0" err="1"/>
              <a:t>is</a:t>
            </a:r>
            <a:r>
              <a:rPr lang="cs-CZ" dirty="0"/>
              <a:t> </a:t>
            </a:r>
            <a:r>
              <a:rPr lang="cs-CZ" dirty="0" err="1"/>
              <a:t>influenced</a:t>
            </a:r>
            <a:r>
              <a:rPr lang="cs-CZ" dirty="0"/>
              <a:t> by </a:t>
            </a:r>
            <a:r>
              <a:rPr lang="cs-CZ" dirty="0" err="1"/>
              <a:t>the</a:t>
            </a:r>
            <a:r>
              <a:rPr lang="cs-CZ" dirty="0"/>
              <a:t> pH </a:t>
            </a:r>
            <a:r>
              <a:rPr lang="cs-CZ" dirty="0" err="1"/>
              <a:t>value</a:t>
            </a:r>
            <a:r>
              <a:rPr lang="cs-CZ" dirty="0"/>
              <a:t>. </a:t>
            </a:r>
            <a:r>
              <a:rPr lang="cs-CZ" dirty="0" err="1"/>
              <a:t>Each</a:t>
            </a:r>
            <a:r>
              <a:rPr lang="cs-CZ" dirty="0"/>
              <a:t> protein has a </a:t>
            </a:r>
            <a:r>
              <a:rPr lang="cs-CZ" dirty="0" err="1"/>
              <a:t>fixed</a:t>
            </a:r>
            <a:r>
              <a:rPr lang="cs-CZ" dirty="0"/>
              <a:t> </a:t>
            </a:r>
            <a:r>
              <a:rPr lang="cs-CZ" dirty="0" err="1"/>
              <a:t>value</a:t>
            </a:r>
            <a:r>
              <a:rPr lang="cs-CZ" dirty="0"/>
              <a:t> </a:t>
            </a:r>
            <a:r>
              <a:rPr lang="cs-CZ" dirty="0" err="1"/>
              <a:t>of</a:t>
            </a:r>
            <a:r>
              <a:rPr lang="cs-CZ" dirty="0"/>
              <a:t> </a:t>
            </a:r>
            <a:r>
              <a:rPr lang="cs-CZ" dirty="0" err="1"/>
              <a:t>isoelectric</a:t>
            </a:r>
            <a:r>
              <a:rPr lang="cs-CZ" dirty="0"/>
              <a:t> </a:t>
            </a:r>
          </a:p>
          <a:p>
            <a:r>
              <a:rPr lang="cs-CZ" dirty="0"/>
              <a:t>point (</a:t>
            </a:r>
            <a:r>
              <a:rPr lang="cs-CZ" dirty="0" err="1"/>
              <a:t>pl</a:t>
            </a:r>
            <a:r>
              <a:rPr lang="cs-CZ" dirty="0"/>
              <a:t>) </a:t>
            </a:r>
            <a:r>
              <a:rPr lang="cs-CZ" dirty="0" err="1"/>
              <a:t>at</a:t>
            </a:r>
            <a:r>
              <a:rPr lang="cs-CZ" dirty="0"/>
              <a:t> </a:t>
            </a:r>
            <a:r>
              <a:rPr lang="cs-CZ" dirty="0" err="1"/>
              <a:t>which</a:t>
            </a:r>
            <a:r>
              <a:rPr lang="cs-CZ" dirty="0"/>
              <a:t> </a:t>
            </a:r>
            <a:r>
              <a:rPr lang="cs-CZ" dirty="0" err="1"/>
              <a:t>it</a:t>
            </a:r>
            <a:r>
              <a:rPr lang="cs-CZ" dirty="0"/>
              <a:t> </a:t>
            </a:r>
            <a:r>
              <a:rPr lang="cs-CZ" dirty="0" err="1"/>
              <a:t>will</a:t>
            </a:r>
            <a:r>
              <a:rPr lang="cs-CZ" dirty="0"/>
              <a:t> </a:t>
            </a:r>
            <a:r>
              <a:rPr lang="cs-CZ" dirty="0" err="1"/>
              <a:t>move</a:t>
            </a:r>
            <a:r>
              <a:rPr lang="cs-CZ" dirty="0"/>
              <a:t> in </a:t>
            </a:r>
            <a:r>
              <a:rPr lang="cs-CZ" dirty="0" err="1"/>
              <a:t>an</a:t>
            </a:r>
            <a:r>
              <a:rPr lang="cs-CZ" dirty="0"/>
              <a:t> </a:t>
            </a:r>
            <a:r>
              <a:rPr lang="cs-CZ" dirty="0" err="1"/>
              <a:t>electric</a:t>
            </a:r>
            <a:r>
              <a:rPr lang="cs-CZ" dirty="0"/>
              <a:t> </a:t>
            </a:r>
            <a:r>
              <a:rPr lang="cs-CZ" dirty="0" err="1"/>
              <a:t>field</a:t>
            </a:r>
            <a:r>
              <a:rPr lang="cs-CZ" dirty="0"/>
              <a:t>.</a:t>
            </a:r>
          </a:p>
          <a:p>
            <a:endParaRPr lang="cs-CZ" b="1" dirty="0"/>
          </a:p>
        </p:txBody>
      </p:sp>
    </p:spTree>
    <p:extLst>
      <p:ext uri="{BB962C8B-B14F-4D97-AF65-F5344CB8AC3E}">
        <p14:creationId xmlns:p14="http://schemas.microsoft.com/office/powerpoint/2010/main" val="3784495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3"/>
          <p:cNvSpPr>
            <a:spLocks noGrp="1" noChangeArrowheads="1"/>
          </p:cNvSpPr>
          <p:nvPr>
            <p:ph type="body" idx="1"/>
          </p:nvPr>
        </p:nvSpPr>
        <p:spPr>
          <a:xfrm>
            <a:off x="685800" y="533400"/>
            <a:ext cx="7772400" cy="4800600"/>
          </a:xfrm>
        </p:spPr>
        <p:txBody>
          <a:bodyPr/>
          <a:lstStyle/>
          <a:p>
            <a:r>
              <a:rPr lang="en-GB">
                <a:cs typeface="Times New Roman" pitchFamily="18" charset="0"/>
              </a:rPr>
              <a:t>The alignment of molecular dipoles is opposed by the effect of thermal energy, which leads to rotation of the dipoles.  </a:t>
            </a:r>
          </a:p>
          <a:p>
            <a:endParaRPr lang="en-GB">
              <a:cs typeface="Times New Roman" pitchFamily="18" charset="0"/>
            </a:endParaRPr>
          </a:p>
          <a:p>
            <a:r>
              <a:rPr lang="en-GB">
                <a:cs typeface="Times New Roman" pitchFamily="18" charset="0"/>
              </a:rPr>
              <a:t>At temperatures where the thermal energy (</a:t>
            </a:r>
            <a:r>
              <a:rPr lang="en-GB" i="1">
                <a:cs typeface="Times New Roman" pitchFamily="18" charset="0"/>
              </a:rPr>
              <a:t>kT</a:t>
            </a:r>
            <a:r>
              <a:rPr lang="en-GB">
                <a:cs typeface="Times New Roman" pitchFamily="18" charset="0"/>
              </a:rPr>
              <a:t>) is greater than the electrostatic dipole–dipole interaction energy (</a:t>
            </a:r>
            <a:r>
              <a:rPr lang="en-GB" i="1">
                <a:cs typeface="Times New Roman" pitchFamily="18" charset="0"/>
              </a:rPr>
              <a:t>U</a:t>
            </a:r>
            <a:r>
              <a:rPr lang="en-GB" baseline="-25000">
                <a:cs typeface="Times New Roman" pitchFamily="18" charset="0"/>
              </a:rPr>
              <a:t>DD</a:t>
            </a:r>
            <a:r>
              <a:rPr lang="en-GB">
                <a:cs typeface="Times New Roman" pitchFamily="18" charset="0"/>
              </a:rPr>
              <a:t>), the </a:t>
            </a:r>
            <a:r>
              <a:rPr lang="en-GB">
                <a:solidFill>
                  <a:schemeClr val="accent2"/>
                </a:solidFill>
                <a:cs typeface="Times New Roman" pitchFamily="18" charset="0"/>
              </a:rPr>
              <a:t>rotationally averaged energy of interaction</a:t>
            </a:r>
            <a:r>
              <a:rPr lang="en-GB">
                <a:cs typeface="Times New Roman" pitchFamily="18" charset="0"/>
              </a:rPr>
              <a:t> between two dipoles </a:t>
            </a:r>
            <a:r>
              <a:rPr lang="en-GB">
                <a:cs typeface="Times New Roman" pitchFamily="18" charset="0"/>
                <a:sym typeface="Symbol" pitchFamily="80" charset="2"/>
              </a:rPr>
              <a:t></a:t>
            </a:r>
            <a:r>
              <a:rPr lang="en-GB" baseline="-30000">
                <a:cs typeface="Times New Roman" pitchFamily="18" charset="0"/>
              </a:rPr>
              <a:t>1</a:t>
            </a:r>
            <a:r>
              <a:rPr lang="en-GB">
                <a:cs typeface="Times New Roman" pitchFamily="18" charset="0"/>
              </a:rPr>
              <a:t> and </a:t>
            </a:r>
            <a:r>
              <a:rPr lang="en-GB">
                <a:cs typeface="Times New Roman" pitchFamily="18" charset="0"/>
                <a:sym typeface="Symbol" pitchFamily="80" charset="2"/>
              </a:rPr>
              <a:t></a:t>
            </a:r>
            <a:r>
              <a:rPr lang="en-GB" baseline="-30000">
                <a:cs typeface="Times New Roman" pitchFamily="18" charset="0"/>
              </a:rPr>
              <a:t>2</a:t>
            </a:r>
            <a:r>
              <a:rPr lang="en-GB">
                <a:cs typeface="Times New Roman" pitchFamily="18" charset="0"/>
              </a:rPr>
              <a:t>, separated by a distance </a:t>
            </a:r>
            <a:r>
              <a:rPr lang="en-GB" i="1">
                <a:cs typeface="Times New Roman" pitchFamily="18" charset="0"/>
              </a:rPr>
              <a:t>r</a:t>
            </a:r>
            <a:r>
              <a:rPr lang="en-GB">
                <a:cs typeface="Times New Roman" pitchFamily="18" charset="0"/>
              </a:rPr>
              <a:t>, can be obtained from a Boltzmann-weighted average:</a:t>
            </a:r>
            <a:r>
              <a:rPr lang="en-GB"/>
              <a:t> </a:t>
            </a:r>
          </a:p>
          <a:p>
            <a:endParaRPr lang="en-GB"/>
          </a:p>
          <a:p>
            <a:endParaRPr lang="en-GB"/>
          </a:p>
          <a:p>
            <a:endParaRPr lang="en-GB"/>
          </a:p>
          <a:p>
            <a:endParaRPr lang="en-GB"/>
          </a:p>
          <a:p>
            <a:r>
              <a:rPr lang="en-GB">
                <a:solidFill>
                  <a:srgbClr val="FF0000"/>
                </a:solidFill>
                <a:cs typeface="Times New Roman" pitchFamily="18" charset="0"/>
              </a:rPr>
              <a:t>Note:</a:t>
            </a:r>
            <a:r>
              <a:rPr lang="en-GB">
                <a:cs typeface="Times New Roman" pitchFamily="18" charset="0"/>
              </a:rPr>
              <a:t> the rotationally averaged dipole-dipole interaction is shorter-ranged than when the dipoles are static!</a:t>
            </a:r>
          </a:p>
          <a:p>
            <a:endParaRPr lang="en-GB"/>
          </a:p>
          <a:p>
            <a:endParaRPr lang="en-GB"/>
          </a:p>
          <a:p>
            <a:endParaRPr lang="en-GB"/>
          </a:p>
        </p:txBody>
      </p:sp>
      <p:graphicFrame>
        <p:nvGraphicFramePr>
          <p:cNvPr id="303108" name="Object 4"/>
          <p:cNvGraphicFramePr>
            <a:graphicFrameLocks noChangeAspect="1"/>
          </p:cNvGraphicFramePr>
          <p:nvPr/>
        </p:nvGraphicFramePr>
        <p:xfrm>
          <a:off x="2959100" y="3429000"/>
          <a:ext cx="3533775" cy="915988"/>
        </p:xfrm>
        <a:graphic>
          <a:graphicData uri="http://schemas.openxmlformats.org/presentationml/2006/ole">
            <mc:AlternateContent xmlns:mc="http://schemas.openxmlformats.org/markup-compatibility/2006">
              <mc:Choice xmlns:v="urn:schemas-microsoft-com:vml" Requires="v">
                <p:oleObj spid="_x0000_s303118" name="Equation" r:id="rId3" imgW="1765080" imgH="457200" progId="Equation.3">
                  <p:embed/>
                </p:oleObj>
              </mc:Choice>
              <mc:Fallback>
                <p:oleObj name="Equation" r:id="rId3" imgW="1765080" imgH="457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100" y="3429000"/>
                        <a:ext cx="35337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3108"/>
                                        </p:tgtEl>
                                        <p:attrNameLst>
                                          <p:attrName>style.visibility</p:attrName>
                                        </p:attrNameLst>
                                      </p:cBhvr>
                                      <p:to>
                                        <p:strVal val="visible"/>
                                      </p:to>
                                    </p:set>
                                    <p:anim calcmode="lin" valueType="num">
                                      <p:cBhvr>
                                        <p:cTn id="7" dur="500" fill="hold"/>
                                        <p:tgtEl>
                                          <p:spTgt spid="303108"/>
                                        </p:tgtEl>
                                        <p:attrNameLst>
                                          <p:attrName>ppt_w</p:attrName>
                                        </p:attrNameLst>
                                      </p:cBhvr>
                                      <p:tavLst>
                                        <p:tav tm="0">
                                          <p:val>
                                            <p:fltVal val="0"/>
                                          </p:val>
                                        </p:tav>
                                        <p:tav tm="100000">
                                          <p:val>
                                            <p:strVal val="#ppt_w"/>
                                          </p:val>
                                        </p:tav>
                                      </p:tavLst>
                                    </p:anim>
                                    <p:anim calcmode="lin" valueType="num">
                                      <p:cBhvr>
                                        <p:cTn id="8" dur="500" fill="hold"/>
                                        <p:tgtEl>
                                          <p:spTgt spid="303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body" idx="1"/>
          </p:nvPr>
        </p:nvSpPr>
        <p:spPr>
          <a:xfrm>
            <a:off x="685800" y="533400"/>
            <a:ext cx="7772400" cy="4800600"/>
          </a:xfrm>
        </p:spPr>
        <p:txBody>
          <a:bodyPr/>
          <a:lstStyle/>
          <a:p>
            <a:pPr>
              <a:lnSpc>
                <a:spcPct val="90000"/>
              </a:lnSpc>
            </a:pPr>
            <a:endParaRPr lang="en-GB" sz="1800"/>
          </a:p>
          <a:p>
            <a:pPr>
              <a:lnSpc>
                <a:spcPct val="90000"/>
              </a:lnSpc>
            </a:pPr>
            <a:endParaRPr lang="en-GB" sz="1800">
              <a:cs typeface="Times New Roman" pitchFamily="18" charset="0"/>
            </a:endParaRPr>
          </a:p>
          <a:p>
            <a:pPr>
              <a:lnSpc>
                <a:spcPct val="90000"/>
              </a:lnSpc>
            </a:pPr>
            <a:r>
              <a:rPr lang="en-GB" sz="1800">
                <a:cs typeface="Times New Roman" pitchFamily="18" charset="0"/>
              </a:rPr>
              <a:t>At room temperature (T = 300 K),</a:t>
            </a:r>
            <a:r>
              <a:rPr lang="en-GB" sz="1800"/>
              <a:t> this gives:</a:t>
            </a: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cs typeface="Times New Roman" pitchFamily="18" charset="0"/>
              </a:rPr>
              <a:t>	</a:t>
            </a:r>
          </a:p>
          <a:p>
            <a:pPr>
              <a:lnSpc>
                <a:spcPct val="90000"/>
              </a:lnSpc>
              <a:buFontTx/>
              <a:buNone/>
            </a:pPr>
            <a:r>
              <a:rPr lang="en-GB" sz="1800">
                <a:cs typeface="Times New Roman" pitchFamily="18" charset="0"/>
              </a:rPr>
              <a:t>	where the dipole moments are in Debye (1 D = 3.336</a:t>
            </a:r>
            <a:r>
              <a:rPr lang="en-GB" sz="1800">
                <a:cs typeface="Times New Roman" pitchFamily="18" charset="0"/>
                <a:sym typeface="Symbol" pitchFamily="80" charset="2"/>
              </a:rPr>
              <a:t></a:t>
            </a:r>
            <a:r>
              <a:rPr lang="en-GB" sz="1800">
                <a:cs typeface="Times New Roman" pitchFamily="18" charset="0"/>
              </a:rPr>
              <a:t>10</a:t>
            </a:r>
            <a:r>
              <a:rPr lang="en-GB" sz="1800" baseline="30000">
                <a:cs typeface="Times New Roman" pitchFamily="18" charset="0"/>
                <a:sym typeface="Symbol" pitchFamily="80" charset="2"/>
              </a:rPr>
              <a:t></a:t>
            </a:r>
            <a:r>
              <a:rPr lang="en-GB" sz="1800" baseline="30000">
                <a:cs typeface="Times New Roman" pitchFamily="18" charset="0"/>
              </a:rPr>
              <a:t>30</a:t>
            </a:r>
            <a:r>
              <a:rPr lang="en-GB" sz="1800">
                <a:cs typeface="Times New Roman" pitchFamily="18" charset="0"/>
              </a:rPr>
              <a:t> C m). </a:t>
            </a:r>
          </a:p>
          <a:p>
            <a:pPr>
              <a:lnSpc>
                <a:spcPct val="90000"/>
              </a:lnSpc>
              <a:buFontTx/>
              <a:buNone/>
            </a:pPr>
            <a:endParaRPr lang="en-GB" sz="1800">
              <a:cs typeface="Times New Roman" pitchFamily="18" charset="0"/>
            </a:endParaRPr>
          </a:p>
          <a:p>
            <a:pPr>
              <a:lnSpc>
                <a:spcPct val="90000"/>
              </a:lnSpc>
            </a:pPr>
            <a:r>
              <a:rPr lang="en-GB" sz="1800">
                <a:solidFill>
                  <a:srgbClr val="FF0000"/>
                </a:solidFill>
                <a:cs typeface="Times New Roman" pitchFamily="18" charset="0"/>
              </a:rPr>
              <a:t>Example:</a:t>
            </a:r>
            <a:r>
              <a:rPr lang="en-GB" sz="1800">
                <a:cs typeface="Times New Roman" pitchFamily="18" charset="0"/>
              </a:rPr>
              <a:t> at room temperature, two molecules with dipole moments of 1 D (e.g. HCl), at a separation of </a:t>
            </a:r>
            <a:r>
              <a:rPr lang="en-GB" sz="1800" i="1">
                <a:cs typeface="Times New Roman" pitchFamily="18" charset="0"/>
              </a:rPr>
              <a:t>r</a:t>
            </a:r>
            <a:r>
              <a:rPr lang="en-GB" sz="1800">
                <a:cs typeface="Times New Roman" pitchFamily="18" charset="0"/>
              </a:rPr>
              <a:t> = 0.3 nm, have an average dipole–dipole interaction energy of approximately </a:t>
            </a:r>
            <a:r>
              <a:rPr lang="en-GB" sz="1800">
                <a:cs typeface="Times New Roman" pitchFamily="18" charset="0"/>
                <a:sym typeface="Symbol" pitchFamily="80" charset="2"/>
              </a:rPr>
              <a:t></a:t>
            </a:r>
            <a:r>
              <a:rPr lang="en-GB" sz="1800">
                <a:cs typeface="Times New Roman" pitchFamily="18" charset="0"/>
              </a:rPr>
              <a:t>1.4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 </a:t>
            </a:r>
          </a:p>
          <a:p>
            <a:pPr>
              <a:lnSpc>
                <a:spcPct val="90000"/>
              </a:lnSpc>
            </a:pPr>
            <a:endParaRPr lang="en-GB" sz="1800">
              <a:cs typeface="Times New Roman" pitchFamily="18" charset="0"/>
            </a:endParaRPr>
          </a:p>
          <a:p>
            <a:pPr>
              <a:lnSpc>
                <a:spcPct val="90000"/>
              </a:lnSpc>
            </a:pPr>
            <a:r>
              <a:rPr lang="en-GB" sz="1800">
                <a:cs typeface="Times New Roman" pitchFamily="18" charset="0"/>
              </a:rPr>
              <a:t>Due to the </a:t>
            </a:r>
            <a:r>
              <a:rPr lang="en-GB" sz="1800" i="1">
                <a:cs typeface="Times New Roman" pitchFamily="18" charset="0"/>
              </a:rPr>
              <a:t>r</a:t>
            </a:r>
            <a:r>
              <a:rPr lang="en-GB" sz="1800" baseline="30000">
                <a:cs typeface="Times New Roman" pitchFamily="18" charset="0"/>
                <a:sym typeface="Symbol" pitchFamily="80" charset="2"/>
              </a:rPr>
              <a:t>6</a:t>
            </a:r>
            <a:r>
              <a:rPr lang="en-GB" sz="1800">
                <a:cs typeface="Times New Roman" pitchFamily="18" charset="0"/>
                <a:sym typeface="Symbol" pitchFamily="80" charset="2"/>
              </a:rPr>
              <a:t> distance dependence, doubling the distance reduces the interaction energy by a factor of 2</a:t>
            </a:r>
            <a:r>
              <a:rPr lang="en-GB" sz="1800" baseline="30000">
                <a:cs typeface="Times New Roman" pitchFamily="18" charset="0"/>
                <a:sym typeface="Symbol" pitchFamily="80" charset="2"/>
              </a:rPr>
              <a:t>6 </a:t>
            </a:r>
            <a:r>
              <a:rPr lang="en-GB" sz="1800">
                <a:cs typeface="Times New Roman" pitchFamily="18" charset="0"/>
                <a:sym typeface="Symbol" pitchFamily="80" charset="2"/>
              </a:rPr>
              <a:t>(64).</a:t>
            </a:r>
            <a:endParaRPr lang="en-GB" sz="1800">
              <a:cs typeface="Times New Roman" pitchFamily="18" charset="0"/>
            </a:endParaRPr>
          </a:p>
        </p:txBody>
      </p:sp>
      <p:graphicFrame>
        <p:nvGraphicFramePr>
          <p:cNvPr id="302084" name="Object 4"/>
          <p:cNvGraphicFramePr>
            <a:graphicFrameLocks noChangeAspect="1"/>
          </p:cNvGraphicFramePr>
          <p:nvPr/>
        </p:nvGraphicFramePr>
        <p:xfrm>
          <a:off x="2019300" y="1828800"/>
          <a:ext cx="4595813" cy="863600"/>
        </p:xfrm>
        <a:graphic>
          <a:graphicData uri="http://schemas.openxmlformats.org/presentationml/2006/ole">
            <mc:AlternateContent xmlns:mc="http://schemas.openxmlformats.org/markup-compatibility/2006">
              <mc:Choice xmlns:v="urn:schemas-microsoft-com:vml" Requires="v">
                <p:oleObj spid="_x0000_s302094" name="Equation" r:id="rId3" imgW="2298600" imgH="431640" progId="Equation.3">
                  <p:embed/>
                </p:oleObj>
              </mc:Choice>
              <mc:Fallback>
                <p:oleObj name="Equation" r:id="rId3" imgW="2298600" imgH="431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1828800"/>
                        <a:ext cx="459581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2084"/>
                                        </p:tgtEl>
                                        <p:attrNameLst>
                                          <p:attrName>style.visibility</p:attrName>
                                        </p:attrNameLst>
                                      </p:cBhvr>
                                      <p:to>
                                        <p:strVal val="visible"/>
                                      </p:to>
                                    </p:set>
                                    <p:anim calcmode="lin" valueType="num">
                                      <p:cBhvr>
                                        <p:cTn id="7" dur="500" fill="hold"/>
                                        <p:tgtEl>
                                          <p:spTgt spid="302084"/>
                                        </p:tgtEl>
                                        <p:attrNameLst>
                                          <p:attrName>ppt_w</p:attrName>
                                        </p:attrNameLst>
                                      </p:cBhvr>
                                      <p:tavLst>
                                        <p:tav tm="0">
                                          <p:val>
                                            <p:fltVal val="0"/>
                                          </p:val>
                                        </p:tav>
                                        <p:tav tm="100000">
                                          <p:val>
                                            <p:strVal val="#ppt_w"/>
                                          </p:val>
                                        </p:tav>
                                      </p:tavLst>
                                    </p:anim>
                                    <p:anim calcmode="lin" valueType="num">
                                      <p:cBhvr>
                                        <p:cTn id="8" dur="500" fill="hold"/>
                                        <p:tgtEl>
                                          <p:spTgt spid="302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noChangeArrowheads="1"/>
          </p:cNvSpPr>
          <p:nvPr>
            <p:ph type="body" idx="1"/>
          </p:nvPr>
        </p:nvSpPr>
        <p:spPr>
          <a:xfrm>
            <a:off x="533400" y="228600"/>
            <a:ext cx="7772400" cy="4800600"/>
          </a:xfrm>
        </p:spPr>
        <p:txBody>
          <a:bodyPr/>
          <a:lstStyle/>
          <a:p>
            <a:pPr>
              <a:lnSpc>
                <a:spcPct val="90000"/>
              </a:lnSpc>
              <a:buFontTx/>
              <a:buNone/>
            </a:pPr>
            <a:r>
              <a:rPr lang="en-GB">
                <a:solidFill>
                  <a:srgbClr val="FF0000"/>
                </a:solidFill>
                <a:cs typeface="Times New Roman" pitchFamily="18" charset="0"/>
              </a:rPr>
              <a:t>Multipole-Multipole Interactions</a:t>
            </a:r>
          </a:p>
          <a:p>
            <a:pPr>
              <a:lnSpc>
                <a:spcPct val="90000"/>
              </a:lnSpc>
            </a:pPr>
            <a:r>
              <a:rPr lang="en-GB" sz="1800">
                <a:cs typeface="Times New Roman" pitchFamily="18" charset="0"/>
              </a:rPr>
              <a:t>The electrostatic interaction between higher order multipoles can be treated in an analogous fashion to that described above for dipole–dipole interactions.</a:t>
            </a:r>
          </a:p>
          <a:p>
            <a:pPr>
              <a:lnSpc>
                <a:spcPct val="90000"/>
              </a:lnSpc>
            </a:pPr>
            <a:endParaRPr lang="en-GB" sz="1800">
              <a:cs typeface="Times New Roman" pitchFamily="18" charset="0"/>
            </a:endParaRPr>
          </a:p>
          <a:p>
            <a:pPr>
              <a:lnSpc>
                <a:spcPct val="90000"/>
              </a:lnSpc>
            </a:pPr>
            <a:r>
              <a:rPr lang="en-GB" sz="1800">
                <a:cs typeface="Times New Roman" pitchFamily="18" charset="0"/>
              </a:rPr>
              <a:t>The distance-dependence of the interaction energy between an </a:t>
            </a:r>
            <a:r>
              <a:rPr lang="en-GB" sz="1800" i="1">
                <a:solidFill>
                  <a:srgbClr val="FF0000"/>
                </a:solidFill>
                <a:cs typeface="Times New Roman" pitchFamily="18" charset="0"/>
              </a:rPr>
              <a:t>n</a:t>
            </a:r>
            <a:r>
              <a:rPr lang="en-GB" sz="1800">
                <a:solidFill>
                  <a:srgbClr val="FF0000"/>
                </a:solidFill>
                <a:cs typeface="Times New Roman" pitchFamily="18" charset="0"/>
              </a:rPr>
              <a:t>-pole</a:t>
            </a:r>
            <a:r>
              <a:rPr lang="en-GB" sz="1800">
                <a:cs typeface="Times New Roman" pitchFamily="18" charset="0"/>
              </a:rPr>
              <a:t> and an </a:t>
            </a:r>
            <a:r>
              <a:rPr lang="en-GB" sz="1800" i="1">
                <a:solidFill>
                  <a:srgbClr val="FF0000"/>
                </a:solidFill>
                <a:cs typeface="Times New Roman" pitchFamily="18" charset="0"/>
              </a:rPr>
              <a:t>m</a:t>
            </a:r>
            <a:r>
              <a:rPr lang="en-GB" sz="1800">
                <a:solidFill>
                  <a:srgbClr val="FF0000"/>
                </a:solidFill>
                <a:cs typeface="Times New Roman" pitchFamily="18" charset="0"/>
              </a:rPr>
              <a:t>-pole</a:t>
            </a:r>
            <a:r>
              <a:rPr lang="en-GB" sz="1800">
                <a:cs typeface="Times New Roman" pitchFamily="18" charset="0"/>
              </a:rPr>
              <a:t> (assuming no molecular rotation) is given by:</a:t>
            </a:r>
          </a:p>
          <a:p>
            <a:pPr>
              <a:lnSpc>
                <a:spcPct val="90000"/>
              </a:lnSpc>
              <a:buFontTx/>
              <a:buNone/>
            </a:pPr>
            <a:endParaRPr lang="en-GB" sz="1800">
              <a:solidFill>
                <a:srgbClr val="FF0000"/>
              </a:solidFill>
              <a:cs typeface="Times New Roman" pitchFamily="18" charset="0"/>
            </a:endParaRPr>
          </a:p>
          <a:p>
            <a:pPr>
              <a:lnSpc>
                <a:spcPct val="90000"/>
              </a:lnSpc>
              <a:buFontTx/>
              <a:buNone/>
            </a:pPr>
            <a:endParaRPr lang="en-GB" sz="1800">
              <a:solidFill>
                <a:srgbClr val="FF0000"/>
              </a:solidFill>
              <a:cs typeface="Times New Roman" pitchFamily="18" charset="0"/>
            </a:endParaRPr>
          </a:p>
          <a:p>
            <a:pPr>
              <a:lnSpc>
                <a:spcPct val="90000"/>
              </a:lnSpc>
              <a:buFontTx/>
              <a:buNone/>
            </a:pPr>
            <a:r>
              <a:rPr lang="en-GB" sz="1800">
                <a:solidFill>
                  <a:srgbClr val="FF0000"/>
                </a:solidFill>
                <a:cs typeface="Times New Roman" pitchFamily="18" charset="0"/>
              </a:rPr>
              <a:t>	</a:t>
            </a:r>
          </a:p>
          <a:p>
            <a:pPr>
              <a:lnSpc>
                <a:spcPct val="90000"/>
              </a:lnSpc>
              <a:buFontTx/>
              <a:buNone/>
            </a:pPr>
            <a:r>
              <a:rPr lang="en-GB" sz="1800">
                <a:solidFill>
                  <a:srgbClr val="FF0000"/>
                </a:solidFill>
                <a:cs typeface="Times New Roman" pitchFamily="18" charset="0"/>
              </a:rPr>
              <a:t>	</a:t>
            </a:r>
            <a:r>
              <a:rPr lang="en-GB" sz="1800">
                <a:cs typeface="Times New Roman" pitchFamily="18" charset="0"/>
              </a:rPr>
              <a:t>where </a:t>
            </a:r>
            <a:r>
              <a:rPr lang="en-GB" sz="1800" i="1">
                <a:cs typeface="Times New Roman" pitchFamily="18" charset="0"/>
              </a:rPr>
              <a:t>n</a:t>
            </a:r>
            <a:r>
              <a:rPr lang="en-GB" sz="1800">
                <a:cs typeface="Times New Roman" pitchFamily="18" charset="0"/>
              </a:rPr>
              <a:t> and </a:t>
            </a:r>
            <a:r>
              <a:rPr lang="en-GB" sz="1800" i="1">
                <a:cs typeface="Times New Roman" pitchFamily="18" charset="0"/>
              </a:rPr>
              <a:t>m</a:t>
            </a:r>
            <a:r>
              <a:rPr lang="en-GB" sz="1800">
                <a:cs typeface="Times New Roman" pitchFamily="18" charset="0"/>
              </a:rPr>
              <a:t> are the orders of the multipoles: </a:t>
            </a:r>
          </a:p>
          <a:p>
            <a:pPr>
              <a:lnSpc>
                <a:spcPct val="90000"/>
              </a:lnSpc>
              <a:buFontTx/>
              <a:buNone/>
            </a:pPr>
            <a:r>
              <a:rPr lang="en-GB" sz="1800">
                <a:cs typeface="Times New Roman" pitchFamily="18" charset="0"/>
              </a:rPr>
              <a:t>	</a:t>
            </a:r>
            <a:r>
              <a:rPr lang="en-GB" sz="1800" i="1">
                <a:cs typeface="Times New Roman" pitchFamily="18" charset="0"/>
              </a:rPr>
              <a:t>n</a:t>
            </a:r>
            <a:r>
              <a:rPr lang="en-GB" sz="1800">
                <a:cs typeface="Times New Roman" pitchFamily="18" charset="0"/>
              </a:rPr>
              <a:t>,</a:t>
            </a:r>
            <a:r>
              <a:rPr lang="en-GB" sz="1800" i="1">
                <a:cs typeface="Times New Roman" pitchFamily="18" charset="0"/>
              </a:rPr>
              <a:t>m</a:t>
            </a:r>
            <a:r>
              <a:rPr lang="en-GB" sz="1800">
                <a:cs typeface="Times New Roman" pitchFamily="18" charset="0"/>
              </a:rPr>
              <a:t> = 1 (monopole), 2 (dipole), 3 (quadrupole), 4 (octopole) …</a:t>
            </a:r>
          </a:p>
          <a:p>
            <a:pPr>
              <a:lnSpc>
                <a:spcPct val="90000"/>
              </a:lnSpc>
              <a:buFontTx/>
              <a:buNone/>
            </a:pPr>
            <a:endParaRPr lang="en-GB" sz="1800">
              <a:cs typeface="Times New Roman" pitchFamily="18" charset="0"/>
            </a:endParaRPr>
          </a:p>
          <a:p>
            <a:pPr>
              <a:lnSpc>
                <a:spcPct val="90000"/>
              </a:lnSpc>
            </a:pPr>
            <a:r>
              <a:rPr lang="en-GB" sz="1800">
                <a:solidFill>
                  <a:srgbClr val="FF0000"/>
                </a:solidFill>
              </a:rPr>
              <a:t>Examples:</a:t>
            </a:r>
          </a:p>
          <a:p>
            <a:pPr lvl="1">
              <a:lnSpc>
                <a:spcPct val="90000"/>
              </a:lnSpc>
            </a:pPr>
            <a:r>
              <a:rPr lang="en-GB" sz="1800"/>
              <a:t>monopole-monopole (coulomb)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1</a:t>
            </a:r>
          </a:p>
          <a:p>
            <a:pPr lvl="1">
              <a:lnSpc>
                <a:spcPct val="90000"/>
              </a:lnSpc>
            </a:pPr>
            <a:r>
              <a:rPr lang="en-GB" sz="1800"/>
              <a:t>monopole-dipole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2</a:t>
            </a:r>
          </a:p>
          <a:p>
            <a:pPr lvl="1">
              <a:lnSpc>
                <a:spcPct val="90000"/>
              </a:lnSpc>
            </a:pPr>
            <a:r>
              <a:rPr lang="en-GB" sz="1800"/>
              <a:t>dipole-dipole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3</a:t>
            </a:r>
          </a:p>
          <a:p>
            <a:pPr lvl="1">
              <a:lnSpc>
                <a:spcPct val="90000"/>
              </a:lnSpc>
            </a:pPr>
            <a:r>
              <a:rPr lang="en-GB" sz="1800"/>
              <a:t>dipole-quadrupole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4</a:t>
            </a:r>
          </a:p>
          <a:p>
            <a:pPr lvl="1">
              <a:lnSpc>
                <a:spcPct val="90000"/>
              </a:lnSpc>
            </a:pPr>
            <a:r>
              <a:rPr lang="en-GB" sz="1800"/>
              <a:t>quadrupole-quadrupole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5</a:t>
            </a:r>
          </a:p>
          <a:p>
            <a:pPr lvl="1">
              <a:lnSpc>
                <a:spcPct val="90000"/>
              </a:lnSpc>
            </a:pPr>
            <a:endParaRPr lang="en-GB" sz="1800"/>
          </a:p>
          <a:p>
            <a:pPr>
              <a:lnSpc>
                <a:spcPct val="90000"/>
              </a:lnSpc>
            </a:pPr>
            <a:r>
              <a:rPr lang="en-GB" sz="1800">
                <a:solidFill>
                  <a:srgbClr val="FF0000"/>
                </a:solidFill>
              </a:rPr>
              <a:t>Note:</a:t>
            </a:r>
            <a:r>
              <a:rPr lang="en-GB" sz="1800"/>
              <a:t>	The higher the order of the multipole, the shorter-ranged the 	interaction (the more rapidly it falls off with distance).</a:t>
            </a:r>
          </a:p>
        </p:txBody>
      </p:sp>
      <p:graphicFrame>
        <p:nvGraphicFramePr>
          <p:cNvPr id="323588" name="Object 4"/>
          <p:cNvGraphicFramePr>
            <a:graphicFrameLocks noChangeAspect="1"/>
          </p:cNvGraphicFramePr>
          <p:nvPr/>
        </p:nvGraphicFramePr>
        <p:xfrm>
          <a:off x="3403600" y="2286000"/>
          <a:ext cx="2154238" cy="735013"/>
        </p:xfrm>
        <a:graphic>
          <a:graphicData uri="http://schemas.openxmlformats.org/presentationml/2006/ole">
            <mc:AlternateContent xmlns:mc="http://schemas.openxmlformats.org/markup-compatibility/2006">
              <mc:Choice xmlns:v="urn:schemas-microsoft-com:vml" Requires="v">
                <p:oleObj spid="_x0000_s323598" name="Equation" r:id="rId3" imgW="1079280" imgH="368280" progId="Equation.3">
                  <p:embed/>
                </p:oleObj>
              </mc:Choice>
              <mc:Fallback>
                <p:oleObj name="Equation" r:id="rId3" imgW="1079280" imgH="3682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2286000"/>
                        <a:ext cx="2154238"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3588"/>
                                        </p:tgtEl>
                                        <p:attrNameLst>
                                          <p:attrName>style.visibility</p:attrName>
                                        </p:attrNameLst>
                                      </p:cBhvr>
                                      <p:to>
                                        <p:strVal val="visible"/>
                                      </p:to>
                                    </p:set>
                                    <p:anim calcmode="lin" valueType="num">
                                      <p:cBhvr>
                                        <p:cTn id="7" dur="500" fill="hold"/>
                                        <p:tgtEl>
                                          <p:spTgt spid="323588"/>
                                        </p:tgtEl>
                                        <p:attrNameLst>
                                          <p:attrName>ppt_w</p:attrName>
                                        </p:attrNameLst>
                                      </p:cBhvr>
                                      <p:tavLst>
                                        <p:tav tm="0">
                                          <p:val>
                                            <p:fltVal val="0"/>
                                          </p:val>
                                        </p:tav>
                                        <p:tav tm="100000">
                                          <p:val>
                                            <p:strVal val="#ppt_w"/>
                                          </p:val>
                                        </p:tav>
                                      </p:tavLst>
                                    </p:anim>
                                    <p:anim calcmode="lin" valueType="num">
                                      <p:cBhvr>
                                        <p:cTn id="8" dur="500" fill="hold"/>
                                        <p:tgtEl>
                                          <p:spTgt spid="3235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Grp="1" noChangeArrowheads="1"/>
          </p:cNvSpPr>
          <p:nvPr>
            <p:ph type="body" idx="1"/>
          </p:nvPr>
        </p:nvSpPr>
        <p:spPr>
          <a:xfrm>
            <a:off x="685800" y="228600"/>
            <a:ext cx="7772400" cy="4800600"/>
          </a:xfrm>
        </p:spPr>
        <p:txBody>
          <a:bodyPr/>
          <a:lstStyle/>
          <a:p>
            <a:pPr>
              <a:lnSpc>
                <a:spcPct val="90000"/>
              </a:lnSpc>
              <a:buFontTx/>
              <a:buNone/>
            </a:pPr>
            <a:r>
              <a:rPr lang="en-GB">
                <a:solidFill>
                  <a:srgbClr val="FF0000"/>
                </a:solidFill>
                <a:cs typeface="Times New Roman" pitchFamily="18" charset="0"/>
              </a:rPr>
              <a:t>Quadrupole-Quadrupole Interactions</a:t>
            </a:r>
          </a:p>
          <a:p>
            <a:pPr>
              <a:lnSpc>
                <a:spcPct val="90000"/>
              </a:lnSpc>
              <a:buFontTx/>
              <a:buNone/>
            </a:pPr>
            <a:endParaRPr lang="en-GB" sz="800">
              <a:cs typeface="Times New Roman" pitchFamily="18" charset="0"/>
            </a:endParaRPr>
          </a:p>
          <a:p>
            <a:pPr>
              <a:lnSpc>
                <a:spcPct val="90000"/>
              </a:lnSpc>
            </a:pPr>
            <a:r>
              <a:rPr lang="en-GB" sz="1800">
                <a:cs typeface="Times New Roman" pitchFamily="18" charset="0"/>
              </a:rPr>
              <a:t>In cases where quadrupolar interactions dominate, T-shaped intermolecular geometries are generally adopted, with the positive regions of one quadrupole being attracted to the negative regions of another.  </a:t>
            </a:r>
          </a:p>
          <a:p>
            <a:pPr>
              <a:lnSpc>
                <a:spcPct val="90000"/>
              </a:lnSpc>
              <a:buFontTx/>
              <a:buNone/>
            </a:pPr>
            <a:endParaRPr lang="en-GB" sz="800">
              <a:cs typeface="Times New Roman" pitchFamily="18" charset="0"/>
            </a:endParaRPr>
          </a:p>
          <a:p>
            <a:pPr>
              <a:lnSpc>
                <a:spcPct val="90000"/>
              </a:lnSpc>
            </a:pPr>
            <a:r>
              <a:rPr lang="en-GB" sz="1800">
                <a:solidFill>
                  <a:srgbClr val="FF0000"/>
                </a:solidFill>
                <a:cs typeface="Times New Roman" pitchFamily="18" charset="0"/>
              </a:rPr>
              <a:t>Example:</a:t>
            </a:r>
            <a:r>
              <a:rPr lang="en-GB" sz="1800">
                <a:cs typeface="Times New Roman" pitchFamily="18" charset="0"/>
              </a:rPr>
              <a:t> the benzene dimer (C</a:t>
            </a:r>
            <a:r>
              <a:rPr lang="en-GB" sz="1800" baseline="-30000">
                <a:cs typeface="Times New Roman" pitchFamily="18" charset="0"/>
              </a:rPr>
              <a:t>6</a:t>
            </a:r>
            <a:r>
              <a:rPr lang="en-GB" sz="1800">
                <a:cs typeface="Times New Roman" pitchFamily="18" charset="0"/>
              </a:rPr>
              <a:t>H</a:t>
            </a:r>
            <a:r>
              <a:rPr lang="en-GB" sz="1800" baseline="-30000">
                <a:cs typeface="Times New Roman" pitchFamily="18" charset="0"/>
              </a:rPr>
              <a:t>6</a:t>
            </a:r>
            <a:r>
              <a:rPr lang="en-GB" sz="1800">
                <a:cs typeface="Times New Roman" pitchFamily="18" charset="0"/>
              </a:rPr>
              <a:t>)</a:t>
            </a:r>
            <a:r>
              <a:rPr lang="en-GB" sz="1800" baseline="-30000">
                <a:cs typeface="Times New Roman" pitchFamily="18" charset="0"/>
              </a:rPr>
              <a:t>2</a:t>
            </a:r>
            <a:r>
              <a:rPr lang="en-GB" sz="1800">
                <a:cs typeface="Times New Roman" pitchFamily="18" charset="0"/>
              </a:rPr>
              <a:t>, which has a T-shaped geometry </a:t>
            </a:r>
            <a:r>
              <a:rPr lang="en-GB" sz="1800">
                <a:solidFill>
                  <a:schemeClr val="accent2"/>
                </a:solidFill>
                <a:cs typeface="Times New Roman" pitchFamily="18" charset="0"/>
              </a:rPr>
              <a:t>(a)</a:t>
            </a:r>
            <a:r>
              <a:rPr lang="en-GB" sz="1800">
                <a:cs typeface="Times New Roman" pitchFamily="18" charset="0"/>
              </a:rPr>
              <a:t> where one C</a:t>
            </a:r>
            <a:r>
              <a:rPr lang="en-GB" sz="1800">
                <a:cs typeface="Times New Roman" pitchFamily="18" charset="0"/>
                <a:sym typeface="Symbol" pitchFamily="80" charset="2"/>
              </a:rPr>
              <a:t></a:t>
            </a:r>
            <a:r>
              <a:rPr lang="en-GB" sz="1800">
                <a:cs typeface="Times New Roman" pitchFamily="18" charset="0"/>
              </a:rPr>
              <a:t>H bond of one molecule is oriented towards the </a:t>
            </a:r>
            <a:r>
              <a:rPr lang="en-GB" sz="1800">
                <a:cs typeface="Times New Roman" pitchFamily="18" charset="0"/>
                <a:sym typeface="Symbol" pitchFamily="80" charset="2"/>
              </a:rPr>
              <a:t></a:t>
            </a:r>
            <a:r>
              <a:rPr lang="en-GB" sz="1800">
                <a:cs typeface="Times New Roman" pitchFamily="18" charset="0"/>
              </a:rPr>
              <a:t>-electron cloud of the other. (In the benzene molecule, the ring C atoms are relatively negative with respect to the H atoms.)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However, the quadrupole in perfluorobenzene (C</a:t>
            </a:r>
            <a:r>
              <a:rPr lang="en-GB" sz="1800" baseline="-30000">
                <a:cs typeface="Times New Roman" pitchFamily="18" charset="0"/>
              </a:rPr>
              <a:t>6</a:t>
            </a:r>
            <a:r>
              <a:rPr lang="en-GB" sz="1800">
                <a:cs typeface="Times New Roman" pitchFamily="18" charset="0"/>
              </a:rPr>
              <a:t>F</a:t>
            </a:r>
            <a:r>
              <a:rPr lang="en-GB" sz="1800" baseline="-30000">
                <a:cs typeface="Times New Roman" pitchFamily="18" charset="0"/>
              </a:rPr>
              <a:t>6</a:t>
            </a:r>
            <a:r>
              <a:rPr lang="en-GB" sz="1800">
                <a:cs typeface="Times New Roman" pitchFamily="18" charset="0"/>
              </a:rPr>
              <a:t>) is the opposite way round to that of benzene (</a:t>
            </a:r>
            <a:r>
              <a:rPr lang="en-GB" sz="1800" i="1">
                <a:cs typeface="Times New Roman" pitchFamily="18" charset="0"/>
              </a:rPr>
              <a:t>i.e.</a:t>
            </a:r>
            <a:r>
              <a:rPr lang="en-GB" sz="1800">
                <a:cs typeface="Times New Roman" pitchFamily="18" charset="0"/>
              </a:rPr>
              <a:t> the peripheral F atoms carry more electron density than the C atoms of the ring).  Therefore, the mixed dimer (C</a:t>
            </a:r>
            <a:r>
              <a:rPr lang="en-GB" sz="1800" baseline="-30000">
                <a:cs typeface="Times New Roman" pitchFamily="18" charset="0"/>
              </a:rPr>
              <a:t>6</a:t>
            </a:r>
            <a:r>
              <a:rPr lang="en-GB" sz="1800">
                <a:cs typeface="Times New Roman" pitchFamily="18" charset="0"/>
              </a:rPr>
              <a:t>H</a:t>
            </a:r>
            <a:r>
              <a:rPr lang="en-GB" sz="1800" baseline="-30000">
                <a:cs typeface="Times New Roman" pitchFamily="18" charset="0"/>
              </a:rPr>
              <a:t>6</a:t>
            </a:r>
            <a:r>
              <a:rPr lang="en-GB" sz="1800">
                <a:cs typeface="Times New Roman" pitchFamily="18" charset="0"/>
              </a:rPr>
              <a:t>)(C</a:t>
            </a:r>
            <a:r>
              <a:rPr lang="en-GB" sz="1800" baseline="-30000">
                <a:cs typeface="Times New Roman" pitchFamily="18" charset="0"/>
              </a:rPr>
              <a:t>6</a:t>
            </a:r>
            <a:r>
              <a:rPr lang="en-GB" sz="1800">
                <a:cs typeface="Times New Roman" pitchFamily="18" charset="0"/>
              </a:rPr>
              <a:t>F</a:t>
            </a:r>
            <a:r>
              <a:rPr lang="en-GB" sz="1800" baseline="-30000">
                <a:cs typeface="Times New Roman" pitchFamily="18" charset="0"/>
              </a:rPr>
              <a:t>6</a:t>
            </a:r>
            <a:r>
              <a:rPr lang="en-GB" sz="1800">
                <a:cs typeface="Times New Roman" pitchFamily="18" charset="0"/>
              </a:rPr>
              <a:t>) has a </a:t>
            </a:r>
            <a:r>
              <a:rPr lang="en-GB" sz="1800" baseline="-30000">
                <a:cs typeface="Times New Roman" pitchFamily="18" charset="0"/>
              </a:rPr>
              <a:t>. </a:t>
            </a:r>
            <a:r>
              <a:rPr lang="en-GB" sz="1800">
                <a:cs typeface="Times New Roman" pitchFamily="18" charset="0"/>
                <a:sym typeface="Symbol" pitchFamily="80" charset="2"/>
              </a:rPr>
              <a:t></a:t>
            </a:r>
            <a:r>
              <a:rPr lang="en-GB" sz="1800">
                <a:cs typeface="Times New Roman" pitchFamily="18" charset="0"/>
              </a:rPr>
              <a:t>-stacked geometry </a:t>
            </a:r>
            <a:r>
              <a:rPr lang="en-GB" sz="1800">
                <a:solidFill>
                  <a:schemeClr val="accent2"/>
                </a:solidFill>
                <a:cs typeface="Times New Roman" pitchFamily="18" charset="0"/>
              </a:rPr>
              <a:t>(b)</a:t>
            </a:r>
            <a:r>
              <a:rPr lang="en-GB" sz="1800">
                <a:cs typeface="Times New Roman" pitchFamily="18" charset="0"/>
              </a:rPr>
              <a:t>, with parallel rings.</a:t>
            </a:r>
          </a:p>
          <a:p>
            <a:pPr>
              <a:lnSpc>
                <a:spcPct val="90000"/>
              </a:lnSpc>
            </a:pPr>
            <a:endParaRPr lang="en-GB" sz="1800"/>
          </a:p>
        </p:txBody>
      </p:sp>
      <p:pic>
        <p:nvPicPr>
          <p:cNvPr id="324612" name="Picture 4" descr="C:\Roy documents\Teaching\chm2s1\benzene.jpg"/>
          <p:cNvPicPr>
            <a:picLocks noChangeAspect="1" noChangeArrowheads="1"/>
          </p:cNvPicPr>
          <p:nvPr/>
        </p:nvPicPr>
        <p:blipFill>
          <a:blip r:embed="rId2" cstate="print"/>
          <a:srcRect/>
          <a:stretch>
            <a:fillRect/>
          </a:stretch>
        </p:blipFill>
        <p:spPr bwMode="auto">
          <a:xfrm>
            <a:off x="2828925" y="3124200"/>
            <a:ext cx="2638425" cy="1776413"/>
          </a:xfrm>
          <a:prstGeom prst="rect">
            <a:avLst/>
          </a:prstGeom>
          <a:noFill/>
          <a:ln w="9525">
            <a:solidFill>
              <a:srgbClr val="0714BB"/>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4612"/>
                                        </p:tgtEl>
                                        <p:attrNameLst>
                                          <p:attrName>style.visibility</p:attrName>
                                        </p:attrNameLst>
                                      </p:cBhvr>
                                      <p:to>
                                        <p:strVal val="visible"/>
                                      </p:to>
                                    </p:set>
                                    <p:animEffect transition="in" filter="dissolve">
                                      <p:cBhvr>
                                        <p:cTn id="7" dur="500"/>
                                        <p:tgtEl>
                                          <p:spTgt spid="3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p:cNvSpPr>
            <a:spLocks noGrp="1" noChangeArrowheads="1"/>
          </p:cNvSpPr>
          <p:nvPr>
            <p:ph type="body" idx="1"/>
          </p:nvPr>
        </p:nvSpPr>
        <p:spPr>
          <a:xfrm>
            <a:off x="685800" y="228600"/>
            <a:ext cx="7772400" cy="4800600"/>
          </a:xfrm>
        </p:spPr>
        <p:txBody>
          <a:bodyPr/>
          <a:lstStyle/>
          <a:p>
            <a:pPr>
              <a:buFontTx/>
              <a:buNone/>
            </a:pPr>
            <a:r>
              <a:rPr lang="en-GB" sz="2400">
                <a:solidFill>
                  <a:schemeClr val="accent2"/>
                </a:solidFill>
                <a:cs typeface="Times New Roman" pitchFamily="18" charset="0"/>
              </a:rPr>
              <a:t>4.4 Induction Energy</a:t>
            </a:r>
          </a:p>
          <a:p>
            <a:endParaRPr lang="en-GB" sz="2400">
              <a:cs typeface="Times New Roman" pitchFamily="18" charset="0"/>
            </a:endParaRPr>
          </a:p>
          <a:p>
            <a:r>
              <a:rPr lang="en-GB">
                <a:cs typeface="Times New Roman" pitchFamily="18" charset="0"/>
              </a:rPr>
              <a:t>A charge (</a:t>
            </a:r>
            <a:r>
              <a:rPr lang="en-GB" i="1">
                <a:cs typeface="Times New Roman" pitchFamily="18" charset="0"/>
              </a:rPr>
              <a:t>i.e.</a:t>
            </a:r>
            <a:r>
              <a:rPr lang="en-GB">
                <a:cs typeface="Times New Roman" pitchFamily="18" charset="0"/>
              </a:rPr>
              <a:t> an ion = electric monopole), or asymmetric charge distribution (dipole, quadrupole </a:t>
            </a:r>
            <a:r>
              <a:rPr lang="en-GB" i="1">
                <a:cs typeface="Times New Roman" pitchFamily="18" charset="0"/>
              </a:rPr>
              <a:t>etc.</a:t>
            </a:r>
            <a:r>
              <a:rPr lang="en-GB">
                <a:cs typeface="Times New Roman" pitchFamily="18" charset="0"/>
              </a:rPr>
              <a:t>) gives rise to an electric field (</a:t>
            </a:r>
            <a:r>
              <a:rPr lang="en-GB" i="1">
                <a:cs typeface="Times New Roman" pitchFamily="18" charset="0"/>
              </a:rPr>
              <a:t>E</a:t>
            </a:r>
            <a:r>
              <a:rPr lang="en-GB">
                <a:cs typeface="Times New Roman" pitchFamily="18" charset="0"/>
              </a:rPr>
              <a:t>) which causes the polarization of neighbouring atoms or molecules and the creation of an </a:t>
            </a:r>
            <a:r>
              <a:rPr lang="en-GB">
                <a:solidFill>
                  <a:srgbClr val="FF0000"/>
                </a:solidFill>
                <a:cs typeface="Times New Roman" pitchFamily="18" charset="0"/>
              </a:rPr>
              <a:t>induced dipole</a:t>
            </a:r>
            <a:r>
              <a:rPr lang="en-GB">
                <a:cs typeface="Times New Roman" pitchFamily="18" charset="0"/>
              </a:rPr>
              <a:t>, </a:t>
            </a:r>
            <a:r>
              <a:rPr lang="en-GB">
                <a:solidFill>
                  <a:srgbClr val="FF0000"/>
                </a:solidFill>
                <a:cs typeface="Times New Roman" pitchFamily="18" charset="0"/>
                <a:sym typeface="Symbol" pitchFamily="80" charset="2"/>
              </a:rPr>
              <a:t></a:t>
            </a:r>
            <a:r>
              <a:rPr lang="en-GB" baseline="-25000">
                <a:solidFill>
                  <a:srgbClr val="FF0000"/>
                </a:solidFill>
                <a:cs typeface="Times New Roman" pitchFamily="18" charset="0"/>
                <a:sym typeface="Symbol" pitchFamily="80" charset="2"/>
              </a:rPr>
              <a:t>ind</a:t>
            </a:r>
            <a:r>
              <a:rPr lang="en-GB">
                <a:solidFill>
                  <a:srgbClr val="FF0000"/>
                </a:solidFill>
                <a:cs typeface="Times New Roman" pitchFamily="18" charset="0"/>
              </a:rPr>
              <a:t> = </a:t>
            </a:r>
            <a:r>
              <a:rPr lang="en-GB">
                <a:solidFill>
                  <a:srgbClr val="FF0000"/>
                </a:solidFill>
                <a:cs typeface="Times New Roman" pitchFamily="18" charset="0"/>
                <a:sym typeface="Symbol" pitchFamily="80" charset="2"/>
              </a:rPr>
              <a:t></a:t>
            </a:r>
            <a:r>
              <a:rPr lang="en-GB" i="1">
                <a:solidFill>
                  <a:srgbClr val="FF0000"/>
                </a:solidFill>
                <a:cs typeface="Times New Roman" pitchFamily="18" charset="0"/>
                <a:sym typeface="Symbol" pitchFamily="80" charset="2"/>
              </a:rPr>
              <a:t></a:t>
            </a:r>
            <a:r>
              <a:rPr lang="en-GB">
                <a:cs typeface="Times New Roman" pitchFamily="18" charset="0"/>
              </a:rPr>
              <a:t> (where </a:t>
            </a:r>
            <a:r>
              <a:rPr lang="en-GB">
                <a:solidFill>
                  <a:srgbClr val="FF0000"/>
                </a:solidFill>
                <a:cs typeface="Times New Roman" pitchFamily="18" charset="0"/>
                <a:sym typeface="Symbol" pitchFamily="80" charset="2"/>
              </a:rPr>
              <a:t></a:t>
            </a:r>
            <a:r>
              <a:rPr lang="en-GB">
                <a:cs typeface="Times New Roman" pitchFamily="18" charset="0"/>
              </a:rPr>
              <a:t> is the </a:t>
            </a:r>
            <a:r>
              <a:rPr lang="en-GB">
                <a:solidFill>
                  <a:srgbClr val="FF0000"/>
                </a:solidFill>
                <a:cs typeface="Times New Roman" pitchFamily="18" charset="0"/>
              </a:rPr>
              <a:t>polarizability</a:t>
            </a:r>
            <a:r>
              <a:rPr lang="en-GB">
                <a:cs typeface="Times New Roman" pitchFamily="18" charset="0"/>
              </a:rPr>
              <a:t> of the atom or molecule). </a:t>
            </a:r>
          </a:p>
          <a:p>
            <a:endParaRPr lang="en-GB">
              <a:cs typeface="Times New Roman" pitchFamily="18" charset="0"/>
            </a:endParaRPr>
          </a:p>
          <a:p>
            <a:pPr>
              <a:buFontTx/>
              <a:buNone/>
            </a:pPr>
            <a:r>
              <a:rPr lang="en-GB">
                <a:solidFill>
                  <a:srgbClr val="FF0000"/>
                </a:solidFill>
                <a:cs typeface="Times New Roman" pitchFamily="18" charset="0"/>
              </a:rPr>
              <a:t>Ion-Induced Dipole Energy</a:t>
            </a:r>
          </a:p>
          <a:p>
            <a:endParaRPr lang="en-GB">
              <a:cs typeface="Times New Roman" pitchFamily="18" charset="0"/>
            </a:endParaRPr>
          </a:p>
          <a:p>
            <a:endParaRPr lang="en-GB">
              <a:cs typeface="Times New Roman" pitchFamily="18" charset="0"/>
            </a:endParaRPr>
          </a:p>
          <a:p>
            <a:endParaRPr lang="en-GB">
              <a:cs typeface="Times New Roman" pitchFamily="18" charset="0"/>
            </a:endParaRPr>
          </a:p>
          <a:p>
            <a:endParaRPr lang="en-GB">
              <a:cs typeface="Times New Roman" pitchFamily="18" charset="0"/>
            </a:endParaRPr>
          </a:p>
          <a:p>
            <a:pPr>
              <a:buFontTx/>
              <a:buNone/>
            </a:pPr>
            <a:endParaRPr lang="en-GB">
              <a:solidFill>
                <a:srgbClr val="FF0000"/>
              </a:solidFill>
              <a:cs typeface="Times New Roman" pitchFamily="18" charset="0"/>
            </a:endParaRPr>
          </a:p>
        </p:txBody>
      </p:sp>
      <p:graphicFrame>
        <p:nvGraphicFramePr>
          <p:cNvPr id="306196" name="Object 20"/>
          <p:cNvGraphicFramePr>
            <a:graphicFrameLocks noChangeAspect="1"/>
          </p:cNvGraphicFramePr>
          <p:nvPr/>
        </p:nvGraphicFramePr>
        <p:xfrm>
          <a:off x="1143000" y="4038600"/>
          <a:ext cx="2898775" cy="939800"/>
        </p:xfrm>
        <a:graphic>
          <a:graphicData uri="http://schemas.openxmlformats.org/presentationml/2006/ole">
            <mc:AlternateContent xmlns:mc="http://schemas.openxmlformats.org/markup-compatibility/2006">
              <mc:Choice xmlns:v="urn:schemas-microsoft-com:vml" Requires="v">
                <p:oleObj spid="_x0000_s306231" name="Equation" r:id="rId3" imgW="1447560" imgH="469800" progId="Equation.3">
                  <p:embed/>
                </p:oleObj>
              </mc:Choice>
              <mc:Fallback>
                <p:oleObj name="Equation" r:id="rId3" imgW="1447560" imgH="4698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038600"/>
                        <a:ext cx="2898775"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6213" name="Group 37"/>
          <p:cNvGrpSpPr>
            <a:grpSpLocks/>
          </p:cNvGrpSpPr>
          <p:nvPr/>
        </p:nvGrpSpPr>
        <p:grpSpPr bwMode="auto">
          <a:xfrm>
            <a:off x="5105400" y="3733800"/>
            <a:ext cx="2112963" cy="1562100"/>
            <a:chOff x="3216" y="2352"/>
            <a:chExt cx="1331" cy="984"/>
          </a:xfrm>
        </p:grpSpPr>
        <p:grpSp>
          <p:nvGrpSpPr>
            <p:cNvPr id="306210" name="Group 34"/>
            <p:cNvGrpSpPr>
              <a:grpSpLocks/>
            </p:cNvGrpSpPr>
            <p:nvPr/>
          </p:nvGrpSpPr>
          <p:grpSpPr bwMode="auto">
            <a:xfrm>
              <a:off x="3216" y="2352"/>
              <a:ext cx="1136" cy="984"/>
              <a:chOff x="3177" y="1632"/>
              <a:chExt cx="1136" cy="984"/>
            </a:xfrm>
          </p:grpSpPr>
          <p:sp>
            <p:nvSpPr>
              <p:cNvPr id="306180" name="Oval 4"/>
              <p:cNvSpPr>
                <a:spLocks noChangeArrowheads="1"/>
              </p:cNvSpPr>
              <p:nvPr/>
            </p:nvSpPr>
            <p:spPr bwMode="auto">
              <a:xfrm>
                <a:off x="3203" y="2066"/>
                <a:ext cx="145" cy="145"/>
              </a:xfrm>
              <a:prstGeom prst="ellipse">
                <a:avLst/>
              </a:prstGeom>
              <a:solidFill>
                <a:srgbClr val="FF0000"/>
              </a:solidFill>
              <a:ln w="9525">
                <a:solidFill>
                  <a:srgbClr val="000000"/>
                </a:solidFill>
                <a:round/>
                <a:headEnd/>
                <a:tailEnd/>
              </a:ln>
            </p:spPr>
            <p:txBody>
              <a:bodyPr/>
              <a:lstStyle/>
              <a:p>
                <a:endParaRPr lang="en-US"/>
              </a:p>
            </p:txBody>
          </p:sp>
          <p:sp>
            <p:nvSpPr>
              <p:cNvPr id="306181" name="Text Box 5"/>
              <p:cNvSpPr txBox="1">
                <a:spLocks noChangeArrowheads="1"/>
              </p:cNvSpPr>
              <p:nvPr/>
            </p:nvSpPr>
            <p:spPr bwMode="auto">
              <a:xfrm>
                <a:off x="3191" y="2042"/>
                <a:ext cx="217" cy="218"/>
              </a:xfrm>
              <a:prstGeom prst="rect">
                <a:avLst/>
              </a:prstGeom>
              <a:noFill/>
              <a:ln w="9525">
                <a:noFill/>
                <a:miter lim="800000"/>
                <a:headEnd/>
                <a:tailEnd/>
              </a:ln>
            </p:spPr>
            <p:txBody>
              <a:bodyPr/>
              <a:lstStyle/>
              <a:p>
                <a:pPr eaLnBrk="0" hangingPunct="0"/>
                <a:r>
                  <a:rPr lang="en-US" sz="1600" b="1">
                    <a:latin typeface="Times New Roman" pitchFamily="18" charset="0"/>
                  </a:rPr>
                  <a:t>+</a:t>
                </a:r>
              </a:p>
            </p:txBody>
          </p:sp>
          <p:sp>
            <p:nvSpPr>
              <p:cNvPr id="306182" name="Oval 6"/>
              <p:cNvSpPr>
                <a:spLocks noChangeArrowheads="1"/>
              </p:cNvSpPr>
              <p:nvPr/>
            </p:nvSpPr>
            <p:spPr bwMode="auto">
              <a:xfrm>
                <a:off x="3782" y="2006"/>
                <a:ext cx="434" cy="217"/>
              </a:xfrm>
              <a:prstGeom prst="ellipse">
                <a:avLst/>
              </a:prstGeom>
              <a:solidFill>
                <a:srgbClr val="99CC00"/>
              </a:solidFill>
              <a:ln w="9525">
                <a:solidFill>
                  <a:srgbClr val="000000"/>
                </a:solidFill>
                <a:round/>
                <a:headEnd/>
                <a:tailEnd/>
              </a:ln>
            </p:spPr>
            <p:txBody>
              <a:bodyPr/>
              <a:lstStyle/>
              <a:p>
                <a:endParaRPr lang="en-US"/>
              </a:p>
            </p:txBody>
          </p:sp>
          <p:sp>
            <p:nvSpPr>
              <p:cNvPr id="306183" name="Text Box 7"/>
              <p:cNvSpPr txBox="1">
                <a:spLocks noChangeArrowheads="1"/>
              </p:cNvSpPr>
              <p:nvPr/>
            </p:nvSpPr>
            <p:spPr bwMode="auto">
              <a:xfrm>
                <a:off x="4096" y="2024"/>
                <a:ext cx="217" cy="217"/>
              </a:xfrm>
              <a:prstGeom prst="rect">
                <a:avLst/>
              </a:prstGeom>
              <a:noFill/>
              <a:ln w="9525">
                <a:noFill/>
                <a:miter lim="800000"/>
                <a:headEnd/>
                <a:tailEnd/>
              </a:ln>
            </p:spPr>
            <p:txBody>
              <a:bodyPr/>
              <a:lstStyle/>
              <a:p>
                <a:pPr eaLnBrk="0" hangingPunct="0"/>
                <a:r>
                  <a:rPr lang="en-US" sz="1200">
                    <a:latin typeface="Times New Roman" pitchFamily="18" charset="0"/>
                  </a:rPr>
                  <a:t>+</a:t>
                </a:r>
              </a:p>
            </p:txBody>
          </p:sp>
          <p:sp>
            <p:nvSpPr>
              <p:cNvPr id="306184" name="Text Box 8"/>
              <p:cNvSpPr txBox="1">
                <a:spLocks noChangeArrowheads="1"/>
              </p:cNvSpPr>
              <p:nvPr/>
            </p:nvSpPr>
            <p:spPr bwMode="auto">
              <a:xfrm>
                <a:off x="4017" y="2085"/>
                <a:ext cx="217" cy="145"/>
              </a:xfrm>
              <a:prstGeom prst="rect">
                <a:avLst/>
              </a:prstGeom>
              <a:noFill/>
              <a:ln w="9525">
                <a:noFill/>
                <a:miter lim="800000"/>
                <a:headEnd/>
                <a:tailEnd/>
              </a:ln>
            </p:spPr>
            <p:txBody>
              <a:bodyPr/>
              <a:lstStyle/>
              <a:p>
                <a:pPr eaLnBrk="0" hangingPunct="0"/>
                <a:r>
                  <a:rPr lang="en-US" sz="1200">
                    <a:latin typeface="Times New Roman" pitchFamily="18" charset="0"/>
                  </a:rPr>
                  <a:t>+</a:t>
                </a:r>
              </a:p>
            </p:txBody>
          </p:sp>
          <p:sp>
            <p:nvSpPr>
              <p:cNvPr id="306185" name="Text Box 9"/>
              <p:cNvSpPr txBox="1">
                <a:spLocks noChangeArrowheads="1"/>
              </p:cNvSpPr>
              <p:nvPr/>
            </p:nvSpPr>
            <p:spPr bwMode="auto">
              <a:xfrm>
                <a:off x="4017" y="1976"/>
                <a:ext cx="217" cy="217"/>
              </a:xfrm>
              <a:prstGeom prst="rect">
                <a:avLst/>
              </a:prstGeom>
              <a:noFill/>
              <a:ln w="9525">
                <a:noFill/>
                <a:miter lim="800000"/>
                <a:headEnd/>
                <a:tailEnd/>
              </a:ln>
            </p:spPr>
            <p:txBody>
              <a:bodyPr/>
              <a:lstStyle/>
              <a:p>
                <a:pPr eaLnBrk="0" hangingPunct="0"/>
                <a:r>
                  <a:rPr lang="en-US" sz="1200">
                    <a:latin typeface="Times New Roman" pitchFamily="18" charset="0"/>
                  </a:rPr>
                  <a:t>+</a:t>
                </a:r>
              </a:p>
            </p:txBody>
          </p:sp>
          <p:sp>
            <p:nvSpPr>
              <p:cNvPr id="306186" name="Text Box 10"/>
              <p:cNvSpPr txBox="1">
                <a:spLocks noChangeArrowheads="1"/>
              </p:cNvSpPr>
              <p:nvPr/>
            </p:nvSpPr>
            <p:spPr bwMode="auto">
              <a:xfrm>
                <a:off x="3758" y="1994"/>
                <a:ext cx="217" cy="217"/>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endParaRPr lang="en-US" sz="1600">
                  <a:latin typeface="Times New Roman" pitchFamily="18" charset="0"/>
                </a:endParaRPr>
              </a:p>
            </p:txBody>
          </p:sp>
          <p:sp>
            <p:nvSpPr>
              <p:cNvPr id="306187" name="Text Box 11"/>
              <p:cNvSpPr txBox="1">
                <a:spLocks noChangeArrowheads="1"/>
              </p:cNvSpPr>
              <p:nvPr/>
            </p:nvSpPr>
            <p:spPr bwMode="auto">
              <a:xfrm>
                <a:off x="3812" y="1934"/>
                <a:ext cx="218" cy="217"/>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endParaRPr lang="en-US" sz="1200">
                  <a:latin typeface="Times New Roman" pitchFamily="18" charset="0"/>
                </a:endParaRPr>
              </a:p>
            </p:txBody>
          </p:sp>
          <p:sp>
            <p:nvSpPr>
              <p:cNvPr id="306188" name="Text Box 12"/>
              <p:cNvSpPr txBox="1">
                <a:spLocks noChangeArrowheads="1"/>
              </p:cNvSpPr>
              <p:nvPr/>
            </p:nvSpPr>
            <p:spPr bwMode="auto">
              <a:xfrm>
                <a:off x="3818" y="2048"/>
                <a:ext cx="218"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endParaRPr lang="en-US" sz="1200">
                  <a:latin typeface="Times New Roman" pitchFamily="18" charset="0"/>
                </a:endParaRPr>
              </a:p>
            </p:txBody>
          </p:sp>
          <p:sp>
            <p:nvSpPr>
              <p:cNvPr id="306189" name="Line 13"/>
              <p:cNvSpPr>
                <a:spLocks noChangeShapeType="1"/>
              </p:cNvSpPr>
              <p:nvPr/>
            </p:nvSpPr>
            <p:spPr bwMode="auto">
              <a:xfrm>
                <a:off x="3275" y="1849"/>
                <a:ext cx="724" cy="0"/>
              </a:xfrm>
              <a:prstGeom prst="line">
                <a:avLst/>
              </a:prstGeom>
              <a:noFill/>
              <a:ln w="9525">
                <a:solidFill>
                  <a:srgbClr val="000000"/>
                </a:solidFill>
                <a:round/>
                <a:headEnd type="triangle" w="med" len="med"/>
                <a:tailEnd type="triangle" w="med" len="med"/>
              </a:ln>
            </p:spPr>
            <p:txBody>
              <a:bodyPr/>
              <a:lstStyle/>
              <a:p>
                <a:endParaRPr lang="en-US"/>
              </a:p>
            </p:txBody>
          </p:sp>
          <p:sp>
            <p:nvSpPr>
              <p:cNvPr id="306190" name="Text Box 14"/>
              <p:cNvSpPr txBox="1">
                <a:spLocks noChangeArrowheads="1"/>
              </p:cNvSpPr>
              <p:nvPr/>
            </p:nvSpPr>
            <p:spPr bwMode="auto">
              <a:xfrm>
                <a:off x="3552" y="1632"/>
                <a:ext cx="290" cy="290"/>
              </a:xfrm>
              <a:prstGeom prst="rect">
                <a:avLst/>
              </a:prstGeom>
              <a:noFill/>
              <a:ln w="9525">
                <a:noFill/>
                <a:miter lim="800000"/>
                <a:headEnd/>
                <a:tailEnd/>
              </a:ln>
            </p:spPr>
            <p:txBody>
              <a:bodyPr/>
              <a:lstStyle/>
              <a:p>
                <a:pPr eaLnBrk="0" hangingPunct="0"/>
                <a:r>
                  <a:rPr lang="en-US" i="1">
                    <a:latin typeface="Times New Roman" pitchFamily="18" charset="0"/>
                  </a:rPr>
                  <a:t>r</a:t>
                </a:r>
              </a:p>
            </p:txBody>
          </p:sp>
          <p:sp>
            <p:nvSpPr>
              <p:cNvPr id="306191" name="Text Box 15"/>
              <p:cNvSpPr txBox="1">
                <a:spLocks noChangeArrowheads="1"/>
              </p:cNvSpPr>
              <p:nvPr/>
            </p:nvSpPr>
            <p:spPr bwMode="auto">
              <a:xfrm>
                <a:off x="3758" y="1801"/>
                <a:ext cx="290"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r>
                  <a:rPr lang="en-US" sz="1600" i="1">
                    <a:latin typeface="Times New Roman" pitchFamily="18" charset="0"/>
                  </a:rPr>
                  <a:t>q</a:t>
                </a:r>
                <a:endParaRPr lang="en-US" sz="1600">
                  <a:latin typeface="Times New Roman" pitchFamily="18" charset="0"/>
                </a:endParaRPr>
              </a:p>
            </p:txBody>
          </p:sp>
          <p:sp>
            <p:nvSpPr>
              <p:cNvPr id="306192" name="Text Box 16"/>
              <p:cNvSpPr txBox="1">
                <a:spLocks noChangeArrowheads="1"/>
              </p:cNvSpPr>
              <p:nvPr/>
            </p:nvSpPr>
            <p:spPr bwMode="auto">
              <a:xfrm>
                <a:off x="3988" y="1813"/>
                <a:ext cx="289" cy="217"/>
              </a:xfrm>
              <a:prstGeom prst="rect">
                <a:avLst/>
              </a:prstGeom>
              <a:noFill/>
              <a:ln w="9525">
                <a:noFill/>
                <a:miter lim="800000"/>
                <a:headEnd/>
                <a:tailEnd/>
              </a:ln>
            </p:spPr>
            <p:txBody>
              <a:bodyPr/>
              <a:lstStyle/>
              <a:p>
                <a:pPr eaLnBrk="0" hangingPunct="0"/>
                <a:r>
                  <a:rPr lang="en-US" sz="1600">
                    <a:latin typeface="Times New Roman" pitchFamily="18" charset="0"/>
                  </a:rPr>
                  <a:t>+</a:t>
                </a:r>
                <a:r>
                  <a:rPr lang="en-US" sz="1600" i="1">
                    <a:latin typeface="Times New Roman" pitchFamily="18" charset="0"/>
                  </a:rPr>
                  <a:t>q</a:t>
                </a:r>
                <a:endParaRPr lang="en-US" sz="1200">
                  <a:latin typeface="Times New Roman" pitchFamily="18" charset="0"/>
                </a:endParaRPr>
              </a:p>
            </p:txBody>
          </p:sp>
          <p:sp>
            <p:nvSpPr>
              <p:cNvPr id="306193" name="Line 17"/>
              <p:cNvSpPr>
                <a:spLocks noChangeShapeType="1"/>
              </p:cNvSpPr>
              <p:nvPr/>
            </p:nvSpPr>
            <p:spPr bwMode="auto">
              <a:xfrm>
                <a:off x="3854" y="2338"/>
                <a:ext cx="362" cy="0"/>
              </a:xfrm>
              <a:prstGeom prst="line">
                <a:avLst/>
              </a:prstGeom>
              <a:noFill/>
              <a:ln w="38100">
                <a:solidFill>
                  <a:srgbClr val="000000"/>
                </a:solidFill>
                <a:round/>
                <a:headEnd/>
                <a:tailEnd type="triangle" w="med" len="med"/>
              </a:ln>
            </p:spPr>
            <p:txBody>
              <a:bodyPr/>
              <a:lstStyle/>
              <a:p>
                <a:endParaRPr lang="en-US"/>
              </a:p>
            </p:txBody>
          </p:sp>
          <p:sp>
            <p:nvSpPr>
              <p:cNvPr id="306194" name="Text Box 18"/>
              <p:cNvSpPr txBox="1">
                <a:spLocks noChangeArrowheads="1"/>
              </p:cNvSpPr>
              <p:nvPr/>
            </p:nvSpPr>
            <p:spPr bwMode="auto">
              <a:xfrm>
                <a:off x="3854" y="2326"/>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baseline="-25000">
                    <a:latin typeface="Times New Roman" pitchFamily="18" charset="0"/>
                  </a:rPr>
                  <a:t>ind</a:t>
                </a:r>
                <a:endParaRPr lang="en-US" sz="1800">
                  <a:latin typeface="Times New Roman" pitchFamily="18" charset="0"/>
                </a:endParaRPr>
              </a:p>
            </p:txBody>
          </p:sp>
          <p:sp>
            <p:nvSpPr>
              <p:cNvPr id="306195" name="Text Box 19"/>
              <p:cNvSpPr txBox="1">
                <a:spLocks noChangeArrowheads="1"/>
              </p:cNvSpPr>
              <p:nvPr/>
            </p:nvSpPr>
            <p:spPr bwMode="auto">
              <a:xfrm>
                <a:off x="3177" y="1852"/>
                <a:ext cx="252" cy="212"/>
              </a:xfrm>
              <a:prstGeom prst="rect">
                <a:avLst/>
              </a:prstGeom>
              <a:noFill/>
              <a:ln w="9525">
                <a:noFill/>
                <a:miter lim="800000"/>
                <a:headEnd/>
                <a:tailEnd/>
              </a:ln>
              <a:effectLst/>
            </p:spPr>
            <p:txBody>
              <a:bodyPr wrap="none">
                <a:spAutoFit/>
              </a:bodyPr>
              <a:lstStyle/>
              <a:p>
                <a:r>
                  <a:rPr lang="en-GB" sz="1600" i="1">
                    <a:latin typeface="Times" pitchFamily="80" charset="0"/>
                  </a:rPr>
                  <a:t>Q</a:t>
                </a:r>
                <a:r>
                  <a:rPr lang="en-GB" sz="1600" baseline="-25000">
                    <a:latin typeface="Times" pitchFamily="80" charset="0"/>
                  </a:rPr>
                  <a:t>1</a:t>
                </a:r>
              </a:p>
            </p:txBody>
          </p:sp>
        </p:grpSp>
        <p:sp>
          <p:nvSpPr>
            <p:cNvPr id="306211" name="Text Box 35"/>
            <p:cNvSpPr txBox="1">
              <a:spLocks noChangeArrowheads="1"/>
            </p:cNvSpPr>
            <p:nvPr/>
          </p:nvSpPr>
          <p:spPr bwMode="auto">
            <a:xfrm>
              <a:off x="4272" y="2688"/>
              <a:ext cx="275" cy="250"/>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2</a:t>
              </a:r>
              <a:endParaRPr lang="en-GB" baseline="-25000">
                <a:solidFill>
                  <a:schemeClr val="accent2"/>
                </a:solidFill>
              </a:endParaRPr>
            </a:p>
          </p:txBody>
        </p:sp>
      </p:grpSp>
      <p:graphicFrame>
        <p:nvGraphicFramePr>
          <p:cNvPr id="306212" name="Object 36"/>
          <p:cNvGraphicFramePr>
            <a:graphicFrameLocks noChangeAspect="1"/>
          </p:cNvGraphicFramePr>
          <p:nvPr/>
        </p:nvGraphicFramePr>
        <p:xfrm>
          <a:off x="1701800" y="5384800"/>
          <a:ext cx="1779588" cy="990600"/>
        </p:xfrm>
        <a:graphic>
          <a:graphicData uri="http://schemas.openxmlformats.org/presentationml/2006/ole">
            <mc:AlternateContent xmlns:mc="http://schemas.openxmlformats.org/markup-compatibility/2006">
              <mc:Choice xmlns:v="urn:schemas-microsoft-com:vml" Requires="v">
                <p:oleObj spid="_x0000_s306232" name="Equation" r:id="rId5" imgW="888840" imgH="495000" progId="Equation.3">
                  <p:embed/>
                </p:oleObj>
              </mc:Choice>
              <mc:Fallback>
                <p:oleObj name="Equation" r:id="rId5" imgW="888840" imgH="495000" progId="Equation.3">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800" y="5384800"/>
                        <a:ext cx="17795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6213"/>
                                        </p:tgtEl>
                                        <p:attrNameLst>
                                          <p:attrName>style.visibility</p:attrName>
                                        </p:attrNameLst>
                                      </p:cBhvr>
                                      <p:to>
                                        <p:strVal val="visible"/>
                                      </p:to>
                                    </p:set>
                                    <p:anim calcmode="lin" valueType="num">
                                      <p:cBhvr additive="base">
                                        <p:cTn id="7" dur="500" fill="hold"/>
                                        <p:tgtEl>
                                          <p:spTgt spid="306213"/>
                                        </p:tgtEl>
                                        <p:attrNameLst>
                                          <p:attrName>ppt_x</p:attrName>
                                        </p:attrNameLst>
                                      </p:cBhvr>
                                      <p:tavLst>
                                        <p:tav tm="0">
                                          <p:val>
                                            <p:strVal val="1+#ppt_w/2"/>
                                          </p:val>
                                        </p:tav>
                                        <p:tav tm="100000">
                                          <p:val>
                                            <p:strVal val="#ppt_x"/>
                                          </p:val>
                                        </p:tav>
                                      </p:tavLst>
                                    </p:anim>
                                    <p:anim calcmode="lin" valueType="num">
                                      <p:cBhvr additive="base">
                                        <p:cTn id="8" dur="500" fill="hold"/>
                                        <p:tgtEl>
                                          <p:spTgt spid="3062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6196"/>
                                        </p:tgtEl>
                                        <p:attrNameLst>
                                          <p:attrName>style.visibility</p:attrName>
                                        </p:attrNameLst>
                                      </p:cBhvr>
                                      <p:to>
                                        <p:strVal val="visible"/>
                                      </p:to>
                                    </p:set>
                                    <p:anim calcmode="lin" valueType="num">
                                      <p:cBhvr additive="base">
                                        <p:cTn id="13" dur="500" fill="hold"/>
                                        <p:tgtEl>
                                          <p:spTgt spid="306196"/>
                                        </p:tgtEl>
                                        <p:attrNameLst>
                                          <p:attrName>ppt_x</p:attrName>
                                        </p:attrNameLst>
                                      </p:cBhvr>
                                      <p:tavLst>
                                        <p:tav tm="0">
                                          <p:val>
                                            <p:strVal val="0-#ppt_w/2"/>
                                          </p:val>
                                        </p:tav>
                                        <p:tav tm="100000">
                                          <p:val>
                                            <p:strVal val="#ppt_x"/>
                                          </p:val>
                                        </p:tav>
                                      </p:tavLst>
                                    </p:anim>
                                    <p:anim calcmode="lin" valueType="num">
                                      <p:cBhvr additive="base">
                                        <p:cTn id="14" dur="500" fill="hold"/>
                                        <p:tgtEl>
                                          <p:spTgt spid="3061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06212"/>
                                        </p:tgtEl>
                                        <p:attrNameLst>
                                          <p:attrName>style.visibility</p:attrName>
                                        </p:attrNameLst>
                                      </p:cBhvr>
                                      <p:to>
                                        <p:strVal val="visible"/>
                                      </p:to>
                                    </p:set>
                                    <p:anim calcmode="lin" valueType="num">
                                      <p:cBhvr additive="base">
                                        <p:cTn id="19" dur="500" fill="hold"/>
                                        <p:tgtEl>
                                          <p:spTgt spid="306212"/>
                                        </p:tgtEl>
                                        <p:attrNameLst>
                                          <p:attrName>ppt_x</p:attrName>
                                        </p:attrNameLst>
                                      </p:cBhvr>
                                      <p:tavLst>
                                        <p:tav tm="0">
                                          <p:val>
                                            <p:strVal val="0-#ppt_w/2"/>
                                          </p:val>
                                        </p:tav>
                                        <p:tav tm="100000">
                                          <p:val>
                                            <p:strVal val="#ppt_x"/>
                                          </p:val>
                                        </p:tav>
                                      </p:tavLst>
                                    </p:anim>
                                    <p:anim calcmode="lin" valueType="num">
                                      <p:cBhvr additive="base">
                                        <p:cTn id="20" dur="500" fill="hold"/>
                                        <p:tgtEl>
                                          <p:spTgt spid="306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3"/>
          <p:cNvSpPr>
            <a:spLocks noGrp="1" noChangeArrowheads="1"/>
          </p:cNvSpPr>
          <p:nvPr>
            <p:ph type="body" idx="1"/>
          </p:nvPr>
        </p:nvSpPr>
        <p:spPr>
          <a:xfrm>
            <a:off x="762000" y="457200"/>
            <a:ext cx="7772400" cy="4800600"/>
          </a:xfrm>
        </p:spPr>
        <p:txBody>
          <a:bodyPr/>
          <a:lstStyle/>
          <a:p>
            <a:pPr>
              <a:lnSpc>
                <a:spcPct val="90000"/>
              </a:lnSpc>
              <a:buFontTx/>
              <a:buNone/>
            </a:pPr>
            <a:r>
              <a:rPr lang="en-GB">
                <a:solidFill>
                  <a:srgbClr val="FF0000"/>
                </a:solidFill>
                <a:cs typeface="Times New Roman" pitchFamily="18" charset="0"/>
              </a:rPr>
              <a:t>Dipole-Induced Dipole Energy</a:t>
            </a:r>
            <a:endParaRPr lang="en-GB">
              <a:cs typeface="Times New Roman" pitchFamily="18" charset="0"/>
            </a:endParaRPr>
          </a:p>
          <a:p>
            <a:pPr>
              <a:lnSpc>
                <a:spcPct val="90000"/>
              </a:lnSpc>
              <a:buFontTx/>
              <a:buNone/>
            </a:pPr>
            <a:r>
              <a:rPr lang="en-GB" sz="1800">
                <a:cs typeface="Times New Roman" pitchFamily="18" charset="0"/>
              </a:rPr>
              <a:t>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The induced dipole (</a:t>
            </a:r>
            <a:r>
              <a:rPr lang="en-GB" sz="1800">
                <a:cs typeface="Times New Roman" pitchFamily="18" charset="0"/>
                <a:sym typeface="Symbol" pitchFamily="80" charset="2"/>
              </a:rPr>
              <a:t></a:t>
            </a:r>
            <a:r>
              <a:rPr lang="en-GB" sz="1800" baseline="-25000">
                <a:cs typeface="Times New Roman" pitchFamily="18" charset="0"/>
                <a:sym typeface="Symbol" pitchFamily="80" charset="2"/>
              </a:rPr>
              <a:t>ind</a:t>
            </a:r>
            <a:r>
              <a:rPr lang="en-GB" sz="1800">
                <a:cs typeface="Times New Roman" pitchFamily="18" charset="0"/>
                <a:sym typeface="Symbol" pitchFamily="80" charset="2"/>
              </a:rPr>
              <a:t>) </a:t>
            </a:r>
            <a:r>
              <a:rPr lang="en-GB" sz="1800">
                <a:cs typeface="Times New Roman" pitchFamily="18" charset="0"/>
              </a:rPr>
              <a:t>interacts in an attractive fashion with the original (permanent) dipole (</a:t>
            </a:r>
            <a:r>
              <a:rPr lang="en-GB" sz="1800">
                <a:cs typeface="Times New Roman" pitchFamily="18" charset="0"/>
                <a:sym typeface="Symbol" pitchFamily="80" charset="2"/>
              </a:rPr>
              <a:t></a:t>
            </a:r>
            <a:r>
              <a:rPr lang="en-GB" sz="1800" baseline="-25000">
                <a:cs typeface="Times New Roman" pitchFamily="18" charset="0"/>
                <a:sym typeface="Symbol" pitchFamily="80" charset="2"/>
              </a:rPr>
              <a:t>1</a:t>
            </a:r>
            <a:r>
              <a:rPr lang="en-GB" sz="1800">
                <a:cs typeface="Times New Roman" pitchFamily="18" charset="0"/>
              </a:rPr>
              <a:t>). </a:t>
            </a:r>
          </a:p>
          <a:p>
            <a:pPr>
              <a:lnSpc>
                <a:spcPct val="90000"/>
              </a:lnSpc>
            </a:pPr>
            <a:endParaRPr lang="en-GB" sz="1800">
              <a:cs typeface="Times New Roman" pitchFamily="18" charset="0"/>
            </a:endParaRPr>
          </a:p>
          <a:p>
            <a:pPr>
              <a:lnSpc>
                <a:spcPct val="90000"/>
              </a:lnSpc>
            </a:pPr>
            <a:r>
              <a:rPr lang="en-GB" sz="1800">
                <a:cs typeface="Times New Roman" pitchFamily="18" charset="0"/>
              </a:rPr>
              <a:t>The (induction) interaction energy between a permanent dipole (</a:t>
            </a:r>
            <a:r>
              <a:rPr lang="en-GB" sz="1800">
                <a:cs typeface="Times New Roman" pitchFamily="18" charset="0"/>
                <a:sym typeface="Symbol" pitchFamily="80" charset="2"/>
              </a:rPr>
              <a:t></a:t>
            </a:r>
            <a:r>
              <a:rPr lang="en-GB" sz="1800" baseline="-25000">
                <a:cs typeface="Times New Roman" pitchFamily="18" charset="0"/>
                <a:sym typeface="Symbol" pitchFamily="80" charset="2"/>
              </a:rPr>
              <a:t>1</a:t>
            </a:r>
            <a:r>
              <a:rPr lang="en-GB" sz="1800">
                <a:cs typeface="Times New Roman" pitchFamily="18" charset="0"/>
              </a:rPr>
              <a:t>) on molecule 1 and an induced dipole on molecule 2 (which has no dipole but has polarizability </a:t>
            </a:r>
            <a:r>
              <a:rPr lang="en-GB" sz="1800">
                <a:cs typeface="Times New Roman" pitchFamily="18" charset="0"/>
                <a:sym typeface="Symbol" pitchFamily="80" charset="2"/>
              </a:rPr>
              <a:t></a:t>
            </a:r>
            <a:r>
              <a:rPr lang="en-GB" sz="1800" baseline="-25000">
                <a:cs typeface="Times New Roman" pitchFamily="18" charset="0"/>
                <a:sym typeface="Symbol" pitchFamily="80" charset="2"/>
              </a:rPr>
              <a:t>2</a:t>
            </a:r>
            <a:r>
              <a:rPr lang="en-GB" sz="1800">
                <a:cs typeface="Times New Roman" pitchFamily="18" charset="0"/>
              </a:rPr>
              <a:t>), at a distance </a:t>
            </a:r>
            <a:r>
              <a:rPr lang="en-GB" sz="1800" i="1">
                <a:cs typeface="Times New Roman" pitchFamily="18" charset="0"/>
              </a:rPr>
              <a:t>r</a:t>
            </a:r>
            <a:r>
              <a:rPr lang="en-GB" sz="1800">
                <a:cs typeface="Times New Roman" pitchFamily="18" charset="0"/>
              </a:rPr>
              <a:t>, is given by:</a:t>
            </a:r>
            <a:r>
              <a:rPr lang="en-GB" sz="1800"/>
              <a:t> </a:t>
            </a: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t>	where </a:t>
            </a:r>
            <a:r>
              <a:rPr lang="en-GB" sz="1800">
                <a:cs typeface="Times New Roman" pitchFamily="18" charset="0"/>
                <a:sym typeface="Symbol" pitchFamily="80" charset="2"/>
              </a:rPr>
              <a:t></a:t>
            </a:r>
            <a:r>
              <a:rPr lang="en-GB" sz="1800" baseline="-30000">
                <a:cs typeface="Times New Roman" pitchFamily="18" charset="0"/>
              </a:rPr>
              <a:t>2</a:t>
            </a:r>
            <a:r>
              <a:rPr lang="en-GB" sz="1800">
                <a:cs typeface="Times New Roman" pitchFamily="18" charset="0"/>
              </a:rPr>
              <a:t> is the </a:t>
            </a:r>
            <a:r>
              <a:rPr lang="en-GB" sz="1800">
                <a:solidFill>
                  <a:schemeClr val="accent2"/>
                </a:solidFill>
                <a:cs typeface="Times New Roman" pitchFamily="18" charset="0"/>
              </a:rPr>
              <a:t>polarizability volume</a:t>
            </a:r>
            <a:r>
              <a:rPr lang="en-GB" sz="1800">
                <a:cs typeface="Times New Roman" pitchFamily="18" charset="0"/>
              </a:rPr>
              <a:t> of molecule 2 (</a:t>
            </a:r>
            <a:r>
              <a:rPr lang="en-GB" sz="1800">
                <a:cs typeface="Times New Roman" pitchFamily="18" charset="0"/>
                <a:sym typeface="Symbol" pitchFamily="80" charset="2"/>
              </a:rPr>
              <a:t></a:t>
            </a:r>
            <a:r>
              <a:rPr lang="en-GB" sz="1800" baseline="-30000">
                <a:cs typeface="Times New Roman" pitchFamily="18" charset="0"/>
              </a:rPr>
              <a:t>2</a:t>
            </a:r>
            <a:r>
              <a:rPr lang="en-GB" sz="1800">
                <a:cs typeface="Times New Roman" pitchFamily="18" charset="0"/>
              </a:rPr>
              <a:t> = </a:t>
            </a:r>
            <a:r>
              <a:rPr lang="en-GB" sz="1800">
                <a:cs typeface="Times New Roman" pitchFamily="18" charset="0"/>
                <a:sym typeface="Symbol" pitchFamily="80" charset="2"/>
              </a:rPr>
              <a:t></a:t>
            </a:r>
            <a:r>
              <a:rPr lang="en-GB" sz="1800" baseline="-30000">
                <a:cs typeface="Times New Roman" pitchFamily="18" charset="0"/>
              </a:rPr>
              <a:t>2</a:t>
            </a:r>
            <a:r>
              <a:rPr lang="en-GB" sz="1800">
                <a:cs typeface="Times New Roman" pitchFamily="18" charset="0"/>
              </a:rPr>
              <a:t>/(4</a:t>
            </a:r>
            <a:r>
              <a:rPr lang="en-GB" sz="1800">
                <a:cs typeface="Times New Roman" pitchFamily="18" charset="0"/>
                <a:sym typeface="Symbol" pitchFamily="80" charset="2"/>
              </a:rPr>
              <a:t></a:t>
            </a:r>
            <a:r>
              <a:rPr lang="en-GB" sz="1800" baseline="-30000">
                <a:cs typeface="Times New Roman" pitchFamily="18" charset="0"/>
              </a:rPr>
              <a:t>0</a:t>
            </a:r>
            <a:r>
              <a:rPr lang="en-GB" sz="1800">
                <a:cs typeface="Times New Roman" pitchFamily="18" charset="0"/>
              </a:rPr>
              <a:t>)).</a:t>
            </a:r>
            <a:r>
              <a:rPr lang="en-GB" sz="1800"/>
              <a:t> </a:t>
            </a:r>
          </a:p>
          <a:p>
            <a:pPr>
              <a:lnSpc>
                <a:spcPct val="90000"/>
              </a:lnSpc>
            </a:pPr>
            <a:endParaRPr lang="en-GB" sz="1800"/>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buFontTx/>
              <a:buNone/>
            </a:pPr>
            <a:r>
              <a:rPr lang="en-GB" sz="1800">
                <a:cs typeface="Times New Roman" pitchFamily="18" charset="0"/>
              </a:rPr>
              <a:t>	</a:t>
            </a:r>
          </a:p>
          <a:p>
            <a:pPr>
              <a:lnSpc>
                <a:spcPct val="90000"/>
              </a:lnSpc>
            </a:pPr>
            <a:endParaRPr lang="en-GB" sz="1800"/>
          </a:p>
        </p:txBody>
      </p:sp>
      <p:grpSp>
        <p:nvGrpSpPr>
          <p:cNvPr id="307221" name="Group 21"/>
          <p:cNvGrpSpPr>
            <a:grpSpLocks/>
          </p:cNvGrpSpPr>
          <p:nvPr/>
        </p:nvGrpSpPr>
        <p:grpSpPr bwMode="auto">
          <a:xfrm>
            <a:off x="3581400" y="762000"/>
            <a:ext cx="2327275" cy="1343025"/>
            <a:chOff x="2256" y="480"/>
            <a:chExt cx="1466" cy="846"/>
          </a:xfrm>
        </p:grpSpPr>
        <p:sp>
          <p:nvSpPr>
            <p:cNvPr id="307208" name="Oval 8"/>
            <p:cNvSpPr>
              <a:spLocks noChangeArrowheads="1"/>
            </p:cNvSpPr>
            <p:nvPr/>
          </p:nvSpPr>
          <p:spPr bwMode="auto">
            <a:xfrm>
              <a:off x="3064" y="872"/>
              <a:ext cx="435" cy="217"/>
            </a:xfrm>
            <a:prstGeom prst="ellipse">
              <a:avLst/>
            </a:prstGeom>
            <a:solidFill>
              <a:srgbClr val="99CC00"/>
            </a:solidFill>
            <a:ln w="9525">
              <a:solidFill>
                <a:srgbClr val="000000"/>
              </a:solidFill>
              <a:round/>
              <a:headEnd/>
              <a:tailEnd/>
            </a:ln>
          </p:spPr>
          <p:txBody>
            <a:bodyPr/>
            <a:lstStyle/>
            <a:p>
              <a:endParaRPr lang="en-US"/>
            </a:p>
          </p:txBody>
        </p:sp>
        <p:sp>
          <p:nvSpPr>
            <p:cNvPr id="307209" name="Line 9"/>
            <p:cNvSpPr>
              <a:spLocks noChangeShapeType="1"/>
            </p:cNvSpPr>
            <p:nvPr/>
          </p:nvSpPr>
          <p:spPr bwMode="auto">
            <a:xfrm>
              <a:off x="2558" y="691"/>
              <a:ext cx="724" cy="0"/>
            </a:xfrm>
            <a:prstGeom prst="line">
              <a:avLst/>
            </a:prstGeom>
            <a:noFill/>
            <a:ln w="9525">
              <a:solidFill>
                <a:srgbClr val="000000"/>
              </a:solidFill>
              <a:round/>
              <a:headEnd type="triangle" w="med" len="med"/>
              <a:tailEnd type="triangle" w="med" len="med"/>
            </a:ln>
          </p:spPr>
          <p:txBody>
            <a:bodyPr/>
            <a:lstStyle/>
            <a:p>
              <a:endParaRPr lang="en-US"/>
            </a:p>
          </p:txBody>
        </p:sp>
        <p:sp>
          <p:nvSpPr>
            <p:cNvPr id="307210" name="Text Box 10"/>
            <p:cNvSpPr txBox="1">
              <a:spLocks noChangeArrowheads="1"/>
            </p:cNvSpPr>
            <p:nvPr/>
          </p:nvSpPr>
          <p:spPr bwMode="auto">
            <a:xfrm>
              <a:off x="2835" y="480"/>
              <a:ext cx="289" cy="290"/>
            </a:xfrm>
            <a:prstGeom prst="rect">
              <a:avLst/>
            </a:prstGeom>
            <a:noFill/>
            <a:ln w="9525">
              <a:noFill/>
              <a:miter lim="800000"/>
              <a:headEnd/>
              <a:tailEnd/>
            </a:ln>
          </p:spPr>
          <p:txBody>
            <a:bodyPr/>
            <a:lstStyle/>
            <a:p>
              <a:pPr eaLnBrk="0" hangingPunct="0"/>
              <a:r>
                <a:rPr lang="en-US" i="1">
                  <a:latin typeface="Times New Roman" pitchFamily="18" charset="0"/>
                </a:rPr>
                <a:t>r</a:t>
              </a:r>
            </a:p>
          </p:txBody>
        </p:sp>
        <p:sp>
          <p:nvSpPr>
            <p:cNvPr id="307211" name="Text Box 11"/>
            <p:cNvSpPr txBox="1">
              <a:spLocks noChangeArrowheads="1"/>
            </p:cNvSpPr>
            <p:nvPr/>
          </p:nvSpPr>
          <p:spPr bwMode="auto">
            <a:xfrm>
              <a:off x="2974" y="667"/>
              <a:ext cx="435"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r>
                <a:rPr lang="en-US" sz="1600" i="1">
                  <a:latin typeface="Times New Roman" pitchFamily="18" charset="0"/>
                </a:rPr>
                <a:t>q</a:t>
              </a:r>
              <a:r>
                <a:rPr lang="en-US" sz="1600" i="1" baseline="-25000">
                  <a:latin typeface="Times New Roman" pitchFamily="18" charset="0"/>
                </a:rPr>
                <a:t>2</a:t>
              </a:r>
              <a:endParaRPr lang="en-US" sz="1600">
                <a:latin typeface="Times New Roman" pitchFamily="18" charset="0"/>
              </a:endParaRPr>
            </a:p>
          </p:txBody>
        </p:sp>
        <p:sp>
          <p:nvSpPr>
            <p:cNvPr id="307212" name="Text Box 12"/>
            <p:cNvSpPr txBox="1">
              <a:spLocks noChangeArrowheads="1"/>
            </p:cNvSpPr>
            <p:nvPr/>
          </p:nvSpPr>
          <p:spPr bwMode="auto">
            <a:xfrm>
              <a:off x="3300" y="697"/>
              <a:ext cx="422" cy="218"/>
            </a:xfrm>
            <a:prstGeom prst="rect">
              <a:avLst/>
            </a:prstGeom>
            <a:noFill/>
            <a:ln w="9525">
              <a:noFill/>
              <a:miter lim="800000"/>
              <a:headEnd/>
              <a:tailEnd/>
            </a:ln>
          </p:spPr>
          <p:txBody>
            <a:bodyPr/>
            <a:lstStyle/>
            <a:p>
              <a:pPr eaLnBrk="0" hangingPunct="0"/>
              <a:r>
                <a:rPr lang="en-US" sz="1600">
                  <a:latin typeface="Times New Roman" pitchFamily="18" charset="0"/>
                </a:rPr>
                <a:t>+</a:t>
              </a:r>
              <a:r>
                <a:rPr lang="en-US" sz="1600" i="1">
                  <a:latin typeface="Times New Roman" pitchFamily="18" charset="0"/>
                </a:rPr>
                <a:t>q</a:t>
              </a:r>
              <a:r>
                <a:rPr lang="en-US" sz="1600" i="1" baseline="-25000">
                  <a:latin typeface="Times New Roman" pitchFamily="18" charset="0"/>
                </a:rPr>
                <a:t>2</a:t>
              </a:r>
              <a:endParaRPr lang="en-US" sz="1200">
                <a:latin typeface="Times New Roman" pitchFamily="18" charset="0"/>
              </a:endParaRPr>
            </a:p>
          </p:txBody>
        </p:sp>
        <p:sp>
          <p:nvSpPr>
            <p:cNvPr id="307213" name="Line 13"/>
            <p:cNvSpPr>
              <a:spLocks noChangeShapeType="1"/>
            </p:cNvSpPr>
            <p:nvPr/>
          </p:nvSpPr>
          <p:spPr bwMode="auto">
            <a:xfrm>
              <a:off x="3119" y="983"/>
              <a:ext cx="362" cy="0"/>
            </a:xfrm>
            <a:prstGeom prst="line">
              <a:avLst/>
            </a:prstGeom>
            <a:noFill/>
            <a:ln w="38100">
              <a:solidFill>
                <a:srgbClr val="000000"/>
              </a:solidFill>
              <a:round/>
              <a:headEnd/>
              <a:tailEnd type="triangle" w="med" len="med"/>
            </a:ln>
          </p:spPr>
          <p:txBody>
            <a:bodyPr/>
            <a:lstStyle/>
            <a:p>
              <a:endParaRPr lang="en-US"/>
            </a:p>
          </p:txBody>
        </p:sp>
        <p:sp>
          <p:nvSpPr>
            <p:cNvPr id="307214" name="Text Box 14"/>
            <p:cNvSpPr txBox="1">
              <a:spLocks noChangeArrowheads="1"/>
            </p:cNvSpPr>
            <p:nvPr/>
          </p:nvSpPr>
          <p:spPr bwMode="auto">
            <a:xfrm>
              <a:off x="3149" y="1037"/>
              <a:ext cx="362" cy="289"/>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baseline="-25000">
                  <a:latin typeface="Times New Roman" pitchFamily="18" charset="0"/>
                </a:rPr>
                <a:t>ind</a:t>
              </a:r>
              <a:endParaRPr lang="en-US" sz="1800">
                <a:latin typeface="Times New Roman" pitchFamily="18" charset="0"/>
              </a:endParaRPr>
            </a:p>
          </p:txBody>
        </p:sp>
        <p:sp>
          <p:nvSpPr>
            <p:cNvPr id="307215" name="Oval 15"/>
            <p:cNvSpPr>
              <a:spLocks noChangeArrowheads="1"/>
            </p:cNvSpPr>
            <p:nvPr/>
          </p:nvSpPr>
          <p:spPr bwMode="auto">
            <a:xfrm>
              <a:off x="2377" y="867"/>
              <a:ext cx="435" cy="217"/>
            </a:xfrm>
            <a:prstGeom prst="ellipse">
              <a:avLst/>
            </a:prstGeom>
            <a:solidFill>
              <a:srgbClr val="FF9900"/>
            </a:solidFill>
            <a:ln w="9525">
              <a:solidFill>
                <a:srgbClr val="000000"/>
              </a:solidFill>
              <a:round/>
              <a:headEnd/>
              <a:tailEnd/>
            </a:ln>
          </p:spPr>
          <p:txBody>
            <a:bodyPr/>
            <a:lstStyle/>
            <a:p>
              <a:endParaRPr lang="en-US"/>
            </a:p>
          </p:txBody>
        </p:sp>
        <p:sp>
          <p:nvSpPr>
            <p:cNvPr id="307216" name="Line 16"/>
            <p:cNvSpPr>
              <a:spLocks noChangeShapeType="1"/>
            </p:cNvSpPr>
            <p:nvPr/>
          </p:nvSpPr>
          <p:spPr bwMode="auto">
            <a:xfrm>
              <a:off x="2426" y="975"/>
              <a:ext cx="362" cy="0"/>
            </a:xfrm>
            <a:prstGeom prst="line">
              <a:avLst/>
            </a:prstGeom>
            <a:noFill/>
            <a:ln w="38100">
              <a:solidFill>
                <a:srgbClr val="000000"/>
              </a:solidFill>
              <a:round/>
              <a:headEnd/>
              <a:tailEnd type="triangle" w="med" len="med"/>
            </a:ln>
          </p:spPr>
          <p:txBody>
            <a:bodyPr/>
            <a:lstStyle/>
            <a:p>
              <a:endParaRPr lang="en-US"/>
            </a:p>
          </p:txBody>
        </p:sp>
        <p:sp>
          <p:nvSpPr>
            <p:cNvPr id="307217" name="Text Box 17"/>
            <p:cNvSpPr txBox="1">
              <a:spLocks noChangeArrowheads="1"/>
            </p:cNvSpPr>
            <p:nvPr/>
          </p:nvSpPr>
          <p:spPr bwMode="auto">
            <a:xfrm>
              <a:off x="2498" y="1036"/>
              <a:ext cx="334"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baseline="-25000">
                  <a:latin typeface="Times New Roman" pitchFamily="18" charset="0"/>
                  <a:sym typeface="Symbol" pitchFamily="80" charset="2"/>
                </a:rPr>
                <a:t>1</a:t>
              </a:r>
              <a:endParaRPr lang="en-US" sz="1800" baseline="-25000">
                <a:latin typeface="Times New Roman" pitchFamily="18" charset="0"/>
              </a:endParaRPr>
            </a:p>
          </p:txBody>
        </p:sp>
        <p:sp>
          <p:nvSpPr>
            <p:cNvPr id="307218" name="Text Box 18"/>
            <p:cNvSpPr txBox="1">
              <a:spLocks noChangeArrowheads="1"/>
            </p:cNvSpPr>
            <p:nvPr/>
          </p:nvSpPr>
          <p:spPr bwMode="auto">
            <a:xfrm>
              <a:off x="2256" y="673"/>
              <a:ext cx="434"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r>
                <a:rPr lang="en-US" sz="1600" i="1">
                  <a:latin typeface="Times New Roman" pitchFamily="18" charset="0"/>
                </a:rPr>
                <a:t>q</a:t>
              </a:r>
              <a:r>
                <a:rPr lang="en-US" sz="1600" i="1" baseline="-25000">
                  <a:latin typeface="Times New Roman" pitchFamily="18" charset="0"/>
                </a:rPr>
                <a:t>1</a:t>
              </a:r>
              <a:endParaRPr lang="en-US" sz="1200">
                <a:latin typeface="Times New Roman" pitchFamily="18" charset="0"/>
              </a:endParaRPr>
            </a:p>
          </p:txBody>
        </p:sp>
        <p:sp>
          <p:nvSpPr>
            <p:cNvPr id="307219" name="Text Box 19"/>
            <p:cNvSpPr txBox="1">
              <a:spLocks noChangeArrowheads="1"/>
            </p:cNvSpPr>
            <p:nvPr/>
          </p:nvSpPr>
          <p:spPr bwMode="auto">
            <a:xfrm>
              <a:off x="2600" y="703"/>
              <a:ext cx="362" cy="290"/>
            </a:xfrm>
            <a:prstGeom prst="rect">
              <a:avLst/>
            </a:prstGeom>
            <a:noFill/>
            <a:ln w="9525">
              <a:noFill/>
              <a:miter lim="800000"/>
              <a:headEnd/>
              <a:tailEnd/>
            </a:ln>
          </p:spPr>
          <p:txBody>
            <a:bodyPr/>
            <a:lstStyle/>
            <a:p>
              <a:pPr eaLnBrk="0" hangingPunct="0"/>
              <a:r>
                <a:rPr lang="en-US" sz="1600">
                  <a:latin typeface="Times New Roman" pitchFamily="18" charset="0"/>
                </a:rPr>
                <a:t>+</a:t>
              </a:r>
              <a:r>
                <a:rPr lang="en-US" sz="1600" i="1">
                  <a:latin typeface="Times New Roman" pitchFamily="18" charset="0"/>
                </a:rPr>
                <a:t>q</a:t>
              </a:r>
              <a:r>
                <a:rPr lang="en-US" sz="1600" i="1" baseline="-25000">
                  <a:latin typeface="Times New Roman" pitchFamily="18" charset="0"/>
                </a:rPr>
                <a:t>1</a:t>
              </a:r>
              <a:endParaRPr lang="en-US" sz="1200">
                <a:latin typeface="Times New Roman" pitchFamily="18" charset="0"/>
              </a:endParaRPr>
            </a:p>
          </p:txBody>
        </p:sp>
      </p:grpSp>
      <p:graphicFrame>
        <p:nvGraphicFramePr>
          <p:cNvPr id="307220" name="Object 20"/>
          <p:cNvGraphicFramePr>
            <a:graphicFrameLocks noChangeAspect="1"/>
          </p:cNvGraphicFramePr>
          <p:nvPr/>
        </p:nvGraphicFramePr>
        <p:xfrm>
          <a:off x="2590800" y="4114800"/>
          <a:ext cx="3887788" cy="863600"/>
        </p:xfrm>
        <a:graphic>
          <a:graphicData uri="http://schemas.openxmlformats.org/presentationml/2006/ole">
            <mc:AlternateContent xmlns:mc="http://schemas.openxmlformats.org/markup-compatibility/2006">
              <mc:Choice xmlns:v="urn:schemas-microsoft-com:vml" Requires="v">
                <p:oleObj spid="_x0000_s307230" name="Equation" r:id="rId3" imgW="1942920" imgH="431640" progId="Equation.3">
                  <p:embed/>
                </p:oleObj>
              </mc:Choice>
              <mc:Fallback>
                <p:oleObj name="Equation" r:id="rId3" imgW="1942920" imgH="43164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114800"/>
                        <a:ext cx="38877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221"/>
                                        </p:tgtEl>
                                        <p:attrNameLst>
                                          <p:attrName>style.visibility</p:attrName>
                                        </p:attrNameLst>
                                      </p:cBhvr>
                                      <p:to>
                                        <p:strVal val="visible"/>
                                      </p:to>
                                    </p:set>
                                    <p:anim calcmode="lin" valueType="num">
                                      <p:cBhvr>
                                        <p:cTn id="7" dur="500" fill="hold"/>
                                        <p:tgtEl>
                                          <p:spTgt spid="307221"/>
                                        </p:tgtEl>
                                        <p:attrNameLst>
                                          <p:attrName>ppt_w</p:attrName>
                                        </p:attrNameLst>
                                      </p:cBhvr>
                                      <p:tavLst>
                                        <p:tav tm="0">
                                          <p:val>
                                            <p:fltVal val="0"/>
                                          </p:val>
                                        </p:tav>
                                        <p:tav tm="100000">
                                          <p:val>
                                            <p:strVal val="#ppt_w"/>
                                          </p:val>
                                        </p:tav>
                                      </p:tavLst>
                                    </p:anim>
                                    <p:anim calcmode="lin" valueType="num">
                                      <p:cBhvr>
                                        <p:cTn id="8" dur="500" fill="hold"/>
                                        <p:tgtEl>
                                          <p:spTgt spid="3072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07220"/>
                                        </p:tgtEl>
                                        <p:attrNameLst>
                                          <p:attrName>style.visibility</p:attrName>
                                        </p:attrNameLst>
                                      </p:cBhvr>
                                      <p:to>
                                        <p:strVal val="visible"/>
                                      </p:to>
                                    </p:set>
                                    <p:anim calcmode="lin" valueType="num">
                                      <p:cBhvr>
                                        <p:cTn id="13" dur="500" fill="hold"/>
                                        <p:tgtEl>
                                          <p:spTgt spid="307220"/>
                                        </p:tgtEl>
                                        <p:attrNameLst>
                                          <p:attrName>ppt_w</p:attrName>
                                        </p:attrNameLst>
                                      </p:cBhvr>
                                      <p:tavLst>
                                        <p:tav tm="0">
                                          <p:val>
                                            <p:fltVal val="0"/>
                                          </p:val>
                                        </p:tav>
                                        <p:tav tm="100000">
                                          <p:val>
                                            <p:strVal val="#ppt_w"/>
                                          </p:val>
                                        </p:tav>
                                      </p:tavLst>
                                    </p:anim>
                                    <p:anim calcmode="lin" valueType="num">
                                      <p:cBhvr>
                                        <p:cTn id="14" dur="500" fill="hold"/>
                                        <p:tgtEl>
                                          <p:spTgt spid="3072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3"/>
          <p:cNvSpPr>
            <a:spLocks noGrp="1" noChangeArrowheads="1"/>
          </p:cNvSpPr>
          <p:nvPr>
            <p:ph type="body" idx="1"/>
          </p:nvPr>
        </p:nvSpPr>
        <p:spPr>
          <a:xfrm>
            <a:off x="685800" y="533400"/>
            <a:ext cx="7772400" cy="4800600"/>
          </a:xfrm>
        </p:spPr>
        <p:txBody>
          <a:bodyPr/>
          <a:lstStyle/>
          <a:p>
            <a:r>
              <a:rPr lang="en-GB">
                <a:cs typeface="Times New Roman" pitchFamily="18" charset="0"/>
              </a:rPr>
              <a:t>As the direction of the induced dipole follows that of the permanent dipole, the effect survives even if the permanent dipole is subject to thermal reorientations. </a:t>
            </a:r>
          </a:p>
          <a:p>
            <a:endParaRPr lang="en-GB">
              <a:cs typeface="Times New Roman" pitchFamily="18" charset="0"/>
            </a:endParaRPr>
          </a:p>
          <a:p>
            <a:r>
              <a:rPr lang="en-GB">
                <a:cs typeface="Times New Roman" pitchFamily="18" charset="0"/>
              </a:rPr>
              <a:t>The above equation can be rewritten as:</a:t>
            </a:r>
          </a:p>
          <a:p>
            <a:endParaRPr lang="en-GB">
              <a:cs typeface="Times New Roman" pitchFamily="18" charset="0"/>
            </a:endParaRPr>
          </a:p>
          <a:p>
            <a:endParaRPr lang="en-GB">
              <a:cs typeface="Times New Roman" pitchFamily="18" charset="0"/>
            </a:endParaRPr>
          </a:p>
          <a:p>
            <a:endParaRPr lang="en-GB">
              <a:cs typeface="Times New Roman" pitchFamily="18" charset="0"/>
            </a:endParaRPr>
          </a:p>
          <a:p>
            <a:endParaRPr lang="en-GB">
              <a:cs typeface="Times New Roman" pitchFamily="18" charset="0"/>
            </a:endParaRPr>
          </a:p>
          <a:p>
            <a:r>
              <a:rPr lang="en-GB">
                <a:solidFill>
                  <a:srgbClr val="FF0000"/>
                </a:solidFill>
                <a:cs typeface="Times New Roman" pitchFamily="18" charset="0"/>
              </a:rPr>
              <a:t>Example:</a:t>
            </a:r>
            <a:r>
              <a:rPr lang="en-GB">
                <a:cs typeface="Times New Roman" pitchFamily="18" charset="0"/>
              </a:rPr>
              <a:t> For a polar molecule with </a:t>
            </a:r>
            <a:r>
              <a:rPr lang="en-GB">
                <a:cs typeface="Times New Roman" pitchFamily="18" charset="0"/>
                <a:sym typeface="Symbol" pitchFamily="80" charset="2"/>
              </a:rPr>
              <a:t></a:t>
            </a:r>
            <a:r>
              <a:rPr lang="en-GB">
                <a:cs typeface="Times New Roman" pitchFamily="18" charset="0"/>
              </a:rPr>
              <a:t> </a:t>
            </a:r>
            <a:r>
              <a:rPr lang="en-GB">
                <a:cs typeface="Times New Roman" pitchFamily="18" charset="0"/>
                <a:sym typeface="Symbol" pitchFamily="80" charset="2"/>
              </a:rPr>
              <a:t></a:t>
            </a:r>
            <a:r>
              <a:rPr lang="en-GB">
                <a:cs typeface="Times New Roman" pitchFamily="18" charset="0"/>
              </a:rPr>
              <a:t> 1 D (</a:t>
            </a:r>
            <a:r>
              <a:rPr lang="en-GB" i="1">
                <a:cs typeface="Times New Roman" pitchFamily="18" charset="0"/>
              </a:rPr>
              <a:t>e.g.</a:t>
            </a:r>
            <a:r>
              <a:rPr lang="en-GB">
                <a:cs typeface="Times New Roman" pitchFamily="18" charset="0"/>
              </a:rPr>
              <a:t> HCl), at a distance </a:t>
            </a:r>
            <a:r>
              <a:rPr lang="en-GB" i="1">
                <a:cs typeface="Times New Roman" pitchFamily="18" charset="0"/>
              </a:rPr>
              <a:t>r</a:t>
            </a:r>
            <a:r>
              <a:rPr lang="en-GB">
                <a:cs typeface="Times New Roman" pitchFamily="18" charset="0"/>
              </a:rPr>
              <a:t> = 0.3 nm from a non-polar molecule with polarizability volume </a:t>
            </a:r>
            <a:r>
              <a:rPr lang="en-GB">
                <a:cs typeface="Times New Roman" pitchFamily="18" charset="0"/>
                <a:sym typeface="Symbol" pitchFamily="80" charset="2"/>
              </a:rPr>
              <a:t></a:t>
            </a:r>
            <a:r>
              <a:rPr lang="en-GB">
                <a:cs typeface="Times New Roman" pitchFamily="18" charset="0"/>
              </a:rPr>
              <a:t> </a:t>
            </a:r>
            <a:r>
              <a:rPr lang="en-GB">
                <a:cs typeface="Times New Roman" pitchFamily="18" charset="0"/>
                <a:sym typeface="Symbol" pitchFamily="80" charset="2"/>
              </a:rPr>
              <a:t></a:t>
            </a:r>
            <a:r>
              <a:rPr lang="en-GB">
                <a:cs typeface="Times New Roman" pitchFamily="18" charset="0"/>
              </a:rPr>
              <a:t> 10</a:t>
            </a:r>
            <a:r>
              <a:rPr lang="en-GB">
                <a:cs typeface="Times New Roman" pitchFamily="18" charset="0"/>
                <a:sym typeface="Symbol" pitchFamily="80" charset="2"/>
              </a:rPr>
              <a:t></a:t>
            </a:r>
            <a:r>
              <a:rPr lang="en-GB">
                <a:cs typeface="Times New Roman" pitchFamily="18" charset="0"/>
              </a:rPr>
              <a:t>10</a:t>
            </a:r>
            <a:r>
              <a:rPr lang="en-GB" baseline="30000">
                <a:cs typeface="Times New Roman" pitchFamily="18" charset="0"/>
                <a:sym typeface="Symbol" pitchFamily="80" charset="2"/>
              </a:rPr>
              <a:t></a:t>
            </a:r>
            <a:r>
              <a:rPr lang="en-GB" baseline="30000">
                <a:cs typeface="Times New Roman" pitchFamily="18" charset="0"/>
              </a:rPr>
              <a:t>30</a:t>
            </a:r>
            <a:r>
              <a:rPr lang="en-GB">
                <a:cs typeface="Times New Roman" pitchFamily="18" charset="0"/>
              </a:rPr>
              <a:t> m</a:t>
            </a:r>
            <a:r>
              <a:rPr lang="en-GB" baseline="30000">
                <a:cs typeface="Times New Roman" pitchFamily="18" charset="0"/>
              </a:rPr>
              <a:t>3</a:t>
            </a:r>
            <a:r>
              <a:rPr lang="en-GB">
                <a:cs typeface="Times New Roman" pitchFamily="18" charset="0"/>
              </a:rPr>
              <a:t> (</a:t>
            </a:r>
            <a:r>
              <a:rPr lang="en-GB" i="1">
                <a:cs typeface="Times New Roman" pitchFamily="18" charset="0"/>
              </a:rPr>
              <a:t>e.g. </a:t>
            </a:r>
            <a:r>
              <a:rPr lang="en-GB">
                <a:cs typeface="Times New Roman" pitchFamily="18" charset="0"/>
              </a:rPr>
              <a:t>benzene), the dipole–induced–dipole interaction energy is approximately </a:t>
            </a:r>
            <a:r>
              <a:rPr lang="en-GB">
                <a:cs typeface="Times New Roman" pitchFamily="18" charset="0"/>
                <a:sym typeface="Symbol" pitchFamily="80" charset="2"/>
              </a:rPr>
              <a:t></a:t>
            </a:r>
            <a:r>
              <a:rPr lang="en-GB">
                <a:cs typeface="Times New Roman" pitchFamily="18" charset="0"/>
              </a:rPr>
              <a:t>0.8 kJ mol</a:t>
            </a:r>
            <a:r>
              <a:rPr lang="en-GB" baseline="30000">
                <a:cs typeface="Times New Roman" pitchFamily="18" charset="0"/>
                <a:sym typeface="Symbol" pitchFamily="80" charset="2"/>
              </a:rPr>
              <a:t></a:t>
            </a:r>
            <a:r>
              <a:rPr lang="en-GB" baseline="30000">
                <a:cs typeface="Times New Roman" pitchFamily="18" charset="0"/>
              </a:rPr>
              <a:t>1</a:t>
            </a:r>
            <a:r>
              <a:rPr lang="en-GB">
                <a:cs typeface="Times New Roman" pitchFamily="18" charset="0"/>
              </a:rPr>
              <a:t>. </a:t>
            </a:r>
          </a:p>
          <a:p>
            <a:endParaRPr lang="en-GB">
              <a:cs typeface="Times New Roman" pitchFamily="18" charset="0"/>
            </a:endParaRPr>
          </a:p>
          <a:p>
            <a:endParaRPr lang="en-GB">
              <a:cs typeface="Times New Roman" pitchFamily="18" charset="0"/>
            </a:endParaRPr>
          </a:p>
          <a:p>
            <a:endParaRPr lang="en-GB">
              <a:cs typeface="Times New Roman" pitchFamily="18" charset="0"/>
            </a:endParaRPr>
          </a:p>
          <a:p>
            <a:endParaRPr lang="en-GB"/>
          </a:p>
        </p:txBody>
      </p:sp>
      <p:graphicFrame>
        <p:nvGraphicFramePr>
          <p:cNvPr id="309253" name="Object 5"/>
          <p:cNvGraphicFramePr>
            <a:graphicFrameLocks noChangeAspect="1"/>
          </p:cNvGraphicFramePr>
          <p:nvPr/>
        </p:nvGraphicFramePr>
        <p:xfrm>
          <a:off x="2133600" y="2514600"/>
          <a:ext cx="4800600" cy="863600"/>
        </p:xfrm>
        <a:graphic>
          <a:graphicData uri="http://schemas.openxmlformats.org/presentationml/2006/ole">
            <mc:AlternateContent xmlns:mc="http://schemas.openxmlformats.org/markup-compatibility/2006">
              <mc:Choice xmlns:v="urn:schemas-microsoft-com:vml" Requires="v">
                <p:oleObj spid="_x0000_s309263" name="Equation" r:id="rId3" imgW="2400120" imgH="431640" progId="Equation.3">
                  <p:embed/>
                </p:oleObj>
              </mc:Choice>
              <mc:Fallback>
                <p:oleObj name="Equation" r:id="rId3" imgW="2400120" imgH="4316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514600"/>
                        <a:ext cx="4800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9253"/>
                                        </p:tgtEl>
                                        <p:attrNameLst>
                                          <p:attrName>style.visibility</p:attrName>
                                        </p:attrNameLst>
                                      </p:cBhvr>
                                      <p:to>
                                        <p:strVal val="visible"/>
                                      </p:to>
                                    </p:set>
                                    <p:anim calcmode="lin" valueType="num">
                                      <p:cBhvr>
                                        <p:cTn id="7" dur="500" fill="hold"/>
                                        <p:tgtEl>
                                          <p:spTgt spid="309253"/>
                                        </p:tgtEl>
                                        <p:attrNameLst>
                                          <p:attrName>ppt_w</p:attrName>
                                        </p:attrNameLst>
                                      </p:cBhvr>
                                      <p:tavLst>
                                        <p:tav tm="0">
                                          <p:val>
                                            <p:fltVal val="0"/>
                                          </p:val>
                                        </p:tav>
                                        <p:tav tm="100000">
                                          <p:val>
                                            <p:strVal val="#ppt_w"/>
                                          </p:val>
                                        </p:tav>
                                      </p:tavLst>
                                    </p:anim>
                                    <p:anim calcmode="lin" valueType="num">
                                      <p:cBhvr>
                                        <p:cTn id="8" dur="500" fill="hold"/>
                                        <p:tgtEl>
                                          <p:spTgt spid="3092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type="body" idx="1"/>
          </p:nvPr>
        </p:nvSpPr>
        <p:spPr>
          <a:xfrm>
            <a:off x="609600" y="609600"/>
            <a:ext cx="7772400" cy="4800600"/>
          </a:xfrm>
        </p:spPr>
        <p:txBody>
          <a:bodyPr/>
          <a:lstStyle/>
          <a:p>
            <a:r>
              <a:rPr lang="en-GB">
                <a:solidFill>
                  <a:srgbClr val="FF0000"/>
                </a:solidFill>
              </a:rPr>
              <a:t>Note:</a:t>
            </a:r>
            <a:r>
              <a:rPr lang="en-GB"/>
              <a:t> if both molecules are polar, then they will induce dipoles in each other.</a:t>
            </a:r>
          </a:p>
          <a:p>
            <a:pPr>
              <a:buFontTx/>
              <a:buNone/>
            </a:pPr>
            <a:endParaRPr lang="en-GB"/>
          </a:p>
          <a:p>
            <a:pPr>
              <a:spcAft>
                <a:spcPct val="15000"/>
              </a:spcAft>
            </a:pPr>
            <a:r>
              <a:rPr lang="en-GB">
                <a:solidFill>
                  <a:srgbClr val="FF0000"/>
                </a:solidFill>
                <a:sym typeface="Symbol" pitchFamily="80" charset="2"/>
              </a:rPr>
              <a:t>Note:</a:t>
            </a:r>
            <a:r>
              <a:rPr lang="en-GB">
                <a:sym typeface="Symbol" pitchFamily="80" charset="2"/>
              </a:rPr>
              <a:t> this induction energy is in addition to the electrostatic interaction energy, </a:t>
            </a:r>
            <a:r>
              <a:rPr lang="en-GB" i="1">
                <a:solidFill>
                  <a:schemeClr val="accent2"/>
                </a:solidFill>
                <a:sym typeface="Symbol" pitchFamily="80" charset="2"/>
              </a:rPr>
              <a:t>U</a:t>
            </a:r>
            <a:r>
              <a:rPr lang="en-GB" baseline="-25000">
                <a:solidFill>
                  <a:schemeClr val="accent2"/>
                </a:solidFill>
                <a:sym typeface="Symbol" pitchFamily="80" charset="2"/>
              </a:rPr>
              <a:t>DD</a:t>
            </a:r>
            <a:r>
              <a:rPr lang="en-GB">
                <a:solidFill>
                  <a:schemeClr val="accent2"/>
                </a:solidFill>
                <a:sym typeface="Symbol" pitchFamily="80" charset="2"/>
              </a:rPr>
              <a:t>(</a:t>
            </a:r>
            <a:r>
              <a:rPr lang="en-GB" i="1">
                <a:solidFill>
                  <a:schemeClr val="accent2"/>
                </a:solidFill>
                <a:sym typeface="Symbol" pitchFamily="80" charset="2"/>
              </a:rPr>
              <a:t>r</a:t>
            </a:r>
            <a:r>
              <a:rPr lang="en-GB">
                <a:solidFill>
                  <a:schemeClr val="accent2"/>
                </a:solidFill>
                <a:sym typeface="Symbol" pitchFamily="80" charset="2"/>
              </a:rPr>
              <a:t>)</a:t>
            </a:r>
            <a:r>
              <a:rPr lang="en-GB">
                <a:sym typeface="Symbol" pitchFamily="80" charset="2"/>
              </a:rPr>
              <a:t>, between the two permanent dipoles.</a:t>
            </a:r>
          </a:p>
          <a:p>
            <a:endParaRPr lang="en-GB">
              <a:sym typeface="Symbol" pitchFamily="80" charset="2"/>
            </a:endParaRPr>
          </a:p>
          <a:p>
            <a:r>
              <a:rPr lang="en-GB">
                <a:cs typeface="Times New Roman" pitchFamily="18" charset="0"/>
                <a:sym typeface="Symbol" pitchFamily="80" charset="2"/>
              </a:rPr>
              <a:t>Dipoles (and higher multipoles) can also be induced by neighbouring molecules with permanent charges (monopoles) or high-order multipoles, and similar expressions can be derived for the interactions between these permanent and induced multipoles.</a:t>
            </a:r>
            <a:r>
              <a:rPr lang="en-GB">
                <a:sym typeface="Symbol" pitchFamily="80" charset="2"/>
              </a:rPr>
              <a:t> </a:t>
            </a:r>
          </a:p>
          <a:p>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3"/>
          <p:cNvSpPr>
            <a:spLocks noGrp="1" noChangeArrowheads="1"/>
          </p:cNvSpPr>
          <p:nvPr>
            <p:ph type="body" idx="1"/>
          </p:nvPr>
        </p:nvSpPr>
        <p:spPr>
          <a:xfrm>
            <a:off x="762000" y="381000"/>
            <a:ext cx="7772400" cy="4800600"/>
          </a:xfrm>
        </p:spPr>
        <p:txBody>
          <a:bodyPr/>
          <a:lstStyle/>
          <a:p>
            <a:pPr lvl="1">
              <a:lnSpc>
                <a:spcPct val="90000"/>
              </a:lnSpc>
              <a:buFontTx/>
              <a:buNone/>
            </a:pPr>
            <a:r>
              <a:rPr lang="en-GB" sz="2400">
                <a:solidFill>
                  <a:schemeClr val="accent2"/>
                </a:solidFill>
                <a:cs typeface="Times New Roman" pitchFamily="18" charset="0"/>
              </a:rPr>
              <a:t>4.5 Dispersion Energy</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intermolecular forces between nonpolar molecules and closed shell atoms (</a:t>
            </a:r>
            <a:r>
              <a:rPr lang="en-GB" sz="1800" i="1">
                <a:cs typeface="Times New Roman" pitchFamily="18" charset="0"/>
              </a:rPr>
              <a:t>e.g.</a:t>
            </a:r>
            <a:r>
              <a:rPr lang="en-GB" sz="1800">
                <a:cs typeface="Times New Roman" pitchFamily="18" charset="0"/>
              </a:rPr>
              <a:t> rare gas atoms He, Ne, Ar …) is dominated by “London” or </a:t>
            </a:r>
            <a:r>
              <a:rPr lang="en-GB" sz="1800">
                <a:solidFill>
                  <a:srgbClr val="FF0000"/>
                </a:solidFill>
                <a:cs typeface="Times New Roman" pitchFamily="18" charset="0"/>
              </a:rPr>
              <a:t>dispersion forces</a:t>
            </a: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dispersion energy contributes to the intermolecular interactions between all pairs of atoms or molecules.  It is also generally the dominant contribution, even for polar molecules.</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Long range attractive dispersion forces arise from </a:t>
            </a:r>
            <a:r>
              <a:rPr lang="en-GB" sz="1800">
                <a:solidFill>
                  <a:schemeClr val="accent2"/>
                </a:solidFill>
                <a:cs typeface="Times New Roman" pitchFamily="18" charset="0"/>
              </a:rPr>
              <a:t>dynamic electron correlation</a:t>
            </a:r>
            <a:r>
              <a:rPr lang="en-GB" sz="1800">
                <a:cs typeface="Times New Roman" pitchFamily="18" charset="0"/>
              </a:rPr>
              <a:t>: fluctuations in electron density give rise to </a:t>
            </a:r>
            <a:r>
              <a:rPr lang="en-GB" sz="1800">
                <a:solidFill>
                  <a:srgbClr val="FF0000"/>
                </a:solidFill>
                <a:cs typeface="Times New Roman" pitchFamily="18" charset="0"/>
              </a:rPr>
              <a:t>instantaneous electronic dipoles</a:t>
            </a:r>
            <a:r>
              <a:rPr lang="en-GB" sz="1800">
                <a:cs typeface="Times New Roman" pitchFamily="18" charset="0"/>
              </a:rPr>
              <a:t> (and higher multipoles), which in turn induce dipoles in neighbouring atoms or molecules.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instantaneous dipoles are correlated so they do not average to zero.</a:t>
            </a:r>
          </a:p>
          <a:p>
            <a:pPr lvl="1">
              <a:lnSpc>
                <a:spcPct val="90000"/>
              </a:lnSpc>
              <a:buFontTx/>
              <a:buNone/>
            </a:pPr>
            <a:endParaRPr lang="en-GB" sz="1800">
              <a:cs typeface="Times New Roman" pitchFamily="18" charset="0"/>
            </a:endParaRPr>
          </a:p>
          <a:p>
            <a:pPr lvl="1">
              <a:lnSpc>
                <a:spcPct val="90000"/>
              </a:lnSpc>
              <a:buFontTx/>
              <a:buChar char="•"/>
            </a:pPr>
            <a:endParaRPr lang="en-GB" sz="1800">
              <a:cs typeface="Times New Roman" pitchFamily="18" charset="0"/>
            </a:endParaRPr>
          </a:p>
          <a:p>
            <a:pPr>
              <a:lnSpc>
                <a:spcPct val="90000"/>
              </a:lnSpc>
            </a:pPr>
            <a:endParaRPr lang="en-GB" sz="1800"/>
          </a:p>
        </p:txBody>
      </p:sp>
      <p:grpSp>
        <p:nvGrpSpPr>
          <p:cNvPr id="305164" name="Group 12"/>
          <p:cNvGrpSpPr>
            <a:grpSpLocks/>
          </p:cNvGrpSpPr>
          <p:nvPr/>
        </p:nvGrpSpPr>
        <p:grpSpPr bwMode="auto">
          <a:xfrm>
            <a:off x="3657600" y="4343400"/>
            <a:ext cx="1954213" cy="1149350"/>
            <a:chOff x="2304" y="2736"/>
            <a:chExt cx="1231" cy="724"/>
          </a:xfrm>
        </p:grpSpPr>
        <p:sp>
          <p:nvSpPr>
            <p:cNvPr id="305158" name="Oval 6"/>
            <p:cNvSpPr>
              <a:spLocks noChangeArrowheads="1"/>
            </p:cNvSpPr>
            <p:nvPr/>
          </p:nvSpPr>
          <p:spPr bwMode="auto">
            <a:xfrm>
              <a:off x="2304"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05159" name="Line 7"/>
            <p:cNvSpPr>
              <a:spLocks noChangeShapeType="1"/>
            </p:cNvSpPr>
            <p:nvPr/>
          </p:nvSpPr>
          <p:spPr bwMode="auto">
            <a:xfrm>
              <a:off x="2346" y="3285"/>
              <a:ext cx="290" cy="0"/>
            </a:xfrm>
            <a:prstGeom prst="line">
              <a:avLst/>
            </a:prstGeom>
            <a:noFill/>
            <a:ln w="19050">
              <a:solidFill>
                <a:srgbClr val="000000"/>
              </a:solidFill>
              <a:round/>
              <a:headEnd type="triangle" w="med" len="med"/>
              <a:tailEnd type="triangle" w="med" len="med"/>
            </a:ln>
          </p:spPr>
          <p:txBody>
            <a:bodyPr/>
            <a:lstStyle/>
            <a:p>
              <a:endParaRPr lang="en-US"/>
            </a:p>
          </p:txBody>
        </p:sp>
        <p:sp>
          <p:nvSpPr>
            <p:cNvPr id="305160" name="Oval 8"/>
            <p:cNvSpPr>
              <a:spLocks noChangeArrowheads="1"/>
            </p:cNvSpPr>
            <p:nvPr/>
          </p:nvSpPr>
          <p:spPr bwMode="auto">
            <a:xfrm>
              <a:off x="3173"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05161" name="Line 9"/>
            <p:cNvSpPr>
              <a:spLocks noChangeShapeType="1"/>
            </p:cNvSpPr>
            <p:nvPr/>
          </p:nvSpPr>
          <p:spPr bwMode="auto">
            <a:xfrm>
              <a:off x="3216" y="3273"/>
              <a:ext cx="290" cy="0"/>
            </a:xfrm>
            <a:prstGeom prst="line">
              <a:avLst/>
            </a:prstGeom>
            <a:noFill/>
            <a:ln w="19050">
              <a:solidFill>
                <a:srgbClr val="000000"/>
              </a:solidFill>
              <a:round/>
              <a:headEnd type="triangle" w="med" len="med"/>
              <a:tailEnd type="triangle" w="med" len="med"/>
            </a:ln>
          </p:spPr>
          <p:txBody>
            <a:bodyPr/>
            <a:lstStyle/>
            <a:p>
              <a:endParaRPr lang="en-US"/>
            </a:p>
          </p:txBody>
        </p:sp>
        <p:sp>
          <p:nvSpPr>
            <p:cNvPr id="305162" name="Line 10"/>
            <p:cNvSpPr>
              <a:spLocks noChangeShapeType="1"/>
            </p:cNvSpPr>
            <p:nvPr/>
          </p:nvSpPr>
          <p:spPr bwMode="auto">
            <a:xfrm>
              <a:off x="2497" y="2953"/>
              <a:ext cx="869" cy="0"/>
            </a:xfrm>
            <a:prstGeom prst="line">
              <a:avLst/>
            </a:prstGeom>
            <a:noFill/>
            <a:ln w="12700">
              <a:solidFill>
                <a:srgbClr val="000000"/>
              </a:solidFill>
              <a:round/>
              <a:headEnd type="triangle" w="med" len="med"/>
              <a:tailEnd type="triangle" w="med" len="med"/>
            </a:ln>
          </p:spPr>
          <p:txBody>
            <a:bodyPr/>
            <a:lstStyle/>
            <a:p>
              <a:endParaRPr lang="en-US"/>
            </a:p>
          </p:txBody>
        </p:sp>
        <p:sp>
          <p:nvSpPr>
            <p:cNvPr id="305163" name="Text Box 11"/>
            <p:cNvSpPr txBox="1">
              <a:spLocks noChangeArrowheads="1"/>
            </p:cNvSpPr>
            <p:nvPr/>
          </p:nvSpPr>
          <p:spPr bwMode="auto">
            <a:xfrm>
              <a:off x="2835" y="2736"/>
              <a:ext cx="290" cy="290"/>
            </a:xfrm>
            <a:prstGeom prst="rect">
              <a:avLst/>
            </a:prstGeom>
            <a:noFill/>
            <a:ln w="9525">
              <a:noFill/>
              <a:miter lim="800000"/>
              <a:headEnd/>
              <a:tailEnd/>
            </a:ln>
          </p:spPr>
          <p:txBody>
            <a:bodyPr/>
            <a:lstStyle/>
            <a:p>
              <a:pPr eaLnBrk="0" hangingPunct="0"/>
              <a:r>
                <a:rPr lang="en-US" i="1">
                  <a:latin typeface="Times New Roman" pitchFamily="18" charset="0"/>
                </a:rPr>
                <a:t>r</a:t>
              </a:r>
              <a:endParaRPr lang="en-US" sz="12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5164"/>
                                        </p:tgtEl>
                                        <p:attrNameLst>
                                          <p:attrName>style.visibility</p:attrName>
                                        </p:attrNameLst>
                                      </p:cBhvr>
                                      <p:to>
                                        <p:strVal val="visible"/>
                                      </p:to>
                                    </p:set>
                                    <p:anim calcmode="lin" valueType="num">
                                      <p:cBhvr>
                                        <p:cTn id="7" dur="500" fill="hold"/>
                                        <p:tgtEl>
                                          <p:spTgt spid="305164"/>
                                        </p:tgtEl>
                                        <p:attrNameLst>
                                          <p:attrName>ppt_w</p:attrName>
                                        </p:attrNameLst>
                                      </p:cBhvr>
                                      <p:tavLst>
                                        <p:tav tm="0">
                                          <p:val>
                                            <p:fltVal val="0"/>
                                          </p:val>
                                        </p:tav>
                                        <p:tav tm="100000">
                                          <p:val>
                                            <p:strVal val="#ppt_w"/>
                                          </p:val>
                                        </p:tav>
                                      </p:tavLst>
                                    </p:anim>
                                    <p:anim calcmode="lin" valueType="num">
                                      <p:cBhvr>
                                        <p:cTn id="8" dur="500" fill="hold"/>
                                        <p:tgtEl>
                                          <p:spTgt spid="3051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p:cNvSpPr>
            <a:spLocks noGrp="1" noChangeArrowheads="1"/>
          </p:cNvSpPr>
          <p:nvPr>
            <p:ph type="body" idx="1"/>
          </p:nvPr>
        </p:nvSpPr>
        <p:spPr>
          <a:xfrm>
            <a:off x="762000" y="228600"/>
            <a:ext cx="7772400" cy="4800600"/>
          </a:xfrm>
        </p:spPr>
        <p:txBody>
          <a:bodyPr/>
          <a:lstStyle/>
          <a:p>
            <a:pPr lvl="1">
              <a:lnSpc>
                <a:spcPct val="90000"/>
              </a:lnSpc>
              <a:buFontTx/>
              <a:buChar char="•"/>
            </a:pPr>
            <a:r>
              <a:rPr lang="en-GB" sz="1800">
                <a:cs typeface="Times New Roman" pitchFamily="18" charset="0"/>
              </a:rPr>
              <a:t>A general expansion for the attractive energy (</a:t>
            </a:r>
            <a:r>
              <a:rPr lang="en-GB" sz="1800" i="1">
                <a:cs typeface="Times New Roman" pitchFamily="18" charset="0"/>
              </a:rPr>
              <a:t>U</a:t>
            </a:r>
            <a:r>
              <a:rPr lang="en-GB" sz="1800" baseline="-30000">
                <a:cs typeface="Times New Roman" pitchFamily="18" charset="0"/>
              </a:rPr>
              <a:t>disp</a:t>
            </a:r>
            <a:r>
              <a:rPr lang="en-GB" sz="1800">
                <a:cs typeface="Times New Roman" pitchFamily="18" charset="0"/>
              </a:rPr>
              <a:t>(</a:t>
            </a:r>
            <a:r>
              <a:rPr lang="en-GB" sz="1800" i="1">
                <a:cs typeface="Times New Roman" pitchFamily="18" charset="0"/>
              </a:rPr>
              <a:t>r</a:t>
            </a:r>
            <a:r>
              <a:rPr lang="en-GB" sz="1800">
                <a:cs typeface="Times New Roman" pitchFamily="18" charset="0"/>
              </a:rPr>
              <a:t>)) due to these dispersion forces can be written: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where the terms </a:t>
            </a:r>
            <a:r>
              <a:rPr lang="en-GB" sz="1800" i="1">
                <a:cs typeface="Times New Roman" pitchFamily="18" charset="0"/>
              </a:rPr>
              <a:t>C</a:t>
            </a:r>
            <a:r>
              <a:rPr lang="en-GB" sz="1800" i="1" baseline="-30000">
                <a:cs typeface="Times New Roman" pitchFamily="18" charset="0"/>
              </a:rPr>
              <a:t>n</a:t>
            </a:r>
            <a:r>
              <a:rPr lang="en-GB" sz="1800">
                <a:cs typeface="Times New Roman" pitchFamily="18" charset="0"/>
              </a:rPr>
              <a:t> are constants and </a:t>
            </a:r>
            <a:r>
              <a:rPr lang="en-GB" sz="1800" i="1">
                <a:cs typeface="Times New Roman" pitchFamily="18" charset="0"/>
              </a:rPr>
              <a:t>r</a:t>
            </a:r>
            <a:r>
              <a:rPr lang="en-GB" sz="1800">
                <a:cs typeface="Times New Roman" pitchFamily="18" charset="0"/>
              </a:rPr>
              <a:t> is the interatomic distance.  </a:t>
            </a:r>
          </a:p>
          <a:p>
            <a:pPr lvl="1">
              <a:lnSpc>
                <a:spcPct val="90000"/>
              </a:lnSpc>
              <a:buFontTx/>
              <a:buChar char="•"/>
            </a:pPr>
            <a:endParaRPr lang="en-GB" sz="1000">
              <a:cs typeface="Times New Roman" pitchFamily="18" charset="0"/>
            </a:endParaRPr>
          </a:p>
          <a:p>
            <a:pPr lvl="1">
              <a:lnSpc>
                <a:spcPct val="90000"/>
              </a:lnSpc>
              <a:buFontTx/>
              <a:buChar char="•"/>
            </a:pPr>
            <a:r>
              <a:rPr lang="en-GB" sz="1800">
                <a:cs typeface="Times New Roman" pitchFamily="18" charset="0"/>
              </a:rPr>
              <a:t>The first term represents the instantaneous dipole–dipole interaction and is dominant, so the higher terms (which contribute less than 10% of the total dispersion energy) are often omitted when calculating dispersion energies.  </a:t>
            </a:r>
          </a:p>
          <a:p>
            <a:pPr lvl="1">
              <a:lnSpc>
                <a:spcPct val="90000"/>
              </a:lnSpc>
              <a:buFontTx/>
              <a:buChar char="•"/>
            </a:pPr>
            <a:endParaRPr lang="en-GB" sz="1000">
              <a:cs typeface="Times New Roman" pitchFamily="18" charset="0"/>
            </a:endParaRPr>
          </a:p>
          <a:p>
            <a:pPr lvl="1">
              <a:lnSpc>
                <a:spcPct val="90000"/>
              </a:lnSpc>
              <a:buFontTx/>
              <a:buChar char="•"/>
            </a:pPr>
            <a:r>
              <a:rPr lang="en-GB" sz="1800">
                <a:cs typeface="Times New Roman" pitchFamily="18" charset="0"/>
              </a:rPr>
              <a:t>A reasonable approximation to the dispersion energy is given by the </a:t>
            </a:r>
            <a:r>
              <a:rPr lang="en-GB" sz="1800">
                <a:solidFill>
                  <a:srgbClr val="FF0000"/>
                </a:solidFill>
                <a:cs typeface="Times New Roman" pitchFamily="18" charset="0"/>
              </a:rPr>
              <a:t>London formula</a:t>
            </a:r>
            <a:r>
              <a:rPr lang="en-GB" sz="1800">
                <a:cs typeface="Times New Roman" pitchFamily="18" charset="0"/>
              </a:rPr>
              <a:t> (derived by London, based on a model by Drude), in which the dispersion energy between two identical atoms/molecules is given by: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a:t>
            </a:r>
          </a:p>
          <a:p>
            <a:pPr lvl="1">
              <a:lnSpc>
                <a:spcPct val="90000"/>
              </a:lnSpc>
              <a:buFontTx/>
              <a:buNone/>
            </a:pPr>
            <a:r>
              <a:rPr lang="en-GB" sz="1800">
                <a:cs typeface="Times New Roman" pitchFamily="18" charset="0"/>
              </a:rPr>
              <a:t>	where </a:t>
            </a:r>
            <a:r>
              <a:rPr lang="en-GB" sz="1800">
                <a:cs typeface="Times New Roman" pitchFamily="18" charset="0"/>
                <a:sym typeface="Symbol" pitchFamily="80" charset="2"/>
              </a:rPr>
              <a:t>, </a:t>
            </a:r>
            <a:r>
              <a:rPr lang="en-GB" sz="1800">
                <a:cs typeface="Times New Roman" pitchFamily="18" charset="0"/>
              </a:rPr>
              <a:t> and </a:t>
            </a:r>
            <a:r>
              <a:rPr lang="en-GB" sz="1800" i="1">
                <a:latin typeface="Times" pitchFamily="80" charset="0"/>
                <a:cs typeface="Times New Roman" pitchFamily="18" charset="0"/>
              </a:rPr>
              <a:t>I</a:t>
            </a:r>
            <a:r>
              <a:rPr lang="en-GB" sz="1800">
                <a:cs typeface="Times New Roman" pitchFamily="18" charset="0"/>
              </a:rPr>
              <a:t> are the polarizability, polarizability volume and ionization energy of the atom/molecule. </a:t>
            </a:r>
          </a:p>
          <a:p>
            <a:pPr>
              <a:lnSpc>
                <a:spcPct val="90000"/>
              </a:lnSpc>
            </a:pPr>
            <a:endParaRPr lang="en-GB" sz="1800"/>
          </a:p>
        </p:txBody>
      </p:sp>
      <p:graphicFrame>
        <p:nvGraphicFramePr>
          <p:cNvPr id="317444" name="Object 4"/>
          <p:cNvGraphicFramePr>
            <a:graphicFrameLocks noChangeAspect="1"/>
          </p:cNvGraphicFramePr>
          <p:nvPr/>
        </p:nvGraphicFramePr>
        <p:xfrm>
          <a:off x="2641600" y="938213"/>
          <a:ext cx="3808413" cy="838200"/>
        </p:xfrm>
        <a:graphic>
          <a:graphicData uri="http://schemas.openxmlformats.org/presentationml/2006/ole">
            <mc:AlternateContent xmlns:mc="http://schemas.openxmlformats.org/markup-compatibility/2006">
              <mc:Choice xmlns:v="urn:schemas-microsoft-com:vml" Requires="v">
                <p:oleObj spid="_x0000_s317464" name="Equation" r:id="rId3" imgW="1904760" imgH="419040" progId="Equation.3">
                  <p:embed/>
                </p:oleObj>
              </mc:Choice>
              <mc:Fallback>
                <p:oleObj name="Equation" r:id="rId3" imgW="1904760" imgH="4190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938213"/>
                        <a:ext cx="380841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45" name="Object 5"/>
          <p:cNvGraphicFramePr>
            <a:graphicFrameLocks noChangeAspect="1"/>
          </p:cNvGraphicFramePr>
          <p:nvPr/>
        </p:nvGraphicFramePr>
        <p:xfrm>
          <a:off x="2667000" y="4876800"/>
          <a:ext cx="4702175" cy="863600"/>
        </p:xfrm>
        <a:graphic>
          <a:graphicData uri="http://schemas.openxmlformats.org/presentationml/2006/ole">
            <mc:AlternateContent xmlns:mc="http://schemas.openxmlformats.org/markup-compatibility/2006">
              <mc:Choice xmlns:v="urn:schemas-microsoft-com:vml" Requires="v">
                <p:oleObj spid="_x0000_s317465" name="Equation" r:id="rId5" imgW="2349360" imgH="431640" progId="Equation.3">
                  <p:embed/>
                </p:oleObj>
              </mc:Choice>
              <mc:Fallback>
                <p:oleObj name="Equation" r:id="rId5" imgW="2349360" imgH="4316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876800"/>
                        <a:ext cx="470217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7444"/>
                                        </p:tgtEl>
                                        <p:attrNameLst>
                                          <p:attrName>style.visibility</p:attrName>
                                        </p:attrNameLst>
                                      </p:cBhvr>
                                      <p:to>
                                        <p:strVal val="visible"/>
                                      </p:to>
                                    </p:set>
                                    <p:anim calcmode="lin" valueType="num">
                                      <p:cBhvr>
                                        <p:cTn id="7" dur="500" fill="hold"/>
                                        <p:tgtEl>
                                          <p:spTgt spid="317444"/>
                                        </p:tgtEl>
                                        <p:attrNameLst>
                                          <p:attrName>ppt_w</p:attrName>
                                        </p:attrNameLst>
                                      </p:cBhvr>
                                      <p:tavLst>
                                        <p:tav tm="0">
                                          <p:val>
                                            <p:fltVal val="0"/>
                                          </p:val>
                                        </p:tav>
                                        <p:tav tm="100000">
                                          <p:val>
                                            <p:strVal val="#ppt_w"/>
                                          </p:val>
                                        </p:tav>
                                      </p:tavLst>
                                    </p:anim>
                                    <p:anim calcmode="lin" valueType="num">
                                      <p:cBhvr>
                                        <p:cTn id="8" dur="500" fill="hold"/>
                                        <p:tgtEl>
                                          <p:spTgt spid="31744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17445"/>
                                        </p:tgtEl>
                                        <p:attrNameLst>
                                          <p:attrName>style.visibility</p:attrName>
                                        </p:attrNameLst>
                                      </p:cBhvr>
                                      <p:to>
                                        <p:strVal val="visible"/>
                                      </p:to>
                                    </p:set>
                                    <p:anim calcmode="lin" valueType="num">
                                      <p:cBhvr>
                                        <p:cTn id="13" dur="500" fill="hold"/>
                                        <p:tgtEl>
                                          <p:spTgt spid="317445"/>
                                        </p:tgtEl>
                                        <p:attrNameLst>
                                          <p:attrName>ppt_w</p:attrName>
                                        </p:attrNameLst>
                                      </p:cBhvr>
                                      <p:tavLst>
                                        <p:tav tm="0">
                                          <p:val>
                                            <p:fltVal val="0"/>
                                          </p:val>
                                        </p:tav>
                                        <p:tav tm="100000">
                                          <p:val>
                                            <p:strVal val="#ppt_w"/>
                                          </p:val>
                                        </p:tav>
                                      </p:tavLst>
                                    </p:anim>
                                    <p:anim calcmode="lin" valueType="num">
                                      <p:cBhvr>
                                        <p:cTn id="14" dur="500" fill="hold"/>
                                        <p:tgtEl>
                                          <p:spTgt spid="3174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0D062D-20CC-674D-9BDC-8BBE2088BD5D}"/>
              </a:ext>
            </a:extLst>
          </p:cNvPr>
          <p:cNvSpPr txBox="1"/>
          <p:nvPr/>
        </p:nvSpPr>
        <p:spPr>
          <a:xfrm>
            <a:off x="457200" y="609600"/>
            <a:ext cx="8249374" cy="5016758"/>
          </a:xfrm>
          <a:prstGeom prst="rect">
            <a:avLst/>
          </a:prstGeom>
          <a:noFill/>
        </p:spPr>
        <p:txBody>
          <a:bodyPr wrap="none" rtlCol="0">
            <a:spAutoFit/>
          </a:bodyPr>
          <a:lstStyle/>
          <a:p>
            <a:r>
              <a:rPr lang="cs-CZ" b="1" dirty="0"/>
              <a:t>Ion </a:t>
            </a:r>
            <a:r>
              <a:rPr lang="cs-CZ" b="1" dirty="0" err="1"/>
              <a:t>Binding</a:t>
            </a:r>
            <a:r>
              <a:rPr lang="cs-CZ" b="1" dirty="0"/>
              <a:t> </a:t>
            </a:r>
            <a:r>
              <a:rPr lang="cs-CZ" b="1" dirty="0" err="1"/>
              <a:t>Capacity</a:t>
            </a:r>
            <a:br>
              <a:rPr lang="cs-CZ" dirty="0"/>
            </a:br>
            <a:r>
              <a:rPr lang="cs-CZ" dirty="0" err="1"/>
              <a:t>The</a:t>
            </a:r>
            <a:r>
              <a:rPr lang="cs-CZ" dirty="0"/>
              <a:t> </a:t>
            </a:r>
            <a:r>
              <a:rPr lang="cs-CZ" dirty="0" err="1"/>
              <a:t>proteins</a:t>
            </a:r>
            <a:r>
              <a:rPr lang="cs-CZ" dirty="0"/>
              <a:t> </a:t>
            </a:r>
            <a:r>
              <a:rPr lang="cs-CZ" dirty="0" err="1"/>
              <a:t>can</a:t>
            </a:r>
            <a:r>
              <a:rPr lang="cs-CZ" dirty="0"/>
              <a:t> </a:t>
            </a:r>
            <a:r>
              <a:rPr lang="cs-CZ" dirty="0" err="1"/>
              <a:t>form</a:t>
            </a:r>
            <a:r>
              <a:rPr lang="cs-CZ" dirty="0"/>
              <a:t> </a:t>
            </a:r>
            <a:r>
              <a:rPr lang="cs-CZ" dirty="0" err="1"/>
              <a:t>salts</a:t>
            </a:r>
            <a:r>
              <a:rPr lang="cs-CZ" dirty="0"/>
              <a:t> </a:t>
            </a:r>
            <a:r>
              <a:rPr lang="cs-CZ" dirty="0" err="1"/>
              <a:t>with</a:t>
            </a:r>
            <a:r>
              <a:rPr lang="cs-CZ" dirty="0"/>
              <a:t> </a:t>
            </a:r>
            <a:r>
              <a:rPr lang="cs-CZ" dirty="0" err="1"/>
              <a:t>both</a:t>
            </a:r>
            <a:r>
              <a:rPr lang="cs-CZ" dirty="0"/>
              <a:t> </a:t>
            </a:r>
            <a:r>
              <a:rPr lang="cs-CZ" dirty="0" err="1"/>
              <a:t>cations</a:t>
            </a:r>
            <a:r>
              <a:rPr lang="cs-CZ" dirty="0"/>
              <a:t> and </a:t>
            </a:r>
            <a:r>
              <a:rPr lang="cs-CZ" dirty="0" err="1"/>
              <a:t>anions</a:t>
            </a:r>
            <a:r>
              <a:rPr lang="cs-CZ" dirty="0"/>
              <a:t> </a:t>
            </a:r>
            <a:r>
              <a:rPr lang="cs-CZ" dirty="0" err="1"/>
              <a:t>based</a:t>
            </a:r>
            <a:r>
              <a:rPr lang="cs-CZ" dirty="0"/>
              <a:t> on </a:t>
            </a:r>
          </a:p>
          <a:p>
            <a:r>
              <a:rPr lang="cs-CZ" dirty="0" err="1"/>
              <a:t>their</a:t>
            </a:r>
            <a:r>
              <a:rPr lang="cs-CZ" dirty="0"/>
              <a:t> </a:t>
            </a:r>
            <a:r>
              <a:rPr lang="cs-CZ" dirty="0" err="1"/>
              <a:t>net</a:t>
            </a:r>
            <a:r>
              <a:rPr lang="cs-CZ" dirty="0"/>
              <a:t> </a:t>
            </a:r>
            <a:r>
              <a:rPr lang="cs-CZ" dirty="0" err="1"/>
              <a:t>charge</a:t>
            </a:r>
            <a:r>
              <a:rPr lang="cs-CZ" dirty="0"/>
              <a:t>.</a:t>
            </a:r>
          </a:p>
          <a:p>
            <a:endParaRPr lang="cs-CZ" b="1" dirty="0"/>
          </a:p>
          <a:p>
            <a:r>
              <a:rPr lang="cs-CZ" b="1" dirty="0" err="1"/>
              <a:t>Solubility</a:t>
            </a:r>
            <a:br>
              <a:rPr lang="cs-CZ" dirty="0"/>
            </a:br>
            <a:r>
              <a:rPr lang="cs-CZ" dirty="0" err="1"/>
              <a:t>The</a:t>
            </a:r>
            <a:r>
              <a:rPr lang="cs-CZ" dirty="0"/>
              <a:t> </a:t>
            </a:r>
            <a:r>
              <a:rPr lang="cs-CZ" dirty="0" err="1"/>
              <a:t>solubility</a:t>
            </a:r>
            <a:r>
              <a:rPr lang="cs-CZ" dirty="0"/>
              <a:t> </a:t>
            </a:r>
            <a:r>
              <a:rPr lang="cs-CZ" dirty="0" err="1"/>
              <a:t>of</a:t>
            </a:r>
            <a:r>
              <a:rPr lang="cs-CZ" dirty="0"/>
              <a:t> </a:t>
            </a:r>
            <a:r>
              <a:rPr lang="cs-CZ" dirty="0" err="1"/>
              <a:t>proteins</a:t>
            </a:r>
            <a:r>
              <a:rPr lang="cs-CZ" dirty="0"/>
              <a:t> </a:t>
            </a:r>
            <a:r>
              <a:rPr lang="cs-CZ" dirty="0" err="1"/>
              <a:t>is</a:t>
            </a:r>
            <a:r>
              <a:rPr lang="cs-CZ" dirty="0"/>
              <a:t> </a:t>
            </a:r>
            <a:r>
              <a:rPr lang="cs-CZ" dirty="0" err="1"/>
              <a:t>influenced</a:t>
            </a:r>
            <a:r>
              <a:rPr lang="cs-CZ" dirty="0"/>
              <a:t> by pH. </a:t>
            </a:r>
            <a:r>
              <a:rPr lang="cs-CZ" dirty="0" err="1"/>
              <a:t>Solubility</a:t>
            </a:r>
            <a:r>
              <a:rPr lang="cs-CZ" dirty="0"/>
              <a:t> </a:t>
            </a:r>
            <a:r>
              <a:rPr lang="cs-CZ" dirty="0" err="1"/>
              <a:t>is</a:t>
            </a:r>
            <a:r>
              <a:rPr lang="cs-CZ" dirty="0"/>
              <a:t> </a:t>
            </a:r>
            <a:r>
              <a:rPr lang="cs-CZ" dirty="0" err="1"/>
              <a:t>lowest</a:t>
            </a:r>
            <a:r>
              <a:rPr lang="cs-CZ" dirty="0"/>
              <a:t> </a:t>
            </a:r>
            <a:r>
              <a:rPr lang="cs-CZ" dirty="0" err="1"/>
              <a:t>at</a:t>
            </a:r>
            <a:r>
              <a:rPr lang="cs-CZ" dirty="0"/>
              <a:t> </a:t>
            </a:r>
          </a:p>
          <a:p>
            <a:r>
              <a:rPr lang="cs-CZ" dirty="0" err="1"/>
              <a:t>isoelectric</a:t>
            </a:r>
            <a:r>
              <a:rPr lang="cs-CZ" dirty="0"/>
              <a:t> point and </a:t>
            </a:r>
            <a:r>
              <a:rPr lang="cs-CZ" dirty="0" err="1"/>
              <a:t>increases</a:t>
            </a:r>
            <a:r>
              <a:rPr lang="cs-CZ" dirty="0"/>
              <a:t> </a:t>
            </a:r>
            <a:r>
              <a:rPr lang="cs-CZ" dirty="0" err="1"/>
              <a:t>with</a:t>
            </a:r>
            <a:r>
              <a:rPr lang="cs-CZ" dirty="0"/>
              <a:t> </a:t>
            </a:r>
            <a:r>
              <a:rPr lang="cs-CZ" dirty="0" err="1"/>
              <a:t>increasing</a:t>
            </a:r>
            <a:r>
              <a:rPr lang="cs-CZ" dirty="0"/>
              <a:t> acidity </a:t>
            </a:r>
            <a:r>
              <a:rPr lang="cs-CZ" dirty="0" err="1"/>
              <a:t>or</a:t>
            </a:r>
            <a:r>
              <a:rPr lang="cs-CZ" dirty="0"/>
              <a:t> </a:t>
            </a:r>
            <a:r>
              <a:rPr lang="cs-CZ" dirty="0" err="1"/>
              <a:t>alkalinity</a:t>
            </a:r>
            <a:r>
              <a:rPr lang="cs-CZ" dirty="0"/>
              <a:t>. </a:t>
            </a:r>
          </a:p>
          <a:p>
            <a:r>
              <a:rPr lang="cs-CZ" dirty="0" err="1"/>
              <a:t>This</a:t>
            </a:r>
            <a:r>
              <a:rPr lang="cs-CZ" dirty="0"/>
              <a:t> </a:t>
            </a:r>
            <a:r>
              <a:rPr lang="cs-CZ" dirty="0" err="1"/>
              <a:t>is</a:t>
            </a:r>
            <a:r>
              <a:rPr lang="cs-CZ" dirty="0"/>
              <a:t> </a:t>
            </a:r>
            <a:r>
              <a:rPr lang="cs-CZ" dirty="0" err="1"/>
              <a:t>because</a:t>
            </a:r>
            <a:r>
              <a:rPr lang="cs-CZ" dirty="0"/>
              <a:t> </a:t>
            </a:r>
            <a:r>
              <a:rPr lang="cs-CZ" dirty="0" err="1"/>
              <a:t>when</a:t>
            </a:r>
            <a:r>
              <a:rPr lang="cs-CZ" dirty="0"/>
              <a:t> </a:t>
            </a:r>
            <a:r>
              <a:rPr lang="cs-CZ" dirty="0" err="1"/>
              <a:t>the</a:t>
            </a:r>
            <a:r>
              <a:rPr lang="cs-CZ" dirty="0"/>
              <a:t> protein </a:t>
            </a:r>
            <a:r>
              <a:rPr lang="cs-CZ" dirty="0" err="1"/>
              <a:t>molecules</a:t>
            </a:r>
            <a:r>
              <a:rPr lang="cs-CZ" dirty="0"/>
              <a:t> </a:t>
            </a:r>
            <a:r>
              <a:rPr lang="cs-CZ" dirty="0" err="1"/>
              <a:t>exist</a:t>
            </a:r>
            <a:r>
              <a:rPr lang="cs-CZ" dirty="0"/>
              <a:t> as </a:t>
            </a:r>
            <a:r>
              <a:rPr lang="cs-CZ" dirty="0" err="1"/>
              <a:t>either</a:t>
            </a:r>
            <a:r>
              <a:rPr lang="cs-CZ" dirty="0"/>
              <a:t> </a:t>
            </a:r>
            <a:r>
              <a:rPr lang="cs-CZ" dirty="0" err="1"/>
              <a:t>cations</a:t>
            </a:r>
            <a:r>
              <a:rPr lang="cs-CZ" dirty="0"/>
              <a:t> </a:t>
            </a:r>
            <a:r>
              <a:rPr lang="cs-CZ" dirty="0" err="1"/>
              <a:t>or</a:t>
            </a:r>
            <a:r>
              <a:rPr lang="cs-CZ" dirty="0"/>
              <a:t> </a:t>
            </a:r>
          </a:p>
          <a:p>
            <a:r>
              <a:rPr lang="cs-CZ" dirty="0" err="1"/>
              <a:t>anions</a:t>
            </a:r>
            <a:r>
              <a:rPr lang="cs-CZ" dirty="0"/>
              <a:t>, </a:t>
            </a:r>
            <a:r>
              <a:rPr lang="cs-CZ" dirty="0" err="1"/>
              <a:t>repulsive</a:t>
            </a:r>
            <a:r>
              <a:rPr lang="cs-CZ" dirty="0"/>
              <a:t> </a:t>
            </a:r>
            <a:r>
              <a:rPr lang="cs-CZ" dirty="0" err="1"/>
              <a:t>forces</a:t>
            </a:r>
            <a:r>
              <a:rPr lang="cs-CZ" dirty="0"/>
              <a:t> </a:t>
            </a:r>
            <a:r>
              <a:rPr lang="cs-CZ" dirty="0" err="1"/>
              <a:t>between</a:t>
            </a:r>
            <a:r>
              <a:rPr lang="cs-CZ" dirty="0"/>
              <a:t> </a:t>
            </a:r>
            <a:r>
              <a:rPr lang="cs-CZ" dirty="0" err="1"/>
              <a:t>ions</a:t>
            </a:r>
            <a:r>
              <a:rPr lang="cs-CZ" dirty="0"/>
              <a:t> are </a:t>
            </a:r>
            <a:r>
              <a:rPr lang="cs-CZ" dirty="0" err="1"/>
              <a:t>high</a:t>
            </a:r>
            <a:r>
              <a:rPr lang="cs-CZ" dirty="0"/>
              <a:t>, </a:t>
            </a:r>
            <a:r>
              <a:rPr lang="cs-CZ" dirty="0" err="1"/>
              <a:t>since</a:t>
            </a:r>
            <a:r>
              <a:rPr lang="cs-CZ" dirty="0"/>
              <a:t> </a:t>
            </a:r>
            <a:r>
              <a:rPr lang="cs-CZ" dirty="0" err="1"/>
              <a:t>all</a:t>
            </a:r>
            <a:r>
              <a:rPr lang="cs-CZ" dirty="0"/>
              <a:t> </a:t>
            </a:r>
            <a:r>
              <a:rPr lang="cs-CZ" dirty="0" err="1"/>
              <a:t>the</a:t>
            </a:r>
            <a:r>
              <a:rPr lang="cs-CZ" dirty="0"/>
              <a:t> </a:t>
            </a:r>
            <a:r>
              <a:rPr lang="cs-CZ" dirty="0" err="1"/>
              <a:t>molecules</a:t>
            </a:r>
            <a:r>
              <a:rPr lang="cs-CZ" dirty="0"/>
              <a:t> </a:t>
            </a:r>
          </a:p>
          <a:p>
            <a:r>
              <a:rPr lang="cs-CZ" dirty="0" err="1"/>
              <a:t>possess</a:t>
            </a:r>
            <a:r>
              <a:rPr lang="cs-CZ" dirty="0"/>
              <a:t> </a:t>
            </a:r>
            <a:r>
              <a:rPr lang="cs-CZ" dirty="0" err="1"/>
              <a:t>excess</a:t>
            </a:r>
            <a:r>
              <a:rPr lang="cs-CZ" dirty="0"/>
              <a:t> </a:t>
            </a:r>
            <a:r>
              <a:rPr lang="cs-CZ" dirty="0" err="1"/>
              <a:t>charges</a:t>
            </a:r>
            <a:r>
              <a:rPr lang="cs-CZ" dirty="0"/>
              <a:t> </a:t>
            </a:r>
            <a:r>
              <a:rPr lang="cs-CZ" dirty="0" err="1"/>
              <a:t>of</a:t>
            </a:r>
            <a:r>
              <a:rPr lang="cs-CZ" dirty="0"/>
              <a:t> </a:t>
            </a:r>
            <a:r>
              <a:rPr lang="cs-CZ" dirty="0" err="1"/>
              <a:t>the</a:t>
            </a:r>
            <a:r>
              <a:rPr lang="cs-CZ" dirty="0"/>
              <a:t> </a:t>
            </a:r>
            <a:r>
              <a:rPr lang="cs-CZ" dirty="0" err="1"/>
              <a:t>same</a:t>
            </a:r>
            <a:r>
              <a:rPr lang="cs-CZ" dirty="0"/>
              <a:t> sign. </a:t>
            </a:r>
            <a:r>
              <a:rPr lang="cs-CZ" dirty="0" err="1"/>
              <a:t>Thus</a:t>
            </a:r>
            <a:r>
              <a:rPr lang="cs-CZ" dirty="0"/>
              <a:t>, </a:t>
            </a:r>
            <a:r>
              <a:rPr lang="cs-CZ" dirty="0" err="1"/>
              <a:t>they</a:t>
            </a:r>
            <a:r>
              <a:rPr lang="cs-CZ" dirty="0"/>
              <a:t> </a:t>
            </a:r>
            <a:r>
              <a:rPr lang="cs-CZ" dirty="0" err="1"/>
              <a:t>will</a:t>
            </a:r>
            <a:r>
              <a:rPr lang="cs-CZ" dirty="0"/>
              <a:t> </a:t>
            </a:r>
            <a:r>
              <a:rPr lang="cs-CZ" dirty="0" err="1"/>
              <a:t>be</a:t>
            </a:r>
            <a:r>
              <a:rPr lang="cs-CZ" dirty="0"/>
              <a:t> more </a:t>
            </a:r>
          </a:p>
          <a:p>
            <a:r>
              <a:rPr lang="cs-CZ" dirty="0" err="1"/>
              <a:t>soluble</a:t>
            </a:r>
            <a:r>
              <a:rPr lang="cs-CZ" dirty="0"/>
              <a:t> </a:t>
            </a:r>
            <a:r>
              <a:rPr lang="cs-CZ" dirty="0" err="1"/>
              <a:t>than</a:t>
            </a:r>
            <a:r>
              <a:rPr lang="cs-CZ" dirty="0"/>
              <a:t> in </a:t>
            </a:r>
            <a:r>
              <a:rPr lang="cs-CZ" dirty="0" err="1"/>
              <a:t>the</a:t>
            </a:r>
            <a:r>
              <a:rPr lang="cs-CZ" dirty="0"/>
              <a:t> </a:t>
            </a:r>
            <a:r>
              <a:rPr lang="cs-CZ" dirty="0" err="1"/>
              <a:t>isoelectric</a:t>
            </a:r>
            <a:r>
              <a:rPr lang="cs-CZ" dirty="0"/>
              <a:t> </a:t>
            </a:r>
            <a:r>
              <a:rPr lang="cs-CZ" dirty="0" err="1"/>
              <a:t>state</a:t>
            </a:r>
            <a:r>
              <a:rPr lang="cs-CZ" dirty="0"/>
              <a:t>.</a:t>
            </a:r>
          </a:p>
          <a:p>
            <a:endParaRPr lang="cs-CZ" dirty="0"/>
          </a:p>
          <a:p>
            <a:r>
              <a:rPr lang="cs-CZ" b="1" dirty="0" err="1"/>
              <a:t>Optical</a:t>
            </a:r>
            <a:r>
              <a:rPr lang="cs-CZ" b="1" dirty="0"/>
              <a:t> </a:t>
            </a:r>
            <a:r>
              <a:rPr lang="cs-CZ" b="1" dirty="0" err="1"/>
              <a:t>Activity</a:t>
            </a:r>
            <a:br>
              <a:rPr lang="cs-CZ" dirty="0"/>
            </a:br>
            <a:r>
              <a:rPr lang="cs-CZ" dirty="0" err="1"/>
              <a:t>All</a:t>
            </a:r>
            <a:r>
              <a:rPr lang="cs-CZ" dirty="0"/>
              <a:t> protein </a:t>
            </a:r>
            <a:r>
              <a:rPr lang="cs-CZ" dirty="0" err="1"/>
              <a:t>solutions</a:t>
            </a:r>
            <a:r>
              <a:rPr lang="cs-CZ" dirty="0"/>
              <a:t> </a:t>
            </a:r>
            <a:r>
              <a:rPr lang="cs-CZ" dirty="0" err="1"/>
              <a:t>rotate</a:t>
            </a:r>
            <a:r>
              <a:rPr lang="cs-CZ" dirty="0"/>
              <a:t> </a:t>
            </a:r>
            <a:r>
              <a:rPr lang="cs-CZ" dirty="0" err="1"/>
              <a:t>the</a:t>
            </a:r>
            <a:r>
              <a:rPr lang="cs-CZ" dirty="0"/>
              <a:t> plane </a:t>
            </a:r>
            <a:r>
              <a:rPr lang="cs-CZ" dirty="0" err="1"/>
              <a:t>of</a:t>
            </a:r>
            <a:r>
              <a:rPr lang="cs-CZ" dirty="0"/>
              <a:t> </a:t>
            </a:r>
            <a:r>
              <a:rPr lang="cs-CZ" dirty="0" err="1"/>
              <a:t>polarized</a:t>
            </a:r>
            <a:r>
              <a:rPr lang="cs-CZ" dirty="0"/>
              <a:t> </a:t>
            </a:r>
            <a:r>
              <a:rPr lang="cs-CZ" dirty="0" err="1"/>
              <a:t>light</a:t>
            </a:r>
            <a:r>
              <a:rPr lang="cs-CZ" dirty="0"/>
              <a:t> to </a:t>
            </a:r>
            <a:r>
              <a:rPr lang="cs-CZ" dirty="0" err="1"/>
              <a:t>the</a:t>
            </a:r>
            <a:r>
              <a:rPr lang="cs-CZ" dirty="0"/>
              <a:t> </a:t>
            </a:r>
            <a:r>
              <a:rPr lang="cs-CZ" dirty="0" err="1"/>
              <a:t>left</a:t>
            </a:r>
            <a:r>
              <a:rPr lang="cs-CZ" dirty="0"/>
              <a:t>, </a:t>
            </a:r>
            <a:r>
              <a:rPr lang="cs-CZ" dirty="0" err="1"/>
              <a:t>i.e</a:t>
            </a:r>
            <a:r>
              <a:rPr lang="cs-CZ" dirty="0"/>
              <a:t>., </a:t>
            </a:r>
          </a:p>
          <a:p>
            <a:r>
              <a:rPr lang="cs-CZ" dirty="0"/>
              <a:t>these are </a:t>
            </a:r>
            <a:r>
              <a:rPr lang="cs-CZ" dirty="0" err="1"/>
              <a:t>levoratotory</a:t>
            </a:r>
            <a:r>
              <a:rPr lang="cs-CZ" dirty="0"/>
              <a:t>.</a:t>
            </a:r>
          </a:p>
          <a:p>
            <a:endParaRPr lang="cs-CZ" dirty="0"/>
          </a:p>
        </p:txBody>
      </p:sp>
    </p:spTree>
    <p:extLst>
      <p:ext uri="{BB962C8B-B14F-4D97-AF65-F5344CB8AC3E}">
        <p14:creationId xmlns:p14="http://schemas.microsoft.com/office/powerpoint/2010/main" val="2537001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2051"/>
          <p:cNvSpPr>
            <a:spLocks noGrp="1" noChangeArrowheads="1"/>
          </p:cNvSpPr>
          <p:nvPr>
            <p:ph type="body" idx="1"/>
          </p:nvPr>
        </p:nvSpPr>
        <p:spPr>
          <a:xfrm>
            <a:off x="685800" y="381000"/>
            <a:ext cx="7848600" cy="4800600"/>
          </a:xfrm>
        </p:spPr>
        <p:txBody>
          <a:bodyPr/>
          <a:lstStyle/>
          <a:p>
            <a:pPr lvl="1">
              <a:buFontTx/>
              <a:buChar char="•"/>
            </a:pPr>
            <a:r>
              <a:rPr lang="en-GB">
                <a:cs typeface="Times New Roman" pitchFamily="18" charset="0"/>
              </a:rPr>
              <a:t>The </a:t>
            </a:r>
            <a:r>
              <a:rPr lang="en-GB">
                <a:cs typeface="Times New Roman" pitchFamily="18" charset="0"/>
                <a:sym typeface="Symbol" pitchFamily="80" charset="2"/>
              </a:rPr>
              <a:t></a:t>
            </a:r>
            <a:r>
              <a:rPr lang="en-GB" baseline="30000">
                <a:cs typeface="Times New Roman" pitchFamily="18" charset="0"/>
                <a:sym typeface="Symbol" pitchFamily="80" charset="2"/>
              </a:rPr>
              <a:t>2</a:t>
            </a:r>
            <a:r>
              <a:rPr lang="en-GB">
                <a:cs typeface="Times New Roman" pitchFamily="18" charset="0"/>
                <a:sym typeface="Symbol" pitchFamily="80" charset="2"/>
              </a:rPr>
              <a:t> term arises because the magnitude of the instantaneous dipole depends on the polarizability of the first atom/molecule and the strength of the induced dipole (in the second atom/molecule) also depends on .</a:t>
            </a:r>
          </a:p>
          <a:p>
            <a:pPr lvl="1">
              <a:buFontTx/>
              <a:buChar char="•"/>
            </a:pPr>
            <a:endParaRPr lang="en-GB">
              <a:cs typeface="Times New Roman" pitchFamily="18" charset="0"/>
              <a:sym typeface="Symbol" pitchFamily="80" charset="2"/>
            </a:endParaRPr>
          </a:p>
          <a:p>
            <a:pPr lvl="1">
              <a:buFontTx/>
              <a:buChar char="•"/>
            </a:pPr>
            <a:r>
              <a:rPr lang="en-GB">
                <a:solidFill>
                  <a:srgbClr val="FF0000"/>
                </a:solidFill>
                <a:cs typeface="Times New Roman" pitchFamily="18" charset="0"/>
                <a:sym typeface="Symbol" pitchFamily="80" charset="2"/>
              </a:rPr>
              <a:t>Example:</a:t>
            </a:r>
            <a:r>
              <a:rPr lang="en-GB">
                <a:cs typeface="Times New Roman" pitchFamily="18" charset="0"/>
                <a:sym typeface="Symbol" pitchFamily="80" charset="2"/>
              </a:rPr>
              <a:t> the (rotationally averaged) dispersion energy of interaction between two CH</a:t>
            </a:r>
            <a:r>
              <a:rPr lang="en-GB" baseline="-25000">
                <a:cs typeface="Times New Roman" pitchFamily="18" charset="0"/>
                <a:sym typeface="Symbol" pitchFamily="80" charset="2"/>
              </a:rPr>
              <a:t>4</a:t>
            </a:r>
            <a:r>
              <a:rPr lang="en-GB">
                <a:cs typeface="Times New Roman" pitchFamily="18" charset="0"/>
                <a:sym typeface="Symbol" pitchFamily="80" charset="2"/>
              </a:rPr>
              <a:t> molecules ( = 2.610</a:t>
            </a:r>
            <a:r>
              <a:rPr lang="en-GB" baseline="30000">
                <a:cs typeface="Times New Roman" pitchFamily="18" charset="0"/>
                <a:sym typeface="Symbol" pitchFamily="80" charset="2"/>
              </a:rPr>
              <a:t>30</a:t>
            </a:r>
            <a:r>
              <a:rPr lang="en-GB">
                <a:cs typeface="Times New Roman" pitchFamily="18" charset="0"/>
                <a:sym typeface="Symbol" pitchFamily="80" charset="2"/>
              </a:rPr>
              <a:t> m</a:t>
            </a:r>
            <a:r>
              <a:rPr lang="en-GB" baseline="30000">
                <a:cs typeface="Times New Roman" pitchFamily="18" charset="0"/>
                <a:sym typeface="Symbol" pitchFamily="80" charset="2"/>
              </a:rPr>
              <a:t>3</a:t>
            </a:r>
            <a:r>
              <a:rPr lang="en-GB">
                <a:cs typeface="Times New Roman" pitchFamily="18" charset="0"/>
                <a:sym typeface="Symbol" pitchFamily="80" charset="2"/>
              </a:rPr>
              <a:t>, </a:t>
            </a:r>
            <a:r>
              <a:rPr lang="en-GB" i="1">
                <a:latin typeface="Times New Roman" pitchFamily="18" charset="0"/>
                <a:cs typeface="Times New Roman" pitchFamily="18" charset="0"/>
                <a:sym typeface="Symbol" pitchFamily="80" charset="2"/>
              </a:rPr>
              <a:t>I</a:t>
            </a:r>
            <a:r>
              <a:rPr lang="en-GB">
                <a:cs typeface="Times New Roman" pitchFamily="18" charset="0"/>
                <a:sym typeface="Symbol" pitchFamily="80" charset="2"/>
              </a:rPr>
              <a:t> = 700 kJ mol</a:t>
            </a:r>
            <a:r>
              <a:rPr lang="en-GB" baseline="30000">
                <a:cs typeface="Times New Roman" pitchFamily="18" charset="0"/>
                <a:sym typeface="Symbol" pitchFamily="80" charset="2"/>
              </a:rPr>
              <a:t>1</a:t>
            </a:r>
            <a:r>
              <a:rPr lang="en-GB">
                <a:cs typeface="Times New Roman" pitchFamily="18" charset="0"/>
                <a:sym typeface="Symbol" pitchFamily="80" charset="2"/>
              </a:rPr>
              <a:t>), at a separation of </a:t>
            </a:r>
            <a:r>
              <a:rPr lang="en-GB" i="1">
                <a:cs typeface="Times New Roman" pitchFamily="18" charset="0"/>
                <a:sym typeface="Symbol" pitchFamily="80" charset="2"/>
              </a:rPr>
              <a:t>r</a:t>
            </a:r>
            <a:r>
              <a:rPr lang="en-GB">
                <a:cs typeface="Times New Roman" pitchFamily="18" charset="0"/>
                <a:sym typeface="Symbol" pitchFamily="80" charset="2"/>
              </a:rPr>
              <a:t> = 0.3 nm, is approximately 5 kJ mol</a:t>
            </a:r>
            <a:r>
              <a:rPr lang="en-GB" baseline="30000">
                <a:cs typeface="Times New Roman" pitchFamily="18" charset="0"/>
                <a:sym typeface="Symbol" pitchFamily="80" charset="2"/>
              </a:rPr>
              <a:t>1</a:t>
            </a:r>
            <a:r>
              <a:rPr lang="en-GB">
                <a:cs typeface="Times New Roman" pitchFamily="18" charset="0"/>
                <a:sym typeface="Symbol" pitchFamily="80" charset="2"/>
              </a:rPr>
              <a:t>.</a:t>
            </a:r>
          </a:p>
          <a:p>
            <a:pPr lvl="1">
              <a:buFontTx/>
              <a:buChar char="•"/>
            </a:pPr>
            <a:endParaRPr lang="en-GB">
              <a:cs typeface="Times New Roman" pitchFamily="18" charset="0"/>
            </a:endParaRPr>
          </a:p>
          <a:p>
            <a:pPr lvl="1">
              <a:buFontTx/>
              <a:buChar char="•"/>
            </a:pPr>
            <a:r>
              <a:rPr lang="en-GB">
                <a:cs typeface="Times New Roman" pitchFamily="18" charset="0"/>
              </a:rPr>
              <a:t>The dispersion energy between two unlike molecules (with polarizability volumes </a:t>
            </a:r>
            <a:r>
              <a:rPr lang="en-GB">
                <a:cs typeface="Times New Roman" pitchFamily="18" charset="0"/>
                <a:sym typeface="Symbol" pitchFamily="80" charset="2"/>
              </a:rPr>
              <a:t></a:t>
            </a:r>
            <a:r>
              <a:rPr lang="en-GB" baseline="-25000">
                <a:cs typeface="Times New Roman" pitchFamily="18" charset="0"/>
                <a:sym typeface="Symbol" pitchFamily="80" charset="2"/>
              </a:rPr>
              <a:t>1</a:t>
            </a:r>
            <a:r>
              <a:rPr lang="en-GB" baseline="30000">
                <a:cs typeface="Times New Roman" pitchFamily="18" charset="0"/>
                <a:sym typeface="Symbol" pitchFamily="80" charset="2"/>
              </a:rPr>
              <a:t></a:t>
            </a:r>
            <a:r>
              <a:rPr lang="en-GB">
                <a:cs typeface="Times New Roman" pitchFamily="18" charset="0"/>
                <a:sym typeface="Symbol" pitchFamily="80" charset="2"/>
              </a:rPr>
              <a:t> and </a:t>
            </a:r>
            <a:r>
              <a:rPr lang="en-GB" baseline="-25000">
                <a:cs typeface="Times New Roman" pitchFamily="18" charset="0"/>
                <a:sym typeface="Symbol" pitchFamily="80" charset="2"/>
              </a:rPr>
              <a:t>2 </a:t>
            </a:r>
            <a:r>
              <a:rPr lang="en-GB" baseline="30000">
                <a:cs typeface="Times New Roman" pitchFamily="18" charset="0"/>
                <a:sym typeface="Symbol" pitchFamily="80" charset="2"/>
              </a:rPr>
              <a:t></a:t>
            </a:r>
            <a:r>
              <a:rPr lang="en-GB">
                <a:cs typeface="Times New Roman" pitchFamily="18" charset="0"/>
                <a:sym typeface="Symbol" pitchFamily="80" charset="2"/>
              </a:rPr>
              <a:t> and ionization energies </a:t>
            </a:r>
            <a:r>
              <a:rPr lang="en-GB" i="1">
                <a:latin typeface="Times New Roman" pitchFamily="18" charset="0"/>
                <a:cs typeface="Times New Roman" pitchFamily="18" charset="0"/>
                <a:sym typeface="Symbol" pitchFamily="80" charset="2"/>
              </a:rPr>
              <a:t>I</a:t>
            </a:r>
            <a:r>
              <a:rPr lang="en-GB" baseline="-25000">
                <a:cs typeface="Times New Roman" pitchFamily="18" charset="0"/>
                <a:sym typeface="Symbol" pitchFamily="80" charset="2"/>
              </a:rPr>
              <a:t>1</a:t>
            </a:r>
            <a:r>
              <a:rPr lang="en-GB">
                <a:cs typeface="Times New Roman" pitchFamily="18" charset="0"/>
                <a:sym typeface="Symbol" pitchFamily="80" charset="2"/>
              </a:rPr>
              <a:t> and </a:t>
            </a:r>
            <a:r>
              <a:rPr lang="en-GB" i="1">
                <a:latin typeface="Times New Roman" pitchFamily="18" charset="0"/>
                <a:cs typeface="Times New Roman" pitchFamily="18" charset="0"/>
                <a:sym typeface="Symbol" pitchFamily="80" charset="2"/>
              </a:rPr>
              <a:t>I</a:t>
            </a:r>
            <a:r>
              <a:rPr lang="en-GB" baseline="-25000">
                <a:cs typeface="Times New Roman" pitchFamily="18" charset="0"/>
                <a:sym typeface="Symbol" pitchFamily="80" charset="2"/>
              </a:rPr>
              <a:t>2</a:t>
            </a:r>
            <a:r>
              <a:rPr lang="en-GB">
                <a:cs typeface="Times New Roman" pitchFamily="18" charset="0"/>
                <a:sym typeface="Symbol" pitchFamily="80" charset="2"/>
              </a:rPr>
              <a:t>) is given by:</a:t>
            </a:r>
          </a:p>
          <a:p>
            <a:pPr lvl="1">
              <a:buFontTx/>
              <a:buChar char="•"/>
            </a:pPr>
            <a:endParaRPr lang="en-GB">
              <a:cs typeface="Times New Roman" pitchFamily="18" charset="0"/>
              <a:sym typeface="Symbol" pitchFamily="80" charset="2"/>
            </a:endParaRPr>
          </a:p>
          <a:p>
            <a:pPr lvl="1">
              <a:buFontTx/>
              <a:buChar char="•"/>
            </a:pPr>
            <a:endParaRPr lang="en-GB">
              <a:cs typeface="Times New Roman" pitchFamily="18" charset="0"/>
              <a:sym typeface="Symbol" pitchFamily="80" charset="2"/>
            </a:endParaRPr>
          </a:p>
          <a:p>
            <a:pPr lvl="1">
              <a:buFontTx/>
              <a:buChar char="•"/>
            </a:pPr>
            <a:endParaRPr lang="en-GB">
              <a:cs typeface="Times New Roman" pitchFamily="18" charset="0"/>
              <a:sym typeface="Symbol" pitchFamily="80" charset="2"/>
            </a:endParaRPr>
          </a:p>
          <a:p>
            <a:pPr lvl="1">
              <a:buFontTx/>
              <a:buChar char="•"/>
            </a:pPr>
            <a:endParaRPr lang="en-GB">
              <a:cs typeface="Times New Roman" pitchFamily="18" charset="0"/>
              <a:sym typeface="Symbol" pitchFamily="80" charset="2"/>
            </a:endParaRPr>
          </a:p>
          <a:p>
            <a:endParaRPr lang="en-GB"/>
          </a:p>
        </p:txBody>
      </p:sp>
      <p:graphicFrame>
        <p:nvGraphicFramePr>
          <p:cNvPr id="316494" name="Object 2126"/>
          <p:cNvGraphicFramePr>
            <a:graphicFrameLocks noChangeAspect="1"/>
          </p:cNvGraphicFramePr>
          <p:nvPr/>
        </p:nvGraphicFramePr>
        <p:xfrm>
          <a:off x="3009900" y="5043488"/>
          <a:ext cx="3430588" cy="990600"/>
        </p:xfrm>
        <a:graphic>
          <a:graphicData uri="http://schemas.openxmlformats.org/presentationml/2006/ole">
            <mc:AlternateContent xmlns:mc="http://schemas.openxmlformats.org/markup-compatibility/2006">
              <mc:Choice xmlns:v="urn:schemas-microsoft-com:vml" Requires="v">
                <p:oleObj spid="_x0000_s316504" name="Equation" r:id="rId3" imgW="1714320" imgH="495000" progId="Equation.3">
                  <p:embed/>
                </p:oleObj>
              </mc:Choice>
              <mc:Fallback>
                <p:oleObj name="Equation" r:id="rId3" imgW="1714320" imgH="495000" progId="Equation.3">
                  <p:embed/>
                  <p:pic>
                    <p:nvPicPr>
                      <p:cNvPr id="0" name="Picture 2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900" y="5043488"/>
                        <a:ext cx="34305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6494"/>
                                        </p:tgtEl>
                                        <p:attrNameLst>
                                          <p:attrName>style.visibility</p:attrName>
                                        </p:attrNameLst>
                                      </p:cBhvr>
                                      <p:to>
                                        <p:strVal val="visible"/>
                                      </p:to>
                                    </p:set>
                                    <p:anim calcmode="lin" valueType="num">
                                      <p:cBhvr additive="base">
                                        <p:cTn id="7" dur="500" fill="hold"/>
                                        <p:tgtEl>
                                          <p:spTgt spid="316494"/>
                                        </p:tgtEl>
                                        <p:attrNameLst>
                                          <p:attrName>ppt_x</p:attrName>
                                        </p:attrNameLst>
                                      </p:cBhvr>
                                      <p:tavLst>
                                        <p:tav tm="0">
                                          <p:val>
                                            <p:strVal val="#ppt_x"/>
                                          </p:val>
                                        </p:tav>
                                        <p:tav tm="100000">
                                          <p:val>
                                            <p:strVal val="#ppt_x"/>
                                          </p:val>
                                        </p:tav>
                                      </p:tavLst>
                                    </p:anim>
                                    <p:anim calcmode="lin" valueType="num">
                                      <p:cBhvr additive="base">
                                        <p:cTn id="8" dur="500" fill="hold"/>
                                        <p:tgtEl>
                                          <p:spTgt spid="316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Rectangle 3"/>
          <p:cNvSpPr>
            <a:spLocks noGrp="1" noChangeArrowheads="1"/>
          </p:cNvSpPr>
          <p:nvPr>
            <p:ph type="body" idx="1"/>
          </p:nvPr>
        </p:nvSpPr>
        <p:spPr>
          <a:xfrm>
            <a:off x="609600" y="533400"/>
            <a:ext cx="7772400" cy="4800600"/>
          </a:xfrm>
        </p:spPr>
        <p:txBody>
          <a:bodyPr/>
          <a:lstStyle/>
          <a:p>
            <a:pPr lvl="1" algn="just">
              <a:lnSpc>
                <a:spcPct val="90000"/>
              </a:lnSpc>
              <a:buFontTx/>
              <a:buNone/>
            </a:pPr>
            <a:r>
              <a:rPr lang="en-GB">
                <a:solidFill>
                  <a:srgbClr val="FF0000"/>
                </a:solidFill>
                <a:cs typeface="Times New Roman" pitchFamily="18" charset="0"/>
              </a:rPr>
              <a:t>The Lennard-Jones Potential</a:t>
            </a:r>
          </a:p>
          <a:p>
            <a:pPr lvl="1" algn="just">
              <a:lnSpc>
                <a:spcPct val="90000"/>
              </a:lnSpc>
              <a:buFontTx/>
              <a:buNone/>
            </a:pPr>
            <a:endParaRPr lang="en-GB" sz="1000">
              <a:cs typeface="Times New Roman" pitchFamily="18" charset="0"/>
            </a:endParaRPr>
          </a:p>
          <a:p>
            <a:pPr lvl="1" algn="just">
              <a:lnSpc>
                <a:spcPct val="90000"/>
              </a:lnSpc>
              <a:buFontTx/>
              <a:buChar char="•"/>
            </a:pPr>
            <a:r>
              <a:rPr lang="en-GB" sz="1800">
                <a:cs typeface="Times New Roman" pitchFamily="18" charset="0"/>
              </a:rPr>
              <a:t>Taking into account both repulsive and attractive (dispersion) interactions, a good approximation to the total potential energy of interaction between two neutral atoms or non-polar molecules is given by the </a:t>
            </a:r>
            <a:r>
              <a:rPr lang="en-GB" sz="1800">
                <a:solidFill>
                  <a:srgbClr val="FF0000"/>
                </a:solidFill>
                <a:cs typeface="Times New Roman" pitchFamily="18" charset="0"/>
              </a:rPr>
              <a:t>Lennard-Jones (LJ) potential</a:t>
            </a:r>
            <a:r>
              <a:rPr lang="en-GB" sz="1800">
                <a:cs typeface="Times New Roman" pitchFamily="18" charset="0"/>
              </a:rPr>
              <a:t>: </a:t>
            </a:r>
          </a:p>
          <a:p>
            <a:pPr lvl="1" algn="just">
              <a:lnSpc>
                <a:spcPct val="90000"/>
              </a:lnSpc>
              <a:buFontTx/>
              <a:buChar char="•"/>
            </a:pP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gn="just">
              <a:lnSpc>
                <a:spcPct val="110000"/>
              </a:lnSpc>
              <a:buFontTx/>
              <a:buNone/>
            </a:pPr>
            <a:r>
              <a:rPr lang="en-GB" sz="1800">
                <a:cs typeface="Times New Roman" pitchFamily="18" charset="0"/>
              </a:rPr>
              <a:t>	</a:t>
            </a:r>
          </a:p>
          <a:p>
            <a:pPr lvl="1" algn="just">
              <a:lnSpc>
                <a:spcPct val="110000"/>
              </a:lnSpc>
              <a:buFontTx/>
              <a:buNone/>
            </a:pPr>
            <a:r>
              <a:rPr lang="en-GB" sz="1800">
                <a:cs typeface="Times New Roman" pitchFamily="18" charset="0"/>
              </a:rPr>
              <a:t>	where </a:t>
            </a:r>
            <a:r>
              <a:rPr lang="en-GB" sz="1800">
                <a:solidFill>
                  <a:srgbClr val="FF0000"/>
                </a:solidFill>
                <a:cs typeface="Times New Roman" pitchFamily="18" charset="0"/>
                <a:sym typeface="Symbol" pitchFamily="80" charset="2"/>
              </a:rPr>
              <a:t></a:t>
            </a:r>
            <a:r>
              <a:rPr lang="en-GB" sz="1800">
                <a:cs typeface="Times New Roman" pitchFamily="18" charset="0"/>
                <a:sym typeface="Symbol" pitchFamily="80" charset="2"/>
              </a:rPr>
              <a:t> is the depth of the energy well and </a:t>
            </a:r>
            <a:r>
              <a:rPr lang="en-GB" sz="1800">
                <a:solidFill>
                  <a:srgbClr val="FF0000"/>
                </a:solidFill>
                <a:cs typeface="Times New Roman" pitchFamily="18" charset="0"/>
                <a:sym typeface="Symbol" pitchFamily="80" charset="2"/>
              </a:rPr>
              <a:t></a:t>
            </a:r>
            <a:r>
              <a:rPr lang="en-GB" sz="1800">
                <a:cs typeface="Times New Roman" pitchFamily="18" charset="0"/>
                <a:sym typeface="Symbol" pitchFamily="80" charset="2"/>
              </a:rPr>
              <a:t> is the separation at which </a:t>
            </a:r>
            <a:r>
              <a:rPr lang="en-GB" sz="1800" i="1">
                <a:cs typeface="Times New Roman" pitchFamily="18" charset="0"/>
                <a:sym typeface="Symbol" pitchFamily="80" charset="2"/>
              </a:rPr>
              <a:t>U</a:t>
            </a:r>
            <a:r>
              <a:rPr lang="en-GB" sz="1800" baseline="-25000">
                <a:cs typeface="Times New Roman" pitchFamily="18" charset="0"/>
                <a:sym typeface="Symbol" pitchFamily="80" charset="2"/>
              </a:rPr>
              <a:t>LJ</a:t>
            </a:r>
            <a:r>
              <a:rPr lang="en-GB" sz="1800">
                <a:cs typeface="Times New Roman" pitchFamily="18" charset="0"/>
                <a:sym typeface="Symbol" pitchFamily="80" charset="2"/>
              </a:rPr>
              <a:t>(</a:t>
            </a:r>
            <a:r>
              <a:rPr lang="en-GB" sz="1800" i="1">
                <a:cs typeface="Times New Roman" pitchFamily="18" charset="0"/>
                <a:sym typeface="Symbol" pitchFamily="80" charset="2"/>
              </a:rPr>
              <a:t>r</a:t>
            </a:r>
            <a:r>
              <a:rPr lang="en-GB" sz="1800">
                <a:cs typeface="Times New Roman" pitchFamily="18" charset="0"/>
                <a:sym typeface="Symbol" pitchFamily="80" charset="2"/>
              </a:rPr>
              <a:t>) = 0.  </a:t>
            </a:r>
          </a:p>
          <a:p>
            <a:pPr lvl="1" algn="just">
              <a:lnSpc>
                <a:spcPct val="110000"/>
              </a:lnSpc>
              <a:buFontTx/>
              <a:buChar char="•"/>
            </a:pPr>
            <a:endParaRPr lang="en-GB" sz="1000">
              <a:cs typeface="Times New Roman" pitchFamily="18" charset="0"/>
              <a:sym typeface="Symbol" pitchFamily="80" charset="2"/>
            </a:endParaRPr>
          </a:p>
          <a:p>
            <a:pPr lvl="1" algn="just">
              <a:lnSpc>
                <a:spcPct val="110000"/>
              </a:lnSpc>
              <a:buFontTx/>
              <a:buChar char="•"/>
            </a:pPr>
            <a:r>
              <a:rPr lang="en-GB" sz="1800">
                <a:cs typeface="Times New Roman" pitchFamily="18" charset="0"/>
                <a:sym typeface="Symbol" pitchFamily="80" charset="2"/>
              </a:rPr>
              <a:t>The equilibrium separation (the position of the minimum in </a:t>
            </a:r>
            <a:r>
              <a:rPr lang="en-GB" sz="1800" i="1">
                <a:cs typeface="Times New Roman" pitchFamily="18" charset="0"/>
                <a:sym typeface="Symbol" pitchFamily="80" charset="2"/>
              </a:rPr>
              <a:t>U</a:t>
            </a:r>
            <a:r>
              <a:rPr lang="en-GB" sz="1800" baseline="-25000">
                <a:cs typeface="Times New Roman" pitchFamily="18" charset="0"/>
                <a:sym typeface="Symbol" pitchFamily="80" charset="2"/>
              </a:rPr>
              <a:t>LJ</a:t>
            </a:r>
            <a:r>
              <a:rPr lang="en-GB" sz="1800">
                <a:cs typeface="Times New Roman" pitchFamily="18" charset="0"/>
                <a:sym typeface="Symbol" pitchFamily="80" charset="2"/>
              </a:rPr>
              <a:t>(</a:t>
            </a:r>
            <a:r>
              <a:rPr lang="en-GB" sz="1800" i="1">
                <a:cs typeface="Times New Roman" pitchFamily="18" charset="0"/>
                <a:sym typeface="Symbol" pitchFamily="80" charset="2"/>
              </a:rPr>
              <a:t>r</a:t>
            </a:r>
            <a:r>
              <a:rPr lang="en-GB" sz="1800">
                <a:cs typeface="Times New Roman" pitchFamily="18" charset="0"/>
                <a:sym typeface="Symbol" pitchFamily="80" charset="2"/>
              </a:rPr>
              <a:t>)) occurs at </a:t>
            </a:r>
            <a:r>
              <a:rPr lang="en-GB" sz="1800" i="1">
                <a:solidFill>
                  <a:schemeClr val="accent2"/>
                </a:solidFill>
                <a:cs typeface="Times New Roman" pitchFamily="18" charset="0"/>
                <a:sym typeface="Symbol" pitchFamily="80" charset="2"/>
              </a:rPr>
              <a:t>r</a:t>
            </a:r>
            <a:r>
              <a:rPr lang="en-GB" sz="1800" baseline="-25000">
                <a:solidFill>
                  <a:schemeClr val="accent2"/>
                </a:solidFill>
                <a:cs typeface="Times New Roman" pitchFamily="18" charset="0"/>
                <a:sym typeface="Symbol" pitchFamily="80" charset="2"/>
              </a:rPr>
              <a:t>e</a:t>
            </a:r>
            <a:r>
              <a:rPr lang="en-GB" sz="1800">
                <a:solidFill>
                  <a:schemeClr val="accent2"/>
                </a:solidFill>
                <a:cs typeface="Times New Roman" pitchFamily="18" charset="0"/>
                <a:sym typeface="Symbol" pitchFamily="80" charset="2"/>
              </a:rPr>
              <a:t> = 2</a:t>
            </a:r>
            <a:r>
              <a:rPr lang="en-GB" sz="1800" baseline="30000">
                <a:solidFill>
                  <a:schemeClr val="accent2"/>
                </a:solidFill>
                <a:cs typeface="Times New Roman" pitchFamily="18" charset="0"/>
                <a:sym typeface="Symbol" pitchFamily="80" charset="2"/>
              </a:rPr>
              <a:t>1/6</a:t>
            </a:r>
            <a:r>
              <a:rPr lang="en-GB" sz="1800">
                <a:solidFill>
                  <a:srgbClr val="FF0000"/>
                </a:solidFill>
                <a:cs typeface="Times New Roman" pitchFamily="18" charset="0"/>
                <a:sym typeface="Symbol" pitchFamily="80" charset="2"/>
              </a:rPr>
              <a:t></a:t>
            </a:r>
            <a:r>
              <a:rPr lang="en-GB" sz="1800">
                <a:cs typeface="Times New Roman" pitchFamily="18" charset="0"/>
                <a:sym typeface="Symbol" pitchFamily="80" charset="2"/>
              </a:rPr>
              <a:t>.  </a:t>
            </a:r>
            <a:r>
              <a:rPr lang="en-GB" sz="1800">
                <a:solidFill>
                  <a:schemeClr val="accent2"/>
                </a:solidFill>
                <a:cs typeface="Times New Roman" pitchFamily="18" charset="0"/>
                <a:sym typeface="Symbol" pitchFamily="80" charset="2"/>
              </a:rPr>
              <a:t>[</a:t>
            </a:r>
            <a:r>
              <a:rPr lang="en-GB" sz="1800" i="1">
                <a:solidFill>
                  <a:schemeClr val="accent2"/>
                </a:solidFill>
                <a:cs typeface="Times New Roman" pitchFamily="18" charset="0"/>
                <a:sym typeface="Symbol" pitchFamily="80" charset="2"/>
              </a:rPr>
              <a:t>U</a:t>
            </a:r>
            <a:r>
              <a:rPr lang="en-GB" sz="1800" baseline="-25000">
                <a:solidFill>
                  <a:schemeClr val="accent2"/>
                </a:solidFill>
                <a:cs typeface="Times New Roman" pitchFamily="18" charset="0"/>
                <a:sym typeface="Symbol" pitchFamily="80" charset="2"/>
              </a:rPr>
              <a:t>LJ</a:t>
            </a:r>
            <a:r>
              <a:rPr lang="en-GB" sz="1800">
                <a:solidFill>
                  <a:schemeClr val="accent2"/>
                </a:solidFill>
                <a:cs typeface="Times New Roman" pitchFamily="18" charset="0"/>
                <a:sym typeface="Symbol" pitchFamily="80" charset="2"/>
              </a:rPr>
              <a:t>(</a:t>
            </a:r>
            <a:r>
              <a:rPr lang="en-GB" sz="1800" i="1">
                <a:solidFill>
                  <a:schemeClr val="accent2"/>
                </a:solidFill>
                <a:cs typeface="Times New Roman" pitchFamily="18" charset="0"/>
                <a:sym typeface="Symbol" pitchFamily="80" charset="2"/>
              </a:rPr>
              <a:t>r</a:t>
            </a:r>
            <a:r>
              <a:rPr lang="en-GB" sz="1800" baseline="-25000">
                <a:solidFill>
                  <a:schemeClr val="accent2"/>
                </a:solidFill>
                <a:cs typeface="Times New Roman" pitchFamily="18" charset="0"/>
                <a:sym typeface="Symbol" pitchFamily="80" charset="2"/>
              </a:rPr>
              <a:t>e</a:t>
            </a:r>
            <a:r>
              <a:rPr lang="en-GB" sz="1800">
                <a:solidFill>
                  <a:schemeClr val="accent2"/>
                </a:solidFill>
                <a:cs typeface="Times New Roman" pitchFamily="18" charset="0"/>
                <a:sym typeface="Symbol" pitchFamily="80" charset="2"/>
              </a:rPr>
              <a:t>) = .]</a:t>
            </a:r>
          </a:p>
          <a:p>
            <a:pPr lvl="1" algn="just">
              <a:lnSpc>
                <a:spcPct val="110000"/>
              </a:lnSpc>
              <a:buFontTx/>
              <a:buChar char="•"/>
            </a:pPr>
            <a:endParaRPr lang="en-GB" sz="1800">
              <a:solidFill>
                <a:schemeClr val="accent2"/>
              </a:solidFill>
              <a:cs typeface="Times New Roman" pitchFamily="18" charset="0"/>
            </a:endParaRPr>
          </a:p>
          <a:p>
            <a:pPr lvl="1" algn="just">
              <a:lnSpc>
                <a:spcPct val="110000"/>
              </a:lnSpc>
              <a:buFontTx/>
              <a:buChar char="•"/>
            </a:pPr>
            <a:r>
              <a:rPr lang="en-GB" sz="1800">
                <a:solidFill>
                  <a:srgbClr val="FF0000"/>
                </a:solidFill>
                <a:cs typeface="Times New Roman" pitchFamily="18" charset="0"/>
              </a:rPr>
              <a:t>Note:</a:t>
            </a:r>
            <a:r>
              <a:rPr lang="en-GB" sz="1800">
                <a:cs typeface="Times New Roman" pitchFamily="18" charset="0"/>
              </a:rPr>
              <a:t> due to the </a:t>
            </a:r>
            <a:r>
              <a:rPr lang="en-GB" sz="1800" i="1">
                <a:cs typeface="Times New Roman" pitchFamily="18" charset="0"/>
              </a:rPr>
              <a:t>r</a:t>
            </a:r>
            <a:r>
              <a:rPr lang="en-GB" sz="1800" baseline="30000">
                <a:cs typeface="Times New Roman" pitchFamily="18" charset="0"/>
                <a:sym typeface="Symbol" pitchFamily="80" charset="2"/>
              </a:rPr>
              <a:t>6</a:t>
            </a:r>
            <a:r>
              <a:rPr lang="en-GB" sz="1800">
                <a:cs typeface="Times New Roman" pitchFamily="18" charset="0"/>
                <a:sym typeface="Symbol" pitchFamily="80" charset="2"/>
              </a:rPr>
              <a:t> dependence of the attractive term, the LJ potential has also been used to approximate the interaction energy between rotating dipoles.</a:t>
            </a: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a:lnSpc>
                <a:spcPct val="90000"/>
              </a:lnSpc>
            </a:pPr>
            <a:endParaRPr lang="en-GB" sz="1800"/>
          </a:p>
        </p:txBody>
      </p:sp>
      <p:graphicFrame>
        <p:nvGraphicFramePr>
          <p:cNvPr id="364544" name="Object 0"/>
          <p:cNvGraphicFramePr>
            <a:graphicFrameLocks noChangeAspect="1"/>
          </p:cNvGraphicFramePr>
          <p:nvPr/>
        </p:nvGraphicFramePr>
        <p:xfrm>
          <a:off x="3086100" y="2387600"/>
          <a:ext cx="3024188" cy="990600"/>
        </p:xfrm>
        <a:graphic>
          <a:graphicData uri="http://schemas.openxmlformats.org/presentationml/2006/ole">
            <mc:AlternateContent xmlns:mc="http://schemas.openxmlformats.org/markup-compatibility/2006">
              <mc:Choice xmlns:v="urn:schemas-microsoft-com:vml" Requires="v">
                <p:oleObj spid="_x0000_s364554" name="Equation" r:id="rId3" imgW="1511280" imgH="495000" progId="Equation.3">
                  <p:embed/>
                </p:oleObj>
              </mc:Choice>
              <mc:Fallback>
                <p:oleObj name="Equation" r:id="rId3" imgW="1511280" imgH="495000" progId="Equation.3">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2387600"/>
                        <a:ext cx="30241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64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6355" name="Object 3"/>
          <p:cNvGraphicFramePr>
            <a:graphicFrameLocks noChangeAspect="1"/>
          </p:cNvGraphicFramePr>
          <p:nvPr/>
        </p:nvGraphicFramePr>
        <p:xfrm>
          <a:off x="1219200" y="619125"/>
          <a:ext cx="7007225" cy="6238875"/>
        </p:xfrm>
        <a:graphic>
          <a:graphicData uri="http://schemas.openxmlformats.org/presentationml/2006/ole">
            <mc:AlternateContent xmlns:mc="http://schemas.openxmlformats.org/markup-compatibility/2006">
              <mc:Choice xmlns:v="urn:schemas-microsoft-com:vml" Requires="v">
                <p:oleObj spid="_x0000_s356365" name="Chart" r:id="rId3" imgW="5391421" imgH="4800962" progId="Excel.Chart.8">
                  <p:embed/>
                </p:oleObj>
              </mc:Choice>
              <mc:Fallback>
                <p:oleObj name="Chart" r:id="rId3" imgW="5391421" imgH="4800962" progId="Excel.Char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19125"/>
                        <a:ext cx="7007225"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6356" name="Text Box 4"/>
          <p:cNvSpPr txBox="1">
            <a:spLocks noChangeArrowheads="1"/>
          </p:cNvSpPr>
          <p:nvPr/>
        </p:nvSpPr>
        <p:spPr bwMode="auto">
          <a:xfrm>
            <a:off x="3343275" y="304800"/>
            <a:ext cx="3444875" cy="396875"/>
          </a:xfrm>
          <a:prstGeom prst="rect">
            <a:avLst/>
          </a:prstGeom>
          <a:noFill/>
          <a:ln w="9525">
            <a:noFill/>
            <a:miter lim="800000"/>
            <a:headEnd/>
            <a:tailEnd/>
          </a:ln>
          <a:effectLst/>
        </p:spPr>
        <p:txBody>
          <a:bodyPr>
            <a:spAutoFit/>
          </a:bodyPr>
          <a:lstStyle/>
          <a:p>
            <a:pPr algn="ctr"/>
            <a:r>
              <a:rPr lang="en-GB">
                <a:solidFill>
                  <a:srgbClr val="FF0000"/>
                </a:solidFill>
              </a:rPr>
              <a:t>The Lennard-Jones Potential</a:t>
            </a:r>
          </a:p>
        </p:txBody>
      </p:sp>
      <p:sp>
        <p:nvSpPr>
          <p:cNvPr id="356358" name="Text Box 6"/>
          <p:cNvSpPr txBox="1">
            <a:spLocks noChangeArrowheads="1"/>
          </p:cNvSpPr>
          <p:nvPr/>
        </p:nvSpPr>
        <p:spPr bwMode="auto">
          <a:xfrm>
            <a:off x="5181600" y="4267200"/>
            <a:ext cx="1387475" cy="376238"/>
          </a:xfrm>
          <a:prstGeom prst="rect">
            <a:avLst/>
          </a:prstGeom>
          <a:noFill/>
          <a:ln w="9525">
            <a:solidFill>
              <a:srgbClr val="FF0000"/>
            </a:solidFill>
            <a:miter lim="800000"/>
            <a:headEnd/>
            <a:tailEnd/>
          </a:ln>
          <a:effectLst/>
        </p:spPr>
        <p:txBody>
          <a:bodyPr>
            <a:spAutoFit/>
          </a:bodyPr>
          <a:lstStyle/>
          <a:p>
            <a:r>
              <a:rPr lang="en-GB" sz="1800" i="1">
                <a:solidFill>
                  <a:srgbClr val="FF0000"/>
                </a:solidFill>
              </a:rPr>
              <a:t>U</a:t>
            </a:r>
            <a:r>
              <a:rPr lang="en-GB" sz="1800" baseline="-25000">
                <a:solidFill>
                  <a:srgbClr val="FF0000"/>
                </a:solidFill>
              </a:rPr>
              <a:t>LJ</a:t>
            </a:r>
            <a:r>
              <a:rPr lang="en-GB" sz="1800">
                <a:solidFill>
                  <a:srgbClr val="FF0000"/>
                </a:solidFill>
              </a:rPr>
              <a:t> </a:t>
            </a:r>
            <a:r>
              <a:rPr lang="en-GB" sz="1800">
                <a:solidFill>
                  <a:srgbClr val="FF0000"/>
                </a:solidFill>
                <a:sym typeface="Symbol" pitchFamily="80" charset="2"/>
              </a:rPr>
              <a:t> </a:t>
            </a:r>
            <a:r>
              <a:rPr lang="en-GB" sz="1800" i="1">
                <a:solidFill>
                  <a:srgbClr val="FF0000"/>
                </a:solidFill>
                <a:sym typeface="Symbol" pitchFamily="80" charset="2"/>
              </a:rPr>
              <a:t>r </a:t>
            </a:r>
            <a:r>
              <a:rPr lang="en-GB" sz="1800" baseline="30000">
                <a:solidFill>
                  <a:srgbClr val="FF0000"/>
                </a:solidFill>
                <a:sym typeface="Symbol" pitchFamily="80" charset="2"/>
              </a:rPr>
              <a:t>6</a:t>
            </a:r>
            <a:endParaRPr lang="en-GB" sz="1800" baseline="30000">
              <a:solidFill>
                <a:srgbClr val="FF0000"/>
              </a:solidFill>
            </a:endParaRPr>
          </a:p>
        </p:txBody>
      </p:sp>
      <p:sp>
        <p:nvSpPr>
          <p:cNvPr id="356359" name="Text Box 7"/>
          <p:cNvSpPr txBox="1">
            <a:spLocks noChangeArrowheads="1"/>
          </p:cNvSpPr>
          <p:nvPr/>
        </p:nvSpPr>
        <p:spPr bwMode="auto">
          <a:xfrm>
            <a:off x="3252788" y="1295400"/>
            <a:ext cx="1387475" cy="376238"/>
          </a:xfrm>
          <a:prstGeom prst="rect">
            <a:avLst/>
          </a:prstGeom>
          <a:noFill/>
          <a:ln w="9525">
            <a:solidFill>
              <a:srgbClr val="FF0000"/>
            </a:solidFill>
            <a:miter lim="800000"/>
            <a:headEnd/>
            <a:tailEnd/>
          </a:ln>
          <a:effectLst/>
        </p:spPr>
        <p:txBody>
          <a:bodyPr>
            <a:spAutoFit/>
          </a:bodyPr>
          <a:lstStyle/>
          <a:p>
            <a:r>
              <a:rPr lang="en-GB" sz="1800" i="1">
                <a:solidFill>
                  <a:srgbClr val="FF0000"/>
                </a:solidFill>
              </a:rPr>
              <a:t>U</a:t>
            </a:r>
            <a:r>
              <a:rPr lang="en-GB" sz="1800" baseline="-25000">
                <a:solidFill>
                  <a:srgbClr val="FF0000"/>
                </a:solidFill>
              </a:rPr>
              <a:t>LJ</a:t>
            </a:r>
            <a:r>
              <a:rPr lang="en-GB" sz="1800">
                <a:solidFill>
                  <a:srgbClr val="FF0000"/>
                </a:solidFill>
              </a:rPr>
              <a:t> </a:t>
            </a:r>
            <a:r>
              <a:rPr lang="en-GB" sz="1800">
                <a:solidFill>
                  <a:srgbClr val="FF0000"/>
                </a:solidFill>
                <a:sym typeface="Symbol" pitchFamily="80" charset="2"/>
              </a:rPr>
              <a:t> +</a:t>
            </a:r>
            <a:r>
              <a:rPr lang="en-GB" sz="1800" i="1">
                <a:solidFill>
                  <a:srgbClr val="FF0000"/>
                </a:solidFill>
                <a:sym typeface="Symbol" pitchFamily="80" charset="2"/>
              </a:rPr>
              <a:t>r </a:t>
            </a:r>
            <a:r>
              <a:rPr lang="en-GB" sz="1800" baseline="30000">
                <a:solidFill>
                  <a:srgbClr val="FF0000"/>
                </a:solidFill>
                <a:sym typeface="Symbol" pitchFamily="80" charset="2"/>
              </a:rPr>
              <a:t>12</a:t>
            </a:r>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29" name="Group 49"/>
          <p:cNvGraphicFramePr>
            <a:graphicFrameLocks noGrp="1"/>
          </p:cNvGraphicFramePr>
          <p:nvPr>
            <p:ph type="body" idx="1"/>
          </p:nvPr>
        </p:nvGraphicFramePr>
        <p:xfrm>
          <a:off x="685800" y="1447800"/>
          <a:ext cx="7772400" cy="4800600"/>
        </p:xfrm>
        <a:graphic>
          <a:graphicData uri="http://schemas.openxmlformats.org/drawingml/2006/table">
            <a:tbl>
              <a:tblPr/>
              <a:tblGrid>
                <a:gridCol w="1943100">
                  <a:extLst>
                    <a:ext uri="{9D8B030D-6E8A-4147-A177-3AD203B41FA5}">
                      <a16:colId xmlns:a16="http://schemas.microsoft.com/office/drawing/2014/main" val="20000"/>
                    </a:ext>
                  </a:extLst>
                </a:gridCol>
                <a:gridCol w="1538288">
                  <a:extLst>
                    <a:ext uri="{9D8B030D-6E8A-4147-A177-3AD203B41FA5}">
                      <a16:colId xmlns:a16="http://schemas.microsoft.com/office/drawing/2014/main" val="20001"/>
                    </a:ext>
                  </a:extLst>
                </a:gridCol>
                <a:gridCol w="1700212">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FF0000"/>
                          </a:solidFill>
                          <a:effectLst/>
                          <a:latin typeface="Arial" charset="0"/>
                        </a:rPr>
                        <a:t>Atom</a:t>
                      </a:r>
                      <a:endParaRPr kumimoji="0" lang="en-US" sz="2000" b="0" i="0" u="none" strike="noStrike" cap="none" normalizeH="0" baseline="0">
                        <a:ln>
                          <a:noFill/>
                        </a:ln>
                        <a:solidFill>
                          <a:srgbClr val="FF0000"/>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0000"/>
                          </a:solidFill>
                          <a:effectLst/>
                          <a:latin typeface="Arial" charset="0"/>
                          <a:sym typeface="Symbol" pitchFamily="80" charset="2"/>
                        </a:rPr>
                        <a:t> / kJ mol</a:t>
                      </a:r>
                      <a:r>
                        <a:rPr kumimoji="0" lang="en-US" sz="2000" b="0" i="0" u="none" strike="noStrike" cap="none" normalizeH="0" baseline="30000">
                          <a:ln>
                            <a:noFill/>
                          </a:ln>
                          <a:solidFill>
                            <a:srgbClr val="FF0000"/>
                          </a:solidFill>
                          <a:effectLst/>
                          <a:latin typeface="Arial" charset="0"/>
                          <a:sym typeface="Symbol" pitchFamily="80" charset="2"/>
                        </a:rPr>
                        <a:t>1</a:t>
                      </a:r>
                      <a:endParaRPr kumimoji="0" lang="en-US" sz="2000" b="0" i="0" u="none" strike="noStrike" cap="none" normalizeH="0" baseline="3000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rgbClr val="FF0000"/>
                          </a:solidFill>
                          <a:effectLst/>
                          <a:latin typeface="Arial" charset="0"/>
                        </a:rPr>
                        <a:t>T</a:t>
                      </a:r>
                      <a:r>
                        <a:rPr kumimoji="0" lang="en-US" sz="2000" b="0" i="1" u="none" strike="noStrike" cap="none" normalizeH="0" baseline="-25000">
                          <a:ln>
                            <a:noFill/>
                          </a:ln>
                          <a:solidFill>
                            <a:srgbClr val="FF0000"/>
                          </a:solidFill>
                          <a:effectLst/>
                          <a:latin typeface="Arial" charset="0"/>
                        </a:rPr>
                        <a:t>b</a:t>
                      </a:r>
                      <a:r>
                        <a:rPr kumimoji="0" lang="en-US" sz="2000" b="0" i="0" u="none" strike="noStrike" cap="none" normalizeH="0" baseline="0">
                          <a:ln>
                            <a:noFill/>
                          </a:ln>
                          <a:solidFill>
                            <a:srgbClr val="FF0000"/>
                          </a:solidFill>
                          <a:effectLst/>
                          <a:latin typeface="Arial" charset="0"/>
                        </a:rPr>
                        <a:t> / K</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rgbClr val="FF0000"/>
                          </a:solidFill>
                          <a:effectLst/>
                          <a:latin typeface="Arial" charset="0"/>
                        </a:rPr>
                        <a:t>T</a:t>
                      </a:r>
                      <a:r>
                        <a:rPr kumimoji="0" lang="en-US" sz="2000" b="0" i="1" u="none" strike="noStrike" cap="none" normalizeH="0" baseline="-25000">
                          <a:ln>
                            <a:noFill/>
                          </a:ln>
                          <a:solidFill>
                            <a:srgbClr val="FF0000"/>
                          </a:solidFill>
                          <a:effectLst/>
                          <a:latin typeface="Arial" charset="0"/>
                        </a:rPr>
                        <a:t>m</a:t>
                      </a:r>
                      <a:r>
                        <a:rPr kumimoji="0" lang="en-US" sz="2000" b="0" i="0" u="none" strike="noStrike" cap="none" normalizeH="0" baseline="0">
                          <a:ln>
                            <a:noFill/>
                          </a:ln>
                          <a:solidFill>
                            <a:srgbClr val="FF0000"/>
                          </a:solidFill>
                          <a:effectLst/>
                          <a:latin typeface="Arial" charset="0"/>
                        </a:rPr>
                        <a:t> / K</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0.09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4.2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t>
                      </a:r>
                      <a:r>
                        <a:rPr kumimoji="0" lang="en-US" sz="2000" b="0" i="1" u="none" strike="noStrike" cap="none" normalizeH="0" baseline="0">
                          <a:ln>
                            <a:noFill/>
                          </a:ln>
                          <a:solidFill>
                            <a:schemeClr val="tx1"/>
                          </a:solidFill>
                          <a:effectLst/>
                          <a:latin typeface="Arial" charset="0"/>
                        </a:rPr>
                        <a:t>p</a:t>
                      </a:r>
                      <a:r>
                        <a:rPr kumimoji="0" lang="en-US" sz="2000" b="0" i="0" u="none" strike="noStrike" cap="none" normalizeH="0" baseline="0">
                          <a:ln>
                            <a:noFill/>
                          </a:ln>
                          <a:solidFill>
                            <a:schemeClr val="tx1"/>
                          </a:solidFill>
                          <a:effectLst/>
                          <a:latin typeface="Arial" charset="0"/>
                        </a:rPr>
                        <a:t> = 26 atm.)  </a:t>
                      </a:r>
                      <a:r>
                        <a:rPr kumimoji="0" lang="en-US" sz="2000" b="0" i="0" u="none" strike="noStrike" cap="none" normalizeH="0" baseline="0">
                          <a:ln>
                            <a:noFill/>
                          </a:ln>
                          <a:solidFill>
                            <a:srgbClr val="996633"/>
                          </a:solidFill>
                          <a:effectLst/>
                          <a:latin typeface="Arial" charset="0"/>
                        </a:rPr>
                        <a:t>0.95</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0.39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27.1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996633"/>
                          </a:solidFill>
                          <a:effectLst/>
                          <a:latin typeface="Arial" charset="0"/>
                        </a:rPr>
                        <a:t>24.6</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Ar</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1.17</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87.3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996633"/>
                          </a:solidFill>
                          <a:effectLst/>
                          <a:latin typeface="Arial" charset="0"/>
                        </a:rPr>
                        <a:t>83.8</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Kr</a:t>
                      </a:r>
                      <a:endParaRPr kumimoji="0" lang="en-US" sz="2000" b="0" i="0" u="none" strike="noStrike" cap="none" normalizeH="0" baseline="-2500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1.59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120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996633"/>
                          </a:solidFill>
                          <a:effectLst/>
                          <a:latin typeface="Arial" charset="0"/>
                        </a:rPr>
                        <a:t>116</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Xe</a:t>
                      </a:r>
                      <a:endParaRPr kumimoji="0" lang="en-US" sz="2000" b="0" i="0" u="none" strike="noStrike" cap="none" normalizeH="0" baseline="-2500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2.14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165</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996633"/>
                          </a:solidFill>
                          <a:effectLst/>
                          <a:latin typeface="Arial" charset="0"/>
                        </a:rPr>
                        <a:t>161</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Rn</a:t>
                      </a:r>
                      <a:endParaRPr kumimoji="0" lang="en-US" sz="2000" b="0" i="0" u="none" strike="noStrike" cap="none" normalizeH="0" baseline="-2500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211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996633"/>
                          </a:solidFill>
                          <a:effectLst/>
                          <a:latin typeface="Arial" charset="0"/>
                        </a:rPr>
                        <a:t>202</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27726" name="Rectangle 46"/>
          <p:cNvSpPr>
            <a:spLocks noChangeArrowheads="1"/>
          </p:cNvSpPr>
          <p:nvPr/>
        </p:nvSpPr>
        <p:spPr bwMode="auto">
          <a:xfrm>
            <a:off x="304800" y="304800"/>
            <a:ext cx="8747125" cy="701675"/>
          </a:xfrm>
          <a:prstGeom prst="rect">
            <a:avLst/>
          </a:prstGeom>
          <a:noFill/>
          <a:ln w="9525">
            <a:noFill/>
            <a:miter lim="800000"/>
            <a:headEnd/>
            <a:tailEnd/>
          </a:ln>
          <a:effectLst/>
        </p:spPr>
        <p:txBody>
          <a:bodyPr wrap="none">
            <a:spAutoFit/>
          </a:bodyPr>
          <a:lstStyle/>
          <a:p>
            <a:r>
              <a:rPr lang="en-GB">
                <a:solidFill>
                  <a:schemeClr val="accent2"/>
                </a:solidFill>
                <a:cs typeface="Times New Roman" pitchFamily="18" charset="0"/>
              </a:rPr>
              <a:t>Table of LJ well depths (</a:t>
            </a:r>
            <a:r>
              <a:rPr lang="en-GB">
                <a:solidFill>
                  <a:schemeClr val="accent2"/>
                </a:solidFill>
                <a:cs typeface="Times New Roman" pitchFamily="18" charset="0"/>
                <a:sym typeface="Symbol" pitchFamily="80" charset="2"/>
              </a:rPr>
              <a:t></a:t>
            </a:r>
            <a:r>
              <a:rPr lang="en-GB">
                <a:solidFill>
                  <a:schemeClr val="accent2"/>
                </a:solidFill>
                <a:cs typeface="Times New Roman" pitchFamily="18" charset="0"/>
              </a:rPr>
              <a:t>) for rare gas dimers and boiling temperatures (</a:t>
            </a:r>
            <a:r>
              <a:rPr lang="en-GB" i="1">
                <a:solidFill>
                  <a:schemeClr val="accent2"/>
                </a:solidFill>
                <a:cs typeface="Times New Roman" pitchFamily="18" charset="0"/>
              </a:rPr>
              <a:t>T</a:t>
            </a:r>
            <a:r>
              <a:rPr lang="en-GB" i="1" baseline="-25000">
                <a:solidFill>
                  <a:schemeClr val="accent2"/>
                </a:solidFill>
                <a:cs typeface="Times New Roman" pitchFamily="18" charset="0"/>
              </a:rPr>
              <a:t>b</a:t>
            </a:r>
            <a:r>
              <a:rPr lang="en-GB">
                <a:solidFill>
                  <a:schemeClr val="accent2"/>
                </a:solidFill>
                <a:cs typeface="Times New Roman" pitchFamily="18" charset="0"/>
              </a:rPr>
              <a:t>) </a:t>
            </a:r>
          </a:p>
          <a:p>
            <a:r>
              <a:rPr lang="en-GB">
                <a:solidFill>
                  <a:schemeClr val="accent2"/>
                </a:solidFill>
                <a:cs typeface="Times New Roman" pitchFamily="18" charset="0"/>
              </a:rPr>
              <a:t>and melting temperatures (</a:t>
            </a:r>
            <a:r>
              <a:rPr lang="en-GB" i="1">
                <a:solidFill>
                  <a:schemeClr val="accent2"/>
                </a:solidFill>
                <a:cs typeface="Times New Roman" pitchFamily="18" charset="0"/>
              </a:rPr>
              <a:t>T</a:t>
            </a:r>
            <a:r>
              <a:rPr lang="en-GB" i="1" baseline="-25000">
                <a:solidFill>
                  <a:schemeClr val="accent2"/>
                </a:solidFill>
                <a:cs typeface="Times New Roman" pitchFamily="18" charset="0"/>
              </a:rPr>
              <a:t>m</a:t>
            </a:r>
            <a:r>
              <a:rPr lang="en-GB">
                <a:solidFill>
                  <a:schemeClr val="accent2"/>
                </a:solidFill>
                <a:cs typeface="Times New Roman" pitchFamily="18" charset="0"/>
              </a:rPr>
              <a:t>) of the rare gas elements.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3"/>
          <p:cNvSpPr>
            <a:spLocks noGrp="1" noChangeArrowheads="1"/>
          </p:cNvSpPr>
          <p:nvPr>
            <p:ph type="body" idx="1"/>
          </p:nvPr>
        </p:nvSpPr>
        <p:spPr>
          <a:xfrm>
            <a:off x="533400" y="457200"/>
            <a:ext cx="7772400" cy="4800600"/>
          </a:xfrm>
        </p:spPr>
        <p:txBody>
          <a:bodyPr/>
          <a:lstStyle/>
          <a:p>
            <a:pPr lvl="1" algn="just">
              <a:lnSpc>
                <a:spcPct val="90000"/>
              </a:lnSpc>
              <a:buFontTx/>
              <a:buChar char="•"/>
            </a:pPr>
            <a:r>
              <a:rPr lang="en-GB">
                <a:cs typeface="Times New Roman" pitchFamily="18" charset="0"/>
              </a:rPr>
              <a:t>The increase in </a:t>
            </a:r>
            <a:r>
              <a:rPr lang="en-GB">
                <a:cs typeface="Times New Roman" pitchFamily="18" charset="0"/>
                <a:sym typeface="Symbol" pitchFamily="80" charset="2"/>
              </a:rPr>
              <a:t> </a:t>
            </a:r>
            <a:r>
              <a:rPr lang="en-GB">
                <a:cs typeface="Times New Roman" pitchFamily="18" charset="0"/>
              </a:rPr>
              <a:t>on going to heavier rare gases reflects the increase in the attractive dispersion forces because of the higher polarizability due to the lower effective nuclear charge experienced by the outer electrons in the heavier rare gas atoms.  </a:t>
            </a:r>
          </a:p>
          <a:p>
            <a:pPr lvl="1" algn="just">
              <a:lnSpc>
                <a:spcPct val="90000"/>
              </a:lnSpc>
              <a:buFontTx/>
              <a:buChar char="•"/>
            </a:pPr>
            <a:endParaRPr lang="en-GB">
              <a:cs typeface="Times New Roman" pitchFamily="18" charset="0"/>
            </a:endParaRPr>
          </a:p>
          <a:p>
            <a:pPr lvl="1" algn="just">
              <a:lnSpc>
                <a:spcPct val="90000"/>
              </a:lnSpc>
              <a:buFontTx/>
              <a:buChar char="•"/>
            </a:pPr>
            <a:r>
              <a:rPr lang="en-GB">
                <a:cs typeface="Times New Roman" pitchFamily="18" charset="0"/>
              </a:rPr>
              <a:t>The boiling temperatures (</a:t>
            </a:r>
            <a:r>
              <a:rPr lang="en-GB" i="1">
                <a:cs typeface="Times New Roman" pitchFamily="18" charset="0"/>
              </a:rPr>
              <a:t>T</a:t>
            </a:r>
            <a:r>
              <a:rPr lang="en-GB" i="1" baseline="-30000">
                <a:cs typeface="Times New Roman" pitchFamily="18" charset="0"/>
              </a:rPr>
              <a:t>b</a:t>
            </a:r>
            <a:r>
              <a:rPr lang="en-GB">
                <a:cs typeface="Times New Roman" pitchFamily="18" charset="0"/>
              </a:rPr>
              <a:t>) of the rare gas elements follows the same trend as that observed for the </a:t>
            </a:r>
            <a:r>
              <a:rPr lang="en-GB">
                <a:cs typeface="Times New Roman" pitchFamily="18" charset="0"/>
                <a:sym typeface="Symbol" pitchFamily="80" charset="2"/>
              </a:rPr>
              <a:t></a:t>
            </a:r>
            <a:r>
              <a:rPr lang="en-GB">
                <a:cs typeface="Times New Roman" pitchFamily="18" charset="0"/>
              </a:rPr>
              <a:t> values of the dimers (</a:t>
            </a:r>
            <a:r>
              <a:rPr lang="en-GB" i="1">
                <a:cs typeface="Times New Roman" pitchFamily="18" charset="0"/>
              </a:rPr>
              <a:t>i.e.</a:t>
            </a:r>
            <a:r>
              <a:rPr lang="en-GB">
                <a:cs typeface="Times New Roman" pitchFamily="18" charset="0"/>
              </a:rPr>
              <a:t> increasing with increasing atomic number) because of the increasing dispersion forces. </a:t>
            </a:r>
          </a:p>
          <a:p>
            <a:pPr lvl="1" algn="just">
              <a:lnSpc>
                <a:spcPct val="90000"/>
              </a:lnSpc>
              <a:buFontTx/>
              <a:buChar char="•"/>
            </a:pPr>
            <a:endParaRPr lang="en-GB">
              <a:cs typeface="Times New Roman" pitchFamily="18" charset="0"/>
            </a:endParaRPr>
          </a:p>
          <a:p>
            <a:pPr lvl="1" algn="just">
              <a:lnSpc>
                <a:spcPct val="90000"/>
              </a:lnSpc>
              <a:buFontTx/>
              <a:buChar char="•"/>
            </a:pPr>
            <a:r>
              <a:rPr lang="en-GB">
                <a:cs typeface="Times New Roman" pitchFamily="18" charset="0"/>
              </a:rPr>
              <a:t>The same trend is observed for the melting temperatures (</a:t>
            </a:r>
            <a:r>
              <a:rPr lang="en-GB" i="1">
                <a:cs typeface="Times New Roman" pitchFamily="18" charset="0"/>
              </a:rPr>
              <a:t>T</a:t>
            </a:r>
            <a:r>
              <a:rPr lang="en-GB" i="1" baseline="-30000">
                <a:cs typeface="Times New Roman" pitchFamily="18" charset="0"/>
              </a:rPr>
              <a:t>m</a:t>
            </a:r>
            <a:r>
              <a:rPr lang="en-GB">
                <a:cs typeface="Times New Roman" pitchFamily="18" charset="0"/>
              </a:rPr>
              <a:t>) of the rare gas elements. </a:t>
            </a:r>
          </a:p>
          <a:p>
            <a:pPr lvl="1" algn="just">
              <a:lnSpc>
                <a:spcPct val="90000"/>
              </a:lnSpc>
              <a:buFontTx/>
              <a:buNone/>
            </a:pPr>
            <a:r>
              <a:rPr lang="en-GB">
                <a:cs typeface="Times New Roman" pitchFamily="18" charset="0"/>
              </a:rPr>
              <a:t> </a:t>
            </a:r>
          </a:p>
          <a:p>
            <a:pPr lvl="1" algn="just">
              <a:lnSpc>
                <a:spcPct val="90000"/>
              </a:lnSpc>
              <a:buFontTx/>
              <a:buChar char="•"/>
            </a:pPr>
            <a:r>
              <a:rPr lang="en-GB">
                <a:solidFill>
                  <a:srgbClr val="FF0000"/>
                </a:solidFill>
                <a:cs typeface="Times New Roman" pitchFamily="18" charset="0"/>
              </a:rPr>
              <a:t>Note:</a:t>
            </a:r>
            <a:r>
              <a:rPr lang="en-GB">
                <a:cs typeface="Times New Roman" pitchFamily="18" charset="0"/>
              </a:rPr>
              <a:t> helium cannot be solidified at pressures lower than 25 atmospheres.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3"/>
          <p:cNvSpPr>
            <a:spLocks noGrp="1" noChangeArrowheads="1"/>
          </p:cNvSpPr>
          <p:nvPr>
            <p:ph type="body" idx="1"/>
          </p:nvPr>
        </p:nvSpPr>
        <p:spPr>
          <a:xfrm>
            <a:off x="609600" y="609600"/>
            <a:ext cx="7772400" cy="4800600"/>
          </a:xfrm>
        </p:spPr>
        <p:txBody>
          <a:bodyPr/>
          <a:lstStyle/>
          <a:p>
            <a:pPr lvl="1">
              <a:lnSpc>
                <a:spcPct val="90000"/>
              </a:lnSpc>
              <a:buFontTx/>
              <a:buChar char="•"/>
            </a:pPr>
            <a:r>
              <a:rPr lang="en-GB" sz="1800">
                <a:cs typeface="Times New Roman" pitchFamily="18" charset="0"/>
              </a:rPr>
              <a:t>As molecules are larger and (usually) more polarizable than rare gas atoms, typical binding energies due to dispersion forces are of the order </a:t>
            </a:r>
            <a:r>
              <a:rPr lang="en-GB" sz="1800">
                <a:cs typeface="Times New Roman" pitchFamily="18" charset="0"/>
                <a:sym typeface="Symbol" pitchFamily="80" charset="2"/>
              </a:rPr>
              <a:t></a:t>
            </a:r>
            <a:r>
              <a:rPr lang="en-GB" sz="1800">
                <a:cs typeface="Times New Roman" pitchFamily="18" charset="0"/>
              </a:rPr>
              <a:t> </a:t>
            </a:r>
            <a:r>
              <a:rPr lang="en-GB" sz="1800">
                <a:cs typeface="Times New Roman" pitchFamily="18" charset="0"/>
                <a:sym typeface="Math B" pitchFamily="2" charset="2"/>
              </a:rPr>
              <a:t></a:t>
            </a:r>
            <a:r>
              <a:rPr lang="en-GB" sz="1800">
                <a:cs typeface="Times New Roman" pitchFamily="18" charset="0"/>
              </a:rPr>
              <a:t>  10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 per intermolecular interaction—i.e. </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(Mol</a:t>
            </a:r>
            <a:r>
              <a:rPr lang="en-GB" sz="1800" i="1" baseline="-30000">
                <a:solidFill>
                  <a:schemeClr val="accent2"/>
                </a:solidFill>
                <a:cs typeface="Times New Roman" pitchFamily="18" charset="0"/>
              </a:rPr>
              <a:t>2</a:t>
            </a:r>
            <a:r>
              <a:rPr lang="en-GB" sz="1800">
                <a:solidFill>
                  <a:schemeClr val="accent2"/>
                </a:solidFill>
                <a:cs typeface="Times New Roman" pitchFamily="18" charset="0"/>
              </a:rPr>
              <a:t>) </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 10</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(Rg</a:t>
            </a:r>
            <a:r>
              <a:rPr lang="en-GB" sz="1800" i="1" baseline="-30000">
                <a:solidFill>
                  <a:schemeClr val="accent2"/>
                </a:solidFill>
                <a:cs typeface="Times New Roman" pitchFamily="18" charset="0"/>
              </a:rPr>
              <a:t>2</a:t>
            </a:r>
            <a:r>
              <a:rPr lang="en-GB" sz="1800">
                <a:solidFill>
                  <a:schemeClr val="accent2"/>
                </a:solidFill>
                <a:cs typeface="Times New Roman" pitchFamily="18" charset="0"/>
              </a:rPr>
              <a:t>)</a:t>
            </a: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r>
              <a:rPr lang="en-GB" sz="1800">
                <a:solidFill>
                  <a:srgbClr val="FF0000"/>
                </a:solidFill>
                <a:cs typeface="Times New Roman" pitchFamily="18" charset="0"/>
              </a:rPr>
              <a:t>Example:</a:t>
            </a:r>
            <a:r>
              <a:rPr lang="en-GB" sz="1800">
                <a:cs typeface="Times New Roman" pitchFamily="18" charset="0"/>
              </a:rPr>
              <a:t> the magnitude of the dispersion energy for two methane molecules separated by 0.3 nm is approximately </a:t>
            </a:r>
            <a:r>
              <a:rPr lang="en-GB" sz="1800">
                <a:cs typeface="Times New Roman" pitchFamily="18" charset="0"/>
                <a:sym typeface="Symbol" pitchFamily="80" charset="2"/>
              </a:rPr>
              <a:t></a:t>
            </a:r>
            <a:r>
              <a:rPr lang="en-GB" sz="1800">
                <a:cs typeface="Times New Roman" pitchFamily="18" charset="0"/>
              </a:rPr>
              <a:t>4.7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 (</a:t>
            </a:r>
            <a:r>
              <a:rPr lang="en-GB" sz="1800" i="1">
                <a:cs typeface="Times New Roman" pitchFamily="18" charset="0"/>
              </a:rPr>
              <a:t>i.e.</a:t>
            </a:r>
            <a:r>
              <a:rPr lang="en-GB" sz="1800">
                <a:cs typeface="Times New Roman" pitchFamily="18" charset="0"/>
              </a:rPr>
              <a:t> </a:t>
            </a:r>
            <a:r>
              <a:rPr lang="en-GB" sz="1800">
                <a:cs typeface="Times New Roman" pitchFamily="18" charset="0"/>
                <a:sym typeface="Symbol" pitchFamily="80" charset="2"/>
              </a:rPr>
              <a:t></a:t>
            </a:r>
            <a:r>
              <a:rPr lang="en-GB" sz="1800">
                <a:cs typeface="Times New Roman" pitchFamily="18" charset="0"/>
              </a:rPr>
              <a:t> </a:t>
            </a:r>
            <a:r>
              <a:rPr lang="en-GB" sz="1800">
                <a:cs typeface="Times New Roman" pitchFamily="18" charset="0"/>
                <a:sym typeface="Symbol" pitchFamily="80" charset="2"/>
              </a:rPr>
              <a:t></a:t>
            </a:r>
            <a:r>
              <a:rPr lang="en-GB" sz="1800">
                <a:cs typeface="Times New Roman" pitchFamily="18" charset="0"/>
              </a:rPr>
              <a:t> 4.7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a:t>
            </a:r>
            <a:r>
              <a:rPr lang="en-GB" sz="1800"/>
              <a:t> </a:t>
            </a:r>
          </a:p>
          <a:p>
            <a:pPr lvl="1">
              <a:lnSpc>
                <a:spcPct val="90000"/>
              </a:lnSpc>
              <a:buFontTx/>
              <a:buChar char="•"/>
            </a:pPr>
            <a:endParaRPr lang="en-GB" sz="1800"/>
          </a:p>
          <a:p>
            <a:pPr lvl="1">
              <a:lnSpc>
                <a:spcPct val="90000"/>
              </a:lnSpc>
              <a:buFontTx/>
              <a:buChar char="•"/>
            </a:pPr>
            <a:r>
              <a:rPr lang="en-GB" sz="1800"/>
              <a:t>Comparing isomers of alkane</a:t>
            </a:r>
          </a:p>
          <a:p>
            <a:pPr lvl="1">
              <a:lnSpc>
                <a:spcPct val="90000"/>
              </a:lnSpc>
              <a:buFontTx/>
              <a:buNone/>
            </a:pPr>
            <a:r>
              <a:rPr lang="en-GB" sz="1800"/>
              <a:t>	molecules, straight chain </a:t>
            </a:r>
          </a:p>
          <a:p>
            <a:pPr lvl="1">
              <a:lnSpc>
                <a:spcPct val="90000"/>
              </a:lnSpc>
              <a:buFontTx/>
              <a:buNone/>
            </a:pPr>
            <a:r>
              <a:rPr lang="en-GB" sz="1800"/>
              <a:t>	isomers generally have higher</a:t>
            </a:r>
          </a:p>
          <a:p>
            <a:pPr lvl="1">
              <a:lnSpc>
                <a:spcPct val="90000"/>
              </a:lnSpc>
              <a:buFontTx/>
              <a:buNone/>
            </a:pPr>
            <a:r>
              <a:rPr lang="en-GB" sz="1800"/>
              <a:t>	boiling/melting points, due to</a:t>
            </a:r>
          </a:p>
          <a:p>
            <a:pPr lvl="1">
              <a:lnSpc>
                <a:spcPct val="90000"/>
              </a:lnSpc>
              <a:buFontTx/>
              <a:buNone/>
            </a:pPr>
            <a:r>
              <a:rPr lang="en-GB" sz="1800"/>
              <a:t>	increased dispersion forces</a:t>
            </a:r>
          </a:p>
          <a:p>
            <a:pPr lvl="1">
              <a:lnSpc>
                <a:spcPct val="90000"/>
              </a:lnSpc>
              <a:buFontTx/>
              <a:buNone/>
            </a:pPr>
            <a:r>
              <a:rPr lang="en-GB" sz="1800"/>
              <a:t>	(larger instantaneous dipoles and</a:t>
            </a:r>
          </a:p>
          <a:p>
            <a:pPr lvl="1">
              <a:lnSpc>
                <a:spcPct val="90000"/>
              </a:lnSpc>
              <a:buFontTx/>
              <a:buNone/>
            </a:pPr>
            <a:r>
              <a:rPr lang="en-GB" sz="1800"/>
              <a:t>	shorter intermolecular distances)</a:t>
            </a:r>
          </a:p>
          <a:p>
            <a:pPr lvl="1">
              <a:lnSpc>
                <a:spcPct val="90000"/>
              </a:lnSpc>
              <a:buFontTx/>
              <a:buNone/>
            </a:pPr>
            <a:endParaRPr lang="en-GB" sz="1800"/>
          </a:p>
          <a:p>
            <a:pPr>
              <a:lnSpc>
                <a:spcPct val="90000"/>
              </a:lnSpc>
            </a:pPr>
            <a:endParaRPr lang="en-GB" sz="1800"/>
          </a:p>
        </p:txBody>
      </p:sp>
      <p:grpSp>
        <p:nvGrpSpPr>
          <p:cNvPr id="321545" name="Group 9"/>
          <p:cNvGrpSpPr>
            <a:grpSpLocks/>
          </p:cNvGrpSpPr>
          <p:nvPr/>
        </p:nvGrpSpPr>
        <p:grpSpPr bwMode="auto">
          <a:xfrm>
            <a:off x="4867275" y="2871788"/>
            <a:ext cx="4113213" cy="3300412"/>
            <a:chOff x="3066" y="1809"/>
            <a:chExt cx="2591" cy="2079"/>
          </a:xfrm>
        </p:grpSpPr>
        <p:pic>
          <p:nvPicPr>
            <p:cNvPr id="321540" name="Picture 4" descr="C:\Roy documents\Teaching\chm2s1\pentane.gif"/>
            <p:cNvPicPr>
              <a:picLocks noChangeAspect="1" noChangeArrowheads="1"/>
            </p:cNvPicPr>
            <p:nvPr/>
          </p:nvPicPr>
          <p:blipFill>
            <a:blip r:embed="rId2" cstate="print"/>
            <a:srcRect/>
            <a:stretch>
              <a:fillRect/>
            </a:stretch>
          </p:blipFill>
          <p:spPr bwMode="auto">
            <a:xfrm>
              <a:off x="3066" y="1809"/>
              <a:ext cx="2591" cy="1727"/>
            </a:xfrm>
            <a:prstGeom prst="rect">
              <a:avLst/>
            </a:prstGeom>
            <a:noFill/>
            <a:ln w="9525">
              <a:noFill/>
              <a:miter lim="800000"/>
              <a:headEnd/>
              <a:tailEnd/>
            </a:ln>
          </p:spPr>
        </p:pic>
        <p:sp>
          <p:nvSpPr>
            <p:cNvPr id="321542" name="Rectangle 6"/>
            <p:cNvSpPr>
              <a:spLocks noChangeArrowheads="1"/>
            </p:cNvSpPr>
            <p:nvPr/>
          </p:nvSpPr>
          <p:spPr bwMode="auto">
            <a:xfrm>
              <a:off x="3408" y="3216"/>
              <a:ext cx="2016" cy="672"/>
            </a:xfrm>
            <a:prstGeom prst="rect">
              <a:avLst/>
            </a:prstGeom>
            <a:solidFill>
              <a:schemeClr val="bg1"/>
            </a:solidFill>
            <a:ln w="9525">
              <a:noFill/>
              <a:miter lim="800000"/>
              <a:headEnd/>
              <a:tailEnd/>
            </a:ln>
            <a:effectLst/>
          </p:spPr>
          <p:txBody>
            <a:bodyPr wrap="none" anchor="ctr"/>
            <a:lstStyle/>
            <a:p>
              <a:endParaRPr lang="en-US"/>
            </a:p>
          </p:txBody>
        </p:sp>
        <p:sp>
          <p:nvSpPr>
            <p:cNvPr id="321541" name="Text Box 5"/>
            <p:cNvSpPr txBox="1">
              <a:spLocks noChangeArrowheads="1"/>
            </p:cNvSpPr>
            <p:nvPr/>
          </p:nvSpPr>
          <p:spPr bwMode="auto">
            <a:xfrm>
              <a:off x="3567" y="3264"/>
              <a:ext cx="736" cy="537"/>
            </a:xfrm>
            <a:prstGeom prst="rect">
              <a:avLst/>
            </a:prstGeom>
            <a:noFill/>
            <a:ln w="9525">
              <a:noFill/>
              <a:miter lim="800000"/>
              <a:headEnd/>
              <a:tailEnd/>
            </a:ln>
            <a:effectLst/>
          </p:spPr>
          <p:txBody>
            <a:bodyPr>
              <a:spAutoFit/>
            </a:bodyPr>
            <a:lstStyle/>
            <a:p>
              <a:r>
                <a:rPr lang="en-GB" sz="1400">
                  <a:solidFill>
                    <a:schemeClr val="accent2"/>
                  </a:solidFill>
                </a:rPr>
                <a:t>n-pentane</a:t>
              </a:r>
            </a:p>
            <a:p>
              <a:endParaRPr lang="en-GB" sz="800">
                <a:solidFill>
                  <a:schemeClr val="accent2"/>
                </a:solidFill>
              </a:endParaRPr>
            </a:p>
            <a:p>
              <a:r>
                <a:rPr lang="en-GB" sz="1400" i="1">
                  <a:solidFill>
                    <a:srgbClr val="FF0000"/>
                  </a:solidFill>
                </a:rPr>
                <a:t>T</a:t>
              </a:r>
              <a:r>
                <a:rPr lang="en-GB" sz="1400" baseline="-25000">
                  <a:solidFill>
                    <a:srgbClr val="FF0000"/>
                  </a:solidFill>
                </a:rPr>
                <a:t>b</a:t>
              </a:r>
              <a:r>
                <a:rPr lang="en-GB" sz="1400">
                  <a:solidFill>
                    <a:srgbClr val="FF0000"/>
                  </a:solidFill>
                </a:rPr>
                <a:t> = 309.4 K</a:t>
              </a:r>
            </a:p>
            <a:p>
              <a:endParaRPr lang="en-GB" sz="1400">
                <a:solidFill>
                  <a:srgbClr val="FF0000"/>
                </a:solidFill>
              </a:endParaRPr>
            </a:p>
          </p:txBody>
        </p:sp>
        <p:sp>
          <p:nvSpPr>
            <p:cNvPr id="321543" name="Text Box 7"/>
            <p:cNvSpPr txBox="1">
              <a:spLocks noChangeArrowheads="1"/>
            </p:cNvSpPr>
            <p:nvPr/>
          </p:nvSpPr>
          <p:spPr bwMode="auto">
            <a:xfrm>
              <a:off x="4518" y="3264"/>
              <a:ext cx="874" cy="537"/>
            </a:xfrm>
            <a:prstGeom prst="rect">
              <a:avLst/>
            </a:prstGeom>
            <a:noFill/>
            <a:ln w="9525">
              <a:noFill/>
              <a:miter lim="800000"/>
              <a:headEnd/>
              <a:tailEnd/>
            </a:ln>
            <a:effectLst/>
          </p:spPr>
          <p:txBody>
            <a:bodyPr>
              <a:spAutoFit/>
            </a:bodyPr>
            <a:lstStyle/>
            <a:p>
              <a:r>
                <a:rPr lang="en-GB" sz="1400">
                  <a:solidFill>
                    <a:schemeClr val="accent2"/>
                  </a:solidFill>
                </a:rPr>
                <a:t>neo-pentane</a:t>
              </a:r>
            </a:p>
            <a:p>
              <a:endParaRPr lang="en-GB" sz="800">
                <a:solidFill>
                  <a:schemeClr val="accent2"/>
                </a:solidFill>
              </a:endParaRPr>
            </a:p>
            <a:p>
              <a:r>
                <a:rPr lang="en-GB" sz="1400" i="1">
                  <a:solidFill>
                    <a:srgbClr val="FF0000"/>
                  </a:solidFill>
                </a:rPr>
                <a:t>T</a:t>
              </a:r>
              <a:r>
                <a:rPr lang="en-GB" sz="1400" baseline="-25000">
                  <a:solidFill>
                    <a:srgbClr val="FF0000"/>
                  </a:solidFill>
                </a:rPr>
                <a:t>b</a:t>
              </a:r>
              <a:r>
                <a:rPr lang="en-GB" sz="1400">
                  <a:solidFill>
                    <a:srgbClr val="FF0000"/>
                  </a:solidFill>
                </a:rPr>
                <a:t> = 282.7 K</a:t>
              </a:r>
            </a:p>
            <a:p>
              <a:endParaRPr lang="en-GB" sz="1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1545"/>
                                        </p:tgtEl>
                                        <p:attrNameLst>
                                          <p:attrName>style.visibility</p:attrName>
                                        </p:attrNameLst>
                                      </p:cBhvr>
                                      <p:to>
                                        <p:strVal val="visible"/>
                                      </p:to>
                                    </p:set>
                                    <p:animEffect transition="in" filter="dissolve">
                                      <p:cBhvr>
                                        <p:cTn id="7" dur="500"/>
                                        <p:tgtEl>
                                          <p:spTgt spid="321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type="body" idx="1"/>
          </p:nvPr>
        </p:nvSpPr>
        <p:spPr>
          <a:xfrm>
            <a:off x="609600" y="457200"/>
            <a:ext cx="7772400" cy="4800600"/>
          </a:xfrm>
        </p:spPr>
        <p:txBody>
          <a:bodyPr/>
          <a:lstStyle/>
          <a:p>
            <a:pPr algn="just">
              <a:lnSpc>
                <a:spcPct val="90000"/>
              </a:lnSpc>
              <a:buFontTx/>
              <a:buNone/>
            </a:pPr>
            <a:r>
              <a:rPr lang="en-GB" sz="2400">
                <a:solidFill>
                  <a:schemeClr val="accent2"/>
                </a:solidFill>
                <a:cs typeface="Times New Roman" pitchFamily="18" charset="0"/>
              </a:rPr>
              <a:t>4.6 Hydrogen Bonding</a:t>
            </a:r>
          </a:p>
          <a:p>
            <a:pPr algn="just">
              <a:lnSpc>
                <a:spcPct val="90000"/>
              </a:lnSpc>
              <a:buFontTx/>
              <a:buNone/>
            </a:pPr>
            <a:endParaRPr lang="en-GB" sz="1000">
              <a:cs typeface="Times New Roman" pitchFamily="18" charset="0"/>
            </a:endParaRPr>
          </a:p>
          <a:p>
            <a:pPr algn="just">
              <a:lnSpc>
                <a:spcPct val="90000"/>
              </a:lnSpc>
              <a:buFontTx/>
              <a:buNone/>
            </a:pPr>
            <a:r>
              <a:rPr lang="en-GB">
                <a:solidFill>
                  <a:srgbClr val="FF0000"/>
                </a:solidFill>
                <a:cs typeface="Times New Roman" pitchFamily="18" charset="0"/>
              </a:rPr>
              <a:t>Definition</a:t>
            </a:r>
            <a:endParaRPr lang="en-GB" sz="1000">
              <a:solidFill>
                <a:srgbClr val="FF0000"/>
              </a:solidFill>
              <a:cs typeface="Times New Roman" pitchFamily="18" charset="0"/>
            </a:endParaRPr>
          </a:p>
          <a:p>
            <a:pPr algn="just">
              <a:lnSpc>
                <a:spcPct val="90000"/>
              </a:lnSpc>
            </a:pPr>
            <a:r>
              <a:rPr lang="en-GB" sz="1800">
                <a:cs typeface="Times New Roman" pitchFamily="18" charset="0"/>
              </a:rPr>
              <a:t>A hydrogen bond is an intermolecular linkage of the form </a:t>
            </a:r>
            <a:r>
              <a:rPr lang="en-GB" sz="1800" b="1">
                <a:solidFill>
                  <a:srgbClr val="FF0000"/>
                </a:solidFill>
                <a:cs typeface="Times New Roman" pitchFamily="18" charset="0"/>
              </a:rPr>
              <a:t>X</a:t>
            </a:r>
            <a:r>
              <a:rPr lang="en-GB" sz="1800" b="1">
                <a:solidFill>
                  <a:srgbClr val="FF0000"/>
                </a:solidFill>
                <a:cs typeface="Times New Roman" pitchFamily="18" charset="0"/>
                <a:sym typeface="Symbol" pitchFamily="80" charset="2"/>
              </a:rPr>
              <a:t></a:t>
            </a:r>
            <a:r>
              <a:rPr lang="en-GB" sz="1800" b="1">
                <a:solidFill>
                  <a:srgbClr val="FF0000"/>
                </a:solidFill>
                <a:cs typeface="Times New Roman" pitchFamily="18" charset="0"/>
              </a:rPr>
              <a:t>H</a:t>
            </a:r>
            <a:r>
              <a:rPr lang="en-GB" sz="1800" b="1">
                <a:solidFill>
                  <a:srgbClr val="FF0000"/>
                </a:solidFill>
                <a:cs typeface="Times New Roman" pitchFamily="18" charset="0"/>
                <a:sym typeface="MT Extra" pitchFamily="18" charset="2"/>
              </a:rPr>
              <a:t></a:t>
            </a:r>
            <a:r>
              <a:rPr lang="en-GB" sz="1800" b="1">
                <a:solidFill>
                  <a:srgbClr val="FF0000"/>
                </a:solidFill>
                <a:cs typeface="Times New Roman" pitchFamily="18" charset="0"/>
              </a:rPr>
              <a:t>Y</a:t>
            </a:r>
            <a:r>
              <a:rPr lang="en-GB" sz="1800">
                <a:cs typeface="Times New Roman" pitchFamily="18" charset="0"/>
              </a:rPr>
              <a:t>, where a hydrogen atom is covalently bound to one electronegative atom (</a:t>
            </a:r>
            <a:r>
              <a:rPr lang="en-GB" sz="1800" b="1">
                <a:solidFill>
                  <a:srgbClr val="FF0000"/>
                </a:solidFill>
                <a:cs typeface="Times New Roman" pitchFamily="18" charset="0"/>
              </a:rPr>
              <a:t>X</a:t>
            </a:r>
            <a:r>
              <a:rPr lang="en-GB" sz="1800">
                <a:cs typeface="Times New Roman" pitchFamily="18" charset="0"/>
              </a:rPr>
              <a:t> = N, O, F etc.) and interacts with a second electronegative atom (</a:t>
            </a:r>
            <a:r>
              <a:rPr lang="en-GB" sz="1800" b="1">
                <a:solidFill>
                  <a:srgbClr val="FF0000"/>
                </a:solidFill>
                <a:cs typeface="Times New Roman" pitchFamily="18" charset="0"/>
              </a:rPr>
              <a:t>Y</a:t>
            </a:r>
            <a:r>
              <a:rPr lang="en-GB" sz="1800">
                <a:cs typeface="Times New Roman" pitchFamily="18" charset="0"/>
              </a:rPr>
              <a:t>), which has an accessible lone-pair of electrons.  </a:t>
            </a:r>
          </a:p>
          <a:p>
            <a:pPr algn="just">
              <a:lnSpc>
                <a:spcPct val="90000"/>
              </a:lnSpc>
            </a:pPr>
            <a:endParaRPr lang="en-GB" sz="800">
              <a:cs typeface="Times New Roman" pitchFamily="18" charset="0"/>
            </a:endParaRPr>
          </a:p>
          <a:p>
            <a:pPr algn="just">
              <a:lnSpc>
                <a:spcPct val="90000"/>
              </a:lnSpc>
              <a:buFontTx/>
              <a:buNone/>
            </a:pPr>
            <a:r>
              <a:rPr lang="en-GB" sz="1800">
                <a:solidFill>
                  <a:srgbClr val="FF0000"/>
                </a:solidFill>
                <a:cs typeface="Times New Roman" pitchFamily="18" charset="0"/>
              </a:rPr>
              <a:t>		</a:t>
            </a:r>
            <a:r>
              <a:rPr lang="en-GB" sz="1800" b="1">
                <a:solidFill>
                  <a:srgbClr val="FF0000"/>
                </a:solidFill>
                <a:cs typeface="Times New Roman" pitchFamily="18" charset="0"/>
              </a:rPr>
              <a:t>X</a:t>
            </a:r>
            <a:r>
              <a:rPr lang="en-GB" sz="1800" b="1">
                <a:solidFill>
                  <a:srgbClr val="FF0000"/>
                </a:solidFill>
                <a:cs typeface="Times New Roman" pitchFamily="18" charset="0"/>
                <a:sym typeface="Symbol" pitchFamily="80" charset="2"/>
              </a:rPr>
              <a:t></a:t>
            </a:r>
            <a:r>
              <a:rPr lang="en-GB" sz="1800" b="1">
                <a:solidFill>
                  <a:srgbClr val="FF0000"/>
                </a:solidFill>
                <a:cs typeface="Times New Roman" pitchFamily="18" charset="0"/>
              </a:rPr>
              <a:t>H</a:t>
            </a:r>
            <a:r>
              <a:rPr lang="en-GB" sz="1800">
                <a:cs typeface="Times New Roman" pitchFamily="18" charset="0"/>
              </a:rPr>
              <a:t> 	</a:t>
            </a:r>
            <a:r>
              <a:rPr lang="en-GB" sz="1800">
                <a:solidFill>
                  <a:schemeClr val="accent2"/>
                </a:solidFill>
                <a:cs typeface="Times New Roman" pitchFamily="18" charset="0"/>
              </a:rPr>
              <a:t>hydrogen bond donor</a:t>
            </a:r>
            <a:r>
              <a:rPr lang="en-GB" sz="1800">
                <a:cs typeface="Times New Roman" pitchFamily="18" charset="0"/>
              </a:rPr>
              <a:t>.</a:t>
            </a:r>
          </a:p>
          <a:p>
            <a:pPr algn="just">
              <a:lnSpc>
                <a:spcPct val="90000"/>
              </a:lnSpc>
              <a:buFontTx/>
              <a:buNone/>
            </a:pPr>
            <a:r>
              <a:rPr lang="en-GB" sz="1800">
                <a:solidFill>
                  <a:srgbClr val="FF0000"/>
                </a:solidFill>
                <a:cs typeface="Times New Roman" pitchFamily="18" charset="0"/>
              </a:rPr>
              <a:t>		</a:t>
            </a:r>
            <a:r>
              <a:rPr lang="en-GB" sz="1800" b="1">
                <a:solidFill>
                  <a:srgbClr val="FF0000"/>
                </a:solidFill>
                <a:cs typeface="Times New Roman" pitchFamily="18" charset="0"/>
              </a:rPr>
              <a:t>Y</a:t>
            </a:r>
            <a:r>
              <a:rPr lang="en-GB" sz="1800">
                <a:cs typeface="Times New Roman" pitchFamily="18" charset="0"/>
              </a:rPr>
              <a:t> 	</a:t>
            </a:r>
            <a:r>
              <a:rPr lang="en-GB" sz="1800">
                <a:solidFill>
                  <a:schemeClr val="accent2"/>
                </a:solidFill>
                <a:cs typeface="Times New Roman" pitchFamily="18" charset="0"/>
              </a:rPr>
              <a:t>hydrogen bond acceptor</a:t>
            </a:r>
            <a:r>
              <a:rPr lang="en-GB" sz="1800">
                <a:cs typeface="Times New Roman" pitchFamily="18" charset="0"/>
              </a:rPr>
              <a:t>.</a:t>
            </a:r>
          </a:p>
          <a:p>
            <a:pPr algn="just">
              <a:lnSpc>
                <a:spcPct val="90000"/>
              </a:lnSpc>
              <a:buFontTx/>
              <a:buNone/>
            </a:pPr>
            <a:endParaRPr lang="en-GB" sz="800">
              <a:cs typeface="Times New Roman" pitchFamily="18" charset="0"/>
            </a:endParaRPr>
          </a:p>
          <a:p>
            <a:pPr algn="just">
              <a:lnSpc>
                <a:spcPct val="90000"/>
              </a:lnSpc>
              <a:buFontTx/>
              <a:buNone/>
            </a:pPr>
            <a:r>
              <a:rPr lang="en-GB">
                <a:solidFill>
                  <a:srgbClr val="FF0000"/>
                </a:solidFill>
                <a:cs typeface="Times New Roman" pitchFamily="18" charset="0"/>
              </a:rPr>
              <a:t>Characteristic properties of hydrogen bonds:</a:t>
            </a:r>
            <a:r>
              <a:rPr lang="en-GB" sz="1800">
                <a:solidFill>
                  <a:srgbClr val="FF0000"/>
                </a:solidFill>
                <a:cs typeface="Times New Roman" pitchFamily="18" charset="0"/>
              </a:rPr>
              <a:t> </a:t>
            </a:r>
            <a:endParaRPr lang="en-GB" sz="1800">
              <a:cs typeface="Times New Roman" pitchFamily="18" charset="0"/>
            </a:endParaRPr>
          </a:p>
          <a:p>
            <a:pPr lvl="1" algn="just">
              <a:lnSpc>
                <a:spcPct val="90000"/>
              </a:lnSpc>
            </a:pPr>
            <a:r>
              <a:rPr lang="en-GB" sz="1800">
                <a:cs typeface="Times New Roman" pitchFamily="18" charset="0"/>
              </a:rPr>
              <a:t>hydrogen-bonding is </a:t>
            </a:r>
            <a:r>
              <a:rPr lang="en-GB" sz="1800">
                <a:solidFill>
                  <a:schemeClr val="accent2"/>
                </a:solidFill>
                <a:cs typeface="Times New Roman" pitchFamily="18" charset="0"/>
              </a:rPr>
              <a:t>directional </a:t>
            </a:r>
            <a:r>
              <a:rPr lang="en-GB" sz="1800">
                <a:cs typeface="Times New Roman" pitchFamily="18" charset="0"/>
              </a:rPr>
              <a:t>(depends on bond orientations) and </a:t>
            </a:r>
            <a:r>
              <a:rPr lang="en-GB" sz="1800">
                <a:solidFill>
                  <a:schemeClr val="accent2"/>
                </a:solidFill>
                <a:cs typeface="Times New Roman" pitchFamily="18" charset="0"/>
              </a:rPr>
              <a:t>short-ranged</a:t>
            </a:r>
            <a:r>
              <a:rPr lang="en-GB" sz="1800">
                <a:cs typeface="Times New Roman" pitchFamily="18" charset="0"/>
              </a:rPr>
              <a:t>.</a:t>
            </a:r>
          </a:p>
          <a:p>
            <a:pPr lvl="1" algn="just">
              <a:lnSpc>
                <a:spcPct val="90000"/>
              </a:lnSpc>
            </a:pPr>
            <a:r>
              <a:rPr lang="en-GB" sz="1800">
                <a:cs typeface="Times New Roman" pitchFamily="18" charset="0"/>
              </a:rPr>
              <a:t>the </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X</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H</a:t>
            </a:r>
            <a:r>
              <a:rPr lang="en-GB" sz="1800">
                <a:solidFill>
                  <a:schemeClr val="accent2"/>
                </a:solidFill>
                <a:cs typeface="Times New Roman" pitchFamily="18" charset="0"/>
                <a:sym typeface="MT Extra" pitchFamily="18" charset="2"/>
              </a:rPr>
              <a:t></a:t>
            </a:r>
            <a:r>
              <a:rPr lang="en-GB" sz="1800">
                <a:solidFill>
                  <a:schemeClr val="accent2"/>
                </a:solidFill>
                <a:cs typeface="Times New Roman" pitchFamily="18" charset="0"/>
              </a:rPr>
              <a:t>Y</a:t>
            </a:r>
            <a:r>
              <a:rPr lang="en-GB" sz="1800">
                <a:cs typeface="Times New Roman" pitchFamily="18" charset="0"/>
              </a:rPr>
              <a:t> angle is normally close to 180</a:t>
            </a:r>
            <a:r>
              <a:rPr lang="en-GB" sz="1800">
                <a:cs typeface="Times New Roman" pitchFamily="18" charset="0"/>
                <a:sym typeface="Symbol" pitchFamily="80" charset="2"/>
              </a:rPr>
              <a:t></a:t>
            </a:r>
            <a:r>
              <a:rPr lang="en-GB" sz="1800">
                <a:cs typeface="Times New Roman" pitchFamily="18" charset="0"/>
              </a:rPr>
              <a:t>; the H</a:t>
            </a:r>
            <a:r>
              <a:rPr lang="en-GB" sz="1800">
                <a:cs typeface="Times New Roman" pitchFamily="18" charset="0"/>
                <a:sym typeface="MT Extra" pitchFamily="18" charset="2"/>
              </a:rPr>
              <a:t></a:t>
            </a:r>
            <a:r>
              <a:rPr lang="en-GB" sz="1800">
                <a:cs typeface="Times New Roman" pitchFamily="18" charset="0"/>
              </a:rPr>
              <a:t>Y distance is significantly longer than a H</a:t>
            </a:r>
            <a:r>
              <a:rPr lang="en-GB" sz="1800">
                <a:cs typeface="Times New Roman" pitchFamily="18" charset="0"/>
                <a:sym typeface="Symbol" pitchFamily="80" charset="2"/>
              </a:rPr>
              <a:t></a:t>
            </a:r>
            <a:r>
              <a:rPr lang="en-GB" sz="1800">
                <a:cs typeface="Times New Roman" pitchFamily="18" charset="0"/>
              </a:rPr>
              <a:t>Y covalent bond; </a:t>
            </a:r>
          </a:p>
          <a:p>
            <a:pPr lvl="1" algn="just">
              <a:lnSpc>
                <a:spcPct val="90000"/>
              </a:lnSpc>
            </a:pPr>
            <a:r>
              <a:rPr lang="en-GB" sz="1800">
                <a:cs typeface="Times New Roman" pitchFamily="18" charset="0"/>
              </a:rPr>
              <a:t>lengthening of the X</a:t>
            </a:r>
            <a:r>
              <a:rPr lang="en-GB" sz="1800">
                <a:cs typeface="Times New Roman" pitchFamily="18" charset="0"/>
                <a:sym typeface="Symbol" pitchFamily="80" charset="2"/>
              </a:rPr>
              <a:t></a:t>
            </a:r>
            <a:r>
              <a:rPr lang="en-GB" sz="1800">
                <a:cs typeface="Times New Roman" pitchFamily="18" charset="0"/>
              </a:rPr>
              <a:t>H bond; </a:t>
            </a:r>
          </a:p>
          <a:p>
            <a:pPr lvl="1" algn="just">
              <a:lnSpc>
                <a:spcPct val="90000"/>
              </a:lnSpc>
            </a:pPr>
            <a:r>
              <a:rPr lang="en-GB" sz="1800">
                <a:cs typeface="Times New Roman" pitchFamily="18" charset="0"/>
              </a:rPr>
              <a:t>large red-shift of the X</a:t>
            </a:r>
            <a:r>
              <a:rPr lang="en-GB" sz="1800">
                <a:cs typeface="Times New Roman" pitchFamily="18" charset="0"/>
                <a:sym typeface="Symbol" pitchFamily="80" charset="2"/>
              </a:rPr>
              <a:t></a:t>
            </a:r>
            <a:r>
              <a:rPr lang="en-GB" sz="1800">
                <a:cs typeface="Times New Roman" pitchFamily="18" charset="0"/>
              </a:rPr>
              <a:t>H stretching vibration; </a:t>
            </a:r>
          </a:p>
          <a:p>
            <a:pPr lvl="1" algn="just">
              <a:lnSpc>
                <a:spcPct val="90000"/>
              </a:lnSpc>
            </a:pPr>
            <a:r>
              <a:rPr lang="en-GB" sz="1800">
                <a:cs typeface="Times New Roman" pitchFamily="18" charset="0"/>
              </a:rPr>
              <a:t>broadening and gain of intensity of the X</a:t>
            </a:r>
            <a:r>
              <a:rPr lang="en-GB" sz="1800">
                <a:cs typeface="Times New Roman" pitchFamily="18" charset="0"/>
                <a:sym typeface="Symbol" pitchFamily="80" charset="2"/>
              </a:rPr>
              <a:t></a:t>
            </a:r>
            <a:r>
              <a:rPr lang="en-GB" sz="1800">
                <a:cs typeface="Times New Roman" pitchFamily="18" charset="0"/>
              </a:rPr>
              <a:t>H stretch; </a:t>
            </a:r>
          </a:p>
          <a:p>
            <a:pPr lvl="1" algn="just">
              <a:lnSpc>
                <a:spcPct val="90000"/>
              </a:lnSpc>
            </a:pPr>
            <a:r>
              <a:rPr lang="en-GB" sz="1800">
                <a:cs typeface="Times New Roman" pitchFamily="18" charset="0"/>
              </a:rPr>
              <a:t>deshielding of the hydrogen-bonded proton (observed as a shift in its NMR signal).</a:t>
            </a:r>
          </a:p>
          <a:p>
            <a:pPr lvl="1" algn="just">
              <a:lnSpc>
                <a:spcPct val="90000"/>
              </a:lnSpc>
            </a:pPr>
            <a:r>
              <a:rPr lang="en-GB" sz="1800">
                <a:cs typeface="Times New Roman" pitchFamily="18" charset="0"/>
              </a:rPr>
              <a:t>typical hydrogen bond strengths lie in the range </a:t>
            </a:r>
            <a:r>
              <a:rPr lang="en-GB" sz="1800">
                <a:solidFill>
                  <a:srgbClr val="FF0000"/>
                </a:solidFill>
                <a:cs typeface="Times New Roman" pitchFamily="18" charset="0"/>
              </a:rPr>
              <a:t>10–25 kJ mol</a:t>
            </a:r>
            <a:r>
              <a:rPr lang="en-GB" sz="1800" baseline="30000">
                <a:solidFill>
                  <a:srgbClr val="FF0000"/>
                </a:solidFill>
                <a:cs typeface="Times New Roman" pitchFamily="18" charset="0"/>
                <a:sym typeface="Symbol" pitchFamily="80" charset="2"/>
              </a:rPr>
              <a:t></a:t>
            </a:r>
            <a:r>
              <a:rPr lang="en-GB" sz="1800" baseline="30000">
                <a:solidFill>
                  <a:srgbClr val="FF0000"/>
                </a:solidFill>
                <a:cs typeface="Times New Roman" pitchFamily="18" charset="0"/>
              </a:rPr>
              <a:t>1</a:t>
            </a:r>
            <a:r>
              <a:rPr lang="en-GB" sz="1800">
                <a:cs typeface="Times New Roman" pitchFamily="18" charset="0"/>
              </a:rPr>
              <a:t>.</a:t>
            </a:r>
          </a:p>
          <a:p>
            <a:pPr lvl="1" algn="just">
              <a:lnSpc>
                <a:spcPct val="90000"/>
              </a:lnSpc>
            </a:pPr>
            <a:endParaRPr lang="en-GB" sz="1800">
              <a:cs typeface="Times New Roman" pitchFamily="18" charset="0"/>
            </a:endParaRPr>
          </a:p>
          <a:p>
            <a:pPr algn="just">
              <a:lnSpc>
                <a:spcPct val="90000"/>
              </a:lnSpc>
            </a:pPr>
            <a:endParaRPr lang="en-GB" sz="1800">
              <a:cs typeface="Times New Roman" pitchFamily="18" charset="0"/>
            </a:endParaRPr>
          </a:p>
          <a:p>
            <a:pPr>
              <a:lnSpc>
                <a:spcPct val="90000"/>
              </a:lnSpc>
            </a:pPr>
            <a:endParaRPr lang="en-GB" sz="1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Rectangle 3"/>
          <p:cNvSpPr>
            <a:spLocks noGrp="1" noChangeArrowheads="1"/>
          </p:cNvSpPr>
          <p:nvPr>
            <p:ph type="body" idx="1"/>
          </p:nvPr>
        </p:nvSpPr>
        <p:spPr>
          <a:xfrm>
            <a:off x="533400" y="152400"/>
            <a:ext cx="7772400" cy="4800600"/>
          </a:xfrm>
        </p:spPr>
        <p:txBody>
          <a:bodyPr/>
          <a:lstStyle/>
          <a:p>
            <a:pPr algn="just">
              <a:lnSpc>
                <a:spcPct val="90000"/>
              </a:lnSpc>
              <a:buFontTx/>
              <a:buNone/>
            </a:pPr>
            <a:r>
              <a:rPr lang="en-GB" sz="2400">
                <a:solidFill>
                  <a:srgbClr val="FF0000"/>
                </a:solidFill>
                <a:cs typeface="Times New Roman" pitchFamily="18" charset="0"/>
              </a:rPr>
              <a:t>Contributions to Hydrogen Bonding</a:t>
            </a:r>
            <a:endParaRPr lang="en-GB">
              <a:solidFill>
                <a:srgbClr val="FF0000"/>
              </a:solidFill>
              <a:cs typeface="Times New Roman" pitchFamily="18" charset="0"/>
            </a:endParaRPr>
          </a:p>
          <a:p>
            <a:pPr algn="just">
              <a:lnSpc>
                <a:spcPct val="90000"/>
              </a:lnSpc>
              <a:buFontTx/>
              <a:buNone/>
            </a:pPr>
            <a:endParaRPr lang="en-GB" sz="900">
              <a:cs typeface="Times New Roman" pitchFamily="18" charset="0"/>
            </a:endParaRPr>
          </a:p>
          <a:p>
            <a:pPr algn="just">
              <a:lnSpc>
                <a:spcPct val="90000"/>
              </a:lnSpc>
            </a:pPr>
            <a:r>
              <a:rPr lang="en-GB">
                <a:cs typeface="Times New Roman" pitchFamily="18" charset="0"/>
              </a:rPr>
              <a:t>The major component (probably around 80%) is electrostatic, as a H atom bonded to an </a:t>
            </a:r>
            <a:r>
              <a:rPr lang="en-GB">
                <a:solidFill>
                  <a:schemeClr val="accent2"/>
                </a:solidFill>
                <a:cs typeface="Times New Roman" pitchFamily="18" charset="0"/>
              </a:rPr>
              <a:t>electronegative atom</a:t>
            </a:r>
            <a:r>
              <a:rPr lang="en-GB">
                <a:cs typeface="Times New Roman" pitchFamily="18" charset="0"/>
              </a:rPr>
              <a:t> (</a:t>
            </a:r>
            <a:r>
              <a:rPr lang="en-GB">
                <a:solidFill>
                  <a:srgbClr val="FF0000"/>
                </a:solidFill>
                <a:cs typeface="Times New Roman" pitchFamily="18" charset="0"/>
              </a:rPr>
              <a:t>X</a:t>
            </a:r>
            <a:r>
              <a:rPr lang="en-GB">
                <a:cs typeface="Times New Roman" pitchFamily="18" charset="0"/>
              </a:rPr>
              <a:t>), will carry a significant fractional positive charge (</a:t>
            </a:r>
            <a:r>
              <a:rPr lang="en-GB">
                <a:solidFill>
                  <a:srgbClr val="FF0000"/>
                </a:solidFill>
                <a:cs typeface="Times New Roman" pitchFamily="18" charset="0"/>
              </a:rPr>
              <a:t>+</a:t>
            </a:r>
            <a:r>
              <a:rPr lang="en-GB" i="1">
                <a:solidFill>
                  <a:srgbClr val="FF0000"/>
                </a:solidFill>
                <a:cs typeface="Times New Roman" pitchFamily="18" charset="0"/>
                <a:sym typeface="Symbol" pitchFamily="80" charset="2"/>
              </a:rPr>
              <a:t>q</a:t>
            </a:r>
            <a:r>
              <a:rPr lang="en-GB">
                <a:cs typeface="Times New Roman" pitchFamily="18" charset="0"/>
              </a:rPr>
              <a:t>) which will undergo an attractive interaction with the fractional negative charge (</a:t>
            </a:r>
            <a:r>
              <a:rPr lang="en-GB">
                <a:solidFill>
                  <a:srgbClr val="FF0000"/>
                </a:solidFill>
                <a:cs typeface="Times New Roman" pitchFamily="18" charset="0"/>
                <a:sym typeface="Symbol" pitchFamily="80" charset="2"/>
              </a:rPr>
              <a:t></a:t>
            </a:r>
            <a:r>
              <a:rPr lang="en-GB" i="1">
                <a:solidFill>
                  <a:srgbClr val="FF0000"/>
                </a:solidFill>
                <a:cs typeface="Times New Roman" pitchFamily="18" charset="0"/>
                <a:sym typeface="Symbol" pitchFamily="80" charset="2"/>
              </a:rPr>
              <a:t>q</a:t>
            </a:r>
            <a:r>
              <a:rPr lang="en-GB">
                <a:cs typeface="Times New Roman" pitchFamily="18" charset="0"/>
              </a:rPr>
              <a:t>) on the neighbouring electronegative atom (</a:t>
            </a:r>
            <a:r>
              <a:rPr lang="en-GB">
                <a:solidFill>
                  <a:srgbClr val="FF0000"/>
                </a:solidFill>
                <a:cs typeface="Times New Roman" pitchFamily="18" charset="0"/>
              </a:rPr>
              <a:t>Y</a:t>
            </a:r>
            <a:r>
              <a:rPr lang="en-GB">
                <a:cs typeface="Times New Roman" pitchFamily="18" charset="0"/>
              </a:rPr>
              <a:t>). </a:t>
            </a:r>
          </a:p>
          <a:p>
            <a:pPr algn="just">
              <a:lnSpc>
                <a:spcPct val="90000"/>
              </a:lnSpc>
            </a:pPr>
            <a:endParaRPr lang="en-GB" sz="900">
              <a:cs typeface="Times New Roman" pitchFamily="18" charset="0"/>
            </a:endParaRPr>
          </a:p>
          <a:p>
            <a:pPr algn="just">
              <a:lnSpc>
                <a:spcPct val="90000"/>
              </a:lnSpc>
            </a:pPr>
            <a:r>
              <a:rPr lang="en-GB">
                <a:cs typeface="Times New Roman" pitchFamily="18" charset="0"/>
              </a:rPr>
              <a:t>Other important contributions come from induction and dispersion forces, as well as from charge transfer—which can be regarded as incipient covalent bond formation—from atom Y to the hydrogen atom.</a:t>
            </a:r>
          </a:p>
          <a:p>
            <a:pPr algn="just">
              <a:lnSpc>
                <a:spcPct val="90000"/>
              </a:lnSpc>
            </a:pPr>
            <a:endParaRPr lang="en-GB" sz="900">
              <a:cs typeface="Times New Roman" pitchFamily="18" charset="0"/>
            </a:endParaRPr>
          </a:p>
          <a:p>
            <a:pPr algn="just">
              <a:lnSpc>
                <a:spcPct val="90000"/>
              </a:lnSpc>
            </a:pPr>
            <a:r>
              <a:rPr lang="en-GB">
                <a:solidFill>
                  <a:srgbClr val="FF0000"/>
                </a:solidFill>
                <a:cs typeface="Times New Roman" pitchFamily="18" charset="0"/>
              </a:rPr>
              <a:t>Example:</a:t>
            </a:r>
            <a:r>
              <a:rPr lang="en-GB">
                <a:cs typeface="Times New Roman" pitchFamily="18" charset="0"/>
              </a:rPr>
              <a:t> contributions to the interaction energy between two water molecules, at the equilibrium geometry (in kJ mol</a:t>
            </a:r>
            <a:r>
              <a:rPr lang="en-GB" baseline="30000">
                <a:cs typeface="Times New Roman" pitchFamily="18" charset="0"/>
                <a:sym typeface="Symbol" pitchFamily="80" charset="2"/>
              </a:rPr>
              <a:t>1</a:t>
            </a:r>
            <a:r>
              <a:rPr lang="en-GB">
                <a:cs typeface="Times New Roman" pitchFamily="18" charset="0"/>
                <a:sym typeface="Symbol" pitchFamily="80" charset="2"/>
              </a:rPr>
              <a:t>)</a:t>
            </a:r>
            <a:r>
              <a:rPr lang="en-GB">
                <a:cs typeface="Times New Roman" pitchFamily="18" charset="0"/>
              </a:rPr>
              <a:t>:</a:t>
            </a:r>
          </a:p>
          <a:p>
            <a:pPr algn="just">
              <a:lnSpc>
                <a:spcPct val="90000"/>
              </a:lnSpc>
              <a:buFontTx/>
              <a:buNone/>
            </a:pPr>
            <a:r>
              <a:rPr lang="en-GB">
                <a:cs typeface="Times New Roman" pitchFamily="18" charset="0"/>
              </a:rPr>
              <a:t>			</a:t>
            </a: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sz="900">
              <a:cs typeface="Times New Roman" pitchFamily="18" charset="0"/>
            </a:endParaRPr>
          </a:p>
          <a:p>
            <a:pPr algn="just">
              <a:lnSpc>
                <a:spcPct val="90000"/>
              </a:lnSpc>
            </a:pPr>
            <a:endParaRPr lang="en-GB" sz="900">
              <a:cs typeface="Times New Roman" pitchFamily="18" charset="0"/>
            </a:endParaRPr>
          </a:p>
          <a:p>
            <a:pPr algn="just">
              <a:lnSpc>
                <a:spcPct val="90000"/>
              </a:lnSpc>
              <a:buFontTx/>
              <a:buNone/>
            </a:pPr>
            <a:endParaRPr lang="en-GB">
              <a:cs typeface="Times New Roman" pitchFamily="18" charset="0"/>
            </a:endParaRPr>
          </a:p>
          <a:p>
            <a:pPr>
              <a:lnSpc>
                <a:spcPct val="90000"/>
              </a:lnSpc>
            </a:pPr>
            <a:endParaRPr lang="en-GB"/>
          </a:p>
        </p:txBody>
      </p:sp>
      <p:graphicFrame>
        <p:nvGraphicFramePr>
          <p:cNvPr id="311355" name="Group 59"/>
          <p:cNvGraphicFramePr>
            <a:graphicFrameLocks noGrp="1"/>
          </p:cNvGraphicFramePr>
          <p:nvPr/>
        </p:nvGraphicFramePr>
        <p:xfrm>
          <a:off x="2438400" y="4343400"/>
          <a:ext cx="3886200" cy="2197100"/>
        </p:xfrm>
        <a:graphic>
          <a:graphicData uri="http://schemas.openxmlformats.org/drawingml/2006/table">
            <a:tbl>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tblGrid>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Electrostatic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sym typeface="Symbol" pitchFamily="80" charset="2"/>
                        </a:rPr>
                        <a:t></a:t>
                      </a:r>
                      <a:r>
                        <a:rPr kumimoji="0" lang="en-GB" sz="1800" b="0" i="0" u="none" strike="noStrike" cap="none" normalizeH="0" baseline="0">
                          <a:ln>
                            <a:noFill/>
                          </a:ln>
                          <a:solidFill>
                            <a:schemeClr val="tx1"/>
                          </a:solidFill>
                          <a:effectLst/>
                          <a:latin typeface="Arial" charset="0"/>
                          <a:cs typeface="Times New Roman" pitchFamily="18" charset="0"/>
                        </a:rPr>
                        <a:t>25.8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rPr>
                        <a:t>Repulsion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rPr>
                        <a:t>21.3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4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rPr>
                        <a:t>Dispersion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sym typeface="Symbol" pitchFamily="80" charset="2"/>
                        </a:rPr>
                        <a:t></a:t>
                      </a:r>
                      <a:r>
                        <a:rPr kumimoji="0" lang="en-GB" sz="1800" b="0" i="0" u="none" strike="noStrike" cap="none" normalizeH="0" baseline="0">
                          <a:ln>
                            <a:noFill/>
                          </a:ln>
                          <a:solidFill>
                            <a:schemeClr val="tx1"/>
                          </a:solidFill>
                          <a:effectLst/>
                          <a:latin typeface="Arial" charset="0"/>
                          <a:cs typeface="Times New Roman" pitchFamily="18" charset="0"/>
                        </a:rPr>
                        <a:t>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rPr>
                        <a:t>Induction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sym typeface="Symbol" pitchFamily="80" charset="2"/>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rPr>
                        <a:t>Charge transfer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sym typeface="Symbol" pitchFamily="80" charset="2"/>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5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FF0000"/>
                          </a:solidFill>
                          <a:effectLst/>
                          <a:latin typeface="Arial" charset="0"/>
                          <a:cs typeface="Times New Roman" pitchFamily="18"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FF0000"/>
                          </a:solidFill>
                          <a:effectLst/>
                          <a:latin typeface="Arial" charset="0"/>
                          <a:cs typeface="Times New Roman" pitchFamily="18" charset="0"/>
                          <a:sym typeface="Symbol" pitchFamily="80" charset="2"/>
                        </a:rPr>
                        <a:t>21.9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1355"/>
                                        </p:tgtEl>
                                        <p:attrNameLst>
                                          <p:attrName>style.visibility</p:attrName>
                                        </p:attrNameLst>
                                      </p:cBhvr>
                                      <p:to>
                                        <p:strVal val="visible"/>
                                      </p:to>
                                    </p:set>
                                    <p:animEffect transition="in" filter="checkerboard(across)">
                                      <p:cBhvr>
                                        <p:cTn id="7" dur="500"/>
                                        <p:tgtEl>
                                          <p:spTgt spid="311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type="body" idx="1"/>
          </p:nvPr>
        </p:nvSpPr>
        <p:spPr>
          <a:xfrm>
            <a:off x="685800" y="609600"/>
            <a:ext cx="7772400" cy="4800600"/>
          </a:xfrm>
        </p:spPr>
        <p:txBody>
          <a:bodyPr/>
          <a:lstStyle/>
          <a:p>
            <a:pPr algn="just">
              <a:lnSpc>
                <a:spcPct val="90000"/>
              </a:lnSpc>
              <a:buFontTx/>
              <a:buNone/>
            </a:pPr>
            <a:r>
              <a:rPr lang="en-GB">
                <a:solidFill>
                  <a:srgbClr val="FF0000"/>
                </a:solidFill>
                <a:cs typeface="Times New Roman" pitchFamily="18" charset="0"/>
              </a:rPr>
              <a:t>	Consequences of Hydrogen Bonding</a:t>
            </a:r>
            <a:endParaRPr lang="en-GB" sz="1800">
              <a:solidFill>
                <a:srgbClr val="FF0000"/>
              </a:solidFill>
              <a:cs typeface="Times New Roman" pitchFamily="18" charset="0"/>
            </a:endParaRP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The anomalously high boiling points of ammonia, water and hydrogen fluoride can be attributed to the occurrence of hydrogen bonding, which is significantly stronger for these elements than for their heavier congeners. </a:t>
            </a: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The tetrahedral three-dimensional structure of ice and the local structure of liquid water is a consequence of hydrogen bonding, as is the fact that ice is less dense than water!  </a:t>
            </a: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The existence of life on Earth is a direct consequence of the hydrogen bonding present in water and the high range (100</a:t>
            </a:r>
            <a:r>
              <a:rPr lang="en-GB" sz="1800">
                <a:cs typeface="Times New Roman" pitchFamily="18" charset="0"/>
                <a:sym typeface="Symbol" pitchFamily="80" charset="2"/>
              </a:rPr>
              <a:t></a:t>
            </a:r>
            <a:r>
              <a:rPr lang="en-GB" sz="1800">
                <a:cs typeface="Times New Roman" pitchFamily="18" charset="0"/>
              </a:rPr>
              <a:t>C) over which water remains liquid.  </a:t>
            </a: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Hydrogen bonding plays a very important role in biology, being responsible for the structural organization of proteins and other bio-molecules and governing crucial </a:t>
            </a:r>
            <a:r>
              <a:rPr lang="en-GB" sz="1800" i="1">
                <a:cs typeface="Times New Roman" pitchFamily="18" charset="0"/>
              </a:rPr>
              <a:t>in vivo</a:t>
            </a:r>
            <a:r>
              <a:rPr lang="en-GB" sz="1800">
                <a:cs typeface="Times New Roman" pitchFamily="18" charset="0"/>
              </a:rPr>
              <a:t> proton-transfer reactions.  </a:t>
            </a:r>
            <a:endParaRPr lang="en-GB" sz="1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GB"/>
              <a:t>5. Many-Body Energies</a:t>
            </a:r>
          </a:p>
        </p:txBody>
      </p:sp>
      <p:sp>
        <p:nvSpPr>
          <p:cNvPr id="315396" name="Rectangle 4"/>
          <p:cNvSpPr>
            <a:spLocks noGrp="1" noChangeArrowheads="1"/>
          </p:cNvSpPr>
          <p:nvPr>
            <p:ph type="body" idx="1"/>
          </p:nvPr>
        </p:nvSpPr>
        <p:spPr/>
        <p:txBody>
          <a:bodyPr/>
          <a:lstStyle/>
          <a:p>
            <a:pPr algn="just">
              <a:lnSpc>
                <a:spcPct val="90000"/>
              </a:lnSpc>
            </a:pPr>
            <a:r>
              <a:rPr lang="en-GB">
                <a:cs typeface="Times New Roman" pitchFamily="18" charset="0"/>
              </a:rPr>
              <a:t>On moving from dimers to larger aggregations of atoms (</a:t>
            </a:r>
            <a:r>
              <a:rPr lang="en-GB">
                <a:solidFill>
                  <a:schemeClr val="accent2"/>
                </a:solidFill>
                <a:cs typeface="Times New Roman" pitchFamily="18" charset="0"/>
              </a:rPr>
              <a:t>clusters</a:t>
            </a:r>
            <a:r>
              <a:rPr lang="en-GB">
                <a:cs typeface="Times New Roman" pitchFamily="18" charset="0"/>
              </a:rPr>
              <a:t>), or to the bulk liquid or solid phase, accurate modelling of the interatomic forces between the rare gases requires the addition of non-pairwise additive many-body energies.</a:t>
            </a:r>
          </a:p>
          <a:p>
            <a:pPr algn="just">
              <a:lnSpc>
                <a:spcPct val="90000"/>
              </a:lnSpc>
            </a:pPr>
            <a:endParaRPr lang="en-GB">
              <a:cs typeface="Times New Roman" pitchFamily="18" charset="0"/>
            </a:endParaRPr>
          </a:p>
          <a:p>
            <a:pPr algn="just">
              <a:lnSpc>
                <a:spcPct val="90000"/>
              </a:lnSpc>
            </a:pPr>
            <a:r>
              <a:rPr lang="en-GB">
                <a:cs typeface="Times New Roman" pitchFamily="18" charset="0"/>
              </a:rPr>
              <a:t>Even for a rare gas trimer (Rg</a:t>
            </a:r>
            <a:r>
              <a:rPr lang="en-GB" baseline="-25000">
                <a:cs typeface="Times New Roman" pitchFamily="18" charset="0"/>
              </a:rPr>
              <a:t>3</a:t>
            </a:r>
            <a:r>
              <a:rPr lang="en-GB">
                <a:cs typeface="Times New Roman" pitchFamily="18" charset="0"/>
              </a:rPr>
              <a:t>), the total potential energy is not just the sum of the three pair interactions: </a:t>
            </a:r>
            <a:r>
              <a:rPr lang="en-GB" i="1">
                <a:solidFill>
                  <a:srgbClr val="FF0000"/>
                </a:solidFill>
                <a:cs typeface="Times New Roman" pitchFamily="18" charset="0"/>
              </a:rPr>
              <a:t>U</a:t>
            </a:r>
            <a:r>
              <a:rPr lang="en-GB" baseline="-25000">
                <a:solidFill>
                  <a:srgbClr val="FF0000"/>
                </a:solidFill>
                <a:cs typeface="Times New Roman" pitchFamily="18" charset="0"/>
              </a:rPr>
              <a:t>abc</a:t>
            </a:r>
            <a:r>
              <a:rPr lang="en-GB">
                <a:solidFill>
                  <a:srgbClr val="FF0000"/>
                </a:solidFill>
                <a:cs typeface="Times New Roman" pitchFamily="18" charset="0"/>
              </a:rPr>
              <a:t> </a:t>
            </a:r>
            <a:r>
              <a:rPr lang="en-GB">
                <a:solidFill>
                  <a:srgbClr val="FF0000"/>
                </a:solidFill>
                <a:cs typeface="Times New Roman" pitchFamily="18" charset="0"/>
                <a:sym typeface="Symbol" pitchFamily="80" charset="2"/>
              </a:rPr>
              <a:t></a:t>
            </a:r>
            <a:r>
              <a:rPr lang="en-GB">
                <a:solidFill>
                  <a:srgbClr val="FF0000"/>
                </a:solidFill>
                <a:cs typeface="Times New Roman" pitchFamily="18" charset="0"/>
              </a:rPr>
              <a:t> </a:t>
            </a:r>
            <a:r>
              <a:rPr lang="en-GB" i="1">
                <a:solidFill>
                  <a:srgbClr val="FF0000"/>
                </a:solidFill>
                <a:cs typeface="Times New Roman" pitchFamily="18" charset="0"/>
              </a:rPr>
              <a:t>U</a:t>
            </a:r>
            <a:r>
              <a:rPr lang="en-GB" baseline="-25000">
                <a:solidFill>
                  <a:srgbClr val="FF0000"/>
                </a:solidFill>
                <a:cs typeface="Times New Roman" pitchFamily="18" charset="0"/>
              </a:rPr>
              <a:t>ab</a:t>
            </a:r>
            <a:r>
              <a:rPr lang="en-GB">
                <a:solidFill>
                  <a:srgbClr val="FF0000"/>
                </a:solidFill>
                <a:cs typeface="Times New Roman" pitchFamily="18" charset="0"/>
              </a:rPr>
              <a:t> + </a:t>
            </a:r>
            <a:r>
              <a:rPr lang="en-GB" i="1">
                <a:solidFill>
                  <a:srgbClr val="FF0000"/>
                </a:solidFill>
                <a:cs typeface="Times New Roman" pitchFamily="18" charset="0"/>
              </a:rPr>
              <a:t>U</a:t>
            </a:r>
            <a:r>
              <a:rPr lang="en-GB" baseline="-25000">
                <a:solidFill>
                  <a:srgbClr val="FF0000"/>
                </a:solidFill>
                <a:cs typeface="Times New Roman" pitchFamily="18" charset="0"/>
              </a:rPr>
              <a:t>bc</a:t>
            </a:r>
            <a:r>
              <a:rPr lang="en-GB">
                <a:solidFill>
                  <a:srgbClr val="FF0000"/>
                </a:solidFill>
                <a:cs typeface="Times New Roman" pitchFamily="18" charset="0"/>
              </a:rPr>
              <a:t> + </a:t>
            </a:r>
            <a:r>
              <a:rPr lang="en-GB" i="1">
                <a:solidFill>
                  <a:srgbClr val="FF0000"/>
                </a:solidFill>
                <a:cs typeface="Times New Roman" pitchFamily="18" charset="0"/>
              </a:rPr>
              <a:t>U</a:t>
            </a:r>
            <a:r>
              <a:rPr lang="en-GB" baseline="-30000">
                <a:solidFill>
                  <a:srgbClr val="FF0000"/>
                </a:solidFill>
                <a:cs typeface="Times New Roman" pitchFamily="18" charset="0"/>
              </a:rPr>
              <a:t>ca</a:t>
            </a:r>
            <a:r>
              <a:rPr lang="en-GB">
                <a:cs typeface="Times New Roman" pitchFamily="18" charset="0"/>
              </a:rPr>
              <a:t>.</a:t>
            </a:r>
          </a:p>
          <a:p>
            <a:pPr algn="just">
              <a:lnSpc>
                <a:spcPct val="90000"/>
              </a:lnSpc>
            </a:pPr>
            <a:endParaRPr lang="en-GB">
              <a:cs typeface="Times New Roman" pitchFamily="18" charset="0"/>
            </a:endParaRPr>
          </a:p>
          <a:p>
            <a:pPr algn="just">
              <a:lnSpc>
                <a:spcPct val="90000"/>
              </a:lnSpc>
            </a:pPr>
            <a:r>
              <a:rPr lang="en-GB">
                <a:cs typeface="Times New Roman" pitchFamily="18" charset="0"/>
              </a:rPr>
              <a:t>This </a:t>
            </a:r>
            <a:r>
              <a:rPr lang="en-GB">
                <a:solidFill>
                  <a:srgbClr val="FF0000"/>
                </a:solidFill>
                <a:cs typeface="Times New Roman" pitchFamily="18" charset="0"/>
              </a:rPr>
              <a:t>non-pair-additivity</a:t>
            </a:r>
            <a:r>
              <a:rPr lang="en-GB">
                <a:cs typeface="Times New Roman" pitchFamily="18" charset="0"/>
              </a:rPr>
              <a:t> reflects the fact that the dispersion attraction between two atoms is modified by the presence of other neighbouring atoms.</a:t>
            </a:r>
          </a:p>
          <a:p>
            <a:pPr algn="just">
              <a:lnSpc>
                <a:spcPct val="90000"/>
              </a:lnSpc>
            </a:pPr>
            <a:endParaRPr lang="en-GB">
              <a:cs typeface="Times New Roman" pitchFamily="18" charset="0"/>
            </a:endParaRPr>
          </a:p>
          <a:p>
            <a:pPr algn="just">
              <a:lnSpc>
                <a:spcPct val="90000"/>
              </a:lnSpc>
            </a:pPr>
            <a:r>
              <a:rPr lang="en-GB">
                <a:cs typeface="Times New Roman" pitchFamily="18" charset="0"/>
              </a:rPr>
              <a:t>[</a:t>
            </a:r>
            <a:r>
              <a:rPr lang="en-GB">
                <a:solidFill>
                  <a:srgbClr val="FF0000"/>
                </a:solidFill>
                <a:cs typeface="Times New Roman" pitchFamily="18" charset="0"/>
              </a:rPr>
              <a:t>Note:</a:t>
            </a:r>
            <a:r>
              <a:rPr lang="en-GB">
                <a:cs typeface="Times New Roman" pitchFamily="18" charset="0"/>
              </a:rPr>
              <a:t> induction energies are also non-pair-additive because the polarization of an atom/molecule by an ion/dipole </a:t>
            </a:r>
            <a:r>
              <a:rPr lang="en-GB" i="1">
                <a:cs typeface="Times New Roman" pitchFamily="18" charset="0"/>
              </a:rPr>
              <a:t>etc.</a:t>
            </a:r>
            <a:r>
              <a:rPr lang="en-GB">
                <a:cs typeface="Times New Roman" pitchFamily="18" charset="0"/>
              </a:rPr>
              <a:t> will be affected by the presence of any other ions or dipoles nearby.]</a:t>
            </a:r>
          </a:p>
          <a:p>
            <a:pPr algn="just">
              <a:lnSpc>
                <a:spcPct val="90000"/>
              </a:lnSpc>
              <a:buFontTx/>
              <a:buNone/>
            </a:pPr>
            <a:endParaRPr lang="en-GB">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90600" y="495300"/>
            <a:ext cx="7772400" cy="457200"/>
          </a:xfrm>
        </p:spPr>
        <p:txBody>
          <a:bodyPr/>
          <a:lstStyle/>
          <a:p>
            <a:r>
              <a:rPr lang="en-GB" dirty="0">
                <a:solidFill>
                  <a:srgbClr val="FF0000"/>
                </a:solidFill>
              </a:rPr>
              <a:t>Proteins</a:t>
            </a:r>
            <a:r>
              <a:rPr lang="en-GB" sz="2400" dirty="0">
                <a:solidFill>
                  <a:srgbClr val="FF0000"/>
                </a:solidFill>
              </a:rPr>
              <a:t> -</a:t>
            </a:r>
            <a:r>
              <a:rPr lang="en-GB" dirty="0">
                <a:solidFill>
                  <a:srgbClr val="FF0000"/>
                </a:solidFill>
              </a:rPr>
              <a:t>	Intermolecular Forces</a:t>
            </a:r>
            <a:r>
              <a:rPr lang="en-GB" dirty="0"/>
              <a:t> </a:t>
            </a:r>
            <a:br>
              <a:rPr lang="en-GB" dirty="0"/>
            </a:br>
            <a:br>
              <a:rPr lang="en-GB" sz="1000" dirty="0"/>
            </a:br>
            <a:r>
              <a:rPr lang="en-GB" sz="2400" dirty="0"/>
              <a:t>Jiri </a:t>
            </a:r>
            <a:r>
              <a:rPr lang="en-GB" sz="2400" dirty="0" err="1"/>
              <a:t>Vondrasek</a:t>
            </a:r>
            <a:endParaRPr lang="en-GB" sz="2400" dirty="0"/>
          </a:p>
        </p:txBody>
      </p:sp>
      <p:sp>
        <p:nvSpPr>
          <p:cNvPr id="90116" name="Rectangle 4"/>
          <p:cNvSpPr>
            <a:spLocks noGrp="1" noChangeArrowheads="1"/>
          </p:cNvSpPr>
          <p:nvPr>
            <p:ph type="body" idx="1"/>
          </p:nvPr>
        </p:nvSpPr>
        <p:spPr>
          <a:xfrm>
            <a:off x="304800" y="1371600"/>
            <a:ext cx="8229600" cy="4343400"/>
          </a:xfrm>
          <a:noFill/>
          <a:ln/>
        </p:spPr>
        <p:txBody>
          <a:bodyPr/>
          <a:lstStyle/>
          <a:p>
            <a:pPr>
              <a:lnSpc>
                <a:spcPct val="90000"/>
              </a:lnSpc>
              <a:buFontTx/>
              <a:buNone/>
            </a:pPr>
            <a:r>
              <a:rPr lang="en-GB" sz="2400" b="1" dirty="0">
                <a:solidFill>
                  <a:schemeClr val="accent2"/>
                </a:solidFill>
              </a:rPr>
              <a:t>Handout 1: Introduction to Intermolecular Forces</a:t>
            </a:r>
            <a:r>
              <a:rPr lang="en-GB" b="1" dirty="0">
                <a:solidFill>
                  <a:srgbClr val="8171F5"/>
                </a:solidFill>
                <a:cs typeface="Times New Roman" pitchFamily="18" charset="0"/>
              </a:rPr>
              <a:t> </a:t>
            </a:r>
          </a:p>
          <a:p>
            <a:pPr>
              <a:lnSpc>
                <a:spcPct val="90000"/>
              </a:lnSpc>
              <a:buFontTx/>
              <a:buNone/>
            </a:pPr>
            <a:endParaRPr lang="en-GB" b="1" dirty="0">
              <a:solidFill>
                <a:srgbClr val="8171F5"/>
              </a:solidFill>
              <a:cs typeface="Times New Roman" pitchFamily="18" charset="0"/>
            </a:endParaRPr>
          </a:p>
          <a:p>
            <a:pPr>
              <a:lnSpc>
                <a:spcPct val="90000"/>
              </a:lnSpc>
              <a:buFontTx/>
              <a:buNone/>
            </a:pPr>
            <a:r>
              <a:rPr lang="en-GB" sz="2400" b="1" dirty="0">
                <a:solidFill>
                  <a:schemeClr val="accent2"/>
                </a:solidFill>
              </a:rPr>
              <a:t>I: Introduction</a:t>
            </a:r>
            <a:r>
              <a:rPr lang="en-GB" sz="1400" b="1" dirty="0">
                <a:solidFill>
                  <a:srgbClr val="8171F5"/>
                </a:solidFill>
                <a:cs typeface="Times New Roman" pitchFamily="18" charset="0"/>
              </a:rPr>
              <a:t> </a:t>
            </a:r>
          </a:p>
          <a:p>
            <a:pPr>
              <a:lnSpc>
                <a:spcPct val="90000"/>
              </a:lnSpc>
              <a:buFontTx/>
              <a:buAutoNum type="arabicPeriod"/>
            </a:pPr>
            <a:r>
              <a:rPr lang="en-GB" dirty="0">
                <a:solidFill>
                  <a:srgbClr val="FF0000"/>
                </a:solidFill>
                <a:cs typeface="Times New Roman" pitchFamily="18" charset="0"/>
              </a:rPr>
              <a:t>Evidence for Intermolecular Forces</a:t>
            </a:r>
          </a:p>
          <a:p>
            <a:pPr>
              <a:lnSpc>
                <a:spcPct val="90000"/>
              </a:lnSpc>
              <a:buFontTx/>
              <a:buAutoNum type="arabicPeriod"/>
            </a:pPr>
            <a:r>
              <a:rPr lang="en-GB" dirty="0">
                <a:solidFill>
                  <a:srgbClr val="FF0000"/>
                </a:solidFill>
                <a:cs typeface="Times New Roman" pitchFamily="18" charset="0"/>
              </a:rPr>
              <a:t>The nature of Intermolecular Forces</a:t>
            </a:r>
          </a:p>
          <a:p>
            <a:pPr>
              <a:lnSpc>
                <a:spcPct val="90000"/>
              </a:lnSpc>
              <a:buFontTx/>
              <a:buAutoNum type="arabicPeriod"/>
            </a:pPr>
            <a:r>
              <a:rPr lang="en-GB" dirty="0">
                <a:solidFill>
                  <a:srgbClr val="FF0000"/>
                </a:solidFill>
                <a:cs typeface="Times New Roman" pitchFamily="18" charset="0"/>
              </a:rPr>
              <a:t>Electric Multipoles</a:t>
            </a:r>
          </a:p>
          <a:p>
            <a:pPr>
              <a:lnSpc>
                <a:spcPct val="90000"/>
              </a:lnSpc>
              <a:buFontTx/>
              <a:buNone/>
            </a:pPr>
            <a:endParaRPr lang="en-GB" dirty="0">
              <a:solidFill>
                <a:srgbClr val="FF0000"/>
              </a:solidFill>
              <a:cs typeface="Times New Roman" pitchFamily="18" charset="0"/>
            </a:endParaRPr>
          </a:p>
          <a:p>
            <a:pPr>
              <a:lnSpc>
                <a:spcPct val="90000"/>
              </a:lnSpc>
              <a:buFontTx/>
              <a:buNone/>
            </a:pPr>
            <a:r>
              <a:rPr lang="en-GB" sz="2400" b="1" dirty="0">
                <a:solidFill>
                  <a:schemeClr val="accent2"/>
                </a:solidFill>
              </a:rPr>
              <a:t>II: Intermolecular Interactions</a:t>
            </a:r>
            <a:r>
              <a:rPr lang="en-GB" sz="2400" b="1" dirty="0">
                <a:solidFill>
                  <a:srgbClr val="8171F5"/>
                </a:solidFill>
                <a:cs typeface="Times New Roman" pitchFamily="18" charset="0"/>
              </a:rPr>
              <a:t> </a:t>
            </a:r>
          </a:p>
          <a:p>
            <a:pPr>
              <a:lnSpc>
                <a:spcPct val="90000"/>
              </a:lnSpc>
              <a:buFontTx/>
              <a:buAutoNum type="arabicPeriod" startAt="4"/>
            </a:pPr>
            <a:r>
              <a:rPr lang="en-GB" dirty="0">
                <a:solidFill>
                  <a:srgbClr val="FF0000"/>
                </a:solidFill>
                <a:cs typeface="Times New Roman" pitchFamily="18" charset="0"/>
              </a:rPr>
              <a:t>Types of Intermolecular Interactions</a:t>
            </a:r>
          </a:p>
          <a:p>
            <a:pPr>
              <a:lnSpc>
                <a:spcPct val="90000"/>
              </a:lnSpc>
              <a:buFontTx/>
              <a:buAutoNum type="arabicPeriod" startAt="4"/>
            </a:pPr>
            <a:r>
              <a:rPr lang="en-GB" dirty="0">
                <a:solidFill>
                  <a:srgbClr val="FF0000"/>
                </a:solidFill>
                <a:cs typeface="Times New Roman" pitchFamily="18" charset="0"/>
              </a:rPr>
              <a:t>Many-Body Energies</a:t>
            </a:r>
          </a:p>
          <a:p>
            <a:pPr>
              <a:lnSpc>
                <a:spcPct val="90000"/>
              </a:lnSpc>
              <a:buFontTx/>
              <a:buAutoNum type="arabicPeriod" startAt="4"/>
            </a:pPr>
            <a:r>
              <a:rPr lang="en-GB" dirty="0">
                <a:solidFill>
                  <a:srgbClr val="FF0000"/>
                </a:solidFill>
                <a:cs typeface="Times New Roman" pitchFamily="18" charset="0"/>
              </a:rPr>
              <a:t>Total Energy</a:t>
            </a:r>
          </a:p>
          <a:p>
            <a:pPr>
              <a:lnSpc>
                <a:spcPct val="90000"/>
              </a:lnSpc>
              <a:buFontTx/>
              <a:buAutoNum type="arabicPeriod" startAt="4"/>
            </a:pPr>
            <a:r>
              <a:rPr lang="en-GB" dirty="0">
                <a:solidFill>
                  <a:srgbClr val="FF0000"/>
                </a:solidFill>
                <a:cs typeface="Times New Roman" pitchFamily="18" charset="0"/>
              </a:rPr>
              <a:t>Comparison of Intermolecular Forces</a:t>
            </a:r>
            <a:endParaRPr lang="en-GB" dirty="0">
              <a:cs typeface="Times New Roman" pitchFamily="18" charset="0"/>
            </a:endParaRPr>
          </a:p>
        </p:txBody>
      </p:sp>
      <p:pic>
        <p:nvPicPr>
          <p:cNvPr id="9" name="Picture 8" descr="uochb_logo.gif"/>
          <p:cNvPicPr>
            <a:picLocks noChangeAspect="1"/>
          </p:cNvPicPr>
          <p:nvPr/>
        </p:nvPicPr>
        <p:blipFill>
          <a:blip r:embed="rId3" cstate="print"/>
          <a:stretch>
            <a:fillRect/>
          </a:stretch>
        </p:blipFill>
        <p:spPr>
          <a:xfrm>
            <a:off x="228600" y="228600"/>
            <a:ext cx="9906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1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01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01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011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011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011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011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01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type="body" idx="1"/>
          </p:nvPr>
        </p:nvSpPr>
        <p:spPr>
          <a:xfrm>
            <a:off x="685800" y="762000"/>
            <a:ext cx="7848600" cy="4800600"/>
          </a:xfrm>
        </p:spPr>
        <p:txBody>
          <a:bodyPr/>
          <a:lstStyle/>
          <a:p>
            <a:pPr algn="just"/>
            <a:r>
              <a:rPr lang="en-GB">
                <a:cs typeface="Times New Roman" pitchFamily="18" charset="0"/>
              </a:rPr>
              <a:t>The major correction to the dispersion energy due to many-body interactions is the </a:t>
            </a:r>
            <a:r>
              <a:rPr lang="en-GB">
                <a:solidFill>
                  <a:srgbClr val="FF0000"/>
                </a:solidFill>
                <a:cs typeface="Times New Roman" pitchFamily="18" charset="0"/>
              </a:rPr>
              <a:t>Axilrod-Teller</a:t>
            </a:r>
            <a:r>
              <a:rPr lang="en-GB">
                <a:cs typeface="Times New Roman" pitchFamily="18" charset="0"/>
              </a:rPr>
              <a:t> (3-body) potential:</a:t>
            </a:r>
          </a:p>
          <a:p>
            <a:pPr algn="just"/>
            <a:endParaRPr lang="en-GB">
              <a:cs typeface="Times New Roman" pitchFamily="18" charset="0"/>
            </a:endParaRPr>
          </a:p>
          <a:p>
            <a:pPr algn="just"/>
            <a:endParaRPr lang="en-GB">
              <a:cs typeface="Times New Roman" pitchFamily="18" charset="0"/>
            </a:endParaRPr>
          </a:p>
          <a:p>
            <a:pPr algn="just">
              <a:buFontTx/>
              <a:buNone/>
            </a:pPr>
            <a:r>
              <a:rPr lang="en-GB">
                <a:cs typeface="Times New Roman" pitchFamily="18" charset="0"/>
              </a:rPr>
              <a:t>	</a:t>
            </a:r>
          </a:p>
          <a:p>
            <a:pPr algn="just">
              <a:buFontTx/>
              <a:buNone/>
            </a:pPr>
            <a:endParaRPr lang="en-GB">
              <a:cs typeface="Times New Roman" pitchFamily="18" charset="0"/>
            </a:endParaRPr>
          </a:p>
          <a:p>
            <a:pPr algn="just">
              <a:buFontTx/>
              <a:buNone/>
            </a:pPr>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solidFill>
                <a:srgbClr val="FF0000"/>
              </a:solidFill>
              <a:cs typeface="Times New Roman" pitchFamily="18" charset="0"/>
            </a:endParaRPr>
          </a:p>
          <a:p>
            <a:pPr algn="just"/>
            <a:endParaRPr lang="en-GB">
              <a:solidFill>
                <a:srgbClr val="FF0000"/>
              </a:solidFill>
              <a:cs typeface="Times New Roman" pitchFamily="18" charset="0"/>
            </a:endParaRPr>
          </a:p>
          <a:p>
            <a:pPr algn="just"/>
            <a:endParaRPr lang="en-GB">
              <a:solidFill>
                <a:srgbClr val="FF0000"/>
              </a:solidFill>
              <a:cs typeface="Times New Roman" pitchFamily="18" charset="0"/>
            </a:endParaRPr>
          </a:p>
          <a:p>
            <a:endParaRPr lang="en-GB"/>
          </a:p>
        </p:txBody>
      </p:sp>
      <p:grpSp>
        <p:nvGrpSpPr>
          <p:cNvPr id="330806" name="Group 54"/>
          <p:cNvGrpSpPr>
            <a:grpSpLocks/>
          </p:cNvGrpSpPr>
          <p:nvPr/>
        </p:nvGrpSpPr>
        <p:grpSpPr bwMode="auto">
          <a:xfrm>
            <a:off x="1006475" y="3578225"/>
            <a:ext cx="1936750" cy="933450"/>
            <a:chOff x="634" y="2254"/>
            <a:chExt cx="1220" cy="588"/>
          </a:xfrm>
        </p:grpSpPr>
        <p:grpSp>
          <p:nvGrpSpPr>
            <p:cNvPr id="330756" name="Group 4"/>
            <p:cNvGrpSpPr>
              <a:grpSpLocks noChangeAspect="1"/>
            </p:cNvGrpSpPr>
            <p:nvPr/>
          </p:nvGrpSpPr>
          <p:grpSpPr bwMode="auto">
            <a:xfrm>
              <a:off x="634" y="2254"/>
              <a:ext cx="271" cy="272"/>
              <a:chOff x="2304" y="3098"/>
              <a:chExt cx="362" cy="362"/>
            </a:xfrm>
          </p:grpSpPr>
          <p:sp>
            <p:nvSpPr>
              <p:cNvPr id="330757" name="Oval 5"/>
              <p:cNvSpPr>
                <a:spLocks noChangeAspect="1" noChangeArrowheads="1"/>
              </p:cNvSpPr>
              <p:nvPr/>
            </p:nvSpPr>
            <p:spPr bwMode="auto">
              <a:xfrm>
                <a:off x="2304"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30758" name="Line 6"/>
              <p:cNvSpPr>
                <a:spLocks noChangeAspect="1" noChangeShapeType="1"/>
              </p:cNvSpPr>
              <p:nvPr/>
            </p:nvSpPr>
            <p:spPr bwMode="auto">
              <a:xfrm>
                <a:off x="2346" y="3285"/>
                <a:ext cx="290" cy="0"/>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330759" name="Oval 7"/>
            <p:cNvSpPr>
              <a:spLocks noChangeAspect="1" noChangeArrowheads="1"/>
            </p:cNvSpPr>
            <p:nvPr/>
          </p:nvSpPr>
          <p:spPr bwMode="auto">
            <a:xfrm>
              <a:off x="1070" y="2254"/>
              <a:ext cx="272" cy="272"/>
            </a:xfrm>
            <a:prstGeom prst="ellipse">
              <a:avLst/>
            </a:prstGeom>
            <a:solidFill>
              <a:srgbClr val="99CC00"/>
            </a:solidFill>
            <a:ln w="9525">
              <a:solidFill>
                <a:srgbClr val="000000"/>
              </a:solidFill>
              <a:round/>
              <a:headEnd/>
              <a:tailEnd/>
            </a:ln>
          </p:spPr>
          <p:txBody>
            <a:bodyPr/>
            <a:lstStyle/>
            <a:p>
              <a:endParaRPr lang="en-US"/>
            </a:p>
          </p:txBody>
        </p:sp>
        <p:sp>
          <p:nvSpPr>
            <p:cNvPr id="330760" name="Line 8"/>
            <p:cNvSpPr>
              <a:spLocks noChangeAspect="1" noChangeShapeType="1"/>
            </p:cNvSpPr>
            <p:nvPr/>
          </p:nvSpPr>
          <p:spPr bwMode="auto">
            <a:xfrm>
              <a:off x="1102" y="2394"/>
              <a:ext cx="217" cy="0"/>
            </a:xfrm>
            <a:prstGeom prst="line">
              <a:avLst/>
            </a:prstGeom>
            <a:noFill/>
            <a:ln w="19050">
              <a:solidFill>
                <a:srgbClr val="000000"/>
              </a:solidFill>
              <a:round/>
              <a:headEnd type="triangle" w="med" len="med"/>
              <a:tailEnd type="triangle" w="med" len="med"/>
            </a:ln>
          </p:spPr>
          <p:txBody>
            <a:bodyPr/>
            <a:lstStyle/>
            <a:p>
              <a:endParaRPr lang="en-US"/>
            </a:p>
          </p:txBody>
        </p:sp>
        <p:sp>
          <p:nvSpPr>
            <p:cNvPr id="330761" name="Oval 9"/>
            <p:cNvSpPr>
              <a:spLocks noChangeAspect="1" noChangeArrowheads="1"/>
            </p:cNvSpPr>
            <p:nvPr/>
          </p:nvSpPr>
          <p:spPr bwMode="auto">
            <a:xfrm>
              <a:off x="1583" y="2263"/>
              <a:ext cx="271" cy="272"/>
            </a:xfrm>
            <a:prstGeom prst="ellipse">
              <a:avLst/>
            </a:prstGeom>
            <a:solidFill>
              <a:srgbClr val="9C9ACC"/>
            </a:solidFill>
            <a:ln w="9525">
              <a:solidFill>
                <a:srgbClr val="000000"/>
              </a:solidFill>
              <a:round/>
              <a:headEnd/>
              <a:tailEnd/>
            </a:ln>
          </p:spPr>
          <p:txBody>
            <a:bodyPr/>
            <a:lstStyle/>
            <a:p>
              <a:endParaRPr lang="en-US"/>
            </a:p>
          </p:txBody>
        </p:sp>
        <p:sp>
          <p:nvSpPr>
            <p:cNvPr id="330762" name="Line 10"/>
            <p:cNvSpPr>
              <a:spLocks noChangeAspect="1" noChangeShapeType="1"/>
            </p:cNvSpPr>
            <p:nvPr/>
          </p:nvSpPr>
          <p:spPr bwMode="auto">
            <a:xfrm>
              <a:off x="1614" y="2400"/>
              <a:ext cx="218" cy="0"/>
            </a:xfrm>
            <a:prstGeom prst="line">
              <a:avLst/>
            </a:prstGeom>
            <a:noFill/>
            <a:ln w="19050">
              <a:solidFill>
                <a:srgbClr val="000000"/>
              </a:solidFill>
              <a:round/>
              <a:headEnd type="triangle" w="med" len="med"/>
              <a:tailEnd type="triangle" w="med" len="med"/>
            </a:ln>
          </p:spPr>
          <p:txBody>
            <a:bodyPr/>
            <a:lstStyle/>
            <a:p>
              <a:endParaRPr lang="en-US"/>
            </a:p>
          </p:txBody>
        </p:sp>
        <p:sp>
          <p:nvSpPr>
            <p:cNvPr id="330763" name="Text Box 11"/>
            <p:cNvSpPr txBox="1">
              <a:spLocks noChangeAspect="1" noChangeArrowheads="1"/>
            </p:cNvSpPr>
            <p:nvPr/>
          </p:nvSpPr>
          <p:spPr bwMode="auto">
            <a:xfrm>
              <a:off x="672" y="2592"/>
              <a:ext cx="205" cy="250"/>
            </a:xfrm>
            <a:prstGeom prst="rect">
              <a:avLst/>
            </a:prstGeom>
            <a:noFill/>
            <a:ln w="9525">
              <a:noFill/>
              <a:miter lim="800000"/>
              <a:headEnd/>
              <a:tailEnd/>
            </a:ln>
            <a:effectLst/>
          </p:spPr>
          <p:txBody>
            <a:bodyPr wrap="none">
              <a:spAutoFit/>
            </a:bodyPr>
            <a:lstStyle/>
            <a:p>
              <a:r>
                <a:rPr lang="en-GB"/>
                <a:t>a</a:t>
              </a:r>
            </a:p>
          </p:txBody>
        </p:sp>
        <p:sp>
          <p:nvSpPr>
            <p:cNvPr id="330764" name="Text Box 12"/>
            <p:cNvSpPr txBox="1">
              <a:spLocks noChangeAspect="1" noChangeArrowheads="1"/>
            </p:cNvSpPr>
            <p:nvPr/>
          </p:nvSpPr>
          <p:spPr bwMode="auto">
            <a:xfrm>
              <a:off x="1111" y="2592"/>
              <a:ext cx="205" cy="250"/>
            </a:xfrm>
            <a:prstGeom prst="rect">
              <a:avLst/>
            </a:prstGeom>
            <a:noFill/>
            <a:ln w="9525">
              <a:noFill/>
              <a:miter lim="800000"/>
              <a:headEnd/>
              <a:tailEnd/>
            </a:ln>
            <a:effectLst/>
          </p:spPr>
          <p:txBody>
            <a:bodyPr wrap="none">
              <a:spAutoFit/>
            </a:bodyPr>
            <a:lstStyle/>
            <a:p>
              <a:r>
                <a:rPr lang="en-GB"/>
                <a:t>b</a:t>
              </a:r>
            </a:p>
          </p:txBody>
        </p:sp>
        <p:sp>
          <p:nvSpPr>
            <p:cNvPr id="330765" name="Text Box 13"/>
            <p:cNvSpPr txBox="1">
              <a:spLocks noChangeAspect="1" noChangeArrowheads="1"/>
            </p:cNvSpPr>
            <p:nvPr/>
          </p:nvSpPr>
          <p:spPr bwMode="auto">
            <a:xfrm>
              <a:off x="1628" y="2592"/>
              <a:ext cx="196" cy="250"/>
            </a:xfrm>
            <a:prstGeom prst="rect">
              <a:avLst/>
            </a:prstGeom>
            <a:noFill/>
            <a:ln w="9525">
              <a:noFill/>
              <a:miter lim="800000"/>
              <a:headEnd/>
              <a:tailEnd/>
            </a:ln>
            <a:effectLst/>
          </p:spPr>
          <p:txBody>
            <a:bodyPr wrap="none">
              <a:spAutoFit/>
            </a:bodyPr>
            <a:lstStyle/>
            <a:p>
              <a:r>
                <a:rPr lang="en-GB"/>
                <a:t>c</a:t>
              </a:r>
            </a:p>
          </p:txBody>
        </p:sp>
      </p:grpSp>
      <p:sp>
        <p:nvSpPr>
          <p:cNvPr id="330766" name="Text Box 14"/>
          <p:cNvSpPr txBox="1">
            <a:spLocks noChangeArrowheads="1"/>
          </p:cNvSpPr>
          <p:nvPr/>
        </p:nvSpPr>
        <p:spPr bwMode="auto">
          <a:xfrm>
            <a:off x="4495800" y="3586163"/>
            <a:ext cx="4648200" cy="701675"/>
          </a:xfrm>
          <a:prstGeom prst="rect">
            <a:avLst/>
          </a:prstGeom>
          <a:noFill/>
          <a:ln w="9525">
            <a:noFill/>
            <a:miter lim="800000"/>
            <a:headEnd/>
            <a:tailEnd/>
          </a:ln>
          <a:effectLst/>
        </p:spPr>
        <p:txBody>
          <a:bodyPr>
            <a:spAutoFit/>
          </a:bodyPr>
          <a:lstStyle/>
          <a:p>
            <a:r>
              <a:rPr lang="en-GB">
                <a:solidFill>
                  <a:schemeClr val="accent2"/>
                </a:solidFill>
              </a:rPr>
              <a:t>Linear arrangement:</a:t>
            </a:r>
            <a:r>
              <a:rPr lang="en-GB"/>
              <a:t> introduction of </a:t>
            </a:r>
            <a:r>
              <a:rPr lang="en-GB">
                <a:solidFill>
                  <a:srgbClr val="FF0000"/>
                </a:solidFill>
              </a:rPr>
              <a:t>c</a:t>
            </a:r>
            <a:r>
              <a:rPr lang="en-GB"/>
              <a:t> </a:t>
            </a:r>
            <a:r>
              <a:rPr lang="en-GB">
                <a:solidFill>
                  <a:schemeClr val="accent2"/>
                </a:solidFill>
              </a:rPr>
              <a:t>increases </a:t>
            </a:r>
            <a:r>
              <a:rPr lang="en-GB"/>
              <a:t>attraction between </a:t>
            </a:r>
            <a:r>
              <a:rPr lang="en-GB">
                <a:solidFill>
                  <a:srgbClr val="FF0000"/>
                </a:solidFill>
              </a:rPr>
              <a:t>a</a:t>
            </a:r>
            <a:r>
              <a:rPr lang="en-GB"/>
              <a:t> and </a:t>
            </a:r>
            <a:r>
              <a:rPr lang="en-GB">
                <a:solidFill>
                  <a:srgbClr val="FF0000"/>
                </a:solidFill>
              </a:rPr>
              <a:t>b</a:t>
            </a:r>
            <a:r>
              <a:rPr lang="en-GB"/>
              <a:t>.</a:t>
            </a:r>
          </a:p>
        </p:txBody>
      </p:sp>
      <p:grpSp>
        <p:nvGrpSpPr>
          <p:cNvPr id="330805" name="Group 53"/>
          <p:cNvGrpSpPr>
            <a:grpSpLocks/>
          </p:cNvGrpSpPr>
          <p:nvPr/>
        </p:nvGrpSpPr>
        <p:grpSpPr bwMode="auto">
          <a:xfrm>
            <a:off x="1476375" y="1581150"/>
            <a:ext cx="2266950" cy="1365250"/>
            <a:chOff x="930" y="996"/>
            <a:chExt cx="1428" cy="860"/>
          </a:xfrm>
        </p:grpSpPr>
        <p:sp>
          <p:nvSpPr>
            <p:cNvPr id="330767" name="Oval 15"/>
            <p:cNvSpPr>
              <a:spLocks noChangeAspect="1" noChangeArrowheads="1"/>
            </p:cNvSpPr>
            <p:nvPr/>
          </p:nvSpPr>
          <p:spPr bwMode="auto">
            <a:xfrm>
              <a:off x="1513" y="1248"/>
              <a:ext cx="57" cy="57"/>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768" name="Oval 16"/>
            <p:cNvSpPr>
              <a:spLocks noChangeAspect="1" noChangeArrowheads="1"/>
            </p:cNvSpPr>
            <p:nvPr/>
          </p:nvSpPr>
          <p:spPr bwMode="auto">
            <a:xfrm>
              <a:off x="1157" y="1672"/>
              <a:ext cx="57" cy="5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769" name="Oval 17"/>
            <p:cNvSpPr>
              <a:spLocks noChangeAspect="1" noChangeArrowheads="1"/>
            </p:cNvSpPr>
            <p:nvPr/>
          </p:nvSpPr>
          <p:spPr bwMode="auto">
            <a:xfrm>
              <a:off x="2103" y="1665"/>
              <a:ext cx="57" cy="5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771" name="Line 19"/>
            <p:cNvSpPr>
              <a:spLocks noChangeAspect="1" noChangeShapeType="1"/>
            </p:cNvSpPr>
            <p:nvPr/>
          </p:nvSpPr>
          <p:spPr bwMode="auto">
            <a:xfrm>
              <a:off x="1538" y="1284"/>
              <a:ext cx="575" cy="403"/>
            </a:xfrm>
            <a:prstGeom prst="line">
              <a:avLst/>
            </a:prstGeom>
            <a:noFill/>
            <a:ln w="9525">
              <a:solidFill>
                <a:schemeClr val="tx1"/>
              </a:solidFill>
              <a:round/>
              <a:headEnd/>
              <a:tailEnd/>
            </a:ln>
            <a:effectLst/>
          </p:spPr>
          <p:txBody>
            <a:bodyPr/>
            <a:lstStyle/>
            <a:p>
              <a:endParaRPr lang="en-US"/>
            </a:p>
          </p:txBody>
        </p:sp>
        <p:sp>
          <p:nvSpPr>
            <p:cNvPr id="330772" name="Line 20"/>
            <p:cNvSpPr>
              <a:spLocks noChangeAspect="1" noChangeShapeType="1"/>
            </p:cNvSpPr>
            <p:nvPr/>
          </p:nvSpPr>
          <p:spPr bwMode="auto">
            <a:xfrm flipV="1">
              <a:off x="1193" y="1284"/>
              <a:ext cx="345" cy="403"/>
            </a:xfrm>
            <a:prstGeom prst="line">
              <a:avLst/>
            </a:prstGeom>
            <a:noFill/>
            <a:ln w="9525">
              <a:solidFill>
                <a:schemeClr val="tx1"/>
              </a:solidFill>
              <a:round/>
              <a:headEnd/>
              <a:tailEnd/>
            </a:ln>
            <a:effectLst/>
          </p:spPr>
          <p:txBody>
            <a:bodyPr/>
            <a:lstStyle/>
            <a:p>
              <a:endParaRPr lang="en-US"/>
            </a:p>
          </p:txBody>
        </p:sp>
        <p:sp>
          <p:nvSpPr>
            <p:cNvPr id="330773" name="Line 21"/>
            <p:cNvSpPr>
              <a:spLocks noChangeAspect="1" noChangeShapeType="1"/>
            </p:cNvSpPr>
            <p:nvPr/>
          </p:nvSpPr>
          <p:spPr bwMode="auto">
            <a:xfrm>
              <a:off x="1193" y="1687"/>
              <a:ext cx="978" cy="0"/>
            </a:xfrm>
            <a:prstGeom prst="line">
              <a:avLst/>
            </a:prstGeom>
            <a:noFill/>
            <a:ln w="9525">
              <a:solidFill>
                <a:schemeClr val="tx1"/>
              </a:solidFill>
              <a:round/>
              <a:headEnd/>
              <a:tailEnd/>
            </a:ln>
            <a:effectLst/>
          </p:spPr>
          <p:txBody>
            <a:bodyPr/>
            <a:lstStyle/>
            <a:p>
              <a:endParaRPr lang="en-US"/>
            </a:p>
          </p:txBody>
        </p:sp>
        <p:sp>
          <p:nvSpPr>
            <p:cNvPr id="330774" name="Text Box 22"/>
            <p:cNvSpPr txBox="1">
              <a:spLocks noChangeAspect="1" noChangeArrowheads="1"/>
            </p:cNvSpPr>
            <p:nvPr/>
          </p:nvSpPr>
          <p:spPr bwMode="auto">
            <a:xfrm>
              <a:off x="930" y="1550"/>
              <a:ext cx="205" cy="250"/>
            </a:xfrm>
            <a:prstGeom prst="rect">
              <a:avLst/>
            </a:prstGeom>
            <a:noFill/>
            <a:ln w="9525">
              <a:noFill/>
              <a:miter lim="800000"/>
              <a:headEnd/>
              <a:tailEnd/>
            </a:ln>
            <a:effectLst/>
          </p:spPr>
          <p:txBody>
            <a:bodyPr wrap="none">
              <a:spAutoFit/>
            </a:bodyPr>
            <a:lstStyle/>
            <a:p>
              <a:r>
                <a:rPr lang="en-GB"/>
                <a:t>a</a:t>
              </a:r>
            </a:p>
          </p:txBody>
        </p:sp>
        <p:sp>
          <p:nvSpPr>
            <p:cNvPr id="330775" name="Text Box 23"/>
            <p:cNvSpPr txBox="1">
              <a:spLocks noChangeAspect="1" noChangeArrowheads="1"/>
            </p:cNvSpPr>
            <p:nvPr/>
          </p:nvSpPr>
          <p:spPr bwMode="auto">
            <a:xfrm>
              <a:off x="2153" y="1550"/>
              <a:ext cx="205" cy="250"/>
            </a:xfrm>
            <a:prstGeom prst="rect">
              <a:avLst/>
            </a:prstGeom>
            <a:noFill/>
            <a:ln w="9525">
              <a:noFill/>
              <a:miter lim="800000"/>
              <a:headEnd/>
              <a:tailEnd/>
            </a:ln>
            <a:effectLst/>
          </p:spPr>
          <p:txBody>
            <a:bodyPr wrap="none">
              <a:spAutoFit/>
            </a:bodyPr>
            <a:lstStyle/>
            <a:p>
              <a:r>
                <a:rPr lang="en-GB"/>
                <a:t>b</a:t>
              </a:r>
            </a:p>
          </p:txBody>
        </p:sp>
        <p:sp>
          <p:nvSpPr>
            <p:cNvPr id="330776" name="Text Box 24"/>
            <p:cNvSpPr txBox="1">
              <a:spLocks noChangeAspect="1" noChangeArrowheads="1"/>
            </p:cNvSpPr>
            <p:nvPr/>
          </p:nvSpPr>
          <p:spPr bwMode="auto">
            <a:xfrm>
              <a:off x="1443" y="996"/>
              <a:ext cx="196" cy="249"/>
            </a:xfrm>
            <a:prstGeom prst="rect">
              <a:avLst/>
            </a:prstGeom>
            <a:noFill/>
            <a:ln w="9525">
              <a:noFill/>
              <a:miter lim="800000"/>
              <a:headEnd/>
              <a:tailEnd/>
            </a:ln>
            <a:effectLst/>
          </p:spPr>
          <p:txBody>
            <a:bodyPr wrap="none">
              <a:spAutoFit/>
            </a:bodyPr>
            <a:lstStyle/>
            <a:p>
              <a:r>
                <a:rPr lang="en-GB"/>
                <a:t>c</a:t>
              </a:r>
            </a:p>
          </p:txBody>
        </p:sp>
        <p:sp>
          <p:nvSpPr>
            <p:cNvPr id="330777" name="Text Box 25"/>
            <p:cNvSpPr txBox="1">
              <a:spLocks noChangeAspect="1" noChangeArrowheads="1"/>
            </p:cNvSpPr>
            <p:nvPr/>
          </p:nvSpPr>
          <p:spPr bwMode="auto">
            <a:xfrm>
              <a:off x="1272" y="1482"/>
              <a:ext cx="232" cy="212"/>
            </a:xfrm>
            <a:prstGeom prst="rect">
              <a:avLst/>
            </a:prstGeom>
            <a:noFill/>
            <a:ln w="9525">
              <a:noFill/>
              <a:miter lim="800000"/>
              <a:headEnd/>
              <a:tailEnd/>
            </a:ln>
            <a:effectLst/>
          </p:spPr>
          <p:txBody>
            <a:bodyPr wrap="none">
              <a:spAutoFit/>
            </a:bodyPr>
            <a:lstStyle/>
            <a:p>
              <a:r>
                <a:rPr lang="en-GB" sz="1600">
                  <a:sym typeface="Symbol" pitchFamily="80" charset="2"/>
                </a:rPr>
                <a:t></a:t>
              </a:r>
              <a:r>
                <a:rPr lang="en-GB" sz="1600" baseline="-25000">
                  <a:sym typeface="Symbol" pitchFamily="80" charset="2"/>
                </a:rPr>
                <a:t>a</a:t>
              </a:r>
              <a:endParaRPr lang="en-GB" sz="1600" baseline="-25000"/>
            </a:p>
          </p:txBody>
        </p:sp>
        <p:sp>
          <p:nvSpPr>
            <p:cNvPr id="330779" name="Text Box 27"/>
            <p:cNvSpPr txBox="1">
              <a:spLocks noChangeAspect="1" noChangeArrowheads="1"/>
            </p:cNvSpPr>
            <p:nvPr/>
          </p:nvSpPr>
          <p:spPr bwMode="auto">
            <a:xfrm>
              <a:off x="1738" y="1473"/>
              <a:ext cx="278" cy="212"/>
            </a:xfrm>
            <a:prstGeom prst="rect">
              <a:avLst/>
            </a:prstGeom>
            <a:noFill/>
            <a:ln w="9525">
              <a:noFill/>
              <a:miter lim="800000"/>
              <a:headEnd/>
              <a:tailEnd/>
            </a:ln>
            <a:effectLst/>
          </p:spPr>
          <p:txBody>
            <a:bodyPr>
              <a:spAutoFit/>
            </a:bodyPr>
            <a:lstStyle/>
            <a:p>
              <a:r>
                <a:rPr lang="en-GB" sz="1600">
                  <a:sym typeface="Symbol" pitchFamily="80" charset="2"/>
                </a:rPr>
                <a:t></a:t>
              </a:r>
              <a:r>
                <a:rPr lang="en-GB" sz="1600" baseline="-25000">
                  <a:sym typeface="Symbol" pitchFamily="80" charset="2"/>
                </a:rPr>
                <a:t>b</a:t>
              </a:r>
            </a:p>
          </p:txBody>
        </p:sp>
        <p:sp>
          <p:nvSpPr>
            <p:cNvPr id="330780" name="Text Box 28"/>
            <p:cNvSpPr txBox="1">
              <a:spLocks noChangeAspect="1" noChangeArrowheads="1"/>
            </p:cNvSpPr>
            <p:nvPr/>
          </p:nvSpPr>
          <p:spPr bwMode="auto">
            <a:xfrm>
              <a:off x="1462" y="1282"/>
              <a:ext cx="273" cy="212"/>
            </a:xfrm>
            <a:prstGeom prst="rect">
              <a:avLst/>
            </a:prstGeom>
            <a:noFill/>
            <a:ln w="9525">
              <a:noFill/>
              <a:miter lim="800000"/>
              <a:headEnd/>
              <a:tailEnd/>
            </a:ln>
            <a:effectLst/>
          </p:spPr>
          <p:txBody>
            <a:bodyPr>
              <a:spAutoFit/>
            </a:bodyPr>
            <a:lstStyle/>
            <a:p>
              <a:r>
                <a:rPr lang="en-GB" sz="1600">
                  <a:sym typeface="Symbol" pitchFamily="80" charset="2"/>
                </a:rPr>
                <a:t></a:t>
              </a:r>
              <a:r>
                <a:rPr lang="en-GB" sz="1600" baseline="-25000">
                  <a:sym typeface="Symbol" pitchFamily="80" charset="2"/>
                </a:rPr>
                <a:t>c</a:t>
              </a:r>
            </a:p>
          </p:txBody>
        </p:sp>
        <p:sp>
          <p:nvSpPr>
            <p:cNvPr id="330781" name="Text Box 29"/>
            <p:cNvSpPr txBox="1">
              <a:spLocks noChangeAspect="1" noChangeArrowheads="1"/>
            </p:cNvSpPr>
            <p:nvPr/>
          </p:nvSpPr>
          <p:spPr bwMode="auto">
            <a:xfrm>
              <a:off x="1513" y="1644"/>
              <a:ext cx="357" cy="212"/>
            </a:xfrm>
            <a:prstGeom prst="rect">
              <a:avLst/>
            </a:prstGeom>
            <a:noFill/>
            <a:ln w="9525">
              <a:noFill/>
              <a:miter lim="800000"/>
              <a:headEnd/>
              <a:tailEnd/>
            </a:ln>
            <a:effectLst/>
          </p:spPr>
          <p:txBody>
            <a:bodyPr>
              <a:spAutoFit/>
            </a:bodyPr>
            <a:lstStyle/>
            <a:p>
              <a:r>
                <a:rPr lang="en-GB" sz="1600" i="1">
                  <a:sym typeface="Symbol" pitchFamily="80" charset="2"/>
                </a:rPr>
                <a:t>r</a:t>
              </a:r>
              <a:r>
                <a:rPr lang="en-GB" sz="1600" baseline="-25000">
                  <a:sym typeface="Symbol" pitchFamily="80" charset="2"/>
                </a:rPr>
                <a:t>ab</a:t>
              </a:r>
            </a:p>
          </p:txBody>
        </p:sp>
        <p:sp>
          <p:nvSpPr>
            <p:cNvPr id="330783" name="Text Box 31"/>
            <p:cNvSpPr txBox="1">
              <a:spLocks noChangeAspect="1" noChangeArrowheads="1"/>
            </p:cNvSpPr>
            <p:nvPr/>
          </p:nvSpPr>
          <p:spPr bwMode="auto">
            <a:xfrm>
              <a:off x="1779" y="1273"/>
              <a:ext cx="252" cy="212"/>
            </a:xfrm>
            <a:prstGeom prst="rect">
              <a:avLst/>
            </a:prstGeom>
            <a:noFill/>
            <a:ln w="9525">
              <a:noFill/>
              <a:miter lim="800000"/>
              <a:headEnd/>
              <a:tailEnd/>
            </a:ln>
            <a:effectLst/>
          </p:spPr>
          <p:txBody>
            <a:bodyPr wrap="none">
              <a:spAutoFit/>
            </a:bodyPr>
            <a:lstStyle/>
            <a:p>
              <a:r>
                <a:rPr lang="en-GB" sz="1600" i="1">
                  <a:sym typeface="Symbol" pitchFamily="80" charset="2"/>
                </a:rPr>
                <a:t>r</a:t>
              </a:r>
              <a:r>
                <a:rPr lang="en-GB" sz="1600" baseline="-25000">
                  <a:sym typeface="Symbol" pitchFamily="80" charset="2"/>
                </a:rPr>
                <a:t>bc</a:t>
              </a:r>
            </a:p>
          </p:txBody>
        </p:sp>
        <p:sp>
          <p:nvSpPr>
            <p:cNvPr id="330784" name="Text Box 32"/>
            <p:cNvSpPr txBox="1">
              <a:spLocks noChangeAspect="1" noChangeArrowheads="1"/>
            </p:cNvSpPr>
            <p:nvPr/>
          </p:nvSpPr>
          <p:spPr bwMode="auto">
            <a:xfrm>
              <a:off x="1104" y="1284"/>
              <a:ext cx="252" cy="212"/>
            </a:xfrm>
            <a:prstGeom prst="rect">
              <a:avLst/>
            </a:prstGeom>
            <a:noFill/>
            <a:ln w="9525">
              <a:noFill/>
              <a:miter lim="800000"/>
              <a:headEnd/>
              <a:tailEnd/>
            </a:ln>
            <a:effectLst/>
          </p:spPr>
          <p:txBody>
            <a:bodyPr wrap="none">
              <a:spAutoFit/>
            </a:bodyPr>
            <a:lstStyle/>
            <a:p>
              <a:r>
                <a:rPr lang="en-GB" sz="1600" i="1">
                  <a:sym typeface="Symbol" pitchFamily="80" charset="2"/>
                </a:rPr>
                <a:t>r</a:t>
              </a:r>
              <a:r>
                <a:rPr lang="en-GB" sz="1600" baseline="-25000">
                  <a:sym typeface="Symbol" pitchFamily="80" charset="2"/>
                </a:rPr>
                <a:t>ca</a:t>
              </a:r>
            </a:p>
          </p:txBody>
        </p:sp>
      </p:grpSp>
      <p:graphicFrame>
        <p:nvGraphicFramePr>
          <p:cNvPr id="365568" name="Object 0"/>
          <p:cNvGraphicFramePr>
            <a:graphicFrameLocks noChangeAspect="1"/>
          </p:cNvGraphicFramePr>
          <p:nvPr/>
        </p:nvGraphicFramePr>
        <p:xfrm>
          <a:off x="4241800" y="1600200"/>
          <a:ext cx="3405188" cy="812800"/>
        </p:xfrm>
        <a:graphic>
          <a:graphicData uri="http://schemas.openxmlformats.org/presentationml/2006/ole">
            <mc:AlternateContent xmlns:mc="http://schemas.openxmlformats.org/markup-compatibility/2006">
              <mc:Choice xmlns:v="urn:schemas-microsoft-com:vml" Requires="v">
                <p:oleObj spid="_x0000_s365588" name="Equation" r:id="rId3" imgW="1701720" imgH="406080" progId="Equation.3">
                  <p:embed/>
                </p:oleObj>
              </mc:Choice>
              <mc:Fallback>
                <p:oleObj name="Equation" r:id="rId3" imgW="1701720" imgH="406080" progId="Equation.3">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1600200"/>
                        <a:ext cx="3405188"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0788" name="Text Box 36"/>
          <p:cNvSpPr txBox="1">
            <a:spLocks noChangeArrowheads="1"/>
          </p:cNvSpPr>
          <p:nvPr/>
        </p:nvSpPr>
        <p:spPr bwMode="auto">
          <a:xfrm>
            <a:off x="3352800" y="3581400"/>
            <a:ext cx="1008063" cy="396875"/>
          </a:xfrm>
          <a:prstGeom prst="rect">
            <a:avLst/>
          </a:prstGeom>
          <a:noFill/>
          <a:ln w="9525">
            <a:noFill/>
            <a:miter lim="800000"/>
            <a:headEnd/>
            <a:tailEnd/>
          </a:ln>
          <a:effectLst/>
        </p:spPr>
        <p:txBody>
          <a:bodyPr wrap="none">
            <a:spAutoFit/>
          </a:bodyPr>
          <a:lstStyle/>
          <a:p>
            <a:r>
              <a:rPr lang="en-GB" i="1">
                <a:solidFill>
                  <a:schemeClr val="accent2"/>
                </a:solidFill>
              </a:rPr>
              <a:t>U</a:t>
            </a:r>
            <a:r>
              <a:rPr lang="en-GB" baseline="-25000">
                <a:solidFill>
                  <a:schemeClr val="accent2"/>
                </a:solidFill>
              </a:rPr>
              <a:t>AT</a:t>
            </a:r>
            <a:r>
              <a:rPr lang="en-GB">
                <a:solidFill>
                  <a:schemeClr val="accent2"/>
                </a:solidFill>
              </a:rPr>
              <a:t> &lt; 0</a:t>
            </a:r>
          </a:p>
        </p:txBody>
      </p:sp>
      <p:grpSp>
        <p:nvGrpSpPr>
          <p:cNvPr id="330807" name="Group 55"/>
          <p:cNvGrpSpPr>
            <a:grpSpLocks/>
          </p:cNvGrpSpPr>
          <p:nvPr/>
        </p:nvGrpSpPr>
        <p:grpSpPr bwMode="auto">
          <a:xfrm>
            <a:off x="1362075" y="5067300"/>
            <a:ext cx="1223963" cy="1733550"/>
            <a:chOff x="858" y="3192"/>
            <a:chExt cx="771" cy="1092"/>
          </a:xfrm>
        </p:grpSpPr>
        <p:grpSp>
          <p:nvGrpSpPr>
            <p:cNvPr id="330792" name="Group 40"/>
            <p:cNvGrpSpPr>
              <a:grpSpLocks noChangeAspect="1"/>
            </p:cNvGrpSpPr>
            <p:nvPr/>
          </p:nvGrpSpPr>
          <p:grpSpPr bwMode="auto">
            <a:xfrm>
              <a:off x="921" y="3696"/>
              <a:ext cx="271" cy="272"/>
              <a:chOff x="2304" y="3098"/>
              <a:chExt cx="362" cy="362"/>
            </a:xfrm>
          </p:grpSpPr>
          <p:sp>
            <p:nvSpPr>
              <p:cNvPr id="330793" name="Oval 41"/>
              <p:cNvSpPr>
                <a:spLocks noChangeAspect="1" noChangeArrowheads="1"/>
              </p:cNvSpPr>
              <p:nvPr/>
            </p:nvSpPr>
            <p:spPr bwMode="auto">
              <a:xfrm>
                <a:off x="2304"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30794" name="Line 42"/>
              <p:cNvSpPr>
                <a:spLocks noChangeAspect="1" noChangeShapeType="1"/>
              </p:cNvSpPr>
              <p:nvPr/>
            </p:nvSpPr>
            <p:spPr bwMode="auto">
              <a:xfrm>
                <a:off x="2346" y="3285"/>
                <a:ext cx="290" cy="0"/>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330795" name="Oval 43"/>
            <p:cNvSpPr>
              <a:spLocks noChangeAspect="1" noChangeArrowheads="1"/>
            </p:cNvSpPr>
            <p:nvPr/>
          </p:nvSpPr>
          <p:spPr bwMode="auto">
            <a:xfrm>
              <a:off x="1357" y="3696"/>
              <a:ext cx="272" cy="272"/>
            </a:xfrm>
            <a:prstGeom prst="ellipse">
              <a:avLst/>
            </a:prstGeom>
            <a:solidFill>
              <a:srgbClr val="99CC00"/>
            </a:solidFill>
            <a:ln w="9525">
              <a:solidFill>
                <a:srgbClr val="000000"/>
              </a:solidFill>
              <a:round/>
              <a:headEnd/>
              <a:tailEnd/>
            </a:ln>
          </p:spPr>
          <p:txBody>
            <a:bodyPr/>
            <a:lstStyle/>
            <a:p>
              <a:endParaRPr lang="en-US"/>
            </a:p>
          </p:txBody>
        </p:sp>
        <p:sp>
          <p:nvSpPr>
            <p:cNvPr id="330796" name="Line 44"/>
            <p:cNvSpPr>
              <a:spLocks noChangeAspect="1" noChangeShapeType="1"/>
            </p:cNvSpPr>
            <p:nvPr/>
          </p:nvSpPr>
          <p:spPr bwMode="auto">
            <a:xfrm>
              <a:off x="1389" y="3836"/>
              <a:ext cx="217" cy="0"/>
            </a:xfrm>
            <a:prstGeom prst="line">
              <a:avLst/>
            </a:prstGeom>
            <a:noFill/>
            <a:ln w="19050">
              <a:solidFill>
                <a:srgbClr val="000000"/>
              </a:solidFill>
              <a:round/>
              <a:headEnd type="triangle" w="med" len="med"/>
              <a:tailEnd type="triangle" w="med" len="med"/>
            </a:ln>
          </p:spPr>
          <p:txBody>
            <a:bodyPr/>
            <a:lstStyle/>
            <a:p>
              <a:endParaRPr lang="en-US"/>
            </a:p>
          </p:txBody>
        </p:sp>
        <p:sp>
          <p:nvSpPr>
            <p:cNvPr id="330797" name="Text Box 45"/>
            <p:cNvSpPr txBox="1">
              <a:spLocks noChangeAspect="1" noChangeArrowheads="1"/>
            </p:cNvSpPr>
            <p:nvPr/>
          </p:nvSpPr>
          <p:spPr bwMode="auto">
            <a:xfrm>
              <a:off x="959" y="4034"/>
              <a:ext cx="205" cy="250"/>
            </a:xfrm>
            <a:prstGeom prst="rect">
              <a:avLst/>
            </a:prstGeom>
            <a:noFill/>
            <a:ln w="9525">
              <a:noFill/>
              <a:miter lim="800000"/>
              <a:headEnd/>
              <a:tailEnd/>
            </a:ln>
            <a:effectLst/>
          </p:spPr>
          <p:txBody>
            <a:bodyPr wrap="none">
              <a:spAutoFit/>
            </a:bodyPr>
            <a:lstStyle/>
            <a:p>
              <a:r>
                <a:rPr lang="en-GB"/>
                <a:t>a</a:t>
              </a:r>
            </a:p>
          </p:txBody>
        </p:sp>
        <p:sp>
          <p:nvSpPr>
            <p:cNvPr id="330798" name="Text Box 46"/>
            <p:cNvSpPr txBox="1">
              <a:spLocks noChangeAspect="1" noChangeArrowheads="1"/>
            </p:cNvSpPr>
            <p:nvPr/>
          </p:nvSpPr>
          <p:spPr bwMode="auto">
            <a:xfrm>
              <a:off x="1398" y="4034"/>
              <a:ext cx="205" cy="250"/>
            </a:xfrm>
            <a:prstGeom prst="rect">
              <a:avLst/>
            </a:prstGeom>
            <a:noFill/>
            <a:ln w="9525">
              <a:noFill/>
              <a:miter lim="800000"/>
              <a:headEnd/>
              <a:tailEnd/>
            </a:ln>
            <a:effectLst/>
          </p:spPr>
          <p:txBody>
            <a:bodyPr wrap="none">
              <a:spAutoFit/>
            </a:bodyPr>
            <a:lstStyle/>
            <a:p>
              <a:r>
                <a:rPr lang="en-GB"/>
                <a:t>b</a:t>
              </a:r>
            </a:p>
          </p:txBody>
        </p:sp>
        <p:sp>
          <p:nvSpPr>
            <p:cNvPr id="330799" name="Oval 47"/>
            <p:cNvSpPr>
              <a:spLocks noChangeAspect="1" noChangeArrowheads="1"/>
            </p:cNvSpPr>
            <p:nvPr/>
          </p:nvSpPr>
          <p:spPr bwMode="auto">
            <a:xfrm>
              <a:off x="1146" y="3192"/>
              <a:ext cx="271" cy="272"/>
            </a:xfrm>
            <a:prstGeom prst="ellipse">
              <a:avLst/>
            </a:prstGeom>
            <a:solidFill>
              <a:srgbClr val="9C9ACC"/>
            </a:solidFill>
            <a:ln w="9525">
              <a:solidFill>
                <a:srgbClr val="000000"/>
              </a:solidFill>
              <a:round/>
              <a:headEnd/>
              <a:tailEnd/>
            </a:ln>
          </p:spPr>
          <p:txBody>
            <a:bodyPr/>
            <a:lstStyle/>
            <a:p>
              <a:endParaRPr lang="en-US"/>
            </a:p>
          </p:txBody>
        </p:sp>
        <p:sp>
          <p:nvSpPr>
            <p:cNvPr id="330800" name="Text Box 48"/>
            <p:cNvSpPr txBox="1">
              <a:spLocks noChangeArrowheads="1"/>
            </p:cNvSpPr>
            <p:nvPr/>
          </p:nvSpPr>
          <p:spPr bwMode="auto">
            <a:xfrm>
              <a:off x="858" y="3192"/>
              <a:ext cx="196" cy="250"/>
            </a:xfrm>
            <a:prstGeom prst="rect">
              <a:avLst/>
            </a:prstGeom>
            <a:noFill/>
            <a:ln w="9525">
              <a:noFill/>
              <a:miter lim="800000"/>
              <a:headEnd/>
              <a:tailEnd/>
            </a:ln>
            <a:effectLst/>
          </p:spPr>
          <p:txBody>
            <a:bodyPr wrap="none">
              <a:spAutoFit/>
            </a:bodyPr>
            <a:lstStyle/>
            <a:p>
              <a:r>
                <a:rPr lang="en-GB"/>
                <a:t>c</a:t>
              </a:r>
            </a:p>
          </p:txBody>
        </p:sp>
        <p:sp>
          <p:nvSpPr>
            <p:cNvPr id="330801" name="Line 49"/>
            <p:cNvSpPr>
              <a:spLocks noChangeAspect="1" noChangeShapeType="1"/>
            </p:cNvSpPr>
            <p:nvPr/>
          </p:nvSpPr>
          <p:spPr bwMode="auto">
            <a:xfrm rot="-5400000">
              <a:off x="1172" y="3331"/>
              <a:ext cx="218" cy="0"/>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330802" name="Text Box 50"/>
          <p:cNvSpPr txBox="1">
            <a:spLocks noChangeArrowheads="1"/>
          </p:cNvSpPr>
          <p:nvPr/>
        </p:nvSpPr>
        <p:spPr bwMode="auto">
          <a:xfrm>
            <a:off x="3124200" y="5334000"/>
            <a:ext cx="1143000" cy="396875"/>
          </a:xfrm>
          <a:prstGeom prst="rect">
            <a:avLst/>
          </a:prstGeom>
          <a:noFill/>
          <a:ln w="9525">
            <a:noFill/>
            <a:miter lim="800000"/>
            <a:headEnd/>
            <a:tailEnd/>
          </a:ln>
          <a:effectLst/>
        </p:spPr>
        <p:txBody>
          <a:bodyPr>
            <a:spAutoFit/>
          </a:bodyPr>
          <a:lstStyle/>
          <a:p>
            <a:r>
              <a:rPr lang="en-GB" i="1">
                <a:solidFill>
                  <a:schemeClr val="accent2"/>
                </a:solidFill>
              </a:rPr>
              <a:t>U</a:t>
            </a:r>
            <a:r>
              <a:rPr lang="en-GB" baseline="-25000">
                <a:solidFill>
                  <a:schemeClr val="accent2"/>
                </a:solidFill>
              </a:rPr>
              <a:t>AT</a:t>
            </a:r>
            <a:r>
              <a:rPr lang="en-GB">
                <a:solidFill>
                  <a:schemeClr val="accent2"/>
                </a:solidFill>
              </a:rPr>
              <a:t> &gt; 0</a:t>
            </a:r>
          </a:p>
        </p:txBody>
      </p:sp>
      <p:sp>
        <p:nvSpPr>
          <p:cNvPr id="330803" name="Text Box 51"/>
          <p:cNvSpPr txBox="1">
            <a:spLocks noChangeArrowheads="1"/>
          </p:cNvSpPr>
          <p:nvPr/>
        </p:nvSpPr>
        <p:spPr bwMode="auto">
          <a:xfrm>
            <a:off x="4419600" y="5334000"/>
            <a:ext cx="4724400" cy="1158875"/>
          </a:xfrm>
          <a:prstGeom prst="rect">
            <a:avLst/>
          </a:prstGeom>
          <a:noFill/>
          <a:ln w="9525">
            <a:noFill/>
            <a:miter lim="800000"/>
            <a:headEnd/>
            <a:tailEnd/>
          </a:ln>
          <a:effectLst/>
        </p:spPr>
        <p:txBody>
          <a:bodyPr>
            <a:spAutoFit/>
          </a:bodyPr>
          <a:lstStyle/>
          <a:p>
            <a:r>
              <a:rPr lang="en-GB">
                <a:solidFill>
                  <a:schemeClr val="accent2"/>
                </a:solidFill>
              </a:rPr>
              <a:t>Triangular arrangement:</a:t>
            </a:r>
            <a:r>
              <a:rPr lang="en-GB"/>
              <a:t> introduction of </a:t>
            </a:r>
            <a:r>
              <a:rPr lang="en-GB">
                <a:solidFill>
                  <a:srgbClr val="FF0000"/>
                </a:solidFill>
              </a:rPr>
              <a:t>c</a:t>
            </a:r>
            <a:r>
              <a:rPr lang="en-GB"/>
              <a:t> </a:t>
            </a:r>
            <a:r>
              <a:rPr lang="en-GB">
                <a:solidFill>
                  <a:schemeClr val="accent2"/>
                </a:solidFill>
              </a:rPr>
              <a:t>decreases</a:t>
            </a:r>
            <a:r>
              <a:rPr lang="en-GB"/>
              <a:t> attraction between </a:t>
            </a:r>
            <a:r>
              <a:rPr lang="en-GB">
                <a:solidFill>
                  <a:srgbClr val="FF0000"/>
                </a:solidFill>
              </a:rPr>
              <a:t>a</a:t>
            </a:r>
            <a:r>
              <a:rPr lang="en-GB"/>
              <a:t> and </a:t>
            </a:r>
            <a:r>
              <a:rPr lang="en-GB">
                <a:solidFill>
                  <a:srgbClr val="FF0000"/>
                </a:solidFill>
              </a:rPr>
              <a:t>b</a:t>
            </a:r>
            <a:r>
              <a:rPr lang="en-GB"/>
              <a:t>.</a:t>
            </a:r>
          </a:p>
          <a:p>
            <a:pPr>
              <a:spcBef>
                <a:spcPct val="50000"/>
              </a:spcBef>
            </a:pPr>
            <a:endParaRPr lang="en-GB"/>
          </a:p>
        </p:txBody>
      </p:sp>
      <p:graphicFrame>
        <p:nvGraphicFramePr>
          <p:cNvPr id="365569" name="Object 1"/>
          <p:cNvGraphicFramePr>
            <a:graphicFrameLocks noChangeAspect="1"/>
          </p:cNvGraphicFramePr>
          <p:nvPr/>
        </p:nvGraphicFramePr>
        <p:xfrm>
          <a:off x="5562600" y="2590800"/>
          <a:ext cx="1331913" cy="731838"/>
        </p:xfrm>
        <a:graphic>
          <a:graphicData uri="http://schemas.openxmlformats.org/presentationml/2006/ole">
            <mc:AlternateContent xmlns:mc="http://schemas.openxmlformats.org/markup-compatibility/2006">
              <mc:Choice xmlns:v="urn:schemas-microsoft-com:vml" Requires="v">
                <p:oleObj spid="_x0000_s365589" name="Equation" r:id="rId5" imgW="761760" imgH="419040" progId="Equation.3">
                  <p:embed/>
                </p:oleObj>
              </mc:Choice>
              <mc:Fallback>
                <p:oleObj name="Equation" r:id="rId5" imgW="761760" imgH="41904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590800"/>
                        <a:ext cx="133191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714B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0805"/>
                                        </p:tgtEl>
                                        <p:attrNameLst>
                                          <p:attrName>style.visibility</p:attrName>
                                        </p:attrNameLst>
                                      </p:cBhvr>
                                      <p:to>
                                        <p:strVal val="visible"/>
                                      </p:to>
                                    </p:set>
                                    <p:anim calcmode="lin" valueType="num">
                                      <p:cBhvr additive="base">
                                        <p:cTn id="7" dur="500" fill="hold"/>
                                        <p:tgtEl>
                                          <p:spTgt spid="330805"/>
                                        </p:tgtEl>
                                        <p:attrNameLst>
                                          <p:attrName>ppt_x</p:attrName>
                                        </p:attrNameLst>
                                      </p:cBhvr>
                                      <p:tavLst>
                                        <p:tav tm="0">
                                          <p:val>
                                            <p:strVal val="0-#ppt_w/2"/>
                                          </p:val>
                                        </p:tav>
                                        <p:tav tm="100000">
                                          <p:val>
                                            <p:strVal val="#ppt_x"/>
                                          </p:val>
                                        </p:tav>
                                      </p:tavLst>
                                    </p:anim>
                                    <p:anim calcmode="lin" valueType="num">
                                      <p:cBhvr additive="base">
                                        <p:cTn id="8" dur="500" fill="hold"/>
                                        <p:tgtEl>
                                          <p:spTgt spid="3308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65568"/>
                                        </p:tgtEl>
                                        <p:attrNameLst>
                                          <p:attrName>style.visibility</p:attrName>
                                        </p:attrNameLst>
                                      </p:cBhvr>
                                      <p:to>
                                        <p:strVal val="visible"/>
                                      </p:to>
                                    </p:set>
                                    <p:anim calcmode="lin" valueType="num">
                                      <p:cBhvr additive="base">
                                        <p:cTn id="13" dur="500" fill="hold"/>
                                        <p:tgtEl>
                                          <p:spTgt spid="365568"/>
                                        </p:tgtEl>
                                        <p:attrNameLst>
                                          <p:attrName>ppt_x</p:attrName>
                                        </p:attrNameLst>
                                      </p:cBhvr>
                                      <p:tavLst>
                                        <p:tav tm="0">
                                          <p:val>
                                            <p:strVal val="0-#ppt_w/2"/>
                                          </p:val>
                                        </p:tav>
                                        <p:tav tm="100000">
                                          <p:val>
                                            <p:strVal val="#ppt_x"/>
                                          </p:val>
                                        </p:tav>
                                      </p:tavLst>
                                    </p:anim>
                                    <p:anim calcmode="lin" valueType="num">
                                      <p:cBhvr additive="base">
                                        <p:cTn id="14" dur="500" fill="hold"/>
                                        <p:tgtEl>
                                          <p:spTgt spid="3655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65569"/>
                                        </p:tgtEl>
                                        <p:attrNameLst>
                                          <p:attrName>style.visibility</p:attrName>
                                        </p:attrNameLst>
                                      </p:cBhvr>
                                      <p:to>
                                        <p:strVal val="visible"/>
                                      </p:to>
                                    </p:set>
                                    <p:anim calcmode="lin" valueType="num">
                                      <p:cBhvr additive="base">
                                        <p:cTn id="19" dur="500" fill="hold"/>
                                        <p:tgtEl>
                                          <p:spTgt spid="365569"/>
                                        </p:tgtEl>
                                        <p:attrNameLst>
                                          <p:attrName>ppt_x</p:attrName>
                                        </p:attrNameLst>
                                      </p:cBhvr>
                                      <p:tavLst>
                                        <p:tav tm="0">
                                          <p:val>
                                            <p:strVal val="0-#ppt_w/2"/>
                                          </p:val>
                                        </p:tav>
                                        <p:tav tm="100000">
                                          <p:val>
                                            <p:strVal val="#ppt_x"/>
                                          </p:val>
                                        </p:tav>
                                      </p:tavLst>
                                    </p:anim>
                                    <p:anim calcmode="lin" valueType="num">
                                      <p:cBhvr additive="base">
                                        <p:cTn id="20" dur="500" fill="hold"/>
                                        <p:tgtEl>
                                          <p:spTgt spid="36556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30806"/>
                                        </p:tgtEl>
                                        <p:attrNameLst>
                                          <p:attrName>style.visibility</p:attrName>
                                        </p:attrNameLst>
                                      </p:cBhvr>
                                      <p:to>
                                        <p:strVal val="visible"/>
                                      </p:to>
                                    </p:set>
                                    <p:anim calcmode="lin" valueType="num">
                                      <p:cBhvr additive="base">
                                        <p:cTn id="25" dur="500" fill="hold"/>
                                        <p:tgtEl>
                                          <p:spTgt spid="330806"/>
                                        </p:tgtEl>
                                        <p:attrNameLst>
                                          <p:attrName>ppt_x</p:attrName>
                                        </p:attrNameLst>
                                      </p:cBhvr>
                                      <p:tavLst>
                                        <p:tav tm="0">
                                          <p:val>
                                            <p:strVal val="0-#ppt_w/2"/>
                                          </p:val>
                                        </p:tav>
                                        <p:tav tm="100000">
                                          <p:val>
                                            <p:strVal val="#ppt_x"/>
                                          </p:val>
                                        </p:tav>
                                      </p:tavLst>
                                    </p:anim>
                                    <p:anim calcmode="lin" valueType="num">
                                      <p:cBhvr additive="base">
                                        <p:cTn id="26" dur="500" fill="hold"/>
                                        <p:tgtEl>
                                          <p:spTgt spid="33080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0788"/>
                                        </p:tgtEl>
                                        <p:attrNameLst>
                                          <p:attrName>style.visibility</p:attrName>
                                        </p:attrNameLst>
                                      </p:cBhvr>
                                      <p:to>
                                        <p:strVal val="visible"/>
                                      </p:to>
                                    </p:set>
                                    <p:anim calcmode="lin" valueType="num">
                                      <p:cBhvr additive="base">
                                        <p:cTn id="31" dur="500" fill="hold"/>
                                        <p:tgtEl>
                                          <p:spTgt spid="330788"/>
                                        </p:tgtEl>
                                        <p:attrNameLst>
                                          <p:attrName>ppt_x</p:attrName>
                                        </p:attrNameLst>
                                      </p:cBhvr>
                                      <p:tavLst>
                                        <p:tav tm="0">
                                          <p:val>
                                            <p:strVal val="0-#ppt_w/2"/>
                                          </p:val>
                                        </p:tav>
                                        <p:tav tm="100000">
                                          <p:val>
                                            <p:strVal val="#ppt_x"/>
                                          </p:val>
                                        </p:tav>
                                      </p:tavLst>
                                    </p:anim>
                                    <p:anim calcmode="lin" valueType="num">
                                      <p:cBhvr additive="base">
                                        <p:cTn id="32" dur="500" fill="hold"/>
                                        <p:tgtEl>
                                          <p:spTgt spid="33078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0766"/>
                                        </p:tgtEl>
                                        <p:attrNameLst>
                                          <p:attrName>style.visibility</p:attrName>
                                        </p:attrNameLst>
                                      </p:cBhvr>
                                      <p:to>
                                        <p:strVal val="visible"/>
                                      </p:to>
                                    </p:set>
                                    <p:anim calcmode="lin" valueType="num">
                                      <p:cBhvr additive="base">
                                        <p:cTn id="37" dur="500" fill="hold"/>
                                        <p:tgtEl>
                                          <p:spTgt spid="330766"/>
                                        </p:tgtEl>
                                        <p:attrNameLst>
                                          <p:attrName>ppt_x</p:attrName>
                                        </p:attrNameLst>
                                      </p:cBhvr>
                                      <p:tavLst>
                                        <p:tav tm="0">
                                          <p:val>
                                            <p:strVal val="0-#ppt_w/2"/>
                                          </p:val>
                                        </p:tav>
                                        <p:tav tm="100000">
                                          <p:val>
                                            <p:strVal val="#ppt_x"/>
                                          </p:val>
                                        </p:tav>
                                      </p:tavLst>
                                    </p:anim>
                                    <p:anim calcmode="lin" valueType="num">
                                      <p:cBhvr additive="base">
                                        <p:cTn id="38" dur="500" fill="hold"/>
                                        <p:tgtEl>
                                          <p:spTgt spid="33076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30807"/>
                                        </p:tgtEl>
                                        <p:attrNameLst>
                                          <p:attrName>style.visibility</p:attrName>
                                        </p:attrNameLst>
                                      </p:cBhvr>
                                      <p:to>
                                        <p:strVal val="visible"/>
                                      </p:to>
                                    </p:set>
                                    <p:anim calcmode="lin" valueType="num">
                                      <p:cBhvr additive="base">
                                        <p:cTn id="43" dur="500" fill="hold"/>
                                        <p:tgtEl>
                                          <p:spTgt spid="330807"/>
                                        </p:tgtEl>
                                        <p:attrNameLst>
                                          <p:attrName>ppt_x</p:attrName>
                                        </p:attrNameLst>
                                      </p:cBhvr>
                                      <p:tavLst>
                                        <p:tav tm="0">
                                          <p:val>
                                            <p:strVal val="0-#ppt_w/2"/>
                                          </p:val>
                                        </p:tav>
                                        <p:tav tm="100000">
                                          <p:val>
                                            <p:strVal val="#ppt_x"/>
                                          </p:val>
                                        </p:tav>
                                      </p:tavLst>
                                    </p:anim>
                                    <p:anim calcmode="lin" valueType="num">
                                      <p:cBhvr additive="base">
                                        <p:cTn id="44" dur="500" fill="hold"/>
                                        <p:tgtEl>
                                          <p:spTgt spid="33080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30802"/>
                                        </p:tgtEl>
                                        <p:attrNameLst>
                                          <p:attrName>style.visibility</p:attrName>
                                        </p:attrNameLst>
                                      </p:cBhvr>
                                      <p:to>
                                        <p:strVal val="visible"/>
                                      </p:to>
                                    </p:set>
                                    <p:anim calcmode="lin" valueType="num">
                                      <p:cBhvr additive="base">
                                        <p:cTn id="49" dur="500" fill="hold"/>
                                        <p:tgtEl>
                                          <p:spTgt spid="330802"/>
                                        </p:tgtEl>
                                        <p:attrNameLst>
                                          <p:attrName>ppt_x</p:attrName>
                                        </p:attrNameLst>
                                      </p:cBhvr>
                                      <p:tavLst>
                                        <p:tav tm="0">
                                          <p:val>
                                            <p:strVal val="0-#ppt_w/2"/>
                                          </p:val>
                                        </p:tav>
                                        <p:tav tm="100000">
                                          <p:val>
                                            <p:strVal val="#ppt_x"/>
                                          </p:val>
                                        </p:tav>
                                      </p:tavLst>
                                    </p:anim>
                                    <p:anim calcmode="lin" valueType="num">
                                      <p:cBhvr additive="base">
                                        <p:cTn id="50" dur="500" fill="hold"/>
                                        <p:tgtEl>
                                          <p:spTgt spid="33080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30803"/>
                                        </p:tgtEl>
                                        <p:attrNameLst>
                                          <p:attrName>style.visibility</p:attrName>
                                        </p:attrNameLst>
                                      </p:cBhvr>
                                      <p:to>
                                        <p:strVal val="visible"/>
                                      </p:to>
                                    </p:set>
                                    <p:anim calcmode="lin" valueType="num">
                                      <p:cBhvr additive="base">
                                        <p:cTn id="55" dur="500" fill="hold"/>
                                        <p:tgtEl>
                                          <p:spTgt spid="330803"/>
                                        </p:tgtEl>
                                        <p:attrNameLst>
                                          <p:attrName>ppt_x</p:attrName>
                                        </p:attrNameLst>
                                      </p:cBhvr>
                                      <p:tavLst>
                                        <p:tav tm="0">
                                          <p:val>
                                            <p:strVal val="0-#ppt_w/2"/>
                                          </p:val>
                                        </p:tav>
                                        <p:tav tm="100000">
                                          <p:val>
                                            <p:strVal val="#ppt_x"/>
                                          </p:val>
                                        </p:tav>
                                      </p:tavLst>
                                    </p:anim>
                                    <p:anim calcmode="lin" valueType="num">
                                      <p:cBhvr additive="base">
                                        <p:cTn id="56" dur="500" fill="hold"/>
                                        <p:tgtEl>
                                          <p:spTgt spid="3308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6" grpId="0" autoUpdateAnimBg="0"/>
      <p:bldP spid="330788" grpId="0" autoUpdateAnimBg="0"/>
      <p:bldP spid="330802" grpId="0" autoUpdateAnimBg="0"/>
      <p:bldP spid="330803"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type="body" idx="1"/>
          </p:nvPr>
        </p:nvSpPr>
        <p:spPr>
          <a:xfrm>
            <a:off x="685800" y="914400"/>
            <a:ext cx="7924800" cy="4800600"/>
          </a:xfrm>
        </p:spPr>
        <p:txBody>
          <a:bodyPr/>
          <a:lstStyle/>
          <a:p>
            <a:pPr algn="just"/>
            <a:r>
              <a:rPr lang="en-GB" sz="1800">
                <a:solidFill>
                  <a:schemeClr val="accent2"/>
                </a:solidFill>
                <a:cs typeface="Times New Roman" pitchFamily="18" charset="0"/>
              </a:rPr>
              <a:t>In condensed phases</a:t>
            </a:r>
            <a:r>
              <a:rPr lang="en-GB" sz="1800">
                <a:cs typeface="Times New Roman" pitchFamily="18" charset="0"/>
              </a:rPr>
              <a:t> (liquids and solids), maximisation of the pair-wise additive van der Waals energies usually leads to close-packed-type structures with a large number of triangles.  Therefore, the many-body energy (</a:t>
            </a:r>
            <a:r>
              <a:rPr lang="en-GB" sz="1800" i="1">
                <a:solidFill>
                  <a:srgbClr val="FF0000"/>
                </a:solidFill>
                <a:cs typeface="Times New Roman" pitchFamily="18" charset="0"/>
              </a:rPr>
              <a:t>U</a:t>
            </a:r>
            <a:r>
              <a:rPr lang="en-GB" sz="1800" baseline="-25000">
                <a:solidFill>
                  <a:srgbClr val="FF0000"/>
                </a:solidFill>
                <a:cs typeface="Times New Roman" pitchFamily="18" charset="0"/>
              </a:rPr>
              <a:t>AT</a:t>
            </a:r>
            <a:r>
              <a:rPr lang="en-GB" sz="1800">
                <a:cs typeface="Times New Roman" pitchFamily="18" charset="0"/>
              </a:rPr>
              <a:t>) is usually positive (leading to a </a:t>
            </a:r>
            <a:r>
              <a:rPr lang="en-GB" sz="1800">
                <a:solidFill>
                  <a:schemeClr val="accent2"/>
                </a:solidFill>
                <a:cs typeface="Times New Roman" pitchFamily="18" charset="0"/>
              </a:rPr>
              <a:t>decrease</a:t>
            </a:r>
            <a:r>
              <a:rPr lang="en-GB" sz="1800">
                <a:cs typeface="Times New Roman" pitchFamily="18" charset="0"/>
              </a:rPr>
              <a:t> in the total interaction energy). </a:t>
            </a:r>
          </a:p>
          <a:p>
            <a:pPr algn="just"/>
            <a:endParaRPr lang="en-GB" sz="1800">
              <a:cs typeface="Times New Roman" pitchFamily="18" charset="0"/>
            </a:endParaRPr>
          </a:p>
          <a:p>
            <a:pPr algn="just"/>
            <a:r>
              <a:rPr lang="en-GB" sz="1800">
                <a:solidFill>
                  <a:schemeClr val="accent2"/>
                </a:solidFill>
                <a:cs typeface="Times New Roman" pitchFamily="18" charset="0"/>
              </a:rPr>
              <a:t>For the rare gases</a:t>
            </a:r>
            <a:r>
              <a:rPr lang="en-GB" sz="1800">
                <a:cs typeface="Times New Roman" pitchFamily="18" charset="0"/>
              </a:rPr>
              <a:t>, the many-body energy is generally small, accounting for only 10% of the total interaction energy in liquid or solid argon, for example.  In the gas phases the effect is even smaller.</a:t>
            </a:r>
          </a:p>
          <a:p>
            <a:pPr algn="just"/>
            <a:endParaRPr lang="en-GB" sz="1800">
              <a:cs typeface="Times New Roman" pitchFamily="18" charset="0"/>
            </a:endParaRPr>
          </a:p>
          <a:p>
            <a:pPr algn="just"/>
            <a:r>
              <a:rPr lang="en-GB" sz="1800">
                <a:solidFill>
                  <a:schemeClr val="accent2"/>
                </a:solidFill>
                <a:cs typeface="Times New Roman" pitchFamily="18" charset="0"/>
              </a:rPr>
              <a:t>For non-spherical molecules</a:t>
            </a:r>
            <a:r>
              <a:rPr lang="en-GB" sz="1800">
                <a:cs typeface="Times New Roman" pitchFamily="18" charset="0"/>
              </a:rPr>
              <a:t>, </a:t>
            </a:r>
            <a:r>
              <a:rPr lang="en-GB" sz="1800" i="1">
                <a:cs typeface="Times New Roman" pitchFamily="18" charset="0"/>
              </a:rPr>
              <a:t>U</a:t>
            </a:r>
            <a:r>
              <a:rPr lang="en-GB" sz="1800" baseline="-25000">
                <a:cs typeface="Times New Roman" pitchFamily="18" charset="0"/>
              </a:rPr>
              <a:t>AT</a:t>
            </a:r>
            <a:r>
              <a:rPr lang="en-GB" sz="1800">
                <a:cs typeface="Times New Roman" pitchFamily="18" charset="0"/>
              </a:rPr>
              <a:t> will depend on the relative orientations of the molecules, as well as their positions.</a:t>
            </a:r>
          </a:p>
          <a:p>
            <a:pPr algn="just"/>
            <a:endParaRPr lang="en-GB" sz="1800">
              <a:cs typeface="Times New Roman" pitchFamily="18" charset="0"/>
            </a:endParaRPr>
          </a:p>
          <a:p>
            <a:pPr algn="just"/>
            <a:r>
              <a:rPr lang="en-GB" sz="1800">
                <a:solidFill>
                  <a:schemeClr val="accent2"/>
                </a:solidFill>
                <a:cs typeface="Times New Roman" pitchFamily="18" charset="0"/>
              </a:rPr>
              <a:t>Many-body forces are large for metals and semiconductors, both in the liquid and the solid phases.</a:t>
            </a:r>
          </a:p>
          <a:p>
            <a:pPr algn="just"/>
            <a:endParaRPr lang="en-GB" sz="1800">
              <a:solidFill>
                <a:schemeClr val="accent2"/>
              </a:solidFill>
              <a:cs typeface="Times New Roman" pitchFamily="18" charset="0"/>
            </a:endParaRPr>
          </a:p>
          <a:p>
            <a:pPr algn="just"/>
            <a:endParaRPr lang="en-GB" sz="1800">
              <a:cs typeface="Times New Roman" pitchFamily="18" charset="0"/>
            </a:endParaRPr>
          </a:p>
          <a:p>
            <a:endParaRPr lang="en-GB" sz="1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GB"/>
              <a:t>6. Total Energy</a:t>
            </a:r>
          </a:p>
        </p:txBody>
      </p:sp>
      <p:sp>
        <p:nvSpPr>
          <p:cNvPr id="336899" name="Rectangle 3"/>
          <p:cNvSpPr>
            <a:spLocks noGrp="1" noChangeArrowheads="1"/>
          </p:cNvSpPr>
          <p:nvPr>
            <p:ph type="body" idx="1"/>
          </p:nvPr>
        </p:nvSpPr>
        <p:spPr>
          <a:xfrm>
            <a:off x="685800" y="1295400"/>
            <a:ext cx="8001000" cy="4800600"/>
          </a:xfrm>
        </p:spPr>
        <p:txBody>
          <a:bodyPr/>
          <a:lstStyle/>
          <a:p>
            <a:pPr algn="just"/>
            <a:r>
              <a:rPr lang="en-GB">
                <a:cs typeface="Times New Roman" pitchFamily="18" charset="0"/>
              </a:rPr>
              <a:t>In many cases, more than one types of intermolecular force may be in operation, depending upon whether the molecules carry a net charge or possess permanent multipole moments.</a:t>
            </a:r>
          </a:p>
          <a:p>
            <a:pPr algn="just"/>
            <a:endParaRPr lang="en-GB">
              <a:cs typeface="Times New Roman" pitchFamily="18" charset="0"/>
            </a:endParaRPr>
          </a:p>
          <a:p>
            <a:pPr algn="just"/>
            <a:r>
              <a:rPr lang="en-GB">
                <a:cs typeface="Times New Roman" pitchFamily="18" charset="0"/>
              </a:rPr>
              <a:t>The total potential energy is given by the sum of the short-range repulsive energy and the longer-ranged attractive energy.  For neutral molecules, these attractive components correspond to van der Waals and (where appropriate) hydrogen-bonding energies:</a:t>
            </a:r>
          </a:p>
          <a:p>
            <a:pPr algn="just"/>
            <a:endParaRPr lang="en-GB">
              <a:cs typeface="Times New Roman" pitchFamily="18" charset="0"/>
            </a:endParaRPr>
          </a:p>
          <a:p>
            <a:pPr algn="ctr">
              <a:spcAft>
                <a:spcPct val="10000"/>
              </a:spcAft>
              <a:buFontTx/>
              <a:buNone/>
            </a:pPr>
            <a:r>
              <a:rPr lang="en-GB" sz="2800" i="1">
                <a:solidFill>
                  <a:schemeClr val="accent2"/>
                </a:solidFill>
                <a:cs typeface="Times New Roman" pitchFamily="18" charset="0"/>
              </a:rPr>
              <a:t>U</a:t>
            </a:r>
            <a:r>
              <a:rPr lang="en-GB" sz="2800" baseline="-25000">
                <a:solidFill>
                  <a:schemeClr val="accent2"/>
                </a:solidFill>
                <a:cs typeface="Times New Roman" pitchFamily="18" charset="0"/>
              </a:rPr>
              <a:t>tot</a:t>
            </a:r>
            <a:r>
              <a:rPr lang="en-GB" sz="2800">
                <a:solidFill>
                  <a:schemeClr val="accent2"/>
                </a:solidFill>
                <a:cs typeface="Times New Roman" pitchFamily="18" charset="0"/>
              </a:rPr>
              <a:t> = </a:t>
            </a:r>
            <a:r>
              <a:rPr lang="en-GB" sz="2800" i="1">
                <a:solidFill>
                  <a:schemeClr val="accent2"/>
                </a:solidFill>
                <a:cs typeface="Times New Roman" pitchFamily="18" charset="0"/>
              </a:rPr>
              <a:t>U</a:t>
            </a:r>
            <a:r>
              <a:rPr lang="en-GB" sz="2800" baseline="-25000">
                <a:solidFill>
                  <a:schemeClr val="accent2"/>
                </a:solidFill>
                <a:cs typeface="Times New Roman" pitchFamily="18" charset="0"/>
              </a:rPr>
              <a:t>rep</a:t>
            </a:r>
            <a:r>
              <a:rPr lang="en-GB" sz="2800">
                <a:solidFill>
                  <a:schemeClr val="accent2"/>
                </a:solidFill>
                <a:cs typeface="Times New Roman" pitchFamily="18" charset="0"/>
              </a:rPr>
              <a:t> + </a:t>
            </a:r>
            <a:r>
              <a:rPr lang="en-GB" sz="2800" i="1">
                <a:solidFill>
                  <a:schemeClr val="accent2"/>
                </a:solidFill>
                <a:cs typeface="Times New Roman" pitchFamily="18" charset="0"/>
              </a:rPr>
              <a:t>U</a:t>
            </a:r>
            <a:r>
              <a:rPr lang="en-GB" sz="2800" baseline="-25000">
                <a:solidFill>
                  <a:schemeClr val="accent2"/>
                </a:solidFill>
                <a:cs typeface="Times New Roman" pitchFamily="18" charset="0"/>
              </a:rPr>
              <a:t>vdW</a:t>
            </a:r>
            <a:r>
              <a:rPr lang="en-GB" sz="2800">
                <a:solidFill>
                  <a:schemeClr val="accent2"/>
                </a:solidFill>
                <a:cs typeface="Times New Roman" pitchFamily="18" charset="0"/>
              </a:rPr>
              <a:t> +</a:t>
            </a:r>
            <a:r>
              <a:rPr lang="en-GB" sz="2800" i="1">
                <a:solidFill>
                  <a:schemeClr val="accent2"/>
                </a:solidFill>
                <a:cs typeface="Times New Roman" pitchFamily="18" charset="0"/>
              </a:rPr>
              <a:t> U</a:t>
            </a:r>
            <a:r>
              <a:rPr lang="en-GB" sz="2800" baseline="-25000">
                <a:solidFill>
                  <a:schemeClr val="accent2"/>
                </a:solidFill>
                <a:cs typeface="Times New Roman" pitchFamily="18" charset="0"/>
              </a:rPr>
              <a:t>HB</a:t>
            </a:r>
          </a:p>
          <a:p>
            <a:pPr algn="just"/>
            <a:endParaRPr lang="en-GB"/>
          </a:p>
          <a:p>
            <a:pPr algn="just"/>
            <a:r>
              <a:rPr lang="en-GB"/>
              <a:t>(Ignoring any small many-body effects) this yields the familiar pair potential curve for </a:t>
            </a:r>
            <a:r>
              <a:rPr lang="en-GB" i="1"/>
              <a:t>U</a:t>
            </a:r>
            <a:r>
              <a:rPr lang="en-GB" baseline="-25000"/>
              <a:t>tot</a:t>
            </a:r>
            <a:r>
              <a:rPr lang="en-GB"/>
              <a:t>(</a:t>
            </a:r>
            <a:r>
              <a:rPr lang="en-GB" i="1"/>
              <a:t>r</a:t>
            </a:r>
            <a:r>
              <a:rPr lang="en-GB"/>
              <a:t>).</a:t>
            </a:r>
          </a:p>
          <a:p>
            <a:pPr algn="just"/>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GB" sz="2800"/>
              <a:t>7. Comparison of Intermolecular Forces</a:t>
            </a:r>
          </a:p>
        </p:txBody>
      </p:sp>
      <p:sp>
        <p:nvSpPr>
          <p:cNvPr id="313347" name="Rectangle 3"/>
          <p:cNvSpPr>
            <a:spLocks noGrp="1" noChangeArrowheads="1"/>
          </p:cNvSpPr>
          <p:nvPr>
            <p:ph type="body" idx="1"/>
          </p:nvPr>
        </p:nvSpPr>
        <p:spPr>
          <a:xfrm>
            <a:off x="685800" y="1295400"/>
            <a:ext cx="7924800" cy="4800600"/>
          </a:xfrm>
        </p:spPr>
        <p:txBody>
          <a:bodyPr/>
          <a:lstStyle/>
          <a:p>
            <a:pPr algn="just">
              <a:lnSpc>
                <a:spcPct val="120000"/>
              </a:lnSpc>
            </a:pPr>
            <a:r>
              <a:rPr lang="en-GB">
                <a:cs typeface="Times New Roman" pitchFamily="18" charset="0"/>
              </a:rPr>
              <a:t>With the exception of small, highly polar molecules (such as H</a:t>
            </a:r>
            <a:r>
              <a:rPr lang="en-GB" baseline="-30000">
                <a:cs typeface="Times New Roman" pitchFamily="18" charset="0"/>
              </a:rPr>
              <a:t>2</a:t>
            </a:r>
            <a:r>
              <a:rPr lang="en-GB">
                <a:cs typeface="Times New Roman" pitchFamily="18" charset="0"/>
              </a:rPr>
              <a:t>O), the dispersion energy is the largest contribution to intermolecular bonding between uncharged molecules.  </a:t>
            </a:r>
          </a:p>
          <a:p>
            <a:pPr algn="just"/>
            <a:endParaRPr lang="en-GB">
              <a:cs typeface="Times New Roman" pitchFamily="18" charset="0"/>
            </a:endParaRPr>
          </a:p>
          <a:p>
            <a:pPr algn="just"/>
            <a:r>
              <a:rPr lang="en-GB">
                <a:cs typeface="Times New Roman" pitchFamily="18" charset="0"/>
              </a:rPr>
              <a:t>Induction energies are small unless one of the molecules is charged.</a:t>
            </a:r>
          </a:p>
          <a:p>
            <a:pPr algn="just"/>
            <a:endParaRPr lang="en-GB">
              <a:cs typeface="Times New Roman" pitchFamily="18" charset="0"/>
            </a:endParaRPr>
          </a:p>
          <a:p>
            <a:pPr algn="just">
              <a:lnSpc>
                <a:spcPct val="80000"/>
              </a:lnSpc>
            </a:pPr>
            <a:r>
              <a:rPr lang="en-GB">
                <a:solidFill>
                  <a:srgbClr val="FF0000"/>
                </a:solidFill>
                <a:cs typeface="Times New Roman" pitchFamily="18" charset="0"/>
              </a:rPr>
              <a:t>Note:</a:t>
            </a:r>
            <a:r>
              <a:rPr lang="en-GB">
                <a:cs typeface="Times New Roman" pitchFamily="18" charset="0"/>
              </a:rPr>
              <a:t> intermolecular forces (vdW energies typically &lt; 30 kJ mol</a:t>
            </a:r>
            <a:r>
              <a:rPr lang="en-GB" baseline="30000">
                <a:cs typeface="Times New Roman" pitchFamily="18" charset="0"/>
                <a:sym typeface="Symbol" pitchFamily="80" charset="2"/>
              </a:rPr>
              <a:t>1</a:t>
            </a:r>
            <a:r>
              <a:rPr lang="en-GB">
                <a:cs typeface="Times New Roman" pitchFamily="18" charset="0"/>
                <a:sym typeface="Symbol" pitchFamily="80" charset="2"/>
              </a:rPr>
              <a:t>) </a:t>
            </a:r>
            <a:r>
              <a:rPr lang="en-GB">
                <a:cs typeface="Times New Roman" pitchFamily="18" charset="0"/>
              </a:rPr>
              <a:t>are much weaker than the covalent bonds (typically hundreds of kJ mol</a:t>
            </a:r>
            <a:r>
              <a:rPr lang="en-GB" baseline="30000">
                <a:cs typeface="Times New Roman" pitchFamily="18" charset="0"/>
                <a:sym typeface="Symbol" pitchFamily="80" charset="2"/>
              </a:rPr>
              <a:t>1</a:t>
            </a:r>
            <a:r>
              <a:rPr lang="en-GB">
                <a:cs typeface="Times New Roman" pitchFamily="18" charset="0"/>
                <a:sym typeface="Symbol" pitchFamily="80" charset="2"/>
              </a:rPr>
              <a:t>) </a:t>
            </a:r>
            <a:r>
              <a:rPr lang="en-GB">
                <a:solidFill>
                  <a:srgbClr val="FF0000"/>
                </a:solidFill>
                <a:cs typeface="Times New Roman" pitchFamily="18" charset="0"/>
              </a:rPr>
              <a:t>within</a:t>
            </a:r>
            <a:r>
              <a:rPr lang="en-GB">
                <a:cs typeface="Times New Roman" pitchFamily="18" charset="0"/>
              </a:rPr>
              <a:t> molecules:  </a:t>
            </a:r>
          </a:p>
          <a:p>
            <a:pPr algn="just"/>
            <a:endParaRPr lang="en-GB">
              <a:cs typeface="Times New Roman" pitchFamily="18" charset="0"/>
            </a:endParaRPr>
          </a:p>
        </p:txBody>
      </p:sp>
      <p:pic>
        <p:nvPicPr>
          <p:cNvPr id="313350" name="Picture 6" descr="C:\Roy documents\Teaching\chm2s1\hcldimer.gif"/>
          <p:cNvPicPr>
            <a:picLocks noChangeAspect="1" noChangeArrowheads="1"/>
          </p:cNvPicPr>
          <p:nvPr/>
        </p:nvPicPr>
        <p:blipFill>
          <a:blip r:embed="rId2" cstate="print"/>
          <a:srcRect/>
          <a:stretch>
            <a:fillRect/>
          </a:stretch>
        </p:blipFill>
        <p:spPr bwMode="auto">
          <a:xfrm>
            <a:off x="4343400" y="4495800"/>
            <a:ext cx="3087688"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3350"/>
                                        </p:tgtEl>
                                        <p:attrNameLst>
                                          <p:attrName>style.visibility</p:attrName>
                                        </p:attrNameLst>
                                      </p:cBhvr>
                                      <p:to>
                                        <p:strVal val="visible"/>
                                      </p:to>
                                    </p:set>
                                    <p:anim calcmode="lin" valueType="num">
                                      <p:cBhvr>
                                        <p:cTn id="7" dur="500" fill="hold"/>
                                        <p:tgtEl>
                                          <p:spTgt spid="313350"/>
                                        </p:tgtEl>
                                        <p:attrNameLst>
                                          <p:attrName>ppt_w</p:attrName>
                                        </p:attrNameLst>
                                      </p:cBhvr>
                                      <p:tavLst>
                                        <p:tav tm="0">
                                          <p:val>
                                            <p:fltVal val="0"/>
                                          </p:val>
                                        </p:tav>
                                        <p:tav tm="100000">
                                          <p:val>
                                            <p:strVal val="#ppt_w"/>
                                          </p:val>
                                        </p:tav>
                                      </p:tavLst>
                                    </p:anim>
                                    <p:anim calcmode="lin" valueType="num">
                                      <p:cBhvr>
                                        <p:cTn id="8" dur="500" fill="hold"/>
                                        <p:tgtEl>
                                          <p:spTgt spid="3133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762000" y="228600"/>
            <a:ext cx="7772400" cy="457200"/>
          </a:xfrm>
        </p:spPr>
        <p:txBody>
          <a:bodyPr/>
          <a:lstStyle/>
          <a:p>
            <a:r>
              <a:rPr lang="en-GB" sz="1600"/>
              <a:t>Distance-dependence and typical magnitudes of different types of IMF</a:t>
            </a:r>
          </a:p>
        </p:txBody>
      </p:sp>
      <p:graphicFrame>
        <p:nvGraphicFramePr>
          <p:cNvPr id="338142" name="Group 222"/>
          <p:cNvGraphicFramePr>
            <a:graphicFrameLocks noGrp="1"/>
          </p:cNvGraphicFramePr>
          <p:nvPr>
            <p:ph type="body" idx="1"/>
          </p:nvPr>
        </p:nvGraphicFramePr>
        <p:xfrm>
          <a:off x="228600" y="685800"/>
          <a:ext cx="8686800" cy="5821745"/>
        </p:xfrm>
        <a:graphic>
          <a:graphicData uri="http://schemas.openxmlformats.org/drawingml/2006/table">
            <a:tbl>
              <a:tblPr/>
              <a:tblGrid>
                <a:gridCol w="2438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rPr>
                        <a:t>IMF</a:t>
                      </a:r>
                      <a:endParaRPr kumimoji="0" lang="en-US" sz="1400" b="1" i="0" u="none" strike="noStrike" cap="none" normalizeH="0" baseline="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sym typeface="Symbol" pitchFamily="80" charset="2"/>
                        </a:rPr>
                        <a:t>Distance-dependence</a:t>
                      </a:r>
                      <a:endParaRPr kumimoji="0" lang="en-US" sz="1400" b="1" i="0" u="none" strike="noStrike" cap="none" normalizeH="0" baseline="30000">
                        <a:ln>
                          <a:noFill/>
                        </a:ln>
                        <a:solidFill>
                          <a:schemeClr val="tx1"/>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Other Factors</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Typical Magnitude</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Comments</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Covalent Bonding</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chemeClr val="accent2"/>
                          </a:solidFill>
                          <a:effectLst/>
                          <a:latin typeface="Arial" charset="0"/>
                        </a:rPr>
                        <a:t>e</a:t>
                      </a:r>
                      <a:r>
                        <a:rPr kumimoji="0" lang="en-US" sz="1400" b="0" i="0" u="none" strike="noStrike" cap="none" normalizeH="0" baseline="30000">
                          <a:ln>
                            <a:noFill/>
                          </a:ln>
                          <a:solidFill>
                            <a:schemeClr val="accent2"/>
                          </a:solidFill>
                          <a:effectLst/>
                          <a:latin typeface="Arial" charset="0"/>
                          <a:sym typeface="Symbol" pitchFamily="80" charset="2"/>
                        </a:rPr>
                        <a:t></a:t>
                      </a:r>
                      <a:r>
                        <a:rPr kumimoji="0" lang="en-US" sz="1400" b="0" i="1" u="none" strike="noStrike" cap="none" normalizeH="0" baseline="30000">
                          <a:ln>
                            <a:noFill/>
                          </a:ln>
                          <a:solidFill>
                            <a:schemeClr val="accent2"/>
                          </a:solidFill>
                          <a:effectLst/>
                          <a:latin typeface="Arial" charset="0"/>
                          <a:sym typeface="Symbol" pitchFamily="80" charset="2"/>
                        </a:rPr>
                        <a:t>r</a:t>
                      </a:r>
                      <a:endParaRPr kumimoji="0" lang="en-US" sz="1400" b="0" i="1" u="none" strike="noStrike" cap="none" normalizeH="0" baseline="3000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1" u="none" strike="noStrike" cap="none" normalizeH="0" baseline="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400 kJ mol</a:t>
                      </a:r>
                      <a:r>
                        <a:rPr kumimoji="0" lang="en-US" sz="1400" b="1" i="0" u="none" strike="noStrike" cap="none" normalizeH="0" baseline="30000">
                          <a:ln>
                            <a:noFill/>
                          </a:ln>
                          <a:solidFill>
                            <a:srgbClr val="FF0000"/>
                          </a:solidFill>
                          <a:effectLst/>
                          <a:latin typeface="Arial" charset="0"/>
                          <a:sym typeface="Symbol" pitchFamily="80" charset="2"/>
                        </a:rPr>
                        <a:t>1</a:t>
                      </a:r>
                      <a:endParaRPr kumimoji="0" lang="en-US" sz="1400" b="1" i="0" u="none" strike="noStrike" cap="none" normalizeH="0" baseline="3000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rgbClr val="008000"/>
                          </a:solidFill>
                          <a:effectLst/>
                          <a:latin typeface="Arial" charset="0"/>
                        </a:rPr>
                        <a:t>Directional</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Short-range Repulsion</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chemeClr val="accent2"/>
                          </a:solidFill>
                          <a:effectLst/>
                          <a:latin typeface="Arial" charset="0"/>
                        </a:rPr>
                        <a:t>e</a:t>
                      </a:r>
                      <a:r>
                        <a:rPr kumimoji="0" lang="en-US" sz="1400" b="0" i="0" u="none" strike="noStrike" cap="none" normalizeH="0" baseline="30000">
                          <a:ln>
                            <a:noFill/>
                          </a:ln>
                          <a:solidFill>
                            <a:schemeClr val="accent2"/>
                          </a:solidFill>
                          <a:effectLst/>
                          <a:latin typeface="Arial" charset="0"/>
                          <a:sym typeface="Symbol" pitchFamily="80" charset="2"/>
                        </a:rPr>
                        <a:t></a:t>
                      </a:r>
                      <a:r>
                        <a:rPr kumimoji="0" lang="en-US" sz="1400" b="0" i="1" u="none" strike="noStrike" cap="none" normalizeH="0" baseline="30000">
                          <a:ln>
                            <a:noFill/>
                          </a:ln>
                          <a:solidFill>
                            <a:schemeClr val="accent2"/>
                          </a:solidFill>
                          <a:effectLst/>
                          <a:latin typeface="Arial" charset="0"/>
                          <a:sym typeface="Symbol" pitchFamily="80" charset="2"/>
                        </a:rPr>
                        <a:t>r</a:t>
                      </a:r>
                      <a:endParaRPr kumimoji="0" lang="en-US" sz="1400" b="0" i="0" u="none" strike="noStrike" cap="none" normalizeH="0" baseline="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1" i="0" u="none" strike="noStrike" cap="none" normalizeH="0" baseline="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Electrostatic</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1" i="0" u="none" strike="noStrike" cap="none" normalizeH="0" baseline="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Ion-Ion</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rgbClr val="996633"/>
                          </a:solidFill>
                          <a:effectLst/>
                          <a:latin typeface="Arial" charset="0"/>
                          <a:sym typeface="Symbol" pitchFamily="80" charset="2"/>
                        </a:rPr>
                        <a:t>Q</a:t>
                      </a:r>
                      <a:r>
                        <a:rPr kumimoji="0" lang="en-US" sz="1400" b="0" i="0" u="none" strike="noStrike" cap="none" normalizeH="0" baseline="-25000">
                          <a:ln>
                            <a:noFill/>
                          </a:ln>
                          <a:solidFill>
                            <a:srgbClr val="996633"/>
                          </a:solidFill>
                          <a:effectLst/>
                          <a:latin typeface="Arial" charset="0"/>
                          <a:sym typeface="Symbol" pitchFamily="80" charset="2"/>
                        </a:rPr>
                        <a:t>1</a:t>
                      </a:r>
                      <a:r>
                        <a:rPr kumimoji="0" lang="en-US" sz="1400" b="0" i="1" u="none" strike="noStrike" cap="none" normalizeH="0" baseline="0">
                          <a:ln>
                            <a:noFill/>
                          </a:ln>
                          <a:solidFill>
                            <a:srgbClr val="996633"/>
                          </a:solidFill>
                          <a:effectLst/>
                          <a:latin typeface="Arial" charset="0"/>
                          <a:sym typeface="Symbol" pitchFamily="80" charset="2"/>
                        </a:rPr>
                        <a:t>Q</a:t>
                      </a:r>
                      <a:r>
                        <a:rPr kumimoji="0" lang="en-US" sz="1400" b="0" i="0" u="none" strike="noStrike" cap="none" normalizeH="0" baseline="-2500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250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Ion-Dipole</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-2</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1" u="none" strike="noStrike" cap="none" normalizeH="0" baseline="0">
                          <a:ln>
                            <a:noFill/>
                          </a:ln>
                          <a:solidFill>
                            <a:srgbClr val="996633"/>
                          </a:solidFill>
                          <a:effectLst/>
                          <a:latin typeface="Arial" charset="0"/>
                          <a:sym typeface="Symbol" pitchFamily="80" charset="2"/>
                        </a:rPr>
                        <a:t>Q</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15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Dipole-Dipole (static)</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-3</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0" u="none" strike="noStrike" cap="none" normalizeH="0" baseline="0">
                          <a:ln>
                            <a:noFill/>
                          </a:ln>
                          <a:solidFill>
                            <a:srgbClr val="996633"/>
                          </a:solidFill>
                          <a:effectLst/>
                          <a:latin typeface="Arial" charset="0"/>
                          <a:sym typeface="Symbol" pitchFamily="80" charset="2"/>
                        </a:rPr>
                        <a:t> </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2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Dipole-Dipole (rotating)</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-6</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r>
                        <a:rPr kumimoji="0" lang="en-GB" sz="1400" b="0" i="0" u="none" strike="noStrike" cap="none" normalizeH="0" baseline="0">
                          <a:ln>
                            <a:noFill/>
                          </a:ln>
                          <a:solidFill>
                            <a:srgbClr val="996633"/>
                          </a:solidFill>
                          <a:effectLst/>
                          <a:latin typeface="Arial" charset="0"/>
                          <a:sym typeface="Symbol" pitchFamily="80" charset="2"/>
                        </a:rPr>
                        <a:t> </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endParaRPr kumimoji="0" lang="en-GB" sz="1400" b="0" i="0" u="none" strike="noStrike" cap="none" normalizeH="0" baseline="0">
                        <a:ln>
                          <a:noFill/>
                        </a:ln>
                        <a:solidFill>
                          <a:srgbClr val="996633"/>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0.6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Induction</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endParaRPr kumimoji="0" lang="en-GB" sz="1400" b="0" i="0" u="none" strike="noStrike" cap="none" normalizeH="0" baseline="0">
                        <a:ln>
                          <a:noFill/>
                        </a:ln>
                        <a:solidFill>
                          <a:srgbClr val="996633"/>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1" i="0" u="none" strike="noStrike" cap="none" normalizeH="0" baseline="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rgbClr val="008000"/>
                          </a:solidFill>
                          <a:effectLst/>
                          <a:latin typeface="Arial" charset="0"/>
                          <a:sym typeface="Symbol" pitchFamily="80" charset="2"/>
                        </a:rPr>
                        <a:t>Always attractive</a:t>
                      </a:r>
                    </a:p>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rgbClr val="008000"/>
                          </a:solidFill>
                          <a:effectLst/>
                          <a:latin typeface="Arial" charset="0"/>
                          <a:sym typeface="Symbol" pitchFamily="80" charset="2"/>
                        </a:rPr>
                        <a:t>Non-additive</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Ion-Induced Dipole</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-4</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1" u="none" strike="noStrike" cap="none" normalizeH="0" baseline="0">
                          <a:ln>
                            <a:noFill/>
                          </a:ln>
                          <a:solidFill>
                            <a:srgbClr val="996633"/>
                          </a:solidFill>
                          <a:effectLst/>
                          <a:latin typeface="Arial" charset="0"/>
                          <a:sym typeface="Symbol" pitchFamily="80" charset="2"/>
                        </a:rPr>
                        <a:t>Q</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30000">
                          <a:ln>
                            <a:noFill/>
                          </a:ln>
                          <a:solidFill>
                            <a:srgbClr val="996633"/>
                          </a:solidFill>
                          <a:effectLst/>
                          <a:latin typeface="Arial" charset="0"/>
                          <a:sym typeface="Symbol" pitchFamily="80" charset="2"/>
                        </a:rPr>
                        <a:t>2 </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10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Dipole-Induced Dipole</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-6</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1" u="none" strike="noStrike" cap="none" normalizeH="0" baseline="0">
                          <a:ln>
                            <a:noFill/>
                          </a:ln>
                          <a:solidFill>
                            <a:srgbClr val="996633"/>
                          </a:solidFill>
                          <a:effectLst/>
                          <a:latin typeface="Arial" charset="0"/>
                          <a:sym typeface="Symbol" pitchFamily="80" charset="2"/>
                        </a:rPr>
                        <a:t> </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30000">
                          <a:ln>
                            <a:noFill/>
                          </a:ln>
                          <a:solidFill>
                            <a:srgbClr val="996633"/>
                          </a:solidFill>
                          <a:effectLst/>
                          <a:latin typeface="Arial" charset="0"/>
                          <a:sym typeface="Symbol" pitchFamily="80" charset="2"/>
                        </a:rPr>
                        <a:t>2 </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&lt; 1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Dispersion</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-6</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1" u="none" strike="noStrike" cap="none" normalizeH="0" baseline="0">
                          <a:ln>
                            <a:noFill/>
                          </a:ln>
                          <a:solidFill>
                            <a:srgbClr val="996633"/>
                          </a:solidFill>
                          <a:effectLst/>
                          <a:latin typeface="Times" pitchFamily="80" charset="0"/>
                          <a:sym typeface="Symbol" pitchFamily="80" charset="2"/>
                        </a:rPr>
                        <a:t>I</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1" u="none" strike="noStrike" cap="none" normalizeH="0" baseline="0">
                          <a:ln>
                            <a:noFill/>
                          </a:ln>
                          <a:solidFill>
                            <a:srgbClr val="996633"/>
                          </a:solidFill>
                          <a:effectLst/>
                          <a:latin typeface="Times" pitchFamily="80" charset="0"/>
                          <a:sym typeface="Symbol" pitchFamily="80" charset="2"/>
                        </a:rPr>
                        <a:t>I</a:t>
                      </a:r>
                      <a:r>
                        <a:rPr kumimoji="0" lang="en-GB" sz="1400" b="0" i="0" u="none" strike="noStrike" cap="none" normalizeH="0" baseline="-25000">
                          <a:ln>
                            <a:noFill/>
                          </a:ln>
                          <a:solidFill>
                            <a:srgbClr val="996633"/>
                          </a:solidFill>
                          <a:effectLst/>
                          <a:latin typeface="Arial" charset="0"/>
                          <a:sym typeface="Symbol" pitchFamily="80" charset="2"/>
                        </a:rPr>
                        <a:t>2</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1" u="none" strike="noStrike" cap="none" normalizeH="0" baseline="0">
                          <a:ln>
                            <a:noFill/>
                          </a:ln>
                          <a:solidFill>
                            <a:srgbClr val="996633"/>
                          </a:solidFill>
                          <a:effectLst/>
                          <a:latin typeface="Times" pitchFamily="80" charset="0"/>
                          <a:sym typeface="Symbol" pitchFamily="80" charset="2"/>
                        </a:rPr>
                        <a:t>I</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1" u="none" strike="noStrike" cap="none" normalizeH="0" baseline="0">
                          <a:ln>
                            <a:noFill/>
                          </a:ln>
                          <a:solidFill>
                            <a:srgbClr val="996633"/>
                          </a:solidFill>
                          <a:effectLst/>
                          <a:latin typeface="Times" pitchFamily="80" charset="0"/>
                          <a:sym typeface="Symbol" pitchFamily="80" charset="2"/>
                        </a:rPr>
                        <a:t>I</a:t>
                      </a:r>
                      <a:r>
                        <a:rPr kumimoji="0" lang="en-GB" sz="1400" b="0" i="0" u="none" strike="noStrike" cap="none" normalizeH="0" baseline="-25000">
                          <a:ln>
                            <a:noFill/>
                          </a:ln>
                          <a:solidFill>
                            <a:srgbClr val="996633"/>
                          </a:solidFill>
                          <a:effectLst/>
                          <a:latin typeface="Arial" charset="0"/>
                          <a:sym typeface="Symbol" pitchFamily="80" charset="2"/>
                        </a:rPr>
                        <a:t>2</a:t>
                      </a:r>
                      <a:r>
                        <a:rPr kumimoji="0" lang="en-GB" sz="1400" b="0" i="0" u="none" strike="noStrike" cap="none" normalizeH="0" baseline="0">
                          <a:ln>
                            <a:noFill/>
                          </a:ln>
                          <a:solidFill>
                            <a:srgbClr val="996633"/>
                          </a:solidFill>
                          <a:effectLst/>
                          <a:latin typeface="Arial" charset="0"/>
                          <a:sym typeface="Symbol" pitchFamily="80" charset="2"/>
                        </a:rPr>
                        <a:t>))</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5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rgbClr val="008000"/>
                          </a:solidFill>
                          <a:effectLst/>
                          <a:latin typeface="Arial" charset="0"/>
                          <a:sym typeface="Symbol" pitchFamily="80" charset="2"/>
                        </a:rPr>
                        <a:t>Always attractive Non-additive</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Hydrogen Bonding</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chemeClr val="accent2"/>
                          </a:solidFill>
                          <a:effectLst/>
                          <a:latin typeface="Arial" charset="0"/>
                        </a:rPr>
                        <a:t>e</a:t>
                      </a:r>
                      <a:r>
                        <a:rPr kumimoji="0" lang="en-US" sz="1400" b="0" i="0" u="none" strike="noStrike" cap="none" normalizeH="0" baseline="30000">
                          <a:ln>
                            <a:noFill/>
                          </a:ln>
                          <a:solidFill>
                            <a:schemeClr val="accent2"/>
                          </a:solidFill>
                          <a:effectLst/>
                          <a:latin typeface="Arial" charset="0"/>
                          <a:sym typeface="Symbol" pitchFamily="80" charset="2"/>
                        </a:rPr>
                        <a:t></a:t>
                      </a:r>
                      <a:r>
                        <a:rPr kumimoji="0" lang="en-US" sz="1400" b="0" i="1" u="none" strike="noStrike" cap="none" normalizeH="0" baseline="30000">
                          <a:ln>
                            <a:noFill/>
                          </a:ln>
                          <a:solidFill>
                            <a:schemeClr val="accent2"/>
                          </a:solidFill>
                          <a:effectLst/>
                          <a:latin typeface="Arial" charset="0"/>
                          <a:sym typeface="Symbol" pitchFamily="80" charset="2"/>
                        </a:rPr>
                        <a:t>r</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endParaRPr kumimoji="0" lang="en-GB" sz="1400" b="0" i="0" u="none" strike="noStrike" cap="none" normalizeH="0" baseline="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20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rgbClr val="008000"/>
                          </a:solidFill>
                          <a:effectLst/>
                          <a:latin typeface="Arial" charset="0"/>
                          <a:sym typeface="Symbol" pitchFamily="80" charset="2"/>
                        </a:rPr>
                        <a:t>Directional</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noChangeArrowheads="1"/>
          </p:cNvSpPr>
          <p:nvPr>
            <p:ph type="body" idx="1"/>
          </p:nvPr>
        </p:nvSpPr>
        <p:spPr>
          <a:xfrm>
            <a:off x="685800" y="685800"/>
            <a:ext cx="7772400" cy="4800600"/>
          </a:xfrm>
        </p:spPr>
        <p:txBody>
          <a:bodyPr/>
          <a:lstStyle/>
          <a:p>
            <a:pPr algn="just"/>
            <a:r>
              <a:rPr lang="en-GB">
                <a:cs typeface="Times New Roman" pitchFamily="18" charset="0"/>
              </a:rPr>
              <a:t>The relative strengths of intermolecular forces can be seen in the following Table, which lists the boiling points (</a:t>
            </a:r>
            <a:r>
              <a:rPr lang="en-GB" i="1">
                <a:cs typeface="Times New Roman" pitchFamily="18" charset="0"/>
              </a:rPr>
              <a:t>T</a:t>
            </a:r>
            <a:r>
              <a:rPr lang="en-GB" i="1" baseline="-25000">
                <a:cs typeface="Times New Roman" pitchFamily="18" charset="0"/>
              </a:rPr>
              <a:t>b</a:t>
            </a:r>
            <a:r>
              <a:rPr lang="en-GB">
                <a:cs typeface="Times New Roman" pitchFamily="18" charset="0"/>
              </a:rPr>
              <a:t>) and effective Lennard–Jones potential well depths (</a:t>
            </a:r>
            <a:r>
              <a:rPr lang="en-GB">
                <a:cs typeface="Times New Roman" pitchFamily="18" charset="0"/>
                <a:sym typeface="Symbol" pitchFamily="80" charset="2"/>
              </a:rPr>
              <a:t></a:t>
            </a:r>
            <a:r>
              <a:rPr lang="en-GB">
                <a:cs typeface="Times New Roman" pitchFamily="18" charset="0"/>
              </a:rPr>
              <a:t>) for a variety of dimers of molecules, and compares them with the rare gases neon, argon and xenon.</a:t>
            </a:r>
          </a:p>
          <a:p>
            <a:pPr algn="just"/>
            <a:endParaRPr lang="en-GB">
              <a:cs typeface="Times New Roman" pitchFamily="18" charset="0"/>
            </a:endParaRPr>
          </a:p>
          <a:p>
            <a:pPr algn="just">
              <a:buFontTx/>
              <a:buNone/>
            </a:pPr>
            <a:r>
              <a:rPr lang="en-GB">
                <a:cs typeface="Times New Roman" pitchFamily="18" charset="0"/>
              </a:rPr>
              <a:t>	</a:t>
            </a:r>
            <a:r>
              <a:rPr lang="en-GB">
                <a:solidFill>
                  <a:srgbClr val="FF0000"/>
                </a:solidFill>
                <a:cs typeface="Times New Roman" pitchFamily="18" charset="0"/>
              </a:rPr>
              <a:t>Note:</a:t>
            </a:r>
            <a:r>
              <a:rPr lang="en-GB">
                <a:cs typeface="Times New Roman" pitchFamily="18" charset="0"/>
              </a:rPr>
              <a:t> these are only effective LJ well depths, since not all of these dimers are held together by dispersion forces.</a:t>
            </a:r>
          </a:p>
          <a:p>
            <a:endParaRPr lang="en-GB"/>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762000" y="533400"/>
            <a:ext cx="7772400" cy="457200"/>
          </a:xfrm>
        </p:spPr>
        <p:txBody>
          <a:bodyPr/>
          <a:lstStyle/>
          <a:p>
            <a:pPr algn="l"/>
            <a:r>
              <a:rPr lang="en-GB" sz="2000" b="0">
                <a:cs typeface="Times New Roman" pitchFamily="18" charset="0"/>
              </a:rPr>
              <a:t>Comparison of boiling points (</a:t>
            </a:r>
            <a:r>
              <a:rPr lang="en-GB" sz="2000" b="0" i="1">
                <a:solidFill>
                  <a:srgbClr val="FF0000"/>
                </a:solidFill>
                <a:cs typeface="Times New Roman" pitchFamily="18" charset="0"/>
              </a:rPr>
              <a:t>T</a:t>
            </a:r>
            <a:r>
              <a:rPr lang="en-GB" sz="2000" b="0" i="1" baseline="-25000">
                <a:solidFill>
                  <a:srgbClr val="FF0000"/>
                </a:solidFill>
                <a:cs typeface="Times New Roman" pitchFamily="18" charset="0"/>
              </a:rPr>
              <a:t>b</a:t>
            </a:r>
            <a:r>
              <a:rPr lang="en-GB" sz="2000" b="0">
                <a:cs typeface="Times New Roman" pitchFamily="18" charset="0"/>
              </a:rPr>
              <a:t>) and effective Lennard–Jones potential well depths </a:t>
            </a:r>
            <a:r>
              <a:rPr lang="en-GB" sz="2000" b="0">
                <a:solidFill>
                  <a:srgbClr val="FF0000"/>
                </a:solidFill>
                <a:cs typeface="Times New Roman" pitchFamily="18" charset="0"/>
                <a:sym typeface="Symbol" pitchFamily="80" charset="2"/>
              </a:rPr>
              <a:t></a:t>
            </a:r>
            <a:r>
              <a:rPr lang="en-GB" sz="2000" b="0">
                <a:cs typeface="Times New Roman" pitchFamily="18" charset="0"/>
              </a:rPr>
              <a:t> for atomic and molecular dimers</a:t>
            </a:r>
            <a:r>
              <a:rPr lang="en-GB"/>
              <a:t> </a:t>
            </a:r>
            <a:endParaRPr lang="en-US"/>
          </a:p>
        </p:txBody>
      </p:sp>
      <p:graphicFrame>
        <p:nvGraphicFramePr>
          <p:cNvPr id="287849" name="Group 105"/>
          <p:cNvGraphicFramePr>
            <a:graphicFrameLocks noGrp="1"/>
          </p:cNvGraphicFramePr>
          <p:nvPr/>
        </p:nvGraphicFramePr>
        <p:xfrm>
          <a:off x="2133600" y="1752600"/>
          <a:ext cx="5143500" cy="4049713"/>
        </p:xfrm>
        <a:graphic>
          <a:graphicData uri="http://schemas.openxmlformats.org/drawingml/2006/table">
            <a:tbl>
              <a:tblPr/>
              <a:tblGrid>
                <a:gridCol w="1905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tblGrid>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FF0000"/>
                          </a:solidFill>
                          <a:effectLst/>
                          <a:latin typeface="Arial" charset="0"/>
                        </a:rPr>
                        <a:t>Atom/Molecule</a:t>
                      </a:r>
                      <a:endParaRPr kumimoji="0" lang="en-US" sz="2000" b="0" i="0" u="none" strike="noStrike" cap="none" normalizeH="0" baseline="0">
                        <a:ln>
                          <a:noFill/>
                        </a:ln>
                        <a:solidFill>
                          <a:srgbClr val="FF0000"/>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0000"/>
                          </a:solidFill>
                          <a:effectLst/>
                          <a:latin typeface="Arial" charset="0"/>
                          <a:sym typeface="Symbol" pitchFamily="80" charset="2"/>
                        </a:rPr>
                        <a:t> / kJ mol</a:t>
                      </a:r>
                      <a:r>
                        <a:rPr kumimoji="0" lang="en-US" sz="2000" b="0" i="0" u="none" strike="noStrike" cap="none" normalizeH="0" baseline="30000">
                          <a:ln>
                            <a:noFill/>
                          </a:ln>
                          <a:solidFill>
                            <a:srgbClr val="FF0000"/>
                          </a:solidFill>
                          <a:effectLst/>
                          <a:latin typeface="Arial" charset="0"/>
                          <a:sym typeface="Symbol" pitchFamily="80" charset="2"/>
                        </a:rPr>
                        <a:t>1</a:t>
                      </a:r>
                      <a:endParaRPr kumimoji="0" lang="en-US" sz="2000" b="0" i="0" u="none" strike="noStrike" cap="none" normalizeH="0" baseline="3000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rgbClr val="FF0000"/>
                          </a:solidFill>
                          <a:effectLst/>
                          <a:latin typeface="Arial" charset="0"/>
                        </a:rPr>
                        <a:t>T</a:t>
                      </a:r>
                      <a:r>
                        <a:rPr kumimoji="0" lang="en-US" sz="2000" b="0" i="1" u="none" strike="noStrike" cap="none" normalizeH="0" baseline="-25000">
                          <a:ln>
                            <a:noFill/>
                          </a:ln>
                          <a:solidFill>
                            <a:srgbClr val="FF0000"/>
                          </a:solidFill>
                          <a:effectLst/>
                          <a:latin typeface="Arial" charset="0"/>
                        </a:rPr>
                        <a:t>b</a:t>
                      </a:r>
                      <a:r>
                        <a:rPr kumimoji="0" lang="en-US" sz="2000" b="0" i="0" u="none" strike="noStrike" cap="none" normalizeH="0" baseline="0">
                          <a:ln>
                            <a:noFill/>
                          </a:ln>
                          <a:solidFill>
                            <a:srgbClr val="FF0000"/>
                          </a:solidFill>
                          <a:effectLst/>
                          <a:latin typeface="Arial" charset="0"/>
                        </a:rPr>
                        <a:t> / K</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27</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Ar</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87</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Xe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165</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20</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77</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CO</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(subl.) </a:t>
                      </a:r>
                      <a:r>
                        <a:rPr kumimoji="0" lang="en-US" sz="2000" b="0" i="0" u="none" strike="noStrike" cap="none" normalizeH="0" baseline="0">
                          <a:ln>
                            <a:noFill/>
                          </a:ln>
                          <a:solidFill>
                            <a:schemeClr val="accent2"/>
                          </a:solidFill>
                          <a:effectLst/>
                          <a:latin typeface="Arial" charset="0"/>
                        </a:rPr>
                        <a:t>195</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CH</a:t>
                      </a:r>
                      <a:r>
                        <a:rPr kumimoji="0" lang="en-US" sz="2000" b="0" i="0" u="none" strike="noStrike" cap="none" normalizeH="0" baseline="-25000">
                          <a:ln>
                            <a:noFill/>
                          </a:ln>
                          <a:solidFill>
                            <a:schemeClr val="tx1"/>
                          </a:solidFill>
                          <a:effectLst/>
                          <a:latin typeface="Arial" charset="0"/>
                        </a:rPr>
                        <a:t>4</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112</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CCl</a:t>
                      </a:r>
                      <a:r>
                        <a:rPr kumimoji="0" lang="en-US" sz="2000" b="0" i="0" u="none" strike="noStrike" cap="none" normalizeH="0" baseline="-25000">
                          <a:ln>
                            <a:noFill/>
                          </a:ln>
                          <a:solidFill>
                            <a:schemeClr val="tx1"/>
                          </a:solidFill>
                          <a:effectLst/>
                          <a:latin typeface="Arial" charset="0"/>
                        </a:rPr>
                        <a:t>4</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3.2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350</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a:t>
                      </a:r>
                      <a:r>
                        <a:rPr kumimoji="0" lang="en-US" sz="2000" b="0" i="0" u="none" strike="noStrike" cap="none" normalizeH="0" baseline="-25000">
                          <a:ln>
                            <a:noFill/>
                          </a:ln>
                          <a:solidFill>
                            <a:schemeClr val="tx1"/>
                          </a:solidFill>
                          <a:effectLst/>
                          <a:latin typeface="Arial" charset="0"/>
                        </a:rPr>
                        <a:t>6</a:t>
                      </a:r>
                      <a:r>
                        <a:rPr kumimoji="0" lang="en-US" sz="2000" b="0" i="0" u="none" strike="noStrike" cap="none" normalizeH="0" baseline="0">
                          <a:ln>
                            <a:noFill/>
                          </a:ln>
                          <a:solidFill>
                            <a:schemeClr val="tx1"/>
                          </a:solidFill>
                          <a:effectLst/>
                          <a:latin typeface="Arial" charset="0"/>
                        </a:rPr>
                        <a:t>H</a:t>
                      </a:r>
                      <a:r>
                        <a:rPr kumimoji="0" lang="en-US" sz="2000" b="0" i="0" u="none" strike="noStrike" cap="none" normalizeH="0" baseline="-25000">
                          <a:ln>
                            <a:noFill/>
                          </a:ln>
                          <a:solidFill>
                            <a:schemeClr val="tx1"/>
                          </a:solidFill>
                          <a:effectLst/>
                          <a:latin typeface="Arial" charset="0"/>
                        </a:rPr>
                        <a:t>6</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3.1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353</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a:t>
                      </a:r>
                      <a:r>
                        <a:rPr kumimoji="0" lang="en-US" sz="2000" b="0" i="0" u="none" strike="noStrike" cap="none" normalizeH="0" baseline="-25000">
                          <a:ln>
                            <a:noFill/>
                          </a:ln>
                          <a:solidFill>
                            <a:schemeClr val="tx1"/>
                          </a:solidFill>
                          <a:effectLst/>
                          <a:latin typeface="Arial" charset="0"/>
                        </a:rPr>
                        <a:t>2</a:t>
                      </a:r>
                      <a:r>
                        <a:rPr kumimoji="0" lang="en-US" sz="2000" b="0" i="0" u="none" strike="noStrike" cap="none" normalizeH="0" baseline="0">
                          <a:ln>
                            <a:noFill/>
                          </a:ln>
                          <a:solidFill>
                            <a:schemeClr val="tx1"/>
                          </a:solidFill>
                          <a:effectLst/>
                          <a:latin typeface="Arial" charset="0"/>
                        </a:rPr>
                        <a:t>O</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20.0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373</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Rectangle 3"/>
          <p:cNvSpPr>
            <a:spLocks noGrp="1" noChangeArrowheads="1"/>
          </p:cNvSpPr>
          <p:nvPr>
            <p:ph type="body" idx="1"/>
          </p:nvPr>
        </p:nvSpPr>
        <p:spPr>
          <a:xfrm>
            <a:off x="685800" y="685800"/>
            <a:ext cx="7772400" cy="4800600"/>
          </a:xfrm>
        </p:spPr>
        <p:txBody>
          <a:bodyPr/>
          <a:lstStyle/>
          <a:p>
            <a:pPr>
              <a:lnSpc>
                <a:spcPct val="90000"/>
              </a:lnSpc>
            </a:pPr>
            <a:r>
              <a:rPr lang="en-GB">
                <a:cs typeface="Times New Roman" pitchFamily="18" charset="0"/>
              </a:rPr>
              <a:t>Small, non-polar molecules (</a:t>
            </a:r>
            <a:r>
              <a:rPr lang="en-GB" i="1">
                <a:cs typeface="Times New Roman" pitchFamily="18" charset="0"/>
              </a:rPr>
              <a:t>e.g.</a:t>
            </a:r>
            <a:r>
              <a:rPr lang="en-GB">
                <a:cs typeface="Times New Roman" pitchFamily="18" charset="0"/>
              </a:rPr>
              <a:t> H</a:t>
            </a:r>
            <a:r>
              <a:rPr lang="en-GB" baseline="-30000">
                <a:cs typeface="Times New Roman" pitchFamily="18" charset="0"/>
              </a:rPr>
              <a:t>2</a:t>
            </a:r>
            <a:r>
              <a:rPr lang="en-GB">
                <a:cs typeface="Times New Roman" pitchFamily="18" charset="0"/>
              </a:rPr>
              <a:t> and N</a:t>
            </a:r>
            <a:r>
              <a:rPr lang="en-GB" baseline="-30000">
                <a:cs typeface="Times New Roman" pitchFamily="18" charset="0"/>
              </a:rPr>
              <a:t>2</a:t>
            </a:r>
            <a:r>
              <a:rPr lang="en-GB">
                <a:cs typeface="Times New Roman" pitchFamily="18" charset="0"/>
              </a:rPr>
              <a:t>) have low intermolecular binding energies (weaker than the interatomic forces in argon). </a:t>
            </a:r>
          </a:p>
          <a:p>
            <a:pPr>
              <a:lnSpc>
                <a:spcPct val="90000"/>
              </a:lnSpc>
            </a:pPr>
            <a:endParaRPr lang="en-GB">
              <a:cs typeface="Times New Roman" pitchFamily="18" charset="0"/>
            </a:endParaRPr>
          </a:p>
          <a:p>
            <a:pPr>
              <a:lnSpc>
                <a:spcPct val="90000"/>
              </a:lnSpc>
            </a:pPr>
            <a:r>
              <a:rPr lang="en-GB">
                <a:cs typeface="Times New Roman" pitchFamily="18" charset="0"/>
              </a:rPr>
              <a:t>Larger molecules (</a:t>
            </a:r>
            <a:r>
              <a:rPr lang="en-GB" i="1">
                <a:cs typeface="Times New Roman" pitchFamily="18" charset="0"/>
              </a:rPr>
              <a:t>e.g.</a:t>
            </a:r>
            <a:r>
              <a:rPr lang="en-GB">
                <a:cs typeface="Times New Roman" pitchFamily="18" charset="0"/>
              </a:rPr>
              <a:t> CCl</a:t>
            </a:r>
            <a:r>
              <a:rPr lang="en-GB" baseline="-30000">
                <a:cs typeface="Times New Roman" pitchFamily="18" charset="0"/>
              </a:rPr>
              <a:t>4</a:t>
            </a:r>
            <a:r>
              <a:rPr lang="en-GB">
                <a:cs typeface="Times New Roman" pitchFamily="18" charset="0"/>
              </a:rPr>
              <a:t> and C</a:t>
            </a:r>
            <a:r>
              <a:rPr lang="en-GB" baseline="-30000">
                <a:cs typeface="Times New Roman" pitchFamily="18" charset="0"/>
              </a:rPr>
              <a:t>6</a:t>
            </a:r>
            <a:r>
              <a:rPr lang="en-GB">
                <a:cs typeface="Times New Roman" pitchFamily="18" charset="0"/>
              </a:rPr>
              <a:t>H</a:t>
            </a:r>
            <a:r>
              <a:rPr lang="en-GB" baseline="-30000">
                <a:cs typeface="Times New Roman" pitchFamily="18" charset="0"/>
              </a:rPr>
              <a:t>6</a:t>
            </a:r>
            <a:r>
              <a:rPr lang="en-GB">
                <a:cs typeface="Times New Roman" pitchFamily="18" charset="0"/>
              </a:rPr>
              <a:t>) have significantly higher interactions.  </a:t>
            </a:r>
          </a:p>
          <a:p>
            <a:pPr>
              <a:lnSpc>
                <a:spcPct val="90000"/>
              </a:lnSpc>
            </a:pPr>
            <a:endParaRPr lang="en-GB">
              <a:cs typeface="Times New Roman" pitchFamily="18" charset="0"/>
            </a:endParaRPr>
          </a:p>
          <a:p>
            <a:pPr>
              <a:lnSpc>
                <a:spcPct val="90000"/>
              </a:lnSpc>
            </a:pPr>
            <a:r>
              <a:rPr lang="en-GB">
                <a:cs typeface="Times New Roman" pitchFamily="18" charset="0"/>
              </a:rPr>
              <a:t>The boiling points of these molecular sytems follow the same general trend as the well depth.  </a:t>
            </a:r>
          </a:p>
          <a:p>
            <a:pPr>
              <a:lnSpc>
                <a:spcPct val="90000"/>
              </a:lnSpc>
            </a:pPr>
            <a:endParaRPr lang="en-GB">
              <a:cs typeface="Times New Roman" pitchFamily="18" charset="0"/>
            </a:endParaRPr>
          </a:p>
          <a:p>
            <a:pPr>
              <a:lnSpc>
                <a:spcPct val="90000"/>
              </a:lnSpc>
            </a:pPr>
            <a:r>
              <a:rPr lang="en-GB">
                <a:cs typeface="Times New Roman" pitchFamily="18" charset="0"/>
              </a:rPr>
              <a:t>Hydrogen bonded dimers have significantly greater well depths—for example an estimate of the effective pair potential well depth for H</a:t>
            </a:r>
            <a:r>
              <a:rPr lang="en-GB" baseline="-30000">
                <a:cs typeface="Times New Roman" pitchFamily="18" charset="0"/>
              </a:rPr>
              <a:t>2</a:t>
            </a:r>
            <a:r>
              <a:rPr lang="en-GB">
                <a:cs typeface="Times New Roman" pitchFamily="18" charset="0"/>
              </a:rPr>
              <a:t>O</a:t>
            </a:r>
            <a:r>
              <a:rPr lang="en-GB">
                <a:cs typeface="Times New Roman" pitchFamily="18" charset="0"/>
                <a:sym typeface="MT Extra" pitchFamily="18" charset="2"/>
              </a:rPr>
              <a:t></a:t>
            </a:r>
            <a:r>
              <a:rPr lang="en-GB">
                <a:cs typeface="Times New Roman" pitchFamily="18" charset="0"/>
              </a:rPr>
              <a:t>H</a:t>
            </a:r>
            <a:r>
              <a:rPr lang="en-GB" baseline="-30000">
                <a:cs typeface="Times New Roman" pitchFamily="18" charset="0"/>
              </a:rPr>
              <a:t>2</a:t>
            </a:r>
            <a:r>
              <a:rPr lang="en-GB">
                <a:cs typeface="Times New Roman" pitchFamily="18" charset="0"/>
              </a:rPr>
              <a:t>O gives a value of 2,400 K, which is consistent with the relatively high boiling temperature (373 K) of liquid water.</a:t>
            </a:r>
            <a:r>
              <a:rPr lang="en-GB"/>
              <a:t> </a:t>
            </a:r>
          </a:p>
          <a:p>
            <a:pPr>
              <a:lnSpc>
                <a:spcPct val="90000"/>
              </a:lnSpc>
            </a:pPr>
            <a:endParaRPr lang="en-GB"/>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228600" y="152400"/>
            <a:ext cx="8382000" cy="457200"/>
          </a:xfrm>
        </p:spPr>
        <p:txBody>
          <a:bodyPr/>
          <a:lstStyle/>
          <a:p>
            <a:pPr algn="l"/>
            <a:r>
              <a:rPr lang="en-GB" sz="2000" b="0">
                <a:cs typeface="Times New Roman" pitchFamily="18" charset="0"/>
              </a:rPr>
              <a:t>Comparison of melting points (</a:t>
            </a:r>
            <a:r>
              <a:rPr lang="en-GB" sz="2000" b="0" i="1">
                <a:solidFill>
                  <a:srgbClr val="FF0000"/>
                </a:solidFill>
                <a:cs typeface="Times New Roman" pitchFamily="18" charset="0"/>
              </a:rPr>
              <a:t>T</a:t>
            </a:r>
            <a:r>
              <a:rPr lang="en-GB" sz="2000" b="0" i="1" baseline="-25000">
                <a:solidFill>
                  <a:srgbClr val="FF0000"/>
                </a:solidFill>
                <a:cs typeface="Times New Roman" pitchFamily="18" charset="0"/>
              </a:rPr>
              <a:t>m</a:t>
            </a:r>
            <a:r>
              <a:rPr lang="en-GB" sz="2000" b="0">
                <a:cs typeface="Times New Roman" pitchFamily="18" charset="0"/>
              </a:rPr>
              <a:t>) of various elements and compounds</a:t>
            </a:r>
            <a:r>
              <a:rPr lang="en-GB"/>
              <a:t> </a:t>
            </a:r>
            <a:endParaRPr lang="en-US"/>
          </a:p>
        </p:txBody>
      </p:sp>
      <p:graphicFrame>
        <p:nvGraphicFramePr>
          <p:cNvPr id="339081" name="Group 137"/>
          <p:cNvGraphicFramePr>
            <a:graphicFrameLocks noGrp="1"/>
          </p:cNvGraphicFramePr>
          <p:nvPr/>
        </p:nvGraphicFramePr>
        <p:xfrm>
          <a:off x="2133600" y="803275"/>
          <a:ext cx="5334000" cy="5802313"/>
        </p:xfrm>
        <a:graphic>
          <a:graphicData uri="http://schemas.openxmlformats.org/drawingml/2006/table">
            <a:tbl>
              <a:tblPr/>
              <a:tblGrid>
                <a:gridCol w="19050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tblGrid>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FF0000"/>
                          </a:solidFill>
                          <a:effectLst/>
                          <a:latin typeface="Arial" charset="0"/>
                        </a:rPr>
                        <a:t>Species</a:t>
                      </a:r>
                      <a:endParaRPr kumimoji="0" lang="en-US" sz="2000" b="0" i="0" u="none" strike="noStrike" cap="none" normalizeH="0" baseline="0">
                        <a:ln>
                          <a:noFill/>
                        </a:ln>
                        <a:solidFill>
                          <a:srgbClr val="FF0000"/>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rgbClr val="FF0000"/>
                          </a:solidFill>
                          <a:effectLst/>
                          <a:latin typeface="Arial" charset="0"/>
                        </a:rPr>
                        <a:t>T</a:t>
                      </a:r>
                      <a:r>
                        <a:rPr kumimoji="0" lang="en-US" sz="2000" b="0" i="1" u="none" strike="noStrike" cap="none" normalizeH="0" baseline="-25000">
                          <a:ln>
                            <a:noFill/>
                          </a:ln>
                          <a:solidFill>
                            <a:srgbClr val="FF0000"/>
                          </a:solidFill>
                          <a:effectLst/>
                          <a:latin typeface="Arial" charset="0"/>
                        </a:rPr>
                        <a:t>m</a:t>
                      </a:r>
                      <a:r>
                        <a:rPr kumimoji="0" lang="en-US" sz="2000" b="0" i="0" u="none" strike="noStrike" cap="none" normalizeH="0" baseline="0">
                          <a:ln>
                            <a:noFill/>
                          </a:ln>
                          <a:solidFill>
                            <a:srgbClr val="FF0000"/>
                          </a:solidFill>
                          <a:effectLst/>
                          <a:latin typeface="Arial" charset="0"/>
                        </a:rPr>
                        <a:t> / </a:t>
                      </a:r>
                      <a:r>
                        <a:rPr kumimoji="0" lang="en-US" sz="2000" b="0" i="0" u="none" strike="noStrike" cap="none" normalizeH="0" baseline="0">
                          <a:ln>
                            <a:noFill/>
                          </a:ln>
                          <a:solidFill>
                            <a:srgbClr val="FF0000"/>
                          </a:solidFill>
                          <a:effectLst/>
                          <a:latin typeface="Arial" charset="0"/>
                          <a:sym typeface="Symbol" pitchFamily="80" charset="2"/>
                        </a:rPr>
                        <a:t></a:t>
                      </a:r>
                      <a:r>
                        <a:rPr kumimoji="0" lang="en-US" sz="2000" b="0" i="0" u="none" strike="noStrike" cap="none" normalizeH="0" baseline="0">
                          <a:ln>
                            <a:noFill/>
                          </a:ln>
                          <a:solidFill>
                            <a:srgbClr val="FF0000"/>
                          </a:solidFill>
                          <a:effectLst/>
                          <a:latin typeface="Arial" charset="0"/>
                        </a:rPr>
                        <a:t>C</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0000"/>
                          </a:solidFill>
                          <a:effectLst/>
                          <a:latin typeface="Arial" charset="0"/>
                        </a:rPr>
                        <a:t>Comments</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249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Dispersion only</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O</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218</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210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HCl</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114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D-D</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Xe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112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Dispersion only</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NH</a:t>
                      </a:r>
                      <a:r>
                        <a:rPr kumimoji="0" lang="en-US" sz="2000" b="0" i="0" u="none" strike="noStrike" cap="none" normalizeH="0" baseline="-25000">
                          <a:ln>
                            <a:noFill/>
                          </a:ln>
                          <a:solidFill>
                            <a:schemeClr val="tx1"/>
                          </a:solidFill>
                          <a:effectLst/>
                          <a:latin typeface="Arial" charset="0"/>
                        </a:rPr>
                        <a:t>3</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78</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H-bonding</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CO</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56</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CCl</a:t>
                      </a:r>
                      <a:r>
                        <a:rPr kumimoji="0" lang="en-US" sz="2000" b="0" i="0" u="none" strike="noStrike" cap="none" normalizeH="0" baseline="-25000">
                          <a:ln>
                            <a:noFill/>
                          </a:ln>
                          <a:solidFill>
                            <a:schemeClr val="tx1"/>
                          </a:solidFill>
                          <a:effectLst/>
                          <a:latin typeface="Arial" charset="0"/>
                        </a:rPr>
                        <a:t>4</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23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O-O</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Br</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7</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a:t>
                      </a:r>
                      <a:r>
                        <a:rPr kumimoji="0" lang="en-US" sz="2000" b="0" i="0" u="none" strike="noStrike" cap="none" normalizeH="0" baseline="-25000">
                          <a:ln>
                            <a:noFill/>
                          </a:ln>
                          <a:solidFill>
                            <a:schemeClr val="tx1"/>
                          </a:solidFill>
                          <a:effectLst/>
                          <a:latin typeface="Arial" charset="0"/>
                        </a:rPr>
                        <a:t>2</a:t>
                      </a:r>
                      <a:r>
                        <a:rPr kumimoji="0" lang="en-US" sz="2000" b="0" i="0" u="none" strike="noStrike" cap="none" normalizeH="0" baseline="0">
                          <a:ln>
                            <a:noFill/>
                          </a:ln>
                          <a:solidFill>
                            <a:schemeClr val="tx1"/>
                          </a:solidFill>
                          <a:effectLst/>
                          <a:latin typeface="Arial" charset="0"/>
                        </a:rPr>
                        <a:t>O</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H-bonding</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tx1"/>
                          </a:solidFill>
                          <a:effectLst/>
                          <a:latin typeface="Arial" charset="0"/>
                        </a:rPr>
                        <a:t>C</a:t>
                      </a:r>
                      <a:r>
                        <a:rPr kumimoji="0" lang="en-GB" sz="2000" b="0" i="0" u="none" strike="noStrike" cap="none" normalizeH="0" baseline="-25000">
                          <a:ln>
                            <a:noFill/>
                          </a:ln>
                          <a:solidFill>
                            <a:schemeClr val="tx1"/>
                          </a:solidFill>
                          <a:effectLst/>
                          <a:latin typeface="Arial" charset="0"/>
                        </a:rPr>
                        <a:t>6</a:t>
                      </a:r>
                      <a:r>
                        <a:rPr kumimoji="0" lang="en-GB" sz="2000" b="0" i="0" u="none" strike="noStrike" cap="none" normalizeH="0" baseline="0">
                          <a:ln>
                            <a:noFill/>
                          </a:ln>
                          <a:solidFill>
                            <a:schemeClr val="tx1"/>
                          </a:solidFill>
                          <a:effectLst/>
                          <a:latin typeface="Arial" charset="0"/>
                        </a:rPr>
                        <a:t>H</a:t>
                      </a:r>
                      <a:r>
                        <a:rPr kumimoji="0" lang="en-GB" sz="2000" b="0" i="0" u="none" strike="noStrike" cap="none" normalizeH="0" baseline="-25000">
                          <a:ln>
                            <a:noFill/>
                          </a:ln>
                          <a:solidFill>
                            <a:schemeClr val="tx1"/>
                          </a:solidFill>
                          <a:effectLst/>
                          <a:latin typeface="Arial" charset="0"/>
                        </a:rPr>
                        <a:t>6</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accent2"/>
                          </a:solidFill>
                          <a:effectLst/>
                          <a:latin typeface="Arial" charset="0"/>
                        </a:rPr>
                        <a:t>5</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tx1"/>
                          </a:solidFill>
                          <a:effectLst/>
                          <a:latin typeface="Arial" charset="0"/>
                        </a:rPr>
                        <a:t>I</a:t>
                      </a:r>
                      <a:r>
                        <a:rPr kumimoji="0" lang="en-GB"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accent2"/>
                          </a:solidFill>
                          <a:effectLst/>
                          <a:latin typeface="Arial" charset="0"/>
                        </a:rPr>
                        <a:t>114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NaCl</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801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Ionic</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tx1"/>
                          </a:solidFill>
                          <a:effectLst/>
                          <a:latin typeface="Arial" charset="0"/>
                        </a:rPr>
                        <a:t>Au</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accent2"/>
                          </a:solidFill>
                          <a:effectLst/>
                          <a:latin typeface="Arial" charset="0"/>
                        </a:rPr>
                        <a:t>1065</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a:ln>
                            <a:noFill/>
                          </a:ln>
                          <a:solidFill>
                            <a:srgbClr val="FF0000"/>
                          </a:solidFill>
                          <a:effectLst/>
                          <a:latin typeface="Arial" charset="0"/>
                        </a:rPr>
                        <a:t>Metallic</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tx1"/>
                          </a:solidFill>
                          <a:effectLst/>
                          <a:latin typeface="Arial" charset="0"/>
                        </a:rPr>
                        <a:t>C (graphite)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tx1"/>
                          </a:solidFill>
                          <a:effectLst/>
                          <a:latin typeface="Arial" charset="0"/>
                        </a:rPr>
                        <a:t>(subl.)</a:t>
                      </a:r>
                      <a:r>
                        <a:rPr kumimoji="0" lang="en-GB" sz="2000" b="0" i="0" u="none" strike="noStrike" cap="none" normalizeH="0" baseline="0">
                          <a:ln>
                            <a:noFill/>
                          </a:ln>
                          <a:solidFill>
                            <a:schemeClr val="accent2"/>
                          </a:solidFill>
                          <a:effectLst/>
                          <a:latin typeface="Arial" charset="0"/>
                        </a:rPr>
                        <a:t>   3427 </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a:ln>
                            <a:noFill/>
                          </a:ln>
                          <a:solidFill>
                            <a:srgbClr val="FF0000"/>
                          </a:solidFill>
                          <a:effectLst/>
                          <a:latin typeface="Arial" charset="0"/>
                        </a:rPr>
                        <a:t>Covalent</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GB"/>
              <a:t>Overview</a:t>
            </a:r>
          </a:p>
        </p:txBody>
      </p:sp>
      <p:sp>
        <p:nvSpPr>
          <p:cNvPr id="203779" name="Rectangle 3"/>
          <p:cNvSpPr>
            <a:spLocks noGrp="1" noChangeArrowheads="1"/>
          </p:cNvSpPr>
          <p:nvPr>
            <p:ph type="body" idx="1"/>
          </p:nvPr>
        </p:nvSpPr>
        <p:spPr/>
        <p:txBody>
          <a:bodyPr/>
          <a:lstStyle/>
          <a:p>
            <a:r>
              <a:rPr lang="en-GB">
                <a:cs typeface="Times New Roman" pitchFamily="18" charset="0"/>
              </a:rPr>
              <a:t>Intermolecular forces are critically important in determining the properties of matter. </a:t>
            </a:r>
          </a:p>
          <a:p>
            <a:r>
              <a:rPr lang="en-GB">
                <a:cs typeface="Times New Roman" pitchFamily="18" charset="0"/>
              </a:rPr>
              <a:t>We will discuss the forces that exist between atoms and molecules.</a:t>
            </a:r>
          </a:p>
          <a:p>
            <a:r>
              <a:rPr lang="en-GB">
                <a:cs typeface="Times New Roman" pitchFamily="18" charset="0"/>
              </a:rPr>
              <a:t>Evidence (taken from thermodynamic, structural and other experimental studies) will be provided for the existence of intermolecular forces. </a:t>
            </a:r>
          </a:p>
          <a:p>
            <a:r>
              <a:rPr lang="en-GB">
                <a:cs typeface="Times New Roman" pitchFamily="18" charset="0"/>
              </a:rPr>
              <a:t>The various types of intermolecular forces will be described: including the origin of the forces and their distance-dependence.  </a:t>
            </a:r>
          </a:p>
          <a:p>
            <a:r>
              <a:rPr lang="en-GB">
                <a:cs typeface="Times New Roman" pitchFamily="18" charset="0"/>
              </a:rPr>
              <a:t>A more detailed discussion of the consequences and implications of intermolecular forces will follow. </a:t>
            </a:r>
          </a:p>
          <a:p>
            <a:r>
              <a:rPr lang="en-GB">
                <a:cs typeface="Times New Roman" pitchFamily="18" charset="0"/>
              </a:rPr>
              <a:t>Finally, the “anomalous” properties of water and the importance of hydrogen bonding and the “hydrophobic effect” in biological systems will be analysed.</a:t>
            </a:r>
            <a:r>
              <a:rPr lang="en-GB">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3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3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3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3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37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3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1026"/>
          <p:cNvSpPr>
            <a:spLocks noGrp="1" noChangeArrowheads="1"/>
          </p:cNvSpPr>
          <p:nvPr>
            <p:ph type="title"/>
          </p:nvPr>
        </p:nvSpPr>
        <p:spPr/>
        <p:txBody>
          <a:bodyPr/>
          <a:lstStyle/>
          <a:p>
            <a:r>
              <a:rPr lang="en-GB"/>
              <a:t>Learning Objectives</a:t>
            </a:r>
          </a:p>
        </p:txBody>
      </p:sp>
      <p:sp>
        <p:nvSpPr>
          <p:cNvPr id="334851" name="Rectangle 1027"/>
          <p:cNvSpPr>
            <a:spLocks noGrp="1" noChangeArrowheads="1"/>
          </p:cNvSpPr>
          <p:nvPr>
            <p:ph type="body" idx="1"/>
          </p:nvPr>
        </p:nvSpPr>
        <p:spPr/>
        <p:txBody>
          <a:bodyPr/>
          <a:lstStyle/>
          <a:p>
            <a:pPr>
              <a:lnSpc>
                <a:spcPct val="90000"/>
              </a:lnSpc>
            </a:pPr>
            <a:r>
              <a:rPr lang="en-GB" sz="1800">
                <a:cs typeface="Arial" charset="0"/>
              </a:rPr>
              <a:t>To recognise the importance of intermolecular forces in determining the physical properties of matter;</a:t>
            </a:r>
          </a:p>
          <a:p>
            <a:pPr>
              <a:lnSpc>
                <a:spcPct val="90000"/>
              </a:lnSpc>
              <a:buFontTx/>
              <a:buNone/>
            </a:pPr>
            <a:endParaRPr lang="en-GB" sz="1800">
              <a:cs typeface="Arial" charset="0"/>
            </a:endParaRPr>
          </a:p>
          <a:p>
            <a:pPr>
              <a:lnSpc>
                <a:spcPct val="90000"/>
              </a:lnSpc>
            </a:pPr>
            <a:r>
              <a:rPr lang="en-GB" sz="1800">
                <a:cs typeface="Arial" charset="0"/>
              </a:rPr>
              <a:t>To know the experimental evidence for the existence of intermolecular forces;</a:t>
            </a:r>
          </a:p>
          <a:p>
            <a:pPr>
              <a:lnSpc>
                <a:spcPct val="90000"/>
              </a:lnSpc>
              <a:buFontTx/>
              <a:buNone/>
            </a:pPr>
            <a:endParaRPr lang="en-GB" sz="1800">
              <a:cs typeface="Arial" charset="0"/>
            </a:endParaRPr>
          </a:p>
          <a:p>
            <a:pPr>
              <a:lnSpc>
                <a:spcPct val="90000"/>
              </a:lnSpc>
              <a:buFontTx/>
              <a:buNone/>
            </a:pPr>
            <a:r>
              <a:rPr lang="en-GB" sz="1800">
                <a:cs typeface="Arial" charset="0"/>
              </a:rPr>
              <a:t>•	To understand the origins of the various types of intermolecular forces;</a:t>
            </a:r>
          </a:p>
          <a:p>
            <a:pPr>
              <a:lnSpc>
                <a:spcPct val="90000"/>
              </a:lnSpc>
            </a:pPr>
            <a:endParaRPr lang="en-GB" sz="1800"/>
          </a:p>
          <a:p>
            <a:pPr>
              <a:lnSpc>
                <a:spcPct val="90000"/>
              </a:lnSpc>
            </a:pPr>
            <a:r>
              <a:rPr lang="en-GB" sz="1800"/>
              <a:t>To know the distance-dependence of intermolecular forces of various types;</a:t>
            </a:r>
          </a:p>
          <a:p>
            <a:pPr>
              <a:lnSpc>
                <a:spcPct val="90000"/>
              </a:lnSpc>
            </a:pPr>
            <a:endParaRPr lang="en-GB" sz="1800"/>
          </a:p>
          <a:p>
            <a:pPr>
              <a:lnSpc>
                <a:spcPct val="90000"/>
              </a:lnSpc>
            </a:pPr>
            <a:r>
              <a:rPr lang="en-GB" sz="1800"/>
              <a:t>To understand the origins of the so-called “anomalous” properties of water.</a:t>
            </a:r>
          </a:p>
          <a:p>
            <a:pPr>
              <a:lnSpc>
                <a:spcPct val="90000"/>
              </a:lnSpc>
            </a:pPr>
            <a:endParaRPr lang="en-GB" sz="1800"/>
          </a:p>
          <a:p>
            <a:pPr>
              <a:lnSpc>
                <a:spcPct val="90000"/>
              </a:lnSpc>
            </a:pPr>
            <a:r>
              <a:rPr lang="en-GB" sz="1800"/>
              <a:t>To recognise the importance of hydrogen bonding and the hydrophobic effect in biological systems.</a:t>
            </a:r>
          </a:p>
          <a:p>
            <a:pPr>
              <a:lnSpc>
                <a:spcPct val="90000"/>
              </a:lnSpc>
            </a:pPr>
            <a:endParaRPr lang="en-GB" sz="1600"/>
          </a:p>
          <a:p>
            <a:pPr>
              <a:lnSpc>
                <a:spcPct val="90000"/>
              </a:lnSpc>
            </a:pPr>
            <a:endParaRPr lang="en-GB"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1026"/>
          <p:cNvSpPr>
            <a:spLocks noGrp="1" noChangeArrowheads="1"/>
          </p:cNvSpPr>
          <p:nvPr>
            <p:ph type="title"/>
          </p:nvPr>
        </p:nvSpPr>
        <p:spPr/>
        <p:txBody>
          <a:bodyPr/>
          <a:lstStyle/>
          <a:p>
            <a:r>
              <a:rPr lang="en-GB"/>
              <a:t>References</a:t>
            </a:r>
          </a:p>
        </p:txBody>
      </p:sp>
      <p:sp>
        <p:nvSpPr>
          <p:cNvPr id="355331" name="Rectangle 1027"/>
          <p:cNvSpPr>
            <a:spLocks noGrp="1" noChangeArrowheads="1"/>
          </p:cNvSpPr>
          <p:nvPr>
            <p:ph type="body" idx="1"/>
          </p:nvPr>
        </p:nvSpPr>
        <p:spPr/>
        <p:txBody>
          <a:bodyPr/>
          <a:lstStyle/>
          <a:p>
            <a:pPr>
              <a:buFontTx/>
              <a:buNone/>
            </a:pPr>
            <a:r>
              <a:rPr lang="en-GB">
                <a:solidFill>
                  <a:srgbClr val="FF0000"/>
                </a:solidFill>
                <a:cs typeface="Arial" charset="0"/>
              </a:rPr>
              <a:t>Fundamentals</a:t>
            </a:r>
          </a:p>
          <a:p>
            <a:r>
              <a:rPr lang="en-GB">
                <a:cs typeface="Arial" charset="0"/>
              </a:rPr>
              <a:t>P. W. Atkins, </a:t>
            </a:r>
            <a:r>
              <a:rPr lang="en-GB" i="1">
                <a:cs typeface="Arial" charset="0"/>
              </a:rPr>
              <a:t>The Elements of Physical Chemistry</a:t>
            </a:r>
            <a:r>
              <a:rPr lang="en-GB">
                <a:cs typeface="Arial" charset="0"/>
              </a:rPr>
              <a:t> (3</a:t>
            </a:r>
            <a:r>
              <a:rPr lang="en-GB" baseline="30000">
                <a:cs typeface="Arial" charset="0"/>
              </a:rPr>
              <a:t>rd</a:t>
            </a:r>
            <a:r>
              <a:rPr lang="en-GB">
                <a:cs typeface="Arial" charset="0"/>
              </a:rPr>
              <a:t> edition), OUP, Oxford, </a:t>
            </a:r>
            <a:r>
              <a:rPr lang="en-GB" b="1">
                <a:cs typeface="Arial" charset="0"/>
              </a:rPr>
              <a:t>2000</a:t>
            </a:r>
            <a:r>
              <a:rPr lang="en-GB">
                <a:cs typeface="Arial" charset="0"/>
              </a:rPr>
              <a:t>.</a:t>
            </a:r>
            <a:endParaRPr lang="en-GB">
              <a:cs typeface="Times New Roman" pitchFamily="18" charset="0"/>
            </a:endParaRPr>
          </a:p>
          <a:p>
            <a:r>
              <a:rPr lang="en-GB">
                <a:cs typeface="Arial" charset="0"/>
              </a:rPr>
              <a:t>P. W. Atkins, J. de Paula, </a:t>
            </a:r>
            <a:r>
              <a:rPr lang="en-GB" i="1">
                <a:cs typeface="Arial" charset="0"/>
              </a:rPr>
              <a:t>Atkins' Physical Chemistry</a:t>
            </a:r>
            <a:r>
              <a:rPr lang="en-GB">
                <a:cs typeface="Arial" charset="0"/>
              </a:rPr>
              <a:t> (7</a:t>
            </a:r>
            <a:r>
              <a:rPr lang="en-GB" baseline="30000">
                <a:cs typeface="Arial" charset="0"/>
              </a:rPr>
              <a:t>th</a:t>
            </a:r>
            <a:r>
              <a:rPr lang="en-GB">
                <a:cs typeface="Arial" charset="0"/>
              </a:rPr>
              <a:t> edition), OUP, Oxford, </a:t>
            </a:r>
            <a:r>
              <a:rPr lang="en-GB" b="1">
                <a:cs typeface="Arial" charset="0"/>
              </a:rPr>
              <a:t>2001</a:t>
            </a:r>
            <a:r>
              <a:rPr lang="en-GB">
                <a:cs typeface="Arial" charset="0"/>
              </a:rPr>
              <a:t>.</a:t>
            </a:r>
            <a:endParaRPr lang="en-GB">
              <a:cs typeface="Times New Roman" pitchFamily="18" charset="0"/>
            </a:endParaRPr>
          </a:p>
          <a:p>
            <a:r>
              <a:rPr lang="en-GB">
                <a:cs typeface="Times New Roman" pitchFamily="18" charset="0"/>
              </a:rPr>
              <a:t>K. A. Dill, S. Bromberg, </a:t>
            </a:r>
            <a:r>
              <a:rPr lang="en-GB" i="1">
                <a:cs typeface="Times New Roman" pitchFamily="18" charset="0"/>
              </a:rPr>
              <a:t>Molecular Driving Forces</a:t>
            </a:r>
            <a:r>
              <a:rPr lang="en-GB">
                <a:cs typeface="Times New Roman" pitchFamily="18" charset="0"/>
              </a:rPr>
              <a:t>, Garland Science, New York, </a:t>
            </a:r>
            <a:r>
              <a:rPr lang="en-GB" b="1">
                <a:cs typeface="Times New Roman" pitchFamily="18" charset="0"/>
              </a:rPr>
              <a:t>2003</a:t>
            </a:r>
            <a:r>
              <a:rPr lang="en-GB">
                <a:cs typeface="Times New Roman" pitchFamily="18" charset="0"/>
              </a:rPr>
              <a:t>.</a:t>
            </a:r>
          </a:p>
          <a:p>
            <a:endParaRPr lang="en-GB">
              <a:cs typeface="Times New Roman" pitchFamily="18" charset="0"/>
            </a:endParaRPr>
          </a:p>
          <a:p>
            <a:pPr>
              <a:buFontTx/>
              <a:buNone/>
            </a:pPr>
            <a:r>
              <a:rPr lang="en-GB">
                <a:solidFill>
                  <a:srgbClr val="FF0000"/>
                </a:solidFill>
              </a:rPr>
              <a:t>More Advanced</a:t>
            </a:r>
          </a:p>
          <a:p>
            <a:r>
              <a:rPr lang="en-GB"/>
              <a:t> M. Rigby, E. B. Smith, W. A. Wakeham, G. C. Maitland, </a:t>
            </a:r>
            <a:r>
              <a:rPr lang="en-GB" i="1"/>
              <a:t>The Forces Between Molecules</a:t>
            </a:r>
            <a:r>
              <a:rPr lang="en-GB"/>
              <a:t>, OUP, Oxford, </a:t>
            </a:r>
            <a:r>
              <a:rPr lang="en-GB" b="1"/>
              <a:t>1986</a:t>
            </a:r>
            <a:r>
              <a:rPr lang="en-GB"/>
              <a:t>.</a:t>
            </a:r>
          </a:p>
          <a:p>
            <a:r>
              <a:rPr lang="en-GB"/>
              <a:t>A. J. Stone, </a:t>
            </a:r>
            <a:r>
              <a:rPr lang="en-GB" i="1"/>
              <a:t>The Theory of Intermolecular Forces</a:t>
            </a:r>
            <a:r>
              <a:rPr lang="en-GB"/>
              <a:t>, OUP, Oxford, </a:t>
            </a:r>
            <a:r>
              <a:rPr lang="en-GB" b="1"/>
              <a:t>1997</a:t>
            </a:r>
            <a:r>
              <a:rPr lang="en-GB"/>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09600" y="304800"/>
            <a:ext cx="8229600" cy="762000"/>
          </a:xfrm>
        </p:spPr>
        <p:txBody>
          <a:bodyPr/>
          <a:lstStyle/>
          <a:p>
            <a:pPr marL="609600" indent="-609600"/>
            <a:r>
              <a:rPr lang="en-GB"/>
              <a:t>1. Evidence for Intermolecular Forces</a:t>
            </a:r>
          </a:p>
        </p:txBody>
      </p:sp>
      <p:sp>
        <p:nvSpPr>
          <p:cNvPr id="204803" name="Rectangle 3"/>
          <p:cNvSpPr>
            <a:spLocks noGrp="1" noChangeArrowheads="1"/>
          </p:cNvSpPr>
          <p:nvPr>
            <p:ph type="body" idx="1"/>
          </p:nvPr>
        </p:nvSpPr>
        <p:spPr>
          <a:xfrm>
            <a:off x="685800" y="1219200"/>
            <a:ext cx="7772400" cy="4800600"/>
          </a:xfrm>
        </p:spPr>
        <p:txBody>
          <a:bodyPr/>
          <a:lstStyle/>
          <a:p>
            <a:pPr>
              <a:lnSpc>
                <a:spcPct val="90000"/>
              </a:lnSpc>
            </a:pPr>
            <a:r>
              <a:rPr lang="en-GB" sz="1800">
                <a:solidFill>
                  <a:srgbClr val="FF0000"/>
                </a:solidFill>
              </a:rPr>
              <a:t>Solid and Liquid States of Matter</a:t>
            </a:r>
            <a:r>
              <a:rPr lang="en-GB" sz="1800"/>
              <a:t> – In the absence of interatomic or intermolecular forces, all matter would exist in the gas form, even at 0K!</a:t>
            </a:r>
          </a:p>
          <a:p>
            <a:pPr>
              <a:lnSpc>
                <a:spcPct val="90000"/>
              </a:lnSpc>
            </a:pPr>
            <a:endParaRPr lang="en-GB" sz="1800">
              <a:solidFill>
                <a:srgbClr val="FF0000"/>
              </a:solidFill>
            </a:endParaRPr>
          </a:p>
          <a:p>
            <a:pPr>
              <a:lnSpc>
                <a:spcPct val="90000"/>
              </a:lnSpc>
            </a:pPr>
            <a:r>
              <a:rPr lang="en-GB" sz="1800">
                <a:solidFill>
                  <a:srgbClr val="FF0000"/>
                </a:solidFill>
              </a:rPr>
              <a:t>Gas Imperfection</a:t>
            </a:r>
            <a:r>
              <a:rPr lang="en-GB" sz="1800"/>
              <a:t> – The failure of real gases to obey the </a:t>
            </a:r>
            <a:r>
              <a:rPr lang="en-GB" sz="1800">
                <a:solidFill>
                  <a:srgbClr val="008000"/>
                </a:solidFill>
              </a:rPr>
              <a:t>perfect/ideal gas equation of state</a:t>
            </a:r>
            <a:r>
              <a:rPr lang="en-GB" sz="1800"/>
              <a:t> (</a:t>
            </a:r>
            <a:r>
              <a:rPr lang="en-GB" sz="1800" i="1">
                <a:solidFill>
                  <a:srgbClr val="0714BB"/>
                </a:solidFill>
              </a:rPr>
              <a:t>PV</a:t>
            </a:r>
            <a:r>
              <a:rPr lang="en-GB" sz="1800">
                <a:solidFill>
                  <a:srgbClr val="0714BB"/>
                </a:solidFill>
              </a:rPr>
              <a:t> = </a:t>
            </a:r>
            <a:r>
              <a:rPr lang="en-GB" sz="1800" i="1">
                <a:solidFill>
                  <a:srgbClr val="0714BB"/>
                </a:solidFill>
              </a:rPr>
              <a:t>nRT</a:t>
            </a:r>
            <a:r>
              <a:rPr lang="en-GB" sz="1800"/>
              <a:t>).</a:t>
            </a:r>
          </a:p>
          <a:p>
            <a:pPr>
              <a:lnSpc>
                <a:spcPct val="90000"/>
              </a:lnSpc>
            </a:pPr>
            <a:endParaRPr lang="en-GB" sz="1800"/>
          </a:p>
          <a:p>
            <a:pPr>
              <a:lnSpc>
                <a:spcPct val="90000"/>
              </a:lnSpc>
            </a:pPr>
            <a:r>
              <a:rPr lang="en-GB" sz="1800">
                <a:solidFill>
                  <a:srgbClr val="FF0000"/>
                </a:solidFill>
              </a:rPr>
              <a:t>Non-Ideal Mixtures / Solutions</a:t>
            </a:r>
            <a:r>
              <a:rPr lang="en-GB" sz="1800"/>
              <a:t> – </a:t>
            </a:r>
            <a:r>
              <a:rPr lang="en-GB" sz="1800" i="1"/>
              <a:t>e.g.</a:t>
            </a:r>
            <a:r>
              <a:rPr lang="en-GB" sz="1800"/>
              <a:t> Deviations from </a:t>
            </a:r>
            <a:r>
              <a:rPr lang="en-GB" sz="1800">
                <a:solidFill>
                  <a:srgbClr val="008000"/>
                </a:solidFill>
              </a:rPr>
              <a:t>Raoult’s Law</a:t>
            </a:r>
            <a:r>
              <a:rPr lang="en-GB" sz="1800"/>
              <a:t> for an A-B mixture are due to different strengths of the A–A, B–B and A–B intermolecular forces.</a:t>
            </a:r>
          </a:p>
          <a:p>
            <a:pPr>
              <a:lnSpc>
                <a:spcPct val="90000"/>
              </a:lnSpc>
            </a:pPr>
            <a:endParaRPr lang="en-GB" sz="1800"/>
          </a:p>
          <a:p>
            <a:pPr>
              <a:lnSpc>
                <a:spcPct val="90000"/>
              </a:lnSpc>
            </a:pPr>
            <a:r>
              <a:rPr lang="en-GB" sz="1800">
                <a:solidFill>
                  <a:srgbClr val="FF0000"/>
                </a:solidFill>
              </a:rPr>
              <a:t>Transport Properties of Dilute Gases</a:t>
            </a:r>
            <a:r>
              <a:rPr lang="en-GB" sz="1800"/>
              <a:t> – The transport of momentum, energy or mass through a dilute gas, under the influence of a gradient of velocity, temperature or concentration, is affected by molecule-molecule collisions.  The corresponding transport coefficients (shear viscosity, thermal conductivity, diffusion) are directly related to the intermolecular forces between the gas molecules.</a:t>
            </a:r>
            <a:endParaRPr lang="en-GB" sz="1800">
              <a:solidFill>
                <a:srgbClr val="FF0000"/>
              </a:solidFill>
            </a:endParaRPr>
          </a:p>
          <a:p>
            <a:pPr>
              <a:lnSpc>
                <a:spcPct val="90000"/>
              </a:lnSpc>
            </a:pPr>
            <a:endParaRPr lang="en-GB" sz="1800"/>
          </a:p>
          <a:p>
            <a:pPr>
              <a:lnSpc>
                <a:spcPct val="90000"/>
              </a:lnSpc>
            </a:pPr>
            <a:endParaRPr lang="en-GB" sz="1800"/>
          </a:p>
          <a:p>
            <a:pPr>
              <a:lnSpc>
                <a:spcPct val="90000"/>
              </a:lnSpc>
            </a:pPr>
            <a:endParaRPr lang="en-GB"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6337656</TotalTime>
  <Words>6314</Words>
  <Application>Microsoft Macintosh PowerPoint</Application>
  <PresentationFormat>Overhead</PresentationFormat>
  <Paragraphs>912</Paragraphs>
  <Slides>58</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7" baseType="lpstr">
      <vt:lpstr>Arial</vt:lpstr>
      <vt:lpstr>Math B</vt:lpstr>
      <vt:lpstr>MT Extra</vt:lpstr>
      <vt:lpstr>Symbol</vt:lpstr>
      <vt:lpstr>Times</vt:lpstr>
      <vt:lpstr>Times New Roman</vt:lpstr>
      <vt:lpstr>Default Design</vt:lpstr>
      <vt:lpstr>Equation</vt:lpstr>
      <vt:lpstr>Chart</vt:lpstr>
      <vt:lpstr>PowerPoint Presentation</vt:lpstr>
      <vt:lpstr>PowerPoint Presentation</vt:lpstr>
      <vt:lpstr>PowerPoint Presentation</vt:lpstr>
      <vt:lpstr>PowerPoint Presentation</vt:lpstr>
      <vt:lpstr>Proteins - Intermolecular Forces   Jiri Vondrasek</vt:lpstr>
      <vt:lpstr>Overview</vt:lpstr>
      <vt:lpstr>Learning Objectives</vt:lpstr>
      <vt:lpstr>References</vt:lpstr>
      <vt:lpstr>1. Evidence for Intermolecular Forces</vt:lpstr>
      <vt:lpstr>PowerPoint Presentation</vt:lpstr>
      <vt:lpstr>2. The Nature of Intermolecular Forces</vt:lpstr>
      <vt:lpstr>PowerPoint Presentation</vt:lpstr>
      <vt:lpstr>PowerPoint Presentation</vt:lpstr>
      <vt:lpstr>PowerPoint Presentation</vt:lpstr>
      <vt:lpstr>PowerPoint Presentation</vt:lpstr>
      <vt:lpstr>3. Electric Multipoles</vt:lpstr>
      <vt:lpstr>PowerPoint Presentation</vt:lpstr>
      <vt:lpstr>PowerPoint Presentation</vt:lpstr>
      <vt:lpstr>PowerPoint Presentation</vt:lpstr>
      <vt:lpstr>Shapes of Electric Multipoles</vt:lpstr>
      <vt:lpstr>Dipole moments () and polarizability volumes ( = /40) for some atoms and molecules (1D (1 Debye) = 3.3361030 C m). </vt:lpstr>
      <vt:lpstr>4. Types of Intermolecular Interactions</vt:lpstr>
      <vt:lpstr>PowerPoint Presentation</vt:lpstr>
      <vt:lpstr>PowerPoint Presentation</vt:lpstr>
      <vt:lpstr>PowerPoint Presentation</vt:lpstr>
      <vt:lpstr>Dielectric Constant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Many-Body Energies</vt:lpstr>
      <vt:lpstr>PowerPoint Presentation</vt:lpstr>
      <vt:lpstr>PowerPoint Presentation</vt:lpstr>
      <vt:lpstr>6. Total Energy</vt:lpstr>
      <vt:lpstr>7. Comparison of Intermolecular Forces</vt:lpstr>
      <vt:lpstr>Distance-dependence and typical magnitudes of different types of IMF</vt:lpstr>
      <vt:lpstr>PowerPoint Presentation</vt:lpstr>
      <vt:lpstr>Comparison of boiling points (Tb) and effective Lennard–Jones potential well depths  for atomic and molecular dimers </vt:lpstr>
      <vt:lpstr>PowerPoint Presentation</vt:lpstr>
      <vt:lpstr>Comparison of melting points (Tm) of various elements and compounds </vt:lpstr>
    </vt:vector>
  </TitlesOfParts>
  <Company>University of Birmingham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Intermolecular Forces 1</dc:title>
  <dc:creator>Roy Johnston</dc:creator>
  <cp:lastModifiedBy>Microsoft Office User</cp:lastModifiedBy>
  <cp:revision>363</cp:revision>
  <dcterms:created xsi:type="dcterms:W3CDTF">2001-01-09T14:17:54Z</dcterms:created>
  <dcterms:modified xsi:type="dcterms:W3CDTF">2024-03-18T12:55:02Z</dcterms:modified>
</cp:coreProperties>
</file>