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561" r:id="rId2"/>
    <p:sldId id="698" r:id="rId3"/>
    <p:sldId id="699" r:id="rId4"/>
    <p:sldId id="582" r:id="rId5"/>
    <p:sldId id="866" r:id="rId6"/>
    <p:sldId id="673" r:id="rId7"/>
    <p:sldId id="674" r:id="rId8"/>
    <p:sldId id="682" r:id="rId9"/>
    <p:sldId id="675" r:id="rId10"/>
    <p:sldId id="676" r:id="rId11"/>
    <p:sldId id="858" r:id="rId12"/>
    <p:sldId id="677" r:id="rId13"/>
    <p:sldId id="678" r:id="rId14"/>
    <p:sldId id="741" r:id="rId15"/>
    <p:sldId id="679" r:id="rId16"/>
    <p:sldId id="700" r:id="rId17"/>
    <p:sldId id="701" r:id="rId18"/>
    <p:sldId id="584" r:id="rId19"/>
    <p:sldId id="776" r:id="rId20"/>
    <p:sldId id="777" r:id="rId21"/>
    <p:sldId id="797" r:id="rId22"/>
    <p:sldId id="867" r:id="rId23"/>
    <p:sldId id="868" r:id="rId24"/>
    <p:sldId id="870" r:id="rId25"/>
    <p:sldId id="869" r:id="rId26"/>
    <p:sldId id="871" r:id="rId27"/>
    <p:sldId id="742" r:id="rId28"/>
    <p:sldId id="804" r:id="rId29"/>
    <p:sldId id="562" r:id="rId30"/>
    <p:sldId id="570" r:id="rId31"/>
    <p:sldId id="684" r:id="rId32"/>
    <p:sldId id="672" r:id="rId33"/>
    <p:sldId id="576" r:id="rId34"/>
    <p:sldId id="820" r:id="rId35"/>
    <p:sldId id="834" r:id="rId36"/>
    <p:sldId id="821" r:id="rId37"/>
    <p:sldId id="823" r:id="rId38"/>
    <p:sldId id="824" r:id="rId39"/>
    <p:sldId id="826" r:id="rId40"/>
    <p:sldId id="827" r:id="rId41"/>
    <p:sldId id="857" r:id="rId42"/>
    <p:sldId id="837" r:id="rId43"/>
    <p:sldId id="766" r:id="rId44"/>
    <p:sldId id="687" r:id="rId45"/>
    <p:sldId id="840" r:id="rId46"/>
    <p:sldId id="841" r:id="rId47"/>
    <p:sldId id="842" r:id="rId48"/>
    <p:sldId id="843" r:id="rId49"/>
    <p:sldId id="844" r:id="rId50"/>
    <p:sldId id="845" r:id="rId51"/>
    <p:sldId id="846" r:id="rId52"/>
    <p:sldId id="847" r:id="rId53"/>
    <p:sldId id="848" r:id="rId54"/>
    <p:sldId id="849" r:id="rId55"/>
    <p:sldId id="863" r:id="rId56"/>
    <p:sldId id="860" r:id="rId57"/>
    <p:sldId id="865" r:id="rId58"/>
    <p:sldId id="775" r:id="rId59"/>
    <p:sldId id="585" r:id="rId60"/>
    <p:sldId id="702" r:id="rId61"/>
    <p:sldId id="703" r:id="rId62"/>
    <p:sldId id="704" r:id="rId63"/>
    <p:sldId id="707" r:id="rId64"/>
    <p:sldId id="709" r:id="rId65"/>
    <p:sldId id="710" r:id="rId66"/>
    <p:sldId id="711" r:id="rId67"/>
    <p:sldId id="713" r:id="rId68"/>
    <p:sldId id="712" r:id="rId69"/>
    <p:sldId id="680" r:id="rId70"/>
    <p:sldId id="724" r:id="rId71"/>
    <p:sldId id="725" r:id="rId72"/>
    <p:sldId id="726" r:id="rId73"/>
    <p:sldId id="719" r:id="rId74"/>
    <p:sldId id="720" r:id="rId75"/>
    <p:sldId id="721" r:id="rId76"/>
    <p:sldId id="722" r:id="rId77"/>
    <p:sldId id="723" r:id="rId78"/>
    <p:sldId id="861" r:id="rId79"/>
    <p:sldId id="862" r:id="rId80"/>
    <p:sldId id="864" r:id="rId81"/>
  </p:sldIdLst>
  <p:sldSz cx="9144000" cy="6858000" type="screen4x3"/>
  <p:notesSz cx="6985000" cy="9271000"/>
  <p:defaultTextStyle>
    <a:defPPr>
      <a:defRPr lang="en-US"/>
    </a:defPPr>
    <a:lvl1pPr algn="l" rtl="0" fontAlgn="base">
      <a:spcBef>
        <a:spcPct val="0"/>
      </a:spcBef>
      <a:spcAft>
        <a:spcPct val="0"/>
      </a:spcAft>
      <a:defRPr sz="2000" b="1" kern="1200">
        <a:solidFill>
          <a:schemeClr val="tx1"/>
        </a:solidFill>
        <a:latin typeface="Franklin Gothic Medium" pitchFamily="34" charset="0"/>
        <a:ea typeface="+mn-ea"/>
        <a:cs typeface="+mn-cs"/>
      </a:defRPr>
    </a:lvl1pPr>
    <a:lvl2pPr marL="457200" algn="l" rtl="0" fontAlgn="base">
      <a:spcBef>
        <a:spcPct val="0"/>
      </a:spcBef>
      <a:spcAft>
        <a:spcPct val="0"/>
      </a:spcAft>
      <a:defRPr sz="2000" b="1" kern="1200">
        <a:solidFill>
          <a:schemeClr val="tx1"/>
        </a:solidFill>
        <a:latin typeface="Franklin Gothic Medium" pitchFamily="34" charset="0"/>
        <a:ea typeface="+mn-ea"/>
        <a:cs typeface="+mn-cs"/>
      </a:defRPr>
    </a:lvl2pPr>
    <a:lvl3pPr marL="914400" algn="l" rtl="0" fontAlgn="base">
      <a:spcBef>
        <a:spcPct val="0"/>
      </a:spcBef>
      <a:spcAft>
        <a:spcPct val="0"/>
      </a:spcAft>
      <a:defRPr sz="2000" b="1" kern="1200">
        <a:solidFill>
          <a:schemeClr val="tx1"/>
        </a:solidFill>
        <a:latin typeface="Franklin Gothic Medium" pitchFamily="34" charset="0"/>
        <a:ea typeface="+mn-ea"/>
        <a:cs typeface="+mn-cs"/>
      </a:defRPr>
    </a:lvl3pPr>
    <a:lvl4pPr marL="1371600" algn="l" rtl="0" fontAlgn="base">
      <a:spcBef>
        <a:spcPct val="0"/>
      </a:spcBef>
      <a:spcAft>
        <a:spcPct val="0"/>
      </a:spcAft>
      <a:defRPr sz="2000" b="1" kern="1200">
        <a:solidFill>
          <a:schemeClr val="tx1"/>
        </a:solidFill>
        <a:latin typeface="Franklin Gothic Medium" pitchFamily="34" charset="0"/>
        <a:ea typeface="+mn-ea"/>
        <a:cs typeface="+mn-cs"/>
      </a:defRPr>
    </a:lvl4pPr>
    <a:lvl5pPr marL="1828800" algn="l" rtl="0" fontAlgn="base">
      <a:spcBef>
        <a:spcPct val="0"/>
      </a:spcBef>
      <a:spcAft>
        <a:spcPct val="0"/>
      </a:spcAft>
      <a:defRPr sz="2000" b="1" kern="1200">
        <a:solidFill>
          <a:schemeClr val="tx1"/>
        </a:solidFill>
        <a:latin typeface="Franklin Gothic Medium" pitchFamily="34" charset="0"/>
        <a:ea typeface="+mn-ea"/>
        <a:cs typeface="+mn-cs"/>
      </a:defRPr>
    </a:lvl5pPr>
    <a:lvl6pPr marL="2286000" algn="l" defTabSz="914400" rtl="0" eaLnBrk="1" latinLnBrk="0" hangingPunct="1">
      <a:defRPr sz="2000" b="1" kern="1200">
        <a:solidFill>
          <a:schemeClr val="tx1"/>
        </a:solidFill>
        <a:latin typeface="Franklin Gothic Medium" pitchFamily="34" charset="0"/>
        <a:ea typeface="+mn-ea"/>
        <a:cs typeface="+mn-cs"/>
      </a:defRPr>
    </a:lvl6pPr>
    <a:lvl7pPr marL="2743200" algn="l" defTabSz="914400" rtl="0" eaLnBrk="1" latinLnBrk="0" hangingPunct="1">
      <a:defRPr sz="2000" b="1" kern="1200">
        <a:solidFill>
          <a:schemeClr val="tx1"/>
        </a:solidFill>
        <a:latin typeface="Franklin Gothic Medium" pitchFamily="34" charset="0"/>
        <a:ea typeface="+mn-ea"/>
        <a:cs typeface="+mn-cs"/>
      </a:defRPr>
    </a:lvl7pPr>
    <a:lvl8pPr marL="3200400" algn="l" defTabSz="914400" rtl="0" eaLnBrk="1" latinLnBrk="0" hangingPunct="1">
      <a:defRPr sz="2000" b="1" kern="1200">
        <a:solidFill>
          <a:schemeClr val="tx1"/>
        </a:solidFill>
        <a:latin typeface="Franklin Gothic Medium" pitchFamily="34" charset="0"/>
        <a:ea typeface="+mn-ea"/>
        <a:cs typeface="+mn-cs"/>
      </a:defRPr>
    </a:lvl8pPr>
    <a:lvl9pPr marL="3657600" algn="l" defTabSz="914400" rtl="0" eaLnBrk="1" latinLnBrk="0" hangingPunct="1">
      <a:defRPr sz="2000" b="1" kern="1200">
        <a:solidFill>
          <a:schemeClr val="tx1"/>
        </a:solidFill>
        <a:latin typeface="Franklin Gothic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9999"/>
    <a:srgbClr val="FFFF00"/>
    <a:srgbClr val="0000FF"/>
    <a:srgbClr val="808080"/>
    <a:srgbClr val="006666"/>
    <a:srgbClr val="96969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41" autoAdjust="0"/>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3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b="0" smtClean="0">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b="0" smtClean="0">
                <a:latin typeface="Times New Roman" pitchFamily="18" charset="0"/>
              </a:defRPr>
            </a:lvl1pPr>
          </a:lstStyle>
          <a:p>
            <a:pPr>
              <a:defRPr/>
            </a:pPr>
            <a:fld id="{9807D04C-73C9-433E-8385-4B488AD3521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27651"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b="0" smtClean="0">
                <a:latin typeface="Times New Roman" pitchFamily="18"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b="0" smtClean="0">
                <a:latin typeface="Times New Roman"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b="0" smtClean="0">
                <a:latin typeface="Times New Roman" pitchFamily="18" charset="0"/>
              </a:defRPr>
            </a:lvl1pPr>
          </a:lstStyle>
          <a:p>
            <a:pPr>
              <a:defRPr/>
            </a:pPr>
            <a:fld id="{C692B933-F84A-4197-B8F3-16A4E6CBABE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F9DF2E7-5A7C-4EDD-9C64-B3CF4249B486}" type="slidenum">
              <a:rPr lang="en-US"/>
              <a:pPr/>
              <a:t>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9A5A329-5006-4612-9652-0812A36F0B60}" type="slidenum">
              <a:rPr lang="en-US"/>
              <a:pPr/>
              <a:t>10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60E05BE-E61C-4752-B57F-5F9B8A0A0A86}" type="slidenum">
              <a:rPr lang="en-US"/>
              <a:pPr/>
              <a:t>11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690E9B8-023A-4408-A0C7-EE65506DA9C9}" type="slidenum">
              <a:rPr lang="en-US"/>
              <a:pPr/>
              <a:t>12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0DD3389-9AC2-4DDE-B1B8-AFE88C1D41B8}" type="slidenum">
              <a:rPr lang="en-US"/>
              <a:pPr/>
              <a:t>13</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2632C5A-D909-4925-BD63-3C60BE458D8F}" type="slidenum">
              <a:rPr lang="en-US"/>
              <a:pPr/>
              <a:t>14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9BA5197-B972-47E9-B234-44283DF374E0}" type="slidenum">
              <a:rPr lang="en-US"/>
              <a:pPr/>
              <a:t>15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D68C80E-C8A8-480D-9601-AD453606DAE5}" type="slidenum">
              <a:rPr lang="en-US"/>
              <a:pPr/>
              <a:t>16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0186F68-4288-4F27-905F-CBEA5A004528}" type="slidenum">
              <a:rPr lang="en-US"/>
              <a:pPr/>
              <a:t>17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46ED85A-6FD5-439A-8155-2F36F8C5E0F1}" type="slidenum">
              <a:rPr lang="en-US"/>
              <a:pPr/>
              <a:t>18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64B78F3-1BD3-4AFD-9F40-D2177CDC4810}" type="slidenum">
              <a:rPr lang="en-US"/>
              <a:pPr/>
              <a:t>19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17F4597-058F-4D8D-B871-E526870C50A8}" type="slidenum">
              <a:rPr lang="en-US"/>
              <a:pPr/>
              <a:t>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B9B6284-ED03-4EA8-8A27-D87F4D7D5430}" type="slidenum">
              <a:rPr lang="en-US"/>
              <a:pPr/>
              <a:t>20</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EA0B741-8E49-47EB-B230-2AE2608AF2CD}" type="slidenum">
              <a:rPr lang="en-US"/>
              <a:pPr/>
              <a:t>21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7EBB560-0999-45BF-AD7A-195AAA512106}" type="slidenum">
              <a:rPr lang="en-US"/>
              <a:pPr/>
              <a:t>22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62A3F7B-9A9E-432F-841C-9BC2C4448BE5}" type="slidenum">
              <a:rPr lang="en-US"/>
              <a:pPr/>
              <a:t>23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E195F38-3922-4431-943E-C45DFA04DECB}" type="slidenum">
              <a:rPr lang="en-US"/>
              <a:pPr/>
              <a:t>24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1D32F07-16F0-43D9-BCE1-0A6846D5DD69}" type="slidenum">
              <a:rPr lang="en-US"/>
              <a:pPr/>
              <a:t>25</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A9AF3EC-0EA5-4900-9992-613BA85326EB}" type="slidenum">
              <a:rPr lang="en-US"/>
              <a:pPr/>
              <a:t>26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925B0B8-9506-4EC7-8EEB-9E6475F32ECB}" type="slidenum">
              <a:rPr lang="en-US"/>
              <a:pPr/>
              <a:t>27</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660F98-E97F-4334-A648-5B1F92FD1C5B}" type="slidenum">
              <a:rPr lang="en-US"/>
              <a:pPr/>
              <a:t>28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3DF165-14AC-402C-B59B-81F76BCE7422}" type="slidenum">
              <a:rPr lang="en-US"/>
              <a:pPr/>
              <a:t>29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D11E2FE-BEE2-48C0-8A27-78C88D803F8A}" type="slidenum">
              <a:rPr lang="en-US"/>
              <a:pPr/>
              <a:t>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2B47F27-FF09-4D8D-A782-69797AE7CB07}" type="slidenum">
              <a:rPr lang="en-US"/>
              <a:pPr/>
              <a:t>30</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5686B96-1C17-4E17-BCE3-CA08EFFE17D4}" type="slidenum">
              <a:rPr lang="en-US"/>
              <a:pPr/>
              <a:t>31</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55BC7CB-046B-4EDC-9FBD-EF613806A914}" type="slidenum">
              <a:rPr lang="en-US"/>
              <a:pPr/>
              <a:t>32</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868AAF2-DE56-4E10-9C81-0A82F4F8F205}" type="slidenum">
              <a:rPr lang="en-US"/>
              <a:pPr/>
              <a:t>33</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509CE94-1A2D-4CD0-A312-C6C5AB7CE994}" type="slidenum">
              <a:rPr lang="en-US"/>
              <a:pPr/>
              <a:t>34</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B26CC93-DF82-42DF-A425-4012B7FB68DA}" type="slidenum">
              <a:rPr lang="en-US"/>
              <a:pPr/>
              <a:t>35</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90414A0-A8E5-492E-A7C5-74D04BB43793}" type="slidenum">
              <a:rPr lang="en-US"/>
              <a:pPr/>
              <a:t>36</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BC378AC-388D-464A-BF10-CF0B0855B818}" type="slidenum">
              <a:rPr lang="en-US"/>
              <a:pPr/>
              <a:t>37</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504AA26-E7C1-41D2-995D-06F0A8C6AD79}" type="slidenum">
              <a:rPr lang="en-US"/>
              <a:pPr/>
              <a:t>38</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36EFBC5-9714-4370-B653-ED8ACB4CD745}" type="slidenum">
              <a:rPr lang="en-US"/>
              <a:pPr/>
              <a:t>39</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ED13189-F797-4EB6-BCCF-A44B9C31B0B2}" type="slidenum">
              <a:rPr lang="en-US"/>
              <a:pPr/>
              <a:t>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6A9C399-8804-42BA-AEB8-5114ECFCA4D7}" type="slidenum">
              <a:rPr lang="en-US"/>
              <a:pPr/>
              <a:t>40</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DA0FE5A-7F64-45F5-B61F-50BF1ABD4594}" type="slidenum">
              <a:rPr lang="en-US"/>
              <a:pPr/>
              <a:t>41</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C816662-DD73-43CF-8AFB-0ED3F5F0607C}" type="slidenum">
              <a:rPr lang="en-US"/>
              <a:pPr/>
              <a:t>42</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A14913D-6581-4440-9F04-39E426930D7A}" type="slidenum">
              <a:rPr lang="en-US"/>
              <a:pPr/>
              <a:t>43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DBA485B-DF4D-43DD-8BF8-0E37DC282413}" type="slidenum">
              <a:rPr lang="en-US"/>
              <a:pPr/>
              <a:t>44</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A94997-E1B6-4D25-B21C-8D91007DE0BC}" type="slidenum">
              <a:rPr lang="en-US"/>
              <a:pPr/>
              <a:t>45</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AB6AE21-5571-4D27-9EDC-EA39DDA70513}" type="slidenum">
              <a:rPr lang="en-US"/>
              <a:pPr/>
              <a:t>46</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73E6426F-E9C5-4D32-BB9F-5CEE7416574F}" type="slidenum">
              <a:rPr lang="en-US"/>
              <a:pPr/>
              <a:t>47</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519E372-1457-419E-9CAD-898F3D1309E0}" type="slidenum">
              <a:rPr lang="en-US"/>
              <a:pPr/>
              <a:t>48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800539F-9FE2-4615-8DAB-315C1B6FB1E2}" type="slidenum">
              <a:rPr lang="en-US"/>
              <a:pPr/>
              <a:t>49</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3CF5C69-5145-46F2-B107-457F75D5AC17}" type="slidenum">
              <a:rPr lang="en-US"/>
              <a:pPr/>
              <a:t>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98500" y="4403725"/>
            <a:ext cx="5588000" cy="4171950"/>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F28A370-1E26-489D-9CD8-A48BD8B0D814}" type="slidenum">
              <a:rPr lang="en-US"/>
              <a:pPr/>
              <a:t>50</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0576974-6DFC-4568-AA83-E1F968E5673C}" type="slidenum">
              <a:rPr lang="en-US"/>
              <a:pPr/>
              <a:t>51</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178FF03-34E0-4F48-B949-D326E3DF56E7}" type="slidenum">
              <a:rPr lang="en-US"/>
              <a:pPr/>
              <a:t>52</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DD9D3F5-CF87-4CF1-9A01-BB8C49573A87}" type="slidenum">
              <a:rPr lang="en-US"/>
              <a:pPr/>
              <a:t>53</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C146C77-BD77-4BF7-9985-1BDAC5F22908}" type="slidenum">
              <a:rPr lang="en-US"/>
              <a:pPr/>
              <a:t>54</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80DD5E3-DF91-40BF-B4C7-55100D9500A4}" type="slidenum">
              <a:rPr lang="en-US"/>
              <a:pPr/>
              <a:t>55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92DB208-3CC3-435F-8944-B70077754216}" type="slidenum">
              <a:rPr lang="en-US"/>
              <a:pPr/>
              <a:t>56</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24F34FB-C026-4FBF-964F-63F4DD8212DD}" type="slidenum">
              <a:rPr lang="en-US"/>
              <a:pPr/>
              <a:t>57</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B5DAEE9-0A34-4E6F-A80A-8702ACB0BA57}" type="slidenum">
              <a:rPr lang="en-US"/>
              <a:pPr/>
              <a:t>58</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38E2FC17-BF3A-4600-B818-FA7373D76F3F}" type="slidenum">
              <a:rPr lang="en-US"/>
              <a:pPr/>
              <a:t>59</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EAC55EF-A978-443D-9F0C-2FAC5419A573}" type="slidenum">
              <a:rPr lang="en-US"/>
              <a:pPr/>
              <a:t>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086E50B-1D8C-402B-9201-EB58D07A46F7}" type="slidenum">
              <a:rPr lang="en-US"/>
              <a:pPr/>
              <a:t>60</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B319C0E-36FB-4CF4-A351-227259E8BF6E}" type="slidenum">
              <a:rPr lang="en-US"/>
              <a:pPr/>
              <a:t>61</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FE57CB0-1DD1-429F-9C17-B393494FA2D7}" type="slidenum">
              <a:rPr lang="en-US"/>
              <a:pPr/>
              <a:t>62</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AD1853E-C0AC-444E-B565-55C869CF2068}" type="slidenum">
              <a:rPr lang="en-US"/>
              <a:pPr/>
              <a:t>63</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9E81BE9-B196-4A4C-9476-1963EDE666D0}" type="slidenum">
              <a:rPr lang="en-US"/>
              <a:pPr/>
              <a:t>64</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0A4DCDB-6F87-4E5A-B5F2-BDBE7164FA19}" type="slidenum">
              <a:rPr lang="en-US"/>
              <a:pPr/>
              <a:t>65</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FB6D6F4-6B68-42AF-B9D8-17C8D1EF643C}" type="slidenum">
              <a:rPr lang="en-US"/>
              <a:pPr/>
              <a:t>66</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53BEF1C-569F-4D31-95AA-027E3B348F8E}" type="slidenum">
              <a:rPr lang="en-US"/>
              <a:pPr/>
              <a:t>67</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E4D35AC-38D6-445C-81EB-A532D21F50F9}" type="slidenum">
              <a:rPr lang="en-US"/>
              <a:pPr/>
              <a:t>68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076E3BB2-62CE-4334-8351-275FA9AB5017}" type="slidenum">
              <a:rPr lang="en-US"/>
              <a:pPr/>
              <a:t>69</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672B893-9710-447D-BAF3-6DEED90C8A0A}" type="slidenum">
              <a:rPr lang="en-US"/>
              <a:pPr/>
              <a:t>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78FB84-7A61-4E79-8D0F-FA742E4259F4}" type="slidenum">
              <a:rPr lang="en-US"/>
              <a:pPr/>
              <a:t>70</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47782DE-EDF8-4C3F-AA0F-D226455A023F}" type="slidenum">
              <a:rPr lang="en-US"/>
              <a:pPr/>
              <a:t>71</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7AFE8A4-1826-4581-B7F1-6031231D3133}" type="slidenum">
              <a:rPr lang="en-US"/>
              <a:pPr/>
              <a:t>72</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78679A3-E7C5-47F0-B5CD-996C54BAB44F}" type="slidenum">
              <a:rPr lang="en-US"/>
              <a:pPr/>
              <a:t>73</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B58F5F11-6C96-4B5E-9529-43538FF4448F}" type="slidenum">
              <a:rPr lang="en-US"/>
              <a:pPr/>
              <a:t>74</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FAB3CF9-AA9C-4364-84DE-AD0E84142522}" type="slidenum">
              <a:rPr lang="en-US"/>
              <a:pPr/>
              <a:t>75</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D70F97C5-0297-4B3E-8B51-56AF02E9570F}" type="slidenum">
              <a:rPr lang="en-US"/>
              <a:pPr/>
              <a:t>76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AEF8AF9-FA35-439C-8057-9D1A27CDD1DB}" type="slidenum">
              <a:rPr lang="en-US"/>
              <a:pPr/>
              <a:t>77</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FC9FC94-9889-416A-9B15-8211FCC3EFAF}" type="slidenum">
              <a:rPr lang="en-US"/>
              <a:pPr/>
              <a:t>78</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C42064A-6D90-4735-ABC7-7190BF571D50}" type="slidenum">
              <a:rPr lang="en-US"/>
              <a:pPr/>
              <a:t>79</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618F936-63CB-469A-B7CF-E945A7BAD529}" type="slidenum">
              <a:rPr lang="en-US"/>
              <a:pPr/>
              <a:t>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809AE99-9DB8-42EF-8F49-B3339DBE1667}" type="slidenum">
              <a:rPr lang="en-US"/>
              <a:pPr/>
              <a:t>80</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84DA4AF-84E2-45EB-9D5C-B94C318FB49B}" type="slidenum">
              <a:rPr lang="en-US"/>
              <a:pPr/>
              <a:t>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4C1CF-7D28-46CE-8065-DBF4B6D6B2A7}"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5C05E-530E-4126-8D98-70D4F73E63FF}"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F0E75C-3F9D-49AE-931F-EB0EBCD42220}"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05FF43-5A30-4445-AD08-123EA470470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A2BD3-5BCB-4A49-B497-428DF03AFBC4}"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1E42F-97A6-4930-A511-02FC7B8B0BBC}"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8C22C-C902-41AE-89F4-5192AA46FCBB}"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0A175-B49B-4BF9-9154-E92497AB7F1A}"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6E9977-1EC8-4A24-AFD5-09D0B0034159}"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F314A-46E5-4ED9-8109-26F148CAF0CE}"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99A2C-9763-47F0-9887-485F8DD186EA}"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5A92DE81-151E-45C7-9E63-200B6C5F6F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6.emf"/><Relationship Id="rId3" Type="http://schemas.openxmlformats.org/officeDocument/2006/relationships/notesSlide" Target="../notesSlides/notesSlide10.xml"/><Relationship Id="rId7" Type="http://schemas.openxmlformats.org/officeDocument/2006/relationships/image" Target="../media/image13.e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6.emf"/><Relationship Id="rId3" Type="http://schemas.openxmlformats.org/officeDocument/2006/relationships/notesSlide" Target="../notesSlides/notesSlide11.xml"/><Relationship Id="rId7" Type="http://schemas.openxmlformats.org/officeDocument/2006/relationships/image" Target="../media/image13.e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image" Target="../media/image18.emf"/><Relationship Id="rId12" Type="http://schemas.openxmlformats.org/officeDocument/2006/relationships/oleObject" Target="../embeddings/oleObject29.bin"/><Relationship Id="rId17" Type="http://schemas.openxmlformats.org/officeDocument/2006/relationships/image" Target="../media/image23.emf"/><Relationship Id="rId2" Type="http://schemas.openxmlformats.org/officeDocument/2006/relationships/slideLayout" Target="../slideLayouts/slideLayout7.xml"/><Relationship Id="rId16"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9.emf"/><Relationship Id="rId1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emf"/><Relationship Id="rId5" Type="http://schemas.openxmlformats.org/officeDocument/2006/relationships/oleObject" Target="../embeddings/oleObject33.bin"/><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embeddings/oleObject34.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hyperlink" Target="http://www.expasy.org/tool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expasy.ch/tools/protscale.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image" Target="../media/image37.e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39.png"/><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49.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9.png"/><Relationship Id="rId5" Type="http://schemas.openxmlformats.org/officeDocument/2006/relationships/oleObject" Target="../embeddings/oleObject40.bin"/><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9.png"/><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emf"/><Relationship Id="rId3" Type="http://schemas.openxmlformats.org/officeDocument/2006/relationships/notesSlide" Target="../notesSlides/notesSlide7.xml"/><Relationship Id="rId7" Type="http://schemas.openxmlformats.org/officeDocument/2006/relationships/image" Target="../media/image6.emf"/><Relationship Id="rId12" Type="http://schemas.openxmlformats.org/officeDocument/2006/relationships/oleObject" Target="../embeddings/oleObject5.bin"/><Relationship Id="rId17" Type="http://schemas.openxmlformats.org/officeDocument/2006/relationships/image" Target="../media/image11.e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emf"/><Relationship Id="rId1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cop.mrc-lmb.cam.ac.uk/scop/"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image" Target="../media/image6.emf"/><Relationship Id="rId12" Type="http://schemas.openxmlformats.org/officeDocument/2006/relationships/oleObject" Target="../embeddings/oleObject12.bin"/><Relationship Id="rId17" Type="http://schemas.openxmlformats.org/officeDocument/2006/relationships/image" Target="../media/image11.emf"/><Relationship Id="rId2" Type="http://schemas.openxmlformats.org/officeDocument/2006/relationships/slideLayout" Target="../slideLayouts/slideLayout7.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7.emf"/><Relationship Id="rId14" Type="http://schemas.openxmlformats.org/officeDocument/2006/relationships/oleObject" Target="../embeddings/oleObject13.bin"/></Relationships>
</file>

<file path=ppt/slides/_rels/slide80.xml.rels><?xml version="1.0" encoding="UTF-8" standalone="yes"?>
<Relationships xmlns="http://schemas.openxmlformats.org/package/2006/relationships"><Relationship Id="rId3" Type="http://schemas.openxmlformats.org/officeDocument/2006/relationships/hyperlink" Target="http://www.uniprot.org/"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81000"/>
            <a:ext cx="7772400" cy="990600"/>
          </a:xfrm>
        </p:spPr>
        <p:txBody>
          <a:bodyPr/>
          <a:lstStyle/>
          <a:p>
            <a:pPr eaLnBrk="1" hangingPunct="1"/>
            <a:r>
              <a:rPr lang="en-US" sz="4000" b="1" dirty="0">
                <a:solidFill>
                  <a:srgbClr val="00643C"/>
                </a:solidFill>
                <a:latin typeface="Franklin Gothic Demi Cond" pitchFamily="34" charset="0"/>
              </a:rPr>
              <a:t>Proteins and their  Structures</a:t>
            </a:r>
            <a:r>
              <a:rPr lang="en-US" sz="4000" b="1" dirty="0">
                <a:solidFill>
                  <a:schemeClr val="hlink"/>
                </a:solidFill>
                <a:latin typeface="Franklin Gothic Medium" pitchFamily="34" charset="0"/>
              </a:rPr>
              <a:t> </a:t>
            </a:r>
            <a:br>
              <a:rPr lang="en-US" sz="4000" b="1" dirty="0">
                <a:solidFill>
                  <a:schemeClr val="hlink"/>
                </a:solidFill>
                <a:latin typeface="Franklin Gothic Medium" pitchFamily="34" charset="0"/>
              </a:rPr>
            </a:br>
            <a:endParaRPr lang="en-US" sz="4000" b="1" dirty="0">
              <a:solidFill>
                <a:schemeClr val="hlink"/>
              </a:solidFill>
              <a:latin typeface="Franklin Gothic Medium" pitchFamily="34" charset="0"/>
            </a:endParaRPr>
          </a:p>
        </p:txBody>
      </p:sp>
      <p:sp>
        <p:nvSpPr>
          <p:cNvPr id="16387" name="Rectangle 3"/>
          <p:cNvSpPr>
            <a:spLocks noGrp="1" noChangeArrowheads="1"/>
          </p:cNvSpPr>
          <p:nvPr>
            <p:ph type="body" idx="1"/>
          </p:nvPr>
        </p:nvSpPr>
        <p:spPr>
          <a:xfrm>
            <a:off x="609600" y="1905000"/>
            <a:ext cx="8077200" cy="3733800"/>
          </a:xfrm>
        </p:spPr>
        <p:txBody>
          <a:bodyPr/>
          <a:lstStyle/>
          <a:p>
            <a:pPr eaLnBrk="1" hangingPunct="1">
              <a:buClr>
                <a:schemeClr val="tx1"/>
              </a:buClr>
            </a:pPr>
            <a:r>
              <a:rPr lang="en-US" dirty="0">
                <a:latin typeface="Franklin Gothic Medium" pitchFamily="34" charset="0"/>
              </a:rPr>
              <a:t> </a:t>
            </a:r>
            <a:r>
              <a:rPr lang="en-US" dirty="0">
                <a:solidFill>
                  <a:srgbClr val="0000FF"/>
                </a:solidFill>
                <a:latin typeface="Franklin Gothic Medium" pitchFamily="34" charset="0"/>
              </a:rPr>
              <a:t>The basic building blocks: amino acids</a:t>
            </a:r>
          </a:p>
          <a:p>
            <a:pPr eaLnBrk="1" hangingPunct="1">
              <a:buClr>
                <a:schemeClr val="tx1"/>
              </a:buClr>
            </a:pPr>
            <a:r>
              <a:rPr lang="en-US" dirty="0">
                <a:solidFill>
                  <a:srgbClr val="0000FF"/>
                </a:solidFill>
                <a:latin typeface="Franklin Gothic Medium" pitchFamily="34" charset="0"/>
              </a:rPr>
              <a:t> Secondary structure</a:t>
            </a:r>
          </a:p>
          <a:p>
            <a:pPr eaLnBrk="1" hangingPunct="1">
              <a:buClr>
                <a:schemeClr val="tx1"/>
              </a:buClr>
            </a:pPr>
            <a:r>
              <a:rPr lang="en-US" dirty="0">
                <a:solidFill>
                  <a:srgbClr val="0000FF"/>
                </a:solidFill>
                <a:latin typeface="Franklin Gothic Medium" pitchFamily="34" charset="0"/>
              </a:rPr>
              <a:t> Forces that drive folding</a:t>
            </a:r>
          </a:p>
          <a:p>
            <a:pPr eaLnBrk="1" hangingPunct="1">
              <a:buClr>
                <a:schemeClr val="tx1"/>
              </a:buClr>
            </a:pPr>
            <a:r>
              <a:rPr lang="en-US" dirty="0">
                <a:solidFill>
                  <a:srgbClr val="0000FF"/>
                </a:solidFill>
                <a:latin typeface="Franklin Gothic Medium" pitchFamily="34" charset="0"/>
              </a:rPr>
              <a:t> Motifs or </a:t>
            </a:r>
            <a:r>
              <a:rPr lang="en-US" dirty="0" err="1">
                <a:solidFill>
                  <a:srgbClr val="0000FF"/>
                </a:solidFill>
                <a:latin typeface="Franklin Gothic Medium" pitchFamily="34" charset="0"/>
              </a:rPr>
              <a:t>supersecondary</a:t>
            </a:r>
            <a:r>
              <a:rPr lang="en-US" dirty="0">
                <a:solidFill>
                  <a:srgbClr val="0000FF"/>
                </a:solidFill>
                <a:latin typeface="Franklin Gothic Medium" pitchFamily="34" charset="0"/>
              </a:rPr>
              <a:t> structure</a:t>
            </a:r>
          </a:p>
          <a:p>
            <a:pPr eaLnBrk="1" hangingPunct="1">
              <a:buClr>
                <a:schemeClr val="tx1"/>
              </a:buClr>
            </a:pPr>
            <a:r>
              <a:rPr lang="en-US" dirty="0">
                <a:solidFill>
                  <a:srgbClr val="0000FF"/>
                </a:solidFill>
                <a:latin typeface="Franklin Gothic Medium" pitchFamily="34" charset="0"/>
              </a:rPr>
              <a:t> Domains</a:t>
            </a:r>
          </a:p>
          <a:p>
            <a:pPr eaLnBrk="1" hangingPunct="1">
              <a:buClr>
                <a:schemeClr val="tx1"/>
              </a:buClr>
            </a:pPr>
            <a:r>
              <a:rPr lang="en-US" dirty="0">
                <a:solidFill>
                  <a:srgbClr val="0000FF"/>
                </a:solidFill>
                <a:latin typeface="Franklin Gothic Medium" pitchFamily="34" charset="0"/>
              </a:rPr>
              <a:t> Finding out more about structures</a:t>
            </a:r>
          </a:p>
        </p:txBody>
      </p:sp>
      <p:grpSp>
        <p:nvGrpSpPr>
          <p:cNvPr id="16388" name="Group 4"/>
          <p:cNvGrpSpPr>
            <a:grpSpLocks/>
          </p:cNvGrpSpPr>
          <p:nvPr/>
        </p:nvGrpSpPr>
        <p:grpSpPr bwMode="auto">
          <a:xfrm>
            <a:off x="8229600" y="1066800"/>
            <a:ext cx="685800" cy="457200"/>
            <a:chOff x="4800" y="1200"/>
            <a:chExt cx="432" cy="288"/>
          </a:xfrm>
        </p:grpSpPr>
        <p:sp>
          <p:nvSpPr>
            <p:cNvPr id="1638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1639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8"/>
          <p:cNvGraphicFramePr>
            <a:graphicFrameLocks noChangeAspect="1"/>
          </p:cNvGraphicFramePr>
          <p:nvPr/>
        </p:nvGraphicFramePr>
        <p:xfrm>
          <a:off x="304800" y="228600"/>
          <a:ext cx="1709738" cy="2455863"/>
        </p:xfrm>
        <a:graphic>
          <a:graphicData uri="http://schemas.openxmlformats.org/presentationml/2006/ole">
            <mc:AlternateContent xmlns:mc="http://schemas.openxmlformats.org/markup-compatibility/2006">
              <mc:Choice xmlns:v="urn:schemas-microsoft-com:vml" Requires="v">
                <p:oleObj spid="_x0000_s4133" name="ACD ChemSketch 2.0" r:id="rId4" imgW="1338120" imgH="1923120" progId="ACD.ChemSketch.20">
                  <p:embed/>
                </p:oleObj>
              </mc:Choice>
              <mc:Fallback>
                <p:oleObj name="ACD ChemSketch 2.0" r:id="rId4" imgW="1338120" imgH="1923120" progId="ACD.ChemSketch.20">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1709738"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2"/>
          <p:cNvSpPr txBox="1">
            <a:spLocks noChangeArrowheads="1"/>
          </p:cNvSpPr>
          <p:nvPr/>
        </p:nvSpPr>
        <p:spPr bwMode="auto">
          <a:xfrm>
            <a:off x="5113338" y="100013"/>
            <a:ext cx="3725862" cy="1920875"/>
          </a:xfrm>
          <a:prstGeom prst="rect">
            <a:avLst/>
          </a:prstGeom>
          <a:noFill/>
          <a:ln w="9525">
            <a:noFill/>
            <a:miter lim="800000"/>
            <a:headEnd/>
            <a:tailEnd/>
          </a:ln>
        </p:spPr>
        <p:txBody>
          <a:bodyPr>
            <a:spAutoFit/>
          </a:bodyPr>
          <a:lstStyle/>
          <a:p>
            <a:pPr algn="ctr"/>
            <a:r>
              <a:rPr lang="en-US" b="0"/>
              <a:t>Charged amino acids:</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chemeClr val="hlink"/>
                </a:solidFill>
              </a:rPr>
              <a:t>Histidine	HIS	</a:t>
            </a:r>
            <a:r>
              <a:rPr lang="en-US">
                <a:solidFill>
                  <a:schemeClr val="hlink"/>
                </a:solidFill>
              </a:rPr>
              <a:t>H</a:t>
            </a:r>
            <a:endParaRPr lang="en-US" b="0">
              <a:solidFill>
                <a:schemeClr val="hlink"/>
              </a:solidFill>
            </a:endParaRPr>
          </a:p>
        </p:txBody>
      </p:sp>
      <p:sp>
        <p:nvSpPr>
          <p:cNvPr id="4104" name="Rectangle 4"/>
          <p:cNvSpPr>
            <a:spLocks noChangeArrowheads="1"/>
          </p:cNvSpPr>
          <p:nvPr/>
        </p:nvSpPr>
        <p:spPr bwMode="auto">
          <a:xfrm>
            <a:off x="609600" y="2819400"/>
            <a:ext cx="1730375" cy="336550"/>
          </a:xfrm>
          <a:prstGeom prst="rect">
            <a:avLst/>
          </a:prstGeom>
          <a:noFill/>
          <a:ln w="9525">
            <a:noFill/>
            <a:miter lim="800000"/>
            <a:headEnd/>
            <a:tailEnd/>
          </a:ln>
        </p:spPr>
        <p:txBody>
          <a:bodyPr wrap="none">
            <a:spAutoFit/>
          </a:bodyPr>
          <a:lstStyle/>
          <a:p>
            <a:r>
              <a:rPr lang="en-US" sz="1600" b="0">
                <a:latin typeface="Arial Black" pitchFamily="34" charset="0"/>
              </a:rPr>
              <a:t>Glutamic acid</a:t>
            </a:r>
          </a:p>
        </p:txBody>
      </p:sp>
      <p:sp>
        <p:nvSpPr>
          <p:cNvPr id="4105" name="Rectangle 5"/>
          <p:cNvSpPr>
            <a:spLocks noChangeArrowheads="1"/>
          </p:cNvSpPr>
          <p:nvPr/>
        </p:nvSpPr>
        <p:spPr bwMode="auto">
          <a:xfrm>
            <a:off x="3062288" y="2819400"/>
            <a:ext cx="1662112" cy="336550"/>
          </a:xfrm>
          <a:prstGeom prst="rect">
            <a:avLst/>
          </a:prstGeom>
          <a:noFill/>
          <a:ln w="9525">
            <a:noFill/>
            <a:miter lim="800000"/>
            <a:headEnd/>
            <a:tailEnd/>
          </a:ln>
        </p:spPr>
        <p:txBody>
          <a:bodyPr wrap="none">
            <a:spAutoFit/>
          </a:bodyPr>
          <a:lstStyle/>
          <a:p>
            <a:r>
              <a:rPr lang="en-US" sz="1600" b="0">
                <a:latin typeface="Arial Black" pitchFamily="34" charset="0"/>
              </a:rPr>
              <a:t>Aspartic acid</a:t>
            </a:r>
          </a:p>
        </p:txBody>
      </p:sp>
      <p:graphicFrame>
        <p:nvGraphicFramePr>
          <p:cNvPr id="4099" name="Object 9"/>
          <p:cNvGraphicFramePr>
            <a:graphicFrameLocks noChangeAspect="1"/>
          </p:cNvGraphicFramePr>
          <p:nvPr/>
        </p:nvGraphicFramePr>
        <p:xfrm>
          <a:off x="2557463" y="304800"/>
          <a:ext cx="1709737" cy="2197100"/>
        </p:xfrm>
        <a:graphic>
          <a:graphicData uri="http://schemas.openxmlformats.org/presentationml/2006/ole">
            <mc:AlternateContent xmlns:mc="http://schemas.openxmlformats.org/markup-compatibility/2006">
              <mc:Choice xmlns:v="urn:schemas-microsoft-com:vml" Requires="v">
                <p:oleObj spid="_x0000_s4134" name="ACD ChemSketch 2.0" r:id="rId6" imgW="1338120" imgH="1719000" progId="ACD.ChemSketch.20">
                  <p:embed/>
                </p:oleObj>
              </mc:Choice>
              <mc:Fallback>
                <p:oleObj name="ACD ChemSketch 2.0" r:id="rId6" imgW="1338120" imgH="1719000" progId="ACD.ChemSketch.20">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304800"/>
                        <a:ext cx="1709737"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0"/>
          <p:cNvGraphicFramePr>
            <a:graphicFrameLocks noChangeAspect="1"/>
          </p:cNvGraphicFramePr>
          <p:nvPr/>
        </p:nvGraphicFramePr>
        <p:xfrm>
          <a:off x="392113" y="3268663"/>
          <a:ext cx="1970087" cy="2979737"/>
        </p:xfrm>
        <a:graphic>
          <a:graphicData uri="http://schemas.openxmlformats.org/presentationml/2006/ole">
            <mc:AlternateContent xmlns:mc="http://schemas.openxmlformats.org/markup-compatibility/2006">
              <mc:Choice xmlns:v="urn:schemas-microsoft-com:vml" Requires="v">
                <p:oleObj spid="_x0000_s4135" name="ACD ChemSketch 2.0" r:id="rId8" imgW="1539360" imgH="2331720" progId="ACD.ChemSketch.20">
                  <p:embed/>
                </p:oleObj>
              </mc:Choice>
              <mc:Fallback>
                <p:oleObj name="ACD ChemSketch 2.0" r:id="rId8" imgW="1539360" imgH="2331720" progId="ACD.ChemSketch.20">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3268663"/>
                        <a:ext cx="197008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11"/>
          <p:cNvGraphicFramePr>
            <a:graphicFrameLocks noChangeAspect="1"/>
          </p:cNvGraphicFramePr>
          <p:nvPr/>
        </p:nvGraphicFramePr>
        <p:xfrm>
          <a:off x="2895600" y="3248025"/>
          <a:ext cx="2390775" cy="3228975"/>
        </p:xfrm>
        <a:graphic>
          <a:graphicData uri="http://schemas.openxmlformats.org/presentationml/2006/ole">
            <mc:AlternateContent xmlns:mc="http://schemas.openxmlformats.org/markup-compatibility/2006">
              <mc:Choice xmlns:v="urn:schemas-microsoft-com:vml" Requires="v">
                <p:oleObj spid="_x0000_s4136" name="ACD ChemSketch 2.0" r:id="rId10" imgW="1871640" imgH="2526840" progId="ACD.ChemSketch.20">
                  <p:embed/>
                </p:oleObj>
              </mc:Choice>
              <mc:Fallback>
                <p:oleObj name="ACD ChemSketch 2.0" r:id="rId10" imgW="1871640" imgH="2526840" progId="ACD.ChemSketch.20">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248025"/>
                        <a:ext cx="2390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Rectangle 12"/>
          <p:cNvSpPr>
            <a:spLocks noChangeArrowheads="1"/>
          </p:cNvSpPr>
          <p:nvPr/>
        </p:nvSpPr>
        <p:spPr bwMode="auto">
          <a:xfrm>
            <a:off x="1143000" y="6477000"/>
            <a:ext cx="904875" cy="336550"/>
          </a:xfrm>
          <a:prstGeom prst="rect">
            <a:avLst/>
          </a:prstGeom>
          <a:noFill/>
          <a:ln w="9525">
            <a:noFill/>
            <a:miter lim="800000"/>
            <a:headEnd/>
            <a:tailEnd/>
          </a:ln>
        </p:spPr>
        <p:txBody>
          <a:bodyPr wrap="none">
            <a:spAutoFit/>
          </a:bodyPr>
          <a:lstStyle/>
          <a:p>
            <a:r>
              <a:rPr lang="en-US" sz="1600" b="0">
                <a:latin typeface="Arial Black" pitchFamily="34" charset="0"/>
              </a:rPr>
              <a:t>Lysine</a:t>
            </a:r>
          </a:p>
        </p:txBody>
      </p:sp>
      <p:sp>
        <p:nvSpPr>
          <p:cNvPr id="4107" name="Rectangle 13"/>
          <p:cNvSpPr>
            <a:spLocks noChangeArrowheads="1"/>
          </p:cNvSpPr>
          <p:nvPr/>
        </p:nvSpPr>
        <p:spPr bwMode="auto">
          <a:xfrm>
            <a:off x="3886200" y="6445250"/>
            <a:ext cx="1109663" cy="336550"/>
          </a:xfrm>
          <a:prstGeom prst="rect">
            <a:avLst/>
          </a:prstGeom>
          <a:noFill/>
          <a:ln w="9525">
            <a:noFill/>
            <a:miter lim="800000"/>
            <a:headEnd/>
            <a:tailEnd/>
          </a:ln>
        </p:spPr>
        <p:txBody>
          <a:bodyPr wrap="none">
            <a:spAutoFit/>
          </a:bodyPr>
          <a:lstStyle/>
          <a:p>
            <a:r>
              <a:rPr lang="en-US" sz="1600" b="0">
                <a:latin typeface="Arial Black" pitchFamily="34" charset="0"/>
              </a:rPr>
              <a:t>Arginine</a:t>
            </a:r>
          </a:p>
        </p:txBody>
      </p:sp>
      <p:graphicFrame>
        <p:nvGraphicFramePr>
          <p:cNvPr id="4102" name="Object 14"/>
          <p:cNvGraphicFramePr>
            <a:graphicFrameLocks noChangeAspect="1"/>
          </p:cNvGraphicFramePr>
          <p:nvPr/>
        </p:nvGraphicFramePr>
        <p:xfrm>
          <a:off x="5943600" y="3656013"/>
          <a:ext cx="2362200" cy="2274887"/>
        </p:xfrm>
        <a:graphic>
          <a:graphicData uri="http://schemas.openxmlformats.org/presentationml/2006/ole">
            <mc:AlternateContent xmlns:mc="http://schemas.openxmlformats.org/markup-compatibility/2006">
              <mc:Choice xmlns:v="urn:schemas-microsoft-com:vml" Requires="v">
                <p:oleObj spid="_x0000_s4137" name="ACD ChemSketch 2.0" r:id="rId12" imgW="1877400" imgH="1810440" progId="ACD.ChemSketch.20">
                  <p:embed/>
                </p:oleObj>
              </mc:Choice>
              <mc:Fallback>
                <p:oleObj name="ACD ChemSketch 2.0" r:id="rId12" imgW="1877400" imgH="1810440" progId="ACD.ChemSketch.20">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656013"/>
                        <a:ext cx="23622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Rectangle 15"/>
          <p:cNvSpPr>
            <a:spLocks noChangeArrowheads="1"/>
          </p:cNvSpPr>
          <p:nvPr/>
        </p:nvSpPr>
        <p:spPr bwMode="auto">
          <a:xfrm>
            <a:off x="6975475" y="5943600"/>
            <a:ext cx="1177925" cy="336550"/>
          </a:xfrm>
          <a:prstGeom prst="rect">
            <a:avLst/>
          </a:prstGeom>
          <a:noFill/>
          <a:ln w="9525">
            <a:noFill/>
            <a:miter lim="800000"/>
            <a:headEnd/>
            <a:tailEnd/>
          </a:ln>
        </p:spPr>
        <p:txBody>
          <a:bodyPr wrap="none">
            <a:spAutoFit/>
          </a:bodyPr>
          <a:lstStyle/>
          <a:p>
            <a:r>
              <a:rPr lang="en-US" sz="1600" b="0">
                <a:latin typeface="Arial Black" pitchFamily="34" charset="0"/>
              </a:rPr>
              <a:t>Histidine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04800" y="228600"/>
          <a:ext cx="1709738" cy="2455863"/>
        </p:xfrm>
        <a:graphic>
          <a:graphicData uri="http://schemas.openxmlformats.org/presentationml/2006/ole">
            <mc:AlternateContent xmlns:mc="http://schemas.openxmlformats.org/markup-compatibility/2006">
              <mc:Choice xmlns:v="urn:schemas-microsoft-com:vml" Requires="v">
                <p:oleObj spid="_x0000_s5157" name="ACD ChemSketch 2.0" r:id="rId4" imgW="1338120" imgH="1923120" progId="ACD.ChemSketch.20">
                  <p:embed/>
                </p:oleObj>
              </mc:Choice>
              <mc:Fallback>
                <p:oleObj name="ACD ChemSketch 2.0" r:id="rId4" imgW="1338120" imgH="1923120"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1709738"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3"/>
          <p:cNvSpPr txBox="1">
            <a:spLocks noChangeArrowheads="1"/>
          </p:cNvSpPr>
          <p:nvPr/>
        </p:nvSpPr>
        <p:spPr bwMode="auto">
          <a:xfrm>
            <a:off x="5113338" y="100013"/>
            <a:ext cx="3725862" cy="1920875"/>
          </a:xfrm>
          <a:prstGeom prst="rect">
            <a:avLst/>
          </a:prstGeom>
          <a:noFill/>
          <a:ln w="9525">
            <a:noFill/>
            <a:miter lim="800000"/>
            <a:headEnd/>
            <a:tailEnd/>
          </a:ln>
        </p:spPr>
        <p:txBody>
          <a:bodyPr>
            <a:spAutoFit/>
          </a:bodyPr>
          <a:lstStyle/>
          <a:p>
            <a:pPr algn="ctr"/>
            <a:r>
              <a:rPr lang="en-US" b="0"/>
              <a:t>Charged amino acids:</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chemeClr val="hlink"/>
                </a:solidFill>
              </a:rPr>
              <a:t>Histidine	HIS	</a:t>
            </a:r>
            <a:r>
              <a:rPr lang="en-US">
                <a:solidFill>
                  <a:schemeClr val="hlink"/>
                </a:solidFill>
              </a:rPr>
              <a:t>H</a:t>
            </a:r>
            <a:endParaRPr lang="en-US" b="0">
              <a:solidFill>
                <a:schemeClr val="hlink"/>
              </a:solidFill>
            </a:endParaRPr>
          </a:p>
        </p:txBody>
      </p:sp>
      <p:sp>
        <p:nvSpPr>
          <p:cNvPr id="5128" name="Rectangle 4"/>
          <p:cNvSpPr>
            <a:spLocks noChangeArrowheads="1"/>
          </p:cNvSpPr>
          <p:nvPr/>
        </p:nvSpPr>
        <p:spPr bwMode="auto">
          <a:xfrm>
            <a:off x="609600" y="2819400"/>
            <a:ext cx="1730375" cy="336550"/>
          </a:xfrm>
          <a:prstGeom prst="rect">
            <a:avLst/>
          </a:prstGeom>
          <a:noFill/>
          <a:ln w="9525">
            <a:noFill/>
            <a:miter lim="800000"/>
            <a:headEnd/>
            <a:tailEnd/>
          </a:ln>
        </p:spPr>
        <p:txBody>
          <a:bodyPr wrap="none">
            <a:spAutoFit/>
          </a:bodyPr>
          <a:lstStyle/>
          <a:p>
            <a:r>
              <a:rPr lang="en-US" sz="1600" b="0">
                <a:latin typeface="Arial Black" pitchFamily="34" charset="0"/>
              </a:rPr>
              <a:t>Glutamic acid</a:t>
            </a:r>
          </a:p>
        </p:txBody>
      </p:sp>
      <p:sp>
        <p:nvSpPr>
          <p:cNvPr id="5129" name="Rectangle 5"/>
          <p:cNvSpPr>
            <a:spLocks noChangeArrowheads="1"/>
          </p:cNvSpPr>
          <p:nvPr/>
        </p:nvSpPr>
        <p:spPr bwMode="auto">
          <a:xfrm>
            <a:off x="3062288" y="2819400"/>
            <a:ext cx="1662112" cy="336550"/>
          </a:xfrm>
          <a:prstGeom prst="rect">
            <a:avLst/>
          </a:prstGeom>
          <a:noFill/>
          <a:ln w="9525">
            <a:noFill/>
            <a:miter lim="800000"/>
            <a:headEnd/>
            <a:tailEnd/>
          </a:ln>
        </p:spPr>
        <p:txBody>
          <a:bodyPr wrap="none">
            <a:spAutoFit/>
          </a:bodyPr>
          <a:lstStyle/>
          <a:p>
            <a:r>
              <a:rPr lang="en-US" sz="1600" b="0">
                <a:latin typeface="Arial Black" pitchFamily="34" charset="0"/>
              </a:rPr>
              <a:t>Aspartic acid</a:t>
            </a:r>
          </a:p>
        </p:txBody>
      </p:sp>
      <p:graphicFrame>
        <p:nvGraphicFramePr>
          <p:cNvPr id="5123" name="Object 6"/>
          <p:cNvGraphicFramePr>
            <a:graphicFrameLocks noChangeAspect="1"/>
          </p:cNvGraphicFramePr>
          <p:nvPr/>
        </p:nvGraphicFramePr>
        <p:xfrm>
          <a:off x="2557463" y="304800"/>
          <a:ext cx="1709737" cy="2197100"/>
        </p:xfrm>
        <a:graphic>
          <a:graphicData uri="http://schemas.openxmlformats.org/presentationml/2006/ole">
            <mc:AlternateContent xmlns:mc="http://schemas.openxmlformats.org/markup-compatibility/2006">
              <mc:Choice xmlns:v="urn:schemas-microsoft-com:vml" Requires="v">
                <p:oleObj spid="_x0000_s5158" name="ACD ChemSketch 2.0" r:id="rId6" imgW="1338120" imgH="1719000" progId="ACD.ChemSketch.20">
                  <p:embed/>
                </p:oleObj>
              </mc:Choice>
              <mc:Fallback>
                <p:oleObj name="ACD ChemSketch 2.0" r:id="rId6" imgW="1338120" imgH="1719000" progId="ACD.ChemSketch.2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304800"/>
                        <a:ext cx="1709737"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7"/>
          <p:cNvGraphicFramePr>
            <a:graphicFrameLocks noChangeAspect="1"/>
          </p:cNvGraphicFramePr>
          <p:nvPr/>
        </p:nvGraphicFramePr>
        <p:xfrm>
          <a:off x="392113" y="3268663"/>
          <a:ext cx="1970087" cy="2979737"/>
        </p:xfrm>
        <a:graphic>
          <a:graphicData uri="http://schemas.openxmlformats.org/presentationml/2006/ole">
            <mc:AlternateContent xmlns:mc="http://schemas.openxmlformats.org/markup-compatibility/2006">
              <mc:Choice xmlns:v="urn:schemas-microsoft-com:vml" Requires="v">
                <p:oleObj spid="_x0000_s5159" name="ACD ChemSketch 2.0" r:id="rId8" imgW="1539360" imgH="2331720" progId="ACD.ChemSketch.20">
                  <p:embed/>
                </p:oleObj>
              </mc:Choice>
              <mc:Fallback>
                <p:oleObj name="ACD ChemSketch 2.0" r:id="rId8" imgW="1539360" imgH="2331720" progId="ACD.ChemSketch.2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3268663"/>
                        <a:ext cx="197008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8"/>
          <p:cNvGraphicFramePr>
            <a:graphicFrameLocks noChangeAspect="1"/>
          </p:cNvGraphicFramePr>
          <p:nvPr/>
        </p:nvGraphicFramePr>
        <p:xfrm>
          <a:off x="2895600" y="3248025"/>
          <a:ext cx="2390775" cy="3228975"/>
        </p:xfrm>
        <a:graphic>
          <a:graphicData uri="http://schemas.openxmlformats.org/presentationml/2006/ole">
            <mc:AlternateContent xmlns:mc="http://schemas.openxmlformats.org/markup-compatibility/2006">
              <mc:Choice xmlns:v="urn:schemas-microsoft-com:vml" Requires="v">
                <p:oleObj spid="_x0000_s5160" name="ACD ChemSketch 2.0" r:id="rId10" imgW="1871640" imgH="2526840" progId="ACD.ChemSketch.20">
                  <p:embed/>
                </p:oleObj>
              </mc:Choice>
              <mc:Fallback>
                <p:oleObj name="ACD ChemSketch 2.0" r:id="rId10" imgW="1871640" imgH="2526840" progId="ACD.ChemSketch.20">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248025"/>
                        <a:ext cx="2390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Rectangle 9"/>
          <p:cNvSpPr>
            <a:spLocks noChangeArrowheads="1"/>
          </p:cNvSpPr>
          <p:nvPr/>
        </p:nvSpPr>
        <p:spPr bwMode="auto">
          <a:xfrm>
            <a:off x="1143000" y="6477000"/>
            <a:ext cx="904875" cy="336550"/>
          </a:xfrm>
          <a:prstGeom prst="rect">
            <a:avLst/>
          </a:prstGeom>
          <a:noFill/>
          <a:ln w="9525">
            <a:noFill/>
            <a:miter lim="800000"/>
            <a:headEnd/>
            <a:tailEnd/>
          </a:ln>
        </p:spPr>
        <p:txBody>
          <a:bodyPr wrap="none">
            <a:spAutoFit/>
          </a:bodyPr>
          <a:lstStyle/>
          <a:p>
            <a:r>
              <a:rPr lang="en-US" sz="1600" b="0">
                <a:latin typeface="Arial Black" pitchFamily="34" charset="0"/>
              </a:rPr>
              <a:t>Lysine</a:t>
            </a:r>
          </a:p>
        </p:txBody>
      </p:sp>
      <p:sp>
        <p:nvSpPr>
          <p:cNvPr id="5131" name="Rectangle 10"/>
          <p:cNvSpPr>
            <a:spLocks noChangeArrowheads="1"/>
          </p:cNvSpPr>
          <p:nvPr/>
        </p:nvSpPr>
        <p:spPr bwMode="auto">
          <a:xfrm>
            <a:off x="3886200" y="6445250"/>
            <a:ext cx="1109663" cy="336550"/>
          </a:xfrm>
          <a:prstGeom prst="rect">
            <a:avLst/>
          </a:prstGeom>
          <a:noFill/>
          <a:ln w="9525">
            <a:noFill/>
            <a:miter lim="800000"/>
            <a:headEnd/>
            <a:tailEnd/>
          </a:ln>
        </p:spPr>
        <p:txBody>
          <a:bodyPr wrap="none">
            <a:spAutoFit/>
          </a:bodyPr>
          <a:lstStyle/>
          <a:p>
            <a:r>
              <a:rPr lang="en-US" sz="1600" b="0">
                <a:latin typeface="Arial Black" pitchFamily="34" charset="0"/>
              </a:rPr>
              <a:t>Arginine</a:t>
            </a:r>
          </a:p>
        </p:txBody>
      </p:sp>
      <p:graphicFrame>
        <p:nvGraphicFramePr>
          <p:cNvPr id="5126" name="Object 11"/>
          <p:cNvGraphicFramePr>
            <a:graphicFrameLocks noChangeAspect="1"/>
          </p:cNvGraphicFramePr>
          <p:nvPr/>
        </p:nvGraphicFramePr>
        <p:xfrm>
          <a:off x="5943600" y="3656013"/>
          <a:ext cx="2362200" cy="2274887"/>
        </p:xfrm>
        <a:graphic>
          <a:graphicData uri="http://schemas.openxmlformats.org/presentationml/2006/ole">
            <mc:AlternateContent xmlns:mc="http://schemas.openxmlformats.org/markup-compatibility/2006">
              <mc:Choice xmlns:v="urn:schemas-microsoft-com:vml" Requires="v">
                <p:oleObj spid="_x0000_s5161" name="ACD ChemSketch 2.0" r:id="rId12" imgW="1877400" imgH="1810440" progId="ACD.ChemSketch.20">
                  <p:embed/>
                </p:oleObj>
              </mc:Choice>
              <mc:Fallback>
                <p:oleObj name="ACD ChemSketch 2.0" r:id="rId12" imgW="1877400" imgH="1810440" progId="ACD.ChemSketch.20">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3656013"/>
                        <a:ext cx="23622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Rectangle 12"/>
          <p:cNvSpPr>
            <a:spLocks noChangeArrowheads="1"/>
          </p:cNvSpPr>
          <p:nvPr/>
        </p:nvSpPr>
        <p:spPr bwMode="auto">
          <a:xfrm>
            <a:off x="6975475" y="5943600"/>
            <a:ext cx="1177925" cy="336550"/>
          </a:xfrm>
          <a:prstGeom prst="rect">
            <a:avLst/>
          </a:prstGeom>
          <a:noFill/>
          <a:ln w="9525">
            <a:noFill/>
            <a:miter lim="800000"/>
            <a:headEnd/>
            <a:tailEnd/>
          </a:ln>
        </p:spPr>
        <p:txBody>
          <a:bodyPr wrap="none">
            <a:spAutoFit/>
          </a:bodyPr>
          <a:lstStyle/>
          <a:p>
            <a:r>
              <a:rPr lang="en-US" sz="1600" b="0">
                <a:latin typeface="Arial Black" pitchFamily="34" charset="0"/>
              </a:rPr>
              <a:t>Histidine</a:t>
            </a:r>
          </a:p>
        </p:txBody>
      </p:sp>
      <p:sp>
        <p:nvSpPr>
          <p:cNvPr id="5133" name="Rectangle 13"/>
          <p:cNvSpPr>
            <a:spLocks noChangeArrowheads="1"/>
          </p:cNvSpPr>
          <p:nvPr/>
        </p:nvSpPr>
        <p:spPr bwMode="auto">
          <a:xfrm>
            <a:off x="5715000" y="3505200"/>
            <a:ext cx="2819400" cy="2971800"/>
          </a:xfrm>
          <a:prstGeom prst="rect">
            <a:avLst/>
          </a:prstGeom>
          <a:noFill/>
          <a:ln w="76200">
            <a:solidFill>
              <a:srgbClr val="FFFF00"/>
            </a:solidFill>
            <a:miter lim="800000"/>
            <a:headEnd/>
            <a:tailEnd/>
          </a:ln>
        </p:spPr>
        <p:txBody>
          <a:bodyPr wrap="none" anchor="ctr"/>
          <a:lstStyle/>
          <a:p>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chemeClr val="hlink"/>
                </a:solidFill>
              </a:rPr>
              <a:t>Glutamine	GLN	</a:t>
            </a:r>
            <a:r>
              <a:rPr lang="en-US">
                <a:solidFill>
                  <a:schemeClr val="hlink"/>
                </a:solidFill>
              </a:rPr>
              <a:t>Q</a:t>
            </a:r>
          </a:p>
          <a:p>
            <a:r>
              <a:rPr lang="en-US" b="0">
                <a:solidFill>
                  <a:schemeClr val="hlink"/>
                </a:solidFill>
              </a:rPr>
              <a:t>Asparagine	ASN	</a:t>
            </a:r>
            <a:r>
              <a:rPr lang="en-US">
                <a:solidFill>
                  <a:schemeClr val="hlink"/>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chemeClr val="hlink"/>
                </a:solidFill>
              </a:rPr>
              <a:t>Serine		SER	</a:t>
            </a:r>
            <a:r>
              <a:rPr lang="en-US">
                <a:solidFill>
                  <a:schemeClr val="hlink"/>
                </a:solidFill>
              </a:rPr>
              <a:t>S</a:t>
            </a:r>
          </a:p>
          <a:p>
            <a:r>
              <a:rPr lang="en-US" b="0">
                <a:solidFill>
                  <a:schemeClr val="hlink"/>
                </a:solidFill>
              </a:rPr>
              <a:t>Threonine	THR	</a:t>
            </a:r>
            <a:r>
              <a:rPr lang="en-US">
                <a:solidFill>
                  <a:schemeClr val="hlink"/>
                </a:solidFill>
              </a:rPr>
              <a:t>T</a:t>
            </a:r>
          </a:p>
          <a:p>
            <a:r>
              <a:rPr lang="en-US" b="0">
                <a:solidFill>
                  <a:schemeClr val="hlink"/>
                </a:solidFill>
              </a:rPr>
              <a:t>Tyrosine		TYR	</a:t>
            </a:r>
            <a:r>
              <a:rPr lang="en-US">
                <a:solidFill>
                  <a:schemeClr val="hlink"/>
                </a:solidFill>
              </a:rPr>
              <a:t>Y</a:t>
            </a:r>
          </a:p>
          <a:p>
            <a:r>
              <a:rPr lang="en-US" b="0">
                <a:solidFill>
                  <a:schemeClr val="hlink"/>
                </a:solidFill>
              </a:rPr>
              <a:t>Tryptophan	TRP	</a:t>
            </a:r>
            <a:r>
              <a:rPr lang="en-US">
                <a:solidFill>
                  <a:schemeClr val="hlink"/>
                </a:solidFill>
              </a:rPr>
              <a:t>W</a:t>
            </a:r>
          </a:p>
          <a:p>
            <a:r>
              <a:rPr lang="en-US" b="0">
                <a:solidFill>
                  <a:schemeClr val="hlink"/>
                </a:solidFill>
              </a:rPr>
              <a:t>Histidine	HIS	</a:t>
            </a:r>
            <a:r>
              <a:rPr lang="en-US">
                <a:solidFill>
                  <a:schemeClr val="hlink"/>
                </a:solidFill>
              </a:rPr>
              <a:t>H</a:t>
            </a:r>
          </a:p>
          <a:p>
            <a:r>
              <a:rPr lang="en-US" b="0">
                <a:solidFill>
                  <a:schemeClr val="hlink"/>
                </a:solidFill>
              </a:rPr>
              <a:t>Cysteine	CYS	</a:t>
            </a:r>
            <a:r>
              <a:rPr lang="en-US">
                <a:solidFill>
                  <a:schemeClr val="hlink"/>
                </a:solidFill>
              </a:rPr>
              <a:t>C</a:t>
            </a:r>
          </a:p>
        </p:txBody>
      </p:sp>
      <p:sp>
        <p:nvSpPr>
          <p:cNvPr id="28675" name="Text Box 5"/>
          <p:cNvSpPr txBox="1">
            <a:spLocks noChangeArrowheads="1"/>
          </p:cNvSpPr>
          <p:nvPr/>
        </p:nvSpPr>
        <p:spPr bwMode="auto">
          <a:xfrm>
            <a:off x="2819400" y="4114800"/>
            <a:ext cx="1768475" cy="701675"/>
          </a:xfrm>
          <a:prstGeom prst="rect">
            <a:avLst/>
          </a:prstGeom>
          <a:noFill/>
          <a:ln w="9525">
            <a:noFill/>
            <a:miter lim="800000"/>
            <a:headEnd/>
            <a:tailEnd/>
          </a:ln>
        </p:spPr>
        <p:txBody>
          <a:bodyPr>
            <a:spAutoFit/>
          </a:bodyPr>
          <a:lstStyle/>
          <a:p>
            <a:pPr algn="ctr"/>
            <a:r>
              <a:rPr lang="en-US" b="0"/>
              <a:t>Polar</a:t>
            </a:r>
          </a:p>
          <a:p>
            <a:pPr algn="ctr"/>
            <a:r>
              <a:rPr lang="en-US" b="0"/>
              <a:t>amino acids</a:t>
            </a:r>
          </a:p>
        </p:txBody>
      </p:sp>
      <p:sp>
        <p:nvSpPr>
          <p:cNvPr id="28676" name="Line 6"/>
          <p:cNvSpPr>
            <a:spLocks noChangeShapeType="1"/>
          </p:cNvSpPr>
          <p:nvPr/>
        </p:nvSpPr>
        <p:spPr bwMode="auto">
          <a:xfrm flipV="1">
            <a:off x="4343400" y="3962400"/>
            <a:ext cx="685800" cy="457200"/>
          </a:xfrm>
          <a:prstGeom prst="line">
            <a:avLst/>
          </a:prstGeom>
          <a:noFill/>
          <a:ln w="19050">
            <a:solidFill>
              <a:schemeClr val="hlink"/>
            </a:solidFill>
            <a:round/>
            <a:headEnd/>
            <a:tailEnd type="triangle" w="med" len="med"/>
          </a:ln>
        </p:spPr>
        <p:txBody>
          <a:bodyPr/>
          <a:lstStyle/>
          <a:p>
            <a:endParaRPr lang="en-US"/>
          </a:p>
        </p:txBody>
      </p:sp>
      <p:sp>
        <p:nvSpPr>
          <p:cNvPr id="28677" name="Line 7"/>
          <p:cNvSpPr>
            <a:spLocks noChangeShapeType="1"/>
          </p:cNvSpPr>
          <p:nvPr/>
        </p:nvSpPr>
        <p:spPr bwMode="auto">
          <a:xfrm>
            <a:off x="4343400" y="4419600"/>
            <a:ext cx="762000" cy="762000"/>
          </a:xfrm>
          <a:prstGeom prst="line">
            <a:avLst/>
          </a:prstGeom>
          <a:noFill/>
          <a:ln w="19050">
            <a:solidFill>
              <a:schemeClr val="hlink"/>
            </a:solidFill>
            <a:round/>
            <a:headEnd/>
            <a:tailEnd type="triangle" w="med" len="med"/>
          </a:ln>
        </p:spPr>
        <p:txBody>
          <a:bodyPr/>
          <a:lstStyle/>
          <a:p>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2"/>
          <p:cNvSpPr txBox="1">
            <a:spLocks noChangeArrowheads="1"/>
          </p:cNvSpPr>
          <p:nvPr/>
        </p:nvSpPr>
        <p:spPr bwMode="auto">
          <a:xfrm>
            <a:off x="5875338" y="76200"/>
            <a:ext cx="3192462" cy="2895600"/>
          </a:xfrm>
          <a:prstGeom prst="rect">
            <a:avLst/>
          </a:prstGeom>
          <a:noFill/>
          <a:ln w="9525">
            <a:noFill/>
            <a:miter lim="800000"/>
            <a:headEnd/>
            <a:tailEnd/>
          </a:ln>
        </p:spPr>
        <p:txBody>
          <a:bodyPr>
            <a:spAutoFit/>
          </a:bodyPr>
          <a:lstStyle/>
          <a:p>
            <a:pPr algn="ctr"/>
            <a:r>
              <a:rPr lang="en-US" sz="2400" b="0"/>
              <a:t>Polar amino acids:</a:t>
            </a:r>
          </a:p>
          <a:p>
            <a:r>
              <a:rPr lang="en-US" b="0">
                <a:solidFill>
                  <a:schemeClr val="hlink"/>
                </a:solidFill>
              </a:rPr>
              <a:t>Glutamine	GLN	</a:t>
            </a:r>
            <a:r>
              <a:rPr lang="en-US">
                <a:solidFill>
                  <a:schemeClr val="hlink"/>
                </a:solidFill>
              </a:rPr>
              <a:t>Q</a:t>
            </a:r>
          </a:p>
          <a:p>
            <a:r>
              <a:rPr lang="en-US" b="0">
                <a:solidFill>
                  <a:schemeClr val="hlink"/>
                </a:solidFill>
              </a:rPr>
              <a:t>Asparagine	ASN	</a:t>
            </a:r>
            <a:r>
              <a:rPr lang="en-US">
                <a:solidFill>
                  <a:schemeClr val="hlink"/>
                </a:solidFill>
              </a:rPr>
              <a:t>N</a:t>
            </a:r>
          </a:p>
          <a:p>
            <a:r>
              <a:rPr lang="en-US" b="0">
                <a:solidFill>
                  <a:schemeClr val="hlink"/>
                </a:solidFill>
              </a:rPr>
              <a:t>Serine		SER	</a:t>
            </a:r>
            <a:r>
              <a:rPr lang="en-US">
                <a:solidFill>
                  <a:schemeClr val="hlink"/>
                </a:solidFill>
              </a:rPr>
              <a:t>S</a:t>
            </a:r>
          </a:p>
          <a:p>
            <a:r>
              <a:rPr lang="en-US" b="0">
                <a:solidFill>
                  <a:schemeClr val="hlink"/>
                </a:solidFill>
              </a:rPr>
              <a:t>Threonine	THR	</a:t>
            </a:r>
            <a:r>
              <a:rPr lang="en-US">
                <a:solidFill>
                  <a:schemeClr val="hlink"/>
                </a:solidFill>
              </a:rPr>
              <a:t>T</a:t>
            </a:r>
          </a:p>
          <a:p>
            <a:r>
              <a:rPr lang="en-US" b="0">
                <a:solidFill>
                  <a:schemeClr val="hlink"/>
                </a:solidFill>
              </a:rPr>
              <a:t>Tyrosine		TYR	</a:t>
            </a:r>
            <a:r>
              <a:rPr lang="en-US">
                <a:solidFill>
                  <a:schemeClr val="hlink"/>
                </a:solidFill>
              </a:rPr>
              <a:t>Y</a:t>
            </a:r>
          </a:p>
          <a:p>
            <a:r>
              <a:rPr lang="en-US" b="0">
                <a:solidFill>
                  <a:schemeClr val="hlink"/>
                </a:solidFill>
              </a:rPr>
              <a:t>Tryptophan	TRP	</a:t>
            </a:r>
            <a:r>
              <a:rPr lang="en-US">
                <a:solidFill>
                  <a:schemeClr val="hlink"/>
                </a:solidFill>
              </a:rPr>
              <a:t>W</a:t>
            </a:r>
          </a:p>
          <a:p>
            <a:r>
              <a:rPr lang="en-US" b="0">
                <a:solidFill>
                  <a:schemeClr val="hlink"/>
                </a:solidFill>
              </a:rPr>
              <a:t>Histidine	HIS	</a:t>
            </a:r>
            <a:r>
              <a:rPr lang="en-US">
                <a:solidFill>
                  <a:schemeClr val="hlink"/>
                </a:solidFill>
              </a:rPr>
              <a:t>H</a:t>
            </a:r>
          </a:p>
          <a:p>
            <a:r>
              <a:rPr lang="en-US" b="0">
                <a:solidFill>
                  <a:schemeClr val="hlink"/>
                </a:solidFill>
              </a:rPr>
              <a:t>Cysteine	CYS	</a:t>
            </a:r>
            <a:r>
              <a:rPr lang="en-US">
                <a:solidFill>
                  <a:schemeClr val="hlink"/>
                </a:solidFill>
              </a:rPr>
              <a:t>C</a:t>
            </a:r>
          </a:p>
        </p:txBody>
      </p:sp>
      <p:graphicFrame>
        <p:nvGraphicFramePr>
          <p:cNvPr id="6146" name="Object 6"/>
          <p:cNvGraphicFramePr>
            <a:graphicFrameLocks noChangeAspect="1"/>
          </p:cNvGraphicFramePr>
          <p:nvPr/>
        </p:nvGraphicFramePr>
        <p:xfrm>
          <a:off x="2522538" y="252413"/>
          <a:ext cx="1516062" cy="1984375"/>
        </p:xfrm>
        <a:graphic>
          <a:graphicData uri="http://schemas.openxmlformats.org/presentationml/2006/ole">
            <mc:AlternateContent xmlns:mc="http://schemas.openxmlformats.org/markup-compatibility/2006">
              <mc:Choice xmlns:v="urn:schemas-microsoft-com:vml" Requires="v">
                <p:oleObj spid="_x0000_s6195" name="ACD ChemSketch 2.0" r:id="rId4" imgW="1341000" imgH="1755720" progId="ACD.ChemSketch.20">
                  <p:embed/>
                </p:oleObj>
              </mc:Choice>
              <mc:Fallback>
                <p:oleObj name="ACD ChemSketch 2.0" r:id="rId4" imgW="1341000" imgH="1755720" progId="ACD.ChemSketch.2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538" y="252413"/>
                        <a:ext cx="1516062"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15913" y="152400"/>
          <a:ext cx="1508125" cy="2200275"/>
        </p:xfrm>
        <a:graphic>
          <a:graphicData uri="http://schemas.openxmlformats.org/presentationml/2006/ole">
            <mc:AlternateContent xmlns:mc="http://schemas.openxmlformats.org/markup-compatibility/2006">
              <mc:Choice xmlns:v="urn:schemas-microsoft-com:vml" Requires="v">
                <p:oleObj spid="_x0000_s6196" name="ACD ChemSketch 2.0" r:id="rId6" imgW="1334880" imgH="1947600" progId="ACD.ChemSketch.20">
                  <p:embed/>
                </p:oleObj>
              </mc:Choice>
              <mc:Fallback>
                <p:oleObj name="ACD ChemSketch 2.0" r:id="rId6" imgW="1334880" imgH="1947600" progId="ACD.ChemSketch.20">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152400"/>
                        <a:ext cx="15081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8"/>
          <p:cNvGraphicFramePr>
            <a:graphicFrameLocks noChangeAspect="1"/>
          </p:cNvGraphicFramePr>
          <p:nvPr/>
        </p:nvGraphicFramePr>
        <p:xfrm>
          <a:off x="392113" y="2822575"/>
          <a:ext cx="1508125" cy="1508125"/>
        </p:xfrm>
        <a:graphic>
          <a:graphicData uri="http://schemas.openxmlformats.org/presentationml/2006/ole">
            <mc:AlternateContent xmlns:mc="http://schemas.openxmlformats.org/markup-compatibility/2006">
              <mc:Choice xmlns:v="urn:schemas-microsoft-com:vml" Requires="v">
                <p:oleObj spid="_x0000_s6197" name="ACD ChemSketch 2.0" r:id="rId8" imgW="1334880" imgH="1334880" progId="ACD.ChemSketch.20">
                  <p:embed/>
                </p:oleObj>
              </mc:Choice>
              <mc:Fallback>
                <p:oleObj name="ACD ChemSketch 2.0" r:id="rId8" imgW="1334880" imgH="1334880" progId="ACD.ChemSketch.20">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13" y="2822575"/>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9"/>
          <p:cNvGraphicFramePr>
            <a:graphicFrameLocks noChangeAspect="1"/>
          </p:cNvGraphicFramePr>
          <p:nvPr/>
        </p:nvGraphicFramePr>
        <p:xfrm>
          <a:off x="2606675" y="2670175"/>
          <a:ext cx="1508125" cy="1508125"/>
        </p:xfrm>
        <a:graphic>
          <a:graphicData uri="http://schemas.openxmlformats.org/presentationml/2006/ole">
            <mc:AlternateContent xmlns:mc="http://schemas.openxmlformats.org/markup-compatibility/2006">
              <mc:Choice xmlns:v="urn:schemas-microsoft-com:vml" Requires="v">
                <p:oleObj spid="_x0000_s6198" name="ACD ChemSketch 2.0" r:id="rId10" imgW="1334880" imgH="1334880" progId="ACD.ChemSketch.20">
                  <p:embed/>
                </p:oleObj>
              </mc:Choice>
              <mc:Fallback>
                <p:oleObj name="ACD ChemSketch 2.0" r:id="rId10" imgW="1334880" imgH="1334880" progId="ACD.ChemSketch.20">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6675" y="2670175"/>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10"/>
          <p:cNvGraphicFramePr>
            <a:graphicFrameLocks noChangeAspect="1"/>
          </p:cNvGraphicFramePr>
          <p:nvPr/>
        </p:nvGraphicFramePr>
        <p:xfrm>
          <a:off x="4419600" y="3429000"/>
          <a:ext cx="2335213" cy="2171700"/>
        </p:xfrm>
        <a:graphic>
          <a:graphicData uri="http://schemas.openxmlformats.org/presentationml/2006/ole">
            <mc:AlternateContent xmlns:mc="http://schemas.openxmlformats.org/markup-compatibility/2006">
              <mc:Choice xmlns:v="urn:schemas-microsoft-com:vml" Requires="v">
                <p:oleObj spid="_x0000_s6199" name="ACD ChemSketch 2.0" r:id="rId12" imgW="2066400" imgH="1923120" progId="ACD.ChemSketch.20">
                  <p:embed/>
                </p:oleObj>
              </mc:Choice>
              <mc:Fallback>
                <p:oleObj name="ACD ChemSketch 2.0" r:id="rId12" imgW="2066400" imgH="1923120" progId="ACD.ChemSketch.20">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3429000"/>
                        <a:ext cx="2335213"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12"/>
          <p:cNvGraphicFramePr>
            <a:graphicFrameLocks noChangeAspect="1"/>
          </p:cNvGraphicFramePr>
          <p:nvPr/>
        </p:nvGraphicFramePr>
        <p:xfrm>
          <a:off x="6781800" y="3048000"/>
          <a:ext cx="1905000" cy="2773363"/>
        </p:xfrm>
        <a:graphic>
          <a:graphicData uri="http://schemas.openxmlformats.org/presentationml/2006/ole">
            <mc:AlternateContent xmlns:mc="http://schemas.openxmlformats.org/markup-compatibility/2006">
              <mc:Choice xmlns:v="urn:schemas-microsoft-com:vml" Requires="v">
                <p:oleObj spid="_x0000_s6200" name="ACD ChemSketch 2.0" r:id="rId14" imgW="1685520" imgH="2453760" progId="ACD.ChemSketch.20">
                  <p:embed/>
                </p:oleObj>
              </mc:Choice>
              <mc:Fallback>
                <p:oleObj name="ACD ChemSketch 2.0" r:id="rId14" imgW="1685520" imgH="2453760" progId="ACD.ChemSketch.20">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81800" y="3048000"/>
                        <a:ext cx="19050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13"/>
          <p:cNvGraphicFramePr>
            <a:graphicFrameLocks noChangeAspect="1"/>
          </p:cNvGraphicFramePr>
          <p:nvPr/>
        </p:nvGraphicFramePr>
        <p:xfrm>
          <a:off x="1600200" y="4724400"/>
          <a:ext cx="1512888" cy="1509713"/>
        </p:xfrm>
        <a:graphic>
          <a:graphicData uri="http://schemas.openxmlformats.org/presentationml/2006/ole">
            <mc:AlternateContent xmlns:mc="http://schemas.openxmlformats.org/markup-compatibility/2006">
              <mc:Choice xmlns:v="urn:schemas-microsoft-com:vml" Requires="v">
                <p:oleObj spid="_x0000_s6201" name="ACD ChemSketch 2.0" r:id="rId16" imgW="1338120" imgH="1334880" progId="ACD.ChemSketch.20">
                  <p:embed/>
                </p:oleObj>
              </mc:Choice>
              <mc:Fallback>
                <p:oleObj name="ACD ChemSketch 2.0" r:id="rId16" imgW="1338120" imgH="1334880" progId="ACD.ChemSketch.20">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4724400"/>
                        <a:ext cx="1512888"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4"/>
          <p:cNvSpPr>
            <a:spLocks noChangeArrowheads="1"/>
          </p:cNvSpPr>
          <p:nvPr/>
        </p:nvSpPr>
        <p:spPr bwMode="auto">
          <a:xfrm>
            <a:off x="533400" y="2330450"/>
            <a:ext cx="1323975" cy="336550"/>
          </a:xfrm>
          <a:prstGeom prst="rect">
            <a:avLst/>
          </a:prstGeom>
          <a:noFill/>
          <a:ln w="9525">
            <a:noFill/>
            <a:miter lim="800000"/>
            <a:headEnd/>
            <a:tailEnd/>
          </a:ln>
        </p:spPr>
        <p:txBody>
          <a:bodyPr wrap="none">
            <a:spAutoFit/>
          </a:bodyPr>
          <a:lstStyle/>
          <a:p>
            <a:r>
              <a:rPr lang="en-US" sz="1600" b="0">
                <a:latin typeface="Arial Black" pitchFamily="34" charset="0"/>
              </a:rPr>
              <a:t>Glutamine</a:t>
            </a:r>
          </a:p>
        </p:txBody>
      </p:sp>
      <p:sp>
        <p:nvSpPr>
          <p:cNvPr id="6155" name="Rectangle 15"/>
          <p:cNvSpPr>
            <a:spLocks noChangeArrowheads="1"/>
          </p:cNvSpPr>
          <p:nvPr/>
        </p:nvSpPr>
        <p:spPr bwMode="auto">
          <a:xfrm>
            <a:off x="2943225" y="2330450"/>
            <a:ext cx="1435100" cy="336550"/>
          </a:xfrm>
          <a:prstGeom prst="rect">
            <a:avLst/>
          </a:prstGeom>
          <a:noFill/>
          <a:ln w="9525">
            <a:noFill/>
            <a:miter lim="800000"/>
            <a:headEnd/>
            <a:tailEnd/>
          </a:ln>
        </p:spPr>
        <p:txBody>
          <a:bodyPr wrap="none">
            <a:spAutoFit/>
          </a:bodyPr>
          <a:lstStyle/>
          <a:p>
            <a:r>
              <a:rPr lang="en-US" sz="1600" b="0">
                <a:latin typeface="Arial Black" pitchFamily="34" charset="0"/>
              </a:rPr>
              <a:t>Asparagine</a:t>
            </a:r>
          </a:p>
        </p:txBody>
      </p:sp>
      <p:sp>
        <p:nvSpPr>
          <p:cNvPr id="6156" name="Rectangle 16"/>
          <p:cNvSpPr>
            <a:spLocks noChangeArrowheads="1"/>
          </p:cNvSpPr>
          <p:nvPr/>
        </p:nvSpPr>
        <p:spPr bwMode="auto">
          <a:xfrm>
            <a:off x="838200" y="4267200"/>
            <a:ext cx="893763" cy="336550"/>
          </a:xfrm>
          <a:prstGeom prst="rect">
            <a:avLst/>
          </a:prstGeom>
          <a:noFill/>
          <a:ln w="9525">
            <a:noFill/>
            <a:miter lim="800000"/>
            <a:headEnd/>
            <a:tailEnd/>
          </a:ln>
        </p:spPr>
        <p:txBody>
          <a:bodyPr wrap="none">
            <a:spAutoFit/>
          </a:bodyPr>
          <a:lstStyle/>
          <a:p>
            <a:r>
              <a:rPr lang="en-US" sz="1600" b="0">
                <a:latin typeface="Arial Black" pitchFamily="34" charset="0"/>
              </a:rPr>
              <a:t>Serine</a:t>
            </a:r>
          </a:p>
        </p:txBody>
      </p:sp>
      <p:sp>
        <p:nvSpPr>
          <p:cNvPr id="6157" name="Rectangle 17"/>
          <p:cNvSpPr>
            <a:spLocks noChangeArrowheads="1"/>
          </p:cNvSpPr>
          <p:nvPr/>
        </p:nvSpPr>
        <p:spPr bwMode="auto">
          <a:xfrm>
            <a:off x="3044825" y="4267200"/>
            <a:ext cx="1298575" cy="336550"/>
          </a:xfrm>
          <a:prstGeom prst="rect">
            <a:avLst/>
          </a:prstGeom>
          <a:noFill/>
          <a:ln w="9525">
            <a:noFill/>
            <a:miter lim="800000"/>
            <a:headEnd/>
            <a:tailEnd/>
          </a:ln>
        </p:spPr>
        <p:txBody>
          <a:bodyPr wrap="none">
            <a:spAutoFit/>
          </a:bodyPr>
          <a:lstStyle/>
          <a:p>
            <a:r>
              <a:rPr lang="en-US" sz="1600" b="0">
                <a:latin typeface="Arial Black" pitchFamily="34" charset="0"/>
              </a:rPr>
              <a:t>Threonine</a:t>
            </a:r>
          </a:p>
        </p:txBody>
      </p:sp>
      <p:sp>
        <p:nvSpPr>
          <p:cNvPr id="6158" name="Rectangle 18"/>
          <p:cNvSpPr>
            <a:spLocks noChangeArrowheads="1"/>
          </p:cNvSpPr>
          <p:nvPr/>
        </p:nvSpPr>
        <p:spPr bwMode="auto">
          <a:xfrm>
            <a:off x="1893888" y="6248400"/>
            <a:ext cx="1154112" cy="336550"/>
          </a:xfrm>
          <a:prstGeom prst="rect">
            <a:avLst/>
          </a:prstGeom>
          <a:noFill/>
          <a:ln w="9525">
            <a:noFill/>
            <a:miter lim="800000"/>
            <a:headEnd/>
            <a:tailEnd/>
          </a:ln>
        </p:spPr>
        <p:txBody>
          <a:bodyPr wrap="none">
            <a:spAutoFit/>
          </a:bodyPr>
          <a:lstStyle/>
          <a:p>
            <a:r>
              <a:rPr lang="en-US" sz="1600" b="0">
                <a:latin typeface="Arial Black" pitchFamily="34" charset="0"/>
              </a:rPr>
              <a:t>Cysteine</a:t>
            </a:r>
          </a:p>
        </p:txBody>
      </p:sp>
      <p:sp>
        <p:nvSpPr>
          <p:cNvPr id="6159" name="Rectangle 19"/>
          <p:cNvSpPr>
            <a:spLocks noChangeArrowheads="1"/>
          </p:cNvSpPr>
          <p:nvPr/>
        </p:nvSpPr>
        <p:spPr bwMode="auto">
          <a:xfrm>
            <a:off x="5246688" y="6140450"/>
            <a:ext cx="1141412" cy="336550"/>
          </a:xfrm>
          <a:prstGeom prst="rect">
            <a:avLst/>
          </a:prstGeom>
          <a:noFill/>
          <a:ln w="9525">
            <a:noFill/>
            <a:miter lim="800000"/>
            <a:headEnd/>
            <a:tailEnd/>
          </a:ln>
        </p:spPr>
        <p:txBody>
          <a:bodyPr wrap="none">
            <a:spAutoFit/>
          </a:bodyPr>
          <a:lstStyle/>
          <a:p>
            <a:r>
              <a:rPr lang="en-US" sz="1600" b="0">
                <a:latin typeface="Arial Black" pitchFamily="34" charset="0"/>
              </a:rPr>
              <a:t>Tyrosine</a:t>
            </a:r>
          </a:p>
        </p:txBody>
      </p:sp>
      <p:sp>
        <p:nvSpPr>
          <p:cNvPr id="6160" name="Rectangle 20"/>
          <p:cNvSpPr>
            <a:spLocks noChangeArrowheads="1"/>
          </p:cNvSpPr>
          <p:nvPr/>
        </p:nvSpPr>
        <p:spPr bwMode="auto">
          <a:xfrm>
            <a:off x="7394575" y="6140450"/>
            <a:ext cx="1444625" cy="336550"/>
          </a:xfrm>
          <a:prstGeom prst="rect">
            <a:avLst/>
          </a:prstGeom>
          <a:noFill/>
          <a:ln w="9525">
            <a:noFill/>
            <a:miter lim="800000"/>
            <a:headEnd/>
            <a:tailEnd/>
          </a:ln>
        </p:spPr>
        <p:txBody>
          <a:bodyPr wrap="none">
            <a:spAutoFit/>
          </a:bodyPr>
          <a:lstStyle/>
          <a:p>
            <a:r>
              <a:rPr lang="en-US" sz="1600" b="0">
                <a:latin typeface="Arial Black" pitchFamily="34" charset="0"/>
              </a:rPr>
              <a:t>Tryptophan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olding"/>
          <p:cNvPicPr>
            <a:picLocks noChangeAspect="1" noChangeArrowheads="1"/>
          </p:cNvPicPr>
          <p:nvPr/>
        </p:nvPicPr>
        <p:blipFill>
          <a:blip r:embed="rId3" cstate="print">
            <a:lum contrast="18000"/>
          </a:blip>
          <a:srcRect l="10585" t="10240" r="36862" b="25760"/>
          <a:stretch>
            <a:fillRect/>
          </a:stretch>
        </p:blipFill>
        <p:spPr bwMode="auto">
          <a:xfrm>
            <a:off x="1524000" y="2286000"/>
            <a:ext cx="5994400" cy="3492500"/>
          </a:xfrm>
          <a:prstGeom prst="rect">
            <a:avLst/>
          </a:prstGeom>
          <a:noFill/>
          <a:ln w="9525">
            <a:noFill/>
            <a:miter lim="800000"/>
            <a:headEnd/>
            <a:tailEnd/>
          </a:ln>
        </p:spPr>
      </p:pic>
      <p:sp>
        <p:nvSpPr>
          <p:cNvPr id="29699" name="Text Box 3"/>
          <p:cNvSpPr txBox="1">
            <a:spLocks noChangeArrowheads="1"/>
          </p:cNvSpPr>
          <p:nvPr/>
        </p:nvSpPr>
        <p:spPr bwMode="auto">
          <a:xfrm>
            <a:off x="4673600" y="2236788"/>
            <a:ext cx="490538" cy="823912"/>
          </a:xfrm>
          <a:prstGeom prst="rect">
            <a:avLst/>
          </a:prstGeom>
          <a:noFill/>
          <a:ln w="9525">
            <a:noFill/>
            <a:miter lim="800000"/>
            <a:headEnd/>
            <a:tailEnd/>
          </a:ln>
        </p:spPr>
        <p:txBody>
          <a:bodyPr wrap="none">
            <a:spAutoFit/>
          </a:bodyPr>
          <a:lstStyle/>
          <a:p>
            <a:r>
              <a:rPr lang="en-US" sz="4800">
                <a:solidFill>
                  <a:schemeClr val="hlink"/>
                </a:solidFill>
              </a:rPr>
              <a: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0"/>
          <p:cNvSpPr txBox="1">
            <a:spLocks noChangeArrowheads="1"/>
          </p:cNvSpPr>
          <p:nvPr/>
        </p:nvSpPr>
        <p:spPr bwMode="auto">
          <a:xfrm>
            <a:off x="2674938" y="685800"/>
            <a:ext cx="6469062" cy="1539875"/>
          </a:xfrm>
          <a:prstGeom prst="rect">
            <a:avLst/>
          </a:prstGeom>
          <a:noFill/>
          <a:ln w="9525">
            <a:noFill/>
            <a:miter lim="800000"/>
            <a:headEnd/>
            <a:tailEnd/>
          </a:ln>
        </p:spPr>
        <p:txBody>
          <a:bodyPr wrap="none">
            <a:spAutoFit/>
          </a:bodyPr>
          <a:lstStyle/>
          <a:p>
            <a:pPr>
              <a:spcBef>
                <a:spcPct val="25000"/>
              </a:spcBef>
            </a:pPr>
            <a:r>
              <a:rPr lang="en-US" b="0"/>
              <a:t>peptide bond is relatively rigid and planar</a:t>
            </a:r>
          </a:p>
          <a:p>
            <a:pPr>
              <a:spcBef>
                <a:spcPct val="25000"/>
              </a:spcBef>
            </a:pPr>
            <a:r>
              <a:rPr lang="en-US" b="0"/>
              <a:t>(significant barrier to rotation, ~20 kcal/mol) </a:t>
            </a:r>
          </a:p>
          <a:p>
            <a:pPr>
              <a:spcBef>
                <a:spcPct val="25000"/>
              </a:spcBef>
            </a:pPr>
            <a:r>
              <a:rPr lang="en-US" b="0" i="1"/>
              <a:t>trans</a:t>
            </a:r>
            <a:r>
              <a:rPr lang="en-US" b="0"/>
              <a:t> peptide bond is favored over </a:t>
            </a:r>
            <a:r>
              <a:rPr lang="en-US" b="0" i="1"/>
              <a:t>cis</a:t>
            </a:r>
            <a:r>
              <a:rPr lang="en-US" b="0"/>
              <a:t> by 10</a:t>
            </a:r>
            <a:r>
              <a:rPr lang="en-US" b="0" baseline="30000"/>
              <a:t>3</a:t>
            </a:r>
            <a:r>
              <a:rPr lang="en-US" b="0"/>
              <a:t> (steric clash)</a:t>
            </a:r>
          </a:p>
          <a:p>
            <a:pPr>
              <a:spcBef>
                <a:spcPct val="25000"/>
              </a:spcBef>
            </a:pPr>
            <a:r>
              <a:rPr lang="en-US" b="0" i="1"/>
              <a:t>Except </a:t>
            </a:r>
            <a:r>
              <a:rPr lang="en-US" b="0"/>
              <a:t>PRO: </a:t>
            </a:r>
            <a:r>
              <a:rPr lang="en-US" b="0" i="1"/>
              <a:t>trans</a:t>
            </a:r>
            <a:r>
              <a:rPr lang="en-US" b="0"/>
              <a:t> favored by only 80:20 </a:t>
            </a:r>
          </a:p>
        </p:txBody>
      </p:sp>
      <p:grpSp>
        <p:nvGrpSpPr>
          <p:cNvPr id="7172" name="Group 81"/>
          <p:cNvGrpSpPr>
            <a:grpSpLocks/>
          </p:cNvGrpSpPr>
          <p:nvPr/>
        </p:nvGrpSpPr>
        <p:grpSpPr bwMode="auto">
          <a:xfrm>
            <a:off x="3429000" y="2667000"/>
            <a:ext cx="3403600" cy="2043113"/>
            <a:chOff x="1112" y="432"/>
            <a:chExt cx="2144" cy="1287"/>
          </a:xfrm>
        </p:grpSpPr>
        <p:grpSp>
          <p:nvGrpSpPr>
            <p:cNvPr id="7184" name="Group 82"/>
            <p:cNvGrpSpPr>
              <a:grpSpLocks/>
            </p:cNvGrpSpPr>
            <p:nvPr/>
          </p:nvGrpSpPr>
          <p:grpSpPr bwMode="auto">
            <a:xfrm>
              <a:off x="1112" y="432"/>
              <a:ext cx="2144" cy="1287"/>
              <a:chOff x="1112" y="432"/>
              <a:chExt cx="2144" cy="1287"/>
            </a:xfrm>
          </p:grpSpPr>
          <p:sp>
            <p:nvSpPr>
              <p:cNvPr id="7186" name="Rectangle 83"/>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7187" name="Text Box 84"/>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7188" name="Line 85"/>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7189" name="Text Box 86"/>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7190" name="Text Box 87"/>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7191" name="Line 88"/>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7192" name="Line 89"/>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7193" name="Line 90"/>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7194" name="Text Box 91"/>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7195" name="Line 92"/>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7196" name="Line 93"/>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7197" name="Text Box 94"/>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7198" name="Text Box 95"/>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7199" name="Line 96"/>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7200" name="Line 97"/>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7201" name="Text Box 98"/>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202" name="Line 99"/>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7203" name="Line 100"/>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7204" name="Text Box 101"/>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205" name="Line 102"/>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7206" name="Line 103"/>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7207" name="Line 104"/>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7208" name="Text Box 105"/>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7209" name="Line 106"/>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7210" name="Line 107"/>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7211" name="Line 108"/>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7212" name="Text Box 109"/>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7213" name="Text Box 110"/>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7214" name="Text Box 111"/>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7215" name="Group 112"/>
              <p:cNvGrpSpPr>
                <a:grpSpLocks/>
              </p:cNvGrpSpPr>
              <p:nvPr/>
            </p:nvGrpSpPr>
            <p:grpSpPr bwMode="auto">
              <a:xfrm>
                <a:off x="1760" y="1248"/>
                <a:ext cx="260" cy="471"/>
                <a:chOff x="1760" y="1248"/>
                <a:chExt cx="260" cy="471"/>
              </a:xfrm>
            </p:grpSpPr>
            <p:sp>
              <p:nvSpPr>
                <p:cNvPr id="7216" name="Line 113"/>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7217" name="Text Box 114"/>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7170" name="Object 115"/>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7177" name="CS ChemDraw Drawing" r:id="rId4" imgW="522360" imgH="384480" progId="ChemDraw.Document.6.0">
                    <p:embed/>
                  </p:oleObj>
                </mc:Choice>
                <mc:Fallback>
                  <p:oleObj name="CS ChemDraw Drawing" r:id="rId4" imgW="522360" imgH="384480" progId="ChemDraw.Document.6.0">
                    <p:embed/>
                    <p:pic>
                      <p:nvPicPr>
                        <p:cNvPr id="0" name="Object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5" name="AutoShape 116"/>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7173" name="Group 142"/>
          <p:cNvGrpSpPr>
            <a:grpSpLocks/>
          </p:cNvGrpSpPr>
          <p:nvPr/>
        </p:nvGrpSpPr>
        <p:grpSpPr bwMode="auto">
          <a:xfrm>
            <a:off x="1295400" y="609600"/>
            <a:ext cx="990600" cy="1814513"/>
            <a:chOff x="376" y="176"/>
            <a:chExt cx="624" cy="1143"/>
          </a:xfrm>
        </p:grpSpPr>
        <p:sp>
          <p:nvSpPr>
            <p:cNvPr id="7175" name="Rectangle 128"/>
            <p:cNvSpPr>
              <a:spLocks noChangeArrowheads="1"/>
            </p:cNvSpPr>
            <p:nvPr/>
          </p:nvSpPr>
          <p:spPr bwMode="auto">
            <a:xfrm>
              <a:off x="808" y="720"/>
              <a:ext cx="192" cy="192"/>
            </a:xfrm>
            <a:prstGeom prst="rect">
              <a:avLst/>
            </a:prstGeom>
            <a:solidFill>
              <a:schemeClr val="bg1"/>
            </a:solidFill>
            <a:ln w="9525">
              <a:noFill/>
              <a:miter lim="800000"/>
              <a:headEnd/>
              <a:tailEnd/>
            </a:ln>
          </p:spPr>
          <p:txBody>
            <a:bodyPr wrap="none" anchor="ctr"/>
            <a:lstStyle/>
            <a:p>
              <a:endParaRPr lang="en-US"/>
            </a:p>
          </p:txBody>
        </p:sp>
        <p:sp>
          <p:nvSpPr>
            <p:cNvPr id="7176" name="Text Box 129"/>
            <p:cNvSpPr txBox="1">
              <a:spLocks noChangeArrowheads="1"/>
            </p:cNvSpPr>
            <p:nvPr/>
          </p:nvSpPr>
          <p:spPr bwMode="auto">
            <a:xfrm>
              <a:off x="712" y="640"/>
              <a:ext cx="262" cy="327"/>
            </a:xfrm>
            <a:prstGeom prst="rect">
              <a:avLst/>
            </a:prstGeom>
            <a:noFill/>
            <a:ln w="9525">
              <a:noFill/>
              <a:miter lim="800000"/>
              <a:headEnd/>
              <a:tailEnd/>
            </a:ln>
          </p:spPr>
          <p:txBody>
            <a:bodyPr wrap="none">
              <a:spAutoFit/>
            </a:bodyPr>
            <a:lstStyle/>
            <a:p>
              <a:r>
                <a:rPr lang="en-US" sz="2800" b="0"/>
                <a:t>N</a:t>
              </a:r>
            </a:p>
          </p:txBody>
        </p:sp>
        <p:sp>
          <p:nvSpPr>
            <p:cNvPr id="7177" name="Line 132"/>
            <p:cNvSpPr>
              <a:spLocks noChangeShapeType="1"/>
            </p:cNvSpPr>
            <p:nvPr/>
          </p:nvSpPr>
          <p:spPr bwMode="auto">
            <a:xfrm flipH="1" flipV="1">
              <a:off x="568" y="656"/>
              <a:ext cx="192" cy="144"/>
            </a:xfrm>
            <a:prstGeom prst="line">
              <a:avLst/>
            </a:prstGeom>
            <a:noFill/>
            <a:ln w="38100">
              <a:solidFill>
                <a:schemeClr val="hlink"/>
              </a:solidFill>
              <a:round/>
              <a:headEnd/>
              <a:tailEnd/>
            </a:ln>
          </p:spPr>
          <p:txBody>
            <a:bodyPr/>
            <a:lstStyle/>
            <a:p>
              <a:endParaRPr lang="en-US"/>
            </a:p>
          </p:txBody>
        </p:sp>
        <p:sp>
          <p:nvSpPr>
            <p:cNvPr id="7178" name="Text Box 133"/>
            <p:cNvSpPr txBox="1">
              <a:spLocks noChangeArrowheads="1"/>
            </p:cNvSpPr>
            <p:nvPr/>
          </p:nvSpPr>
          <p:spPr bwMode="auto">
            <a:xfrm>
              <a:off x="376" y="480"/>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7179" name="Line 134"/>
            <p:cNvSpPr>
              <a:spLocks noChangeShapeType="1"/>
            </p:cNvSpPr>
            <p:nvPr/>
          </p:nvSpPr>
          <p:spPr bwMode="auto">
            <a:xfrm>
              <a:off x="477" y="440"/>
              <a:ext cx="3" cy="112"/>
            </a:xfrm>
            <a:prstGeom prst="line">
              <a:avLst/>
            </a:prstGeom>
            <a:noFill/>
            <a:ln w="38100">
              <a:solidFill>
                <a:schemeClr val="hlink"/>
              </a:solidFill>
              <a:round/>
              <a:headEnd/>
              <a:tailEnd/>
            </a:ln>
          </p:spPr>
          <p:txBody>
            <a:bodyPr/>
            <a:lstStyle/>
            <a:p>
              <a:endParaRPr lang="en-US"/>
            </a:p>
          </p:txBody>
        </p:sp>
        <p:sp>
          <p:nvSpPr>
            <p:cNvPr id="7180" name="Line 135"/>
            <p:cNvSpPr>
              <a:spLocks noChangeShapeType="1"/>
            </p:cNvSpPr>
            <p:nvPr/>
          </p:nvSpPr>
          <p:spPr bwMode="auto">
            <a:xfrm>
              <a:off x="520" y="440"/>
              <a:ext cx="3" cy="112"/>
            </a:xfrm>
            <a:prstGeom prst="line">
              <a:avLst/>
            </a:prstGeom>
            <a:noFill/>
            <a:ln w="38100">
              <a:solidFill>
                <a:schemeClr val="hlink"/>
              </a:solidFill>
              <a:round/>
              <a:headEnd/>
              <a:tailEnd/>
            </a:ln>
          </p:spPr>
          <p:txBody>
            <a:bodyPr/>
            <a:lstStyle/>
            <a:p>
              <a:endParaRPr lang="en-US"/>
            </a:p>
          </p:txBody>
        </p:sp>
        <p:sp>
          <p:nvSpPr>
            <p:cNvPr id="7181" name="Text Box 136"/>
            <p:cNvSpPr txBox="1">
              <a:spLocks noChangeArrowheads="1"/>
            </p:cNvSpPr>
            <p:nvPr/>
          </p:nvSpPr>
          <p:spPr bwMode="auto">
            <a:xfrm>
              <a:off x="376" y="176"/>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7182" name="Text Box 140"/>
            <p:cNvSpPr txBox="1">
              <a:spLocks noChangeArrowheads="1"/>
            </p:cNvSpPr>
            <p:nvPr/>
          </p:nvSpPr>
          <p:spPr bwMode="auto">
            <a:xfrm>
              <a:off x="704" y="992"/>
              <a:ext cx="260" cy="327"/>
            </a:xfrm>
            <a:prstGeom prst="rect">
              <a:avLst/>
            </a:prstGeom>
            <a:noFill/>
            <a:ln w="9525">
              <a:noFill/>
              <a:miter lim="800000"/>
              <a:headEnd/>
              <a:tailEnd/>
            </a:ln>
          </p:spPr>
          <p:txBody>
            <a:bodyPr wrap="none">
              <a:spAutoFit/>
            </a:bodyPr>
            <a:lstStyle/>
            <a:p>
              <a:r>
                <a:rPr lang="en-US" sz="2800" b="0"/>
                <a:t>H</a:t>
              </a:r>
            </a:p>
          </p:txBody>
        </p:sp>
        <p:sp>
          <p:nvSpPr>
            <p:cNvPr id="7183" name="Line 141"/>
            <p:cNvSpPr>
              <a:spLocks noChangeShapeType="1"/>
            </p:cNvSpPr>
            <p:nvPr/>
          </p:nvSpPr>
          <p:spPr bwMode="auto">
            <a:xfrm flipH="1" flipV="1">
              <a:off x="832" y="864"/>
              <a:ext cx="0" cy="211"/>
            </a:xfrm>
            <a:prstGeom prst="line">
              <a:avLst/>
            </a:prstGeom>
            <a:noFill/>
            <a:ln w="38100">
              <a:solidFill>
                <a:schemeClr val="tx1"/>
              </a:solidFill>
              <a:round/>
              <a:headEnd/>
              <a:tailEnd/>
            </a:ln>
          </p:spPr>
          <p:txBody>
            <a:bodyPr/>
            <a:lstStyle/>
            <a:p>
              <a:endParaRPr lang="en-US"/>
            </a:p>
          </p:txBody>
        </p:sp>
      </p:grpSp>
      <p:sp>
        <p:nvSpPr>
          <p:cNvPr id="7174" name="Text Box 143"/>
          <p:cNvSpPr txBox="1">
            <a:spLocks noChangeArrowheads="1"/>
          </p:cNvSpPr>
          <p:nvPr/>
        </p:nvSpPr>
        <p:spPr bwMode="auto">
          <a:xfrm>
            <a:off x="2057400" y="4724400"/>
            <a:ext cx="6634163" cy="1158875"/>
          </a:xfrm>
          <a:prstGeom prst="rect">
            <a:avLst/>
          </a:prstGeom>
          <a:noFill/>
          <a:ln w="9525">
            <a:noFill/>
            <a:miter lim="800000"/>
            <a:headEnd/>
            <a:tailEnd/>
          </a:ln>
        </p:spPr>
        <p:txBody>
          <a:bodyPr wrap="none">
            <a:spAutoFit/>
          </a:bodyPr>
          <a:lstStyle/>
          <a:p>
            <a:pPr>
              <a:spcBef>
                <a:spcPct val="25000"/>
              </a:spcBef>
            </a:pPr>
            <a:r>
              <a:rPr lang="en-US" b="0"/>
              <a:t>The planar peptide bonds can rotate about the C</a:t>
            </a:r>
            <a:r>
              <a:rPr lang="el-GR" b="0"/>
              <a:t>α</a:t>
            </a:r>
            <a:r>
              <a:rPr lang="en-US" b="0"/>
              <a:t> carbon </a:t>
            </a:r>
          </a:p>
          <a:p>
            <a:pPr>
              <a:spcBef>
                <a:spcPct val="25000"/>
              </a:spcBef>
            </a:pPr>
            <a:r>
              <a:rPr lang="ru-RU" b="0"/>
              <a:t>Ф</a:t>
            </a:r>
            <a:r>
              <a:rPr lang="en-US"/>
              <a:t> </a:t>
            </a:r>
            <a:r>
              <a:rPr lang="en-US" b="0"/>
              <a:t>and </a:t>
            </a:r>
            <a:r>
              <a:rPr lang="el-GR" b="0"/>
              <a:t>Ψ</a:t>
            </a:r>
            <a:r>
              <a:rPr lang="en-US" b="0"/>
              <a:t> are 180</a:t>
            </a:r>
            <a:r>
              <a:rPr lang="en-US" b="0" baseline="30000"/>
              <a:t>o</a:t>
            </a:r>
            <a:r>
              <a:rPr lang="en-US" b="0"/>
              <a:t> in the conformation shown and increase </a:t>
            </a:r>
          </a:p>
          <a:p>
            <a:pPr>
              <a:spcBef>
                <a:spcPct val="25000"/>
              </a:spcBef>
            </a:pPr>
            <a:r>
              <a:rPr lang="en-US" b="0"/>
              <a:t>in the clockwise direction when view from the C</a:t>
            </a:r>
            <a:r>
              <a:rPr lang="el-GR" b="0"/>
              <a:t>α</a:t>
            </a:r>
            <a:r>
              <a:rPr lang="en-US" b="0"/>
              <a:t> carbon</a:t>
            </a:r>
            <a:r>
              <a:rPr lang="en-US"/>
              <a:t> </a:t>
            </a:r>
            <a:endParaRPr lang="ru-RU"/>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057"/>
          <p:cNvPicPr>
            <a:picLocks noChangeAspect="1" noChangeArrowheads="1"/>
          </p:cNvPicPr>
          <p:nvPr/>
        </p:nvPicPr>
        <p:blipFill>
          <a:blip r:embed="rId4" cstate="print"/>
          <a:srcRect/>
          <a:stretch>
            <a:fillRect/>
          </a:stretch>
        </p:blipFill>
        <p:spPr bwMode="auto">
          <a:xfrm>
            <a:off x="2209800" y="2667000"/>
            <a:ext cx="4257675" cy="4191000"/>
          </a:xfrm>
          <a:prstGeom prst="rect">
            <a:avLst/>
          </a:prstGeom>
          <a:noFill/>
          <a:ln w="9525">
            <a:noFill/>
            <a:miter lim="800000"/>
            <a:headEnd/>
            <a:tailEnd/>
          </a:ln>
        </p:spPr>
      </p:pic>
      <p:sp>
        <p:nvSpPr>
          <p:cNvPr id="8196" name="Text Box 1058"/>
          <p:cNvSpPr txBox="1">
            <a:spLocks noChangeArrowheads="1"/>
          </p:cNvSpPr>
          <p:nvPr/>
        </p:nvSpPr>
        <p:spPr bwMode="auto">
          <a:xfrm>
            <a:off x="6400800" y="2908300"/>
            <a:ext cx="2560638" cy="3140075"/>
          </a:xfrm>
          <a:prstGeom prst="rect">
            <a:avLst/>
          </a:prstGeom>
          <a:noFill/>
          <a:ln w="9525">
            <a:noFill/>
            <a:miter lim="800000"/>
            <a:headEnd/>
            <a:tailEnd/>
          </a:ln>
        </p:spPr>
        <p:txBody>
          <a:bodyPr>
            <a:spAutoFit/>
          </a:bodyPr>
          <a:lstStyle/>
          <a:p>
            <a:pPr algn="ctr"/>
            <a:r>
              <a:rPr lang="en-US" b="0"/>
              <a:t>Ramachandran plot:</a:t>
            </a:r>
          </a:p>
          <a:p>
            <a:pPr algn="ctr"/>
            <a:r>
              <a:rPr lang="en-US" b="0">
                <a:solidFill>
                  <a:srgbClr val="0000FF"/>
                </a:solidFill>
              </a:rPr>
              <a:t>Shows sterically allowed conformational angles phi and psi</a:t>
            </a:r>
          </a:p>
          <a:p>
            <a:pPr algn="ctr"/>
            <a:endParaRPr lang="en-US" b="0">
              <a:solidFill>
                <a:srgbClr val="0000FF"/>
              </a:solidFill>
            </a:endParaRPr>
          </a:p>
          <a:p>
            <a:pPr algn="ctr"/>
            <a:r>
              <a:rPr lang="en-US" b="0">
                <a:solidFill>
                  <a:srgbClr val="0000FF"/>
                </a:solidFill>
              </a:rPr>
              <a:t>Steric interactions eliminate a large fraction of possible comformations.</a:t>
            </a:r>
          </a:p>
        </p:txBody>
      </p:sp>
      <p:sp>
        <p:nvSpPr>
          <p:cNvPr id="8197" name="Text Box 1059"/>
          <p:cNvSpPr txBox="1">
            <a:spLocks noChangeArrowheads="1"/>
          </p:cNvSpPr>
          <p:nvPr/>
        </p:nvSpPr>
        <p:spPr bwMode="auto">
          <a:xfrm>
            <a:off x="76200" y="6264275"/>
            <a:ext cx="3633788" cy="517525"/>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1.7a </a:t>
            </a:r>
            <a:endParaRPr lang="en-US" sz="1400" b="0" u="sng"/>
          </a:p>
        </p:txBody>
      </p:sp>
      <p:grpSp>
        <p:nvGrpSpPr>
          <p:cNvPr id="8198" name="Group 1063"/>
          <p:cNvGrpSpPr>
            <a:grpSpLocks/>
          </p:cNvGrpSpPr>
          <p:nvPr/>
        </p:nvGrpSpPr>
        <p:grpSpPr bwMode="auto">
          <a:xfrm>
            <a:off x="2743200" y="609600"/>
            <a:ext cx="3403600" cy="2043113"/>
            <a:chOff x="1112" y="432"/>
            <a:chExt cx="2144" cy="1287"/>
          </a:xfrm>
        </p:grpSpPr>
        <p:grpSp>
          <p:nvGrpSpPr>
            <p:cNvPr id="8202" name="Group 1064"/>
            <p:cNvGrpSpPr>
              <a:grpSpLocks/>
            </p:cNvGrpSpPr>
            <p:nvPr/>
          </p:nvGrpSpPr>
          <p:grpSpPr bwMode="auto">
            <a:xfrm>
              <a:off x="1112" y="432"/>
              <a:ext cx="2144" cy="1287"/>
              <a:chOff x="1112" y="432"/>
              <a:chExt cx="2144" cy="1287"/>
            </a:xfrm>
          </p:grpSpPr>
          <p:sp>
            <p:nvSpPr>
              <p:cNvPr id="8204" name="Rectangle 1065"/>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8205" name="Text Box 1066"/>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8206" name="Line 1067"/>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8207" name="Text Box 1068"/>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8208" name="Text Box 1069"/>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8209" name="Line 1070"/>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8210" name="Line 1071"/>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8211" name="Line 1072"/>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8212" name="Text Box 1073"/>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8213" name="Line 1074"/>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8214" name="Line 1075"/>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8215" name="Text Box 1076"/>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8216" name="Text Box 1077"/>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8217" name="Line 1078"/>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8218" name="Line 1079"/>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8219" name="Text Box 1080"/>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8220" name="Line 1081"/>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8221" name="Line 1082"/>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8222" name="Text Box 1083"/>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8223" name="Line 1084"/>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8224" name="Line 1085"/>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8225" name="Line 1086"/>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8226" name="Text Box 1087"/>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8227" name="Line 1088"/>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8228" name="Line 1089"/>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8229" name="Line 1090"/>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8230" name="Text Box 1091"/>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8231" name="Text Box 1092"/>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8232" name="Text Box 1093"/>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8233" name="Group 1094"/>
              <p:cNvGrpSpPr>
                <a:grpSpLocks/>
              </p:cNvGrpSpPr>
              <p:nvPr/>
            </p:nvGrpSpPr>
            <p:grpSpPr bwMode="auto">
              <a:xfrm>
                <a:off x="1760" y="1248"/>
                <a:ext cx="260" cy="471"/>
                <a:chOff x="1760" y="1248"/>
                <a:chExt cx="260" cy="471"/>
              </a:xfrm>
            </p:grpSpPr>
            <p:sp>
              <p:nvSpPr>
                <p:cNvPr id="8234" name="Line 1095"/>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8235" name="Text Box 1096"/>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8194" name="Object 1097"/>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8201" name="CS ChemDraw Drawing" r:id="rId5" imgW="522360" imgH="384480" progId="ChemDraw.Document.6.0">
                    <p:embed/>
                  </p:oleObj>
                </mc:Choice>
                <mc:Fallback>
                  <p:oleObj name="CS ChemDraw Drawing" r:id="rId5" imgW="522360" imgH="384480" progId="ChemDraw.Document.6.0">
                    <p:embed/>
                    <p:pic>
                      <p:nvPicPr>
                        <p:cNvPr id="0" name="Object 10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AutoShape 1098"/>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8199" name="Group 1099"/>
          <p:cNvGrpSpPr>
            <a:grpSpLocks/>
          </p:cNvGrpSpPr>
          <p:nvPr/>
        </p:nvGrpSpPr>
        <p:grpSpPr bwMode="auto">
          <a:xfrm>
            <a:off x="8229600" y="1066800"/>
            <a:ext cx="685800" cy="457200"/>
            <a:chOff x="4800" y="1200"/>
            <a:chExt cx="432" cy="288"/>
          </a:xfrm>
        </p:grpSpPr>
        <p:sp>
          <p:nvSpPr>
            <p:cNvPr id="8200" name="Oval 1100"/>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8201" name="Text Box 1101"/>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060"/>
          <p:cNvPicPr>
            <a:picLocks noChangeAspect="1" noChangeArrowheads="1"/>
          </p:cNvPicPr>
          <p:nvPr/>
        </p:nvPicPr>
        <p:blipFill>
          <a:blip r:embed="rId4" cstate="print">
            <a:clrChange>
              <a:clrFrom>
                <a:srgbClr val="FFFFFF"/>
              </a:clrFrom>
              <a:clrTo>
                <a:srgbClr val="FFFFFF">
                  <a:alpha val="0"/>
                </a:srgbClr>
              </a:clrTo>
            </a:clrChange>
            <a:lum bright="-18000" contrast="30000"/>
          </a:blip>
          <a:srcRect/>
          <a:stretch>
            <a:fillRect/>
          </a:stretch>
        </p:blipFill>
        <p:spPr bwMode="auto">
          <a:xfrm>
            <a:off x="352425" y="2667000"/>
            <a:ext cx="8410575" cy="4191000"/>
          </a:xfrm>
          <a:prstGeom prst="rect">
            <a:avLst/>
          </a:prstGeom>
          <a:noFill/>
          <a:ln w="9525">
            <a:noFill/>
            <a:miter lim="800000"/>
            <a:headEnd/>
            <a:tailEnd/>
          </a:ln>
        </p:spPr>
      </p:pic>
      <p:sp>
        <p:nvSpPr>
          <p:cNvPr id="9220" name="Text Box 1058"/>
          <p:cNvSpPr txBox="1">
            <a:spLocks noChangeArrowheads="1"/>
          </p:cNvSpPr>
          <p:nvPr/>
        </p:nvSpPr>
        <p:spPr bwMode="auto">
          <a:xfrm>
            <a:off x="5410200" y="2286000"/>
            <a:ext cx="3200400" cy="396875"/>
          </a:xfrm>
          <a:prstGeom prst="rect">
            <a:avLst/>
          </a:prstGeom>
          <a:noFill/>
          <a:ln w="9525">
            <a:noFill/>
            <a:miter lim="800000"/>
            <a:headEnd/>
            <a:tailEnd/>
          </a:ln>
        </p:spPr>
        <p:txBody>
          <a:bodyPr>
            <a:spAutoFit/>
          </a:bodyPr>
          <a:lstStyle/>
          <a:p>
            <a:r>
              <a:rPr lang="en-US" b="0"/>
              <a:t>GLY: much more freedom</a:t>
            </a:r>
          </a:p>
        </p:txBody>
      </p:sp>
      <p:sp>
        <p:nvSpPr>
          <p:cNvPr id="9221" name="Text Box 1059"/>
          <p:cNvSpPr txBox="1">
            <a:spLocks noChangeArrowheads="1"/>
          </p:cNvSpPr>
          <p:nvPr/>
        </p:nvSpPr>
        <p:spPr bwMode="auto">
          <a:xfrm>
            <a:off x="4419600" y="304800"/>
            <a:ext cx="4567238" cy="730250"/>
          </a:xfrm>
          <a:prstGeom prst="rect">
            <a:avLst/>
          </a:prstGeom>
          <a:noFill/>
          <a:ln w="9525">
            <a:noFill/>
            <a:miter lim="800000"/>
            <a:headEnd/>
            <a:tailEnd/>
          </a:ln>
        </p:spPr>
        <p:txBody>
          <a:bodyPr wrap="none">
            <a:spAutoFit/>
          </a:bodyPr>
          <a:lstStyle/>
          <a:p>
            <a:r>
              <a:rPr lang="en-US" sz="1400" b="0"/>
              <a:t>Brandon &amp; Tooze</a:t>
            </a:r>
          </a:p>
          <a:p>
            <a:r>
              <a:rPr lang="en-US" sz="1400" b="0" u="sng"/>
              <a:t>Introduction to Protein Structure</a:t>
            </a:r>
            <a:r>
              <a:rPr lang="en-US" sz="1400" b="0"/>
              <a:t>, Figure 1.7b.c</a:t>
            </a:r>
          </a:p>
          <a:p>
            <a:r>
              <a:rPr lang="en-US" sz="1400" b="0"/>
              <a:t>From J. Richardson, </a:t>
            </a:r>
            <a:r>
              <a:rPr lang="en-US" sz="1400" b="0" i="1"/>
              <a:t>Adv. Prot. Chem.</a:t>
            </a:r>
            <a:r>
              <a:rPr lang="en-US" sz="1400" b="0"/>
              <a:t> 34, 174-174 (1981)</a:t>
            </a:r>
            <a:endParaRPr lang="en-US" sz="1400" b="0" u="sng"/>
          </a:p>
        </p:txBody>
      </p:sp>
      <p:sp>
        <p:nvSpPr>
          <p:cNvPr id="9222" name="Text Box 1061"/>
          <p:cNvSpPr txBox="1">
            <a:spLocks noChangeArrowheads="1"/>
          </p:cNvSpPr>
          <p:nvPr/>
        </p:nvSpPr>
        <p:spPr bwMode="auto">
          <a:xfrm>
            <a:off x="914400" y="2133600"/>
            <a:ext cx="3733800" cy="701675"/>
          </a:xfrm>
          <a:prstGeom prst="rect">
            <a:avLst/>
          </a:prstGeom>
          <a:noFill/>
          <a:ln w="9525">
            <a:noFill/>
            <a:miter lim="800000"/>
            <a:headEnd/>
            <a:tailEnd/>
          </a:ln>
        </p:spPr>
        <p:txBody>
          <a:bodyPr>
            <a:spAutoFit/>
          </a:bodyPr>
          <a:lstStyle/>
          <a:p>
            <a:r>
              <a:rPr lang="en-US" b="0"/>
              <a:t>All amino acids (except glycine) from high resolution crystals</a:t>
            </a:r>
          </a:p>
        </p:txBody>
      </p:sp>
      <p:grpSp>
        <p:nvGrpSpPr>
          <p:cNvPr id="9223" name="Group 1064"/>
          <p:cNvGrpSpPr>
            <a:grpSpLocks/>
          </p:cNvGrpSpPr>
          <p:nvPr/>
        </p:nvGrpSpPr>
        <p:grpSpPr bwMode="auto">
          <a:xfrm>
            <a:off x="533400" y="152400"/>
            <a:ext cx="3403600" cy="2043113"/>
            <a:chOff x="1112" y="432"/>
            <a:chExt cx="2144" cy="1287"/>
          </a:xfrm>
        </p:grpSpPr>
        <p:grpSp>
          <p:nvGrpSpPr>
            <p:cNvPr id="9224" name="Group 1065"/>
            <p:cNvGrpSpPr>
              <a:grpSpLocks/>
            </p:cNvGrpSpPr>
            <p:nvPr/>
          </p:nvGrpSpPr>
          <p:grpSpPr bwMode="auto">
            <a:xfrm>
              <a:off x="1112" y="432"/>
              <a:ext cx="2144" cy="1287"/>
              <a:chOff x="1112" y="432"/>
              <a:chExt cx="2144" cy="1287"/>
            </a:xfrm>
          </p:grpSpPr>
          <p:sp>
            <p:nvSpPr>
              <p:cNvPr id="9226" name="Rectangle 1066"/>
              <p:cNvSpPr>
                <a:spLocks noChangeArrowheads="1"/>
              </p:cNvSpPr>
              <p:nvPr/>
            </p:nvSpPr>
            <p:spPr bwMode="auto">
              <a:xfrm>
                <a:off x="1872" y="1104"/>
                <a:ext cx="192" cy="192"/>
              </a:xfrm>
              <a:prstGeom prst="rect">
                <a:avLst/>
              </a:prstGeom>
              <a:solidFill>
                <a:schemeClr val="bg1"/>
              </a:solidFill>
              <a:ln w="9525">
                <a:noFill/>
                <a:miter lim="800000"/>
                <a:headEnd/>
                <a:tailEnd/>
              </a:ln>
            </p:spPr>
            <p:txBody>
              <a:bodyPr wrap="none" anchor="ctr"/>
              <a:lstStyle/>
              <a:p>
                <a:endParaRPr lang="en-US"/>
              </a:p>
            </p:txBody>
          </p:sp>
          <p:sp>
            <p:nvSpPr>
              <p:cNvPr id="9227" name="Text Box 1067"/>
              <p:cNvSpPr txBox="1">
                <a:spLocks noChangeArrowheads="1"/>
              </p:cNvSpPr>
              <p:nvPr/>
            </p:nvSpPr>
            <p:spPr bwMode="auto">
              <a:xfrm>
                <a:off x="1776" y="1024"/>
                <a:ext cx="262" cy="327"/>
              </a:xfrm>
              <a:prstGeom prst="rect">
                <a:avLst/>
              </a:prstGeom>
              <a:noFill/>
              <a:ln w="9525">
                <a:noFill/>
                <a:miter lim="800000"/>
                <a:headEnd/>
                <a:tailEnd/>
              </a:ln>
            </p:spPr>
            <p:txBody>
              <a:bodyPr wrap="none">
                <a:spAutoFit/>
              </a:bodyPr>
              <a:lstStyle/>
              <a:p>
                <a:r>
                  <a:rPr lang="en-US" sz="2800" b="0"/>
                  <a:t>N</a:t>
                </a:r>
              </a:p>
            </p:txBody>
          </p:sp>
          <p:sp>
            <p:nvSpPr>
              <p:cNvPr id="9228" name="Line 1068"/>
              <p:cNvSpPr>
                <a:spLocks noChangeShapeType="1"/>
              </p:cNvSpPr>
              <p:nvPr/>
            </p:nvSpPr>
            <p:spPr bwMode="auto">
              <a:xfrm flipH="1">
                <a:off x="1976" y="1024"/>
                <a:ext cx="221" cy="144"/>
              </a:xfrm>
              <a:prstGeom prst="line">
                <a:avLst/>
              </a:prstGeom>
              <a:noFill/>
              <a:ln w="38100">
                <a:solidFill>
                  <a:schemeClr val="tx1"/>
                </a:solidFill>
                <a:round/>
                <a:headEnd/>
                <a:tailEnd/>
              </a:ln>
            </p:spPr>
            <p:txBody>
              <a:bodyPr/>
              <a:lstStyle/>
              <a:p>
                <a:endParaRPr lang="en-US"/>
              </a:p>
            </p:txBody>
          </p:sp>
          <p:sp>
            <p:nvSpPr>
              <p:cNvPr id="9229" name="Text Box 1069"/>
              <p:cNvSpPr txBox="1">
                <a:spLocks noChangeArrowheads="1"/>
              </p:cNvSpPr>
              <p:nvPr/>
            </p:nvSpPr>
            <p:spPr bwMode="auto">
              <a:xfrm>
                <a:off x="2674" y="880"/>
                <a:ext cx="262" cy="327"/>
              </a:xfrm>
              <a:prstGeom prst="rect">
                <a:avLst/>
              </a:prstGeom>
              <a:noFill/>
              <a:ln w="9525">
                <a:noFill/>
                <a:miter lim="800000"/>
                <a:headEnd/>
                <a:tailEnd/>
              </a:ln>
            </p:spPr>
            <p:txBody>
              <a:bodyPr wrap="none">
                <a:spAutoFit/>
              </a:bodyPr>
              <a:lstStyle/>
              <a:p>
                <a:r>
                  <a:rPr lang="en-US" sz="2800" b="0">
                    <a:solidFill>
                      <a:srgbClr val="0000FF"/>
                    </a:solidFill>
                  </a:rPr>
                  <a:t>N</a:t>
                </a:r>
              </a:p>
            </p:txBody>
          </p:sp>
          <p:sp>
            <p:nvSpPr>
              <p:cNvPr id="9230" name="Text Box 1070"/>
              <p:cNvSpPr txBox="1">
                <a:spLocks noChangeArrowheads="1"/>
              </p:cNvSpPr>
              <p:nvPr/>
            </p:nvSpPr>
            <p:spPr bwMode="auto">
              <a:xfrm>
                <a:off x="2360" y="1000"/>
                <a:ext cx="246" cy="327"/>
              </a:xfrm>
              <a:prstGeom prst="rect">
                <a:avLst/>
              </a:prstGeom>
              <a:noFill/>
              <a:ln w="9525">
                <a:noFill/>
                <a:miter lim="800000"/>
                <a:headEnd/>
                <a:tailEnd/>
              </a:ln>
            </p:spPr>
            <p:txBody>
              <a:bodyPr wrap="none">
                <a:spAutoFit/>
              </a:bodyPr>
              <a:lstStyle/>
              <a:p>
                <a:r>
                  <a:rPr lang="en-US" sz="2800" b="0"/>
                  <a:t>C</a:t>
                </a:r>
              </a:p>
            </p:txBody>
          </p:sp>
          <p:sp>
            <p:nvSpPr>
              <p:cNvPr id="9231" name="Line 1071"/>
              <p:cNvSpPr>
                <a:spLocks noChangeShapeType="1"/>
              </p:cNvSpPr>
              <p:nvPr/>
            </p:nvSpPr>
            <p:spPr bwMode="auto">
              <a:xfrm flipH="1">
                <a:off x="2560" y="1056"/>
                <a:ext cx="152" cy="96"/>
              </a:xfrm>
              <a:prstGeom prst="line">
                <a:avLst/>
              </a:prstGeom>
              <a:noFill/>
              <a:ln w="38100">
                <a:solidFill>
                  <a:schemeClr val="tx1"/>
                </a:solidFill>
                <a:round/>
                <a:headEnd/>
                <a:tailEnd/>
              </a:ln>
            </p:spPr>
            <p:txBody>
              <a:bodyPr/>
              <a:lstStyle/>
              <a:p>
                <a:endParaRPr lang="en-US"/>
              </a:p>
            </p:txBody>
          </p:sp>
          <p:sp>
            <p:nvSpPr>
              <p:cNvPr id="9232" name="Line 1072"/>
              <p:cNvSpPr>
                <a:spLocks noChangeShapeType="1"/>
              </p:cNvSpPr>
              <p:nvPr/>
            </p:nvSpPr>
            <p:spPr bwMode="auto">
              <a:xfrm>
                <a:off x="2465" y="1264"/>
                <a:ext cx="3" cy="112"/>
              </a:xfrm>
              <a:prstGeom prst="line">
                <a:avLst/>
              </a:prstGeom>
              <a:noFill/>
              <a:ln w="38100">
                <a:solidFill>
                  <a:schemeClr val="tx1"/>
                </a:solidFill>
                <a:round/>
                <a:headEnd/>
                <a:tailEnd/>
              </a:ln>
            </p:spPr>
            <p:txBody>
              <a:bodyPr/>
              <a:lstStyle/>
              <a:p>
                <a:endParaRPr lang="en-US"/>
              </a:p>
            </p:txBody>
          </p:sp>
          <p:sp>
            <p:nvSpPr>
              <p:cNvPr id="9233" name="Line 1073"/>
              <p:cNvSpPr>
                <a:spLocks noChangeShapeType="1"/>
              </p:cNvSpPr>
              <p:nvPr/>
            </p:nvSpPr>
            <p:spPr bwMode="auto">
              <a:xfrm>
                <a:off x="2508" y="1264"/>
                <a:ext cx="3" cy="112"/>
              </a:xfrm>
              <a:prstGeom prst="line">
                <a:avLst/>
              </a:prstGeom>
              <a:noFill/>
              <a:ln w="38100">
                <a:solidFill>
                  <a:schemeClr val="tx1"/>
                </a:solidFill>
                <a:round/>
                <a:headEnd/>
                <a:tailEnd/>
              </a:ln>
            </p:spPr>
            <p:txBody>
              <a:bodyPr/>
              <a:lstStyle/>
              <a:p>
                <a:endParaRPr lang="en-US"/>
              </a:p>
            </p:txBody>
          </p:sp>
          <p:sp>
            <p:nvSpPr>
              <p:cNvPr id="9234" name="Text Box 1074"/>
              <p:cNvSpPr txBox="1">
                <a:spLocks noChangeArrowheads="1"/>
              </p:cNvSpPr>
              <p:nvPr/>
            </p:nvSpPr>
            <p:spPr bwMode="auto">
              <a:xfrm>
                <a:off x="2364" y="1300"/>
                <a:ext cx="260" cy="327"/>
              </a:xfrm>
              <a:prstGeom prst="rect">
                <a:avLst/>
              </a:prstGeom>
              <a:noFill/>
              <a:ln w="9525">
                <a:noFill/>
                <a:miter lim="800000"/>
                <a:headEnd/>
                <a:tailEnd/>
              </a:ln>
            </p:spPr>
            <p:txBody>
              <a:bodyPr wrap="none">
                <a:spAutoFit/>
              </a:bodyPr>
              <a:lstStyle/>
              <a:p>
                <a:r>
                  <a:rPr lang="en-US" sz="2800" b="0"/>
                  <a:t>O</a:t>
                </a:r>
              </a:p>
            </p:txBody>
          </p:sp>
          <p:sp>
            <p:nvSpPr>
              <p:cNvPr id="9235" name="Line 1075"/>
              <p:cNvSpPr>
                <a:spLocks noChangeShapeType="1"/>
              </p:cNvSpPr>
              <p:nvPr/>
            </p:nvSpPr>
            <p:spPr bwMode="auto">
              <a:xfrm flipH="1" flipV="1">
                <a:off x="2196" y="1016"/>
                <a:ext cx="192" cy="144"/>
              </a:xfrm>
              <a:prstGeom prst="line">
                <a:avLst/>
              </a:prstGeom>
              <a:noFill/>
              <a:ln w="38100">
                <a:solidFill>
                  <a:schemeClr val="tx1"/>
                </a:solidFill>
                <a:round/>
                <a:headEnd/>
                <a:tailEnd/>
              </a:ln>
            </p:spPr>
            <p:txBody>
              <a:bodyPr/>
              <a:lstStyle/>
              <a:p>
                <a:endParaRPr lang="en-US"/>
              </a:p>
            </p:txBody>
          </p:sp>
          <p:sp>
            <p:nvSpPr>
              <p:cNvPr id="9236" name="Line 1076"/>
              <p:cNvSpPr>
                <a:spLocks noChangeShapeType="1"/>
              </p:cNvSpPr>
              <p:nvPr/>
            </p:nvSpPr>
            <p:spPr bwMode="auto">
              <a:xfrm flipH="1" flipV="1">
                <a:off x="2196" y="808"/>
                <a:ext cx="0" cy="211"/>
              </a:xfrm>
              <a:prstGeom prst="line">
                <a:avLst/>
              </a:prstGeom>
              <a:noFill/>
              <a:ln w="38100">
                <a:solidFill>
                  <a:schemeClr val="tx1"/>
                </a:solidFill>
                <a:round/>
                <a:headEnd/>
                <a:tailEnd/>
              </a:ln>
            </p:spPr>
            <p:txBody>
              <a:bodyPr/>
              <a:lstStyle/>
              <a:p>
                <a:endParaRPr lang="en-US"/>
              </a:p>
            </p:txBody>
          </p:sp>
          <p:sp>
            <p:nvSpPr>
              <p:cNvPr id="9237" name="Text Box 1077"/>
              <p:cNvSpPr txBox="1">
                <a:spLocks noChangeArrowheads="1"/>
              </p:cNvSpPr>
              <p:nvPr/>
            </p:nvSpPr>
            <p:spPr bwMode="auto">
              <a:xfrm>
                <a:off x="2070" y="556"/>
                <a:ext cx="260" cy="327"/>
              </a:xfrm>
              <a:prstGeom prst="rect">
                <a:avLst/>
              </a:prstGeom>
              <a:noFill/>
              <a:ln w="9525">
                <a:noFill/>
                <a:miter lim="800000"/>
                <a:headEnd/>
                <a:tailEnd/>
              </a:ln>
            </p:spPr>
            <p:txBody>
              <a:bodyPr wrap="none">
                <a:spAutoFit/>
              </a:bodyPr>
              <a:lstStyle/>
              <a:p>
                <a:r>
                  <a:rPr lang="en-US" sz="2800" b="0"/>
                  <a:t>R</a:t>
                </a:r>
              </a:p>
            </p:txBody>
          </p:sp>
          <p:sp>
            <p:nvSpPr>
              <p:cNvPr id="9238" name="Text Box 1078"/>
              <p:cNvSpPr txBox="1">
                <a:spLocks noChangeArrowheads="1"/>
              </p:cNvSpPr>
              <p:nvPr/>
            </p:nvSpPr>
            <p:spPr bwMode="auto">
              <a:xfrm>
                <a:off x="2676" y="488"/>
                <a:ext cx="260" cy="327"/>
              </a:xfrm>
              <a:prstGeom prst="rect">
                <a:avLst/>
              </a:prstGeom>
              <a:noFill/>
              <a:ln w="9525">
                <a:noFill/>
                <a:miter lim="800000"/>
                <a:headEnd/>
                <a:tailEnd/>
              </a:ln>
            </p:spPr>
            <p:txBody>
              <a:bodyPr wrap="none">
                <a:spAutoFit/>
              </a:bodyPr>
              <a:lstStyle/>
              <a:p>
                <a:r>
                  <a:rPr lang="en-US" sz="2800" b="0">
                    <a:solidFill>
                      <a:srgbClr val="0000FF"/>
                    </a:solidFill>
                  </a:rPr>
                  <a:t>H</a:t>
                </a:r>
              </a:p>
            </p:txBody>
          </p:sp>
          <p:sp>
            <p:nvSpPr>
              <p:cNvPr id="9239" name="Line 1079"/>
              <p:cNvSpPr>
                <a:spLocks noChangeShapeType="1"/>
              </p:cNvSpPr>
              <p:nvPr/>
            </p:nvSpPr>
            <p:spPr bwMode="auto">
              <a:xfrm flipH="1" flipV="1">
                <a:off x="2808" y="744"/>
                <a:ext cx="0" cy="211"/>
              </a:xfrm>
              <a:prstGeom prst="line">
                <a:avLst/>
              </a:prstGeom>
              <a:noFill/>
              <a:ln w="38100">
                <a:solidFill>
                  <a:srgbClr val="0000FF"/>
                </a:solidFill>
                <a:round/>
                <a:headEnd/>
                <a:tailEnd/>
              </a:ln>
            </p:spPr>
            <p:txBody>
              <a:bodyPr/>
              <a:lstStyle/>
              <a:p>
                <a:endParaRPr lang="en-US"/>
              </a:p>
            </p:txBody>
          </p:sp>
          <p:sp>
            <p:nvSpPr>
              <p:cNvPr id="9240" name="Line 1080"/>
              <p:cNvSpPr>
                <a:spLocks noChangeShapeType="1"/>
              </p:cNvSpPr>
              <p:nvPr/>
            </p:nvSpPr>
            <p:spPr bwMode="auto">
              <a:xfrm flipH="1" flipV="1">
                <a:off x="1632" y="1040"/>
                <a:ext cx="192" cy="144"/>
              </a:xfrm>
              <a:prstGeom prst="line">
                <a:avLst/>
              </a:prstGeom>
              <a:noFill/>
              <a:ln w="38100">
                <a:solidFill>
                  <a:schemeClr val="hlink"/>
                </a:solidFill>
                <a:round/>
                <a:headEnd/>
                <a:tailEnd/>
              </a:ln>
            </p:spPr>
            <p:txBody>
              <a:bodyPr/>
              <a:lstStyle/>
              <a:p>
                <a:endParaRPr lang="en-US"/>
              </a:p>
            </p:txBody>
          </p:sp>
          <p:sp>
            <p:nvSpPr>
              <p:cNvPr id="9241" name="Text Box 1081"/>
              <p:cNvSpPr txBox="1">
                <a:spLocks noChangeArrowheads="1"/>
              </p:cNvSpPr>
              <p:nvPr/>
            </p:nvSpPr>
            <p:spPr bwMode="auto">
              <a:xfrm>
                <a:off x="1440" y="864"/>
                <a:ext cx="246" cy="327"/>
              </a:xfrm>
              <a:prstGeom prst="rect">
                <a:avLst/>
              </a:prstGeom>
              <a:noFill/>
              <a:ln w="9525">
                <a:noFill/>
                <a:miter lim="800000"/>
                <a:headEnd/>
                <a:tailEnd/>
              </a:ln>
            </p:spPr>
            <p:txBody>
              <a:bodyPr wrap="none">
                <a:spAutoFit/>
              </a:bodyPr>
              <a:lstStyle/>
              <a:p>
                <a:r>
                  <a:rPr lang="en-US" sz="2800" b="0">
                    <a:solidFill>
                      <a:schemeClr val="hlink"/>
                    </a:solidFill>
                  </a:rPr>
                  <a:t>C</a:t>
                </a:r>
              </a:p>
            </p:txBody>
          </p:sp>
          <p:sp>
            <p:nvSpPr>
              <p:cNvPr id="9242" name="Line 1082"/>
              <p:cNvSpPr>
                <a:spLocks noChangeShapeType="1"/>
              </p:cNvSpPr>
              <p:nvPr/>
            </p:nvSpPr>
            <p:spPr bwMode="auto">
              <a:xfrm>
                <a:off x="1541" y="824"/>
                <a:ext cx="3" cy="112"/>
              </a:xfrm>
              <a:prstGeom prst="line">
                <a:avLst/>
              </a:prstGeom>
              <a:noFill/>
              <a:ln w="38100">
                <a:solidFill>
                  <a:schemeClr val="hlink"/>
                </a:solidFill>
                <a:round/>
                <a:headEnd/>
                <a:tailEnd/>
              </a:ln>
            </p:spPr>
            <p:txBody>
              <a:bodyPr/>
              <a:lstStyle/>
              <a:p>
                <a:endParaRPr lang="en-US"/>
              </a:p>
            </p:txBody>
          </p:sp>
          <p:sp>
            <p:nvSpPr>
              <p:cNvPr id="9243" name="Line 1083"/>
              <p:cNvSpPr>
                <a:spLocks noChangeShapeType="1"/>
              </p:cNvSpPr>
              <p:nvPr/>
            </p:nvSpPr>
            <p:spPr bwMode="auto">
              <a:xfrm>
                <a:off x="1584" y="824"/>
                <a:ext cx="3" cy="112"/>
              </a:xfrm>
              <a:prstGeom prst="line">
                <a:avLst/>
              </a:prstGeom>
              <a:noFill/>
              <a:ln w="38100">
                <a:solidFill>
                  <a:schemeClr val="hlink"/>
                </a:solidFill>
                <a:round/>
                <a:headEnd/>
                <a:tailEnd/>
              </a:ln>
            </p:spPr>
            <p:txBody>
              <a:bodyPr/>
              <a:lstStyle/>
              <a:p>
                <a:endParaRPr lang="en-US"/>
              </a:p>
            </p:txBody>
          </p:sp>
          <p:sp>
            <p:nvSpPr>
              <p:cNvPr id="9244" name="Text Box 1084"/>
              <p:cNvSpPr txBox="1">
                <a:spLocks noChangeArrowheads="1"/>
              </p:cNvSpPr>
              <p:nvPr/>
            </p:nvSpPr>
            <p:spPr bwMode="auto">
              <a:xfrm>
                <a:off x="1440" y="560"/>
                <a:ext cx="260" cy="327"/>
              </a:xfrm>
              <a:prstGeom prst="rect">
                <a:avLst/>
              </a:prstGeom>
              <a:noFill/>
              <a:ln w="9525">
                <a:noFill/>
                <a:miter lim="800000"/>
                <a:headEnd/>
                <a:tailEnd/>
              </a:ln>
            </p:spPr>
            <p:txBody>
              <a:bodyPr wrap="none">
                <a:spAutoFit/>
              </a:bodyPr>
              <a:lstStyle/>
              <a:p>
                <a:r>
                  <a:rPr lang="en-US" sz="2800" b="0">
                    <a:solidFill>
                      <a:schemeClr val="hlink"/>
                    </a:solidFill>
                  </a:rPr>
                  <a:t>O</a:t>
                </a:r>
              </a:p>
            </p:txBody>
          </p:sp>
          <p:sp>
            <p:nvSpPr>
              <p:cNvPr id="9245" name="Line 1085"/>
              <p:cNvSpPr>
                <a:spLocks noChangeShapeType="1"/>
              </p:cNvSpPr>
              <p:nvPr/>
            </p:nvSpPr>
            <p:spPr bwMode="auto">
              <a:xfrm flipH="1">
                <a:off x="1320" y="1048"/>
                <a:ext cx="152" cy="96"/>
              </a:xfrm>
              <a:prstGeom prst="line">
                <a:avLst/>
              </a:prstGeom>
              <a:noFill/>
              <a:ln w="38100">
                <a:solidFill>
                  <a:schemeClr val="hlink"/>
                </a:solidFill>
                <a:round/>
                <a:headEnd/>
                <a:tailEnd/>
              </a:ln>
            </p:spPr>
            <p:txBody>
              <a:bodyPr/>
              <a:lstStyle/>
              <a:p>
                <a:endParaRPr lang="en-US"/>
              </a:p>
            </p:txBody>
          </p:sp>
          <p:sp>
            <p:nvSpPr>
              <p:cNvPr id="9246" name="Line 1086"/>
              <p:cNvSpPr>
                <a:spLocks noChangeShapeType="1"/>
              </p:cNvSpPr>
              <p:nvPr/>
            </p:nvSpPr>
            <p:spPr bwMode="auto">
              <a:xfrm flipH="1" flipV="1">
                <a:off x="1112" y="1008"/>
                <a:ext cx="192" cy="144"/>
              </a:xfrm>
              <a:prstGeom prst="line">
                <a:avLst/>
              </a:prstGeom>
              <a:noFill/>
              <a:ln w="38100">
                <a:solidFill>
                  <a:schemeClr val="hlink"/>
                </a:solidFill>
                <a:prstDash val="sysDot"/>
                <a:round/>
                <a:headEnd/>
                <a:tailEnd/>
              </a:ln>
            </p:spPr>
            <p:txBody>
              <a:bodyPr/>
              <a:lstStyle/>
              <a:p>
                <a:endParaRPr lang="en-US"/>
              </a:p>
            </p:txBody>
          </p:sp>
          <p:sp>
            <p:nvSpPr>
              <p:cNvPr id="9247" name="Line 1087"/>
              <p:cNvSpPr>
                <a:spLocks noChangeShapeType="1"/>
              </p:cNvSpPr>
              <p:nvPr/>
            </p:nvSpPr>
            <p:spPr bwMode="auto">
              <a:xfrm flipH="1" flipV="1">
                <a:off x="1312" y="1141"/>
                <a:ext cx="0" cy="211"/>
              </a:xfrm>
              <a:prstGeom prst="line">
                <a:avLst/>
              </a:prstGeom>
              <a:noFill/>
              <a:ln w="38100">
                <a:solidFill>
                  <a:schemeClr val="hlink"/>
                </a:solidFill>
                <a:round/>
                <a:headEnd/>
                <a:tailEnd/>
              </a:ln>
            </p:spPr>
            <p:txBody>
              <a:bodyPr/>
              <a:lstStyle/>
              <a:p>
                <a:endParaRPr lang="en-US"/>
              </a:p>
            </p:txBody>
          </p:sp>
          <p:sp>
            <p:nvSpPr>
              <p:cNvPr id="9248" name="Text Box 1088"/>
              <p:cNvSpPr txBox="1">
                <a:spLocks noChangeArrowheads="1"/>
              </p:cNvSpPr>
              <p:nvPr/>
            </p:nvSpPr>
            <p:spPr bwMode="auto">
              <a:xfrm>
                <a:off x="1184" y="1281"/>
                <a:ext cx="260" cy="327"/>
              </a:xfrm>
              <a:prstGeom prst="rect">
                <a:avLst/>
              </a:prstGeom>
              <a:noFill/>
              <a:ln w="9525">
                <a:noFill/>
                <a:miter lim="800000"/>
                <a:headEnd/>
                <a:tailEnd/>
              </a:ln>
            </p:spPr>
            <p:txBody>
              <a:bodyPr wrap="none">
                <a:spAutoFit/>
              </a:bodyPr>
              <a:lstStyle/>
              <a:p>
                <a:r>
                  <a:rPr lang="en-US" sz="2800" b="0">
                    <a:solidFill>
                      <a:schemeClr val="hlink"/>
                    </a:solidFill>
                  </a:rPr>
                  <a:t>R</a:t>
                </a:r>
              </a:p>
            </p:txBody>
          </p:sp>
          <p:sp>
            <p:nvSpPr>
              <p:cNvPr id="9249" name="Line 1089"/>
              <p:cNvSpPr>
                <a:spLocks noChangeShapeType="1"/>
              </p:cNvSpPr>
              <p:nvPr/>
            </p:nvSpPr>
            <p:spPr bwMode="auto">
              <a:xfrm flipH="1">
                <a:off x="3104" y="1096"/>
                <a:ext cx="152" cy="96"/>
              </a:xfrm>
              <a:prstGeom prst="line">
                <a:avLst/>
              </a:prstGeom>
              <a:noFill/>
              <a:ln w="38100">
                <a:solidFill>
                  <a:srgbClr val="0000FF"/>
                </a:solidFill>
                <a:prstDash val="sysDot"/>
                <a:round/>
                <a:headEnd/>
                <a:tailEnd/>
              </a:ln>
            </p:spPr>
            <p:txBody>
              <a:bodyPr/>
              <a:lstStyle/>
              <a:p>
                <a:endParaRPr lang="en-US"/>
              </a:p>
            </p:txBody>
          </p:sp>
          <p:sp>
            <p:nvSpPr>
              <p:cNvPr id="9250" name="Line 1090"/>
              <p:cNvSpPr>
                <a:spLocks noChangeShapeType="1"/>
              </p:cNvSpPr>
              <p:nvPr/>
            </p:nvSpPr>
            <p:spPr bwMode="auto">
              <a:xfrm flipH="1" flipV="1">
                <a:off x="2896" y="1056"/>
                <a:ext cx="192" cy="144"/>
              </a:xfrm>
              <a:prstGeom prst="line">
                <a:avLst/>
              </a:prstGeom>
              <a:noFill/>
              <a:ln w="38100">
                <a:solidFill>
                  <a:srgbClr val="0000FF"/>
                </a:solidFill>
                <a:round/>
                <a:headEnd/>
                <a:tailEnd/>
              </a:ln>
            </p:spPr>
            <p:txBody>
              <a:bodyPr/>
              <a:lstStyle/>
              <a:p>
                <a:endParaRPr lang="en-US"/>
              </a:p>
            </p:txBody>
          </p:sp>
          <p:sp>
            <p:nvSpPr>
              <p:cNvPr id="9251" name="Line 1091"/>
              <p:cNvSpPr>
                <a:spLocks noChangeShapeType="1"/>
              </p:cNvSpPr>
              <p:nvPr/>
            </p:nvSpPr>
            <p:spPr bwMode="auto">
              <a:xfrm flipH="1" flipV="1">
                <a:off x="3096" y="1189"/>
                <a:ext cx="0" cy="211"/>
              </a:xfrm>
              <a:prstGeom prst="line">
                <a:avLst/>
              </a:prstGeom>
              <a:noFill/>
              <a:ln w="38100">
                <a:solidFill>
                  <a:srgbClr val="0000FF"/>
                </a:solidFill>
                <a:round/>
                <a:headEnd/>
                <a:tailEnd/>
              </a:ln>
            </p:spPr>
            <p:txBody>
              <a:bodyPr/>
              <a:lstStyle/>
              <a:p>
                <a:endParaRPr lang="en-US"/>
              </a:p>
            </p:txBody>
          </p:sp>
          <p:sp>
            <p:nvSpPr>
              <p:cNvPr id="9252" name="Text Box 1092"/>
              <p:cNvSpPr txBox="1">
                <a:spLocks noChangeArrowheads="1"/>
              </p:cNvSpPr>
              <p:nvPr/>
            </p:nvSpPr>
            <p:spPr bwMode="auto">
              <a:xfrm>
                <a:off x="2968" y="1329"/>
                <a:ext cx="260" cy="327"/>
              </a:xfrm>
              <a:prstGeom prst="rect">
                <a:avLst/>
              </a:prstGeom>
              <a:noFill/>
              <a:ln w="9525">
                <a:noFill/>
                <a:miter lim="800000"/>
                <a:headEnd/>
                <a:tailEnd/>
              </a:ln>
            </p:spPr>
            <p:txBody>
              <a:bodyPr wrap="none">
                <a:spAutoFit/>
              </a:bodyPr>
              <a:lstStyle/>
              <a:p>
                <a:r>
                  <a:rPr lang="en-US" sz="2800" b="0">
                    <a:solidFill>
                      <a:srgbClr val="0000FF"/>
                    </a:solidFill>
                  </a:rPr>
                  <a:t>R</a:t>
                </a:r>
              </a:p>
            </p:txBody>
          </p:sp>
          <p:sp>
            <p:nvSpPr>
              <p:cNvPr id="9253" name="Text Box 1093"/>
              <p:cNvSpPr txBox="1">
                <a:spLocks noChangeArrowheads="1"/>
              </p:cNvSpPr>
              <p:nvPr/>
            </p:nvSpPr>
            <p:spPr bwMode="auto">
              <a:xfrm>
                <a:off x="1776" y="432"/>
                <a:ext cx="371" cy="518"/>
              </a:xfrm>
              <a:prstGeom prst="rect">
                <a:avLst/>
              </a:prstGeom>
              <a:noFill/>
              <a:ln w="9525">
                <a:noFill/>
                <a:miter lim="800000"/>
                <a:headEnd/>
                <a:tailEnd/>
              </a:ln>
            </p:spPr>
            <p:txBody>
              <a:bodyPr wrap="none">
                <a:spAutoFit/>
              </a:bodyPr>
              <a:lstStyle/>
              <a:p>
                <a:pPr algn="ctr"/>
                <a:r>
                  <a:rPr lang="en-US" sz="2400">
                    <a:solidFill>
                      <a:schemeClr val="folHlink"/>
                    </a:solidFill>
                  </a:rPr>
                  <a:t>phi</a:t>
                </a:r>
              </a:p>
              <a:p>
                <a:pPr algn="ctr"/>
                <a:r>
                  <a:rPr lang="en-US" sz="2400">
                    <a:solidFill>
                      <a:schemeClr val="folHlink"/>
                    </a:solidFill>
                    <a:latin typeface="Symbol" pitchFamily="18" charset="2"/>
                  </a:rPr>
                  <a:t>f</a:t>
                </a:r>
              </a:p>
            </p:txBody>
          </p:sp>
          <p:sp>
            <p:nvSpPr>
              <p:cNvPr id="9254" name="Text Box 1094"/>
              <p:cNvSpPr txBox="1">
                <a:spLocks noChangeArrowheads="1"/>
              </p:cNvSpPr>
              <p:nvPr/>
            </p:nvSpPr>
            <p:spPr bwMode="auto">
              <a:xfrm>
                <a:off x="2286" y="432"/>
                <a:ext cx="354" cy="518"/>
              </a:xfrm>
              <a:prstGeom prst="rect">
                <a:avLst/>
              </a:prstGeom>
              <a:noFill/>
              <a:ln w="9525">
                <a:noFill/>
                <a:miter lim="800000"/>
                <a:headEnd/>
                <a:tailEnd/>
              </a:ln>
            </p:spPr>
            <p:txBody>
              <a:bodyPr wrap="none">
                <a:spAutoFit/>
              </a:bodyPr>
              <a:lstStyle/>
              <a:p>
                <a:pPr algn="ctr"/>
                <a:r>
                  <a:rPr lang="en-US" sz="2400">
                    <a:solidFill>
                      <a:schemeClr val="folHlink"/>
                    </a:solidFill>
                  </a:rPr>
                  <a:t>psi</a:t>
                </a:r>
              </a:p>
              <a:p>
                <a:pPr algn="ctr"/>
                <a:r>
                  <a:rPr lang="en-US" sz="2400">
                    <a:solidFill>
                      <a:schemeClr val="folHlink"/>
                    </a:solidFill>
                    <a:latin typeface="Symbol" pitchFamily="18" charset="2"/>
                  </a:rPr>
                  <a:t>y</a:t>
                </a:r>
              </a:p>
            </p:txBody>
          </p:sp>
          <p:grpSp>
            <p:nvGrpSpPr>
              <p:cNvPr id="9255" name="Group 1095"/>
              <p:cNvGrpSpPr>
                <a:grpSpLocks/>
              </p:cNvGrpSpPr>
              <p:nvPr/>
            </p:nvGrpSpPr>
            <p:grpSpPr bwMode="auto">
              <a:xfrm>
                <a:off x="1760" y="1248"/>
                <a:ext cx="260" cy="471"/>
                <a:chOff x="1760" y="1248"/>
                <a:chExt cx="260" cy="471"/>
              </a:xfrm>
            </p:grpSpPr>
            <p:sp>
              <p:nvSpPr>
                <p:cNvPr id="9256" name="Line 1096"/>
                <p:cNvSpPr>
                  <a:spLocks noChangeShapeType="1"/>
                </p:cNvSpPr>
                <p:nvPr/>
              </p:nvSpPr>
              <p:spPr bwMode="auto">
                <a:xfrm flipH="1" flipV="1">
                  <a:off x="1896" y="1248"/>
                  <a:ext cx="0" cy="211"/>
                </a:xfrm>
                <a:prstGeom prst="line">
                  <a:avLst/>
                </a:prstGeom>
                <a:noFill/>
                <a:ln w="38100">
                  <a:solidFill>
                    <a:schemeClr val="tx1"/>
                  </a:solidFill>
                  <a:round/>
                  <a:headEnd/>
                  <a:tailEnd/>
                </a:ln>
              </p:spPr>
              <p:txBody>
                <a:bodyPr/>
                <a:lstStyle/>
                <a:p>
                  <a:endParaRPr lang="en-US"/>
                </a:p>
              </p:txBody>
            </p:sp>
            <p:sp>
              <p:nvSpPr>
                <p:cNvPr id="9257" name="Text Box 1097"/>
                <p:cNvSpPr txBox="1">
                  <a:spLocks noChangeArrowheads="1"/>
                </p:cNvSpPr>
                <p:nvPr/>
              </p:nvSpPr>
              <p:spPr bwMode="auto">
                <a:xfrm>
                  <a:off x="1760" y="1392"/>
                  <a:ext cx="260" cy="327"/>
                </a:xfrm>
                <a:prstGeom prst="rect">
                  <a:avLst/>
                </a:prstGeom>
                <a:noFill/>
                <a:ln w="9525">
                  <a:noFill/>
                  <a:miter lim="800000"/>
                  <a:headEnd/>
                  <a:tailEnd/>
                </a:ln>
              </p:spPr>
              <p:txBody>
                <a:bodyPr wrap="none">
                  <a:spAutoFit/>
                </a:bodyPr>
                <a:lstStyle/>
                <a:p>
                  <a:r>
                    <a:rPr lang="en-US" sz="2800" b="0"/>
                    <a:t>H</a:t>
                  </a:r>
                </a:p>
              </p:txBody>
            </p:sp>
          </p:grpSp>
        </p:grpSp>
        <p:graphicFrame>
          <p:nvGraphicFramePr>
            <p:cNvPr id="9218" name="Object 1098"/>
            <p:cNvGraphicFramePr>
              <a:graphicFrameLocks noChangeAspect="1"/>
            </p:cNvGraphicFramePr>
            <p:nvPr/>
          </p:nvGraphicFramePr>
          <p:xfrm>
            <a:off x="1888" y="968"/>
            <a:ext cx="329" cy="242"/>
          </p:xfrm>
          <a:graphic>
            <a:graphicData uri="http://schemas.openxmlformats.org/presentationml/2006/ole">
              <mc:AlternateContent xmlns:mc="http://schemas.openxmlformats.org/markup-compatibility/2006">
                <mc:Choice xmlns:v="urn:schemas-microsoft-com:vml" Requires="v">
                  <p:oleObj spid="_x0000_s9225" name="CS ChemDraw Drawing" r:id="rId5" imgW="522360" imgH="384480" progId="ChemDraw.Document.6.0">
                    <p:embed/>
                  </p:oleObj>
                </mc:Choice>
                <mc:Fallback>
                  <p:oleObj name="CS ChemDraw Drawing" r:id="rId5" imgW="522360" imgH="384480" progId="ChemDraw.Document.6.0">
                    <p:embed/>
                    <p:pic>
                      <p:nvPicPr>
                        <p:cNvPr id="0" name="Object 10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8" y="968"/>
                          <a:ext cx="329"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AutoShape 1099"/>
            <p:cNvSpPr>
              <a:spLocks noChangeArrowheads="1"/>
            </p:cNvSpPr>
            <p:nvPr/>
          </p:nvSpPr>
          <p:spPr bwMode="auto">
            <a:xfrm rot="2266120">
              <a:off x="2160" y="912"/>
              <a:ext cx="192" cy="424"/>
            </a:xfrm>
            <a:custGeom>
              <a:avLst/>
              <a:gdLst>
                <a:gd name="T0" fmla="*/ 133 w 21600"/>
                <a:gd name="T1" fmla="*/ 16 h 21600"/>
                <a:gd name="T2" fmla="*/ 45 w 21600"/>
                <a:gd name="T3" fmla="*/ 99 h 21600"/>
                <a:gd name="T4" fmla="*/ 114 w 21600"/>
                <a:gd name="T5" fmla="*/ 114 h 21600"/>
                <a:gd name="T6" fmla="*/ 216 w 21600"/>
                <a:gd name="T7" fmla="*/ 212 h 21600"/>
                <a:gd name="T8" fmla="*/ 168 w 21600"/>
                <a:gd name="T9" fmla="*/ 318 h 21600"/>
                <a:gd name="T10" fmla="*/ 120 w 21600"/>
                <a:gd name="T11" fmla="*/ 212 h 21600"/>
                <a:gd name="T12" fmla="*/ 0 60000 65536"/>
                <a:gd name="T13" fmla="*/ 0 60000 65536"/>
                <a:gd name="T14" fmla="*/ 0 60000 65536"/>
                <a:gd name="T15" fmla="*/ 0 60000 65536"/>
                <a:gd name="T16" fmla="*/ 0 60000 65536"/>
                <a:gd name="T17" fmla="*/ 0 60000 65536"/>
                <a:gd name="T18" fmla="*/ 3150 w 21600"/>
                <a:gd name="T19" fmla="*/ 3158 h 21600"/>
                <a:gd name="T20" fmla="*/ 18450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377" y="5399"/>
                    <a:pt x="8012" y="5961"/>
                    <a:pt x="7001" y="6962"/>
                  </a:cubicBezTo>
                  <a:lnTo>
                    <a:pt x="3202" y="3124"/>
                  </a:lnTo>
                  <a:cubicBezTo>
                    <a:pt x="5224" y="1122"/>
                    <a:pt x="795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438400" y="533400"/>
            <a:ext cx="4265613" cy="1343025"/>
          </a:xfrm>
          <a:prstGeom prst="rect">
            <a:avLst/>
          </a:prstGeom>
          <a:noFill/>
          <a:ln w="9525">
            <a:noFill/>
            <a:miter lim="800000"/>
            <a:headEnd/>
            <a:tailEnd/>
          </a:ln>
        </p:spPr>
        <p:txBody>
          <a:bodyPr wrap="none">
            <a:spAutoFit/>
          </a:bodyPr>
          <a:lstStyle/>
          <a:p>
            <a:pPr algn="ctr"/>
            <a:r>
              <a:rPr lang="en-US" sz="2800" b="0"/>
              <a:t>amino acids/proteins:</a:t>
            </a:r>
          </a:p>
          <a:p>
            <a:pPr algn="ctr"/>
            <a:r>
              <a:rPr lang="en-US" sz="1800" b="0">
                <a:solidFill>
                  <a:schemeClr val="accent2"/>
                </a:solidFill>
              </a:rPr>
              <a:t>ala, gly, leu, ile, val, glu, asp, gln, asn, pro,</a:t>
            </a:r>
          </a:p>
          <a:p>
            <a:pPr algn="ctr"/>
            <a:r>
              <a:rPr lang="en-US" sz="1800" b="0">
                <a:solidFill>
                  <a:schemeClr val="accent2"/>
                </a:solidFill>
              </a:rPr>
              <a:t>lys, arg, ser, thr, tyr, trp, phe, his, cys, met</a:t>
            </a:r>
          </a:p>
          <a:p>
            <a:pPr algn="ctr"/>
            <a:endParaRPr lang="en-US" sz="1800" b="0">
              <a:solidFill>
                <a:schemeClr val="accent2"/>
              </a:solidFill>
            </a:endParaRPr>
          </a:p>
        </p:txBody>
      </p:sp>
      <p:sp>
        <p:nvSpPr>
          <p:cNvPr id="30723" name="Text Box 4"/>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30724" name="Picture 5"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30725" name="Oval 6"/>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30726" name="Text Box 7"/>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30727" name="Text Box 8"/>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grpSp>
        <p:nvGrpSpPr>
          <p:cNvPr id="30728" name="Group 10"/>
          <p:cNvGrpSpPr>
            <a:grpSpLocks/>
          </p:cNvGrpSpPr>
          <p:nvPr/>
        </p:nvGrpSpPr>
        <p:grpSpPr bwMode="auto">
          <a:xfrm>
            <a:off x="7772400" y="1295400"/>
            <a:ext cx="685800" cy="457200"/>
            <a:chOff x="4800" y="1200"/>
            <a:chExt cx="432" cy="288"/>
          </a:xfrm>
        </p:grpSpPr>
        <p:sp>
          <p:nvSpPr>
            <p:cNvPr id="30729" name="Oval 11"/>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0730" name="Text Box 12"/>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304800"/>
            <a:ext cx="5208588" cy="579438"/>
          </a:xfrm>
          <a:prstGeom prst="rect">
            <a:avLst/>
          </a:prstGeom>
          <a:noFill/>
          <a:ln w="9525">
            <a:noFill/>
            <a:miter lim="800000"/>
            <a:headEnd/>
            <a:tailEnd/>
          </a:ln>
        </p:spPr>
        <p:txBody>
          <a:bodyPr wrap="none">
            <a:spAutoFit/>
          </a:bodyPr>
          <a:lstStyle/>
          <a:p>
            <a:r>
              <a:rPr lang="en-US" sz="3200"/>
              <a:t>Can we predict 2° structure?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879600" y="63246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22531" name="Picture 1027" descr="primary_to_quat"/>
          <p:cNvPicPr>
            <a:picLocks noChangeAspect="1" noChangeArrowheads="1"/>
          </p:cNvPicPr>
          <p:nvPr/>
        </p:nvPicPr>
        <p:blipFill>
          <a:blip r:embed="rId3" cstate="print">
            <a:lum contrast="18000"/>
          </a:blip>
          <a:srcRect/>
          <a:stretch>
            <a:fillRect/>
          </a:stretch>
        </p:blipFill>
        <p:spPr bwMode="auto">
          <a:xfrm>
            <a:off x="38100" y="2949575"/>
            <a:ext cx="9080500" cy="3375025"/>
          </a:xfrm>
          <a:prstGeom prst="rect">
            <a:avLst/>
          </a:prstGeom>
          <a:noFill/>
          <a:ln w="9525">
            <a:noFill/>
            <a:miter lim="800000"/>
            <a:headEnd/>
            <a:tailEnd/>
          </a:ln>
        </p:spPr>
      </p:pic>
      <p:sp>
        <p:nvSpPr>
          <p:cNvPr id="22532" name="Text Box 1028"/>
          <p:cNvSpPr txBox="1">
            <a:spLocks noChangeArrowheads="1"/>
          </p:cNvSpPr>
          <p:nvPr/>
        </p:nvSpPr>
        <p:spPr bwMode="auto">
          <a:xfrm>
            <a:off x="457200" y="2870200"/>
            <a:ext cx="8534400" cy="396875"/>
          </a:xfrm>
          <a:prstGeom prst="rect">
            <a:avLst/>
          </a:prstGeom>
          <a:solidFill>
            <a:schemeClr val="bg1"/>
          </a:solidFill>
          <a:ln w="9525">
            <a:noFill/>
            <a:miter lim="800000"/>
            <a:headEnd/>
            <a:tailEnd/>
          </a:ln>
        </p:spPr>
        <p:txBody>
          <a:bodyPr>
            <a:spAutoFit/>
          </a:bodyPr>
          <a:lstStyle/>
          <a:p>
            <a:r>
              <a:rPr lang="en-US" b="0"/>
              <a:t>primary (1º)       secondary (2º)      tertiary (3º)                       quaternary (4º) </a:t>
            </a:r>
          </a:p>
        </p:txBody>
      </p:sp>
      <p:pic>
        <p:nvPicPr>
          <p:cNvPr id="22533" name="Picture 1029" descr="folding"/>
          <p:cNvPicPr>
            <a:picLocks noChangeAspect="1" noChangeArrowheads="1"/>
          </p:cNvPicPr>
          <p:nvPr/>
        </p:nvPicPr>
        <p:blipFill>
          <a:blip r:embed="rId4" cstate="print">
            <a:lum contrast="18000"/>
          </a:blip>
          <a:srcRect r="2299"/>
          <a:stretch>
            <a:fillRect/>
          </a:stretch>
        </p:blipFill>
        <p:spPr bwMode="auto">
          <a:xfrm>
            <a:off x="762000" y="76200"/>
            <a:ext cx="7620000" cy="2481263"/>
          </a:xfrm>
          <a:prstGeom prst="rect">
            <a:avLst/>
          </a:prstGeom>
          <a:noFill/>
          <a:ln w="9525">
            <a:noFill/>
            <a:miter lim="800000"/>
            <a:headEnd/>
            <a:tailEnd/>
          </a:ln>
        </p:spPr>
      </p:pic>
      <p:sp>
        <p:nvSpPr>
          <p:cNvPr id="22534" name="Text Box 1030"/>
          <p:cNvSpPr txBox="1">
            <a:spLocks noChangeArrowheads="1"/>
          </p:cNvSpPr>
          <p:nvPr/>
        </p:nvSpPr>
        <p:spPr bwMode="auto">
          <a:xfrm>
            <a:off x="1447800" y="2057400"/>
            <a:ext cx="6096000" cy="304800"/>
          </a:xfrm>
          <a:prstGeom prst="rect">
            <a:avLst/>
          </a:prstGeom>
          <a:noFill/>
          <a:ln w="9525">
            <a:noFill/>
            <a:miter lim="800000"/>
            <a:headEnd/>
            <a:tailEnd/>
          </a:ln>
        </p:spPr>
        <p:txBody>
          <a:bodyPr>
            <a:spAutoFit/>
          </a:bodyPr>
          <a:lstStyle/>
          <a:p>
            <a:pPr algn="ctr"/>
            <a:r>
              <a:rPr lang="en-US" sz="1400" b="0">
                <a:solidFill>
                  <a:srgbClr val="0000FF"/>
                </a:solidFill>
              </a:rPr>
              <a:t>(from Mount, “Bioinformatics Sequence and Genome Analysis”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04800" y="304800"/>
            <a:ext cx="5208588" cy="579438"/>
          </a:xfrm>
          <a:prstGeom prst="rect">
            <a:avLst/>
          </a:prstGeom>
          <a:noFill/>
          <a:ln w="9525">
            <a:noFill/>
            <a:miter lim="800000"/>
            <a:headEnd/>
            <a:tailEnd/>
          </a:ln>
        </p:spPr>
        <p:txBody>
          <a:bodyPr wrap="none">
            <a:spAutoFit/>
          </a:bodyPr>
          <a:lstStyle/>
          <a:p>
            <a:r>
              <a:rPr lang="en-US" sz="3200"/>
              <a:t>Can we predict 2° structure?</a:t>
            </a:r>
          </a:p>
        </p:txBody>
      </p:sp>
      <p:sp>
        <p:nvSpPr>
          <p:cNvPr id="32771" name="Text Box 3"/>
          <p:cNvSpPr txBox="1">
            <a:spLocks noChangeArrowheads="1"/>
          </p:cNvSpPr>
          <p:nvPr/>
        </p:nvSpPr>
        <p:spPr bwMode="auto">
          <a:xfrm>
            <a:off x="685800" y="990600"/>
            <a:ext cx="8193088" cy="1311275"/>
          </a:xfrm>
          <a:prstGeom prst="rect">
            <a:avLst/>
          </a:prstGeom>
          <a:noFill/>
          <a:ln w="9525">
            <a:noFill/>
            <a:miter lim="800000"/>
            <a:headEnd/>
            <a:tailEnd/>
          </a:ln>
        </p:spPr>
        <p:txBody>
          <a:bodyPr wrap="none">
            <a:spAutoFit/>
          </a:bodyPr>
          <a:lstStyle/>
          <a:p>
            <a:r>
              <a:rPr lang="en-US">
                <a:solidFill>
                  <a:srgbClr val="0000FF"/>
                </a:solidFill>
              </a:rPr>
              <a:t>-- helical propensities</a:t>
            </a:r>
          </a:p>
          <a:p>
            <a:r>
              <a:rPr lang="en-US">
                <a:solidFill>
                  <a:srgbClr val="0000FF"/>
                </a:solidFill>
              </a:rPr>
              <a:t>-- mining structural databases for known sequence-structure relationships</a:t>
            </a:r>
          </a:p>
          <a:p>
            <a:r>
              <a:rPr lang="en-US">
                <a:solidFill>
                  <a:srgbClr val="0000FF"/>
                </a:solidFill>
              </a:rPr>
              <a:t>-- sequence contexts?</a:t>
            </a:r>
          </a:p>
          <a:p>
            <a:r>
              <a:rPr lang="en-US">
                <a:solidFill>
                  <a:srgbClr val="0000FF"/>
                </a:solidFill>
              </a:rPr>
              <a:t>-- neural nets, …</a:t>
            </a:r>
          </a:p>
        </p:txBody>
      </p:sp>
      <p:sp>
        <p:nvSpPr>
          <p:cNvPr id="32772" name="Text Box 4"/>
          <p:cNvSpPr txBox="1">
            <a:spLocks noChangeArrowheads="1"/>
          </p:cNvSpPr>
          <p:nvPr/>
        </p:nvSpPr>
        <p:spPr bwMode="auto">
          <a:xfrm>
            <a:off x="1828800" y="2971800"/>
            <a:ext cx="4660900" cy="701675"/>
          </a:xfrm>
          <a:prstGeom prst="rect">
            <a:avLst/>
          </a:prstGeom>
          <a:noFill/>
          <a:ln w="9525">
            <a:noFill/>
            <a:miter lim="800000"/>
            <a:headEnd/>
            <a:tailEnd/>
          </a:ln>
        </p:spPr>
        <p:txBody>
          <a:bodyPr wrap="none">
            <a:spAutoFit/>
          </a:bodyPr>
          <a:lstStyle/>
          <a:p>
            <a:r>
              <a:rPr lang="en-US" sz="4000">
                <a:solidFill>
                  <a:schemeClr val="hlink"/>
                </a:solidFill>
              </a:rPr>
              <a:t>Yes!</a:t>
            </a:r>
            <a:r>
              <a:rPr lang="en-US"/>
              <a:t>  	…but accuracy is poor </a:t>
            </a:r>
            <a:r>
              <a:rPr lang="en-US">
                <a:sym typeface="Wingdings" pitchFamily="2" charset="2"/>
              </a:rPr>
              <a:t></a:t>
            </a:r>
            <a:endParaRPr lang="en-US"/>
          </a:p>
        </p:txBody>
      </p:sp>
      <p:sp>
        <p:nvSpPr>
          <p:cNvPr id="32773" name="Rectangle 5"/>
          <p:cNvSpPr>
            <a:spLocks noChangeArrowheads="1"/>
          </p:cNvSpPr>
          <p:nvPr/>
        </p:nvSpPr>
        <p:spPr bwMode="auto">
          <a:xfrm>
            <a:off x="609600" y="3962400"/>
            <a:ext cx="6542088" cy="396875"/>
          </a:xfrm>
          <a:prstGeom prst="rect">
            <a:avLst/>
          </a:prstGeom>
          <a:noFill/>
          <a:ln w="9525">
            <a:noFill/>
            <a:miter lim="800000"/>
            <a:headEnd/>
            <a:tailEnd/>
          </a:ln>
        </p:spPr>
        <p:txBody>
          <a:bodyPr wrap="none">
            <a:spAutoFit/>
          </a:bodyPr>
          <a:lstStyle/>
          <a:p>
            <a:r>
              <a:rPr lang="en-US"/>
              <a:t>However: </a:t>
            </a:r>
            <a:r>
              <a:rPr lang="en-US">
                <a:solidFill>
                  <a:srgbClr val="0000FF"/>
                </a:solidFill>
              </a:rPr>
              <a:t>a given sequence may adopt multiple structures.</a:t>
            </a:r>
          </a:p>
        </p:txBody>
      </p:sp>
      <p:sp>
        <p:nvSpPr>
          <p:cNvPr id="32774" name="Rectangle 6"/>
          <p:cNvSpPr>
            <a:spLocks noChangeArrowheads="1"/>
          </p:cNvSpPr>
          <p:nvPr/>
        </p:nvSpPr>
        <p:spPr bwMode="auto">
          <a:xfrm>
            <a:off x="685800" y="4724400"/>
            <a:ext cx="7620000" cy="1311275"/>
          </a:xfrm>
          <a:prstGeom prst="rect">
            <a:avLst/>
          </a:prstGeom>
          <a:noFill/>
          <a:ln w="9525">
            <a:noFill/>
            <a:miter lim="800000"/>
            <a:headEnd/>
            <a:tailEnd/>
          </a:ln>
        </p:spPr>
        <p:txBody>
          <a:bodyPr>
            <a:spAutoFit/>
          </a:bodyPr>
          <a:lstStyle/>
          <a:p>
            <a:r>
              <a:rPr lang="en-US" b="0">
                <a:solidFill>
                  <a:srgbClr val="003300"/>
                </a:solidFill>
              </a:rPr>
              <a:t>Kabsch W &amp; Sander C   </a:t>
            </a:r>
            <a:r>
              <a:rPr lang="en-US" b="0" i="1">
                <a:solidFill>
                  <a:srgbClr val="003300"/>
                </a:solidFill>
              </a:rPr>
              <a:t>Proc. Natl. Acad. Sci. </a:t>
            </a:r>
            <a:r>
              <a:rPr lang="en-US">
                <a:solidFill>
                  <a:srgbClr val="003300"/>
                </a:solidFill>
              </a:rPr>
              <a:t>81</a:t>
            </a:r>
            <a:r>
              <a:rPr lang="en-US" b="0">
                <a:solidFill>
                  <a:srgbClr val="003300"/>
                </a:solidFill>
              </a:rPr>
              <a:t>, 1075-1078 (1984)</a:t>
            </a:r>
          </a:p>
          <a:p>
            <a:r>
              <a:rPr lang="en-US" b="0">
                <a:solidFill>
                  <a:srgbClr val="003300"/>
                </a:solidFill>
              </a:rPr>
              <a:t>“On the use of sequence homologies to predict protein structure: Identical pentapeptides can have completely different conformations”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65100"/>
            <a:ext cx="8153400" cy="701675"/>
          </a:xfrm>
          <a:prstGeom prst="rect">
            <a:avLst/>
          </a:prstGeom>
          <a:noFill/>
          <a:ln w="9525">
            <a:noFill/>
            <a:miter lim="800000"/>
            <a:headEnd/>
            <a:tailEnd/>
          </a:ln>
        </p:spPr>
        <p:txBody>
          <a:bodyPr>
            <a:spAutoFit/>
          </a:bodyPr>
          <a:lstStyle/>
          <a:p>
            <a:r>
              <a:rPr lang="en-US"/>
              <a:t>Rost B &amp; Eyrich VA “EVA: Large-scale analysis of secondary structure prediction”  </a:t>
            </a:r>
            <a:r>
              <a:rPr lang="en-US" i="1"/>
              <a:t>Proteins</a:t>
            </a:r>
            <a:r>
              <a:rPr lang="en-US"/>
              <a:t> Suppl 5, 192-199 (2001).</a:t>
            </a:r>
          </a:p>
        </p:txBody>
      </p:sp>
      <p:sp>
        <p:nvSpPr>
          <p:cNvPr id="33795" name="Text Box 3"/>
          <p:cNvSpPr txBox="1">
            <a:spLocks noChangeArrowheads="1"/>
          </p:cNvSpPr>
          <p:nvPr/>
        </p:nvSpPr>
        <p:spPr bwMode="auto">
          <a:xfrm>
            <a:off x="914400" y="1066800"/>
            <a:ext cx="7934325" cy="701675"/>
          </a:xfrm>
          <a:prstGeom prst="rect">
            <a:avLst/>
          </a:prstGeom>
          <a:noFill/>
          <a:ln w="9525">
            <a:noFill/>
            <a:miter lim="800000"/>
            <a:headEnd/>
            <a:tailEnd/>
          </a:ln>
        </p:spPr>
        <p:txBody>
          <a:bodyPr>
            <a:spAutoFit/>
          </a:bodyPr>
          <a:lstStyle/>
          <a:p>
            <a:r>
              <a:rPr lang="en-US" b="0">
                <a:solidFill>
                  <a:srgbClr val="0000FF"/>
                </a:solidFill>
              </a:rPr>
              <a:t>WWW server that automatically tests other 2° structure prediction servers with new structures from crystal database.</a:t>
            </a:r>
          </a:p>
        </p:txBody>
      </p:sp>
      <p:sp>
        <p:nvSpPr>
          <p:cNvPr id="33796" name="Text Box 4"/>
          <p:cNvSpPr txBox="1">
            <a:spLocks noChangeArrowheads="1"/>
          </p:cNvSpPr>
          <p:nvPr/>
        </p:nvSpPr>
        <p:spPr bwMode="auto">
          <a:xfrm>
            <a:off x="1371600" y="2667000"/>
            <a:ext cx="6416675" cy="701675"/>
          </a:xfrm>
          <a:prstGeom prst="rect">
            <a:avLst/>
          </a:prstGeom>
          <a:noFill/>
          <a:ln w="9525">
            <a:noFill/>
            <a:miter lim="800000"/>
            <a:headEnd/>
            <a:tailEnd/>
          </a:ln>
        </p:spPr>
        <p:txBody>
          <a:bodyPr>
            <a:spAutoFit/>
          </a:bodyPr>
          <a:lstStyle/>
          <a:p>
            <a:r>
              <a:rPr lang="en-US"/>
              <a:t>Example programs: JPred2, PROFking, PSIPRED, PSSP, SAM-t99sec, Sspro, PHDsec, PHDpsi, PROFphd</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304800"/>
            <a:ext cx="8529638" cy="579438"/>
          </a:xfrm>
          <a:prstGeom prst="rect">
            <a:avLst/>
          </a:prstGeom>
          <a:noFill/>
          <a:ln w="9525">
            <a:noFill/>
            <a:miter lim="800000"/>
            <a:headEnd/>
            <a:tailEnd/>
          </a:ln>
        </p:spPr>
        <p:txBody>
          <a:bodyPr wrap="none">
            <a:spAutoFit/>
          </a:bodyPr>
          <a:lstStyle/>
          <a:p>
            <a:r>
              <a:rPr lang="en-US" sz="3200"/>
              <a:t>Can we predict properties of unknown Proteins?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cstate="print"/>
          <a:srcRect/>
          <a:stretch>
            <a:fillRect/>
          </a:stretch>
        </p:blipFill>
        <p:spPr bwMode="auto">
          <a:xfrm>
            <a:off x="1219200" y="1600200"/>
            <a:ext cx="1638300" cy="1954213"/>
          </a:xfrm>
          <a:prstGeom prst="rect">
            <a:avLst/>
          </a:prstGeom>
          <a:noFill/>
          <a:ln w="9525">
            <a:noFill/>
            <a:miter lim="800000"/>
            <a:headEnd/>
            <a:tailEnd/>
          </a:ln>
        </p:spPr>
      </p:pic>
      <p:pic>
        <p:nvPicPr>
          <p:cNvPr id="35843" name="Picture 4"/>
          <p:cNvPicPr>
            <a:picLocks noChangeAspect="1" noChangeArrowheads="1"/>
          </p:cNvPicPr>
          <p:nvPr/>
        </p:nvPicPr>
        <p:blipFill>
          <a:blip r:embed="rId4" cstate="print"/>
          <a:srcRect/>
          <a:stretch>
            <a:fillRect/>
          </a:stretch>
        </p:blipFill>
        <p:spPr bwMode="auto">
          <a:xfrm>
            <a:off x="3657600" y="1600200"/>
            <a:ext cx="3360738" cy="2019300"/>
          </a:xfrm>
          <a:prstGeom prst="rect">
            <a:avLst/>
          </a:prstGeom>
          <a:noFill/>
          <a:ln w="9525">
            <a:noFill/>
            <a:miter lim="800000"/>
            <a:headEnd/>
            <a:tailEnd/>
          </a:ln>
        </p:spPr>
      </p:pic>
      <p:sp>
        <p:nvSpPr>
          <p:cNvPr id="35844" name="Rectangle 5"/>
          <p:cNvSpPr>
            <a:spLocks noChangeArrowheads="1"/>
          </p:cNvSpPr>
          <p:nvPr/>
        </p:nvSpPr>
        <p:spPr bwMode="auto">
          <a:xfrm>
            <a:off x="3352800" y="3733800"/>
            <a:ext cx="3625850" cy="366713"/>
          </a:xfrm>
          <a:prstGeom prst="rect">
            <a:avLst/>
          </a:prstGeom>
          <a:noFill/>
          <a:ln w="9525">
            <a:noFill/>
            <a:miter lim="800000"/>
            <a:headEnd/>
            <a:tailEnd/>
          </a:ln>
        </p:spPr>
        <p:txBody>
          <a:bodyPr wrap="none">
            <a:spAutoFit/>
          </a:bodyPr>
          <a:lstStyle/>
          <a:p>
            <a:pPr eaLnBrk="0" hangingPunct="0"/>
            <a:r>
              <a:rPr lang="en-US" sz="1800" b="0">
                <a:latin typeface="Arial" pitchFamily="34" charset="0"/>
                <a:cs typeface="Arial" pitchFamily="34" charset="0"/>
              </a:rPr>
              <a:t>Sequence: </a:t>
            </a:r>
            <a:r>
              <a:rPr lang="en-US" sz="1800">
                <a:latin typeface="Arial" pitchFamily="34" charset="0"/>
                <a:cs typeface="Arial" pitchFamily="34" charset="0"/>
              </a:rPr>
              <a:t>LA</a:t>
            </a:r>
            <a:r>
              <a:rPr lang="en-US" sz="1800">
                <a:solidFill>
                  <a:srgbClr val="D60093"/>
                </a:solidFill>
                <a:latin typeface="Arial" pitchFamily="34" charset="0"/>
                <a:cs typeface="Arial" pitchFamily="34" charset="0"/>
              </a:rPr>
              <a:t>K</a:t>
            </a:r>
            <a:r>
              <a:rPr lang="en-US" sz="1800">
                <a:latin typeface="Arial" pitchFamily="34" charset="0"/>
                <a:cs typeface="Arial" pitchFamily="34" charset="0"/>
              </a:rPr>
              <a:t>MVV</a:t>
            </a:r>
            <a:r>
              <a:rPr lang="en-US" sz="1800">
                <a:solidFill>
                  <a:srgbClr val="D60093"/>
                </a:solidFill>
                <a:latin typeface="Arial" pitchFamily="34" charset="0"/>
                <a:cs typeface="Arial" pitchFamily="34" charset="0"/>
              </a:rPr>
              <a:t>KT</a:t>
            </a:r>
            <a:r>
              <a:rPr lang="en-US" sz="1800">
                <a:latin typeface="Arial" pitchFamily="34" charset="0"/>
                <a:cs typeface="Arial" pitchFamily="34" charset="0"/>
              </a:rPr>
              <a:t>A</a:t>
            </a:r>
            <a:r>
              <a:rPr lang="en-US" sz="1800">
                <a:solidFill>
                  <a:srgbClr val="D60093"/>
                </a:solidFill>
                <a:latin typeface="Arial" pitchFamily="34" charset="0"/>
                <a:cs typeface="Arial" pitchFamily="34" charset="0"/>
              </a:rPr>
              <a:t>E</a:t>
            </a:r>
            <a:r>
              <a:rPr lang="en-US" sz="1800">
                <a:latin typeface="Arial" pitchFamily="34" charset="0"/>
                <a:cs typeface="Arial" pitchFamily="34" charset="0"/>
              </a:rPr>
              <a:t>AIL</a:t>
            </a:r>
            <a:r>
              <a:rPr lang="en-US" sz="1800">
                <a:solidFill>
                  <a:srgbClr val="D60093"/>
                </a:solidFill>
                <a:latin typeface="Arial" pitchFamily="34" charset="0"/>
                <a:cs typeface="Arial" pitchFamily="34" charset="0"/>
              </a:rPr>
              <a:t>K</a:t>
            </a:r>
            <a:r>
              <a:rPr lang="en-US" sz="1800">
                <a:latin typeface="Arial" pitchFamily="34" charset="0"/>
                <a:cs typeface="Arial" pitchFamily="34" charset="0"/>
              </a:rPr>
              <a:t>D</a:t>
            </a:r>
          </a:p>
        </p:txBody>
      </p:sp>
      <p:sp>
        <p:nvSpPr>
          <p:cNvPr id="35845" name="Text Box 6"/>
          <p:cNvSpPr txBox="1">
            <a:spLocks noChangeArrowheads="1"/>
          </p:cNvSpPr>
          <p:nvPr/>
        </p:nvSpPr>
        <p:spPr bwMode="auto">
          <a:xfrm>
            <a:off x="685800" y="4191000"/>
            <a:ext cx="7772400" cy="2286000"/>
          </a:xfrm>
          <a:prstGeom prst="rect">
            <a:avLst/>
          </a:prstGeom>
          <a:noFill/>
          <a:ln w="9525">
            <a:noFill/>
            <a:miter lim="800000"/>
            <a:headEnd/>
            <a:tailEnd/>
          </a:ln>
        </p:spPr>
        <p:txBody>
          <a:bodyPr>
            <a:spAutoFit/>
          </a:bodyPr>
          <a:lstStyle/>
          <a:p>
            <a:pPr eaLnBrk="0" hangingPunct="0">
              <a:spcBef>
                <a:spcPct val="50000"/>
              </a:spcBef>
            </a:pPr>
            <a:r>
              <a:rPr lang="el-GR" sz="2400">
                <a:latin typeface="Arial" pitchFamily="34" charset="0"/>
                <a:cs typeface="Arial" pitchFamily="34" charset="0"/>
              </a:rPr>
              <a:t>α</a:t>
            </a:r>
            <a:r>
              <a:rPr lang="en-US" sz="2400">
                <a:latin typeface="Arial" pitchFamily="34" charset="0"/>
                <a:cs typeface="Arial" pitchFamily="34" charset="0"/>
              </a:rPr>
              <a:t> Helix</a:t>
            </a:r>
            <a:endParaRPr lang="en-US">
              <a:latin typeface="Arial" pitchFamily="34" charset="0"/>
              <a:cs typeface="Arial" pitchFamily="34" charset="0"/>
            </a:endParaRPr>
          </a:p>
          <a:p>
            <a:pPr eaLnBrk="0" hangingPunct="0">
              <a:spcBef>
                <a:spcPct val="50000"/>
              </a:spcBef>
            </a:pPr>
            <a:r>
              <a:rPr lang="en-US">
                <a:latin typeface="Arial" pitchFamily="34" charset="0"/>
                <a:cs typeface="Arial" pitchFamily="34" charset="0"/>
              </a:rPr>
              <a:t>               3.6 amino acids per turn</a:t>
            </a:r>
          </a:p>
          <a:p>
            <a:pPr eaLnBrk="0" hangingPunct="0">
              <a:spcBef>
                <a:spcPct val="50000"/>
              </a:spcBef>
            </a:pPr>
            <a:r>
              <a:rPr lang="en-US">
                <a:latin typeface="Arial" pitchFamily="34" charset="0"/>
                <a:cs typeface="Arial" pitchFamily="34" charset="0"/>
              </a:rPr>
              <a:t>               10 Å (3 turns) 10 amino acids</a:t>
            </a:r>
          </a:p>
          <a:p>
            <a:pPr eaLnBrk="0" hangingPunct="0">
              <a:spcBef>
                <a:spcPct val="50000"/>
              </a:spcBef>
            </a:pPr>
            <a:r>
              <a:rPr lang="en-US">
                <a:latin typeface="Arial" pitchFamily="34" charset="0"/>
                <a:cs typeface="Arial" pitchFamily="34" charset="0"/>
              </a:rPr>
              <a:t>                N-H•••O=C H-bond between every 4</a:t>
            </a:r>
            <a:r>
              <a:rPr lang="en-US" baseline="30000">
                <a:latin typeface="Arial" pitchFamily="34" charset="0"/>
                <a:cs typeface="Arial" pitchFamily="34" charset="0"/>
              </a:rPr>
              <a:t>th</a:t>
            </a:r>
            <a:r>
              <a:rPr lang="en-US">
                <a:latin typeface="Arial" pitchFamily="34" charset="0"/>
                <a:cs typeface="Arial" pitchFamily="34" charset="0"/>
              </a:rPr>
              <a:t> residue</a:t>
            </a:r>
          </a:p>
          <a:p>
            <a:pPr eaLnBrk="0" hangingPunct="0">
              <a:spcBef>
                <a:spcPct val="50000"/>
              </a:spcBef>
            </a:pPr>
            <a:r>
              <a:rPr lang="en-US">
                <a:latin typeface="Arial" pitchFamily="34" charset="0"/>
                <a:cs typeface="Arial" pitchFamily="34" charset="0"/>
              </a:rPr>
              <a:t>                Transmembrane </a:t>
            </a:r>
            <a:r>
              <a:rPr lang="el-GR">
                <a:latin typeface="Arial" pitchFamily="34" charset="0"/>
                <a:cs typeface="Arial" pitchFamily="34" charset="0"/>
              </a:rPr>
              <a:t>α</a:t>
            </a:r>
            <a:r>
              <a:rPr lang="en-US">
                <a:latin typeface="Arial" pitchFamily="34" charset="0"/>
                <a:cs typeface="Arial" pitchFamily="34" charset="0"/>
              </a:rPr>
              <a:t> Helix ≈ 19 hydrophobic AA long</a:t>
            </a:r>
          </a:p>
        </p:txBody>
      </p:sp>
      <p:sp>
        <p:nvSpPr>
          <p:cNvPr id="35846" name="Text Box 11"/>
          <p:cNvSpPr txBox="1">
            <a:spLocks noChangeArrowheads="1"/>
          </p:cNvSpPr>
          <p:nvPr/>
        </p:nvSpPr>
        <p:spPr bwMode="auto">
          <a:xfrm>
            <a:off x="304800" y="304800"/>
            <a:ext cx="8529638" cy="579438"/>
          </a:xfrm>
          <a:prstGeom prst="rect">
            <a:avLst/>
          </a:prstGeom>
          <a:noFill/>
          <a:ln w="9525">
            <a:noFill/>
            <a:miter lim="800000"/>
            <a:headEnd/>
            <a:tailEnd/>
          </a:ln>
        </p:spPr>
        <p:txBody>
          <a:bodyPr wrap="none">
            <a:spAutoFit/>
          </a:bodyPr>
          <a:lstStyle/>
          <a:p>
            <a:r>
              <a:rPr lang="en-US" sz="3200"/>
              <a:t>Can we predict properties of unknown Proteins?</a:t>
            </a:r>
          </a:p>
        </p:txBody>
      </p:sp>
      <p:sp>
        <p:nvSpPr>
          <p:cNvPr id="35847" name="Rectangle 12"/>
          <p:cNvSpPr>
            <a:spLocks noChangeArrowheads="1"/>
          </p:cNvSpPr>
          <p:nvPr/>
        </p:nvSpPr>
        <p:spPr bwMode="auto">
          <a:xfrm>
            <a:off x="2895600" y="990600"/>
            <a:ext cx="825500" cy="519113"/>
          </a:xfrm>
          <a:prstGeom prst="rect">
            <a:avLst/>
          </a:prstGeom>
          <a:noFill/>
          <a:ln w="9525">
            <a:noFill/>
            <a:miter lim="800000"/>
            <a:headEnd/>
            <a:tailEnd/>
          </a:ln>
        </p:spPr>
        <p:txBody>
          <a:bodyPr wrap="none">
            <a:spAutoFit/>
          </a:bodyPr>
          <a:lstStyle/>
          <a:p>
            <a:r>
              <a:rPr lang="en-US" sz="2800">
                <a:solidFill>
                  <a:schemeClr val="hlink"/>
                </a:solidFill>
              </a:rPr>
              <a:t>Yes!</a:t>
            </a:r>
          </a:p>
        </p:txBody>
      </p:sp>
      <p:grpSp>
        <p:nvGrpSpPr>
          <p:cNvPr id="35848" name="Group 13"/>
          <p:cNvGrpSpPr>
            <a:grpSpLocks/>
          </p:cNvGrpSpPr>
          <p:nvPr/>
        </p:nvGrpSpPr>
        <p:grpSpPr bwMode="auto">
          <a:xfrm>
            <a:off x="8001000" y="2209800"/>
            <a:ext cx="685800" cy="457200"/>
            <a:chOff x="4800" y="1200"/>
            <a:chExt cx="432" cy="288"/>
          </a:xfrm>
        </p:grpSpPr>
        <p:sp>
          <p:nvSpPr>
            <p:cNvPr id="35849" name="Oval 14"/>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5850" name="Text Box 15"/>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7772400" cy="889000"/>
          </a:xfrm>
        </p:spPr>
        <p:txBody>
          <a:bodyPr/>
          <a:lstStyle/>
          <a:p>
            <a:pPr eaLnBrk="1" hangingPunct="1"/>
            <a:r>
              <a:rPr lang="en-US" sz="3600" b="1"/>
              <a:t>Parametric Sequence Analysis</a:t>
            </a:r>
            <a:br>
              <a:rPr lang="en-US" sz="3600" b="1"/>
            </a:br>
            <a:r>
              <a:rPr lang="en-US" sz="3600" b="1"/>
              <a:t> </a:t>
            </a:r>
            <a:r>
              <a:rPr lang="en-US" sz="2800">
                <a:hlinkClick r:id="rId3"/>
              </a:rPr>
              <a:t>http://www.expasy.org/tools/</a:t>
            </a:r>
            <a:r>
              <a:rPr lang="en-US" sz="4000"/>
              <a:t> </a:t>
            </a:r>
          </a:p>
        </p:txBody>
      </p:sp>
      <p:sp>
        <p:nvSpPr>
          <p:cNvPr id="36867" name="Rectangle 3"/>
          <p:cNvSpPr>
            <a:spLocks noChangeArrowheads="1"/>
          </p:cNvSpPr>
          <p:nvPr/>
        </p:nvSpPr>
        <p:spPr bwMode="auto">
          <a:xfrm>
            <a:off x="228600" y="1981200"/>
            <a:ext cx="8686800" cy="4748213"/>
          </a:xfrm>
          <a:prstGeom prst="rect">
            <a:avLst/>
          </a:prstGeom>
          <a:noFill/>
          <a:ln w="9525">
            <a:noFill/>
            <a:miter lim="800000"/>
            <a:headEnd/>
            <a:tailEnd/>
          </a:ln>
        </p:spPr>
        <p:txBody>
          <a:bodyPr>
            <a:spAutoFit/>
          </a:bodyPr>
          <a:lstStyle/>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Parameters assigned to residues</a:t>
            </a:r>
          </a:p>
          <a:p>
            <a:pPr eaLnBrk="0" hangingPunct="0"/>
            <a:r>
              <a:rPr lang="en-US" sz="2400" b="0">
                <a:latin typeface="Arial" pitchFamily="34" charset="0"/>
                <a:cs typeface="Arial" pitchFamily="34" charset="0"/>
              </a:rPr>
              <a:t>    • Amino acids, dipeptides etc.</a:t>
            </a:r>
          </a:p>
          <a:p>
            <a:pPr eaLnBrk="0" hangingPunct="0"/>
            <a:r>
              <a:rPr lang="en-US" sz="2400" b="0">
                <a:latin typeface="Arial" pitchFamily="34" charset="0"/>
                <a:cs typeface="Arial" pitchFamily="34" charset="0"/>
              </a:rPr>
              <a:t>    • Bases, dinucleotides, triplets etc.</a:t>
            </a:r>
          </a:p>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Values averaged over a sliding window (or pattern)</a:t>
            </a:r>
          </a:p>
          <a:p>
            <a:pPr eaLnBrk="0" hangingPunct="0"/>
            <a:r>
              <a:rPr lang="en-US" sz="2400" b="0">
                <a:latin typeface="Arial" pitchFamily="34" charset="0"/>
                <a:cs typeface="Arial" pitchFamily="34" charset="0"/>
              </a:rPr>
              <a:t>    • Arithmetic average, geometric average, etc.</a:t>
            </a:r>
          </a:p>
          <a:p>
            <a:pPr eaLnBrk="0" hangingPunct="0"/>
            <a:r>
              <a:rPr lang="en-US" sz="2400" b="0">
                <a:latin typeface="Arial" pitchFamily="34" charset="0"/>
                <a:cs typeface="Arial" pitchFamily="34" charset="0"/>
              </a:rPr>
              <a:t>    • Values can be weighted based on position in the window</a:t>
            </a:r>
          </a:p>
          <a:p>
            <a:pPr eaLnBrk="0" hangingPunct="0"/>
            <a:r>
              <a:rPr lang="en-US" sz="2400" b="0">
                <a:solidFill>
                  <a:schemeClr val="accent1"/>
                </a:solidFill>
                <a:latin typeface="Arial" pitchFamily="34" charset="0"/>
                <a:cs typeface="Arial" pitchFamily="34" charset="0"/>
              </a:rPr>
              <a:t>●</a:t>
            </a:r>
            <a:r>
              <a:rPr lang="en-US" sz="2400" b="0">
                <a:latin typeface="Arial" pitchFamily="34" charset="0"/>
                <a:cs typeface="Arial" pitchFamily="34" charset="0"/>
              </a:rPr>
              <a:t> Threshold learned from training sequences</a:t>
            </a:r>
          </a:p>
          <a:p>
            <a:pPr eaLnBrk="0" hangingPunct="0"/>
            <a:r>
              <a:rPr lang="en-US" sz="2400" b="0">
                <a:latin typeface="Arial" pitchFamily="34" charset="0"/>
                <a:cs typeface="Arial" pitchFamily="34" charset="0"/>
              </a:rPr>
              <a:t>    • Requires a gold standard known to belong to set</a:t>
            </a:r>
          </a:p>
          <a:p>
            <a:pPr eaLnBrk="0" hangingPunct="0"/>
            <a:r>
              <a:rPr lang="en-US" sz="2400" b="0">
                <a:latin typeface="Arial" pitchFamily="34" charset="0"/>
                <a:cs typeface="Arial" pitchFamily="34" charset="0"/>
              </a:rPr>
              <a:t>    • Requires sequences known not to belong to set</a:t>
            </a:r>
          </a:p>
          <a:p>
            <a:pPr eaLnBrk="0" hangingPunct="0"/>
            <a:endParaRPr lang="en-US" sz="2400" b="0">
              <a:latin typeface="Arial" pitchFamily="34" charset="0"/>
              <a:cs typeface="Arial" pitchFamily="34" charset="0"/>
            </a:endParaRPr>
          </a:p>
          <a:p>
            <a:pPr eaLnBrk="0" hangingPunct="0"/>
            <a:r>
              <a:rPr lang="en-US" sz="2400" b="0">
                <a:latin typeface="Arial" pitchFamily="34" charset="0"/>
                <a:cs typeface="Arial" pitchFamily="34" charset="0"/>
              </a:rPr>
              <a:t>Example: Kyte-Doolittle assigned a value to each amino acid based on its hydrophobicity</a:t>
            </a:r>
          </a:p>
          <a:p>
            <a:pPr eaLnBrk="0" hangingPunct="0"/>
            <a:endParaRPr lang="en-US" sz="1800" b="0">
              <a:latin typeface="Arial" pitchFamily="34" charset="0"/>
              <a:cs typeface="Arial" pitchFamily="34" charset="0"/>
            </a:endParaRPr>
          </a:p>
        </p:txBody>
      </p:sp>
      <p:grpSp>
        <p:nvGrpSpPr>
          <p:cNvPr id="36868" name="Group 7"/>
          <p:cNvGrpSpPr>
            <a:grpSpLocks/>
          </p:cNvGrpSpPr>
          <p:nvPr/>
        </p:nvGrpSpPr>
        <p:grpSpPr bwMode="auto">
          <a:xfrm>
            <a:off x="7772400" y="1295400"/>
            <a:ext cx="685800" cy="457200"/>
            <a:chOff x="4800" y="1200"/>
            <a:chExt cx="432" cy="288"/>
          </a:xfrm>
        </p:grpSpPr>
        <p:sp>
          <p:nvSpPr>
            <p:cNvPr id="3686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3687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a:solidFill>
                  <a:schemeClr val="tx1"/>
                </a:solidFill>
              </a:rPr>
              <a:t>Protscale Parameters</a:t>
            </a:r>
            <a:br>
              <a:rPr lang="en-US"/>
            </a:br>
            <a:r>
              <a:rPr lang="en-US" sz="2800">
                <a:hlinkClick r:id="rId3"/>
              </a:rPr>
              <a:t>http://www.expasy.ch/tools/protscale.html</a:t>
            </a:r>
            <a:r>
              <a:rPr lang="en-US" sz="2800"/>
              <a:t> </a:t>
            </a:r>
          </a:p>
        </p:txBody>
      </p:sp>
      <p:pic>
        <p:nvPicPr>
          <p:cNvPr id="37891" name="Picture 3"/>
          <p:cNvPicPr>
            <a:picLocks noChangeAspect="1" noChangeArrowheads="1"/>
          </p:cNvPicPr>
          <p:nvPr/>
        </p:nvPicPr>
        <p:blipFill>
          <a:blip r:embed="rId4" cstate="print"/>
          <a:srcRect/>
          <a:stretch>
            <a:fillRect/>
          </a:stretch>
        </p:blipFill>
        <p:spPr bwMode="auto">
          <a:xfrm>
            <a:off x="1447800" y="1790700"/>
            <a:ext cx="6180138" cy="5067300"/>
          </a:xfrm>
          <a:prstGeom prst="rect">
            <a:avLst/>
          </a:prstGeom>
          <a:noFill/>
          <a:ln w="9525">
            <a:noFill/>
            <a:miter lim="800000"/>
            <a:headEnd/>
            <a:tailEnd/>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Kyte-Doolittle of Leptin Receptor</a:t>
            </a:r>
          </a:p>
        </p:txBody>
      </p:sp>
      <p:pic>
        <p:nvPicPr>
          <p:cNvPr id="38915" name="Picture 5" descr="pscale25612"/>
          <p:cNvPicPr>
            <a:picLocks noChangeAspect="1" noChangeArrowheads="1"/>
          </p:cNvPicPr>
          <p:nvPr/>
        </p:nvPicPr>
        <p:blipFill>
          <a:blip r:embed="rId3" cstate="print"/>
          <a:srcRect/>
          <a:stretch>
            <a:fillRect/>
          </a:stretch>
        </p:blipFill>
        <p:spPr bwMode="auto">
          <a:xfrm>
            <a:off x="1447800" y="1905000"/>
            <a:ext cx="6096000" cy="4572000"/>
          </a:xfrm>
          <a:prstGeom prst="rect">
            <a:avLst/>
          </a:prstGeom>
          <a:noFill/>
          <a:ln w="9525">
            <a:noFill/>
            <a:miter lim="800000"/>
            <a:headEnd/>
            <a:tailEnd/>
          </a:ln>
        </p:spPr>
      </p:pic>
      <p:sp>
        <p:nvSpPr>
          <p:cNvPr id="38916" name="Line 6"/>
          <p:cNvSpPr>
            <a:spLocks noChangeShapeType="1"/>
          </p:cNvSpPr>
          <p:nvPr/>
        </p:nvSpPr>
        <p:spPr bwMode="auto">
          <a:xfrm>
            <a:off x="1981200" y="3124200"/>
            <a:ext cx="5334000" cy="0"/>
          </a:xfrm>
          <a:prstGeom prst="line">
            <a:avLst/>
          </a:prstGeom>
          <a:noFill/>
          <a:ln w="9525">
            <a:solidFill>
              <a:schemeClr val="hlink"/>
            </a:solidFill>
            <a:round/>
            <a:headEnd/>
            <a:tailEnd/>
          </a:ln>
        </p:spPr>
        <p:txBody>
          <a:bodyPr/>
          <a:lstStyle/>
          <a:p>
            <a:endParaRPr lang="en-US"/>
          </a:p>
        </p:txBody>
      </p:sp>
      <p:sp>
        <p:nvSpPr>
          <p:cNvPr id="38917" name="Text Box 7"/>
          <p:cNvSpPr txBox="1">
            <a:spLocks noChangeArrowheads="1"/>
          </p:cNvSpPr>
          <p:nvPr/>
        </p:nvSpPr>
        <p:spPr bwMode="auto">
          <a:xfrm>
            <a:off x="7467600" y="2895600"/>
            <a:ext cx="609600" cy="396875"/>
          </a:xfrm>
          <a:prstGeom prst="rect">
            <a:avLst/>
          </a:prstGeom>
          <a:noFill/>
          <a:ln w="9525">
            <a:noFill/>
            <a:miter lim="800000"/>
            <a:headEnd/>
            <a:tailEnd/>
          </a:ln>
        </p:spPr>
        <p:txBody>
          <a:bodyPr>
            <a:spAutoFit/>
          </a:bodyPr>
          <a:lstStyle/>
          <a:p>
            <a:pPr>
              <a:spcBef>
                <a:spcPct val="50000"/>
              </a:spcBef>
            </a:pPr>
            <a:r>
              <a:rPr lang="en-US">
                <a:solidFill>
                  <a:schemeClr val="hlink"/>
                </a:solidFill>
              </a:rPr>
              <a:t>1.7</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39939" name="Picture 4"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39940" name="Oval 5"/>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39941" name="Text Box 6"/>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39942" name="Text Box 7"/>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
        <p:nvSpPr>
          <p:cNvPr id="39943" name="Text Box 8"/>
          <p:cNvSpPr txBox="1">
            <a:spLocks noChangeArrowheads="1"/>
          </p:cNvSpPr>
          <p:nvPr/>
        </p:nvSpPr>
        <p:spPr bwMode="auto">
          <a:xfrm>
            <a:off x="2209800" y="762000"/>
            <a:ext cx="4619625" cy="946150"/>
          </a:xfrm>
          <a:prstGeom prst="rect">
            <a:avLst/>
          </a:prstGeom>
          <a:noFill/>
          <a:ln w="9525">
            <a:noFill/>
            <a:miter lim="800000"/>
            <a:headEnd/>
            <a:tailEnd/>
          </a:ln>
        </p:spPr>
        <p:txBody>
          <a:bodyPr wrap="none">
            <a:spAutoFit/>
          </a:bodyPr>
          <a:lstStyle/>
          <a:p>
            <a:pPr algn="ctr"/>
            <a:r>
              <a:rPr lang="en-US" sz="2800">
                <a:solidFill>
                  <a:srgbClr val="006600"/>
                </a:solidFill>
              </a:rPr>
              <a:t>Why does 2° structure form?</a:t>
            </a:r>
          </a:p>
          <a:p>
            <a:pPr algn="ctr"/>
            <a:r>
              <a:rPr lang="en-US" sz="2800">
                <a:solidFill>
                  <a:srgbClr val="006600"/>
                </a:solidFill>
              </a:rPr>
              <a:t>Why do proteins “fold”?</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457200" y="638175"/>
            <a:ext cx="7823200" cy="1920875"/>
          </a:xfrm>
          <a:prstGeom prst="rect">
            <a:avLst/>
          </a:prstGeom>
          <a:noFill/>
          <a:ln w="9525">
            <a:noFill/>
            <a:miter lim="800000"/>
            <a:headEnd/>
            <a:tailEnd/>
          </a:ln>
        </p:spPr>
        <p:txBody>
          <a:bodyPr wrap="none">
            <a:spAutoFit/>
          </a:bodyPr>
          <a:lstStyle/>
          <a:p>
            <a:r>
              <a:rPr lang="en-US" sz="3200">
                <a:solidFill>
                  <a:schemeClr val="hlink"/>
                </a:solidFill>
                <a:latin typeface="Comic Sans MS" pitchFamily="66" charset="0"/>
              </a:rPr>
              <a:t>Digression:</a:t>
            </a:r>
          </a:p>
          <a:p>
            <a:endParaRPr lang="en-US" sz="3200">
              <a:solidFill>
                <a:schemeClr val="hlink"/>
              </a:solidFill>
              <a:latin typeface="Comic Sans MS" pitchFamily="66" charset="0"/>
            </a:endParaRPr>
          </a:p>
          <a:p>
            <a:r>
              <a:rPr lang="en-US" sz="2800">
                <a:latin typeface="Comic Sans MS" pitchFamily="66" charset="0"/>
              </a:rPr>
              <a:t>	</a:t>
            </a:r>
            <a:r>
              <a:rPr lang="en-US" sz="2800">
                <a:solidFill>
                  <a:srgbClr val="006600"/>
                </a:solidFill>
                <a:latin typeface="Comic Sans MS" pitchFamily="66" charset="0"/>
              </a:rPr>
              <a:t>Chemical forces</a:t>
            </a:r>
          </a:p>
          <a:p>
            <a:r>
              <a:rPr lang="en-US" sz="2800">
                <a:solidFill>
                  <a:srgbClr val="006600"/>
                </a:solidFill>
                <a:latin typeface="Comic Sans MS" pitchFamily="66" charset="0"/>
              </a:rPr>
              <a:t>	intra- and inter- molecular interaction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ertable"/>
          <p:cNvPicPr>
            <a:picLocks noChangeAspect="1" noChangeArrowheads="1"/>
          </p:cNvPicPr>
          <p:nvPr/>
        </p:nvPicPr>
        <p:blipFill>
          <a:blip r:embed="rId3" cstate="print"/>
          <a:srcRect/>
          <a:stretch>
            <a:fillRect/>
          </a:stretch>
        </p:blipFill>
        <p:spPr bwMode="auto">
          <a:xfrm>
            <a:off x="228600" y="1114425"/>
            <a:ext cx="8755063" cy="4845050"/>
          </a:xfrm>
          <a:prstGeom prst="rect">
            <a:avLst/>
          </a:prstGeom>
          <a:noFill/>
          <a:ln w="9525">
            <a:noFill/>
            <a:miter lim="800000"/>
            <a:headEnd/>
            <a:tailEnd/>
          </a:ln>
        </p:spPr>
      </p:pic>
      <p:sp>
        <p:nvSpPr>
          <p:cNvPr id="41987" name="Oval 3"/>
          <p:cNvSpPr>
            <a:spLocks noChangeArrowheads="1"/>
          </p:cNvSpPr>
          <p:nvPr/>
        </p:nvSpPr>
        <p:spPr bwMode="auto">
          <a:xfrm>
            <a:off x="200025" y="1076325"/>
            <a:ext cx="685800" cy="685800"/>
          </a:xfrm>
          <a:prstGeom prst="ellipse">
            <a:avLst/>
          </a:prstGeom>
          <a:noFill/>
          <a:ln w="76200">
            <a:solidFill>
              <a:srgbClr val="FFFF00"/>
            </a:solidFill>
            <a:round/>
            <a:headEnd/>
            <a:tailEnd/>
          </a:ln>
        </p:spPr>
        <p:txBody>
          <a:bodyPr wrap="none" anchor="ctr"/>
          <a:lstStyle/>
          <a:p>
            <a:endParaRPr lang="en-US"/>
          </a:p>
        </p:txBody>
      </p:sp>
      <p:sp>
        <p:nvSpPr>
          <p:cNvPr id="41988" name="Text Box 6"/>
          <p:cNvSpPr txBox="1">
            <a:spLocks noChangeArrowheads="1"/>
          </p:cNvSpPr>
          <p:nvPr/>
        </p:nvSpPr>
        <p:spPr bwMode="auto">
          <a:xfrm>
            <a:off x="1752600" y="914400"/>
            <a:ext cx="3892550" cy="519113"/>
          </a:xfrm>
          <a:prstGeom prst="rect">
            <a:avLst/>
          </a:prstGeom>
          <a:noFill/>
          <a:ln w="9525">
            <a:noFill/>
            <a:miter lim="800000"/>
            <a:headEnd/>
            <a:tailEnd/>
          </a:ln>
        </p:spPr>
        <p:txBody>
          <a:bodyPr wrap="none">
            <a:spAutoFit/>
          </a:bodyPr>
          <a:lstStyle/>
          <a:p>
            <a:r>
              <a:rPr lang="en-US" sz="2800" b="0"/>
              <a:t>the basic </a:t>
            </a:r>
            <a:r>
              <a:rPr lang="en-US" sz="2800">
                <a:solidFill>
                  <a:schemeClr val="hlink"/>
                </a:solidFill>
              </a:rPr>
              <a:t>bio</a:t>
            </a:r>
            <a:r>
              <a:rPr lang="en-US" sz="2800" b="0"/>
              <a:t>-elements…</a:t>
            </a:r>
          </a:p>
        </p:txBody>
      </p:sp>
      <p:sp>
        <p:nvSpPr>
          <p:cNvPr id="41989" name="Rectangle 7"/>
          <p:cNvSpPr>
            <a:spLocks noChangeArrowheads="1"/>
          </p:cNvSpPr>
          <p:nvPr/>
        </p:nvSpPr>
        <p:spPr bwMode="auto">
          <a:xfrm>
            <a:off x="247650" y="2085975"/>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1990" name="Rectangle 8"/>
          <p:cNvSpPr>
            <a:spLocks noChangeArrowheads="1"/>
          </p:cNvSpPr>
          <p:nvPr/>
        </p:nvSpPr>
        <p:spPr bwMode="auto">
          <a:xfrm>
            <a:off x="3581400" y="2533650"/>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1991" name="Rectangle 9"/>
          <p:cNvSpPr>
            <a:spLocks noChangeArrowheads="1"/>
          </p:cNvSpPr>
          <p:nvPr/>
        </p:nvSpPr>
        <p:spPr bwMode="auto">
          <a:xfrm>
            <a:off x="7924800" y="2133600"/>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1992" name="Freeform 5"/>
          <p:cNvSpPr>
            <a:spLocks/>
          </p:cNvSpPr>
          <p:nvPr/>
        </p:nvSpPr>
        <p:spPr bwMode="auto">
          <a:xfrm>
            <a:off x="6327775" y="1587500"/>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1879600" y="63246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23555" name="Picture 1027" descr="primary_to_quat"/>
          <p:cNvPicPr>
            <a:picLocks noChangeAspect="1" noChangeArrowheads="1"/>
          </p:cNvPicPr>
          <p:nvPr/>
        </p:nvPicPr>
        <p:blipFill>
          <a:blip r:embed="rId3" cstate="print">
            <a:lum contrast="18000"/>
          </a:blip>
          <a:srcRect/>
          <a:stretch>
            <a:fillRect/>
          </a:stretch>
        </p:blipFill>
        <p:spPr bwMode="auto">
          <a:xfrm>
            <a:off x="38100" y="2949575"/>
            <a:ext cx="9080500" cy="3375025"/>
          </a:xfrm>
          <a:prstGeom prst="rect">
            <a:avLst/>
          </a:prstGeom>
          <a:noFill/>
          <a:ln w="9525">
            <a:noFill/>
            <a:miter lim="800000"/>
            <a:headEnd/>
            <a:tailEnd/>
          </a:ln>
        </p:spPr>
      </p:pic>
      <p:sp>
        <p:nvSpPr>
          <p:cNvPr id="23556" name="Text Box 1028"/>
          <p:cNvSpPr txBox="1">
            <a:spLocks noChangeArrowheads="1"/>
          </p:cNvSpPr>
          <p:nvPr/>
        </p:nvSpPr>
        <p:spPr bwMode="auto">
          <a:xfrm>
            <a:off x="457200" y="2870200"/>
            <a:ext cx="8534400" cy="396875"/>
          </a:xfrm>
          <a:prstGeom prst="rect">
            <a:avLst/>
          </a:prstGeom>
          <a:solidFill>
            <a:schemeClr val="bg1"/>
          </a:solidFill>
          <a:ln w="9525">
            <a:noFill/>
            <a:miter lim="800000"/>
            <a:headEnd/>
            <a:tailEnd/>
          </a:ln>
        </p:spPr>
        <p:txBody>
          <a:bodyPr>
            <a:spAutoFit/>
          </a:bodyPr>
          <a:lstStyle/>
          <a:p>
            <a:r>
              <a:rPr lang="en-US" b="0"/>
              <a:t>primary (1º)       secondary (2º)      tertiary (3º)                       quaternary (4º) </a:t>
            </a:r>
          </a:p>
        </p:txBody>
      </p:sp>
      <p:pic>
        <p:nvPicPr>
          <p:cNvPr id="23557" name="Picture 1029" descr="folding"/>
          <p:cNvPicPr>
            <a:picLocks noChangeAspect="1" noChangeArrowheads="1"/>
          </p:cNvPicPr>
          <p:nvPr/>
        </p:nvPicPr>
        <p:blipFill>
          <a:blip r:embed="rId4" cstate="print">
            <a:lum contrast="18000"/>
          </a:blip>
          <a:srcRect r="2299"/>
          <a:stretch>
            <a:fillRect/>
          </a:stretch>
        </p:blipFill>
        <p:spPr bwMode="auto">
          <a:xfrm>
            <a:off x="762000" y="76200"/>
            <a:ext cx="7620000" cy="2481263"/>
          </a:xfrm>
          <a:prstGeom prst="rect">
            <a:avLst/>
          </a:prstGeom>
          <a:noFill/>
          <a:ln w="9525">
            <a:noFill/>
            <a:miter lim="800000"/>
            <a:headEnd/>
            <a:tailEnd/>
          </a:ln>
        </p:spPr>
      </p:pic>
      <p:sp>
        <p:nvSpPr>
          <p:cNvPr id="23558" name="Text Box 1030"/>
          <p:cNvSpPr txBox="1">
            <a:spLocks noChangeArrowheads="1"/>
          </p:cNvSpPr>
          <p:nvPr/>
        </p:nvSpPr>
        <p:spPr bwMode="auto">
          <a:xfrm>
            <a:off x="1295400" y="1993900"/>
            <a:ext cx="1600200" cy="336550"/>
          </a:xfrm>
          <a:prstGeom prst="rect">
            <a:avLst/>
          </a:prstGeom>
          <a:noFill/>
          <a:ln w="9525">
            <a:noFill/>
            <a:miter lim="800000"/>
            <a:headEnd/>
            <a:tailEnd/>
          </a:ln>
        </p:spPr>
        <p:txBody>
          <a:bodyPr>
            <a:spAutoFit/>
          </a:bodyPr>
          <a:lstStyle/>
          <a:p>
            <a:pPr algn="ctr"/>
            <a:r>
              <a:rPr lang="en-US" sz="1600" b="0">
                <a:solidFill>
                  <a:srgbClr val="0000FF"/>
                </a:solidFill>
              </a:rPr>
              <a:t>(from Mount)</a:t>
            </a:r>
          </a:p>
        </p:txBody>
      </p:sp>
      <p:sp>
        <p:nvSpPr>
          <p:cNvPr id="23559" name="Rectangle 1031"/>
          <p:cNvSpPr>
            <a:spLocks noChangeArrowheads="1"/>
          </p:cNvSpPr>
          <p:nvPr/>
        </p:nvSpPr>
        <p:spPr bwMode="auto">
          <a:xfrm>
            <a:off x="50800" y="2819400"/>
            <a:ext cx="2286000" cy="3200400"/>
          </a:xfrm>
          <a:prstGeom prst="rect">
            <a:avLst/>
          </a:prstGeom>
          <a:noFill/>
          <a:ln w="57150">
            <a:solidFill>
              <a:srgbClr val="FFFF00"/>
            </a:solidFill>
            <a:miter lim="800000"/>
            <a:headEnd/>
            <a:tailEnd/>
          </a:ln>
        </p:spPr>
        <p:txBody>
          <a:bodyPr wrap="none" anchor="ctr"/>
          <a:lstStyle/>
          <a:p>
            <a:endParaRPr 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95"/>
          <p:cNvSpPr>
            <a:spLocks noChangeArrowheads="1"/>
          </p:cNvSpPr>
          <p:nvPr/>
        </p:nvSpPr>
        <p:spPr bwMode="auto">
          <a:xfrm>
            <a:off x="2057400" y="914400"/>
            <a:ext cx="1905000" cy="2133600"/>
          </a:xfrm>
          <a:prstGeom prst="ellipse">
            <a:avLst/>
          </a:prstGeom>
          <a:solidFill>
            <a:srgbClr val="FFFF00"/>
          </a:solidFill>
          <a:ln w="9525">
            <a:noFill/>
            <a:round/>
            <a:headEnd/>
            <a:tailEnd/>
          </a:ln>
        </p:spPr>
        <p:txBody>
          <a:bodyPr wrap="none" anchor="ctr"/>
          <a:lstStyle/>
          <a:p>
            <a:endParaRPr lang="en-US"/>
          </a:p>
        </p:txBody>
      </p:sp>
      <p:sp>
        <p:nvSpPr>
          <p:cNvPr id="43011" name="Text Box 55"/>
          <p:cNvSpPr txBox="1">
            <a:spLocks noChangeArrowheads="1"/>
          </p:cNvSpPr>
          <p:nvPr/>
        </p:nvSpPr>
        <p:spPr bwMode="auto">
          <a:xfrm>
            <a:off x="2568575" y="2224088"/>
            <a:ext cx="412750" cy="519112"/>
          </a:xfrm>
          <a:prstGeom prst="rect">
            <a:avLst/>
          </a:prstGeom>
          <a:noFill/>
          <a:ln w="9525">
            <a:noFill/>
            <a:miter lim="800000"/>
            <a:headEnd/>
            <a:tailEnd/>
          </a:ln>
        </p:spPr>
        <p:txBody>
          <a:bodyPr wrap="none">
            <a:spAutoFit/>
          </a:bodyPr>
          <a:lstStyle/>
          <a:p>
            <a:r>
              <a:rPr lang="en-US" sz="2800" b="0"/>
              <a:t>H</a:t>
            </a:r>
          </a:p>
        </p:txBody>
      </p:sp>
      <p:sp>
        <p:nvSpPr>
          <p:cNvPr id="43012" name="Text Box 51"/>
          <p:cNvSpPr txBox="1">
            <a:spLocks noChangeArrowheads="1"/>
          </p:cNvSpPr>
          <p:nvPr/>
        </p:nvSpPr>
        <p:spPr bwMode="auto">
          <a:xfrm>
            <a:off x="2860675" y="1871663"/>
            <a:ext cx="415925" cy="519112"/>
          </a:xfrm>
          <a:prstGeom prst="rect">
            <a:avLst/>
          </a:prstGeom>
          <a:noFill/>
          <a:ln w="9525">
            <a:noFill/>
            <a:miter lim="800000"/>
            <a:headEnd/>
            <a:tailEnd/>
          </a:ln>
        </p:spPr>
        <p:txBody>
          <a:bodyPr wrap="none">
            <a:spAutoFit/>
          </a:bodyPr>
          <a:lstStyle/>
          <a:p>
            <a:r>
              <a:rPr lang="en-US" sz="2800" b="0"/>
              <a:t>N</a:t>
            </a:r>
          </a:p>
        </p:txBody>
      </p:sp>
      <p:sp>
        <p:nvSpPr>
          <p:cNvPr id="43013" name="Text Box 57"/>
          <p:cNvSpPr txBox="1">
            <a:spLocks noChangeArrowheads="1"/>
          </p:cNvSpPr>
          <p:nvPr/>
        </p:nvSpPr>
        <p:spPr bwMode="auto">
          <a:xfrm>
            <a:off x="3197225" y="2219325"/>
            <a:ext cx="412750" cy="519113"/>
          </a:xfrm>
          <a:prstGeom prst="rect">
            <a:avLst/>
          </a:prstGeom>
          <a:noFill/>
          <a:ln w="9525">
            <a:noFill/>
            <a:miter lim="800000"/>
            <a:headEnd/>
            <a:tailEnd/>
          </a:ln>
        </p:spPr>
        <p:txBody>
          <a:bodyPr wrap="none">
            <a:spAutoFit/>
          </a:bodyPr>
          <a:lstStyle/>
          <a:p>
            <a:r>
              <a:rPr lang="en-US" sz="2800" b="0"/>
              <a:t>H</a:t>
            </a:r>
          </a:p>
        </p:txBody>
      </p:sp>
      <p:pic>
        <p:nvPicPr>
          <p:cNvPr id="43014" name="Picture 2"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3015" name="Oval 3"/>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3016" name="Rectangle 4"/>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3017" name="Rectangle 5"/>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3018" name="Rectangle 6"/>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3019" name="Freeform 7"/>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3020" name="Text Box 8"/>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3021" name="Oval 9"/>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2" name="Text Box 10"/>
          <p:cNvSpPr txBox="1">
            <a:spLocks noChangeArrowheads="1"/>
          </p:cNvSpPr>
          <p:nvPr/>
        </p:nvSpPr>
        <p:spPr bwMode="auto">
          <a:xfrm>
            <a:off x="2695575" y="1400175"/>
            <a:ext cx="390525" cy="519113"/>
          </a:xfrm>
          <a:prstGeom prst="rect">
            <a:avLst/>
          </a:prstGeom>
          <a:noFill/>
          <a:ln w="9525">
            <a:noFill/>
            <a:miter lim="800000"/>
            <a:headEnd/>
            <a:tailEnd/>
          </a:ln>
        </p:spPr>
        <p:txBody>
          <a:bodyPr wrap="none">
            <a:spAutoFit/>
          </a:bodyPr>
          <a:lstStyle/>
          <a:p>
            <a:r>
              <a:rPr lang="en-US" sz="2800" b="0"/>
              <a:t>C</a:t>
            </a:r>
          </a:p>
        </p:txBody>
      </p:sp>
      <p:grpSp>
        <p:nvGrpSpPr>
          <p:cNvPr id="43023" name="Group 15"/>
          <p:cNvGrpSpPr>
            <a:grpSpLocks/>
          </p:cNvGrpSpPr>
          <p:nvPr/>
        </p:nvGrpSpPr>
        <p:grpSpPr bwMode="auto">
          <a:xfrm>
            <a:off x="7077075" y="1447800"/>
            <a:ext cx="206375" cy="539750"/>
            <a:chOff x="4067" y="638"/>
            <a:chExt cx="130" cy="340"/>
          </a:xfrm>
        </p:grpSpPr>
        <p:sp>
          <p:nvSpPr>
            <p:cNvPr id="43052" name="Freeform 16"/>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53" name="Oval 17"/>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54" name="Oval 18"/>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3024" name="Text Box 19"/>
          <p:cNvSpPr txBox="1">
            <a:spLocks noChangeArrowheads="1"/>
          </p:cNvSpPr>
          <p:nvPr/>
        </p:nvSpPr>
        <p:spPr bwMode="auto">
          <a:xfrm>
            <a:off x="6962775" y="1885950"/>
            <a:ext cx="415925" cy="519113"/>
          </a:xfrm>
          <a:prstGeom prst="rect">
            <a:avLst/>
          </a:prstGeom>
          <a:noFill/>
          <a:ln w="9525">
            <a:noFill/>
            <a:miter lim="800000"/>
            <a:headEnd/>
            <a:tailEnd/>
          </a:ln>
        </p:spPr>
        <p:txBody>
          <a:bodyPr wrap="none">
            <a:spAutoFit/>
          </a:bodyPr>
          <a:lstStyle/>
          <a:p>
            <a:r>
              <a:rPr lang="en-US" sz="2800" b="0"/>
              <a:t>N</a:t>
            </a:r>
          </a:p>
        </p:txBody>
      </p:sp>
      <p:sp>
        <p:nvSpPr>
          <p:cNvPr id="43025" name="Oval 20"/>
          <p:cNvSpPr>
            <a:spLocks noChangeArrowheads="1"/>
          </p:cNvSpPr>
          <p:nvPr/>
        </p:nvSpPr>
        <p:spPr bwMode="auto">
          <a:xfrm>
            <a:off x="729615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6" name="Oval 21"/>
          <p:cNvSpPr>
            <a:spLocks noChangeArrowheads="1"/>
          </p:cNvSpPr>
          <p:nvPr/>
        </p:nvSpPr>
        <p:spPr bwMode="auto">
          <a:xfrm>
            <a:off x="693420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7" name="Oval 22"/>
          <p:cNvSpPr>
            <a:spLocks noChangeArrowheads="1"/>
          </p:cNvSpPr>
          <p:nvPr/>
        </p:nvSpPr>
        <p:spPr bwMode="auto">
          <a:xfrm>
            <a:off x="7115175" y="23241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28" name="Text Box 23"/>
          <p:cNvSpPr txBox="1">
            <a:spLocks noChangeArrowheads="1"/>
          </p:cNvSpPr>
          <p:nvPr/>
        </p:nvSpPr>
        <p:spPr bwMode="auto">
          <a:xfrm>
            <a:off x="7800975" y="1895475"/>
            <a:ext cx="412750" cy="519113"/>
          </a:xfrm>
          <a:prstGeom prst="rect">
            <a:avLst/>
          </a:prstGeom>
          <a:noFill/>
          <a:ln w="9525">
            <a:noFill/>
            <a:miter lim="800000"/>
            <a:headEnd/>
            <a:tailEnd/>
          </a:ln>
        </p:spPr>
        <p:txBody>
          <a:bodyPr wrap="none">
            <a:spAutoFit/>
          </a:bodyPr>
          <a:lstStyle/>
          <a:p>
            <a:r>
              <a:rPr lang="en-US" sz="2800" b="0"/>
              <a:t>O</a:t>
            </a:r>
          </a:p>
        </p:txBody>
      </p:sp>
      <p:sp>
        <p:nvSpPr>
          <p:cNvPr id="43029" name="Oval 24"/>
          <p:cNvSpPr>
            <a:spLocks noChangeArrowheads="1"/>
          </p:cNvSpPr>
          <p:nvPr/>
        </p:nvSpPr>
        <p:spPr bwMode="auto">
          <a:xfrm>
            <a:off x="7772400" y="212407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0" name="Oval 25"/>
          <p:cNvSpPr>
            <a:spLocks noChangeArrowheads="1"/>
          </p:cNvSpPr>
          <p:nvPr/>
        </p:nvSpPr>
        <p:spPr bwMode="auto">
          <a:xfrm>
            <a:off x="7953375" y="23336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3031" name="Group 26"/>
          <p:cNvGrpSpPr>
            <a:grpSpLocks/>
          </p:cNvGrpSpPr>
          <p:nvPr/>
        </p:nvGrpSpPr>
        <p:grpSpPr bwMode="auto">
          <a:xfrm>
            <a:off x="7899400" y="1457325"/>
            <a:ext cx="206375" cy="539750"/>
            <a:chOff x="4067" y="638"/>
            <a:chExt cx="130" cy="340"/>
          </a:xfrm>
        </p:grpSpPr>
        <p:sp>
          <p:nvSpPr>
            <p:cNvPr id="43049" name="Freeform 2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50" name="Oval 2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51" name="Oval 2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3032" name="Group 30"/>
          <p:cNvGrpSpPr>
            <a:grpSpLocks/>
          </p:cNvGrpSpPr>
          <p:nvPr/>
        </p:nvGrpSpPr>
        <p:grpSpPr bwMode="auto">
          <a:xfrm rot="5400000">
            <a:off x="8304212" y="1912938"/>
            <a:ext cx="206375" cy="539750"/>
            <a:chOff x="4067" y="638"/>
            <a:chExt cx="130" cy="340"/>
          </a:xfrm>
        </p:grpSpPr>
        <p:sp>
          <p:nvSpPr>
            <p:cNvPr id="43046" name="Freeform 3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3047" name="Oval 3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48" name="Oval 3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3033" name="Text Box 34"/>
          <p:cNvSpPr txBox="1">
            <a:spLocks noChangeArrowheads="1"/>
          </p:cNvSpPr>
          <p:nvPr/>
        </p:nvSpPr>
        <p:spPr bwMode="auto">
          <a:xfrm>
            <a:off x="2311400" y="1371600"/>
            <a:ext cx="412750" cy="519113"/>
          </a:xfrm>
          <a:prstGeom prst="rect">
            <a:avLst/>
          </a:prstGeom>
          <a:noFill/>
          <a:ln w="9525">
            <a:noFill/>
            <a:miter lim="800000"/>
            <a:headEnd/>
            <a:tailEnd/>
          </a:ln>
        </p:spPr>
        <p:txBody>
          <a:bodyPr wrap="none">
            <a:spAutoFit/>
          </a:bodyPr>
          <a:lstStyle/>
          <a:p>
            <a:r>
              <a:rPr lang="en-US" sz="2800" b="0"/>
              <a:t>H</a:t>
            </a:r>
          </a:p>
        </p:txBody>
      </p:sp>
      <p:sp>
        <p:nvSpPr>
          <p:cNvPr id="43034" name="Text Box 36"/>
          <p:cNvSpPr txBox="1">
            <a:spLocks noChangeArrowheads="1"/>
          </p:cNvSpPr>
          <p:nvPr/>
        </p:nvSpPr>
        <p:spPr bwMode="auto">
          <a:xfrm>
            <a:off x="2971800" y="1117600"/>
            <a:ext cx="412750" cy="519113"/>
          </a:xfrm>
          <a:prstGeom prst="rect">
            <a:avLst/>
          </a:prstGeom>
          <a:noFill/>
          <a:ln w="9525">
            <a:noFill/>
            <a:miter lim="800000"/>
            <a:headEnd/>
            <a:tailEnd/>
          </a:ln>
        </p:spPr>
        <p:txBody>
          <a:bodyPr wrap="none">
            <a:spAutoFit/>
          </a:bodyPr>
          <a:lstStyle/>
          <a:p>
            <a:r>
              <a:rPr lang="en-US" sz="2800" b="0"/>
              <a:t>O</a:t>
            </a:r>
          </a:p>
        </p:txBody>
      </p:sp>
      <p:sp>
        <p:nvSpPr>
          <p:cNvPr id="43035" name="Text Box 59"/>
          <p:cNvSpPr txBox="1">
            <a:spLocks noChangeArrowheads="1"/>
          </p:cNvSpPr>
          <p:nvPr/>
        </p:nvSpPr>
        <p:spPr bwMode="auto">
          <a:xfrm>
            <a:off x="6200775" y="1881188"/>
            <a:ext cx="390525" cy="519112"/>
          </a:xfrm>
          <a:prstGeom prst="rect">
            <a:avLst/>
          </a:prstGeom>
          <a:noFill/>
          <a:ln w="9525">
            <a:noFill/>
            <a:miter lim="800000"/>
            <a:headEnd/>
            <a:tailEnd/>
          </a:ln>
        </p:spPr>
        <p:txBody>
          <a:bodyPr wrap="none">
            <a:spAutoFit/>
          </a:bodyPr>
          <a:lstStyle/>
          <a:p>
            <a:r>
              <a:rPr lang="en-US" sz="2800" b="0"/>
              <a:t>C</a:t>
            </a:r>
          </a:p>
        </p:txBody>
      </p:sp>
      <p:sp>
        <p:nvSpPr>
          <p:cNvPr id="43036" name="Oval 60"/>
          <p:cNvSpPr>
            <a:spLocks noChangeArrowheads="1"/>
          </p:cNvSpPr>
          <p:nvPr/>
        </p:nvSpPr>
        <p:spPr bwMode="auto">
          <a:xfrm>
            <a:off x="6496050" y="211613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7" name="Oval 61"/>
          <p:cNvSpPr>
            <a:spLocks noChangeArrowheads="1"/>
          </p:cNvSpPr>
          <p:nvPr/>
        </p:nvSpPr>
        <p:spPr bwMode="auto">
          <a:xfrm>
            <a:off x="6353175" y="190976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8" name="Oval 63"/>
          <p:cNvSpPr>
            <a:spLocks noChangeArrowheads="1"/>
          </p:cNvSpPr>
          <p:nvPr/>
        </p:nvSpPr>
        <p:spPr bwMode="auto">
          <a:xfrm>
            <a:off x="6353175" y="23098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39" name="Oval 65"/>
          <p:cNvSpPr>
            <a:spLocks noChangeArrowheads="1"/>
          </p:cNvSpPr>
          <p:nvPr/>
        </p:nvSpPr>
        <p:spPr bwMode="auto">
          <a:xfrm>
            <a:off x="6178550" y="2109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3040" name="Line 89"/>
          <p:cNvSpPr>
            <a:spLocks noChangeShapeType="1"/>
          </p:cNvSpPr>
          <p:nvPr/>
        </p:nvSpPr>
        <p:spPr bwMode="auto">
          <a:xfrm>
            <a:off x="2952750" y="1809750"/>
            <a:ext cx="76200" cy="152400"/>
          </a:xfrm>
          <a:prstGeom prst="line">
            <a:avLst/>
          </a:prstGeom>
          <a:noFill/>
          <a:ln w="28575">
            <a:solidFill>
              <a:schemeClr val="tx1"/>
            </a:solidFill>
            <a:round/>
            <a:headEnd/>
            <a:tailEnd/>
          </a:ln>
        </p:spPr>
        <p:txBody>
          <a:bodyPr/>
          <a:lstStyle/>
          <a:p>
            <a:endParaRPr lang="en-US"/>
          </a:p>
        </p:txBody>
      </p:sp>
      <p:sp>
        <p:nvSpPr>
          <p:cNvPr id="43041" name="Line 90"/>
          <p:cNvSpPr>
            <a:spLocks noChangeShapeType="1"/>
          </p:cNvSpPr>
          <p:nvPr/>
        </p:nvSpPr>
        <p:spPr bwMode="auto">
          <a:xfrm flipV="1">
            <a:off x="2619375" y="1657350"/>
            <a:ext cx="152400" cy="0"/>
          </a:xfrm>
          <a:prstGeom prst="line">
            <a:avLst/>
          </a:prstGeom>
          <a:noFill/>
          <a:ln w="28575">
            <a:solidFill>
              <a:schemeClr val="tx1"/>
            </a:solidFill>
            <a:round/>
            <a:headEnd/>
            <a:tailEnd/>
          </a:ln>
        </p:spPr>
        <p:txBody>
          <a:bodyPr/>
          <a:lstStyle/>
          <a:p>
            <a:endParaRPr lang="en-US"/>
          </a:p>
        </p:txBody>
      </p:sp>
      <p:sp>
        <p:nvSpPr>
          <p:cNvPr id="43042" name="Line 91"/>
          <p:cNvSpPr>
            <a:spLocks noChangeShapeType="1"/>
          </p:cNvSpPr>
          <p:nvPr/>
        </p:nvSpPr>
        <p:spPr bwMode="auto">
          <a:xfrm>
            <a:off x="3143250" y="2286000"/>
            <a:ext cx="152400" cy="152400"/>
          </a:xfrm>
          <a:prstGeom prst="line">
            <a:avLst/>
          </a:prstGeom>
          <a:noFill/>
          <a:ln w="28575">
            <a:solidFill>
              <a:schemeClr val="tx1"/>
            </a:solidFill>
            <a:round/>
            <a:headEnd/>
            <a:tailEnd/>
          </a:ln>
        </p:spPr>
        <p:txBody>
          <a:bodyPr/>
          <a:lstStyle/>
          <a:p>
            <a:endParaRPr lang="en-US"/>
          </a:p>
        </p:txBody>
      </p:sp>
      <p:sp>
        <p:nvSpPr>
          <p:cNvPr id="43043" name="Line 92"/>
          <p:cNvSpPr>
            <a:spLocks noChangeShapeType="1"/>
          </p:cNvSpPr>
          <p:nvPr/>
        </p:nvSpPr>
        <p:spPr bwMode="auto">
          <a:xfrm flipV="1">
            <a:off x="2971800" y="1447800"/>
            <a:ext cx="76200" cy="76200"/>
          </a:xfrm>
          <a:prstGeom prst="line">
            <a:avLst/>
          </a:prstGeom>
          <a:noFill/>
          <a:ln w="28575">
            <a:solidFill>
              <a:schemeClr val="tx1"/>
            </a:solidFill>
            <a:round/>
            <a:headEnd/>
            <a:tailEnd/>
          </a:ln>
        </p:spPr>
        <p:txBody>
          <a:bodyPr/>
          <a:lstStyle/>
          <a:p>
            <a:endParaRPr lang="en-US"/>
          </a:p>
        </p:txBody>
      </p:sp>
      <p:sp>
        <p:nvSpPr>
          <p:cNvPr id="43044" name="Line 93"/>
          <p:cNvSpPr>
            <a:spLocks noChangeShapeType="1"/>
          </p:cNvSpPr>
          <p:nvPr/>
        </p:nvSpPr>
        <p:spPr bwMode="auto">
          <a:xfrm flipV="1">
            <a:off x="3009900" y="1495425"/>
            <a:ext cx="76200" cy="76200"/>
          </a:xfrm>
          <a:prstGeom prst="line">
            <a:avLst/>
          </a:prstGeom>
          <a:noFill/>
          <a:ln w="28575">
            <a:solidFill>
              <a:schemeClr val="tx1"/>
            </a:solidFill>
            <a:round/>
            <a:headEnd/>
            <a:tailEnd/>
          </a:ln>
        </p:spPr>
        <p:txBody>
          <a:bodyPr/>
          <a:lstStyle/>
          <a:p>
            <a:endParaRPr lang="en-US"/>
          </a:p>
        </p:txBody>
      </p:sp>
      <p:sp>
        <p:nvSpPr>
          <p:cNvPr id="43045" name="Line 94"/>
          <p:cNvSpPr>
            <a:spLocks noChangeShapeType="1"/>
          </p:cNvSpPr>
          <p:nvPr/>
        </p:nvSpPr>
        <p:spPr bwMode="auto">
          <a:xfrm flipH="1">
            <a:off x="2876550" y="2295525"/>
            <a:ext cx="152400" cy="152400"/>
          </a:xfrm>
          <a:prstGeom prst="line">
            <a:avLst/>
          </a:prstGeom>
          <a:noFill/>
          <a:ln w="28575">
            <a:solidFill>
              <a:schemeClr val="tx1"/>
            </a:solidFill>
            <a:round/>
            <a:headEnd/>
            <a:tailEnd/>
          </a:ln>
        </p:spPr>
        <p:txBody>
          <a:bodyPr/>
          <a:lstStyle/>
          <a:p>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2057400" y="914400"/>
            <a:ext cx="1905000" cy="2133600"/>
          </a:xfrm>
          <a:prstGeom prst="ellipse">
            <a:avLst/>
          </a:prstGeom>
          <a:solidFill>
            <a:srgbClr val="FFFF00"/>
          </a:solidFill>
          <a:ln w="9525">
            <a:noFill/>
            <a:round/>
            <a:headEnd/>
            <a:tailEnd/>
          </a:ln>
        </p:spPr>
        <p:txBody>
          <a:bodyPr wrap="none" anchor="ctr"/>
          <a:lstStyle/>
          <a:p>
            <a:endParaRPr lang="en-US"/>
          </a:p>
        </p:txBody>
      </p:sp>
      <p:sp>
        <p:nvSpPr>
          <p:cNvPr id="44035" name="Text Box 3"/>
          <p:cNvSpPr txBox="1">
            <a:spLocks noChangeArrowheads="1"/>
          </p:cNvSpPr>
          <p:nvPr/>
        </p:nvSpPr>
        <p:spPr bwMode="auto">
          <a:xfrm>
            <a:off x="2568575" y="2224088"/>
            <a:ext cx="412750" cy="519112"/>
          </a:xfrm>
          <a:prstGeom prst="rect">
            <a:avLst/>
          </a:prstGeom>
          <a:noFill/>
          <a:ln w="9525">
            <a:noFill/>
            <a:miter lim="800000"/>
            <a:headEnd/>
            <a:tailEnd/>
          </a:ln>
        </p:spPr>
        <p:txBody>
          <a:bodyPr wrap="none">
            <a:spAutoFit/>
          </a:bodyPr>
          <a:lstStyle/>
          <a:p>
            <a:r>
              <a:rPr lang="en-US" sz="2800" b="0"/>
              <a:t>H</a:t>
            </a:r>
          </a:p>
        </p:txBody>
      </p:sp>
      <p:sp>
        <p:nvSpPr>
          <p:cNvPr id="44036" name="Text Box 4"/>
          <p:cNvSpPr txBox="1">
            <a:spLocks noChangeArrowheads="1"/>
          </p:cNvSpPr>
          <p:nvPr/>
        </p:nvSpPr>
        <p:spPr bwMode="auto">
          <a:xfrm>
            <a:off x="2860675" y="1871663"/>
            <a:ext cx="415925" cy="519112"/>
          </a:xfrm>
          <a:prstGeom prst="rect">
            <a:avLst/>
          </a:prstGeom>
          <a:noFill/>
          <a:ln w="9525">
            <a:noFill/>
            <a:miter lim="800000"/>
            <a:headEnd/>
            <a:tailEnd/>
          </a:ln>
        </p:spPr>
        <p:txBody>
          <a:bodyPr wrap="none">
            <a:spAutoFit/>
          </a:bodyPr>
          <a:lstStyle/>
          <a:p>
            <a:r>
              <a:rPr lang="en-US" sz="2800" b="0"/>
              <a:t>N</a:t>
            </a:r>
          </a:p>
        </p:txBody>
      </p:sp>
      <p:sp>
        <p:nvSpPr>
          <p:cNvPr id="44037" name="Text Box 5"/>
          <p:cNvSpPr txBox="1">
            <a:spLocks noChangeArrowheads="1"/>
          </p:cNvSpPr>
          <p:nvPr/>
        </p:nvSpPr>
        <p:spPr bwMode="auto">
          <a:xfrm>
            <a:off x="3197225" y="2219325"/>
            <a:ext cx="412750" cy="519113"/>
          </a:xfrm>
          <a:prstGeom prst="rect">
            <a:avLst/>
          </a:prstGeom>
          <a:noFill/>
          <a:ln w="9525">
            <a:noFill/>
            <a:miter lim="800000"/>
            <a:headEnd/>
            <a:tailEnd/>
          </a:ln>
        </p:spPr>
        <p:txBody>
          <a:bodyPr wrap="none">
            <a:spAutoFit/>
          </a:bodyPr>
          <a:lstStyle/>
          <a:p>
            <a:r>
              <a:rPr lang="en-US" sz="2800" b="0"/>
              <a:t>H</a:t>
            </a:r>
          </a:p>
        </p:txBody>
      </p:sp>
      <p:pic>
        <p:nvPicPr>
          <p:cNvPr id="44038" name="Picture 6"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4039" name="Oval 7"/>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4040" name="Rectangle 8"/>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4041" name="Rectangle 9"/>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4042" name="Rectangle 10"/>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4043" name="Freeform 11"/>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4044" name="Text Box 12"/>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4045" name="Oval 13"/>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46" name="Text Box 14"/>
          <p:cNvSpPr txBox="1">
            <a:spLocks noChangeArrowheads="1"/>
          </p:cNvSpPr>
          <p:nvPr/>
        </p:nvSpPr>
        <p:spPr bwMode="auto">
          <a:xfrm>
            <a:off x="2695575" y="1400175"/>
            <a:ext cx="390525" cy="519113"/>
          </a:xfrm>
          <a:prstGeom prst="rect">
            <a:avLst/>
          </a:prstGeom>
          <a:noFill/>
          <a:ln w="9525">
            <a:noFill/>
            <a:miter lim="800000"/>
            <a:headEnd/>
            <a:tailEnd/>
          </a:ln>
        </p:spPr>
        <p:txBody>
          <a:bodyPr wrap="none">
            <a:spAutoFit/>
          </a:bodyPr>
          <a:lstStyle/>
          <a:p>
            <a:r>
              <a:rPr lang="en-US" sz="2800" b="0"/>
              <a:t>C</a:t>
            </a:r>
          </a:p>
        </p:txBody>
      </p:sp>
      <p:grpSp>
        <p:nvGrpSpPr>
          <p:cNvPr id="44047" name="Group 15"/>
          <p:cNvGrpSpPr>
            <a:grpSpLocks/>
          </p:cNvGrpSpPr>
          <p:nvPr/>
        </p:nvGrpSpPr>
        <p:grpSpPr bwMode="auto">
          <a:xfrm>
            <a:off x="7077075" y="1447800"/>
            <a:ext cx="206375" cy="539750"/>
            <a:chOff x="4067" y="638"/>
            <a:chExt cx="130" cy="340"/>
          </a:xfrm>
        </p:grpSpPr>
        <p:sp>
          <p:nvSpPr>
            <p:cNvPr id="44092" name="Freeform 16"/>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93" name="Oval 17"/>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94" name="Oval 18"/>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4048" name="Text Box 19"/>
          <p:cNvSpPr txBox="1">
            <a:spLocks noChangeArrowheads="1"/>
          </p:cNvSpPr>
          <p:nvPr/>
        </p:nvSpPr>
        <p:spPr bwMode="auto">
          <a:xfrm>
            <a:off x="6962775" y="1885950"/>
            <a:ext cx="415925" cy="519113"/>
          </a:xfrm>
          <a:prstGeom prst="rect">
            <a:avLst/>
          </a:prstGeom>
          <a:noFill/>
          <a:ln w="9525">
            <a:noFill/>
            <a:miter lim="800000"/>
            <a:headEnd/>
            <a:tailEnd/>
          </a:ln>
        </p:spPr>
        <p:txBody>
          <a:bodyPr wrap="none">
            <a:spAutoFit/>
          </a:bodyPr>
          <a:lstStyle/>
          <a:p>
            <a:r>
              <a:rPr lang="en-US" sz="2800" b="0"/>
              <a:t>N</a:t>
            </a:r>
          </a:p>
        </p:txBody>
      </p:sp>
      <p:sp>
        <p:nvSpPr>
          <p:cNvPr id="44049" name="Oval 20"/>
          <p:cNvSpPr>
            <a:spLocks noChangeArrowheads="1"/>
          </p:cNvSpPr>
          <p:nvPr/>
        </p:nvSpPr>
        <p:spPr bwMode="auto">
          <a:xfrm>
            <a:off x="729615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0" name="Oval 21"/>
          <p:cNvSpPr>
            <a:spLocks noChangeArrowheads="1"/>
          </p:cNvSpPr>
          <p:nvPr/>
        </p:nvSpPr>
        <p:spPr bwMode="auto">
          <a:xfrm>
            <a:off x="6934200" y="211455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1" name="Oval 22"/>
          <p:cNvSpPr>
            <a:spLocks noChangeArrowheads="1"/>
          </p:cNvSpPr>
          <p:nvPr/>
        </p:nvSpPr>
        <p:spPr bwMode="auto">
          <a:xfrm>
            <a:off x="7115175" y="23241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2" name="Text Box 23"/>
          <p:cNvSpPr txBox="1">
            <a:spLocks noChangeArrowheads="1"/>
          </p:cNvSpPr>
          <p:nvPr/>
        </p:nvSpPr>
        <p:spPr bwMode="auto">
          <a:xfrm>
            <a:off x="7800975" y="1895475"/>
            <a:ext cx="412750" cy="519113"/>
          </a:xfrm>
          <a:prstGeom prst="rect">
            <a:avLst/>
          </a:prstGeom>
          <a:noFill/>
          <a:ln w="9525">
            <a:noFill/>
            <a:miter lim="800000"/>
            <a:headEnd/>
            <a:tailEnd/>
          </a:ln>
        </p:spPr>
        <p:txBody>
          <a:bodyPr wrap="none">
            <a:spAutoFit/>
          </a:bodyPr>
          <a:lstStyle/>
          <a:p>
            <a:r>
              <a:rPr lang="en-US" sz="2800" b="0"/>
              <a:t>O</a:t>
            </a:r>
          </a:p>
        </p:txBody>
      </p:sp>
      <p:sp>
        <p:nvSpPr>
          <p:cNvPr id="44053" name="Oval 24"/>
          <p:cNvSpPr>
            <a:spLocks noChangeArrowheads="1"/>
          </p:cNvSpPr>
          <p:nvPr/>
        </p:nvSpPr>
        <p:spPr bwMode="auto">
          <a:xfrm>
            <a:off x="7772400" y="212407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54" name="Oval 25"/>
          <p:cNvSpPr>
            <a:spLocks noChangeArrowheads="1"/>
          </p:cNvSpPr>
          <p:nvPr/>
        </p:nvSpPr>
        <p:spPr bwMode="auto">
          <a:xfrm>
            <a:off x="7953375" y="23336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4055" name="Group 26"/>
          <p:cNvGrpSpPr>
            <a:grpSpLocks/>
          </p:cNvGrpSpPr>
          <p:nvPr/>
        </p:nvGrpSpPr>
        <p:grpSpPr bwMode="auto">
          <a:xfrm>
            <a:off x="7899400" y="1457325"/>
            <a:ext cx="206375" cy="539750"/>
            <a:chOff x="4067" y="638"/>
            <a:chExt cx="130" cy="340"/>
          </a:xfrm>
        </p:grpSpPr>
        <p:sp>
          <p:nvSpPr>
            <p:cNvPr id="44089" name="Freeform 2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90" name="Oval 2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91" name="Oval 2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4056" name="Group 30"/>
          <p:cNvGrpSpPr>
            <a:grpSpLocks/>
          </p:cNvGrpSpPr>
          <p:nvPr/>
        </p:nvGrpSpPr>
        <p:grpSpPr bwMode="auto">
          <a:xfrm rot="5400000">
            <a:off x="8304212" y="1912938"/>
            <a:ext cx="206375" cy="539750"/>
            <a:chOff x="4067" y="638"/>
            <a:chExt cx="130" cy="340"/>
          </a:xfrm>
        </p:grpSpPr>
        <p:sp>
          <p:nvSpPr>
            <p:cNvPr id="44086" name="Freeform 3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4087" name="Oval 3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88" name="Oval 3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4057" name="Text Box 34"/>
          <p:cNvSpPr txBox="1">
            <a:spLocks noChangeArrowheads="1"/>
          </p:cNvSpPr>
          <p:nvPr/>
        </p:nvSpPr>
        <p:spPr bwMode="auto">
          <a:xfrm>
            <a:off x="2311400" y="1371600"/>
            <a:ext cx="412750" cy="519113"/>
          </a:xfrm>
          <a:prstGeom prst="rect">
            <a:avLst/>
          </a:prstGeom>
          <a:noFill/>
          <a:ln w="9525">
            <a:noFill/>
            <a:miter lim="800000"/>
            <a:headEnd/>
            <a:tailEnd/>
          </a:ln>
        </p:spPr>
        <p:txBody>
          <a:bodyPr wrap="none">
            <a:spAutoFit/>
          </a:bodyPr>
          <a:lstStyle/>
          <a:p>
            <a:r>
              <a:rPr lang="en-US" sz="2800" b="0"/>
              <a:t>H</a:t>
            </a:r>
          </a:p>
        </p:txBody>
      </p:sp>
      <p:sp>
        <p:nvSpPr>
          <p:cNvPr id="44058" name="Text Box 35"/>
          <p:cNvSpPr txBox="1">
            <a:spLocks noChangeArrowheads="1"/>
          </p:cNvSpPr>
          <p:nvPr/>
        </p:nvSpPr>
        <p:spPr bwMode="auto">
          <a:xfrm>
            <a:off x="2971800" y="1117600"/>
            <a:ext cx="412750" cy="519113"/>
          </a:xfrm>
          <a:prstGeom prst="rect">
            <a:avLst/>
          </a:prstGeom>
          <a:noFill/>
          <a:ln w="9525">
            <a:noFill/>
            <a:miter lim="800000"/>
            <a:headEnd/>
            <a:tailEnd/>
          </a:ln>
        </p:spPr>
        <p:txBody>
          <a:bodyPr wrap="none">
            <a:spAutoFit/>
          </a:bodyPr>
          <a:lstStyle/>
          <a:p>
            <a:r>
              <a:rPr lang="en-US" sz="2800" b="0"/>
              <a:t>O</a:t>
            </a:r>
          </a:p>
        </p:txBody>
      </p:sp>
      <p:sp>
        <p:nvSpPr>
          <p:cNvPr id="44059" name="Text Box 36"/>
          <p:cNvSpPr txBox="1">
            <a:spLocks noChangeArrowheads="1"/>
          </p:cNvSpPr>
          <p:nvPr/>
        </p:nvSpPr>
        <p:spPr bwMode="auto">
          <a:xfrm>
            <a:off x="6200775" y="1881188"/>
            <a:ext cx="390525" cy="519112"/>
          </a:xfrm>
          <a:prstGeom prst="rect">
            <a:avLst/>
          </a:prstGeom>
          <a:noFill/>
          <a:ln w="9525">
            <a:noFill/>
            <a:miter lim="800000"/>
            <a:headEnd/>
            <a:tailEnd/>
          </a:ln>
        </p:spPr>
        <p:txBody>
          <a:bodyPr wrap="none">
            <a:spAutoFit/>
          </a:bodyPr>
          <a:lstStyle/>
          <a:p>
            <a:r>
              <a:rPr lang="en-US" sz="2800" b="0"/>
              <a:t>C</a:t>
            </a:r>
          </a:p>
        </p:txBody>
      </p:sp>
      <p:sp>
        <p:nvSpPr>
          <p:cNvPr id="44060" name="Oval 37"/>
          <p:cNvSpPr>
            <a:spLocks noChangeArrowheads="1"/>
          </p:cNvSpPr>
          <p:nvPr/>
        </p:nvSpPr>
        <p:spPr bwMode="auto">
          <a:xfrm>
            <a:off x="6496050" y="211613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1" name="Oval 38"/>
          <p:cNvSpPr>
            <a:spLocks noChangeArrowheads="1"/>
          </p:cNvSpPr>
          <p:nvPr/>
        </p:nvSpPr>
        <p:spPr bwMode="auto">
          <a:xfrm>
            <a:off x="6353175" y="190976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2" name="Oval 39"/>
          <p:cNvSpPr>
            <a:spLocks noChangeArrowheads="1"/>
          </p:cNvSpPr>
          <p:nvPr/>
        </p:nvSpPr>
        <p:spPr bwMode="auto">
          <a:xfrm>
            <a:off x="6353175" y="23098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3" name="Oval 40"/>
          <p:cNvSpPr>
            <a:spLocks noChangeArrowheads="1"/>
          </p:cNvSpPr>
          <p:nvPr/>
        </p:nvSpPr>
        <p:spPr bwMode="auto">
          <a:xfrm>
            <a:off x="6178550" y="2109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4064" name="Line 41"/>
          <p:cNvSpPr>
            <a:spLocks noChangeShapeType="1"/>
          </p:cNvSpPr>
          <p:nvPr/>
        </p:nvSpPr>
        <p:spPr bwMode="auto">
          <a:xfrm>
            <a:off x="2952750" y="1809750"/>
            <a:ext cx="76200" cy="152400"/>
          </a:xfrm>
          <a:prstGeom prst="line">
            <a:avLst/>
          </a:prstGeom>
          <a:noFill/>
          <a:ln w="28575">
            <a:solidFill>
              <a:schemeClr val="tx1"/>
            </a:solidFill>
            <a:round/>
            <a:headEnd/>
            <a:tailEnd/>
          </a:ln>
        </p:spPr>
        <p:txBody>
          <a:bodyPr/>
          <a:lstStyle/>
          <a:p>
            <a:endParaRPr lang="en-US"/>
          </a:p>
        </p:txBody>
      </p:sp>
      <p:sp>
        <p:nvSpPr>
          <p:cNvPr id="44065" name="Line 42"/>
          <p:cNvSpPr>
            <a:spLocks noChangeShapeType="1"/>
          </p:cNvSpPr>
          <p:nvPr/>
        </p:nvSpPr>
        <p:spPr bwMode="auto">
          <a:xfrm flipV="1">
            <a:off x="2619375" y="1657350"/>
            <a:ext cx="152400" cy="0"/>
          </a:xfrm>
          <a:prstGeom prst="line">
            <a:avLst/>
          </a:prstGeom>
          <a:noFill/>
          <a:ln w="28575">
            <a:solidFill>
              <a:schemeClr val="tx1"/>
            </a:solidFill>
            <a:round/>
            <a:headEnd/>
            <a:tailEnd/>
          </a:ln>
        </p:spPr>
        <p:txBody>
          <a:bodyPr/>
          <a:lstStyle/>
          <a:p>
            <a:endParaRPr lang="en-US"/>
          </a:p>
        </p:txBody>
      </p:sp>
      <p:sp>
        <p:nvSpPr>
          <p:cNvPr id="44066" name="Line 43"/>
          <p:cNvSpPr>
            <a:spLocks noChangeShapeType="1"/>
          </p:cNvSpPr>
          <p:nvPr/>
        </p:nvSpPr>
        <p:spPr bwMode="auto">
          <a:xfrm>
            <a:off x="3143250" y="2286000"/>
            <a:ext cx="152400" cy="152400"/>
          </a:xfrm>
          <a:prstGeom prst="line">
            <a:avLst/>
          </a:prstGeom>
          <a:noFill/>
          <a:ln w="28575">
            <a:solidFill>
              <a:schemeClr val="tx1"/>
            </a:solidFill>
            <a:round/>
            <a:headEnd/>
            <a:tailEnd/>
          </a:ln>
        </p:spPr>
        <p:txBody>
          <a:bodyPr/>
          <a:lstStyle/>
          <a:p>
            <a:endParaRPr lang="en-US"/>
          </a:p>
        </p:txBody>
      </p:sp>
      <p:sp>
        <p:nvSpPr>
          <p:cNvPr id="44067" name="Line 44"/>
          <p:cNvSpPr>
            <a:spLocks noChangeShapeType="1"/>
          </p:cNvSpPr>
          <p:nvPr/>
        </p:nvSpPr>
        <p:spPr bwMode="auto">
          <a:xfrm flipV="1">
            <a:off x="2971800" y="1447800"/>
            <a:ext cx="76200" cy="76200"/>
          </a:xfrm>
          <a:prstGeom prst="line">
            <a:avLst/>
          </a:prstGeom>
          <a:noFill/>
          <a:ln w="28575">
            <a:solidFill>
              <a:schemeClr val="tx1"/>
            </a:solidFill>
            <a:round/>
            <a:headEnd/>
            <a:tailEnd/>
          </a:ln>
        </p:spPr>
        <p:txBody>
          <a:bodyPr/>
          <a:lstStyle/>
          <a:p>
            <a:endParaRPr lang="en-US"/>
          </a:p>
        </p:txBody>
      </p:sp>
      <p:sp>
        <p:nvSpPr>
          <p:cNvPr id="44068" name="Line 45"/>
          <p:cNvSpPr>
            <a:spLocks noChangeShapeType="1"/>
          </p:cNvSpPr>
          <p:nvPr/>
        </p:nvSpPr>
        <p:spPr bwMode="auto">
          <a:xfrm flipV="1">
            <a:off x="3009900" y="1495425"/>
            <a:ext cx="76200" cy="76200"/>
          </a:xfrm>
          <a:prstGeom prst="line">
            <a:avLst/>
          </a:prstGeom>
          <a:noFill/>
          <a:ln w="28575">
            <a:solidFill>
              <a:schemeClr val="tx1"/>
            </a:solidFill>
            <a:round/>
            <a:headEnd/>
            <a:tailEnd/>
          </a:ln>
        </p:spPr>
        <p:txBody>
          <a:bodyPr/>
          <a:lstStyle/>
          <a:p>
            <a:endParaRPr lang="en-US"/>
          </a:p>
        </p:txBody>
      </p:sp>
      <p:sp>
        <p:nvSpPr>
          <p:cNvPr id="44069" name="Line 46"/>
          <p:cNvSpPr>
            <a:spLocks noChangeShapeType="1"/>
          </p:cNvSpPr>
          <p:nvPr/>
        </p:nvSpPr>
        <p:spPr bwMode="auto">
          <a:xfrm flipH="1">
            <a:off x="2876550" y="2295525"/>
            <a:ext cx="152400" cy="152400"/>
          </a:xfrm>
          <a:prstGeom prst="line">
            <a:avLst/>
          </a:prstGeom>
          <a:noFill/>
          <a:ln w="28575">
            <a:solidFill>
              <a:schemeClr val="tx1"/>
            </a:solidFill>
            <a:round/>
            <a:headEnd/>
            <a:tailEnd/>
          </a:ln>
        </p:spPr>
        <p:txBody>
          <a:bodyPr/>
          <a:lstStyle/>
          <a:p>
            <a:endParaRPr lang="en-US"/>
          </a:p>
        </p:txBody>
      </p:sp>
      <p:sp>
        <p:nvSpPr>
          <p:cNvPr id="44070" name="Oval 47"/>
          <p:cNvSpPr>
            <a:spLocks noChangeArrowheads="1"/>
          </p:cNvSpPr>
          <p:nvPr/>
        </p:nvSpPr>
        <p:spPr bwMode="auto">
          <a:xfrm>
            <a:off x="3352800" y="457200"/>
            <a:ext cx="1905000" cy="2133600"/>
          </a:xfrm>
          <a:prstGeom prst="ellipse">
            <a:avLst/>
          </a:prstGeom>
          <a:solidFill>
            <a:srgbClr val="FFFF00"/>
          </a:solidFill>
          <a:ln w="9525">
            <a:noFill/>
            <a:round/>
            <a:headEnd/>
            <a:tailEnd/>
          </a:ln>
        </p:spPr>
        <p:txBody>
          <a:bodyPr wrap="none" anchor="ctr"/>
          <a:lstStyle/>
          <a:p>
            <a:endParaRPr lang="en-US"/>
          </a:p>
        </p:txBody>
      </p:sp>
      <p:sp>
        <p:nvSpPr>
          <p:cNvPr id="44071" name="Text Box 48"/>
          <p:cNvSpPr txBox="1">
            <a:spLocks noChangeArrowheads="1"/>
          </p:cNvSpPr>
          <p:nvPr/>
        </p:nvSpPr>
        <p:spPr bwMode="auto">
          <a:xfrm>
            <a:off x="3863975" y="1766888"/>
            <a:ext cx="412750" cy="519112"/>
          </a:xfrm>
          <a:prstGeom prst="rect">
            <a:avLst/>
          </a:prstGeom>
          <a:noFill/>
          <a:ln w="9525">
            <a:noFill/>
            <a:miter lim="800000"/>
            <a:headEnd/>
            <a:tailEnd/>
          </a:ln>
        </p:spPr>
        <p:txBody>
          <a:bodyPr wrap="none">
            <a:spAutoFit/>
          </a:bodyPr>
          <a:lstStyle/>
          <a:p>
            <a:r>
              <a:rPr lang="en-US" sz="2800" b="0"/>
              <a:t>H</a:t>
            </a:r>
          </a:p>
        </p:txBody>
      </p:sp>
      <p:sp>
        <p:nvSpPr>
          <p:cNvPr id="44072" name="Text Box 49"/>
          <p:cNvSpPr txBox="1">
            <a:spLocks noChangeArrowheads="1"/>
          </p:cNvSpPr>
          <p:nvPr/>
        </p:nvSpPr>
        <p:spPr bwMode="auto">
          <a:xfrm>
            <a:off x="4156075" y="1414463"/>
            <a:ext cx="557213" cy="519112"/>
          </a:xfrm>
          <a:prstGeom prst="rect">
            <a:avLst/>
          </a:prstGeom>
          <a:noFill/>
          <a:ln w="9525">
            <a:noFill/>
            <a:miter lim="800000"/>
            <a:headEnd/>
            <a:tailEnd/>
          </a:ln>
        </p:spPr>
        <p:txBody>
          <a:bodyPr wrap="none">
            <a:spAutoFit/>
          </a:bodyPr>
          <a:lstStyle/>
          <a:p>
            <a:r>
              <a:rPr lang="en-US" sz="2800" b="0"/>
              <a:t>N</a:t>
            </a:r>
            <a:r>
              <a:rPr lang="en-US" sz="2800" b="0" baseline="30000"/>
              <a:t>+</a:t>
            </a:r>
          </a:p>
        </p:txBody>
      </p:sp>
      <p:sp>
        <p:nvSpPr>
          <p:cNvPr id="44073" name="Text Box 50"/>
          <p:cNvSpPr txBox="1">
            <a:spLocks noChangeArrowheads="1"/>
          </p:cNvSpPr>
          <p:nvPr/>
        </p:nvSpPr>
        <p:spPr bwMode="auto">
          <a:xfrm>
            <a:off x="4492625" y="1762125"/>
            <a:ext cx="412750" cy="519113"/>
          </a:xfrm>
          <a:prstGeom prst="rect">
            <a:avLst/>
          </a:prstGeom>
          <a:noFill/>
          <a:ln w="9525">
            <a:noFill/>
            <a:miter lim="800000"/>
            <a:headEnd/>
            <a:tailEnd/>
          </a:ln>
        </p:spPr>
        <p:txBody>
          <a:bodyPr wrap="none">
            <a:spAutoFit/>
          </a:bodyPr>
          <a:lstStyle/>
          <a:p>
            <a:r>
              <a:rPr lang="en-US" sz="2800" b="0"/>
              <a:t>H</a:t>
            </a:r>
          </a:p>
        </p:txBody>
      </p:sp>
      <p:sp>
        <p:nvSpPr>
          <p:cNvPr id="44074" name="Text Box 51"/>
          <p:cNvSpPr txBox="1">
            <a:spLocks noChangeArrowheads="1"/>
          </p:cNvSpPr>
          <p:nvPr/>
        </p:nvSpPr>
        <p:spPr bwMode="auto">
          <a:xfrm>
            <a:off x="3990975" y="942975"/>
            <a:ext cx="390525" cy="519113"/>
          </a:xfrm>
          <a:prstGeom prst="rect">
            <a:avLst/>
          </a:prstGeom>
          <a:noFill/>
          <a:ln w="9525">
            <a:noFill/>
            <a:miter lim="800000"/>
            <a:headEnd/>
            <a:tailEnd/>
          </a:ln>
        </p:spPr>
        <p:txBody>
          <a:bodyPr wrap="none">
            <a:spAutoFit/>
          </a:bodyPr>
          <a:lstStyle/>
          <a:p>
            <a:r>
              <a:rPr lang="en-US" sz="2800" b="0"/>
              <a:t>C</a:t>
            </a:r>
          </a:p>
        </p:txBody>
      </p:sp>
      <p:sp>
        <p:nvSpPr>
          <p:cNvPr id="44075" name="Text Box 52"/>
          <p:cNvSpPr txBox="1">
            <a:spLocks noChangeArrowheads="1"/>
          </p:cNvSpPr>
          <p:nvPr/>
        </p:nvSpPr>
        <p:spPr bwMode="auto">
          <a:xfrm>
            <a:off x="3606800" y="914400"/>
            <a:ext cx="412750" cy="519113"/>
          </a:xfrm>
          <a:prstGeom prst="rect">
            <a:avLst/>
          </a:prstGeom>
          <a:noFill/>
          <a:ln w="9525">
            <a:noFill/>
            <a:miter lim="800000"/>
            <a:headEnd/>
            <a:tailEnd/>
          </a:ln>
        </p:spPr>
        <p:txBody>
          <a:bodyPr wrap="none">
            <a:spAutoFit/>
          </a:bodyPr>
          <a:lstStyle/>
          <a:p>
            <a:r>
              <a:rPr lang="en-US" sz="2800" b="0"/>
              <a:t>H</a:t>
            </a:r>
          </a:p>
        </p:txBody>
      </p:sp>
      <p:sp>
        <p:nvSpPr>
          <p:cNvPr id="44076" name="Text Box 53"/>
          <p:cNvSpPr txBox="1">
            <a:spLocks noChangeArrowheads="1"/>
          </p:cNvSpPr>
          <p:nvPr/>
        </p:nvSpPr>
        <p:spPr bwMode="auto">
          <a:xfrm>
            <a:off x="4267200" y="660400"/>
            <a:ext cx="471488" cy="519113"/>
          </a:xfrm>
          <a:prstGeom prst="rect">
            <a:avLst/>
          </a:prstGeom>
          <a:noFill/>
          <a:ln w="9525">
            <a:noFill/>
            <a:miter lim="800000"/>
            <a:headEnd/>
            <a:tailEnd/>
          </a:ln>
        </p:spPr>
        <p:txBody>
          <a:bodyPr wrap="none">
            <a:spAutoFit/>
          </a:bodyPr>
          <a:lstStyle/>
          <a:p>
            <a:r>
              <a:rPr lang="en-US" sz="2800" b="0"/>
              <a:t>O</a:t>
            </a:r>
            <a:r>
              <a:rPr lang="en-US" sz="2800" b="0" baseline="30000"/>
              <a:t>-</a:t>
            </a:r>
            <a:endParaRPr lang="en-US" sz="2800" b="0"/>
          </a:p>
        </p:txBody>
      </p:sp>
      <p:sp>
        <p:nvSpPr>
          <p:cNvPr id="44077" name="Line 54"/>
          <p:cNvSpPr>
            <a:spLocks noChangeShapeType="1"/>
          </p:cNvSpPr>
          <p:nvPr/>
        </p:nvSpPr>
        <p:spPr bwMode="auto">
          <a:xfrm>
            <a:off x="4248150" y="1352550"/>
            <a:ext cx="76200" cy="152400"/>
          </a:xfrm>
          <a:prstGeom prst="line">
            <a:avLst/>
          </a:prstGeom>
          <a:noFill/>
          <a:ln w="28575">
            <a:solidFill>
              <a:schemeClr val="tx1"/>
            </a:solidFill>
            <a:round/>
            <a:headEnd/>
            <a:tailEnd/>
          </a:ln>
        </p:spPr>
        <p:txBody>
          <a:bodyPr/>
          <a:lstStyle/>
          <a:p>
            <a:endParaRPr lang="en-US"/>
          </a:p>
        </p:txBody>
      </p:sp>
      <p:sp>
        <p:nvSpPr>
          <p:cNvPr id="44078" name="Line 55"/>
          <p:cNvSpPr>
            <a:spLocks noChangeShapeType="1"/>
          </p:cNvSpPr>
          <p:nvPr/>
        </p:nvSpPr>
        <p:spPr bwMode="auto">
          <a:xfrm flipV="1">
            <a:off x="3914775" y="1200150"/>
            <a:ext cx="152400" cy="0"/>
          </a:xfrm>
          <a:prstGeom prst="line">
            <a:avLst/>
          </a:prstGeom>
          <a:noFill/>
          <a:ln w="28575">
            <a:solidFill>
              <a:schemeClr val="tx1"/>
            </a:solidFill>
            <a:round/>
            <a:headEnd/>
            <a:tailEnd/>
          </a:ln>
        </p:spPr>
        <p:txBody>
          <a:bodyPr/>
          <a:lstStyle/>
          <a:p>
            <a:endParaRPr lang="en-US"/>
          </a:p>
        </p:txBody>
      </p:sp>
      <p:sp>
        <p:nvSpPr>
          <p:cNvPr id="44079" name="Line 56"/>
          <p:cNvSpPr>
            <a:spLocks noChangeShapeType="1"/>
          </p:cNvSpPr>
          <p:nvPr/>
        </p:nvSpPr>
        <p:spPr bwMode="auto">
          <a:xfrm>
            <a:off x="4438650" y="1828800"/>
            <a:ext cx="152400" cy="152400"/>
          </a:xfrm>
          <a:prstGeom prst="line">
            <a:avLst/>
          </a:prstGeom>
          <a:noFill/>
          <a:ln w="28575">
            <a:solidFill>
              <a:schemeClr val="tx1"/>
            </a:solidFill>
            <a:round/>
            <a:headEnd/>
            <a:tailEnd/>
          </a:ln>
        </p:spPr>
        <p:txBody>
          <a:bodyPr/>
          <a:lstStyle/>
          <a:p>
            <a:endParaRPr lang="en-US"/>
          </a:p>
        </p:txBody>
      </p:sp>
      <p:sp>
        <p:nvSpPr>
          <p:cNvPr id="44080" name="Line 57"/>
          <p:cNvSpPr>
            <a:spLocks noChangeShapeType="1"/>
          </p:cNvSpPr>
          <p:nvPr/>
        </p:nvSpPr>
        <p:spPr bwMode="auto">
          <a:xfrm flipV="1">
            <a:off x="4267200" y="990600"/>
            <a:ext cx="76200" cy="76200"/>
          </a:xfrm>
          <a:prstGeom prst="line">
            <a:avLst/>
          </a:prstGeom>
          <a:noFill/>
          <a:ln w="28575">
            <a:solidFill>
              <a:schemeClr val="tx1"/>
            </a:solidFill>
            <a:round/>
            <a:headEnd/>
            <a:tailEnd/>
          </a:ln>
        </p:spPr>
        <p:txBody>
          <a:bodyPr/>
          <a:lstStyle/>
          <a:p>
            <a:endParaRPr lang="en-US"/>
          </a:p>
        </p:txBody>
      </p:sp>
      <p:sp>
        <p:nvSpPr>
          <p:cNvPr id="44081" name="Line 58"/>
          <p:cNvSpPr>
            <a:spLocks noChangeShapeType="1"/>
          </p:cNvSpPr>
          <p:nvPr/>
        </p:nvSpPr>
        <p:spPr bwMode="auto">
          <a:xfrm>
            <a:off x="4305300" y="1320800"/>
            <a:ext cx="76200" cy="152400"/>
          </a:xfrm>
          <a:prstGeom prst="line">
            <a:avLst/>
          </a:prstGeom>
          <a:noFill/>
          <a:ln w="28575">
            <a:solidFill>
              <a:schemeClr val="tx1"/>
            </a:solidFill>
            <a:round/>
            <a:headEnd/>
            <a:tailEnd/>
          </a:ln>
        </p:spPr>
        <p:txBody>
          <a:bodyPr/>
          <a:lstStyle/>
          <a:p>
            <a:endParaRPr lang="en-US"/>
          </a:p>
        </p:txBody>
      </p:sp>
      <p:sp>
        <p:nvSpPr>
          <p:cNvPr id="44082" name="Line 59"/>
          <p:cNvSpPr>
            <a:spLocks noChangeShapeType="1"/>
          </p:cNvSpPr>
          <p:nvPr/>
        </p:nvSpPr>
        <p:spPr bwMode="auto">
          <a:xfrm flipH="1">
            <a:off x="4171950" y="1838325"/>
            <a:ext cx="152400" cy="152400"/>
          </a:xfrm>
          <a:prstGeom prst="line">
            <a:avLst/>
          </a:prstGeom>
          <a:noFill/>
          <a:ln w="28575">
            <a:solidFill>
              <a:schemeClr val="tx1"/>
            </a:solidFill>
            <a:round/>
            <a:headEnd/>
            <a:tailEnd/>
          </a:ln>
        </p:spPr>
        <p:txBody>
          <a:bodyPr/>
          <a:lstStyle/>
          <a:p>
            <a:endParaRPr lang="en-US"/>
          </a:p>
        </p:txBody>
      </p:sp>
      <p:sp>
        <p:nvSpPr>
          <p:cNvPr id="44083" name="Line 60"/>
          <p:cNvSpPr>
            <a:spLocks noChangeShapeType="1"/>
          </p:cNvSpPr>
          <p:nvPr/>
        </p:nvSpPr>
        <p:spPr bwMode="auto">
          <a:xfrm flipV="1">
            <a:off x="3213100" y="1536700"/>
            <a:ext cx="609600" cy="304800"/>
          </a:xfrm>
          <a:prstGeom prst="line">
            <a:avLst/>
          </a:prstGeom>
          <a:noFill/>
          <a:ln w="28575">
            <a:solidFill>
              <a:schemeClr val="tx1"/>
            </a:solidFill>
            <a:round/>
            <a:headEnd type="arrow" w="med" len="med"/>
            <a:tailEnd type="arrow" w="med" len="med"/>
          </a:ln>
        </p:spPr>
        <p:txBody>
          <a:bodyPr/>
          <a:lstStyle/>
          <a:p>
            <a:endParaRPr lang="en-US"/>
          </a:p>
        </p:txBody>
      </p:sp>
      <p:sp>
        <p:nvSpPr>
          <p:cNvPr id="44084" name="Text Box 61"/>
          <p:cNvSpPr txBox="1">
            <a:spLocks noChangeArrowheads="1"/>
          </p:cNvSpPr>
          <p:nvPr/>
        </p:nvSpPr>
        <p:spPr bwMode="auto">
          <a:xfrm>
            <a:off x="4800600" y="76200"/>
            <a:ext cx="4276725" cy="701675"/>
          </a:xfrm>
          <a:prstGeom prst="rect">
            <a:avLst/>
          </a:prstGeom>
          <a:noFill/>
          <a:ln w="9525">
            <a:noFill/>
            <a:miter lim="800000"/>
            <a:headEnd/>
            <a:tailEnd/>
          </a:ln>
        </p:spPr>
        <p:txBody>
          <a:bodyPr>
            <a:spAutoFit/>
          </a:bodyPr>
          <a:lstStyle/>
          <a:p>
            <a:pPr algn="ctr"/>
            <a:r>
              <a:rPr lang="en-US" b="0"/>
              <a:t>Double bond character of C-N bond, the peptide bond is essentially planar</a:t>
            </a:r>
          </a:p>
        </p:txBody>
      </p:sp>
      <p:sp>
        <p:nvSpPr>
          <p:cNvPr id="44085" name="Freeform 62"/>
          <p:cNvSpPr>
            <a:spLocks/>
          </p:cNvSpPr>
          <p:nvPr/>
        </p:nvSpPr>
        <p:spPr bwMode="auto">
          <a:xfrm>
            <a:off x="3937000" y="495300"/>
            <a:ext cx="762000" cy="1828800"/>
          </a:xfrm>
          <a:custGeom>
            <a:avLst/>
            <a:gdLst>
              <a:gd name="T0" fmla="*/ 0 w 480"/>
              <a:gd name="T1" fmla="*/ 952 h 1152"/>
              <a:gd name="T2" fmla="*/ 0 w 480"/>
              <a:gd name="T3" fmla="*/ 401 h 1152"/>
              <a:gd name="T4" fmla="*/ 480 w 480"/>
              <a:gd name="T5" fmla="*/ 0 h 1152"/>
              <a:gd name="T6" fmla="*/ 472 w 480"/>
              <a:gd name="T7" fmla="*/ 752 h 1152"/>
              <a:gd name="T8" fmla="*/ 0 w 480"/>
              <a:gd name="T9" fmla="*/ 1152 h 1152"/>
              <a:gd name="T10" fmla="*/ 0 w 480"/>
              <a:gd name="T11" fmla="*/ 952 h 1152"/>
              <a:gd name="T12" fmla="*/ 0 60000 65536"/>
              <a:gd name="T13" fmla="*/ 0 60000 65536"/>
              <a:gd name="T14" fmla="*/ 0 60000 65536"/>
              <a:gd name="T15" fmla="*/ 0 60000 65536"/>
              <a:gd name="T16" fmla="*/ 0 60000 65536"/>
              <a:gd name="T17" fmla="*/ 0 60000 65536"/>
              <a:gd name="T18" fmla="*/ 0 w 480"/>
              <a:gd name="T19" fmla="*/ 0 h 1152"/>
              <a:gd name="T20" fmla="*/ 480 w 480"/>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480" h="1152">
                <a:moveTo>
                  <a:pt x="0" y="952"/>
                </a:moveTo>
                <a:lnTo>
                  <a:pt x="0" y="401"/>
                </a:lnTo>
                <a:lnTo>
                  <a:pt x="480" y="0"/>
                </a:lnTo>
                <a:lnTo>
                  <a:pt x="472" y="752"/>
                </a:lnTo>
                <a:lnTo>
                  <a:pt x="0" y="1152"/>
                </a:lnTo>
                <a:lnTo>
                  <a:pt x="0" y="952"/>
                </a:lnTo>
                <a:close/>
              </a:path>
            </a:pathLst>
          </a:custGeom>
          <a:noFill/>
          <a:ln w="28575" cap="flat" cmpd="sng">
            <a:solidFill>
              <a:schemeClr val="hlink"/>
            </a:solidFill>
            <a:prstDash val="sysDot"/>
            <a:round/>
            <a:headEnd/>
            <a:tailEnd/>
          </a:ln>
        </p:spPr>
        <p:txBody>
          <a:bodyPr/>
          <a:lstStyle/>
          <a:p>
            <a:endParaRPr 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ertable"/>
          <p:cNvPicPr>
            <a:picLocks noChangeAspect="1" noChangeArrowheads="1"/>
          </p:cNvPicPr>
          <p:nvPr/>
        </p:nvPicPr>
        <p:blipFill>
          <a:blip r:embed="rId3" cstate="print"/>
          <a:srcRect b="29881"/>
          <a:stretch>
            <a:fillRect/>
          </a:stretch>
        </p:blipFill>
        <p:spPr bwMode="auto">
          <a:xfrm>
            <a:off x="228600" y="3232150"/>
            <a:ext cx="8755063" cy="3397250"/>
          </a:xfrm>
          <a:prstGeom prst="rect">
            <a:avLst/>
          </a:prstGeom>
          <a:noFill/>
          <a:ln w="9525">
            <a:noFill/>
            <a:miter lim="800000"/>
            <a:headEnd/>
            <a:tailEnd/>
          </a:ln>
        </p:spPr>
      </p:pic>
      <p:sp>
        <p:nvSpPr>
          <p:cNvPr id="45059" name="Oval 3"/>
          <p:cNvSpPr>
            <a:spLocks noChangeArrowheads="1"/>
          </p:cNvSpPr>
          <p:nvPr/>
        </p:nvSpPr>
        <p:spPr bwMode="auto">
          <a:xfrm>
            <a:off x="200025" y="3194050"/>
            <a:ext cx="685800" cy="685800"/>
          </a:xfrm>
          <a:prstGeom prst="ellipse">
            <a:avLst/>
          </a:prstGeom>
          <a:noFill/>
          <a:ln w="76200">
            <a:solidFill>
              <a:srgbClr val="FFFF00"/>
            </a:solidFill>
            <a:round/>
            <a:headEnd/>
            <a:tailEnd/>
          </a:ln>
        </p:spPr>
        <p:txBody>
          <a:bodyPr wrap="none" anchor="ctr"/>
          <a:lstStyle/>
          <a:p>
            <a:endParaRPr lang="en-US"/>
          </a:p>
        </p:txBody>
      </p:sp>
      <p:sp>
        <p:nvSpPr>
          <p:cNvPr id="45060" name="Rectangle 4"/>
          <p:cNvSpPr>
            <a:spLocks noChangeArrowheads="1"/>
          </p:cNvSpPr>
          <p:nvPr/>
        </p:nvSpPr>
        <p:spPr bwMode="auto">
          <a:xfrm>
            <a:off x="247650" y="4203700"/>
            <a:ext cx="1066800" cy="990600"/>
          </a:xfrm>
          <a:prstGeom prst="rect">
            <a:avLst/>
          </a:prstGeom>
          <a:noFill/>
          <a:ln w="57150">
            <a:solidFill>
              <a:schemeClr val="hlink"/>
            </a:solidFill>
            <a:prstDash val="sysDot"/>
            <a:miter lim="800000"/>
            <a:headEnd/>
            <a:tailEnd/>
          </a:ln>
        </p:spPr>
        <p:txBody>
          <a:bodyPr wrap="none" anchor="ctr"/>
          <a:lstStyle/>
          <a:p>
            <a:endParaRPr lang="en-US"/>
          </a:p>
        </p:txBody>
      </p:sp>
      <p:sp>
        <p:nvSpPr>
          <p:cNvPr id="45061" name="Rectangle 5"/>
          <p:cNvSpPr>
            <a:spLocks noChangeArrowheads="1"/>
          </p:cNvSpPr>
          <p:nvPr/>
        </p:nvSpPr>
        <p:spPr bwMode="auto">
          <a:xfrm>
            <a:off x="3581400" y="4651375"/>
            <a:ext cx="2514600" cy="533400"/>
          </a:xfrm>
          <a:prstGeom prst="rect">
            <a:avLst/>
          </a:prstGeom>
          <a:noFill/>
          <a:ln w="57150">
            <a:solidFill>
              <a:schemeClr val="hlink"/>
            </a:solidFill>
            <a:prstDash val="sysDot"/>
            <a:miter lim="800000"/>
            <a:headEnd/>
            <a:tailEnd/>
          </a:ln>
        </p:spPr>
        <p:txBody>
          <a:bodyPr wrap="none" anchor="ctr"/>
          <a:lstStyle/>
          <a:p>
            <a:endParaRPr lang="en-US"/>
          </a:p>
        </p:txBody>
      </p:sp>
      <p:sp>
        <p:nvSpPr>
          <p:cNvPr id="45062" name="Rectangle 6"/>
          <p:cNvSpPr>
            <a:spLocks noChangeArrowheads="1"/>
          </p:cNvSpPr>
          <p:nvPr/>
        </p:nvSpPr>
        <p:spPr bwMode="auto">
          <a:xfrm>
            <a:off x="7924800" y="4251325"/>
            <a:ext cx="533400" cy="457200"/>
          </a:xfrm>
          <a:prstGeom prst="rect">
            <a:avLst/>
          </a:prstGeom>
          <a:noFill/>
          <a:ln w="57150">
            <a:solidFill>
              <a:schemeClr val="accent2"/>
            </a:solidFill>
            <a:prstDash val="sysDot"/>
            <a:miter lim="800000"/>
            <a:headEnd/>
            <a:tailEnd/>
          </a:ln>
        </p:spPr>
        <p:txBody>
          <a:bodyPr wrap="none" anchor="ctr"/>
          <a:lstStyle/>
          <a:p>
            <a:pPr algn="ctr"/>
            <a:endParaRPr lang="en-US" b="0"/>
          </a:p>
        </p:txBody>
      </p:sp>
      <p:sp>
        <p:nvSpPr>
          <p:cNvPr id="45063" name="Freeform 7"/>
          <p:cNvSpPr>
            <a:spLocks/>
          </p:cNvSpPr>
          <p:nvPr/>
        </p:nvSpPr>
        <p:spPr bwMode="auto">
          <a:xfrm>
            <a:off x="6327775" y="3705225"/>
            <a:ext cx="1658938" cy="1155700"/>
          </a:xfrm>
          <a:custGeom>
            <a:avLst/>
            <a:gdLst>
              <a:gd name="T0" fmla="*/ 174 w 1045"/>
              <a:gd name="T1" fmla="*/ 5 h 728"/>
              <a:gd name="T2" fmla="*/ 417 w 1045"/>
              <a:gd name="T3" fmla="*/ 5 h 728"/>
              <a:gd name="T4" fmla="*/ 596 w 1045"/>
              <a:gd name="T5" fmla="*/ 5 h 728"/>
              <a:gd name="T6" fmla="*/ 820 w 1045"/>
              <a:gd name="T7" fmla="*/ 12 h 728"/>
              <a:gd name="T8" fmla="*/ 923 w 1045"/>
              <a:gd name="T9" fmla="*/ 31 h 728"/>
              <a:gd name="T10" fmla="*/ 980 w 1045"/>
              <a:gd name="T11" fmla="*/ 82 h 728"/>
              <a:gd name="T12" fmla="*/ 1025 w 1045"/>
              <a:gd name="T13" fmla="*/ 133 h 728"/>
              <a:gd name="T14" fmla="*/ 1012 w 1045"/>
              <a:gd name="T15" fmla="*/ 261 h 728"/>
              <a:gd name="T16" fmla="*/ 1025 w 1045"/>
              <a:gd name="T17" fmla="*/ 492 h 728"/>
              <a:gd name="T18" fmla="*/ 987 w 1045"/>
              <a:gd name="T19" fmla="*/ 639 h 728"/>
              <a:gd name="T20" fmla="*/ 916 w 1045"/>
              <a:gd name="T21" fmla="*/ 684 h 728"/>
              <a:gd name="T22" fmla="*/ 737 w 1045"/>
              <a:gd name="T23" fmla="*/ 703 h 728"/>
              <a:gd name="T24" fmla="*/ 392 w 1045"/>
              <a:gd name="T25" fmla="*/ 645 h 728"/>
              <a:gd name="T26" fmla="*/ 366 w 1045"/>
              <a:gd name="T27" fmla="*/ 415 h 728"/>
              <a:gd name="T28" fmla="*/ 123 w 1045"/>
              <a:gd name="T29" fmla="*/ 383 h 728"/>
              <a:gd name="T30" fmla="*/ 20 w 1045"/>
              <a:gd name="T31" fmla="*/ 287 h 728"/>
              <a:gd name="T32" fmla="*/ 52 w 1045"/>
              <a:gd name="T33" fmla="*/ 88 h 728"/>
              <a:gd name="T34" fmla="*/ 110 w 1045"/>
              <a:gd name="T35" fmla="*/ 31 h 728"/>
              <a:gd name="T36" fmla="*/ 129 w 1045"/>
              <a:gd name="T37" fmla="*/ 12 h 728"/>
              <a:gd name="T38" fmla="*/ 148 w 1045"/>
              <a:gd name="T39" fmla="*/ 5 h 728"/>
              <a:gd name="T40" fmla="*/ 174 w 1045"/>
              <a:gd name="T41" fmla="*/ 5 h 7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5"/>
              <a:gd name="T64" fmla="*/ 0 h 728"/>
              <a:gd name="T65" fmla="*/ 1045 w 1045"/>
              <a:gd name="T66" fmla="*/ 728 h 7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5" h="728">
                <a:moveTo>
                  <a:pt x="174" y="5"/>
                </a:moveTo>
                <a:cubicBezTo>
                  <a:pt x="283" y="5"/>
                  <a:pt x="325" y="0"/>
                  <a:pt x="417" y="5"/>
                </a:cubicBezTo>
                <a:cubicBezTo>
                  <a:pt x="483" y="2"/>
                  <a:pt x="533" y="23"/>
                  <a:pt x="596" y="5"/>
                </a:cubicBezTo>
                <a:cubicBezTo>
                  <a:pt x="671" y="7"/>
                  <a:pt x="745" y="9"/>
                  <a:pt x="820" y="12"/>
                </a:cubicBezTo>
                <a:cubicBezTo>
                  <a:pt x="871" y="14"/>
                  <a:pt x="873" y="21"/>
                  <a:pt x="923" y="31"/>
                </a:cubicBezTo>
                <a:cubicBezTo>
                  <a:pt x="932" y="33"/>
                  <a:pt x="977" y="74"/>
                  <a:pt x="980" y="82"/>
                </a:cubicBezTo>
                <a:cubicBezTo>
                  <a:pt x="996" y="120"/>
                  <a:pt x="1012" y="93"/>
                  <a:pt x="1025" y="133"/>
                </a:cubicBezTo>
                <a:cubicBezTo>
                  <a:pt x="1032" y="219"/>
                  <a:pt x="1025" y="191"/>
                  <a:pt x="1012" y="261"/>
                </a:cubicBezTo>
                <a:cubicBezTo>
                  <a:pt x="1012" y="338"/>
                  <a:pt x="1045" y="412"/>
                  <a:pt x="1025" y="492"/>
                </a:cubicBezTo>
                <a:cubicBezTo>
                  <a:pt x="1012" y="537"/>
                  <a:pt x="1009" y="620"/>
                  <a:pt x="987" y="639"/>
                </a:cubicBezTo>
                <a:cubicBezTo>
                  <a:pt x="948" y="673"/>
                  <a:pt x="964" y="679"/>
                  <a:pt x="916" y="684"/>
                </a:cubicBezTo>
                <a:cubicBezTo>
                  <a:pt x="878" y="695"/>
                  <a:pt x="846" y="690"/>
                  <a:pt x="737" y="703"/>
                </a:cubicBezTo>
                <a:cubicBezTo>
                  <a:pt x="635" y="691"/>
                  <a:pt x="526" y="728"/>
                  <a:pt x="392" y="645"/>
                </a:cubicBezTo>
                <a:cubicBezTo>
                  <a:pt x="365" y="590"/>
                  <a:pt x="430" y="434"/>
                  <a:pt x="366" y="415"/>
                </a:cubicBezTo>
                <a:cubicBezTo>
                  <a:pt x="332" y="392"/>
                  <a:pt x="177" y="385"/>
                  <a:pt x="123" y="383"/>
                </a:cubicBezTo>
                <a:cubicBezTo>
                  <a:pt x="89" y="349"/>
                  <a:pt x="48" y="328"/>
                  <a:pt x="20" y="287"/>
                </a:cubicBezTo>
                <a:cubicBezTo>
                  <a:pt x="0" y="223"/>
                  <a:pt x="6" y="140"/>
                  <a:pt x="52" y="88"/>
                </a:cubicBezTo>
                <a:cubicBezTo>
                  <a:pt x="70" y="68"/>
                  <a:pt x="91" y="50"/>
                  <a:pt x="110" y="31"/>
                </a:cubicBezTo>
                <a:cubicBezTo>
                  <a:pt x="116" y="25"/>
                  <a:pt x="121" y="15"/>
                  <a:pt x="129" y="12"/>
                </a:cubicBezTo>
                <a:cubicBezTo>
                  <a:pt x="135" y="10"/>
                  <a:pt x="143" y="10"/>
                  <a:pt x="148" y="5"/>
                </a:cubicBezTo>
                <a:cubicBezTo>
                  <a:pt x="150" y="3"/>
                  <a:pt x="176" y="7"/>
                  <a:pt x="174" y="5"/>
                </a:cubicBezTo>
                <a:close/>
              </a:path>
            </a:pathLst>
          </a:custGeom>
          <a:noFill/>
          <a:ln w="76200" cmpd="sng">
            <a:solidFill>
              <a:srgbClr val="FFFF00"/>
            </a:solidFill>
            <a:round/>
            <a:headEnd/>
            <a:tailEnd/>
          </a:ln>
        </p:spPr>
        <p:txBody>
          <a:bodyPr/>
          <a:lstStyle/>
          <a:p>
            <a:endParaRPr lang="en-US"/>
          </a:p>
        </p:txBody>
      </p:sp>
      <p:sp>
        <p:nvSpPr>
          <p:cNvPr id="45064" name="Text Box 8"/>
          <p:cNvSpPr txBox="1">
            <a:spLocks noChangeArrowheads="1"/>
          </p:cNvSpPr>
          <p:nvPr/>
        </p:nvSpPr>
        <p:spPr bwMode="auto">
          <a:xfrm>
            <a:off x="685800" y="2209800"/>
            <a:ext cx="412750" cy="519113"/>
          </a:xfrm>
          <a:prstGeom prst="rect">
            <a:avLst/>
          </a:prstGeom>
          <a:noFill/>
          <a:ln w="9525">
            <a:noFill/>
            <a:miter lim="800000"/>
            <a:headEnd/>
            <a:tailEnd/>
          </a:ln>
        </p:spPr>
        <p:txBody>
          <a:bodyPr wrap="none">
            <a:spAutoFit/>
          </a:bodyPr>
          <a:lstStyle/>
          <a:p>
            <a:r>
              <a:rPr lang="en-US" sz="2800" b="0"/>
              <a:t>H</a:t>
            </a:r>
          </a:p>
        </p:txBody>
      </p:sp>
      <p:sp>
        <p:nvSpPr>
          <p:cNvPr id="45065" name="Oval 9"/>
          <p:cNvSpPr>
            <a:spLocks noChangeArrowheads="1"/>
          </p:cNvSpPr>
          <p:nvPr/>
        </p:nvSpPr>
        <p:spPr bwMode="auto">
          <a:xfrm>
            <a:off x="1000125" y="24384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066" name="Group 29"/>
          <p:cNvGrpSpPr>
            <a:grpSpLocks/>
          </p:cNvGrpSpPr>
          <p:nvPr/>
        </p:nvGrpSpPr>
        <p:grpSpPr bwMode="auto">
          <a:xfrm>
            <a:off x="2349500" y="609600"/>
            <a:ext cx="1460500" cy="2054225"/>
            <a:chOff x="1480" y="384"/>
            <a:chExt cx="920" cy="1294"/>
          </a:xfrm>
        </p:grpSpPr>
        <p:sp>
          <p:nvSpPr>
            <p:cNvPr id="45089" name="Text Box 30"/>
            <p:cNvSpPr txBox="1">
              <a:spLocks noChangeArrowheads="1"/>
            </p:cNvSpPr>
            <p:nvPr/>
          </p:nvSpPr>
          <p:spPr bwMode="auto">
            <a:xfrm>
              <a:off x="2026" y="1080"/>
              <a:ext cx="260" cy="327"/>
            </a:xfrm>
            <a:prstGeom prst="rect">
              <a:avLst/>
            </a:prstGeom>
            <a:noFill/>
            <a:ln w="9525">
              <a:noFill/>
              <a:miter lim="800000"/>
              <a:headEnd/>
              <a:tailEnd/>
            </a:ln>
          </p:spPr>
          <p:txBody>
            <a:bodyPr wrap="none">
              <a:spAutoFit/>
            </a:bodyPr>
            <a:lstStyle/>
            <a:p>
              <a:r>
                <a:rPr lang="en-US" sz="2800" b="0"/>
                <a:t>H</a:t>
              </a:r>
            </a:p>
          </p:txBody>
        </p:sp>
        <p:sp>
          <p:nvSpPr>
            <p:cNvPr id="45090" name="Text Box 31"/>
            <p:cNvSpPr txBox="1">
              <a:spLocks noChangeArrowheads="1"/>
            </p:cNvSpPr>
            <p:nvPr/>
          </p:nvSpPr>
          <p:spPr bwMode="auto">
            <a:xfrm>
              <a:off x="1606" y="1185"/>
              <a:ext cx="260" cy="327"/>
            </a:xfrm>
            <a:prstGeom prst="rect">
              <a:avLst/>
            </a:prstGeom>
            <a:noFill/>
            <a:ln w="9525">
              <a:noFill/>
              <a:miter lim="800000"/>
              <a:headEnd/>
              <a:tailEnd/>
            </a:ln>
          </p:spPr>
          <p:txBody>
            <a:bodyPr wrap="none">
              <a:spAutoFit/>
            </a:bodyPr>
            <a:lstStyle/>
            <a:p>
              <a:r>
                <a:rPr lang="en-US" sz="2800" b="0"/>
                <a:t>H</a:t>
              </a:r>
            </a:p>
          </p:txBody>
        </p:sp>
        <p:sp>
          <p:nvSpPr>
            <p:cNvPr id="45091" name="Text Box 32"/>
            <p:cNvSpPr txBox="1">
              <a:spLocks noChangeArrowheads="1"/>
            </p:cNvSpPr>
            <p:nvPr/>
          </p:nvSpPr>
          <p:spPr bwMode="auto">
            <a:xfrm>
              <a:off x="1802" y="1104"/>
              <a:ext cx="262" cy="327"/>
            </a:xfrm>
            <a:prstGeom prst="rect">
              <a:avLst/>
            </a:prstGeom>
            <a:noFill/>
            <a:ln w="9525">
              <a:noFill/>
              <a:miter lim="800000"/>
              <a:headEnd/>
              <a:tailEnd/>
            </a:ln>
          </p:spPr>
          <p:txBody>
            <a:bodyPr wrap="none">
              <a:spAutoFit/>
            </a:bodyPr>
            <a:lstStyle/>
            <a:p>
              <a:r>
                <a:rPr lang="en-US" sz="2800" b="0"/>
                <a:t>N</a:t>
              </a:r>
            </a:p>
          </p:txBody>
        </p:sp>
        <p:sp>
          <p:nvSpPr>
            <p:cNvPr id="45092" name="Text Box 33"/>
            <p:cNvSpPr txBox="1">
              <a:spLocks noChangeArrowheads="1"/>
            </p:cNvSpPr>
            <p:nvPr/>
          </p:nvSpPr>
          <p:spPr bwMode="auto">
            <a:xfrm>
              <a:off x="1698" y="882"/>
              <a:ext cx="246" cy="327"/>
            </a:xfrm>
            <a:prstGeom prst="rect">
              <a:avLst/>
            </a:prstGeom>
            <a:noFill/>
            <a:ln w="9525">
              <a:noFill/>
              <a:miter lim="800000"/>
              <a:headEnd/>
              <a:tailEnd/>
            </a:ln>
          </p:spPr>
          <p:txBody>
            <a:bodyPr wrap="none">
              <a:spAutoFit/>
            </a:bodyPr>
            <a:lstStyle/>
            <a:p>
              <a:r>
                <a:rPr lang="en-US" sz="2800" b="0"/>
                <a:t>C</a:t>
              </a:r>
            </a:p>
          </p:txBody>
        </p:sp>
        <p:sp>
          <p:nvSpPr>
            <p:cNvPr id="45093" name="Oval 34"/>
            <p:cNvSpPr>
              <a:spLocks noChangeArrowheads="1"/>
            </p:cNvSpPr>
            <p:nvPr/>
          </p:nvSpPr>
          <p:spPr bwMode="auto">
            <a:xfrm>
              <a:off x="1884" y="96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4" name="Oval 35"/>
            <p:cNvSpPr>
              <a:spLocks noChangeArrowheads="1"/>
            </p:cNvSpPr>
            <p:nvPr/>
          </p:nvSpPr>
          <p:spPr bwMode="auto">
            <a:xfrm>
              <a:off x="1806" y="900"/>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5" name="Oval 36"/>
            <p:cNvSpPr>
              <a:spLocks noChangeArrowheads="1"/>
            </p:cNvSpPr>
            <p:nvPr/>
          </p:nvSpPr>
          <p:spPr bwMode="auto">
            <a:xfrm>
              <a:off x="1680" y="105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6" name="Oval 37"/>
            <p:cNvSpPr>
              <a:spLocks noChangeArrowheads="1"/>
            </p:cNvSpPr>
            <p:nvPr/>
          </p:nvSpPr>
          <p:spPr bwMode="auto">
            <a:xfrm>
              <a:off x="1800" y="1146"/>
              <a:ext cx="48" cy="48"/>
            </a:xfrm>
            <a:prstGeom prst="ellipse">
              <a:avLst/>
            </a:prstGeom>
            <a:solidFill>
              <a:srgbClr val="FFFF00"/>
            </a:solidFill>
            <a:ln w="19050">
              <a:solidFill>
                <a:schemeClr val="tx1"/>
              </a:solidFill>
              <a:round/>
              <a:headEnd/>
              <a:tailEnd/>
            </a:ln>
          </p:spPr>
          <p:txBody>
            <a:bodyPr wrap="none" anchor="ctr"/>
            <a:lstStyle/>
            <a:p>
              <a:endParaRPr lang="en-US"/>
            </a:p>
          </p:txBody>
        </p:sp>
        <p:sp>
          <p:nvSpPr>
            <p:cNvPr id="45097" name="Text Box 38"/>
            <p:cNvSpPr txBox="1">
              <a:spLocks noChangeArrowheads="1"/>
            </p:cNvSpPr>
            <p:nvPr/>
          </p:nvSpPr>
          <p:spPr bwMode="auto">
            <a:xfrm>
              <a:off x="1480" y="864"/>
              <a:ext cx="260" cy="327"/>
            </a:xfrm>
            <a:prstGeom prst="rect">
              <a:avLst/>
            </a:prstGeom>
            <a:noFill/>
            <a:ln w="9525">
              <a:noFill/>
              <a:miter lim="800000"/>
              <a:headEnd/>
              <a:tailEnd/>
            </a:ln>
          </p:spPr>
          <p:txBody>
            <a:bodyPr wrap="none">
              <a:spAutoFit/>
            </a:bodyPr>
            <a:lstStyle/>
            <a:p>
              <a:r>
                <a:rPr lang="en-US" sz="2800" b="0"/>
                <a:t>H</a:t>
              </a:r>
            </a:p>
          </p:txBody>
        </p:sp>
        <p:sp>
          <p:nvSpPr>
            <p:cNvPr id="45098" name="Oval 39"/>
            <p:cNvSpPr>
              <a:spLocks noChangeArrowheads="1"/>
            </p:cNvSpPr>
            <p:nvPr/>
          </p:nvSpPr>
          <p:spPr bwMode="auto">
            <a:xfrm>
              <a:off x="1678" y="984"/>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99" name="Text Box 40"/>
            <p:cNvSpPr txBox="1">
              <a:spLocks noChangeArrowheads="1"/>
            </p:cNvSpPr>
            <p:nvPr/>
          </p:nvSpPr>
          <p:spPr bwMode="auto">
            <a:xfrm>
              <a:off x="1848" y="660"/>
              <a:ext cx="260" cy="327"/>
            </a:xfrm>
            <a:prstGeom prst="rect">
              <a:avLst/>
            </a:prstGeom>
            <a:noFill/>
            <a:ln w="9525">
              <a:noFill/>
              <a:miter lim="800000"/>
              <a:headEnd/>
              <a:tailEnd/>
            </a:ln>
          </p:spPr>
          <p:txBody>
            <a:bodyPr wrap="none">
              <a:spAutoFit/>
            </a:bodyPr>
            <a:lstStyle/>
            <a:p>
              <a:r>
                <a:rPr lang="en-US" sz="2800" b="0"/>
                <a:t>O</a:t>
              </a:r>
            </a:p>
          </p:txBody>
        </p:sp>
        <p:sp>
          <p:nvSpPr>
            <p:cNvPr id="45100" name="Oval 41"/>
            <p:cNvSpPr>
              <a:spLocks noChangeArrowheads="1"/>
            </p:cNvSpPr>
            <p:nvPr/>
          </p:nvSpPr>
          <p:spPr bwMode="auto">
            <a:xfrm>
              <a:off x="1854" y="84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01" name="Oval 42"/>
            <p:cNvSpPr>
              <a:spLocks noChangeArrowheads="1"/>
            </p:cNvSpPr>
            <p:nvPr/>
          </p:nvSpPr>
          <p:spPr bwMode="auto">
            <a:xfrm>
              <a:off x="1926" y="912"/>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102" name="Group 43"/>
            <p:cNvGrpSpPr>
              <a:grpSpLocks/>
            </p:cNvGrpSpPr>
            <p:nvPr/>
          </p:nvGrpSpPr>
          <p:grpSpPr bwMode="auto">
            <a:xfrm>
              <a:off x="1910" y="384"/>
              <a:ext cx="130" cy="340"/>
              <a:chOff x="4067" y="638"/>
              <a:chExt cx="130" cy="340"/>
            </a:xfrm>
          </p:grpSpPr>
          <p:sp>
            <p:nvSpPr>
              <p:cNvPr id="45115" name="Freeform 44"/>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16" name="Oval 45"/>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7" name="Oval 46"/>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5103" name="Group 47"/>
            <p:cNvGrpSpPr>
              <a:grpSpLocks/>
            </p:cNvGrpSpPr>
            <p:nvPr/>
          </p:nvGrpSpPr>
          <p:grpSpPr bwMode="auto">
            <a:xfrm rot="5400000">
              <a:off x="2165" y="671"/>
              <a:ext cx="130" cy="340"/>
              <a:chOff x="4067" y="638"/>
              <a:chExt cx="130" cy="340"/>
            </a:xfrm>
          </p:grpSpPr>
          <p:sp>
            <p:nvSpPr>
              <p:cNvPr id="45112" name="Freeform 4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13" name="Oval 4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4" name="Oval 5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104" name="Freeform 51"/>
            <p:cNvSpPr>
              <a:spLocks/>
            </p:cNvSpPr>
            <p:nvPr/>
          </p:nvSpPr>
          <p:spPr bwMode="auto">
            <a:xfrm rot="20101760" flipV="1">
              <a:off x="2022" y="13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105" name="Oval 52"/>
            <p:cNvSpPr>
              <a:spLocks noChangeArrowheads="1"/>
            </p:cNvSpPr>
            <p:nvPr/>
          </p:nvSpPr>
          <p:spPr bwMode="auto">
            <a:xfrm rot="249437" flipV="1">
              <a:off x="2083" y="1591"/>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6" name="Oval 53"/>
            <p:cNvSpPr>
              <a:spLocks noChangeArrowheads="1"/>
            </p:cNvSpPr>
            <p:nvPr/>
          </p:nvSpPr>
          <p:spPr bwMode="auto">
            <a:xfrm rot="249437" flipV="1">
              <a:off x="2131" y="1573"/>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7" name="Oval 54"/>
            <p:cNvSpPr>
              <a:spLocks noChangeArrowheads="1"/>
            </p:cNvSpPr>
            <p:nvPr/>
          </p:nvSpPr>
          <p:spPr bwMode="auto">
            <a:xfrm>
              <a:off x="2012" y="1200"/>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8" name="Oval 55"/>
            <p:cNvSpPr>
              <a:spLocks noChangeArrowheads="1"/>
            </p:cNvSpPr>
            <p:nvPr/>
          </p:nvSpPr>
          <p:spPr bwMode="auto">
            <a:xfrm>
              <a:off x="1860" y="1116"/>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09" name="Oval 56"/>
            <p:cNvSpPr>
              <a:spLocks noChangeArrowheads="1"/>
            </p:cNvSpPr>
            <p:nvPr/>
          </p:nvSpPr>
          <p:spPr bwMode="auto">
            <a:xfrm>
              <a:off x="1824" y="1344"/>
              <a:ext cx="48" cy="48"/>
            </a:xfrm>
            <a:prstGeom prst="ellipse">
              <a:avLst/>
            </a:prstGeom>
            <a:solidFill>
              <a:srgbClr val="3399FF"/>
            </a:solidFill>
            <a:ln w="19050">
              <a:solidFill>
                <a:schemeClr val="tx1"/>
              </a:solidFill>
              <a:round/>
              <a:headEnd/>
              <a:tailEnd/>
            </a:ln>
          </p:spPr>
          <p:txBody>
            <a:bodyPr wrap="none" anchor="ctr"/>
            <a:lstStyle/>
            <a:p>
              <a:endParaRPr lang="en-US"/>
            </a:p>
          </p:txBody>
        </p:sp>
        <p:sp>
          <p:nvSpPr>
            <p:cNvPr id="45110" name="Oval 57"/>
            <p:cNvSpPr>
              <a:spLocks noChangeArrowheads="1"/>
            </p:cNvSpPr>
            <p:nvPr/>
          </p:nvSpPr>
          <p:spPr bwMode="auto">
            <a:xfrm>
              <a:off x="1798" y="1287"/>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111" name="Oval 58"/>
            <p:cNvSpPr>
              <a:spLocks noChangeArrowheads="1"/>
            </p:cNvSpPr>
            <p:nvPr/>
          </p:nvSpPr>
          <p:spPr bwMode="auto">
            <a:xfrm>
              <a:off x="2028" y="1266"/>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067" name="Line 64"/>
          <p:cNvSpPr>
            <a:spLocks noChangeShapeType="1"/>
          </p:cNvSpPr>
          <p:nvPr/>
        </p:nvSpPr>
        <p:spPr bwMode="auto">
          <a:xfrm flipV="1">
            <a:off x="6753225" y="1419225"/>
            <a:ext cx="762000" cy="762000"/>
          </a:xfrm>
          <a:prstGeom prst="line">
            <a:avLst/>
          </a:prstGeom>
          <a:noFill/>
          <a:ln w="38100">
            <a:solidFill>
              <a:schemeClr val="accent1"/>
            </a:solidFill>
            <a:round/>
            <a:headEnd/>
            <a:tailEnd type="arrow" w="med" len="med"/>
          </a:ln>
        </p:spPr>
        <p:txBody>
          <a:bodyPr/>
          <a:lstStyle/>
          <a:p>
            <a:endParaRPr lang="en-US"/>
          </a:p>
        </p:txBody>
      </p:sp>
      <p:sp>
        <p:nvSpPr>
          <p:cNvPr id="45068" name="Text Box 65"/>
          <p:cNvSpPr txBox="1">
            <a:spLocks noChangeArrowheads="1"/>
          </p:cNvSpPr>
          <p:nvPr/>
        </p:nvSpPr>
        <p:spPr bwMode="auto">
          <a:xfrm>
            <a:off x="6896100" y="1555750"/>
            <a:ext cx="412750" cy="519113"/>
          </a:xfrm>
          <a:prstGeom prst="rect">
            <a:avLst/>
          </a:prstGeom>
          <a:noFill/>
          <a:ln w="9525">
            <a:noFill/>
            <a:miter lim="800000"/>
            <a:headEnd/>
            <a:tailEnd/>
          </a:ln>
        </p:spPr>
        <p:txBody>
          <a:bodyPr wrap="none">
            <a:spAutoFit/>
          </a:bodyPr>
          <a:lstStyle/>
          <a:p>
            <a:r>
              <a:rPr lang="en-US" sz="2800" b="0"/>
              <a:t>O</a:t>
            </a:r>
          </a:p>
        </p:txBody>
      </p:sp>
      <p:sp>
        <p:nvSpPr>
          <p:cNvPr id="45069" name="Text Box 66"/>
          <p:cNvSpPr txBox="1">
            <a:spLocks noChangeArrowheads="1"/>
          </p:cNvSpPr>
          <p:nvPr/>
        </p:nvSpPr>
        <p:spPr bwMode="auto">
          <a:xfrm>
            <a:off x="6959600" y="1981200"/>
            <a:ext cx="412750" cy="519113"/>
          </a:xfrm>
          <a:prstGeom prst="rect">
            <a:avLst/>
          </a:prstGeom>
          <a:noFill/>
          <a:ln w="9525">
            <a:noFill/>
            <a:miter lim="800000"/>
            <a:headEnd/>
            <a:tailEnd/>
          </a:ln>
        </p:spPr>
        <p:txBody>
          <a:bodyPr wrap="none">
            <a:spAutoFit/>
          </a:bodyPr>
          <a:lstStyle/>
          <a:p>
            <a:r>
              <a:rPr lang="en-US" sz="2800" b="0"/>
              <a:t>H</a:t>
            </a:r>
          </a:p>
        </p:txBody>
      </p:sp>
      <p:sp>
        <p:nvSpPr>
          <p:cNvPr id="45070" name="Oval 67"/>
          <p:cNvSpPr>
            <a:spLocks noChangeArrowheads="1"/>
          </p:cNvSpPr>
          <p:nvPr/>
        </p:nvSpPr>
        <p:spPr bwMode="auto">
          <a:xfrm>
            <a:off x="6880225" y="18526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1" name="Text Box 68"/>
          <p:cNvSpPr txBox="1">
            <a:spLocks noChangeArrowheads="1"/>
          </p:cNvSpPr>
          <p:nvPr/>
        </p:nvSpPr>
        <p:spPr bwMode="auto">
          <a:xfrm>
            <a:off x="6562725" y="1547813"/>
            <a:ext cx="412750" cy="519112"/>
          </a:xfrm>
          <a:prstGeom prst="rect">
            <a:avLst/>
          </a:prstGeom>
          <a:noFill/>
          <a:ln w="9525">
            <a:noFill/>
            <a:miter lim="800000"/>
            <a:headEnd/>
            <a:tailEnd/>
          </a:ln>
        </p:spPr>
        <p:txBody>
          <a:bodyPr wrap="none">
            <a:spAutoFit/>
          </a:bodyPr>
          <a:lstStyle/>
          <a:p>
            <a:r>
              <a:rPr lang="en-US" sz="2800" b="0"/>
              <a:t>H</a:t>
            </a:r>
          </a:p>
        </p:txBody>
      </p:sp>
      <p:sp>
        <p:nvSpPr>
          <p:cNvPr id="45072" name="Oval 69"/>
          <p:cNvSpPr>
            <a:spLocks noChangeArrowheads="1"/>
          </p:cNvSpPr>
          <p:nvPr/>
        </p:nvSpPr>
        <p:spPr bwMode="auto">
          <a:xfrm>
            <a:off x="6877050" y="1738313"/>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5073" name="Group 70"/>
          <p:cNvGrpSpPr>
            <a:grpSpLocks/>
          </p:cNvGrpSpPr>
          <p:nvPr/>
        </p:nvGrpSpPr>
        <p:grpSpPr bwMode="auto">
          <a:xfrm>
            <a:off x="6994525" y="1117600"/>
            <a:ext cx="206375" cy="539750"/>
            <a:chOff x="4067" y="638"/>
            <a:chExt cx="130" cy="340"/>
          </a:xfrm>
        </p:grpSpPr>
        <p:sp>
          <p:nvSpPr>
            <p:cNvPr id="45086" name="Freeform 7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087" name="Oval 7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88" name="Oval 7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5074" name="Group 74"/>
          <p:cNvGrpSpPr>
            <a:grpSpLocks/>
          </p:cNvGrpSpPr>
          <p:nvPr/>
        </p:nvGrpSpPr>
        <p:grpSpPr bwMode="auto">
          <a:xfrm rot="5400000">
            <a:off x="7399337" y="1573213"/>
            <a:ext cx="206375" cy="539750"/>
            <a:chOff x="4067" y="638"/>
            <a:chExt cx="130" cy="340"/>
          </a:xfrm>
        </p:grpSpPr>
        <p:sp>
          <p:nvSpPr>
            <p:cNvPr id="45083" name="Freeform 7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5084" name="Oval 7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85" name="Oval 7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5075" name="Oval 78"/>
          <p:cNvSpPr>
            <a:spLocks noChangeArrowheads="1"/>
          </p:cNvSpPr>
          <p:nvPr/>
        </p:nvSpPr>
        <p:spPr bwMode="auto">
          <a:xfrm>
            <a:off x="7048500" y="19907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6" name="Oval 79"/>
          <p:cNvSpPr>
            <a:spLocks noChangeArrowheads="1"/>
          </p:cNvSpPr>
          <p:nvPr/>
        </p:nvSpPr>
        <p:spPr bwMode="auto">
          <a:xfrm>
            <a:off x="7143750" y="1990725"/>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5077" name="Text Box 80"/>
          <p:cNvSpPr txBox="1">
            <a:spLocks noChangeArrowheads="1"/>
          </p:cNvSpPr>
          <p:nvPr/>
        </p:nvSpPr>
        <p:spPr bwMode="auto">
          <a:xfrm>
            <a:off x="7143750" y="838200"/>
            <a:ext cx="446088"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78" name="Text Box 81"/>
          <p:cNvSpPr txBox="1">
            <a:spLocks noChangeArrowheads="1"/>
          </p:cNvSpPr>
          <p:nvPr/>
        </p:nvSpPr>
        <p:spPr bwMode="auto">
          <a:xfrm>
            <a:off x="7707313" y="1662113"/>
            <a:ext cx="446087"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79" name="Text Box 82"/>
          <p:cNvSpPr txBox="1">
            <a:spLocks noChangeArrowheads="1"/>
          </p:cNvSpPr>
          <p:nvPr/>
        </p:nvSpPr>
        <p:spPr bwMode="auto">
          <a:xfrm>
            <a:off x="6781800" y="2271713"/>
            <a:ext cx="568325"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80" name="Text Box 83"/>
          <p:cNvSpPr txBox="1">
            <a:spLocks noChangeArrowheads="1"/>
          </p:cNvSpPr>
          <p:nvPr/>
        </p:nvSpPr>
        <p:spPr bwMode="auto">
          <a:xfrm>
            <a:off x="6137275" y="1571625"/>
            <a:ext cx="5683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5081" name="Line 84"/>
          <p:cNvSpPr>
            <a:spLocks noChangeShapeType="1"/>
          </p:cNvSpPr>
          <p:nvPr/>
        </p:nvSpPr>
        <p:spPr bwMode="auto">
          <a:xfrm>
            <a:off x="6781800" y="2028825"/>
            <a:ext cx="101600" cy="115888"/>
          </a:xfrm>
          <a:prstGeom prst="line">
            <a:avLst/>
          </a:prstGeom>
          <a:noFill/>
          <a:ln w="38100">
            <a:solidFill>
              <a:schemeClr val="accent1"/>
            </a:solidFill>
            <a:round/>
            <a:headEnd/>
            <a:tailEnd/>
          </a:ln>
        </p:spPr>
        <p:txBody>
          <a:bodyPr/>
          <a:lstStyle/>
          <a:p>
            <a:endParaRPr lang="en-US"/>
          </a:p>
        </p:txBody>
      </p:sp>
      <p:sp>
        <p:nvSpPr>
          <p:cNvPr id="45082" name="Text Box 85"/>
          <p:cNvSpPr txBox="1">
            <a:spLocks noChangeArrowheads="1"/>
          </p:cNvSpPr>
          <p:nvPr/>
        </p:nvSpPr>
        <p:spPr bwMode="auto">
          <a:xfrm>
            <a:off x="1905000" y="3048000"/>
            <a:ext cx="3276600" cy="701675"/>
          </a:xfrm>
          <a:prstGeom prst="rect">
            <a:avLst/>
          </a:prstGeom>
          <a:noFill/>
          <a:ln w="9525">
            <a:noFill/>
            <a:miter lim="800000"/>
            <a:headEnd/>
            <a:tailEnd/>
          </a:ln>
        </p:spPr>
        <p:txBody>
          <a:bodyPr>
            <a:spAutoFit/>
          </a:bodyPr>
          <a:lstStyle/>
          <a:p>
            <a:pPr>
              <a:spcBef>
                <a:spcPct val="50000"/>
              </a:spcBef>
            </a:pPr>
            <a:r>
              <a:rPr lang="en-US"/>
              <a:t>Peptides and Water have large Dipoles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ertable"/>
          <p:cNvPicPr>
            <a:picLocks noChangeAspect="1" noChangeArrowheads="1"/>
          </p:cNvPicPr>
          <p:nvPr/>
        </p:nvPicPr>
        <p:blipFill>
          <a:blip r:embed="rId3" cstate="print"/>
          <a:srcRect l="66147" r="6056" b="39319"/>
          <a:stretch>
            <a:fillRect/>
          </a:stretch>
        </p:blipFill>
        <p:spPr bwMode="auto">
          <a:xfrm>
            <a:off x="6019800" y="3232150"/>
            <a:ext cx="2433638" cy="2940050"/>
          </a:xfrm>
          <a:prstGeom prst="rect">
            <a:avLst/>
          </a:prstGeom>
          <a:noFill/>
          <a:ln w="9525">
            <a:noFill/>
            <a:miter lim="800000"/>
            <a:headEnd/>
            <a:tailEnd/>
          </a:ln>
        </p:spPr>
      </p:pic>
      <p:pic>
        <p:nvPicPr>
          <p:cNvPr id="46083" name="Picture 38" descr="hbonding_wat"/>
          <p:cNvPicPr>
            <a:picLocks noChangeAspect="1" noChangeArrowheads="1"/>
          </p:cNvPicPr>
          <p:nvPr/>
        </p:nvPicPr>
        <p:blipFill>
          <a:blip r:embed="rId4" cstate="print"/>
          <a:srcRect/>
          <a:stretch>
            <a:fillRect/>
          </a:stretch>
        </p:blipFill>
        <p:spPr bwMode="auto">
          <a:xfrm>
            <a:off x="685800" y="228600"/>
            <a:ext cx="4191000" cy="3314700"/>
          </a:xfrm>
          <a:prstGeom prst="rect">
            <a:avLst/>
          </a:prstGeom>
          <a:noFill/>
          <a:ln w="9525">
            <a:noFill/>
            <a:miter lim="800000"/>
            <a:headEnd/>
            <a:tailEnd/>
          </a:ln>
        </p:spPr>
      </p:pic>
      <p:sp>
        <p:nvSpPr>
          <p:cNvPr id="46084" name="Text Box 3"/>
          <p:cNvSpPr txBox="1">
            <a:spLocks noChangeArrowheads="1"/>
          </p:cNvSpPr>
          <p:nvPr/>
        </p:nvSpPr>
        <p:spPr bwMode="auto">
          <a:xfrm>
            <a:off x="6743700" y="1431925"/>
            <a:ext cx="412750" cy="519113"/>
          </a:xfrm>
          <a:prstGeom prst="rect">
            <a:avLst/>
          </a:prstGeom>
          <a:noFill/>
          <a:ln w="9525">
            <a:noFill/>
            <a:miter lim="800000"/>
            <a:headEnd/>
            <a:tailEnd/>
          </a:ln>
        </p:spPr>
        <p:txBody>
          <a:bodyPr wrap="none">
            <a:spAutoFit/>
          </a:bodyPr>
          <a:lstStyle/>
          <a:p>
            <a:r>
              <a:rPr lang="en-US" sz="2800" b="0"/>
              <a:t>O</a:t>
            </a:r>
          </a:p>
        </p:txBody>
      </p:sp>
      <p:sp>
        <p:nvSpPr>
          <p:cNvPr id="46085" name="Text Box 10"/>
          <p:cNvSpPr txBox="1">
            <a:spLocks noChangeArrowheads="1"/>
          </p:cNvSpPr>
          <p:nvPr/>
        </p:nvSpPr>
        <p:spPr bwMode="auto">
          <a:xfrm>
            <a:off x="6807200" y="1857375"/>
            <a:ext cx="412750" cy="519113"/>
          </a:xfrm>
          <a:prstGeom prst="rect">
            <a:avLst/>
          </a:prstGeom>
          <a:noFill/>
          <a:ln w="9525">
            <a:noFill/>
            <a:miter lim="800000"/>
            <a:headEnd/>
            <a:tailEnd/>
          </a:ln>
        </p:spPr>
        <p:txBody>
          <a:bodyPr wrap="none">
            <a:spAutoFit/>
          </a:bodyPr>
          <a:lstStyle/>
          <a:p>
            <a:r>
              <a:rPr lang="en-US" sz="2800" b="0"/>
              <a:t>H</a:t>
            </a:r>
          </a:p>
        </p:txBody>
      </p:sp>
      <p:sp>
        <p:nvSpPr>
          <p:cNvPr id="46086" name="Oval 11"/>
          <p:cNvSpPr>
            <a:spLocks noChangeArrowheads="1"/>
          </p:cNvSpPr>
          <p:nvPr/>
        </p:nvSpPr>
        <p:spPr bwMode="auto">
          <a:xfrm>
            <a:off x="6727825" y="17287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87" name="Text Box 12"/>
          <p:cNvSpPr txBox="1">
            <a:spLocks noChangeArrowheads="1"/>
          </p:cNvSpPr>
          <p:nvPr/>
        </p:nvSpPr>
        <p:spPr bwMode="auto">
          <a:xfrm>
            <a:off x="6410325" y="1423988"/>
            <a:ext cx="412750" cy="519112"/>
          </a:xfrm>
          <a:prstGeom prst="rect">
            <a:avLst/>
          </a:prstGeom>
          <a:noFill/>
          <a:ln w="9525">
            <a:noFill/>
            <a:miter lim="800000"/>
            <a:headEnd/>
            <a:tailEnd/>
          </a:ln>
        </p:spPr>
        <p:txBody>
          <a:bodyPr wrap="none">
            <a:spAutoFit/>
          </a:bodyPr>
          <a:lstStyle/>
          <a:p>
            <a:r>
              <a:rPr lang="en-US" sz="2800" b="0"/>
              <a:t>H</a:t>
            </a:r>
          </a:p>
        </p:txBody>
      </p:sp>
      <p:sp>
        <p:nvSpPr>
          <p:cNvPr id="46088" name="Oval 13"/>
          <p:cNvSpPr>
            <a:spLocks noChangeArrowheads="1"/>
          </p:cNvSpPr>
          <p:nvPr/>
        </p:nvSpPr>
        <p:spPr bwMode="auto">
          <a:xfrm>
            <a:off x="6724650" y="1614488"/>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46089" name="Group 14"/>
          <p:cNvGrpSpPr>
            <a:grpSpLocks/>
          </p:cNvGrpSpPr>
          <p:nvPr/>
        </p:nvGrpSpPr>
        <p:grpSpPr bwMode="auto">
          <a:xfrm>
            <a:off x="6842125" y="993775"/>
            <a:ext cx="206375" cy="539750"/>
            <a:chOff x="4067" y="638"/>
            <a:chExt cx="130" cy="340"/>
          </a:xfrm>
        </p:grpSpPr>
        <p:sp>
          <p:nvSpPr>
            <p:cNvPr id="46170" name="Freeform 1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71" name="Oval 1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72" name="Oval 1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090" name="Group 18"/>
          <p:cNvGrpSpPr>
            <a:grpSpLocks/>
          </p:cNvGrpSpPr>
          <p:nvPr/>
        </p:nvGrpSpPr>
        <p:grpSpPr bwMode="auto">
          <a:xfrm rot="5400000">
            <a:off x="7246937" y="1449388"/>
            <a:ext cx="206375" cy="539750"/>
            <a:chOff x="4067" y="638"/>
            <a:chExt cx="130" cy="340"/>
          </a:xfrm>
        </p:grpSpPr>
        <p:sp>
          <p:nvSpPr>
            <p:cNvPr id="46167" name="Freeform 19"/>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8" name="Oval 20"/>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9" name="Oval 21"/>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091" name="Oval 22"/>
          <p:cNvSpPr>
            <a:spLocks noChangeArrowheads="1"/>
          </p:cNvSpPr>
          <p:nvPr/>
        </p:nvSpPr>
        <p:spPr bwMode="auto">
          <a:xfrm>
            <a:off x="6896100" y="18669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92" name="Oval 23"/>
          <p:cNvSpPr>
            <a:spLocks noChangeArrowheads="1"/>
          </p:cNvSpPr>
          <p:nvPr/>
        </p:nvSpPr>
        <p:spPr bwMode="auto">
          <a:xfrm>
            <a:off x="6991350" y="1866900"/>
            <a:ext cx="76200" cy="762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093" name="Text Box 29"/>
          <p:cNvSpPr txBox="1">
            <a:spLocks noChangeArrowheads="1"/>
          </p:cNvSpPr>
          <p:nvPr/>
        </p:nvSpPr>
        <p:spPr bwMode="auto">
          <a:xfrm>
            <a:off x="6991350" y="714375"/>
            <a:ext cx="446088"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4" name="Text Box 30"/>
          <p:cNvSpPr txBox="1">
            <a:spLocks noChangeArrowheads="1"/>
          </p:cNvSpPr>
          <p:nvPr/>
        </p:nvSpPr>
        <p:spPr bwMode="auto">
          <a:xfrm>
            <a:off x="7554913" y="1538288"/>
            <a:ext cx="446087"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5" name="Text Box 31"/>
          <p:cNvSpPr txBox="1">
            <a:spLocks noChangeArrowheads="1"/>
          </p:cNvSpPr>
          <p:nvPr/>
        </p:nvSpPr>
        <p:spPr bwMode="auto">
          <a:xfrm>
            <a:off x="6629400" y="2147888"/>
            <a:ext cx="568325" cy="519112"/>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6" name="Text Box 32"/>
          <p:cNvSpPr txBox="1">
            <a:spLocks noChangeArrowheads="1"/>
          </p:cNvSpPr>
          <p:nvPr/>
        </p:nvSpPr>
        <p:spPr bwMode="auto">
          <a:xfrm>
            <a:off x="5984875" y="1447800"/>
            <a:ext cx="5683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d</a:t>
            </a:r>
            <a:r>
              <a:rPr lang="en-US" sz="2800" b="0">
                <a:solidFill>
                  <a:srgbClr val="0000FF"/>
                </a:solidFill>
              </a:rPr>
              <a:t>+</a:t>
            </a:r>
          </a:p>
        </p:txBody>
      </p:sp>
      <p:sp>
        <p:nvSpPr>
          <p:cNvPr id="46097" name="Text Box 36"/>
          <p:cNvSpPr txBox="1">
            <a:spLocks noChangeArrowheads="1"/>
          </p:cNvSpPr>
          <p:nvPr/>
        </p:nvSpPr>
        <p:spPr bwMode="auto">
          <a:xfrm>
            <a:off x="5638800" y="3138488"/>
            <a:ext cx="2984500" cy="366712"/>
          </a:xfrm>
          <a:prstGeom prst="rect">
            <a:avLst/>
          </a:prstGeom>
          <a:noFill/>
          <a:ln w="9525">
            <a:noFill/>
            <a:miter lim="800000"/>
            <a:headEnd/>
            <a:tailEnd/>
          </a:ln>
        </p:spPr>
        <p:txBody>
          <a:bodyPr>
            <a:spAutoFit/>
          </a:bodyPr>
          <a:lstStyle/>
          <a:p>
            <a:pPr algn="ctr"/>
            <a:r>
              <a:rPr lang="en-US" sz="1800" b="0">
                <a:solidFill>
                  <a:srgbClr val="FF261B"/>
                </a:solidFill>
                <a:latin typeface="Franklin Gothic Medium Cond" pitchFamily="34" charset="0"/>
              </a:rPr>
              <a:t>increasing electronegativity</a:t>
            </a:r>
          </a:p>
        </p:txBody>
      </p:sp>
      <p:sp>
        <p:nvSpPr>
          <p:cNvPr id="46098" name="Line 37"/>
          <p:cNvSpPr>
            <a:spLocks noChangeShapeType="1"/>
          </p:cNvSpPr>
          <p:nvPr/>
        </p:nvSpPr>
        <p:spPr bwMode="auto">
          <a:xfrm>
            <a:off x="6076950" y="3619500"/>
            <a:ext cx="2286000" cy="0"/>
          </a:xfrm>
          <a:prstGeom prst="line">
            <a:avLst/>
          </a:prstGeom>
          <a:noFill/>
          <a:ln w="57150">
            <a:solidFill>
              <a:srgbClr val="FF261B"/>
            </a:solidFill>
            <a:round/>
            <a:headEnd/>
            <a:tailEnd type="triangle" w="med" len="med"/>
          </a:ln>
        </p:spPr>
        <p:txBody>
          <a:bodyPr/>
          <a:lstStyle/>
          <a:p>
            <a:endParaRPr lang="en-US"/>
          </a:p>
        </p:txBody>
      </p:sp>
      <p:sp>
        <p:nvSpPr>
          <p:cNvPr id="46099" name="Text Box 39"/>
          <p:cNvSpPr txBox="1">
            <a:spLocks noChangeArrowheads="1"/>
          </p:cNvSpPr>
          <p:nvPr/>
        </p:nvSpPr>
        <p:spPr bwMode="auto">
          <a:xfrm rot="-5400000">
            <a:off x="7315201" y="4694237"/>
            <a:ext cx="3046412" cy="366713"/>
          </a:xfrm>
          <a:prstGeom prst="rect">
            <a:avLst/>
          </a:prstGeom>
          <a:noFill/>
          <a:ln w="9525">
            <a:noFill/>
            <a:miter lim="800000"/>
            <a:headEnd/>
            <a:tailEnd/>
          </a:ln>
        </p:spPr>
        <p:txBody>
          <a:bodyPr>
            <a:spAutoFit/>
          </a:bodyPr>
          <a:lstStyle/>
          <a:p>
            <a:pPr algn="ctr"/>
            <a:r>
              <a:rPr lang="en-US" sz="1800" b="0">
                <a:solidFill>
                  <a:srgbClr val="FF261B"/>
                </a:solidFill>
                <a:latin typeface="Franklin Gothic Medium Cond" pitchFamily="34" charset="0"/>
              </a:rPr>
              <a:t>increasing electronegativity</a:t>
            </a:r>
          </a:p>
        </p:txBody>
      </p:sp>
      <p:sp>
        <p:nvSpPr>
          <p:cNvPr id="46100" name="Line 40"/>
          <p:cNvSpPr>
            <a:spLocks noChangeShapeType="1"/>
          </p:cNvSpPr>
          <p:nvPr/>
        </p:nvSpPr>
        <p:spPr bwMode="auto">
          <a:xfrm flipV="1">
            <a:off x="8610600" y="3657600"/>
            <a:ext cx="0" cy="2438400"/>
          </a:xfrm>
          <a:prstGeom prst="line">
            <a:avLst/>
          </a:prstGeom>
          <a:noFill/>
          <a:ln w="57150">
            <a:solidFill>
              <a:srgbClr val="FF261B"/>
            </a:solidFill>
            <a:round/>
            <a:headEnd/>
            <a:tailEnd type="triangle" w="med" len="med"/>
          </a:ln>
        </p:spPr>
        <p:txBody>
          <a:bodyPr/>
          <a:lstStyle/>
          <a:p>
            <a:endParaRPr lang="en-US"/>
          </a:p>
        </p:txBody>
      </p:sp>
      <p:sp>
        <p:nvSpPr>
          <p:cNvPr id="46101" name="Oval 41"/>
          <p:cNvSpPr>
            <a:spLocks noChangeArrowheads="1"/>
          </p:cNvSpPr>
          <p:nvPr/>
        </p:nvSpPr>
        <p:spPr bwMode="auto">
          <a:xfrm>
            <a:off x="6810375" y="3848100"/>
            <a:ext cx="1600200" cy="457200"/>
          </a:xfrm>
          <a:prstGeom prst="ellipse">
            <a:avLst/>
          </a:prstGeom>
          <a:noFill/>
          <a:ln w="57150">
            <a:solidFill>
              <a:srgbClr val="FFFF00"/>
            </a:solidFill>
            <a:round/>
            <a:headEnd/>
            <a:tailEnd/>
          </a:ln>
        </p:spPr>
        <p:txBody>
          <a:bodyPr wrap="none" anchor="ctr"/>
          <a:lstStyle/>
          <a:p>
            <a:endParaRPr lang="en-US"/>
          </a:p>
        </p:txBody>
      </p:sp>
      <p:sp>
        <p:nvSpPr>
          <p:cNvPr id="46102" name="Text Box 42"/>
          <p:cNvSpPr txBox="1">
            <a:spLocks noChangeArrowheads="1"/>
          </p:cNvSpPr>
          <p:nvPr/>
        </p:nvSpPr>
        <p:spPr bwMode="auto">
          <a:xfrm>
            <a:off x="2495550" y="4787900"/>
            <a:ext cx="412750" cy="519113"/>
          </a:xfrm>
          <a:prstGeom prst="rect">
            <a:avLst/>
          </a:prstGeom>
          <a:noFill/>
          <a:ln w="9525">
            <a:noFill/>
            <a:miter lim="800000"/>
            <a:headEnd/>
            <a:tailEnd/>
          </a:ln>
        </p:spPr>
        <p:txBody>
          <a:bodyPr wrap="none">
            <a:spAutoFit/>
          </a:bodyPr>
          <a:lstStyle/>
          <a:p>
            <a:r>
              <a:rPr lang="en-US" sz="2800" b="0"/>
              <a:t>H</a:t>
            </a:r>
          </a:p>
        </p:txBody>
      </p:sp>
      <p:sp>
        <p:nvSpPr>
          <p:cNvPr id="46103" name="Text Box 43"/>
          <p:cNvSpPr txBox="1">
            <a:spLocks noChangeArrowheads="1"/>
          </p:cNvSpPr>
          <p:nvPr/>
        </p:nvSpPr>
        <p:spPr bwMode="auto">
          <a:xfrm>
            <a:off x="2263775" y="4787900"/>
            <a:ext cx="415925" cy="519113"/>
          </a:xfrm>
          <a:prstGeom prst="rect">
            <a:avLst/>
          </a:prstGeom>
          <a:noFill/>
          <a:ln w="9525">
            <a:noFill/>
            <a:miter lim="800000"/>
            <a:headEnd/>
            <a:tailEnd/>
          </a:ln>
        </p:spPr>
        <p:txBody>
          <a:bodyPr wrap="none">
            <a:spAutoFit/>
          </a:bodyPr>
          <a:lstStyle/>
          <a:p>
            <a:r>
              <a:rPr lang="en-US" sz="2800" b="0"/>
              <a:t>N</a:t>
            </a:r>
          </a:p>
        </p:txBody>
      </p:sp>
      <p:sp>
        <p:nvSpPr>
          <p:cNvPr id="46104" name="Text Box 44"/>
          <p:cNvSpPr txBox="1">
            <a:spLocks noChangeArrowheads="1"/>
          </p:cNvSpPr>
          <p:nvPr/>
        </p:nvSpPr>
        <p:spPr bwMode="auto">
          <a:xfrm>
            <a:off x="2098675" y="4435475"/>
            <a:ext cx="390525" cy="519113"/>
          </a:xfrm>
          <a:prstGeom prst="rect">
            <a:avLst/>
          </a:prstGeom>
          <a:noFill/>
          <a:ln w="9525">
            <a:noFill/>
            <a:miter lim="800000"/>
            <a:headEnd/>
            <a:tailEnd/>
          </a:ln>
        </p:spPr>
        <p:txBody>
          <a:bodyPr wrap="none">
            <a:spAutoFit/>
          </a:bodyPr>
          <a:lstStyle/>
          <a:p>
            <a:r>
              <a:rPr lang="en-US" sz="2800" b="0"/>
              <a:t>C</a:t>
            </a:r>
          </a:p>
        </p:txBody>
      </p:sp>
      <p:sp>
        <p:nvSpPr>
          <p:cNvPr id="46105" name="Text Box 45"/>
          <p:cNvSpPr txBox="1">
            <a:spLocks noChangeArrowheads="1"/>
          </p:cNvSpPr>
          <p:nvPr/>
        </p:nvSpPr>
        <p:spPr bwMode="auto">
          <a:xfrm>
            <a:off x="2400300" y="4003675"/>
            <a:ext cx="412750" cy="519113"/>
          </a:xfrm>
          <a:prstGeom prst="rect">
            <a:avLst/>
          </a:prstGeom>
          <a:noFill/>
          <a:ln w="9525">
            <a:noFill/>
            <a:miter lim="800000"/>
            <a:headEnd/>
            <a:tailEnd/>
          </a:ln>
        </p:spPr>
        <p:txBody>
          <a:bodyPr wrap="none">
            <a:spAutoFit/>
          </a:bodyPr>
          <a:lstStyle/>
          <a:p>
            <a:r>
              <a:rPr lang="en-US" sz="2800" b="0"/>
              <a:t>O</a:t>
            </a:r>
          </a:p>
        </p:txBody>
      </p:sp>
      <p:grpSp>
        <p:nvGrpSpPr>
          <p:cNvPr id="46106" name="Group 46"/>
          <p:cNvGrpSpPr>
            <a:grpSpLocks/>
          </p:cNvGrpSpPr>
          <p:nvPr/>
        </p:nvGrpSpPr>
        <p:grpSpPr bwMode="auto">
          <a:xfrm>
            <a:off x="2498725" y="3565525"/>
            <a:ext cx="206375" cy="539750"/>
            <a:chOff x="4067" y="638"/>
            <a:chExt cx="130" cy="340"/>
          </a:xfrm>
        </p:grpSpPr>
        <p:sp>
          <p:nvSpPr>
            <p:cNvPr id="46164" name="Freeform 47"/>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5" name="Oval 48"/>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6" name="Oval 49"/>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07" name="Group 50"/>
          <p:cNvGrpSpPr>
            <a:grpSpLocks/>
          </p:cNvGrpSpPr>
          <p:nvPr/>
        </p:nvGrpSpPr>
        <p:grpSpPr bwMode="auto">
          <a:xfrm rot="5400000">
            <a:off x="2903537" y="4021138"/>
            <a:ext cx="206375" cy="539750"/>
            <a:chOff x="4067" y="638"/>
            <a:chExt cx="130" cy="340"/>
          </a:xfrm>
        </p:grpSpPr>
        <p:sp>
          <p:nvSpPr>
            <p:cNvPr id="46161" name="Freeform 51"/>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62" name="Oval 52"/>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3" name="Oval 53"/>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08" name="Group 54"/>
          <p:cNvGrpSpPr>
            <a:grpSpLocks/>
          </p:cNvGrpSpPr>
          <p:nvPr/>
        </p:nvGrpSpPr>
        <p:grpSpPr bwMode="auto">
          <a:xfrm rot="1000855">
            <a:off x="1981200" y="5013325"/>
            <a:ext cx="238125" cy="539750"/>
            <a:chOff x="1578" y="3116"/>
            <a:chExt cx="150" cy="340"/>
          </a:xfrm>
        </p:grpSpPr>
        <p:sp>
          <p:nvSpPr>
            <p:cNvPr id="46158" name="Freeform 55"/>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9" name="Oval 56"/>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60" name="Oval 57"/>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109" name="Line 58"/>
          <p:cNvSpPr>
            <a:spLocks noChangeShapeType="1"/>
          </p:cNvSpPr>
          <p:nvPr/>
        </p:nvSpPr>
        <p:spPr bwMode="auto">
          <a:xfrm flipH="1" flipV="1">
            <a:off x="1828800" y="4429125"/>
            <a:ext cx="304800" cy="228600"/>
          </a:xfrm>
          <a:prstGeom prst="line">
            <a:avLst/>
          </a:prstGeom>
          <a:noFill/>
          <a:ln w="38100">
            <a:solidFill>
              <a:schemeClr val="tx1"/>
            </a:solidFill>
            <a:round/>
            <a:headEnd/>
            <a:tailEnd/>
          </a:ln>
        </p:spPr>
        <p:txBody>
          <a:bodyPr/>
          <a:lstStyle/>
          <a:p>
            <a:endParaRPr lang="en-US"/>
          </a:p>
        </p:txBody>
      </p:sp>
      <p:sp>
        <p:nvSpPr>
          <p:cNvPr id="46110" name="Line 59"/>
          <p:cNvSpPr>
            <a:spLocks noChangeShapeType="1"/>
          </p:cNvSpPr>
          <p:nvPr/>
        </p:nvSpPr>
        <p:spPr bwMode="auto">
          <a:xfrm flipH="1" flipV="1">
            <a:off x="1828800" y="4098925"/>
            <a:ext cx="0" cy="334963"/>
          </a:xfrm>
          <a:prstGeom prst="line">
            <a:avLst/>
          </a:prstGeom>
          <a:noFill/>
          <a:ln w="38100">
            <a:solidFill>
              <a:schemeClr val="tx1"/>
            </a:solidFill>
            <a:round/>
            <a:headEnd/>
            <a:tailEnd/>
          </a:ln>
        </p:spPr>
        <p:txBody>
          <a:bodyPr/>
          <a:lstStyle/>
          <a:p>
            <a:endParaRPr lang="en-US"/>
          </a:p>
        </p:txBody>
      </p:sp>
      <p:sp>
        <p:nvSpPr>
          <p:cNvPr id="46111" name="Line 60"/>
          <p:cNvSpPr>
            <a:spLocks noChangeShapeType="1"/>
          </p:cNvSpPr>
          <p:nvPr/>
        </p:nvSpPr>
        <p:spPr bwMode="auto">
          <a:xfrm flipH="1">
            <a:off x="1524000" y="4424363"/>
            <a:ext cx="274638" cy="131762"/>
          </a:xfrm>
          <a:prstGeom prst="line">
            <a:avLst/>
          </a:prstGeom>
          <a:noFill/>
          <a:ln w="38100">
            <a:solidFill>
              <a:schemeClr val="tx1"/>
            </a:solidFill>
            <a:round/>
            <a:headEnd/>
            <a:tailEnd/>
          </a:ln>
        </p:spPr>
        <p:txBody>
          <a:bodyPr/>
          <a:lstStyle/>
          <a:p>
            <a:endParaRPr lang="en-US"/>
          </a:p>
        </p:txBody>
      </p:sp>
      <p:sp>
        <p:nvSpPr>
          <p:cNvPr id="46112" name="Text Box 61"/>
          <p:cNvSpPr txBox="1">
            <a:spLocks noChangeArrowheads="1"/>
          </p:cNvSpPr>
          <p:nvPr/>
        </p:nvSpPr>
        <p:spPr bwMode="auto">
          <a:xfrm>
            <a:off x="1184275" y="4327525"/>
            <a:ext cx="415925" cy="519113"/>
          </a:xfrm>
          <a:prstGeom prst="rect">
            <a:avLst/>
          </a:prstGeom>
          <a:noFill/>
          <a:ln w="9525">
            <a:noFill/>
            <a:miter lim="800000"/>
            <a:headEnd/>
            <a:tailEnd/>
          </a:ln>
        </p:spPr>
        <p:txBody>
          <a:bodyPr wrap="none">
            <a:spAutoFit/>
          </a:bodyPr>
          <a:lstStyle/>
          <a:p>
            <a:r>
              <a:rPr lang="en-US" sz="2800" b="0"/>
              <a:t>N</a:t>
            </a:r>
          </a:p>
        </p:txBody>
      </p:sp>
      <p:sp>
        <p:nvSpPr>
          <p:cNvPr id="46113" name="Text Box 62"/>
          <p:cNvSpPr txBox="1">
            <a:spLocks noChangeArrowheads="1"/>
          </p:cNvSpPr>
          <p:nvPr/>
        </p:nvSpPr>
        <p:spPr bwMode="auto">
          <a:xfrm>
            <a:off x="1628775" y="3698875"/>
            <a:ext cx="412750" cy="519113"/>
          </a:xfrm>
          <a:prstGeom prst="rect">
            <a:avLst/>
          </a:prstGeom>
          <a:noFill/>
          <a:ln w="9525">
            <a:noFill/>
            <a:miter lim="800000"/>
            <a:headEnd/>
            <a:tailEnd/>
          </a:ln>
        </p:spPr>
        <p:txBody>
          <a:bodyPr wrap="none">
            <a:spAutoFit/>
          </a:bodyPr>
          <a:lstStyle/>
          <a:p>
            <a:r>
              <a:rPr lang="en-US" sz="2800" b="0"/>
              <a:t>R</a:t>
            </a:r>
          </a:p>
        </p:txBody>
      </p:sp>
      <p:sp>
        <p:nvSpPr>
          <p:cNvPr id="46114" name="Text Box 63"/>
          <p:cNvSpPr txBox="1">
            <a:spLocks noChangeArrowheads="1"/>
          </p:cNvSpPr>
          <p:nvPr/>
        </p:nvSpPr>
        <p:spPr bwMode="auto">
          <a:xfrm>
            <a:off x="857250" y="4441825"/>
            <a:ext cx="390525" cy="519113"/>
          </a:xfrm>
          <a:prstGeom prst="rect">
            <a:avLst/>
          </a:prstGeom>
          <a:noFill/>
          <a:ln w="9525">
            <a:noFill/>
            <a:miter lim="800000"/>
            <a:headEnd/>
            <a:tailEnd/>
          </a:ln>
        </p:spPr>
        <p:txBody>
          <a:bodyPr wrap="none">
            <a:spAutoFit/>
          </a:bodyPr>
          <a:lstStyle/>
          <a:p>
            <a:r>
              <a:rPr lang="en-US" sz="2800" b="0"/>
              <a:t>C</a:t>
            </a:r>
          </a:p>
        </p:txBody>
      </p:sp>
      <p:sp>
        <p:nvSpPr>
          <p:cNvPr id="46115" name="Line 64"/>
          <p:cNvSpPr>
            <a:spLocks noChangeShapeType="1"/>
          </p:cNvSpPr>
          <p:nvPr/>
        </p:nvSpPr>
        <p:spPr bwMode="auto">
          <a:xfrm flipH="1">
            <a:off x="1143000" y="4632325"/>
            <a:ext cx="122238" cy="76200"/>
          </a:xfrm>
          <a:prstGeom prst="line">
            <a:avLst/>
          </a:prstGeom>
          <a:noFill/>
          <a:ln w="38100">
            <a:solidFill>
              <a:schemeClr val="tx1"/>
            </a:solidFill>
            <a:round/>
            <a:headEnd/>
            <a:tailEnd/>
          </a:ln>
        </p:spPr>
        <p:txBody>
          <a:bodyPr/>
          <a:lstStyle/>
          <a:p>
            <a:endParaRPr lang="en-US"/>
          </a:p>
        </p:txBody>
      </p:sp>
      <p:sp>
        <p:nvSpPr>
          <p:cNvPr id="46116" name="Line 65"/>
          <p:cNvSpPr>
            <a:spLocks noChangeShapeType="1"/>
          </p:cNvSpPr>
          <p:nvPr/>
        </p:nvSpPr>
        <p:spPr bwMode="auto">
          <a:xfrm>
            <a:off x="1017588" y="4860925"/>
            <a:ext cx="4762" cy="177800"/>
          </a:xfrm>
          <a:prstGeom prst="line">
            <a:avLst/>
          </a:prstGeom>
          <a:noFill/>
          <a:ln w="38100">
            <a:solidFill>
              <a:schemeClr val="tx1"/>
            </a:solidFill>
            <a:round/>
            <a:headEnd/>
            <a:tailEnd/>
          </a:ln>
        </p:spPr>
        <p:txBody>
          <a:bodyPr/>
          <a:lstStyle/>
          <a:p>
            <a:endParaRPr lang="en-US"/>
          </a:p>
        </p:txBody>
      </p:sp>
      <p:sp>
        <p:nvSpPr>
          <p:cNvPr id="46117" name="Line 66"/>
          <p:cNvSpPr>
            <a:spLocks noChangeShapeType="1"/>
          </p:cNvSpPr>
          <p:nvPr/>
        </p:nvSpPr>
        <p:spPr bwMode="auto">
          <a:xfrm>
            <a:off x="1085850" y="4860925"/>
            <a:ext cx="4763" cy="177800"/>
          </a:xfrm>
          <a:prstGeom prst="line">
            <a:avLst/>
          </a:prstGeom>
          <a:noFill/>
          <a:ln w="38100">
            <a:solidFill>
              <a:schemeClr val="tx1"/>
            </a:solidFill>
            <a:round/>
            <a:headEnd/>
            <a:tailEnd/>
          </a:ln>
        </p:spPr>
        <p:txBody>
          <a:bodyPr/>
          <a:lstStyle/>
          <a:p>
            <a:endParaRPr lang="en-US"/>
          </a:p>
        </p:txBody>
      </p:sp>
      <p:sp>
        <p:nvSpPr>
          <p:cNvPr id="46118" name="Text Box 67"/>
          <p:cNvSpPr txBox="1">
            <a:spLocks noChangeArrowheads="1"/>
          </p:cNvSpPr>
          <p:nvPr/>
        </p:nvSpPr>
        <p:spPr bwMode="auto">
          <a:xfrm>
            <a:off x="857250" y="4918075"/>
            <a:ext cx="412750" cy="519113"/>
          </a:xfrm>
          <a:prstGeom prst="rect">
            <a:avLst/>
          </a:prstGeom>
          <a:noFill/>
          <a:ln w="9525">
            <a:noFill/>
            <a:miter lim="800000"/>
            <a:headEnd/>
            <a:tailEnd/>
          </a:ln>
        </p:spPr>
        <p:txBody>
          <a:bodyPr wrap="none">
            <a:spAutoFit/>
          </a:bodyPr>
          <a:lstStyle/>
          <a:p>
            <a:r>
              <a:rPr lang="en-US" sz="2800" b="0"/>
              <a:t>O</a:t>
            </a:r>
          </a:p>
        </p:txBody>
      </p:sp>
      <p:sp>
        <p:nvSpPr>
          <p:cNvPr id="46119" name="Line 68"/>
          <p:cNvSpPr>
            <a:spLocks noChangeShapeType="1"/>
          </p:cNvSpPr>
          <p:nvPr/>
        </p:nvSpPr>
        <p:spPr bwMode="auto">
          <a:xfrm flipH="1" flipV="1">
            <a:off x="590550" y="4467225"/>
            <a:ext cx="304800" cy="228600"/>
          </a:xfrm>
          <a:prstGeom prst="line">
            <a:avLst/>
          </a:prstGeom>
          <a:noFill/>
          <a:ln w="38100">
            <a:solidFill>
              <a:schemeClr val="tx1"/>
            </a:solidFill>
            <a:round/>
            <a:headEnd/>
            <a:tailEnd/>
          </a:ln>
        </p:spPr>
        <p:txBody>
          <a:bodyPr/>
          <a:lstStyle/>
          <a:p>
            <a:endParaRPr lang="en-US"/>
          </a:p>
        </p:txBody>
      </p:sp>
      <p:sp>
        <p:nvSpPr>
          <p:cNvPr id="46120" name="Line 69"/>
          <p:cNvSpPr>
            <a:spLocks noChangeShapeType="1"/>
          </p:cNvSpPr>
          <p:nvPr/>
        </p:nvSpPr>
        <p:spPr bwMode="auto">
          <a:xfrm flipH="1" flipV="1">
            <a:off x="590550" y="4137025"/>
            <a:ext cx="0" cy="334963"/>
          </a:xfrm>
          <a:prstGeom prst="line">
            <a:avLst/>
          </a:prstGeom>
          <a:noFill/>
          <a:ln w="38100">
            <a:solidFill>
              <a:schemeClr val="tx1"/>
            </a:solidFill>
            <a:round/>
            <a:headEnd/>
            <a:tailEnd/>
          </a:ln>
        </p:spPr>
        <p:txBody>
          <a:bodyPr/>
          <a:lstStyle/>
          <a:p>
            <a:endParaRPr lang="en-US"/>
          </a:p>
        </p:txBody>
      </p:sp>
      <p:sp>
        <p:nvSpPr>
          <p:cNvPr id="46121" name="Line 70"/>
          <p:cNvSpPr>
            <a:spLocks noChangeShapeType="1"/>
          </p:cNvSpPr>
          <p:nvPr/>
        </p:nvSpPr>
        <p:spPr bwMode="auto">
          <a:xfrm flipH="1">
            <a:off x="285750" y="4462463"/>
            <a:ext cx="274638" cy="131762"/>
          </a:xfrm>
          <a:prstGeom prst="line">
            <a:avLst/>
          </a:prstGeom>
          <a:noFill/>
          <a:ln w="38100">
            <a:solidFill>
              <a:schemeClr val="tx1"/>
            </a:solidFill>
            <a:prstDash val="sysDot"/>
            <a:round/>
            <a:headEnd/>
            <a:tailEnd/>
          </a:ln>
        </p:spPr>
        <p:txBody>
          <a:bodyPr/>
          <a:lstStyle/>
          <a:p>
            <a:endParaRPr lang="en-US"/>
          </a:p>
        </p:txBody>
      </p:sp>
      <p:sp>
        <p:nvSpPr>
          <p:cNvPr id="46122" name="Text Box 71"/>
          <p:cNvSpPr txBox="1">
            <a:spLocks noChangeArrowheads="1"/>
          </p:cNvSpPr>
          <p:nvPr/>
        </p:nvSpPr>
        <p:spPr bwMode="auto">
          <a:xfrm>
            <a:off x="390525" y="3736975"/>
            <a:ext cx="412750" cy="519113"/>
          </a:xfrm>
          <a:prstGeom prst="rect">
            <a:avLst/>
          </a:prstGeom>
          <a:noFill/>
          <a:ln w="9525">
            <a:noFill/>
            <a:miter lim="800000"/>
            <a:headEnd/>
            <a:tailEnd/>
          </a:ln>
        </p:spPr>
        <p:txBody>
          <a:bodyPr wrap="none">
            <a:spAutoFit/>
          </a:bodyPr>
          <a:lstStyle/>
          <a:p>
            <a:r>
              <a:rPr lang="en-US" sz="2800" b="0"/>
              <a:t>R</a:t>
            </a:r>
          </a:p>
        </p:txBody>
      </p:sp>
      <p:sp>
        <p:nvSpPr>
          <p:cNvPr id="46123" name="Line 72"/>
          <p:cNvSpPr>
            <a:spLocks noChangeShapeType="1"/>
          </p:cNvSpPr>
          <p:nvPr/>
        </p:nvSpPr>
        <p:spPr bwMode="auto">
          <a:xfrm flipH="1">
            <a:off x="2332038" y="4367213"/>
            <a:ext cx="131762" cy="147637"/>
          </a:xfrm>
          <a:prstGeom prst="line">
            <a:avLst/>
          </a:prstGeom>
          <a:noFill/>
          <a:ln w="38100">
            <a:solidFill>
              <a:schemeClr val="tx1"/>
            </a:solidFill>
            <a:round/>
            <a:headEnd/>
            <a:tailEnd/>
          </a:ln>
        </p:spPr>
        <p:txBody>
          <a:bodyPr/>
          <a:lstStyle/>
          <a:p>
            <a:endParaRPr lang="en-US"/>
          </a:p>
        </p:txBody>
      </p:sp>
      <p:sp>
        <p:nvSpPr>
          <p:cNvPr id="46124" name="Line 73"/>
          <p:cNvSpPr>
            <a:spLocks noChangeShapeType="1"/>
          </p:cNvSpPr>
          <p:nvPr/>
        </p:nvSpPr>
        <p:spPr bwMode="auto">
          <a:xfrm flipH="1">
            <a:off x="2390775" y="4432300"/>
            <a:ext cx="131763" cy="147638"/>
          </a:xfrm>
          <a:prstGeom prst="line">
            <a:avLst/>
          </a:prstGeom>
          <a:noFill/>
          <a:ln w="38100">
            <a:solidFill>
              <a:schemeClr val="tx1"/>
            </a:solidFill>
            <a:round/>
            <a:headEnd/>
            <a:tailEnd/>
          </a:ln>
        </p:spPr>
        <p:txBody>
          <a:bodyPr/>
          <a:lstStyle/>
          <a:p>
            <a:endParaRPr lang="en-US"/>
          </a:p>
        </p:txBody>
      </p:sp>
      <p:sp>
        <p:nvSpPr>
          <p:cNvPr id="46125" name="Line 74"/>
          <p:cNvSpPr>
            <a:spLocks noChangeShapeType="1"/>
          </p:cNvSpPr>
          <p:nvPr/>
        </p:nvSpPr>
        <p:spPr bwMode="auto">
          <a:xfrm>
            <a:off x="2381250" y="4822825"/>
            <a:ext cx="76200" cy="76200"/>
          </a:xfrm>
          <a:prstGeom prst="line">
            <a:avLst/>
          </a:prstGeom>
          <a:noFill/>
          <a:ln w="38100">
            <a:solidFill>
              <a:schemeClr val="tx1"/>
            </a:solidFill>
            <a:round/>
            <a:headEnd/>
            <a:tailEnd/>
          </a:ln>
        </p:spPr>
        <p:txBody>
          <a:bodyPr/>
          <a:lstStyle/>
          <a:p>
            <a:endParaRPr lang="en-US"/>
          </a:p>
        </p:txBody>
      </p:sp>
      <p:sp>
        <p:nvSpPr>
          <p:cNvPr id="46126" name="Text Box 75"/>
          <p:cNvSpPr txBox="1">
            <a:spLocks noChangeArrowheads="1"/>
          </p:cNvSpPr>
          <p:nvPr/>
        </p:nvSpPr>
        <p:spPr bwMode="auto">
          <a:xfrm>
            <a:off x="1257300" y="4565650"/>
            <a:ext cx="412750" cy="519113"/>
          </a:xfrm>
          <a:prstGeom prst="rect">
            <a:avLst/>
          </a:prstGeom>
          <a:noFill/>
          <a:ln w="9525">
            <a:noFill/>
            <a:miter lim="800000"/>
            <a:headEnd/>
            <a:tailEnd/>
          </a:ln>
        </p:spPr>
        <p:txBody>
          <a:bodyPr wrap="none">
            <a:spAutoFit/>
          </a:bodyPr>
          <a:lstStyle/>
          <a:p>
            <a:r>
              <a:rPr lang="en-US" sz="2800" b="0"/>
              <a:t>H</a:t>
            </a:r>
          </a:p>
        </p:txBody>
      </p:sp>
      <p:sp>
        <p:nvSpPr>
          <p:cNvPr id="46127" name="Line 76"/>
          <p:cNvSpPr>
            <a:spLocks noChangeShapeType="1"/>
          </p:cNvSpPr>
          <p:nvPr/>
        </p:nvSpPr>
        <p:spPr bwMode="auto">
          <a:xfrm>
            <a:off x="2560638" y="5241925"/>
            <a:ext cx="182562" cy="228600"/>
          </a:xfrm>
          <a:prstGeom prst="line">
            <a:avLst/>
          </a:prstGeom>
          <a:noFill/>
          <a:ln w="38100">
            <a:solidFill>
              <a:schemeClr val="tx1"/>
            </a:solidFill>
            <a:prstDash val="sysDot"/>
            <a:round/>
            <a:headEnd/>
            <a:tailEnd/>
          </a:ln>
        </p:spPr>
        <p:txBody>
          <a:bodyPr/>
          <a:lstStyle/>
          <a:p>
            <a:endParaRPr lang="en-US"/>
          </a:p>
        </p:txBody>
      </p:sp>
      <p:grpSp>
        <p:nvGrpSpPr>
          <p:cNvPr id="46128" name="Group 77"/>
          <p:cNvGrpSpPr>
            <a:grpSpLocks/>
          </p:cNvGrpSpPr>
          <p:nvPr/>
        </p:nvGrpSpPr>
        <p:grpSpPr bwMode="auto">
          <a:xfrm rot="8605995">
            <a:off x="1143000" y="5318125"/>
            <a:ext cx="206375" cy="539750"/>
            <a:chOff x="4067" y="638"/>
            <a:chExt cx="130" cy="340"/>
          </a:xfrm>
        </p:grpSpPr>
        <p:sp>
          <p:nvSpPr>
            <p:cNvPr id="46155" name="Freeform 7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6" name="Oval 7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7" name="Oval 8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29" name="Group 81"/>
          <p:cNvGrpSpPr>
            <a:grpSpLocks/>
          </p:cNvGrpSpPr>
          <p:nvPr/>
        </p:nvGrpSpPr>
        <p:grpSpPr bwMode="auto">
          <a:xfrm rot="12994005" flipH="1">
            <a:off x="752475" y="5308600"/>
            <a:ext cx="206375" cy="539750"/>
            <a:chOff x="4067" y="638"/>
            <a:chExt cx="130" cy="340"/>
          </a:xfrm>
        </p:grpSpPr>
        <p:sp>
          <p:nvSpPr>
            <p:cNvPr id="46152" name="Freeform 82"/>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3" name="Oval 83"/>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4" name="Oval 84"/>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6130" name="Group 85"/>
          <p:cNvGrpSpPr>
            <a:grpSpLocks/>
          </p:cNvGrpSpPr>
          <p:nvPr/>
        </p:nvGrpSpPr>
        <p:grpSpPr bwMode="auto">
          <a:xfrm rot="7737848">
            <a:off x="1125537" y="3890963"/>
            <a:ext cx="238125" cy="539750"/>
            <a:chOff x="1578" y="3116"/>
            <a:chExt cx="150" cy="340"/>
          </a:xfrm>
        </p:grpSpPr>
        <p:sp>
          <p:nvSpPr>
            <p:cNvPr id="46149" name="Freeform 86"/>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6150" name="Oval 87"/>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6151" name="Oval 88"/>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6131" name="Text Box 89"/>
          <p:cNvSpPr txBox="1">
            <a:spLocks noChangeArrowheads="1"/>
          </p:cNvSpPr>
          <p:nvPr/>
        </p:nvSpPr>
        <p:spPr bwMode="auto">
          <a:xfrm>
            <a:off x="685800" y="5927725"/>
            <a:ext cx="3505200" cy="701675"/>
          </a:xfrm>
          <a:prstGeom prst="rect">
            <a:avLst/>
          </a:prstGeom>
          <a:noFill/>
          <a:ln w="9525">
            <a:noFill/>
            <a:miter lim="800000"/>
            <a:headEnd/>
            <a:tailEnd/>
          </a:ln>
        </p:spPr>
        <p:txBody>
          <a:bodyPr>
            <a:spAutoFit/>
          </a:bodyPr>
          <a:lstStyle/>
          <a:p>
            <a:pPr algn="ctr"/>
            <a:r>
              <a:rPr lang="en-US" b="0">
                <a:solidFill>
                  <a:srgbClr val="0000FF"/>
                </a:solidFill>
              </a:rPr>
              <a:t>…important for protein and nucleic acid structure</a:t>
            </a:r>
          </a:p>
        </p:txBody>
      </p:sp>
      <p:sp>
        <p:nvSpPr>
          <p:cNvPr id="46132" name="Rectangle 90"/>
          <p:cNvSpPr>
            <a:spLocks noChangeArrowheads="1"/>
          </p:cNvSpPr>
          <p:nvPr/>
        </p:nvSpPr>
        <p:spPr bwMode="auto">
          <a:xfrm>
            <a:off x="8382000" y="3200400"/>
            <a:ext cx="122238" cy="549275"/>
          </a:xfrm>
          <a:prstGeom prst="rect">
            <a:avLst/>
          </a:prstGeom>
          <a:solidFill>
            <a:schemeClr val="bg1"/>
          </a:solidFill>
          <a:ln w="9525">
            <a:noFill/>
            <a:miter lim="800000"/>
            <a:headEnd/>
            <a:tailEnd/>
          </a:ln>
        </p:spPr>
        <p:txBody>
          <a:bodyPr wrap="none" anchor="ctr"/>
          <a:lstStyle/>
          <a:p>
            <a:endParaRPr lang="en-US"/>
          </a:p>
        </p:txBody>
      </p:sp>
      <p:sp>
        <p:nvSpPr>
          <p:cNvPr id="46133" name="Text Box 91"/>
          <p:cNvSpPr txBox="1">
            <a:spLocks noChangeArrowheads="1"/>
          </p:cNvSpPr>
          <p:nvPr/>
        </p:nvSpPr>
        <p:spPr bwMode="auto">
          <a:xfrm>
            <a:off x="2438400" y="381000"/>
            <a:ext cx="4800600" cy="579438"/>
          </a:xfrm>
          <a:prstGeom prst="rect">
            <a:avLst/>
          </a:prstGeom>
          <a:noFill/>
          <a:ln w="9525">
            <a:noFill/>
            <a:miter lim="800000"/>
            <a:headEnd/>
            <a:tailEnd/>
          </a:ln>
        </p:spPr>
        <p:txBody>
          <a:bodyPr>
            <a:spAutoFit/>
          </a:bodyPr>
          <a:lstStyle/>
          <a:p>
            <a:pPr>
              <a:spcBef>
                <a:spcPct val="50000"/>
              </a:spcBef>
            </a:pPr>
            <a:r>
              <a:rPr lang="en-US" sz="3200"/>
              <a:t>HBONDs</a:t>
            </a:r>
            <a:r>
              <a:rPr lang="en-US"/>
              <a:t>      H•••</a:t>
            </a:r>
            <a:r>
              <a:rPr lang="en-US" sz="3200">
                <a:solidFill>
                  <a:schemeClr val="hlink"/>
                </a:solidFill>
              </a:rPr>
              <a:t>:</a:t>
            </a:r>
            <a:r>
              <a:rPr lang="en-US"/>
              <a:t>O N or F</a:t>
            </a:r>
          </a:p>
        </p:txBody>
      </p:sp>
      <p:grpSp>
        <p:nvGrpSpPr>
          <p:cNvPr id="46134" name="Group 95"/>
          <p:cNvGrpSpPr>
            <a:grpSpLocks/>
          </p:cNvGrpSpPr>
          <p:nvPr/>
        </p:nvGrpSpPr>
        <p:grpSpPr bwMode="auto">
          <a:xfrm>
            <a:off x="1371600" y="457200"/>
            <a:ext cx="228600" cy="914400"/>
            <a:chOff x="864" y="288"/>
            <a:chExt cx="144" cy="576"/>
          </a:xfrm>
        </p:grpSpPr>
        <p:sp>
          <p:nvSpPr>
            <p:cNvPr id="46147" name="Line 92"/>
            <p:cNvSpPr>
              <a:spLocks noChangeShapeType="1"/>
            </p:cNvSpPr>
            <p:nvPr/>
          </p:nvSpPr>
          <p:spPr bwMode="auto">
            <a:xfrm flipV="1">
              <a:off x="936" y="288"/>
              <a:ext cx="0" cy="576"/>
            </a:xfrm>
            <a:prstGeom prst="line">
              <a:avLst/>
            </a:prstGeom>
            <a:noFill/>
            <a:ln w="19050">
              <a:solidFill>
                <a:srgbClr val="009999"/>
              </a:solidFill>
              <a:round/>
              <a:headEnd/>
              <a:tailEnd type="triangle" w="med" len="med"/>
            </a:ln>
          </p:spPr>
          <p:txBody>
            <a:bodyPr/>
            <a:lstStyle/>
            <a:p>
              <a:endParaRPr lang="en-US"/>
            </a:p>
          </p:txBody>
        </p:sp>
        <p:sp>
          <p:nvSpPr>
            <p:cNvPr id="46148" name="Line 94"/>
            <p:cNvSpPr>
              <a:spLocks noChangeShapeType="1"/>
            </p:cNvSpPr>
            <p:nvPr/>
          </p:nvSpPr>
          <p:spPr bwMode="auto">
            <a:xfrm>
              <a:off x="864" y="816"/>
              <a:ext cx="144" cy="0"/>
            </a:xfrm>
            <a:prstGeom prst="line">
              <a:avLst/>
            </a:prstGeom>
            <a:noFill/>
            <a:ln w="9525">
              <a:solidFill>
                <a:srgbClr val="009999"/>
              </a:solidFill>
              <a:round/>
              <a:headEnd/>
              <a:tailEnd/>
            </a:ln>
          </p:spPr>
          <p:txBody>
            <a:bodyPr/>
            <a:lstStyle/>
            <a:p>
              <a:endParaRPr lang="en-US"/>
            </a:p>
          </p:txBody>
        </p:sp>
      </p:grpSp>
      <p:grpSp>
        <p:nvGrpSpPr>
          <p:cNvPr id="46135" name="Group 96"/>
          <p:cNvGrpSpPr>
            <a:grpSpLocks/>
          </p:cNvGrpSpPr>
          <p:nvPr/>
        </p:nvGrpSpPr>
        <p:grpSpPr bwMode="auto">
          <a:xfrm>
            <a:off x="2082800" y="1600200"/>
            <a:ext cx="228600" cy="914400"/>
            <a:chOff x="864" y="288"/>
            <a:chExt cx="144" cy="576"/>
          </a:xfrm>
        </p:grpSpPr>
        <p:sp>
          <p:nvSpPr>
            <p:cNvPr id="46145" name="Line 97"/>
            <p:cNvSpPr>
              <a:spLocks noChangeShapeType="1"/>
            </p:cNvSpPr>
            <p:nvPr/>
          </p:nvSpPr>
          <p:spPr bwMode="auto">
            <a:xfrm flipV="1">
              <a:off x="936" y="288"/>
              <a:ext cx="0" cy="576"/>
            </a:xfrm>
            <a:prstGeom prst="line">
              <a:avLst/>
            </a:prstGeom>
            <a:noFill/>
            <a:ln w="19050">
              <a:solidFill>
                <a:srgbClr val="009999"/>
              </a:solidFill>
              <a:round/>
              <a:headEnd/>
              <a:tailEnd type="triangle" w="med" len="med"/>
            </a:ln>
          </p:spPr>
          <p:txBody>
            <a:bodyPr/>
            <a:lstStyle/>
            <a:p>
              <a:endParaRPr lang="en-US"/>
            </a:p>
          </p:txBody>
        </p:sp>
        <p:sp>
          <p:nvSpPr>
            <p:cNvPr id="46146" name="Line 98"/>
            <p:cNvSpPr>
              <a:spLocks noChangeShapeType="1"/>
            </p:cNvSpPr>
            <p:nvPr/>
          </p:nvSpPr>
          <p:spPr bwMode="auto">
            <a:xfrm>
              <a:off x="864" y="816"/>
              <a:ext cx="144" cy="0"/>
            </a:xfrm>
            <a:prstGeom prst="line">
              <a:avLst/>
            </a:prstGeom>
            <a:noFill/>
            <a:ln w="9525">
              <a:solidFill>
                <a:srgbClr val="009999"/>
              </a:solidFill>
              <a:round/>
              <a:headEnd/>
              <a:tailEnd/>
            </a:ln>
          </p:spPr>
          <p:txBody>
            <a:bodyPr/>
            <a:lstStyle/>
            <a:p>
              <a:endParaRPr lang="en-US"/>
            </a:p>
          </p:txBody>
        </p:sp>
      </p:grpSp>
      <p:grpSp>
        <p:nvGrpSpPr>
          <p:cNvPr id="46136" name="Group 102"/>
          <p:cNvGrpSpPr>
            <a:grpSpLocks/>
          </p:cNvGrpSpPr>
          <p:nvPr/>
        </p:nvGrpSpPr>
        <p:grpSpPr bwMode="auto">
          <a:xfrm>
            <a:off x="3886200" y="1447800"/>
            <a:ext cx="228600" cy="914400"/>
            <a:chOff x="2928" y="1152"/>
            <a:chExt cx="144" cy="576"/>
          </a:xfrm>
        </p:grpSpPr>
        <p:sp>
          <p:nvSpPr>
            <p:cNvPr id="46143" name="Line 100"/>
            <p:cNvSpPr>
              <a:spLocks noChangeShapeType="1"/>
            </p:cNvSpPr>
            <p:nvPr/>
          </p:nvSpPr>
          <p:spPr bwMode="auto">
            <a:xfrm>
              <a:off x="3000" y="1152"/>
              <a:ext cx="0" cy="576"/>
            </a:xfrm>
            <a:prstGeom prst="line">
              <a:avLst/>
            </a:prstGeom>
            <a:noFill/>
            <a:ln w="19050">
              <a:solidFill>
                <a:srgbClr val="009999"/>
              </a:solidFill>
              <a:round/>
              <a:headEnd/>
              <a:tailEnd type="triangle" w="med" len="med"/>
            </a:ln>
          </p:spPr>
          <p:txBody>
            <a:bodyPr/>
            <a:lstStyle/>
            <a:p>
              <a:endParaRPr lang="en-US"/>
            </a:p>
          </p:txBody>
        </p:sp>
        <p:sp>
          <p:nvSpPr>
            <p:cNvPr id="46144" name="Line 101"/>
            <p:cNvSpPr>
              <a:spLocks noChangeShapeType="1"/>
            </p:cNvSpPr>
            <p:nvPr/>
          </p:nvSpPr>
          <p:spPr bwMode="auto">
            <a:xfrm>
              <a:off x="2928" y="1200"/>
              <a:ext cx="144" cy="0"/>
            </a:xfrm>
            <a:prstGeom prst="line">
              <a:avLst/>
            </a:prstGeom>
            <a:noFill/>
            <a:ln w="9525">
              <a:solidFill>
                <a:srgbClr val="009999"/>
              </a:solidFill>
              <a:round/>
              <a:headEnd/>
              <a:tailEnd/>
            </a:ln>
          </p:spPr>
          <p:txBody>
            <a:bodyPr/>
            <a:lstStyle/>
            <a:p>
              <a:endParaRPr lang="en-US"/>
            </a:p>
          </p:txBody>
        </p:sp>
      </p:grpSp>
      <p:grpSp>
        <p:nvGrpSpPr>
          <p:cNvPr id="46137" name="Group 105"/>
          <p:cNvGrpSpPr>
            <a:grpSpLocks/>
          </p:cNvGrpSpPr>
          <p:nvPr/>
        </p:nvGrpSpPr>
        <p:grpSpPr bwMode="auto">
          <a:xfrm>
            <a:off x="2667000" y="2844800"/>
            <a:ext cx="914400" cy="152400"/>
            <a:chOff x="1680" y="1824"/>
            <a:chExt cx="576" cy="96"/>
          </a:xfrm>
        </p:grpSpPr>
        <p:sp>
          <p:nvSpPr>
            <p:cNvPr id="46141" name="Line 103"/>
            <p:cNvSpPr>
              <a:spLocks noChangeShapeType="1"/>
            </p:cNvSpPr>
            <p:nvPr/>
          </p:nvSpPr>
          <p:spPr bwMode="auto">
            <a:xfrm flipH="1">
              <a:off x="1680" y="1872"/>
              <a:ext cx="576" cy="0"/>
            </a:xfrm>
            <a:prstGeom prst="line">
              <a:avLst/>
            </a:prstGeom>
            <a:noFill/>
            <a:ln w="19050">
              <a:solidFill>
                <a:srgbClr val="009999"/>
              </a:solidFill>
              <a:round/>
              <a:headEnd/>
              <a:tailEnd type="triangle" w="med" len="med"/>
            </a:ln>
          </p:spPr>
          <p:txBody>
            <a:bodyPr/>
            <a:lstStyle/>
            <a:p>
              <a:endParaRPr lang="en-US"/>
            </a:p>
          </p:txBody>
        </p:sp>
        <p:sp>
          <p:nvSpPr>
            <p:cNvPr id="46142" name="Line 104"/>
            <p:cNvSpPr>
              <a:spLocks noChangeShapeType="1"/>
            </p:cNvSpPr>
            <p:nvPr/>
          </p:nvSpPr>
          <p:spPr bwMode="auto">
            <a:xfrm>
              <a:off x="2208" y="1824"/>
              <a:ext cx="0" cy="96"/>
            </a:xfrm>
            <a:prstGeom prst="line">
              <a:avLst/>
            </a:prstGeom>
            <a:noFill/>
            <a:ln w="19050">
              <a:solidFill>
                <a:srgbClr val="009999"/>
              </a:solidFill>
              <a:round/>
              <a:headEnd/>
              <a:tailEnd/>
            </a:ln>
          </p:spPr>
          <p:txBody>
            <a:bodyPr/>
            <a:lstStyle/>
            <a:p>
              <a:endParaRPr lang="en-US"/>
            </a:p>
          </p:txBody>
        </p:sp>
      </p:grpSp>
      <p:grpSp>
        <p:nvGrpSpPr>
          <p:cNvPr id="46138" name="Group 106"/>
          <p:cNvGrpSpPr>
            <a:grpSpLocks/>
          </p:cNvGrpSpPr>
          <p:nvPr/>
        </p:nvGrpSpPr>
        <p:grpSpPr bwMode="auto">
          <a:xfrm>
            <a:off x="8001000" y="685800"/>
            <a:ext cx="685800" cy="457200"/>
            <a:chOff x="4800" y="1200"/>
            <a:chExt cx="432" cy="288"/>
          </a:xfrm>
        </p:grpSpPr>
        <p:sp>
          <p:nvSpPr>
            <p:cNvPr id="46139" name="Oval 107"/>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46140" name="Text Box 108"/>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600200" y="838200"/>
            <a:ext cx="6067425" cy="701675"/>
          </a:xfrm>
          <a:prstGeom prst="rect">
            <a:avLst/>
          </a:prstGeom>
          <a:noFill/>
          <a:ln w="9525">
            <a:noFill/>
            <a:miter lim="800000"/>
            <a:headEnd/>
            <a:tailEnd/>
          </a:ln>
        </p:spPr>
        <p:txBody>
          <a:bodyPr wrap="none">
            <a:spAutoFit/>
          </a:bodyPr>
          <a:lstStyle/>
          <a:p>
            <a:r>
              <a:rPr lang="en-US" sz="4000">
                <a:solidFill>
                  <a:schemeClr val="hlink"/>
                </a:solidFill>
              </a:rPr>
              <a:t>Intermolecular interactions</a:t>
            </a:r>
          </a:p>
        </p:txBody>
      </p:sp>
      <p:pic>
        <p:nvPicPr>
          <p:cNvPr id="47107" name="Picture 3" descr="helix"/>
          <p:cNvPicPr>
            <a:picLocks noChangeAspect="1" noChangeArrowheads="1"/>
          </p:cNvPicPr>
          <p:nvPr/>
        </p:nvPicPr>
        <p:blipFill>
          <a:blip r:embed="rId3" cstate="print"/>
          <a:srcRect/>
          <a:stretch>
            <a:fillRect/>
          </a:stretch>
        </p:blipFill>
        <p:spPr bwMode="auto">
          <a:xfrm>
            <a:off x="4114800" y="2133600"/>
            <a:ext cx="1273175" cy="3429000"/>
          </a:xfrm>
          <a:prstGeom prst="rect">
            <a:avLst/>
          </a:prstGeom>
          <a:noFill/>
          <a:ln w="9525">
            <a:noFill/>
            <a:miter lim="800000"/>
            <a:headEnd/>
            <a:tailEnd/>
          </a:ln>
        </p:spPr>
      </p:pic>
      <p:sp>
        <p:nvSpPr>
          <p:cNvPr id="47108" name="Text Box 4"/>
          <p:cNvSpPr txBox="1">
            <a:spLocks noChangeArrowheads="1"/>
          </p:cNvSpPr>
          <p:nvPr/>
        </p:nvSpPr>
        <p:spPr bwMode="auto">
          <a:xfrm>
            <a:off x="1203325" y="5803900"/>
            <a:ext cx="7254875" cy="707886"/>
          </a:xfrm>
          <a:prstGeom prst="rect">
            <a:avLst/>
          </a:prstGeom>
          <a:noFill/>
          <a:ln w="9525">
            <a:noFill/>
            <a:miter lim="800000"/>
            <a:headEnd/>
            <a:tailEnd/>
          </a:ln>
        </p:spPr>
        <p:txBody>
          <a:bodyPr wrap="square">
            <a:spAutoFit/>
          </a:bodyPr>
          <a:lstStyle/>
          <a:p>
            <a:r>
              <a:rPr lang="en-US" dirty="0"/>
              <a:t>HBONDs is one of the strongest Intermolecular Interactions.</a:t>
            </a:r>
          </a:p>
          <a:p>
            <a:pPr algn="ctr"/>
            <a:r>
              <a:rPr lang="en-US" dirty="0"/>
              <a:t>Are there others?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84888" y="152400"/>
            <a:ext cx="2830512" cy="396875"/>
          </a:xfrm>
          <a:prstGeom prst="rect">
            <a:avLst/>
          </a:prstGeom>
          <a:noFill/>
          <a:ln w="9525">
            <a:noFill/>
            <a:miter lim="800000"/>
            <a:headEnd/>
            <a:tailEnd/>
          </a:ln>
        </p:spPr>
        <p:txBody>
          <a:bodyPr wrap="none">
            <a:spAutoFit/>
          </a:bodyPr>
          <a:lstStyle/>
          <a:p>
            <a:r>
              <a:rPr lang="en-US">
                <a:solidFill>
                  <a:schemeClr val="folHlink"/>
                </a:solidFill>
              </a:rPr>
              <a:t>forces/energies/lengths</a:t>
            </a:r>
          </a:p>
        </p:txBody>
      </p:sp>
      <p:sp>
        <p:nvSpPr>
          <p:cNvPr id="48131" name="Text Box 3"/>
          <p:cNvSpPr txBox="1">
            <a:spLocks noChangeArrowheads="1"/>
          </p:cNvSpPr>
          <p:nvPr/>
        </p:nvSpPr>
        <p:spPr bwMode="auto">
          <a:xfrm>
            <a:off x="1657350" y="1527175"/>
            <a:ext cx="679450" cy="519113"/>
          </a:xfrm>
          <a:prstGeom prst="rect">
            <a:avLst/>
          </a:prstGeom>
          <a:noFill/>
          <a:ln w="9525">
            <a:noFill/>
            <a:miter lim="800000"/>
            <a:headEnd/>
            <a:tailEnd/>
          </a:ln>
        </p:spPr>
        <p:txBody>
          <a:bodyPr wrap="none">
            <a:spAutoFit/>
          </a:bodyPr>
          <a:lstStyle/>
          <a:p>
            <a:r>
              <a:rPr lang="en-US" sz="2800" b="0"/>
              <a:t>   H</a:t>
            </a:r>
          </a:p>
        </p:txBody>
      </p:sp>
      <p:sp>
        <p:nvSpPr>
          <p:cNvPr id="48132" name="Text Box 4"/>
          <p:cNvSpPr txBox="1">
            <a:spLocks noChangeArrowheads="1"/>
          </p:cNvSpPr>
          <p:nvPr/>
        </p:nvSpPr>
        <p:spPr bwMode="auto">
          <a:xfrm>
            <a:off x="1425575" y="1527175"/>
            <a:ext cx="415925" cy="519113"/>
          </a:xfrm>
          <a:prstGeom prst="rect">
            <a:avLst/>
          </a:prstGeom>
          <a:noFill/>
          <a:ln w="9525">
            <a:noFill/>
            <a:miter lim="800000"/>
            <a:headEnd/>
            <a:tailEnd/>
          </a:ln>
        </p:spPr>
        <p:txBody>
          <a:bodyPr wrap="none">
            <a:spAutoFit/>
          </a:bodyPr>
          <a:lstStyle/>
          <a:p>
            <a:r>
              <a:rPr lang="en-US" sz="2800" b="0"/>
              <a:t>N</a:t>
            </a:r>
          </a:p>
        </p:txBody>
      </p:sp>
      <p:sp>
        <p:nvSpPr>
          <p:cNvPr id="48133" name="Text Box 5"/>
          <p:cNvSpPr txBox="1">
            <a:spLocks noChangeArrowheads="1"/>
          </p:cNvSpPr>
          <p:nvPr/>
        </p:nvSpPr>
        <p:spPr bwMode="auto">
          <a:xfrm>
            <a:off x="1260475" y="1174750"/>
            <a:ext cx="390525" cy="519113"/>
          </a:xfrm>
          <a:prstGeom prst="rect">
            <a:avLst/>
          </a:prstGeom>
          <a:noFill/>
          <a:ln w="9525">
            <a:noFill/>
            <a:miter lim="800000"/>
            <a:headEnd/>
            <a:tailEnd/>
          </a:ln>
        </p:spPr>
        <p:txBody>
          <a:bodyPr wrap="none">
            <a:spAutoFit/>
          </a:bodyPr>
          <a:lstStyle/>
          <a:p>
            <a:r>
              <a:rPr lang="en-US" sz="2800" b="0"/>
              <a:t>C</a:t>
            </a:r>
          </a:p>
        </p:txBody>
      </p:sp>
      <p:sp>
        <p:nvSpPr>
          <p:cNvPr id="48134" name="Text Box 6"/>
          <p:cNvSpPr txBox="1">
            <a:spLocks noChangeArrowheads="1"/>
          </p:cNvSpPr>
          <p:nvPr/>
        </p:nvSpPr>
        <p:spPr bwMode="auto">
          <a:xfrm>
            <a:off x="1562100" y="742950"/>
            <a:ext cx="412750" cy="519113"/>
          </a:xfrm>
          <a:prstGeom prst="rect">
            <a:avLst/>
          </a:prstGeom>
          <a:noFill/>
          <a:ln w="9525">
            <a:noFill/>
            <a:miter lim="800000"/>
            <a:headEnd/>
            <a:tailEnd/>
          </a:ln>
        </p:spPr>
        <p:txBody>
          <a:bodyPr wrap="none">
            <a:spAutoFit/>
          </a:bodyPr>
          <a:lstStyle/>
          <a:p>
            <a:r>
              <a:rPr lang="en-US" sz="2800" b="0"/>
              <a:t>O</a:t>
            </a:r>
          </a:p>
        </p:txBody>
      </p:sp>
      <p:grpSp>
        <p:nvGrpSpPr>
          <p:cNvPr id="48135" name="Group 7"/>
          <p:cNvGrpSpPr>
            <a:grpSpLocks/>
          </p:cNvGrpSpPr>
          <p:nvPr/>
        </p:nvGrpSpPr>
        <p:grpSpPr bwMode="auto">
          <a:xfrm>
            <a:off x="1660525" y="304800"/>
            <a:ext cx="206375" cy="539750"/>
            <a:chOff x="4067" y="638"/>
            <a:chExt cx="130" cy="340"/>
          </a:xfrm>
        </p:grpSpPr>
        <p:sp>
          <p:nvSpPr>
            <p:cNvPr id="48192" name="Freeform 8"/>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93" name="Oval 9"/>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94" name="Oval 10"/>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36" name="Group 11"/>
          <p:cNvGrpSpPr>
            <a:grpSpLocks/>
          </p:cNvGrpSpPr>
          <p:nvPr/>
        </p:nvGrpSpPr>
        <p:grpSpPr bwMode="auto">
          <a:xfrm rot="5400000">
            <a:off x="2065337" y="760413"/>
            <a:ext cx="206375" cy="539750"/>
            <a:chOff x="4067" y="638"/>
            <a:chExt cx="130" cy="340"/>
          </a:xfrm>
        </p:grpSpPr>
        <p:sp>
          <p:nvSpPr>
            <p:cNvPr id="48189" name="Freeform 12"/>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90" name="Oval 13"/>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91" name="Oval 14"/>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37" name="Group 15"/>
          <p:cNvGrpSpPr>
            <a:grpSpLocks/>
          </p:cNvGrpSpPr>
          <p:nvPr/>
        </p:nvGrpSpPr>
        <p:grpSpPr bwMode="auto">
          <a:xfrm rot="1000855">
            <a:off x="1143000" y="1752600"/>
            <a:ext cx="238125" cy="539750"/>
            <a:chOff x="1578" y="3116"/>
            <a:chExt cx="150" cy="340"/>
          </a:xfrm>
        </p:grpSpPr>
        <p:sp>
          <p:nvSpPr>
            <p:cNvPr id="48186" name="Freeform 16"/>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7" name="Oval 17"/>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8" name="Oval 18"/>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8138" name="Line 19"/>
          <p:cNvSpPr>
            <a:spLocks noChangeShapeType="1"/>
          </p:cNvSpPr>
          <p:nvPr/>
        </p:nvSpPr>
        <p:spPr bwMode="auto">
          <a:xfrm flipH="1" flipV="1">
            <a:off x="990600" y="1168400"/>
            <a:ext cx="304800" cy="228600"/>
          </a:xfrm>
          <a:prstGeom prst="line">
            <a:avLst/>
          </a:prstGeom>
          <a:noFill/>
          <a:ln w="38100">
            <a:solidFill>
              <a:schemeClr val="tx1"/>
            </a:solidFill>
            <a:round/>
            <a:headEnd/>
            <a:tailEnd/>
          </a:ln>
        </p:spPr>
        <p:txBody>
          <a:bodyPr/>
          <a:lstStyle/>
          <a:p>
            <a:endParaRPr lang="en-US"/>
          </a:p>
        </p:txBody>
      </p:sp>
      <p:sp>
        <p:nvSpPr>
          <p:cNvPr id="48139" name="Line 20"/>
          <p:cNvSpPr>
            <a:spLocks noChangeShapeType="1"/>
          </p:cNvSpPr>
          <p:nvPr/>
        </p:nvSpPr>
        <p:spPr bwMode="auto">
          <a:xfrm flipH="1" flipV="1">
            <a:off x="990600" y="838200"/>
            <a:ext cx="0" cy="334963"/>
          </a:xfrm>
          <a:prstGeom prst="line">
            <a:avLst/>
          </a:prstGeom>
          <a:noFill/>
          <a:ln w="38100">
            <a:solidFill>
              <a:schemeClr val="tx1"/>
            </a:solidFill>
            <a:round/>
            <a:headEnd/>
            <a:tailEnd/>
          </a:ln>
        </p:spPr>
        <p:txBody>
          <a:bodyPr/>
          <a:lstStyle/>
          <a:p>
            <a:endParaRPr lang="en-US"/>
          </a:p>
        </p:txBody>
      </p:sp>
      <p:sp>
        <p:nvSpPr>
          <p:cNvPr id="48140" name="Text Box 21"/>
          <p:cNvSpPr txBox="1">
            <a:spLocks noChangeArrowheads="1"/>
          </p:cNvSpPr>
          <p:nvPr/>
        </p:nvSpPr>
        <p:spPr bwMode="auto">
          <a:xfrm>
            <a:off x="790575" y="438150"/>
            <a:ext cx="412750" cy="519113"/>
          </a:xfrm>
          <a:prstGeom prst="rect">
            <a:avLst/>
          </a:prstGeom>
          <a:noFill/>
          <a:ln w="9525">
            <a:noFill/>
            <a:miter lim="800000"/>
            <a:headEnd/>
            <a:tailEnd/>
          </a:ln>
        </p:spPr>
        <p:txBody>
          <a:bodyPr wrap="none">
            <a:spAutoFit/>
          </a:bodyPr>
          <a:lstStyle/>
          <a:p>
            <a:r>
              <a:rPr lang="en-US" sz="2800" b="0"/>
              <a:t>R</a:t>
            </a:r>
          </a:p>
        </p:txBody>
      </p:sp>
      <p:sp>
        <p:nvSpPr>
          <p:cNvPr id="48141" name="Line 22"/>
          <p:cNvSpPr>
            <a:spLocks noChangeShapeType="1"/>
          </p:cNvSpPr>
          <p:nvPr/>
        </p:nvSpPr>
        <p:spPr bwMode="auto">
          <a:xfrm flipH="1">
            <a:off x="685800" y="1143000"/>
            <a:ext cx="274638" cy="131763"/>
          </a:xfrm>
          <a:prstGeom prst="line">
            <a:avLst/>
          </a:prstGeom>
          <a:noFill/>
          <a:ln w="38100">
            <a:solidFill>
              <a:schemeClr val="tx1"/>
            </a:solidFill>
            <a:prstDash val="sysDot"/>
            <a:round/>
            <a:headEnd/>
            <a:tailEnd/>
          </a:ln>
        </p:spPr>
        <p:txBody>
          <a:bodyPr/>
          <a:lstStyle/>
          <a:p>
            <a:endParaRPr lang="en-US"/>
          </a:p>
        </p:txBody>
      </p:sp>
      <p:sp>
        <p:nvSpPr>
          <p:cNvPr id="48142" name="Line 23"/>
          <p:cNvSpPr>
            <a:spLocks noChangeShapeType="1"/>
          </p:cNvSpPr>
          <p:nvPr/>
        </p:nvSpPr>
        <p:spPr bwMode="auto">
          <a:xfrm flipH="1">
            <a:off x="1493838" y="1106488"/>
            <a:ext cx="131762" cy="147637"/>
          </a:xfrm>
          <a:prstGeom prst="line">
            <a:avLst/>
          </a:prstGeom>
          <a:noFill/>
          <a:ln w="38100">
            <a:solidFill>
              <a:schemeClr val="tx1"/>
            </a:solidFill>
            <a:round/>
            <a:headEnd/>
            <a:tailEnd/>
          </a:ln>
        </p:spPr>
        <p:txBody>
          <a:bodyPr/>
          <a:lstStyle/>
          <a:p>
            <a:endParaRPr lang="en-US"/>
          </a:p>
        </p:txBody>
      </p:sp>
      <p:sp>
        <p:nvSpPr>
          <p:cNvPr id="48143" name="Line 24"/>
          <p:cNvSpPr>
            <a:spLocks noChangeShapeType="1"/>
          </p:cNvSpPr>
          <p:nvPr/>
        </p:nvSpPr>
        <p:spPr bwMode="auto">
          <a:xfrm flipH="1">
            <a:off x="1552575" y="1171575"/>
            <a:ext cx="131763" cy="147638"/>
          </a:xfrm>
          <a:prstGeom prst="line">
            <a:avLst/>
          </a:prstGeom>
          <a:noFill/>
          <a:ln w="38100">
            <a:solidFill>
              <a:schemeClr val="tx1"/>
            </a:solidFill>
            <a:round/>
            <a:headEnd/>
            <a:tailEnd/>
          </a:ln>
        </p:spPr>
        <p:txBody>
          <a:bodyPr/>
          <a:lstStyle/>
          <a:p>
            <a:endParaRPr lang="en-US"/>
          </a:p>
        </p:txBody>
      </p:sp>
      <p:sp>
        <p:nvSpPr>
          <p:cNvPr id="48144" name="Line 25"/>
          <p:cNvSpPr>
            <a:spLocks noChangeShapeType="1"/>
          </p:cNvSpPr>
          <p:nvPr/>
        </p:nvSpPr>
        <p:spPr bwMode="auto">
          <a:xfrm>
            <a:off x="1543050" y="1562100"/>
            <a:ext cx="76200" cy="76200"/>
          </a:xfrm>
          <a:prstGeom prst="line">
            <a:avLst/>
          </a:prstGeom>
          <a:noFill/>
          <a:ln w="38100">
            <a:solidFill>
              <a:schemeClr val="tx1"/>
            </a:solidFill>
            <a:round/>
            <a:headEnd/>
            <a:tailEnd/>
          </a:ln>
        </p:spPr>
        <p:txBody>
          <a:bodyPr/>
          <a:lstStyle/>
          <a:p>
            <a:endParaRPr lang="en-US"/>
          </a:p>
        </p:txBody>
      </p:sp>
      <p:sp>
        <p:nvSpPr>
          <p:cNvPr id="48145" name="Line 26"/>
          <p:cNvSpPr>
            <a:spLocks noChangeShapeType="1"/>
          </p:cNvSpPr>
          <p:nvPr/>
        </p:nvSpPr>
        <p:spPr bwMode="auto">
          <a:xfrm flipH="1" flipV="1">
            <a:off x="1765300" y="1778000"/>
            <a:ext cx="228600" cy="0"/>
          </a:xfrm>
          <a:prstGeom prst="line">
            <a:avLst/>
          </a:prstGeom>
          <a:noFill/>
          <a:ln w="38100">
            <a:solidFill>
              <a:schemeClr val="tx1"/>
            </a:solidFill>
            <a:round/>
            <a:headEnd/>
            <a:tailEnd/>
          </a:ln>
        </p:spPr>
        <p:txBody>
          <a:bodyPr/>
          <a:lstStyle/>
          <a:p>
            <a:endParaRPr lang="en-US"/>
          </a:p>
        </p:txBody>
      </p:sp>
      <p:sp>
        <p:nvSpPr>
          <p:cNvPr id="48146" name="Text Box 27"/>
          <p:cNvSpPr txBox="1">
            <a:spLocks noChangeArrowheads="1"/>
          </p:cNvSpPr>
          <p:nvPr/>
        </p:nvSpPr>
        <p:spPr bwMode="auto">
          <a:xfrm>
            <a:off x="3187700" y="1995488"/>
            <a:ext cx="390525" cy="519112"/>
          </a:xfrm>
          <a:prstGeom prst="rect">
            <a:avLst/>
          </a:prstGeom>
          <a:noFill/>
          <a:ln w="9525">
            <a:noFill/>
            <a:miter lim="800000"/>
            <a:headEnd/>
            <a:tailEnd/>
          </a:ln>
        </p:spPr>
        <p:txBody>
          <a:bodyPr wrap="none">
            <a:spAutoFit/>
          </a:bodyPr>
          <a:lstStyle/>
          <a:p>
            <a:r>
              <a:rPr lang="en-US" sz="2800" b="0"/>
              <a:t>C</a:t>
            </a:r>
          </a:p>
        </p:txBody>
      </p:sp>
      <p:sp>
        <p:nvSpPr>
          <p:cNvPr id="48147" name="Text Box 28"/>
          <p:cNvSpPr txBox="1">
            <a:spLocks noChangeArrowheads="1"/>
          </p:cNvSpPr>
          <p:nvPr/>
        </p:nvSpPr>
        <p:spPr bwMode="auto">
          <a:xfrm>
            <a:off x="2667000" y="1981200"/>
            <a:ext cx="412750" cy="519113"/>
          </a:xfrm>
          <a:prstGeom prst="rect">
            <a:avLst/>
          </a:prstGeom>
          <a:noFill/>
          <a:ln w="9525">
            <a:noFill/>
            <a:miter lim="800000"/>
            <a:headEnd/>
            <a:tailEnd/>
          </a:ln>
        </p:spPr>
        <p:txBody>
          <a:bodyPr wrap="none">
            <a:spAutoFit/>
          </a:bodyPr>
          <a:lstStyle/>
          <a:p>
            <a:r>
              <a:rPr lang="en-US" sz="2800" b="0"/>
              <a:t>O</a:t>
            </a:r>
          </a:p>
        </p:txBody>
      </p:sp>
      <p:sp>
        <p:nvSpPr>
          <p:cNvPr id="48148" name="Line 29"/>
          <p:cNvSpPr>
            <a:spLocks noChangeShapeType="1"/>
          </p:cNvSpPr>
          <p:nvPr/>
        </p:nvSpPr>
        <p:spPr bwMode="auto">
          <a:xfrm flipH="1" flipV="1">
            <a:off x="3009900" y="2209800"/>
            <a:ext cx="228600" cy="0"/>
          </a:xfrm>
          <a:prstGeom prst="line">
            <a:avLst/>
          </a:prstGeom>
          <a:noFill/>
          <a:ln w="38100">
            <a:solidFill>
              <a:schemeClr val="tx1"/>
            </a:solidFill>
            <a:round/>
            <a:headEnd/>
            <a:tailEnd/>
          </a:ln>
        </p:spPr>
        <p:txBody>
          <a:bodyPr/>
          <a:lstStyle/>
          <a:p>
            <a:endParaRPr lang="en-US"/>
          </a:p>
        </p:txBody>
      </p:sp>
      <p:grpSp>
        <p:nvGrpSpPr>
          <p:cNvPr id="48149" name="Group 30"/>
          <p:cNvGrpSpPr>
            <a:grpSpLocks/>
          </p:cNvGrpSpPr>
          <p:nvPr/>
        </p:nvGrpSpPr>
        <p:grpSpPr bwMode="auto">
          <a:xfrm rot="5525654">
            <a:off x="2430462" y="1677988"/>
            <a:ext cx="238125" cy="539750"/>
            <a:chOff x="1578" y="3116"/>
            <a:chExt cx="150" cy="340"/>
          </a:xfrm>
        </p:grpSpPr>
        <p:sp>
          <p:nvSpPr>
            <p:cNvPr id="48183" name="Freeform 31"/>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4" name="Oval 32"/>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5" name="Oval 33"/>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48150" name="Group 34"/>
          <p:cNvGrpSpPr>
            <a:grpSpLocks/>
          </p:cNvGrpSpPr>
          <p:nvPr/>
        </p:nvGrpSpPr>
        <p:grpSpPr bwMode="auto">
          <a:xfrm rot="16074346" flipV="1">
            <a:off x="2430462" y="2265363"/>
            <a:ext cx="238125" cy="539750"/>
            <a:chOff x="1578" y="3116"/>
            <a:chExt cx="150" cy="340"/>
          </a:xfrm>
        </p:grpSpPr>
        <p:sp>
          <p:nvSpPr>
            <p:cNvPr id="48180" name="Freeform 35"/>
            <p:cNvSpPr>
              <a:spLocks/>
            </p:cNvSpPr>
            <p:nvPr/>
          </p:nvSpPr>
          <p:spPr bwMode="auto">
            <a:xfrm rot="1498240" flipH="1" flipV="1">
              <a:off x="1598" y="3116"/>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48181" name="Oval 36"/>
            <p:cNvSpPr>
              <a:spLocks noChangeArrowheads="1"/>
            </p:cNvSpPr>
            <p:nvPr/>
          </p:nvSpPr>
          <p:spPr bwMode="auto">
            <a:xfrm rot="-249437" flipH="1" flipV="1">
              <a:off x="1578" y="33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8182" name="Oval 37"/>
            <p:cNvSpPr>
              <a:spLocks noChangeArrowheads="1"/>
            </p:cNvSpPr>
            <p:nvPr/>
          </p:nvSpPr>
          <p:spPr bwMode="auto">
            <a:xfrm rot="-249437" flipH="1" flipV="1">
              <a:off x="1623" y="3363"/>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48151" name="Line 38"/>
          <p:cNvSpPr>
            <a:spLocks noChangeShapeType="1"/>
          </p:cNvSpPr>
          <p:nvPr/>
        </p:nvSpPr>
        <p:spPr bwMode="auto">
          <a:xfrm flipH="1" flipV="1">
            <a:off x="3009900" y="2286000"/>
            <a:ext cx="228600" cy="0"/>
          </a:xfrm>
          <a:prstGeom prst="line">
            <a:avLst/>
          </a:prstGeom>
          <a:noFill/>
          <a:ln w="38100">
            <a:solidFill>
              <a:schemeClr val="tx1"/>
            </a:solidFill>
            <a:round/>
            <a:headEnd/>
            <a:tailEnd/>
          </a:ln>
        </p:spPr>
        <p:txBody>
          <a:bodyPr/>
          <a:lstStyle/>
          <a:p>
            <a:endParaRPr lang="en-US"/>
          </a:p>
        </p:txBody>
      </p:sp>
      <p:sp>
        <p:nvSpPr>
          <p:cNvPr id="48152" name="Text Box 39"/>
          <p:cNvSpPr txBox="1">
            <a:spLocks noChangeArrowheads="1"/>
          </p:cNvSpPr>
          <p:nvPr/>
        </p:nvSpPr>
        <p:spPr bwMode="auto">
          <a:xfrm rot="1152040">
            <a:off x="1816100" y="1905000"/>
            <a:ext cx="1003300" cy="519113"/>
          </a:xfrm>
          <a:prstGeom prst="rect">
            <a:avLst/>
          </a:prstGeom>
          <a:noFill/>
          <a:ln w="9525">
            <a:noFill/>
            <a:miter lim="800000"/>
            <a:headEnd/>
            <a:tailEnd/>
          </a:ln>
        </p:spPr>
        <p:txBody>
          <a:bodyPr wrap="none">
            <a:spAutoFit/>
          </a:bodyPr>
          <a:lstStyle/>
          <a:p>
            <a:r>
              <a:rPr lang="en-US" sz="2800">
                <a:solidFill>
                  <a:schemeClr val="hlink"/>
                </a:solidFill>
                <a:latin typeface="Symbol" pitchFamily="18" charset="2"/>
              </a:rPr>
              <a:t>d</a:t>
            </a:r>
            <a:r>
              <a:rPr lang="en-US" sz="2800" baseline="30000">
                <a:solidFill>
                  <a:schemeClr val="hlink"/>
                </a:solidFill>
              </a:rPr>
              <a:t>+</a:t>
            </a:r>
            <a:r>
              <a:rPr lang="en-US" sz="2800">
                <a:solidFill>
                  <a:schemeClr val="hlink"/>
                </a:solidFill>
              </a:rPr>
              <a:t>   </a:t>
            </a:r>
            <a:r>
              <a:rPr lang="en-US" sz="2800">
                <a:solidFill>
                  <a:schemeClr val="hlink"/>
                </a:solidFill>
                <a:latin typeface="Symbol" pitchFamily="18" charset="2"/>
              </a:rPr>
              <a:t>d</a:t>
            </a:r>
            <a:r>
              <a:rPr lang="en-US" sz="2800" baseline="30000">
                <a:solidFill>
                  <a:schemeClr val="hlink"/>
                </a:solidFill>
              </a:rPr>
              <a:t>-</a:t>
            </a:r>
            <a:endParaRPr lang="en-US" sz="2800">
              <a:solidFill>
                <a:schemeClr val="hlink"/>
              </a:solidFill>
            </a:endParaRPr>
          </a:p>
        </p:txBody>
      </p:sp>
      <p:sp>
        <p:nvSpPr>
          <p:cNvPr id="48153" name="Text Box 40"/>
          <p:cNvSpPr txBox="1">
            <a:spLocks noChangeArrowheads="1"/>
          </p:cNvSpPr>
          <p:nvPr/>
        </p:nvSpPr>
        <p:spPr bwMode="auto">
          <a:xfrm>
            <a:off x="3670300" y="1576388"/>
            <a:ext cx="785813" cy="519112"/>
          </a:xfrm>
          <a:prstGeom prst="rect">
            <a:avLst/>
          </a:prstGeom>
          <a:noFill/>
          <a:ln w="9525">
            <a:noFill/>
            <a:miter lim="800000"/>
            <a:headEnd/>
            <a:tailEnd/>
          </a:ln>
        </p:spPr>
        <p:txBody>
          <a:bodyPr wrap="none">
            <a:spAutoFit/>
          </a:bodyPr>
          <a:lstStyle/>
          <a:p>
            <a:r>
              <a:rPr lang="en-US" sz="2800" b="0"/>
              <a:t>NH</a:t>
            </a:r>
            <a:r>
              <a:rPr lang="en-US" sz="2800" b="0" baseline="-25000"/>
              <a:t>2</a:t>
            </a:r>
            <a:endParaRPr lang="en-US" sz="2800" b="0"/>
          </a:p>
        </p:txBody>
      </p:sp>
      <p:sp>
        <p:nvSpPr>
          <p:cNvPr id="48154" name="Line 41"/>
          <p:cNvSpPr>
            <a:spLocks noChangeShapeType="1"/>
          </p:cNvSpPr>
          <p:nvPr/>
        </p:nvSpPr>
        <p:spPr bwMode="auto">
          <a:xfrm flipV="1">
            <a:off x="3505200" y="1905000"/>
            <a:ext cx="228600" cy="228600"/>
          </a:xfrm>
          <a:prstGeom prst="line">
            <a:avLst/>
          </a:prstGeom>
          <a:noFill/>
          <a:ln w="38100">
            <a:solidFill>
              <a:schemeClr val="tx1"/>
            </a:solidFill>
            <a:round/>
            <a:headEnd/>
            <a:tailEnd/>
          </a:ln>
        </p:spPr>
        <p:txBody>
          <a:bodyPr/>
          <a:lstStyle/>
          <a:p>
            <a:endParaRPr lang="en-US"/>
          </a:p>
        </p:txBody>
      </p:sp>
      <p:sp>
        <p:nvSpPr>
          <p:cNvPr id="48155" name="Line 42"/>
          <p:cNvSpPr>
            <a:spLocks noChangeShapeType="1"/>
          </p:cNvSpPr>
          <p:nvPr/>
        </p:nvSpPr>
        <p:spPr bwMode="auto">
          <a:xfrm flipH="1" flipV="1">
            <a:off x="3454400" y="2387600"/>
            <a:ext cx="228600" cy="304800"/>
          </a:xfrm>
          <a:prstGeom prst="line">
            <a:avLst/>
          </a:prstGeom>
          <a:noFill/>
          <a:ln w="38100">
            <a:solidFill>
              <a:schemeClr val="tx1"/>
            </a:solidFill>
            <a:round/>
            <a:headEnd/>
            <a:tailEnd/>
          </a:ln>
        </p:spPr>
        <p:txBody>
          <a:bodyPr/>
          <a:lstStyle/>
          <a:p>
            <a:endParaRPr lang="en-US"/>
          </a:p>
        </p:txBody>
      </p:sp>
      <p:sp>
        <p:nvSpPr>
          <p:cNvPr id="48156" name="Text Box 43"/>
          <p:cNvSpPr txBox="1">
            <a:spLocks noChangeArrowheads="1"/>
          </p:cNvSpPr>
          <p:nvPr/>
        </p:nvSpPr>
        <p:spPr bwMode="auto">
          <a:xfrm>
            <a:off x="3949700" y="2425700"/>
            <a:ext cx="412750" cy="519113"/>
          </a:xfrm>
          <a:prstGeom prst="rect">
            <a:avLst/>
          </a:prstGeom>
          <a:noFill/>
          <a:ln w="9525">
            <a:noFill/>
            <a:miter lim="800000"/>
            <a:headEnd/>
            <a:tailEnd/>
          </a:ln>
        </p:spPr>
        <p:txBody>
          <a:bodyPr wrap="none">
            <a:spAutoFit/>
          </a:bodyPr>
          <a:lstStyle/>
          <a:p>
            <a:r>
              <a:rPr lang="en-US" sz="2800" b="0"/>
              <a:t>R</a:t>
            </a:r>
          </a:p>
        </p:txBody>
      </p:sp>
      <p:sp>
        <p:nvSpPr>
          <p:cNvPr id="48157" name="Line 44"/>
          <p:cNvSpPr>
            <a:spLocks noChangeShapeType="1"/>
          </p:cNvSpPr>
          <p:nvPr/>
        </p:nvSpPr>
        <p:spPr bwMode="auto">
          <a:xfrm flipH="1" flipV="1">
            <a:off x="3683000" y="2667000"/>
            <a:ext cx="304800" cy="0"/>
          </a:xfrm>
          <a:prstGeom prst="line">
            <a:avLst/>
          </a:prstGeom>
          <a:noFill/>
          <a:ln w="38100">
            <a:solidFill>
              <a:schemeClr val="tx1"/>
            </a:solidFill>
            <a:round/>
            <a:headEnd/>
            <a:tailEnd/>
          </a:ln>
        </p:spPr>
        <p:txBody>
          <a:bodyPr/>
          <a:lstStyle/>
          <a:p>
            <a:endParaRPr lang="en-US"/>
          </a:p>
        </p:txBody>
      </p:sp>
      <p:sp>
        <p:nvSpPr>
          <p:cNvPr id="48158" name="Line 45"/>
          <p:cNvSpPr>
            <a:spLocks noChangeShapeType="1"/>
          </p:cNvSpPr>
          <p:nvPr/>
        </p:nvSpPr>
        <p:spPr bwMode="auto">
          <a:xfrm flipH="1">
            <a:off x="3505200" y="2667000"/>
            <a:ext cx="152400" cy="533400"/>
          </a:xfrm>
          <a:prstGeom prst="line">
            <a:avLst/>
          </a:prstGeom>
          <a:noFill/>
          <a:ln w="38100">
            <a:solidFill>
              <a:schemeClr val="tx1"/>
            </a:solidFill>
            <a:prstDash val="sysDot"/>
            <a:round/>
            <a:headEnd/>
            <a:tailEnd/>
          </a:ln>
        </p:spPr>
        <p:txBody>
          <a:bodyPr/>
          <a:lstStyle/>
          <a:p>
            <a:endParaRPr lang="en-US"/>
          </a:p>
        </p:txBody>
      </p:sp>
      <p:sp>
        <p:nvSpPr>
          <p:cNvPr id="48159" name="Line 46"/>
          <p:cNvSpPr>
            <a:spLocks noChangeShapeType="1"/>
          </p:cNvSpPr>
          <p:nvPr/>
        </p:nvSpPr>
        <p:spPr bwMode="auto">
          <a:xfrm>
            <a:off x="1524000" y="2133600"/>
            <a:ext cx="1219200" cy="533400"/>
          </a:xfrm>
          <a:prstGeom prst="line">
            <a:avLst/>
          </a:prstGeom>
          <a:noFill/>
          <a:ln w="38100">
            <a:solidFill>
              <a:srgbClr val="0000FF"/>
            </a:solidFill>
            <a:round/>
            <a:headEnd/>
            <a:tailEnd/>
          </a:ln>
        </p:spPr>
        <p:txBody>
          <a:bodyPr/>
          <a:lstStyle/>
          <a:p>
            <a:endParaRPr lang="en-US"/>
          </a:p>
        </p:txBody>
      </p:sp>
      <p:sp>
        <p:nvSpPr>
          <p:cNvPr id="48160" name="Line 47"/>
          <p:cNvSpPr>
            <a:spLocks noChangeShapeType="1"/>
          </p:cNvSpPr>
          <p:nvPr/>
        </p:nvSpPr>
        <p:spPr bwMode="auto">
          <a:xfrm flipH="1">
            <a:off x="1498600" y="2032000"/>
            <a:ext cx="76200" cy="228600"/>
          </a:xfrm>
          <a:prstGeom prst="line">
            <a:avLst/>
          </a:prstGeom>
          <a:noFill/>
          <a:ln w="38100">
            <a:solidFill>
              <a:srgbClr val="0000FF"/>
            </a:solidFill>
            <a:round/>
            <a:headEnd/>
            <a:tailEnd/>
          </a:ln>
        </p:spPr>
        <p:txBody>
          <a:bodyPr/>
          <a:lstStyle/>
          <a:p>
            <a:endParaRPr lang="en-US"/>
          </a:p>
        </p:txBody>
      </p:sp>
      <p:sp>
        <p:nvSpPr>
          <p:cNvPr id="48161" name="Line 48"/>
          <p:cNvSpPr>
            <a:spLocks noChangeShapeType="1"/>
          </p:cNvSpPr>
          <p:nvPr/>
        </p:nvSpPr>
        <p:spPr bwMode="auto">
          <a:xfrm flipH="1">
            <a:off x="2692400" y="2540000"/>
            <a:ext cx="76200" cy="228600"/>
          </a:xfrm>
          <a:prstGeom prst="line">
            <a:avLst/>
          </a:prstGeom>
          <a:noFill/>
          <a:ln w="38100">
            <a:solidFill>
              <a:srgbClr val="0000FF"/>
            </a:solidFill>
            <a:round/>
            <a:headEnd/>
            <a:tailEnd/>
          </a:ln>
        </p:spPr>
        <p:txBody>
          <a:bodyPr/>
          <a:lstStyle/>
          <a:p>
            <a:endParaRPr lang="en-US"/>
          </a:p>
        </p:txBody>
      </p:sp>
      <p:sp>
        <p:nvSpPr>
          <p:cNvPr id="48162" name="Text Box 49"/>
          <p:cNvSpPr txBox="1">
            <a:spLocks noChangeArrowheads="1"/>
          </p:cNvSpPr>
          <p:nvPr/>
        </p:nvSpPr>
        <p:spPr bwMode="auto">
          <a:xfrm>
            <a:off x="1587500" y="2422525"/>
            <a:ext cx="698500" cy="396875"/>
          </a:xfrm>
          <a:prstGeom prst="rect">
            <a:avLst/>
          </a:prstGeom>
          <a:noFill/>
          <a:ln w="9525">
            <a:noFill/>
            <a:miter lim="800000"/>
            <a:headEnd/>
            <a:tailEnd/>
          </a:ln>
        </p:spPr>
        <p:txBody>
          <a:bodyPr wrap="none">
            <a:spAutoFit/>
          </a:bodyPr>
          <a:lstStyle/>
          <a:p>
            <a:r>
              <a:rPr lang="en-US">
                <a:solidFill>
                  <a:srgbClr val="0000FF"/>
                </a:solidFill>
              </a:rPr>
              <a:t>~3 Å</a:t>
            </a:r>
          </a:p>
        </p:txBody>
      </p:sp>
      <p:sp>
        <p:nvSpPr>
          <p:cNvPr id="48163" name="Text Box 50"/>
          <p:cNvSpPr txBox="1">
            <a:spLocks noChangeArrowheads="1"/>
          </p:cNvSpPr>
          <p:nvPr/>
        </p:nvSpPr>
        <p:spPr bwMode="auto">
          <a:xfrm>
            <a:off x="3810000" y="3171825"/>
            <a:ext cx="1801813" cy="714375"/>
          </a:xfrm>
          <a:prstGeom prst="rect">
            <a:avLst/>
          </a:prstGeom>
          <a:noFill/>
          <a:ln w="9525">
            <a:noFill/>
            <a:miter lim="800000"/>
            <a:headEnd/>
            <a:tailEnd/>
          </a:ln>
        </p:spPr>
        <p:txBody>
          <a:bodyPr wrap="none">
            <a:spAutoFit/>
          </a:bodyPr>
          <a:lstStyle/>
          <a:p>
            <a:r>
              <a:rPr lang="en-US" b="0"/>
              <a:t>hydrogen-bond</a:t>
            </a:r>
          </a:p>
          <a:p>
            <a:pPr>
              <a:spcBef>
                <a:spcPct val="30000"/>
              </a:spcBef>
            </a:pPr>
            <a:endParaRPr lang="en-US" sz="1600" b="0"/>
          </a:p>
        </p:txBody>
      </p:sp>
      <p:sp>
        <p:nvSpPr>
          <p:cNvPr id="48164" name="Text Box 51"/>
          <p:cNvSpPr txBox="1">
            <a:spLocks noChangeArrowheads="1"/>
          </p:cNvSpPr>
          <p:nvPr/>
        </p:nvSpPr>
        <p:spPr bwMode="auto">
          <a:xfrm>
            <a:off x="6289675" y="2778125"/>
            <a:ext cx="2444750" cy="396875"/>
          </a:xfrm>
          <a:prstGeom prst="rect">
            <a:avLst/>
          </a:prstGeom>
          <a:noFill/>
          <a:ln w="9525">
            <a:noFill/>
            <a:miter lim="800000"/>
            <a:headEnd/>
            <a:tailEnd/>
          </a:ln>
        </p:spPr>
        <p:txBody>
          <a:bodyPr wrap="none">
            <a:spAutoFit/>
          </a:bodyPr>
          <a:lstStyle/>
          <a:p>
            <a:r>
              <a:rPr lang="en-US" u="sng"/>
              <a:t>~strength (kcal/mol)</a:t>
            </a:r>
          </a:p>
        </p:txBody>
      </p:sp>
      <p:sp>
        <p:nvSpPr>
          <p:cNvPr id="48165" name="Text Box 52"/>
          <p:cNvSpPr txBox="1">
            <a:spLocks noChangeArrowheads="1"/>
          </p:cNvSpPr>
          <p:nvPr/>
        </p:nvSpPr>
        <p:spPr bwMode="auto">
          <a:xfrm>
            <a:off x="6851650" y="3168650"/>
            <a:ext cx="1527175" cy="396875"/>
          </a:xfrm>
          <a:prstGeom prst="rect">
            <a:avLst/>
          </a:prstGeom>
          <a:noFill/>
          <a:ln w="9525">
            <a:noFill/>
            <a:miter lim="800000"/>
            <a:headEnd/>
            <a:tailEnd/>
          </a:ln>
        </p:spPr>
        <p:txBody>
          <a:bodyPr wrap="none">
            <a:spAutoFit/>
          </a:bodyPr>
          <a:lstStyle/>
          <a:p>
            <a:r>
              <a:rPr lang="en-US">
                <a:solidFill>
                  <a:srgbClr val="0000FF"/>
                </a:solidFill>
              </a:rPr>
              <a:t>-1 to –10 (?)</a:t>
            </a:r>
          </a:p>
        </p:txBody>
      </p:sp>
      <p:sp>
        <p:nvSpPr>
          <p:cNvPr id="48166" name="Text Box 53"/>
          <p:cNvSpPr txBox="1">
            <a:spLocks noChangeArrowheads="1"/>
          </p:cNvSpPr>
          <p:nvPr/>
        </p:nvSpPr>
        <p:spPr bwMode="auto">
          <a:xfrm>
            <a:off x="679450" y="3505200"/>
            <a:ext cx="908050" cy="519113"/>
          </a:xfrm>
          <a:prstGeom prst="rect">
            <a:avLst/>
          </a:prstGeom>
          <a:noFill/>
          <a:ln w="9525">
            <a:noFill/>
            <a:miter lim="800000"/>
            <a:headEnd/>
            <a:tailEnd/>
          </a:ln>
        </p:spPr>
        <p:txBody>
          <a:bodyPr wrap="none">
            <a:spAutoFit/>
          </a:bodyPr>
          <a:lstStyle/>
          <a:p>
            <a:r>
              <a:rPr lang="en-US" sz="2800" b="0"/>
              <a:t>H   H</a:t>
            </a:r>
          </a:p>
        </p:txBody>
      </p:sp>
      <p:sp>
        <p:nvSpPr>
          <p:cNvPr id="48167" name="Line 54"/>
          <p:cNvSpPr>
            <a:spLocks noChangeShapeType="1"/>
          </p:cNvSpPr>
          <p:nvPr/>
        </p:nvSpPr>
        <p:spPr bwMode="auto">
          <a:xfrm flipH="1" flipV="1">
            <a:off x="1035050" y="3756025"/>
            <a:ext cx="228600" cy="0"/>
          </a:xfrm>
          <a:prstGeom prst="line">
            <a:avLst/>
          </a:prstGeom>
          <a:noFill/>
          <a:ln w="38100">
            <a:solidFill>
              <a:schemeClr val="tx1"/>
            </a:solidFill>
            <a:round/>
            <a:headEnd/>
            <a:tailEnd/>
          </a:ln>
        </p:spPr>
        <p:txBody>
          <a:bodyPr/>
          <a:lstStyle/>
          <a:p>
            <a:endParaRPr lang="en-US"/>
          </a:p>
        </p:txBody>
      </p:sp>
      <p:sp>
        <p:nvSpPr>
          <p:cNvPr id="48168" name="Line 55"/>
          <p:cNvSpPr>
            <a:spLocks noChangeShapeType="1"/>
          </p:cNvSpPr>
          <p:nvPr/>
        </p:nvSpPr>
        <p:spPr bwMode="auto">
          <a:xfrm>
            <a:off x="914400" y="4024313"/>
            <a:ext cx="457200" cy="0"/>
          </a:xfrm>
          <a:prstGeom prst="line">
            <a:avLst/>
          </a:prstGeom>
          <a:noFill/>
          <a:ln w="28575">
            <a:solidFill>
              <a:srgbClr val="0000FF"/>
            </a:solidFill>
            <a:round/>
            <a:headEnd/>
            <a:tailEnd/>
          </a:ln>
        </p:spPr>
        <p:txBody>
          <a:bodyPr/>
          <a:lstStyle/>
          <a:p>
            <a:endParaRPr lang="en-US"/>
          </a:p>
        </p:txBody>
      </p:sp>
      <p:sp>
        <p:nvSpPr>
          <p:cNvPr id="48169" name="Line 56"/>
          <p:cNvSpPr>
            <a:spLocks noChangeShapeType="1"/>
          </p:cNvSpPr>
          <p:nvPr/>
        </p:nvSpPr>
        <p:spPr bwMode="auto">
          <a:xfrm flipV="1">
            <a:off x="914400" y="3948113"/>
            <a:ext cx="0" cy="152400"/>
          </a:xfrm>
          <a:prstGeom prst="line">
            <a:avLst/>
          </a:prstGeom>
          <a:noFill/>
          <a:ln w="28575">
            <a:solidFill>
              <a:srgbClr val="0000FF"/>
            </a:solidFill>
            <a:round/>
            <a:headEnd/>
            <a:tailEnd/>
          </a:ln>
        </p:spPr>
        <p:txBody>
          <a:bodyPr/>
          <a:lstStyle/>
          <a:p>
            <a:endParaRPr lang="en-US"/>
          </a:p>
        </p:txBody>
      </p:sp>
      <p:sp>
        <p:nvSpPr>
          <p:cNvPr id="48170" name="Line 57"/>
          <p:cNvSpPr>
            <a:spLocks noChangeShapeType="1"/>
          </p:cNvSpPr>
          <p:nvPr/>
        </p:nvSpPr>
        <p:spPr bwMode="auto">
          <a:xfrm flipV="1">
            <a:off x="1371600" y="3948113"/>
            <a:ext cx="0" cy="152400"/>
          </a:xfrm>
          <a:prstGeom prst="line">
            <a:avLst/>
          </a:prstGeom>
          <a:noFill/>
          <a:ln w="28575">
            <a:solidFill>
              <a:srgbClr val="0000FF"/>
            </a:solidFill>
            <a:round/>
            <a:headEnd/>
            <a:tailEnd/>
          </a:ln>
        </p:spPr>
        <p:txBody>
          <a:bodyPr/>
          <a:lstStyle/>
          <a:p>
            <a:endParaRPr lang="en-US"/>
          </a:p>
        </p:txBody>
      </p:sp>
      <p:sp>
        <p:nvSpPr>
          <p:cNvPr id="48171" name="Text Box 58"/>
          <p:cNvSpPr txBox="1">
            <a:spLocks noChangeArrowheads="1"/>
          </p:cNvSpPr>
          <p:nvPr/>
        </p:nvSpPr>
        <p:spPr bwMode="auto">
          <a:xfrm>
            <a:off x="647700" y="4100513"/>
            <a:ext cx="1000125" cy="1006475"/>
          </a:xfrm>
          <a:prstGeom prst="rect">
            <a:avLst/>
          </a:prstGeom>
          <a:noFill/>
          <a:ln w="9525">
            <a:noFill/>
            <a:miter lim="800000"/>
            <a:headEnd/>
            <a:tailEnd/>
          </a:ln>
        </p:spPr>
        <p:txBody>
          <a:bodyPr wrap="none">
            <a:spAutoFit/>
          </a:bodyPr>
          <a:lstStyle/>
          <a:p>
            <a:pPr algn="ctr"/>
            <a:r>
              <a:rPr lang="en-US">
                <a:solidFill>
                  <a:srgbClr val="0000FF"/>
                </a:solidFill>
              </a:rPr>
              <a:t>1.0 Å</a:t>
            </a:r>
          </a:p>
          <a:p>
            <a:pPr algn="ctr"/>
            <a:r>
              <a:rPr lang="en-US">
                <a:solidFill>
                  <a:srgbClr val="0000FF"/>
                </a:solidFill>
              </a:rPr>
              <a:t>10</a:t>
            </a:r>
            <a:r>
              <a:rPr lang="en-US" baseline="30000">
                <a:solidFill>
                  <a:srgbClr val="0000FF"/>
                </a:solidFill>
              </a:rPr>
              <a:t>-10</a:t>
            </a:r>
            <a:r>
              <a:rPr lang="en-US">
                <a:solidFill>
                  <a:srgbClr val="0000FF"/>
                </a:solidFill>
              </a:rPr>
              <a:t> m</a:t>
            </a:r>
          </a:p>
          <a:p>
            <a:pPr algn="ctr"/>
            <a:r>
              <a:rPr lang="en-US">
                <a:solidFill>
                  <a:srgbClr val="0000FF"/>
                </a:solidFill>
              </a:rPr>
              <a:t>0.1 nm</a:t>
            </a:r>
          </a:p>
        </p:txBody>
      </p:sp>
      <p:sp>
        <p:nvSpPr>
          <p:cNvPr id="48172" name="Text Box 59"/>
          <p:cNvSpPr txBox="1">
            <a:spLocks noChangeArrowheads="1"/>
          </p:cNvSpPr>
          <p:nvPr/>
        </p:nvSpPr>
        <p:spPr bwMode="auto">
          <a:xfrm>
            <a:off x="685800" y="5119688"/>
            <a:ext cx="885825" cy="519112"/>
          </a:xfrm>
          <a:prstGeom prst="rect">
            <a:avLst/>
          </a:prstGeom>
          <a:noFill/>
          <a:ln w="9525">
            <a:noFill/>
            <a:miter lim="800000"/>
            <a:headEnd/>
            <a:tailEnd/>
          </a:ln>
        </p:spPr>
        <p:txBody>
          <a:bodyPr wrap="none">
            <a:spAutoFit/>
          </a:bodyPr>
          <a:lstStyle/>
          <a:p>
            <a:r>
              <a:rPr lang="en-US" sz="2800" b="0"/>
              <a:t>C   H</a:t>
            </a:r>
          </a:p>
        </p:txBody>
      </p:sp>
      <p:sp>
        <p:nvSpPr>
          <p:cNvPr id="48173" name="Line 60"/>
          <p:cNvSpPr>
            <a:spLocks noChangeShapeType="1"/>
          </p:cNvSpPr>
          <p:nvPr/>
        </p:nvSpPr>
        <p:spPr bwMode="auto">
          <a:xfrm flipH="1" flipV="1">
            <a:off x="990600" y="5370513"/>
            <a:ext cx="228600" cy="0"/>
          </a:xfrm>
          <a:prstGeom prst="line">
            <a:avLst/>
          </a:prstGeom>
          <a:noFill/>
          <a:ln w="38100">
            <a:solidFill>
              <a:schemeClr val="tx1"/>
            </a:solidFill>
            <a:round/>
            <a:headEnd/>
            <a:tailEnd/>
          </a:ln>
        </p:spPr>
        <p:txBody>
          <a:bodyPr/>
          <a:lstStyle/>
          <a:p>
            <a:endParaRPr lang="en-US"/>
          </a:p>
        </p:txBody>
      </p:sp>
      <p:sp>
        <p:nvSpPr>
          <p:cNvPr id="48174" name="Line 61"/>
          <p:cNvSpPr>
            <a:spLocks noChangeShapeType="1"/>
          </p:cNvSpPr>
          <p:nvPr/>
        </p:nvSpPr>
        <p:spPr bwMode="auto">
          <a:xfrm>
            <a:off x="920750" y="5638800"/>
            <a:ext cx="457200" cy="0"/>
          </a:xfrm>
          <a:prstGeom prst="line">
            <a:avLst/>
          </a:prstGeom>
          <a:noFill/>
          <a:ln w="28575">
            <a:solidFill>
              <a:srgbClr val="0000FF"/>
            </a:solidFill>
            <a:round/>
            <a:headEnd/>
            <a:tailEnd/>
          </a:ln>
        </p:spPr>
        <p:txBody>
          <a:bodyPr/>
          <a:lstStyle/>
          <a:p>
            <a:endParaRPr lang="en-US"/>
          </a:p>
        </p:txBody>
      </p:sp>
      <p:sp>
        <p:nvSpPr>
          <p:cNvPr id="48175" name="Line 62"/>
          <p:cNvSpPr>
            <a:spLocks noChangeShapeType="1"/>
          </p:cNvSpPr>
          <p:nvPr/>
        </p:nvSpPr>
        <p:spPr bwMode="auto">
          <a:xfrm flipV="1">
            <a:off x="920750" y="5562600"/>
            <a:ext cx="0" cy="152400"/>
          </a:xfrm>
          <a:prstGeom prst="line">
            <a:avLst/>
          </a:prstGeom>
          <a:noFill/>
          <a:ln w="28575">
            <a:solidFill>
              <a:srgbClr val="0000FF"/>
            </a:solidFill>
            <a:round/>
            <a:headEnd/>
            <a:tailEnd/>
          </a:ln>
        </p:spPr>
        <p:txBody>
          <a:bodyPr/>
          <a:lstStyle/>
          <a:p>
            <a:endParaRPr lang="en-US"/>
          </a:p>
        </p:txBody>
      </p:sp>
      <p:sp>
        <p:nvSpPr>
          <p:cNvPr id="48176" name="Line 63"/>
          <p:cNvSpPr>
            <a:spLocks noChangeShapeType="1"/>
          </p:cNvSpPr>
          <p:nvPr/>
        </p:nvSpPr>
        <p:spPr bwMode="auto">
          <a:xfrm flipV="1">
            <a:off x="1377950" y="5562600"/>
            <a:ext cx="0" cy="152400"/>
          </a:xfrm>
          <a:prstGeom prst="line">
            <a:avLst/>
          </a:prstGeom>
          <a:noFill/>
          <a:ln w="28575">
            <a:solidFill>
              <a:srgbClr val="0000FF"/>
            </a:solidFill>
            <a:round/>
            <a:headEnd/>
            <a:tailEnd/>
          </a:ln>
        </p:spPr>
        <p:txBody>
          <a:bodyPr/>
          <a:lstStyle/>
          <a:p>
            <a:endParaRPr lang="en-US"/>
          </a:p>
        </p:txBody>
      </p:sp>
      <p:sp>
        <p:nvSpPr>
          <p:cNvPr id="48177" name="Text Box 64"/>
          <p:cNvSpPr txBox="1">
            <a:spLocks noChangeArrowheads="1"/>
          </p:cNvSpPr>
          <p:nvPr/>
        </p:nvSpPr>
        <p:spPr bwMode="auto">
          <a:xfrm>
            <a:off x="762000" y="5699125"/>
            <a:ext cx="762000" cy="396875"/>
          </a:xfrm>
          <a:prstGeom prst="rect">
            <a:avLst/>
          </a:prstGeom>
          <a:noFill/>
          <a:ln w="9525">
            <a:noFill/>
            <a:miter lim="800000"/>
            <a:headEnd/>
            <a:tailEnd/>
          </a:ln>
        </p:spPr>
        <p:txBody>
          <a:bodyPr wrap="none">
            <a:spAutoFit/>
          </a:bodyPr>
          <a:lstStyle/>
          <a:p>
            <a:pPr algn="ctr"/>
            <a:r>
              <a:rPr lang="en-US">
                <a:solidFill>
                  <a:srgbClr val="0000FF"/>
                </a:solidFill>
              </a:rPr>
              <a:t>1.4 Å</a:t>
            </a:r>
          </a:p>
        </p:txBody>
      </p:sp>
      <p:sp>
        <p:nvSpPr>
          <p:cNvPr id="48178" name="Rectangle 65"/>
          <p:cNvSpPr>
            <a:spLocks noChangeArrowheads="1"/>
          </p:cNvSpPr>
          <p:nvPr/>
        </p:nvSpPr>
        <p:spPr bwMode="auto">
          <a:xfrm>
            <a:off x="3810000" y="3581400"/>
            <a:ext cx="5029200" cy="1301750"/>
          </a:xfrm>
          <a:prstGeom prst="rect">
            <a:avLst/>
          </a:prstGeom>
          <a:noFill/>
          <a:ln w="9525">
            <a:noFill/>
            <a:miter lim="800000"/>
            <a:headEnd/>
            <a:tailEnd/>
          </a:ln>
        </p:spPr>
        <p:txBody>
          <a:bodyPr>
            <a:spAutoFit/>
          </a:bodyPr>
          <a:lstStyle/>
          <a:p>
            <a:pPr marL="228600" indent="-228600">
              <a:spcBef>
                <a:spcPct val="20000"/>
              </a:spcBef>
              <a:buFontTx/>
              <a:buChar char="•"/>
            </a:pPr>
            <a:r>
              <a:rPr lang="en-US" sz="1800" b="0">
                <a:solidFill>
                  <a:srgbClr val="0000FF"/>
                </a:solidFill>
              </a:rPr>
              <a:t> dipole-dipole interaction</a:t>
            </a:r>
          </a:p>
          <a:p>
            <a:pPr marL="228600" indent="-228600">
              <a:spcBef>
                <a:spcPct val="20000"/>
              </a:spcBef>
              <a:buFontTx/>
              <a:buChar char="•"/>
            </a:pPr>
            <a:r>
              <a:rPr lang="en-US" sz="1800" b="0">
                <a:solidFill>
                  <a:srgbClr val="0000FF"/>
                </a:solidFill>
              </a:rPr>
              <a:t> Due to unequal sharing of electrons in a covalent bond (differing electronegativities).</a:t>
            </a:r>
          </a:p>
          <a:p>
            <a:pPr marL="228600" indent="-228600">
              <a:spcBef>
                <a:spcPct val="20000"/>
              </a:spcBef>
              <a:buFontTx/>
              <a:buChar char="•"/>
            </a:pPr>
            <a:r>
              <a:rPr lang="en-US" sz="1800" b="0">
                <a:solidFill>
                  <a:srgbClr val="0000FF"/>
                </a:solidFill>
              </a:rPr>
              <a:t> Short range, angle dependent</a:t>
            </a:r>
          </a:p>
        </p:txBody>
      </p:sp>
      <p:sp>
        <p:nvSpPr>
          <p:cNvPr id="48179" name="Text Box 66"/>
          <p:cNvSpPr txBox="1">
            <a:spLocks noChangeArrowheads="1"/>
          </p:cNvSpPr>
          <p:nvPr/>
        </p:nvSpPr>
        <p:spPr bwMode="auto">
          <a:xfrm>
            <a:off x="3657600" y="381000"/>
            <a:ext cx="1905000" cy="579438"/>
          </a:xfrm>
          <a:prstGeom prst="rect">
            <a:avLst/>
          </a:prstGeom>
          <a:noFill/>
          <a:ln w="9525">
            <a:noFill/>
            <a:miter lim="800000"/>
            <a:headEnd/>
            <a:tailEnd/>
          </a:ln>
        </p:spPr>
        <p:txBody>
          <a:bodyPr>
            <a:spAutoFit/>
          </a:bodyPr>
          <a:lstStyle/>
          <a:p>
            <a:pPr>
              <a:spcBef>
                <a:spcPct val="50000"/>
              </a:spcBef>
            </a:pPr>
            <a:r>
              <a:rPr lang="en-US" sz="3200">
                <a:solidFill>
                  <a:schemeClr val="hlink"/>
                </a:solidFill>
              </a:rPr>
              <a:t>HBONDs</a:t>
            </a:r>
            <a:r>
              <a:rPr lang="en-US"/>
              <a:t>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49155" name="Text Box 3"/>
          <p:cNvSpPr txBox="1">
            <a:spLocks noChangeArrowheads="1"/>
          </p:cNvSpPr>
          <p:nvPr/>
        </p:nvSpPr>
        <p:spPr bwMode="auto">
          <a:xfrm>
            <a:off x="609600" y="990600"/>
            <a:ext cx="4518025" cy="457200"/>
          </a:xfrm>
          <a:prstGeom prst="rect">
            <a:avLst/>
          </a:prstGeom>
          <a:noFill/>
          <a:ln w="9525">
            <a:noFill/>
            <a:miter lim="800000"/>
            <a:headEnd/>
            <a:tailEnd/>
          </a:ln>
        </p:spPr>
        <p:txBody>
          <a:bodyPr wrap="none">
            <a:spAutoFit/>
          </a:bodyPr>
          <a:lstStyle/>
          <a:p>
            <a:r>
              <a:rPr lang="en-US" sz="2400" b="0"/>
              <a:t>Why does helium liquify, solidify?</a:t>
            </a:r>
          </a:p>
        </p:txBody>
      </p:sp>
      <p:sp>
        <p:nvSpPr>
          <p:cNvPr id="49156" name="Text Box 4"/>
          <p:cNvSpPr txBox="1">
            <a:spLocks noChangeArrowheads="1"/>
          </p:cNvSpPr>
          <p:nvPr/>
        </p:nvSpPr>
        <p:spPr bwMode="auto">
          <a:xfrm>
            <a:off x="1371600" y="1524000"/>
            <a:ext cx="3140075" cy="701675"/>
          </a:xfrm>
          <a:prstGeom prst="rect">
            <a:avLst/>
          </a:prstGeom>
          <a:noFill/>
          <a:ln w="9525">
            <a:noFill/>
            <a:miter lim="800000"/>
            <a:headEnd/>
            <a:tailEnd/>
          </a:ln>
        </p:spPr>
        <p:txBody>
          <a:bodyPr>
            <a:spAutoFit/>
          </a:bodyPr>
          <a:lstStyle/>
          <a:p>
            <a:r>
              <a:rPr lang="en-US" sz="4000">
                <a:solidFill>
                  <a:srgbClr val="0000FF"/>
                </a:solidFill>
              </a:rPr>
              <a:t>2 He </a:t>
            </a:r>
            <a:r>
              <a:rPr lang="en-US" sz="4000">
                <a:solidFill>
                  <a:srgbClr val="0000FF"/>
                </a:solidFill>
                <a:sym typeface="Symbol" pitchFamily="18" charset="2"/>
              </a:rPr>
              <a:t> He</a:t>
            </a:r>
            <a:r>
              <a:rPr lang="en-US" sz="4000" baseline="-25000">
                <a:solidFill>
                  <a:srgbClr val="0000FF"/>
                </a:solidFill>
                <a:sym typeface="Symbol" pitchFamily="18" charset="2"/>
              </a:rPr>
              <a:t>2</a:t>
            </a:r>
            <a:endParaRPr lang="en-US" sz="4000">
              <a:solidFill>
                <a:srgbClr val="0000FF"/>
              </a:solidFill>
            </a:endParaRPr>
          </a:p>
        </p:txBody>
      </p:sp>
      <p:sp>
        <p:nvSpPr>
          <p:cNvPr id="49157" name="Rectangle 5"/>
          <p:cNvSpPr>
            <a:spLocks noChangeArrowheads="1"/>
          </p:cNvSpPr>
          <p:nvPr/>
        </p:nvSpPr>
        <p:spPr bwMode="auto">
          <a:xfrm>
            <a:off x="6400800" y="1600200"/>
            <a:ext cx="776288" cy="701675"/>
          </a:xfrm>
          <a:prstGeom prst="rect">
            <a:avLst/>
          </a:prstGeom>
          <a:noFill/>
          <a:ln w="9525">
            <a:noFill/>
            <a:miter lim="800000"/>
            <a:headEnd/>
            <a:tailEnd/>
          </a:ln>
        </p:spPr>
        <p:txBody>
          <a:bodyPr wrap="none">
            <a:spAutoFit/>
          </a:bodyPr>
          <a:lstStyle/>
          <a:p>
            <a:r>
              <a:rPr lang="en-US" sz="4000">
                <a:solidFill>
                  <a:srgbClr val="0000FF"/>
                </a:solidFill>
              </a:rPr>
              <a:t>He</a:t>
            </a:r>
          </a:p>
        </p:txBody>
      </p:sp>
      <p:sp>
        <p:nvSpPr>
          <p:cNvPr id="49158" name="Text Box 6"/>
          <p:cNvSpPr txBox="1">
            <a:spLocks noChangeArrowheads="1"/>
          </p:cNvSpPr>
          <p:nvPr/>
        </p:nvSpPr>
        <p:spPr bwMode="auto">
          <a:xfrm>
            <a:off x="7251700" y="1431925"/>
            <a:ext cx="449263" cy="396875"/>
          </a:xfrm>
          <a:prstGeom prst="rect">
            <a:avLst/>
          </a:prstGeom>
          <a:noFill/>
          <a:ln w="9525">
            <a:noFill/>
            <a:miter lim="800000"/>
            <a:headEnd/>
            <a:tailEnd/>
          </a:ln>
        </p:spPr>
        <p:txBody>
          <a:bodyPr wrap="none">
            <a:spAutoFit/>
          </a:bodyPr>
          <a:lstStyle/>
          <a:p>
            <a:r>
              <a:rPr lang="en-US"/>
              <a:t>1s</a:t>
            </a:r>
          </a:p>
        </p:txBody>
      </p:sp>
      <p:grpSp>
        <p:nvGrpSpPr>
          <p:cNvPr id="49159" name="Group 7"/>
          <p:cNvGrpSpPr>
            <a:grpSpLocks/>
          </p:cNvGrpSpPr>
          <p:nvPr/>
        </p:nvGrpSpPr>
        <p:grpSpPr bwMode="auto">
          <a:xfrm>
            <a:off x="7315200" y="1828800"/>
            <a:ext cx="304800" cy="304800"/>
            <a:chOff x="4320" y="2640"/>
            <a:chExt cx="192" cy="192"/>
          </a:xfrm>
        </p:grpSpPr>
        <p:sp>
          <p:nvSpPr>
            <p:cNvPr id="49163" name="Oval 8"/>
            <p:cNvSpPr>
              <a:spLocks noChangeArrowheads="1"/>
            </p:cNvSpPr>
            <p:nvPr/>
          </p:nvSpPr>
          <p:spPr bwMode="auto">
            <a:xfrm>
              <a:off x="4320" y="2640"/>
              <a:ext cx="192" cy="192"/>
            </a:xfrm>
            <a:prstGeom prst="ellipse">
              <a:avLst/>
            </a:prstGeom>
            <a:solidFill>
              <a:srgbClr val="FFFF00"/>
            </a:solidFill>
            <a:ln w="9525">
              <a:solidFill>
                <a:schemeClr val="tx1"/>
              </a:solidFill>
              <a:round/>
              <a:headEnd/>
              <a:tailEnd/>
            </a:ln>
          </p:spPr>
          <p:txBody>
            <a:bodyPr wrap="none" anchor="ctr"/>
            <a:lstStyle/>
            <a:p>
              <a:endParaRPr lang="en-US"/>
            </a:p>
          </p:txBody>
        </p:sp>
        <p:sp>
          <p:nvSpPr>
            <p:cNvPr id="49164" name="Oval 9"/>
            <p:cNvSpPr>
              <a:spLocks noChangeArrowheads="1"/>
            </p:cNvSpPr>
            <p:nvPr/>
          </p:nvSpPr>
          <p:spPr bwMode="auto">
            <a:xfrm>
              <a:off x="4352" y="27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9165" name="Oval 10"/>
            <p:cNvSpPr>
              <a:spLocks noChangeArrowheads="1"/>
            </p:cNvSpPr>
            <p:nvPr/>
          </p:nvSpPr>
          <p:spPr bwMode="auto">
            <a:xfrm>
              <a:off x="4424" y="2712"/>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49160" name="Text Box 11"/>
          <p:cNvSpPr txBox="1">
            <a:spLocks noChangeArrowheads="1"/>
          </p:cNvSpPr>
          <p:nvPr/>
        </p:nvSpPr>
        <p:spPr bwMode="auto">
          <a:xfrm>
            <a:off x="4953000" y="2514600"/>
            <a:ext cx="3705225" cy="701675"/>
          </a:xfrm>
          <a:prstGeom prst="rect">
            <a:avLst/>
          </a:prstGeom>
          <a:noFill/>
          <a:ln w="9525">
            <a:noFill/>
            <a:miter lim="800000"/>
            <a:headEnd/>
            <a:tailEnd/>
          </a:ln>
        </p:spPr>
        <p:txBody>
          <a:bodyPr wrap="none">
            <a:spAutoFit/>
          </a:bodyPr>
          <a:lstStyle/>
          <a:p>
            <a:r>
              <a:rPr lang="en-US"/>
              <a:t>?  non-covalent (no sharing of e</a:t>
            </a:r>
            <a:r>
              <a:rPr lang="en-US" baseline="30000"/>
              <a:t>-</a:t>
            </a:r>
            <a:r>
              <a:rPr lang="en-US"/>
              <a:t>)</a:t>
            </a:r>
          </a:p>
          <a:p>
            <a:r>
              <a:rPr lang="en-US"/>
              <a:t>?  not electrostatic (neutral)</a:t>
            </a:r>
          </a:p>
        </p:txBody>
      </p:sp>
      <p:pic>
        <p:nvPicPr>
          <p:cNvPr id="49161" name="Picture 12" descr="inert"/>
          <p:cNvPicPr>
            <a:picLocks noChangeAspect="1" noChangeArrowheads="1"/>
          </p:cNvPicPr>
          <p:nvPr/>
        </p:nvPicPr>
        <p:blipFill>
          <a:blip r:embed="rId3" cstate="print"/>
          <a:srcRect l="6667" t="3703" r="45833" b="49074"/>
          <a:stretch>
            <a:fillRect/>
          </a:stretch>
        </p:blipFill>
        <p:spPr bwMode="auto">
          <a:xfrm>
            <a:off x="304800" y="2819400"/>
            <a:ext cx="4343400" cy="3886200"/>
          </a:xfrm>
          <a:prstGeom prst="rect">
            <a:avLst/>
          </a:prstGeom>
          <a:noFill/>
          <a:ln w="9525">
            <a:noFill/>
            <a:miter lim="800000"/>
            <a:headEnd/>
            <a:tailEnd/>
          </a:ln>
        </p:spPr>
      </p:pic>
      <p:sp>
        <p:nvSpPr>
          <p:cNvPr id="49162" name="Rectangle 13"/>
          <p:cNvSpPr>
            <a:spLocks noChangeArrowheads="1"/>
          </p:cNvSpPr>
          <p:nvPr/>
        </p:nvSpPr>
        <p:spPr bwMode="auto">
          <a:xfrm>
            <a:off x="3733800" y="6400800"/>
            <a:ext cx="4970463" cy="304800"/>
          </a:xfrm>
          <a:prstGeom prst="rect">
            <a:avLst/>
          </a:prstGeom>
          <a:noFill/>
          <a:ln w="9525">
            <a:noFill/>
            <a:miter lim="800000"/>
            <a:headEnd/>
            <a:tailEnd/>
          </a:ln>
        </p:spPr>
        <p:txBody>
          <a:bodyPr wrap="none">
            <a:spAutoFit/>
          </a:bodyPr>
          <a:lstStyle/>
          <a:p>
            <a:r>
              <a:rPr lang="en-US" sz="1400">
                <a:latin typeface="Courier New" pitchFamily="49" charset="0"/>
              </a:rPr>
              <a:t>http://www.chem.uidaho.edu/~chem103/inert.jpg</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50179" name="Text Box 3"/>
          <p:cNvSpPr txBox="1">
            <a:spLocks noChangeArrowheads="1"/>
          </p:cNvSpPr>
          <p:nvPr/>
        </p:nvSpPr>
        <p:spPr bwMode="auto">
          <a:xfrm>
            <a:off x="609600" y="990600"/>
            <a:ext cx="4518025" cy="457200"/>
          </a:xfrm>
          <a:prstGeom prst="rect">
            <a:avLst/>
          </a:prstGeom>
          <a:noFill/>
          <a:ln w="9525">
            <a:noFill/>
            <a:miter lim="800000"/>
            <a:headEnd/>
            <a:tailEnd/>
          </a:ln>
        </p:spPr>
        <p:txBody>
          <a:bodyPr wrap="none">
            <a:spAutoFit/>
          </a:bodyPr>
          <a:lstStyle/>
          <a:p>
            <a:r>
              <a:rPr lang="en-US" sz="2400" b="0"/>
              <a:t>Why does helium liquify, solidify?</a:t>
            </a:r>
          </a:p>
        </p:txBody>
      </p:sp>
      <p:sp>
        <p:nvSpPr>
          <p:cNvPr id="50180" name="Text Box 4"/>
          <p:cNvSpPr txBox="1">
            <a:spLocks noChangeArrowheads="1"/>
          </p:cNvSpPr>
          <p:nvPr/>
        </p:nvSpPr>
        <p:spPr bwMode="auto">
          <a:xfrm>
            <a:off x="1371600" y="1524000"/>
            <a:ext cx="3140075" cy="701675"/>
          </a:xfrm>
          <a:prstGeom prst="rect">
            <a:avLst/>
          </a:prstGeom>
          <a:noFill/>
          <a:ln w="9525">
            <a:noFill/>
            <a:miter lim="800000"/>
            <a:headEnd/>
            <a:tailEnd/>
          </a:ln>
        </p:spPr>
        <p:txBody>
          <a:bodyPr>
            <a:spAutoFit/>
          </a:bodyPr>
          <a:lstStyle/>
          <a:p>
            <a:r>
              <a:rPr lang="en-US" sz="4000">
                <a:solidFill>
                  <a:srgbClr val="0000FF"/>
                </a:solidFill>
              </a:rPr>
              <a:t>2 He </a:t>
            </a:r>
            <a:r>
              <a:rPr lang="en-US" sz="4000">
                <a:solidFill>
                  <a:srgbClr val="0000FF"/>
                </a:solidFill>
                <a:sym typeface="Symbol" pitchFamily="18" charset="2"/>
              </a:rPr>
              <a:t> He</a:t>
            </a:r>
            <a:r>
              <a:rPr lang="en-US" sz="4000" baseline="-25000">
                <a:solidFill>
                  <a:srgbClr val="0000FF"/>
                </a:solidFill>
                <a:sym typeface="Symbol" pitchFamily="18" charset="2"/>
              </a:rPr>
              <a:t>2</a:t>
            </a:r>
            <a:endParaRPr lang="en-US" sz="4000">
              <a:solidFill>
                <a:srgbClr val="0000FF"/>
              </a:solidFill>
            </a:endParaRPr>
          </a:p>
        </p:txBody>
      </p:sp>
      <p:sp>
        <p:nvSpPr>
          <p:cNvPr id="50181" name="Oval 5"/>
          <p:cNvSpPr>
            <a:spLocks noChangeArrowheads="1"/>
          </p:cNvSpPr>
          <p:nvPr/>
        </p:nvSpPr>
        <p:spPr bwMode="auto">
          <a:xfrm>
            <a:off x="1752600" y="2533650"/>
            <a:ext cx="685800" cy="6858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0182" name="Group 6"/>
          <p:cNvGrpSpPr>
            <a:grpSpLocks/>
          </p:cNvGrpSpPr>
          <p:nvPr/>
        </p:nvGrpSpPr>
        <p:grpSpPr bwMode="auto">
          <a:xfrm>
            <a:off x="2324100" y="2514600"/>
            <a:ext cx="200025" cy="381000"/>
            <a:chOff x="762" y="3588"/>
            <a:chExt cx="126" cy="240"/>
          </a:xfrm>
        </p:grpSpPr>
        <p:sp>
          <p:nvSpPr>
            <p:cNvPr id="50200" name="Line 7"/>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0201" name="Group 8"/>
            <p:cNvGrpSpPr>
              <a:grpSpLocks/>
            </p:cNvGrpSpPr>
            <p:nvPr/>
          </p:nvGrpSpPr>
          <p:grpSpPr bwMode="auto">
            <a:xfrm>
              <a:off x="768" y="3648"/>
              <a:ext cx="96" cy="96"/>
              <a:chOff x="768" y="3648"/>
              <a:chExt cx="96" cy="96"/>
            </a:xfrm>
          </p:grpSpPr>
          <p:sp>
            <p:nvSpPr>
              <p:cNvPr id="50202" name="Oval 9"/>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0203" name="Line 10"/>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0183" name="Text Box 11"/>
          <p:cNvSpPr txBox="1">
            <a:spLocks noChangeArrowheads="1"/>
          </p:cNvSpPr>
          <p:nvPr/>
        </p:nvSpPr>
        <p:spPr bwMode="auto">
          <a:xfrm>
            <a:off x="1947863" y="2695575"/>
            <a:ext cx="319087" cy="366713"/>
          </a:xfrm>
          <a:prstGeom prst="rect">
            <a:avLst/>
          </a:prstGeom>
          <a:noFill/>
          <a:ln w="9525">
            <a:noFill/>
            <a:miter lim="800000"/>
            <a:headEnd/>
            <a:tailEnd/>
          </a:ln>
        </p:spPr>
        <p:txBody>
          <a:bodyPr wrap="none">
            <a:spAutoFit/>
          </a:bodyPr>
          <a:lstStyle/>
          <a:p>
            <a:r>
              <a:rPr lang="en-US" sz="1800"/>
              <a:t>+</a:t>
            </a:r>
          </a:p>
        </p:txBody>
      </p:sp>
      <p:sp>
        <p:nvSpPr>
          <p:cNvPr id="50184" name="Oval 12"/>
          <p:cNvSpPr>
            <a:spLocks noChangeArrowheads="1"/>
          </p:cNvSpPr>
          <p:nvPr/>
        </p:nvSpPr>
        <p:spPr bwMode="auto">
          <a:xfrm>
            <a:off x="2670175" y="2533650"/>
            <a:ext cx="685800" cy="6858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0185" name="Group 13"/>
          <p:cNvGrpSpPr>
            <a:grpSpLocks/>
          </p:cNvGrpSpPr>
          <p:nvPr/>
        </p:nvGrpSpPr>
        <p:grpSpPr bwMode="auto">
          <a:xfrm>
            <a:off x="3095625" y="3048000"/>
            <a:ext cx="381000" cy="200025"/>
            <a:chOff x="1377" y="3705"/>
            <a:chExt cx="240" cy="126"/>
          </a:xfrm>
        </p:grpSpPr>
        <p:sp>
          <p:nvSpPr>
            <p:cNvPr id="50196" name="Line 14"/>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0197" name="Group 15"/>
            <p:cNvGrpSpPr>
              <a:grpSpLocks/>
            </p:cNvGrpSpPr>
            <p:nvPr/>
          </p:nvGrpSpPr>
          <p:grpSpPr bwMode="auto">
            <a:xfrm>
              <a:off x="1446" y="3708"/>
              <a:ext cx="96" cy="96"/>
              <a:chOff x="768" y="3648"/>
              <a:chExt cx="96" cy="96"/>
            </a:xfrm>
          </p:grpSpPr>
          <p:sp>
            <p:nvSpPr>
              <p:cNvPr id="50198" name="Oval 16"/>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0199" name="Line 17"/>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0186" name="Text Box 18"/>
          <p:cNvSpPr txBox="1">
            <a:spLocks noChangeArrowheads="1"/>
          </p:cNvSpPr>
          <p:nvPr/>
        </p:nvSpPr>
        <p:spPr bwMode="auto">
          <a:xfrm>
            <a:off x="2852738" y="2695575"/>
            <a:ext cx="319087" cy="366713"/>
          </a:xfrm>
          <a:prstGeom prst="rect">
            <a:avLst/>
          </a:prstGeom>
          <a:noFill/>
          <a:ln w="9525">
            <a:noFill/>
            <a:miter lim="800000"/>
            <a:headEnd/>
            <a:tailEnd/>
          </a:ln>
        </p:spPr>
        <p:txBody>
          <a:bodyPr wrap="none">
            <a:spAutoFit/>
          </a:bodyPr>
          <a:lstStyle/>
          <a:p>
            <a:r>
              <a:rPr lang="en-US" sz="1800"/>
              <a:t>+</a:t>
            </a:r>
          </a:p>
        </p:txBody>
      </p:sp>
      <p:sp>
        <p:nvSpPr>
          <p:cNvPr id="50187" name="Rectangle 19"/>
          <p:cNvSpPr>
            <a:spLocks noChangeArrowheads="1"/>
          </p:cNvSpPr>
          <p:nvPr/>
        </p:nvSpPr>
        <p:spPr bwMode="auto">
          <a:xfrm>
            <a:off x="6400800" y="1600200"/>
            <a:ext cx="776288" cy="701675"/>
          </a:xfrm>
          <a:prstGeom prst="rect">
            <a:avLst/>
          </a:prstGeom>
          <a:noFill/>
          <a:ln w="9525">
            <a:noFill/>
            <a:miter lim="800000"/>
            <a:headEnd/>
            <a:tailEnd/>
          </a:ln>
        </p:spPr>
        <p:txBody>
          <a:bodyPr wrap="none">
            <a:spAutoFit/>
          </a:bodyPr>
          <a:lstStyle/>
          <a:p>
            <a:r>
              <a:rPr lang="en-US" sz="4000">
                <a:solidFill>
                  <a:srgbClr val="0000FF"/>
                </a:solidFill>
              </a:rPr>
              <a:t>He</a:t>
            </a:r>
          </a:p>
        </p:txBody>
      </p:sp>
      <p:sp>
        <p:nvSpPr>
          <p:cNvPr id="50188" name="Text Box 20"/>
          <p:cNvSpPr txBox="1">
            <a:spLocks noChangeArrowheads="1"/>
          </p:cNvSpPr>
          <p:nvPr/>
        </p:nvSpPr>
        <p:spPr bwMode="auto">
          <a:xfrm>
            <a:off x="7251700" y="1431925"/>
            <a:ext cx="449263" cy="396875"/>
          </a:xfrm>
          <a:prstGeom prst="rect">
            <a:avLst/>
          </a:prstGeom>
          <a:noFill/>
          <a:ln w="9525">
            <a:noFill/>
            <a:miter lim="800000"/>
            <a:headEnd/>
            <a:tailEnd/>
          </a:ln>
        </p:spPr>
        <p:txBody>
          <a:bodyPr wrap="none">
            <a:spAutoFit/>
          </a:bodyPr>
          <a:lstStyle/>
          <a:p>
            <a:r>
              <a:rPr lang="en-US"/>
              <a:t>1s</a:t>
            </a:r>
          </a:p>
        </p:txBody>
      </p:sp>
      <p:grpSp>
        <p:nvGrpSpPr>
          <p:cNvPr id="50189" name="Group 21"/>
          <p:cNvGrpSpPr>
            <a:grpSpLocks/>
          </p:cNvGrpSpPr>
          <p:nvPr/>
        </p:nvGrpSpPr>
        <p:grpSpPr bwMode="auto">
          <a:xfrm>
            <a:off x="7315200" y="1828800"/>
            <a:ext cx="304800" cy="304800"/>
            <a:chOff x="4320" y="2640"/>
            <a:chExt cx="192" cy="192"/>
          </a:xfrm>
        </p:grpSpPr>
        <p:sp>
          <p:nvSpPr>
            <p:cNvPr id="50193" name="Oval 22"/>
            <p:cNvSpPr>
              <a:spLocks noChangeArrowheads="1"/>
            </p:cNvSpPr>
            <p:nvPr/>
          </p:nvSpPr>
          <p:spPr bwMode="auto">
            <a:xfrm>
              <a:off x="4320" y="2640"/>
              <a:ext cx="192" cy="192"/>
            </a:xfrm>
            <a:prstGeom prst="ellipse">
              <a:avLst/>
            </a:prstGeom>
            <a:solidFill>
              <a:srgbClr val="FFFF00"/>
            </a:solidFill>
            <a:ln w="9525">
              <a:solidFill>
                <a:schemeClr val="tx1"/>
              </a:solidFill>
              <a:round/>
              <a:headEnd/>
              <a:tailEnd/>
            </a:ln>
          </p:spPr>
          <p:txBody>
            <a:bodyPr wrap="none" anchor="ctr"/>
            <a:lstStyle/>
            <a:p>
              <a:endParaRPr lang="en-US"/>
            </a:p>
          </p:txBody>
        </p:sp>
        <p:sp>
          <p:nvSpPr>
            <p:cNvPr id="50194" name="Oval 23"/>
            <p:cNvSpPr>
              <a:spLocks noChangeArrowheads="1"/>
            </p:cNvSpPr>
            <p:nvPr/>
          </p:nvSpPr>
          <p:spPr bwMode="auto">
            <a:xfrm>
              <a:off x="4352" y="27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50195" name="Oval 24"/>
            <p:cNvSpPr>
              <a:spLocks noChangeArrowheads="1"/>
            </p:cNvSpPr>
            <p:nvPr/>
          </p:nvSpPr>
          <p:spPr bwMode="auto">
            <a:xfrm>
              <a:off x="4424" y="2712"/>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50190" name="Text Box 25"/>
          <p:cNvSpPr txBox="1">
            <a:spLocks noChangeArrowheads="1"/>
          </p:cNvSpPr>
          <p:nvPr/>
        </p:nvSpPr>
        <p:spPr bwMode="auto">
          <a:xfrm>
            <a:off x="1219200" y="3962400"/>
            <a:ext cx="7315200" cy="701675"/>
          </a:xfrm>
          <a:prstGeom prst="rect">
            <a:avLst/>
          </a:prstGeom>
          <a:noFill/>
          <a:ln w="9525">
            <a:noFill/>
            <a:miter lim="800000"/>
            <a:headEnd/>
            <a:tailEnd/>
          </a:ln>
        </p:spPr>
        <p:txBody>
          <a:bodyPr>
            <a:spAutoFit/>
          </a:bodyPr>
          <a:lstStyle/>
          <a:p>
            <a:r>
              <a:rPr lang="en-US" b="0">
                <a:solidFill>
                  <a:srgbClr val="336600"/>
                </a:solidFill>
              </a:rPr>
              <a:t>Correlated motions of the electrons leading to instantaneous induced dipole-dipole interaction as atoms approach…</a:t>
            </a:r>
          </a:p>
        </p:txBody>
      </p:sp>
      <p:sp>
        <p:nvSpPr>
          <p:cNvPr id="50191" name="Text Box 26"/>
          <p:cNvSpPr txBox="1">
            <a:spLocks noChangeArrowheads="1"/>
          </p:cNvSpPr>
          <p:nvPr/>
        </p:nvSpPr>
        <p:spPr bwMode="auto">
          <a:xfrm>
            <a:off x="914400" y="3505200"/>
            <a:ext cx="5478463" cy="457200"/>
          </a:xfrm>
          <a:prstGeom prst="rect">
            <a:avLst/>
          </a:prstGeom>
          <a:noFill/>
          <a:ln w="9525">
            <a:noFill/>
            <a:miter lim="800000"/>
            <a:headEnd/>
            <a:tailEnd/>
          </a:ln>
        </p:spPr>
        <p:txBody>
          <a:bodyPr wrap="none">
            <a:spAutoFit/>
          </a:bodyPr>
          <a:lstStyle/>
          <a:p>
            <a:r>
              <a:rPr lang="en-US" sz="2400">
                <a:latin typeface="Arial Narrow" pitchFamily="34" charset="0"/>
              </a:rPr>
              <a:t>DISPERSION-ATTRACTION  (London forces)</a:t>
            </a:r>
          </a:p>
        </p:txBody>
      </p:sp>
      <p:sp>
        <p:nvSpPr>
          <p:cNvPr id="50192" name="Text Box 27"/>
          <p:cNvSpPr txBox="1">
            <a:spLocks noChangeArrowheads="1"/>
          </p:cNvSpPr>
          <p:nvPr/>
        </p:nvSpPr>
        <p:spPr bwMode="auto">
          <a:xfrm>
            <a:off x="4953000" y="2514600"/>
            <a:ext cx="3705225" cy="701675"/>
          </a:xfrm>
          <a:prstGeom prst="rect">
            <a:avLst/>
          </a:prstGeom>
          <a:noFill/>
          <a:ln w="9525">
            <a:noFill/>
            <a:miter lim="800000"/>
            <a:headEnd/>
            <a:tailEnd/>
          </a:ln>
        </p:spPr>
        <p:txBody>
          <a:bodyPr wrap="none">
            <a:spAutoFit/>
          </a:bodyPr>
          <a:lstStyle/>
          <a:p>
            <a:r>
              <a:rPr lang="en-US"/>
              <a:t>?  non-covalent (no sharing of e</a:t>
            </a:r>
            <a:r>
              <a:rPr lang="en-US" baseline="30000"/>
              <a:t>-</a:t>
            </a:r>
            <a:r>
              <a:rPr lang="en-US"/>
              <a:t>)</a:t>
            </a:r>
          </a:p>
          <a:p>
            <a:r>
              <a:rPr lang="en-US"/>
              <a:t>?  not electrostatic (neutral)</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24125" y="304800"/>
            <a:ext cx="3724275" cy="457200"/>
          </a:xfrm>
          <a:prstGeom prst="rect">
            <a:avLst/>
          </a:prstGeom>
          <a:noFill/>
          <a:ln w="9525">
            <a:noFill/>
            <a:miter lim="800000"/>
            <a:headEnd/>
            <a:tailEnd/>
          </a:ln>
        </p:spPr>
        <p:txBody>
          <a:bodyPr wrap="none">
            <a:spAutoFit/>
          </a:bodyPr>
          <a:lstStyle/>
          <a:p>
            <a:r>
              <a:rPr lang="en-US" sz="2400">
                <a:solidFill>
                  <a:schemeClr val="hlink"/>
                </a:solidFill>
              </a:rPr>
              <a:t>Intermolecular interactions</a:t>
            </a:r>
          </a:p>
        </p:txBody>
      </p:sp>
      <p:sp>
        <p:nvSpPr>
          <p:cNvPr id="51203" name="Text Box 3"/>
          <p:cNvSpPr txBox="1">
            <a:spLocks noChangeArrowheads="1"/>
          </p:cNvSpPr>
          <p:nvPr/>
        </p:nvSpPr>
        <p:spPr bwMode="auto">
          <a:xfrm>
            <a:off x="1219200" y="1447800"/>
            <a:ext cx="7315200" cy="701675"/>
          </a:xfrm>
          <a:prstGeom prst="rect">
            <a:avLst/>
          </a:prstGeom>
          <a:noFill/>
          <a:ln w="9525">
            <a:noFill/>
            <a:miter lim="800000"/>
            <a:headEnd/>
            <a:tailEnd/>
          </a:ln>
        </p:spPr>
        <p:txBody>
          <a:bodyPr>
            <a:spAutoFit/>
          </a:bodyPr>
          <a:lstStyle/>
          <a:p>
            <a:r>
              <a:rPr lang="en-US" b="0">
                <a:solidFill>
                  <a:srgbClr val="336600"/>
                </a:solidFill>
              </a:rPr>
              <a:t>Correlated motions of the electrons leading to instantaneous induced dipole-dipole interaction as atoms approach…</a:t>
            </a:r>
          </a:p>
        </p:txBody>
      </p:sp>
      <p:sp>
        <p:nvSpPr>
          <p:cNvPr id="51204" name="Text Box 4"/>
          <p:cNvSpPr txBox="1">
            <a:spLocks noChangeArrowheads="1"/>
          </p:cNvSpPr>
          <p:nvPr/>
        </p:nvSpPr>
        <p:spPr bwMode="auto">
          <a:xfrm>
            <a:off x="609600" y="2438400"/>
            <a:ext cx="7993063" cy="519113"/>
          </a:xfrm>
          <a:prstGeom prst="rect">
            <a:avLst/>
          </a:prstGeom>
          <a:noFill/>
          <a:ln w="9525">
            <a:noFill/>
            <a:miter lim="800000"/>
            <a:headEnd/>
            <a:tailEnd/>
          </a:ln>
        </p:spPr>
        <p:txBody>
          <a:bodyPr wrap="none">
            <a:spAutoFit/>
          </a:bodyPr>
          <a:lstStyle/>
          <a:p>
            <a:r>
              <a:rPr lang="en-US" sz="2800" b="0">
                <a:solidFill>
                  <a:srgbClr val="0000FF"/>
                </a:solidFill>
              </a:rPr>
              <a:t>E</a:t>
            </a:r>
            <a:r>
              <a:rPr lang="en-US" sz="2800" b="0" baseline="-25000">
                <a:solidFill>
                  <a:srgbClr val="0000FF"/>
                </a:solidFill>
              </a:rPr>
              <a:t>dispersion</a:t>
            </a:r>
            <a:r>
              <a:rPr lang="en-US" sz="2800" b="0">
                <a:solidFill>
                  <a:srgbClr val="0000FF"/>
                </a:solidFill>
              </a:rPr>
              <a:t> = -- B</a:t>
            </a:r>
            <a:r>
              <a:rPr lang="en-US" sz="2800" b="0" baseline="-25000">
                <a:solidFill>
                  <a:srgbClr val="0000FF"/>
                </a:solidFill>
              </a:rPr>
              <a:t>ij</a:t>
            </a:r>
            <a:r>
              <a:rPr lang="en-US" sz="2800" b="0">
                <a:solidFill>
                  <a:srgbClr val="0000FF"/>
                </a:solidFill>
              </a:rPr>
              <a:t> / r</a:t>
            </a:r>
            <a:r>
              <a:rPr lang="en-US" sz="2800" b="0" baseline="-25000">
                <a:solidFill>
                  <a:srgbClr val="0000FF"/>
                </a:solidFill>
              </a:rPr>
              <a:t>ij</a:t>
            </a:r>
            <a:r>
              <a:rPr lang="en-US" sz="2800" b="0" baseline="30000">
                <a:solidFill>
                  <a:srgbClr val="0000FF"/>
                </a:solidFill>
              </a:rPr>
              <a:t>6</a:t>
            </a:r>
            <a:r>
              <a:rPr lang="en-US" sz="2800" b="0">
                <a:solidFill>
                  <a:srgbClr val="0000FF"/>
                </a:solidFill>
              </a:rPr>
              <a:t> + higher order terms in r</a:t>
            </a:r>
            <a:r>
              <a:rPr lang="en-US" sz="2800" b="0" baseline="-25000">
                <a:solidFill>
                  <a:srgbClr val="0000FF"/>
                </a:solidFill>
              </a:rPr>
              <a:t>ij</a:t>
            </a:r>
            <a:r>
              <a:rPr lang="en-US" sz="2800" b="0" baseline="30000">
                <a:solidFill>
                  <a:srgbClr val="0000FF"/>
                </a:solidFill>
              </a:rPr>
              <a:t>-8</a:t>
            </a:r>
            <a:r>
              <a:rPr lang="en-US" sz="2800" b="0">
                <a:solidFill>
                  <a:srgbClr val="0000FF"/>
                </a:solidFill>
              </a:rPr>
              <a:t>, r</a:t>
            </a:r>
            <a:r>
              <a:rPr lang="en-US" sz="2800" b="0" baseline="-25000">
                <a:solidFill>
                  <a:srgbClr val="0000FF"/>
                </a:solidFill>
              </a:rPr>
              <a:t>ij</a:t>
            </a:r>
            <a:r>
              <a:rPr lang="en-US" sz="2800" b="0" baseline="30000">
                <a:solidFill>
                  <a:srgbClr val="0000FF"/>
                </a:solidFill>
              </a:rPr>
              <a:t>-10</a:t>
            </a:r>
            <a:endParaRPr lang="en-US" sz="2800" b="0">
              <a:solidFill>
                <a:srgbClr val="0000FF"/>
              </a:solidFill>
            </a:endParaRPr>
          </a:p>
        </p:txBody>
      </p:sp>
      <p:sp>
        <p:nvSpPr>
          <p:cNvPr id="51205" name="Text Box 5"/>
          <p:cNvSpPr txBox="1">
            <a:spLocks noChangeArrowheads="1"/>
          </p:cNvSpPr>
          <p:nvPr/>
        </p:nvSpPr>
        <p:spPr bwMode="auto">
          <a:xfrm>
            <a:off x="1447800" y="3505200"/>
            <a:ext cx="6297613" cy="396875"/>
          </a:xfrm>
          <a:prstGeom prst="rect">
            <a:avLst/>
          </a:prstGeom>
          <a:noFill/>
          <a:ln w="9525">
            <a:noFill/>
            <a:miter lim="800000"/>
            <a:headEnd/>
            <a:tailEnd/>
          </a:ln>
        </p:spPr>
        <p:txBody>
          <a:bodyPr wrap="none">
            <a:spAutoFit/>
          </a:bodyPr>
          <a:lstStyle/>
          <a:p>
            <a:r>
              <a:rPr lang="en-US"/>
              <a:t>Depends on </a:t>
            </a:r>
            <a:r>
              <a:rPr lang="en-US" i="1">
                <a:solidFill>
                  <a:schemeClr val="hlink"/>
                </a:solidFill>
              </a:rPr>
              <a:t>polarizability</a:t>
            </a:r>
            <a:r>
              <a:rPr lang="en-US"/>
              <a:t> (</a:t>
            </a:r>
            <a:r>
              <a:rPr lang="en-US">
                <a:sym typeface="Symbol" pitchFamily="18" charset="2"/>
              </a:rPr>
              <a:t></a:t>
            </a:r>
            <a:r>
              <a:rPr lang="en-US"/>
              <a:t>) and ionization potential (</a:t>
            </a:r>
            <a:r>
              <a:rPr lang="en-US">
                <a:sym typeface="Symbol" pitchFamily="18" charset="2"/>
              </a:rPr>
              <a:t></a:t>
            </a:r>
            <a:r>
              <a:rPr lang="en-US"/>
              <a:t>)</a:t>
            </a:r>
          </a:p>
        </p:txBody>
      </p:sp>
      <p:sp>
        <p:nvSpPr>
          <p:cNvPr id="51206" name="Text Box 6"/>
          <p:cNvSpPr txBox="1">
            <a:spLocks noChangeArrowheads="1"/>
          </p:cNvSpPr>
          <p:nvPr/>
        </p:nvSpPr>
        <p:spPr bwMode="auto">
          <a:xfrm>
            <a:off x="914400" y="990600"/>
            <a:ext cx="5478463" cy="457200"/>
          </a:xfrm>
          <a:prstGeom prst="rect">
            <a:avLst/>
          </a:prstGeom>
          <a:noFill/>
          <a:ln w="9525">
            <a:noFill/>
            <a:miter lim="800000"/>
            <a:headEnd/>
            <a:tailEnd/>
          </a:ln>
        </p:spPr>
        <p:txBody>
          <a:bodyPr wrap="none">
            <a:spAutoFit/>
          </a:bodyPr>
          <a:lstStyle/>
          <a:p>
            <a:r>
              <a:rPr lang="en-US" sz="2400">
                <a:latin typeface="Arial Narrow" pitchFamily="34" charset="0"/>
              </a:rPr>
              <a:t>DISPERSION-ATTRACTION  (London forces)</a:t>
            </a:r>
          </a:p>
        </p:txBody>
      </p:sp>
      <p:grpSp>
        <p:nvGrpSpPr>
          <p:cNvPr id="51207" name="Group 23"/>
          <p:cNvGrpSpPr>
            <a:grpSpLocks/>
          </p:cNvGrpSpPr>
          <p:nvPr/>
        </p:nvGrpSpPr>
        <p:grpSpPr bwMode="auto">
          <a:xfrm>
            <a:off x="1524000" y="5410200"/>
            <a:ext cx="1724025" cy="762000"/>
            <a:chOff x="264" y="2868"/>
            <a:chExt cx="1086" cy="480"/>
          </a:xfrm>
        </p:grpSpPr>
        <p:sp>
          <p:nvSpPr>
            <p:cNvPr id="51208" name="Oval 8"/>
            <p:cNvSpPr>
              <a:spLocks noChangeArrowheads="1"/>
            </p:cNvSpPr>
            <p:nvPr/>
          </p:nvSpPr>
          <p:spPr bwMode="auto">
            <a:xfrm>
              <a:off x="26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1209" name="Group 9"/>
            <p:cNvGrpSpPr>
              <a:grpSpLocks/>
            </p:cNvGrpSpPr>
            <p:nvPr/>
          </p:nvGrpSpPr>
          <p:grpSpPr bwMode="auto">
            <a:xfrm>
              <a:off x="624" y="2880"/>
              <a:ext cx="126" cy="240"/>
              <a:chOff x="762" y="3588"/>
              <a:chExt cx="126" cy="240"/>
            </a:xfrm>
          </p:grpSpPr>
          <p:sp>
            <p:nvSpPr>
              <p:cNvPr id="51218" name="Line 10"/>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1219" name="Group 11"/>
              <p:cNvGrpSpPr>
                <a:grpSpLocks/>
              </p:cNvGrpSpPr>
              <p:nvPr/>
            </p:nvGrpSpPr>
            <p:grpSpPr bwMode="auto">
              <a:xfrm>
                <a:off x="768" y="3648"/>
                <a:ext cx="96" cy="96"/>
                <a:chOff x="768" y="3648"/>
                <a:chExt cx="96" cy="96"/>
              </a:xfrm>
            </p:grpSpPr>
            <p:sp>
              <p:nvSpPr>
                <p:cNvPr id="51220" name="Oval 12"/>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1221" name="Line 13"/>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1210" name="Text Box 14"/>
            <p:cNvSpPr txBox="1">
              <a:spLocks noChangeArrowheads="1"/>
            </p:cNvSpPr>
            <p:nvPr/>
          </p:nvSpPr>
          <p:spPr bwMode="auto">
            <a:xfrm>
              <a:off x="387" y="2994"/>
              <a:ext cx="201" cy="231"/>
            </a:xfrm>
            <a:prstGeom prst="rect">
              <a:avLst/>
            </a:prstGeom>
            <a:noFill/>
            <a:ln w="9525">
              <a:noFill/>
              <a:miter lim="800000"/>
              <a:headEnd/>
              <a:tailEnd/>
            </a:ln>
          </p:spPr>
          <p:txBody>
            <a:bodyPr wrap="none">
              <a:spAutoFit/>
            </a:bodyPr>
            <a:lstStyle/>
            <a:p>
              <a:r>
                <a:rPr lang="en-US" sz="1800"/>
                <a:t>+</a:t>
              </a:r>
            </a:p>
          </p:txBody>
        </p:sp>
        <p:sp>
          <p:nvSpPr>
            <p:cNvPr id="51211" name="Oval 15"/>
            <p:cNvSpPr>
              <a:spLocks noChangeArrowheads="1"/>
            </p:cNvSpPr>
            <p:nvPr/>
          </p:nvSpPr>
          <p:spPr bwMode="auto">
            <a:xfrm>
              <a:off x="83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1212" name="Group 16"/>
            <p:cNvGrpSpPr>
              <a:grpSpLocks/>
            </p:cNvGrpSpPr>
            <p:nvPr/>
          </p:nvGrpSpPr>
          <p:grpSpPr bwMode="auto">
            <a:xfrm>
              <a:off x="1110" y="3216"/>
              <a:ext cx="240" cy="126"/>
              <a:chOff x="1377" y="3705"/>
              <a:chExt cx="240" cy="126"/>
            </a:xfrm>
          </p:grpSpPr>
          <p:sp>
            <p:nvSpPr>
              <p:cNvPr id="51214" name="Line 17"/>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1215" name="Group 18"/>
              <p:cNvGrpSpPr>
                <a:grpSpLocks/>
              </p:cNvGrpSpPr>
              <p:nvPr/>
            </p:nvGrpSpPr>
            <p:grpSpPr bwMode="auto">
              <a:xfrm>
                <a:off x="1446" y="3708"/>
                <a:ext cx="96" cy="96"/>
                <a:chOff x="768" y="3648"/>
                <a:chExt cx="96" cy="96"/>
              </a:xfrm>
            </p:grpSpPr>
            <p:sp>
              <p:nvSpPr>
                <p:cNvPr id="51216" name="Oval 19"/>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1217" name="Line 20"/>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1213" name="Text Box 21"/>
            <p:cNvSpPr txBox="1">
              <a:spLocks noChangeArrowheads="1"/>
            </p:cNvSpPr>
            <p:nvPr/>
          </p:nvSpPr>
          <p:spPr bwMode="auto">
            <a:xfrm>
              <a:off x="957" y="2994"/>
              <a:ext cx="201" cy="231"/>
            </a:xfrm>
            <a:prstGeom prst="rect">
              <a:avLst/>
            </a:prstGeom>
            <a:noFill/>
            <a:ln w="9525">
              <a:noFill/>
              <a:miter lim="800000"/>
              <a:headEnd/>
              <a:tailEnd/>
            </a:ln>
          </p:spPr>
          <p:txBody>
            <a:bodyPr wrap="none">
              <a:spAutoFit/>
            </a:bodyPr>
            <a:lstStyle/>
            <a:p>
              <a:r>
                <a:rPr lang="en-US" sz="1800"/>
                <a:t>+</a:t>
              </a:r>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228600"/>
            <a:ext cx="3654425" cy="457200"/>
          </a:xfrm>
          <a:prstGeom prst="rect">
            <a:avLst/>
          </a:prstGeom>
          <a:noFill/>
          <a:ln w="9525">
            <a:noFill/>
            <a:miter lim="800000"/>
            <a:headEnd/>
            <a:tailEnd/>
          </a:ln>
        </p:spPr>
        <p:txBody>
          <a:bodyPr wrap="none">
            <a:spAutoFit/>
          </a:bodyPr>
          <a:lstStyle/>
          <a:p>
            <a:r>
              <a:rPr lang="en-US" sz="2400">
                <a:solidFill>
                  <a:schemeClr val="hlink"/>
                </a:solidFill>
              </a:rPr>
              <a:t>Why doesn’t He</a:t>
            </a:r>
            <a:r>
              <a:rPr lang="en-US" sz="2400" baseline="-25000">
                <a:solidFill>
                  <a:schemeClr val="hlink"/>
                </a:solidFill>
              </a:rPr>
              <a:t>2</a:t>
            </a:r>
            <a:r>
              <a:rPr lang="en-US" sz="2400">
                <a:solidFill>
                  <a:schemeClr val="hlink"/>
                </a:solidFill>
              </a:rPr>
              <a:t> collapse?</a:t>
            </a:r>
          </a:p>
        </p:txBody>
      </p:sp>
      <p:sp>
        <p:nvSpPr>
          <p:cNvPr id="52227" name="Text Box 3"/>
          <p:cNvSpPr txBox="1">
            <a:spLocks noChangeArrowheads="1"/>
          </p:cNvSpPr>
          <p:nvPr/>
        </p:nvSpPr>
        <p:spPr bwMode="auto">
          <a:xfrm>
            <a:off x="1965325" y="850900"/>
            <a:ext cx="3446463" cy="396875"/>
          </a:xfrm>
          <a:prstGeom prst="rect">
            <a:avLst/>
          </a:prstGeom>
          <a:noFill/>
          <a:ln w="9525">
            <a:noFill/>
            <a:miter lim="800000"/>
            <a:headEnd/>
            <a:tailEnd/>
          </a:ln>
        </p:spPr>
        <p:txBody>
          <a:bodyPr wrap="none">
            <a:spAutoFit/>
          </a:bodyPr>
          <a:lstStyle/>
          <a:p>
            <a:r>
              <a:rPr lang="en-US"/>
              <a:t>PAULI EXCHANGE REPULSION</a:t>
            </a:r>
          </a:p>
        </p:txBody>
      </p:sp>
      <p:sp>
        <p:nvSpPr>
          <p:cNvPr id="52228" name="Text Box 4"/>
          <p:cNvSpPr txBox="1">
            <a:spLocks noChangeArrowheads="1"/>
          </p:cNvSpPr>
          <p:nvPr/>
        </p:nvSpPr>
        <p:spPr bwMode="auto">
          <a:xfrm>
            <a:off x="5715000" y="622300"/>
            <a:ext cx="3051175" cy="701675"/>
          </a:xfrm>
          <a:prstGeom prst="rect">
            <a:avLst/>
          </a:prstGeom>
          <a:noFill/>
          <a:ln w="9525">
            <a:noFill/>
            <a:miter lim="800000"/>
            <a:headEnd/>
            <a:tailEnd/>
          </a:ln>
        </p:spPr>
        <p:txBody>
          <a:bodyPr wrap="none">
            <a:spAutoFit/>
          </a:bodyPr>
          <a:lstStyle/>
          <a:p>
            <a:r>
              <a:rPr lang="en-US">
                <a:latin typeface="Arial Narrow" pitchFamily="34" charset="0"/>
              </a:rPr>
              <a:t>cannot occupy same orbitals</a:t>
            </a:r>
          </a:p>
          <a:p>
            <a:r>
              <a:rPr lang="en-US">
                <a:latin typeface="Arial Narrow" pitchFamily="34" charset="0"/>
              </a:rPr>
              <a:t>electron pair repulsion</a:t>
            </a:r>
          </a:p>
        </p:txBody>
      </p:sp>
      <p:sp>
        <p:nvSpPr>
          <p:cNvPr id="52229" name="Line 5"/>
          <p:cNvSpPr>
            <a:spLocks noChangeShapeType="1"/>
          </p:cNvSpPr>
          <p:nvPr/>
        </p:nvSpPr>
        <p:spPr bwMode="auto">
          <a:xfrm flipV="1">
            <a:off x="5410200" y="838200"/>
            <a:ext cx="304800" cy="152400"/>
          </a:xfrm>
          <a:prstGeom prst="line">
            <a:avLst/>
          </a:prstGeom>
          <a:noFill/>
          <a:ln w="28575">
            <a:solidFill>
              <a:schemeClr val="hlink"/>
            </a:solidFill>
            <a:round/>
            <a:headEnd/>
            <a:tailEnd/>
          </a:ln>
        </p:spPr>
        <p:txBody>
          <a:bodyPr/>
          <a:lstStyle/>
          <a:p>
            <a:endParaRPr lang="en-US"/>
          </a:p>
        </p:txBody>
      </p:sp>
      <p:sp>
        <p:nvSpPr>
          <p:cNvPr id="52230" name="Line 6"/>
          <p:cNvSpPr>
            <a:spLocks noChangeShapeType="1"/>
          </p:cNvSpPr>
          <p:nvPr/>
        </p:nvSpPr>
        <p:spPr bwMode="auto">
          <a:xfrm>
            <a:off x="5410200" y="990600"/>
            <a:ext cx="304800" cy="152400"/>
          </a:xfrm>
          <a:prstGeom prst="line">
            <a:avLst/>
          </a:prstGeom>
          <a:noFill/>
          <a:ln w="28575">
            <a:solidFill>
              <a:schemeClr val="hlink"/>
            </a:solidFill>
            <a:round/>
            <a:headEnd/>
            <a:tailEnd/>
          </a:ln>
        </p:spPr>
        <p:txBody>
          <a:bodyPr/>
          <a:lstStyle/>
          <a:p>
            <a:endParaRPr lang="en-US"/>
          </a:p>
        </p:txBody>
      </p:sp>
      <p:sp>
        <p:nvSpPr>
          <p:cNvPr id="52231" name="Text Box 7"/>
          <p:cNvSpPr txBox="1">
            <a:spLocks noChangeArrowheads="1"/>
          </p:cNvSpPr>
          <p:nvPr/>
        </p:nvSpPr>
        <p:spPr bwMode="auto">
          <a:xfrm>
            <a:off x="762000" y="1752600"/>
            <a:ext cx="7096125" cy="701675"/>
          </a:xfrm>
          <a:prstGeom prst="rect">
            <a:avLst/>
          </a:prstGeom>
          <a:noFill/>
          <a:ln w="9525">
            <a:noFill/>
            <a:miter lim="800000"/>
            <a:headEnd/>
            <a:tailEnd/>
          </a:ln>
        </p:spPr>
        <p:txBody>
          <a:bodyPr wrap="none">
            <a:spAutoFit/>
          </a:bodyPr>
          <a:lstStyle/>
          <a:p>
            <a:r>
              <a:rPr lang="en-US" sz="4000" b="0">
                <a:solidFill>
                  <a:srgbClr val="0000FF"/>
                </a:solidFill>
              </a:rPr>
              <a:t>E</a:t>
            </a:r>
            <a:r>
              <a:rPr lang="en-US" sz="4000" b="0" baseline="-25000">
                <a:solidFill>
                  <a:srgbClr val="0000FF"/>
                </a:solidFill>
              </a:rPr>
              <a:t>repulsion</a:t>
            </a:r>
            <a:r>
              <a:rPr lang="en-US" sz="4000" b="0">
                <a:solidFill>
                  <a:srgbClr val="0000FF"/>
                </a:solidFill>
              </a:rPr>
              <a:t> = + A</a:t>
            </a:r>
            <a:r>
              <a:rPr lang="en-US" sz="4000" b="0" baseline="-25000">
                <a:solidFill>
                  <a:srgbClr val="0000FF"/>
                </a:solidFill>
              </a:rPr>
              <a:t>ij</a:t>
            </a:r>
            <a:r>
              <a:rPr lang="en-US" sz="4000" b="0">
                <a:solidFill>
                  <a:srgbClr val="0000FF"/>
                </a:solidFill>
              </a:rPr>
              <a:t> / r</a:t>
            </a:r>
            <a:r>
              <a:rPr lang="en-US" sz="4000" b="0" baseline="-25000">
                <a:solidFill>
                  <a:srgbClr val="0000FF"/>
                </a:solidFill>
              </a:rPr>
              <a:t>ij</a:t>
            </a:r>
            <a:r>
              <a:rPr lang="en-US" sz="4000" b="0" baseline="30000">
                <a:solidFill>
                  <a:srgbClr val="0000FF"/>
                </a:solidFill>
              </a:rPr>
              <a:t>12</a:t>
            </a:r>
            <a:r>
              <a:rPr lang="en-US" sz="4000" b="0">
                <a:solidFill>
                  <a:srgbClr val="0000FF"/>
                </a:solidFill>
              </a:rPr>
              <a:t>   or  A</a:t>
            </a:r>
            <a:r>
              <a:rPr lang="en-US" sz="4000" b="0" baseline="-25000">
                <a:solidFill>
                  <a:srgbClr val="0000FF"/>
                </a:solidFill>
              </a:rPr>
              <a:t>ij</a:t>
            </a:r>
            <a:r>
              <a:rPr lang="en-US" sz="4000" b="0">
                <a:solidFill>
                  <a:srgbClr val="0000FF"/>
                </a:solidFill>
              </a:rPr>
              <a:t> e</a:t>
            </a:r>
            <a:r>
              <a:rPr lang="en-US" sz="4000" b="0" baseline="30000">
                <a:solidFill>
                  <a:srgbClr val="0000FF"/>
                </a:solidFill>
              </a:rPr>
              <a:t>-C</a:t>
            </a:r>
            <a:r>
              <a:rPr lang="en-US" sz="3200" b="0" baseline="30000">
                <a:solidFill>
                  <a:srgbClr val="0000FF"/>
                </a:solidFill>
              </a:rPr>
              <a:t>ij</a:t>
            </a:r>
            <a:r>
              <a:rPr lang="en-US" sz="4000" b="0" baseline="30000">
                <a:solidFill>
                  <a:srgbClr val="0000FF"/>
                </a:solidFill>
              </a:rPr>
              <a:t>r</a:t>
            </a:r>
            <a:r>
              <a:rPr lang="en-US" sz="3200" b="0" baseline="30000">
                <a:solidFill>
                  <a:srgbClr val="0000FF"/>
                </a:solidFill>
              </a:rPr>
              <a:t>ij</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rgbClr val="0000FF"/>
                </a:solidFill>
              </a:rPr>
              <a:t>Histidine	HIS	</a:t>
            </a:r>
            <a:r>
              <a:rPr lang="en-US">
                <a:solidFill>
                  <a:srgbClr val="0000FF"/>
                </a:solidFill>
              </a:rPr>
              <a:t>H</a:t>
            </a:r>
          </a:p>
          <a:p>
            <a:r>
              <a:rPr lang="en-US" b="0">
                <a:solidFill>
                  <a:srgbClr val="0000FF"/>
                </a:solidFill>
              </a:rPr>
              <a:t>Cysteine	CYS	</a:t>
            </a:r>
            <a:r>
              <a:rPr lang="en-US">
                <a:solidFill>
                  <a:srgbClr val="0000FF"/>
                </a:solidFill>
              </a:rPr>
              <a:t>C</a:t>
            </a:r>
          </a:p>
        </p:txBody>
      </p:sp>
      <p:pic>
        <p:nvPicPr>
          <p:cNvPr id="24579" name="Picture 14" descr="peptide"/>
          <p:cNvPicPr>
            <a:picLocks noChangeAspect="1" noChangeArrowheads="1"/>
          </p:cNvPicPr>
          <p:nvPr/>
        </p:nvPicPr>
        <p:blipFill>
          <a:blip r:embed="rId3" cstate="print"/>
          <a:srcRect/>
          <a:stretch>
            <a:fillRect/>
          </a:stretch>
        </p:blipFill>
        <p:spPr bwMode="auto">
          <a:xfrm>
            <a:off x="357188" y="457200"/>
            <a:ext cx="4291012" cy="5694363"/>
          </a:xfrm>
          <a:prstGeom prst="rect">
            <a:avLst/>
          </a:prstGeom>
          <a:noFill/>
          <a:ln w="9525">
            <a:noFill/>
            <a:miter lim="800000"/>
            <a:headEnd/>
            <a:tailEnd/>
          </a:ln>
        </p:spPr>
      </p:pic>
      <p:sp>
        <p:nvSpPr>
          <p:cNvPr id="24580" name="Text Box 15"/>
          <p:cNvSpPr txBox="1">
            <a:spLocks noChangeArrowheads="1"/>
          </p:cNvSpPr>
          <p:nvPr/>
        </p:nvSpPr>
        <p:spPr bwMode="auto">
          <a:xfrm>
            <a:off x="157163" y="6324600"/>
            <a:ext cx="4643437" cy="304800"/>
          </a:xfrm>
          <a:prstGeom prst="rect">
            <a:avLst/>
          </a:prstGeom>
          <a:noFill/>
          <a:ln w="9525">
            <a:noFill/>
            <a:miter lim="800000"/>
            <a:headEnd/>
            <a:tailEnd/>
          </a:ln>
        </p:spPr>
        <p:txBody>
          <a:bodyPr wrap="none">
            <a:spAutoFit/>
          </a:bodyPr>
          <a:lstStyle/>
          <a:p>
            <a:r>
              <a:rPr lang="en-US" sz="1400" b="0">
                <a:solidFill>
                  <a:srgbClr val="006666"/>
                </a:solidFill>
              </a:rPr>
              <a:t>From: Brandon &amp; Tooze, “Introduction to Protein Structure”</a:t>
            </a:r>
          </a:p>
        </p:txBody>
      </p:sp>
      <p:grpSp>
        <p:nvGrpSpPr>
          <p:cNvPr id="24581" name="Group 18"/>
          <p:cNvGrpSpPr>
            <a:grpSpLocks/>
          </p:cNvGrpSpPr>
          <p:nvPr/>
        </p:nvGrpSpPr>
        <p:grpSpPr bwMode="auto">
          <a:xfrm>
            <a:off x="4038600" y="533400"/>
            <a:ext cx="685800" cy="457200"/>
            <a:chOff x="4800" y="1200"/>
            <a:chExt cx="432" cy="288"/>
          </a:xfrm>
        </p:grpSpPr>
        <p:sp>
          <p:nvSpPr>
            <p:cNvPr id="24582" name="Oval 19"/>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24583" name="Text Box 20"/>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ennard-jones"/>
          <p:cNvPicPr>
            <a:picLocks noChangeAspect="1" noChangeArrowheads="1"/>
          </p:cNvPicPr>
          <p:nvPr/>
        </p:nvPicPr>
        <p:blipFill>
          <a:blip r:embed="rId3" cstate="print">
            <a:lum bright="-18000" contrast="42000"/>
          </a:blip>
          <a:srcRect/>
          <a:stretch>
            <a:fillRect/>
          </a:stretch>
        </p:blipFill>
        <p:spPr bwMode="auto">
          <a:xfrm>
            <a:off x="457200" y="152400"/>
            <a:ext cx="5181600" cy="5461000"/>
          </a:xfrm>
          <a:prstGeom prst="rect">
            <a:avLst/>
          </a:prstGeom>
          <a:noFill/>
          <a:ln w="9525">
            <a:noFill/>
            <a:miter lim="800000"/>
            <a:headEnd/>
            <a:tailEnd/>
          </a:ln>
        </p:spPr>
      </p:pic>
      <p:sp>
        <p:nvSpPr>
          <p:cNvPr id="53251" name="Text Box 3"/>
          <p:cNvSpPr txBox="1">
            <a:spLocks noChangeArrowheads="1"/>
          </p:cNvSpPr>
          <p:nvPr/>
        </p:nvSpPr>
        <p:spPr bwMode="auto">
          <a:xfrm>
            <a:off x="228600" y="5562600"/>
            <a:ext cx="5257800" cy="1157288"/>
          </a:xfrm>
          <a:prstGeom prst="rect">
            <a:avLst/>
          </a:prstGeom>
          <a:noFill/>
          <a:ln w="9525">
            <a:noFill/>
            <a:miter lim="800000"/>
            <a:headEnd/>
            <a:tailEnd/>
          </a:ln>
        </p:spPr>
        <p:txBody>
          <a:bodyPr>
            <a:spAutoFit/>
          </a:bodyPr>
          <a:lstStyle/>
          <a:p>
            <a:r>
              <a:rPr lang="en-US" sz="1400"/>
              <a:t>Representation of the energy of van der Waals interaction as a function of distance, r, between the centers of two atoms.  The energy was calculated using the empirical equation</a:t>
            </a:r>
          </a:p>
          <a:p>
            <a:r>
              <a:rPr lang="en-US" sz="2800">
                <a:solidFill>
                  <a:srgbClr val="0000FF"/>
                </a:solidFill>
              </a:rPr>
              <a:t>         E = A</a:t>
            </a:r>
            <a:r>
              <a:rPr lang="en-US" sz="2800" baseline="-25000">
                <a:solidFill>
                  <a:srgbClr val="0000FF"/>
                </a:solidFill>
              </a:rPr>
              <a:t>ij</a:t>
            </a:r>
            <a:r>
              <a:rPr lang="en-US" sz="2800">
                <a:solidFill>
                  <a:srgbClr val="0000FF"/>
                </a:solidFill>
              </a:rPr>
              <a:t>/r</a:t>
            </a:r>
            <a:r>
              <a:rPr lang="en-US" sz="2800" baseline="-25000">
                <a:solidFill>
                  <a:srgbClr val="0000FF"/>
                </a:solidFill>
              </a:rPr>
              <a:t>ij</a:t>
            </a:r>
            <a:r>
              <a:rPr lang="en-US" sz="2800" baseline="30000">
                <a:solidFill>
                  <a:srgbClr val="0000FF"/>
                </a:solidFill>
              </a:rPr>
              <a:t>12</a:t>
            </a:r>
            <a:r>
              <a:rPr lang="en-US" sz="2800">
                <a:solidFill>
                  <a:srgbClr val="0000FF"/>
                </a:solidFill>
              </a:rPr>
              <a:t> – B</a:t>
            </a:r>
            <a:r>
              <a:rPr lang="en-US" sz="2800" baseline="-25000">
                <a:solidFill>
                  <a:srgbClr val="0000FF"/>
                </a:solidFill>
              </a:rPr>
              <a:t>ij</a:t>
            </a:r>
            <a:r>
              <a:rPr lang="en-US" sz="2800">
                <a:solidFill>
                  <a:srgbClr val="0000FF"/>
                </a:solidFill>
              </a:rPr>
              <a:t>/r</a:t>
            </a:r>
            <a:r>
              <a:rPr lang="en-US" sz="2800" baseline="-25000">
                <a:solidFill>
                  <a:srgbClr val="0000FF"/>
                </a:solidFill>
              </a:rPr>
              <a:t>ij</a:t>
            </a:r>
            <a:r>
              <a:rPr lang="en-US" sz="2800" baseline="30000">
                <a:solidFill>
                  <a:srgbClr val="0000FF"/>
                </a:solidFill>
              </a:rPr>
              <a:t>6</a:t>
            </a:r>
            <a:endParaRPr lang="en-US" sz="2800">
              <a:solidFill>
                <a:srgbClr val="0000FF"/>
              </a:solidFill>
            </a:endParaRPr>
          </a:p>
        </p:txBody>
      </p:sp>
      <p:sp>
        <p:nvSpPr>
          <p:cNvPr id="53252" name="Line 4"/>
          <p:cNvSpPr>
            <a:spLocks noChangeShapeType="1"/>
          </p:cNvSpPr>
          <p:nvPr/>
        </p:nvSpPr>
        <p:spPr bwMode="auto">
          <a:xfrm flipH="1">
            <a:off x="3124200" y="2590800"/>
            <a:ext cx="381000" cy="762000"/>
          </a:xfrm>
          <a:prstGeom prst="line">
            <a:avLst/>
          </a:prstGeom>
          <a:noFill/>
          <a:ln w="28575">
            <a:solidFill>
              <a:schemeClr val="hlink"/>
            </a:solidFill>
            <a:round/>
            <a:headEnd/>
            <a:tailEnd type="arrow" w="med" len="med"/>
          </a:ln>
        </p:spPr>
        <p:txBody>
          <a:bodyPr/>
          <a:lstStyle/>
          <a:p>
            <a:endParaRPr lang="en-US"/>
          </a:p>
        </p:txBody>
      </p:sp>
      <p:sp>
        <p:nvSpPr>
          <p:cNvPr id="53253" name="Text Box 5"/>
          <p:cNvSpPr txBox="1">
            <a:spLocks noChangeArrowheads="1"/>
          </p:cNvSpPr>
          <p:nvPr/>
        </p:nvSpPr>
        <p:spPr bwMode="auto">
          <a:xfrm>
            <a:off x="3460750" y="2260600"/>
            <a:ext cx="398463"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s</a:t>
            </a:r>
          </a:p>
        </p:txBody>
      </p:sp>
      <p:sp>
        <p:nvSpPr>
          <p:cNvPr id="53254" name="Text Box 6"/>
          <p:cNvSpPr txBox="1">
            <a:spLocks noChangeArrowheads="1"/>
          </p:cNvSpPr>
          <p:nvPr/>
        </p:nvSpPr>
        <p:spPr bwMode="auto">
          <a:xfrm>
            <a:off x="3733800" y="4191000"/>
            <a:ext cx="422275" cy="519113"/>
          </a:xfrm>
          <a:prstGeom prst="rect">
            <a:avLst/>
          </a:prstGeom>
          <a:noFill/>
          <a:ln w="9525">
            <a:noFill/>
            <a:miter lim="800000"/>
            <a:headEnd/>
            <a:tailEnd/>
          </a:ln>
        </p:spPr>
        <p:txBody>
          <a:bodyPr wrap="none">
            <a:spAutoFit/>
          </a:bodyPr>
          <a:lstStyle/>
          <a:p>
            <a:r>
              <a:rPr lang="en-US" sz="2800" b="0">
                <a:solidFill>
                  <a:srgbClr val="0000FF"/>
                </a:solidFill>
              </a:rPr>
              <a:t>r</a:t>
            </a:r>
            <a:r>
              <a:rPr lang="en-US" sz="2800" b="0" baseline="30000">
                <a:solidFill>
                  <a:srgbClr val="0000FF"/>
                </a:solidFill>
                <a:latin typeface="Symbol" pitchFamily="18" charset="2"/>
              </a:rPr>
              <a:t>*</a:t>
            </a:r>
            <a:endParaRPr lang="en-US" sz="2800" b="0">
              <a:solidFill>
                <a:srgbClr val="0000FF"/>
              </a:solidFill>
              <a:latin typeface="Symbol" pitchFamily="18" charset="2"/>
            </a:endParaRPr>
          </a:p>
        </p:txBody>
      </p:sp>
      <p:sp>
        <p:nvSpPr>
          <p:cNvPr id="53255" name="Line 7"/>
          <p:cNvSpPr>
            <a:spLocks noChangeShapeType="1"/>
          </p:cNvSpPr>
          <p:nvPr/>
        </p:nvSpPr>
        <p:spPr bwMode="auto">
          <a:xfrm flipH="1" flipV="1">
            <a:off x="3352800" y="4419600"/>
            <a:ext cx="457200" cy="76200"/>
          </a:xfrm>
          <a:prstGeom prst="line">
            <a:avLst/>
          </a:prstGeom>
          <a:noFill/>
          <a:ln w="28575">
            <a:solidFill>
              <a:schemeClr val="hlink"/>
            </a:solidFill>
            <a:round/>
            <a:headEnd/>
            <a:tailEnd type="arrow" w="med" len="med"/>
          </a:ln>
        </p:spPr>
        <p:txBody>
          <a:bodyPr/>
          <a:lstStyle/>
          <a:p>
            <a:endParaRPr lang="en-US"/>
          </a:p>
        </p:txBody>
      </p:sp>
      <p:sp>
        <p:nvSpPr>
          <p:cNvPr id="53256" name="Text Box 8"/>
          <p:cNvSpPr txBox="1">
            <a:spLocks noChangeArrowheads="1"/>
          </p:cNvSpPr>
          <p:nvPr/>
        </p:nvSpPr>
        <p:spPr bwMode="auto">
          <a:xfrm>
            <a:off x="612775" y="3619500"/>
            <a:ext cx="339725" cy="519113"/>
          </a:xfrm>
          <a:prstGeom prst="rect">
            <a:avLst/>
          </a:prstGeom>
          <a:noFill/>
          <a:ln w="9525">
            <a:noFill/>
            <a:miter lim="800000"/>
            <a:headEnd/>
            <a:tailEnd/>
          </a:ln>
        </p:spPr>
        <p:txBody>
          <a:bodyPr wrap="none">
            <a:spAutoFit/>
          </a:bodyPr>
          <a:lstStyle/>
          <a:p>
            <a:r>
              <a:rPr lang="en-US" sz="2800" b="0">
                <a:solidFill>
                  <a:srgbClr val="0000FF"/>
                </a:solidFill>
                <a:latin typeface="Symbol" pitchFamily="18" charset="2"/>
              </a:rPr>
              <a:t>e</a:t>
            </a:r>
          </a:p>
        </p:txBody>
      </p:sp>
      <p:sp>
        <p:nvSpPr>
          <p:cNvPr id="53257" name="AutoShape 9"/>
          <p:cNvSpPr>
            <a:spLocks/>
          </p:cNvSpPr>
          <p:nvPr/>
        </p:nvSpPr>
        <p:spPr bwMode="auto">
          <a:xfrm>
            <a:off x="914400" y="3505200"/>
            <a:ext cx="152400" cy="838200"/>
          </a:xfrm>
          <a:prstGeom prst="leftBrace">
            <a:avLst>
              <a:gd name="adj1" fmla="val 45833"/>
              <a:gd name="adj2" fmla="val 50000"/>
            </a:avLst>
          </a:prstGeom>
          <a:noFill/>
          <a:ln w="28575">
            <a:solidFill>
              <a:schemeClr val="hlink"/>
            </a:solidFill>
            <a:round/>
            <a:headEnd/>
            <a:tailEnd/>
          </a:ln>
        </p:spPr>
        <p:txBody>
          <a:bodyPr wrap="none" anchor="ctr"/>
          <a:lstStyle/>
          <a:p>
            <a:endParaRPr lang="en-US"/>
          </a:p>
        </p:txBody>
      </p:sp>
      <p:grpSp>
        <p:nvGrpSpPr>
          <p:cNvPr id="53258" name="Group 10"/>
          <p:cNvGrpSpPr>
            <a:grpSpLocks/>
          </p:cNvGrpSpPr>
          <p:nvPr/>
        </p:nvGrpSpPr>
        <p:grpSpPr bwMode="auto">
          <a:xfrm>
            <a:off x="6003925" y="609600"/>
            <a:ext cx="2682875" cy="1295400"/>
            <a:chOff x="3782" y="384"/>
            <a:chExt cx="1690" cy="816"/>
          </a:xfrm>
        </p:grpSpPr>
        <p:sp>
          <p:nvSpPr>
            <p:cNvPr id="53278" name="Text Box 11"/>
            <p:cNvSpPr txBox="1">
              <a:spLocks noChangeArrowheads="1"/>
            </p:cNvSpPr>
            <p:nvPr/>
          </p:nvSpPr>
          <p:spPr bwMode="auto">
            <a:xfrm>
              <a:off x="3782" y="588"/>
              <a:ext cx="1594" cy="327"/>
            </a:xfrm>
            <a:prstGeom prst="rect">
              <a:avLst/>
            </a:prstGeom>
            <a:noFill/>
            <a:ln w="9525">
              <a:noFill/>
              <a:miter lim="800000"/>
              <a:headEnd/>
              <a:tailEnd/>
            </a:ln>
          </p:spPr>
          <p:txBody>
            <a:bodyPr wrap="none">
              <a:spAutoFit/>
            </a:bodyPr>
            <a:lstStyle/>
            <a:p>
              <a:r>
                <a:rPr lang="en-US" b="0"/>
                <a:t>V = 4</a:t>
              </a:r>
              <a:r>
                <a:rPr lang="en-US" b="0">
                  <a:latin typeface="Symbol" pitchFamily="18" charset="2"/>
                </a:rPr>
                <a:t>e  </a:t>
              </a:r>
              <a:r>
                <a:rPr lang="en-US" b="0"/>
                <a:t>         </a:t>
              </a:r>
              <a:r>
                <a:rPr lang="en-US" sz="2800" b="0"/>
                <a:t> </a:t>
              </a:r>
              <a:r>
                <a:rPr lang="en-US" b="0"/>
                <a:t>--            </a:t>
              </a:r>
            </a:p>
          </p:txBody>
        </p:sp>
        <p:sp>
          <p:nvSpPr>
            <p:cNvPr id="53279" name="Text Box 12"/>
            <p:cNvSpPr txBox="1">
              <a:spLocks noChangeArrowheads="1"/>
            </p:cNvSpPr>
            <p:nvPr/>
          </p:nvSpPr>
          <p:spPr bwMode="auto">
            <a:xfrm>
              <a:off x="4416" y="450"/>
              <a:ext cx="233" cy="634"/>
            </a:xfrm>
            <a:prstGeom prst="rect">
              <a:avLst/>
            </a:prstGeom>
            <a:noFill/>
            <a:ln w="9525">
              <a:noFill/>
              <a:miter lim="800000"/>
              <a:headEnd/>
              <a:tailEnd/>
            </a:ln>
          </p:spPr>
          <p:txBody>
            <a:bodyPr wrap="none">
              <a:spAutoFit/>
            </a:bodyPr>
            <a:lstStyle/>
            <a:p>
              <a:r>
                <a:rPr lang="en-US" b="0">
                  <a:latin typeface="Symbol" pitchFamily="18" charset="2"/>
                </a:rPr>
                <a:t>s</a:t>
              </a:r>
            </a:p>
            <a:p>
              <a:r>
                <a:rPr lang="en-US" b="0"/>
                <a:t>---</a:t>
              </a:r>
            </a:p>
            <a:p>
              <a:r>
                <a:rPr lang="en-US" b="0"/>
                <a:t>r</a:t>
              </a:r>
              <a:r>
                <a:rPr lang="en-US" b="0" baseline="-25000"/>
                <a:t>ij</a:t>
              </a:r>
              <a:endParaRPr lang="en-US" b="0"/>
            </a:p>
          </p:txBody>
        </p:sp>
        <p:sp>
          <p:nvSpPr>
            <p:cNvPr id="53280" name="AutoShape 13"/>
            <p:cNvSpPr>
              <a:spLocks noChangeArrowheads="1"/>
            </p:cNvSpPr>
            <p:nvPr/>
          </p:nvSpPr>
          <p:spPr bwMode="auto">
            <a:xfrm>
              <a:off x="4410" y="516"/>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81" name="AutoShape 14"/>
            <p:cNvSpPr>
              <a:spLocks noChangeArrowheads="1"/>
            </p:cNvSpPr>
            <p:nvPr/>
          </p:nvSpPr>
          <p:spPr bwMode="auto">
            <a:xfrm>
              <a:off x="4290" y="384"/>
              <a:ext cx="1182" cy="816"/>
            </a:xfrm>
            <a:prstGeom prst="bracePair">
              <a:avLst>
                <a:gd name="adj" fmla="val 8333"/>
              </a:avLst>
            </a:prstGeom>
            <a:noFill/>
            <a:ln w="9525">
              <a:solidFill>
                <a:schemeClr val="tx1"/>
              </a:solidFill>
              <a:round/>
              <a:headEnd/>
              <a:tailEnd/>
            </a:ln>
          </p:spPr>
          <p:txBody>
            <a:bodyPr wrap="none" anchor="ctr"/>
            <a:lstStyle/>
            <a:p>
              <a:endParaRPr lang="en-US"/>
            </a:p>
          </p:txBody>
        </p:sp>
        <p:sp>
          <p:nvSpPr>
            <p:cNvPr id="53282" name="Text Box 15"/>
            <p:cNvSpPr txBox="1">
              <a:spLocks noChangeArrowheads="1"/>
            </p:cNvSpPr>
            <p:nvPr/>
          </p:nvSpPr>
          <p:spPr bwMode="auto">
            <a:xfrm>
              <a:off x="4950" y="450"/>
              <a:ext cx="233" cy="634"/>
            </a:xfrm>
            <a:prstGeom prst="rect">
              <a:avLst/>
            </a:prstGeom>
            <a:noFill/>
            <a:ln w="9525">
              <a:noFill/>
              <a:miter lim="800000"/>
              <a:headEnd/>
              <a:tailEnd/>
            </a:ln>
          </p:spPr>
          <p:txBody>
            <a:bodyPr wrap="none">
              <a:spAutoFit/>
            </a:bodyPr>
            <a:lstStyle/>
            <a:p>
              <a:r>
                <a:rPr lang="en-US" b="0">
                  <a:latin typeface="Symbol" pitchFamily="18" charset="2"/>
                </a:rPr>
                <a:t>s</a:t>
              </a:r>
            </a:p>
            <a:p>
              <a:r>
                <a:rPr lang="en-US" b="0"/>
                <a:t>---</a:t>
              </a:r>
            </a:p>
            <a:p>
              <a:r>
                <a:rPr lang="en-US" b="0"/>
                <a:t>r</a:t>
              </a:r>
              <a:r>
                <a:rPr lang="en-US" b="0" baseline="-25000"/>
                <a:t>ij</a:t>
              </a:r>
              <a:endParaRPr lang="en-US" b="0"/>
            </a:p>
          </p:txBody>
        </p:sp>
        <p:sp>
          <p:nvSpPr>
            <p:cNvPr id="53283" name="AutoShape 16"/>
            <p:cNvSpPr>
              <a:spLocks noChangeArrowheads="1"/>
            </p:cNvSpPr>
            <p:nvPr/>
          </p:nvSpPr>
          <p:spPr bwMode="auto">
            <a:xfrm>
              <a:off x="4944" y="516"/>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84" name="Text Box 17"/>
            <p:cNvSpPr txBox="1">
              <a:spLocks noChangeArrowheads="1"/>
            </p:cNvSpPr>
            <p:nvPr/>
          </p:nvSpPr>
          <p:spPr bwMode="auto">
            <a:xfrm>
              <a:off x="4600" y="402"/>
              <a:ext cx="248" cy="192"/>
            </a:xfrm>
            <a:prstGeom prst="rect">
              <a:avLst/>
            </a:prstGeom>
            <a:noFill/>
            <a:ln w="9525">
              <a:noFill/>
              <a:miter lim="800000"/>
              <a:headEnd/>
              <a:tailEnd/>
            </a:ln>
          </p:spPr>
          <p:txBody>
            <a:bodyPr wrap="none">
              <a:spAutoFit/>
            </a:bodyPr>
            <a:lstStyle/>
            <a:p>
              <a:r>
                <a:rPr lang="en-US" sz="1400" b="0"/>
                <a:t>12</a:t>
              </a:r>
            </a:p>
          </p:txBody>
        </p:sp>
        <p:sp>
          <p:nvSpPr>
            <p:cNvPr id="53285" name="Text Box 18"/>
            <p:cNvSpPr txBox="1">
              <a:spLocks noChangeArrowheads="1"/>
            </p:cNvSpPr>
            <p:nvPr/>
          </p:nvSpPr>
          <p:spPr bwMode="auto">
            <a:xfrm>
              <a:off x="5130" y="408"/>
              <a:ext cx="182" cy="192"/>
            </a:xfrm>
            <a:prstGeom prst="rect">
              <a:avLst/>
            </a:prstGeom>
            <a:noFill/>
            <a:ln w="9525">
              <a:noFill/>
              <a:miter lim="800000"/>
              <a:headEnd/>
              <a:tailEnd/>
            </a:ln>
          </p:spPr>
          <p:txBody>
            <a:bodyPr wrap="none">
              <a:spAutoFit/>
            </a:bodyPr>
            <a:lstStyle/>
            <a:p>
              <a:r>
                <a:rPr lang="en-US" sz="1400" b="0"/>
                <a:t>6</a:t>
              </a:r>
            </a:p>
          </p:txBody>
        </p:sp>
      </p:grpSp>
      <p:grpSp>
        <p:nvGrpSpPr>
          <p:cNvPr id="53259" name="Group 19"/>
          <p:cNvGrpSpPr>
            <a:grpSpLocks/>
          </p:cNvGrpSpPr>
          <p:nvPr/>
        </p:nvGrpSpPr>
        <p:grpSpPr bwMode="auto">
          <a:xfrm>
            <a:off x="6003925" y="2438400"/>
            <a:ext cx="2682875" cy="1295400"/>
            <a:chOff x="3782" y="1536"/>
            <a:chExt cx="1690" cy="816"/>
          </a:xfrm>
        </p:grpSpPr>
        <p:sp>
          <p:nvSpPr>
            <p:cNvPr id="53270" name="Text Box 20"/>
            <p:cNvSpPr txBox="1">
              <a:spLocks noChangeArrowheads="1"/>
            </p:cNvSpPr>
            <p:nvPr/>
          </p:nvSpPr>
          <p:spPr bwMode="auto">
            <a:xfrm>
              <a:off x="3782" y="1740"/>
              <a:ext cx="1634" cy="327"/>
            </a:xfrm>
            <a:prstGeom prst="rect">
              <a:avLst/>
            </a:prstGeom>
            <a:noFill/>
            <a:ln w="9525">
              <a:noFill/>
              <a:miter lim="800000"/>
              <a:headEnd/>
              <a:tailEnd/>
            </a:ln>
          </p:spPr>
          <p:txBody>
            <a:bodyPr wrap="none">
              <a:spAutoFit/>
            </a:bodyPr>
            <a:lstStyle/>
            <a:p>
              <a:r>
                <a:rPr lang="en-US" b="0"/>
                <a:t>V =  </a:t>
              </a:r>
              <a:r>
                <a:rPr lang="en-US" b="0">
                  <a:latin typeface="Symbol" pitchFamily="18" charset="2"/>
                </a:rPr>
                <a:t>e  </a:t>
              </a:r>
              <a:r>
                <a:rPr lang="en-US" b="0"/>
                <a:t>         </a:t>
              </a:r>
              <a:r>
                <a:rPr lang="en-US" sz="2800" b="0"/>
                <a:t> </a:t>
              </a:r>
              <a:r>
                <a:rPr lang="en-US" b="0"/>
                <a:t>-- 2           </a:t>
              </a:r>
            </a:p>
          </p:txBody>
        </p:sp>
        <p:sp>
          <p:nvSpPr>
            <p:cNvPr id="53271" name="Text Box 21"/>
            <p:cNvSpPr txBox="1">
              <a:spLocks noChangeArrowheads="1"/>
            </p:cNvSpPr>
            <p:nvPr/>
          </p:nvSpPr>
          <p:spPr bwMode="auto">
            <a:xfrm>
              <a:off x="4416" y="1602"/>
              <a:ext cx="233" cy="634"/>
            </a:xfrm>
            <a:prstGeom prst="rect">
              <a:avLst/>
            </a:prstGeom>
            <a:noFill/>
            <a:ln w="9525">
              <a:noFill/>
              <a:miter lim="800000"/>
              <a:headEnd/>
              <a:tailEnd/>
            </a:ln>
          </p:spPr>
          <p:txBody>
            <a:bodyPr wrap="none">
              <a:spAutoFit/>
            </a:bodyPr>
            <a:lstStyle/>
            <a:p>
              <a:r>
                <a:rPr lang="en-US" b="0"/>
                <a:t>r</a:t>
              </a:r>
              <a:r>
                <a:rPr lang="en-US" b="0" baseline="30000">
                  <a:latin typeface="Symbol" pitchFamily="18" charset="2"/>
                </a:rPr>
                <a:t>*</a:t>
              </a:r>
              <a:endParaRPr lang="en-US" b="0">
                <a:latin typeface="Symbol" pitchFamily="18" charset="2"/>
              </a:endParaRPr>
            </a:p>
            <a:p>
              <a:r>
                <a:rPr lang="en-US" b="0"/>
                <a:t>---</a:t>
              </a:r>
            </a:p>
            <a:p>
              <a:r>
                <a:rPr lang="en-US" b="0"/>
                <a:t>r</a:t>
              </a:r>
              <a:r>
                <a:rPr lang="en-US" b="0" baseline="-25000"/>
                <a:t>ij</a:t>
              </a:r>
              <a:endParaRPr lang="en-US" b="0"/>
            </a:p>
          </p:txBody>
        </p:sp>
        <p:sp>
          <p:nvSpPr>
            <p:cNvPr id="53272" name="AutoShape 22"/>
            <p:cNvSpPr>
              <a:spLocks noChangeArrowheads="1"/>
            </p:cNvSpPr>
            <p:nvPr/>
          </p:nvSpPr>
          <p:spPr bwMode="auto">
            <a:xfrm>
              <a:off x="4410" y="1668"/>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73" name="AutoShape 23"/>
            <p:cNvSpPr>
              <a:spLocks noChangeArrowheads="1"/>
            </p:cNvSpPr>
            <p:nvPr/>
          </p:nvSpPr>
          <p:spPr bwMode="auto">
            <a:xfrm>
              <a:off x="4290" y="1536"/>
              <a:ext cx="1182" cy="816"/>
            </a:xfrm>
            <a:prstGeom prst="bracePair">
              <a:avLst>
                <a:gd name="adj" fmla="val 8333"/>
              </a:avLst>
            </a:prstGeom>
            <a:noFill/>
            <a:ln w="9525">
              <a:solidFill>
                <a:schemeClr val="tx1"/>
              </a:solidFill>
              <a:round/>
              <a:headEnd/>
              <a:tailEnd/>
            </a:ln>
          </p:spPr>
          <p:txBody>
            <a:bodyPr wrap="none" anchor="ctr"/>
            <a:lstStyle/>
            <a:p>
              <a:endParaRPr lang="en-US"/>
            </a:p>
          </p:txBody>
        </p:sp>
        <p:sp>
          <p:nvSpPr>
            <p:cNvPr id="53274" name="Text Box 24"/>
            <p:cNvSpPr txBox="1">
              <a:spLocks noChangeArrowheads="1"/>
            </p:cNvSpPr>
            <p:nvPr/>
          </p:nvSpPr>
          <p:spPr bwMode="auto">
            <a:xfrm>
              <a:off x="4950" y="1602"/>
              <a:ext cx="233" cy="634"/>
            </a:xfrm>
            <a:prstGeom prst="rect">
              <a:avLst/>
            </a:prstGeom>
            <a:noFill/>
            <a:ln w="9525">
              <a:noFill/>
              <a:miter lim="800000"/>
              <a:headEnd/>
              <a:tailEnd/>
            </a:ln>
          </p:spPr>
          <p:txBody>
            <a:bodyPr wrap="none">
              <a:spAutoFit/>
            </a:bodyPr>
            <a:lstStyle/>
            <a:p>
              <a:r>
                <a:rPr lang="en-US" b="0"/>
                <a:t>r</a:t>
              </a:r>
              <a:r>
                <a:rPr lang="en-US" b="0" baseline="30000">
                  <a:latin typeface="Symbol" pitchFamily="18" charset="2"/>
                </a:rPr>
                <a:t>*</a:t>
              </a:r>
              <a:endParaRPr lang="en-US" b="0">
                <a:latin typeface="Symbol" pitchFamily="18" charset="2"/>
              </a:endParaRPr>
            </a:p>
            <a:p>
              <a:r>
                <a:rPr lang="en-US" b="0"/>
                <a:t>---</a:t>
              </a:r>
            </a:p>
            <a:p>
              <a:r>
                <a:rPr lang="en-US" b="0"/>
                <a:t>r</a:t>
              </a:r>
              <a:r>
                <a:rPr lang="en-US" b="0" baseline="-25000"/>
                <a:t>ij</a:t>
              </a:r>
            </a:p>
          </p:txBody>
        </p:sp>
        <p:sp>
          <p:nvSpPr>
            <p:cNvPr id="53275" name="AutoShape 25"/>
            <p:cNvSpPr>
              <a:spLocks noChangeArrowheads="1"/>
            </p:cNvSpPr>
            <p:nvPr/>
          </p:nvSpPr>
          <p:spPr bwMode="auto">
            <a:xfrm>
              <a:off x="4944" y="1668"/>
              <a:ext cx="240" cy="576"/>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3276" name="Text Box 26"/>
            <p:cNvSpPr txBox="1">
              <a:spLocks noChangeArrowheads="1"/>
            </p:cNvSpPr>
            <p:nvPr/>
          </p:nvSpPr>
          <p:spPr bwMode="auto">
            <a:xfrm>
              <a:off x="4600" y="1554"/>
              <a:ext cx="248" cy="192"/>
            </a:xfrm>
            <a:prstGeom prst="rect">
              <a:avLst/>
            </a:prstGeom>
            <a:noFill/>
            <a:ln w="9525">
              <a:noFill/>
              <a:miter lim="800000"/>
              <a:headEnd/>
              <a:tailEnd/>
            </a:ln>
          </p:spPr>
          <p:txBody>
            <a:bodyPr wrap="none">
              <a:spAutoFit/>
            </a:bodyPr>
            <a:lstStyle/>
            <a:p>
              <a:r>
                <a:rPr lang="en-US" sz="1400" b="0"/>
                <a:t>12</a:t>
              </a:r>
            </a:p>
          </p:txBody>
        </p:sp>
        <p:sp>
          <p:nvSpPr>
            <p:cNvPr id="53277" name="Text Box 27"/>
            <p:cNvSpPr txBox="1">
              <a:spLocks noChangeArrowheads="1"/>
            </p:cNvSpPr>
            <p:nvPr/>
          </p:nvSpPr>
          <p:spPr bwMode="auto">
            <a:xfrm>
              <a:off x="5130" y="1560"/>
              <a:ext cx="182" cy="192"/>
            </a:xfrm>
            <a:prstGeom prst="rect">
              <a:avLst/>
            </a:prstGeom>
            <a:noFill/>
            <a:ln w="9525">
              <a:noFill/>
              <a:miter lim="800000"/>
              <a:headEnd/>
              <a:tailEnd/>
            </a:ln>
          </p:spPr>
          <p:txBody>
            <a:bodyPr wrap="none">
              <a:spAutoFit/>
            </a:bodyPr>
            <a:lstStyle/>
            <a:p>
              <a:r>
                <a:rPr lang="en-US" sz="1400" b="0"/>
                <a:t>6</a:t>
              </a:r>
            </a:p>
          </p:txBody>
        </p:sp>
      </p:grpSp>
      <p:grpSp>
        <p:nvGrpSpPr>
          <p:cNvPr id="53260" name="Group 28"/>
          <p:cNvGrpSpPr>
            <a:grpSpLocks/>
          </p:cNvGrpSpPr>
          <p:nvPr/>
        </p:nvGrpSpPr>
        <p:grpSpPr bwMode="auto">
          <a:xfrm>
            <a:off x="6934200" y="3962400"/>
            <a:ext cx="1323975" cy="514350"/>
            <a:chOff x="4214" y="2640"/>
            <a:chExt cx="834" cy="324"/>
          </a:xfrm>
        </p:grpSpPr>
        <p:sp>
          <p:nvSpPr>
            <p:cNvPr id="53267" name="Text Box 29"/>
            <p:cNvSpPr txBox="1">
              <a:spLocks noChangeArrowheads="1"/>
            </p:cNvSpPr>
            <p:nvPr/>
          </p:nvSpPr>
          <p:spPr bwMode="auto">
            <a:xfrm>
              <a:off x="4214" y="2693"/>
              <a:ext cx="834" cy="250"/>
            </a:xfrm>
            <a:prstGeom prst="rect">
              <a:avLst/>
            </a:prstGeom>
            <a:noFill/>
            <a:ln w="9525">
              <a:noFill/>
              <a:miter lim="800000"/>
              <a:headEnd/>
              <a:tailEnd/>
            </a:ln>
          </p:spPr>
          <p:txBody>
            <a:bodyPr wrap="none">
              <a:spAutoFit/>
            </a:bodyPr>
            <a:lstStyle/>
            <a:p>
              <a:r>
                <a:rPr lang="en-US" b="0">
                  <a:latin typeface="Symbol" pitchFamily="18" charset="2"/>
                </a:rPr>
                <a:t>s</a:t>
              </a:r>
              <a:r>
                <a:rPr lang="en-US" b="0"/>
                <a:t>    2   = r</a:t>
              </a:r>
              <a:r>
                <a:rPr lang="en-US" b="0" baseline="30000"/>
                <a:t>*</a:t>
              </a:r>
              <a:endParaRPr lang="en-US" b="0"/>
            </a:p>
          </p:txBody>
        </p:sp>
        <p:sp>
          <p:nvSpPr>
            <p:cNvPr id="53268" name="Freeform 30"/>
            <p:cNvSpPr>
              <a:spLocks/>
            </p:cNvSpPr>
            <p:nvPr/>
          </p:nvSpPr>
          <p:spPr bwMode="auto">
            <a:xfrm>
              <a:off x="4410" y="2724"/>
              <a:ext cx="288" cy="240"/>
            </a:xfrm>
            <a:custGeom>
              <a:avLst/>
              <a:gdLst>
                <a:gd name="T0" fmla="*/ 0 w 192"/>
                <a:gd name="T1" fmla="*/ 96 h 192"/>
                <a:gd name="T2" fmla="*/ 19 w 192"/>
                <a:gd name="T3" fmla="*/ 22 h 192"/>
                <a:gd name="T4" fmla="*/ 48 w 192"/>
                <a:gd name="T5" fmla="*/ 192 h 192"/>
                <a:gd name="T6" fmla="*/ 48 w 192"/>
                <a:gd name="T7" fmla="*/ 0 h 192"/>
                <a:gd name="T8" fmla="*/ 192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lnTo>
                    <a:pt x="19" y="22"/>
                  </a:lnTo>
                  <a:lnTo>
                    <a:pt x="48" y="192"/>
                  </a:lnTo>
                  <a:lnTo>
                    <a:pt x="48" y="0"/>
                  </a:lnTo>
                  <a:lnTo>
                    <a:pt x="192" y="0"/>
                  </a:lnTo>
                </a:path>
              </a:pathLst>
            </a:custGeom>
            <a:noFill/>
            <a:ln w="19050" cmpd="sng">
              <a:solidFill>
                <a:schemeClr val="tx1"/>
              </a:solidFill>
              <a:round/>
              <a:headEnd/>
              <a:tailEnd/>
            </a:ln>
          </p:spPr>
          <p:txBody>
            <a:bodyPr/>
            <a:lstStyle/>
            <a:p>
              <a:endParaRPr lang="en-US"/>
            </a:p>
          </p:txBody>
        </p:sp>
        <p:sp>
          <p:nvSpPr>
            <p:cNvPr id="53269" name="Text Box 31"/>
            <p:cNvSpPr txBox="1">
              <a:spLocks noChangeArrowheads="1"/>
            </p:cNvSpPr>
            <p:nvPr/>
          </p:nvSpPr>
          <p:spPr bwMode="auto">
            <a:xfrm>
              <a:off x="4362" y="2640"/>
              <a:ext cx="163" cy="154"/>
            </a:xfrm>
            <a:prstGeom prst="rect">
              <a:avLst/>
            </a:prstGeom>
            <a:noFill/>
            <a:ln w="9525">
              <a:noFill/>
              <a:miter lim="800000"/>
              <a:headEnd/>
              <a:tailEnd/>
            </a:ln>
          </p:spPr>
          <p:txBody>
            <a:bodyPr wrap="none">
              <a:spAutoFit/>
            </a:bodyPr>
            <a:lstStyle/>
            <a:p>
              <a:r>
                <a:rPr lang="en-US" sz="1000"/>
                <a:t>6</a:t>
              </a:r>
            </a:p>
          </p:txBody>
        </p:sp>
      </p:grpSp>
      <p:sp>
        <p:nvSpPr>
          <p:cNvPr id="53261" name="Text Box 32"/>
          <p:cNvSpPr txBox="1">
            <a:spLocks noChangeArrowheads="1"/>
          </p:cNvSpPr>
          <p:nvPr/>
        </p:nvSpPr>
        <p:spPr bwMode="auto">
          <a:xfrm>
            <a:off x="7451725" y="1917700"/>
            <a:ext cx="403225" cy="396875"/>
          </a:xfrm>
          <a:prstGeom prst="rect">
            <a:avLst/>
          </a:prstGeom>
          <a:noFill/>
          <a:ln w="9525">
            <a:noFill/>
            <a:miter lim="800000"/>
            <a:headEnd/>
            <a:tailEnd/>
          </a:ln>
        </p:spPr>
        <p:txBody>
          <a:bodyPr wrap="none">
            <a:spAutoFit/>
          </a:bodyPr>
          <a:lstStyle/>
          <a:p>
            <a:r>
              <a:rPr lang="en-US" b="0">
                <a:solidFill>
                  <a:schemeClr val="hlink"/>
                </a:solidFill>
              </a:rPr>
              <a:t>or</a:t>
            </a:r>
          </a:p>
        </p:txBody>
      </p:sp>
      <p:sp>
        <p:nvSpPr>
          <p:cNvPr id="53262" name="Text Box 33"/>
          <p:cNvSpPr txBox="1">
            <a:spLocks noChangeArrowheads="1"/>
          </p:cNvSpPr>
          <p:nvPr/>
        </p:nvSpPr>
        <p:spPr bwMode="auto">
          <a:xfrm>
            <a:off x="5867400" y="6172200"/>
            <a:ext cx="184150" cy="396875"/>
          </a:xfrm>
          <a:prstGeom prst="rect">
            <a:avLst/>
          </a:prstGeom>
          <a:noFill/>
          <a:ln w="9525">
            <a:noFill/>
            <a:miter lim="800000"/>
            <a:headEnd/>
            <a:tailEnd/>
          </a:ln>
        </p:spPr>
        <p:txBody>
          <a:bodyPr wrap="none">
            <a:spAutoFit/>
          </a:bodyPr>
          <a:lstStyle/>
          <a:p>
            <a:endParaRPr lang="en-US" b="0">
              <a:latin typeface="Arial Narrow" pitchFamily="34" charset="0"/>
            </a:endParaRPr>
          </a:p>
        </p:txBody>
      </p:sp>
      <p:sp>
        <p:nvSpPr>
          <p:cNvPr id="53263" name="Text Box 34"/>
          <p:cNvSpPr txBox="1">
            <a:spLocks noChangeArrowheads="1"/>
          </p:cNvSpPr>
          <p:nvPr/>
        </p:nvSpPr>
        <p:spPr bwMode="auto">
          <a:xfrm>
            <a:off x="5334000" y="6019800"/>
            <a:ext cx="3352800" cy="701675"/>
          </a:xfrm>
          <a:prstGeom prst="rect">
            <a:avLst/>
          </a:prstGeom>
          <a:noFill/>
          <a:ln w="9525">
            <a:noFill/>
            <a:miter lim="800000"/>
            <a:headEnd/>
            <a:tailEnd/>
          </a:ln>
        </p:spPr>
        <p:txBody>
          <a:bodyPr>
            <a:spAutoFit/>
          </a:bodyPr>
          <a:lstStyle/>
          <a:p>
            <a:pPr algn="ctr"/>
            <a:r>
              <a:rPr lang="en-US" b="0">
                <a:solidFill>
                  <a:schemeClr val="hlink"/>
                </a:solidFill>
              </a:rPr>
              <a:t>A</a:t>
            </a:r>
            <a:r>
              <a:rPr lang="en-US" b="0" baseline="-25000">
                <a:solidFill>
                  <a:schemeClr val="hlink"/>
                </a:solidFill>
              </a:rPr>
              <a:t>ij</a:t>
            </a:r>
            <a:r>
              <a:rPr lang="en-US" b="0">
                <a:solidFill>
                  <a:schemeClr val="hlink"/>
                </a:solidFill>
              </a:rPr>
              <a:t> and B</a:t>
            </a:r>
            <a:r>
              <a:rPr lang="en-US" b="0" baseline="-25000">
                <a:solidFill>
                  <a:schemeClr val="hlink"/>
                </a:solidFill>
              </a:rPr>
              <a:t>ij</a:t>
            </a:r>
            <a:r>
              <a:rPr lang="en-US" b="0">
                <a:solidFill>
                  <a:schemeClr val="hlink"/>
                </a:solidFill>
              </a:rPr>
              <a:t> represent pre-mixed parameters (A</a:t>
            </a:r>
            <a:r>
              <a:rPr lang="en-US" b="0" baseline="-25000">
                <a:solidFill>
                  <a:schemeClr val="hlink"/>
                </a:solidFill>
              </a:rPr>
              <a:t>ij</a:t>
            </a:r>
            <a:r>
              <a:rPr lang="en-US" b="0">
                <a:solidFill>
                  <a:schemeClr val="hlink"/>
                </a:solidFill>
              </a:rPr>
              <a:t> = A</a:t>
            </a:r>
            <a:r>
              <a:rPr lang="en-US" b="0" baseline="-25000">
                <a:solidFill>
                  <a:schemeClr val="hlink"/>
                </a:solidFill>
              </a:rPr>
              <a:t>i</a:t>
            </a:r>
            <a:r>
              <a:rPr lang="en-US" b="0">
                <a:solidFill>
                  <a:schemeClr val="hlink"/>
                </a:solidFill>
              </a:rPr>
              <a:t>A</a:t>
            </a:r>
            <a:r>
              <a:rPr lang="en-US" b="0" baseline="-25000">
                <a:solidFill>
                  <a:schemeClr val="hlink"/>
                </a:solidFill>
              </a:rPr>
              <a:t>j</a:t>
            </a:r>
            <a:r>
              <a:rPr lang="en-US" b="0">
                <a:solidFill>
                  <a:schemeClr val="hlink"/>
                </a:solidFill>
              </a:rPr>
              <a:t>)</a:t>
            </a:r>
          </a:p>
        </p:txBody>
      </p:sp>
      <p:grpSp>
        <p:nvGrpSpPr>
          <p:cNvPr id="53264" name="Group 35"/>
          <p:cNvGrpSpPr>
            <a:grpSpLocks/>
          </p:cNvGrpSpPr>
          <p:nvPr/>
        </p:nvGrpSpPr>
        <p:grpSpPr bwMode="auto">
          <a:xfrm>
            <a:off x="5943600" y="304800"/>
            <a:ext cx="685800" cy="457200"/>
            <a:chOff x="4800" y="1200"/>
            <a:chExt cx="432" cy="288"/>
          </a:xfrm>
        </p:grpSpPr>
        <p:sp>
          <p:nvSpPr>
            <p:cNvPr id="53265" name="Oval 36"/>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53266" name="Text Box 37"/>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23863" y="4038600"/>
            <a:ext cx="8720137" cy="1863725"/>
          </a:xfrm>
          <a:prstGeom prst="rect">
            <a:avLst/>
          </a:prstGeom>
          <a:noFill/>
          <a:ln w="9525">
            <a:noFill/>
            <a:miter lim="800000"/>
            <a:headEnd/>
            <a:tailEnd/>
          </a:ln>
        </p:spPr>
        <p:txBody>
          <a:bodyPr wrap="none">
            <a:spAutoFit/>
          </a:bodyPr>
          <a:lstStyle/>
          <a:p>
            <a:pPr defTabSz="395288"/>
            <a:r>
              <a:rPr lang="en-US" sz="1800" b="0"/>
              <a:t>van der Waals		</a:t>
            </a:r>
            <a:r>
              <a:rPr lang="en-US" sz="1800">
                <a:solidFill>
                  <a:srgbClr val="0000FF"/>
                </a:solidFill>
              </a:rPr>
              <a:t>0.5-1.0 kcal/mol</a:t>
            </a:r>
            <a:r>
              <a:rPr lang="en-US" sz="1800" b="0"/>
              <a:t>		London or dispersion attraction or</a:t>
            </a:r>
          </a:p>
          <a:p>
            <a:pPr defTabSz="395288"/>
            <a:r>
              <a:rPr lang="en-US" sz="1800" b="0"/>
              <a:t>											induced dipole.  Short range.  Temperature</a:t>
            </a:r>
          </a:p>
          <a:p>
            <a:pPr defTabSz="395288"/>
            <a:r>
              <a:rPr lang="en-US" sz="1800" b="0"/>
              <a:t>											dependent.</a:t>
            </a:r>
          </a:p>
          <a:p>
            <a:pPr defTabSz="395288">
              <a:spcBef>
                <a:spcPct val="15000"/>
              </a:spcBef>
            </a:pPr>
            <a:r>
              <a:rPr lang="en-US" sz="1800" b="0"/>
              <a:t>											</a:t>
            </a:r>
            <a:r>
              <a:rPr lang="en-US" sz="1800" b="0">
                <a:solidFill>
                  <a:srgbClr val="1E783C"/>
                </a:solidFill>
              </a:rPr>
              <a:t>Most prevalent in aliphatic (hydrocarbon)</a:t>
            </a:r>
          </a:p>
          <a:p>
            <a:pPr defTabSz="395288">
              <a:spcBef>
                <a:spcPct val="15000"/>
              </a:spcBef>
            </a:pPr>
            <a:r>
              <a:rPr lang="en-US" sz="1800" b="0">
                <a:solidFill>
                  <a:srgbClr val="1E783C"/>
                </a:solidFill>
              </a:rPr>
              <a:t>											or aromatic systems.</a:t>
            </a:r>
          </a:p>
          <a:p>
            <a:pPr defTabSz="395288">
              <a:spcBef>
                <a:spcPct val="15000"/>
              </a:spcBef>
            </a:pPr>
            <a:endParaRPr lang="en-US" sz="1800" b="0">
              <a:solidFill>
                <a:srgbClr val="1E783C"/>
              </a:solidFill>
            </a:endParaRPr>
          </a:p>
        </p:txBody>
      </p:sp>
      <p:grpSp>
        <p:nvGrpSpPr>
          <p:cNvPr id="54275" name="Group 6"/>
          <p:cNvGrpSpPr>
            <a:grpSpLocks/>
          </p:cNvGrpSpPr>
          <p:nvPr/>
        </p:nvGrpSpPr>
        <p:grpSpPr bwMode="auto">
          <a:xfrm>
            <a:off x="1447800" y="4572000"/>
            <a:ext cx="1724025" cy="762000"/>
            <a:chOff x="264" y="2868"/>
            <a:chExt cx="1086" cy="480"/>
          </a:xfrm>
        </p:grpSpPr>
        <p:sp>
          <p:nvSpPr>
            <p:cNvPr id="54279" name="Oval 7"/>
            <p:cNvSpPr>
              <a:spLocks noChangeArrowheads="1"/>
            </p:cNvSpPr>
            <p:nvPr/>
          </p:nvSpPr>
          <p:spPr bwMode="auto">
            <a:xfrm>
              <a:off x="26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4280" name="Group 8"/>
            <p:cNvGrpSpPr>
              <a:grpSpLocks/>
            </p:cNvGrpSpPr>
            <p:nvPr/>
          </p:nvGrpSpPr>
          <p:grpSpPr bwMode="auto">
            <a:xfrm>
              <a:off x="624" y="2880"/>
              <a:ext cx="126" cy="240"/>
              <a:chOff x="762" y="3588"/>
              <a:chExt cx="126" cy="240"/>
            </a:xfrm>
          </p:grpSpPr>
          <p:sp>
            <p:nvSpPr>
              <p:cNvPr id="54289" name="Line 9"/>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4290" name="Group 10"/>
              <p:cNvGrpSpPr>
                <a:grpSpLocks/>
              </p:cNvGrpSpPr>
              <p:nvPr/>
            </p:nvGrpSpPr>
            <p:grpSpPr bwMode="auto">
              <a:xfrm>
                <a:off x="768" y="3648"/>
                <a:ext cx="96" cy="96"/>
                <a:chOff x="768" y="3648"/>
                <a:chExt cx="96" cy="96"/>
              </a:xfrm>
            </p:grpSpPr>
            <p:sp>
              <p:nvSpPr>
                <p:cNvPr id="54291" name="Oval 11"/>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4292" name="Line 12"/>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4281" name="Text Box 13"/>
            <p:cNvSpPr txBox="1">
              <a:spLocks noChangeArrowheads="1"/>
            </p:cNvSpPr>
            <p:nvPr/>
          </p:nvSpPr>
          <p:spPr bwMode="auto">
            <a:xfrm>
              <a:off x="387" y="2994"/>
              <a:ext cx="201" cy="231"/>
            </a:xfrm>
            <a:prstGeom prst="rect">
              <a:avLst/>
            </a:prstGeom>
            <a:noFill/>
            <a:ln w="9525">
              <a:noFill/>
              <a:miter lim="800000"/>
              <a:headEnd/>
              <a:tailEnd/>
            </a:ln>
          </p:spPr>
          <p:txBody>
            <a:bodyPr wrap="none">
              <a:spAutoFit/>
            </a:bodyPr>
            <a:lstStyle/>
            <a:p>
              <a:r>
                <a:rPr lang="en-US" sz="1800"/>
                <a:t>+</a:t>
              </a:r>
            </a:p>
          </p:txBody>
        </p:sp>
        <p:sp>
          <p:nvSpPr>
            <p:cNvPr id="54282" name="Oval 14"/>
            <p:cNvSpPr>
              <a:spLocks noChangeArrowheads="1"/>
            </p:cNvSpPr>
            <p:nvPr/>
          </p:nvSpPr>
          <p:spPr bwMode="auto">
            <a:xfrm>
              <a:off x="834" y="2868"/>
              <a:ext cx="432" cy="48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4283" name="Group 15"/>
            <p:cNvGrpSpPr>
              <a:grpSpLocks/>
            </p:cNvGrpSpPr>
            <p:nvPr/>
          </p:nvGrpSpPr>
          <p:grpSpPr bwMode="auto">
            <a:xfrm>
              <a:off x="1110" y="3216"/>
              <a:ext cx="240" cy="126"/>
              <a:chOff x="1377" y="3705"/>
              <a:chExt cx="240" cy="126"/>
            </a:xfrm>
          </p:grpSpPr>
          <p:sp>
            <p:nvSpPr>
              <p:cNvPr id="54285" name="Line 16"/>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4286" name="Group 17"/>
              <p:cNvGrpSpPr>
                <a:grpSpLocks/>
              </p:cNvGrpSpPr>
              <p:nvPr/>
            </p:nvGrpSpPr>
            <p:grpSpPr bwMode="auto">
              <a:xfrm>
                <a:off x="1446" y="3708"/>
                <a:ext cx="96" cy="96"/>
                <a:chOff x="768" y="3648"/>
                <a:chExt cx="96" cy="96"/>
              </a:xfrm>
            </p:grpSpPr>
            <p:sp>
              <p:nvSpPr>
                <p:cNvPr id="54287" name="Oval 18"/>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4288" name="Line 19"/>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4284" name="Text Box 20"/>
            <p:cNvSpPr txBox="1">
              <a:spLocks noChangeArrowheads="1"/>
            </p:cNvSpPr>
            <p:nvPr/>
          </p:nvSpPr>
          <p:spPr bwMode="auto">
            <a:xfrm>
              <a:off x="957" y="2994"/>
              <a:ext cx="201" cy="231"/>
            </a:xfrm>
            <a:prstGeom prst="rect">
              <a:avLst/>
            </a:prstGeom>
            <a:noFill/>
            <a:ln w="9525">
              <a:noFill/>
              <a:miter lim="800000"/>
              <a:headEnd/>
              <a:tailEnd/>
            </a:ln>
          </p:spPr>
          <p:txBody>
            <a:bodyPr wrap="none">
              <a:spAutoFit/>
            </a:bodyPr>
            <a:lstStyle/>
            <a:p>
              <a:r>
                <a:rPr lang="en-US" sz="1800"/>
                <a:t>+</a:t>
              </a:r>
            </a:p>
          </p:txBody>
        </p:sp>
      </p:grpSp>
      <p:sp>
        <p:nvSpPr>
          <p:cNvPr id="54276" name="Rectangle 21"/>
          <p:cNvSpPr>
            <a:spLocks noChangeArrowheads="1"/>
          </p:cNvSpPr>
          <p:nvPr/>
        </p:nvSpPr>
        <p:spPr bwMode="auto">
          <a:xfrm>
            <a:off x="2286000" y="1371600"/>
            <a:ext cx="4876800" cy="641350"/>
          </a:xfrm>
          <a:prstGeom prst="rect">
            <a:avLst/>
          </a:prstGeom>
          <a:noFill/>
          <a:ln w="9525">
            <a:noFill/>
            <a:miter lim="800000"/>
            <a:headEnd/>
            <a:tailEnd/>
          </a:ln>
        </p:spPr>
        <p:txBody>
          <a:bodyPr>
            <a:spAutoFit/>
          </a:bodyPr>
          <a:lstStyle/>
          <a:p>
            <a:r>
              <a:rPr lang="en-US" sz="3600">
                <a:solidFill>
                  <a:srgbClr val="0000FF"/>
                </a:solidFill>
              </a:rPr>
              <a:t>E = A</a:t>
            </a:r>
            <a:r>
              <a:rPr lang="en-US" sz="3600" baseline="-25000">
                <a:solidFill>
                  <a:srgbClr val="0000FF"/>
                </a:solidFill>
              </a:rPr>
              <a:t>ij</a:t>
            </a:r>
            <a:r>
              <a:rPr lang="en-US" sz="3600">
                <a:solidFill>
                  <a:srgbClr val="0000FF"/>
                </a:solidFill>
              </a:rPr>
              <a:t>/r</a:t>
            </a:r>
            <a:r>
              <a:rPr lang="en-US" sz="3600" baseline="-25000">
                <a:solidFill>
                  <a:srgbClr val="0000FF"/>
                </a:solidFill>
              </a:rPr>
              <a:t>ij</a:t>
            </a:r>
            <a:r>
              <a:rPr lang="en-US" sz="3600" baseline="30000">
                <a:solidFill>
                  <a:srgbClr val="0000FF"/>
                </a:solidFill>
              </a:rPr>
              <a:t>12</a:t>
            </a:r>
            <a:r>
              <a:rPr lang="en-US" sz="3600">
                <a:solidFill>
                  <a:srgbClr val="0000FF"/>
                </a:solidFill>
              </a:rPr>
              <a:t> – B</a:t>
            </a:r>
            <a:r>
              <a:rPr lang="en-US" sz="3600" baseline="-25000">
                <a:solidFill>
                  <a:srgbClr val="0000FF"/>
                </a:solidFill>
              </a:rPr>
              <a:t>ij</a:t>
            </a:r>
            <a:r>
              <a:rPr lang="en-US" sz="3600">
                <a:solidFill>
                  <a:srgbClr val="0000FF"/>
                </a:solidFill>
              </a:rPr>
              <a:t>/r</a:t>
            </a:r>
            <a:r>
              <a:rPr lang="en-US" sz="3600" baseline="-25000">
                <a:solidFill>
                  <a:srgbClr val="0000FF"/>
                </a:solidFill>
              </a:rPr>
              <a:t>ij</a:t>
            </a:r>
            <a:r>
              <a:rPr lang="en-US" sz="3600" baseline="30000">
                <a:solidFill>
                  <a:srgbClr val="0000FF"/>
                </a:solidFill>
              </a:rPr>
              <a:t>6</a:t>
            </a:r>
          </a:p>
        </p:txBody>
      </p:sp>
      <p:sp>
        <p:nvSpPr>
          <p:cNvPr id="54277" name="Text Box 22"/>
          <p:cNvSpPr txBox="1">
            <a:spLocks noChangeArrowheads="1"/>
          </p:cNvSpPr>
          <p:nvPr/>
        </p:nvSpPr>
        <p:spPr bwMode="auto">
          <a:xfrm>
            <a:off x="1981200" y="685800"/>
            <a:ext cx="4740275" cy="519113"/>
          </a:xfrm>
          <a:prstGeom prst="rect">
            <a:avLst/>
          </a:prstGeom>
          <a:noFill/>
          <a:ln w="9525">
            <a:noFill/>
            <a:miter lim="800000"/>
            <a:headEnd/>
            <a:tailEnd/>
          </a:ln>
        </p:spPr>
        <p:txBody>
          <a:bodyPr>
            <a:spAutoFit/>
          </a:bodyPr>
          <a:lstStyle/>
          <a:p>
            <a:r>
              <a:rPr lang="en-US" sz="2800"/>
              <a:t>Net Van der Waals interaction</a:t>
            </a:r>
          </a:p>
        </p:txBody>
      </p:sp>
      <p:sp>
        <p:nvSpPr>
          <p:cNvPr id="54278" name="Text Box 23"/>
          <p:cNvSpPr txBox="1">
            <a:spLocks noChangeArrowheads="1"/>
          </p:cNvSpPr>
          <p:nvPr/>
        </p:nvSpPr>
        <p:spPr bwMode="auto">
          <a:xfrm>
            <a:off x="762000" y="2743200"/>
            <a:ext cx="7391400" cy="854075"/>
          </a:xfrm>
          <a:prstGeom prst="rect">
            <a:avLst/>
          </a:prstGeom>
          <a:noFill/>
          <a:ln w="9525">
            <a:noFill/>
            <a:miter lim="800000"/>
            <a:headEnd/>
            <a:tailEnd/>
          </a:ln>
        </p:spPr>
        <p:txBody>
          <a:bodyPr>
            <a:spAutoFit/>
          </a:bodyPr>
          <a:lstStyle/>
          <a:p>
            <a:pPr>
              <a:spcBef>
                <a:spcPct val="50000"/>
              </a:spcBef>
            </a:pPr>
            <a:r>
              <a:rPr lang="en-US"/>
              <a:t>Creates Steric Repulsions when atoms are close.</a:t>
            </a:r>
          </a:p>
          <a:p>
            <a:pPr>
              <a:spcBef>
                <a:spcPct val="50000"/>
              </a:spcBef>
            </a:pPr>
            <a:r>
              <a:rPr lang="en-US"/>
              <a:t>Creates weak binding when atoms are apart.</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1166813"/>
            <a:ext cx="8826500" cy="4267200"/>
          </a:xfrm>
          <a:prstGeom prst="rect">
            <a:avLst/>
          </a:prstGeom>
          <a:noFill/>
          <a:ln w="9525">
            <a:noFill/>
            <a:miter lim="800000"/>
            <a:headEnd/>
            <a:tailEnd/>
          </a:ln>
        </p:spPr>
        <p:txBody>
          <a:bodyPr wrap="none">
            <a:spAutoFit/>
          </a:bodyPr>
          <a:lstStyle/>
          <a:p>
            <a:pPr defTabSz="395288">
              <a:spcBef>
                <a:spcPct val="15000"/>
              </a:spcBef>
            </a:pPr>
            <a:r>
              <a:rPr lang="en-US" sz="1800" b="0"/>
              <a:t>Hydrogen bonds	</a:t>
            </a:r>
            <a:r>
              <a:rPr lang="en-US" sz="1800">
                <a:solidFill>
                  <a:srgbClr val="0000FF"/>
                </a:solidFill>
              </a:rPr>
              <a:t>1.0-10.0 kcal/mol</a:t>
            </a:r>
            <a:r>
              <a:rPr lang="en-US" sz="1800" b="0"/>
              <a:t>		dipole-dipole interaction</a:t>
            </a:r>
          </a:p>
          <a:p>
            <a:pPr defTabSz="395288">
              <a:spcBef>
                <a:spcPct val="15000"/>
              </a:spcBef>
            </a:pPr>
            <a:r>
              <a:rPr lang="en-US" sz="1800" b="0"/>
              <a:t>											</a:t>
            </a:r>
            <a:r>
              <a:rPr lang="en-US" sz="1800" b="0">
                <a:solidFill>
                  <a:srgbClr val="1E783C"/>
                </a:solidFill>
              </a:rPr>
              <a:t>Due to unequal sharing of electrons in a</a:t>
            </a:r>
          </a:p>
          <a:p>
            <a:pPr defTabSz="395288">
              <a:spcBef>
                <a:spcPct val="15000"/>
              </a:spcBef>
            </a:pPr>
            <a:r>
              <a:rPr lang="en-US" sz="1800" b="0">
                <a:solidFill>
                  <a:srgbClr val="1E783C"/>
                </a:solidFill>
              </a:rPr>
              <a:t>											covalent bond (differing electronegativities).</a:t>
            </a:r>
          </a:p>
          <a:p>
            <a:pPr defTabSz="395288">
              <a:spcBef>
                <a:spcPct val="15000"/>
              </a:spcBef>
            </a:pPr>
            <a:r>
              <a:rPr lang="en-US" sz="1800" b="0">
                <a:solidFill>
                  <a:srgbClr val="1E783C"/>
                </a:solidFill>
              </a:rPr>
              <a:t>											</a:t>
            </a:r>
            <a:r>
              <a:rPr lang="en-US" sz="1800" b="0"/>
              <a:t>Short range, angle dependent</a:t>
            </a:r>
            <a:endParaRPr lang="en-US" sz="1800" b="0">
              <a:solidFill>
                <a:srgbClr val="1E783C"/>
              </a:solidFill>
            </a:endParaRPr>
          </a:p>
          <a:p>
            <a:pPr defTabSz="395288">
              <a:spcBef>
                <a:spcPct val="15000"/>
              </a:spcBef>
            </a:pPr>
            <a:endParaRPr lang="en-US" sz="1800" b="0"/>
          </a:p>
          <a:p>
            <a:pPr defTabSz="395288"/>
            <a:endParaRPr lang="en-US" sz="1800" b="0"/>
          </a:p>
          <a:p>
            <a:pPr defTabSz="395288"/>
            <a:r>
              <a:rPr lang="en-US" sz="1800" b="0"/>
              <a:t>van der Waals		</a:t>
            </a:r>
            <a:r>
              <a:rPr lang="en-US" sz="1800">
                <a:solidFill>
                  <a:srgbClr val="0000FF"/>
                </a:solidFill>
              </a:rPr>
              <a:t>0.2-1.0 kcal/mol</a:t>
            </a:r>
            <a:r>
              <a:rPr lang="en-US" sz="1800" b="0"/>
              <a:t>		London or dispersion attraction or</a:t>
            </a:r>
          </a:p>
          <a:p>
            <a:pPr defTabSz="395288"/>
            <a:r>
              <a:rPr lang="en-US" sz="1800" b="0"/>
              <a:t>											induced dipole.  Short range.  Temperature</a:t>
            </a:r>
          </a:p>
          <a:p>
            <a:pPr defTabSz="395288"/>
            <a:r>
              <a:rPr lang="en-US" sz="1800" b="0"/>
              <a:t>											dependent.</a:t>
            </a:r>
          </a:p>
          <a:p>
            <a:pPr defTabSz="395288">
              <a:spcBef>
                <a:spcPct val="15000"/>
              </a:spcBef>
            </a:pPr>
            <a:r>
              <a:rPr lang="en-US" sz="1800" b="0"/>
              <a:t>											</a:t>
            </a:r>
            <a:r>
              <a:rPr lang="en-US" sz="1800" b="0">
                <a:solidFill>
                  <a:srgbClr val="1E783C"/>
                </a:solidFill>
              </a:rPr>
              <a:t>Most prevalent in aliphatic (hydrocarbon)</a:t>
            </a:r>
          </a:p>
          <a:p>
            <a:pPr defTabSz="395288">
              <a:spcBef>
                <a:spcPct val="15000"/>
              </a:spcBef>
            </a:pPr>
            <a:r>
              <a:rPr lang="en-US" sz="1800" b="0">
                <a:solidFill>
                  <a:srgbClr val="1E783C"/>
                </a:solidFill>
              </a:rPr>
              <a:t>											or aromatic systems.</a:t>
            </a:r>
          </a:p>
          <a:p>
            <a:pPr defTabSz="395288">
              <a:spcBef>
                <a:spcPct val="15000"/>
              </a:spcBef>
            </a:pPr>
            <a:endParaRPr lang="en-US" sz="1800" b="0">
              <a:solidFill>
                <a:srgbClr val="1E783C"/>
              </a:solidFill>
            </a:endParaRPr>
          </a:p>
          <a:p>
            <a:pPr defTabSz="395288">
              <a:spcBef>
                <a:spcPct val="15000"/>
              </a:spcBef>
            </a:pPr>
            <a:r>
              <a:rPr lang="en-US" sz="1800" b="0"/>
              <a:t>Ionic				</a:t>
            </a:r>
            <a:r>
              <a:rPr lang="en-US" sz="1800">
                <a:solidFill>
                  <a:srgbClr val="0000FF"/>
                </a:solidFill>
              </a:rPr>
              <a:t>5.0  kcal/mol</a:t>
            </a:r>
            <a:r>
              <a:rPr lang="en-US" sz="1800" b="0"/>
              <a:t>		least affected by temperature and distance</a:t>
            </a:r>
          </a:p>
          <a:p>
            <a:pPr defTabSz="395288"/>
            <a:endParaRPr lang="en-US" sz="1800" b="0"/>
          </a:p>
        </p:txBody>
      </p:sp>
      <p:sp>
        <p:nvSpPr>
          <p:cNvPr id="55299" name="Oval 3"/>
          <p:cNvSpPr>
            <a:spLocks noChangeArrowheads="1"/>
          </p:cNvSpPr>
          <p:nvPr/>
        </p:nvSpPr>
        <p:spPr bwMode="auto">
          <a:xfrm>
            <a:off x="1143000" y="3581400"/>
            <a:ext cx="685800" cy="7620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5300" name="Group 4"/>
          <p:cNvGrpSpPr>
            <a:grpSpLocks/>
          </p:cNvGrpSpPr>
          <p:nvPr/>
        </p:nvGrpSpPr>
        <p:grpSpPr bwMode="auto">
          <a:xfrm>
            <a:off x="1714500" y="3600450"/>
            <a:ext cx="200025" cy="381000"/>
            <a:chOff x="762" y="3588"/>
            <a:chExt cx="126" cy="240"/>
          </a:xfrm>
        </p:grpSpPr>
        <p:sp>
          <p:nvSpPr>
            <p:cNvPr id="55341" name="Line 5"/>
            <p:cNvSpPr>
              <a:spLocks noChangeShapeType="1"/>
            </p:cNvSpPr>
            <p:nvPr/>
          </p:nvSpPr>
          <p:spPr bwMode="auto">
            <a:xfrm>
              <a:off x="762" y="3588"/>
              <a:ext cx="126" cy="240"/>
            </a:xfrm>
            <a:prstGeom prst="line">
              <a:avLst/>
            </a:prstGeom>
            <a:noFill/>
            <a:ln w="28575">
              <a:solidFill>
                <a:srgbClr val="FF261B"/>
              </a:solidFill>
              <a:round/>
              <a:headEnd/>
              <a:tailEnd type="arrow" w="sm" len="sm"/>
            </a:ln>
          </p:spPr>
          <p:txBody>
            <a:bodyPr/>
            <a:lstStyle/>
            <a:p>
              <a:endParaRPr lang="en-US"/>
            </a:p>
          </p:txBody>
        </p:sp>
        <p:grpSp>
          <p:nvGrpSpPr>
            <p:cNvPr id="55342" name="Group 6"/>
            <p:cNvGrpSpPr>
              <a:grpSpLocks/>
            </p:cNvGrpSpPr>
            <p:nvPr/>
          </p:nvGrpSpPr>
          <p:grpSpPr bwMode="auto">
            <a:xfrm>
              <a:off x="768" y="3648"/>
              <a:ext cx="96" cy="96"/>
              <a:chOff x="768" y="3648"/>
              <a:chExt cx="96" cy="96"/>
            </a:xfrm>
          </p:grpSpPr>
          <p:sp>
            <p:nvSpPr>
              <p:cNvPr id="55343" name="Oval 7"/>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5344" name="Line 8"/>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5301" name="Text Box 9"/>
          <p:cNvSpPr txBox="1">
            <a:spLocks noChangeArrowheads="1"/>
          </p:cNvSpPr>
          <p:nvPr/>
        </p:nvSpPr>
        <p:spPr bwMode="auto">
          <a:xfrm>
            <a:off x="1338263" y="3781425"/>
            <a:ext cx="319087" cy="366713"/>
          </a:xfrm>
          <a:prstGeom prst="rect">
            <a:avLst/>
          </a:prstGeom>
          <a:noFill/>
          <a:ln w="9525">
            <a:noFill/>
            <a:miter lim="800000"/>
            <a:headEnd/>
            <a:tailEnd/>
          </a:ln>
        </p:spPr>
        <p:txBody>
          <a:bodyPr wrap="none">
            <a:spAutoFit/>
          </a:bodyPr>
          <a:lstStyle/>
          <a:p>
            <a:r>
              <a:rPr lang="en-US" sz="1800"/>
              <a:t>+</a:t>
            </a:r>
          </a:p>
        </p:txBody>
      </p:sp>
      <p:sp>
        <p:nvSpPr>
          <p:cNvPr id="55302" name="Oval 10"/>
          <p:cNvSpPr>
            <a:spLocks noChangeArrowheads="1"/>
          </p:cNvSpPr>
          <p:nvPr/>
        </p:nvSpPr>
        <p:spPr bwMode="auto">
          <a:xfrm>
            <a:off x="2047875" y="3581400"/>
            <a:ext cx="685800" cy="762000"/>
          </a:xfrm>
          <a:prstGeom prst="ellipse">
            <a:avLst/>
          </a:prstGeom>
          <a:solidFill>
            <a:srgbClr val="FFFF00"/>
          </a:solidFill>
          <a:ln w="28575">
            <a:solidFill>
              <a:srgbClr val="FF261B"/>
            </a:solidFill>
            <a:round/>
            <a:headEnd/>
            <a:tailEnd/>
          </a:ln>
        </p:spPr>
        <p:txBody>
          <a:bodyPr wrap="none" anchor="ctr"/>
          <a:lstStyle/>
          <a:p>
            <a:endParaRPr lang="en-US"/>
          </a:p>
        </p:txBody>
      </p:sp>
      <p:grpSp>
        <p:nvGrpSpPr>
          <p:cNvPr id="55303" name="Group 11"/>
          <p:cNvGrpSpPr>
            <a:grpSpLocks/>
          </p:cNvGrpSpPr>
          <p:nvPr/>
        </p:nvGrpSpPr>
        <p:grpSpPr bwMode="auto">
          <a:xfrm>
            <a:off x="2486025" y="4133850"/>
            <a:ext cx="381000" cy="200025"/>
            <a:chOff x="1377" y="3705"/>
            <a:chExt cx="240" cy="126"/>
          </a:xfrm>
        </p:grpSpPr>
        <p:sp>
          <p:nvSpPr>
            <p:cNvPr id="55337" name="Line 12"/>
            <p:cNvSpPr>
              <a:spLocks noChangeShapeType="1"/>
            </p:cNvSpPr>
            <p:nvPr/>
          </p:nvSpPr>
          <p:spPr bwMode="auto">
            <a:xfrm rot="3415124">
              <a:off x="1434" y="3648"/>
              <a:ext cx="126" cy="240"/>
            </a:xfrm>
            <a:prstGeom prst="line">
              <a:avLst/>
            </a:prstGeom>
            <a:noFill/>
            <a:ln w="28575">
              <a:solidFill>
                <a:srgbClr val="FF261B"/>
              </a:solidFill>
              <a:round/>
              <a:headEnd/>
              <a:tailEnd type="arrow" w="sm" len="sm"/>
            </a:ln>
          </p:spPr>
          <p:txBody>
            <a:bodyPr/>
            <a:lstStyle/>
            <a:p>
              <a:endParaRPr lang="en-US"/>
            </a:p>
          </p:txBody>
        </p:sp>
        <p:grpSp>
          <p:nvGrpSpPr>
            <p:cNvPr id="55338" name="Group 13"/>
            <p:cNvGrpSpPr>
              <a:grpSpLocks/>
            </p:cNvGrpSpPr>
            <p:nvPr/>
          </p:nvGrpSpPr>
          <p:grpSpPr bwMode="auto">
            <a:xfrm>
              <a:off x="1446" y="3708"/>
              <a:ext cx="96" cy="96"/>
              <a:chOff x="768" y="3648"/>
              <a:chExt cx="96" cy="96"/>
            </a:xfrm>
          </p:grpSpPr>
          <p:sp>
            <p:nvSpPr>
              <p:cNvPr id="55339" name="Oval 14"/>
              <p:cNvSpPr>
                <a:spLocks noChangeArrowheads="1"/>
              </p:cNvSpPr>
              <p:nvPr/>
            </p:nvSpPr>
            <p:spPr bwMode="auto">
              <a:xfrm>
                <a:off x="768" y="3648"/>
                <a:ext cx="96" cy="96"/>
              </a:xfrm>
              <a:prstGeom prst="ellipse">
                <a:avLst/>
              </a:prstGeom>
              <a:solidFill>
                <a:srgbClr val="3399FF"/>
              </a:solidFill>
              <a:ln w="28575">
                <a:solidFill>
                  <a:schemeClr val="tx1"/>
                </a:solidFill>
                <a:round/>
                <a:headEnd/>
                <a:tailEnd/>
              </a:ln>
            </p:spPr>
            <p:txBody>
              <a:bodyPr wrap="none" anchor="ctr"/>
              <a:lstStyle/>
              <a:p>
                <a:endParaRPr lang="en-US"/>
              </a:p>
            </p:txBody>
          </p:sp>
          <p:sp>
            <p:nvSpPr>
              <p:cNvPr id="55340" name="Line 15"/>
              <p:cNvSpPr>
                <a:spLocks noChangeShapeType="1"/>
              </p:cNvSpPr>
              <p:nvPr/>
            </p:nvSpPr>
            <p:spPr bwMode="auto">
              <a:xfrm>
                <a:off x="798" y="3696"/>
                <a:ext cx="48" cy="0"/>
              </a:xfrm>
              <a:prstGeom prst="line">
                <a:avLst/>
              </a:prstGeom>
              <a:noFill/>
              <a:ln w="28575">
                <a:solidFill>
                  <a:schemeClr val="bg1"/>
                </a:solidFill>
                <a:round/>
                <a:headEnd/>
                <a:tailEnd/>
              </a:ln>
            </p:spPr>
            <p:txBody>
              <a:bodyPr/>
              <a:lstStyle/>
              <a:p>
                <a:endParaRPr lang="en-US"/>
              </a:p>
            </p:txBody>
          </p:sp>
        </p:grpSp>
      </p:grpSp>
      <p:sp>
        <p:nvSpPr>
          <p:cNvPr id="55304" name="Text Box 16"/>
          <p:cNvSpPr txBox="1">
            <a:spLocks noChangeArrowheads="1"/>
          </p:cNvSpPr>
          <p:nvPr/>
        </p:nvSpPr>
        <p:spPr bwMode="auto">
          <a:xfrm>
            <a:off x="2243138" y="3781425"/>
            <a:ext cx="319087" cy="366713"/>
          </a:xfrm>
          <a:prstGeom prst="rect">
            <a:avLst/>
          </a:prstGeom>
          <a:noFill/>
          <a:ln w="9525">
            <a:noFill/>
            <a:miter lim="800000"/>
            <a:headEnd/>
            <a:tailEnd/>
          </a:ln>
        </p:spPr>
        <p:txBody>
          <a:bodyPr wrap="none">
            <a:spAutoFit/>
          </a:bodyPr>
          <a:lstStyle/>
          <a:p>
            <a:r>
              <a:rPr lang="en-US" sz="1800"/>
              <a:t>+</a:t>
            </a:r>
          </a:p>
        </p:txBody>
      </p:sp>
      <p:grpSp>
        <p:nvGrpSpPr>
          <p:cNvPr id="55305" name="Group 17"/>
          <p:cNvGrpSpPr>
            <a:grpSpLocks/>
          </p:cNvGrpSpPr>
          <p:nvPr/>
        </p:nvGrpSpPr>
        <p:grpSpPr bwMode="auto">
          <a:xfrm>
            <a:off x="1263650" y="1371600"/>
            <a:ext cx="1784350" cy="1744663"/>
            <a:chOff x="2284" y="3173"/>
            <a:chExt cx="1124" cy="1099"/>
          </a:xfrm>
        </p:grpSpPr>
        <p:sp>
          <p:nvSpPr>
            <p:cNvPr id="55316" name="Line 18"/>
            <p:cNvSpPr>
              <a:spLocks noChangeShapeType="1"/>
            </p:cNvSpPr>
            <p:nvPr/>
          </p:nvSpPr>
          <p:spPr bwMode="auto">
            <a:xfrm flipV="1">
              <a:off x="2573" y="3476"/>
              <a:ext cx="480" cy="480"/>
            </a:xfrm>
            <a:prstGeom prst="line">
              <a:avLst/>
            </a:prstGeom>
            <a:noFill/>
            <a:ln w="38100">
              <a:solidFill>
                <a:schemeClr val="accent1"/>
              </a:solidFill>
              <a:round/>
              <a:headEnd/>
              <a:tailEnd type="arrow" w="med" len="med"/>
            </a:ln>
          </p:spPr>
          <p:txBody>
            <a:bodyPr/>
            <a:lstStyle/>
            <a:p>
              <a:endParaRPr lang="en-US"/>
            </a:p>
          </p:txBody>
        </p:sp>
        <p:sp>
          <p:nvSpPr>
            <p:cNvPr id="55317" name="Text Box 19"/>
            <p:cNvSpPr txBox="1">
              <a:spLocks noChangeArrowheads="1"/>
            </p:cNvSpPr>
            <p:nvPr/>
          </p:nvSpPr>
          <p:spPr bwMode="auto">
            <a:xfrm>
              <a:off x="2663" y="3562"/>
              <a:ext cx="260" cy="327"/>
            </a:xfrm>
            <a:prstGeom prst="rect">
              <a:avLst/>
            </a:prstGeom>
            <a:noFill/>
            <a:ln w="9525">
              <a:noFill/>
              <a:miter lim="800000"/>
              <a:headEnd/>
              <a:tailEnd/>
            </a:ln>
          </p:spPr>
          <p:txBody>
            <a:bodyPr wrap="none">
              <a:spAutoFit/>
            </a:bodyPr>
            <a:lstStyle/>
            <a:p>
              <a:r>
                <a:rPr lang="en-US" sz="2800" b="0"/>
                <a:t>O</a:t>
              </a:r>
            </a:p>
          </p:txBody>
        </p:sp>
        <p:sp>
          <p:nvSpPr>
            <p:cNvPr id="55318" name="Text Box 20"/>
            <p:cNvSpPr txBox="1">
              <a:spLocks noChangeArrowheads="1"/>
            </p:cNvSpPr>
            <p:nvPr/>
          </p:nvSpPr>
          <p:spPr bwMode="auto">
            <a:xfrm>
              <a:off x="2703" y="3830"/>
              <a:ext cx="260" cy="327"/>
            </a:xfrm>
            <a:prstGeom prst="rect">
              <a:avLst/>
            </a:prstGeom>
            <a:noFill/>
            <a:ln w="9525">
              <a:noFill/>
              <a:miter lim="800000"/>
              <a:headEnd/>
              <a:tailEnd/>
            </a:ln>
          </p:spPr>
          <p:txBody>
            <a:bodyPr wrap="none">
              <a:spAutoFit/>
            </a:bodyPr>
            <a:lstStyle/>
            <a:p>
              <a:r>
                <a:rPr lang="en-US" sz="2800" b="0"/>
                <a:t>H</a:t>
              </a:r>
            </a:p>
          </p:txBody>
        </p:sp>
        <p:sp>
          <p:nvSpPr>
            <p:cNvPr id="55319" name="Oval 21"/>
            <p:cNvSpPr>
              <a:spLocks noChangeArrowheads="1"/>
            </p:cNvSpPr>
            <p:nvPr/>
          </p:nvSpPr>
          <p:spPr bwMode="auto">
            <a:xfrm>
              <a:off x="2653" y="3749"/>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0" name="Text Box 22"/>
            <p:cNvSpPr txBox="1">
              <a:spLocks noChangeArrowheads="1"/>
            </p:cNvSpPr>
            <p:nvPr/>
          </p:nvSpPr>
          <p:spPr bwMode="auto">
            <a:xfrm>
              <a:off x="2453" y="3557"/>
              <a:ext cx="260" cy="327"/>
            </a:xfrm>
            <a:prstGeom prst="rect">
              <a:avLst/>
            </a:prstGeom>
            <a:noFill/>
            <a:ln w="9525">
              <a:noFill/>
              <a:miter lim="800000"/>
              <a:headEnd/>
              <a:tailEnd/>
            </a:ln>
          </p:spPr>
          <p:txBody>
            <a:bodyPr wrap="none">
              <a:spAutoFit/>
            </a:bodyPr>
            <a:lstStyle/>
            <a:p>
              <a:r>
                <a:rPr lang="en-US" sz="2800" b="0"/>
                <a:t>H</a:t>
              </a:r>
            </a:p>
          </p:txBody>
        </p:sp>
        <p:sp>
          <p:nvSpPr>
            <p:cNvPr id="55321" name="Oval 23"/>
            <p:cNvSpPr>
              <a:spLocks noChangeArrowheads="1"/>
            </p:cNvSpPr>
            <p:nvPr/>
          </p:nvSpPr>
          <p:spPr bwMode="auto">
            <a:xfrm>
              <a:off x="2651" y="3677"/>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nvGrpSpPr>
            <p:cNvPr id="55322" name="Group 24"/>
            <p:cNvGrpSpPr>
              <a:grpSpLocks/>
            </p:cNvGrpSpPr>
            <p:nvPr/>
          </p:nvGrpSpPr>
          <p:grpSpPr bwMode="auto">
            <a:xfrm>
              <a:off x="2725" y="3286"/>
              <a:ext cx="130" cy="340"/>
              <a:chOff x="4067" y="638"/>
              <a:chExt cx="130" cy="340"/>
            </a:xfrm>
          </p:grpSpPr>
          <p:sp>
            <p:nvSpPr>
              <p:cNvPr id="55334" name="Freeform 25"/>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55335" name="Oval 26"/>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36" name="Oval 27"/>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grpSp>
          <p:nvGrpSpPr>
            <p:cNvPr id="55323" name="Group 28"/>
            <p:cNvGrpSpPr>
              <a:grpSpLocks/>
            </p:cNvGrpSpPr>
            <p:nvPr/>
          </p:nvGrpSpPr>
          <p:grpSpPr bwMode="auto">
            <a:xfrm rot="5400000">
              <a:off x="2980" y="3573"/>
              <a:ext cx="130" cy="340"/>
              <a:chOff x="4067" y="638"/>
              <a:chExt cx="130" cy="340"/>
            </a:xfrm>
          </p:grpSpPr>
          <p:sp>
            <p:nvSpPr>
              <p:cNvPr id="55331" name="Freeform 29"/>
              <p:cNvSpPr>
                <a:spLocks/>
              </p:cNvSpPr>
              <p:nvPr/>
            </p:nvSpPr>
            <p:spPr bwMode="auto">
              <a:xfrm>
                <a:off x="4067" y="638"/>
                <a:ext cx="130" cy="340"/>
              </a:xfrm>
              <a:custGeom>
                <a:avLst/>
                <a:gdLst>
                  <a:gd name="T0" fmla="*/ 127 w 130"/>
                  <a:gd name="T1" fmla="*/ 78 h 340"/>
                  <a:gd name="T2" fmla="*/ 53 w 130"/>
                  <a:gd name="T3" fmla="*/ 339 h 340"/>
                  <a:gd name="T4" fmla="*/ 3 w 130"/>
                  <a:gd name="T5" fmla="*/ 72 h 340"/>
                  <a:gd name="T6" fmla="*/ 69 w 130"/>
                  <a:gd name="T7" fmla="*/ 1 h 340"/>
                  <a:gd name="T8" fmla="*/ 127 w 130"/>
                  <a:gd name="T9" fmla="*/ 78 h 340"/>
                  <a:gd name="T10" fmla="*/ 0 60000 65536"/>
                  <a:gd name="T11" fmla="*/ 0 60000 65536"/>
                  <a:gd name="T12" fmla="*/ 0 60000 65536"/>
                  <a:gd name="T13" fmla="*/ 0 60000 65536"/>
                  <a:gd name="T14" fmla="*/ 0 60000 65536"/>
                  <a:gd name="T15" fmla="*/ 0 w 130"/>
                  <a:gd name="T16" fmla="*/ 0 h 340"/>
                  <a:gd name="T17" fmla="*/ 130 w 130"/>
                  <a:gd name="T18" fmla="*/ 340 h 340"/>
                </a:gdLst>
                <a:ahLst/>
                <a:cxnLst>
                  <a:cxn ang="T10">
                    <a:pos x="T0" y="T1"/>
                  </a:cxn>
                  <a:cxn ang="T11">
                    <a:pos x="T2" y="T3"/>
                  </a:cxn>
                  <a:cxn ang="T12">
                    <a:pos x="T4" y="T5"/>
                  </a:cxn>
                  <a:cxn ang="T13">
                    <a:pos x="T6" y="T7"/>
                  </a:cxn>
                  <a:cxn ang="T14">
                    <a:pos x="T8" y="T9"/>
                  </a:cxn>
                </a:cxnLst>
                <a:rect l="T15" t="T16" r="T17" b="T18"/>
                <a:pathLst>
                  <a:path w="130" h="340">
                    <a:moveTo>
                      <a:pt x="127" y="78"/>
                    </a:moveTo>
                    <a:cubicBezTo>
                      <a:pt x="124" y="135"/>
                      <a:pt x="74" y="340"/>
                      <a:pt x="53" y="339"/>
                    </a:cubicBezTo>
                    <a:cubicBezTo>
                      <a:pt x="32" y="338"/>
                      <a:pt x="0" y="128"/>
                      <a:pt x="3" y="72"/>
                    </a:cubicBezTo>
                    <a:cubicBezTo>
                      <a:pt x="6" y="16"/>
                      <a:pt x="48" y="0"/>
                      <a:pt x="69" y="1"/>
                    </a:cubicBezTo>
                    <a:cubicBezTo>
                      <a:pt x="90" y="2"/>
                      <a:pt x="130" y="22"/>
                      <a:pt x="127" y="78"/>
                    </a:cubicBezTo>
                    <a:close/>
                  </a:path>
                </a:pathLst>
              </a:custGeom>
              <a:solidFill>
                <a:srgbClr val="FFFF00"/>
              </a:solidFill>
              <a:ln w="28575" cmpd="sng">
                <a:solidFill>
                  <a:schemeClr val="tx1"/>
                </a:solidFill>
                <a:round/>
                <a:headEnd/>
                <a:tailEnd/>
              </a:ln>
            </p:spPr>
            <p:txBody>
              <a:bodyPr/>
              <a:lstStyle/>
              <a:p>
                <a:endParaRPr lang="en-US"/>
              </a:p>
            </p:txBody>
          </p:sp>
          <p:sp>
            <p:nvSpPr>
              <p:cNvPr id="55332" name="Oval 30"/>
              <p:cNvSpPr>
                <a:spLocks noChangeArrowheads="1"/>
              </p:cNvSpPr>
              <p:nvPr/>
            </p:nvSpPr>
            <p:spPr bwMode="auto">
              <a:xfrm rot="-1747678">
                <a:off x="4081" y="678"/>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33" name="Oval 31"/>
              <p:cNvSpPr>
                <a:spLocks noChangeArrowheads="1"/>
              </p:cNvSpPr>
              <p:nvPr/>
            </p:nvSpPr>
            <p:spPr bwMode="auto">
              <a:xfrm rot="-1747678">
                <a:off x="4132" y="674"/>
                <a:ext cx="48" cy="48"/>
              </a:xfrm>
              <a:prstGeom prst="ellipse">
                <a:avLst/>
              </a:prstGeom>
              <a:solidFill>
                <a:schemeClr val="hlink"/>
              </a:solidFill>
              <a:ln w="19050">
                <a:solidFill>
                  <a:schemeClr val="tx1"/>
                </a:solidFill>
                <a:round/>
                <a:headEnd/>
                <a:tailEnd/>
              </a:ln>
            </p:spPr>
            <p:txBody>
              <a:bodyPr wrap="none" anchor="ctr"/>
              <a:lstStyle/>
              <a:p>
                <a:endParaRPr lang="en-US"/>
              </a:p>
            </p:txBody>
          </p:sp>
        </p:grpSp>
        <p:sp>
          <p:nvSpPr>
            <p:cNvPr id="55324" name="Oval 32"/>
            <p:cNvSpPr>
              <a:spLocks noChangeArrowheads="1"/>
            </p:cNvSpPr>
            <p:nvPr/>
          </p:nvSpPr>
          <p:spPr bwMode="auto">
            <a:xfrm>
              <a:off x="2759" y="38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5" name="Oval 33"/>
            <p:cNvSpPr>
              <a:spLocks noChangeArrowheads="1"/>
            </p:cNvSpPr>
            <p:nvPr/>
          </p:nvSpPr>
          <p:spPr bwMode="auto">
            <a:xfrm>
              <a:off x="2819" y="3836"/>
              <a:ext cx="48" cy="48"/>
            </a:xfrm>
            <a:prstGeom prst="ellipse">
              <a:avLst/>
            </a:prstGeom>
            <a:solidFill>
              <a:schemeClr val="hlink"/>
            </a:solidFill>
            <a:ln w="19050">
              <a:solidFill>
                <a:schemeClr val="tx1"/>
              </a:solidFill>
              <a:round/>
              <a:headEnd/>
              <a:tailEnd/>
            </a:ln>
          </p:spPr>
          <p:txBody>
            <a:bodyPr wrap="none" anchor="ctr"/>
            <a:lstStyle/>
            <a:p>
              <a:endParaRPr lang="en-US"/>
            </a:p>
          </p:txBody>
        </p:sp>
        <p:sp>
          <p:nvSpPr>
            <p:cNvPr id="55326" name="Text Box 34"/>
            <p:cNvSpPr txBox="1">
              <a:spLocks noChangeArrowheads="1"/>
            </p:cNvSpPr>
            <p:nvPr/>
          </p:nvSpPr>
          <p:spPr bwMode="auto">
            <a:xfrm>
              <a:off x="2819" y="3173"/>
              <a:ext cx="234"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7" name="Text Box 35"/>
            <p:cNvSpPr txBox="1">
              <a:spLocks noChangeArrowheads="1"/>
            </p:cNvSpPr>
            <p:nvPr/>
          </p:nvSpPr>
          <p:spPr bwMode="auto">
            <a:xfrm>
              <a:off x="3174" y="3692"/>
              <a:ext cx="234"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8" name="Text Box 36"/>
            <p:cNvSpPr txBox="1">
              <a:spLocks noChangeArrowheads="1"/>
            </p:cNvSpPr>
            <p:nvPr/>
          </p:nvSpPr>
          <p:spPr bwMode="auto">
            <a:xfrm>
              <a:off x="2597" y="4022"/>
              <a:ext cx="289"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29" name="Text Box 37"/>
            <p:cNvSpPr txBox="1">
              <a:spLocks noChangeArrowheads="1"/>
            </p:cNvSpPr>
            <p:nvPr/>
          </p:nvSpPr>
          <p:spPr bwMode="auto">
            <a:xfrm>
              <a:off x="2284" y="3482"/>
              <a:ext cx="289" cy="250"/>
            </a:xfrm>
            <a:prstGeom prst="rect">
              <a:avLst/>
            </a:prstGeom>
            <a:noFill/>
            <a:ln w="9525">
              <a:noFill/>
              <a:miter lim="800000"/>
              <a:headEnd/>
              <a:tailEnd/>
            </a:ln>
          </p:spPr>
          <p:txBody>
            <a:bodyPr wrap="none">
              <a:spAutoFit/>
            </a:bodyPr>
            <a:lstStyle/>
            <a:p>
              <a:r>
                <a:rPr lang="en-US" b="0">
                  <a:solidFill>
                    <a:srgbClr val="0000FF"/>
                  </a:solidFill>
                  <a:latin typeface="Symbol" pitchFamily="18" charset="2"/>
                </a:rPr>
                <a:t>d</a:t>
              </a:r>
              <a:r>
                <a:rPr lang="en-US" b="0">
                  <a:solidFill>
                    <a:srgbClr val="0000FF"/>
                  </a:solidFill>
                </a:rPr>
                <a:t>+</a:t>
              </a:r>
            </a:p>
          </p:txBody>
        </p:sp>
        <p:sp>
          <p:nvSpPr>
            <p:cNvPr id="55330" name="Line 38"/>
            <p:cNvSpPr>
              <a:spLocks noChangeShapeType="1"/>
            </p:cNvSpPr>
            <p:nvPr/>
          </p:nvSpPr>
          <p:spPr bwMode="auto">
            <a:xfrm>
              <a:off x="2591" y="3860"/>
              <a:ext cx="64" cy="73"/>
            </a:xfrm>
            <a:prstGeom prst="line">
              <a:avLst/>
            </a:prstGeom>
            <a:noFill/>
            <a:ln w="38100">
              <a:solidFill>
                <a:schemeClr val="accent1"/>
              </a:solidFill>
              <a:round/>
              <a:headEnd/>
              <a:tailEnd/>
            </a:ln>
          </p:spPr>
          <p:txBody>
            <a:bodyPr/>
            <a:lstStyle/>
            <a:p>
              <a:endParaRPr lang="en-US"/>
            </a:p>
          </p:txBody>
        </p:sp>
      </p:grpSp>
      <p:grpSp>
        <p:nvGrpSpPr>
          <p:cNvPr id="55306" name="Group 39"/>
          <p:cNvGrpSpPr>
            <a:grpSpLocks/>
          </p:cNvGrpSpPr>
          <p:nvPr/>
        </p:nvGrpSpPr>
        <p:grpSpPr bwMode="auto">
          <a:xfrm>
            <a:off x="1771650" y="5181600"/>
            <a:ext cx="457200" cy="723900"/>
            <a:chOff x="318" y="1788"/>
            <a:chExt cx="288" cy="456"/>
          </a:xfrm>
        </p:grpSpPr>
        <p:sp>
          <p:nvSpPr>
            <p:cNvPr id="55311" name="Line 40"/>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55312" name="Line 41"/>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55313" name="Text Box 42"/>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55314" name="Line 43"/>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55315" name="Line 44"/>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55307" name="Text Box 45"/>
          <p:cNvSpPr txBox="1">
            <a:spLocks noChangeArrowheads="1"/>
          </p:cNvSpPr>
          <p:nvPr/>
        </p:nvSpPr>
        <p:spPr bwMode="auto">
          <a:xfrm>
            <a:off x="2133600" y="5600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55308" name="Text Box 46"/>
          <p:cNvSpPr txBox="1">
            <a:spLocks noChangeArrowheads="1"/>
          </p:cNvSpPr>
          <p:nvPr/>
        </p:nvSpPr>
        <p:spPr bwMode="auto">
          <a:xfrm>
            <a:off x="2667000" y="5829300"/>
            <a:ext cx="457200" cy="366713"/>
          </a:xfrm>
          <a:prstGeom prst="rect">
            <a:avLst/>
          </a:prstGeom>
          <a:noFill/>
          <a:ln w="9525">
            <a:noFill/>
            <a:miter lim="800000"/>
            <a:headEnd/>
            <a:tailEnd/>
          </a:ln>
        </p:spPr>
        <p:txBody>
          <a:bodyPr wrap="none">
            <a:spAutoFit/>
          </a:bodyPr>
          <a:lstStyle/>
          <a:p>
            <a:r>
              <a:rPr lang="en-US" sz="1800"/>
              <a:t>Na</a:t>
            </a:r>
          </a:p>
        </p:txBody>
      </p:sp>
      <p:sp>
        <p:nvSpPr>
          <p:cNvPr id="55309" name="Text Box 47"/>
          <p:cNvSpPr txBox="1">
            <a:spLocks noChangeArrowheads="1"/>
          </p:cNvSpPr>
          <p:nvPr/>
        </p:nvSpPr>
        <p:spPr bwMode="auto">
          <a:xfrm>
            <a:off x="2514600" y="5753100"/>
            <a:ext cx="319088" cy="366713"/>
          </a:xfrm>
          <a:prstGeom prst="rect">
            <a:avLst/>
          </a:prstGeom>
          <a:noFill/>
          <a:ln w="9525">
            <a:noFill/>
            <a:miter lim="800000"/>
            <a:headEnd/>
            <a:tailEnd/>
          </a:ln>
        </p:spPr>
        <p:txBody>
          <a:bodyPr wrap="none">
            <a:spAutoFit/>
          </a:bodyPr>
          <a:lstStyle/>
          <a:p>
            <a:r>
              <a:rPr lang="en-US" sz="1800"/>
              <a:t>+</a:t>
            </a:r>
          </a:p>
        </p:txBody>
      </p:sp>
      <p:sp>
        <p:nvSpPr>
          <p:cNvPr id="55310" name="Text Box 48"/>
          <p:cNvSpPr txBox="1">
            <a:spLocks noChangeArrowheads="1"/>
          </p:cNvSpPr>
          <p:nvPr/>
        </p:nvSpPr>
        <p:spPr bwMode="auto">
          <a:xfrm>
            <a:off x="247650" y="228600"/>
            <a:ext cx="6796088" cy="457200"/>
          </a:xfrm>
          <a:prstGeom prst="rect">
            <a:avLst/>
          </a:prstGeom>
          <a:noFill/>
          <a:ln w="9525">
            <a:noFill/>
            <a:miter lim="800000"/>
            <a:headEnd/>
            <a:tailEnd/>
          </a:ln>
        </p:spPr>
        <p:txBody>
          <a:bodyPr wrap="none">
            <a:spAutoFit/>
          </a:bodyPr>
          <a:lstStyle/>
          <a:p>
            <a:r>
              <a:rPr lang="en-US" sz="2400">
                <a:solidFill>
                  <a:srgbClr val="FF261B"/>
                </a:solidFill>
              </a:rPr>
              <a:t>The last and strongest intermolecular force is Ionic</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56323" name="Picture 3"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56324" name="Oval 4"/>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56325" name="Text Box 5"/>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56326" name="Text Box 6"/>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
        <p:nvSpPr>
          <p:cNvPr id="56327" name="Text Box 7"/>
          <p:cNvSpPr txBox="1">
            <a:spLocks noChangeArrowheads="1"/>
          </p:cNvSpPr>
          <p:nvPr/>
        </p:nvSpPr>
        <p:spPr bwMode="auto">
          <a:xfrm>
            <a:off x="2209800" y="762000"/>
            <a:ext cx="4619625" cy="946150"/>
          </a:xfrm>
          <a:prstGeom prst="rect">
            <a:avLst/>
          </a:prstGeom>
          <a:noFill/>
          <a:ln w="9525">
            <a:noFill/>
            <a:miter lim="800000"/>
            <a:headEnd/>
            <a:tailEnd/>
          </a:ln>
        </p:spPr>
        <p:txBody>
          <a:bodyPr wrap="none">
            <a:spAutoFit/>
          </a:bodyPr>
          <a:lstStyle/>
          <a:p>
            <a:pPr algn="ctr"/>
            <a:r>
              <a:rPr lang="en-US" sz="2800">
                <a:solidFill>
                  <a:srgbClr val="006600"/>
                </a:solidFill>
              </a:rPr>
              <a:t>Why does 2° structure form?</a:t>
            </a:r>
          </a:p>
          <a:p>
            <a:pPr algn="ctr"/>
            <a:r>
              <a:rPr lang="en-US" sz="2800">
                <a:solidFill>
                  <a:srgbClr val="006600"/>
                </a:solidFill>
              </a:rPr>
              <a:t>Why do proteins “fold”?</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0"/>
          <p:cNvSpPr txBox="1">
            <a:spLocks noChangeArrowheads="1"/>
          </p:cNvSpPr>
          <p:nvPr/>
        </p:nvSpPr>
        <p:spPr bwMode="auto">
          <a:xfrm>
            <a:off x="3914775" y="4021138"/>
            <a:ext cx="3019425" cy="2532062"/>
          </a:xfrm>
          <a:prstGeom prst="rect">
            <a:avLst/>
          </a:prstGeom>
          <a:noFill/>
          <a:ln w="9525">
            <a:noFill/>
            <a:miter lim="800000"/>
            <a:headEnd/>
            <a:tailEnd/>
          </a:ln>
        </p:spPr>
        <p:txBody>
          <a:bodyPr wrap="none">
            <a:spAutoFit/>
          </a:bodyPr>
          <a:lstStyle/>
          <a:p>
            <a:pPr>
              <a:spcBef>
                <a:spcPct val="40000"/>
              </a:spcBef>
            </a:pPr>
            <a:r>
              <a:rPr lang="en-US" b="0"/>
              <a:t>hydrogen-bond</a:t>
            </a:r>
          </a:p>
          <a:p>
            <a:pPr>
              <a:spcBef>
                <a:spcPct val="40000"/>
              </a:spcBef>
            </a:pPr>
            <a:r>
              <a:rPr lang="en-US" b="0"/>
              <a:t>change bond angle by 10º</a:t>
            </a:r>
          </a:p>
          <a:p>
            <a:pPr>
              <a:spcBef>
                <a:spcPct val="40000"/>
              </a:spcBef>
            </a:pPr>
            <a:r>
              <a:rPr lang="en-US" b="0"/>
              <a:t>stretch bond by 0.1 Å</a:t>
            </a:r>
          </a:p>
          <a:p>
            <a:pPr>
              <a:spcBef>
                <a:spcPct val="40000"/>
              </a:spcBef>
            </a:pPr>
            <a:r>
              <a:rPr lang="en-US" b="0"/>
              <a:t>break bond</a:t>
            </a:r>
          </a:p>
          <a:p>
            <a:pPr>
              <a:spcBef>
                <a:spcPct val="40000"/>
              </a:spcBef>
            </a:pPr>
            <a:r>
              <a:rPr lang="en-US" b="0">
                <a:solidFill>
                  <a:schemeClr val="tx2"/>
                </a:solidFill>
              </a:rPr>
              <a:t>pack two atoms close</a:t>
            </a:r>
          </a:p>
          <a:p>
            <a:pPr>
              <a:spcBef>
                <a:spcPct val="40000"/>
              </a:spcBef>
            </a:pPr>
            <a:r>
              <a:rPr lang="en-US" b="0"/>
              <a:t>two + charges at 3.3 Å</a:t>
            </a:r>
          </a:p>
        </p:txBody>
      </p:sp>
      <p:sp>
        <p:nvSpPr>
          <p:cNvPr id="57347" name="Text Box 51"/>
          <p:cNvSpPr txBox="1">
            <a:spLocks noChangeArrowheads="1"/>
          </p:cNvSpPr>
          <p:nvPr/>
        </p:nvSpPr>
        <p:spPr bwMode="auto">
          <a:xfrm>
            <a:off x="6289675" y="3616325"/>
            <a:ext cx="2444750" cy="396875"/>
          </a:xfrm>
          <a:prstGeom prst="rect">
            <a:avLst/>
          </a:prstGeom>
          <a:noFill/>
          <a:ln w="9525">
            <a:noFill/>
            <a:miter lim="800000"/>
            <a:headEnd/>
            <a:tailEnd/>
          </a:ln>
        </p:spPr>
        <p:txBody>
          <a:bodyPr wrap="none">
            <a:spAutoFit/>
          </a:bodyPr>
          <a:lstStyle/>
          <a:p>
            <a:r>
              <a:rPr lang="en-US" u="sng"/>
              <a:t>~strength (kcal/mol)</a:t>
            </a:r>
          </a:p>
        </p:txBody>
      </p:sp>
      <p:sp>
        <p:nvSpPr>
          <p:cNvPr id="57348" name="Text Box 52"/>
          <p:cNvSpPr txBox="1">
            <a:spLocks noChangeArrowheads="1"/>
          </p:cNvSpPr>
          <p:nvPr/>
        </p:nvSpPr>
        <p:spPr bwMode="auto">
          <a:xfrm>
            <a:off x="6851650" y="4006850"/>
            <a:ext cx="1377950" cy="2532063"/>
          </a:xfrm>
          <a:prstGeom prst="rect">
            <a:avLst/>
          </a:prstGeom>
          <a:noFill/>
          <a:ln w="9525">
            <a:noFill/>
            <a:miter lim="800000"/>
            <a:headEnd/>
            <a:tailEnd/>
          </a:ln>
        </p:spPr>
        <p:txBody>
          <a:bodyPr wrap="none">
            <a:spAutoFit/>
          </a:bodyPr>
          <a:lstStyle/>
          <a:p>
            <a:pPr algn="ctr">
              <a:spcBef>
                <a:spcPct val="40000"/>
              </a:spcBef>
            </a:pPr>
            <a:r>
              <a:rPr lang="en-US">
                <a:solidFill>
                  <a:srgbClr val="0000FF"/>
                </a:solidFill>
              </a:rPr>
              <a:t>-1 to –5 (?)</a:t>
            </a:r>
          </a:p>
          <a:p>
            <a:pPr algn="ctr">
              <a:spcBef>
                <a:spcPct val="40000"/>
              </a:spcBef>
            </a:pPr>
            <a:r>
              <a:rPr lang="en-US">
                <a:solidFill>
                  <a:srgbClr val="0000FF"/>
                </a:solidFill>
              </a:rPr>
              <a:t>+2.0</a:t>
            </a:r>
          </a:p>
          <a:p>
            <a:pPr algn="ctr">
              <a:spcBef>
                <a:spcPct val="40000"/>
              </a:spcBef>
            </a:pPr>
            <a:r>
              <a:rPr lang="en-US">
                <a:solidFill>
                  <a:srgbClr val="0000FF"/>
                </a:solidFill>
              </a:rPr>
              <a:t>+2.5</a:t>
            </a:r>
          </a:p>
          <a:p>
            <a:pPr algn="ctr">
              <a:spcBef>
                <a:spcPct val="40000"/>
              </a:spcBef>
            </a:pPr>
            <a:r>
              <a:rPr lang="en-US">
                <a:solidFill>
                  <a:srgbClr val="0000FF"/>
                </a:solidFill>
              </a:rPr>
              <a:t>100-300</a:t>
            </a:r>
          </a:p>
          <a:p>
            <a:pPr algn="ctr">
              <a:spcBef>
                <a:spcPct val="40000"/>
              </a:spcBef>
            </a:pPr>
            <a:r>
              <a:rPr lang="en-US">
                <a:solidFill>
                  <a:srgbClr val="0000FF"/>
                </a:solidFill>
              </a:rPr>
              <a:t>-0.2</a:t>
            </a:r>
          </a:p>
          <a:p>
            <a:pPr algn="ctr">
              <a:spcBef>
                <a:spcPct val="40000"/>
              </a:spcBef>
            </a:pPr>
            <a:r>
              <a:rPr lang="en-US">
                <a:solidFill>
                  <a:srgbClr val="0000FF"/>
                </a:solidFill>
              </a:rPr>
              <a:t>+100.0</a:t>
            </a:r>
          </a:p>
        </p:txBody>
      </p:sp>
      <p:sp>
        <p:nvSpPr>
          <p:cNvPr id="57349" name="Text Box 76"/>
          <p:cNvSpPr txBox="1">
            <a:spLocks noChangeArrowheads="1"/>
          </p:cNvSpPr>
          <p:nvPr/>
        </p:nvSpPr>
        <p:spPr bwMode="auto">
          <a:xfrm>
            <a:off x="152400" y="1993900"/>
            <a:ext cx="8839200" cy="1400175"/>
          </a:xfrm>
          <a:prstGeom prst="rect">
            <a:avLst/>
          </a:prstGeom>
          <a:noFill/>
          <a:ln w="9525">
            <a:noFill/>
            <a:miter lim="800000"/>
            <a:headEnd/>
            <a:tailEnd/>
          </a:ln>
        </p:spPr>
        <p:txBody>
          <a:bodyPr>
            <a:spAutoFit/>
          </a:bodyPr>
          <a:lstStyle/>
          <a:p>
            <a:pPr algn="ctr"/>
            <a:r>
              <a:rPr lang="en-US" sz="2400">
                <a:solidFill>
                  <a:srgbClr val="0000FF"/>
                </a:solidFill>
              </a:rPr>
              <a:t>Why don’t salt bridges dominate as the force for protein stability?</a:t>
            </a:r>
          </a:p>
          <a:p>
            <a:pPr algn="ctr"/>
            <a:endParaRPr lang="en-US" sz="1400">
              <a:solidFill>
                <a:srgbClr val="0000FF"/>
              </a:solidFill>
            </a:endParaRPr>
          </a:p>
          <a:p>
            <a:pPr algn="ctr"/>
            <a:r>
              <a:rPr lang="en-US" sz="2400">
                <a:solidFill>
                  <a:srgbClr val="0000FF"/>
                </a:solidFill>
              </a:rPr>
              <a:t>Why is the difference in free energy between a folded</a:t>
            </a:r>
          </a:p>
          <a:p>
            <a:pPr algn="ctr"/>
            <a:r>
              <a:rPr lang="en-US" sz="2400">
                <a:solidFill>
                  <a:srgbClr val="0000FF"/>
                </a:solidFill>
              </a:rPr>
              <a:t>and unfolded state only a few kcal/mol?</a:t>
            </a:r>
          </a:p>
        </p:txBody>
      </p:sp>
      <p:pic>
        <p:nvPicPr>
          <p:cNvPr id="57350" name="Picture 78" descr="folding"/>
          <p:cNvPicPr>
            <a:picLocks noChangeAspect="1" noChangeArrowheads="1"/>
          </p:cNvPicPr>
          <p:nvPr/>
        </p:nvPicPr>
        <p:blipFill>
          <a:blip r:embed="rId3" cstate="print">
            <a:lum contrast="18000"/>
          </a:blip>
          <a:srcRect l="9018" t="9448" r="9814" b="29134"/>
          <a:stretch>
            <a:fillRect/>
          </a:stretch>
        </p:blipFill>
        <p:spPr bwMode="auto">
          <a:xfrm>
            <a:off x="1905000" y="152400"/>
            <a:ext cx="5257800" cy="1600200"/>
          </a:xfrm>
          <a:prstGeom prst="rect">
            <a:avLst/>
          </a:prstGeom>
          <a:noFill/>
          <a:ln w="9525">
            <a:noFill/>
            <a:miter lim="800000"/>
            <a:headEnd/>
            <a:tailEnd/>
          </a:ln>
        </p:spPr>
      </p:pic>
      <p:sp>
        <p:nvSpPr>
          <p:cNvPr id="57351" name="Text Box 79"/>
          <p:cNvSpPr txBox="1">
            <a:spLocks noChangeArrowheads="1"/>
          </p:cNvSpPr>
          <p:nvPr/>
        </p:nvSpPr>
        <p:spPr bwMode="auto">
          <a:xfrm>
            <a:off x="2133600" y="76200"/>
            <a:ext cx="1600200" cy="274638"/>
          </a:xfrm>
          <a:prstGeom prst="rect">
            <a:avLst/>
          </a:prstGeom>
          <a:noFill/>
          <a:ln w="9525">
            <a:noFill/>
            <a:miter lim="800000"/>
            <a:headEnd/>
            <a:tailEnd/>
          </a:ln>
        </p:spPr>
        <p:txBody>
          <a:bodyPr>
            <a:spAutoFit/>
          </a:bodyPr>
          <a:lstStyle/>
          <a:p>
            <a:pPr algn="ctr"/>
            <a:r>
              <a:rPr lang="en-US" sz="1200" b="0"/>
              <a:t>(from Mount)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84888" y="152400"/>
            <a:ext cx="2830512" cy="396875"/>
          </a:xfrm>
          <a:prstGeom prst="rect">
            <a:avLst/>
          </a:prstGeom>
          <a:noFill/>
          <a:ln w="9525">
            <a:noFill/>
            <a:miter lim="800000"/>
            <a:headEnd/>
            <a:tailEnd/>
          </a:ln>
        </p:spPr>
        <p:txBody>
          <a:bodyPr wrap="none">
            <a:spAutoFit/>
          </a:bodyPr>
          <a:lstStyle/>
          <a:p>
            <a:r>
              <a:rPr lang="en-US">
                <a:solidFill>
                  <a:schemeClr val="folHlink"/>
                </a:solidFill>
              </a:rPr>
              <a:t>forces/energies/lengths</a:t>
            </a:r>
          </a:p>
        </p:txBody>
      </p:sp>
      <p:sp>
        <p:nvSpPr>
          <p:cNvPr id="58371" name="Text Box 3"/>
          <p:cNvSpPr txBox="1">
            <a:spLocks noChangeArrowheads="1"/>
          </p:cNvSpPr>
          <p:nvPr/>
        </p:nvSpPr>
        <p:spPr bwMode="auto">
          <a:xfrm>
            <a:off x="1660525" y="685800"/>
            <a:ext cx="6291263" cy="701675"/>
          </a:xfrm>
          <a:prstGeom prst="rect">
            <a:avLst/>
          </a:prstGeom>
          <a:noFill/>
          <a:ln w="9525">
            <a:noFill/>
            <a:miter lim="800000"/>
            <a:headEnd/>
            <a:tailEnd/>
          </a:ln>
        </p:spPr>
        <p:txBody>
          <a:bodyPr wrap="none">
            <a:spAutoFit/>
          </a:bodyPr>
          <a:lstStyle/>
          <a:p>
            <a:r>
              <a:rPr lang="en-US" sz="4000" b="0">
                <a:latin typeface="Symbol" pitchFamily="18" charset="2"/>
              </a:rPr>
              <a:t>D</a:t>
            </a:r>
            <a:r>
              <a:rPr lang="en-US" sz="4000" b="0"/>
              <a:t>G = </a:t>
            </a:r>
            <a:r>
              <a:rPr lang="en-US" sz="4000" b="0">
                <a:latin typeface="Symbol" pitchFamily="18" charset="2"/>
              </a:rPr>
              <a:t>D</a:t>
            </a:r>
            <a:r>
              <a:rPr lang="en-US" sz="4000" b="0"/>
              <a:t>H – T</a:t>
            </a:r>
            <a:r>
              <a:rPr lang="en-US" sz="4000" b="0">
                <a:latin typeface="Symbol" pitchFamily="18" charset="2"/>
              </a:rPr>
              <a:t>D</a:t>
            </a:r>
            <a:r>
              <a:rPr lang="en-US" sz="4000" b="0"/>
              <a:t>S	</a:t>
            </a:r>
            <a:r>
              <a:rPr lang="en-US" sz="4000" b="0">
                <a:solidFill>
                  <a:srgbClr val="006666"/>
                </a:solidFill>
              </a:rPr>
              <a:t>= -RT ln K</a:t>
            </a:r>
            <a:r>
              <a:rPr lang="en-US" sz="4000" b="0" baseline="-25000">
                <a:solidFill>
                  <a:srgbClr val="006666"/>
                </a:solidFill>
              </a:rPr>
              <a:t>eq</a:t>
            </a:r>
            <a:endParaRPr lang="en-US" sz="4000" b="0">
              <a:solidFill>
                <a:srgbClr val="006666"/>
              </a:solidFill>
            </a:endParaRPr>
          </a:p>
        </p:txBody>
      </p:sp>
      <p:sp>
        <p:nvSpPr>
          <p:cNvPr id="58372" name="Text Box 4"/>
          <p:cNvSpPr txBox="1">
            <a:spLocks noChangeArrowheads="1"/>
          </p:cNvSpPr>
          <p:nvPr/>
        </p:nvSpPr>
        <p:spPr bwMode="auto">
          <a:xfrm>
            <a:off x="1025525" y="898525"/>
            <a:ext cx="482600" cy="1920875"/>
          </a:xfrm>
          <a:prstGeom prst="rect">
            <a:avLst/>
          </a:prstGeom>
          <a:noFill/>
          <a:ln w="9525">
            <a:noFill/>
            <a:miter lim="800000"/>
            <a:headEnd/>
            <a:tailEnd/>
          </a:ln>
        </p:spPr>
        <p:txBody>
          <a:bodyPr wrap="none">
            <a:spAutoFit/>
          </a:bodyPr>
          <a:lstStyle/>
          <a:p>
            <a:r>
              <a:rPr lang="en-US" b="0"/>
              <a:t>(1)</a:t>
            </a:r>
          </a:p>
          <a:p>
            <a:endParaRPr lang="en-US" b="0"/>
          </a:p>
          <a:p>
            <a:endParaRPr lang="en-US" b="0"/>
          </a:p>
          <a:p>
            <a:endParaRPr lang="en-US" b="0"/>
          </a:p>
          <a:p>
            <a:endParaRPr lang="en-US" b="0"/>
          </a:p>
          <a:p>
            <a:r>
              <a:rPr lang="en-US" b="0"/>
              <a:t>(2)</a:t>
            </a:r>
          </a:p>
        </p:txBody>
      </p:sp>
      <p:sp>
        <p:nvSpPr>
          <p:cNvPr id="58373" name="Text Box 5"/>
          <p:cNvSpPr txBox="1">
            <a:spLocks noChangeArrowheads="1"/>
          </p:cNvSpPr>
          <p:nvPr/>
        </p:nvSpPr>
        <p:spPr bwMode="auto">
          <a:xfrm>
            <a:off x="1508125" y="2209800"/>
            <a:ext cx="6873875" cy="822325"/>
          </a:xfrm>
          <a:prstGeom prst="rect">
            <a:avLst/>
          </a:prstGeom>
          <a:noFill/>
          <a:ln w="9525">
            <a:noFill/>
            <a:miter lim="800000"/>
            <a:headEnd/>
            <a:tailEnd/>
          </a:ln>
        </p:spPr>
        <p:txBody>
          <a:bodyPr>
            <a:spAutoFit/>
          </a:bodyPr>
          <a:lstStyle/>
          <a:p>
            <a:r>
              <a:rPr lang="en-US" sz="2400" b="0"/>
              <a:t>Compensating interactions/energetics: To form a salt bridge requires desolvating the two ions</a:t>
            </a:r>
          </a:p>
        </p:txBody>
      </p:sp>
      <p:sp>
        <p:nvSpPr>
          <p:cNvPr id="58374" name="Text Box 6"/>
          <p:cNvSpPr txBox="1">
            <a:spLocks noChangeArrowheads="1"/>
          </p:cNvSpPr>
          <p:nvPr/>
        </p:nvSpPr>
        <p:spPr bwMode="auto">
          <a:xfrm>
            <a:off x="593725" y="3670300"/>
            <a:ext cx="1184275" cy="396875"/>
          </a:xfrm>
          <a:prstGeom prst="rect">
            <a:avLst/>
          </a:prstGeom>
          <a:noFill/>
          <a:ln w="9525">
            <a:noFill/>
            <a:miter lim="800000"/>
            <a:headEnd/>
            <a:tailEnd/>
          </a:ln>
        </p:spPr>
        <p:txBody>
          <a:bodyPr wrap="none">
            <a:spAutoFit/>
          </a:bodyPr>
          <a:lstStyle/>
          <a:p>
            <a:r>
              <a:rPr lang="en-US" b="0">
                <a:solidFill>
                  <a:srgbClr val="0000FF"/>
                </a:solidFill>
              </a:rPr>
              <a:t>Example:</a:t>
            </a:r>
          </a:p>
        </p:txBody>
      </p:sp>
      <p:sp>
        <p:nvSpPr>
          <p:cNvPr id="58375" name="Text Box 7"/>
          <p:cNvSpPr txBox="1">
            <a:spLocks noChangeArrowheads="1"/>
          </p:cNvSpPr>
          <p:nvPr/>
        </p:nvSpPr>
        <p:spPr bwMode="auto">
          <a:xfrm>
            <a:off x="2590800" y="3925888"/>
            <a:ext cx="2054225" cy="457200"/>
          </a:xfrm>
          <a:prstGeom prst="rect">
            <a:avLst/>
          </a:prstGeom>
          <a:noFill/>
          <a:ln w="9525">
            <a:noFill/>
            <a:miter lim="800000"/>
            <a:headEnd/>
            <a:tailEnd/>
          </a:ln>
        </p:spPr>
        <p:txBody>
          <a:bodyPr wrap="none">
            <a:spAutoFit/>
          </a:bodyPr>
          <a:lstStyle/>
          <a:p>
            <a:r>
              <a:rPr lang="en-US" sz="2400" b="0">
                <a:solidFill>
                  <a:srgbClr val="0000FF"/>
                </a:solidFill>
              </a:rPr>
              <a:t>(NH</a:t>
            </a:r>
            <a:r>
              <a:rPr lang="en-US" sz="2400" b="0" baseline="-25000">
                <a:solidFill>
                  <a:srgbClr val="0000FF"/>
                </a:solidFill>
              </a:rPr>
              <a:t>2</a:t>
            </a:r>
            <a:r>
              <a:rPr lang="en-US" sz="2400" b="0">
                <a:solidFill>
                  <a:srgbClr val="0000FF"/>
                </a:solidFill>
              </a:rPr>
              <a:t>)</a:t>
            </a:r>
            <a:r>
              <a:rPr lang="en-US" sz="2400" b="0" baseline="-25000">
                <a:solidFill>
                  <a:srgbClr val="0000FF"/>
                </a:solidFill>
              </a:rPr>
              <a:t>2</a:t>
            </a:r>
            <a:r>
              <a:rPr lang="en-US" sz="2400" b="0">
                <a:solidFill>
                  <a:srgbClr val="0000FF"/>
                </a:solidFill>
              </a:rPr>
              <a:t>-C=NH</a:t>
            </a:r>
            <a:r>
              <a:rPr lang="en-US" sz="2400" b="0" baseline="-25000">
                <a:solidFill>
                  <a:srgbClr val="0000FF"/>
                </a:solidFill>
              </a:rPr>
              <a:t>2</a:t>
            </a:r>
            <a:r>
              <a:rPr lang="en-US" sz="2400" b="0" baseline="30000">
                <a:solidFill>
                  <a:srgbClr val="0000FF"/>
                </a:solidFill>
              </a:rPr>
              <a:t>+</a:t>
            </a:r>
            <a:endParaRPr lang="en-US" sz="3600" baseline="30000">
              <a:solidFill>
                <a:srgbClr val="0000FF"/>
              </a:solidFill>
            </a:endParaRPr>
          </a:p>
        </p:txBody>
      </p:sp>
      <p:sp>
        <p:nvSpPr>
          <p:cNvPr id="58376" name="Rectangle 8"/>
          <p:cNvSpPr>
            <a:spLocks noChangeArrowheads="1"/>
          </p:cNvSpPr>
          <p:nvPr/>
        </p:nvSpPr>
        <p:spPr bwMode="auto">
          <a:xfrm>
            <a:off x="4467225" y="3763963"/>
            <a:ext cx="485775" cy="579437"/>
          </a:xfrm>
          <a:prstGeom prst="rect">
            <a:avLst/>
          </a:prstGeom>
          <a:noFill/>
          <a:ln w="9525">
            <a:noFill/>
            <a:miter lim="800000"/>
            <a:headEnd/>
            <a:tailEnd/>
          </a:ln>
        </p:spPr>
        <p:txBody>
          <a:bodyPr wrap="none">
            <a:spAutoFit/>
          </a:bodyPr>
          <a:lstStyle/>
          <a:p>
            <a:r>
              <a:rPr lang="en-US" sz="3200">
                <a:solidFill>
                  <a:srgbClr val="0000FF"/>
                </a:solidFill>
              </a:rPr>
              <a:t>…</a:t>
            </a:r>
          </a:p>
        </p:txBody>
      </p:sp>
      <p:sp>
        <p:nvSpPr>
          <p:cNvPr id="58377" name="Text Box 9"/>
          <p:cNvSpPr txBox="1">
            <a:spLocks noChangeArrowheads="1"/>
          </p:cNvSpPr>
          <p:nvPr/>
        </p:nvSpPr>
        <p:spPr bwMode="auto">
          <a:xfrm>
            <a:off x="4953000" y="3913188"/>
            <a:ext cx="1357313" cy="457200"/>
          </a:xfrm>
          <a:prstGeom prst="rect">
            <a:avLst/>
          </a:prstGeom>
          <a:noFill/>
          <a:ln w="9525">
            <a:noFill/>
            <a:miter lim="800000"/>
            <a:headEnd/>
            <a:tailEnd/>
          </a:ln>
        </p:spPr>
        <p:txBody>
          <a:bodyPr wrap="none">
            <a:spAutoFit/>
          </a:bodyPr>
          <a:lstStyle/>
          <a:p>
            <a:r>
              <a:rPr lang="en-US" sz="2800" b="0" baseline="30000">
                <a:solidFill>
                  <a:srgbClr val="0000FF"/>
                </a:solidFill>
              </a:rPr>
              <a:t>--</a:t>
            </a:r>
            <a:r>
              <a:rPr lang="en-US" sz="2400" b="0">
                <a:solidFill>
                  <a:srgbClr val="0000FF"/>
                </a:solidFill>
              </a:rPr>
              <a:t>O</a:t>
            </a:r>
            <a:r>
              <a:rPr lang="en-US" sz="2400" b="0" baseline="-25000">
                <a:solidFill>
                  <a:srgbClr val="0000FF"/>
                </a:solidFill>
              </a:rPr>
              <a:t>2</a:t>
            </a:r>
            <a:r>
              <a:rPr lang="en-US" sz="2400" b="0">
                <a:solidFill>
                  <a:srgbClr val="0000FF"/>
                </a:solidFill>
              </a:rPr>
              <a:t>C-CH</a:t>
            </a:r>
            <a:r>
              <a:rPr lang="en-US" sz="2400" b="0" baseline="-25000">
                <a:solidFill>
                  <a:srgbClr val="0000FF"/>
                </a:solidFill>
              </a:rPr>
              <a:t>3</a:t>
            </a:r>
            <a:endParaRPr lang="en-US" sz="3600" baseline="30000">
              <a:solidFill>
                <a:srgbClr val="0000FF"/>
              </a:solidFill>
            </a:endParaRPr>
          </a:p>
        </p:txBody>
      </p:sp>
      <p:sp>
        <p:nvSpPr>
          <p:cNvPr id="58378" name="Text Box 10"/>
          <p:cNvSpPr txBox="1">
            <a:spLocks noChangeArrowheads="1"/>
          </p:cNvSpPr>
          <p:nvPr/>
        </p:nvSpPr>
        <p:spPr bwMode="auto">
          <a:xfrm>
            <a:off x="3082925" y="4818063"/>
            <a:ext cx="5146675" cy="1066800"/>
          </a:xfrm>
          <a:prstGeom prst="rect">
            <a:avLst/>
          </a:prstGeom>
          <a:noFill/>
          <a:ln w="9525">
            <a:noFill/>
            <a:miter lim="800000"/>
            <a:headEnd/>
            <a:tailEnd/>
          </a:ln>
        </p:spPr>
        <p:txBody>
          <a:bodyPr wrap="none">
            <a:spAutoFit/>
          </a:bodyPr>
          <a:lstStyle/>
          <a:p>
            <a:r>
              <a:rPr lang="en-US" sz="3200" b="0"/>
              <a:t>K = 0.37 to 0.5</a:t>
            </a:r>
          </a:p>
          <a:p>
            <a:endParaRPr lang="en-US" sz="1200" b="0"/>
          </a:p>
          <a:p>
            <a:r>
              <a:rPr lang="en-US" b="0"/>
              <a:t>	~= -0.6*ln K = 0.36 to 0.41 kcal/mol</a:t>
            </a:r>
          </a:p>
        </p:txBody>
      </p:sp>
      <p:sp>
        <p:nvSpPr>
          <p:cNvPr id="58379" name="Text Box 11"/>
          <p:cNvSpPr txBox="1">
            <a:spLocks noChangeArrowheads="1"/>
          </p:cNvSpPr>
          <p:nvPr/>
        </p:nvSpPr>
        <p:spPr bwMode="auto">
          <a:xfrm>
            <a:off x="152400" y="6157913"/>
            <a:ext cx="5084763" cy="581025"/>
          </a:xfrm>
          <a:prstGeom prst="rect">
            <a:avLst/>
          </a:prstGeom>
          <a:noFill/>
          <a:ln w="9525">
            <a:noFill/>
            <a:miter lim="800000"/>
            <a:headEnd/>
            <a:tailEnd/>
          </a:ln>
        </p:spPr>
        <p:txBody>
          <a:bodyPr wrap="none">
            <a:spAutoFit/>
          </a:bodyPr>
          <a:lstStyle/>
          <a:p>
            <a:r>
              <a:rPr lang="en-US" sz="1600" b="0"/>
              <a:t>C. Tanford, JACS 79, 945-946 (1954)</a:t>
            </a:r>
          </a:p>
          <a:p>
            <a:r>
              <a:rPr lang="en-US" sz="1600" b="0"/>
              <a:t>B. Spriggs &amp; P. Haake, Bioorg. Chem. 6, 181-190 (1977)</a:t>
            </a:r>
          </a:p>
        </p:txBody>
      </p:sp>
      <p:sp>
        <p:nvSpPr>
          <p:cNvPr id="58380" name="Rectangle 13"/>
          <p:cNvSpPr>
            <a:spLocks noChangeArrowheads="1"/>
          </p:cNvSpPr>
          <p:nvPr/>
        </p:nvSpPr>
        <p:spPr bwMode="auto">
          <a:xfrm>
            <a:off x="5029200" y="1600200"/>
            <a:ext cx="3276600" cy="457200"/>
          </a:xfrm>
          <a:prstGeom prst="rect">
            <a:avLst/>
          </a:prstGeom>
          <a:noFill/>
          <a:ln w="9525">
            <a:noFill/>
            <a:miter lim="800000"/>
            <a:headEnd/>
            <a:tailEnd/>
          </a:ln>
        </p:spPr>
        <p:txBody>
          <a:bodyPr wrap="none">
            <a:spAutoFit/>
          </a:bodyPr>
          <a:lstStyle/>
          <a:p>
            <a:r>
              <a:rPr lang="en-US" sz="2400" b="0">
                <a:solidFill>
                  <a:srgbClr val="006666"/>
                </a:solidFill>
              </a:rPr>
              <a:t>≈ -0.6 kcal/mole ln Keq</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381000" y="152400"/>
            <a:ext cx="3117850" cy="457200"/>
          </a:xfrm>
          <a:prstGeom prst="rect">
            <a:avLst/>
          </a:prstGeom>
          <a:noFill/>
          <a:ln w="9525">
            <a:noFill/>
            <a:miter lim="800000"/>
            <a:headEnd/>
            <a:tailEnd/>
          </a:ln>
        </p:spPr>
        <p:txBody>
          <a:bodyPr wrap="none">
            <a:spAutoFit/>
          </a:bodyPr>
          <a:lstStyle/>
          <a:p>
            <a:pPr algn="ctr"/>
            <a:r>
              <a:rPr lang="en-US" sz="2400">
                <a:solidFill>
                  <a:schemeClr val="hlink"/>
                </a:solidFill>
              </a:rPr>
              <a:t>What about solvation?</a:t>
            </a:r>
          </a:p>
        </p:txBody>
      </p:sp>
      <p:grpSp>
        <p:nvGrpSpPr>
          <p:cNvPr id="10244" name="Group 3"/>
          <p:cNvGrpSpPr>
            <a:grpSpLocks/>
          </p:cNvGrpSpPr>
          <p:nvPr/>
        </p:nvGrpSpPr>
        <p:grpSpPr bwMode="auto">
          <a:xfrm>
            <a:off x="1447800" y="609600"/>
            <a:ext cx="457200" cy="723900"/>
            <a:chOff x="318" y="1788"/>
            <a:chExt cx="288" cy="456"/>
          </a:xfrm>
        </p:grpSpPr>
        <p:sp>
          <p:nvSpPr>
            <p:cNvPr id="10251" name="Line 4"/>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10252" name="Line 5"/>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10253" name="Text Box 6"/>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10254" name="Line 7"/>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10255" name="Line 8"/>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10245" name="Text Box 9"/>
          <p:cNvSpPr txBox="1">
            <a:spLocks noChangeArrowheads="1"/>
          </p:cNvSpPr>
          <p:nvPr/>
        </p:nvSpPr>
        <p:spPr bwMode="auto">
          <a:xfrm>
            <a:off x="1809750" y="1028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10246" name="Text Box 10"/>
          <p:cNvSpPr txBox="1">
            <a:spLocks noChangeArrowheads="1"/>
          </p:cNvSpPr>
          <p:nvPr/>
        </p:nvSpPr>
        <p:spPr bwMode="auto">
          <a:xfrm>
            <a:off x="2343150" y="1257300"/>
            <a:ext cx="457200" cy="366713"/>
          </a:xfrm>
          <a:prstGeom prst="rect">
            <a:avLst/>
          </a:prstGeom>
          <a:noFill/>
          <a:ln w="9525">
            <a:noFill/>
            <a:miter lim="800000"/>
            <a:headEnd/>
            <a:tailEnd/>
          </a:ln>
        </p:spPr>
        <p:txBody>
          <a:bodyPr wrap="none">
            <a:spAutoFit/>
          </a:bodyPr>
          <a:lstStyle/>
          <a:p>
            <a:r>
              <a:rPr lang="en-US" sz="1800"/>
              <a:t>Na</a:t>
            </a:r>
          </a:p>
        </p:txBody>
      </p:sp>
      <p:sp>
        <p:nvSpPr>
          <p:cNvPr id="10247" name="Text Box 11"/>
          <p:cNvSpPr txBox="1">
            <a:spLocks noChangeArrowheads="1"/>
          </p:cNvSpPr>
          <p:nvPr/>
        </p:nvSpPr>
        <p:spPr bwMode="auto">
          <a:xfrm>
            <a:off x="2190750" y="1181100"/>
            <a:ext cx="319088" cy="366713"/>
          </a:xfrm>
          <a:prstGeom prst="rect">
            <a:avLst/>
          </a:prstGeom>
          <a:noFill/>
          <a:ln w="9525">
            <a:noFill/>
            <a:miter lim="800000"/>
            <a:headEnd/>
            <a:tailEnd/>
          </a:ln>
        </p:spPr>
        <p:txBody>
          <a:bodyPr wrap="none">
            <a:spAutoFit/>
          </a:bodyPr>
          <a:lstStyle/>
          <a:p>
            <a:r>
              <a:rPr lang="en-US" sz="1800"/>
              <a:t>+</a:t>
            </a:r>
          </a:p>
        </p:txBody>
      </p:sp>
      <p:sp>
        <p:nvSpPr>
          <p:cNvPr id="10248" name="Line 12"/>
          <p:cNvSpPr>
            <a:spLocks noChangeShapeType="1"/>
          </p:cNvSpPr>
          <p:nvPr/>
        </p:nvSpPr>
        <p:spPr bwMode="auto">
          <a:xfrm>
            <a:off x="2743200" y="1143000"/>
            <a:ext cx="1219200" cy="0"/>
          </a:xfrm>
          <a:prstGeom prst="line">
            <a:avLst/>
          </a:prstGeom>
          <a:noFill/>
          <a:ln w="28575">
            <a:solidFill>
              <a:schemeClr val="tx1"/>
            </a:solidFill>
            <a:round/>
            <a:headEnd/>
            <a:tailEnd type="triangle" w="med" len="med"/>
          </a:ln>
        </p:spPr>
        <p:txBody>
          <a:bodyPr/>
          <a:lstStyle/>
          <a:p>
            <a:endParaRPr lang="en-US"/>
          </a:p>
        </p:txBody>
      </p:sp>
      <p:graphicFrame>
        <p:nvGraphicFramePr>
          <p:cNvPr id="10242" name="Object 13"/>
          <p:cNvGraphicFramePr>
            <a:graphicFrameLocks noChangeAspect="1"/>
          </p:cNvGraphicFramePr>
          <p:nvPr/>
        </p:nvGraphicFramePr>
        <p:xfrm>
          <a:off x="4267200" y="228600"/>
          <a:ext cx="1882775" cy="1905000"/>
        </p:xfrm>
        <a:graphic>
          <a:graphicData uri="http://schemas.openxmlformats.org/presentationml/2006/ole">
            <mc:AlternateContent xmlns:mc="http://schemas.openxmlformats.org/markup-compatibility/2006">
              <mc:Choice xmlns:v="urn:schemas-microsoft-com:vml" Requires="v">
                <p:oleObj spid="_x0000_s10249" name="ChemSketch" r:id="rId4" imgW="1334880" imgH="1350360" progId="ACD.ChemSketch.20">
                  <p:embed/>
                </p:oleObj>
              </mc:Choice>
              <mc:Fallback>
                <p:oleObj name="ChemSketch" r:id="rId4" imgW="1334880" imgH="1350360" progId="ACD.ChemSketch.20">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
                        <a:ext cx="1882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Text Box 14"/>
          <p:cNvSpPr txBox="1">
            <a:spLocks noChangeArrowheads="1"/>
          </p:cNvSpPr>
          <p:nvPr/>
        </p:nvSpPr>
        <p:spPr bwMode="auto">
          <a:xfrm>
            <a:off x="1066800" y="2209800"/>
            <a:ext cx="5562600" cy="1311275"/>
          </a:xfrm>
          <a:prstGeom prst="rect">
            <a:avLst/>
          </a:prstGeom>
          <a:noFill/>
          <a:ln w="9525">
            <a:noFill/>
            <a:miter lim="800000"/>
            <a:headEnd/>
            <a:tailEnd/>
          </a:ln>
        </p:spPr>
        <p:txBody>
          <a:bodyPr wrap="none">
            <a:spAutoFit/>
          </a:bodyPr>
          <a:lstStyle/>
          <a:p>
            <a:pPr algn="ctr" rtl="1"/>
            <a:r>
              <a:rPr lang="en-US">
                <a:solidFill>
                  <a:srgbClr val="0000FF"/>
                </a:solidFill>
              </a:rPr>
              <a:t>To form the salt pair, you must desolvate the ions</a:t>
            </a:r>
          </a:p>
          <a:p>
            <a:pPr algn="ctr" rtl="1"/>
            <a:r>
              <a:rPr lang="en-US">
                <a:solidFill>
                  <a:srgbClr val="0000FF"/>
                </a:solidFill>
              </a:rPr>
              <a:t>Dissolving the ions is often favorable</a:t>
            </a:r>
          </a:p>
          <a:p>
            <a:pPr algn="ctr" rtl="1"/>
            <a:r>
              <a:rPr lang="en-US">
                <a:solidFill>
                  <a:srgbClr val="0000FF"/>
                </a:solidFill>
              </a:rPr>
              <a:t> </a:t>
            </a:r>
          </a:p>
          <a:p>
            <a:pPr algn="ctr" rtl="1"/>
            <a:r>
              <a:rPr lang="en-US">
                <a:solidFill>
                  <a:srgbClr val="0000FF"/>
                </a:solidFill>
              </a:rPr>
              <a:t>Desolvating ions is unfavorable</a:t>
            </a:r>
          </a:p>
        </p:txBody>
      </p:sp>
      <p:pic>
        <p:nvPicPr>
          <p:cNvPr id="10250" name="Picture 15" descr="hbonding_wat"/>
          <p:cNvPicPr>
            <a:picLocks noChangeAspect="1" noChangeArrowheads="1"/>
          </p:cNvPicPr>
          <p:nvPr/>
        </p:nvPicPr>
        <p:blipFill>
          <a:blip r:embed="rId6" cstate="print"/>
          <a:srcRect/>
          <a:stretch>
            <a:fillRect/>
          </a:stretch>
        </p:blipFill>
        <p:spPr bwMode="auto">
          <a:xfrm>
            <a:off x="2057400" y="3505200"/>
            <a:ext cx="3962400" cy="3133725"/>
          </a:xfrm>
          <a:prstGeom prst="rect">
            <a:avLst/>
          </a:prstGeom>
          <a:noFill/>
          <a:ln w="9525">
            <a:noFill/>
            <a:miter lim="800000"/>
            <a:headEnd/>
            <a:tailEnd/>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81000" y="152400"/>
            <a:ext cx="3117850" cy="457200"/>
          </a:xfrm>
          <a:prstGeom prst="rect">
            <a:avLst/>
          </a:prstGeom>
          <a:noFill/>
          <a:ln w="9525">
            <a:noFill/>
            <a:miter lim="800000"/>
            <a:headEnd/>
            <a:tailEnd/>
          </a:ln>
        </p:spPr>
        <p:txBody>
          <a:bodyPr wrap="none">
            <a:spAutoFit/>
          </a:bodyPr>
          <a:lstStyle/>
          <a:p>
            <a:pPr algn="ctr"/>
            <a:r>
              <a:rPr lang="en-US" sz="2400">
                <a:solidFill>
                  <a:schemeClr val="hlink"/>
                </a:solidFill>
              </a:rPr>
              <a:t>What about solvation?</a:t>
            </a:r>
          </a:p>
        </p:txBody>
      </p:sp>
      <p:grpSp>
        <p:nvGrpSpPr>
          <p:cNvPr id="11269" name="Group 3"/>
          <p:cNvGrpSpPr>
            <a:grpSpLocks/>
          </p:cNvGrpSpPr>
          <p:nvPr/>
        </p:nvGrpSpPr>
        <p:grpSpPr bwMode="auto">
          <a:xfrm>
            <a:off x="1447800" y="609600"/>
            <a:ext cx="457200" cy="723900"/>
            <a:chOff x="318" y="1788"/>
            <a:chExt cx="288" cy="456"/>
          </a:xfrm>
        </p:grpSpPr>
        <p:sp>
          <p:nvSpPr>
            <p:cNvPr id="11278" name="Line 4"/>
            <p:cNvSpPr>
              <a:spLocks noChangeShapeType="1"/>
            </p:cNvSpPr>
            <p:nvPr/>
          </p:nvSpPr>
          <p:spPr bwMode="auto">
            <a:xfrm>
              <a:off x="432" y="1968"/>
              <a:ext cx="0" cy="192"/>
            </a:xfrm>
            <a:prstGeom prst="line">
              <a:avLst/>
            </a:prstGeom>
            <a:noFill/>
            <a:ln w="28575">
              <a:solidFill>
                <a:schemeClr val="tx1"/>
              </a:solidFill>
              <a:round/>
              <a:headEnd/>
              <a:tailEnd/>
            </a:ln>
          </p:spPr>
          <p:txBody>
            <a:bodyPr/>
            <a:lstStyle/>
            <a:p>
              <a:endParaRPr lang="en-US"/>
            </a:p>
          </p:txBody>
        </p:sp>
        <p:sp>
          <p:nvSpPr>
            <p:cNvPr id="11279" name="Line 5"/>
            <p:cNvSpPr>
              <a:spLocks noChangeShapeType="1"/>
            </p:cNvSpPr>
            <p:nvPr/>
          </p:nvSpPr>
          <p:spPr bwMode="auto">
            <a:xfrm>
              <a:off x="480" y="1968"/>
              <a:ext cx="0" cy="192"/>
            </a:xfrm>
            <a:prstGeom prst="line">
              <a:avLst/>
            </a:prstGeom>
            <a:noFill/>
            <a:ln w="28575">
              <a:solidFill>
                <a:schemeClr val="tx1"/>
              </a:solidFill>
              <a:round/>
              <a:headEnd/>
              <a:tailEnd/>
            </a:ln>
          </p:spPr>
          <p:txBody>
            <a:bodyPr/>
            <a:lstStyle/>
            <a:p>
              <a:endParaRPr lang="en-US"/>
            </a:p>
          </p:txBody>
        </p:sp>
        <p:sp>
          <p:nvSpPr>
            <p:cNvPr id="11280" name="Text Box 6"/>
            <p:cNvSpPr txBox="1">
              <a:spLocks noChangeArrowheads="1"/>
            </p:cNvSpPr>
            <p:nvPr/>
          </p:nvSpPr>
          <p:spPr bwMode="auto">
            <a:xfrm>
              <a:off x="354" y="1788"/>
              <a:ext cx="209" cy="231"/>
            </a:xfrm>
            <a:prstGeom prst="rect">
              <a:avLst/>
            </a:prstGeom>
            <a:noFill/>
            <a:ln w="9525">
              <a:noFill/>
              <a:miter lim="800000"/>
              <a:headEnd/>
              <a:tailEnd/>
            </a:ln>
          </p:spPr>
          <p:txBody>
            <a:bodyPr wrap="none">
              <a:spAutoFit/>
            </a:bodyPr>
            <a:lstStyle/>
            <a:p>
              <a:r>
                <a:rPr lang="en-US" sz="1800"/>
                <a:t>O</a:t>
              </a:r>
            </a:p>
          </p:txBody>
        </p:sp>
        <p:sp>
          <p:nvSpPr>
            <p:cNvPr id="11281" name="Line 7"/>
            <p:cNvSpPr>
              <a:spLocks noChangeShapeType="1"/>
            </p:cNvSpPr>
            <p:nvPr/>
          </p:nvSpPr>
          <p:spPr bwMode="auto">
            <a:xfrm>
              <a:off x="462" y="2148"/>
              <a:ext cx="144" cy="96"/>
            </a:xfrm>
            <a:prstGeom prst="line">
              <a:avLst/>
            </a:prstGeom>
            <a:noFill/>
            <a:ln w="28575">
              <a:solidFill>
                <a:schemeClr val="tx1"/>
              </a:solidFill>
              <a:round/>
              <a:headEnd/>
              <a:tailEnd/>
            </a:ln>
          </p:spPr>
          <p:txBody>
            <a:bodyPr/>
            <a:lstStyle/>
            <a:p>
              <a:endParaRPr lang="en-US"/>
            </a:p>
          </p:txBody>
        </p:sp>
        <p:sp>
          <p:nvSpPr>
            <p:cNvPr id="11282" name="Line 8"/>
            <p:cNvSpPr>
              <a:spLocks noChangeShapeType="1"/>
            </p:cNvSpPr>
            <p:nvPr/>
          </p:nvSpPr>
          <p:spPr bwMode="auto">
            <a:xfrm flipH="1">
              <a:off x="318" y="2148"/>
              <a:ext cx="144" cy="96"/>
            </a:xfrm>
            <a:prstGeom prst="line">
              <a:avLst/>
            </a:prstGeom>
            <a:noFill/>
            <a:ln w="28575">
              <a:solidFill>
                <a:schemeClr val="tx1"/>
              </a:solidFill>
              <a:round/>
              <a:headEnd/>
              <a:tailEnd/>
            </a:ln>
          </p:spPr>
          <p:txBody>
            <a:bodyPr/>
            <a:lstStyle/>
            <a:p>
              <a:endParaRPr lang="en-US"/>
            </a:p>
          </p:txBody>
        </p:sp>
      </p:grpSp>
      <p:sp>
        <p:nvSpPr>
          <p:cNvPr id="11270" name="Text Box 9"/>
          <p:cNvSpPr txBox="1">
            <a:spLocks noChangeArrowheads="1"/>
          </p:cNvSpPr>
          <p:nvPr/>
        </p:nvSpPr>
        <p:spPr bwMode="auto">
          <a:xfrm>
            <a:off x="1809750" y="1028700"/>
            <a:ext cx="430213" cy="579438"/>
          </a:xfrm>
          <a:prstGeom prst="rect">
            <a:avLst/>
          </a:prstGeom>
          <a:noFill/>
          <a:ln w="9525">
            <a:noFill/>
            <a:miter lim="800000"/>
            <a:headEnd/>
            <a:tailEnd/>
          </a:ln>
        </p:spPr>
        <p:txBody>
          <a:bodyPr wrap="none">
            <a:spAutoFit/>
          </a:bodyPr>
          <a:lstStyle/>
          <a:p>
            <a:r>
              <a:rPr lang="en-US" sz="1800"/>
              <a:t>O</a:t>
            </a:r>
            <a:r>
              <a:rPr lang="en-US" sz="3200" b="0"/>
              <a:t>-</a:t>
            </a:r>
          </a:p>
        </p:txBody>
      </p:sp>
      <p:sp>
        <p:nvSpPr>
          <p:cNvPr id="11271" name="Text Box 10"/>
          <p:cNvSpPr txBox="1">
            <a:spLocks noChangeArrowheads="1"/>
          </p:cNvSpPr>
          <p:nvPr/>
        </p:nvSpPr>
        <p:spPr bwMode="auto">
          <a:xfrm>
            <a:off x="2343150" y="1257300"/>
            <a:ext cx="457200" cy="366713"/>
          </a:xfrm>
          <a:prstGeom prst="rect">
            <a:avLst/>
          </a:prstGeom>
          <a:noFill/>
          <a:ln w="9525">
            <a:noFill/>
            <a:miter lim="800000"/>
            <a:headEnd/>
            <a:tailEnd/>
          </a:ln>
        </p:spPr>
        <p:txBody>
          <a:bodyPr wrap="none">
            <a:spAutoFit/>
          </a:bodyPr>
          <a:lstStyle/>
          <a:p>
            <a:r>
              <a:rPr lang="en-US" sz="1800"/>
              <a:t>Na</a:t>
            </a:r>
          </a:p>
        </p:txBody>
      </p:sp>
      <p:sp>
        <p:nvSpPr>
          <p:cNvPr id="11272" name="Text Box 11"/>
          <p:cNvSpPr txBox="1">
            <a:spLocks noChangeArrowheads="1"/>
          </p:cNvSpPr>
          <p:nvPr/>
        </p:nvSpPr>
        <p:spPr bwMode="auto">
          <a:xfrm>
            <a:off x="2190750" y="1181100"/>
            <a:ext cx="319088" cy="366713"/>
          </a:xfrm>
          <a:prstGeom prst="rect">
            <a:avLst/>
          </a:prstGeom>
          <a:noFill/>
          <a:ln w="9525">
            <a:noFill/>
            <a:miter lim="800000"/>
            <a:headEnd/>
            <a:tailEnd/>
          </a:ln>
        </p:spPr>
        <p:txBody>
          <a:bodyPr wrap="none">
            <a:spAutoFit/>
          </a:bodyPr>
          <a:lstStyle/>
          <a:p>
            <a:r>
              <a:rPr lang="en-US" sz="1800"/>
              <a:t>+</a:t>
            </a:r>
          </a:p>
        </p:txBody>
      </p:sp>
      <p:sp>
        <p:nvSpPr>
          <p:cNvPr id="11273" name="Line 12"/>
          <p:cNvSpPr>
            <a:spLocks noChangeShapeType="1"/>
          </p:cNvSpPr>
          <p:nvPr/>
        </p:nvSpPr>
        <p:spPr bwMode="auto">
          <a:xfrm>
            <a:off x="2743200" y="1143000"/>
            <a:ext cx="1219200" cy="0"/>
          </a:xfrm>
          <a:prstGeom prst="line">
            <a:avLst/>
          </a:prstGeom>
          <a:noFill/>
          <a:ln w="28575">
            <a:solidFill>
              <a:schemeClr val="tx1"/>
            </a:solidFill>
            <a:round/>
            <a:headEnd/>
            <a:tailEnd type="triangle" w="med" len="med"/>
          </a:ln>
        </p:spPr>
        <p:txBody>
          <a:bodyPr/>
          <a:lstStyle/>
          <a:p>
            <a:endParaRPr lang="en-US"/>
          </a:p>
        </p:txBody>
      </p:sp>
      <p:graphicFrame>
        <p:nvGraphicFramePr>
          <p:cNvPr id="11266" name="Object 13"/>
          <p:cNvGraphicFramePr>
            <a:graphicFrameLocks noChangeAspect="1"/>
          </p:cNvGraphicFramePr>
          <p:nvPr/>
        </p:nvGraphicFramePr>
        <p:xfrm>
          <a:off x="4267200" y="228600"/>
          <a:ext cx="1882775" cy="1905000"/>
        </p:xfrm>
        <a:graphic>
          <a:graphicData uri="http://schemas.openxmlformats.org/presentationml/2006/ole">
            <mc:AlternateContent xmlns:mc="http://schemas.openxmlformats.org/markup-compatibility/2006">
              <mc:Choice xmlns:v="urn:schemas-microsoft-com:vml" Requires="v">
                <p:oleObj spid="_x0000_s11280" name="ChemSketch" r:id="rId4" imgW="1334880" imgH="1350360" progId="ACD.ChemSketch.20">
                  <p:embed/>
                </p:oleObj>
              </mc:Choice>
              <mc:Fallback>
                <p:oleObj name="ChemSketch" r:id="rId4" imgW="1334880" imgH="1350360" progId="ACD.ChemSketch.20">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
                        <a:ext cx="1882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4" name="Text Box 14"/>
          <p:cNvSpPr txBox="1">
            <a:spLocks noChangeArrowheads="1"/>
          </p:cNvSpPr>
          <p:nvPr/>
        </p:nvSpPr>
        <p:spPr bwMode="auto">
          <a:xfrm>
            <a:off x="1066800" y="2209800"/>
            <a:ext cx="5562600" cy="1006475"/>
          </a:xfrm>
          <a:prstGeom prst="rect">
            <a:avLst/>
          </a:prstGeom>
          <a:noFill/>
          <a:ln w="9525">
            <a:noFill/>
            <a:miter lim="800000"/>
            <a:headEnd/>
            <a:tailEnd/>
          </a:ln>
        </p:spPr>
        <p:txBody>
          <a:bodyPr wrap="none">
            <a:spAutoFit/>
          </a:bodyPr>
          <a:lstStyle/>
          <a:p>
            <a:pPr algn="ctr" rtl="1"/>
            <a:r>
              <a:rPr lang="en-US">
                <a:solidFill>
                  <a:srgbClr val="0000FF"/>
                </a:solidFill>
              </a:rPr>
              <a:t>To form the salt pair, you must desolvate the ions</a:t>
            </a:r>
          </a:p>
          <a:p>
            <a:pPr algn="ctr" rtl="1"/>
            <a:r>
              <a:rPr lang="en-US">
                <a:solidFill>
                  <a:srgbClr val="0000FF"/>
                </a:solidFill>
              </a:rPr>
              <a:t>Dissolving the ions is often favorable </a:t>
            </a:r>
          </a:p>
          <a:p>
            <a:pPr algn="ctr" rtl="1"/>
            <a:r>
              <a:rPr lang="en-US">
                <a:solidFill>
                  <a:srgbClr val="0000FF"/>
                </a:solidFill>
              </a:rPr>
              <a:t>Desolvating ions is unfavorable</a:t>
            </a:r>
          </a:p>
        </p:txBody>
      </p:sp>
      <p:sp>
        <p:nvSpPr>
          <p:cNvPr id="11275" name="Text Box 15"/>
          <p:cNvSpPr txBox="1">
            <a:spLocks noChangeArrowheads="1"/>
          </p:cNvSpPr>
          <p:nvPr/>
        </p:nvSpPr>
        <p:spPr bwMode="auto">
          <a:xfrm>
            <a:off x="381000" y="3505200"/>
            <a:ext cx="5191125" cy="457200"/>
          </a:xfrm>
          <a:prstGeom prst="rect">
            <a:avLst/>
          </a:prstGeom>
          <a:noFill/>
          <a:ln w="9525">
            <a:noFill/>
            <a:miter lim="800000"/>
            <a:headEnd/>
            <a:tailEnd/>
          </a:ln>
        </p:spPr>
        <p:txBody>
          <a:bodyPr wrap="none">
            <a:spAutoFit/>
          </a:bodyPr>
          <a:lstStyle/>
          <a:p>
            <a:pPr algn="ctr"/>
            <a:r>
              <a:rPr lang="en-US" sz="2400"/>
              <a:t>Why are oils not very soluble in water?</a:t>
            </a:r>
          </a:p>
        </p:txBody>
      </p:sp>
      <p:sp>
        <p:nvSpPr>
          <p:cNvPr id="11276" name="Text Box 16"/>
          <p:cNvSpPr txBox="1">
            <a:spLocks noChangeArrowheads="1"/>
          </p:cNvSpPr>
          <p:nvPr/>
        </p:nvSpPr>
        <p:spPr bwMode="auto">
          <a:xfrm>
            <a:off x="1143000" y="4038600"/>
            <a:ext cx="2293938" cy="457200"/>
          </a:xfrm>
          <a:prstGeom prst="rect">
            <a:avLst/>
          </a:prstGeom>
          <a:noFill/>
          <a:ln w="9525">
            <a:noFill/>
            <a:miter lim="800000"/>
            <a:headEnd/>
            <a:tailEnd/>
          </a:ln>
        </p:spPr>
        <p:txBody>
          <a:bodyPr wrap="none">
            <a:spAutoFit/>
          </a:bodyPr>
          <a:lstStyle/>
          <a:p>
            <a:pPr algn="ctr"/>
            <a:r>
              <a:rPr lang="en-US" sz="2400">
                <a:solidFill>
                  <a:srgbClr val="0000FF"/>
                </a:solidFill>
              </a:rPr>
              <a:t>octane, lipids, …</a:t>
            </a:r>
          </a:p>
        </p:txBody>
      </p:sp>
      <p:graphicFrame>
        <p:nvGraphicFramePr>
          <p:cNvPr id="11267" name="Object 17"/>
          <p:cNvGraphicFramePr>
            <a:graphicFrameLocks noChangeAspect="1"/>
          </p:cNvGraphicFramePr>
          <p:nvPr/>
        </p:nvGraphicFramePr>
        <p:xfrm>
          <a:off x="1295400" y="4800600"/>
          <a:ext cx="4038600" cy="500063"/>
        </p:xfrm>
        <a:graphic>
          <a:graphicData uri="http://schemas.openxmlformats.org/presentationml/2006/ole">
            <mc:AlternateContent xmlns:mc="http://schemas.openxmlformats.org/markup-compatibility/2006">
              <mc:Choice xmlns:v="urn:schemas-microsoft-com:vml" Requires="v">
                <p:oleObj spid="_x0000_s11281" name="ChemSketch" r:id="rId6" imgW="2036160" imgH="253080" progId="ACD.ChemSketch.20">
                  <p:embed/>
                </p:oleObj>
              </mc:Choice>
              <mc:Fallback>
                <p:oleObj name="ChemSketch" r:id="rId6" imgW="2036160" imgH="253080" progId="ACD.ChemSketch.20">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800600"/>
                        <a:ext cx="40386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7" name="Text Box 18"/>
          <p:cNvSpPr txBox="1">
            <a:spLocks noChangeArrowheads="1"/>
          </p:cNvSpPr>
          <p:nvPr/>
        </p:nvSpPr>
        <p:spPr bwMode="auto">
          <a:xfrm>
            <a:off x="4332288" y="5470525"/>
            <a:ext cx="4583112" cy="396875"/>
          </a:xfrm>
          <a:prstGeom prst="rect">
            <a:avLst/>
          </a:prstGeom>
          <a:noFill/>
          <a:ln w="9525">
            <a:noFill/>
            <a:miter lim="800000"/>
            <a:headEnd/>
            <a:tailEnd/>
          </a:ln>
        </p:spPr>
        <p:txBody>
          <a:bodyPr wrap="none">
            <a:spAutoFit/>
          </a:bodyPr>
          <a:lstStyle/>
          <a:p>
            <a:pPr algn="ctr"/>
            <a:r>
              <a:rPr lang="en-US">
                <a:solidFill>
                  <a:schemeClr val="hlink"/>
                </a:solidFill>
              </a:rPr>
              <a:t>Why do lipid bilayers and micelles form?</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609600" y="1143000"/>
            <a:ext cx="2667000" cy="1736725"/>
          </a:xfrm>
          <a:prstGeom prst="rect">
            <a:avLst/>
          </a:prstGeom>
          <a:noFill/>
          <a:ln w="9525">
            <a:noFill/>
            <a:miter lim="800000"/>
            <a:headEnd/>
            <a:tailEnd/>
          </a:ln>
        </p:spPr>
        <p:txBody>
          <a:bodyPr>
            <a:spAutoFit/>
          </a:bodyPr>
          <a:lstStyle/>
          <a:p>
            <a:pPr algn="ctr"/>
            <a:r>
              <a:rPr lang="en-US" sz="2400">
                <a:solidFill>
                  <a:srgbClr val="0000FF"/>
                </a:solidFill>
              </a:rPr>
              <a:t>Hydrophobic, greasy part</a:t>
            </a:r>
          </a:p>
          <a:p>
            <a:pPr algn="ctr"/>
            <a:r>
              <a:rPr lang="en-US">
                <a:solidFill>
                  <a:srgbClr val="0000FF"/>
                </a:solidFill>
              </a:rPr>
              <a:t>saturated and unsaturated alkyl chains</a:t>
            </a:r>
          </a:p>
        </p:txBody>
      </p:sp>
      <p:sp>
        <p:nvSpPr>
          <p:cNvPr id="12293" name="Oval 3"/>
          <p:cNvSpPr>
            <a:spLocks noChangeArrowheads="1"/>
          </p:cNvSpPr>
          <p:nvPr/>
        </p:nvSpPr>
        <p:spPr bwMode="auto">
          <a:xfrm>
            <a:off x="457200" y="517525"/>
            <a:ext cx="304800" cy="304800"/>
          </a:xfrm>
          <a:prstGeom prst="ellipse">
            <a:avLst/>
          </a:prstGeom>
          <a:noFill/>
          <a:ln w="19050">
            <a:solidFill>
              <a:schemeClr val="tx1"/>
            </a:solidFill>
            <a:round/>
            <a:headEnd/>
            <a:tailEnd/>
          </a:ln>
        </p:spPr>
        <p:txBody>
          <a:bodyPr wrap="none" anchor="ctr"/>
          <a:lstStyle/>
          <a:p>
            <a:endParaRPr lang="en-US"/>
          </a:p>
        </p:txBody>
      </p:sp>
      <p:sp>
        <p:nvSpPr>
          <p:cNvPr id="12294" name="Freeform 4"/>
          <p:cNvSpPr>
            <a:spLocks/>
          </p:cNvSpPr>
          <p:nvPr/>
        </p:nvSpPr>
        <p:spPr bwMode="auto">
          <a:xfrm>
            <a:off x="419100" y="822325"/>
            <a:ext cx="242888" cy="1362075"/>
          </a:xfrm>
          <a:custGeom>
            <a:avLst/>
            <a:gdLst>
              <a:gd name="T0" fmla="*/ 115 w 153"/>
              <a:gd name="T1" fmla="*/ 0 h 858"/>
              <a:gd name="T2" fmla="*/ 121 w 153"/>
              <a:gd name="T3" fmla="*/ 19 h 858"/>
              <a:gd name="T4" fmla="*/ 134 w 153"/>
              <a:gd name="T5" fmla="*/ 38 h 858"/>
              <a:gd name="T6" fmla="*/ 153 w 153"/>
              <a:gd name="T7" fmla="*/ 102 h 858"/>
              <a:gd name="T8" fmla="*/ 108 w 153"/>
              <a:gd name="T9" fmla="*/ 218 h 858"/>
              <a:gd name="T10" fmla="*/ 83 w 153"/>
              <a:gd name="T11" fmla="*/ 275 h 858"/>
              <a:gd name="T12" fmla="*/ 57 w 153"/>
              <a:gd name="T13" fmla="*/ 314 h 858"/>
              <a:gd name="T14" fmla="*/ 83 w 153"/>
              <a:gd name="T15" fmla="*/ 493 h 858"/>
              <a:gd name="T16" fmla="*/ 51 w 153"/>
              <a:gd name="T17" fmla="*/ 602 h 858"/>
              <a:gd name="T18" fmla="*/ 19 w 153"/>
              <a:gd name="T19" fmla="*/ 646 h 858"/>
              <a:gd name="T20" fmla="*/ 0 w 153"/>
              <a:gd name="T21" fmla="*/ 717 h 858"/>
              <a:gd name="T22" fmla="*/ 44 w 153"/>
              <a:gd name="T23" fmla="*/ 858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858"/>
              <a:gd name="T38" fmla="*/ 153 w 153"/>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858">
                <a:moveTo>
                  <a:pt x="115" y="0"/>
                </a:moveTo>
                <a:cubicBezTo>
                  <a:pt x="117" y="6"/>
                  <a:pt x="118" y="13"/>
                  <a:pt x="121" y="19"/>
                </a:cubicBezTo>
                <a:cubicBezTo>
                  <a:pt x="124" y="26"/>
                  <a:pt x="131" y="31"/>
                  <a:pt x="134" y="38"/>
                </a:cubicBezTo>
                <a:cubicBezTo>
                  <a:pt x="142" y="59"/>
                  <a:pt x="146" y="81"/>
                  <a:pt x="153" y="102"/>
                </a:cubicBezTo>
                <a:cubicBezTo>
                  <a:pt x="148" y="152"/>
                  <a:pt x="151" y="190"/>
                  <a:pt x="108" y="218"/>
                </a:cubicBezTo>
                <a:cubicBezTo>
                  <a:pt x="96" y="237"/>
                  <a:pt x="93" y="256"/>
                  <a:pt x="83" y="275"/>
                </a:cubicBezTo>
                <a:cubicBezTo>
                  <a:pt x="75" y="289"/>
                  <a:pt x="57" y="314"/>
                  <a:pt x="57" y="314"/>
                </a:cubicBezTo>
                <a:cubicBezTo>
                  <a:pt x="42" y="377"/>
                  <a:pt x="62" y="435"/>
                  <a:pt x="83" y="493"/>
                </a:cubicBezTo>
                <a:cubicBezTo>
                  <a:pt x="77" y="544"/>
                  <a:pt x="76" y="562"/>
                  <a:pt x="51" y="602"/>
                </a:cubicBezTo>
                <a:cubicBezTo>
                  <a:pt x="41" y="617"/>
                  <a:pt x="19" y="646"/>
                  <a:pt x="19" y="646"/>
                </a:cubicBezTo>
                <a:cubicBezTo>
                  <a:pt x="11" y="669"/>
                  <a:pt x="0" y="717"/>
                  <a:pt x="0" y="717"/>
                </a:cubicBezTo>
                <a:cubicBezTo>
                  <a:pt x="4" y="751"/>
                  <a:pt x="8" y="837"/>
                  <a:pt x="44" y="858"/>
                </a:cubicBezTo>
              </a:path>
            </a:pathLst>
          </a:custGeom>
          <a:noFill/>
          <a:ln w="28575" cmpd="sng">
            <a:solidFill>
              <a:schemeClr val="tx1"/>
            </a:solidFill>
            <a:round/>
            <a:headEnd/>
            <a:tailEnd/>
          </a:ln>
        </p:spPr>
        <p:txBody>
          <a:bodyPr/>
          <a:lstStyle/>
          <a:p>
            <a:endParaRPr lang="en-US"/>
          </a:p>
        </p:txBody>
      </p:sp>
      <p:sp>
        <p:nvSpPr>
          <p:cNvPr id="12295" name="Freeform 5"/>
          <p:cNvSpPr>
            <a:spLocks/>
          </p:cNvSpPr>
          <p:nvPr/>
        </p:nvSpPr>
        <p:spPr bwMode="auto">
          <a:xfrm>
            <a:off x="609600" y="822325"/>
            <a:ext cx="415925" cy="1384300"/>
          </a:xfrm>
          <a:custGeom>
            <a:avLst/>
            <a:gdLst>
              <a:gd name="T0" fmla="*/ 0 w 262"/>
              <a:gd name="T1" fmla="*/ 0 h 872"/>
              <a:gd name="T2" fmla="*/ 38 w 262"/>
              <a:gd name="T3" fmla="*/ 134 h 872"/>
              <a:gd name="T4" fmla="*/ 102 w 262"/>
              <a:gd name="T5" fmla="*/ 288 h 872"/>
              <a:gd name="T6" fmla="*/ 76 w 262"/>
              <a:gd name="T7" fmla="*/ 403 h 872"/>
              <a:gd name="T8" fmla="*/ 83 w 262"/>
              <a:gd name="T9" fmla="*/ 524 h 872"/>
              <a:gd name="T10" fmla="*/ 147 w 262"/>
              <a:gd name="T11" fmla="*/ 569 h 872"/>
              <a:gd name="T12" fmla="*/ 192 w 262"/>
              <a:gd name="T13" fmla="*/ 627 h 872"/>
              <a:gd name="T14" fmla="*/ 211 w 262"/>
              <a:gd name="T15" fmla="*/ 652 h 872"/>
              <a:gd name="T16" fmla="*/ 230 w 262"/>
              <a:gd name="T17" fmla="*/ 736 h 872"/>
              <a:gd name="T18" fmla="*/ 236 w 262"/>
              <a:gd name="T19" fmla="*/ 857 h 872"/>
              <a:gd name="T20" fmla="*/ 256 w 262"/>
              <a:gd name="T21" fmla="*/ 870 h 872"/>
              <a:gd name="T22" fmla="*/ 262 w 262"/>
              <a:gd name="T23" fmla="*/ 851 h 872"/>
              <a:gd name="T24" fmla="*/ 230 w 262"/>
              <a:gd name="T25" fmla="*/ 640 h 872"/>
              <a:gd name="T26" fmla="*/ 172 w 262"/>
              <a:gd name="T27" fmla="*/ 563 h 872"/>
              <a:gd name="T28" fmla="*/ 128 w 262"/>
              <a:gd name="T29" fmla="*/ 518 h 872"/>
              <a:gd name="T30" fmla="*/ 128 w 262"/>
              <a:gd name="T31" fmla="*/ 332 h 872"/>
              <a:gd name="T32" fmla="*/ 89 w 262"/>
              <a:gd name="T33" fmla="*/ 224 h 872"/>
              <a:gd name="T34" fmla="*/ 70 w 262"/>
              <a:gd name="T35" fmla="*/ 185 h 872"/>
              <a:gd name="T36" fmla="*/ 25 w 262"/>
              <a:gd name="T37" fmla="*/ 38 h 872"/>
              <a:gd name="T38" fmla="*/ 0 w 262"/>
              <a:gd name="T39" fmla="*/ 0 h 8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2"/>
              <a:gd name="T61" fmla="*/ 0 h 872"/>
              <a:gd name="T62" fmla="*/ 262 w 262"/>
              <a:gd name="T63" fmla="*/ 872 h 8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2" h="872">
                <a:moveTo>
                  <a:pt x="0" y="0"/>
                </a:moveTo>
                <a:cubicBezTo>
                  <a:pt x="5" y="60"/>
                  <a:pt x="6" y="87"/>
                  <a:pt x="38" y="134"/>
                </a:cubicBezTo>
                <a:cubicBezTo>
                  <a:pt x="48" y="212"/>
                  <a:pt x="62" y="226"/>
                  <a:pt x="102" y="288"/>
                </a:cubicBezTo>
                <a:cubicBezTo>
                  <a:pt x="97" y="333"/>
                  <a:pt x="87" y="361"/>
                  <a:pt x="76" y="403"/>
                </a:cubicBezTo>
                <a:cubicBezTo>
                  <a:pt x="78" y="443"/>
                  <a:pt x="76" y="484"/>
                  <a:pt x="83" y="524"/>
                </a:cubicBezTo>
                <a:cubicBezTo>
                  <a:pt x="88" y="550"/>
                  <a:pt x="132" y="552"/>
                  <a:pt x="147" y="569"/>
                </a:cubicBezTo>
                <a:cubicBezTo>
                  <a:pt x="163" y="587"/>
                  <a:pt x="177" y="608"/>
                  <a:pt x="192" y="627"/>
                </a:cubicBezTo>
                <a:cubicBezTo>
                  <a:pt x="198" y="635"/>
                  <a:pt x="211" y="652"/>
                  <a:pt x="211" y="652"/>
                </a:cubicBezTo>
                <a:cubicBezTo>
                  <a:pt x="217" y="680"/>
                  <a:pt x="225" y="708"/>
                  <a:pt x="230" y="736"/>
                </a:cubicBezTo>
                <a:cubicBezTo>
                  <a:pt x="232" y="776"/>
                  <a:pt x="228" y="817"/>
                  <a:pt x="236" y="857"/>
                </a:cubicBezTo>
                <a:cubicBezTo>
                  <a:pt x="238" y="865"/>
                  <a:pt x="248" y="872"/>
                  <a:pt x="256" y="870"/>
                </a:cubicBezTo>
                <a:cubicBezTo>
                  <a:pt x="262" y="869"/>
                  <a:pt x="260" y="857"/>
                  <a:pt x="262" y="851"/>
                </a:cubicBezTo>
                <a:cubicBezTo>
                  <a:pt x="260" y="812"/>
                  <a:pt x="253" y="686"/>
                  <a:pt x="230" y="640"/>
                </a:cubicBezTo>
                <a:cubicBezTo>
                  <a:pt x="213" y="606"/>
                  <a:pt x="193" y="590"/>
                  <a:pt x="172" y="563"/>
                </a:cubicBezTo>
                <a:cubicBezTo>
                  <a:pt x="135" y="516"/>
                  <a:pt x="165" y="530"/>
                  <a:pt x="128" y="518"/>
                </a:cubicBezTo>
                <a:cubicBezTo>
                  <a:pt x="74" y="483"/>
                  <a:pt x="96" y="382"/>
                  <a:pt x="128" y="332"/>
                </a:cubicBezTo>
                <a:cubicBezTo>
                  <a:pt x="117" y="214"/>
                  <a:pt x="132" y="287"/>
                  <a:pt x="89" y="224"/>
                </a:cubicBezTo>
                <a:cubicBezTo>
                  <a:pt x="75" y="176"/>
                  <a:pt x="94" y="233"/>
                  <a:pt x="70" y="185"/>
                </a:cubicBezTo>
                <a:cubicBezTo>
                  <a:pt x="48" y="140"/>
                  <a:pt x="39" y="86"/>
                  <a:pt x="25" y="38"/>
                </a:cubicBezTo>
                <a:cubicBezTo>
                  <a:pt x="20" y="20"/>
                  <a:pt x="21" y="0"/>
                  <a:pt x="0" y="0"/>
                </a:cubicBezTo>
                <a:close/>
              </a:path>
            </a:pathLst>
          </a:custGeom>
          <a:noFill/>
          <a:ln w="28575" cmpd="sng">
            <a:solidFill>
              <a:schemeClr val="tx1"/>
            </a:solidFill>
            <a:round/>
            <a:headEnd/>
            <a:tailEnd/>
          </a:ln>
        </p:spPr>
        <p:txBody>
          <a:bodyPr/>
          <a:lstStyle/>
          <a:p>
            <a:endParaRPr lang="en-US"/>
          </a:p>
        </p:txBody>
      </p:sp>
      <p:sp>
        <p:nvSpPr>
          <p:cNvPr id="12296" name="Text Box 6"/>
          <p:cNvSpPr txBox="1">
            <a:spLocks noChangeArrowheads="1"/>
          </p:cNvSpPr>
          <p:nvPr/>
        </p:nvSpPr>
        <p:spPr bwMode="auto">
          <a:xfrm>
            <a:off x="762000" y="403225"/>
            <a:ext cx="2413000" cy="457200"/>
          </a:xfrm>
          <a:prstGeom prst="rect">
            <a:avLst/>
          </a:prstGeom>
          <a:noFill/>
          <a:ln w="9525">
            <a:noFill/>
            <a:miter lim="800000"/>
            <a:headEnd/>
            <a:tailEnd/>
          </a:ln>
        </p:spPr>
        <p:txBody>
          <a:bodyPr wrap="none">
            <a:spAutoFit/>
          </a:bodyPr>
          <a:lstStyle/>
          <a:p>
            <a:pPr algn="ctr"/>
            <a:r>
              <a:rPr lang="en-US" sz="2400">
                <a:solidFill>
                  <a:srgbClr val="0000FF"/>
                </a:solidFill>
              </a:rPr>
              <a:t>polar head group</a:t>
            </a:r>
          </a:p>
        </p:txBody>
      </p:sp>
      <p:graphicFrame>
        <p:nvGraphicFramePr>
          <p:cNvPr id="12290" name="Object 7"/>
          <p:cNvGraphicFramePr>
            <a:graphicFrameLocks noChangeAspect="1"/>
          </p:cNvGraphicFramePr>
          <p:nvPr/>
        </p:nvGraphicFramePr>
        <p:xfrm>
          <a:off x="3276600" y="228600"/>
          <a:ext cx="1981200" cy="3192463"/>
        </p:xfrm>
        <a:graphic>
          <a:graphicData uri="http://schemas.openxmlformats.org/presentationml/2006/ole">
            <mc:AlternateContent xmlns:mc="http://schemas.openxmlformats.org/markup-compatibility/2006">
              <mc:Choice xmlns:v="urn:schemas-microsoft-com:vml" Requires="v">
                <p:oleObj spid="_x0000_s12304" name="Photo Editor Photo" r:id="rId4" imgW="1980952" imgH="3193057" progId="MSPhotoEd.3">
                  <p:embed/>
                </p:oleObj>
              </mc:Choice>
              <mc:Fallback>
                <p:oleObj name="Photo Editor Photo" r:id="rId4" imgW="1980952" imgH="3193057"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
                        <a:ext cx="1981200" cy="31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8"/>
          <p:cNvGraphicFramePr>
            <a:graphicFrameLocks noChangeAspect="1"/>
          </p:cNvGraphicFramePr>
          <p:nvPr/>
        </p:nvGraphicFramePr>
        <p:xfrm>
          <a:off x="5867400" y="304800"/>
          <a:ext cx="2171700" cy="3132138"/>
        </p:xfrm>
        <a:graphic>
          <a:graphicData uri="http://schemas.openxmlformats.org/presentationml/2006/ole">
            <mc:AlternateContent xmlns:mc="http://schemas.openxmlformats.org/markup-compatibility/2006">
              <mc:Choice xmlns:v="urn:schemas-microsoft-com:vml" Requires="v">
                <p:oleObj spid="_x0000_s12305" name="Photo Editor Photo" r:id="rId6" imgW="2171888" imgH="3132091" progId="MSPhotoEd.3">
                  <p:embed/>
                </p:oleObj>
              </mc:Choice>
              <mc:Fallback>
                <p:oleObj name="Photo Editor Photo" r:id="rId6" imgW="2171888" imgH="3132091" progId="MSPhotoEd.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04800"/>
                        <a:ext cx="2171700"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7" name="Text Box 9"/>
          <p:cNvSpPr txBox="1">
            <a:spLocks noChangeArrowheads="1"/>
          </p:cNvSpPr>
          <p:nvPr/>
        </p:nvSpPr>
        <p:spPr bwMode="auto">
          <a:xfrm>
            <a:off x="4038600" y="3505200"/>
            <a:ext cx="2801938" cy="457200"/>
          </a:xfrm>
          <a:prstGeom prst="rect">
            <a:avLst/>
          </a:prstGeom>
          <a:noFill/>
          <a:ln w="9525">
            <a:noFill/>
            <a:miter lim="800000"/>
            <a:headEnd/>
            <a:tailEnd/>
          </a:ln>
        </p:spPr>
        <p:txBody>
          <a:bodyPr wrap="none">
            <a:spAutoFit/>
          </a:bodyPr>
          <a:lstStyle/>
          <a:p>
            <a:pPr algn="ctr"/>
            <a:r>
              <a:rPr lang="en-US" sz="2400">
                <a:solidFill>
                  <a:schemeClr val="folHlink"/>
                </a:solidFill>
              </a:rPr>
              <a:t>phosphatidylcholine</a:t>
            </a:r>
          </a:p>
        </p:txBody>
      </p:sp>
      <p:sp>
        <p:nvSpPr>
          <p:cNvPr id="12298" name="Freeform 10"/>
          <p:cNvSpPr>
            <a:spLocks/>
          </p:cNvSpPr>
          <p:nvPr/>
        </p:nvSpPr>
        <p:spPr bwMode="auto">
          <a:xfrm>
            <a:off x="371475" y="819150"/>
            <a:ext cx="242888" cy="1362075"/>
          </a:xfrm>
          <a:custGeom>
            <a:avLst/>
            <a:gdLst>
              <a:gd name="T0" fmla="*/ 115 w 153"/>
              <a:gd name="T1" fmla="*/ 0 h 858"/>
              <a:gd name="T2" fmla="*/ 121 w 153"/>
              <a:gd name="T3" fmla="*/ 19 h 858"/>
              <a:gd name="T4" fmla="*/ 134 w 153"/>
              <a:gd name="T5" fmla="*/ 38 h 858"/>
              <a:gd name="T6" fmla="*/ 153 w 153"/>
              <a:gd name="T7" fmla="*/ 102 h 858"/>
              <a:gd name="T8" fmla="*/ 108 w 153"/>
              <a:gd name="T9" fmla="*/ 218 h 858"/>
              <a:gd name="T10" fmla="*/ 83 w 153"/>
              <a:gd name="T11" fmla="*/ 275 h 858"/>
              <a:gd name="T12" fmla="*/ 57 w 153"/>
              <a:gd name="T13" fmla="*/ 314 h 858"/>
              <a:gd name="T14" fmla="*/ 83 w 153"/>
              <a:gd name="T15" fmla="*/ 493 h 858"/>
              <a:gd name="T16" fmla="*/ 51 w 153"/>
              <a:gd name="T17" fmla="*/ 602 h 858"/>
              <a:gd name="T18" fmla="*/ 19 w 153"/>
              <a:gd name="T19" fmla="*/ 646 h 858"/>
              <a:gd name="T20" fmla="*/ 0 w 153"/>
              <a:gd name="T21" fmla="*/ 717 h 858"/>
              <a:gd name="T22" fmla="*/ 44 w 153"/>
              <a:gd name="T23" fmla="*/ 858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858"/>
              <a:gd name="T38" fmla="*/ 153 w 153"/>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858">
                <a:moveTo>
                  <a:pt x="115" y="0"/>
                </a:moveTo>
                <a:cubicBezTo>
                  <a:pt x="117" y="6"/>
                  <a:pt x="118" y="13"/>
                  <a:pt x="121" y="19"/>
                </a:cubicBezTo>
                <a:cubicBezTo>
                  <a:pt x="124" y="26"/>
                  <a:pt x="131" y="31"/>
                  <a:pt x="134" y="38"/>
                </a:cubicBezTo>
                <a:cubicBezTo>
                  <a:pt x="142" y="59"/>
                  <a:pt x="146" y="81"/>
                  <a:pt x="153" y="102"/>
                </a:cubicBezTo>
                <a:cubicBezTo>
                  <a:pt x="148" y="152"/>
                  <a:pt x="151" y="190"/>
                  <a:pt x="108" y="218"/>
                </a:cubicBezTo>
                <a:cubicBezTo>
                  <a:pt x="96" y="237"/>
                  <a:pt x="93" y="256"/>
                  <a:pt x="83" y="275"/>
                </a:cubicBezTo>
                <a:cubicBezTo>
                  <a:pt x="75" y="289"/>
                  <a:pt x="57" y="314"/>
                  <a:pt x="57" y="314"/>
                </a:cubicBezTo>
                <a:cubicBezTo>
                  <a:pt x="42" y="377"/>
                  <a:pt x="62" y="435"/>
                  <a:pt x="83" y="493"/>
                </a:cubicBezTo>
                <a:cubicBezTo>
                  <a:pt x="77" y="544"/>
                  <a:pt x="76" y="562"/>
                  <a:pt x="51" y="602"/>
                </a:cubicBezTo>
                <a:cubicBezTo>
                  <a:pt x="41" y="617"/>
                  <a:pt x="19" y="646"/>
                  <a:pt x="19" y="646"/>
                </a:cubicBezTo>
                <a:cubicBezTo>
                  <a:pt x="11" y="669"/>
                  <a:pt x="0" y="717"/>
                  <a:pt x="0" y="717"/>
                </a:cubicBezTo>
                <a:cubicBezTo>
                  <a:pt x="4" y="751"/>
                  <a:pt x="8" y="837"/>
                  <a:pt x="44" y="858"/>
                </a:cubicBezTo>
              </a:path>
            </a:pathLst>
          </a:custGeom>
          <a:noFill/>
          <a:ln w="28575" cmpd="sng">
            <a:solidFill>
              <a:schemeClr val="tx1"/>
            </a:solidFill>
            <a:round/>
            <a:headEnd/>
            <a:tailEnd/>
          </a:ln>
        </p:spPr>
        <p:txBody>
          <a:bodyPr/>
          <a:lstStyle/>
          <a:p>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Nogrady_1"/>
          <p:cNvPicPr>
            <a:picLocks noChangeAspect="1" noChangeArrowheads="1"/>
          </p:cNvPicPr>
          <p:nvPr/>
        </p:nvPicPr>
        <p:blipFill>
          <a:blip r:embed="rId4" cstate="print"/>
          <a:srcRect l="13266" t="16867" r="62245" b="21288"/>
          <a:stretch>
            <a:fillRect/>
          </a:stretch>
        </p:blipFill>
        <p:spPr bwMode="auto">
          <a:xfrm>
            <a:off x="228600" y="228600"/>
            <a:ext cx="3492500" cy="6400800"/>
          </a:xfrm>
          <a:prstGeom prst="rect">
            <a:avLst/>
          </a:prstGeom>
          <a:noFill/>
          <a:ln w="9525">
            <a:noFill/>
            <a:miter lim="800000"/>
            <a:headEnd/>
            <a:tailEnd/>
          </a:ln>
        </p:spPr>
      </p:pic>
      <p:sp>
        <p:nvSpPr>
          <p:cNvPr id="13317" name="Text Box 3"/>
          <p:cNvSpPr txBox="1">
            <a:spLocks noChangeArrowheads="1"/>
          </p:cNvSpPr>
          <p:nvPr/>
        </p:nvSpPr>
        <p:spPr bwMode="auto">
          <a:xfrm>
            <a:off x="4038600" y="152400"/>
            <a:ext cx="3732213" cy="457200"/>
          </a:xfrm>
          <a:prstGeom prst="rect">
            <a:avLst/>
          </a:prstGeom>
          <a:noFill/>
          <a:ln w="9525">
            <a:noFill/>
            <a:miter lim="800000"/>
            <a:headEnd/>
            <a:tailEnd/>
          </a:ln>
        </p:spPr>
        <p:txBody>
          <a:bodyPr wrap="none">
            <a:spAutoFit/>
          </a:bodyPr>
          <a:lstStyle/>
          <a:p>
            <a:pPr algn="ctr"/>
            <a:r>
              <a:rPr lang="en-US" sz="2400">
                <a:solidFill>
                  <a:schemeClr val="hlink"/>
                </a:solidFill>
              </a:rPr>
              <a:t>Schematic of a lipid bilayer</a:t>
            </a:r>
          </a:p>
        </p:txBody>
      </p:sp>
      <p:sp>
        <p:nvSpPr>
          <p:cNvPr id="13318" name="AutoShape 4"/>
          <p:cNvSpPr>
            <a:spLocks/>
          </p:cNvSpPr>
          <p:nvPr/>
        </p:nvSpPr>
        <p:spPr bwMode="auto">
          <a:xfrm>
            <a:off x="3886200" y="2076450"/>
            <a:ext cx="152400" cy="1981200"/>
          </a:xfrm>
          <a:prstGeom prst="rightBrace">
            <a:avLst>
              <a:gd name="adj1" fmla="val 108333"/>
              <a:gd name="adj2" fmla="val 50000"/>
            </a:avLst>
          </a:prstGeom>
          <a:noFill/>
          <a:ln w="28575">
            <a:solidFill>
              <a:srgbClr val="0000FF"/>
            </a:solidFill>
            <a:round/>
            <a:headEnd/>
            <a:tailEnd/>
          </a:ln>
        </p:spPr>
        <p:txBody>
          <a:bodyPr wrap="none" anchor="ctr"/>
          <a:lstStyle/>
          <a:p>
            <a:endParaRPr lang="en-US"/>
          </a:p>
        </p:txBody>
      </p:sp>
      <p:sp>
        <p:nvSpPr>
          <p:cNvPr id="13319" name="AutoShape 5"/>
          <p:cNvSpPr>
            <a:spLocks/>
          </p:cNvSpPr>
          <p:nvPr/>
        </p:nvSpPr>
        <p:spPr bwMode="auto">
          <a:xfrm>
            <a:off x="3886200" y="4133850"/>
            <a:ext cx="152400" cy="1981200"/>
          </a:xfrm>
          <a:prstGeom prst="rightBrace">
            <a:avLst>
              <a:gd name="adj1" fmla="val 108333"/>
              <a:gd name="adj2" fmla="val 50000"/>
            </a:avLst>
          </a:prstGeom>
          <a:noFill/>
          <a:ln w="28575">
            <a:solidFill>
              <a:srgbClr val="0000FF"/>
            </a:solidFill>
            <a:round/>
            <a:headEnd/>
            <a:tailEnd/>
          </a:ln>
        </p:spPr>
        <p:txBody>
          <a:bodyPr wrap="none" anchor="ctr"/>
          <a:lstStyle/>
          <a:p>
            <a:endParaRPr lang="en-US"/>
          </a:p>
        </p:txBody>
      </p:sp>
      <p:graphicFrame>
        <p:nvGraphicFramePr>
          <p:cNvPr id="13314" name="Object 6"/>
          <p:cNvGraphicFramePr>
            <a:graphicFrameLocks noChangeAspect="1"/>
          </p:cNvGraphicFramePr>
          <p:nvPr/>
        </p:nvGraphicFramePr>
        <p:xfrm>
          <a:off x="3962400" y="1752600"/>
          <a:ext cx="1608138" cy="2590800"/>
        </p:xfrm>
        <a:graphic>
          <a:graphicData uri="http://schemas.openxmlformats.org/presentationml/2006/ole">
            <mc:AlternateContent xmlns:mc="http://schemas.openxmlformats.org/markup-compatibility/2006">
              <mc:Choice xmlns:v="urn:schemas-microsoft-com:vml" Requires="v">
                <p:oleObj spid="_x0000_s13328" name="Photo Editor Photo" r:id="rId5" imgW="1980952" imgH="3193057" progId="MSPhotoEd.3">
                  <p:embed/>
                </p:oleObj>
              </mc:Choice>
              <mc:Fallback>
                <p:oleObj name="Photo Editor Photo" r:id="rId5" imgW="1980952" imgH="3193057" progId="MSPhotoEd.3">
                  <p:embed/>
                  <p:pic>
                    <p:nvPicPr>
                      <p:cNvPr id="0" name="Object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1752600"/>
                        <a:ext cx="16081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7"/>
          <p:cNvGraphicFramePr>
            <a:graphicFrameLocks noChangeAspect="1"/>
          </p:cNvGraphicFramePr>
          <p:nvPr/>
        </p:nvGraphicFramePr>
        <p:xfrm>
          <a:off x="3649663" y="3810000"/>
          <a:ext cx="1608137" cy="2590800"/>
        </p:xfrm>
        <a:graphic>
          <a:graphicData uri="http://schemas.openxmlformats.org/presentationml/2006/ole">
            <mc:AlternateContent xmlns:mc="http://schemas.openxmlformats.org/markup-compatibility/2006">
              <mc:Choice xmlns:v="urn:schemas-microsoft-com:vml" Requires="v">
                <p:oleObj spid="_x0000_s13329" name="Photo Editor Photo" r:id="rId7" imgW="1980952" imgH="3193057" progId="MSPhotoEd.3">
                  <p:embed/>
                </p:oleObj>
              </mc:Choice>
              <mc:Fallback>
                <p:oleObj name="Photo Editor Photo" r:id="rId7" imgW="1980952" imgH="3193057" progId="MSPhotoEd.3">
                  <p:embed/>
                  <p:pic>
                    <p:nvPicPr>
                      <p:cNvPr id="0" name="Object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3810000"/>
                        <a:ext cx="16081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889000"/>
          </a:xfrm>
        </p:spPr>
        <p:txBody>
          <a:bodyPr/>
          <a:lstStyle/>
          <a:p>
            <a:pPr eaLnBrk="1" hangingPunct="1"/>
            <a:r>
              <a:rPr lang="en-US" b="1">
                <a:solidFill>
                  <a:schemeClr val="hlink"/>
                </a:solidFill>
                <a:latin typeface="Franklin Gothic Medium" pitchFamily="34" charset="0"/>
              </a:rPr>
              <a:t>The Genetic Code</a:t>
            </a:r>
          </a:p>
        </p:txBody>
      </p:sp>
      <p:pic>
        <p:nvPicPr>
          <p:cNvPr id="25603" name="Picture 3"/>
          <p:cNvPicPr>
            <a:picLocks noChangeAspect="1" noChangeArrowheads="1"/>
          </p:cNvPicPr>
          <p:nvPr/>
        </p:nvPicPr>
        <p:blipFill>
          <a:blip r:embed="rId3" cstate="print"/>
          <a:srcRect/>
          <a:stretch>
            <a:fillRect/>
          </a:stretch>
        </p:blipFill>
        <p:spPr bwMode="auto">
          <a:xfrm>
            <a:off x="1371600" y="1676400"/>
            <a:ext cx="6413500" cy="4048125"/>
          </a:xfrm>
          <a:prstGeom prst="rect">
            <a:avLst/>
          </a:prstGeom>
          <a:noFill/>
          <a:ln w="9525">
            <a:noFill/>
            <a:miter lim="800000"/>
            <a:headEnd/>
            <a:tailEnd/>
          </a:ln>
        </p:spPr>
      </p:pic>
      <p:sp>
        <p:nvSpPr>
          <p:cNvPr id="25604" name="Rectangle 4"/>
          <p:cNvSpPr>
            <a:spLocks noChangeArrowheads="1"/>
          </p:cNvSpPr>
          <p:nvPr/>
        </p:nvSpPr>
        <p:spPr bwMode="auto">
          <a:xfrm>
            <a:off x="2057400" y="5943600"/>
            <a:ext cx="4938713" cy="701675"/>
          </a:xfrm>
          <a:prstGeom prst="rect">
            <a:avLst/>
          </a:prstGeom>
          <a:noFill/>
          <a:ln w="9525">
            <a:noFill/>
            <a:miter lim="800000"/>
            <a:headEnd/>
            <a:tailEnd/>
          </a:ln>
        </p:spPr>
        <p:txBody>
          <a:bodyPr wrap="none">
            <a:spAutoFit/>
          </a:bodyPr>
          <a:lstStyle/>
          <a:p>
            <a:r>
              <a:rPr lang="en-US" b="0"/>
              <a:t>starts with </a:t>
            </a:r>
            <a:r>
              <a:rPr lang="en-US" b="0">
                <a:solidFill>
                  <a:srgbClr val="009900"/>
                </a:solidFill>
              </a:rPr>
              <a:t>atg</a:t>
            </a:r>
            <a:r>
              <a:rPr lang="en-US" b="0"/>
              <a:t> (Met) </a:t>
            </a:r>
            <a:br>
              <a:rPr lang="en-US" b="0"/>
            </a:br>
            <a:r>
              <a:rPr lang="en-US" b="0"/>
              <a:t>       ends with a stop codon (</a:t>
            </a:r>
            <a:r>
              <a:rPr lang="en-US" b="0">
                <a:solidFill>
                  <a:srgbClr val="FF3300"/>
                </a:solidFill>
              </a:rPr>
              <a:t>taa, tag </a:t>
            </a:r>
            <a:r>
              <a:rPr lang="en-US" b="0"/>
              <a:t>or</a:t>
            </a:r>
            <a:r>
              <a:rPr lang="en-US" b="0">
                <a:solidFill>
                  <a:srgbClr val="FF3300"/>
                </a:solidFill>
              </a:rPr>
              <a:t> tga</a:t>
            </a:r>
            <a:r>
              <a:rPr lang="en-US" b="0"/>
              <a:t>).</a:t>
            </a:r>
          </a:p>
        </p:txBody>
      </p:sp>
      <p:grpSp>
        <p:nvGrpSpPr>
          <p:cNvPr id="25605" name="Group 5"/>
          <p:cNvGrpSpPr>
            <a:grpSpLocks/>
          </p:cNvGrpSpPr>
          <p:nvPr/>
        </p:nvGrpSpPr>
        <p:grpSpPr bwMode="auto">
          <a:xfrm>
            <a:off x="8229600" y="1066800"/>
            <a:ext cx="685800" cy="457200"/>
            <a:chOff x="4800" y="1200"/>
            <a:chExt cx="432" cy="288"/>
          </a:xfrm>
        </p:grpSpPr>
        <p:sp>
          <p:nvSpPr>
            <p:cNvPr id="25606" name="Oval 6"/>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25607" name="Text Box 7"/>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eaLnBrk="0" hangingPunct="0"/>
              <a:r>
                <a:rPr lang="en-US" sz="1800" b="0">
                  <a:latin typeface="Arial" pitchFamily="34" charset="0"/>
                  <a:cs typeface="Arial" pitchFamily="34" charset="0"/>
                </a:rPr>
                <a:t>Core</a:t>
              </a:r>
            </a:p>
          </p:txBody>
        </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2133600"/>
            <a:ext cx="8001000" cy="3886200"/>
          </a:xfrm>
          <a:prstGeom prst="rect">
            <a:avLst/>
          </a:prstGeom>
          <a:solidFill>
            <a:srgbClr val="CCCCFF"/>
          </a:solidFill>
          <a:ln w="9525">
            <a:solidFill>
              <a:schemeClr val="tx1"/>
            </a:solidFill>
            <a:miter lim="800000"/>
            <a:headEnd/>
            <a:tailEnd/>
          </a:ln>
        </p:spPr>
        <p:txBody>
          <a:bodyPr wrap="none" anchor="ctr"/>
          <a:lstStyle/>
          <a:p>
            <a:endParaRPr lang="en-US"/>
          </a:p>
        </p:txBody>
      </p:sp>
      <p:sp>
        <p:nvSpPr>
          <p:cNvPr id="14340" name="Oval 3"/>
          <p:cNvSpPr>
            <a:spLocks noChangeArrowheads="1"/>
          </p:cNvSpPr>
          <p:nvPr/>
        </p:nvSpPr>
        <p:spPr bwMode="auto">
          <a:xfrm>
            <a:off x="981075" y="2819400"/>
            <a:ext cx="2514600" cy="2438400"/>
          </a:xfrm>
          <a:prstGeom prst="ellipse">
            <a:avLst/>
          </a:prstGeom>
          <a:solidFill>
            <a:schemeClr val="bg1"/>
          </a:solidFill>
          <a:ln w="9525">
            <a:noFill/>
            <a:round/>
            <a:headEnd/>
            <a:tailEnd/>
          </a:ln>
        </p:spPr>
        <p:txBody>
          <a:bodyPr wrap="none" anchor="ctr"/>
          <a:lstStyle/>
          <a:p>
            <a:endParaRPr lang="en-US"/>
          </a:p>
        </p:txBody>
      </p:sp>
      <p:sp>
        <p:nvSpPr>
          <p:cNvPr id="14341" name="Text Box 4"/>
          <p:cNvSpPr txBox="1">
            <a:spLocks noChangeArrowheads="1"/>
          </p:cNvSpPr>
          <p:nvPr/>
        </p:nvSpPr>
        <p:spPr bwMode="auto">
          <a:xfrm>
            <a:off x="2286000" y="533400"/>
            <a:ext cx="4775200" cy="457200"/>
          </a:xfrm>
          <a:prstGeom prst="rect">
            <a:avLst/>
          </a:prstGeom>
          <a:noFill/>
          <a:ln w="9525">
            <a:noFill/>
            <a:miter lim="800000"/>
            <a:headEnd/>
            <a:tailEnd/>
          </a:ln>
        </p:spPr>
        <p:txBody>
          <a:bodyPr wrap="none">
            <a:spAutoFit/>
          </a:bodyPr>
          <a:lstStyle/>
          <a:p>
            <a:pPr algn="ctr"/>
            <a:r>
              <a:rPr lang="en-US" sz="2400">
                <a:solidFill>
                  <a:schemeClr val="hlink"/>
                </a:solidFill>
              </a:rPr>
              <a:t>Schematic of a POPC lipid micelle?</a:t>
            </a:r>
          </a:p>
        </p:txBody>
      </p:sp>
      <p:sp>
        <p:nvSpPr>
          <p:cNvPr id="14342" name="Oval 5"/>
          <p:cNvSpPr>
            <a:spLocks noChangeArrowheads="1"/>
          </p:cNvSpPr>
          <p:nvPr/>
        </p:nvSpPr>
        <p:spPr bwMode="auto">
          <a:xfrm>
            <a:off x="2162175" y="27432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3" name="Oval 6"/>
          <p:cNvSpPr>
            <a:spLocks noChangeArrowheads="1"/>
          </p:cNvSpPr>
          <p:nvPr/>
        </p:nvSpPr>
        <p:spPr bwMode="auto">
          <a:xfrm>
            <a:off x="2390775" y="2771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4" name="Oval 7"/>
          <p:cNvSpPr>
            <a:spLocks noChangeArrowheads="1"/>
          </p:cNvSpPr>
          <p:nvPr/>
        </p:nvSpPr>
        <p:spPr bwMode="auto">
          <a:xfrm>
            <a:off x="2609850" y="2847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5" name="Oval 8"/>
          <p:cNvSpPr>
            <a:spLocks noChangeArrowheads="1"/>
          </p:cNvSpPr>
          <p:nvPr/>
        </p:nvSpPr>
        <p:spPr bwMode="auto">
          <a:xfrm>
            <a:off x="2809875" y="29622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6" name="Oval 9"/>
          <p:cNvSpPr>
            <a:spLocks noChangeArrowheads="1"/>
          </p:cNvSpPr>
          <p:nvPr/>
        </p:nvSpPr>
        <p:spPr bwMode="auto">
          <a:xfrm>
            <a:off x="1933575" y="2771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7" name="Oval 10"/>
          <p:cNvSpPr>
            <a:spLocks noChangeArrowheads="1"/>
          </p:cNvSpPr>
          <p:nvPr/>
        </p:nvSpPr>
        <p:spPr bwMode="auto">
          <a:xfrm>
            <a:off x="1714500" y="28289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8" name="Oval 11"/>
          <p:cNvSpPr>
            <a:spLocks noChangeArrowheads="1"/>
          </p:cNvSpPr>
          <p:nvPr/>
        </p:nvSpPr>
        <p:spPr bwMode="auto">
          <a:xfrm>
            <a:off x="1504950" y="29241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49" name="Oval 12"/>
          <p:cNvSpPr>
            <a:spLocks noChangeArrowheads="1"/>
          </p:cNvSpPr>
          <p:nvPr/>
        </p:nvSpPr>
        <p:spPr bwMode="auto">
          <a:xfrm>
            <a:off x="1323975" y="3057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0" name="Oval 13"/>
          <p:cNvSpPr>
            <a:spLocks noChangeArrowheads="1"/>
          </p:cNvSpPr>
          <p:nvPr/>
        </p:nvSpPr>
        <p:spPr bwMode="auto">
          <a:xfrm>
            <a:off x="1181100" y="3228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1" name="Oval 14"/>
          <p:cNvSpPr>
            <a:spLocks noChangeArrowheads="1"/>
          </p:cNvSpPr>
          <p:nvPr/>
        </p:nvSpPr>
        <p:spPr bwMode="auto">
          <a:xfrm>
            <a:off x="2990850" y="31051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2" name="Oval 15"/>
          <p:cNvSpPr>
            <a:spLocks noChangeArrowheads="1"/>
          </p:cNvSpPr>
          <p:nvPr/>
        </p:nvSpPr>
        <p:spPr bwMode="auto">
          <a:xfrm>
            <a:off x="3143250" y="32766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3" name="Oval 16"/>
          <p:cNvSpPr>
            <a:spLocks noChangeArrowheads="1"/>
          </p:cNvSpPr>
          <p:nvPr/>
        </p:nvSpPr>
        <p:spPr bwMode="auto">
          <a:xfrm>
            <a:off x="3267075" y="34766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4" name="Oval 17"/>
          <p:cNvSpPr>
            <a:spLocks noChangeArrowheads="1"/>
          </p:cNvSpPr>
          <p:nvPr/>
        </p:nvSpPr>
        <p:spPr bwMode="auto">
          <a:xfrm>
            <a:off x="3324225" y="37052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5" name="Oval 18"/>
          <p:cNvSpPr>
            <a:spLocks noChangeArrowheads="1"/>
          </p:cNvSpPr>
          <p:nvPr/>
        </p:nvSpPr>
        <p:spPr bwMode="auto">
          <a:xfrm>
            <a:off x="3343275" y="39338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6" name="Oval 19"/>
          <p:cNvSpPr>
            <a:spLocks noChangeArrowheads="1"/>
          </p:cNvSpPr>
          <p:nvPr/>
        </p:nvSpPr>
        <p:spPr bwMode="auto">
          <a:xfrm>
            <a:off x="3324225" y="4162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7" name="Oval 20"/>
          <p:cNvSpPr>
            <a:spLocks noChangeArrowheads="1"/>
          </p:cNvSpPr>
          <p:nvPr/>
        </p:nvSpPr>
        <p:spPr bwMode="auto">
          <a:xfrm>
            <a:off x="3248025" y="43815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8" name="Oval 21"/>
          <p:cNvSpPr>
            <a:spLocks noChangeArrowheads="1"/>
          </p:cNvSpPr>
          <p:nvPr/>
        </p:nvSpPr>
        <p:spPr bwMode="auto">
          <a:xfrm>
            <a:off x="3133725" y="4581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59" name="Oval 22"/>
          <p:cNvSpPr>
            <a:spLocks noChangeArrowheads="1"/>
          </p:cNvSpPr>
          <p:nvPr/>
        </p:nvSpPr>
        <p:spPr bwMode="auto">
          <a:xfrm>
            <a:off x="2990850" y="47434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0" name="Oval 23"/>
          <p:cNvSpPr>
            <a:spLocks noChangeArrowheads="1"/>
          </p:cNvSpPr>
          <p:nvPr/>
        </p:nvSpPr>
        <p:spPr bwMode="auto">
          <a:xfrm>
            <a:off x="2809875" y="48863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1" name="Oval 24"/>
          <p:cNvSpPr>
            <a:spLocks noChangeArrowheads="1"/>
          </p:cNvSpPr>
          <p:nvPr/>
        </p:nvSpPr>
        <p:spPr bwMode="auto">
          <a:xfrm>
            <a:off x="2609850" y="50006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2" name="Oval 25"/>
          <p:cNvSpPr>
            <a:spLocks noChangeArrowheads="1"/>
          </p:cNvSpPr>
          <p:nvPr/>
        </p:nvSpPr>
        <p:spPr bwMode="auto">
          <a:xfrm>
            <a:off x="2400300" y="50768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3" name="Oval 26"/>
          <p:cNvSpPr>
            <a:spLocks noChangeArrowheads="1"/>
          </p:cNvSpPr>
          <p:nvPr/>
        </p:nvSpPr>
        <p:spPr bwMode="auto">
          <a:xfrm>
            <a:off x="2181225" y="51054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4" name="Oval 27"/>
          <p:cNvSpPr>
            <a:spLocks noChangeArrowheads="1"/>
          </p:cNvSpPr>
          <p:nvPr/>
        </p:nvSpPr>
        <p:spPr bwMode="auto">
          <a:xfrm>
            <a:off x="1962150" y="50958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5" name="Oval 28"/>
          <p:cNvSpPr>
            <a:spLocks noChangeArrowheads="1"/>
          </p:cNvSpPr>
          <p:nvPr/>
        </p:nvSpPr>
        <p:spPr bwMode="auto">
          <a:xfrm>
            <a:off x="1743075" y="50387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6" name="Oval 29"/>
          <p:cNvSpPr>
            <a:spLocks noChangeArrowheads="1"/>
          </p:cNvSpPr>
          <p:nvPr/>
        </p:nvSpPr>
        <p:spPr bwMode="auto">
          <a:xfrm>
            <a:off x="1533525" y="4962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7" name="Oval 30"/>
          <p:cNvSpPr>
            <a:spLocks noChangeArrowheads="1"/>
          </p:cNvSpPr>
          <p:nvPr/>
        </p:nvSpPr>
        <p:spPr bwMode="auto">
          <a:xfrm>
            <a:off x="1343025" y="48387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8" name="Oval 31"/>
          <p:cNvSpPr>
            <a:spLocks noChangeArrowheads="1"/>
          </p:cNvSpPr>
          <p:nvPr/>
        </p:nvSpPr>
        <p:spPr bwMode="auto">
          <a:xfrm>
            <a:off x="1190625" y="46767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69" name="Oval 32"/>
          <p:cNvSpPr>
            <a:spLocks noChangeArrowheads="1"/>
          </p:cNvSpPr>
          <p:nvPr/>
        </p:nvSpPr>
        <p:spPr bwMode="auto">
          <a:xfrm>
            <a:off x="1057275" y="44862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0" name="Oval 33"/>
          <p:cNvSpPr>
            <a:spLocks noChangeArrowheads="1"/>
          </p:cNvSpPr>
          <p:nvPr/>
        </p:nvSpPr>
        <p:spPr bwMode="auto">
          <a:xfrm>
            <a:off x="971550" y="42862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1" name="Oval 34"/>
          <p:cNvSpPr>
            <a:spLocks noChangeArrowheads="1"/>
          </p:cNvSpPr>
          <p:nvPr/>
        </p:nvSpPr>
        <p:spPr bwMode="auto">
          <a:xfrm>
            <a:off x="914400" y="40576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2" name="Oval 35"/>
          <p:cNvSpPr>
            <a:spLocks noChangeArrowheads="1"/>
          </p:cNvSpPr>
          <p:nvPr/>
        </p:nvSpPr>
        <p:spPr bwMode="auto">
          <a:xfrm>
            <a:off x="914400" y="38385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3" name="Oval 36"/>
          <p:cNvSpPr>
            <a:spLocks noChangeArrowheads="1"/>
          </p:cNvSpPr>
          <p:nvPr/>
        </p:nvSpPr>
        <p:spPr bwMode="auto">
          <a:xfrm>
            <a:off x="952500" y="36099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4" name="Oval 37"/>
          <p:cNvSpPr>
            <a:spLocks noChangeArrowheads="1"/>
          </p:cNvSpPr>
          <p:nvPr/>
        </p:nvSpPr>
        <p:spPr bwMode="auto">
          <a:xfrm>
            <a:off x="1038225" y="3400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375" name="Freeform 38"/>
          <p:cNvSpPr>
            <a:spLocks/>
          </p:cNvSpPr>
          <p:nvPr/>
        </p:nvSpPr>
        <p:spPr bwMode="auto">
          <a:xfrm>
            <a:off x="2068513" y="2997200"/>
            <a:ext cx="161925" cy="1055688"/>
          </a:xfrm>
          <a:custGeom>
            <a:avLst/>
            <a:gdLst>
              <a:gd name="T0" fmla="*/ 0 w 102"/>
              <a:gd name="T1" fmla="*/ 0 h 665"/>
              <a:gd name="T2" fmla="*/ 38 w 102"/>
              <a:gd name="T3" fmla="*/ 51 h 665"/>
              <a:gd name="T4" fmla="*/ 51 w 102"/>
              <a:gd name="T5" fmla="*/ 218 h 665"/>
              <a:gd name="T6" fmla="*/ 45 w 102"/>
              <a:gd name="T7" fmla="*/ 262 h 665"/>
              <a:gd name="T8" fmla="*/ 19 w 102"/>
              <a:gd name="T9" fmla="*/ 301 h 665"/>
              <a:gd name="T10" fmla="*/ 25 w 102"/>
              <a:gd name="T11" fmla="*/ 422 h 665"/>
              <a:gd name="T12" fmla="*/ 64 w 102"/>
              <a:gd name="T13" fmla="*/ 461 h 665"/>
              <a:gd name="T14" fmla="*/ 83 w 102"/>
              <a:gd name="T15" fmla="*/ 480 h 665"/>
              <a:gd name="T16" fmla="*/ 89 w 102"/>
              <a:gd name="T17" fmla="*/ 582 h 665"/>
              <a:gd name="T18" fmla="*/ 77 w 102"/>
              <a:gd name="T19" fmla="*/ 621 h 665"/>
              <a:gd name="T20" fmla="*/ 102 w 102"/>
              <a:gd name="T21" fmla="*/ 659 h 6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665"/>
              <a:gd name="T35" fmla="*/ 102 w 102"/>
              <a:gd name="T36" fmla="*/ 665 h 6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665">
                <a:moveTo>
                  <a:pt x="0" y="0"/>
                </a:moveTo>
                <a:cubicBezTo>
                  <a:pt x="27" y="9"/>
                  <a:pt x="30" y="25"/>
                  <a:pt x="38" y="51"/>
                </a:cubicBezTo>
                <a:cubicBezTo>
                  <a:pt x="33" y="110"/>
                  <a:pt x="24" y="164"/>
                  <a:pt x="51" y="218"/>
                </a:cubicBezTo>
                <a:cubicBezTo>
                  <a:pt x="49" y="233"/>
                  <a:pt x="50" y="248"/>
                  <a:pt x="45" y="262"/>
                </a:cubicBezTo>
                <a:cubicBezTo>
                  <a:pt x="39" y="277"/>
                  <a:pt x="19" y="301"/>
                  <a:pt x="19" y="301"/>
                </a:cubicBezTo>
                <a:cubicBezTo>
                  <a:pt x="21" y="341"/>
                  <a:pt x="14" y="383"/>
                  <a:pt x="25" y="422"/>
                </a:cubicBezTo>
                <a:cubicBezTo>
                  <a:pt x="30" y="440"/>
                  <a:pt x="51" y="448"/>
                  <a:pt x="64" y="461"/>
                </a:cubicBezTo>
                <a:cubicBezTo>
                  <a:pt x="70" y="467"/>
                  <a:pt x="83" y="480"/>
                  <a:pt x="83" y="480"/>
                </a:cubicBezTo>
                <a:cubicBezTo>
                  <a:pt x="95" y="518"/>
                  <a:pt x="98" y="540"/>
                  <a:pt x="89" y="582"/>
                </a:cubicBezTo>
                <a:cubicBezTo>
                  <a:pt x="86" y="595"/>
                  <a:pt x="77" y="621"/>
                  <a:pt x="77" y="621"/>
                </a:cubicBezTo>
                <a:cubicBezTo>
                  <a:pt x="84" y="665"/>
                  <a:pt x="70" y="659"/>
                  <a:pt x="102" y="659"/>
                </a:cubicBezTo>
              </a:path>
            </a:pathLst>
          </a:custGeom>
          <a:noFill/>
          <a:ln w="28575" cmpd="sng">
            <a:solidFill>
              <a:schemeClr val="tx1"/>
            </a:solidFill>
            <a:round/>
            <a:headEnd/>
            <a:tailEnd/>
          </a:ln>
        </p:spPr>
        <p:txBody>
          <a:bodyPr/>
          <a:lstStyle/>
          <a:p>
            <a:endParaRPr lang="en-US"/>
          </a:p>
        </p:txBody>
      </p:sp>
      <p:sp>
        <p:nvSpPr>
          <p:cNvPr id="14376" name="Freeform 39"/>
          <p:cNvSpPr>
            <a:spLocks/>
          </p:cNvSpPr>
          <p:nvPr/>
        </p:nvSpPr>
        <p:spPr bwMode="auto">
          <a:xfrm>
            <a:off x="1931988" y="3027363"/>
            <a:ext cx="379412" cy="884237"/>
          </a:xfrm>
          <a:custGeom>
            <a:avLst/>
            <a:gdLst>
              <a:gd name="T0" fmla="*/ 67 w 239"/>
              <a:gd name="T1" fmla="*/ 0 h 557"/>
              <a:gd name="T2" fmla="*/ 15 w 239"/>
              <a:gd name="T3" fmla="*/ 58 h 557"/>
              <a:gd name="T4" fmla="*/ 73 w 239"/>
              <a:gd name="T5" fmla="*/ 205 h 557"/>
              <a:gd name="T6" fmla="*/ 156 w 239"/>
              <a:gd name="T7" fmla="*/ 410 h 557"/>
              <a:gd name="T8" fmla="*/ 201 w 239"/>
              <a:gd name="T9" fmla="*/ 423 h 557"/>
              <a:gd name="T10" fmla="*/ 239 w 239"/>
              <a:gd name="T11" fmla="*/ 487 h 557"/>
              <a:gd name="T12" fmla="*/ 233 w 239"/>
              <a:gd name="T13" fmla="*/ 557 h 557"/>
              <a:gd name="T14" fmla="*/ 0 60000 65536"/>
              <a:gd name="T15" fmla="*/ 0 60000 65536"/>
              <a:gd name="T16" fmla="*/ 0 60000 65536"/>
              <a:gd name="T17" fmla="*/ 0 60000 65536"/>
              <a:gd name="T18" fmla="*/ 0 60000 65536"/>
              <a:gd name="T19" fmla="*/ 0 60000 65536"/>
              <a:gd name="T20" fmla="*/ 0 60000 65536"/>
              <a:gd name="T21" fmla="*/ 0 w 239"/>
              <a:gd name="T22" fmla="*/ 0 h 557"/>
              <a:gd name="T23" fmla="*/ 239 w 239"/>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557">
                <a:moveTo>
                  <a:pt x="67" y="0"/>
                </a:moveTo>
                <a:cubicBezTo>
                  <a:pt x="47" y="19"/>
                  <a:pt x="35" y="39"/>
                  <a:pt x="15" y="58"/>
                </a:cubicBezTo>
                <a:cubicBezTo>
                  <a:pt x="0" y="120"/>
                  <a:pt x="5" y="189"/>
                  <a:pt x="73" y="205"/>
                </a:cubicBezTo>
                <a:cubicBezTo>
                  <a:pt x="133" y="249"/>
                  <a:pt x="141" y="341"/>
                  <a:pt x="156" y="410"/>
                </a:cubicBezTo>
                <a:cubicBezTo>
                  <a:pt x="159" y="425"/>
                  <a:pt x="186" y="418"/>
                  <a:pt x="201" y="423"/>
                </a:cubicBezTo>
                <a:cubicBezTo>
                  <a:pt x="218" y="445"/>
                  <a:pt x="231" y="461"/>
                  <a:pt x="239" y="487"/>
                </a:cubicBezTo>
                <a:cubicBezTo>
                  <a:pt x="237" y="510"/>
                  <a:pt x="233" y="557"/>
                  <a:pt x="233" y="557"/>
                </a:cubicBezTo>
              </a:path>
            </a:pathLst>
          </a:custGeom>
          <a:noFill/>
          <a:ln w="28575" cmpd="sng">
            <a:solidFill>
              <a:schemeClr val="tx1"/>
            </a:solidFill>
            <a:round/>
            <a:headEnd/>
            <a:tailEnd/>
          </a:ln>
        </p:spPr>
        <p:txBody>
          <a:bodyPr/>
          <a:lstStyle/>
          <a:p>
            <a:endParaRPr lang="en-US"/>
          </a:p>
        </p:txBody>
      </p:sp>
      <p:sp>
        <p:nvSpPr>
          <p:cNvPr id="14377" name="Freeform 40"/>
          <p:cNvSpPr>
            <a:spLocks/>
          </p:cNvSpPr>
          <p:nvPr/>
        </p:nvSpPr>
        <p:spPr bwMode="auto">
          <a:xfrm>
            <a:off x="2027238" y="4144963"/>
            <a:ext cx="163512" cy="955675"/>
          </a:xfrm>
          <a:custGeom>
            <a:avLst/>
            <a:gdLst>
              <a:gd name="T0" fmla="*/ 39 w 103"/>
              <a:gd name="T1" fmla="*/ 602 h 602"/>
              <a:gd name="T2" fmla="*/ 0 w 103"/>
              <a:gd name="T3" fmla="*/ 429 h 602"/>
              <a:gd name="T4" fmla="*/ 13 w 103"/>
              <a:gd name="T5" fmla="*/ 314 h 602"/>
              <a:gd name="T6" fmla="*/ 51 w 103"/>
              <a:gd name="T7" fmla="*/ 263 h 602"/>
              <a:gd name="T8" fmla="*/ 103 w 103"/>
              <a:gd name="T9" fmla="*/ 154 h 602"/>
              <a:gd name="T10" fmla="*/ 96 w 103"/>
              <a:gd name="T11" fmla="*/ 0 h 602"/>
              <a:gd name="T12" fmla="*/ 0 60000 65536"/>
              <a:gd name="T13" fmla="*/ 0 60000 65536"/>
              <a:gd name="T14" fmla="*/ 0 60000 65536"/>
              <a:gd name="T15" fmla="*/ 0 60000 65536"/>
              <a:gd name="T16" fmla="*/ 0 60000 65536"/>
              <a:gd name="T17" fmla="*/ 0 60000 65536"/>
              <a:gd name="T18" fmla="*/ 0 w 103"/>
              <a:gd name="T19" fmla="*/ 0 h 602"/>
              <a:gd name="T20" fmla="*/ 103 w 103"/>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03" h="602">
                <a:moveTo>
                  <a:pt x="39" y="602"/>
                </a:moveTo>
                <a:cubicBezTo>
                  <a:pt x="27" y="542"/>
                  <a:pt x="11" y="488"/>
                  <a:pt x="0" y="429"/>
                </a:cubicBezTo>
                <a:cubicBezTo>
                  <a:pt x="4" y="391"/>
                  <a:pt x="2" y="351"/>
                  <a:pt x="13" y="314"/>
                </a:cubicBezTo>
                <a:cubicBezTo>
                  <a:pt x="19" y="294"/>
                  <a:pt x="51" y="263"/>
                  <a:pt x="51" y="263"/>
                </a:cubicBezTo>
                <a:cubicBezTo>
                  <a:pt x="61" y="234"/>
                  <a:pt x="86" y="179"/>
                  <a:pt x="103" y="154"/>
                </a:cubicBezTo>
                <a:cubicBezTo>
                  <a:pt x="94" y="47"/>
                  <a:pt x="96" y="99"/>
                  <a:pt x="96" y="0"/>
                </a:cubicBezTo>
              </a:path>
            </a:pathLst>
          </a:custGeom>
          <a:noFill/>
          <a:ln w="28575" cmpd="sng">
            <a:solidFill>
              <a:schemeClr val="tx1"/>
            </a:solidFill>
            <a:round/>
            <a:headEnd/>
            <a:tailEnd/>
          </a:ln>
        </p:spPr>
        <p:txBody>
          <a:bodyPr/>
          <a:lstStyle/>
          <a:p>
            <a:endParaRPr lang="en-US"/>
          </a:p>
        </p:txBody>
      </p:sp>
      <p:sp>
        <p:nvSpPr>
          <p:cNvPr id="14378" name="Freeform 41"/>
          <p:cNvSpPr>
            <a:spLocks/>
          </p:cNvSpPr>
          <p:nvPr/>
        </p:nvSpPr>
        <p:spPr bwMode="auto">
          <a:xfrm>
            <a:off x="2039938" y="4186238"/>
            <a:ext cx="180975" cy="914400"/>
          </a:xfrm>
          <a:custGeom>
            <a:avLst/>
            <a:gdLst>
              <a:gd name="T0" fmla="*/ 50 w 114"/>
              <a:gd name="T1" fmla="*/ 576 h 576"/>
              <a:gd name="T2" fmla="*/ 63 w 114"/>
              <a:gd name="T3" fmla="*/ 397 h 576"/>
              <a:gd name="T4" fmla="*/ 114 w 114"/>
              <a:gd name="T5" fmla="*/ 301 h 576"/>
              <a:gd name="T6" fmla="*/ 75 w 114"/>
              <a:gd name="T7" fmla="*/ 211 h 576"/>
              <a:gd name="T8" fmla="*/ 24 w 114"/>
              <a:gd name="T9" fmla="*/ 160 h 576"/>
              <a:gd name="T10" fmla="*/ 37 w 114"/>
              <a:gd name="T11" fmla="*/ 0 h 576"/>
              <a:gd name="T12" fmla="*/ 0 60000 65536"/>
              <a:gd name="T13" fmla="*/ 0 60000 65536"/>
              <a:gd name="T14" fmla="*/ 0 60000 65536"/>
              <a:gd name="T15" fmla="*/ 0 60000 65536"/>
              <a:gd name="T16" fmla="*/ 0 60000 65536"/>
              <a:gd name="T17" fmla="*/ 0 60000 65536"/>
              <a:gd name="T18" fmla="*/ 0 w 114"/>
              <a:gd name="T19" fmla="*/ 0 h 576"/>
              <a:gd name="T20" fmla="*/ 114 w 11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4" h="576">
                <a:moveTo>
                  <a:pt x="50" y="576"/>
                </a:moveTo>
                <a:cubicBezTo>
                  <a:pt x="42" y="525"/>
                  <a:pt x="0" y="416"/>
                  <a:pt x="63" y="397"/>
                </a:cubicBezTo>
                <a:cubicBezTo>
                  <a:pt x="99" y="347"/>
                  <a:pt x="96" y="349"/>
                  <a:pt x="114" y="301"/>
                </a:cubicBezTo>
                <a:cubicBezTo>
                  <a:pt x="106" y="237"/>
                  <a:pt x="113" y="245"/>
                  <a:pt x="75" y="211"/>
                </a:cubicBezTo>
                <a:cubicBezTo>
                  <a:pt x="57" y="195"/>
                  <a:pt x="24" y="160"/>
                  <a:pt x="24" y="160"/>
                </a:cubicBezTo>
                <a:cubicBezTo>
                  <a:pt x="5" y="101"/>
                  <a:pt x="37" y="55"/>
                  <a:pt x="37" y="0"/>
                </a:cubicBezTo>
              </a:path>
            </a:pathLst>
          </a:custGeom>
          <a:noFill/>
          <a:ln w="28575" cmpd="sng">
            <a:solidFill>
              <a:schemeClr val="tx1"/>
            </a:solidFill>
            <a:round/>
            <a:headEnd/>
            <a:tailEnd/>
          </a:ln>
        </p:spPr>
        <p:txBody>
          <a:bodyPr/>
          <a:lstStyle/>
          <a:p>
            <a:endParaRPr lang="en-US"/>
          </a:p>
        </p:txBody>
      </p:sp>
      <p:sp>
        <p:nvSpPr>
          <p:cNvPr id="14379" name="Freeform 42"/>
          <p:cNvSpPr>
            <a:spLocks/>
          </p:cNvSpPr>
          <p:nvPr/>
        </p:nvSpPr>
        <p:spPr bwMode="auto">
          <a:xfrm>
            <a:off x="2238375" y="4237038"/>
            <a:ext cx="114300" cy="873125"/>
          </a:xfrm>
          <a:custGeom>
            <a:avLst/>
            <a:gdLst>
              <a:gd name="T0" fmla="*/ 27 w 72"/>
              <a:gd name="T1" fmla="*/ 550 h 550"/>
              <a:gd name="T2" fmla="*/ 72 w 72"/>
              <a:gd name="T3" fmla="*/ 384 h 550"/>
              <a:gd name="T4" fmla="*/ 53 w 72"/>
              <a:gd name="T5" fmla="*/ 237 h 550"/>
              <a:gd name="T6" fmla="*/ 8 w 72"/>
              <a:gd name="T7" fmla="*/ 51 h 550"/>
              <a:gd name="T8" fmla="*/ 8 w 72"/>
              <a:gd name="T9" fmla="*/ 0 h 550"/>
              <a:gd name="T10" fmla="*/ 0 60000 65536"/>
              <a:gd name="T11" fmla="*/ 0 60000 65536"/>
              <a:gd name="T12" fmla="*/ 0 60000 65536"/>
              <a:gd name="T13" fmla="*/ 0 60000 65536"/>
              <a:gd name="T14" fmla="*/ 0 60000 65536"/>
              <a:gd name="T15" fmla="*/ 0 w 72"/>
              <a:gd name="T16" fmla="*/ 0 h 550"/>
              <a:gd name="T17" fmla="*/ 72 w 72"/>
              <a:gd name="T18" fmla="*/ 550 h 550"/>
            </a:gdLst>
            <a:ahLst/>
            <a:cxnLst>
              <a:cxn ang="T10">
                <a:pos x="T0" y="T1"/>
              </a:cxn>
              <a:cxn ang="T11">
                <a:pos x="T2" y="T3"/>
              </a:cxn>
              <a:cxn ang="T12">
                <a:pos x="T4" y="T5"/>
              </a:cxn>
              <a:cxn ang="T13">
                <a:pos x="T6" y="T7"/>
              </a:cxn>
              <a:cxn ang="T14">
                <a:pos x="T8" y="T9"/>
              </a:cxn>
            </a:cxnLst>
            <a:rect l="T15" t="T16" r="T17" b="T18"/>
            <a:pathLst>
              <a:path w="72" h="550">
                <a:moveTo>
                  <a:pt x="27" y="550"/>
                </a:moveTo>
                <a:cubicBezTo>
                  <a:pt x="42" y="494"/>
                  <a:pt x="55" y="439"/>
                  <a:pt x="72" y="384"/>
                </a:cubicBezTo>
                <a:cubicBezTo>
                  <a:pt x="68" y="330"/>
                  <a:pt x="58" y="288"/>
                  <a:pt x="53" y="237"/>
                </a:cubicBezTo>
                <a:cubicBezTo>
                  <a:pt x="46" y="172"/>
                  <a:pt x="46" y="107"/>
                  <a:pt x="8" y="51"/>
                </a:cubicBezTo>
                <a:cubicBezTo>
                  <a:pt x="0" y="15"/>
                  <a:pt x="8" y="30"/>
                  <a:pt x="8" y="0"/>
                </a:cubicBezTo>
              </a:path>
            </a:pathLst>
          </a:custGeom>
          <a:noFill/>
          <a:ln w="28575" cmpd="sng">
            <a:solidFill>
              <a:schemeClr val="tx1"/>
            </a:solidFill>
            <a:round/>
            <a:headEnd/>
            <a:tailEnd/>
          </a:ln>
        </p:spPr>
        <p:txBody>
          <a:bodyPr/>
          <a:lstStyle/>
          <a:p>
            <a:endParaRPr lang="en-US"/>
          </a:p>
        </p:txBody>
      </p:sp>
      <p:sp>
        <p:nvSpPr>
          <p:cNvPr id="14380" name="Freeform 43"/>
          <p:cNvSpPr>
            <a:spLocks/>
          </p:cNvSpPr>
          <p:nvPr/>
        </p:nvSpPr>
        <p:spPr bwMode="auto">
          <a:xfrm>
            <a:off x="2271713" y="4186238"/>
            <a:ext cx="233362" cy="873125"/>
          </a:xfrm>
          <a:custGeom>
            <a:avLst/>
            <a:gdLst>
              <a:gd name="T0" fmla="*/ 147 w 147"/>
              <a:gd name="T1" fmla="*/ 550 h 550"/>
              <a:gd name="T2" fmla="*/ 38 w 147"/>
              <a:gd name="T3" fmla="*/ 384 h 550"/>
              <a:gd name="T4" fmla="*/ 89 w 147"/>
              <a:gd name="T5" fmla="*/ 243 h 550"/>
              <a:gd name="T6" fmla="*/ 115 w 147"/>
              <a:gd name="T7" fmla="*/ 173 h 550"/>
              <a:gd name="T8" fmla="*/ 109 w 147"/>
              <a:gd name="T9" fmla="*/ 121 h 550"/>
              <a:gd name="T10" fmla="*/ 32 w 147"/>
              <a:gd name="T11" fmla="*/ 77 h 550"/>
              <a:gd name="T12" fmla="*/ 0 w 147"/>
              <a:gd name="T13" fmla="*/ 0 h 550"/>
              <a:gd name="T14" fmla="*/ 0 60000 65536"/>
              <a:gd name="T15" fmla="*/ 0 60000 65536"/>
              <a:gd name="T16" fmla="*/ 0 60000 65536"/>
              <a:gd name="T17" fmla="*/ 0 60000 65536"/>
              <a:gd name="T18" fmla="*/ 0 60000 65536"/>
              <a:gd name="T19" fmla="*/ 0 60000 65536"/>
              <a:gd name="T20" fmla="*/ 0 60000 65536"/>
              <a:gd name="T21" fmla="*/ 0 w 147"/>
              <a:gd name="T22" fmla="*/ 0 h 550"/>
              <a:gd name="T23" fmla="*/ 147 w 147"/>
              <a:gd name="T24" fmla="*/ 550 h 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550">
                <a:moveTo>
                  <a:pt x="147" y="550"/>
                </a:moveTo>
                <a:cubicBezTo>
                  <a:pt x="108" y="498"/>
                  <a:pt x="68" y="442"/>
                  <a:pt x="38" y="384"/>
                </a:cubicBezTo>
                <a:cubicBezTo>
                  <a:pt x="24" y="324"/>
                  <a:pt x="57" y="287"/>
                  <a:pt x="89" y="243"/>
                </a:cubicBezTo>
                <a:cubicBezTo>
                  <a:pt x="104" y="222"/>
                  <a:pt x="108" y="196"/>
                  <a:pt x="115" y="173"/>
                </a:cubicBezTo>
                <a:cubicBezTo>
                  <a:pt x="113" y="156"/>
                  <a:pt x="116" y="137"/>
                  <a:pt x="109" y="121"/>
                </a:cubicBezTo>
                <a:cubicBezTo>
                  <a:pt x="106" y="112"/>
                  <a:pt x="43" y="84"/>
                  <a:pt x="32" y="77"/>
                </a:cubicBezTo>
                <a:cubicBezTo>
                  <a:pt x="17" y="53"/>
                  <a:pt x="0" y="30"/>
                  <a:pt x="0" y="0"/>
                </a:cubicBezTo>
              </a:path>
            </a:pathLst>
          </a:custGeom>
          <a:noFill/>
          <a:ln w="28575" cmpd="sng">
            <a:solidFill>
              <a:schemeClr val="tx1"/>
            </a:solidFill>
            <a:round/>
            <a:headEnd/>
            <a:tailEnd/>
          </a:ln>
        </p:spPr>
        <p:txBody>
          <a:bodyPr/>
          <a:lstStyle/>
          <a:p>
            <a:endParaRPr lang="en-US"/>
          </a:p>
        </p:txBody>
      </p:sp>
      <p:sp>
        <p:nvSpPr>
          <p:cNvPr id="14381" name="Freeform 44"/>
          <p:cNvSpPr>
            <a:spLocks/>
          </p:cNvSpPr>
          <p:nvPr/>
        </p:nvSpPr>
        <p:spPr bwMode="auto">
          <a:xfrm>
            <a:off x="2332038" y="4033838"/>
            <a:ext cx="325437" cy="985837"/>
          </a:xfrm>
          <a:custGeom>
            <a:avLst/>
            <a:gdLst>
              <a:gd name="T0" fmla="*/ 205 w 205"/>
              <a:gd name="T1" fmla="*/ 621 h 621"/>
              <a:gd name="T2" fmla="*/ 109 w 205"/>
              <a:gd name="T3" fmla="*/ 493 h 621"/>
              <a:gd name="T4" fmla="*/ 83 w 205"/>
              <a:gd name="T5" fmla="*/ 358 h 621"/>
              <a:gd name="T6" fmla="*/ 45 w 205"/>
              <a:gd name="T7" fmla="*/ 256 h 621"/>
              <a:gd name="T8" fmla="*/ 0 w 205"/>
              <a:gd name="T9" fmla="*/ 0 h 621"/>
              <a:gd name="T10" fmla="*/ 0 60000 65536"/>
              <a:gd name="T11" fmla="*/ 0 60000 65536"/>
              <a:gd name="T12" fmla="*/ 0 60000 65536"/>
              <a:gd name="T13" fmla="*/ 0 60000 65536"/>
              <a:gd name="T14" fmla="*/ 0 60000 65536"/>
              <a:gd name="T15" fmla="*/ 0 w 205"/>
              <a:gd name="T16" fmla="*/ 0 h 621"/>
              <a:gd name="T17" fmla="*/ 205 w 205"/>
              <a:gd name="T18" fmla="*/ 621 h 621"/>
            </a:gdLst>
            <a:ahLst/>
            <a:cxnLst>
              <a:cxn ang="T10">
                <a:pos x="T0" y="T1"/>
              </a:cxn>
              <a:cxn ang="T11">
                <a:pos x="T2" y="T3"/>
              </a:cxn>
              <a:cxn ang="T12">
                <a:pos x="T4" y="T5"/>
              </a:cxn>
              <a:cxn ang="T13">
                <a:pos x="T6" y="T7"/>
              </a:cxn>
              <a:cxn ang="T14">
                <a:pos x="T8" y="T9"/>
              </a:cxn>
            </a:cxnLst>
            <a:rect l="T15" t="T16" r="T17" b="T18"/>
            <a:pathLst>
              <a:path w="205" h="621">
                <a:moveTo>
                  <a:pt x="205" y="621"/>
                </a:moveTo>
                <a:cubicBezTo>
                  <a:pt x="168" y="579"/>
                  <a:pt x="140" y="538"/>
                  <a:pt x="109" y="493"/>
                </a:cubicBezTo>
                <a:cubicBezTo>
                  <a:pt x="104" y="445"/>
                  <a:pt x="97" y="404"/>
                  <a:pt x="83" y="358"/>
                </a:cubicBezTo>
                <a:cubicBezTo>
                  <a:pt x="72" y="320"/>
                  <a:pt x="52" y="296"/>
                  <a:pt x="45" y="256"/>
                </a:cubicBezTo>
                <a:cubicBezTo>
                  <a:pt x="54" y="129"/>
                  <a:pt x="55" y="102"/>
                  <a:pt x="0" y="0"/>
                </a:cubicBezTo>
              </a:path>
            </a:pathLst>
          </a:custGeom>
          <a:noFill/>
          <a:ln w="28575" cmpd="sng">
            <a:solidFill>
              <a:schemeClr val="tx1"/>
            </a:solidFill>
            <a:round/>
            <a:headEnd/>
            <a:tailEnd/>
          </a:ln>
        </p:spPr>
        <p:txBody>
          <a:bodyPr/>
          <a:lstStyle/>
          <a:p>
            <a:endParaRPr lang="en-US"/>
          </a:p>
        </p:txBody>
      </p:sp>
      <p:sp>
        <p:nvSpPr>
          <p:cNvPr id="14382" name="Freeform 45"/>
          <p:cNvSpPr>
            <a:spLocks/>
          </p:cNvSpPr>
          <p:nvPr/>
        </p:nvSpPr>
        <p:spPr bwMode="auto">
          <a:xfrm>
            <a:off x="2311400" y="4156075"/>
            <a:ext cx="549275" cy="750888"/>
          </a:xfrm>
          <a:custGeom>
            <a:avLst/>
            <a:gdLst>
              <a:gd name="T0" fmla="*/ 346 w 346"/>
              <a:gd name="T1" fmla="*/ 473 h 473"/>
              <a:gd name="T2" fmla="*/ 269 w 346"/>
              <a:gd name="T3" fmla="*/ 403 h 473"/>
              <a:gd name="T4" fmla="*/ 263 w 346"/>
              <a:gd name="T5" fmla="*/ 377 h 473"/>
              <a:gd name="T6" fmla="*/ 250 w 346"/>
              <a:gd name="T7" fmla="*/ 358 h 473"/>
              <a:gd name="T8" fmla="*/ 244 w 346"/>
              <a:gd name="T9" fmla="*/ 307 h 473"/>
              <a:gd name="T10" fmla="*/ 205 w 346"/>
              <a:gd name="T11" fmla="*/ 249 h 473"/>
              <a:gd name="T12" fmla="*/ 58 w 346"/>
              <a:gd name="T13" fmla="*/ 108 h 473"/>
              <a:gd name="T14" fmla="*/ 26 w 346"/>
              <a:gd name="T15" fmla="*/ 38 h 473"/>
              <a:gd name="T16" fmla="*/ 20 w 346"/>
              <a:gd name="T17" fmla="*/ 19 h 473"/>
              <a:gd name="T18" fmla="*/ 0 w 346"/>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73"/>
              <a:gd name="T32" fmla="*/ 346 w 346"/>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73">
                <a:moveTo>
                  <a:pt x="346" y="473"/>
                </a:moveTo>
                <a:cubicBezTo>
                  <a:pt x="302" y="463"/>
                  <a:pt x="289" y="441"/>
                  <a:pt x="269" y="403"/>
                </a:cubicBezTo>
                <a:cubicBezTo>
                  <a:pt x="267" y="394"/>
                  <a:pt x="266" y="385"/>
                  <a:pt x="263" y="377"/>
                </a:cubicBezTo>
                <a:cubicBezTo>
                  <a:pt x="260" y="370"/>
                  <a:pt x="252" y="365"/>
                  <a:pt x="250" y="358"/>
                </a:cubicBezTo>
                <a:cubicBezTo>
                  <a:pt x="246" y="341"/>
                  <a:pt x="248" y="324"/>
                  <a:pt x="244" y="307"/>
                </a:cubicBezTo>
                <a:cubicBezTo>
                  <a:pt x="239" y="288"/>
                  <a:pt x="217" y="261"/>
                  <a:pt x="205" y="249"/>
                </a:cubicBezTo>
                <a:cubicBezTo>
                  <a:pt x="86" y="126"/>
                  <a:pt x="125" y="154"/>
                  <a:pt x="58" y="108"/>
                </a:cubicBezTo>
                <a:cubicBezTo>
                  <a:pt x="46" y="71"/>
                  <a:pt x="55" y="95"/>
                  <a:pt x="26" y="38"/>
                </a:cubicBezTo>
                <a:cubicBezTo>
                  <a:pt x="23" y="32"/>
                  <a:pt x="24" y="24"/>
                  <a:pt x="20" y="19"/>
                </a:cubicBezTo>
                <a:cubicBezTo>
                  <a:pt x="15" y="11"/>
                  <a:pt x="0" y="0"/>
                  <a:pt x="0" y="0"/>
                </a:cubicBezTo>
              </a:path>
            </a:pathLst>
          </a:custGeom>
          <a:noFill/>
          <a:ln w="28575" cmpd="sng">
            <a:solidFill>
              <a:schemeClr val="tx1"/>
            </a:solidFill>
            <a:round/>
            <a:headEnd/>
            <a:tailEnd/>
          </a:ln>
        </p:spPr>
        <p:txBody>
          <a:bodyPr/>
          <a:lstStyle/>
          <a:p>
            <a:endParaRPr lang="en-US"/>
          </a:p>
        </p:txBody>
      </p:sp>
      <p:sp>
        <p:nvSpPr>
          <p:cNvPr id="14383" name="Freeform 46"/>
          <p:cNvSpPr>
            <a:spLocks/>
          </p:cNvSpPr>
          <p:nvPr/>
        </p:nvSpPr>
        <p:spPr bwMode="auto">
          <a:xfrm>
            <a:off x="2311400" y="4094163"/>
            <a:ext cx="711200" cy="701675"/>
          </a:xfrm>
          <a:custGeom>
            <a:avLst/>
            <a:gdLst>
              <a:gd name="T0" fmla="*/ 448 w 448"/>
              <a:gd name="T1" fmla="*/ 442 h 442"/>
              <a:gd name="T2" fmla="*/ 372 w 448"/>
              <a:gd name="T3" fmla="*/ 384 h 442"/>
              <a:gd name="T4" fmla="*/ 359 w 448"/>
              <a:gd name="T5" fmla="*/ 352 h 442"/>
              <a:gd name="T6" fmla="*/ 288 w 448"/>
              <a:gd name="T7" fmla="*/ 263 h 442"/>
              <a:gd name="T8" fmla="*/ 192 w 448"/>
              <a:gd name="T9" fmla="*/ 154 h 442"/>
              <a:gd name="T10" fmla="*/ 77 w 448"/>
              <a:gd name="T11" fmla="*/ 32 h 442"/>
              <a:gd name="T12" fmla="*/ 26 w 448"/>
              <a:gd name="T13" fmla="*/ 7 h 442"/>
              <a:gd name="T14" fmla="*/ 0 w 448"/>
              <a:gd name="T15" fmla="*/ 0 h 442"/>
              <a:gd name="T16" fmla="*/ 0 60000 65536"/>
              <a:gd name="T17" fmla="*/ 0 60000 65536"/>
              <a:gd name="T18" fmla="*/ 0 60000 65536"/>
              <a:gd name="T19" fmla="*/ 0 60000 65536"/>
              <a:gd name="T20" fmla="*/ 0 60000 65536"/>
              <a:gd name="T21" fmla="*/ 0 60000 65536"/>
              <a:gd name="T22" fmla="*/ 0 60000 65536"/>
              <a:gd name="T23" fmla="*/ 0 60000 65536"/>
              <a:gd name="T24" fmla="*/ 0 w 448"/>
              <a:gd name="T25" fmla="*/ 0 h 442"/>
              <a:gd name="T26" fmla="*/ 448 w 448"/>
              <a:gd name="T27" fmla="*/ 442 h 4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 h="442">
                <a:moveTo>
                  <a:pt x="448" y="442"/>
                </a:moveTo>
                <a:cubicBezTo>
                  <a:pt x="422" y="426"/>
                  <a:pt x="390" y="411"/>
                  <a:pt x="372" y="384"/>
                </a:cubicBezTo>
                <a:cubicBezTo>
                  <a:pt x="366" y="374"/>
                  <a:pt x="364" y="362"/>
                  <a:pt x="359" y="352"/>
                </a:cubicBezTo>
                <a:cubicBezTo>
                  <a:pt x="343" y="320"/>
                  <a:pt x="309" y="292"/>
                  <a:pt x="288" y="263"/>
                </a:cubicBezTo>
                <a:cubicBezTo>
                  <a:pt x="258" y="221"/>
                  <a:pt x="234" y="185"/>
                  <a:pt x="192" y="154"/>
                </a:cubicBezTo>
                <a:cubicBezTo>
                  <a:pt x="162" y="89"/>
                  <a:pt x="127" y="75"/>
                  <a:pt x="77" y="32"/>
                </a:cubicBezTo>
                <a:cubicBezTo>
                  <a:pt x="49" y="8"/>
                  <a:pt x="59" y="15"/>
                  <a:pt x="26" y="7"/>
                </a:cubicBezTo>
                <a:cubicBezTo>
                  <a:pt x="17" y="5"/>
                  <a:pt x="0" y="0"/>
                  <a:pt x="0" y="0"/>
                </a:cubicBezTo>
              </a:path>
            </a:pathLst>
          </a:custGeom>
          <a:noFill/>
          <a:ln w="28575" cmpd="sng">
            <a:solidFill>
              <a:schemeClr val="tx1"/>
            </a:solidFill>
            <a:round/>
            <a:headEnd/>
            <a:tailEnd/>
          </a:ln>
        </p:spPr>
        <p:txBody>
          <a:bodyPr/>
          <a:lstStyle/>
          <a:p>
            <a:endParaRPr lang="en-US"/>
          </a:p>
        </p:txBody>
      </p:sp>
      <p:sp>
        <p:nvSpPr>
          <p:cNvPr id="14384" name="Freeform 47"/>
          <p:cNvSpPr>
            <a:spLocks/>
          </p:cNvSpPr>
          <p:nvPr/>
        </p:nvSpPr>
        <p:spPr bwMode="auto">
          <a:xfrm>
            <a:off x="1925638" y="3992563"/>
            <a:ext cx="254000" cy="1066800"/>
          </a:xfrm>
          <a:custGeom>
            <a:avLst/>
            <a:gdLst>
              <a:gd name="T0" fmla="*/ 0 w 160"/>
              <a:gd name="T1" fmla="*/ 672 h 672"/>
              <a:gd name="T2" fmla="*/ 19 w 160"/>
              <a:gd name="T3" fmla="*/ 487 h 672"/>
              <a:gd name="T4" fmla="*/ 64 w 160"/>
              <a:gd name="T5" fmla="*/ 461 h 672"/>
              <a:gd name="T6" fmla="*/ 141 w 160"/>
              <a:gd name="T7" fmla="*/ 397 h 672"/>
              <a:gd name="T8" fmla="*/ 160 w 160"/>
              <a:gd name="T9" fmla="*/ 320 h 672"/>
              <a:gd name="T10" fmla="*/ 154 w 160"/>
              <a:gd name="T11" fmla="*/ 231 h 672"/>
              <a:gd name="T12" fmla="*/ 96 w 160"/>
              <a:gd name="T13" fmla="*/ 83 h 672"/>
              <a:gd name="T14" fmla="*/ 96 w 16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672"/>
              <a:gd name="T26" fmla="*/ 160 w 16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672">
                <a:moveTo>
                  <a:pt x="0" y="672"/>
                </a:moveTo>
                <a:cubicBezTo>
                  <a:pt x="6" y="610"/>
                  <a:pt x="7" y="548"/>
                  <a:pt x="19" y="487"/>
                </a:cubicBezTo>
                <a:cubicBezTo>
                  <a:pt x="20" y="483"/>
                  <a:pt x="64" y="461"/>
                  <a:pt x="64" y="461"/>
                </a:cubicBezTo>
                <a:cubicBezTo>
                  <a:pt x="111" y="429"/>
                  <a:pt x="108" y="430"/>
                  <a:pt x="141" y="397"/>
                </a:cubicBezTo>
                <a:cubicBezTo>
                  <a:pt x="149" y="372"/>
                  <a:pt x="160" y="320"/>
                  <a:pt x="160" y="320"/>
                </a:cubicBezTo>
                <a:cubicBezTo>
                  <a:pt x="158" y="290"/>
                  <a:pt x="159" y="260"/>
                  <a:pt x="154" y="231"/>
                </a:cubicBezTo>
                <a:cubicBezTo>
                  <a:pt x="146" y="180"/>
                  <a:pt x="100" y="138"/>
                  <a:pt x="96" y="83"/>
                </a:cubicBezTo>
                <a:cubicBezTo>
                  <a:pt x="94" y="55"/>
                  <a:pt x="96" y="28"/>
                  <a:pt x="96" y="0"/>
                </a:cubicBezTo>
              </a:path>
            </a:pathLst>
          </a:custGeom>
          <a:noFill/>
          <a:ln w="28575" cmpd="sng">
            <a:solidFill>
              <a:schemeClr val="tx1"/>
            </a:solidFill>
            <a:round/>
            <a:headEnd/>
            <a:tailEnd/>
          </a:ln>
        </p:spPr>
        <p:txBody>
          <a:bodyPr/>
          <a:lstStyle/>
          <a:p>
            <a:endParaRPr lang="en-US"/>
          </a:p>
        </p:txBody>
      </p:sp>
      <p:sp>
        <p:nvSpPr>
          <p:cNvPr id="14385" name="Freeform 48"/>
          <p:cNvSpPr>
            <a:spLocks/>
          </p:cNvSpPr>
          <p:nvPr/>
        </p:nvSpPr>
        <p:spPr bwMode="auto">
          <a:xfrm>
            <a:off x="1701800" y="4175125"/>
            <a:ext cx="406400" cy="823913"/>
          </a:xfrm>
          <a:custGeom>
            <a:avLst/>
            <a:gdLst>
              <a:gd name="T0" fmla="*/ 0 w 256"/>
              <a:gd name="T1" fmla="*/ 519 h 519"/>
              <a:gd name="T2" fmla="*/ 90 w 256"/>
              <a:gd name="T3" fmla="*/ 429 h 519"/>
              <a:gd name="T4" fmla="*/ 180 w 256"/>
              <a:gd name="T5" fmla="*/ 308 h 519"/>
              <a:gd name="T6" fmla="*/ 173 w 256"/>
              <a:gd name="T7" fmla="*/ 96 h 519"/>
              <a:gd name="T8" fmla="*/ 212 w 256"/>
              <a:gd name="T9" fmla="*/ 64 h 519"/>
              <a:gd name="T10" fmla="*/ 256 w 256"/>
              <a:gd name="T11" fmla="*/ 0 h 519"/>
              <a:gd name="T12" fmla="*/ 0 60000 65536"/>
              <a:gd name="T13" fmla="*/ 0 60000 65536"/>
              <a:gd name="T14" fmla="*/ 0 60000 65536"/>
              <a:gd name="T15" fmla="*/ 0 60000 65536"/>
              <a:gd name="T16" fmla="*/ 0 60000 65536"/>
              <a:gd name="T17" fmla="*/ 0 60000 65536"/>
              <a:gd name="T18" fmla="*/ 0 w 256"/>
              <a:gd name="T19" fmla="*/ 0 h 519"/>
              <a:gd name="T20" fmla="*/ 256 w 256"/>
              <a:gd name="T21" fmla="*/ 519 h 519"/>
            </a:gdLst>
            <a:ahLst/>
            <a:cxnLst>
              <a:cxn ang="T12">
                <a:pos x="T0" y="T1"/>
              </a:cxn>
              <a:cxn ang="T13">
                <a:pos x="T2" y="T3"/>
              </a:cxn>
              <a:cxn ang="T14">
                <a:pos x="T4" y="T5"/>
              </a:cxn>
              <a:cxn ang="T15">
                <a:pos x="T6" y="T7"/>
              </a:cxn>
              <a:cxn ang="T16">
                <a:pos x="T8" y="T9"/>
              </a:cxn>
              <a:cxn ang="T17">
                <a:pos x="T10" y="T11"/>
              </a:cxn>
            </a:cxnLst>
            <a:rect l="T18" t="T19" r="T20" b="T21"/>
            <a:pathLst>
              <a:path w="256" h="519">
                <a:moveTo>
                  <a:pt x="0" y="519"/>
                </a:moveTo>
                <a:cubicBezTo>
                  <a:pt x="32" y="498"/>
                  <a:pt x="64" y="455"/>
                  <a:pt x="90" y="429"/>
                </a:cubicBezTo>
                <a:cubicBezTo>
                  <a:pt x="127" y="392"/>
                  <a:pt x="160" y="357"/>
                  <a:pt x="180" y="308"/>
                </a:cubicBezTo>
                <a:cubicBezTo>
                  <a:pt x="179" y="285"/>
                  <a:pt x="159" y="139"/>
                  <a:pt x="173" y="96"/>
                </a:cubicBezTo>
                <a:cubicBezTo>
                  <a:pt x="178" y="80"/>
                  <a:pt x="200" y="76"/>
                  <a:pt x="212" y="64"/>
                </a:cubicBezTo>
                <a:cubicBezTo>
                  <a:pt x="223" y="40"/>
                  <a:pt x="232" y="14"/>
                  <a:pt x="256" y="0"/>
                </a:cubicBezTo>
              </a:path>
            </a:pathLst>
          </a:custGeom>
          <a:noFill/>
          <a:ln w="28575" cmpd="sng">
            <a:solidFill>
              <a:schemeClr val="tx1"/>
            </a:solidFill>
            <a:round/>
            <a:headEnd/>
            <a:tailEnd/>
          </a:ln>
        </p:spPr>
        <p:txBody>
          <a:bodyPr/>
          <a:lstStyle/>
          <a:p>
            <a:endParaRPr lang="en-US"/>
          </a:p>
        </p:txBody>
      </p:sp>
      <p:sp>
        <p:nvSpPr>
          <p:cNvPr id="14386" name="Freeform 49"/>
          <p:cNvSpPr>
            <a:spLocks/>
          </p:cNvSpPr>
          <p:nvPr/>
        </p:nvSpPr>
        <p:spPr bwMode="auto">
          <a:xfrm>
            <a:off x="1539875" y="4186238"/>
            <a:ext cx="690563" cy="690562"/>
          </a:xfrm>
          <a:custGeom>
            <a:avLst/>
            <a:gdLst>
              <a:gd name="T0" fmla="*/ 0 w 435"/>
              <a:gd name="T1" fmla="*/ 435 h 435"/>
              <a:gd name="T2" fmla="*/ 58 w 435"/>
              <a:gd name="T3" fmla="*/ 384 h 435"/>
              <a:gd name="T4" fmla="*/ 301 w 435"/>
              <a:gd name="T5" fmla="*/ 205 h 435"/>
              <a:gd name="T6" fmla="*/ 288 w 435"/>
              <a:gd name="T7" fmla="*/ 102 h 435"/>
              <a:gd name="T8" fmla="*/ 435 w 435"/>
              <a:gd name="T9" fmla="*/ 0 h 435"/>
              <a:gd name="T10" fmla="*/ 0 60000 65536"/>
              <a:gd name="T11" fmla="*/ 0 60000 65536"/>
              <a:gd name="T12" fmla="*/ 0 60000 65536"/>
              <a:gd name="T13" fmla="*/ 0 60000 65536"/>
              <a:gd name="T14" fmla="*/ 0 60000 65536"/>
              <a:gd name="T15" fmla="*/ 0 w 435"/>
              <a:gd name="T16" fmla="*/ 0 h 435"/>
              <a:gd name="T17" fmla="*/ 435 w 435"/>
              <a:gd name="T18" fmla="*/ 435 h 435"/>
            </a:gdLst>
            <a:ahLst/>
            <a:cxnLst>
              <a:cxn ang="T10">
                <a:pos x="T0" y="T1"/>
              </a:cxn>
              <a:cxn ang="T11">
                <a:pos x="T2" y="T3"/>
              </a:cxn>
              <a:cxn ang="T12">
                <a:pos x="T4" y="T5"/>
              </a:cxn>
              <a:cxn ang="T13">
                <a:pos x="T6" y="T7"/>
              </a:cxn>
              <a:cxn ang="T14">
                <a:pos x="T8" y="T9"/>
              </a:cxn>
            </a:cxnLst>
            <a:rect l="T15" t="T16" r="T17" b="T18"/>
            <a:pathLst>
              <a:path w="435" h="435">
                <a:moveTo>
                  <a:pt x="0" y="435"/>
                </a:moveTo>
                <a:cubicBezTo>
                  <a:pt x="23" y="401"/>
                  <a:pt x="8" y="419"/>
                  <a:pt x="58" y="384"/>
                </a:cubicBezTo>
                <a:cubicBezTo>
                  <a:pt x="135" y="330"/>
                  <a:pt x="249" y="281"/>
                  <a:pt x="301" y="205"/>
                </a:cubicBezTo>
                <a:cubicBezTo>
                  <a:pt x="297" y="171"/>
                  <a:pt x="288" y="137"/>
                  <a:pt x="288" y="102"/>
                </a:cubicBezTo>
                <a:cubicBezTo>
                  <a:pt x="288" y="27"/>
                  <a:pt x="400" y="35"/>
                  <a:pt x="435" y="0"/>
                </a:cubicBezTo>
              </a:path>
            </a:pathLst>
          </a:custGeom>
          <a:noFill/>
          <a:ln w="28575" cmpd="sng">
            <a:solidFill>
              <a:schemeClr val="tx1"/>
            </a:solidFill>
            <a:round/>
            <a:headEnd/>
            <a:tailEnd/>
          </a:ln>
        </p:spPr>
        <p:txBody>
          <a:bodyPr/>
          <a:lstStyle/>
          <a:p>
            <a:endParaRPr lang="en-US"/>
          </a:p>
        </p:txBody>
      </p:sp>
      <p:sp>
        <p:nvSpPr>
          <p:cNvPr id="14387" name="Freeform 50"/>
          <p:cNvSpPr>
            <a:spLocks/>
          </p:cNvSpPr>
          <p:nvPr/>
        </p:nvSpPr>
        <p:spPr bwMode="auto">
          <a:xfrm>
            <a:off x="1387475" y="4152900"/>
            <a:ext cx="784225" cy="581025"/>
          </a:xfrm>
          <a:custGeom>
            <a:avLst/>
            <a:gdLst>
              <a:gd name="T0" fmla="*/ 0 w 494"/>
              <a:gd name="T1" fmla="*/ 366 h 366"/>
              <a:gd name="T2" fmla="*/ 90 w 494"/>
              <a:gd name="T3" fmla="*/ 315 h 366"/>
              <a:gd name="T4" fmla="*/ 160 w 494"/>
              <a:gd name="T5" fmla="*/ 251 h 366"/>
              <a:gd name="T6" fmla="*/ 186 w 494"/>
              <a:gd name="T7" fmla="*/ 232 h 366"/>
              <a:gd name="T8" fmla="*/ 211 w 494"/>
              <a:gd name="T9" fmla="*/ 123 h 366"/>
              <a:gd name="T10" fmla="*/ 256 w 494"/>
              <a:gd name="T11" fmla="*/ 98 h 366"/>
              <a:gd name="T12" fmla="*/ 358 w 494"/>
              <a:gd name="T13" fmla="*/ 21 h 366"/>
              <a:gd name="T14" fmla="*/ 422 w 494"/>
              <a:gd name="T15" fmla="*/ 2 h 366"/>
              <a:gd name="T16" fmla="*/ 486 w 494"/>
              <a:gd name="T17" fmla="*/ 46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66"/>
              <a:gd name="T29" fmla="*/ 494 w 494"/>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66">
                <a:moveTo>
                  <a:pt x="0" y="366"/>
                </a:moveTo>
                <a:cubicBezTo>
                  <a:pt x="34" y="358"/>
                  <a:pt x="90" y="315"/>
                  <a:pt x="90" y="315"/>
                </a:cubicBezTo>
                <a:cubicBezTo>
                  <a:pt x="109" y="285"/>
                  <a:pt x="130" y="272"/>
                  <a:pt x="160" y="251"/>
                </a:cubicBezTo>
                <a:cubicBezTo>
                  <a:pt x="169" y="245"/>
                  <a:pt x="186" y="232"/>
                  <a:pt x="186" y="232"/>
                </a:cubicBezTo>
                <a:cubicBezTo>
                  <a:pt x="210" y="195"/>
                  <a:pt x="196" y="164"/>
                  <a:pt x="211" y="123"/>
                </a:cubicBezTo>
                <a:cubicBezTo>
                  <a:pt x="214" y="115"/>
                  <a:pt x="253" y="100"/>
                  <a:pt x="256" y="98"/>
                </a:cubicBezTo>
                <a:cubicBezTo>
                  <a:pt x="286" y="80"/>
                  <a:pt x="325" y="32"/>
                  <a:pt x="358" y="21"/>
                </a:cubicBezTo>
                <a:cubicBezTo>
                  <a:pt x="379" y="14"/>
                  <a:pt x="401" y="9"/>
                  <a:pt x="422" y="2"/>
                </a:cubicBezTo>
                <a:cubicBezTo>
                  <a:pt x="494" y="10"/>
                  <a:pt x="463" y="0"/>
                  <a:pt x="486" y="46"/>
                </a:cubicBezTo>
              </a:path>
            </a:pathLst>
          </a:custGeom>
          <a:noFill/>
          <a:ln w="28575" cmpd="sng">
            <a:solidFill>
              <a:schemeClr val="tx1"/>
            </a:solidFill>
            <a:round/>
            <a:headEnd/>
            <a:tailEnd/>
          </a:ln>
        </p:spPr>
        <p:txBody>
          <a:bodyPr/>
          <a:lstStyle/>
          <a:p>
            <a:endParaRPr lang="en-US"/>
          </a:p>
        </p:txBody>
      </p:sp>
      <p:sp>
        <p:nvSpPr>
          <p:cNvPr id="14388" name="Freeform 51"/>
          <p:cNvSpPr>
            <a:spLocks/>
          </p:cNvSpPr>
          <p:nvPr/>
        </p:nvSpPr>
        <p:spPr bwMode="auto">
          <a:xfrm>
            <a:off x="1295400" y="4070350"/>
            <a:ext cx="854075" cy="481013"/>
          </a:xfrm>
          <a:custGeom>
            <a:avLst/>
            <a:gdLst>
              <a:gd name="T0" fmla="*/ 0 w 538"/>
              <a:gd name="T1" fmla="*/ 303 h 303"/>
              <a:gd name="T2" fmla="*/ 77 w 538"/>
              <a:gd name="T3" fmla="*/ 265 h 303"/>
              <a:gd name="T4" fmla="*/ 167 w 538"/>
              <a:gd name="T5" fmla="*/ 252 h 303"/>
              <a:gd name="T6" fmla="*/ 244 w 538"/>
              <a:gd name="T7" fmla="*/ 226 h 303"/>
              <a:gd name="T8" fmla="*/ 346 w 538"/>
              <a:gd name="T9" fmla="*/ 111 h 303"/>
              <a:gd name="T10" fmla="*/ 340 w 538"/>
              <a:gd name="T11" fmla="*/ 47 h 303"/>
              <a:gd name="T12" fmla="*/ 538 w 538"/>
              <a:gd name="T13" fmla="*/ 22 h 303"/>
              <a:gd name="T14" fmla="*/ 0 60000 65536"/>
              <a:gd name="T15" fmla="*/ 0 60000 65536"/>
              <a:gd name="T16" fmla="*/ 0 60000 65536"/>
              <a:gd name="T17" fmla="*/ 0 60000 65536"/>
              <a:gd name="T18" fmla="*/ 0 60000 65536"/>
              <a:gd name="T19" fmla="*/ 0 60000 65536"/>
              <a:gd name="T20" fmla="*/ 0 60000 65536"/>
              <a:gd name="T21" fmla="*/ 0 w 538"/>
              <a:gd name="T22" fmla="*/ 0 h 303"/>
              <a:gd name="T23" fmla="*/ 538 w 538"/>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 h="303">
                <a:moveTo>
                  <a:pt x="0" y="303"/>
                </a:moveTo>
                <a:cubicBezTo>
                  <a:pt x="27" y="294"/>
                  <a:pt x="50" y="273"/>
                  <a:pt x="77" y="265"/>
                </a:cubicBezTo>
                <a:cubicBezTo>
                  <a:pt x="106" y="256"/>
                  <a:pt x="137" y="256"/>
                  <a:pt x="167" y="252"/>
                </a:cubicBezTo>
                <a:cubicBezTo>
                  <a:pt x="193" y="241"/>
                  <a:pt x="217" y="233"/>
                  <a:pt x="244" y="226"/>
                </a:cubicBezTo>
                <a:cubicBezTo>
                  <a:pt x="353" y="241"/>
                  <a:pt x="339" y="211"/>
                  <a:pt x="346" y="111"/>
                </a:cubicBezTo>
                <a:cubicBezTo>
                  <a:pt x="344" y="90"/>
                  <a:pt x="337" y="68"/>
                  <a:pt x="340" y="47"/>
                </a:cubicBezTo>
                <a:cubicBezTo>
                  <a:pt x="347" y="0"/>
                  <a:pt x="486" y="22"/>
                  <a:pt x="538" y="22"/>
                </a:cubicBezTo>
              </a:path>
            </a:pathLst>
          </a:custGeom>
          <a:noFill/>
          <a:ln w="28575" cmpd="sng">
            <a:solidFill>
              <a:schemeClr val="tx1"/>
            </a:solidFill>
            <a:round/>
            <a:headEnd/>
            <a:tailEnd/>
          </a:ln>
        </p:spPr>
        <p:txBody>
          <a:bodyPr/>
          <a:lstStyle/>
          <a:p>
            <a:endParaRPr lang="en-US"/>
          </a:p>
        </p:txBody>
      </p:sp>
      <p:sp>
        <p:nvSpPr>
          <p:cNvPr id="14389" name="Freeform 52"/>
          <p:cNvSpPr>
            <a:spLocks/>
          </p:cNvSpPr>
          <p:nvPr/>
        </p:nvSpPr>
        <p:spPr bwMode="auto">
          <a:xfrm>
            <a:off x="1204913" y="4100513"/>
            <a:ext cx="995362" cy="298450"/>
          </a:xfrm>
          <a:custGeom>
            <a:avLst/>
            <a:gdLst>
              <a:gd name="T0" fmla="*/ 0 w 627"/>
              <a:gd name="T1" fmla="*/ 188 h 188"/>
              <a:gd name="T2" fmla="*/ 25 w 627"/>
              <a:gd name="T3" fmla="*/ 163 h 188"/>
              <a:gd name="T4" fmla="*/ 64 w 627"/>
              <a:gd name="T5" fmla="*/ 137 h 188"/>
              <a:gd name="T6" fmla="*/ 83 w 627"/>
              <a:gd name="T7" fmla="*/ 111 h 188"/>
              <a:gd name="T8" fmla="*/ 147 w 627"/>
              <a:gd name="T9" fmla="*/ 86 h 188"/>
              <a:gd name="T10" fmla="*/ 224 w 627"/>
              <a:gd name="T11" fmla="*/ 99 h 188"/>
              <a:gd name="T12" fmla="*/ 320 w 627"/>
              <a:gd name="T13" fmla="*/ 150 h 188"/>
              <a:gd name="T14" fmla="*/ 390 w 627"/>
              <a:gd name="T15" fmla="*/ 143 h 188"/>
              <a:gd name="T16" fmla="*/ 441 w 627"/>
              <a:gd name="T17" fmla="*/ 67 h 188"/>
              <a:gd name="T18" fmla="*/ 448 w 627"/>
              <a:gd name="T19" fmla="*/ 35 h 188"/>
              <a:gd name="T20" fmla="*/ 627 w 627"/>
              <a:gd name="T21" fmla="*/ 15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7"/>
              <a:gd name="T34" fmla="*/ 0 h 188"/>
              <a:gd name="T35" fmla="*/ 627 w 627"/>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7" h="188">
                <a:moveTo>
                  <a:pt x="0" y="188"/>
                </a:moveTo>
                <a:cubicBezTo>
                  <a:pt x="8" y="180"/>
                  <a:pt x="16" y="170"/>
                  <a:pt x="25" y="163"/>
                </a:cubicBezTo>
                <a:cubicBezTo>
                  <a:pt x="37" y="153"/>
                  <a:pt x="55" y="150"/>
                  <a:pt x="64" y="137"/>
                </a:cubicBezTo>
                <a:cubicBezTo>
                  <a:pt x="70" y="128"/>
                  <a:pt x="75" y="118"/>
                  <a:pt x="83" y="111"/>
                </a:cubicBezTo>
                <a:cubicBezTo>
                  <a:pt x="98" y="98"/>
                  <a:pt x="128" y="92"/>
                  <a:pt x="147" y="86"/>
                </a:cubicBezTo>
                <a:cubicBezTo>
                  <a:pt x="173" y="90"/>
                  <a:pt x="200" y="90"/>
                  <a:pt x="224" y="99"/>
                </a:cubicBezTo>
                <a:cubicBezTo>
                  <a:pt x="258" y="111"/>
                  <a:pt x="286" y="136"/>
                  <a:pt x="320" y="150"/>
                </a:cubicBezTo>
                <a:cubicBezTo>
                  <a:pt x="343" y="148"/>
                  <a:pt x="369" y="154"/>
                  <a:pt x="390" y="143"/>
                </a:cubicBezTo>
                <a:cubicBezTo>
                  <a:pt x="412" y="131"/>
                  <a:pt x="429" y="91"/>
                  <a:pt x="441" y="67"/>
                </a:cubicBezTo>
                <a:cubicBezTo>
                  <a:pt x="443" y="56"/>
                  <a:pt x="442" y="44"/>
                  <a:pt x="448" y="35"/>
                </a:cubicBezTo>
                <a:cubicBezTo>
                  <a:pt x="473" y="0"/>
                  <a:pt x="615" y="15"/>
                  <a:pt x="627" y="15"/>
                </a:cubicBezTo>
              </a:path>
            </a:pathLst>
          </a:custGeom>
          <a:noFill/>
          <a:ln w="28575" cmpd="sng">
            <a:solidFill>
              <a:schemeClr val="tx1"/>
            </a:solidFill>
            <a:round/>
            <a:headEnd/>
            <a:tailEnd/>
          </a:ln>
        </p:spPr>
        <p:txBody>
          <a:bodyPr/>
          <a:lstStyle/>
          <a:p>
            <a:endParaRPr lang="en-US"/>
          </a:p>
        </p:txBody>
      </p:sp>
      <p:sp>
        <p:nvSpPr>
          <p:cNvPr id="14390" name="Freeform 53"/>
          <p:cNvSpPr>
            <a:spLocks/>
          </p:cNvSpPr>
          <p:nvPr/>
        </p:nvSpPr>
        <p:spPr bwMode="auto">
          <a:xfrm>
            <a:off x="1143000" y="4054475"/>
            <a:ext cx="1066800" cy="242888"/>
          </a:xfrm>
          <a:custGeom>
            <a:avLst/>
            <a:gdLst>
              <a:gd name="T0" fmla="*/ 0 w 672"/>
              <a:gd name="T1" fmla="*/ 89 h 153"/>
              <a:gd name="T2" fmla="*/ 180 w 672"/>
              <a:gd name="T3" fmla="*/ 96 h 153"/>
              <a:gd name="T4" fmla="*/ 231 w 672"/>
              <a:gd name="T5" fmla="*/ 147 h 153"/>
              <a:gd name="T6" fmla="*/ 250 w 672"/>
              <a:gd name="T7" fmla="*/ 153 h 153"/>
              <a:gd name="T8" fmla="*/ 397 w 672"/>
              <a:gd name="T9" fmla="*/ 6 h 153"/>
              <a:gd name="T10" fmla="*/ 519 w 672"/>
              <a:gd name="T11" fmla="*/ 38 h 153"/>
              <a:gd name="T12" fmla="*/ 672 w 672"/>
              <a:gd name="T13" fmla="*/ 0 h 153"/>
              <a:gd name="T14" fmla="*/ 0 60000 65536"/>
              <a:gd name="T15" fmla="*/ 0 60000 65536"/>
              <a:gd name="T16" fmla="*/ 0 60000 65536"/>
              <a:gd name="T17" fmla="*/ 0 60000 65536"/>
              <a:gd name="T18" fmla="*/ 0 60000 65536"/>
              <a:gd name="T19" fmla="*/ 0 60000 65536"/>
              <a:gd name="T20" fmla="*/ 0 60000 65536"/>
              <a:gd name="T21" fmla="*/ 0 w 672"/>
              <a:gd name="T22" fmla="*/ 0 h 153"/>
              <a:gd name="T23" fmla="*/ 672 w 672"/>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153">
                <a:moveTo>
                  <a:pt x="0" y="89"/>
                </a:moveTo>
                <a:cubicBezTo>
                  <a:pt x="38" y="87"/>
                  <a:pt x="136" y="73"/>
                  <a:pt x="180" y="96"/>
                </a:cubicBezTo>
                <a:cubicBezTo>
                  <a:pt x="201" y="107"/>
                  <a:pt x="208" y="140"/>
                  <a:pt x="231" y="147"/>
                </a:cubicBezTo>
                <a:cubicBezTo>
                  <a:pt x="237" y="149"/>
                  <a:pt x="244" y="151"/>
                  <a:pt x="250" y="153"/>
                </a:cubicBezTo>
                <a:cubicBezTo>
                  <a:pt x="288" y="100"/>
                  <a:pt x="333" y="26"/>
                  <a:pt x="397" y="6"/>
                </a:cubicBezTo>
                <a:cubicBezTo>
                  <a:pt x="441" y="14"/>
                  <a:pt x="474" y="32"/>
                  <a:pt x="519" y="38"/>
                </a:cubicBezTo>
                <a:cubicBezTo>
                  <a:pt x="557" y="36"/>
                  <a:pt x="647" y="51"/>
                  <a:pt x="672" y="0"/>
                </a:cubicBezTo>
              </a:path>
            </a:pathLst>
          </a:custGeom>
          <a:noFill/>
          <a:ln w="28575" cmpd="sng">
            <a:solidFill>
              <a:schemeClr val="tx1"/>
            </a:solidFill>
            <a:round/>
            <a:headEnd/>
            <a:tailEnd/>
          </a:ln>
        </p:spPr>
        <p:txBody>
          <a:bodyPr/>
          <a:lstStyle/>
          <a:p>
            <a:endParaRPr lang="en-US"/>
          </a:p>
        </p:txBody>
      </p:sp>
      <p:sp>
        <p:nvSpPr>
          <p:cNvPr id="14391" name="Freeform 54"/>
          <p:cNvSpPr>
            <a:spLocks/>
          </p:cNvSpPr>
          <p:nvPr/>
        </p:nvSpPr>
        <p:spPr bwMode="auto">
          <a:xfrm>
            <a:off x="1123950" y="3884613"/>
            <a:ext cx="954088" cy="263525"/>
          </a:xfrm>
          <a:custGeom>
            <a:avLst/>
            <a:gdLst>
              <a:gd name="T0" fmla="*/ 0 w 601"/>
              <a:gd name="T1" fmla="*/ 55 h 166"/>
              <a:gd name="T2" fmla="*/ 121 w 601"/>
              <a:gd name="T3" fmla="*/ 30 h 166"/>
              <a:gd name="T4" fmla="*/ 268 w 601"/>
              <a:gd name="T5" fmla="*/ 23 h 166"/>
              <a:gd name="T6" fmla="*/ 448 w 601"/>
              <a:gd name="T7" fmla="*/ 11 h 166"/>
              <a:gd name="T8" fmla="*/ 556 w 601"/>
              <a:gd name="T9" fmla="*/ 23 h 166"/>
              <a:gd name="T10" fmla="*/ 569 w 601"/>
              <a:gd name="T11" fmla="*/ 107 h 166"/>
              <a:gd name="T12" fmla="*/ 588 w 601"/>
              <a:gd name="T13" fmla="*/ 145 h 166"/>
              <a:gd name="T14" fmla="*/ 601 w 601"/>
              <a:gd name="T15" fmla="*/ 164 h 166"/>
              <a:gd name="T16" fmla="*/ 0 60000 65536"/>
              <a:gd name="T17" fmla="*/ 0 60000 65536"/>
              <a:gd name="T18" fmla="*/ 0 60000 65536"/>
              <a:gd name="T19" fmla="*/ 0 60000 65536"/>
              <a:gd name="T20" fmla="*/ 0 60000 65536"/>
              <a:gd name="T21" fmla="*/ 0 60000 65536"/>
              <a:gd name="T22" fmla="*/ 0 60000 65536"/>
              <a:gd name="T23" fmla="*/ 0 60000 65536"/>
              <a:gd name="T24" fmla="*/ 0 w 601"/>
              <a:gd name="T25" fmla="*/ 0 h 166"/>
              <a:gd name="T26" fmla="*/ 601 w 601"/>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1" h="166">
                <a:moveTo>
                  <a:pt x="0" y="55"/>
                </a:moveTo>
                <a:cubicBezTo>
                  <a:pt x="44" y="71"/>
                  <a:pt x="84" y="55"/>
                  <a:pt x="121" y="30"/>
                </a:cubicBezTo>
                <a:cubicBezTo>
                  <a:pt x="201" y="42"/>
                  <a:pt x="161" y="36"/>
                  <a:pt x="268" y="23"/>
                </a:cubicBezTo>
                <a:cubicBezTo>
                  <a:pt x="328" y="16"/>
                  <a:pt x="448" y="11"/>
                  <a:pt x="448" y="11"/>
                </a:cubicBezTo>
                <a:cubicBezTo>
                  <a:pt x="484" y="15"/>
                  <a:pt x="528" y="0"/>
                  <a:pt x="556" y="23"/>
                </a:cubicBezTo>
                <a:cubicBezTo>
                  <a:pt x="578" y="41"/>
                  <a:pt x="564" y="79"/>
                  <a:pt x="569" y="107"/>
                </a:cubicBezTo>
                <a:cubicBezTo>
                  <a:pt x="573" y="128"/>
                  <a:pt x="579" y="126"/>
                  <a:pt x="588" y="145"/>
                </a:cubicBezTo>
                <a:cubicBezTo>
                  <a:pt x="598" y="166"/>
                  <a:pt x="587" y="164"/>
                  <a:pt x="601" y="164"/>
                </a:cubicBezTo>
              </a:path>
            </a:pathLst>
          </a:custGeom>
          <a:noFill/>
          <a:ln w="28575" cmpd="sng">
            <a:solidFill>
              <a:schemeClr val="tx1"/>
            </a:solidFill>
            <a:round/>
            <a:headEnd/>
            <a:tailEnd/>
          </a:ln>
        </p:spPr>
        <p:txBody>
          <a:bodyPr/>
          <a:lstStyle/>
          <a:p>
            <a:endParaRPr lang="en-US"/>
          </a:p>
        </p:txBody>
      </p:sp>
      <p:sp>
        <p:nvSpPr>
          <p:cNvPr id="14392" name="Freeform 55"/>
          <p:cNvSpPr>
            <a:spLocks/>
          </p:cNvSpPr>
          <p:nvPr/>
        </p:nvSpPr>
        <p:spPr bwMode="auto">
          <a:xfrm>
            <a:off x="1163638" y="3759200"/>
            <a:ext cx="884237" cy="355600"/>
          </a:xfrm>
          <a:custGeom>
            <a:avLst/>
            <a:gdLst>
              <a:gd name="T0" fmla="*/ 0 w 557"/>
              <a:gd name="T1" fmla="*/ 0 h 224"/>
              <a:gd name="T2" fmla="*/ 122 w 557"/>
              <a:gd name="T3" fmla="*/ 26 h 224"/>
              <a:gd name="T4" fmla="*/ 243 w 557"/>
              <a:gd name="T5" fmla="*/ 122 h 224"/>
              <a:gd name="T6" fmla="*/ 455 w 557"/>
              <a:gd name="T7" fmla="*/ 77 h 224"/>
              <a:gd name="T8" fmla="*/ 487 w 557"/>
              <a:gd name="T9" fmla="*/ 102 h 224"/>
              <a:gd name="T10" fmla="*/ 519 w 557"/>
              <a:gd name="T11" fmla="*/ 147 h 224"/>
              <a:gd name="T12" fmla="*/ 557 w 557"/>
              <a:gd name="T13" fmla="*/ 224 h 224"/>
              <a:gd name="T14" fmla="*/ 0 60000 65536"/>
              <a:gd name="T15" fmla="*/ 0 60000 65536"/>
              <a:gd name="T16" fmla="*/ 0 60000 65536"/>
              <a:gd name="T17" fmla="*/ 0 60000 65536"/>
              <a:gd name="T18" fmla="*/ 0 60000 65536"/>
              <a:gd name="T19" fmla="*/ 0 60000 65536"/>
              <a:gd name="T20" fmla="*/ 0 60000 65536"/>
              <a:gd name="T21" fmla="*/ 0 w 557"/>
              <a:gd name="T22" fmla="*/ 0 h 224"/>
              <a:gd name="T23" fmla="*/ 557 w 55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224">
                <a:moveTo>
                  <a:pt x="0" y="0"/>
                </a:moveTo>
                <a:cubicBezTo>
                  <a:pt x="5" y="1"/>
                  <a:pt x="98" y="7"/>
                  <a:pt x="122" y="26"/>
                </a:cubicBezTo>
                <a:cubicBezTo>
                  <a:pt x="177" y="71"/>
                  <a:pt x="181" y="111"/>
                  <a:pt x="243" y="122"/>
                </a:cubicBezTo>
                <a:cubicBezTo>
                  <a:pt x="312" y="105"/>
                  <a:pt x="387" y="97"/>
                  <a:pt x="455" y="77"/>
                </a:cubicBezTo>
                <a:cubicBezTo>
                  <a:pt x="466" y="85"/>
                  <a:pt x="478" y="92"/>
                  <a:pt x="487" y="102"/>
                </a:cubicBezTo>
                <a:cubicBezTo>
                  <a:pt x="499" y="116"/>
                  <a:pt x="519" y="147"/>
                  <a:pt x="519" y="147"/>
                </a:cubicBezTo>
                <a:cubicBezTo>
                  <a:pt x="523" y="160"/>
                  <a:pt x="536" y="224"/>
                  <a:pt x="557" y="224"/>
                </a:cubicBezTo>
              </a:path>
            </a:pathLst>
          </a:custGeom>
          <a:noFill/>
          <a:ln w="28575" cmpd="sng">
            <a:solidFill>
              <a:schemeClr val="tx1"/>
            </a:solidFill>
            <a:round/>
            <a:headEnd/>
            <a:tailEnd/>
          </a:ln>
        </p:spPr>
        <p:txBody>
          <a:bodyPr/>
          <a:lstStyle/>
          <a:p>
            <a:endParaRPr lang="en-US"/>
          </a:p>
        </p:txBody>
      </p:sp>
      <p:sp>
        <p:nvSpPr>
          <p:cNvPr id="14393" name="Freeform 56"/>
          <p:cNvSpPr>
            <a:spLocks/>
          </p:cNvSpPr>
          <p:nvPr/>
        </p:nvSpPr>
        <p:spPr bwMode="auto">
          <a:xfrm>
            <a:off x="1258888" y="3565525"/>
            <a:ext cx="1154112" cy="642938"/>
          </a:xfrm>
          <a:custGeom>
            <a:avLst/>
            <a:gdLst>
              <a:gd name="T0" fmla="*/ 4 w 727"/>
              <a:gd name="T1" fmla="*/ 0 h 405"/>
              <a:gd name="T2" fmla="*/ 62 w 727"/>
              <a:gd name="T3" fmla="*/ 77 h 405"/>
              <a:gd name="T4" fmla="*/ 151 w 727"/>
              <a:gd name="T5" fmla="*/ 154 h 405"/>
              <a:gd name="T6" fmla="*/ 247 w 727"/>
              <a:gd name="T7" fmla="*/ 173 h 405"/>
              <a:gd name="T8" fmla="*/ 273 w 727"/>
              <a:gd name="T9" fmla="*/ 231 h 405"/>
              <a:gd name="T10" fmla="*/ 382 w 727"/>
              <a:gd name="T11" fmla="*/ 308 h 405"/>
              <a:gd name="T12" fmla="*/ 606 w 727"/>
              <a:gd name="T13" fmla="*/ 384 h 405"/>
              <a:gd name="T14" fmla="*/ 721 w 727"/>
              <a:gd name="T15" fmla="*/ 404 h 405"/>
              <a:gd name="T16" fmla="*/ 0 60000 65536"/>
              <a:gd name="T17" fmla="*/ 0 60000 65536"/>
              <a:gd name="T18" fmla="*/ 0 60000 65536"/>
              <a:gd name="T19" fmla="*/ 0 60000 65536"/>
              <a:gd name="T20" fmla="*/ 0 60000 65536"/>
              <a:gd name="T21" fmla="*/ 0 60000 65536"/>
              <a:gd name="T22" fmla="*/ 0 60000 65536"/>
              <a:gd name="T23" fmla="*/ 0 60000 65536"/>
              <a:gd name="T24" fmla="*/ 0 w 727"/>
              <a:gd name="T25" fmla="*/ 0 h 405"/>
              <a:gd name="T26" fmla="*/ 727 w 727"/>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7" h="405">
                <a:moveTo>
                  <a:pt x="4" y="0"/>
                </a:moveTo>
                <a:cubicBezTo>
                  <a:pt x="78" y="120"/>
                  <a:pt x="0" y="4"/>
                  <a:pt x="62" y="77"/>
                </a:cubicBezTo>
                <a:cubicBezTo>
                  <a:pt x="96" y="117"/>
                  <a:pt x="100" y="142"/>
                  <a:pt x="151" y="154"/>
                </a:cubicBezTo>
                <a:cubicBezTo>
                  <a:pt x="191" y="148"/>
                  <a:pt x="209" y="138"/>
                  <a:pt x="247" y="173"/>
                </a:cubicBezTo>
                <a:cubicBezTo>
                  <a:pt x="263" y="187"/>
                  <a:pt x="261" y="214"/>
                  <a:pt x="273" y="231"/>
                </a:cubicBezTo>
                <a:cubicBezTo>
                  <a:pt x="292" y="292"/>
                  <a:pt x="336" y="282"/>
                  <a:pt x="382" y="308"/>
                </a:cubicBezTo>
                <a:cubicBezTo>
                  <a:pt x="505" y="378"/>
                  <a:pt x="409" y="349"/>
                  <a:pt x="606" y="384"/>
                </a:cubicBezTo>
                <a:cubicBezTo>
                  <a:pt x="727" y="405"/>
                  <a:pt x="676" y="380"/>
                  <a:pt x="721" y="404"/>
                </a:cubicBezTo>
              </a:path>
            </a:pathLst>
          </a:custGeom>
          <a:noFill/>
          <a:ln w="28575" cmpd="sng">
            <a:solidFill>
              <a:schemeClr val="tx1"/>
            </a:solidFill>
            <a:round/>
            <a:headEnd/>
            <a:tailEnd/>
          </a:ln>
        </p:spPr>
        <p:txBody>
          <a:bodyPr/>
          <a:lstStyle/>
          <a:p>
            <a:endParaRPr lang="en-US"/>
          </a:p>
        </p:txBody>
      </p:sp>
      <p:sp>
        <p:nvSpPr>
          <p:cNvPr id="14394" name="Freeform 57"/>
          <p:cNvSpPr>
            <a:spLocks/>
          </p:cNvSpPr>
          <p:nvPr/>
        </p:nvSpPr>
        <p:spPr bwMode="auto">
          <a:xfrm>
            <a:off x="2260600" y="4175125"/>
            <a:ext cx="863600" cy="508000"/>
          </a:xfrm>
          <a:custGeom>
            <a:avLst/>
            <a:gdLst>
              <a:gd name="T0" fmla="*/ 544 w 544"/>
              <a:gd name="T1" fmla="*/ 320 h 320"/>
              <a:gd name="T2" fmla="*/ 314 w 544"/>
              <a:gd name="T3" fmla="*/ 231 h 320"/>
              <a:gd name="T4" fmla="*/ 212 w 544"/>
              <a:gd name="T5" fmla="*/ 64 h 320"/>
              <a:gd name="T6" fmla="*/ 167 w 544"/>
              <a:gd name="T7" fmla="*/ 32 h 320"/>
              <a:gd name="T8" fmla="*/ 0 w 544"/>
              <a:gd name="T9" fmla="*/ 0 h 320"/>
              <a:gd name="T10" fmla="*/ 0 60000 65536"/>
              <a:gd name="T11" fmla="*/ 0 60000 65536"/>
              <a:gd name="T12" fmla="*/ 0 60000 65536"/>
              <a:gd name="T13" fmla="*/ 0 60000 65536"/>
              <a:gd name="T14" fmla="*/ 0 60000 65536"/>
              <a:gd name="T15" fmla="*/ 0 w 544"/>
              <a:gd name="T16" fmla="*/ 0 h 320"/>
              <a:gd name="T17" fmla="*/ 544 w 544"/>
              <a:gd name="T18" fmla="*/ 320 h 320"/>
            </a:gdLst>
            <a:ahLst/>
            <a:cxnLst>
              <a:cxn ang="T10">
                <a:pos x="T0" y="T1"/>
              </a:cxn>
              <a:cxn ang="T11">
                <a:pos x="T2" y="T3"/>
              </a:cxn>
              <a:cxn ang="T12">
                <a:pos x="T4" y="T5"/>
              </a:cxn>
              <a:cxn ang="T13">
                <a:pos x="T6" y="T7"/>
              </a:cxn>
              <a:cxn ang="T14">
                <a:pos x="T8" y="T9"/>
              </a:cxn>
            </a:cxnLst>
            <a:rect l="T15" t="T16" r="T17" b="T18"/>
            <a:pathLst>
              <a:path w="544" h="320">
                <a:moveTo>
                  <a:pt x="544" y="320"/>
                </a:moveTo>
                <a:cubicBezTo>
                  <a:pt x="435" y="301"/>
                  <a:pt x="386" y="303"/>
                  <a:pt x="314" y="231"/>
                </a:cubicBezTo>
                <a:cubicBezTo>
                  <a:pt x="297" y="176"/>
                  <a:pt x="259" y="102"/>
                  <a:pt x="212" y="64"/>
                </a:cubicBezTo>
                <a:cubicBezTo>
                  <a:pt x="198" y="52"/>
                  <a:pt x="185" y="36"/>
                  <a:pt x="167" y="32"/>
                </a:cubicBezTo>
                <a:cubicBezTo>
                  <a:pt x="111" y="19"/>
                  <a:pt x="58" y="0"/>
                  <a:pt x="0" y="0"/>
                </a:cubicBezTo>
              </a:path>
            </a:pathLst>
          </a:custGeom>
          <a:noFill/>
          <a:ln w="28575" cmpd="sng">
            <a:solidFill>
              <a:schemeClr val="tx1"/>
            </a:solidFill>
            <a:round/>
            <a:headEnd/>
            <a:tailEnd/>
          </a:ln>
        </p:spPr>
        <p:txBody>
          <a:bodyPr/>
          <a:lstStyle/>
          <a:p>
            <a:endParaRPr lang="en-US"/>
          </a:p>
        </p:txBody>
      </p:sp>
      <p:sp>
        <p:nvSpPr>
          <p:cNvPr id="14395" name="Freeform 58"/>
          <p:cNvSpPr>
            <a:spLocks/>
          </p:cNvSpPr>
          <p:nvPr/>
        </p:nvSpPr>
        <p:spPr bwMode="auto">
          <a:xfrm>
            <a:off x="2343150" y="4054475"/>
            <a:ext cx="893763" cy="425450"/>
          </a:xfrm>
          <a:custGeom>
            <a:avLst/>
            <a:gdLst>
              <a:gd name="T0" fmla="*/ 563 w 563"/>
              <a:gd name="T1" fmla="*/ 268 h 268"/>
              <a:gd name="T2" fmla="*/ 518 w 563"/>
              <a:gd name="T3" fmla="*/ 249 h 268"/>
              <a:gd name="T4" fmla="*/ 364 w 563"/>
              <a:gd name="T5" fmla="*/ 115 h 268"/>
              <a:gd name="T6" fmla="*/ 262 w 563"/>
              <a:gd name="T7" fmla="*/ 166 h 268"/>
              <a:gd name="T8" fmla="*/ 198 w 563"/>
              <a:gd name="T9" fmla="*/ 160 h 268"/>
              <a:gd name="T10" fmla="*/ 121 w 563"/>
              <a:gd name="T11" fmla="*/ 51 h 268"/>
              <a:gd name="T12" fmla="*/ 0 w 563"/>
              <a:gd name="T13" fmla="*/ 0 h 268"/>
              <a:gd name="T14" fmla="*/ 0 60000 65536"/>
              <a:gd name="T15" fmla="*/ 0 60000 65536"/>
              <a:gd name="T16" fmla="*/ 0 60000 65536"/>
              <a:gd name="T17" fmla="*/ 0 60000 65536"/>
              <a:gd name="T18" fmla="*/ 0 60000 65536"/>
              <a:gd name="T19" fmla="*/ 0 60000 65536"/>
              <a:gd name="T20" fmla="*/ 0 60000 65536"/>
              <a:gd name="T21" fmla="*/ 0 w 563"/>
              <a:gd name="T22" fmla="*/ 0 h 268"/>
              <a:gd name="T23" fmla="*/ 563 w 563"/>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268">
                <a:moveTo>
                  <a:pt x="563" y="268"/>
                </a:moveTo>
                <a:cubicBezTo>
                  <a:pt x="548" y="262"/>
                  <a:pt x="531" y="258"/>
                  <a:pt x="518" y="249"/>
                </a:cubicBezTo>
                <a:cubicBezTo>
                  <a:pt x="464" y="211"/>
                  <a:pt x="430" y="130"/>
                  <a:pt x="364" y="115"/>
                </a:cubicBezTo>
                <a:cubicBezTo>
                  <a:pt x="324" y="130"/>
                  <a:pt x="299" y="148"/>
                  <a:pt x="262" y="166"/>
                </a:cubicBezTo>
                <a:cubicBezTo>
                  <a:pt x="241" y="164"/>
                  <a:pt x="216" y="171"/>
                  <a:pt x="198" y="160"/>
                </a:cubicBezTo>
                <a:cubicBezTo>
                  <a:pt x="143" y="126"/>
                  <a:pt x="158" y="88"/>
                  <a:pt x="121" y="51"/>
                </a:cubicBezTo>
                <a:cubicBezTo>
                  <a:pt x="90" y="20"/>
                  <a:pt x="20" y="20"/>
                  <a:pt x="0" y="0"/>
                </a:cubicBezTo>
              </a:path>
            </a:pathLst>
          </a:custGeom>
          <a:noFill/>
          <a:ln w="28575" cmpd="sng">
            <a:solidFill>
              <a:schemeClr val="tx1"/>
            </a:solidFill>
            <a:round/>
            <a:headEnd/>
            <a:tailEnd/>
          </a:ln>
        </p:spPr>
        <p:txBody>
          <a:bodyPr/>
          <a:lstStyle/>
          <a:p>
            <a:endParaRPr lang="en-US"/>
          </a:p>
        </p:txBody>
      </p:sp>
      <p:sp>
        <p:nvSpPr>
          <p:cNvPr id="14396" name="Freeform 59"/>
          <p:cNvSpPr>
            <a:spLocks/>
          </p:cNvSpPr>
          <p:nvPr/>
        </p:nvSpPr>
        <p:spPr bwMode="auto">
          <a:xfrm>
            <a:off x="2311400" y="4084638"/>
            <a:ext cx="1016000" cy="193675"/>
          </a:xfrm>
          <a:custGeom>
            <a:avLst/>
            <a:gdLst>
              <a:gd name="T0" fmla="*/ 640 w 640"/>
              <a:gd name="T1" fmla="*/ 115 h 122"/>
              <a:gd name="T2" fmla="*/ 557 w 640"/>
              <a:gd name="T3" fmla="*/ 121 h 122"/>
              <a:gd name="T4" fmla="*/ 493 w 640"/>
              <a:gd name="T5" fmla="*/ 77 h 122"/>
              <a:gd name="T6" fmla="*/ 404 w 640"/>
              <a:gd name="T7" fmla="*/ 51 h 122"/>
              <a:gd name="T8" fmla="*/ 327 w 640"/>
              <a:gd name="T9" fmla="*/ 13 h 122"/>
              <a:gd name="T10" fmla="*/ 218 w 640"/>
              <a:gd name="T11" fmla="*/ 25 h 122"/>
              <a:gd name="T12" fmla="*/ 154 w 640"/>
              <a:gd name="T13" fmla="*/ 64 h 122"/>
              <a:gd name="T14" fmla="*/ 77 w 640"/>
              <a:gd name="T15" fmla="*/ 51 h 122"/>
              <a:gd name="T16" fmla="*/ 32 w 640"/>
              <a:gd name="T17" fmla="*/ 13 h 122"/>
              <a:gd name="T18" fmla="*/ 0 w 640"/>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0"/>
              <a:gd name="T31" fmla="*/ 0 h 122"/>
              <a:gd name="T32" fmla="*/ 640 w 640"/>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0" h="122">
                <a:moveTo>
                  <a:pt x="640" y="115"/>
                </a:moveTo>
                <a:cubicBezTo>
                  <a:pt x="612" y="117"/>
                  <a:pt x="585" y="122"/>
                  <a:pt x="557" y="121"/>
                </a:cubicBezTo>
                <a:cubicBezTo>
                  <a:pt x="509" y="118"/>
                  <a:pt x="536" y="97"/>
                  <a:pt x="493" y="77"/>
                </a:cubicBezTo>
                <a:cubicBezTo>
                  <a:pt x="465" y="64"/>
                  <a:pt x="434" y="60"/>
                  <a:pt x="404" y="51"/>
                </a:cubicBezTo>
                <a:cubicBezTo>
                  <a:pt x="345" y="15"/>
                  <a:pt x="372" y="24"/>
                  <a:pt x="327" y="13"/>
                </a:cubicBezTo>
                <a:cubicBezTo>
                  <a:pt x="291" y="17"/>
                  <a:pt x="254" y="17"/>
                  <a:pt x="218" y="25"/>
                </a:cubicBezTo>
                <a:cubicBezTo>
                  <a:pt x="200" y="29"/>
                  <a:pt x="174" y="56"/>
                  <a:pt x="154" y="64"/>
                </a:cubicBezTo>
                <a:cubicBezTo>
                  <a:pt x="150" y="63"/>
                  <a:pt x="91" y="57"/>
                  <a:pt x="77" y="51"/>
                </a:cubicBezTo>
                <a:cubicBezTo>
                  <a:pt x="57" y="42"/>
                  <a:pt x="50" y="26"/>
                  <a:pt x="32" y="13"/>
                </a:cubicBezTo>
                <a:cubicBezTo>
                  <a:pt x="23" y="6"/>
                  <a:pt x="10" y="5"/>
                  <a:pt x="0" y="0"/>
                </a:cubicBezTo>
              </a:path>
            </a:pathLst>
          </a:custGeom>
          <a:noFill/>
          <a:ln w="28575" cmpd="sng">
            <a:solidFill>
              <a:schemeClr val="tx1"/>
            </a:solidFill>
            <a:round/>
            <a:headEnd/>
            <a:tailEnd/>
          </a:ln>
        </p:spPr>
        <p:txBody>
          <a:bodyPr/>
          <a:lstStyle/>
          <a:p>
            <a:endParaRPr lang="en-US"/>
          </a:p>
        </p:txBody>
      </p:sp>
      <p:sp>
        <p:nvSpPr>
          <p:cNvPr id="14397" name="Freeform 60"/>
          <p:cNvSpPr>
            <a:spLocks/>
          </p:cNvSpPr>
          <p:nvPr/>
        </p:nvSpPr>
        <p:spPr bwMode="auto">
          <a:xfrm>
            <a:off x="2230438" y="3937000"/>
            <a:ext cx="1108075" cy="147638"/>
          </a:xfrm>
          <a:custGeom>
            <a:avLst/>
            <a:gdLst>
              <a:gd name="T0" fmla="*/ 698 w 698"/>
              <a:gd name="T1" fmla="*/ 74 h 93"/>
              <a:gd name="T2" fmla="*/ 339 w 698"/>
              <a:gd name="T3" fmla="*/ 16 h 93"/>
              <a:gd name="T4" fmla="*/ 314 w 698"/>
              <a:gd name="T5" fmla="*/ 3 h 93"/>
              <a:gd name="T6" fmla="*/ 288 w 698"/>
              <a:gd name="T7" fmla="*/ 35 h 93"/>
              <a:gd name="T8" fmla="*/ 250 w 698"/>
              <a:gd name="T9" fmla="*/ 93 h 93"/>
              <a:gd name="T10" fmla="*/ 154 w 698"/>
              <a:gd name="T11" fmla="*/ 86 h 93"/>
              <a:gd name="T12" fmla="*/ 103 w 698"/>
              <a:gd name="T13" fmla="*/ 61 h 93"/>
              <a:gd name="T14" fmla="*/ 32 w 698"/>
              <a:gd name="T15" fmla="*/ 42 h 93"/>
              <a:gd name="T16" fmla="*/ 0 w 698"/>
              <a:gd name="T17" fmla="*/ 54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
              <a:gd name="T28" fmla="*/ 0 h 93"/>
              <a:gd name="T29" fmla="*/ 698 w 698"/>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 h="93">
                <a:moveTo>
                  <a:pt x="698" y="74"/>
                </a:moveTo>
                <a:cubicBezTo>
                  <a:pt x="578" y="53"/>
                  <a:pt x="458" y="38"/>
                  <a:pt x="339" y="16"/>
                </a:cubicBezTo>
                <a:cubicBezTo>
                  <a:pt x="331" y="12"/>
                  <a:pt x="323" y="4"/>
                  <a:pt x="314" y="3"/>
                </a:cubicBezTo>
                <a:cubicBezTo>
                  <a:pt x="289" y="0"/>
                  <a:pt x="294" y="21"/>
                  <a:pt x="288" y="35"/>
                </a:cubicBezTo>
                <a:cubicBezTo>
                  <a:pt x="278" y="61"/>
                  <a:pt x="272" y="78"/>
                  <a:pt x="250" y="93"/>
                </a:cubicBezTo>
                <a:cubicBezTo>
                  <a:pt x="218" y="91"/>
                  <a:pt x="186" y="91"/>
                  <a:pt x="154" y="86"/>
                </a:cubicBezTo>
                <a:cubicBezTo>
                  <a:pt x="146" y="85"/>
                  <a:pt x="111" y="64"/>
                  <a:pt x="103" y="61"/>
                </a:cubicBezTo>
                <a:cubicBezTo>
                  <a:pt x="81" y="52"/>
                  <a:pt x="55" y="47"/>
                  <a:pt x="32" y="42"/>
                </a:cubicBezTo>
                <a:cubicBezTo>
                  <a:pt x="4" y="49"/>
                  <a:pt x="14" y="42"/>
                  <a:pt x="0" y="54"/>
                </a:cubicBezTo>
              </a:path>
            </a:pathLst>
          </a:custGeom>
          <a:noFill/>
          <a:ln w="28575" cmpd="sng">
            <a:solidFill>
              <a:schemeClr val="tx1"/>
            </a:solidFill>
            <a:round/>
            <a:headEnd/>
            <a:tailEnd/>
          </a:ln>
        </p:spPr>
        <p:txBody>
          <a:bodyPr/>
          <a:lstStyle/>
          <a:p>
            <a:endParaRPr lang="en-US"/>
          </a:p>
        </p:txBody>
      </p:sp>
      <p:sp>
        <p:nvSpPr>
          <p:cNvPr id="14398" name="Freeform 61"/>
          <p:cNvSpPr>
            <a:spLocks/>
          </p:cNvSpPr>
          <p:nvPr/>
        </p:nvSpPr>
        <p:spPr bwMode="auto">
          <a:xfrm>
            <a:off x="2322513" y="3860800"/>
            <a:ext cx="1016000" cy="193675"/>
          </a:xfrm>
          <a:custGeom>
            <a:avLst/>
            <a:gdLst>
              <a:gd name="T0" fmla="*/ 640 w 640"/>
              <a:gd name="T1" fmla="*/ 0 h 122"/>
              <a:gd name="T2" fmla="*/ 499 w 640"/>
              <a:gd name="T3" fmla="*/ 90 h 122"/>
              <a:gd name="T4" fmla="*/ 409 w 640"/>
              <a:gd name="T5" fmla="*/ 77 h 122"/>
              <a:gd name="T6" fmla="*/ 358 w 640"/>
              <a:gd name="T7" fmla="*/ 38 h 122"/>
              <a:gd name="T8" fmla="*/ 333 w 640"/>
              <a:gd name="T9" fmla="*/ 32 h 122"/>
              <a:gd name="T10" fmla="*/ 166 w 640"/>
              <a:gd name="T11" fmla="*/ 51 h 122"/>
              <a:gd name="T12" fmla="*/ 0 w 640"/>
              <a:gd name="T13" fmla="*/ 122 h 122"/>
              <a:gd name="T14" fmla="*/ 0 60000 65536"/>
              <a:gd name="T15" fmla="*/ 0 60000 65536"/>
              <a:gd name="T16" fmla="*/ 0 60000 65536"/>
              <a:gd name="T17" fmla="*/ 0 60000 65536"/>
              <a:gd name="T18" fmla="*/ 0 60000 65536"/>
              <a:gd name="T19" fmla="*/ 0 60000 65536"/>
              <a:gd name="T20" fmla="*/ 0 60000 65536"/>
              <a:gd name="T21" fmla="*/ 0 w 640"/>
              <a:gd name="T22" fmla="*/ 0 h 122"/>
              <a:gd name="T23" fmla="*/ 640 w 640"/>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0" h="122">
                <a:moveTo>
                  <a:pt x="640" y="0"/>
                </a:moveTo>
                <a:cubicBezTo>
                  <a:pt x="598" y="42"/>
                  <a:pt x="556" y="75"/>
                  <a:pt x="499" y="90"/>
                </a:cubicBezTo>
                <a:cubicBezTo>
                  <a:pt x="469" y="86"/>
                  <a:pt x="437" y="87"/>
                  <a:pt x="409" y="77"/>
                </a:cubicBezTo>
                <a:cubicBezTo>
                  <a:pt x="389" y="70"/>
                  <a:pt x="379" y="43"/>
                  <a:pt x="358" y="38"/>
                </a:cubicBezTo>
                <a:cubicBezTo>
                  <a:pt x="350" y="36"/>
                  <a:pt x="341" y="34"/>
                  <a:pt x="333" y="32"/>
                </a:cubicBezTo>
                <a:cubicBezTo>
                  <a:pt x="277" y="38"/>
                  <a:pt x="219" y="34"/>
                  <a:pt x="166" y="51"/>
                </a:cubicBezTo>
                <a:cubicBezTo>
                  <a:pt x="107" y="70"/>
                  <a:pt x="66" y="122"/>
                  <a:pt x="0" y="122"/>
                </a:cubicBezTo>
              </a:path>
            </a:pathLst>
          </a:custGeom>
          <a:noFill/>
          <a:ln w="28575" cmpd="sng">
            <a:solidFill>
              <a:schemeClr val="tx1"/>
            </a:solidFill>
            <a:round/>
            <a:headEnd/>
            <a:tailEnd/>
          </a:ln>
        </p:spPr>
        <p:txBody>
          <a:bodyPr/>
          <a:lstStyle/>
          <a:p>
            <a:endParaRPr lang="en-US"/>
          </a:p>
        </p:txBody>
      </p:sp>
      <p:sp>
        <p:nvSpPr>
          <p:cNvPr id="14399" name="Freeform 62"/>
          <p:cNvSpPr>
            <a:spLocks/>
          </p:cNvSpPr>
          <p:nvPr/>
        </p:nvSpPr>
        <p:spPr bwMode="auto">
          <a:xfrm>
            <a:off x="2241550" y="3656013"/>
            <a:ext cx="1074738" cy="468312"/>
          </a:xfrm>
          <a:custGeom>
            <a:avLst/>
            <a:gdLst>
              <a:gd name="T0" fmla="*/ 652 w 677"/>
              <a:gd name="T1" fmla="*/ 7 h 295"/>
              <a:gd name="T2" fmla="*/ 403 w 677"/>
              <a:gd name="T3" fmla="*/ 20 h 295"/>
              <a:gd name="T4" fmla="*/ 281 w 677"/>
              <a:gd name="T5" fmla="*/ 59 h 295"/>
              <a:gd name="T6" fmla="*/ 0 w 677"/>
              <a:gd name="T7" fmla="*/ 295 h 295"/>
              <a:gd name="T8" fmla="*/ 0 60000 65536"/>
              <a:gd name="T9" fmla="*/ 0 60000 65536"/>
              <a:gd name="T10" fmla="*/ 0 60000 65536"/>
              <a:gd name="T11" fmla="*/ 0 60000 65536"/>
              <a:gd name="T12" fmla="*/ 0 w 677"/>
              <a:gd name="T13" fmla="*/ 0 h 295"/>
              <a:gd name="T14" fmla="*/ 677 w 677"/>
              <a:gd name="T15" fmla="*/ 295 h 295"/>
            </a:gdLst>
            <a:ahLst/>
            <a:cxnLst>
              <a:cxn ang="T8">
                <a:pos x="T0" y="T1"/>
              </a:cxn>
              <a:cxn ang="T9">
                <a:pos x="T2" y="T3"/>
              </a:cxn>
              <a:cxn ang="T10">
                <a:pos x="T4" y="T5"/>
              </a:cxn>
              <a:cxn ang="T11">
                <a:pos x="T6" y="T7"/>
              </a:cxn>
            </a:cxnLst>
            <a:rect l="T12" t="T13" r="T14" b="T15"/>
            <a:pathLst>
              <a:path w="677" h="295">
                <a:moveTo>
                  <a:pt x="652" y="7"/>
                </a:moveTo>
                <a:cubicBezTo>
                  <a:pt x="558" y="42"/>
                  <a:pt x="677" y="0"/>
                  <a:pt x="403" y="20"/>
                </a:cubicBezTo>
                <a:cubicBezTo>
                  <a:pt x="360" y="23"/>
                  <a:pt x="322" y="47"/>
                  <a:pt x="281" y="59"/>
                </a:cubicBezTo>
                <a:cubicBezTo>
                  <a:pt x="180" y="135"/>
                  <a:pt x="89" y="206"/>
                  <a:pt x="0" y="295"/>
                </a:cubicBezTo>
              </a:path>
            </a:pathLst>
          </a:custGeom>
          <a:noFill/>
          <a:ln w="28575" cmpd="sng">
            <a:solidFill>
              <a:schemeClr val="tx1"/>
            </a:solidFill>
            <a:round/>
            <a:headEnd/>
            <a:tailEnd/>
          </a:ln>
        </p:spPr>
        <p:txBody>
          <a:bodyPr/>
          <a:lstStyle/>
          <a:p>
            <a:endParaRPr lang="en-US"/>
          </a:p>
        </p:txBody>
      </p:sp>
      <p:sp>
        <p:nvSpPr>
          <p:cNvPr id="14400" name="Freeform 63"/>
          <p:cNvSpPr>
            <a:spLocks/>
          </p:cNvSpPr>
          <p:nvPr/>
        </p:nvSpPr>
        <p:spPr bwMode="auto">
          <a:xfrm>
            <a:off x="2535238" y="3475038"/>
            <a:ext cx="630237" cy="522287"/>
          </a:xfrm>
          <a:custGeom>
            <a:avLst/>
            <a:gdLst>
              <a:gd name="T0" fmla="*/ 397 w 397"/>
              <a:gd name="T1" fmla="*/ 0 h 329"/>
              <a:gd name="T2" fmla="*/ 141 w 397"/>
              <a:gd name="T3" fmla="*/ 77 h 329"/>
              <a:gd name="T4" fmla="*/ 173 w 397"/>
              <a:gd name="T5" fmla="*/ 262 h 329"/>
              <a:gd name="T6" fmla="*/ 0 w 397"/>
              <a:gd name="T7" fmla="*/ 326 h 329"/>
              <a:gd name="T8" fmla="*/ 0 60000 65536"/>
              <a:gd name="T9" fmla="*/ 0 60000 65536"/>
              <a:gd name="T10" fmla="*/ 0 60000 65536"/>
              <a:gd name="T11" fmla="*/ 0 60000 65536"/>
              <a:gd name="T12" fmla="*/ 0 w 397"/>
              <a:gd name="T13" fmla="*/ 0 h 329"/>
              <a:gd name="T14" fmla="*/ 397 w 397"/>
              <a:gd name="T15" fmla="*/ 329 h 329"/>
            </a:gdLst>
            <a:ahLst/>
            <a:cxnLst>
              <a:cxn ang="T8">
                <a:pos x="T0" y="T1"/>
              </a:cxn>
              <a:cxn ang="T9">
                <a:pos x="T2" y="T3"/>
              </a:cxn>
              <a:cxn ang="T10">
                <a:pos x="T4" y="T5"/>
              </a:cxn>
              <a:cxn ang="T11">
                <a:pos x="T6" y="T7"/>
              </a:cxn>
            </a:cxnLst>
            <a:rect l="T12" t="T13" r="T14" b="T15"/>
            <a:pathLst>
              <a:path w="397" h="329">
                <a:moveTo>
                  <a:pt x="397" y="0"/>
                </a:moveTo>
                <a:cubicBezTo>
                  <a:pt x="311" y="27"/>
                  <a:pt x="225" y="46"/>
                  <a:pt x="141" y="77"/>
                </a:cubicBezTo>
                <a:cubicBezTo>
                  <a:pt x="129" y="141"/>
                  <a:pt x="136" y="208"/>
                  <a:pt x="173" y="262"/>
                </a:cubicBezTo>
                <a:cubicBezTo>
                  <a:pt x="124" y="329"/>
                  <a:pt x="63" y="297"/>
                  <a:pt x="0" y="326"/>
                </a:cubicBezTo>
              </a:path>
            </a:pathLst>
          </a:custGeom>
          <a:noFill/>
          <a:ln w="28575" cmpd="sng">
            <a:solidFill>
              <a:schemeClr val="tx1"/>
            </a:solidFill>
            <a:round/>
            <a:headEnd/>
            <a:tailEnd/>
          </a:ln>
        </p:spPr>
        <p:txBody>
          <a:bodyPr/>
          <a:lstStyle/>
          <a:p>
            <a:endParaRPr lang="en-US"/>
          </a:p>
        </p:txBody>
      </p:sp>
      <p:sp>
        <p:nvSpPr>
          <p:cNvPr id="14401" name="Freeform 64"/>
          <p:cNvSpPr>
            <a:spLocks/>
          </p:cNvSpPr>
          <p:nvPr/>
        </p:nvSpPr>
        <p:spPr bwMode="auto">
          <a:xfrm>
            <a:off x="2241550" y="3332163"/>
            <a:ext cx="771525" cy="681037"/>
          </a:xfrm>
          <a:custGeom>
            <a:avLst/>
            <a:gdLst>
              <a:gd name="T0" fmla="*/ 486 w 486"/>
              <a:gd name="T1" fmla="*/ 0 h 429"/>
              <a:gd name="T2" fmla="*/ 390 w 486"/>
              <a:gd name="T3" fmla="*/ 45 h 429"/>
              <a:gd name="T4" fmla="*/ 326 w 486"/>
              <a:gd name="T5" fmla="*/ 103 h 429"/>
              <a:gd name="T6" fmla="*/ 281 w 486"/>
              <a:gd name="T7" fmla="*/ 327 h 429"/>
              <a:gd name="T8" fmla="*/ 275 w 486"/>
              <a:gd name="T9" fmla="*/ 365 h 429"/>
              <a:gd name="T10" fmla="*/ 236 w 486"/>
              <a:gd name="T11" fmla="*/ 378 h 429"/>
              <a:gd name="T12" fmla="*/ 198 w 486"/>
              <a:gd name="T13" fmla="*/ 371 h 429"/>
              <a:gd name="T14" fmla="*/ 160 w 486"/>
              <a:gd name="T15" fmla="*/ 359 h 429"/>
              <a:gd name="T16" fmla="*/ 89 w 486"/>
              <a:gd name="T17" fmla="*/ 371 h 429"/>
              <a:gd name="T18" fmla="*/ 0 w 486"/>
              <a:gd name="T19" fmla="*/ 429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6"/>
              <a:gd name="T31" fmla="*/ 0 h 429"/>
              <a:gd name="T32" fmla="*/ 486 w 486"/>
              <a:gd name="T33" fmla="*/ 429 h 4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6" h="429">
                <a:moveTo>
                  <a:pt x="486" y="0"/>
                </a:moveTo>
                <a:cubicBezTo>
                  <a:pt x="453" y="23"/>
                  <a:pt x="429" y="36"/>
                  <a:pt x="390" y="45"/>
                </a:cubicBezTo>
                <a:cubicBezTo>
                  <a:pt x="336" y="83"/>
                  <a:pt x="356" y="62"/>
                  <a:pt x="326" y="103"/>
                </a:cubicBezTo>
                <a:cubicBezTo>
                  <a:pt x="312" y="178"/>
                  <a:pt x="294" y="252"/>
                  <a:pt x="281" y="327"/>
                </a:cubicBezTo>
                <a:cubicBezTo>
                  <a:pt x="279" y="340"/>
                  <a:pt x="283" y="355"/>
                  <a:pt x="275" y="365"/>
                </a:cubicBezTo>
                <a:cubicBezTo>
                  <a:pt x="266" y="375"/>
                  <a:pt x="249" y="374"/>
                  <a:pt x="236" y="378"/>
                </a:cubicBezTo>
                <a:cubicBezTo>
                  <a:pt x="223" y="376"/>
                  <a:pt x="210" y="374"/>
                  <a:pt x="198" y="371"/>
                </a:cubicBezTo>
                <a:cubicBezTo>
                  <a:pt x="185" y="368"/>
                  <a:pt x="160" y="359"/>
                  <a:pt x="160" y="359"/>
                </a:cubicBezTo>
                <a:cubicBezTo>
                  <a:pt x="159" y="359"/>
                  <a:pt x="99" y="366"/>
                  <a:pt x="89" y="371"/>
                </a:cubicBezTo>
                <a:cubicBezTo>
                  <a:pt x="65" y="384"/>
                  <a:pt x="30" y="429"/>
                  <a:pt x="0" y="429"/>
                </a:cubicBezTo>
              </a:path>
            </a:pathLst>
          </a:custGeom>
          <a:noFill/>
          <a:ln w="28575" cmpd="sng">
            <a:solidFill>
              <a:schemeClr val="tx1"/>
            </a:solidFill>
            <a:round/>
            <a:headEnd/>
            <a:tailEnd/>
          </a:ln>
        </p:spPr>
        <p:txBody>
          <a:bodyPr/>
          <a:lstStyle/>
          <a:p>
            <a:endParaRPr lang="en-US"/>
          </a:p>
        </p:txBody>
      </p:sp>
      <p:sp>
        <p:nvSpPr>
          <p:cNvPr id="14402" name="Freeform 65"/>
          <p:cNvSpPr>
            <a:spLocks/>
          </p:cNvSpPr>
          <p:nvPr/>
        </p:nvSpPr>
        <p:spPr bwMode="auto">
          <a:xfrm>
            <a:off x="2262188" y="3179763"/>
            <a:ext cx="598487" cy="1117600"/>
          </a:xfrm>
          <a:custGeom>
            <a:avLst/>
            <a:gdLst>
              <a:gd name="T0" fmla="*/ 377 w 377"/>
              <a:gd name="T1" fmla="*/ 0 h 704"/>
              <a:gd name="T2" fmla="*/ 287 w 377"/>
              <a:gd name="T3" fmla="*/ 90 h 704"/>
              <a:gd name="T4" fmla="*/ 249 w 377"/>
              <a:gd name="T5" fmla="*/ 115 h 704"/>
              <a:gd name="T6" fmla="*/ 211 w 377"/>
              <a:gd name="T7" fmla="*/ 186 h 704"/>
              <a:gd name="T8" fmla="*/ 185 w 377"/>
              <a:gd name="T9" fmla="*/ 307 h 704"/>
              <a:gd name="T10" fmla="*/ 70 w 377"/>
              <a:gd name="T11" fmla="*/ 371 h 704"/>
              <a:gd name="T12" fmla="*/ 19 w 377"/>
              <a:gd name="T13" fmla="*/ 467 h 704"/>
              <a:gd name="T14" fmla="*/ 6 w 377"/>
              <a:gd name="T15" fmla="*/ 704 h 704"/>
              <a:gd name="T16" fmla="*/ 0 60000 65536"/>
              <a:gd name="T17" fmla="*/ 0 60000 65536"/>
              <a:gd name="T18" fmla="*/ 0 60000 65536"/>
              <a:gd name="T19" fmla="*/ 0 60000 65536"/>
              <a:gd name="T20" fmla="*/ 0 60000 65536"/>
              <a:gd name="T21" fmla="*/ 0 60000 65536"/>
              <a:gd name="T22" fmla="*/ 0 60000 65536"/>
              <a:gd name="T23" fmla="*/ 0 60000 65536"/>
              <a:gd name="T24" fmla="*/ 0 w 377"/>
              <a:gd name="T25" fmla="*/ 0 h 704"/>
              <a:gd name="T26" fmla="*/ 377 w 377"/>
              <a:gd name="T27" fmla="*/ 704 h 7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7" h="704">
                <a:moveTo>
                  <a:pt x="377" y="0"/>
                </a:moveTo>
                <a:cubicBezTo>
                  <a:pt x="347" y="30"/>
                  <a:pt x="322" y="67"/>
                  <a:pt x="287" y="90"/>
                </a:cubicBezTo>
                <a:cubicBezTo>
                  <a:pt x="274" y="98"/>
                  <a:pt x="249" y="115"/>
                  <a:pt x="249" y="115"/>
                </a:cubicBezTo>
                <a:cubicBezTo>
                  <a:pt x="233" y="140"/>
                  <a:pt x="216" y="156"/>
                  <a:pt x="211" y="186"/>
                </a:cubicBezTo>
                <a:cubicBezTo>
                  <a:pt x="206" y="217"/>
                  <a:pt x="209" y="281"/>
                  <a:pt x="185" y="307"/>
                </a:cubicBezTo>
                <a:cubicBezTo>
                  <a:pt x="160" y="334"/>
                  <a:pt x="105" y="363"/>
                  <a:pt x="70" y="371"/>
                </a:cubicBezTo>
                <a:cubicBezTo>
                  <a:pt x="25" y="445"/>
                  <a:pt x="40" y="412"/>
                  <a:pt x="19" y="467"/>
                </a:cubicBezTo>
                <a:cubicBezTo>
                  <a:pt x="0" y="614"/>
                  <a:pt x="6" y="535"/>
                  <a:pt x="6" y="704"/>
                </a:cubicBezTo>
              </a:path>
            </a:pathLst>
          </a:custGeom>
          <a:noFill/>
          <a:ln w="28575" cmpd="sng">
            <a:solidFill>
              <a:schemeClr val="tx1"/>
            </a:solidFill>
            <a:round/>
            <a:headEnd/>
            <a:tailEnd/>
          </a:ln>
        </p:spPr>
        <p:txBody>
          <a:bodyPr/>
          <a:lstStyle/>
          <a:p>
            <a:endParaRPr lang="en-US"/>
          </a:p>
        </p:txBody>
      </p:sp>
      <p:sp>
        <p:nvSpPr>
          <p:cNvPr id="14403" name="Freeform 66"/>
          <p:cNvSpPr>
            <a:spLocks/>
          </p:cNvSpPr>
          <p:nvPr/>
        </p:nvSpPr>
        <p:spPr bwMode="auto">
          <a:xfrm>
            <a:off x="2454275" y="3078163"/>
            <a:ext cx="212725" cy="914400"/>
          </a:xfrm>
          <a:custGeom>
            <a:avLst/>
            <a:gdLst>
              <a:gd name="T0" fmla="*/ 134 w 134"/>
              <a:gd name="T1" fmla="*/ 0 h 576"/>
              <a:gd name="T2" fmla="*/ 83 w 134"/>
              <a:gd name="T3" fmla="*/ 320 h 576"/>
              <a:gd name="T4" fmla="*/ 32 w 134"/>
              <a:gd name="T5" fmla="*/ 410 h 576"/>
              <a:gd name="T6" fmla="*/ 26 w 134"/>
              <a:gd name="T7" fmla="*/ 531 h 576"/>
              <a:gd name="T8" fmla="*/ 0 w 134"/>
              <a:gd name="T9" fmla="*/ 576 h 576"/>
              <a:gd name="T10" fmla="*/ 0 60000 65536"/>
              <a:gd name="T11" fmla="*/ 0 60000 65536"/>
              <a:gd name="T12" fmla="*/ 0 60000 65536"/>
              <a:gd name="T13" fmla="*/ 0 60000 65536"/>
              <a:gd name="T14" fmla="*/ 0 60000 65536"/>
              <a:gd name="T15" fmla="*/ 0 w 134"/>
              <a:gd name="T16" fmla="*/ 0 h 576"/>
              <a:gd name="T17" fmla="*/ 134 w 134"/>
              <a:gd name="T18" fmla="*/ 576 h 576"/>
            </a:gdLst>
            <a:ahLst/>
            <a:cxnLst>
              <a:cxn ang="T10">
                <a:pos x="T0" y="T1"/>
              </a:cxn>
              <a:cxn ang="T11">
                <a:pos x="T2" y="T3"/>
              </a:cxn>
              <a:cxn ang="T12">
                <a:pos x="T4" y="T5"/>
              </a:cxn>
              <a:cxn ang="T13">
                <a:pos x="T6" y="T7"/>
              </a:cxn>
              <a:cxn ang="T14">
                <a:pos x="T8" y="T9"/>
              </a:cxn>
            </a:cxnLst>
            <a:rect l="T15" t="T16" r="T17" b="T18"/>
            <a:pathLst>
              <a:path w="134" h="576">
                <a:moveTo>
                  <a:pt x="134" y="0"/>
                </a:moveTo>
                <a:cubicBezTo>
                  <a:pt x="102" y="104"/>
                  <a:pt x="109" y="215"/>
                  <a:pt x="83" y="320"/>
                </a:cubicBezTo>
                <a:cubicBezTo>
                  <a:pt x="79" y="335"/>
                  <a:pt x="41" y="395"/>
                  <a:pt x="32" y="410"/>
                </a:cubicBezTo>
                <a:cubicBezTo>
                  <a:pt x="30" y="450"/>
                  <a:pt x="31" y="491"/>
                  <a:pt x="26" y="531"/>
                </a:cubicBezTo>
                <a:cubicBezTo>
                  <a:pt x="25" y="537"/>
                  <a:pt x="8" y="576"/>
                  <a:pt x="0" y="576"/>
                </a:cubicBezTo>
              </a:path>
            </a:pathLst>
          </a:custGeom>
          <a:noFill/>
          <a:ln w="28575" cmpd="sng">
            <a:solidFill>
              <a:schemeClr val="tx1"/>
            </a:solidFill>
            <a:round/>
            <a:headEnd/>
            <a:tailEnd/>
          </a:ln>
        </p:spPr>
        <p:txBody>
          <a:bodyPr/>
          <a:lstStyle/>
          <a:p>
            <a:endParaRPr lang="en-US"/>
          </a:p>
        </p:txBody>
      </p:sp>
      <p:sp>
        <p:nvSpPr>
          <p:cNvPr id="14404" name="Freeform 67"/>
          <p:cNvSpPr>
            <a:spLocks/>
          </p:cNvSpPr>
          <p:nvPr/>
        </p:nvSpPr>
        <p:spPr bwMode="auto">
          <a:xfrm>
            <a:off x="2301875" y="3006725"/>
            <a:ext cx="182563" cy="1131888"/>
          </a:xfrm>
          <a:custGeom>
            <a:avLst/>
            <a:gdLst>
              <a:gd name="T0" fmla="*/ 115 w 115"/>
              <a:gd name="T1" fmla="*/ 0 h 713"/>
              <a:gd name="T2" fmla="*/ 51 w 115"/>
              <a:gd name="T3" fmla="*/ 122 h 713"/>
              <a:gd name="T4" fmla="*/ 70 w 115"/>
              <a:gd name="T5" fmla="*/ 231 h 713"/>
              <a:gd name="T6" fmla="*/ 38 w 115"/>
              <a:gd name="T7" fmla="*/ 551 h 713"/>
              <a:gd name="T8" fmla="*/ 13 w 115"/>
              <a:gd name="T9" fmla="*/ 692 h 713"/>
              <a:gd name="T10" fmla="*/ 0 w 115"/>
              <a:gd name="T11" fmla="*/ 711 h 713"/>
              <a:gd name="T12" fmla="*/ 0 60000 65536"/>
              <a:gd name="T13" fmla="*/ 0 60000 65536"/>
              <a:gd name="T14" fmla="*/ 0 60000 65536"/>
              <a:gd name="T15" fmla="*/ 0 60000 65536"/>
              <a:gd name="T16" fmla="*/ 0 60000 65536"/>
              <a:gd name="T17" fmla="*/ 0 60000 65536"/>
              <a:gd name="T18" fmla="*/ 0 w 115"/>
              <a:gd name="T19" fmla="*/ 0 h 713"/>
              <a:gd name="T20" fmla="*/ 115 w 115"/>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15" h="713">
                <a:moveTo>
                  <a:pt x="115" y="0"/>
                </a:moveTo>
                <a:cubicBezTo>
                  <a:pt x="98" y="42"/>
                  <a:pt x="74" y="83"/>
                  <a:pt x="51" y="122"/>
                </a:cubicBezTo>
                <a:cubicBezTo>
                  <a:pt x="42" y="169"/>
                  <a:pt x="32" y="193"/>
                  <a:pt x="70" y="231"/>
                </a:cubicBezTo>
                <a:cubicBezTo>
                  <a:pt x="106" y="327"/>
                  <a:pt x="57" y="456"/>
                  <a:pt x="38" y="551"/>
                </a:cubicBezTo>
                <a:cubicBezTo>
                  <a:pt x="29" y="598"/>
                  <a:pt x="22" y="645"/>
                  <a:pt x="13" y="692"/>
                </a:cubicBezTo>
                <a:cubicBezTo>
                  <a:pt x="9" y="713"/>
                  <a:pt x="12" y="711"/>
                  <a:pt x="0" y="711"/>
                </a:cubicBezTo>
              </a:path>
            </a:pathLst>
          </a:custGeom>
          <a:noFill/>
          <a:ln w="28575" cmpd="sng">
            <a:solidFill>
              <a:schemeClr val="tx1"/>
            </a:solidFill>
            <a:round/>
            <a:headEnd/>
            <a:tailEnd/>
          </a:ln>
        </p:spPr>
        <p:txBody>
          <a:bodyPr/>
          <a:lstStyle/>
          <a:p>
            <a:endParaRPr lang="en-US"/>
          </a:p>
        </p:txBody>
      </p:sp>
      <p:sp>
        <p:nvSpPr>
          <p:cNvPr id="14405" name="Freeform 68"/>
          <p:cNvSpPr>
            <a:spLocks/>
          </p:cNvSpPr>
          <p:nvPr/>
        </p:nvSpPr>
        <p:spPr bwMode="auto">
          <a:xfrm>
            <a:off x="2266950" y="2987675"/>
            <a:ext cx="100013" cy="985838"/>
          </a:xfrm>
          <a:custGeom>
            <a:avLst/>
            <a:gdLst>
              <a:gd name="T0" fmla="*/ 22 w 63"/>
              <a:gd name="T1" fmla="*/ 0 h 621"/>
              <a:gd name="T2" fmla="*/ 28 w 63"/>
              <a:gd name="T3" fmla="*/ 128 h 621"/>
              <a:gd name="T4" fmla="*/ 3 w 63"/>
              <a:gd name="T5" fmla="*/ 512 h 621"/>
              <a:gd name="T6" fmla="*/ 16 w 63"/>
              <a:gd name="T7" fmla="*/ 588 h 621"/>
              <a:gd name="T8" fmla="*/ 35 w 63"/>
              <a:gd name="T9" fmla="*/ 620 h 621"/>
              <a:gd name="T10" fmla="*/ 0 60000 65536"/>
              <a:gd name="T11" fmla="*/ 0 60000 65536"/>
              <a:gd name="T12" fmla="*/ 0 60000 65536"/>
              <a:gd name="T13" fmla="*/ 0 60000 65536"/>
              <a:gd name="T14" fmla="*/ 0 60000 65536"/>
              <a:gd name="T15" fmla="*/ 0 w 63"/>
              <a:gd name="T16" fmla="*/ 0 h 621"/>
              <a:gd name="T17" fmla="*/ 63 w 63"/>
              <a:gd name="T18" fmla="*/ 621 h 621"/>
            </a:gdLst>
            <a:ahLst/>
            <a:cxnLst>
              <a:cxn ang="T10">
                <a:pos x="T0" y="T1"/>
              </a:cxn>
              <a:cxn ang="T11">
                <a:pos x="T2" y="T3"/>
              </a:cxn>
              <a:cxn ang="T12">
                <a:pos x="T4" y="T5"/>
              </a:cxn>
              <a:cxn ang="T13">
                <a:pos x="T6" y="T7"/>
              </a:cxn>
              <a:cxn ang="T14">
                <a:pos x="T8" y="T9"/>
              </a:cxn>
            </a:cxnLst>
            <a:rect l="T15" t="T16" r="T17" b="T18"/>
            <a:pathLst>
              <a:path w="63" h="621">
                <a:moveTo>
                  <a:pt x="22" y="0"/>
                </a:moveTo>
                <a:cubicBezTo>
                  <a:pt x="0" y="42"/>
                  <a:pt x="3" y="87"/>
                  <a:pt x="28" y="128"/>
                </a:cubicBezTo>
                <a:cubicBezTo>
                  <a:pt x="63" y="253"/>
                  <a:pt x="40" y="389"/>
                  <a:pt x="3" y="512"/>
                </a:cubicBezTo>
                <a:cubicBezTo>
                  <a:pt x="4" y="520"/>
                  <a:pt x="4" y="571"/>
                  <a:pt x="16" y="588"/>
                </a:cubicBezTo>
                <a:cubicBezTo>
                  <a:pt x="38" y="621"/>
                  <a:pt x="35" y="595"/>
                  <a:pt x="35" y="620"/>
                </a:cubicBezTo>
              </a:path>
            </a:pathLst>
          </a:custGeom>
          <a:noFill/>
          <a:ln w="28575" cmpd="sng">
            <a:solidFill>
              <a:schemeClr val="tx1"/>
            </a:solidFill>
            <a:round/>
            <a:headEnd/>
            <a:tailEnd/>
          </a:ln>
        </p:spPr>
        <p:txBody>
          <a:bodyPr/>
          <a:lstStyle/>
          <a:p>
            <a:endParaRPr lang="en-US"/>
          </a:p>
        </p:txBody>
      </p:sp>
      <p:sp>
        <p:nvSpPr>
          <p:cNvPr id="14406" name="Freeform 69"/>
          <p:cNvSpPr>
            <a:spLocks/>
          </p:cNvSpPr>
          <p:nvPr/>
        </p:nvSpPr>
        <p:spPr bwMode="auto">
          <a:xfrm>
            <a:off x="1854200" y="3078163"/>
            <a:ext cx="254000" cy="863600"/>
          </a:xfrm>
          <a:custGeom>
            <a:avLst/>
            <a:gdLst>
              <a:gd name="T0" fmla="*/ 0 w 160"/>
              <a:gd name="T1" fmla="*/ 0 h 544"/>
              <a:gd name="T2" fmla="*/ 64 w 160"/>
              <a:gd name="T3" fmla="*/ 307 h 544"/>
              <a:gd name="T4" fmla="*/ 128 w 160"/>
              <a:gd name="T5" fmla="*/ 352 h 544"/>
              <a:gd name="T6" fmla="*/ 154 w 160"/>
              <a:gd name="T7" fmla="*/ 410 h 544"/>
              <a:gd name="T8" fmla="*/ 160 w 160"/>
              <a:gd name="T9" fmla="*/ 544 h 544"/>
              <a:gd name="T10" fmla="*/ 0 60000 65536"/>
              <a:gd name="T11" fmla="*/ 0 60000 65536"/>
              <a:gd name="T12" fmla="*/ 0 60000 65536"/>
              <a:gd name="T13" fmla="*/ 0 60000 65536"/>
              <a:gd name="T14" fmla="*/ 0 60000 65536"/>
              <a:gd name="T15" fmla="*/ 0 w 160"/>
              <a:gd name="T16" fmla="*/ 0 h 544"/>
              <a:gd name="T17" fmla="*/ 160 w 160"/>
              <a:gd name="T18" fmla="*/ 544 h 544"/>
            </a:gdLst>
            <a:ahLst/>
            <a:cxnLst>
              <a:cxn ang="T10">
                <a:pos x="T0" y="T1"/>
              </a:cxn>
              <a:cxn ang="T11">
                <a:pos x="T2" y="T3"/>
              </a:cxn>
              <a:cxn ang="T12">
                <a:pos x="T4" y="T5"/>
              </a:cxn>
              <a:cxn ang="T13">
                <a:pos x="T6" y="T7"/>
              </a:cxn>
              <a:cxn ang="T14">
                <a:pos x="T8" y="T9"/>
              </a:cxn>
            </a:cxnLst>
            <a:rect l="T15" t="T16" r="T17" b="T18"/>
            <a:pathLst>
              <a:path w="160" h="544">
                <a:moveTo>
                  <a:pt x="0" y="0"/>
                </a:moveTo>
                <a:cubicBezTo>
                  <a:pt x="7" y="52"/>
                  <a:pt x="30" y="264"/>
                  <a:pt x="64" y="307"/>
                </a:cubicBezTo>
                <a:cubicBezTo>
                  <a:pt x="80" y="327"/>
                  <a:pt x="107" y="336"/>
                  <a:pt x="128" y="352"/>
                </a:cubicBezTo>
                <a:cubicBezTo>
                  <a:pt x="133" y="362"/>
                  <a:pt x="153" y="400"/>
                  <a:pt x="154" y="410"/>
                </a:cubicBezTo>
                <a:cubicBezTo>
                  <a:pt x="159" y="454"/>
                  <a:pt x="160" y="544"/>
                  <a:pt x="160" y="544"/>
                </a:cubicBezTo>
              </a:path>
            </a:pathLst>
          </a:custGeom>
          <a:noFill/>
          <a:ln w="28575" cmpd="sng">
            <a:solidFill>
              <a:schemeClr val="tx1"/>
            </a:solidFill>
            <a:round/>
            <a:headEnd/>
            <a:tailEnd/>
          </a:ln>
        </p:spPr>
        <p:txBody>
          <a:bodyPr/>
          <a:lstStyle/>
          <a:p>
            <a:endParaRPr lang="en-US"/>
          </a:p>
        </p:txBody>
      </p:sp>
      <p:sp>
        <p:nvSpPr>
          <p:cNvPr id="14407" name="Freeform 70"/>
          <p:cNvSpPr>
            <a:spLocks/>
          </p:cNvSpPr>
          <p:nvPr/>
        </p:nvSpPr>
        <p:spPr bwMode="auto">
          <a:xfrm>
            <a:off x="1639888" y="3170238"/>
            <a:ext cx="569912" cy="1127125"/>
          </a:xfrm>
          <a:custGeom>
            <a:avLst/>
            <a:gdLst>
              <a:gd name="T0" fmla="*/ 14 w 359"/>
              <a:gd name="T1" fmla="*/ 0 h 710"/>
              <a:gd name="T2" fmla="*/ 142 w 359"/>
              <a:gd name="T3" fmla="*/ 390 h 710"/>
              <a:gd name="T4" fmla="*/ 334 w 359"/>
              <a:gd name="T5" fmla="*/ 345 h 710"/>
              <a:gd name="T6" fmla="*/ 359 w 359"/>
              <a:gd name="T7" fmla="*/ 710 h 710"/>
              <a:gd name="T8" fmla="*/ 0 60000 65536"/>
              <a:gd name="T9" fmla="*/ 0 60000 65536"/>
              <a:gd name="T10" fmla="*/ 0 60000 65536"/>
              <a:gd name="T11" fmla="*/ 0 60000 65536"/>
              <a:gd name="T12" fmla="*/ 0 w 359"/>
              <a:gd name="T13" fmla="*/ 0 h 710"/>
              <a:gd name="T14" fmla="*/ 359 w 359"/>
              <a:gd name="T15" fmla="*/ 710 h 710"/>
            </a:gdLst>
            <a:ahLst/>
            <a:cxnLst>
              <a:cxn ang="T8">
                <a:pos x="T0" y="T1"/>
              </a:cxn>
              <a:cxn ang="T9">
                <a:pos x="T2" y="T3"/>
              </a:cxn>
              <a:cxn ang="T10">
                <a:pos x="T4" y="T5"/>
              </a:cxn>
              <a:cxn ang="T11">
                <a:pos x="T6" y="T7"/>
              </a:cxn>
            </a:cxnLst>
            <a:rect l="T12" t="T13" r="T14" b="T15"/>
            <a:pathLst>
              <a:path w="359" h="710">
                <a:moveTo>
                  <a:pt x="14" y="0"/>
                </a:moveTo>
                <a:cubicBezTo>
                  <a:pt x="22" y="138"/>
                  <a:pt x="0" y="319"/>
                  <a:pt x="142" y="390"/>
                </a:cubicBezTo>
                <a:cubicBezTo>
                  <a:pt x="210" y="384"/>
                  <a:pt x="273" y="376"/>
                  <a:pt x="334" y="345"/>
                </a:cubicBezTo>
                <a:cubicBezTo>
                  <a:pt x="353" y="702"/>
                  <a:pt x="304" y="590"/>
                  <a:pt x="359" y="710"/>
                </a:cubicBezTo>
              </a:path>
            </a:pathLst>
          </a:custGeom>
          <a:noFill/>
          <a:ln w="28575" cmpd="sng">
            <a:solidFill>
              <a:schemeClr val="tx1"/>
            </a:solidFill>
            <a:round/>
            <a:headEnd/>
            <a:tailEnd/>
          </a:ln>
        </p:spPr>
        <p:txBody>
          <a:bodyPr/>
          <a:lstStyle/>
          <a:p>
            <a:endParaRPr lang="en-US"/>
          </a:p>
        </p:txBody>
      </p:sp>
      <p:sp>
        <p:nvSpPr>
          <p:cNvPr id="14408" name="Freeform 71"/>
          <p:cNvSpPr>
            <a:spLocks/>
          </p:cNvSpPr>
          <p:nvPr/>
        </p:nvSpPr>
        <p:spPr bwMode="auto">
          <a:xfrm>
            <a:off x="1530350" y="3241675"/>
            <a:ext cx="436563" cy="892175"/>
          </a:xfrm>
          <a:custGeom>
            <a:avLst/>
            <a:gdLst>
              <a:gd name="T0" fmla="*/ 0 w 275"/>
              <a:gd name="T1" fmla="*/ 0 h 562"/>
              <a:gd name="T2" fmla="*/ 192 w 275"/>
              <a:gd name="T3" fmla="*/ 179 h 562"/>
              <a:gd name="T4" fmla="*/ 268 w 275"/>
              <a:gd name="T5" fmla="*/ 185 h 562"/>
              <a:gd name="T6" fmla="*/ 249 w 275"/>
              <a:gd name="T7" fmla="*/ 416 h 562"/>
              <a:gd name="T8" fmla="*/ 275 w 275"/>
              <a:gd name="T9" fmla="*/ 556 h 562"/>
              <a:gd name="T10" fmla="*/ 0 60000 65536"/>
              <a:gd name="T11" fmla="*/ 0 60000 65536"/>
              <a:gd name="T12" fmla="*/ 0 60000 65536"/>
              <a:gd name="T13" fmla="*/ 0 60000 65536"/>
              <a:gd name="T14" fmla="*/ 0 60000 65536"/>
              <a:gd name="T15" fmla="*/ 0 w 275"/>
              <a:gd name="T16" fmla="*/ 0 h 562"/>
              <a:gd name="T17" fmla="*/ 275 w 275"/>
              <a:gd name="T18" fmla="*/ 562 h 562"/>
            </a:gdLst>
            <a:ahLst/>
            <a:cxnLst>
              <a:cxn ang="T10">
                <a:pos x="T0" y="T1"/>
              </a:cxn>
              <a:cxn ang="T11">
                <a:pos x="T2" y="T3"/>
              </a:cxn>
              <a:cxn ang="T12">
                <a:pos x="T4" y="T5"/>
              </a:cxn>
              <a:cxn ang="T13">
                <a:pos x="T6" y="T7"/>
              </a:cxn>
              <a:cxn ang="T14">
                <a:pos x="T8" y="T9"/>
              </a:cxn>
            </a:cxnLst>
            <a:rect l="T15" t="T16" r="T17" b="T18"/>
            <a:pathLst>
              <a:path w="275" h="562">
                <a:moveTo>
                  <a:pt x="0" y="0"/>
                </a:moveTo>
                <a:cubicBezTo>
                  <a:pt x="49" y="66"/>
                  <a:pt x="103" y="163"/>
                  <a:pt x="192" y="179"/>
                </a:cubicBezTo>
                <a:cubicBezTo>
                  <a:pt x="217" y="183"/>
                  <a:pt x="243" y="183"/>
                  <a:pt x="268" y="185"/>
                </a:cubicBezTo>
                <a:cubicBezTo>
                  <a:pt x="262" y="262"/>
                  <a:pt x="251" y="339"/>
                  <a:pt x="249" y="416"/>
                </a:cubicBezTo>
                <a:cubicBezTo>
                  <a:pt x="244" y="562"/>
                  <a:pt x="211" y="556"/>
                  <a:pt x="275" y="556"/>
                </a:cubicBezTo>
              </a:path>
            </a:pathLst>
          </a:custGeom>
          <a:noFill/>
          <a:ln w="28575" cmpd="sng">
            <a:solidFill>
              <a:schemeClr val="tx1"/>
            </a:solidFill>
            <a:round/>
            <a:headEnd/>
            <a:tailEnd/>
          </a:ln>
        </p:spPr>
        <p:txBody>
          <a:bodyPr/>
          <a:lstStyle/>
          <a:p>
            <a:endParaRPr lang="en-US"/>
          </a:p>
        </p:txBody>
      </p:sp>
      <p:sp>
        <p:nvSpPr>
          <p:cNvPr id="14409" name="Freeform 72"/>
          <p:cNvSpPr>
            <a:spLocks/>
          </p:cNvSpPr>
          <p:nvPr/>
        </p:nvSpPr>
        <p:spPr bwMode="auto">
          <a:xfrm>
            <a:off x="1366838" y="3433763"/>
            <a:ext cx="612775" cy="569912"/>
          </a:xfrm>
          <a:custGeom>
            <a:avLst/>
            <a:gdLst>
              <a:gd name="T0" fmla="*/ 0 w 386"/>
              <a:gd name="T1" fmla="*/ 0 h 359"/>
              <a:gd name="T2" fmla="*/ 167 w 386"/>
              <a:gd name="T3" fmla="*/ 109 h 359"/>
              <a:gd name="T4" fmla="*/ 192 w 386"/>
              <a:gd name="T5" fmla="*/ 237 h 359"/>
              <a:gd name="T6" fmla="*/ 199 w 386"/>
              <a:gd name="T7" fmla="*/ 263 h 359"/>
              <a:gd name="T8" fmla="*/ 339 w 386"/>
              <a:gd name="T9" fmla="*/ 282 h 359"/>
              <a:gd name="T10" fmla="*/ 371 w 386"/>
              <a:gd name="T11" fmla="*/ 359 h 359"/>
              <a:gd name="T12" fmla="*/ 0 60000 65536"/>
              <a:gd name="T13" fmla="*/ 0 60000 65536"/>
              <a:gd name="T14" fmla="*/ 0 60000 65536"/>
              <a:gd name="T15" fmla="*/ 0 60000 65536"/>
              <a:gd name="T16" fmla="*/ 0 60000 65536"/>
              <a:gd name="T17" fmla="*/ 0 60000 65536"/>
              <a:gd name="T18" fmla="*/ 0 w 386"/>
              <a:gd name="T19" fmla="*/ 0 h 359"/>
              <a:gd name="T20" fmla="*/ 386 w 386"/>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386" h="359">
                <a:moveTo>
                  <a:pt x="0" y="0"/>
                </a:moveTo>
                <a:cubicBezTo>
                  <a:pt x="51" y="58"/>
                  <a:pt x="90" y="95"/>
                  <a:pt x="167" y="109"/>
                </a:cubicBezTo>
                <a:cubicBezTo>
                  <a:pt x="174" y="152"/>
                  <a:pt x="183" y="194"/>
                  <a:pt x="192" y="237"/>
                </a:cubicBezTo>
                <a:cubicBezTo>
                  <a:pt x="194" y="246"/>
                  <a:pt x="192" y="258"/>
                  <a:pt x="199" y="263"/>
                </a:cubicBezTo>
                <a:cubicBezTo>
                  <a:pt x="210" y="271"/>
                  <a:pt x="337" y="282"/>
                  <a:pt x="339" y="282"/>
                </a:cubicBezTo>
                <a:cubicBezTo>
                  <a:pt x="386" y="293"/>
                  <a:pt x="371" y="316"/>
                  <a:pt x="371" y="359"/>
                </a:cubicBezTo>
              </a:path>
            </a:pathLst>
          </a:custGeom>
          <a:noFill/>
          <a:ln w="28575" cmpd="sng">
            <a:solidFill>
              <a:schemeClr val="tx1"/>
            </a:solidFill>
            <a:round/>
            <a:headEnd/>
            <a:tailEnd/>
          </a:ln>
        </p:spPr>
        <p:txBody>
          <a:bodyPr/>
          <a:lstStyle/>
          <a:p>
            <a:endParaRPr lang="en-US"/>
          </a:p>
        </p:txBody>
      </p:sp>
      <p:graphicFrame>
        <p:nvGraphicFramePr>
          <p:cNvPr id="14338" name="Object 73"/>
          <p:cNvGraphicFramePr>
            <a:graphicFrameLocks noChangeAspect="1"/>
          </p:cNvGraphicFramePr>
          <p:nvPr/>
        </p:nvGraphicFramePr>
        <p:xfrm>
          <a:off x="7315200" y="76200"/>
          <a:ext cx="1608138" cy="2590800"/>
        </p:xfrm>
        <a:graphic>
          <a:graphicData uri="http://schemas.openxmlformats.org/presentationml/2006/ole">
            <mc:AlternateContent xmlns:mc="http://schemas.openxmlformats.org/markup-compatibility/2006">
              <mc:Choice xmlns:v="urn:schemas-microsoft-com:vml" Requires="v">
                <p:oleObj spid="_x0000_s14345" name="Photo Editor Photo" r:id="rId4" imgW="1980952" imgH="3193057" progId="MSPhotoEd.3">
                  <p:embed/>
                </p:oleObj>
              </mc:Choice>
              <mc:Fallback>
                <p:oleObj name="Photo Editor Photo" r:id="rId4" imgW="1980952" imgH="3193057" progId="MSPhotoEd.3">
                  <p:embed/>
                  <p:pic>
                    <p:nvPicPr>
                      <p:cNvPr id="0" name="Object 7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76200"/>
                        <a:ext cx="16081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10" name="Oval 74"/>
          <p:cNvSpPr>
            <a:spLocks noChangeArrowheads="1"/>
          </p:cNvSpPr>
          <p:nvPr/>
        </p:nvSpPr>
        <p:spPr bwMode="auto">
          <a:xfrm>
            <a:off x="6010275" y="38862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1" name="Oval 75"/>
          <p:cNvSpPr>
            <a:spLocks noChangeArrowheads="1"/>
          </p:cNvSpPr>
          <p:nvPr/>
        </p:nvSpPr>
        <p:spPr bwMode="auto">
          <a:xfrm>
            <a:off x="6238875" y="39624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2" name="Oval 76"/>
          <p:cNvSpPr>
            <a:spLocks noChangeArrowheads="1"/>
          </p:cNvSpPr>
          <p:nvPr/>
        </p:nvSpPr>
        <p:spPr bwMode="auto">
          <a:xfrm>
            <a:off x="6219825" y="37338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3" name="Oval 77"/>
          <p:cNvSpPr>
            <a:spLocks noChangeArrowheads="1"/>
          </p:cNvSpPr>
          <p:nvPr/>
        </p:nvSpPr>
        <p:spPr bwMode="auto">
          <a:xfrm>
            <a:off x="6448425" y="38195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4" name="Oval 78"/>
          <p:cNvSpPr>
            <a:spLocks noChangeArrowheads="1"/>
          </p:cNvSpPr>
          <p:nvPr/>
        </p:nvSpPr>
        <p:spPr bwMode="auto">
          <a:xfrm>
            <a:off x="6467475" y="40386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5" name="Oval 79"/>
          <p:cNvSpPr>
            <a:spLocks noChangeArrowheads="1"/>
          </p:cNvSpPr>
          <p:nvPr/>
        </p:nvSpPr>
        <p:spPr bwMode="auto">
          <a:xfrm>
            <a:off x="6315075" y="419100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6" name="Oval 80"/>
          <p:cNvSpPr>
            <a:spLocks noChangeArrowheads="1"/>
          </p:cNvSpPr>
          <p:nvPr/>
        </p:nvSpPr>
        <p:spPr bwMode="auto">
          <a:xfrm>
            <a:off x="6086475" y="41624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7" name="Oval 81"/>
          <p:cNvSpPr>
            <a:spLocks noChangeArrowheads="1"/>
          </p:cNvSpPr>
          <p:nvPr/>
        </p:nvSpPr>
        <p:spPr bwMode="auto">
          <a:xfrm>
            <a:off x="5867400" y="40671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8" name="Oval 82"/>
          <p:cNvSpPr>
            <a:spLocks noChangeArrowheads="1"/>
          </p:cNvSpPr>
          <p:nvPr/>
        </p:nvSpPr>
        <p:spPr bwMode="auto">
          <a:xfrm>
            <a:off x="6000750" y="36480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19" name="Oval 83"/>
          <p:cNvSpPr>
            <a:spLocks noChangeArrowheads="1"/>
          </p:cNvSpPr>
          <p:nvPr/>
        </p:nvSpPr>
        <p:spPr bwMode="auto">
          <a:xfrm>
            <a:off x="5791200" y="3790950"/>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0" name="Oval 84"/>
          <p:cNvSpPr>
            <a:spLocks noChangeArrowheads="1"/>
          </p:cNvSpPr>
          <p:nvPr/>
        </p:nvSpPr>
        <p:spPr bwMode="auto">
          <a:xfrm>
            <a:off x="6391275" y="359092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1" name="Oval 85"/>
          <p:cNvSpPr>
            <a:spLocks noChangeArrowheads="1"/>
          </p:cNvSpPr>
          <p:nvPr/>
        </p:nvSpPr>
        <p:spPr bwMode="auto">
          <a:xfrm>
            <a:off x="6162675" y="3495675"/>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4422" name="Freeform 86"/>
          <p:cNvSpPr>
            <a:spLocks/>
          </p:cNvSpPr>
          <p:nvPr/>
        </p:nvSpPr>
        <p:spPr bwMode="auto">
          <a:xfrm>
            <a:off x="6081713" y="2713038"/>
            <a:ext cx="212725" cy="782637"/>
          </a:xfrm>
          <a:custGeom>
            <a:avLst/>
            <a:gdLst>
              <a:gd name="T0" fmla="*/ 134 w 134"/>
              <a:gd name="T1" fmla="*/ 493 h 493"/>
              <a:gd name="T2" fmla="*/ 96 w 134"/>
              <a:gd name="T3" fmla="*/ 397 h 493"/>
              <a:gd name="T4" fmla="*/ 45 w 134"/>
              <a:gd name="T5" fmla="*/ 320 h 493"/>
              <a:gd name="T6" fmla="*/ 32 w 134"/>
              <a:gd name="T7" fmla="*/ 301 h 493"/>
              <a:gd name="T8" fmla="*/ 70 w 134"/>
              <a:gd name="T9" fmla="*/ 217 h 493"/>
              <a:gd name="T10" fmla="*/ 89 w 134"/>
              <a:gd name="T11" fmla="*/ 134 h 493"/>
              <a:gd name="T12" fmla="*/ 25 w 134"/>
              <a:gd name="T13" fmla="*/ 45 h 493"/>
              <a:gd name="T14" fmla="*/ 13 w 134"/>
              <a:gd name="T15" fmla="*/ 19 h 493"/>
              <a:gd name="T16" fmla="*/ 0 w 134"/>
              <a:gd name="T17" fmla="*/ 0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493"/>
              <a:gd name="T29" fmla="*/ 134 w 134"/>
              <a:gd name="T30" fmla="*/ 493 h 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493">
                <a:moveTo>
                  <a:pt x="134" y="493"/>
                </a:moveTo>
                <a:cubicBezTo>
                  <a:pt x="121" y="461"/>
                  <a:pt x="112" y="428"/>
                  <a:pt x="96" y="397"/>
                </a:cubicBezTo>
                <a:cubicBezTo>
                  <a:pt x="82" y="370"/>
                  <a:pt x="62" y="346"/>
                  <a:pt x="45" y="320"/>
                </a:cubicBezTo>
                <a:cubicBezTo>
                  <a:pt x="41" y="314"/>
                  <a:pt x="32" y="301"/>
                  <a:pt x="32" y="301"/>
                </a:cubicBezTo>
                <a:cubicBezTo>
                  <a:pt x="39" y="269"/>
                  <a:pt x="59" y="249"/>
                  <a:pt x="70" y="217"/>
                </a:cubicBezTo>
                <a:cubicBezTo>
                  <a:pt x="79" y="190"/>
                  <a:pt x="83" y="162"/>
                  <a:pt x="89" y="134"/>
                </a:cubicBezTo>
                <a:cubicBezTo>
                  <a:pt x="82" y="69"/>
                  <a:pt x="84" y="63"/>
                  <a:pt x="25" y="45"/>
                </a:cubicBezTo>
                <a:cubicBezTo>
                  <a:pt x="21" y="36"/>
                  <a:pt x="18" y="27"/>
                  <a:pt x="13" y="19"/>
                </a:cubicBezTo>
                <a:cubicBezTo>
                  <a:pt x="9" y="12"/>
                  <a:pt x="0" y="0"/>
                  <a:pt x="0" y="0"/>
                </a:cubicBezTo>
              </a:path>
            </a:pathLst>
          </a:custGeom>
          <a:noFill/>
          <a:ln w="28575" cmpd="sng">
            <a:solidFill>
              <a:schemeClr val="tx1"/>
            </a:solidFill>
            <a:round/>
            <a:headEnd/>
            <a:tailEnd/>
          </a:ln>
        </p:spPr>
        <p:txBody>
          <a:bodyPr/>
          <a:lstStyle/>
          <a:p>
            <a:endParaRPr lang="en-US"/>
          </a:p>
        </p:txBody>
      </p:sp>
      <p:sp>
        <p:nvSpPr>
          <p:cNvPr id="14423" name="Freeform 87"/>
          <p:cNvSpPr>
            <a:spLocks/>
          </p:cNvSpPr>
          <p:nvPr/>
        </p:nvSpPr>
        <p:spPr bwMode="auto">
          <a:xfrm>
            <a:off x="5256213" y="3048000"/>
            <a:ext cx="784225" cy="639763"/>
          </a:xfrm>
          <a:custGeom>
            <a:avLst/>
            <a:gdLst>
              <a:gd name="T0" fmla="*/ 494 w 494"/>
              <a:gd name="T1" fmla="*/ 403 h 403"/>
              <a:gd name="T2" fmla="*/ 161 w 494"/>
              <a:gd name="T3" fmla="*/ 38 h 403"/>
              <a:gd name="T4" fmla="*/ 40 w 494"/>
              <a:gd name="T5" fmla="*/ 0 h 403"/>
              <a:gd name="T6" fmla="*/ 0 60000 65536"/>
              <a:gd name="T7" fmla="*/ 0 60000 65536"/>
              <a:gd name="T8" fmla="*/ 0 60000 65536"/>
              <a:gd name="T9" fmla="*/ 0 w 494"/>
              <a:gd name="T10" fmla="*/ 0 h 403"/>
              <a:gd name="T11" fmla="*/ 494 w 494"/>
              <a:gd name="T12" fmla="*/ 403 h 403"/>
            </a:gdLst>
            <a:ahLst/>
            <a:cxnLst>
              <a:cxn ang="T6">
                <a:pos x="T0" y="T1"/>
              </a:cxn>
              <a:cxn ang="T7">
                <a:pos x="T2" y="T3"/>
              </a:cxn>
              <a:cxn ang="T8">
                <a:pos x="T4" y="T5"/>
              </a:cxn>
            </a:cxnLst>
            <a:rect l="T9" t="T10" r="T11" b="T12"/>
            <a:pathLst>
              <a:path w="494" h="403">
                <a:moveTo>
                  <a:pt x="494" y="403"/>
                </a:moveTo>
                <a:cubicBezTo>
                  <a:pt x="368" y="307"/>
                  <a:pt x="268" y="158"/>
                  <a:pt x="161" y="38"/>
                </a:cubicBezTo>
                <a:cubicBezTo>
                  <a:pt x="152" y="27"/>
                  <a:pt x="0" y="0"/>
                  <a:pt x="40" y="0"/>
                </a:cubicBezTo>
              </a:path>
            </a:pathLst>
          </a:custGeom>
          <a:noFill/>
          <a:ln w="28575" cmpd="sng">
            <a:solidFill>
              <a:schemeClr val="tx1"/>
            </a:solidFill>
            <a:round/>
            <a:headEnd/>
            <a:tailEnd/>
          </a:ln>
        </p:spPr>
        <p:txBody>
          <a:bodyPr/>
          <a:lstStyle/>
          <a:p>
            <a:endParaRPr lang="en-US"/>
          </a:p>
        </p:txBody>
      </p:sp>
      <p:sp>
        <p:nvSpPr>
          <p:cNvPr id="14424" name="Freeform 88"/>
          <p:cNvSpPr>
            <a:spLocks/>
          </p:cNvSpPr>
          <p:nvPr/>
        </p:nvSpPr>
        <p:spPr bwMode="auto">
          <a:xfrm>
            <a:off x="4953000" y="3636963"/>
            <a:ext cx="833438" cy="295275"/>
          </a:xfrm>
          <a:custGeom>
            <a:avLst/>
            <a:gdLst>
              <a:gd name="T0" fmla="*/ 525 w 525"/>
              <a:gd name="T1" fmla="*/ 186 h 186"/>
              <a:gd name="T2" fmla="*/ 327 w 525"/>
              <a:gd name="T3" fmla="*/ 45 h 186"/>
              <a:gd name="T4" fmla="*/ 224 w 525"/>
              <a:gd name="T5" fmla="*/ 96 h 186"/>
              <a:gd name="T6" fmla="*/ 135 w 525"/>
              <a:gd name="T7" fmla="*/ 45 h 186"/>
              <a:gd name="T8" fmla="*/ 90 w 525"/>
              <a:gd name="T9" fmla="*/ 0 h 186"/>
              <a:gd name="T10" fmla="*/ 0 w 525"/>
              <a:gd name="T11" fmla="*/ 58 h 186"/>
              <a:gd name="T12" fmla="*/ 0 60000 65536"/>
              <a:gd name="T13" fmla="*/ 0 60000 65536"/>
              <a:gd name="T14" fmla="*/ 0 60000 65536"/>
              <a:gd name="T15" fmla="*/ 0 60000 65536"/>
              <a:gd name="T16" fmla="*/ 0 60000 65536"/>
              <a:gd name="T17" fmla="*/ 0 60000 65536"/>
              <a:gd name="T18" fmla="*/ 0 w 525"/>
              <a:gd name="T19" fmla="*/ 0 h 186"/>
              <a:gd name="T20" fmla="*/ 525 w 525"/>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525" h="186">
                <a:moveTo>
                  <a:pt x="525" y="186"/>
                </a:moveTo>
                <a:cubicBezTo>
                  <a:pt x="403" y="155"/>
                  <a:pt x="365" y="164"/>
                  <a:pt x="327" y="45"/>
                </a:cubicBezTo>
                <a:cubicBezTo>
                  <a:pt x="285" y="53"/>
                  <a:pt x="263" y="80"/>
                  <a:pt x="224" y="96"/>
                </a:cubicBezTo>
                <a:cubicBezTo>
                  <a:pt x="144" y="78"/>
                  <a:pt x="185" y="99"/>
                  <a:pt x="135" y="45"/>
                </a:cubicBezTo>
                <a:cubicBezTo>
                  <a:pt x="121" y="29"/>
                  <a:pt x="90" y="0"/>
                  <a:pt x="90" y="0"/>
                </a:cubicBezTo>
                <a:cubicBezTo>
                  <a:pt x="44" y="17"/>
                  <a:pt x="32" y="26"/>
                  <a:pt x="0" y="58"/>
                </a:cubicBezTo>
              </a:path>
            </a:pathLst>
          </a:custGeom>
          <a:noFill/>
          <a:ln w="28575" cmpd="sng">
            <a:solidFill>
              <a:schemeClr val="tx1"/>
            </a:solidFill>
            <a:round/>
            <a:headEnd/>
            <a:tailEnd/>
          </a:ln>
        </p:spPr>
        <p:txBody>
          <a:bodyPr/>
          <a:lstStyle/>
          <a:p>
            <a:endParaRPr lang="en-US"/>
          </a:p>
        </p:txBody>
      </p:sp>
      <p:sp>
        <p:nvSpPr>
          <p:cNvPr id="14425" name="Freeform 89"/>
          <p:cNvSpPr>
            <a:spLocks/>
          </p:cNvSpPr>
          <p:nvPr/>
        </p:nvSpPr>
        <p:spPr bwMode="auto">
          <a:xfrm>
            <a:off x="5157788" y="4297363"/>
            <a:ext cx="741362" cy="857250"/>
          </a:xfrm>
          <a:custGeom>
            <a:avLst/>
            <a:gdLst>
              <a:gd name="T0" fmla="*/ 467 w 467"/>
              <a:gd name="T1" fmla="*/ 0 h 540"/>
              <a:gd name="T2" fmla="*/ 319 w 467"/>
              <a:gd name="T3" fmla="*/ 103 h 540"/>
              <a:gd name="T4" fmla="*/ 102 w 467"/>
              <a:gd name="T5" fmla="*/ 179 h 540"/>
              <a:gd name="T6" fmla="*/ 89 w 467"/>
              <a:gd name="T7" fmla="*/ 199 h 540"/>
              <a:gd name="T8" fmla="*/ 108 w 467"/>
              <a:gd name="T9" fmla="*/ 211 h 540"/>
              <a:gd name="T10" fmla="*/ 76 w 467"/>
              <a:gd name="T11" fmla="*/ 256 h 540"/>
              <a:gd name="T12" fmla="*/ 6 w 467"/>
              <a:gd name="T13" fmla="*/ 499 h 540"/>
              <a:gd name="T14" fmla="*/ 19 w 467"/>
              <a:gd name="T15" fmla="*/ 538 h 540"/>
              <a:gd name="T16" fmla="*/ 0 60000 65536"/>
              <a:gd name="T17" fmla="*/ 0 60000 65536"/>
              <a:gd name="T18" fmla="*/ 0 60000 65536"/>
              <a:gd name="T19" fmla="*/ 0 60000 65536"/>
              <a:gd name="T20" fmla="*/ 0 60000 65536"/>
              <a:gd name="T21" fmla="*/ 0 60000 65536"/>
              <a:gd name="T22" fmla="*/ 0 60000 65536"/>
              <a:gd name="T23" fmla="*/ 0 60000 65536"/>
              <a:gd name="T24" fmla="*/ 0 w 467"/>
              <a:gd name="T25" fmla="*/ 0 h 540"/>
              <a:gd name="T26" fmla="*/ 467 w 467"/>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7" h="540">
                <a:moveTo>
                  <a:pt x="467" y="0"/>
                </a:moveTo>
                <a:cubicBezTo>
                  <a:pt x="450" y="95"/>
                  <a:pt x="418" y="77"/>
                  <a:pt x="319" y="103"/>
                </a:cubicBezTo>
                <a:cubicBezTo>
                  <a:pt x="260" y="119"/>
                  <a:pt x="161" y="157"/>
                  <a:pt x="102" y="179"/>
                </a:cubicBezTo>
                <a:cubicBezTo>
                  <a:pt x="98" y="186"/>
                  <a:pt x="88" y="191"/>
                  <a:pt x="89" y="199"/>
                </a:cubicBezTo>
                <a:cubicBezTo>
                  <a:pt x="90" y="206"/>
                  <a:pt x="110" y="204"/>
                  <a:pt x="108" y="211"/>
                </a:cubicBezTo>
                <a:cubicBezTo>
                  <a:pt x="104" y="229"/>
                  <a:pt x="87" y="241"/>
                  <a:pt x="76" y="256"/>
                </a:cubicBezTo>
                <a:cubicBezTo>
                  <a:pt x="52" y="330"/>
                  <a:pt x="18" y="422"/>
                  <a:pt x="6" y="499"/>
                </a:cubicBezTo>
                <a:cubicBezTo>
                  <a:pt x="0" y="540"/>
                  <a:pt x="1" y="538"/>
                  <a:pt x="19" y="538"/>
                </a:cubicBezTo>
              </a:path>
            </a:pathLst>
          </a:custGeom>
          <a:noFill/>
          <a:ln w="28575" cmpd="sng">
            <a:solidFill>
              <a:schemeClr val="tx1"/>
            </a:solidFill>
            <a:round/>
            <a:headEnd/>
            <a:tailEnd/>
          </a:ln>
        </p:spPr>
        <p:txBody>
          <a:bodyPr/>
          <a:lstStyle/>
          <a:p>
            <a:endParaRPr lang="en-US"/>
          </a:p>
        </p:txBody>
      </p:sp>
      <p:sp>
        <p:nvSpPr>
          <p:cNvPr id="14426" name="Freeform 90"/>
          <p:cNvSpPr>
            <a:spLocks/>
          </p:cNvSpPr>
          <p:nvPr/>
        </p:nvSpPr>
        <p:spPr bwMode="auto">
          <a:xfrm>
            <a:off x="5934075" y="4389438"/>
            <a:ext cx="320675" cy="1016000"/>
          </a:xfrm>
          <a:custGeom>
            <a:avLst/>
            <a:gdLst>
              <a:gd name="T0" fmla="*/ 144 w 202"/>
              <a:gd name="T1" fmla="*/ 0 h 640"/>
              <a:gd name="T2" fmla="*/ 163 w 202"/>
              <a:gd name="T3" fmla="*/ 57 h 640"/>
              <a:gd name="T4" fmla="*/ 202 w 202"/>
              <a:gd name="T5" fmla="*/ 109 h 640"/>
              <a:gd name="T6" fmla="*/ 3 w 202"/>
              <a:gd name="T7" fmla="*/ 192 h 640"/>
              <a:gd name="T8" fmla="*/ 16 w 202"/>
              <a:gd name="T9" fmla="*/ 307 h 640"/>
              <a:gd name="T10" fmla="*/ 61 w 202"/>
              <a:gd name="T11" fmla="*/ 320 h 640"/>
              <a:gd name="T12" fmla="*/ 35 w 202"/>
              <a:gd name="T13" fmla="*/ 429 h 640"/>
              <a:gd name="T14" fmla="*/ 16 w 202"/>
              <a:gd name="T15" fmla="*/ 640 h 640"/>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640"/>
              <a:gd name="T26" fmla="*/ 202 w 202"/>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640">
                <a:moveTo>
                  <a:pt x="144" y="0"/>
                </a:moveTo>
                <a:cubicBezTo>
                  <a:pt x="150" y="19"/>
                  <a:pt x="154" y="39"/>
                  <a:pt x="163" y="57"/>
                </a:cubicBezTo>
                <a:cubicBezTo>
                  <a:pt x="173" y="76"/>
                  <a:pt x="202" y="109"/>
                  <a:pt x="202" y="109"/>
                </a:cubicBezTo>
                <a:cubicBezTo>
                  <a:pt x="99" y="113"/>
                  <a:pt x="39" y="94"/>
                  <a:pt x="3" y="192"/>
                </a:cubicBezTo>
                <a:cubicBezTo>
                  <a:pt x="7" y="230"/>
                  <a:pt x="0" y="272"/>
                  <a:pt x="16" y="307"/>
                </a:cubicBezTo>
                <a:cubicBezTo>
                  <a:pt x="22" y="321"/>
                  <a:pt x="55" y="305"/>
                  <a:pt x="61" y="320"/>
                </a:cubicBezTo>
                <a:cubicBezTo>
                  <a:pt x="82" y="374"/>
                  <a:pt x="59" y="396"/>
                  <a:pt x="35" y="429"/>
                </a:cubicBezTo>
                <a:cubicBezTo>
                  <a:pt x="19" y="500"/>
                  <a:pt x="16" y="567"/>
                  <a:pt x="16" y="640"/>
                </a:cubicBezTo>
              </a:path>
            </a:pathLst>
          </a:custGeom>
          <a:noFill/>
          <a:ln w="28575" cmpd="sng">
            <a:solidFill>
              <a:schemeClr val="tx1"/>
            </a:solidFill>
            <a:round/>
            <a:headEnd/>
            <a:tailEnd/>
          </a:ln>
        </p:spPr>
        <p:txBody>
          <a:bodyPr/>
          <a:lstStyle/>
          <a:p>
            <a:endParaRPr lang="en-US"/>
          </a:p>
        </p:txBody>
      </p:sp>
      <p:sp>
        <p:nvSpPr>
          <p:cNvPr id="14427" name="Freeform 91"/>
          <p:cNvSpPr>
            <a:spLocks/>
          </p:cNvSpPr>
          <p:nvPr/>
        </p:nvSpPr>
        <p:spPr bwMode="auto">
          <a:xfrm>
            <a:off x="6469063" y="4429125"/>
            <a:ext cx="371475" cy="841375"/>
          </a:xfrm>
          <a:custGeom>
            <a:avLst/>
            <a:gdLst>
              <a:gd name="T0" fmla="*/ 5 w 234"/>
              <a:gd name="T1" fmla="*/ 0 h 530"/>
              <a:gd name="T2" fmla="*/ 63 w 234"/>
              <a:gd name="T3" fmla="*/ 135 h 530"/>
              <a:gd name="T4" fmla="*/ 172 w 234"/>
              <a:gd name="T5" fmla="*/ 141 h 530"/>
              <a:gd name="T6" fmla="*/ 127 w 234"/>
              <a:gd name="T7" fmla="*/ 480 h 530"/>
              <a:gd name="T8" fmla="*/ 146 w 234"/>
              <a:gd name="T9" fmla="*/ 519 h 530"/>
              <a:gd name="T10" fmla="*/ 191 w 234"/>
              <a:gd name="T11" fmla="*/ 519 h 530"/>
              <a:gd name="T12" fmla="*/ 0 60000 65536"/>
              <a:gd name="T13" fmla="*/ 0 60000 65536"/>
              <a:gd name="T14" fmla="*/ 0 60000 65536"/>
              <a:gd name="T15" fmla="*/ 0 60000 65536"/>
              <a:gd name="T16" fmla="*/ 0 60000 65536"/>
              <a:gd name="T17" fmla="*/ 0 60000 65536"/>
              <a:gd name="T18" fmla="*/ 0 w 234"/>
              <a:gd name="T19" fmla="*/ 0 h 530"/>
              <a:gd name="T20" fmla="*/ 234 w 234"/>
              <a:gd name="T21" fmla="*/ 530 h 530"/>
            </a:gdLst>
            <a:ahLst/>
            <a:cxnLst>
              <a:cxn ang="T12">
                <a:pos x="T0" y="T1"/>
              </a:cxn>
              <a:cxn ang="T13">
                <a:pos x="T2" y="T3"/>
              </a:cxn>
              <a:cxn ang="T14">
                <a:pos x="T4" y="T5"/>
              </a:cxn>
              <a:cxn ang="T15">
                <a:pos x="T6" y="T7"/>
              </a:cxn>
              <a:cxn ang="T16">
                <a:pos x="T8" y="T9"/>
              </a:cxn>
              <a:cxn ang="T17">
                <a:pos x="T10" y="T11"/>
              </a:cxn>
            </a:cxnLst>
            <a:rect l="T18" t="T19" r="T20" b="T21"/>
            <a:pathLst>
              <a:path w="234" h="530">
                <a:moveTo>
                  <a:pt x="5" y="0"/>
                </a:moveTo>
                <a:cubicBezTo>
                  <a:pt x="9" y="41"/>
                  <a:pt x="0" y="126"/>
                  <a:pt x="63" y="135"/>
                </a:cubicBezTo>
                <a:cubicBezTo>
                  <a:pt x="99" y="140"/>
                  <a:pt x="136" y="139"/>
                  <a:pt x="172" y="141"/>
                </a:cubicBezTo>
                <a:cubicBezTo>
                  <a:pt x="234" y="237"/>
                  <a:pt x="188" y="390"/>
                  <a:pt x="127" y="480"/>
                </a:cubicBezTo>
                <a:cubicBezTo>
                  <a:pt x="133" y="493"/>
                  <a:pt x="136" y="509"/>
                  <a:pt x="146" y="519"/>
                </a:cubicBezTo>
                <a:cubicBezTo>
                  <a:pt x="157" y="530"/>
                  <a:pt x="191" y="519"/>
                  <a:pt x="191" y="519"/>
                </a:cubicBezTo>
              </a:path>
            </a:pathLst>
          </a:custGeom>
          <a:noFill/>
          <a:ln w="28575" cmpd="sng">
            <a:solidFill>
              <a:schemeClr val="tx1"/>
            </a:solidFill>
            <a:round/>
            <a:headEnd/>
            <a:tailEnd/>
          </a:ln>
        </p:spPr>
        <p:txBody>
          <a:bodyPr/>
          <a:lstStyle/>
          <a:p>
            <a:endParaRPr lang="en-US"/>
          </a:p>
        </p:txBody>
      </p:sp>
      <p:sp>
        <p:nvSpPr>
          <p:cNvPr id="14428" name="Freeform 92"/>
          <p:cNvSpPr>
            <a:spLocks/>
          </p:cNvSpPr>
          <p:nvPr/>
        </p:nvSpPr>
        <p:spPr bwMode="auto">
          <a:xfrm>
            <a:off x="6661150" y="4159250"/>
            <a:ext cx="628650" cy="606425"/>
          </a:xfrm>
          <a:custGeom>
            <a:avLst/>
            <a:gdLst>
              <a:gd name="T0" fmla="*/ 0 w 396"/>
              <a:gd name="T1" fmla="*/ 42 h 382"/>
              <a:gd name="T2" fmla="*/ 57 w 396"/>
              <a:gd name="T3" fmla="*/ 279 h 382"/>
              <a:gd name="T4" fmla="*/ 179 w 396"/>
              <a:gd name="T5" fmla="*/ 151 h 382"/>
              <a:gd name="T6" fmla="*/ 230 w 396"/>
              <a:gd name="T7" fmla="*/ 49 h 382"/>
              <a:gd name="T8" fmla="*/ 288 w 396"/>
              <a:gd name="T9" fmla="*/ 183 h 382"/>
              <a:gd name="T10" fmla="*/ 345 w 396"/>
              <a:gd name="T11" fmla="*/ 241 h 382"/>
              <a:gd name="T12" fmla="*/ 371 w 396"/>
              <a:gd name="T13" fmla="*/ 266 h 382"/>
              <a:gd name="T14" fmla="*/ 384 w 396"/>
              <a:gd name="T15" fmla="*/ 330 h 382"/>
              <a:gd name="T16" fmla="*/ 390 w 396"/>
              <a:gd name="T17" fmla="*/ 362 h 382"/>
              <a:gd name="T18" fmla="*/ 396 w 396"/>
              <a:gd name="T19" fmla="*/ 382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382"/>
              <a:gd name="T32" fmla="*/ 396 w 396"/>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382">
                <a:moveTo>
                  <a:pt x="0" y="42"/>
                </a:moveTo>
                <a:cubicBezTo>
                  <a:pt x="58" y="113"/>
                  <a:pt x="52" y="190"/>
                  <a:pt x="57" y="279"/>
                </a:cubicBezTo>
                <a:cubicBezTo>
                  <a:pt x="127" y="251"/>
                  <a:pt x="112" y="263"/>
                  <a:pt x="179" y="151"/>
                </a:cubicBezTo>
                <a:cubicBezTo>
                  <a:pt x="252" y="28"/>
                  <a:pt x="176" y="86"/>
                  <a:pt x="230" y="49"/>
                </a:cubicBezTo>
                <a:cubicBezTo>
                  <a:pt x="291" y="110"/>
                  <a:pt x="186" y="0"/>
                  <a:pt x="288" y="183"/>
                </a:cubicBezTo>
                <a:cubicBezTo>
                  <a:pt x="301" y="207"/>
                  <a:pt x="326" y="222"/>
                  <a:pt x="345" y="241"/>
                </a:cubicBezTo>
                <a:cubicBezTo>
                  <a:pt x="354" y="250"/>
                  <a:pt x="371" y="266"/>
                  <a:pt x="371" y="266"/>
                </a:cubicBezTo>
                <a:cubicBezTo>
                  <a:pt x="387" y="351"/>
                  <a:pt x="367" y="245"/>
                  <a:pt x="384" y="330"/>
                </a:cubicBezTo>
                <a:cubicBezTo>
                  <a:pt x="386" y="341"/>
                  <a:pt x="388" y="351"/>
                  <a:pt x="390" y="362"/>
                </a:cubicBezTo>
                <a:cubicBezTo>
                  <a:pt x="392" y="369"/>
                  <a:pt x="396" y="382"/>
                  <a:pt x="396" y="382"/>
                </a:cubicBezTo>
              </a:path>
            </a:pathLst>
          </a:custGeom>
          <a:noFill/>
          <a:ln w="28575" cmpd="sng">
            <a:solidFill>
              <a:schemeClr val="tx1"/>
            </a:solidFill>
            <a:round/>
            <a:headEnd/>
            <a:tailEnd/>
          </a:ln>
        </p:spPr>
        <p:txBody>
          <a:bodyPr/>
          <a:lstStyle/>
          <a:p>
            <a:endParaRPr lang="en-US"/>
          </a:p>
        </p:txBody>
      </p:sp>
      <p:sp>
        <p:nvSpPr>
          <p:cNvPr id="14429" name="Freeform 93"/>
          <p:cNvSpPr>
            <a:spLocks/>
          </p:cNvSpPr>
          <p:nvPr/>
        </p:nvSpPr>
        <p:spPr bwMode="auto">
          <a:xfrm>
            <a:off x="6691313" y="3879850"/>
            <a:ext cx="639762" cy="225425"/>
          </a:xfrm>
          <a:custGeom>
            <a:avLst/>
            <a:gdLst>
              <a:gd name="T0" fmla="*/ 0 w 403"/>
              <a:gd name="T1" fmla="*/ 14 h 142"/>
              <a:gd name="T2" fmla="*/ 64 w 403"/>
              <a:gd name="T3" fmla="*/ 1 h 142"/>
              <a:gd name="T4" fmla="*/ 134 w 403"/>
              <a:gd name="T5" fmla="*/ 142 h 142"/>
              <a:gd name="T6" fmla="*/ 237 w 403"/>
              <a:gd name="T7" fmla="*/ 58 h 142"/>
              <a:gd name="T8" fmla="*/ 262 w 403"/>
              <a:gd name="T9" fmla="*/ 26 h 142"/>
              <a:gd name="T10" fmla="*/ 307 w 403"/>
              <a:gd name="T11" fmla="*/ 14 h 142"/>
              <a:gd name="T12" fmla="*/ 365 w 403"/>
              <a:gd name="T13" fmla="*/ 58 h 142"/>
              <a:gd name="T14" fmla="*/ 390 w 403"/>
              <a:gd name="T15" fmla="*/ 52 h 142"/>
              <a:gd name="T16" fmla="*/ 403 w 403"/>
              <a:gd name="T17" fmla="*/ 33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3"/>
              <a:gd name="T28" fmla="*/ 0 h 142"/>
              <a:gd name="T29" fmla="*/ 403 w 40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3" h="142">
                <a:moveTo>
                  <a:pt x="0" y="14"/>
                </a:moveTo>
                <a:cubicBezTo>
                  <a:pt x="0" y="14"/>
                  <a:pt x="63" y="0"/>
                  <a:pt x="64" y="1"/>
                </a:cubicBezTo>
                <a:cubicBezTo>
                  <a:pt x="103" y="51"/>
                  <a:pt x="88" y="94"/>
                  <a:pt x="134" y="142"/>
                </a:cubicBezTo>
                <a:cubicBezTo>
                  <a:pt x="182" y="126"/>
                  <a:pt x="204" y="95"/>
                  <a:pt x="237" y="58"/>
                </a:cubicBezTo>
                <a:cubicBezTo>
                  <a:pt x="246" y="48"/>
                  <a:pt x="251" y="34"/>
                  <a:pt x="262" y="26"/>
                </a:cubicBezTo>
                <a:cubicBezTo>
                  <a:pt x="274" y="17"/>
                  <a:pt x="292" y="19"/>
                  <a:pt x="307" y="14"/>
                </a:cubicBezTo>
                <a:cubicBezTo>
                  <a:pt x="350" y="57"/>
                  <a:pt x="328" y="47"/>
                  <a:pt x="365" y="58"/>
                </a:cubicBezTo>
                <a:cubicBezTo>
                  <a:pt x="373" y="56"/>
                  <a:pt x="383" y="57"/>
                  <a:pt x="390" y="52"/>
                </a:cubicBezTo>
                <a:cubicBezTo>
                  <a:pt x="396" y="48"/>
                  <a:pt x="403" y="33"/>
                  <a:pt x="403" y="33"/>
                </a:cubicBezTo>
              </a:path>
            </a:pathLst>
          </a:custGeom>
          <a:noFill/>
          <a:ln w="28575" cmpd="sng">
            <a:solidFill>
              <a:schemeClr val="tx1"/>
            </a:solidFill>
            <a:round/>
            <a:headEnd/>
            <a:tailEnd/>
          </a:ln>
        </p:spPr>
        <p:txBody>
          <a:bodyPr/>
          <a:lstStyle/>
          <a:p>
            <a:endParaRPr lang="en-US"/>
          </a:p>
        </p:txBody>
      </p:sp>
      <p:sp>
        <p:nvSpPr>
          <p:cNvPr id="14430" name="Freeform 94"/>
          <p:cNvSpPr>
            <a:spLocks/>
          </p:cNvSpPr>
          <p:nvPr/>
        </p:nvSpPr>
        <p:spPr bwMode="auto">
          <a:xfrm>
            <a:off x="6589713" y="3017838"/>
            <a:ext cx="395287" cy="630237"/>
          </a:xfrm>
          <a:custGeom>
            <a:avLst/>
            <a:gdLst>
              <a:gd name="T0" fmla="*/ 0 w 249"/>
              <a:gd name="T1" fmla="*/ 397 h 397"/>
              <a:gd name="T2" fmla="*/ 173 w 249"/>
              <a:gd name="T3" fmla="*/ 320 h 397"/>
              <a:gd name="T4" fmla="*/ 249 w 249"/>
              <a:gd name="T5" fmla="*/ 275 h 397"/>
              <a:gd name="T6" fmla="*/ 192 w 249"/>
              <a:gd name="T7" fmla="*/ 51 h 397"/>
              <a:gd name="T8" fmla="*/ 211 w 249"/>
              <a:gd name="T9" fmla="*/ 0 h 397"/>
              <a:gd name="T10" fmla="*/ 0 60000 65536"/>
              <a:gd name="T11" fmla="*/ 0 60000 65536"/>
              <a:gd name="T12" fmla="*/ 0 60000 65536"/>
              <a:gd name="T13" fmla="*/ 0 60000 65536"/>
              <a:gd name="T14" fmla="*/ 0 60000 65536"/>
              <a:gd name="T15" fmla="*/ 0 w 249"/>
              <a:gd name="T16" fmla="*/ 0 h 397"/>
              <a:gd name="T17" fmla="*/ 249 w 249"/>
              <a:gd name="T18" fmla="*/ 397 h 397"/>
            </a:gdLst>
            <a:ahLst/>
            <a:cxnLst>
              <a:cxn ang="T10">
                <a:pos x="T0" y="T1"/>
              </a:cxn>
              <a:cxn ang="T11">
                <a:pos x="T2" y="T3"/>
              </a:cxn>
              <a:cxn ang="T12">
                <a:pos x="T4" y="T5"/>
              </a:cxn>
              <a:cxn ang="T13">
                <a:pos x="T6" y="T7"/>
              </a:cxn>
              <a:cxn ang="T14">
                <a:pos x="T8" y="T9"/>
              </a:cxn>
            </a:cxnLst>
            <a:rect l="T15" t="T16" r="T17" b="T18"/>
            <a:pathLst>
              <a:path w="249" h="397">
                <a:moveTo>
                  <a:pt x="0" y="397"/>
                </a:moveTo>
                <a:cubicBezTo>
                  <a:pt x="56" y="339"/>
                  <a:pt x="89" y="332"/>
                  <a:pt x="173" y="320"/>
                </a:cubicBezTo>
                <a:cubicBezTo>
                  <a:pt x="210" y="305"/>
                  <a:pt x="225" y="308"/>
                  <a:pt x="249" y="275"/>
                </a:cubicBezTo>
                <a:cubicBezTo>
                  <a:pt x="231" y="199"/>
                  <a:pt x="204" y="128"/>
                  <a:pt x="192" y="51"/>
                </a:cubicBezTo>
                <a:cubicBezTo>
                  <a:pt x="199" y="7"/>
                  <a:pt x="189" y="22"/>
                  <a:pt x="211" y="0"/>
                </a:cubicBezTo>
              </a:path>
            </a:pathLst>
          </a:custGeom>
          <a:noFill/>
          <a:ln w="28575" cmpd="sng">
            <a:solidFill>
              <a:schemeClr val="tx1"/>
            </a:solidFill>
            <a:round/>
            <a:headEnd/>
            <a:tailEnd/>
          </a:ln>
        </p:spPr>
        <p:txBody>
          <a:bodyPr/>
          <a:lstStyle/>
          <a:p>
            <a:endParaRPr lang="en-US"/>
          </a:p>
        </p:txBody>
      </p:sp>
      <p:sp>
        <p:nvSpPr>
          <p:cNvPr id="14431" name="Freeform 95"/>
          <p:cNvSpPr>
            <a:spLocks/>
          </p:cNvSpPr>
          <p:nvPr/>
        </p:nvSpPr>
        <p:spPr bwMode="auto">
          <a:xfrm>
            <a:off x="6375400" y="3006725"/>
            <a:ext cx="203200" cy="752475"/>
          </a:xfrm>
          <a:custGeom>
            <a:avLst/>
            <a:gdLst>
              <a:gd name="T0" fmla="*/ 0 w 128"/>
              <a:gd name="T1" fmla="*/ 474 h 474"/>
              <a:gd name="T2" fmla="*/ 128 w 128"/>
              <a:gd name="T3" fmla="*/ 282 h 474"/>
              <a:gd name="T4" fmla="*/ 116 w 128"/>
              <a:gd name="T5" fmla="*/ 212 h 474"/>
              <a:gd name="T6" fmla="*/ 103 w 128"/>
              <a:gd name="T7" fmla="*/ 180 h 474"/>
              <a:gd name="T8" fmla="*/ 90 w 128"/>
              <a:gd name="T9" fmla="*/ 96 h 474"/>
              <a:gd name="T10" fmla="*/ 96 w 128"/>
              <a:gd name="T11" fmla="*/ 0 h 474"/>
              <a:gd name="T12" fmla="*/ 0 60000 65536"/>
              <a:gd name="T13" fmla="*/ 0 60000 65536"/>
              <a:gd name="T14" fmla="*/ 0 60000 65536"/>
              <a:gd name="T15" fmla="*/ 0 60000 65536"/>
              <a:gd name="T16" fmla="*/ 0 60000 65536"/>
              <a:gd name="T17" fmla="*/ 0 60000 65536"/>
              <a:gd name="T18" fmla="*/ 0 w 128"/>
              <a:gd name="T19" fmla="*/ 0 h 474"/>
              <a:gd name="T20" fmla="*/ 128 w 128"/>
              <a:gd name="T21" fmla="*/ 474 h 474"/>
            </a:gdLst>
            <a:ahLst/>
            <a:cxnLst>
              <a:cxn ang="T12">
                <a:pos x="T0" y="T1"/>
              </a:cxn>
              <a:cxn ang="T13">
                <a:pos x="T2" y="T3"/>
              </a:cxn>
              <a:cxn ang="T14">
                <a:pos x="T4" y="T5"/>
              </a:cxn>
              <a:cxn ang="T15">
                <a:pos x="T6" y="T7"/>
              </a:cxn>
              <a:cxn ang="T16">
                <a:pos x="T8" y="T9"/>
              </a:cxn>
              <a:cxn ang="T17">
                <a:pos x="T10" y="T11"/>
              </a:cxn>
            </a:cxnLst>
            <a:rect l="T18" t="T19" r="T20" b="T21"/>
            <a:pathLst>
              <a:path w="128" h="474">
                <a:moveTo>
                  <a:pt x="0" y="474"/>
                </a:moveTo>
                <a:cubicBezTo>
                  <a:pt x="51" y="412"/>
                  <a:pt x="109" y="363"/>
                  <a:pt x="128" y="282"/>
                </a:cubicBezTo>
                <a:cubicBezTo>
                  <a:pt x="124" y="259"/>
                  <a:pt x="122" y="235"/>
                  <a:pt x="116" y="212"/>
                </a:cubicBezTo>
                <a:cubicBezTo>
                  <a:pt x="113" y="201"/>
                  <a:pt x="106" y="191"/>
                  <a:pt x="103" y="180"/>
                </a:cubicBezTo>
                <a:cubicBezTo>
                  <a:pt x="97" y="152"/>
                  <a:pt x="90" y="96"/>
                  <a:pt x="90" y="96"/>
                </a:cubicBezTo>
                <a:cubicBezTo>
                  <a:pt x="92" y="64"/>
                  <a:pt x="96" y="0"/>
                  <a:pt x="96" y="0"/>
                </a:cubicBezTo>
              </a:path>
            </a:pathLst>
          </a:custGeom>
          <a:noFill/>
          <a:ln w="28575" cmpd="sng">
            <a:solidFill>
              <a:schemeClr val="tx1"/>
            </a:solidFill>
            <a:round/>
            <a:headEnd/>
            <a:tailEnd/>
          </a:ln>
        </p:spPr>
        <p:txBody>
          <a:bodyPr/>
          <a:lstStyle/>
          <a:p>
            <a:endParaRPr lang="en-US"/>
          </a:p>
        </p:txBody>
      </p:sp>
      <p:sp>
        <p:nvSpPr>
          <p:cNvPr id="14432" name="Freeform 96"/>
          <p:cNvSpPr>
            <a:spLocks/>
          </p:cNvSpPr>
          <p:nvPr/>
        </p:nvSpPr>
        <p:spPr bwMode="auto">
          <a:xfrm>
            <a:off x="5899150" y="2895600"/>
            <a:ext cx="304800" cy="965200"/>
          </a:xfrm>
          <a:custGeom>
            <a:avLst/>
            <a:gdLst>
              <a:gd name="T0" fmla="*/ 192 w 192"/>
              <a:gd name="T1" fmla="*/ 608 h 608"/>
              <a:gd name="T2" fmla="*/ 121 w 192"/>
              <a:gd name="T3" fmla="*/ 320 h 608"/>
              <a:gd name="T4" fmla="*/ 76 w 192"/>
              <a:gd name="T5" fmla="*/ 64 h 608"/>
              <a:gd name="T6" fmla="*/ 19 w 192"/>
              <a:gd name="T7" fmla="*/ 13 h 608"/>
              <a:gd name="T8" fmla="*/ 0 w 192"/>
              <a:gd name="T9" fmla="*/ 0 h 608"/>
              <a:gd name="T10" fmla="*/ 0 60000 65536"/>
              <a:gd name="T11" fmla="*/ 0 60000 65536"/>
              <a:gd name="T12" fmla="*/ 0 60000 65536"/>
              <a:gd name="T13" fmla="*/ 0 60000 65536"/>
              <a:gd name="T14" fmla="*/ 0 60000 65536"/>
              <a:gd name="T15" fmla="*/ 0 w 192"/>
              <a:gd name="T16" fmla="*/ 0 h 608"/>
              <a:gd name="T17" fmla="*/ 192 w 192"/>
              <a:gd name="T18" fmla="*/ 608 h 608"/>
            </a:gdLst>
            <a:ahLst/>
            <a:cxnLst>
              <a:cxn ang="T10">
                <a:pos x="T0" y="T1"/>
              </a:cxn>
              <a:cxn ang="T11">
                <a:pos x="T2" y="T3"/>
              </a:cxn>
              <a:cxn ang="T12">
                <a:pos x="T4" y="T5"/>
              </a:cxn>
              <a:cxn ang="T13">
                <a:pos x="T6" y="T7"/>
              </a:cxn>
              <a:cxn ang="T14">
                <a:pos x="T8" y="T9"/>
              </a:cxn>
            </a:cxnLst>
            <a:rect l="T15" t="T16" r="T17" b="T18"/>
            <a:pathLst>
              <a:path w="192" h="608">
                <a:moveTo>
                  <a:pt x="192" y="608"/>
                </a:moveTo>
                <a:cubicBezTo>
                  <a:pt x="183" y="506"/>
                  <a:pt x="180" y="406"/>
                  <a:pt x="121" y="320"/>
                </a:cubicBezTo>
                <a:cubicBezTo>
                  <a:pt x="104" y="187"/>
                  <a:pt x="104" y="162"/>
                  <a:pt x="76" y="64"/>
                </a:cubicBezTo>
                <a:cubicBezTo>
                  <a:pt x="67" y="34"/>
                  <a:pt x="45" y="29"/>
                  <a:pt x="19" y="13"/>
                </a:cubicBezTo>
                <a:cubicBezTo>
                  <a:pt x="12" y="9"/>
                  <a:pt x="0" y="0"/>
                  <a:pt x="0" y="0"/>
                </a:cubicBezTo>
              </a:path>
            </a:pathLst>
          </a:custGeom>
          <a:noFill/>
          <a:ln w="28575" cmpd="sng">
            <a:solidFill>
              <a:schemeClr val="tx1"/>
            </a:solidFill>
            <a:round/>
            <a:headEnd/>
            <a:tailEnd/>
          </a:ln>
        </p:spPr>
        <p:txBody>
          <a:bodyPr/>
          <a:lstStyle/>
          <a:p>
            <a:endParaRPr lang="en-US"/>
          </a:p>
        </p:txBody>
      </p:sp>
      <p:sp>
        <p:nvSpPr>
          <p:cNvPr id="14433" name="Freeform 97"/>
          <p:cNvSpPr>
            <a:spLocks/>
          </p:cNvSpPr>
          <p:nvPr/>
        </p:nvSpPr>
        <p:spPr bwMode="auto">
          <a:xfrm>
            <a:off x="6345238" y="4165600"/>
            <a:ext cx="92075" cy="995363"/>
          </a:xfrm>
          <a:custGeom>
            <a:avLst/>
            <a:gdLst>
              <a:gd name="T0" fmla="*/ 0 w 58"/>
              <a:gd name="T1" fmla="*/ 0 h 627"/>
              <a:gd name="T2" fmla="*/ 19 w 58"/>
              <a:gd name="T3" fmla="*/ 96 h 627"/>
              <a:gd name="T4" fmla="*/ 58 w 58"/>
              <a:gd name="T5" fmla="*/ 198 h 627"/>
              <a:gd name="T6" fmla="*/ 19 w 58"/>
              <a:gd name="T7" fmla="*/ 442 h 627"/>
              <a:gd name="T8" fmla="*/ 13 w 58"/>
              <a:gd name="T9" fmla="*/ 627 h 627"/>
              <a:gd name="T10" fmla="*/ 0 60000 65536"/>
              <a:gd name="T11" fmla="*/ 0 60000 65536"/>
              <a:gd name="T12" fmla="*/ 0 60000 65536"/>
              <a:gd name="T13" fmla="*/ 0 60000 65536"/>
              <a:gd name="T14" fmla="*/ 0 60000 65536"/>
              <a:gd name="T15" fmla="*/ 0 w 58"/>
              <a:gd name="T16" fmla="*/ 0 h 627"/>
              <a:gd name="T17" fmla="*/ 58 w 58"/>
              <a:gd name="T18" fmla="*/ 627 h 627"/>
            </a:gdLst>
            <a:ahLst/>
            <a:cxnLst>
              <a:cxn ang="T10">
                <a:pos x="T0" y="T1"/>
              </a:cxn>
              <a:cxn ang="T11">
                <a:pos x="T2" y="T3"/>
              </a:cxn>
              <a:cxn ang="T12">
                <a:pos x="T4" y="T5"/>
              </a:cxn>
              <a:cxn ang="T13">
                <a:pos x="T6" y="T7"/>
              </a:cxn>
              <a:cxn ang="T14">
                <a:pos x="T8" y="T9"/>
              </a:cxn>
            </a:cxnLst>
            <a:rect l="T15" t="T16" r="T17" b="T18"/>
            <a:pathLst>
              <a:path w="58" h="627">
                <a:moveTo>
                  <a:pt x="0" y="0"/>
                </a:moveTo>
                <a:cubicBezTo>
                  <a:pt x="6" y="32"/>
                  <a:pt x="11" y="64"/>
                  <a:pt x="19" y="96"/>
                </a:cubicBezTo>
                <a:cubicBezTo>
                  <a:pt x="28" y="131"/>
                  <a:pt x="48" y="163"/>
                  <a:pt x="58" y="198"/>
                </a:cubicBezTo>
                <a:cubicBezTo>
                  <a:pt x="53" y="297"/>
                  <a:pt x="50" y="354"/>
                  <a:pt x="19" y="442"/>
                </a:cubicBezTo>
                <a:cubicBezTo>
                  <a:pt x="10" y="506"/>
                  <a:pt x="13" y="564"/>
                  <a:pt x="13" y="627"/>
                </a:cubicBezTo>
              </a:path>
            </a:pathLst>
          </a:custGeom>
          <a:noFill/>
          <a:ln w="28575" cmpd="sng">
            <a:solidFill>
              <a:schemeClr val="tx1"/>
            </a:solidFill>
            <a:round/>
            <a:headEnd/>
            <a:tailEnd/>
          </a:ln>
        </p:spPr>
        <p:txBody>
          <a:bodyPr/>
          <a:lstStyle/>
          <a:p>
            <a:endParaRPr lang="en-US"/>
          </a:p>
        </p:txBody>
      </p:sp>
      <p:sp>
        <p:nvSpPr>
          <p:cNvPr id="14434" name="Freeform 98"/>
          <p:cNvSpPr>
            <a:spLocks/>
          </p:cNvSpPr>
          <p:nvPr/>
        </p:nvSpPr>
        <p:spPr bwMode="auto">
          <a:xfrm>
            <a:off x="5116513" y="4022725"/>
            <a:ext cx="893762" cy="193675"/>
          </a:xfrm>
          <a:custGeom>
            <a:avLst/>
            <a:gdLst>
              <a:gd name="T0" fmla="*/ 563 w 563"/>
              <a:gd name="T1" fmla="*/ 13 h 122"/>
              <a:gd name="T2" fmla="*/ 435 w 563"/>
              <a:gd name="T3" fmla="*/ 20 h 122"/>
              <a:gd name="T4" fmla="*/ 377 w 563"/>
              <a:gd name="T5" fmla="*/ 77 h 122"/>
              <a:gd name="T6" fmla="*/ 358 w 563"/>
              <a:gd name="T7" fmla="*/ 96 h 122"/>
              <a:gd name="T8" fmla="*/ 134 w 563"/>
              <a:gd name="T9" fmla="*/ 45 h 122"/>
              <a:gd name="T10" fmla="*/ 51 w 563"/>
              <a:gd name="T11" fmla="*/ 90 h 122"/>
              <a:gd name="T12" fmla="*/ 0 w 563"/>
              <a:gd name="T13" fmla="*/ 122 h 122"/>
              <a:gd name="T14" fmla="*/ 0 60000 65536"/>
              <a:gd name="T15" fmla="*/ 0 60000 65536"/>
              <a:gd name="T16" fmla="*/ 0 60000 65536"/>
              <a:gd name="T17" fmla="*/ 0 60000 65536"/>
              <a:gd name="T18" fmla="*/ 0 60000 65536"/>
              <a:gd name="T19" fmla="*/ 0 60000 65536"/>
              <a:gd name="T20" fmla="*/ 0 60000 65536"/>
              <a:gd name="T21" fmla="*/ 0 w 563"/>
              <a:gd name="T22" fmla="*/ 0 h 122"/>
              <a:gd name="T23" fmla="*/ 563 w 563"/>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122">
                <a:moveTo>
                  <a:pt x="563" y="13"/>
                </a:moveTo>
                <a:cubicBezTo>
                  <a:pt x="508" y="0"/>
                  <a:pt x="491" y="1"/>
                  <a:pt x="435" y="20"/>
                </a:cubicBezTo>
                <a:cubicBezTo>
                  <a:pt x="416" y="39"/>
                  <a:pt x="396" y="58"/>
                  <a:pt x="377" y="77"/>
                </a:cubicBezTo>
                <a:cubicBezTo>
                  <a:pt x="371" y="83"/>
                  <a:pt x="358" y="96"/>
                  <a:pt x="358" y="96"/>
                </a:cubicBezTo>
                <a:cubicBezTo>
                  <a:pt x="271" y="90"/>
                  <a:pt x="212" y="74"/>
                  <a:pt x="134" y="45"/>
                </a:cubicBezTo>
                <a:cubicBezTo>
                  <a:pt x="57" y="67"/>
                  <a:pt x="118" y="43"/>
                  <a:pt x="51" y="90"/>
                </a:cubicBezTo>
                <a:cubicBezTo>
                  <a:pt x="34" y="102"/>
                  <a:pt x="15" y="107"/>
                  <a:pt x="0" y="122"/>
                </a:cubicBezTo>
              </a:path>
            </a:pathLst>
          </a:custGeom>
          <a:noFill/>
          <a:ln w="28575" cmpd="sng">
            <a:solidFill>
              <a:schemeClr val="tx1"/>
            </a:solidFill>
            <a:round/>
            <a:headEnd/>
            <a:tailEnd/>
          </a:ln>
        </p:spPr>
        <p:txBody>
          <a:bodyPr/>
          <a:lstStyle/>
          <a:p>
            <a:endParaRPr lang="en-US"/>
          </a:p>
        </p:txBody>
      </p:sp>
      <p:sp>
        <p:nvSpPr>
          <p:cNvPr id="14435" name="Freeform 99"/>
          <p:cNvSpPr>
            <a:spLocks/>
          </p:cNvSpPr>
          <p:nvPr/>
        </p:nvSpPr>
        <p:spPr bwMode="auto">
          <a:xfrm>
            <a:off x="6088063" y="4419600"/>
            <a:ext cx="203200" cy="914400"/>
          </a:xfrm>
          <a:custGeom>
            <a:avLst/>
            <a:gdLst>
              <a:gd name="T0" fmla="*/ 98 w 128"/>
              <a:gd name="T1" fmla="*/ 0 h 576"/>
              <a:gd name="T2" fmla="*/ 98 w 128"/>
              <a:gd name="T3" fmla="*/ 160 h 576"/>
              <a:gd name="T4" fmla="*/ 21 w 128"/>
              <a:gd name="T5" fmla="*/ 179 h 576"/>
              <a:gd name="T6" fmla="*/ 2 w 128"/>
              <a:gd name="T7" fmla="*/ 262 h 576"/>
              <a:gd name="T8" fmla="*/ 15 w 128"/>
              <a:gd name="T9" fmla="*/ 480 h 576"/>
              <a:gd name="T10" fmla="*/ 53 w 128"/>
              <a:gd name="T11" fmla="*/ 576 h 576"/>
              <a:gd name="T12" fmla="*/ 0 60000 65536"/>
              <a:gd name="T13" fmla="*/ 0 60000 65536"/>
              <a:gd name="T14" fmla="*/ 0 60000 65536"/>
              <a:gd name="T15" fmla="*/ 0 60000 65536"/>
              <a:gd name="T16" fmla="*/ 0 60000 65536"/>
              <a:gd name="T17" fmla="*/ 0 60000 65536"/>
              <a:gd name="T18" fmla="*/ 0 w 128"/>
              <a:gd name="T19" fmla="*/ 0 h 576"/>
              <a:gd name="T20" fmla="*/ 128 w 128"/>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28" h="576">
                <a:moveTo>
                  <a:pt x="98" y="0"/>
                </a:moveTo>
                <a:cubicBezTo>
                  <a:pt x="101" y="53"/>
                  <a:pt x="128" y="116"/>
                  <a:pt x="98" y="160"/>
                </a:cubicBezTo>
                <a:cubicBezTo>
                  <a:pt x="83" y="182"/>
                  <a:pt x="21" y="179"/>
                  <a:pt x="21" y="179"/>
                </a:cubicBezTo>
                <a:cubicBezTo>
                  <a:pt x="12" y="206"/>
                  <a:pt x="7" y="234"/>
                  <a:pt x="2" y="262"/>
                </a:cubicBezTo>
                <a:cubicBezTo>
                  <a:pt x="6" y="364"/>
                  <a:pt x="0" y="402"/>
                  <a:pt x="15" y="480"/>
                </a:cubicBezTo>
                <a:cubicBezTo>
                  <a:pt x="20" y="509"/>
                  <a:pt x="14" y="576"/>
                  <a:pt x="53" y="576"/>
                </a:cubicBezTo>
              </a:path>
            </a:pathLst>
          </a:custGeom>
          <a:noFill/>
          <a:ln w="28575" cmpd="sng">
            <a:solidFill>
              <a:schemeClr val="tx1"/>
            </a:solidFill>
            <a:round/>
            <a:headEnd/>
            <a:tailEnd/>
          </a:ln>
        </p:spPr>
        <p:txBody>
          <a:bodyPr/>
          <a:lstStyle/>
          <a:p>
            <a:endParaRPr lang="en-US"/>
          </a:p>
        </p:txBody>
      </p:sp>
      <p:sp>
        <p:nvSpPr>
          <p:cNvPr id="14436" name="Freeform 100"/>
          <p:cNvSpPr>
            <a:spLocks/>
          </p:cNvSpPr>
          <p:nvPr/>
        </p:nvSpPr>
        <p:spPr bwMode="auto">
          <a:xfrm>
            <a:off x="5624513" y="4297363"/>
            <a:ext cx="314325" cy="914400"/>
          </a:xfrm>
          <a:custGeom>
            <a:avLst/>
            <a:gdLst>
              <a:gd name="T0" fmla="*/ 198 w 198"/>
              <a:gd name="T1" fmla="*/ 0 h 576"/>
              <a:gd name="T2" fmla="*/ 147 w 198"/>
              <a:gd name="T3" fmla="*/ 141 h 576"/>
              <a:gd name="T4" fmla="*/ 64 w 198"/>
              <a:gd name="T5" fmla="*/ 237 h 576"/>
              <a:gd name="T6" fmla="*/ 57 w 198"/>
              <a:gd name="T7" fmla="*/ 339 h 576"/>
              <a:gd name="T8" fmla="*/ 19 w 198"/>
              <a:gd name="T9" fmla="*/ 538 h 576"/>
              <a:gd name="T10" fmla="*/ 6 w 198"/>
              <a:gd name="T11" fmla="*/ 557 h 576"/>
              <a:gd name="T12" fmla="*/ 0 w 198"/>
              <a:gd name="T13" fmla="*/ 576 h 576"/>
              <a:gd name="T14" fmla="*/ 0 60000 65536"/>
              <a:gd name="T15" fmla="*/ 0 60000 65536"/>
              <a:gd name="T16" fmla="*/ 0 60000 65536"/>
              <a:gd name="T17" fmla="*/ 0 60000 65536"/>
              <a:gd name="T18" fmla="*/ 0 60000 65536"/>
              <a:gd name="T19" fmla="*/ 0 60000 65536"/>
              <a:gd name="T20" fmla="*/ 0 60000 65536"/>
              <a:gd name="T21" fmla="*/ 0 w 198"/>
              <a:gd name="T22" fmla="*/ 0 h 576"/>
              <a:gd name="T23" fmla="*/ 198 w 198"/>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576">
                <a:moveTo>
                  <a:pt x="198" y="0"/>
                </a:moveTo>
                <a:cubicBezTo>
                  <a:pt x="190" y="40"/>
                  <a:pt x="182" y="110"/>
                  <a:pt x="147" y="141"/>
                </a:cubicBezTo>
                <a:cubicBezTo>
                  <a:pt x="105" y="178"/>
                  <a:pt x="86" y="182"/>
                  <a:pt x="64" y="237"/>
                </a:cubicBezTo>
                <a:cubicBezTo>
                  <a:pt x="62" y="271"/>
                  <a:pt x="57" y="305"/>
                  <a:pt x="57" y="339"/>
                </a:cubicBezTo>
                <a:cubicBezTo>
                  <a:pt x="57" y="476"/>
                  <a:pt x="101" y="482"/>
                  <a:pt x="19" y="538"/>
                </a:cubicBezTo>
                <a:cubicBezTo>
                  <a:pt x="15" y="544"/>
                  <a:pt x="9" y="550"/>
                  <a:pt x="6" y="557"/>
                </a:cubicBezTo>
                <a:cubicBezTo>
                  <a:pt x="3" y="563"/>
                  <a:pt x="0" y="576"/>
                  <a:pt x="0" y="576"/>
                </a:cubicBezTo>
              </a:path>
            </a:pathLst>
          </a:custGeom>
          <a:noFill/>
          <a:ln w="28575" cmpd="sng">
            <a:solidFill>
              <a:schemeClr val="tx1"/>
            </a:solidFill>
            <a:round/>
            <a:headEnd/>
            <a:tailEnd/>
          </a:ln>
        </p:spPr>
        <p:txBody>
          <a:bodyPr/>
          <a:lstStyle/>
          <a:p>
            <a:endParaRPr lang="en-US"/>
          </a:p>
        </p:txBody>
      </p:sp>
      <p:sp>
        <p:nvSpPr>
          <p:cNvPr id="14437" name="Freeform 101"/>
          <p:cNvSpPr>
            <a:spLocks/>
          </p:cNvSpPr>
          <p:nvPr/>
        </p:nvSpPr>
        <p:spPr bwMode="auto">
          <a:xfrm>
            <a:off x="5137150" y="3352800"/>
            <a:ext cx="639763" cy="549275"/>
          </a:xfrm>
          <a:custGeom>
            <a:avLst/>
            <a:gdLst>
              <a:gd name="T0" fmla="*/ 403 w 403"/>
              <a:gd name="T1" fmla="*/ 346 h 346"/>
              <a:gd name="T2" fmla="*/ 339 w 403"/>
              <a:gd name="T3" fmla="*/ 198 h 346"/>
              <a:gd name="T4" fmla="*/ 211 w 403"/>
              <a:gd name="T5" fmla="*/ 186 h 346"/>
              <a:gd name="T6" fmla="*/ 160 w 403"/>
              <a:gd name="T7" fmla="*/ 147 h 346"/>
              <a:gd name="T8" fmla="*/ 44 w 403"/>
              <a:gd name="T9" fmla="*/ 0 h 346"/>
              <a:gd name="T10" fmla="*/ 0 w 403"/>
              <a:gd name="T11" fmla="*/ 6 h 346"/>
              <a:gd name="T12" fmla="*/ 0 60000 65536"/>
              <a:gd name="T13" fmla="*/ 0 60000 65536"/>
              <a:gd name="T14" fmla="*/ 0 60000 65536"/>
              <a:gd name="T15" fmla="*/ 0 60000 65536"/>
              <a:gd name="T16" fmla="*/ 0 60000 65536"/>
              <a:gd name="T17" fmla="*/ 0 60000 65536"/>
              <a:gd name="T18" fmla="*/ 0 w 403"/>
              <a:gd name="T19" fmla="*/ 0 h 346"/>
              <a:gd name="T20" fmla="*/ 403 w 403"/>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403" h="346">
                <a:moveTo>
                  <a:pt x="403" y="346"/>
                </a:moveTo>
                <a:cubicBezTo>
                  <a:pt x="394" y="316"/>
                  <a:pt x="380" y="205"/>
                  <a:pt x="339" y="198"/>
                </a:cubicBezTo>
                <a:cubicBezTo>
                  <a:pt x="297" y="191"/>
                  <a:pt x="254" y="190"/>
                  <a:pt x="211" y="186"/>
                </a:cubicBezTo>
                <a:cubicBezTo>
                  <a:pt x="194" y="173"/>
                  <a:pt x="169" y="167"/>
                  <a:pt x="160" y="147"/>
                </a:cubicBezTo>
                <a:cubicBezTo>
                  <a:pt x="135" y="91"/>
                  <a:pt x="109" y="20"/>
                  <a:pt x="44" y="0"/>
                </a:cubicBezTo>
                <a:cubicBezTo>
                  <a:pt x="4" y="6"/>
                  <a:pt x="19" y="6"/>
                  <a:pt x="0" y="6"/>
                </a:cubicBezTo>
              </a:path>
            </a:pathLst>
          </a:custGeom>
          <a:noFill/>
          <a:ln w="28575" cmpd="sng">
            <a:solidFill>
              <a:schemeClr val="tx1"/>
            </a:solidFill>
            <a:round/>
            <a:headEnd/>
            <a:tailEnd/>
          </a:ln>
        </p:spPr>
        <p:txBody>
          <a:bodyPr/>
          <a:lstStyle/>
          <a:p>
            <a:endParaRPr lang="en-US"/>
          </a:p>
        </p:txBody>
      </p:sp>
      <p:sp>
        <p:nvSpPr>
          <p:cNvPr id="14438" name="Freeform 102"/>
          <p:cNvSpPr>
            <a:spLocks/>
          </p:cNvSpPr>
          <p:nvPr/>
        </p:nvSpPr>
        <p:spPr bwMode="auto">
          <a:xfrm>
            <a:off x="4984750" y="4013200"/>
            <a:ext cx="1025525" cy="477838"/>
          </a:xfrm>
          <a:custGeom>
            <a:avLst/>
            <a:gdLst>
              <a:gd name="T0" fmla="*/ 646 w 646"/>
              <a:gd name="T1" fmla="*/ 6 h 301"/>
              <a:gd name="T2" fmla="*/ 531 w 646"/>
              <a:gd name="T3" fmla="*/ 13 h 301"/>
              <a:gd name="T4" fmla="*/ 499 w 646"/>
              <a:gd name="T5" fmla="*/ 58 h 301"/>
              <a:gd name="T6" fmla="*/ 480 w 646"/>
              <a:gd name="T7" fmla="*/ 83 h 301"/>
              <a:gd name="T8" fmla="*/ 460 w 646"/>
              <a:gd name="T9" fmla="*/ 301 h 301"/>
              <a:gd name="T10" fmla="*/ 358 w 646"/>
              <a:gd name="T11" fmla="*/ 275 h 301"/>
              <a:gd name="T12" fmla="*/ 262 w 646"/>
              <a:gd name="T13" fmla="*/ 230 h 301"/>
              <a:gd name="T14" fmla="*/ 160 w 646"/>
              <a:gd name="T15" fmla="*/ 211 h 301"/>
              <a:gd name="T16" fmla="*/ 0 w 646"/>
              <a:gd name="T17" fmla="*/ 224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6"/>
              <a:gd name="T28" fmla="*/ 0 h 301"/>
              <a:gd name="T29" fmla="*/ 646 w 646"/>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6" h="301">
                <a:moveTo>
                  <a:pt x="646" y="6"/>
                </a:moveTo>
                <a:cubicBezTo>
                  <a:pt x="608" y="8"/>
                  <a:pt x="567" y="0"/>
                  <a:pt x="531" y="13"/>
                </a:cubicBezTo>
                <a:cubicBezTo>
                  <a:pt x="514" y="19"/>
                  <a:pt x="510" y="43"/>
                  <a:pt x="499" y="58"/>
                </a:cubicBezTo>
                <a:cubicBezTo>
                  <a:pt x="493" y="66"/>
                  <a:pt x="480" y="83"/>
                  <a:pt x="480" y="83"/>
                </a:cubicBezTo>
                <a:cubicBezTo>
                  <a:pt x="474" y="156"/>
                  <a:pt x="466" y="228"/>
                  <a:pt x="460" y="301"/>
                </a:cubicBezTo>
                <a:cubicBezTo>
                  <a:pt x="426" y="292"/>
                  <a:pt x="391" y="286"/>
                  <a:pt x="358" y="275"/>
                </a:cubicBezTo>
                <a:cubicBezTo>
                  <a:pt x="324" y="263"/>
                  <a:pt x="296" y="242"/>
                  <a:pt x="262" y="230"/>
                </a:cubicBezTo>
                <a:cubicBezTo>
                  <a:pt x="230" y="218"/>
                  <a:pt x="193" y="217"/>
                  <a:pt x="160" y="211"/>
                </a:cubicBezTo>
                <a:cubicBezTo>
                  <a:pt x="3" y="218"/>
                  <a:pt x="42" y="182"/>
                  <a:pt x="0" y="224"/>
                </a:cubicBezTo>
              </a:path>
            </a:pathLst>
          </a:custGeom>
          <a:noFill/>
          <a:ln w="28575" cmpd="sng">
            <a:solidFill>
              <a:schemeClr val="tx1"/>
            </a:solidFill>
            <a:round/>
            <a:headEnd/>
            <a:tailEnd/>
          </a:ln>
        </p:spPr>
        <p:txBody>
          <a:bodyPr/>
          <a:lstStyle/>
          <a:p>
            <a:endParaRPr lang="en-US"/>
          </a:p>
        </p:txBody>
      </p:sp>
      <p:sp>
        <p:nvSpPr>
          <p:cNvPr id="14439" name="Freeform 103"/>
          <p:cNvSpPr>
            <a:spLocks/>
          </p:cNvSpPr>
          <p:nvPr/>
        </p:nvSpPr>
        <p:spPr bwMode="auto">
          <a:xfrm>
            <a:off x="5573713" y="2895600"/>
            <a:ext cx="457200" cy="782638"/>
          </a:xfrm>
          <a:custGeom>
            <a:avLst/>
            <a:gdLst>
              <a:gd name="T0" fmla="*/ 288 w 288"/>
              <a:gd name="T1" fmla="*/ 493 h 493"/>
              <a:gd name="T2" fmla="*/ 128 w 288"/>
              <a:gd name="T3" fmla="*/ 320 h 493"/>
              <a:gd name="T4" fmla="*/ 77 w 288"/>
              <a:gd name="T5" fmla="*/ 26 h 493"/>
              <a:gd name="T6" fmla="*/ 0 w 288"/>
              <a:gd name="T7" fmla="*/ 0 h 493"/>
              <a:gd name="T8" fmla="*/ 0 60000 65536"/>
              <a:gd name="T9" fmla="*/ 0 60000 65536"/>
              <a:gd name="T10" fmla="*/ 0 60000 65536"/>
              <a:gd name="T11" fmla="*/ 0 60000 65536"/>
              <a:gd name="T12" fmla="*/ 0 w 288"/>
              <a:gd name="T13" fmla="*/ 0 h 493"/>
              <a:gd name="T14" fmla="*/ 288 w 288"/>
              <a:gd name="T15" fmla="*/ 493 h 493"/>
            </a:gdLst>
            <a:ahLst/>
            <a:cxnLst>
              <a:cxn ang="T8">
                <a:pos x="T0" y="T1"/>
              </a:cxn>
              <a:cxn ang="T9">
                <a:pos x="T2" y="T3"/>
              </a:cxn>
              <a:cxn ang="T10">
                <a:pos x="T4" y="T5"/>
              </a:cxn>
              <a:cxn ang="T11">
                <a:pos x="T6" y="T7"/>
              </a:cxn>
            </a:cxnLst>
            <a:rect l="T12" t="T13" r="T14" b="T15"/>
            <a:pathLst>
              <a:path w="288" h="493">
                <a:moveTo>
                  <a:pt x="288" y="493"/>
                </a:moveTo>
                <a:cubicBezTo>
                  <a:pt x="247" y="425"/>
                  <a:pt x="191" y="368"/>
                  <a:pt x="128" y="320"/>
                </a:cubicBezTo>
                <a:cubicBezTo>
                  <a:pt x="94" y="227"/>
                  <a:pt x="100" y="123"/>
                  <a:pt x="77" y="26"/>
                </a:cubicBezTo>
                <a:cubicBezTo>
                  <a:pt x="73" y="9"/>
                  <a:pt x="10" y="10"/>
                  <a:pt x="0" y="0"/>
                </a:cubicBezTo>
              </a:path>
            </a:pathLst>
          </a:custGeom>
          <a:noFill/>
          <a:ln w="28575" cmpd="sng">
            <a:solidFill>
              <a:schemeClr val="tx1"/>
            </a:solidFill>
            <a:round/>
            <a:headEnd/>
            <a:tailEnd/>
          </a:ln>
        </p:spPr>
        <p:txBody>
          <a:bodyPr/>
          <a:lstStyle/>
          <a:p>
            <a:endParaRPr lang="en-US"/>
          </a:p>
        </p:txBody>
      </p:sp>
      <p:sp>
        <p:nvSpPr>
          <p:cNvPr id="14440" name="Freeform 104"/>
          <p:cNvSpPr>
            <a:spLocks/>
          </p:cNvSpPr>
          <p:nvPr/>
        </p:nvSpPr>
        <p:spPr bwMode="auto">
          <a:xfrm>
            <a:off x="5783263" y="2671763"/>
            <a:ext cx="450850" cy="842962"/>
          </a:xfrm>
          <a:custGeom>
            <a:avLst/>
            <a:gdLst>
              <a:gd name="T0" fmla="*/ 284 w 284"/>
              <a:gd name="T1" fmla="*/ 531 h 531"/>
              <a:gd name="T2" fmla="*/ 277 w 284"/>
              <a:gd name="T3" fmla="*/ 499 h 531"/>
              <a:gd name="T4" fmla="*/ 245 w 284"/>
              <a:gd name="T5" fmla="*/ 448 h 531"/>
              <a:gd name="T6" fmla="*/ 207 w 284"/>
              <a:gd name="T7" fmla="*/ 314 h 531"/>
              <a:gd name="T8" fmla="*/ 149 w 284"/>
              <a:gd name="T9" fmla="*/ 83 h 531"/>
              <a:gd name="T10" fmla="*/ 28 w 284"/>
              <a:gd name="T11" fmla="*/ 19 h 531"/>
              <a:gd name="T12" fmla="*/ 2 w 284"/>
              <a:gd name="T13" fmla="*/ 0 h 531"/>
              <a:gd name="T14" fmla="*/ 0 60000 65536"/>
              <a:gd name="T15" fmla="*/ 0 60000 65536"/>
              <a:gd name="T16" fmla="*/ 0 60000 65536"/>
              <a:gd name="T17" fmla="*/ 0 60000 65536"/>
              <a:gd name="T18" fmla="*/ 0 60000 65536"/>
              <a:gd name="T19" fmla="*/ 0 60000 65536"/>
              <a:gd name="T20" fmla="*/ 0 60000 65536"/>
              <a:gd name="T21" fmla="*/ 0 w 284"/>
              <a:gd name="T22" fmla="*/ 0 h 531"/>
              <a:gd name="T23" fmla="*/ 284 w 284"/>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 h="531">
                <a:moveTo>
                  <a:pt x="284" y="531"/>
                </a:moveTo>
                <a:cubicBezTo>
                  <a:pt x="282" y="520"/>
                  <a:pt x="282" y="509"/>
                  <a:pt x="277" y="499"/>
                </a:cubicBezTo>
                <a:cubicBezTo>
                  <a:pt x="268" y="481"/>
                  <a:pt x="245" y="448"/>
                  <a:pt x="245" y="448"/>
                </a:cubicBezTo>
                <a:cubicBezTo>
                  <a:pt x="234" y="404"/>
                  <a:pt x="224" y="356"/>
                  <a:pt x="207" y="314"/>
                </a:cubicBezTo>
                <a:cubicBezTo>
                  <a:pt x="200" y="263"/>
                  <a:pt x="189" y="119"/>
                  <a:pt x="149" y="83"/>
                </a:cubicBezTo>
                <a:cubicBezTo>
                  <a:pt x="115" y="53"/>
                  <a:pt x="68" y="38"/>
                  <a:pt x="28" y="19"/>
                </a:cubicBezTo>
                <a:cubicBezTo>
                  <a:pt x="0" y="5"/>
                  <a:pt x="2" y="17"/>
                  <a:pt x="2" y="0"/>
                </a:cubicBezTo>
              </a:path>
            </a:pathLst>
          </a:custGeom>
          <a:noFill/>
          <a:ln w="28575" cmpd="sng">
            <a:solidFill>
              <a:schemeClr val="tx1"/>
            </a:solidFill>
            <a:round/>
            <a:headEnd/>
            <a:tailEnd/>
          </a:ln>
        </p:spPr>
        <p:txBody>
          <a:bodyPr/>
          <a:lstStyle/>
          <a:p>
            <a:endParaRPr lang="en-US"/>
          </a:p>
        </p:txBody>
      </p:sp>
      <p:sp>
        <p:nvSpPr>
          <p:cNvPr id="14441" name="Freeform 105"/>
          <p:cNvSpPr>
            <a:spLocks/>
          </p:cNvSpPr>
          <p:nvPr/>
        </p:nvSpPr>
        <p:spPr bwMode="auto">
          <a:xfrm>
            <a:off x="6345238" y="2946400"/>
            <a:ext cx="214312" cy="782638"/>
          </a:xfrm>
          <a:custGeom>
            <a:avLst/>
            <a:gdLst>
              <a:gd name="T0" fmla="*/ 0 w 135"/>
              <a:gd name="T1" fmla="*/ 493 h 493"/>
              <a:gd name="T2" fmla="*/ 135 w 135"/>
              <a:gd name="T3" fmla="*/ 307 h 493"/>
              <a:gd name="T4" fmla="*/ 39 w 135"/>
              <a:gd name="T5" fmla="*/ 134 h 493"/>
              <a:gd name="T6" fmla="*/ 7 w 135"/>
              <a:gd name="T7" fmla="*/ 0 h 493"/>
              <a:gd name="T8" fmla="*/ 0 60000 65536"/>
              <a:gd name="T9" fmla="*/ 0 60000 65536"/>
              <a:gd name="T10" fmla="*/ 0 60000 65536"/>
              <a:gd name="T11" fmla="*/ 0 60000 65536"/>
              <a:gd name="T12" fmla="*/ 0 w 135"/>
              <a:gd name="T13" fmla="*/ 0 h 493"/>
              <a:gd name="T14" fmla="*/ 135 w 135"/>
              <a:gd name="T15" fmla="*/ 493 h 493"/>
            </a:gdLst>
            <a:ahLst/>
            <a:cxnLst>
              <a:cxn ang="T8">
                <a:pos x="T0" y="T1"/>
              </a:cxn>
              <a:cxn ang="T9">
                <a:pos x="T2" y="T3"/>
              </a:cxn>
              <a:cxn ang="T10">
                <a:pos x="T4" y="T5"/>
              </a:cxn>
              <a:cxn ang="T11">
                <a:pos x="T6" y="T7"/>
              </a:cxn>
            </a:cxnLst>
            <a:rect l="T12" t="T13" r="T14" b="T15"/>
            <a:pathLst>
              <a:path w="135" h="493">
                <a:moveTo>
                  <a:pt x="0" y="493"/>
                </a:moveTo>
                <a:cubicBezTo>
                  <a:pt x="60" y="433"/>
                  <a:pt x="117" y="391"/>
                  <a:pt x="135" y="307"/>
                </a:cubicBezTo>
                <a:cubicBezTo>
                  <a:pt x="120" y="241"/>
                  <a:pt x="74" y="192"/>
                  <a:pt x="39" y="134"/>
                </a:cubicBezTo>
                <a:cubicBezTo>
                  <a:pt x="26" y="88"/>
                  <a:pt x="7" y="49"/>
                  <a:pt x="7" y="0"/>
                </a:cubicBezTo>
              </a:path>
            </a:pathLst>
          </a:custGeom>
          <a:noFill/>
          <a:ln w="28575" cmpd="sng">
            <a:solidFill>
              <a:schemeClr val="tx1"/>
            </a:solidFill>
            <a:round/>
            <a:headEnd/>
            <a:tailEnd/>
          </a:ln>
        </p:spPr>
        <p:txBody>
          <a:bodyPr/>
          <a:lstStyle/>
          <a:p>
            <a:endParaRPr lang="en-US"/>
          </a:p>
        </p:txBody>
      </p:sp>
      <p:sp>
        <p:nvSpPr>
          <p:cNvPr id="14442" name="Freeform 106"/>
          <p:cNvSpPr>
            <a:spLocks/>
          </p:cNvSpPr>
          <p:nvPr/>
        </p:nvSpPr>
        <p:spPr bwMode="auto">
          <a:xfrm>
            <a:off x="6629400" y="3265488"/>
            <a:ext cx="620713" cy="452437"/>
          </a:xfrm>
          <a:custGeom>
            <a:avLst/>
            <a:gdLst>
              <a:gd name="T0" fmla="*/ 0 w 391"/>
              <a:gd name="T1" fmla="*/ 260 h 285"/>
              <a:gd name="T2" fmla="*/ 192 w 391"/>
              <a:gd name="T3" fmla="*/ 253 h 285"/>
              <a:gd name="T4" fmla="*/ 256 w 391"/>
              <a:gd name="T5" fmla="*/ 285 h 285"/>
              <a:gd name="T6" fmla="*/ 276 w 391"/>
              <a:gd name="T7" fmla="*/ 87 h 285"/>
              <a:gd name="T8" fmla="*/ 391 w 391"/>
              <a:gd name="T9" fmla="*/ 49 h 285"/>
              <a:gd name="T10" fmla="*/ 0 60000 65536"/>
              <a:gd name="T11" fmla="*/ 0 60000 65536"/>
              <a:gd name="T12" fmla="*/ 0 60000 65536"/>
              <a:gd name="T13" fmla="*/ 0 60000 65536"/>
              <a:gd name="T14" fmla="*/ 0 60000 65536"/>
              <a:gd name="T15" fmla="*/ 0 w 391"/>
              <a:gd name="T16" fmla="*/ 0 h 285"/>
              <a:gd name="T17" fmla="*/ 391 w 391"/>
              <a:gd name="T18" fmla="*/ 285 h 285"/>
            </a:gdLst>
            <a:ahLst/>
            <a:cxnLst>
              <a:cxn ang="T10">
                <a:pos x="T0" y="T1"/>
              </a:cxn>
              <a:cxn ang="T11">
                <a:pos x="T2" y="T3"/>
              </a:cxn>
              <a:cxn ang="T12">
                <a:pos x="T4" y="T5"/>
              </a:cxn>
              <a:cxn ang="T13">
                <a:pos x="T6" y="T7"/>
              </a:cxn>
              <a:cxn ang="T14">
                <a:pos x="T8" y="T9"/>
              </a:cxn>
            </a:cxnLst>
            <a:rect l="T15" t="T16" r="T17" b="T18"/>
            <a:pathLst>
              <a:path w="391" h="285">
                <a:moveTo>
                  <a:pt x="0" y="260"/>
                </a:moveTo>
                <a:cubicBezTo>
                  <a:pt x="69" y="253"/>
                  <a:pt x="125" y="239"/>
                  <a:pt x="192" y="253"/>
                </a:cubicBezTo>
                <a:cubicBezTo>
                  <a:pt x="215" y="258"/>
                  <a:pt x="233" y="278"/>
                  <a:pt x="256" y="285"/>
                </a:cubicBezTo>
                <a:cubicBezTo>
                  <a:pt x="310" y="253"/>
                  <a:pt x="277" y="120"/>
                  <a:pt x="276" y="87"/>
                </a:cubicBezTo>
                <a:cubicBezTo>
                  <a:pt x="299" y="0"/>
                  <a:pt x="288" y="49"/>
                  <a:pt x="391" y="49"/>
                </a:cubicBezTo>
              </a:path>
            </a:pathLst>
          </a:custGeom>
          <a:noFill/>
          <a:ln w="28575" cmpd="sng">
            <a:solidFill>
              <a:schemeClr val="tx1"/>
            </a:solidFill>
            <a:round/>
            <a:headEnd/>
            <a:tailEnd/>
          </a:ln>
        </p:spPr>
        <p:txBody>
          <a:bodyPr/>
          <a:lstStyle/>
          <a:p>
            <a:endParaRPr lang="en-US"/>
          </a:p>
        </p:txBody>
      </p:sp>
      <p:sp>
        <p:nvSpPr>
          <p:cNvPr id="14443" name="Freeform 107"/>
          <p:cNvSpPr>
            <a:spLocks/>
          </p:cNvSpPr>
          <p:nvPr/>
        </p:nvSpPr>
        <p:spPr bwMode="auto">
          <a:xfrm>
            <a:off x="6680200" y="3971925"/>
            <a:ext cx="1057275" cy="214313"/>
          </a:xfrm>
          <a:custGeom>
            <a:avLst/>
            <a:gdLst>
              <a:gd name="T0" fmla="*/ 0 w 666"/>
              <a:gd name="T1" fmla="*/ 0 h 135"/>
              <a:gd name="T2" fmla="*/ 231 w 666"/>
              <a:gd name="T3" fmla="*/ 64 h 135"/>
              <a:gd name="T4" fmla="*/ 288 w 666"/>
              <a:gd name="T5" fmla="*/ 122 h 135"/>
              <a:gd name="T6" fmla="*/ 320 w 666"/>
              <a:gd name="T7" fmla="*/ 135 h 135"/>
              <a:gd name="T8" fmla="*/ 423 w 666"/>
              <a:gd name="T9" fmla="*/ 109 h 135"/>
              <a:gd name="T10" fmla="*/ 538 w 666"/>
              <a:gd name="T11" fmla="*/ 90 h 135"/>
              <a:gd name="T12" fmla="*/ 666 w 666"/>
              <a:gd name="T13" fmla="*/ 52 h 135"/>
              <a:gd name="T14" fmla="*/ 0 60000 65536"/>
              <a:gd name="T15" fmla="*/ 0 60000 65536"/>
              <a:gd name="T16" fmla="*/ 0 60000 65536"/>
              <a:gd name="T17" fmla="*/ 0 60000 65536"/>
              <a:gd name="T18" fmla="*/ 0 60000 65536"/>
              <a:gd name="T19" fmla="*/ 0 60000 65536"/>
              <a:gd name="T20" fmla="*/ 0 60000 65536"/>
              <a:gd name="T21" fmla="*/ 0 w 666"/>
              <a:gd name="T22" fmla="*/ 0 h 135"/>
              <a:gd name="T23" fmla="*/ 666 w 66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6" h="135">
                <a:moveTo>
                  <a:pt x="0" y="0"/>
                </a:moveTo>
                <a:cubicBezTo>
                  <a:pt x="77" y="21"/>
                  <a:pt x="154" y="43"/>
                  <a:pt x="231" y="64"/>
                </a:cubicBezTo>
                <a:cubicBezTo>
                  <a:pt x="257" y="71"/>
                  <a:pt x="269" y="103"/>
                  <a:pt x="288" y="122"/>
                </a:cubicBezTo>
                <a:cubicBezTo>
                  <a:pt x="296" y="130"/>
                  <a:pt x="309" y="131"/>
                  <a:pt x="320" y="135"/>
                </a:cubicBezTo>
                <a:cubicBezTo>
                  <a:pt x="354" y="126"/>
                  <a:pt x="388" y="116"/>
                  <a:pt x="423" y="109"/>
                </a:cubicBezTo>
                <a:cubicBezTo>
                  <a:pt x="461" y="101"/>
                  <a:pt x="500" y="98"/>
                  <a:pt x="538" y="90"/>
                </a:cubicBezTo>
                <a:cubicBezTo>
                  <a:pt x="556" y="86"/>
                  <a:pt x="633" y="52"/>
                  <a:pt x="666" y="52"/>
                </a:cubicBezTo>
              </a:path>
            </a:pathLst>
          </a:custGeom>
          <a:noFill/>
          <a:ln w="28575" cmpd="sng">
            <a:solidFill>
              <a:schemeClr val="tx1"/>
            </a:solidFill>
            <a:round/>
            <a:headEnd/>
            <a:tailEnd/>
          </a:ln>
        </p:spPr>
        <p:txBody>
          <a:bodyPr/>
          <a:lstStyle/>
          <a:p>
            <a:endParaRPr lang="en-US"/>
          </a:p>
        </p:txBody>
      </p:sp>
      <p:sp>
        <p:nvSpPr>
          <p:cNvPr id="14444" name="Freeform 108"/>
          <p:cNvSpPr>
            <a:spLocks/>
          </p:cNvSpPr>
          <p:nvPr/>
        </p:nvSpPr>
        <p:spPr bwMode="auto">
          <a:xfrm>
            <a:off x="6610350" y="4246563"/>
            <a:ext cx="835025" cy="276225"/>
          </a:xfrm>
          <a:custGeom>
            <a:avLst/>
            <a:gdLst>
              <a:gd name="T0" fmla="*/ 0 w 526"/>
              <a:gd name="T1" fmla="*/ 0 h 174"/>
              <a:gd name="T2" fmla="*/ 76 w 526"/>
              <a:gd name="T3" fmla="*/ 90 h 174"/>
              <a:gd name="T4" fmla="*/ 262 w 526"/>
              <a:gd name="T5" fmla="*/ 64 h 174"/>
              <a:gd name="T6" fmla="*/ 313 w 526"/>
              <a:gd name="T7" fmla="*/ 39 h 174"/>
              <a:gd name="T8" fmla="*/ 384 w 526"/>
              <a:gd name="T9" fmla="*/ 128 h 174"/>
              <a:gd name="T10" fmla="*/ 473 w 526"/>
              <a:gd name="T11" fmla="*/ 160 h 174"/>
              <a:gd name="T12" fmla="*/ 524 w 526"/>
              <a:gd name="T13" fmla="*/ 173 h 174"/>
              <a:gd name="T14" fmla="*/ 0 60000 65536"/>
              <a:gd name="T15" fmla="*/ 0 60000 65536"/>
              <a:gd name="T16" fmla="*/ 0 60000 65536"/>
              <a:gd name="T17" fmla="*/ 0 60000 65536"/>
              <a:gd name="T18" fmla="*/ 0 60000 65536"/>
              <a:gd name="T19" fmla="*/ 0 60000 65536"/>
              <a:gd name="T20" fmla="*/ 0 60000 65536"/>
              <a:gd name="T21" fmla="*/ 0 w 526"/>
              <a:gd name="T22" fmla="*/ 0 h 174"/>
              <a:gd name="T23" fmla="*/ 526 w 526"/>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174">
                <a:moveTo>
                  <a:pt x="0" y="0"/>
                </a:moveTo>
                <a:cubicBezTo>
                  <a:pt x="18" y="58"/>
                  <a:pt x="26" y="56"/>
                  <a:pt x="76" y="90"/>
                </a:cubicBezTo>
                <a:cubicBezTo>
                  <a:pt x="138" y="81"/>
                  <a:pt x="201" y="77"/>
                  <a:pt x="262" y="64"/>
                </a:cubicBezTo>
                <a:cubicBezTo>
                  <a:pt x="281" y="60"/>
                  <a:pt x="295" y="43"/>
                  <a:pt x="313" y="39"/>
                </a:cubicBezTo>
                <a:cubicBezTo>
                  <a:pt x="328" y="58"/>
                  <a:pt x="362" y="110"/>
                  <a:pt x="384" y="128"/>
                </a:cubicBezTo>
                <a:cubicBezTo>
                  <a:pt x="407" y="147"/>
                  <a:pt x="445" y="152"/>
                  <a:pt x="473" y="160"/>
                </a:cubicBezTo>
                <a:cubicBezTo>
                  <a:pt x="526" y="174"/>
                  <a:pt x="495" y="173"/>
                  <a:pt x="524" y="173"/>
                </a:cubicBezTo>
              </a:path>
            </a:pathLst>
          </a:custGeom>
          <a:noFill/>
          <a:ln w="28575" cmpd="sng">
            <a:solidFill>
              <a:schemeClr val="tx1"/>
            </a:solidFill>
            <a:round/>
            <a:headEnd/>
            <a:tailEnd/>
          </a:ln>
        </p:spPr>
        <p:txBody>
          <a:bodyPr/>
          <a:lstStyle/>
          <a:p>
            <a:endParaRPr lang="en-US"/>
          </a:p>
        </p:txBody>
      </p:sp>
      <p:sp>
        <p:nvSpPr>
          <p:cNvPr id="14445" name="Freeform 109"/>
          <p:cNvSpPr>
            <a:spLocks/>
          </p:cNvSpPr>
          <p:nvPr/>
        </p:nvSpPr>
        <p:spPr bwMode="auto">
          <a:xfrm>
            <a:off x="6237288" y="4195763"/>
            <a:ext cx="327025" cy="925512"/>
          </a:xfrm>
          <a:custGeom>
            <a:avLst/>
            <a:gdLst>
              <a:gd name="T0" fmla="*/ 62 w 206"/>
              <a:gd name="T1" fmla="*/ 0 h 583"/>
              <a:gd name="T2" fmla="*/ 23 w 206"/>
              <a:gd name="T3" fmla="*/ 103 h 583"/>
              <a:gd name="T4" fmla="*/ 4 w 206"/>
              <a:gd name="T5" fmla="*/ 160 h 583"/>
              <a:gd name="T6" fmla="*/ 68 w 206"/>
              <a:gd name="T7" fmla="*/ 301 h 583"/>
              <a:gd name="T8" fmla="*/ 100 w 206"/>
              <a:gd name="T9" fmla="*/ 371 h 583"/>
              <a:gd name="T10" fmla="*/ 203 w 206"/>
              <a:gd name="T11" fmla="*/ 531 h 583"/>
              <a:gd name="T12" fmla="*/ 190 w 206"/>
              <a:gd name="T13" fmla="*/ 583 h 583"/>
              <a:gd name="T14" fmla="*/ 0 60000 65536"/>
              <a:gd name="T15" fmla="*/ 0 60000 65536"/>
              <a:gd name="T16" fmla="*/ 0 60000 65536"/>
              <a:gd name="T17" fmla="*/ 0 60000 65536"/>
              <a:gd name="T18" fmla="*/ 0 60000 65536"/>
              <a:gd name="T19" fmla="*/ 0 60000 65536"/>
              <a:gd name="T20" fmla="*/ 0 60000 65536"/>
              <a:gd name="T21" fmla="*/ 0 w 206"/>
              <a:gd name="T22" fmla="*/ 0 h 583"/>
              <a:gd name="T23" fmla="*/ 206 w 206"/>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83">
                <a:moveTo>
                  <a:pt x="62" y="0"/>
                </a:moveTo>
                <a:cubicBezTo>
                  <a:pt x="51" y="37"/>
                  <a:pt x="40" y="69"/>
                  <a:pt x="23" y="103"/>
                </a:cubicBezTo>
                <a:cubicBezTo>
                  <a:pt x="18" y="122"/>
                  <a:pt x="5" y="140"/>
                  <a:pt x="4" y="160"/>
                </a:cubicBezTo>
                <a:cubicBezTo>
                  <a:pt x="0" y="222"/>
                  <a:pt x="41" y="252"/>
                  <a:pt x="68" y="301"/>
                </a:cubicBezTo>
                <a:cubicBezTo>
                  <a:pt x="80" y="324"/>
                  <a:pt x="88" y="349"/>
                  <a:pt x="100" y="371"/>
                </a:cubicBezTo>
                <a:cubicBezTo>
                  <a:pt x="131" y="427"/>
                  <a:pt x="174" y="475"/>
                  <a:pt x="203" y="531"/>
                </a:cubicBezTo>
                <a:cubicBezTo>
                  <a:pt x="196" y="579"/>
                  <a:pt x="206" y="564"/>
                  <a:pt x="190" y="583"/>
                </a:cubicBezTo>
              </a:path>
            </a:pathLst>
          </a:custGeom>
          <a:noFill/>
          <a:ln w="28575" cmpd="sng">
            <a:solidFill>
              <a:schemeClr val="tx1"/>
            </a:solidFill>
            <a:round/>
            <a:headEnd/>
            <a:tailEnd/>
          </a:ln>
        </p:spPr>
        <p:txBody>
          <a:bodyPr/>
          <a:lstStyle/>
          <a:p>
            <a:endParaRPr lang="en-US"/>
          </a:p>
        </p:txBody>
      </p:sp>
      <p:sp>
        <p:nvSpPr>
          <p:cNvPr id="14446" name="Text Box 110"/>
          <p:cNvSpPr txBox="1">
            <a:spLocks noChangeArrowheads="1"/>
          </p:cNvSpPr>
          <p:nvPr/>
        </p:nvSpPr>
        <p:spPr bwMode="auto">
          <a:xfrm>
            <a:off x="228600" y="6248400"/>
            <a:ext cx="2649538" cy="457200"/>
          </a:xfrm>
          <a:prstGeom prst="rect">
            <a:avLst/>
          </a:prstGeom>
          <a:noFill/>
          <a:ln w="9525">
            <a:noFill/>
            <a:miter lim="800000"/>
            <a:headEnd/>
            <a:tailEnd/>
          </a:ln>
        </p:spPr>
        <p:txBody>
          <a:bodyPr wrap="none">
            <a:spAutoFit/>
          </a:bodyPr>
          <a:lstStyle/>
          <a:p>
            <a:pPr algn="ctr"/>
            <a:r>
              <a:rPr lang="en-US" sz="2400"/>
              <a:t>Hydrophobic effect</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ydrophobic"/>
          <p:cNvPicPr>
            <a:picLocks noChangeAspect="1" noChangeArrowheads="1"/>
          </p:cNvPicPr>
          <p:nvPr/>
        </p:nvPicPr>
        <p:blipFill>
          <a:blip r:embed="rId3" cstate="print">
            <a:lum contrast="12000"/>
          </a:blip>
          <a:srcRect t="3960" b="1527"/>
          <a:stretch>
            <a:fillRect/>
          </a:stretch>
        </p:blipFill>
        <p:spPr bwMode="auto">
          <a:xfrm>
            <a:off x="1524000" y="76200"/>
            <a:ext cx="6189663" cy="5456238"/>
          </a:xfrm>
          <a:prstGeom prst="rect">
            <a:avLst/>
          </a:prstGeom>
          <a:noFill/>
          <a:ln w="9525">
            <a:noFill/>
            <a:miter lim="800000"/>
            <a:headEnd/>
            <a:tailEnd/>
          </a:ln>
        </p:spPr>
      </p:pic>
      <p:sp>
        <p:nvSpPr>
          <p:cNvPr id="59395" name="Text Box 3"/>
          <p:cNvSpPr txBox="1">
            <a:spLocks noChangeArrowheads="1"/>
          </p:cNvSpPr>
          <p:nvPr/>
        </p:nvSpPr>
        <p:spPr bwMode="auto">
          <a:xfrm>
            <a:off x="1295400" y="5959475"/>
            <a:ext cx="6696075" cy="822325"/>
          </a:xfrm>
          <a:prstGeom prst="rect">
            <a:avLst/>
          </a:prstGeom>
          <a:noFill/>
          <a:ln w="9525">
            <a:noFill/>
            <a:miter lim="800000"/>
            <a:headEnd/>
            <a:tailEnd/>
          </a:ln>
        </p:spPr>
        <p:txBody>
          <a:bodyPr wrap="none">
            <a:spAutoFit/>
          </a:bodyPr>
          <a:lstStyle/>
          <a:p>
            <a:pPr algn="ctr"/>
            <a:r>
              <a:rPr lang="en-US">
                <a:solidFill>
                  <a:schemeClr val="hlink"/>
                </a:solidFill>
              </a:rPr>
              <a:t>Thermodynamics of the hydrophobic effect.</a:t>
            </a:r>
          </a:p>
          <a:p>
            <a:pPr algn="ctr"/>
            <a:r>
              <a:rPr lang="en-US" sz="1400" b="0"/>
              <a:t>T. Creighton, </a:t>
            </a:r>
            <a:r>
              <a:rPr lang="en-US" sz="1400" b="0" u="sng"/>
              <a:t>Proteins</a:t>
            </a:r>
            <a:r>
              <a:rPr lang="en-US" sz="1400" b="0"/>
              <a:t> (Freeman &amp; Co, NY).  Figure 4-4</a:t>
            </a:r>
          </a:p>
          <a:p>
            <a:pPr algn="ctr"/>
            <a:r>
              <a:rPr lang="en-US" sz="1400" b="0"/>
              <a:t>[adapted from WP Jencks, Catalysis in Chemistry and Enzymology (1969) McGraw-Hill</a:t>
            </a:r>
          </a:p>
        </p:txBody>
      </p:sp>
      <p:sp>
        <p:nvSpPr>
          <p:cNvPr id="59396" name="Text Box 4"/>
          <p:cNvSpPr txBox="1">
            <a:spLocks noChangeArrowheads="1"/>
          </p:cNvSpPr>
          <p:nvPr/>
        </p:nvSpPr>
        <p:spPr bwMode="auto">
          <a:xfrm>
            <a:off x="304800" y="228600"/>
            <a:ext cx="2822575" cy="581025"/>
          </a:xfrm>
          <a:prstGeom prst="rect">
            <a:avLst/>
          </a:prstGeom>
          <a:noFill/>
          <a:ln w="9525">
            <a:noFill/>
            <a:miter lim="800000"/>
            <a:headEnd/>
            <a:tailEnd/>
          </a:ln>
        </p:spPr>
        <p:txBody>
          <a:bodyPr wrap="none">
            <a:spAutoFit/>
          </a:bodyPr>
          <a:lstStyle/>
          <a:p>
            <a:pPr algn="ctr"/>
            <a:r>
              <a:rPr lang="en-US" sz="1600" b="0">
                <a:solidFill>
                  <a:srgbClr val="0000FF"/>
                </a:solidFill>
                <a:latin typeface="Symbol" pitchFamily="18" charset="2"/>
              </a:rPr>
              <a:t>D</a:t>
            </a:r>
            <a:r>
              <a:rPr lang="en-US" sz="1600" b="0">
                <a:solidFill>
                  <a:srgbClr val="0000FF"/>
                </a:solidFill>
              </a:rPr>
              <a:t>G, </a:t>
            </a:r>
            <a:r>
              <a:rPr lang="en-US" sz="1600" b="0">
                <a:solidFill>
                  <a:srgbClr val="0000FF"/>
                </a:solidFill>
                <a:latin typeface="Symbol" pitchFamily="18" charset="2"/>
              </a:rPr>
              <a:t>D</a:t>
            </a:r>
            <a:r>
              <a:rPr lang="en-US" sz="1600" b="0">
                <a:solidFill>
                  <a:srgbClr val="0000FF"/>
                </a:solidFill>
              </a:rPr>
              <a:t>H in kcal/mol</a:t>
            </a:r>
          </a:p>
          <a:p>
            <a:pPr algn="ctr"/>
            <a:r>
              <a:rPr lang="en-US" sz="1600" b="0">
                <a:solidFill>
                  <a:srgbClr val="0000FF"/>
                </a:solidFill>
                <a:latin typeface="Symbol" pitchFamily="18" charset="2"/>
              </a:rPr>
              <a:t>D</a:t>
            </a:r>
            <a:r>
              <a:rPr lang="en-US" sz="1600" b="0">
                <a:solidFill>
                  <a:srgbClr val="0000FF"/>
                </a:solidFill>
              </a:rPr>
              <a:t>S in entropy units, cal/mol/K</a:t>
            </a:r>
          </a:p>
        </p:txBody>
      </p:sp>
      <p:sp>
        <p:nvSpPr>
          <p:cNvPr id="59397" name="Text Box 5"/>
          <p:cNvSpPr txBox="1">
            <a:spLocks noChangeArrowheads="1"/>
          </p:cNvSpPr>
          <p:nvPr/>
        </p:nvSpPr>
        <p:spPr bwMode="auto">
          <a:xfrm>
            <a:off x="381000" y="1812925"/>
            <a:ext cx="2324100" cy="701675"/>
          </a:xfrm>
          <a:prstGeom prst="rect">
            <a:avLst/>
          </a:prstGeom>
          <a:noFill/>
          <a:ln w="9525">
            <a:noFill/>
            <a:miter lim="800000"/>
            <a:headEnd/>
            <a:tailEnd/>
          </a:ln>
        </p:spPr>
        <p:txBody>
          <a:bodyPr wrap="none">
            <a:spAutoFit/>
          </a:bodyPr>
          <a:lstStyle/>
          <a:p>
            <a:pPr algn="ctr"/>
            <a:r>
              <a:rPr lang="en-US" b="0">
                <a:latin typeface="Symbol" pitchFamily="18" charset="2"/>
              </a:rPr>
              <a:t>D</a:t>
            </a:r>
            <a:r>
              <a:rPr lang="en-US" b="0"/>
              <a:t>H loss of vdw</a:t>
            </a:r>
          </a:p>
          <a:p>
            <a:pPr algn="ctr"/>
            <a:r>
              <a:rPr lang="en-US" b="0">
                <a:latin typeface="Symbol" pitchFamily="18" charset="2"/>
              </a:rPr>
              <a:t>D</a:t>
            </a:r>
            <a:r>
              <a:rPr lang="en-US" b="0"/>
              <a:t>S large (since gas)</a:t>
            </a:r>
          </a:p>
        </p:txBody>
      </p:sp>
      <p:sp>
        <p:nvSpPr>
          <p:cNvPr id="59398" name="Oval 6"/>
          <p:cNvSpPr>
            <a:spLocks noChangeArrowheads="1"/>
          </p:cNvSpPr>
          <p:nvPr/>
        </p:nvSpPr>
        <p:spPr bwMode="auto">
          <a:xfrm>
            <a:off x="5638800" y="1981200"/>
            <a:ext cx="1219200" cy="304800"/>
          </a:xfrm>
          <a:prstGeom prst="ellipse">
            <a:avLst/>
          </a:prstGeom>
          <a:noFill/>
          <a:ln w="28575">
            <a:solidFill>
              <a:schemeClr val="hlink"/>
            </a:solidFill>
            <a:round/>
            <a:headEnd/>
            <a:tailEnd/>
          </a:ln>
        </p:spPr>
        <p:txBody>
          <a:bodyPr wrap="none" anchor="ctr"/>
          <a:lstStyle/>
          <a:p>
            <a:endParaRPr lang="en-US"/>
          </a:p>
        </p:txBody>
      </p:sp>
      <p:sp>
        <p:nvSpPr>
          <p:cNvPr id="59399" name="Text Box 7"/>
          <p:cNvSpPr txBox="1">
            <a:spLocks noChangeArrowheads="1"/>
          </p:cNvSpPr>
          <p:nvPr/>
        </p:nvSpPr>
        <p:spPr bwMode="auto">
          <a:xfrm>
            <a:off x="6553200" y="762000"/>
            <a:ext cx="2590800" cy="1006475"/>
          </a:xfrm>
          <a:prstGeom prst="rect">
            <a:avLst/>
          </a:prstGeom>
          <a:noFill/>
          <a:ln w="9525">
            <a:noFill/>
            <a:miter lim="800000"/>
            <a:headEnd/>
            <a:tailEnd/>
          </a:ln>
        </p:spPr>
        <p:txBody>
          <a:bodyPr>
            <a:spAutoFit/>
          </a:bodyPr>
          <a:lstStyle/>
          <a:p>
            <a:pPr algn="ctr"/>
            <a:r>
              <a:rPr lang="en-US" b="0">
                <a:latin typeface="Symbol" pitchFamily="18" charset="2"/>
              </a:rPr>
              <a:t>D</a:t>
            </a:r>
            <a:r>
              <a:rPr lang="en-US" b="0"/>
              <a:t>H: why so favorable?</a:t>
            </a:r>
          </a:p>
          <a:p>
            <a:pPr algn="ctr"/>
            <a:r>
              <a:rPr lang="en-US" b="0"/>
              <a:t>We don’t expect better vdw with water</a:t>
            </a:r>
          </a:p>
        </p:txBody>
      </p:sp>
      <p:grpSp>
        <p:nvGrpSpPr>
          <p:cNvPr id="59400" name="Group 9"/>
          <p:cNvGrpSpPr>
            <a:grpSpLocks/>
          </p:cNvGrpSpPr>
          <p:nvPr/>
        </p:nvGrpSpPr>
        <p:grpSpPr bwMode="auto">
          <a:xfrm>
            <a:off x="7391400" y="228600"/>
            <a:ext cx="685800" cy="457200"/>
            <a:chOff x="4800" y="1200"/>
            <a:chExt cx="432" cy="288"/>
          </a:xfrm>
        </p:grpSpPr>
        <p:sp>
          <p:nvSpPr>
            <p:cNvPr id="59401" name="Oval 10"/>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59402" name="Text Box 11"/>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ydrophobic"/>
          <p:cNvPicPr>
            <a:picLocks noChangeAspect="1" noChangeArrowheads="1"/>
          </p:cNvPicPr>
          <p:nvPr/>
        </p:nvPicPr>
        <p:blipFill>
          <a:blip r:embed="rId3" cstate="print">
            <a:lum contrast="12000"/>
          </a:blip>
          <a:srcRect t="3960" b="1527"/>
          <a:stretch>
            <a:fillRect/>
          </a:stretch>
        </p:blipFill>
        <p:spPr bwMode="auto">
          <a:xfrm>
            <a:off x="1524000" y="76200"/>
            <a:ext cx="6189663" cy="5456238"/>
          </a:xfrm>
          <a:prstGeom prst="rect">
            <a:avLst/>
          </a:prstGeom>
          <a:noFill/>
          <a:ln w="9525">
            <a:noFill/>
            <a:miter lim="800000"/>
            <a:headEnd/>
            <a:tailEnd/>
          </a:ln>
        </p:spPr>
      </p:pic>
      <p:sp>
        <p:nvSpPr>
          <p:cNvPr id="60419" name="Text Box 3"/>
          <p:cNvSpPr txBox="1">
            <a:spLocks noChangeArrowheads="1"/>
          </p:cNvSpPr>
          <p:nvPr/>
        </p:nvSpPr>
        <p:spPr bwMode="auto">
          <a:xfrm>
            <a:off x="1295400" y="5959475"/>
            <a:ext cx="6696075" cy="822325"/>
          </a:xfrm>
          <a:prstGeom prst="rect">
            <a:avLst/>
          </a:prstGeom>
          <a:noFill/>
          <a:ln w="9525">
            <a:noFill/>
            <a:miter lim="800000"/>
            <a:headEnd/>
            <a:tailEnd/>
          </a:ln>
        </p:spPr>
        <p:txBody>
          <a:bodyPr wrap="none">
            <a:spAutoFit/>
          </a:bodyPr>
          <a:lstStyle/>
          <a:p>
            <a:pPr algn="ctr"/>
            <a:r>
              <a:rPr lang="en-US">
                <a:solidFill>
                  <a:schemeClr val="hlink"/>
                </a:solidFill>
              </a:rPr>
              <a:t>Thermodynamics of the hydrophobic effect.</a:t>
            </a:r>
          </a:p>
          <a:p>
            <a:pPr algn="ctr"/>
            <a:r>
              <a:rPr lang="en-US" sz="1400" b="0"/>
              <a:t>T. Creighton, </a:t>
            </a:r>
            <a:r>
              <a:rPr lang="en-US" sz="1400" b="0" u="sng"/>
              <a:t>Proteins</a:t>
            </a:r>
            <a:r>
              <a:rPr lang="en-US" sz="1400" b="0"/>
              <a:t> (Freeman &amp; Co, NY).  Figure 4-4</a:t>
            </a:r>
          </a:p>
          <a:p>
            <a:pPr algn="ctr"/>
            <a:r>
              <a:rPr lang="en-US" sz="1400" b="0"/>
              <a:t>[adapted from WP Jencks, Catalysis in Chemistry and Enzymology (1969) McGraw-Hill</a:t>
            </a:r>
          </a:p>
        </p:txBody>
      </p:sp>
      <p:sp>
        <p:nvSpPr>
          <p:cNvPr id="60420" name="Text Box 4"/>
          <p:cNvSpPr txBox="1">
            <a:spLocks noChangeArrowheads="1"/>
          </p:cNvSpPr>
          <p:nvPr/>
        </p:nvSpPr>
        <p:spPr bwMode="auto">
          <a:xfrm>
            <a:off x="304800" y="228600"/>
            <a:ext cx="2822575" cy="581025"/>
          </a:xfrm>
          <a:prstGeom prst="rect">
            <a:avLst/>
          </a:prstGeom>
          <a:noFill/>
          <a:ln w="9525">
            <a:noFill/>
            <a:miter lim="800000"/>
            <a:headEnd/>
            <a:tailEnd/>
          </a:ln>
        </p:spPr>
        <p:txBody>
          <a:bodyPr wrap="none">
            <a:spAutoFit/>
          </a:bodyPr>
          <a:lstStyle/>
          <a:p>
            <a:pPr algn="ctr"/>
            <a:r>
              <a:rPr lang="en-US" sz="1600" b="0">
                <a:solidFill>
                  <a:srgbClr val="0000FF"/>
                </a:solidFill>
                <a:latin typeface="Symbol" pitchFamily="18" charset="2"/>
              </a:rPr>
              <a:t>D</a:t>
            </a:r>
            <a:r>
              <a:rPr lang="en-US" sz="1600" b="0">
                <a:solidFill>
                  <a:srgbClr val="0000FF"/>
                </a:solidFill>
              </a:rPr>
              <a:t>G, </a:t>
            </a:r>
            <a:r>
              <a:rPr lang="en-US" sz="1600" b="0">
                <a:solidFill>
                  <a:srgbClr val="0000FF"/>
                </a:solidFill>
                <a:latin typeface="Symbol" pitchFamily="18" charset="2"/>
              </a:rPr>
              <a:t>D</a:t>
            </a:r>
            <a:r>
              <a:rPr lang="en-US" sz="1600" b="0">
                <a:solidFill>
                  <a:srgbClr val="0000FF"/>
                </a:solidFill>
              </a:rPr>
              <a:t>H in kcal/mol</a:t>
            </a:r>
          </a:p>
          <a:p>
            <a:pPr algn="ctr"/>
            <a:r>
              <a:rPr lang="en-US" sz="1600" b="0">
                <a:solidFill>
                  <a:srgbClr val="0000FF"/>
                </a:solidFill>
                <a:latin typeface="Symbol" pitchFamily="18" charset="2"/>
              </a:rPr>
              <a:t>D</a:t>
            </a:r>
            <a:r>
              <a:rPr lang="en-US" sz="1600" b="0">
                <a:solidFill>
                  <a:srgbClr val="0000FF"/>
                </a:solidFill>
              </a:rPr>
              <a:t>S in entropy units, cal/mol/K</a:t>
            </a:r>
          </a:p>
        </p:txBody>
      </p:sp>
      <p:sp>
        <p:nvSpPr>
          <p:cNvPr id="60421" name="Text Box 5"/>
          <p:cNvSpPr txBox="1">
            <a:spLocks noChangeArrowheads="1"/>
          </p:cNvSpPr>
          <p:nvPr/>
        </p:nvSpPr>
        <p:spPr bwMode="auto">
          <a:xfrm>
            <a:off x="381000" y="1812925"/>
            <a:ext cx="2324100" cy="701675"/>
          </a:xfrm>
          <a:prstGeom prst="rect">
            <a:avLst/>
          </a:prstGeom>
          <a:noFill/>
          <a:ln w="9525">
            <a:noFill/>
            <a:miter lim="800000"/>
            <a:headEnd/>
            <a:tailEnd/>
          </a:ln>
        </p:spPr>
        <p:txBody>
          <a:bodyPr wrap="none">
            <a:spAutoFit/>
          </a:bodyPr>
          <a:lstStyle/>
          <a:p>
            <a:pPr algn="ctr"/>
            <a:r>
              <a:rPr lang="en-US" b="0">
                <a:latin typeface="Symbol" pitchFamily="18" charset="2"/>
              </a:rPr>
              <a:t>D</a:t>
            </a:r>
            <a:r>
              <a:rPr lang="en-US" b="0"/>
              <a:t>H loss of vdw</a:t>
            </a:r>
          </a:p>
          <a:p>
            <a:pPr algn="ctr"/>
            <a:r>
              <a:rPr lang="en-US" b="0">
                <a:latin typeface="Symbol" pitchFamily="18" charset="2"/>
              </a:rPr>
              <a:t>D</a:t>
            </a:r>
            <a:r>
              <a:rPr lang="en-US" b="0"/>
              <a:t>S large (since gas)</a:t>
            </a:r>
          </a:p>
        </p:txBody>
      </p:sp>
      <p:sp>
        <p:nvSpPr>
          <p:cNvPr id="60422" name="Oval 6"/>
          <p:cNvSpPr>
            <a:spLocks noChangeArrowheads="1"/>
          </p:cNvSpPr>
          <p:nvPr/>
        </p:nvSpPr>
        <p:spPr bwMode="auto">
          <a:xfrm>
            <a:off x="5638800" y="1981200"/>
            <a:ext cx="1219200" cy="304800"/>
          </a:xfrm>
          <a:prstGeom prst="ellipse">
            <a:avLst/>
          </a:prstGeom>
          <a:noFill/>
          <a:ln w="28575">
            <a:solidFill>
              <a:schemeClr val="hlink"/>
            </a:solidFill>
            <a:round/>
            <a:headEnd/>
            <a:tailEnd/>
          </a:ln>
        </p:spPr>
        <p:txBody>
          <a:bodyPr wrap="none" anchor="ctr"/>
          <a:lstStyle/>
          <a:p>
            <a:endParaRPr lang="en-US"/>
          </a:p>
        </p:txBody>
      </p:sp>
      <p:sp>
        <p:nvSpPr>
          <p:cNvPr id="60423" name="Text Box 7"/>
          <p:cNvSpPr txBox="1">
            <a:spLocks noChangeArrowheads="1"/>
          </p:cNvSpPr>
          <p:nvPr/>
        </p:nvSpPr>
        <p:spPr bwMode="auto">
          <a:xfrm>
            <a:off x="6400800" y="1143000"/>
            <a:ext cx="2743200" cy="2514600"/>
          </a:xfrm>
          <a:prstGeom prst="rect">
            <a:avLst/>
          </a:prstGeom>
          <a:noFill/>
          <a:ln w="9525">
            <a:noFill/>
            <a:miter lim="800000"/>
            <a:headEnd/>
            <a:tailEnd/>
          </a:ln>
        </p:spPr>
        <p:txBody>
          <a:bodyPr>
            <a:spAutoFit/>
          </a:bodyPr>
          <a:lstStyle/>
          <a:p>
            <a:pPr algn="ctr"/>
            <a:r>
              <a:rPr lang="en-US" b="0">
                <a:latin typeface="Symbol" pitchFamily="18" charset="2"/>
              </a:rPr>
              <a:t>D</a:t>
            </a:r>
            <a:r>
              <a:rPr lang="en-US" b="0"/>
              <a:t>H: why so favorable?</a:t>
            </a:r>
          </a:p>
          <a:p>
            <a:pPr algn="ctr"/>
            <a:r>
              <a:rPr lang="en-US" b="0"/>
              <a:t>We don’t expect better vdw with water</a:t>
            </a:r>
          </a:p>
          <a:p>
            <a:pPr algn="ctr"/>
            <a:endParaRPr lang="en-US" sz="900" b="0"/>
          </a:p>
          <a:p>
            <a:pPr algn="ctr"/>
            <a:r>
              <a:rPr lang="en-US" b="0"/>
              <a:t>Better h-bonding of solvent, </a:t>
            </a:r>
            <a:r>
              <a:rPr lang="en-US" sz="1600">
                <a:sym typeface="Symbol" pitchFamily="18" charset="2"/>
              </a:rPr>
              <a:t></a:t>
            </a:r>
            <a:r>
              <a:rPr lang="en-US" b="0">
                <a:sym typeface="Symbol" pitchFamily="18" charset="2"/>
              </a:rPr>
              <a:t> H</a:t>
            </a:r>
          </a:p>
          <a:p>
            <a:pPr algn="ctr"/>
            <a:endParaRPr lang="en-US" sz="1000" b="0">
              <a:sym typeface="Symbol" pitchFamily="18" charset="2"/>
            </a:endParaRPr>
          </a:p>
          <a:p>
            <a:pPr algn="ctr"/>
            <a:r>
              <a:rPr lang="en-US" b="0">
                <a:sym typeface="Symbol" pitchFamily="18" charset="2"/>
              </a:rPr>
              <a:t> But, significant entropy loss of waters!</a:t>
            </a:r>
            <a:endParaRPr lang="en-US" b="0"/>
          </a:p>
        </p:txBody>
      </p:sp>
      <p:sp>
        <p:nvSpPr>
          <p:cNvPr id="60424" name="Oval 8"/>
          <p:cNvSpPr>
            <a:spLocks noChangeArrowheads="1"/>
          </p:cNvSpPr>
          <p:nvPr/>
        </p:nvSpPr>
        <p:spPr bwMode="auto">
          <a:xfrm>
            <a:off x="4013200" y="4622800"/>
            <a:ext cx="1066800" cy="304800"/>
          </a:xfrm>
          <a:prstGeom prst="ellipse">
            <a:avLst/>
          </a:prstGeom>
          <a:noFill/>
          <a:ln w="28575">
            <a:solidFill>
              <a:srgbClr val="0000FF"/>
            </a:solidFill>
            <a:round/>
            <a:headEnd/>
            <a:tailEnd/>
          </a:ln>
        </p:spPr>
        <p:txBody>
          <a:bodyPr wrap="none" anchor="ctr"/>
          <a:lstStyle/>
          <a:p>
            <a:endParaRPr 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219200" y="685800"/>
            <a:ext cx="6556375" cy="396875"/>
          </a:xfrm>
          <a:prstGeom prst="rect">
            <a:avLst/>
          </a:prstGeom>
          <a:noFill/>
          <a:ln w="9525">
            <a:noFill/>
            <a:miter lim="800000"/>
            <a:headEnd/>
            <a:tailEnd/>
          </a:ln>
        </p:spPr>
        <p:txBody>
          <a:bodyPr wrap="none">
            <a:spAutoFit/>
          </a:bodyPr>
          <a:lstStyle/>
          <a:p>
            <a:pPr algn="ctr"/>
            <a:r>
              <a:rPr lang="en-US">
                <a:solidFill>
                  <a:schemeClr val="hlink"/>
                </a:solidFill>
              </a:rPr>
              <a:t>Hydrophobic effect: non-polar molecules want to associate</a:t>
            </a:r>
            <a:endParaRPr lang="en-US" sz="1400" b="0"/>
          </a:p>
        </p:txBody>
      </p:sp>
      <p:sp>
        <p:nvSpPr>
          <p:cNvPr id="61443" name="Text Box 4"/>
          <p:cNvSpPr txBox="1">
            <a:spLocks noChangeArrowheads="1"/>
          </p:cNvSpPr>
          <p:nvPr/>
        </p:nvSpPr>
        <p:spPr bwMode="auto">
          <a:xfrm>
            <a:off x="1295400" y="3505200"/>
            <a:ext cx="6781800" cy="457200"/>
          </a:xfrm>
          <a:prstGeom prst="rect">
            <a:avLst/>
          </a:prstGeom>
          <a:noFill/>
          <a:ln w="9525">
            <a:noFill/>
            <a:miter lim="800000"/>
            <a:headEnd/>
            <a:tailEnd/>
          </a:ln>
        </p:spPr>
        <p:txBody>
          <a:bodyPr>
            <a:spAutoFit/>
          </a:bodyPr>
          <a:lstStyle/>
          <a:p>
            <a:pPr algn="ctr"/>
            <a:r>
              <a:rPr lang="en-US" sz="2400" b="0">
                <a:latin typeface="Symbol" pitchFamily="18" charset="2"/>
              </a:rPr>
              <a:t>D</a:t>
            </a:r>
            <a:r>
              <a:rPr lang="en-US" sz="2400" b="0"/>
              <a:t>G favors association due to “freeing” of water</a:t>
            </a:r>
          </a:p>
        </p:txBody>
      </p:sp>
      <p:grpSp>
        <p:nvGrpSpPr>
          <p:cNvPr id="61444" name="Group 8"/>
          <p:cNvGrpSpPr>
            <a:grpSpLocks/>
          </p:cNvGrpSpPr>
          <p:nvPr/>
        </p:nvGrpSpPr>
        <p:grpSpPr bwMode="auto">
          <a:xfrm>
            <a:off x="4343400" y="1600200"/>
            <a:ext cx="2438400" cy="1524000"/>
            <a:chOff x="1248" y="1296"/>
            <a:chExt cx="1536" cy="960"/>
          </a:xfrm>
        </p:grpSpPr>
        <p:pic>
          <p:nvPicPr>
            <p:cNvPr id="61453" name="Picture 2" descr="hydrophobic"/>
            <p:cNvPicPr>
              <a:picLocks noChangeAspect="1" noChangeArrowheads="1"/>
            </p:cNvPicPr>
            <p:nvPr/>
          </p:nvPicPr>
          <p:blipFill>
            <a:blip r:embed="rId3" cstate="print">
              <a:lum contrast="12000"/>
            </a:blip>
            <a:srcRect l="71402" t="63356" b="10245"/>
            <a:stretch>
              <a:fillRect/>
            </a:stretch>
          </p:blipFill>
          <p:spPr bwMode="auto">
            <a:xfrm>
              <a:off x="1248" y="1296"/>
              <a:ext cx="1115" cy="960"/>
            </a:xfrm>
            <a:prstGeom prst="rect">
              <a:avLst/>
            </a:prstGeom>
            <a:noFill/>
            <a:ln w="9525">
              <a:noFill/>
              <a:miter lim="800000"/>
              <a:headEnd/>
              <a:tailEnd/>
            </a:ln>
          </p:spPr>
        </p:pic>
        <p:pic>
          <p:nvPicPr>
            <p:cNvPr id="61454" name="Picture 5" descr="hydrophobic"/>
            <p:cNvPicPr>
              <a:picLocks noChangeAspect="1" noChangeArrowheads="1"/>
            </p:cNvPicPr>
            <p:nvPr/>
          </p:nvPicPr>
          <p:blipFill>
            <a:blip r:embed="rId3" cstate="print">
              <a:lum contrast="12000"/>
            </a:blip>
            <a:srcRect l="77223" t="63356" b="10245"/>
            <a:stretch>
              <a:fillRect/>
            </a:stretch>
          </p:blipFill>
          <p:spPr bwMode="auto">
            <a:xfrm>
              <a:off x="1896" y="1296"/>
              <a:ext cx="888" cy="960"/>
            </a:xfrm>
            <a:prstGeom prst="rect">
              <a:avLst/>
            </a:prstGeom>
            <a:noFill/>
            <a:ln w="9525">
              <a:noFill/>
              <a:miter lim="800000"/>
              <a:headEnd/>
              <a:tailEnd/>
            </a:ln>
          </p:spPr>
        </p:pic>
      </p:grpSp>
      <p:sp>
        <p:nvSpPr>
          <p:cNvPr id="61445" name="Text Box 6"/>
          <p:cNvSpPr txBox="1">
            <a:spLocks noChangeArrowheads="1"/>
          </p:cNvSpPr>
          <p:nvPr/>
        </p:nvSpPr>
        <p:spPr bwMode="auto">
          <a:xfrm>
            <a:off x="533400" y="4343400"/>
            <a:ext cx="8196263" cy="1920875"/>
          </a:xfrm>
          <a:prstGeom prst="rect">
            <a:avLst/>
          </a:prstGeom>
          <a:noFill/>
          <a:ln w="9525">
            <a:noFill/>
            <a:miter lim="800000"/>
            <a:headEnd/>
            <a:tailEnd/>
          </a:ln>
        </p:spPr>
        <p:txBody>
          <a:bodyPr>
            <a:spAutoFit/>
          </a:bodyPr>
          <a:lstStyle/>
          <a:p>
            <a:r>
              <a:rPr lang="en-US" b="0">
                <a:solidFill>
                  <a:srgbClr val="0000FF"/>
                </a:solidFill>
              </a:rPr>
              <a:t>“With nonpolar solutes, the interactions between water and the solute appear to be negligible relative to the initial unfavorable energy required to form the initial cavity in water.  Consequently, an inverse linear relationship is found between the solubility of hydrocarbons in water and the surface area of the cavity required to accommodate the solute”</a:t>
            </a:r>
          </a:p>
          <a:p>
            <a:r>
              <a:rPr lang="en-US" b="0"/>
              <a:t>			</a:t>
            </a:r>
            <a:r>
              <a:rPr lang="en-US" sz="1600" b="0"/>
              <a:t>Creighton, </a:t>
            </a:r>
            <a:r>
              <a:rPr lang="en-US" sz="1600" b="0" u="sng"/>
              <a:t>Proteins</a:t>
            </a:r>
            <a:r>
              <a:rPr lang="en-US" sz="1600" b="0"/>
              <a:t>, pg 146</a:t>
            </a:r>
          </a:p>
        </p:txBody>
      </p:sp>
      <p:pic>
        <p:nvPicPr>
          <p:cNvPr id="61446" name="Picture 7" descr="hydrophobic"/>
          <p:cNvPicPr>
            <a:picLocks noChangeAspect="1" noChangeArrowheads="1"/>
          </p:cNvPicPr>
          <p:nvPr/>
        </p:nvPicPr>
        <p:blipFill>
          <a:blip r:embed="rId3" cstate="print">
            <a:lum contrast="12000"/>
          </a:blip>
          <a:srcRect l="71402" t="63356" b="10245"/>
          <a:stretch>
            <a:fillRect/>
          </a:stretch>
        </p:blipFill>
        <p:spPr bwMode="auto">
          <a:xfrm>
            <a:off x="1600200" y="1600200"/>
            <a:ext cx="1770063" cy="1524000"/>
          </a:xfrm>
          <a:prstGeom prst="rect">
            <a:avLst/>
          </a:prstGeom>
          <a:noFill/>
          <a:ln w="9525">
            <a:noFill/>
            <a:miter lim="800000"/>
            <a:headEnd/>
            <a:tailEnd/>
          </a:ln>
        </p:spPr>
      </p:pic>
      <p:sp>
        <p:nvSpPr>
          <p:cNvPr id="61447" name="Text Box 9"/>
          <p:cNvSpPr txBox="1">
            <a:spLocks noChangeArrowheads="1"/>
          </p:cNvSpPr>
          <p:nvPr/>
        </p:nvSpPr>
        <p:spPr bwMode="auto">
          <a:xfrm>
            <a:off x="1219200" y="2133600"/>
            <a:ext cx="381000" cy="519113"/>
          </a:xfrm>
          <a:prstGeom prst="rect">
            <a:avLst/>
          </a:prstGeom>
          <a:noFill/>
          <a:ln w="9525">
            <a:noFill/>
            <a:miter lim="800000"/>
            <a:headEnd/>
            <a:tailEnd/>
          </a:ln>
        </p:spPr>
        <p:txBody>
          <a:bodyPr>
            <a:spAutoFit/>
          </a:bodyPr>
          <a:lstStyle/>
          <a:p>
            <a:pPr>
              <a:spcBef>
                <a:spcPct val="50000"/>
              </a:spcBef>
            </a:pPr>
            <a:r>
              <a:rPr lang="en-US" sz="2800"/>
              <a:t>2</a:t>
            </a:r>
          </a:p>
        </p:txBody>
      </p:sp>
      <p:sp>
        <p:nvSpPr>
          <p:cNvPr id="61448" name="Line 11"/>
          <p:cNvSpPr>
            <a:spLocks noChangeShapeType="1"/>
          </p:cNvSpPr>
          <p:nvPr/>
        </p:nvSpPr>
        <p:spPr bwMode="auto">
          <a:xfrm>
            <a:off x="3352800" y="2286000"/>
            <a:ext cx="838200" cy="0"/>
          </a:xfrm>
          <a:prstGeom prst="line">
            <a:avLst/>
          </a:prstGeom>
          <a:noFill/>
          <a:ln w="38100">
            <a:solidFill>
              <a:schemeClr val="tx1"/>
            </a:solidFill>
            <a:round/>
            <a:headEnd/>
            <a:tailEnd type="triangle" w="med" len="med"/>
          </a:ln>
        </p:spPr>
        <p:txBody>
          <a:bodyPr/>
          <a:lstStyle/>
          <a:p>
            <a:endParaRPr lang="en-US"/>
          </a:p>
        </p:txBody>
      </p:sp>
      <p:sp>
        <p:nvSpPr>
          <p:cNvPr id="61449" name="Text Box 12"/>
          <p:cNvSpPr txBox="1">
            <a:spLocks noChangeArrowheads="1"/>
          </p:cNvSpPr>
          <p:nvPr/>
        </p:nvSpPr>
        <p:spPr bwMode="auto">
          <a:xfrm>
            <a:off x="6553200" y="2057400"/>
            <a:ext cx="990600" cy="519113"/>
          </a:xfrm>
          <a:prstGeom prst="rect">
            <a:avLst/>
          </a:prstGeom>
          <a:noFill/>
          <a:ln w="9525">
            <a:noFill/>
            <a:miter lim="800000"/>
            <a:headEnd/>
            <a:tailEnd/>
          </a:ln>
        </p:spPr>
        <p:txBody>
          <a:bodyPr>
            <a:spAutoFit/>
          </a:bodyPr>
          <a:lstStyle/>
          <a:p>
            <a:pPr>
              <a:spcBef>
                <a:spcPct val="50000"/>
              </a:spcBef>
            </a:pPr>
            <a:r>
              <a:rPr lang="en-US" sz="2800"/>
              <a:t>+   4</a:t>
            </a:r>
          </a:p>
        </p:txBody>
      </p:sp>
      <p:grpSp>
        <p:nvGrpSpPr>
          <p:cNvPr id="61450" name="Group 15"/>
          <p:cNvGrpSpPr>
            <a:grpSpLocks/>
          </p:cNvGrpSpPr>
          <p:nvPr/>
        </p:nvGrpSpPr>
        <p:grpSpPr bwMode="auto">
          <a:xfrm>
            <a:off x="7467600" y="2133600"/>
            <a:ext cx="381000" cy="381000"/>
            <a:chOff x="4656" y="1440"/>
            <a:chExt cx="240" cy="240"/>
          </a:xfrm>
        </p:grpSpPr>
        <p:sp>
          <p:nvSpPr>
            <p:cNvPr id="61451" name="Line 13"/>
            <p:cNvSpPr>
              <a:spLocks noChangeShapeType="1"/>
            </p:cNvSpPr>
            <p:nvPr/>
          </p:nvSpPr>
          <p:spPr bwMode="auto">
            <a:xfrm flipH="1">
              <a:off x="4656" y="1440"/>
              <a:ext cx="240" cy="0"/>
            </a:xfrm>
            <a:prstGeom prst="line">
              <a:avLst/>
            </a:prstGeom>
            <a:noFill/>
            <a:ln w="28575">
              <a:solidFill>
                <a:srgbClr val="0000FF"/>
              </a:solidFill>
              <a:round/>
              <a:headEnd/>
              <a:tailEnd/>
            </a:ln>
          </p:spPr>
          <p:txBody>
            <a:bodyPr/>
            <a:lstStyle/>
            <a:p>
              <a:endParaRPr lang="en-US"/>
            </a:p>
          </p:txBody>
        </p:sp>
        <p:sp>
          <p:nvSpPr>
            <p:cNvPr id="61452" name="Line 14"/>
            <p:cNvSpPr>
              <a:spLocks noChangeShapeType="1"/>
            </p:cNvSpPr>
            <p:nvPr/>
          </p:nvSpPr>
          <p:spPr bwMode="auto">
            <a:xfrm>
              <a:off x="4656" y="1440"/>
              <a:ext cx="0" cy="240"/>
            </a:xfrm>
            <a:prstGeom prst="line">
              <a:avLst/>
            </a:prstGeom>
            <a:noFill/>
            <a:ln w="28575">
              <a:solidFill>
                <a:srgbClr val="0000FF"/>
              </a:solidFill>
              <a:round/>
              <a:headEnd/>
              <a:tailEnd/>
            </a:ln>
          </p:spPr>
          <p:txBody>
            <a:bodyPr/>
            <a:lstStyle/>
            <a:p>
              <a:endParaRPr lang="en-US"/>
            </a:p>
          </p:txBody>
        </p:sp>
      </p:gr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ydro_sasa"/>
          <p:cNvPicPr>
            <a:picLocks noChangeAspect="1" noChangeArrowheads="1"/>
          </p:cNvPicPr>
          <p:nvPr/>
        </p:nvPicPr>
        <p:blipFill>
          <a:blip r:embed="rId3" cstate="print">
            <a:lum bright="-24000" contrast="42000"/>
          </a:blip>
          <a:srcRect/>
          <a:stretch>
            <a:fillRect/>
          </a:stretch>
        </p:blipFill>
        <p:spPr bwMode="auto">
          <a:xfrm>
            <a:off x="1066800" y="7938"/>
            <a:ext cx="6858000" cy="6694487"/>
          </a:xfrm>
          <a:prstGeom prst="rect">
            <a:avLst/>
          </a:prstGeom>
          <a:noFill/>
          <a:ln w="9525">
            <a:noFill/>
            <a:miter lim="800000"/>
            <a:headEnd/>
            <a:tailEnd/>
          </a:ln>
        </p:spPr>
      </p:pic>
      <p:sp>
        <p:nvSpPr>
          <p:cNvPr id="62467" name="Text Box 3"/>
          <p:cNvSpPr txBox="1">
            <a:spLocks noChangeArrowheads="1"/>
          </p:cNvSpPr>
          <p:nvPr/>
        </p:nvSpPr>
        <p:spPr bwMode="auto">
          <a:xfrm>
            <a:off x="1600200" y="304800"/>
            <a:ext cx="5029200" cy="701675"/>
          </a:xfrm>
          <a:prstGeom prst="rect">
            <a:avLst/>
          </a:prstGeom>
          <a:noFill/>
          <a:ln w="9525">
            <a:noFill/>
            <a:miter lim="800000"/>
            <a:headEnd/>
            <a:tailEnd/>
          </a:ln>
        </p:spPr>
        <p:txBody>
          <a:bodyPr>
            <a:spAutoFit/>
          </a:bodyPr>
          <a:lstStyle/>
          <a:p>
            <a:pPr algn="ctr"/>
            <a:r>
              <a:rPr lang="en-US">
                <a:solidFill>
                  <a:srgbClr val="0000FF"/>
                </a:solidFill>
              </a:rPr>
              <a:t>…the line passing through the nonpolar Ala, Val, Leu and Phe has a slope of 22 cal/Å</a:t>
            </a:r>
            <a:r>
              <a:rPr lang="en-US" baseline="30000">
                <a:solidFill>
                  <a:srgbClr val="0000FF"/>
                </a:solidFill>
              </a:rPr>
              <a:t>2</a:t>
            </a:r>
            <a:endParaRPr lang="en-US">
              <a:solidFill>
                <a:srgbClr val="0000FF"/>
              </a:solidFill>
            </a:endParaRPr>
          </a:p>
        </p:txBody>
      </p:sp>
      <p:grpSp>
        <p:nvGrpSpPr>
          <p:cNvPr id="62468" name="Group 4"/>
          <p:cNvGrpSpPr>
            <a:grpSpLocks/>
          </p:cNvGrpSpPr>
          <p:nvPr/>
        </p:nvGrpSpPr>
        <p:grpSpPr bwMode="auto">
          <a:xfrm>
            <a:off x="7772400" y="1295400"/>
            <a:ext cx="685800" cy="457200"/>
            <a:chOff x="4800" y="1200"/>
            <a:chExt cx="432" cy="288"/>
          </a:xfrm>
        </p:grpSpPr>
        <p:sp>
          <p:nvSpPr>
            <p:cNvPr id="62469" name="Oval 5"/>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62470" name="Text Box 6"/>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685800" y="304800"/>
            <a:ext cx="7772400" cy="1143000"/>
          </a:xfrm>
        </p:spPr>
        <p:txBody>
          <a:bodyPr/>
          <a:lstStyle/>
          <a:p>
            <a:pPr eaLnBrk="1" hangingPunct="1"/>
            <a:r>
              <a:rPr lang="en-US" sz="3600">
                <a:solidFill>
                  <a:srgbClr val="0000FF"/>
                </a:solidFill>
              </a:rPr>
              <a:t>Hydrophobic</a:t>
            </a:r>
            <a:r>
              <a:rPr lang="en-US" sz="3600"/>
              <a:t> and </a:t>
            </a:r>
            <a:r>
              <a:rPr lang="en-US" sz="3600">
                <a:solidFill>
                  <a:schemeClr val="hlink"/>
                </a:solidFill>
              </a:rPr>
              <a:t>Hydrophilic</a:t>
            </a:r>
            <a:r>
              <a:rPr lang="en-US" sz="3600"/>
              <a:t> Solutes</a:t>
            </a:r>
          </a:p>
        </p:txBody>
      </p:sp>
      <p:pic>
        <p:nvPicPr>
          <p:cNvPr id="63491" name="Picture 5"/>
          <p:cNvPicPr>
            <a:picLocks noChangeAspect="1" noChangeArrowheads="1"/>
          </p:cNvPicPr>
          <p:nvPr/>
        </p:nvPicPr>
        <p:blipFill>
          <a:blip r:embed="rId3" cstate="print"/>
          <a:srcRect/>
          <a:stretch>
            <a:fillRect/>
          </a:stretch>
        </p:blipFill>
        <p:spPr bwMode="auto">
          <a:xfrm>
            <a:off x="1752600" y="1524000"/>
            <a:ext cx="5135563" cy="2138363"/>
          </a:xfrm>
          <a:prstGeom prst="rect">
            <a:avLst/>
          </a:prstGeom>
          <a:noFill/>
          <a:ln w="9525">
            <a:noFill/>
            <a:miter lim="800000"/>
            <a:headEnd/>
            <a:tailEnd/>
          </a:ln>
        </p:spPr>
      </p:pic>
      <p:sp>
        <p:nvSpPr>
          <p:cNvPr id="63492" name="Rectangle 6"/>
          <p:cNvSpPr>
            <a:spLocks noChangeArrowheads="1"/>
          </p:cNvSpPr>
          <p:nvPr/>
        </p:nvSpPr>
        <p:spPr bwMode="auto">
          <a:xfrm>
            <a:off x="228600" y="3886200"/>
            <a:ext cx="8686800" cy="2289175"/>
          </a:xfrm>
          <a:prstGeom prst="rect">
            <a:avLst/>
          </a:prstGeom>
          <a:noFill/>
          <a:ln w="9525">
            <a:noFill/>
            <a:miter lim="800000"/>
            <a:headEnd/>
            <a:tailEnd/>
          </a:ln>
        </p:spPr>
        <p:txBody>
          <a:bodyPr>
            <a:spAutoFit/>
          </a:bodyPr>
          <a:lstStyle/>
          <a:p>
            <a:r>
              <a:rPr lang="en-US" sz="1800" b="0"/>
              <a:t>POLAR AND NON</a:t>
            </a:r>
            <a:r>
              <a:rPr lang="en-US" sz="1800"/>
              <a:t>-</a:t>
            </a:r>
            <a:r>
              <a:rPr lang="en-US" sz="1800" b="0"/>
              <a:t>POLAR SOLUTES have very different effects on water structure. We show two solutes that have the same Y-shaped geometry but different partial charges. The polar solute, urea (left), has partial charges on its atoms. Consequently, it is able hydrogen-bond to water molecules and to fit right into the water hydrogen-bond network. In contrast, the non</a:t>
            </a:r>
            <a:r>
              <a:rPr lang="en-US" sz="1800"/>
              <a:t>-</a:t>
            </a:r>
            <a:r>
              <a:rPr lang="en-US" sz="1800" b="0"/>
              <a:t>polar solute, isobutene (right), does not have (substantial) partial charges on any of its atoms. It, thus, can not hydrogen-bond to water. Rather, the water molecules around it “turn away” and interact strongly only with other water molecules, forming a sort of hydrogen-bond “ice cage” around the isobutene.</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371600"/>
            <a:ext cx="8763000" cy="2497138"/>
          </a:xfrm>
          <a:prstGeom prst="rect">
            <a:avLst/>
          </a:prstGeom>
          <a:noFill/>
          <a:ln w="9525">
            <a:noFill/>
            <a:miter lim="800000"/>
            <a:headEnd/>
            <a:tailEnd/>
          </a:ln>
        </p:spPr>
        <p:txBody>
          <a:bodyPr wrap="none">
            <a:spAutoFit/>
          </a:bodyPr>
          <a:lstStyle/>
          <a:p>
            <a:pPr defTabSz="395288">
              <a:spcBef>
                <a:spcPct val="15000"/>
              </a:spcBef>
            </a:pPr>
            <a:r>
              <a:rPr lang="en-US" sz="1800" b="0"/>
              <a:t>Hydrogen bonds	</a:t>
            </a:r>
            <a:r>
              <a:rPr lang="en-US" sz="1800" b="0">
                <a:solidFill>
                  <a:srgbClr val="0000FF"/>
                </a:solidFill>
              </a:rPr>
              <a:t>-</a:t>
            </a:r>
            <a:r>
              <a:rPr lang="en-US" sz="1800">
                <a:solidFill>
                  <a:srgbClr val="0000FF"/>
                </a:solidFill>
              </a:rPr>
              <a:t>1.0 to -10.0 kcal/mol</a:t>
            </a:r>
            <a:r>
              <a:rPr lang="en-US" sz="1800" b="0"/>
              <a:t>	dipole-dipole interaction</a:t>
            </a:r>
          </a:p>
          <a:p>
            <a:pPr defTabSz="395288">
              <a:spcBef>
                <a:spcPct val="15000"/>
              </a:spcBef>
            </a:pPr>
            <a:r>
              <a:rPr lang="en-US" sz="1800" b="0"/>
              <a:t>							</a:t>
            </a:r>
            <a:r>
              <a:rPr lang="en-US" sz="1800" b="0">
                <a:solidFill>
                  <a:srgbClr val="0000FF"/>
                </a:solidFill>
              </a:rPr>
              <a:t>1/r</a:t>
            </a:r>
            <a:r>
              <a:rPr lang="en-US" sz="1800" b="0" baseline="30000">
                <a:solidFill>
                  <a:srgbClr val="0000FF"/>
                </a:solidFill>
              </a:rPr>
              <a:t>2</a:t>
            </a:r>
            <a:r>
              <a:rPr lang="en-US" sz="1800" b="0"/>
              <a:t> 		</a:t>
            </a:r>
            <a:r>
              <a:rPr lang="en-US" sz="1800" b="0">
                <a:solidFill>
                  <a:srgbClr val="1E783C"/>
                </a:solidFill>
              </a:rPr>
              <a:t>	</a:t>
            </a:r>
            <a:r>
              <a:rPr lang="en-US" sz="1800" b="0"/>
              <a:t>Short range, angle dependent</a:t>
            </a:r>
          </a:p>
          <a:p>
            <a:pPr defTabSz="395288">
              <a:spcBef>
                <a:spcPct val="15000"/>
              </a:spcBef>
            </a:pPr>
            <a:r>
              <a:rPr lang="en-US"/>
              <a:t> </a:t>
            </a:r>
            <a:endParaRPr lang="en-US" sz="1800" b="0"/>
          </a:p>
          <a:p>
            <a:pPr defTabSz="395288"/>
            <a:r>
              <a:rPr lang="en-US" sz="1800" b="0"/>
              <a:t>van der Waals		</a:t>
            </a:r>
            <a:r>
              <a:rPr lang="en-US" sz="1800">
                <a:solidFill>
                  <a:srgbClr val="0000FF"/>
                </a:solidFill>
              </a:rPr>
              <a:t>-0.2 to -1.0 kcal/mol</a:t>
            </a:r>
            <a:r>
              <a:rPr lang="en-US" sz="1800" b="0"/>
              <a:t>	Induced dipole</a:t>
            </a:r>
          </a:p>
          <a:p>
            <a:pPr defTabSz="395288"/>
            <a:r>
              <a:rPr lang="en-US" sz="1800" b="0"/>
              <a:t>							</a:t>
            </a:r>
            <a:r>
              <a:rPr lang="en-US" b="0">
                <a:solidFill>
                  <a:srgbClr val="0000FF"/>
                </a:solidFill>
              </a:rPr>
              <a:t>1/r</a:t>
            </a:r>
            <a:r>
              <a:rPr lang="en-US" b="0" baseline="30000">
                <a:solidFill>
                  <a:srgbClr val="0000FF"/>
                </a:solidFill>
              </a:rPr>
              <a:t>6</a:t>
            </a:r>
            <a:r>
              <a:rPr lang="en-US"/>
              <a:t> 			</a:t>
            </a:r>
            <a:r>
              <a:rPr lang="en-US" sz="1800" b="0"/>
              <a:t>Very Short range.  Temperature dependent</a:t>
            </a:r>
          </a:p>
          <a:p>
            <a:pPr defTabSz="395288"/>
            <a:endParaRPr lang="en-US" sz="1800" b="0"/>
          </a:p>
          <a:p>
            <a:pPr defTabSz="395288"/>
            <a:r>
              <a:rPr lang="en-US" sz="1800" b="0"/>
              <a:t>Ionic				</a:t>
            </a:r>
            <a:r>
              <a:rPr lang="en-US" sz="1800">
                <a:solidFill>
                  <a:srgbClr val="0000FF"/>
                </a:solidFill>
              </a:rPr>
              <a:t>±5.0+ kcal/mol			</a:t>
            </a:r>
            <a:r>
              <a:rPr lang="en-US" sz="1800" b="0"/>
              <a:t>ion-ion interaction</a:t>
            </a:r>
            <a:r>
              <a:rPr lang="en-US"/>
              <a:t> </a:t>
            </a:r>
            <a:r>
              <a:rPr lang="en-US" sz="1800" b="0"/>
              <a:t>			</a:t>
            </a:r>
          </a:p>
          <a:p>
            <a:pPr defTabSz="395288"/>
            <a:r>
              <a:rPr lang="en-US" sz="1800" b="0"/>
              <a:t>							 </a:t>
            </a:r>
            <a:r>
              <a:rPr lang="en-US" b="0">
                <a:solidFill>
                  <a:srgbClr val="0000FF"/>
                </a:solidFill>
              </a:rPr>
              <a:t>1/r</a:t>
            </a:r>
            <a:r>
              <a:rPr lang="en-US" sz="1800" b="0"/>
              <a:t> 			least affected by temperature and distance</a:t>
            </a:r>
          </a:p>
        </p:txBody>
      </p:sp>
      <p:sp>
        <p:nvSpPr>
          <p:cNvPr id="64515" name="Text Box 48"/>
          <p:cNvSpPr txBox="1">
            <a:spLocks noChangeArrowheads="1"/>
          </p:cNvSpPr>
          <p:nvPr/>
        </p:nvSpPr>
        <p:spPr bwMode="auto">
          <a:xfrm>
            <a:off x="1295400" y="304800"/>
            <a:ext cx="5548313" cy="457200"/>
          </a:xfrm>
          <a:prstGeom prst="rect">
            <a:avLst/>
          </a:prstGeom>
          <a:noFill/>
          <a:ln w="9525">
            <a:noFill/>
            <a:miter lim="800000"/>
            <a:headEnd/>
            <a:tailEnd/>
          </a:ln>
        </p:spPr>
        <p:txBody>
          <a:bodyPr wrap="none">
            <a:spAutoFit/>
          </a:bodyPr>
          <a:lstStyle/>
          <a:p>
            <a:r>
              <a:rPr lang="en-US" sz="2400">
                <a:solidFill>
                  <a:srgbClr val="FF261B"/>
                </a:solidFill>
              </a:rPr>
              <a:t>Summary of Protein Folding  Interactions</a:t>
            </a:r>
          </a:p>
        </p:txBody>
      </p:sp>
      <p:sp>
        <p:nvSpPr>
          <p:cNvPr id="64516" name="Text Box 49"/>
          <p:cNvSpPr txBox="1">
            <a:spLocks noChangeArrowheads="1"/>
          </p:cNvSpPr>
          <p:nvPr/>
        </p:nvSpPr>
        <p:spPr bwMode="auto">
          <a:xfrm>
            <a:off x="2819400" y="914400"/>
            <a:ext cx="3276600" cy="396875"/>
          </a:xfrm>
          <a:prstGeom prst="rect">
            <a:avLst/>
          </a:prstGeom>
          <a:noFill/>
          <a:ln w="9525">
            <a:noFill/>
            <a:miter lim="800000"/>
            <a:headEnd/>
            <a:tailEnd/>
          </a:ln>
        </p:spPr>
        <p:txBody>
          <a:bodyPr>
            <a:spAutoFit/>
          </a:bodyPr>
          <a:lstStyle/>
          <a:p>
            <a:pPr>
              <a:spcBef>
                <a:spcPct val="50000"/>
              </a:spcBef>
            </a:pPr>
            <a:r>
              <a:rPr lang="en-US">
                <a:solidFill>
                  <a:srgbClr val="006600"/>
                </a:solidFill>
              </a:rPr>
              <a:t>Electrostatic Interactions</a:t>
            </a:r>
          </a:p>
        </p:txBody>
      </p:sp>
      <p:sp>
        <p:nvSpPr>
          <p:cNvPr id="64517" name="Text Box 50"/>
          <p:cNvSpPr txBox="1">
            <a:spLocks noChangeArrowheads="1"/>
          </p:cNvSpPr>
          <p:nvPr/>
        </p:nvSpPr>
        <p:spPr bwMode="auto">
          <a:xfrm>
            <a:off x="2819400" y="4038600"/>
            <a:ext cx="3276600" cy="396875"/>
          </a:xfrm>
          <a:prstGeom prst="rect">
            <a:avLst/>
          </a:prstGeom>
          <a:noFill/>
          <a:ln w="9525">
            <a:noFill/>
            <a:miter lim="800000"/>
            <a:headEnd/>
            <a:tailEnd/>
          </a:ln>
        </p:spPr>
        <p:txBody>
          <a:bodyPr>
            <a:spAutoFit/>
          </a:bodyPr>
          <a:lstStyle/>
          <a:p>
            <a:pPr>
              <a:spcBef>
                <a:spcPct val="50000"/>
              </a:spcBef>
            </a:pPr>
            <a:r>
              <a:rPr lang="en-US">
                <a:solidFill>
                  <a:srgbClr val="006600"/>
                </a:solidFill>
              </a:rPr>
              <a:t>Hydrophobic Interactions</a:t>
            </a:r>
          </a:p>
        </p:txBody>
      </p:sp>
      <p:sp>
        <p:nvSpPr>
          <p:cNvPr id="64518" name="Text Box 51"/>
          <p:cNvSpPr txBox="1">
            <a:spLocks noChangeArrowheads="1"/>
          </p:cNvSpPr>
          <p:nvPr/>
        </p:nvSpPr>
        <p:spPr bwMode="auto">
          <a:xfrm>
            <a:off x="0" y="4648200"/>
            <a:ext cx="8651875" cy="1673225"/>
          </a:xfrm>
          <a:prstGeom prst="rect">
            <a:avLst/>
          </a:prstGeom>
          <a:noFill/>
          <a:ln w="9525">
            <a:noFill/>
            <a:miter lim="800000"/>
            <a:headEnd/>
            <a:tailEnd/>
          </a:ln>
        </p:spPr>
        <p:txBody>
          <a:bodyPr wrap="none">
            <a:spAutoFit/>
          </a:bodyPr>
          <a:lstStyle/>
          <a:p>
            <a:pPr defTabSz="395288">
              <a:spcBef>
                <a:spcPct val="15000"/>
              </a:spcBef>
            </a:pPr>
            <a:r>
              <a:rPr lang="en-US" sz="1800" b="0"/>
              <a:t>Hydrophilic		 </a:t>
            </a:r>
            <a:r>
              <a:rPr lang="en-US" b="0">
                <a:solidFill>
                  <a:srgbClr val="0000FF"/>
                </a:solidFill>
                <a:sym typeface="Symbol" pitchFamily="18" charset="2"/>
              </a:rPr>
              <a:t></a:t>
            </a:r>
            <a:r>
              <a:rPr lang="en-US">
                <a:solidFill>
                  <a:srgbClr val="0000FF"/>
                </a:solidFill>
              </a:rPr>
              <a:t>G = </a:t>
            </a:r>
            <a:r>
              <a:rPr lang="en-US" b="0">
                <a:solidFill>
                  <a:srgbClr val="0000FF"/>
                </a:solidFill>
                <a:sym typeface="Symbol" pitchFamily="18" charset="2"/>
              </a:rPr>
              <a:t>H</a:t>
            </a:r>
            <a:r>
              <a:rPr lang="en-US">
                <a:solidFill>
                  <a:srgbClr val="0000FF"/>
                </a:solidFill>
              </a:rPr>
              <a:t> – T </a:t>
            </a:r>
            <a:r>
              <a:rPr lang="en-US" b="0">
                <a:solidFill>
                  <a:srgbClr val="0000FF"/>
                </a:solidFill>
                <a:sym typeface="Symbol" pitchFamily="18" charset="2"/>
              </a:rPr>
              <a:t></a:t>
            </a:r>
            <a:r>
              <a:rPr lang="en-US">
                <a:solidFill>
                  <a:srgbClr val="0000FF"/>
                </a:solidFill>
              </a:rPr>
              <a:t> S</a:t>
            </a:r>
            <a:r>
              <a:rPr lang="en-US" sz="1800" b="0"/>
              <a:t>			Solvation is favored by </a:t>
            </a:r>
            <a:r>
              <a:rPr lang="en-US" b="0">
                <a:sym typeface="Symbol" pitchFamily="18" charset="2"/>
              </a:rPr>
              <a:t>H &lt; 0</a:t>
            </a:r>
            <a:r>
              <a:rPr lang="en-US" sz="1800" b="0"/>
              <a:t> </a:t>
            </a:r>
          </a:p>
          <a:p>
            <a:pPr defTabSz="395288">
              <a:spcBef>
                <a:spcPct val="15000"/>
              </a:spcBef>
            </a:pPr>
            <a:r>
              <a:rPr lang="en-US" sz="1800" b="0"/>
              <a:t>									</a:t>
            </a:r>
            <a:r>
              <a:rPr lang="en-US" sz="1800" b="0">
                <a:solidFill>
                  <a:srgbClr val="1E783C"/>
                </a:solidFill>
              </a:rPr>
              <a:t>		</a:t>
            </a:r>
            <a:r>
              <a:rPr lang="en-US" sz="1800" b="0"/>
              <a:t>reduces ion-ion interactions</a:t>
            </a:r>
          </a:p>
          <a:p>
            <a:pPr defTabSz="395288">
              <a:spcBef>
                <a:spcPct val="15000"/>
              </a:spcBef>
            </a:pPr>
            <a:r>
              <a:rPr lang="en-US"/>
              <a:t> </a:t>
            </a:r>
            <a:endParaRPr lang="en-US" sz="1800" b="0"/>
          </a:p>
          <a:p>
            <a:pPr defTabSz="395288"/>
            <a:r>
              <a:rPr lang="en-US" sz="1800" b="0"/>
              <a:t>Hydrophobic	 </a:t>
            </a:r>
            <a:r>
              <a:rPr lang="en-US" b="0">
                <a:solidFill>
                  <a:srgbClr val="0000FF"/>
                </a:solidFill>
                <a:sym typeface="Symbol" pitchFamily="18" charset="2"/>
              </a:rPr>
              <a:t></a:t>
            </a:r>
            <a:r>
              <a:rPr lang="en-US">
                <a:solidFill>
                  <a:srgbClr val="0000FF"/>
                </a:solidFill>
              </a:rPr>
              <a:t>G = </a:t>
            </a:r>
            <a:r>
              <a:rPr lang="en-US" b="0">
                <a:solidFill>
                  <a:srgbClr val="0000FF"/>
                </a:solidFill>
                <a:sym typeface="Symbol" pitchFamily="18" charset="2"/>
              </a:rPr>
              <a:t>H</a:t>
            </a:r>
            <a:r>
              <a:rPr lang="en-US">
                <a:solidFill>
                  <a:srgbClr val="0000FF"/>
                </a:solidFill>
              </a:rPr>
              <a:t> – T </a:t>
            </a:r>
            <a:r>
              <a:rPr lang="en-US" b="0">
                <a:solidFill>
                  <a:srgbClr val="0000FF"/>
                </a:solidFill>
                <a:sym typeface="Symbol" pitchFamily="18" charset="2"/>
              </a:rPr>
              <a:t></a:t>
            </a:r>
            <a:r>
              <a:rPr lang="en-US">
                <a:solidFill>
                  <a:srgbClr val="0000FF"/>
                </a:solidFill>
              </a:rPr>
              <a:t> S</a:t>
            </a:r>
            <a:r>
              <a:rPr lang="en-US"/>
              <a:t> </a:t>
            </a:r>
            <a:r>
              <a:rPr lang="en-US" sz="1800" b="0"/>
              <a:t>			Desolvation is favored by </a:t>
            </a:r>
            <a:r>
              <a:rPr lang="en-US" b="0">
                <a:sym typeface="Symbol" pitchFamily="18" charset="2"/>
              </a:rPr>
              <a:t></a:t>
            </a:r>
            <a:r>
              <a:rPr lang="en-US"/>
              <a:t> S &gt; 0 </a:t>
            </a:r>
            <a:endParaRPr lang="en-US" sz="1800" b="0"/>
          </a:p>
          <a:p>
            <a:pPr defTabSz="395288"/>
            <a:r>
              <a:rPr lang="en-US" sz="1800" b="0"/>
              <a:t>							</a:t>
            </a:r>
            <a:r>
              <a:rPr lang="en-US"/>
              <a:t> 			</a:t>
            </a:r>
            <a:r>
              <a:rPr lang="en-US" sz="1800" b="0"/>
              <a:t>	Surface area and Temperature dependent</a:t>
            </a:r>
          </a:p>
        </p:txBody>
      </p:sp>
      <p:grpSp>
        <p:nvGrpSpPr>
          <p:cNvPr id="64519" name="Group 52"/>
          <p:cNvGrpSpPr>
            <a:grpSpLocks/>
          </p:cNvGrpSpPr>
          <p:nvPr/>
        </p:nvGrpSpPr>
        <p:grpSpPr bwMode="auto">
          <a:xfrm>
            <a:off x="7772400" y="1295400"/>
            <a:ext cx="685800" cy="457200"/>
            <a:chOff x="4800" y="1200"/>
            <a:chExt cx="432" cy="288"/>
          </a:xfrm>
        </p:grpSpPr>
        <p:sp>
          <p:nvSpPr>
            <p:cNvPr id="64520" name="Oval 53"/>
            <p:cNvSpPr>
              <a:spLocks noChangeArrowheads="1"/>
            </p:cNvSpPr>
            <p:nvPr/>
          </p:nvSpPr>
          <p:spPr bwMode="auto">
            <a:xfrm>
              <a:off x="4800" y="1200"/>
              <a:ext cx="432" cy="288"/>
            </a:xfrm>
            <a:prstGeom prst="ellipse">
              <a:avLst/>
            </a:prstGeom>
            <a:solidFill>
              <a:schemeClr val="accent1"/>
            </a:solidFill>
            <a:ln w="38100">
              <a:solidFill>
                <a:schemeClr val="hlink"/>
              </a:solidFill>
              <a:round/>
              <a:headEnd/>
              <a:tailEnd/>
            </a:ln>
          </p:spPr>
          <p:txBody>
            <a:bodyPr wrap="none" anchor="ctr"/>
            <a:lstStyle/>
            <a:p>
              <a:endParaRPr lang="en-US"/>
            </a:p>
          </p:txBody>
        </p:sp>
        <p:sp>
          <p:nvSpPr>
            <p:cNvPr id="64521" name="Text Box 54"/>
            <p:cNvSpPr txBox="1">
              <a:spLocks noChangeArrowheads="1"/>
            </p:cNvSpPr>
            <p:nvPr/>
          </p:nvSpPr>
          <p:spPr bwMode="auto">
            <a:xfrm>
              <a:off x="4800" y="1224"/>
              <a:ext cx="428" cy="231"/>
            </a:xfrm>
            <a:prstGeom prst="rect">
              <a:avLst/>
            </a:prstGeom>
            <a:noFill/>
            <a:ln w="9525">
              <a:noFill/>
              <a:miter lim="800000"/>
              <a:headEnd/>
              <a:tailEnd/>
            </a:ln>
          </p:spPr>
          <p:txBody>
            <a:bodyPr wrap="none">
              <a:spAutoFit/>
            </a:bodyPr>
            <a:lstStyle/>
            <a:p>
              <a:pPr algn="ctr"/>
              <a:r>
                <a:rPr lang="en-US" sz="1800" b="0">
                  <a:latin typeface="Arial" pitchFamily="34" charset="0"/>
                </a:rPr>
                <a:t>Core</a:t>
              </a:r>
              <a:endParaRPr lang="en-US"/>
            </a:p>
          </p:txBody>
        </p:sp>
      </p:gr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81000"/>
            <a:ext cx="7772400" cy="990600"/>
          </a:xfrm>
        </p:spPr>
        <p:txBody>
          <a:bodyPr/>
          <a:lstStyle/>
          <a:p>
            <a:pPr eaLnBrk="1" hangingPunct="1"/>
            <a:r>
              <a:rPr lang="en-US" b="1">
                <a:solidFill>
                  <a:schemeClr val="hlink"/>
                </a:solidFill>
                <a:latin typeface="Franklin Gothic Medium" pitchFamily="34" charset="0"/>
              </a:rPr>
              <a:t>What we hope to learn</a:t>
            </a:r>
          </a:p>
        </p:txBody>
      </p:sp>
      <p:sp>
        <p:nvSpPr>
          <p:cNvPr id="66563" name="Rectangle 3"/>
          <p:cNvSpPr>
            <a:spLocks noGrp="1" noChangeArrowheads="1"/>
          </p:cNvSpPr>
          <p:nvPr>
            <p:ph type="body" idx="1"/>
          </p:nvPr>
        </p:nvSpPr>
        <p:spPr>
          <a:xfrm>
            <a:off x="609600" y="1447800"/>
            <a:ext cx="8077200" cy="4800600"/>
          </a:xfrm>
        </p:spPr>
        <p:txBody>
          <a:bodyPr/>
          <a:lstStyle/>
          <a:p>
            <a:pPr eaLnBrk="1" hangingPunct="1">
              <a:lnSpc>
                <a:spcPct val="90000"/>
              </a:lnSpc>
              <a:buClr>
                <a:schemeClr val="tx1"/>
              </a:buClr>
            </a:pPr>
            <a:r>
              <a:rPr lang="en-US">
                <a:solidFill>
                  <a:srgbClr val="0000FF"/>
                </a:solidFill>
                <a:latin typeface="Franklin Gothic Medium" pitchFamily="34" charset="0"/>
              </a:rPr>
              <a:t> Review of Forces that drive folding</a:t>
            </a:r>
          </a:p>
          <a:p>
            <a:pPr eaLnBrk="1" hangingPunct="1">
              <a:lnSpc>
                <a:spcPct val="90000"/>
              </a:lnSpc>
              <a:buClr>
                <a:schemeClr val="tx1"/>
              </a:buClr>
            </a:pPr>
            <a:r>
              <a:rPr lang="en-US">
                <a:solidFill>
                  <a:srgbClr val="0000FF"/>
                </a:solidFill>
                <a:latin typeface="Franklin Gothic Medium" pitchFamily="34" charset="0"/>
              </a:rPr>
              <a:t> Motifs or supersecondary structure</a:t>
            </a:r>
          </a:p>
          <a:p>
            <a:pPr eaLnBrk="1" hangingPunct="1">
              <a:lnSpc>
                <a:spcPct val="90000"/>
              </a:lnSpc>
              <a:buClr>
                <a:schemeClr val="tx1"/>
              </a:buClr>
            </a:pPr>
            <a:r>
              <a:rPr lang="en-US">
                <a:solidFill>
                  <a:srgbClr val="0000FF"/>
                </a:solidFill>
                <a:latin typeface="Franklin Gothic Medium" pitchFamily="34" charset="0"/>
              </a:rPr>
              <a:t> Structural Domains</a:t>
            </a:r>
          </a:p>
          <a:p>
            <a:pPr eaLnBrk="1" hangingPunct="1">
              <a:lnSpc>
                <a:spcPct val="90000"/>
              </a:lnSpc>
              <a:buClr>
                <a:schemeClr val="tx1"/>
              </a:buClr>
            </a:pPr>
            <a:r>
              <a:rPr lang="en-US">
                <a:solidFill>
                  <a:srgbClr val="0000FF"/>
                </a:solidFill>
                <a:latin typeface="Franklin Gothic Medium" pitchFamily="34" charset="0"/>
              </a:rPr>
              <a:t> Finding out more about structures</a:t>
            </a:r>
          </a:p>
          <a:p>
            <a:pPr eaLnBrk="1" hangingPunct="1">
              <a:lnSpc>
                <a:spcPct val="90000"/>
              </a:lnSpc>
              <a:buClr>
                <a:schemeClr val="tx1"/>
              </a:buClr>
            </a:pPr>
            <a:r>
              <a:rPr lang="en-US">
                <a:solidFill>
                  <a:srgbClr val="0000FF"/>
                </a:solidFill>
                <a:latin typeface="Franklin Gothic Medium" pitchFamily="34" charset="0"/>
              </a:rPr>
              <a:t> UniProt Classification Databases</a:t>
            </a:r>
          </a:p>
          <a:p>
            <a:pPr eaLnBrk="1" hangingPunct="1">
              <a:lnSpc>
                <a:spcPct val="90000"/>
              </a:lnSpc>
              <a:buClr>
                <a:schemeClr val="tx1"/>
              </a:buClr>
            </a:pPr>
            <a:r>
              <a:rPr lang="en-US">
                <a:solidFill>
                  <a:srgbClr val="0000FF"/>
                </a:solidFill>
                <a:latin typeface="Franklin Gothic Medium" pitchFamily="34" charset="0"/>
              </a:rPr>
              <a:t> Discussion of Chapter 1 (C&amp;H)</a:t>
            </a:r>
          </a:p>
          <a:p>
            <a:pPr eaLnBrk="1" hangingPunct="1">
              <a:lnSpc>
                <a:spcPct val="90000"/>
              </a:lnSpc>
              <a:buClr>
                <a:schemeClr val="tx1"/>
              </a:buClr>
            </a:pPr>
            <a:r>
              <a:rPr lang="en-US">
                <a:solidFill>
                  <a:srgbClr val="0000FF"/>
                </a:solidFill>
                <a:latin typeface="Franklin Gothic Medium" pitchFamily="34" charset="0"/>
              </a:rPr>
              <a:t> Assignments: </a:t>
            </a:r>
            <a:br>
              <a:rPr lang="en-US">
                <a:solidFill>
                  <a:srgbClr val="0000FF"/>
                </a:solidFill>
                <a:latin typeface="Franklin Gothic Medium" pitchFamily="34" charset="0"/>
              </a:rPr>
            </a:br>
            <a:r>
              <a:rPr lang="en-US">
                <a:solidFill>
                  <a:srgbClr val="0000FF"/>
                </a:solidFill>
                <a:latin typeface="Franklin Gothic Medium" pitchFamily="34" charset="0"/>
              </a:rPr>
              <a:t>      Finish VMD Laboratory</a:t>
            </a:r>
            <a:br>
              <a:rPr lang="en-US">
                <a:solidFill>
                  <a:srgbClr val="0000FF"/>
                </a:solidFill>
                <a:latin typeface="Franklin Gothic Medium" pitchFamily="34" charset="0"/>
              </a:rPr>
            </a:br>
            <a:r>
              <a:rPr lang="en-US">
                <a:solidFill>
                  <a:srgbClr val="0000FF"/>
                </a:solidFill>
                <a:latin typeface="Franklin Gothic Medium" pitchFamily="34" charset="0"/>
              </a:rPr>
              <a:t>      Start constructing your Web Page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879600" y="6172200"/>
            <a:ext cx="5283200" cy="336550"/>
          </a:xfrm>
          <a:prstGeom prst="rect">
            <a:avLst/>
          </a:prstGeom>
          <a:noFill/>
          <a:ln w="9525">
            <a:noFill/>
            <a:miter lim="800000"/>
            <a:headEnd/>
            <a:tailEnd/>
          </a:ln>
        </p:spPr>
        <p:txBody>
          <a:bodyPr wrap="none">
            <a:spAutoFit/>
          </a:bodyPr>
          <a:lstStyle/>
          <a:p>
            <a:r>
              <a:rPr lang="en-US" sz="1600" b="0">
                <a:solidFill>
                  <a:srgbClr val="006666"/>
                </a:solidFill>
              </a:rPr>
              <a:t>From: Brandon &amp; Tooze, “Introduction to Protein Structure”</a:t>
            </a:r>
          </a:p>
        </p:txBody>
      </p:sp>
      <p:pic>
        <p:nvPicPr>
          <p:cNvPr id="67587" name="Picture 3" descr="primary_to_quat"/>
          <p:cNvPicPr>
            <a:picLocks noChangeAspect="1" noChangeArrowheads="1"/>
          </p:cNvPicPr>
          <p:nvPr/>
        </p:nvPicPr>
        <p:blipFill>
          <a:blip r:embed="rId3" cstate="print">
            <a:lum bright="6000" contrast="36000"/>
          </a:blip>
          <a:srcRect l="24756" t="10066" r="60979"/>
          <a:stretch>
            <a:fillRect/>
          </a:stretch>
        </p:blipFill>
        <p:spPr bwMode="auto">
          <a:xfrm>
            <a:off x="2286000" y="2819400"/>
            <a:ext cx="1295400" cy="3035300"/>
          </a:xfrm>
          <a:prstGeom prst="rect">
            <a:avLst/>
          </a:prstGeom>
          <a:noFill/>
          <a:ln w="9525">
            <a:noFill/>
            <a:miter lim="800000"/>
            <a:headEnd/>
            <a:tailEnd/>
          </a:ln>
        </p:spPr>
      </p:pic>
      <p:sp>
        <p:nvSpPr>
          <p:cNvPr id="67588" name="Oval 4"/>
          <p:cNvSpPr>
            <a:spLocks noChangeArrowheads="1"/>
          </p:cNvSpPr>
          <p:nvPr/>
        </p:nvSpPr>
        <p:spPr bwMode="auto">
          <a:xfrm>
            <a:off x="2209800" y="2362200"/>
            <a:ext cx="1371600" cy="3581400"/>
          </a:xfrm>
          <a:prstGeom prst="ellipse">
            <a:avLst/>
          </a:prstGeom>
          <a:noFill/>
          <a:ln w="38100">
            <a:solidFill>
              <a:srgbClr val="FFFF00"/>
            </a:solidFill>
            <a:round/>
            <a:headEnd/>
            <a:tailEnd/>
          </a:ln>
        </p:spPr>
        <p:txBody>
          <a:bodyPr wrap="none" anchor="ctr"/>
          <a:lstStyle/>
          <a:p>
            <a:endParaRPr lang="en-US"/>
          </a:p>
        </p:txBody>
      </p:sp>
      <p:sp>
        <p:nvSpPr>
          <p:cNvPr id="67589" name="Text Box 5"/>
          <p:cNvSpPr txBox="1">
            <a:spLocks noChangeArrowheads="1"/>
          </p:cNvSpPr>
          <p:nvPr/>
        </p:nvSpPr>
        <p:spPr bwMode="auto">
          <a:xfrm>
            <a:off x="1752600" y="2438400"/>
            <a:ext cx="2362200" cy="396875"/>
          </a:xfrm>
          <a:prstGeom prst="rect">
            <a:avLst/>
          </a:prstGeom>
          <a:noFill/>
          <a:ln w="9525">
            <a:noFill/>
            <a:miter lim="800000"/>
            <a:headEnd/>
            <a:tailEnd/>
          </a:ln>
        </p:spPr>
        <p:txBody>
          <a:bodyPr wrap="none">
            <a:spAutoFit/>
          </a:bodyPr>
          <a:lstStyle/>
          <a:p>
            <a:r>
              <a:rPr lang="en-US" b="0"/>
              <a:t>Secondary structure</a:t>
            </a:r>
          </a:p>
        </p:txBody>
      </p:sp>
      <p:sp>
        <p:nvSpPr>
          <p:cNvPr id="67590" name="Text Box 6"/>
          <p:cNvSpPr txBox="1">
            <a:spLocks noChangeArrowheads="1"/>
          </p:cNvSpPr>
          <p:nvPr/>
        </p:nvSpPr>
        <p:spPr bwMode="auto">
          <a:xfrm>
            <a:off x="4257675" y="3352800"/>
            <a:ext cx="1990725" cy="1800225"/>
          </a:xfrm>
          <a:prstGeom prst="rect">
            <a:avLst/>
          </a:prstGeom>
          <a:noFill/>
          <a:ln w="9525">
            <a:noFill/>
            <a:miter lim="800000"/>
            <a:headEnd/>
            <a:tailEnd/>
          </a:ln>
        </p:spPr>
        <p:txBody>
          <a:bodyPr wrap="none">
            <a:spAutoFit/>
          </a:bodyPr>
          <a:lstStyle/>
          <a:p>
            <a:pPr algn="ctr"/>
            <a:r>
              <a:rPr lang="en-US" sz="2800" b="0">
                <a:latin typeface="Symbol" pitchFamily="18" charset="2"/>
              </a:rPr>
              <a:t>a</a:t>
            </a:r>
            <a:r>
              <a:rPr lang="en-US" sz="2800" b="0"/>
              <a:t>-helix</a:t>
            </a:r>
          </a:p>
          <a:p>
            <a:pPr algn="ctr"/>
            <a:r>
              <a:rPr lang="en-US" sz="2800" b="0">
                <a:latin typeface="Symbol" pitchFamily="18" charset="2"/>
              </a:rPr>
              <a:t>b</a:t>
            </a:r>
            <a:r>
              <a:rPr lang="en-US" sz="2800" b="0"/>
              <a:t>-sheet</a:t>
            </a:r>
          </a:p>
          <a:p>
            <a:pPr algn="ctr"/>
            <a:r>
              <a:rPr lang="en-US" sz="2800" b="0"/>
              <a:t>loop or turn</a:t>
            </a:r>
          </a:p>
          <a:p>
            <a:pPr algn="ctr"/>
            <a:r>
              <a:rPr lang="en-US" sz="2800" b="0"/>
              <a:t>random coil</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68611"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68612"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68613"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68614"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68615"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68616"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68617" name="Text Box 10"/>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a:p>
            <a:r>
              <a:rPr lang="en-US" b="0">
                <a:solidFill>
                  <a:srgbClr val="0000FF"/>
                </a:solidFill>
              </a:rPr>
              <a:t>Glutamic acid 	GLU	</a:t>
            </a:r>
            <a:r>
              <a:rPr lang="en-US">
                <a:solidFill>
                  <a:srgbClr val="0000FF"/>
                </a:solidFill>
              </a:rPr>
              <a:t>E</a:t>
            </a:r>
          </a:p>
          <a:p>
            <a:r>
              <a:rPr lang="en-US" b="0">
                <a:solidFill>
                  <a:srgbClr val="0000FF"/>
                </a:solidFill>
              </a:rPr>
              <a:t>Aspartic acid	ASP	</a:t>
            </a:r>
            <a:r>
              <a:rPr lang="en-US">
                <a:solidFill>
                  <a:srgbClr val="0000FF"/>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rgbClr val="0000FF"/>
                </a:solidFill>
              </a:rPr>
              <a:t>Lysine		LYS	</a:t>
            </a:r>
            <a:r>
              <a:rPr lang="en-US">
                <a:solidFill>
                  <a:srgbClr val="0000FF"/>
                </a:solidFill>
              </a:rPr>
              <a:t>K</a:t>
            </a:r>
          </a:p>
          <a:p>
            <a:r>
              <a:rPr lang="en-US" b="0">
                <a:solidFill>
                  <a:srgbClr val="0000FF"/>
                </a:solidFill>
              </a:rPr>
              <a:t>Arginine		ARG	</a:t>
            </a:r>
            <a:r>
              <a:rPr lang="en-US">
                <a:solidFill>
                  <a:srgbClr val="0000FF"/>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rgbClr val="0000FF"/>
                </a:solidFill>
              </a:rPr>
              <a:t>Histidine	HIS	</a:t>
            </a:r>
            <a:r>
              <a:rPr lang="en-US">
                <a:solidFill>
                  <a:srgbClr val="0000FF"/>
                </a:solidFill>
              </a:rPr>
              <a:t>H</a:t>
            </a:r>
          </a:p>
          <a:p>
            <a:r>
              <a:rPr lang="en-US" b="0">
                <a:solidFill>
                  <a:srgbClr val="0000FF"/>
                </a:solidFill>
              </a:rPr>
              <a:t>Cysteine	CYS	</a:t>
            </a:r>
            <a:r>
              <a:rPr lang="en-US">
                <a:solidFill>
                  <a:srgbClr val="0000FF"/>
                </a:solidFill>
              </a:rPr>
              <a:t>C</a:t>
            </a:r>
          </a:p>
        </p:txBody>
      </p:sp>
      <p:sp>
        <p:nvSpPr>
          <p:cNvPr id="26627" name="Text Box 5"/>
          <p:cNvSpPr txBox="1">
            <a:spLocks noChangeArrowheads="1"/>
          </p:cNvSpPr>
          <p:nvPr/>
        </p:nvSpPr>
        <p:spPr bwMode="auto">
          <a:xfrm>
            <a:off x="3305175" y="1593850"/>
            <a:ext cx="1768475" cy="701675"/>
          </a:xfrm>
          <a:prstGeom prst="rect">
            <a:avLst/>
          </a:prstGeom>
          <a:noFill/>
          <a:ln w="9525">
            <a:noFill/>
            <a:miter lim="800000"/>
            <a:headEnd/>
            <a:tailEnd/>
          </a:ln>
        </p:spPr>
        <p:txBody>
          <a:bodyPr>
            <a:spAutoFit/>
          </a:bodyPr>
          <a:lstStyle/>
          <a:p>
            <a:pPr algn="ctr"/>
            <a:r>
              <a:rPr lang="en-US" b="0"/>
              <a:t>Hydrophobic amino acids</a:t>
            </a:r>
          </a:p>
        </p:txBody>
      </p:sp>
      <p:sp>
        <p:nvSpPr>
          <p:cNvPr id="26628" name="AutoShape 6"/>
          <p:cNvSpPr>
            <a:spLocks/>
          </p:cNvSpPr>
          <p:nvPr/>
        </p:nvSpPr>
        <p:spPr bwMode="auto">
          <a:xfrm>
            <a:off x="4943475" y="981075"/>
            <a:ext cx="152400" cy="1981200"/>
          </a:xfrm>
          <a:prstGeom prst="leftBrace">
            <a:avLst>
              <a:gd name="adj1" fmla="val 108333"/>
              <a:gd name="adj2" fmla="val 50000"/>
            </a:avLst>
          </a:prstGeom>
          <a:noFill/>
          <a:ln w="28575">
            <a:solidFill>
              <a:schemeClr val="hlink"/>
            </a:solidFill>
            <a:round/>
            <a:headEnd/>
            <a:tailEnd/>
          </a:ln>
        </p:spPr>
        <p:txBody>
          <a:bodyPr wrap="none" anchor="ctr"/>
          <a:lstStyle/>
          <a:p>
            <a:endParaRPr lang="en-US"/>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1046"/>
          <p:cNvSpPr>
            <a:spLocks noChangeShapeType="1"/>
          </p:cNvSpPr>
          <p:nvPr/>
        </p:nvSpPr>
        <p:spPr bwMode="auto">
          <a:xfrm>
            <a:off x="1689100" y="1104900"/>
            <a:ext cx="0" cy="609600"/>
          </a:xfrm>
          <a:prstGeom prst="line">
            <a:avLst/>
          </a:prstGeom>
          <a:noFill/>
          <a:ln w="38100">
            <a:solidFill>
              <a:schemeClr val="hlink"/>
            </a:solidFill>
            <a:round/>
            <a:headEnd/>
            <a:tailEnd type="triangle" w="med" len="med"/>
          </a:ln>
        </p:spPr>
        <p:txBody>
          <a:bodyPr/>
          <a:lstStyle/>
          <a:p>
            <a:endParaRPr lang="en-US"/>
          </a:p>
        </p:txBody>
      </p:sp>
      <p:sp>
        <p:nvSpPr>
          <p:cNvPr id="69635" name="Line 1043"/>
          <p:cNvSpPr>
            <a:spLocks noChangeShapeType="1"/>
          </p:cNvSpPr>
          <p:nvPr/>
        </p:nvSpPr>
        <p:spPr bwMode="auto">
          <a:xfrm>
            <a:off x="1358900" y="2159000"/>
            <a:ext cx="0" cy="609600"/>
          </a:xfrm>
          <a:prstGeom prst="line">
            <a:avLst/>
          </a:prstGeom>
          <a:noFill/>
          <a:ln w="38100">
            <a:solidFill>
              <a:schemeClr val="hlink"/>
            </a:solidFill>
            <a:round/>
            <a:headEnd/>
            <a:tailEnd type="triangle" w="med" len="med"/>
          </a:ln>
        </p:spPr>
        <p:txBody>
          <a:bodyPr/>
          <a:lstStyle/>
          <a:p>
            <a:endParaRPr lang="en-US"/>
          </a:p>
        </p:txBody>
      </p:sp>
      <p:sp>
        <p:nvSpPr>
          <p:cNvPr id="69636" name="Line 1042"/>
          <p:cNvSpPr>
            <a:spLocks noChangeShapeType="1"/>
          </p:cNvSpPr>
          <p:nvPr/>
        </p:nvSpPr>
        <p:spPr bwMode="auto">
          <a:xfrm>
            <a:off x="1943100" y="2336800"/>
            <a:ext cx="0" cy="609600"/>
          </a:xfrm>
          <a:prstGeom prst="line">
            <a:avLst/>
          </a:prstGeom>
          <a:noFill/>
          <a:ln w="38100">
            <a:solidFill>
              <a:schemeClr val="hlink"/>
            </a:solidFill>
            <a:round/>
            <a:headEnd/>
            <a:tailEnd type="triangle" w="med" len="med"/>
          </a:ln>
        </p:spPr>
        <p:txBody>
          <a:bodyPr/>
          <a:lstStyle/>
          <a:p>
            <a:endParaRPr lang="en-US"/>
          </a:p>
        </p:txBody>
      </p:sp>
      <p:sp>
        <p:nvSpPr>
          <p:cNvPr id="69637" name="Line 1039"/>
          <p:cNvSpPr>
            <a:spLocks noChangeShapeType="1"/>
          </p:cNvSpPr>
          <p:nvPr/>
        </p:nvSpPr>
        <p:spPr bwMode="auto">
          <a:xfrm>
            <a:off x="1549400" y="3416300"/>
            <a:ext cx="0" cy="609600"/>
          </a:xfrm>
          <a:prstGeom prst="line">
            <a:avLst/>
          </a:prstGeom>
          <a:noFill/>
          <a:ln w="38100">
            <a:solidFill>
              <a:schemeClr val="hlink"/>
            </a:solidFill>
            <a:round/>
            <a:headEnd/>
            <a:tailEnd type="triangle" w="med" len="med"/>
          </a:ln>
        </p:spPr>
        <p:txBody>
          <a:bodyPr/>
          <a:lstStyle/>
          <a:p>
            <a:endParaRPr lang="en-US"/>
          </a:p>
        </p:txBody>
      </p:sp>
      <p:sp>
        <p:nvSpPr>
          <p:cNvPr id="69638" name="Line 1040"/>
          <p:cNvSpPr>
            <a:spLocks noChangeShapeType="1"/>
          </p:cNvSpPr>
          <p:nvPr/>
        </p:nvSpPr>
        <p:spPr bwMode="auto">
          <a:xfrm>
            <a:off x="1308100" y="3048000"/>
            <a:ext cx="0" cy="609600"/>
          </a:xfrm>
          <a:prstGeom prst="line">
            <a:avLst/>
          </a:prstGeom>
          <a:noFill/>
          <a:ln w="38100">
            <a:solidFill>
              <a:schemeClr val="hlink"/>
            </a:solidFill>
            <a:round/>
            <a:headEnd/>
            <a:tailEnd type="triangle" w="med" len="med"/>
          </a:ln>
        </p:spPr>
        <p:txBody>
          <a:bodyPr/>
          <a:lstStyle/>
          <a:p>
            <a:endParaRPr lang="en-US"/>
          </a:p>
        </p:txBody>
      </p:sp>
      <p:sp>
        <p:nvSpPr>
          <p:cNvPr id="69639" name="Line 1038"/>
          <p:cNvSpPr>
            <a:spLocks noChangeShapeType="1"/>
          </p:cNvSpPr>
          <p:nvPr/>
        </p:nvSpPr>
        <p:spPr bwMode="auto">
          <a:xfrm>
            <a:off x="2019300" y="3733800"/>
            <a:ext cx="0" cy="609600"/>
          </a:xfrm>
          <a:prstGeom prst="line">
            <a:avLst/>
          </a:prstGeom>
          <a:noFill/>
          <a:ln w="38100">
            <a:solidFill>
              <a:schemeClr val="hlink"/>
            </a:solidFill>
            <a:round/>
            <a:headEnd/>
            <a:tailEnd type="triangle" w="med" len="med"/>
          </a:ln>
        </p:spPr>
        <p:txBody>
          <a:bodyPr/>
          <a:lstStyle/>
          <a:p>
            <a:endParaRPr lang="en-US"/>
          </a:p>
        </p:txBody>
      </p:sp>
      <p:pic>
        <p:nvPicPr>
          <p:cNvPr id="69640" name="Picture 1026"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69641" name="Line 1027"/>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69642" name="Line 1028"/>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69643" name="Line 1029"/>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69644" name="Line 1030"/>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69645" name="Line 1031"/>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69646" name="Text Box 1032"/>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69647" name="Text Box 1033"/>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69648" name="Text Box 1034"/>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69649" name="Text Box 1036"/>
          <p:cNvSpPr txBox="1">
            <a:spLocks noChangeArrowheads="1"/>
          </p:cNvSpPr>
          <p:nvPr/>
        </p:nvSpPr>
        <p:spPr bwMode="auto">
          <a:xfrm>
            <a:off x="609600" y="4648200"/>
            <a:ext cx="725488" cy="396875"/>
          </a:xfrm>
          <a:prstGeom prst="rect">
            <a:avLst/>
          </a:prstGeom>
          <a:noFill/>
          <a:ln w="9525">
            <a:noFill/>
            <a:miter lim="800000"/>
            <a:headEnd/>
            <a:tailEnd/>
          </a:ln>
        </p:spPr>
        <p:txBody>
          <a:bodyPr wrap="none">
            <a:spAutoFit/>
          </a:bodyPr>
          <a:lstStyle/>
          <a:p>
            <a:r>
              <a:rPr lang="en-US">
                <a:solidFill>
                  <a:srgbClr val="0000FF"/>
                </a:solidFill>
              </a:rPr>
              <a:t>NH +</a:t>
            </a:r>
          </a:p>
        </p:txBody>
      </p:sp>
      <p:sp>
        <p:nvSpPr>
          <p:cNvPr id="69650" name="Line 1037"/>
          <p:cNvSpPr>
            <a:spLocks noChangeShapeType="1"/>
          </p:cNvSpPr>
          <p:nvPr/>
        </p:nvSpPr>
        <p:spPr bwMode="auto">
          <a:xfrm>
            <a:off x="1727200" y="4114800"/>
            <a:ext cx="0" cy="609600"/>
          </a:xfrm>
          <a:prstGeom prst="line">
            <a:avLst/>
          </a:prstGeom>
          <a:noFill/>
          <a:ln w="38100">
            <a:solidFill>
              <a:schemeClr val="hlink"/>
            </a:solidFill>
            <a:round/>
            <a:headEnd/>
            <a:tailEnd type="triangle" w="med" len="med"/>
          </a:ln>
        </p:spPr>
        <p:txBody>
          <a:bodyPr/>
          <a:lstStyle/>
          <a:p>
            <a:endParaRPr lang="en-US"/>
          </a:p>
        </p:txBody>
      </p:sp>
      <p:sp>
        <p:nvSpPr>
          <p:cNvPr id="69651" name="Line 1041"/>
          <p:cNvSpPr>
            <a:spLocks noChangeShapeType="1"/>
          </p:cNvSpPr>
          <p:nvPr/>
        </p:nvSpPr>
        <p:spPr bwMode="auto">
          <a:xfrm>
            <a:off x="1816100" y="2806700"/>
            <a:ext cx="0" cy="609600"/>
          </a:xfrm>
          <a:prstGeom prst="line">
            <a:avLst/>
          </a:prstGeom>
          <a:noFill/>
          <a:ln w="38100">
            <a:solidFill>
              <a:schemeClr val="hlink"/>
            </a:solidFill>
            <a:round/>
            <a:headEnd/>
            <a:tailEnd type="triangle" w="med" len="med"/>
          </a:ln>
        </p:spPr>
        <p:txBody>
          <a:bodyPr/>
          <a:lstStyle/>
          <a:p>
            <a:endParaRPr lang="en-US"/>
          </a:p>
        </p:txBody>
      </p:sp>
      <p:sp>
        <p:nvSpPr>
          <p:cNvPr id="69652" name="Line 1044"/>
          <p:cNvSpPr>
            <a:spLocks noChangeShapeType="1"/>
          </p:cNvSpPr>
          <p:nvPr/>
        </p:nvSpPr>
        <p:spPr bwMode="auto">
          <a:xfrm>
            <a:off x="1447800" y="1689100"/>
            <a:ext cx="0" cy="609600"/>
          </a:xfrm>
          <a:prstGeom prst="line">
            <a:avLst/>
          </a:prstGeom>
          <a:noFill/>
          <a:ln w="38100">
            <a:solidFill>
              <a:schemeClr val="hlink"/>
            </a:solidFill>
            <a:round/>
            <a:headEnd/>
            <a:tailEnd type="triangle" w="med" len="med"/>
          </a:ln>
        </p:spPr>
        <p:txBody>
          <a:bodyPr/>
          <a:lstStyle/>
          <a:p>
            <a:endParaRPr lang="en-US"/>
          </a:p>
        </p:txBody>
      </p:sp>
      <p:sp>
        <p:nvSpPr>
          <p:cNvPr id="69653" name="Line 1045"/>
          <p:cNvSpPr>
            <a:spLocks noChangeShapeType="1"/>
          </p:cNvSpPr>
          <p:nvPr/>
        </p:nvSpPr>
        <p:spPr bwMode="auto">
          <a:xfrm>
            <a:off x="1943100" y="1346200"/>
            <a:ext cx="0" cy="609600"/>
          </a:xfrm>
          <a:prstGeom prst="line">
            <a:avLst/>
          </a:prstGeom>
          <a:noFill/>
          <a:ln w="38100">
            <a:solidFill>
              <a:schemeClr val="hlink"/>
            </a:solidFill>
            <a:round/>
            <a:headEnd/>
            <a:tailEnd type="triangle" w="med" len="med"/>
          </a:ln>
        </p:spPr>
        <p:txBody>
          <a:bodyPr/>
          <a:lstStyle/>
          <a:p>
            <a:endParaRPr lang="en-US"/>
          </a:p>
        </p:txBody>
      </p:sp>
      <p:sp>
        <p:nvSpPr>
          <p:cNvPr id="69654" name="Text Box 1047"/>
          <p:cNvSpPr txBox="1">
            <a:spLocks noChangeArrowheads="1"/>
          </p:cNvSpPr>
          <p:nvPr/>
        </p:nvSpPr>
        <p:spPr bwMode="auto">
          <a:xfrm>
            <a:off x="533400" y="990600"/>
            <a:ext cx="831850" cy="396875"/>
          </a:xfrm>
          <a:prstGeom prst="rect">
            <a:avLst/>
          </a:prstGeom>
          <a:noFill/>
          <a:ln w="9525">
            <a:noFill/>
            <a:miter lim="800000"/>
            <a:headEnd/>
            <a:tailEnd/>
          </a:ln>
        </p:spPr>
        <p:txBody>
          <a:bodyPr wrap="none">
            <a:spAutoFit/>
          </a:bodyPr>
          <a:lstStyle/>
          <a:p>
            <a:r>
              <a:rPr lang="en-US">
                <a:solidFill>
                  <a:srgbClr val="0000FF"/>
                </a:solidFill>
              </a:rPr>
              <a:t>C=O --</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26"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0659" name="Line 1027"/>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0660" name="Line 1028"/>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0661" name="Line 1029"/>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0662" name="Line 1030"/>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0663" name="Line 1031"/>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0664" name="Text Box 1032"/>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0665" name="Text Box 1033"/>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0666" name="Text Box 1034"/>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0667" name="Text Box 1035"/>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0668" name="Text Box 1036"/>
          <p:cNvSpPr txBox="1">
            <a:spLocks noChangeArrowheads="1"/>
          </p:cNvSpPr>
          <p:nvPr/>
        </p:nvSpPr>
        <p:spPr bwMode="auto">
          <a:xfrm>
            <a:off x="4419600" y="5638800"/>
            <a:ext cx="3770313" cy="701675"/>
          </a:xfrm>
          <a:prstGeom prst="rect">
            <a:avLst/>
          </a:prstGeom>
          <a:noFill/>
          <a:ln w="9525">
            <a:noFill/>
            <a:miter lim="800000"/>
            <a:headEnd/>
            <a:tailEnd/>
          </a:ln>
        </p:spPr>
        <p:txBody>
          <a:bodyPr wrap="none">
            <a:spAutoFit/>
          </a:bodyPr>
          <a:lstStyle/>
          <a:p>
            <a:r>
              <a:rPr lang="en-US"/>
              <a:t>PRO is OK as a N-cap</a:t>
            </a:r>
          </a:p>
          <a:p>
            <a:r>
              <a:rPr lang="en-US"/>
              <a:t>ASP is a good N-cap (balances +)</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1683"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1684"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1685"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1686"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1687"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1688"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1689" name="Text Box 9"/>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1690" name="Text Box 10"/>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1691" name="Text Box 11"/>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1692" name="Text Box 12"/>
          <p:cNvSpPr txBox="1">
            <a:spLocks noChangeArrowheads="1"/>
          </p:cNvSpPr>
          <p:nvPr/>
        </p:nvSpPr>
        <p:spPr bwMode="auto">
          <a:xfrm>
            <a:off x="2209800" y="1295400"/>
            <a:ext cx="304800" cy="3444875"/>
          </a:xfrm>
          <a:prstGeom prst="rect">
            <a:avLst/>
          </a:prstGeom>
          <a:noFill/>
          <a:ln w="9525">
            <a:noFill/>
            <a:miter lim="800000"/>
            <a:headEnd/>
            <a:tailEnd/>
          </a:ln>
        </p:spPr>
        <p:txBody>
          <a:bodyPr>
            <a:spAutoFit/>
          </a:bodyPr>
          <a:lstStyle/>
          <a:p>
            <a:r>
              <a:rPr lang="en-US">
                <a:solidFill>
                  <a:schemeClr val="hlink"/>
                </a:solidFill>
              </a:rPr>
              <a:t>hydrophobic</a:t>
            </a:r>
          </a:p>
        </p:txBody>
      </p:sp>
      <p:sp>
        <p:nvSpPr>
          <p:cNvPr id="71693" name="Text Box 13"/>
          <p:cNvSpPr txBox="1">
            <a:spLocks noChangeArrowheads="1"/>
          </p:cNvSpPr>
          <p:nvPr/>
        </p:nvSpPr>
        <p:spPr bwMode="auto">
          <a:xfrm>
            <a:off x="685800" y="1143000"/>
            <a:ext cx="304800" cy="3749675"/>
          </a:xfrm>
          <a:prstGeom prst="rect">
            <a:avLst/>
          </a:prstGeom>
          <a:noFill/>
          <a:ln w="9525">
            <a:noFill/>
            <a:miter lim="800000"/>
            <a:headEnd/>
            <a:tailEnd/>
          </a:ln>
        </p:spPr>
        <p:txBody>
          <a:bodyPr>
            <a:spAutoFit/>
          </a:bodyPr>
          <a:lstStyle/>
          <a:p>
            <a:r>
              <a:rPr lang="en-US">
                <a:solidFill>
                  <a:schemeClr val="hlink"/>
                </a:solidFill>
              </a:rPr>
              <a:t>hydrophillic</a:t>
            </a:r>
          </a:p>
        </p:txBody>
      </p:sp>
      <p:sp>
        <p:nvSpPr>
          <p:cNvPr id="71694" name="Text Box 14"/>
          <p:cNvSpPr txBox="1">
            <a:spLocks noChangeArrowheads="1"/>
          </p:cNvSpPr>
          <p:nvPr/>
        </p:nvSpPr>
        <p:spPr bwMode="auto">
          <a:xfrm>
            <a:off x="609600" y="5651500"/>
            <a:ext cx="7848600" cy="1006475"/>
          </a:xfrm>
          <a:prstGeom prst="rect">
            <a:avLst/>
          </a:prstGeom>
          <a:noFill/>
          <a:ln w="9525">
            <a:noFill/>
            <a:miter lim="800000"/>
            <a:headEnd/>
            <a:tailEnd/>
          </a:ln>
        </p:spPr>
        <p:txBody>
          <a:bodyPr>
            <a:spAutoFit/>
          </a:bodyPr>
          <a:lstStyle/>
          <a:p>
            <a:pPr algn="ctr"/>
            <a:r>
              <a:rPr lang="en-US">
                <a:solidFill>
                  <a:srgbClr val="006600"/>
                </a:solidFill>
              </a:rPr>
              <a:t>…weak tendency (not strong enough for prediction since hydrophobic residue can be on surface) for amino acids to change from hydrophillic to hydrophobic with a periodicity of 3-4 residues</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elix"/>
          <p:cNvPicPr>
            <a:picLocks noChangeAspect="1" noChangeArrowheads="1"/>
          </p:cNvPicPr>
          <p:nvPr/>
        </p:nvPicPr>
        <p:blipFill>
          <a:blip r:embed="rId3" cstate="print"/>
          <a:srcRect/>
          <a:stretch>
            <a:fillRect/>
          </a:stretch>
        </p:blipFill>
        <p:spPr bwMode="auto">
          <a:xfrm>
            <a:off x="914400" y="914400"/>
            <a:ext cx="1485900" cy="4000500"/>
          </a:xfrm>
          <a:prstGeom prst="rect">
            <a:avLst/>
          </a:prstGeom>
          <a:noFill/>
          <a:ln w="9525">
            <a:noFill/>
            <a:miter lim="800000"/>
            <a:headEnd/>
            <a:tailEnd/>
          </a:ln>
        </p:spPr>
      </p:pic>
      <p:sp>
        <p:nvSpPr>
          <p:cNvPr id="72707" name="Line 3"/>
          <p:cNvSpPr>
            <a:spLocks noChangeShapeType="1"/>
          </p:cNvSpPr>
          <p:nvPr/>
        </p:nvSpPr>
        <p:spPr bwMode="auto">
          <a:xfrm>
            <a:off x="1981200" y="3200400"/>
            <a:ext cx="152400" cy="457200"/>
          </a:xfrm>
          <a:prstGeom prst="line">
            <a:avLst/>
          </a:prstGeom>
          <a:noFill/>
          <a:ln w="38100" cap="rnd">
            <a:solidFill>
              <a:schemeClr val="tx1"/>
            </a:solidFill>
            <a:prstDash val="sysDot"/>
            <a:round/>
            <a:headEnd/>
            <a:tailEnd/>
          </a:ln>
        </p:spPr>
        <p:txBody>
          <a:bodyPr/>
          <a:lstStyle/>
          <a:p>
            <a:endParaRPr lang="en-US"/>
          </a:p>
        </p:txBody>
      </p:sp>
      <p:sp>
        <p:nvSpPr>
          <p:cNvPr id="72708" name="Line 4"/>
          <p:cNvSpPr>
            <a:spLocks noChangeShapeType="1"/>
          </p:cNvSpPr>
          <p:nvPr/>
        </p:nvSpPr>
        <p:spPr bwMode="auto">
          <a:xfrm>
            <a:off x="2057400" y="1752600"/>
            <a:ext cx="152400" cy="533400"/>
          </a:xfrm>
          <a:prstGeom prst="line">
            <a:avLst/>
          </a:prstGeom>
          <a:noFill/>
          <a:ln w="38100" cap="rnd">
            <a:solidFill>
              <a:schemeClr val="tx1"/>
            </a:solidFill>
            <a:prstDash val="sysDot"/>
            <a:round/>
            <a:headEnd/>
            <a:tailEnd/>
          </a:ln>
        </p:spPr>
        <p:txBody>
          <a:bodyPr/>
          <a:lstStyle/>
          <a:p>
            <a:endParaRPr lang="en-US"/>
          </a:p>
        </p:txBody>
      </p:sp>
      <p:sp>
        <p:nvSpPr>
          <p:cNvPr id="72709" name="Line 5"/>
          <p:cNvSpPr>
            <a:spLocks noChangeShapeType="1"/>
          </p:cNvSpPr>
          <p:nvPr/>
        </p:nvSpPr>
        <p:spPr bwMode="auto">
          <a:xfrm flipH="1">
            <a:off x="1752600" y="2819400"/>
            <a:ext cx="76200" cy="457200"/>
          </a:xfrm>
          <a:prstGeom prst="line">
            <a:avLst/>
          </a:prstGeom>
          <a:noFill/>
          <a:ln w="38100" cap="rnd">
            <a:solidFill>
              <a:schemeClr val="tx1"/>
            </a:solidFill>
            <a:prstDash val="sysDot"/>
            <a:round/>
            <a:headEnd/>
            <a:tailEnd/>
          </a:ln>
        </p:spPr>
        <p:txBody>
          <a:bodyPr/>
          <a:lstStyle/>
          <a:p>
            <a:endParaRPr lang="en-US"/>
          </a:p>
        </p:txBody>
      </p:sp>
      <p:sp>
        <p:nvSpPr>
          <p:cNvPr id="72710" name="Line 6"/>
          <p:cNvSpPr>
            <a:spLocks noChangeShapeType="1"/>
          </p:cNvSpPr>
          <p:nvPr/>
        </p:nvSpPr>
        <p:spPr bwMode="auto">
          <a:xfrm flipH="1">
            <a:off x="1143000" y="2514600"/>
            <a:ext cx="152400" cy="457200"/>
          </a:xfrm>
          <a:prstGeom prst="line">
            <a:avLst/>
          </a:prstGeom>
          <a:noFill/>
          <a:ln w="38100" cap="rnd">
            <a:solidFill>
              <a:schemeClr val="tx1"/>
            </a:solidFill>
            <a:prstDash val="sysDot"/>
            <a:round/>
            <a:headEnd/>
            <a:tailEnd/>
          </a:ln>
        </p:spPr>
        <p:txBody>
          <a:bodyPr/>
          <a:lstStyle/>
          <a:p>
            <a:endParaRPr lang="en-US"/>
          </a:p>
        </p:txBody>
      </p:sp>
      <p:sp>
        <p:nvSpPr>
          <p:cNvPr id="72711" name="Line 7"/>
          <p:cNvSpPr>
            <a:spLocks noChangeShapeType="1"/>
          </p:cNvSpPr>
          <p:nvPr/>
        </p:nvSpPr>
        <p:spPr bwMode="auto">
          <a:xfrm>
            <a:off x="1600200" y="2057400"/>
            <a:ext cx="76200" cy="533400"/>
          </a:xfrm>
          <a:prstGeom prst="line">
            <a:avLst/>
          </a:prstGeom>
          <a:noFill/>
          <a:ln w="38100" cap="rnd">
            <a:solidFill>
              <a:schemeClr val="tx1"/>
            </a:solidFill>
            <a:prstDash val="sysDot"/>
            <a:round/>
            <a:headEnd/>
            <a:tailEnd/>
          </a:ln>
        </p:spPr>
        <p:txBody>
          <a:bodyPr/>
          <a:lstStyle/>
          <a:p>
            <a:endParaRPr lang="en-US"/>
          </a:p>
        </p:txBody>
      </p:sp>
      <p:sp>
        <p:nvSpPr>
          <p:cNvPr id="72712" name="Text Box 8"/>
          <p:cNvSpPr txBox="1">
            <a:spLocks noChangeArrowheads="1"/>
          </p:cNvSpPr>
          <p:nvPr/>
        </p:nvSpPr>
        <p:spPr bwMode="auto">
          <a:xfrm>
            <a:off x="1219200" y="5105400"/>
            <a:ext cx="914400" cy="396875"/>
          </a:xfrm>
          <a:prstGeom prst="rect">
            <a:avLst/>
          </a:prstGeom>
          <a:noFill/>
          <a:ln w="9525">
            <a:noFill/>
            <a:miter lim="800000"/>
            <a:headEnd/>
            <a:tailEnd/>
          </a:ln>
        </p:spPr>
        <p:txBody>
          <a:bodyPr wrap="none">
            <a:spAutoFit/>
          </a:bodyPr>
          <a:lstStyle/>
          <a:p>
            <a:r>
              <a:rPr lang="en-US" b="0">
                <a:latin typeface="Symbol" pitchFamily="18" charset="2"/>
              </a:rPr>
              <a:t>a</a:t>
            </a:r>
            <a:r>
              <a:rPr lang="en-US" b="0"/>
              <a:t>-helix</a:t>
            </a:r>
          </a:p>
        </p:txBody>
      </p:sp>
      <p:sp>
        <p:nvSpPr>
          <p:cNvPr id="72713" name="Text Box 9"/>
          <p:cNvSpPr txBox="1">
            <a:spLocks noChangeArrowheads="1"/>
          </p:cNvSpPr>
          <p:nvPr/>
        </p:nvSpPr>
        <p:spPr bwMode="auto">
          <a:xfrm>
            <a:off x="4033838" y="1447800"/>
            <a:ext cx="3205162" cy="1187450"/>
          </a:xfrm>
          <a:prstGeom prst="rect">
            <a:avLst/>
          </a:prstGeom>
          <a:noFill/>
          <a:ln w="9525">
            <a:noFill/>
            <a:miter lim="800000"/>
            <a:headEnd/>
            <a:tailEnd/>
          </a:ln>
        </p:spPr>
        <p:txBody>
          <a:bodyPr wrap="none">
            <a:spAutoFit/>
          </a:bodyPr>
          <a:lstStyle/>
          <a:p>
            <a:pPr algn="ctr"/>
            <a:r>
              <a:rPr lang="en-US" sz="2400" b="0" i="1"/>
              <a:t>i</a:t>
            </a:r>
            <a:r>
              <a:rPr lang="en-US" sz="2400" b="0"/>
              <a:t> to </a:t>
            </a:r>
            <a:r>
              <a:rPr lang="en-US" sz="2400" b="0" i="1"/>
              <a:t>i</a:t>
            </a:r>
            <a:r>
              <a:rPr lang="en-US" sz="2400" b="0"/>
              <a:t>+4 connectivity</a:t>
            </a:r>
          </a:p>
          <a:p>
            <a:pPr algn="ctr"/>
            <a:r>
              <a:rPr lang="en-US" sz="2400" b="0"/>
              <a:t>3.6 residues per turn</a:t>
            </a:r>
          </a:p>
          <a:p>
            <a:pPr algn="ctr"/>
            <a:r>
              <a:rPr lang="en-US" sz="2400" b="0"/>
              <a:t>(phi, psi) ~= (-60º, -50º)</a:t>
            </a:r>
          </a:p>
        </p:txBody>
      </p:sp>
      <p:sp>
        <p:nvSpPr>
          <p:cNvPr id="72714" name="Text Box 10"/>
          <p:cNvSpPr txBox="1">
            <a:spLocks noChangeArrowheads="1"/>
          </p:cNvSpPr>
          <p:nvPr/>
        </p:nvSpPr>
        <p:spPr bwMode="auto">
          <a:xfrm>
            <a:off x="2743200" y="2879725"/>
            <a:ext cx="5943600" cy="1403350"/>
          </a:xfrm>
          <a:prstGeom prst="rect">
            <a:avLst/>
          </a:prstGeom>
          <a:noFill/>
          <a:ln w="9525">
            <a:noFill/>
            <a:miter lim="800000"/>
            <a:headEnd/>
            <a:tailEnd/>
          </a:ln>
        </p:spPr>
        <p:txBody>
          <a:bodyPr>
            <a:spAutoFit/>
          </a:bodyPr>
          <a:lstStyle/>
          <a:p>
            <a:pPr algn="ctr"/>
            <a:r>
              <a:rPr lang="en-US">
                <a:solidFill>
                  <a:srgbClr val="0000FF"/>
                </a:solidFill>
              </a:rPr>
              <a:t>All NH and C=O groups are connected</a:t>
            </a:r>
          </a:p>
          <a:p>
            <a:pPr algn="ctr"/>
            <a:r>
              <a:rPr lang="en-US">
                <a:solidFill>
                  <a:srgbClr val="0000FF"/>
                </a:solidFill>
              </a:rPr>
              <a:t>except for first NH group and last C=O</a:t>
            </a:r>
          </a:p>
          <a:p>
            <a:pPr>
              <a:spcBef>
                <a:spcPct val="15000"/>
              </a:spcBef>
              <a:buFont typeface="Symbol" pitchFamily="18" charset="2"/>
              <a:buChar char="Þ"/>
            </a:pPr>
            <a:r>
              <a:rPr lang="en-US" b="0">
                <a:sym typeface="Symbol" pitchFamily="18" charset="2"/>
              </a:rPr>
              <a:t>  ends are polar (hence usually at protein surface)</a:t>
            </a:r>
          </a:p>
          <a:p>
            <a:pPr>
              <a:spcBef>
                <a:spcPct val="15000"/>
              </a:spcBef>
              <a:buFont typeface="Symbol" pitchFamily="18" charset="2"/>
              <a:buChar char="Þ"/>
            </a:pPr>
            <a:r>
              <a:rPr lang="en-US" b="0">
                <a:sym typeface="Symbol" pitchFamily="18" charset="2"/>
              </a:rPr>
              <a:t>  orientation of h-bonds leads to net dipole </a:t>
            </a:r>
            <a:endParaRPr lang="en-US" b="0"/>
          </a:p>
        </p:txBody>
      </p:sp>
      <p:sp>
        <p:nvSpPr>
          <p:cNvPr id="72715" name="Text Box 11"/>
          <p:cNvSpPr txBox="1">
            <a:spLocks noChangeArrowheads="1"/>
          </p:cNvSpPr>
          <p:nvPr/>
        </p:nvSpPr>
        <p:spPr bwMode="auto">
          <a:xfrm>
            <a:off x="2725738" y="4508500"/>
            <a:ext cx="6189662" cy="1006475"/>
          </a:xfrm>
          <a:prstGeom prst="rect">
            <a:avLst/>
          </a:prstGeom>
          <a:noFill/>
          <a:ln w="9525">
            <a:noFill/>
            <a:miter lim="800000"/>
            <a:headEnd/>
            <a:tailEnd/>
          </a:ln>
        </p:spPr>
        <p:txBody>
          <a:bodyPr wrap="none">
            <a:spAutoFit/>
          </a:bodyPr>
          <a:lstStyle/>
          <a:p>
            <a:r>
              <a:rPr lang="en-US"/>
              <a:t>Different side chains have different helical propensities</a:t>
            </a:r>
          </a:p>
          <a:p>
            <a:r>
              <a:rPr lang="en-US"/>
              <a:t>	</a:t>
            </a:r>
            <a:r>
              <a:rPr lang="en-US">
                <a:solidFill>
                  <a:srgbClr val="0000FF"/>
                </a:solidFill>
              </a:rPr>
              <a:t>ALA, GLU, LEU, MET: good </a:t>
            </a:r>
            <a:r>
              <a:rPr lang="en-US">
                <a:solidFill>
                  <a:srgbClr val="0000FF"/>
                </a:solidFill>
                <a:latin typeface="Symbol" pitchFamily="18" charset="2"/>
              </a:rPr>
              <a:t>a</a:t>
            </a:r>
            <a:r>
              <a:rPr lang="en-US">
                <a:solidFill>
                  <a:srgbClr val="0000FF"/>
                </a:solidFill>
              </a:rPr>
              <a:t>-helix formers</a:t>
            </a:r>
          </a:p>
          <a:p>
            <a:r>
              <a:rPr lang="en-US">
                <a:solidFill>
                  <a:srgbClr val="0000FF"/>
                </a:solidFill>
              </a:rPr>
              <a:t>	PRO, GLY, TYR, SER: poor </a:t>
            </a:r>
            <a:r>
              <a:rPr lang="en-US">
                <a:solidFill>
                  <a:srgbClr val="0000FF"/>
                </a:solidFill>
                <a:latin typeface="Symbol" pitchFamily="18" charset="2"/>
              </a:rPr>
              <a:t>a</a:t>
            </a:r>
            <a:r>
              <a:rPr lang="en-US">
                <a:solidFill>
                  <a:srgbClr val="0000FF"/>
                </a:solidFill>
              </a:rPr>
              <a:t>-helix formers</a:t>
            </a:r>
          </a:p>
        </p:txBody>
      </p:sp>
      <p:sp>
        <p:nvSpPr>
          <p:cNvPr id="72716" name="Text Box 12"/>
          <p:cNvSpPr txBox="1">
            <a:spLocks noChangeArrowheads="1"/>
          </p:cNvSpPr>
          <p:nvPr/>
        </p:nvSpPr>
        <p:spPr bwMode="auto">
          <a:xfrm>
            <a:off x="2209800" y="1295400"/>
            <a:ext cx="304800" cy="3444875"/>
          </a:xfrm>
          <a:prstGeom prst="rect">
            <a:avLst/>
          </a:prstGeom>
          <a:noFill/>
          <a:ln w="9525">
            <a:noFill/>
            <a:miter lim="800000"/>
            <a:headEnd/>
            <a:tailEnd/>
          </a:ln>
        </p:spPr>
        <p:txBody>
          <a:bodyPr>
            <a:spAutoFit/>
          </a:bodyPr>
          <a:lstStyle/>
          <a:p>
            <a:r>
              <a:rPr lang="en-US">
                <a:solidFill>
                  <a:schemeClr val="hlink"/>
                </a:solidFill>
              </a:rPr>
              <a:t>hydrophobic</a:t>
            </a:r>
          </a:p>
        </p:txBody>
      </p:sp>
      <p:sp>
        <p:nvSpPr>
          <p:cNvPr id="72717" name="Text Box 13"/>
          <p:cNvSpPr txBox="1">
            <a:spLocks noChangeArrowheads="1"/>
          </p:cNvSpPr>
          <p:nvPr/>
        </p:nvSpPr>
        <p:spPr bwMode="auto">
          <a:xfrm>
            <a:off x="685800" y="1143000"/>
            <a:ext cx="304800" cy="3749675"/>
          </a:xfrm>
          <a:prstGeom prst="rect">
            <a:avLst/>
          </a:prstGeom>
          <a:noFill/>
          <a:ln w="9525">
            <a:noFill/>
            <a:miter lim="800000"/>
            <a:headEnd/>
            <a:tailEnd/>
          </a:ln>
        </p:spPr>
        <p:txBody>
          <a:bodyPr>
            <a:spAutoFit/>
          </a:bodyPr>
          <a:lstStyle/>
          <a:p>
            <a:r>
              <a:rPr lang="en-US">
                <a:solidFill>
                  <a:schemeClr val="hlink"/>
                </a:solidFill>
              </a:rPr>
              <a:t>hydrophillic</a:t>
            </a:r>
          </a:p>
        </p:txBody>
      </p:sp>
      <p:sp>
        <p:nvSpPr>
          <p:cNvPr id="72718" name="Text Box 14"/>
          <p:cNvSpPr txBox="1">
            <a:spLocks noChangeArrowheads="1"/>
          </p:cNvSpPr>
          <p:nvPr/>
        </p:nvSpPr>
        <p:spPr bwMode="auto">
          <a:xfrm>
            <a:off x="609600" y="5651500"/>
            <a:ext cx="7848600" cy="1006475"/>
          </a:xfrm>
          <a:prstGeom prst="rect">
            <a:avLst/>
          </a:prstGeom>
          <a:noFill/>
          <a:ln w="9525">
            <a:noFill/>
            <a:miter lim="800000"/>
            <a:headEnd/>
            <a:tailEnd/>
          </a:ln>
        </p:spPr>
        <p:txBody>
          <a:bodyPr>
            <a:spAutoFit/>
          </a:bodyPr>
          <a:lstStyle/>
          <a:p>
            <a:pPr algn="ctr"/>
            <a:r>
              <a:rPr lang="en-US">
                <a:solidFill>
                  <a:srgbClr val="006600"/>
                </a:solidFill>
              </a:rPr>
              <a:t>…weak tendency (not strong enough for prediction since hydrophobic residue can be on surface) for amino acids to change from hydrophillic to hydrophobic with a periodicity of 3-4 residues</a:t>
            </a:r>
          </a:p>
        </p:txBody>
      </p:sp>
      <p:sp>
        <p:nvSpPr>
          <p:cNvPr id="72719" name="Text Box 15"/>
          <p:cNvSpPr txBox="1">
            <a:spLocks noChangeArrowheads="1"/>
          </p:cNvSpPr>
          <p:nvPr/>
        </p:nvSpPr>
        <p:spPr bwMode="auto">
          <a:xfrm>
            <a:off x="3657600" y="76200"/>
            <a:ext cx="3841750" cy="1431925"/>
          </a:xfrm>
          <a:prstGeom prst="rect">
            <a:avLst/>
          </a:prstGeom>
          <a:noFill/>
          <a:ln w="9525">
            <a:noFill/>
            <a:miter lim="800000"/>
            <a:headEnd/>
            <a:tailEnd/>
          </a:ln>
        </p:spPr>
        <p:txBody>
          <a:bodyPr wrap="none">
            <a:spAutoFit/>
          </a:bodyPr>
          <a:lstStyle/>
          <a:p>
            <a:pPr algn="ctr"/>
            <a:r>
              <a:rPr lang="en-US">
                <a:solidFill>
                  <a:schemeClr val="hlink"/>
                </a:solidFill>
              </a:rPr>
              <a:t>Left handed helix is also possible,</a:t>
            </a:r>
          </a:p>
          <a:p>
            <a:pPr algn="ctr"/>
            <a:r>
              <a:rPr lang="en-US">
                <a:solidFill>
                  <a:schemeClr val="hlink"/>
                </a:solidFill>
              </a:rPr>
              <a:t>(phi, psi) ~= (+60°, +60°)</a:t>
            </a:r>
          </a:p>
          <a:p>
            <a:pPr algn="ctr">
              <a:spcBef>
                <a:spcPct val="20000"/>
              </a:spcBef>
            </a:pPr>
            <a:r>
              <a:rPr lang="en-US" i="1">
                <a:solidFill>
                  <a:schemeClr val="hlink"/>
                </a:solidFill>
              </a:rPr>
              <a:t>i </a:t>
            </a:r>
            <a:r>
              <a:rPr lang="en-US">
                <a:solidFill>
                  <a:schemeClr val="hlink"/>
                </a:solidFill>
              </a:rPr>
              <a:t>to</a:t>
            </a:r>
            <a:r>
              <a:rPr lang="en-US" i="1">
                <a:solidFill>
                  <a:schemeClr val="hlink"/>
                </a:solidFill>
              </a:rPr>
              <a:t> i</a:t>
            </a:r>
            <a:r>
              <a:rPr lang="en-US">
                <a:solidFill>
                  <a:schemeClr val="hlink"/>
                </a:solidFill>
              </a:rPr>
              <a:t>+3: 3</a:t>
            </a:r>
            <a:r>
              <a:rPr lang="en-US" baseline="-25000">
                <a:solidFill>
                  <a:schemeClr val="hlink"/>
                </a:solidFill>
              </a:rPr>
              <a:t>10</a:t>
            </a:r>
            <a:r>
              <a:rPr lang="en-US">
                <a:solidFill>
                  <a:schemeClr val="hlink"/>
                </a:solidFill>
              </a:rPr>
              <a:t> helix</a:t>
            </a:r>
          </a:p>
          <a:p>
            <a:pPr algn="ctr">
              <a:spcBef>
                <a:spcPct val="20000"/>
              </a:spcBef>
            </a:pPr>
            <a:r>
              <a:rPr lang="en-US" i="1">
                <a:solidFill>
                  <a:schemeClr val="hlink"/>
                </a:solidFill>
              </a:rPr>
              <a:t>i </a:t>
            </a:r>
            <a:r>
              <a:rPr lang="en-US">
                <a:solidFill>
                  <a:schemeClr val="hlink"/>
                </a:solidFill>
              </a:rPr>
              <a:t>to</a:t>
            </a:r>
            <a:r>
              <a:rPr lang="en-US" i="1">
                <a:solidFill>
                  <a:schemeClr val="hlink"/>
                </a:solidFill>
              </a:rPr>
              <a:t> i</a:t>
            </a:r>
            <a:r>
              <a:rPr lang="en-US">
                <a:solidFill>
                  <a:schemeClr val="hlink"/>
                </a:solidFill>
              </a:rPr>
              <a:t>+5: </a:t>
            </a:r>
            <a:r>
              <a:rPr lang="en-US">
                <a:solidFill>
                  <a:schemeClr val="hlink"/>
                </a:solidFill>
                <a:latin typeface="Symbol" pitchFamily="18" charset="2"/>
              </a:rPr>
              <a:t>p</a:t>
            </a:r>
            <a:r>
              <a:rPr lang="en-US">
                <a:solidFill>
                  <a:schemeClr val="hlink"/>
                </a:solidFill>
              </a:rPr>
              <a:t> helix</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03238" y="228600"/>
            <a:ext cx="7650162" cy="3051175"/>
          </a:xfrm>
          <a:prstGeom prst="rect">
            <a:avLst/>
          </a:prstGeom>
          <a:noFill/>
          <a:ln w="9525">
            <a:noFill/>
            <a:miter lim="800000"/>
            <a:headEnd/>
            <a:tailEnd/>
          </a:ln>
        </p:spPr>
        <p:txBody>
          <a:bodyPr>
            <a:spAutoFit/>
          </a:bodyPr>
          <a:lstStyle/>
          <a:p>
            <a:pPr>
              <a:spcBef>
                <a:spcPct val="30000"/>
              </a:spcBef>
            </a:pPr>
            <a:r>
              <a:rPr lang="en-US" sz="2400">
                <a:solidFill>
                  <a:schemeClr val="hlink"/>
                </a:solidFill>
                <a:latin typeface="Symbol" pitchFamily="18" charset="2"/>
              </a:rPr>
              <a:t>b</a:t>
            </a:r>
            <a:r>
              <a:rPr lang="en-US" sz="2400">
                <a:solidFill>
                  <a:schemeClr val="hlink"/>
                </a:solidFill>
              </a:rPr>
              <a:t>-sheet structure</a:t>
            </a:r>
          </a:p>
          <a:p>
            <a:pPr>
              <a:spcBef>
                <a:spcPct val="30000"/>
              </a:spcBef>
              <a:buFontTx/>
              <a:buChar char="•"/>
            </a:pPr>
            <a:r>
              <a:rPr lang="en-US" b="0"/>
              <a:t> built up from combinations of several regions of polypeptide chain</a:t>
            </a:r>
          </a:p>
          <a:p>
            <a:pPr>
              <a:spcBef>
                <a:spcPct val="30000"/>
              </a:spcBef>
              <a:buFontTx/>
              <a:buChar char="•"/>
            </a:pPr>
            <a:r>
              <a:rPr lang="en-US" b="0"/>
              <a:t> </a:t>
            </a:r>
            <a:r>
              <a:rPr lang="en-US" b="0">
                <a:latin typeface="Symbol" pitchFamily="18" charset="2"/>
              </a:rPr>
              <a:t>b</a:t>
            </a:r>
            <a:r>
              <a:rPr lang="en-US" b="0"/>
              <a:t>-strands are usually 5-10 residues long</a:t>
            </a:r>
          </a:p>
          <a:p>
            <a:pPr>
              <a:spcBef>
                <a:spcPct val="30000"/>
              </a:spcBef>
              <a:buFontTx/>
              <a:buChar char="•"/>
            </a:pPr>
            <a:r>
              <a:rPr lang="en-US" b="0"/>
              <a:t> </a:t>
            </a:r>
            <a:r>
              <a:rPr lang="en-US" b="0">
                <a:latin typeface="Symbol" pitchFamily="18" charset="2"/>
              </a:rPr>
              <a:t>b</a:t>
            </a:r>
            <a:r>
              <a:rPr lang="en-US" b="0"/>
              <a:t>-strands are usually almost fully extended</a:t>
            </a:r>
          </a:p>
          <a:p>
            <a:pPr>
              <a:spcBef>
                <a:spcPct val="30000"/>
              </a:spcBef>
              <a:buFontTx/>
              <a:buChar char="•"/>
            </a:pPr>
            <a:r>
              <a:rPr lang="en-US" b="0"/>
              <a:t> </a:t>
            </a:r>
            <a:r>
              <a:rPr lang="en-US" b="0">
                <a:latin typeface="Symbol" pitchFamily="18" charset="2"/>
              </a:rPr>
              <a:t>b</a:t>
            </a:r>
            <a:r>
              <a:rPr lang="en-US" b="0"/>
              <a:t>-strands are usually aligned adjacent to one another to form C=O</a:t>
            </a:r>
            <a:br>
              <a:rPr lang="en-US" b="0"/>
            </a:br>
            <a:r>
              <a:rPr lang="en-US" b="0"/>
              <a:t>    to N-H bonds between the strands</a:t>
            </a:r>
          </a:p>
          <a:p>
            <a:pPr>
              <a:spcBef>
                <a:spcPct val="30000"/>
              </a:spcBef>
              <a:buFontTx/>
              <a:buChar char="•"/>
            </a:pPr>
            <a:r>
              <a:rPr lang="en-US" b="0"/>
              <a:t> when several </a:t>
            </a:r>
            <a:r>
              <a:rPr lang="en-US" b="0">
                <a:latin typeface="Symbol" pitchFamily="18" charset="2"/>
              </a:rPr>
              <a:t>b</a:t>
            </a:r>
            <a:r>
              <a:rPr lang="en-US" b="0"/>
              <a:t>-strands are together, this is called </a:t>
            </a:r>
            <a:r>
              <a:rPr lang="en-US" b="0" i="1"/>
              <a:t>pleated </a:t>
            </a:r>
            <a:r>
              <a:rPr lang="en-US" b="0"/>
              <a:t>(with C</a:t>
            </a:r>
            <a:r>
              <a:rPr lang="en-US" b="0" baseline="-25000">
                <a:latin typeface="Symbol" pitchFamily="18" charset="2"/>
              </a:rPr>
              <a:t>a</a:t>
            </a:r>
            <a:r>
              <a:rPr lang="en-US" b="0"/>
              <a:t> </a:t>
            </a:r>
            <a:br>
              <a:rPr lang="en-US" b="0"/>
            </a:br>
            <a:r>
              <a:rPr lang="en-US" b="0"/>
              <a:t>    atoms above and below plane).         </a:t>
            </a:r>
            <a:r>
              <a:rPr lang="en-US"/>
              <a:t>antiparallel or parallel</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3" cstate="print"/>
          <a:srcRect/>
          <a:stretch>
            <a:fillRect/>
          </a:stretch>
        </p:blipFill>
        <p:spPr bwMode="auto">
          <a:xfrm>
            <a:off x="161925" y="50800"/>
            <a:ext cx="8829675" cy="6731000"/>
          </a:xfrm>
          <a:prstGeom prst="rect">
            <a:avLst/>
          </a:prstGeom>
          <a:noFill/>
          <a:ln w="9525">
            <a:noFill/>
            <a:miter lim="800000"/>
            <a:headEnd/>
            <a:tailEnd/>
          </a:ln>
        </p:spPr>
      </p:pic>
      <p:sp>
        <p:nvSpPr>
          <p:cNvPr id="74755" name="Text Box 5"/>
          <p:cNvSpPr txBox="1">
            <a:spLocks noChangeArrowheads="1"/>
          </p:cNvSpPr>
          <p:nvPr/>
        </p:nvSpPr>
        <p:spPr bwMode="auto">
          <a:xfrm>
            <a:off x="3049588" y="0"/>
            <a:ext cx="2284412" cy="396875"/>
          </a:xfrm>
          <a:prstGeom prst="rect">
            <a:avLst/>
          </a:prstGeom>
          <a:solidFill>
            <a:srgbClr val="FFFF00"/>
          </a:solidFill>
          <a:ln w="9525">
            <a:noFill/>
            <a:miter lim="800000"/>
            <a:headEnd/>
            <a:tailEnd/>
          </a:ln>
        </p:spPr>
        <p:txBody>
          <a:bodyPr wrap="none">
            <a:spAutoFit/>
          </a:bodyPr>
          <a:lstStyle/>
          <a:p>
            <a:r>
              <a:rPr lang="en-US" b="0"/>
              <a:t>antiparallel </a:t>
            </a:r>
            <a:r>
              <a:rPr lang="en-US" b="0">
                <a:latin typeface="Symbol" pitchFamily="18" charset="2"/>
              </a:rPr>
              <a:t>b</a:t>
            </a:r>
            <a:r>
              <a:rPr lang="en-US" b="0"/>
              <a:t>-sheet</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3049588" y="0"/>
            <a:ext cx="1865312" cy="396875"/>
          </a:xfrm>
          <a:prstGeom prst="rect">
            <a:avLst/>
          </a:prstGeom>
          <a:solidFill>
            <a:srgbClr val="FFFF00"/>
          </a:solidFill>
          <a:ln w="9525">
            <a:noFill/>
            <a:miter lim="800000"/>
            <a:headEnd/>
            <a:tailEnd/>
          </a:ln>
        </p:spPr>
        <p:txBody>
          <a:bodyPr wrap="none">
            <a:spAutoFit/>
          </a:bodyPr>
          <a:lstStyle/>
          <a:p>
            <a:r>
              <a:rPr lang="en-US" b="0"/>
              <a:t>parallel </a:t>
            </a:r>
            <a:r>
              <a:rPr lang="en-US" b="0">
                <a:latin typeface="Symbol" pitchFamily="18" charset="2"/>
              </a:rPr>
              <a:t>b</a:t>
            </a:r>
            <a:r>
              <a:rPr lang="en-US" b="0"/>
              <a:t>-sheet</a:t>
            </a:r>
          </a:p>
        </p:txBody>
      </p:sp>
      <p:pic>
        <p:nvPicPr>
          <p:cNvPr id="75779" name="Picture 4"/>
          <p:cNvPicPr>
            <a:picLocks noChangeAspect="1" noChangeArrowheads="1"/>
          </p:cNvPicPr>
          <p:nvPr/>
        </p:nvPicPr>
        <p:blipFill>
          <a:blip r:embed="rId3" cstate="print"/>
          <a:srcRect l="862" r="2586" b="2173"/>
          <a:stretch>
            <a:fillRect/>
          </a:stretch>
        </p:blipFill>
        <p:spPr bwMode="auto">
          <a:xfrm>
            <a:off x="228600" y="377825"/>
            <a:ext cx="8763000" cy="5946775"/>
          </a:xfrm>
          <a:prstGeom prst="rect">
            <a:avLst/>
          </a:prstGeom>
          <a:noFill/>
          <a:ln w="9525">
            <a:noFill/>
            <a:miter lim="800000"/>
            <a:headEnd/>
            <a:tailEnd/>
          </a:ln>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noChangeArrowheads="1"/>
          </p:cNvPicPr>
          <p:nvPr/>
        </p:nvPicPr>
        <p:blipFill>
          <a:blip r:embed="rId3" cstate="print"/>
          <a:srcRect l="862" r="71432" b="2173"/>
          <a:stretch>
            <a:fillRect/>
          </a:stretch>
        </p:blipFill>
        <p:spPr bwMode="auto">
          <a:xfrm>
            <a:off x="5334000" y="377825"/>
            <a:ext cx="2514600" cy="5946775"/>
          </a:xfrm>
          <a:prstGeom prst="rect">
            <a:avLst/>
          </a:prstGeom>
          <a:noFill/>
          <a:ln w="9525">
            <a:noFill/>
            <a:miter lim="800000"/>
            <a:headEnd/>
            <a:tailEnd/>
          </a:ln>
        </p:spPr>
      </p:pic>
      <p:pic>
        <p:nvPicPr>
          <p:cNvPr id="76803" name="Picture 4"/>
          <p:cNvPicPr>
            <a:picLocks noChangeAspect="1" noChangeArrowheads="1"/>
          </p:cNvPicPr>
          <p:nvPr/>
        </p:nvPicPr>
        <p:blipFill>
          <a:blip r:embed="rId4" cstate="print">
            <a:lum bright="-12000" contrast="24000"/>
          </a:blip>
          <a:srcRect l="68932" b="10567"/>
          <a:stretch>
            <a:fillRect/>
          </a:stretch>
        </p:blipFill>
        <p:spPr bwMode="auto">
          <a:xfrm>
            <a:off x="1143000" y="533400"/>
            <a:ext cx="2743200" cy="6019800"/>
          </a:xfrm>
          <a:prstGeom prst="rect">
            <a:avLst/>
          </a:prstGeom>
          <a:noFill/>
          <a:ln w="9525">
            <a:noFill/>
            <a:miter lim="800000"/>
            <a:headEnd/>
            <a:tailEnd/>
          </a:ln>
        </p:spPr>
      </p:pic>
      <p:sp>
        <p:nvSpPr>
          <p:cNvPr id="76804" name="Text Box 2"/>
          <p:cNvSpPr txBox="1">
            <a:spLocks noChangeArrowheads="1"/>
          </p:cNvSpPr>
          <p:nvPr/>
        </p:nvSpPr>
        <p:spPr bwMode="auto">
          <a:xfrm>
            <a:off x="2362200" y="152400"/>
            <a:ext cx="4672013" cy="396875"/>
          </a:xfrm>
          <a:prstGeom prst="rect">
            <a:avLst/>
          </a:prstGeom>
          <a:solidFill>
            <a:srgbClr val="FFFF00"/>
          </a:solidFill>
          <a:ln w="9525">
            <a:noFill/>
            <a:miter lim="800000"/>
            <a:headEnd/>
            <a:tailEnd/>
          </a:ln>
        </p:spPr>
        <p:txBody>
          <a:bodyPr wrap="none">
            <a:spAutoFit/>
          </a:bodyPr>
          <a:lstStyle/>
          <a:p>
            <a:r>
              <a:rPr lang="en-US" b="0"/>
              <a:t>anti-parallel 	vs.	 parallel </a:t>
            </a:r>
            <a:r>
              <a:rPr lang="en-US" b="0">
                <a:latin typeface="Symbol" pitchFamily="18" charset="2"/>
              </a:rPr>
              <a:t>b</a:t>
            </a:r>
            <a:r>
              <a:rPr lang="en-US" b="0"/>
              <a:t>-sheet</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828800" y="331788"/>
            <a:ext cx="5634038" cy="457200"/>
          </a:xfrm>
          <a:prstGeom prst="rect">
            <a:avLst/>
          </a:prstGeom>
          <a:solidFill>
            <a:srgbClr val="FFFF00"/>
          </a:solidFill>
          <a:ln w="9525">
            <a:noFill/>
            <a:miter lim="800000"/>
            <a:headEnd/>
            <a:tailEnd/>
          </a:ln>
        </p:spPr>
        <p:txBody>
          <a:bodyPr wrap="none">
            <a:spAutoFit/>
          </a:bodyPr>
          <a:lstStyle/>
          <a:p>
            <a:r>
              <a:rPr lang="en-US" sz="2400" b="0"/>
              <a:t>pleating in antiparallel vs. parallel </a:t>
            </a:r>
            <a:r>
              <a:rPr lang="en-US" sz="2400" b="0">
                <a:latin typeface="Symbol" pitchFamily="18" charset="2"/>
              </a:rPr>
              <a:t>b</a:t>
            </a:r>
            <a:r>
              <a:rPr lang="en-US" sz="2400" b="0"/>
              <a:t>-sheet</a:t>
            </a:r>
          </a:p>
        </p:txBody>
      </p:sp>
      <p:pic>
        <p:nvPicPr>
          <p:cNvPr id="77827" name="Picture 3"/>
          <p:cNvPicPr>
            <a:picLocks noChangeAspect="1" noChangeArrowheads="1"/>
          </p:cNvPicPr>
          <p:nvPr/>
        </p:nvPicPr>
        <p:blipFill>
          <a:blip r:embed="rId3" cstate="print">
            <a:lum contrast="24000"/>
          </a:blip>
          <a:srcRect r="4590"/>
          <a:stretch>
            <a:fillRect/>
          </a:stretch>
        </p:blipFill>
        <p:spPr bwMode="auto">
          <a:xfrm>
            <a:off x="2286000" y="838200"/>
            <a:ext cx="4781550" cy="2693988"/>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lum contrast="24000"/>
          </a:blip>
          <a:srcRect/>
          <a:stretch>
            <a:fillRect/>
          </a:stretch>
        </p:blipFill>
        <p:spPr bwMode="auto">
          <a:xfrm>
            <a:off x="2057400" y="3584575"/>
            <a:ext cx="5257800" cy="2435225"/>
          </a:xfrm>
          <a:prstGeom prst="rect">
            <a:avLst/>
          </a:prstGeom>
          <a:noFill/>
          <a:ln w="9525">
            <a:noFill/>
            <a:miter lim="800000"/>
            <a:headEnd/>
            <a:tailEnd/>
          </a:ln>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1"/>
          <p:cNvPicPr>
            <a:picLocks noChangeAspect="1" noChangeArrowheads="1"/>
          </p:cNvPicPr>
          <p:nvPr/>
        </p:nvPicPr>
        <p:blipFill>
          <a:blip r:embed="rId3" cstate="print">
            <a:lum bright="-12000" contrast="18000"/>
          </a:blip>
          <a:srcRect t="1581" r="2727" b="1976"/>
          <a:stretch>
            <a:fillRect/>
          </a:stretch>
        </p:blipFill>
        <p:spPr bwMode="auto">
          <a:xfrm>
            <a:off x="1524000" y="228600"/>
            <a:ext cx="5908675" cy="6553200"/>
          </a:xfrm>
          <a:prstGeom prst="rect">
            <a:avLst/>
          </a:prstGeom>
          <a:noFill/>
          <a:ln w="9525">
            <a:noFill/>
            <a:miter lim="800000"/>
            <a:headEnd/>
            <a:tailEnd/>
          </a:ln>
        </p:spPr>
      </p:pic>
      <p:sp>
        <p:nvSpPr>
          <p:cNvPr id="78851" name="Text Box 10"/>
          <p:cNvSpPr txBox="1">
            <a:spLocks noChangeArrowheads="1"/>
          </p:cNvSpPr>
          <p:nvPr/>
        </p:nvSpPr>
        <p:spPr bwMode="auto">
          <a:xfrm>
            <a:off x="228600" y="304800"/>
            <a:ext cx="1295400" cy="1373188"/>
          </a:xfrm>
          <a:prstGeom prst="rect">
            <a:avLst/>
          </a:prstGeom>
          <a:noFill/>
          <a:ln w="9525">
            <a:noFill/>
            <a:miter lim="800000"/>
            <a:headEnd/>
            <a:tailEnd/>
          </a:ln>
        </p:spPr>
        <p:txBody>
          <a:bodyPr>
            <a:spAutoFit/>
          </a:bodyPr>
          <a:lstStyle/>
          <a:p>
            <a:pPr algn="ctr"/>
            <a:r>
              <a:rPr lang="en-US" sz="2800">
                <a:solidFill>
                  <a:schemeClr val="hlink"/>
                </a:solidFill>
              </a:rPr>
              <a:t>loops and turns:</a:t>
            </a:r>
          </a:p>
        </p:txBody>
      </p:sp>
      <p:sp>
        <p:nvSpPr>
          <p:cNvPr id="78852" name="Text Box 12"/>
          <p:cNvSpPr txBox="1">
            <a:spLocks noChangeArrowheads="1"/>
          </p:cNvSpPr>
          <p:nvPr/>
        </p:nvSpPr>
        <p:spPr bwMode="auto">
          <a:xfrm>
            <a:off x="609600" y="6248400"/>
            <a:ext cx="2344738" cy="304800"/>
          </a:xfrm>
          <a:prstGeom prst="rect">
            <a:avLst/>
          </a:prstGeom>
          <a:noFill/>
          <a:ln w="9525">
            <a:noFill/>
            <a:miter lim="800000"/>
            <a:headEnd/>
            <a:tailEnd/>
          </a:ln>
        </p:spPr>
        <p:txBody>
          <a:bodyPr wrap="none">
            <a:spAutoFit/>
          </a:bodyPr>
          <a:lstStyle/>
          <a:p>
            <a:r>
              <a:rPr lang="en-US" sz="1400" b="0"/>
              <a:t>Figure 2.8, Brandon &amp; Tooze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2"/>
          <p:cNvSpPr txBox="1">
            <a:spLocks noChangeArrowheads="1"/>
          </p:cNvSpPr>
          <p:nvPr/>
        </p:nvSpPr>
        <p:spPr bwMode="auto">
          <a:xfrm>
            <a:off x="5486400" y="593725"/>
            <a:ext cx="3200400" cy="2225675"/>
          </a:xfrm>
          <a:prstGeom prst="rect">
            <a:avLst/>
          </a:prstGeom>
          <a:noFill/>
          <a:ln w="9525">
            <a:noFill/>
            <a:miter lim="800000"/>
            <a:headEnd/>
            <a:tailEnd/>
          </a:ln>
        </p:spPr>
        <p:txBody>
          <a:bodyPr>
            <a:spAutoFit/>
          </a:bodyPr>
          <a:lstStyle/>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p:txBody>
      </p:sp>
      <p:sp>
        <p:nvSpPr>
          <p:cNvPr id="2058" name="Text Box 3"/>
          <p:cNvSpPr txBox="1">
            <a:spLocks noChangeArrowheads="1"/>
          </p:cNvSpPr>
          <p:nvPr/>
        </p:nvSpPr>
        <p:spPr bwMode="auto">
          <a:xfrm>
            <a:off x="5334000" y="152400"/>
            <a:ext cx="3476625" cy="396875"/>
          </a:xfrm>
          <a:prstGeom prst="rect">
            <a:avLst/>
          </a:prstGeom>
          <a:noFill/>
          <a:ln w="9525">
            <a:noFill/>
            <a:miter lim="800000"/>
            <a:headEnd/>
            <a:tailEnd/>
          </a:ln>
        </p:spPr>
        <p:txBody>
          <a:bodyPr>
            <a:spAutoFit/>
          </a:bodyPr>
          <a:lstStyle/>
          <a:p>
            <a:pPr algn="ctr"/>
            <a:r>
              <a:rPr lang="en-US" b="0"/>
              <a:t>Hydrophobic amino acids</a:t>
            </a:r>
          </a:p>
        </p:txBody>
      </p:sp>
      <p:graphicFrame>
        <p:nvGraphicFramePr>
          <p:cNvPr id="2050" name="Object 5"/>
          <p:cNvGraphicFramePr>
            <a:graphicFrameLocks noChangeAspect="1"/>
          </p:cNvGraphicFramePr>
          <p:nvPr/>
        </p:nvGraphicFramePr>
        <p:xfrm>
          <a:off x="317500" y="879475"/>
          <a:ext cx="1549400" cy="1370013"/>
        </p:xfrm>
        <a:graphic>
          <a:graphicData uri="http://schemas.openxmlformats.org/presentationml/2006/ole">
            <mc:AlternateContent xmlns:mc="http://schemas.openxmlformats.org/markup-compatibility/2006">
              <mc:Choice xmlns:v="urn:schemas-microsoft-com:vml" Requires="v">
                <p:oleObj spid="_x0000_s2099" name="ACD ChemSketch 2.0" r:id="rId4" imgW="1338120" imgH="1182600" progId="ACD.ChemSketch.20">
                  <p:embed/>
                </p:oleObj>
              </mc:Choice>
              <mc:Fallback>
                <p:oleObj name="ACD ChemSketch 2.0" r:id="rId4" imgW="1338120" imgH="1182600" progId="ACD.ChemSketch.2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879475"/>
                        <a:ext cx="1549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1841500" y="152400"/>
          <a:ext cx="1933575" cy="2236788"/>
        </p:xfrm>
        <a:graphic>
          <a:graphicData uri="http://schemas.openxmlformats.org/presentationml/2006/ole">
            <mc:AlternateContent xmlns:mc="http://schemas.openxmlformats.org/markup-compatibility/2006">
              <mc:Choice xmlns:v="urn:schemas-microsoft-com:vml" Requires="v">
                <p:oleObj spid="_x0000_s2100" name="ACD ChemSketch 2.0" r:id="rId6" imgW="1670400" imgH="1932480" progId="ACD.ChemSketch.20">
                  <p:embed/>
                </p:oleObj>
              </mc:Choice>
              <mc:Fallback>
                <p:oleObj name="ACD ChemSketch 2.0" r:id="rId6" imgW="1670400" imgH="1932480" progId="ACD.ChemSketch.2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152400"/>
                        <a:ext cx="19335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7"/>
          <p:cNvGraphicFramePr>
            <a:graphicFrameLocks noChangeAspect="1"/>
          </p:cNvGraphicFramePr>
          <p:nvPr/>
        </p:nvGraphicFramePr>
        <p:xfrm>
          <a:off x="304800" y="2776538"/>
          <a:ext cx="1549400" cy="1947862"/>
        </p:xfrm>
        <a:graphic>
          <a:graphicData uri="http://schemas.openxmlformats.org/presentationml/2006/ole">
            <mc:AlternateContent xmlns:mc="http://schemas.openxmlformats.org/markup-compatibility/2006">
              <mc:Choice xmlns:v="urn:schemas-microsoft-com:vml" Requires="v">
                <p:oleObj spid="_x0000_s2101" name="ACD ChemSketch 2.0" r:id="rId8" imgW="1338120" imgH="1682640" progId="ACD.ChemSketch.20">
                  <p:embed/>
                </p:oleObj>
              </mc:Choice>
              <mc:Fallback>
                <p:oleObj name="ACD ChemSketch 2.0" r:id="rId8" imgW="1338120" imgH="1682640" progId="ACD.ChemSketch.20">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7765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8"/>
          <p:cNvGraphicFramePr>
            <a:graphicFrameLocks noChangeAspect="1"/>
          </p:cNvGraphicFramePr>
          <p:nvPr/>
        </p:nvGraphicFramePr>
        <p:xfrm>
          <a:off x="2362200" y="2700338"/>
          <a:ext cx="1549400" cy="1947862"/>
        </p:xfrm>
        <a:graphic>
          <a:graphicData uri="http://schemas.openxmlformats.org/presentationml/2006/ole">
            <mc:AlternateContent xmlns:mc="http://schemas.openxmlformats.org/markup-compatibility/2006">
              <mc:Choice xmlns:v="urn:schemas-microsoft-com:vml" Requires="v">
                <p:oleObj spid="_x0000_s2102" name="ACD ChemSketch 2.0" r:id="rId10" imgW="1338120" imgH="1682640" progId="ACD.ChemSketch.20">
                  <p:embed/>
                </p:oleObj>
              </mc:Choice>
              <mc:Fallback>
                <p:oleObj name="ACD ChemSketch 2.0" r:id="rId10" imgW="1338120" imgH="1682640" progId="ACD.ChemSketch.20">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27003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9"/>
          <p:cNvGraphicFramePr>
            <a:graphicFrameLocks noChangeAspect="1"/>
          </p:cNvGraphicFramePr>
          <p:nvPr/>
        </p:nvGraphicFramePr>
        <p:xfrm>
          <a:off x="1651000" y="4900613"/>
          <a:ext cx="1549400" cy="1500187"/>
        </p:xfrm>
        <a:graphic>
          <a:graphicData uri="http://schemas.openxmlformats.org/presentationml/2006/ole">
            <mc:AlternateContent xmlns:mc="http://schemas.openxmlformats.org/markup-compatibility/2006">
              <mc:Choice xmlns:v="urn:schemas-microsoft-com:vml" Requires="v">
                <p:oleObj spid="_x0000_s2103" name="ACD ChemSketch 2.0" r:id="rId12" imgW="1338120" imgH="1295280" progId="ACD.ChemSketch.20">
                  <p:embed/>
                </p:oleObj>
              </mc:Choice>
              <mc:Fallback>
                <p:oleObj name="ACD ChemSketch 2.0" r:id="rId12" imgW="1338120" imgH="1295280" progId="ACD.ChemSketch.20">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000" y="4900613"/>
                        <a:ext cx="15494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10"/>
          <p:cNvGraphicFramePr>
            <a:graphicFrameLocks noChangeAspect="1"/>
          </p:cNvGraphicFramePr>
          <p:nvPr/>
        </p:nvGraphicFramePr>
        <p:xfrm>
          <a:off x="7315200" y="3429000"/>
          <a:ext cx="1358900" cy="2082800"/>
        </p:xfrm>
        <a:graphic>
          <a:graphicData uri="http://schemas.openxmlformats.org/presentationml/2006/ole">
            <mc:AlternateContent xmlns:mc="http://schemas.openxmlformats.org/markup-compatibility/2006">
              <mc:Choice xmlns:v="urn:schemas-microsoft-com:vml" Requires="v">
                <p:oleObj spid="_x0000_s2104" name="ACD ChemSketch 2.0" r:id="rId14" imgW="1173600" imgH="1798200" progId="ACD.ChemSketch.20">
                  <p:embed/>
                </p:oleObj>
              </mc:Choice>
              <mc:Fallback>
                <p:oleObj name="ACD ChemSketch 2.0" r:id="rId14" imgW="1173600" imgH="1798200" progId="ACD.ChemSketch.2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3429000"/>
                        <a:ext cx="1358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11"/>
          <p:cNvGraphicFramePr>
            <a:graphicFrameLocks noChangeAspect="1"/>
          </p:cNvGraphicFramePr>
          <p:nvPr/>
        </p:nvGraphicFramePr>
        <p:xfrm>
          <a:off x="4800600" y="3733800"/>
          <a:ext cx="1606550" cy="1381125"/>
        </p:xfrm>
        <a:graphic>
          <a:graphicData uri="http://schemas.openxmlformats.org/presentationml/2006/ole">
            <mc:AlternateContent xmlns:mc="http://schemas.openxmlformats.org/markup-compatibility/2006">
              <mc:Choice xmlns:v="urn:schemas-microsoft-com:vml" Requires="v">
                <p:oleObj spid="_x0000_s2105" name="ACD ChemSketch 2.0" r:id="rId16" imgW="1386720" imgH="1191600" progId="ACD.ChemSketch.20">
                  <p:embed/>
                </p:oleObj>
              </mc:Choice>
              <mc:Fallback>
                <p:oleObj name="ACD ChemSketch 2.0" r:id="rId16" imgW="1386720" imgH="1191600" progId="ACD.ChemSketch.20">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3733800"/>
                        <a:ext cx="16065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Rectangle 12"/>
          <p:cNvSpPr>
            <a:spLocks noChangeArrowheads="1"/>
          </p:cNvSpPr>
          <p:nvPr/>
        </p:nvSpPr>
        <p:spPr bwMode="auto">
          <a:xfrm>
            <a:off x="533400" y="2330450"/>
            <a:ext cx="1019175" cy="336550"/>
          </a:xfrm>
          <a:prstGeom prst="rect">
            <a:avLst/>
          </a:prstGeom>
          <a:noFill/>
          <a:ln w="9525">
            <a:noFill/>
            <a:miter lim="800000"/>
            <a:headEnd/>
            <a:tailEnd/>
          </a:ln>
        </p:spPr>
        <p:txBody>
          <a:bodyPr wrap="none">
            <a:spAutoFit/>
          </a:bodyPr>
          <a:lstStyle/>
          <a:p>
            <a:r>
              <a:rPr lang="en-US" sz="1600" b="0">
                <a:latin typeface="Arial Black" pitchFamily="34" charset="0"/>
              </a:rPr>
              <a:t>Alanine</a:t>
            </a:r>
          </a:p>
        </p:txBody>
      </p:sp>
      <p:sp>
        <p:nvSpPr>
          <p:cNvPr id="2060" name="Rectangle 13"/>
          <p:cNvSpPr>
            <a:spLocks noChangeArrowheads="1"/>
          </p:cNvSpPr>
          <p:nvPr/>
        </p:nvSpPr>
        <p:spPr bwMode="auto">
          <a:xfrm>
            <a:off x="2286000" y="2286000"/>
            <a:ext cx="1738313" cy="336550"/>
          </a:xfrm>
          <a:prstGeom prst="rect">
            <a:avLst/>
          </a:prstGeom>
          <a:noFill/>
          <a:ln w="9525">
            <a:noFill/>
            <a:miter lim="800000"/>
            <a:headEnd/>
            <a:tailEnd/>
          </a:ln>
        </p:spPr>
        <p:txBody>
          <a:bodyPr wrap="none">
            <a:spAutoFit/>
          </a:bodyPr>
          <a:lstStyle/>
          <a:p>
            <a:r>
              <a:rPr lang="en-US" sz="1600" b="0">
                <a:latin typeface="Arial Black" pitchFamily="34" charset="0"/>
              </a:rPr>
              <a:t>Phenylalanine</a:t>
            </a:r>
          </a:p>
        </p:txBody>
      </p:sp>
      <p:sp>
        <p:nvSpPr>
          <p:cNvPr id="2061" name="Rectangle 14"/>
          <p:cNvSpPr>
            <a:spLocks noChangeArrowheads="1"/>
          </p:cNvSpPr>
          <p:nvPr/>
        </p:nvSpPr>
        <p:spPr bwMode="auto">
          <a:xfrm>
            <a:off x="881063" y="4692650"/>
            <a:ext cx="1062037" cy="336550"/>
          </a:xfrm>
          <a:prstGeom prst="rect">
            <a:avLst/>
          </a:prstGeom>
          <a:noFill/>
          <a:ln w="9525">
            <a:noFill/>
            <a:miter lim="800000"/>
            <a:headEnd/>
            <a:tailEnd/>
          </a:ln>
        </p:spPr>
        <p:txBody>
          <a:bodyPr wrap="none">
            <a:spAutoFit/>
          </a:bodyPr>
          <a:lstStyle/>
          <a:p>
            <a:r>
              <a:rPr lang="en-US" sz="1600" b="0">
                <a:latin typeface="Arial Black" pitchFamily="34" charset="0"/>
              </a:rPr>
              <a:t>Leucine</a:t>
            </a:r>
          </a:p>
        </p:txBody>
      </p:sp>
      <p:sp>
        <p:nvSpPr>
          <p:cNvPr id="2062" name="Rectangle 15"/>
          <p:cNvSpPr>
            <a:spLocks noChangeArrowheads="1"/>
          </p:cNvSpPr>
          <p:nvPr/>
        </p:nvSpPr>
        <p:spPr bwMode="auto">
          <a:xfrm>
            <a:off x="2781300" y="4692650"/>
            <a:ext cx="1333500" cy="336550"/>
          </a:xfrm>
          <a:prstGeom prst="rect">
            <a:avLst/>
          </a:prstGeom>
          <a:noFill/>
          <a:ln w="9525">
            <a:noFill/>
            <a:miter lim="800000"/>
            <a:headEnd/>
            <a:tailEnd/>
          </a:ln>
        </p:spPr>
        <p:txBody>
          <a:bodyPr wrap="none">
            <a:spAutoFit/>
          </a:bodyPr>
          <a:lstStyle/>
          <a:p>
            <a:r>
              <a:rPr lang="en-US" sz="1600" b="0">
                <a:latin typeface="Arial Black" pitchFamily="34" charset="0"/>
              </a:rPr>
              <a:t>Isoleucine</a:t>
            </a:r>
          </a:p>
        </p:txBody>
      </p:sp>
      <p:sp>
        <p:nvSpPr>
          <p:cNvPr id="2063" name="Rectangle 16"/>
          <p:cNvSpPr>
            <a:spLocks noChangeArrowheads="1"/>
          </p:cNvSpPr>
          <p:nvPr/>
        </p:nvSpPr>
        <p:spPr bwMode="auto">
          <a:xfrm>
            <a:off x="1935163" y="6369050"/>
            <a:ext cx="884237" cy="336550"/>
          </a:xfrm>
          <a:prstGeom prst="rect">
            <a:avLst/>
          </a:prstGeom>
          <a:noFill/>
          <a:ln w="9525">
            <a:noFill/>
            <a:miter lim="800000"/>
            <a:headEnd/>
            <a:tailEnd/>
          </a:ln>
        </p:spPr>
        <p:txBody>
          <a:bodyPr wrap="none">
            <a:spAutoFit/>
          </a:bodyPr>
          <a:lstStyle/>
          <a:p>
            <a:r>
              <a:rPr lang="en-US" sz="1600" b="0">
                <a:latin typeface="Arial Black" pitchFamily="34" charset="0"/>
              </a:rPr>
              <a:t>Valine</a:t>
            </a:r>
          </a:p>
        </p:txBody>
      </p:sp>
      <p:sp>
        <p:nvSpPr>
          <p:cNvPr id="2064" name="Rectangle 17"/>
          <p:cNvSpPr>
            <a:spLocks noChangeArrowheads="1"/>
          </p:cNvSpPr>
          <p:nvPr/>
        </p:nvSpPr>
        <p:spPr bwMode="auto">
          <a:xfrm>
            <a:off x="5257800" y="5257800"/>
            <a:ext cx="962025" cy="336550"/>
          </a:xfrm>
          <a:prstGeom prst="rect">
            <a:avLst/>
          </a:prstGeom>
          <a:noFill/>
          <a:ln w="9525">
            <a:noFill/>
            <a:miter lim="800000"/>
            <a:headEnd/>
            <a:tailEnd/>
          </a:ln>
        </p:spPr>
        <p:txBody>
          <a:bodyPr wrap="none">
            <a:spAutoFit/>
          </a:bodyPr>
          <a:lstStyle/>
          <a:p>
            <a:r>
              <a:rPr lang="en-US" sz="1600" b="0">
                <a:latin typeface="Arial Black" pitchFamily="34" charset="0"/>
              </a:rPr>
              <a:t>Proline</a:t>
            </a:r>
          </a:p>
        </p:txBody>
      </p:sp>
      <p:sp>
        <p:nvSpPr>
          <p:cNvPr id="2065" name="Rectangle 18"/>
          <p:cNvSpPr>
            <a:spLocks noChangeArrowheads="1"/>
          </p:cNvSpPr>
          <p:nvPr/>
        </p:nvSpPr>
        <p:spPr bwMode="auto">
          <a:xfrm>
            <a:off x="7467600" y="5562600"/>
            <a:ext cx="1412875" cy="336550"/>
          </a:xfrm>
          <a:prstGeom prst="rect">
            <a:avLst/>
          </a:prstGeom>
          <a:noFill/>
          <a:ln w="9525">
            <a:noFill/>
            <a:miter lim="800000"/>
            <a:headEnd/>
            <a:tailEnd/>
          </a:ln>
        </p:spPr>
        <p:txBody>
          <a:bodyPr wrap="none">
            <a:spAutoFit/>
          </a:bodyPr>
          <a:lstStyle/>
          <a:p>
            <a:r>
              <a:rPr lang="en-US" sz="1600" b="0">
                <a:latin typeface="Arial Black" pitchFamily="34" charset="0"/>
              </a:rPr>
              <a:t>Methionine</a:t>
            </a: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26" descr="beta_hairpin"/>
          <p:cNvPicPr>
            <a:picLocks noChangeAspect="1" noChangeArrowheads="1"/>
          </p:cNvPicPr>
          <p:nvPr/>
        </p:nvPicPr>
        <p:blipFill>
          <a:blip r:embed="rId3" cstate="print">
            <a:lum bright="-18000"/>
          </a:blip>
          <a:srcRect/>
          <a:stretch>
            <a:fillRect/>
          </a:stretch>
        </p:blipFill>
        <p:spPr bwMode="auto">
          <a:xfrm>
            <a:off x="3886200" y="228600"/>
            <a:ext cx="4541838" cy="6019800"/>
          </a:xfrm>
          <a:prstGeom prst="rect">
            <a:avLst/>
          </a:prstGeom>
          <a:noFill/>
          <a:ln w="9525">
            <a:noFill/>
            <a:miter lim="800000"/>
            <a:headEnd/>
            <a:tailEnd/>
          </a:ln>
        </p:spPr>
      </p:pic>
      <p:sp>
        <p:nvSpPr>
          <p:cNvPr id="79875" name="Text Box 1027"/>
          <p:cNvSpPr txBox="1">
            <a:spLocks noChangeArrowheads="1"/>
          </p:cNvSpPr>
          <p:nvPr/>
        </p:nvSpPr>
        <p:spPr bwMode="auto">
          <a:xfrm>
            <a:off x="365125" y="165100"/>
            <a:ext cx="1992313" cy="396875"/>
          </a:xfrm>
          <a:prstGeom prst="rect">
            <a:avLst/>
          </a:prstGeom>
          <a:noFill/>
          <a:ln w="9525">
            <a:noFill/>
            <a:miter lim="800000"/>
            <a:headEnd/>
            <a:tailEnd/>
          </a:ln>
        </p:spPr>
        <p:txBody>
          <a:bodyPr wrap="none">
            <a:spAutoFit/>
          </a:bodyPr>
          <a:lstStyle/>
          <a:p>
            <a:r>
              <a:rPr lang="en-US"/>
              <a:t>Loops and turns:</a:t>
            </a:r>
          </a:p>
        </p:txBody>
      </p:sp>
      <p:sp>
        <p:nvSpPr>
          <p:cNvPr id="79876" name="Text Box 1029"/>
          <p:cNvSpPr txBox="1">
            <a:spLocks noChangeArrowheads="1"/>
          </p:cNvSpPr>
          <p:nvPr/>
        </p:nvSpPr>
        <p:spPr bwMode="auto">
          <a:xfrm>
            <a:off x="609600" y="6248400"/>
            <a:ext cx="2344738" cy="304800"/>
          </a:xfrm>
          <a:prstGeom prst="rect">
            <a:avLst/>
          </a:prstGeom>
          <a:noFill/>
          <a:ln w="9525">
            <a:noFill/>
            <a:miter lim="800000"/>
            <a:headEnd/>
            <a:tailEnd/>
          </a:ln>
        </p:spPr>
        <p:txBody>
          <a:bodyPr wrap="none">
            <a:spAutoFit/>
          </a:bodyPr>
          <a:lstStyle/>
          <a:p>
            <a:r>
              <a:rPr lang="en-US" sz="1400" b="0"/>
              <a:t>Figure 2.8, Brandon &amp; Tooze</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028"/>
          <p:cNvSpPr txBox="1">
            <a:spLocks noChangeArrowheads="1"/>
          </p:cNvSpPr>
          <p:nvPr/>
        </p:nvSpPr>
        <p:spPr bwMode="auto">
          <a:xfrm>
            <a:off x="6096000" y="152400"/>
            <a:ext cx="2598738" cy="304800"/>
          </a:xfrm>
          <a:prstGeom prst="rect">
            <a:avLst/>
          </a:prstGeom>
          <a:noFill/>
          <a:ln w="9525">
            <a:noFill/>
            <a:miter lim="800000"/>
            <a:headEnd/>
            <a:tailEnd/>
          </a:ln>
        </p:spPr>
        <p:txBody>
          <a:bodyPr wrap="none">
            <a:spAutoFit/>
          </a:bodyPr>
          <a:lstStyle/>
          <a:p>
            <a:r>
              <a:rPr lang="en-US" sz="1400" b="0"/>
              <a:t>Figure 6-18, Creighton, </a:t>
            </a:r>
            <a:r>
              <a:rPr lang="en-US" sz="1400" b="0" u="sng"/>
              <a:t>Proteins</a:t>
            </a:r>
          </a:p>
        </p:txBody>
      </p:sp>
      <p:pic>
        <p:nvPicPr>
          <p:cNvPr id="80899" name="Picture 1029"/>
          <p:cNvPicPr>
            <a:picLocks noChangeAspect="1" noChangeArrowheads="1"/>
          </p:cNvPicPr>
          <p:nvPr/>
        </p:nvPicPr>
        <p:blipFill>
          <a:blip r:embed="rId3" cstate="print">
            <a:lum contrast="12000"/>
          </a:blip>
          <a:srcRect t="6201" r="2075"/>
          <a:stretch>
            <a:fillRect/>
          </a:stretch>
        </p:blipFill>
        <p:spPr bwMode="auto">
          <a:xfrm>
            <a:off x="63500" y="1123950"/>
            <a:ext cx="8991600" cy="2305050"/>
          </a:xfrm>
          <a:prstGeom prst="rect">
            <a:avLst/>
          </a:prstGeom>
          <a:noFill/>
          <a:ln w="9525">
            <a:noFill/>
            <a:miter lim="800000"/>
            <a:headEnd/>
            <a:tailEnd/>
          </a:ln>
        </p:spPr>
      </p:pic>
      <p:sp>
        <p:nvSpPr>
          <p:cNvPr id="80900" name="Text Box 1030"/>
          <p:cNvSpPr txBox="1">
            <a:spLocks noChangeArrowheads="1"/>
          </p:cNvSpPr>
          <p:nvPr/>
        </p:nvSpPr>
        <p:spPr bwMode="auto">
          <a:xfrm>
            <a:off x="2438400" y="0"/>
            <a:ext cx="3549650" cy="396875"/>
          </a:xfrm>
          <a:prstGeom prst="rect">
            <a:avLst/>
          </a:prstGeom>
          <a:noFill/>
          <a:ln w="9525">
            <a:noFill/>
            <a:miter lim="800000"/>
            <a:headEnd/>
            <a:tailEnd/>
          </a:ln>
        </p:spPr>
        <p:txBody>
          <a:bodyPr>
            <a:spAutoFit/>
          </a:bodyPr>
          <a:lstStyle/>
          <a:p>
            <a:r>
              <a:rPr lang="en-US">
                <a:solidFill>
                  <a:schemeClr val="hlink"/>
                </a:solidFill>
              </a:rPr>
              <a:t>Classical types of reverse turns</a:t>
            </a:r>
          </a:p>
        </p:txBody>
      </p:sp>
      <p:sp>
        <p:nvSpPr>
          <p:cNvPr id="80901" name="Text Box 1031"/>
          <p:cNvSpPr txBox="1">
            <a:spLocks noChangeArrowheads="1"/>
          </p:cNvSpPr>
          <p:nvPr/>
        </p:nvSpPr>
        <p:spPr bwMode="auto">
          <a:xfrm>
            <a:off x="1347788" y="2895600"/>
            <a:ext cx="252412" cy="396875"/>
          </a:xfrm>
          <a:prstGeom prst="rect">
            <a:avLst/>
          </a:prstGeom>
          <a:solidFill>
            <a:schemeClr val="bg1"/>
          </a:solidFill>
          <a:ln w="9525">
            <a:noFill/>
            <a:miter lim="800000"/>
            <a:headEnd/>
            <a:tailEnd/>
          </a:ln>
        </p:spPr>
        <p:txBody>
          <a:bodyPr wrap="none">
            <a:spAutoFit/>
          </a:bodyPr>
          <a:lstStyle/>
          <a:p>
            <a:r>
              <a:rPr lang="en-US"/>
              <a:t>I</a:t>
            </a:r>
          </a:p>
        </p:txBody>
      </p:sp>
      <p:sp>
        <p:nvSpPr>
          <p:cNvPr id="80902" name="Text Box 1032"/>
          <p:cNvSpPr txBox="1">
            <a:spLocks noChangeArrowheads="1"/>
          </p:cNvSpPr>
          <p:nvPr/>
        </p:nvSpPr>
        <p:spPr bwMode="auto">
          <a:xfrm>
            <a:off x="4243388" y="2895600"/>
            <a:ext cx="320675" cy="396875"/>
          </a:xfrm>
          <a:prstGeom prst="rect">
            <a:avLst/>
          </a:prstGeom>
          <a:solidFill>
            <a:schemeClr val="bg1"/>
          </a:solidFill>
          <a:ln w="9525">
            <a:noFill/>
            <a:miter lim="800000"/>
            <a:headEnd/>
            <a:tailEnd/>
          </a:ln>
        </p:spPr>
        <p:txBody>
          <a:bodyPr wrap="none">
            <a:spAutoFit/>
          </a:bodyPr>
          <a:lstStyle/>
          <a:p>
            <a:r>
              <a:rPr lang="en-US"/>
              <a:t>II</a:t>
            </a:r>
          </a:p>
        </p:txBody>
      </p:sp>
      <p:sp>
        <p:nvSpPr>
          <p:cNvPr id="80903" name="Text Box 1033"/>
          <p:cNvSpPr txBox="1">
            <a:spLocks noChangeArrowheads="1"/>
          </p:cNvSpPr>
          <p:nvPr/>
        </p:nvSpPr>
        <p:spPr bwMode="auto">
          <a:xfrm>
            <a:off x="7467600" y="2895600"/>
            <a:ext cx="388938" cy="396875"/>
          </a:xfrm>
          <a:prstGeom prst="rect">
            <a:avLst/>
          </a:prstGeom>
          <a:solidFill>
            <a:schemeClr val="bg1"/>
          </a:solidFill>
          <a:ln w="9525">
            <a:noFill/>
            <a:miter lim="800000"/>
            <a:headEnd/>
            <a:tailEnd/>
          </a:ln>
        </p:spPr>
        <p:txBody>
          <a:bodyPr wrap="none">
            <a:spAutoFit/>
          </a:bodyPr>
          <a:lstStyle/>
          <a:p>
            <a:r>
              <a:rPr lang="en-US"/>
              <a:t>III</a:t>
            </a:r>
          </a:p>
        </p:txBody>
      </p:sp>
      <p:sp>
        <p:nvSpPr>
          <p:cNvPr id="80904" name="Oval 1034"/>
          <p:cNvSpPr>
            <a:spLocks noChangeArrowheads="1"/>
          </p:cNvSpPr>
          <p:nvPr/>
        </p:nvSpPr>
        <p:spPr bwMode="auto">
          <a:xfrm>
            <a:off x="4724400" y="1371600"/>
            <a:ext cx="381000" cy="381000"/>
          </a:xfrm>
          <a:prstGeom prst="ellipse">
            <a:avLst/>
          </a:prstGeom>
          <a:noFill/>
          <a:ln w="38100">
            <a:solidFill>
              <a:schemeClr val="hlink"/>
            </a:solidFill>
            <a:prstDash val="sysDot"/>
            <a:round/>
            <a:headEnd/>
            <a:tailEnd/>
          </a:ln>
        </p:spPr>
        <p:txBody>
          <a:bodyPr wrap="none" anchor="ctr"/>
          <a:lstStyle/>
          <a:p>
            <a:endParaRPr lang="en-US"/>
          </a:p>
        </p:txBody>
      </p:sp>
      <p:sp>
        <p:nvSpPr>
          <p:cNvPr id="80905" name="Text Box 1035"/>
          <p:cNvSpPr txBox="1">
            <a:spLocks noChangeArrowheads="1"/>
          </p:cNvSpPr>
          <p:nvPr/>
        </p:nvSpPr>
        <p:spPr bwMode="auto">
          <a:xfrm>
            <a:off x="3657600" y="533400"/>
            <a:ext cx="2590800" cy="825500"/>
          </a:xfrm>
          <a:prstGeom prst="rect">
            <a:avLst/>
          </a:prstGeom>
          <a:noFill/>
          <a:ln w="9525">
            <a:noFill/>
            <a:miter lim="800000"/>
            <a:headEnd/>
            <a:tailEnd/>
          </a:ln>
        </p:spPr>
        <p:txBody>
          <a:bodyPr>
            <a:spAutoFit/>
          </a:bodyPr>
          <a:lstStyle/>
          <a:p>
            <a:pPr algn="ctr"/>
            <a:r>
              <a:rPr lang="en-US" sz="1600">
                <a:solidFill>
                  <a:srgbClr val="0000FF"/>
                </a:solidFill>
              </a:rPr>
              <a:t>no side chain may be present on third residue in type II turn (i.e. GLY only)</a:t>
            </a:r>
          </a:p>
        </p:txBody>
      </p:sp>
      <p:sp>
        <p:nvSpPr>
          <p:cNvPr id="80906" name="Text Box 1036"/>
          <p:cNvSpPr txBox="1">
            <a:spLocks noChangeArrowheads="1"/>
          </p:cNvSpPr>
          <p:nvPr/>
        </p:nvSpPr>
        <p:spPr bwMode="auto">
          <a:xfrm>
            <a:off x="6400800" y="3352800"/>
            <a:ext cx="2590800" cy="581025"/>
          </a:xfrm>
          <a:prstGeom prst="rect">
            <a:avLst/>
          </a:prstGeom>
          <a:noFill/>
          <a:ln w="9525">
            <a:noFill/>
            <a:miter lim="800000"/>
            <a:headEnd/>
            <a:tailEnd/>
          </a:ln>
        </p:spPr>
        <p:txBody>
          <a:bodyPr>
            <a:spAutoFit/>
          </a:bodyPr>
          <a:lstStyle/>
          <a:p>
            <a:pPr algn="ctr"/>
            <a:r>
              <a:rPr lang="en-US" sz="1600">
                <a:solidFill>
                  <a:srgbClr val="0000FF"/>
                </a:solidFill>
              </a:rPr>
              <a:t>Resembles 3</a:t>
            </a:r>
            <a:r>
              <a:rPr lang="en-US" sz="1600" baseline="-25000">
                <a:solidFill>
                  <a:srgbClr val="0000FF"/>
                </a:solidFill>
              </a:rPr>
              <a:t>10</a:t>
            </a:r>
            <a:r>
              <a:rPr lang="en-US" sz="1600">
                <a:solidFill>
                  <a:srgbClr val="0000FF"/>
                </a:solidFill>
              </a:rPr>
              <a:t> helix</a:t>
            </a:r>
          </a:p>
          <a:p>
            <a:pPr algn="ctr"/>
            <a:r>
              <a:rPr lang="en-US" sz="1600">
                <a:solidFill>
                  <a:srgbClr val="0000FF"/>
                </a:solidFill>
              </a:rPr>
              <a:t>(arrow denotes helical axis)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cstate="print">
            <a:lum contrast="12000"/>
          </a:blip>
          <a:srcRect t="6201" r="2075"/>
          <a:stretch>
            <a:fillRect/>
          </a:stretch>
        </p:blipFill>
        <p:spPr bwMode="auto">
          <a:xfrm>
            <a:off x="63500" y="1123950"/>
            <a:ext cx="8991600" cy="2305050"/>
          </a:xfrm>
          <a:prstGeom prst="rect">
            <a:avLst/>
          </a:prstGeom>
          <a:noFill/>
          <a:ln w="9525">
            <a:noFill/>
            <a:miter lim="800000"/>
            <a:headEnd/>
            <a:tailEnd/>
          </a:ln>
        </p:spPr>
      </p:pic>
      <p:sp>
        <p:nvSpPr>
          <p:cNvPr id="81923" name="Rectangle 14"/>
          <p:cNvSpPr>
            <a:spLocks noChangeArrowheads="1"/>
          </p:cNvSpPr>
          <p:nvPr/>
        </p:nvSpPr>
        <p:spPr bwMode="auto">
          <a:xfrm>
            <a:off x="914400" y="3200400"/>
            <a:ext cx="6705600" cy="3505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81924" name="Text Box 2"/>
          <p:cNvSpPr txBox="1">
            <a:spLocks noChangeArrowheads="1"/>
          </p:cNvSpPr>
          <p:nvPr/>
        </p:nvSpPr>
        <p:spPr bwMode="auto">
          <a:xfrm>
            <a:off x="6096000" y="152400"/>
            <a:ext cx="2598738" cy="304800"/>
          </a:xfrm>
          <a:prstGeom prst="rect">
            <a:avLst/>
          </a:prstGeom>
          <a:noFill/>
          <a:ln w="9525">
            <a:noFill/>
            <a:miter lim="800000"/>
            <a:headEnd/>
            <a:tailEnd/>
          </a:ln>
        </p:spPr>
        <p:txBody>
          <a:bodyPr wrap="none">
            <a:spAutoFit/>
          </a:bodyPr>
          <a:lstStyle/>
          <a:p>
            <a:r>
              <a:rPr lang="en-US" sz="1400" b="0"/>
              <a:t>Figure 6-18, Creighton, </a:t>
            </a:r>
            <a:r>
              <a:rPr lang="en-US" sz="1400" b="0" u="sng"/>
              <a:t>Proteins</a:t>
            </a:r>
          </a:p>
        </p:txBody>
      </p:sp>
      <p:sp>
        <p:nvSpPr>
          <p:cNvPr id="81925" name="Text Box 4"/>
          <p:cNvSpPr txBox="1">
            <a:spLocks noChangeArrowheads="1"/>
          </p:cNvSpPr>
          <p:nvPr/>
        </p:nvSpPr>
        <p:spPr bwMode="auto">
          <a:xfrm>
            <a:off x="2438400" y="0"/>
            <a:ext cx="3549650" cy="396875"/>
          </a:xfrm>
          <a:prstGeom prst="rect">
            <a:avLst/>
          </a:prstGeom>
          <a:noFill/>
          <a:ln w="9525">
            <a:noFill/>
            <a:miter lim="800000"/>
            <a:headEnd/>
            <a:tailEnd/>
          </a:ln>
        </p:spPr>
        <p:txBody>
          <a:bodyPr>
            <a:spAutoFit/>
          </a:bodyPr>
          <a:lstStyle/>
          <a:p>
            <a:r>
              <a:rPr lang="en-US">
                <a:solidFill>
                  <a:schemeClr val="hlink"/>
                </a:solidFill>
              </a:rPr>
              <a:t>Classical types of reverse turns</a:t>
            </a:r>
          </a:p>
        </p:txBody>
      </p:sp>
      <p:sp>
        <p:nvSpPr>
          <p:cNvPr id="81926" name="Text Box 5"/>
          <p:cNvSpPr txBox="1">
            <a:spLocks noChangeArrowheads="1"/>
          </p:cNvSpPr>
          <p:nvPr/>
        </p:nvSpPr>
        <p:spPr bwMode="auto">
          <a:xfrm>
            <a:off x="1347788" y="2743200"/>
            <a:ext cx="252412" cy="396875"/>
          </a:xfrm>
          <a:prstGeom prst="rect">
            <a:avLst/>
          </a:prstGeom>
          <a:solidFill>
            <a:schemeClr val="bg1"/>
          </a:solidFill>
          <a:ln w="9525">
            <a:noFill/>
            <a:miter lim="800000"/>
            <a:headEnd/>
            <a:tailEnd/>
          </a:ln>
        </p:spPr>
        <p:txBody>
          <a:bodyPr wrap="none">
            <a:spAutoFit/>
          </a:bodyPr>
          <a:lstStyle/>
          <a:p>
            <a:r>
              <a:rPr lang="en-US"/>
              <a:t>I</a:t>
            </a:r>
          </a:p>
        </p:txBody>
      </p:sp>
      <p:sp>
        <p:nvSpPr>
          <p:cNvPr id="81927" name="Text Box 6"/>
          <p:cNvSpPr txBox="1">
            <a:spLocks noChangeArrowheads="1"/>
          </p:cNvSpPr>
          <p:nvPr/>
        </p:nvSpPr>
        <p:spPr bwMode="auto">
          <a:xfrm>
            <a:off x="4243388" y="2743200"/>
            <a:ext cx="320675" cy="396875"/>
          </a:xfrm>
          <a:prstGeom prst="rect">
            <a:avLst/>
          </a:prstGeom>
          <a:solidFill>
            <a:schemeClr val="bg1"/>
          </a:solidFill>
          <a:ln w="9525">
            <a:noFill/>
            <a:miter lim="800000"/>
            <a:headEnd/>
            <a:tailEnd/>
          </a:ln>
        </p:spPr>
        <p:txBody>
          <a:bodyPr wrap="none">
            <a:spAutoFit/>
          </a:bodyPr>
          <a:lstStyle/>
          <a:p>
            <a:r>
              <a:rPr lang="en-US"/>
              <a:t>II</a:t>
            </a:r>
          </a:p>
        </p:txBody>
      </p:sp>
      <p:sp>
        <p:nvSpPr>
          <p:cNvPr id="81928" name="Text Box 7"/>
          <p:cNvSpPr txBox="1">
            <a:spLocks noChangeArrowheads="1"/>
          </p:cNvSpPr>
          <p:nvPr/>
        </p:nvSpPr>
        <p:spPr bwMode="auto">
          <a:xfrm>
            <a:off x="7467600" y="2743200"/>
            <a:ext cx="388938" cy="396875"/>
          </a:xfrm>
          <a:prstGeom prst="rect">
            <a:avLst/>
          </a:prstGeom>
          <a:solidFill>
            <a:schemeClr val="bg1"/>
          </a:solidFill>
          <a:ln w="9525">
            <a:noFill/>
            <a:miter lim="800000"/>
            <a:headEnd/>
            <a:tailEnd/>
          </a:ln>
        </p:spPr>
        <p:txBody>
          <a:bodyPr wrap="none">
            <a:spAutoFit/>
          </a:bodyPr>
          <a:lstStyle/>
          <a:p>
            <a:r>
              <a:rPr lang="en-US"/>
              <a:t>III</a:t>
            </a:r>
          </a:p>
        </p:txBody>
      </p:sp>
      <p:sp>
        <p:nvSpPr>
          <p:cNvPr id="81929" name="Oval 8"/>
          <p:cNvSpPr>
            <a:spLocks noChangeArrowheads="1"/>
          </p:cNvSpPr>
          <p:nvPr/>
        </p:nvSpPr>
        <p:spPr bwMode="auto">
          <a:xfrm>
            <a:off x="4724400" y="1371600"/>
            <a:ext cx="381000" cy="381000"/>
          </a:xfrm>
          <a:prstGeom prst="ellipse">
            <a:avLst/>
          </a:prstGeom>
          <a:noFill/>
          <a:ln w="38100">
            <a:solidFill>
              <a:schemeClr val="hlink"/>
            </a:solidFill>
            <a:prstDash val="sysDot"/>
            <a:round/>
            <a:headEnd/>
            <a:tailEnd/>
          </a:ln>
        </p:spPr>
        <p:txBody>
          <a:bodyPr wrap="none" anchor="ctr"/>
          <a:lstStyle/>
          <a:p>
            <a:endParaRPr lang="en-US"/>
          </a:p>
        </p:txBody>
      </p:sp>
      <p:sp>
        <p:nvSpPr>
          <p:cNvPr id="81930" name="Text Box 9"/>
          <p:cNvSpPr txBox="1">
            <a:spLocks noChangeArrowheads="1"/>
          </p:cNvSpPr>
          <p:nvPr/>
        </p:nvSpPr>
        <p:spPr bwMode="auto">
          <a:xfrm>
            <a:off x="3657600" y="533400"/>
            <a:ext cx="2590800" cy="825500"/>
          </a:xfrm>
          <a:prstGeom prst="rect">
            <a:avLst/>
          </a:prstGeom>
          <a:noFill/>
          <a:ln w="9525">
            <a:noFill/>
            <a:miter lim="800000"/>
            <a:headEnd/>
            <a:tailEnd/>
          </a:ln>
        </p:spPr>
        <p:txBody>
          <a:bodyPr>
            <a:spAutoFit/>
          </a:bodyPr>
          <a:lstStyle/>
          <a:p>
            <a:pPr algn="ctr"/>
            <a:r>
              <a:rPr lang="en-US" sz="1600">
                <a:solidFill>
                  <a:srgbClr val="0000FF"/>
                </a:solidFill>
              </a:rPr>
              <a:t>no side chain may be present on third residue in type II turn (i.e. GLY only)</a:t>
            </a:r>
          </a:p>
        </p:txBody>
      </p:sp>
      <p:sp>
        <p:nvSpPr>
          <p:cNvPr id="81931" name="Text Box 10"/>
          <p:cNvSpPr txBox="1">
            <a:spLocks noChangeArrowheads="1"/>
          </p:cNvSpPr>
          <p:nvPr/>
        </p:nvSpPr>
        <p:spPr bwMode="auto">
          <a:xfrm>
            <a:off x="6400800" y="3352800"/>
            <a:ext cx="2590800" cy="581025"/>
          </a:xfrm>
          <a:prstGeom prst="rect">
            <a:avLst/>
          </a:prstGeom>
          <a:noFill/>
          <a:ln w="9525">
            <a:noFill/>
            <a:miter lim="800000"/>
            <a:headEnd/>
            <a:tailEnd/>
          </a:ln>
        </p:spPr>
        <p:txBody>
          <a:bodyPr>
            <a:spAutoFit/>
          </a:bodyPr>
          <a:lstStyle/>
          <a:p>
            <a:pPr algn="ctr"/>
            <a:r>
              <a:rPr lang="en-US" sz="1600">
                <a:solidFill>
                  <a:srgbClr val="0000FF"/>
                </a:solidFill>
              </a:rPr>
              <a:t>Resembles 3</a:t>
            </a:r>
            <a:r>
              <a:rPr lang="en-US" sz="1600" baseline="-25000">
                <a:solidFill>
                  <a:srgbClr val="0000FF"/>
                </a:solidFill>
              </a:rPr>
              <a:t>10</a:t>
            </a:r>
            <a:r>
              <a:rPr lang="en-US" sz="1600">
                <a:solidFill>
                  <a:srgbClr val="0000FF"/>
                </a:solidFill>
              </a:rPr>
              <a:t> helix</a:t>
            </a:r>
          </a:p>
          <a:p>
            <a:pPr algn="ctr"/>
            <a:r>
              <a:rPr lang="en-US" sz="1600">
                <a:solidFill>
                  <a:srgbClr val="0000FF"/>
                </a:solidFill>
              </a:rPr>
              <a:t>(arrow denotes helical axis)</a:t>
            </a:r>
          </a:p>
        </p:txBody>
      </p:sp>
      <p:sp>
        <p:nvSpPr>
          <p:cNvPr id="81932" name="Text Box 12"/>
          <p:cNvSpPr txBox="1">
            <a:spLocks noChangeArrowheads="1"/>
          </p:cNvSpPr>
          <p:nvPr/>
        </p:nvSpPr>
        <p:spPr bwMode="auto">
          <a:xfrm>
            <a:off x="1465263" y="3581400"/>
            <a:ext cx="6078537" cy="3140075"/>
          </a:xfrm>
          <a:prstGeom prst="rect">
            <a:avLst/>
          </a:prstGeom>
          <a:noFill/>
          <a:ln w="9525">
            <a:noFill/>
            <a:miter lim="800000"/>
            <a:headEnd/>
            <a:tailEnd/>
          </a:ln>
        </p:spPr>
        <p:txBody>
          <a:bodyPr wrap="none">
            <a:spAutoFit/>
          </a:bodyPr>
          <a:lstStyle/>
          <a:p>
            <a:r>
              <a:rPr lang="en-US"/>
              <a:t>I	-60	  -30	-90	   0</a:t>
            </a:r>
          </a:p>
          <a:p>
            <a:r>
              <a:rPr lang="en-US"/>
              <a:t>I’	 60	   30	 90	   0</a:t>
            </a:r>
          </a:p>
          <a:p>
            <a:r>
              <a:rPr lang="en-US"/>
              <a:t>II	-60	 120	 80	   0</a:t>
            </a:r>
          </a:p>
          <a:p>
            <a:r>
              <a:rPr lang="en-US"/>
              <a:t>II’	 60	-120	-80	   0</a:t>
            </a:r>
          </a:p>
          <a:p>
            <a:r>
              <a:rPr lang="en-US"/>
              <a:t>III	-60	  -30	-60	-30</a:t>
            </a:r>
          </a:p>
          <a:p>
            <a:r>
              <a:rPr lang="en-US"/>
              <a:t>III’	 60	   30	 60	 30</a:t>
            </a:r>
          </a:p>
          <a:p>
            <a:r>
              <a:rPr lang="en-US"/>
              <a:t>IV	</a:t>
            </a:r>
            <a:r>
              <a:rPr lang="en-US" sz="1600"/>
              <a:t>(bend with 2 or more angles differing by 40° from above)</a:t>
            </a:r>
            <a:endParaRPr lang="en-US"/>
          </a:p>
          <a:p>
            <a:r>
              <a:rPr lang="en-US"/>
              <a:t>V	-80	  80	 80	-80</a:t>
            </a:r>
          </a:p>
          <a:p>
            <a:r>
              <a:rPr lang="en-US"/>
              <a:t>V’	 80	 -80	-80	 80</a:t>
            </a:r>
          </a:p>
          <a:p>
            <a:r>
              <a:rPr lang="en-US"/>
              <a:t>VI	</a:t>
            </a:r>
            <a:r>
              <a:rPr lang="en-US" i="1"/>
              <a:t>cis</a:t>
            </a:r>
            <a:r>
              <a:rPr lang="en-US"/>
              <a:t> PRO at position 3</a:t>
            </a:r>
            <a:endParaRPr lang="en-US" sz="1600"/>
          </a:p>
        </p:txBody>
      </p:sp>
      <p:sp>
        <p:nvSpPr>
          <p:cNvPr id="81933" name="Text Box 13"/>
          <p:cNvSpPr txBox="1">
            <a:spLocks noChangeArrowheads="1"/>
          </p:cNvSpPr>
          <p:nvPr/>
        </p:nvSpPr>
        <p:spPr bwMode="auto">
          <a:xfrm>
            <a:off x="973138" y="3184525"/>
            <a:ext cx="4741862" cy="396875"/>
          </a:xfrm>
          <a:prstGeom prst="rect">
            <a:avLst/>
          </a:prstGeom>
          <a:noFill/>
          <a:ln w="9525">
            <a:noFill/>
            <a:miter lim="800000"/>
            <a:headEnd/>
            <a:tailEnd/>
          </a:ln>
        </p:spPr>
        <p:txBody>
          <a:bodyPr>
            <a:spAutoFit/>
          </a:bodyPr>
          <a:lstStyle/>
          <a:p>
            <a:r>
              <a:rPr lang="en-US">
                <a:solidFill>
                  <a:srgbClr val="0000FF"/>
                </a:solidFill>
              </a:rPr>
              <a:t>Bend type       </a:t>
            </a:r>
            <a:r>
              <a:rPr lang="en-US">
                <a:solidFill>
                  <a:srgbClr val="0000FF"/>
                </a:solidFill>
                <a:latin typeface="Symbol" pitchFamily="18" charset="2"/>
              </a:rPr>
              <a:t>f</a:t>
            </a:r>
            <a:r>
              <a:rPr lang="en-US" baseline="-25000">
                <a:solidFill>
                  <a:srgbClr val="0000FF"/>
                </a:solidFill>
              </a:rPr>
              <a:t>2</a:t>
            </a:r>
            <a:r>
              <a:rPr lang="en-US">
                <a:solidFill>
                  <a:srgbClr val="0000FF"/>
                </a:solidFill>
              </a:rPr>
              <a:t>           </a:t>
            </a:r>
            <a:r>
              <a:rPr lang="en-US">
                <a:solidFill>
                  <a:srgbClr val="0000FF"/>
                </a:solidFill>
                <a:latin typeface="Symbol" pitchFamily="18" charset="2"/>
                <a:sym typeface="Symbol" pitchFamily="18" charset="2"/>
              </a:rPr>
              <a:t></a:t>
            </a:r>
            <a:r>
              <a:rPr lang="en-US" baseline="-25000">
                <a:solidFill>
                  <a:srgbClr val="0000FF"/>
                </a:solidFill>
              </a:rPr>
              <a:t>2</a:t>
            </a:r>
            <a:r>
              <a:rPr lang="en-US">
                <a:solidFill>
                  <a:srgbClr val="0000FF"/>
                </a:solidFill>
              </a:rPr>
              <a:t>         </a:t>
            </a:r>
            <a:r>
              <a:rPr lang="en-US">
                <a:solidFill>
                  <a:srgbClr val="0000FF"/>
                </a:solidFill>
                <a:latin typeface="Symbol" pitchFamily="18" charset="2"/>
              </a:rPr>
              <a:t>f</a:t>
            </a:r>
            <a:r>
              <a:rPr lang="en-US" baseline="-25000">
                <a:solidFill>
                  <a:srgbClr val="0000FF"/>
                </a:solidFill>
              </a:rPr>
              <a:t>3</a:t>
            </a:r>
            <a:r>
              <a:rPr lang="en-US">
                <a:solidFill>
                  <a:srgbClr val="0000FF"/>
                </a:solidFill>
              </a:rPr>
              <a:t>           </a:t>
            </a:r>
            <a:r>
              <a:rPr lang="en-US">
                <a:solidFill>
                  <a:srgbClr val="0000FF"/>
                </a:solidFill>
                <a:latin typeface="Symbol" pitchFamily="18" charset="2"/>
                <a:sym typeface="Symbol" pitchFamily="18" charset="2"/>
              </a:rPr>
              <a:t></a:t>
            </a:r>
            <a:r>
              <a:rPr lang="en-US" baseline="-25000">
                <a:solidFill>
                  <a:srgbClr val="0000FF"/>
                </a:solidFill>
              </a:rPr>
              <a:t>3</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p:cNvPicPr>
            <a:picLocks noChangeAspect="1" noChangeArrowheads="1"/>
          </p:cNvPicPr>
          <p:nvPr/>
        </p:nvPicPr>
        <p:blipFill>
          <a:blip r:embed="rId3" cstate="print"/>
          <a:srcRect r="2368"/>
          <a:stretch>
            <a:fillRect/>
          </a:stretch>
        </p:blipFill>
        <p:spPr bwMode="auto">
          <a:xfrm>
            <a:off x="1643063" y="2732088"/>
            <a:ext cx="6281737" cy="3973512"/>
          </a:xfrm>
          <a:prstGeom prst="rect">
            <a:avLst/>
          </a:prstGeom>
          <a:noFill/>
          <a:ln w="9525">
            <a:noFill/>
            <a:miter lim="800000"/>
            <a:headEnd/>
            <a:tailEnd/>
          </a:ln>
        </p:spPr>
      </p:pic>
      <p:sp>
        <p:nvSpPr>
          <p:cNvPr id="82947"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2948"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2949" name="Text Box 4"/>
          <p:cNvSpPr txBox="1">
            <a:spLocks noChangeArrowheads="1"/>
          </p:cNvSpPr>
          <p:nvPr/>
        </p:nvSpPr>
        <p:spPr bwMode="auto">
          <a:xfrm>
            <a:off x="1203325" y="2222500"/>
            <a:ext cx="4633913" cy="1250950"/>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a:t>
            </a:r>
          </a:p>
        </p:txBody>
      </p:sp>
      <p:sp>
        <p:nvSpPr>
          <p:cNvPr id="82950" name="Text Box 6"/>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2.12 Brandon &amp; Tooze</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p:cNvPicPr>
            <a:picLocks noChangeAspect="1" noChangeArrowheads="1"/>
          </p:cNvPicPr>
          <p:nvPr/>
        </p:nvPicPr>
        <p:blipFill>
          <a:blip r:embed="rId3" cstate="print"/>
          <a:srcRect t="6030" b="1508"/>
          <a:stretch>
            <a:fillRect/>
          </a:stretch>
        </p:blipFill>
        <p:spPr bwMode="auto">
          <a:xfrm>
            <a:off x="1857375" y="3124200"/>
            <a:ext cx="6981825" cy="3505200"/>
          </a:xfrm>
          <a:prstGeom prst="rect">
            <a:avLst/>
          </a:prstGeom>
          <a:noFill/>
          <a:ln w="9525">
            <a:noFill/>
            <a:miter lim="800000"/>
            <a:headEnd/>
            <a:tailEnd/>
          </a:ln>
        </p:spPr>
      </p:pic>
      <p:sp>
        <p:nvSpPr>
          <p:cNvPr id="83971"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3972"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3973" name="Text Box 4"/>
          <p:cNvSpPr txBox="1">
            <a:spLocks noChangeArrowheads="1"/>
          </p:cNvSpPr>
          <p:nvPr/>
        </p:nvSpPr>
        <p:spPr bwMode="auto">
          <a:xfrm>
            <a:off x="1203325" y="2222500"/>
            <a:ext cx="4633913" cy="1677988"/>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a:t>
            </a:r>
            <a:r>
              <a:rPr lang="en-US">
                <a:solidFill>
                  <a:schemeClr val="hlink"/>
                </a:solidFill>
              </a:rPr>
              <a:t>hairpin </a:t>
            </a:r>
            <a:r>
              <a:rPr lang="en-US">
                <a:solidFill>
                  <a:schemeClr val="hlink"/>
                </a:solidFill>
                <a:latin typeface="Symbol" pitchFamily="18" charset="2"/>
              </a:rPr>
              <a:t>b</a:t>
            </a:r>
            <a:endParaRPr lang="en-US">
              <a:solidFill>
                <a:schemeClr val="hlink"/>
              </a:solidFill>
            </a:endParaRPr>
          </a:p>
          <a:p>
            <a:pPr>
              <a:spcBef>
                <a:spcPct val="40000"/>
              </a:spcBef>
            </a:pPr>
            <a:r>
              <a:rPr lang="en-US"/>
              <a:t>		</a:t>
            </a:r>
          </a:p>
        </p:txBody>
      </p:sp>
      <p:sp>
        <p:nvSpPr>
          <p:cNvPr id="83974" name="Text Box 6"/>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2.14 Brandon &amp; Tooze</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p:cNvPicPr>
            <a:picLocks noChangeAspect="1" noChangeArrowheads="1"/>
          </p:cNvPicPr>
          <p:nvPr/>
        </p:nvPicPr>
        <p:blipFill>
          <a:blip r:embed="rId3" cstate="print"/>
          <a:srcRect/>
          <a:stretch>
            <a:fillRect/>
          </a:stretch>
        </p:blipFill>
        <p:spPr bwMode="auto">
          <a:xfrm>
            <a:off x="1685925" y="3209925"/>
            <a:ext cx="6619875" cy="3571875"/>
          </a:xfrm>
          <a:prstGeom prst="rect">
            <a:avLst/>
          </a:prstGeom>
          <a:noFill/>
          <a:ln w="9525">
            <a:noFill/>
            <a:miter lim="800000"/>
            <a:headEnd/>
            <a:tailEnd/>
          </a:ln>
        </p:spPr>
      </p:pic>
      <p:sp>
        <p:nvSpPr>
          <p:cNvPr id="84995"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4996"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4997" name="Text Box 4"/>
          <p:cNvSpPr txBox="1">
            <a:spLocks noChangeArrowheads="1"/>
          </p:cNvSpPr>
          <p:nvPr/>
        </p:nvSpPr>
        <p:spPr bwMode="auto">
          <a:xfrm>
            <a:off x="1203325" y="2222500"/>
            <a:ext cx="4633913" cy="2532063"/>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hairpin </a:t>
            </a:r>
            <a:r>
              <a:rPr lang="en-US">
                <a:latin typeface="Symbol" pitchFamily="18" charset="2"/>
              </a:rPr>
              <a:t>b</a:t>
            </a:r>
            <a:endParaRPr lang="en-US"/>
          </a:p>
          <a:p>
            <a:pPr>
              <a:spcBef>
                <a:spcPct val="40000"/>
              </a:spcBef>
            </a:pPr>
            <a:r>
              <a:rPr lang="en-US"/>
              <a:t>	</a:t>
            </a:r>
            <a:r>
              <a:rPr lang="en-US">
                <a:solidFill>
                  <a:schemeClr val="hlink"/>
                </a:solidFill>
              </a:rPr>
              <a:t>Greek key</a:t>
            </a:r>
          </a:p>
          <a:p>
            <a:pPr>
              <a:spcBef>
                <a:spcPct val="40000"/>
              </a:spcBef>
            </a:pPr>
            <a:r>
              <a:rPr lang="en-US"/>
              <a:t>	</a:t>
            </a:r>
          </a:p>
          <a:p>
            <a:pPr>
              <a:spcBef>
                <a:spcPct val="40000"/>
              </a:spcBef>
            </a:pPr>
            <a:r>
              <a:rPr lang="en-US"/>
              <a:t>	</a:t>
            </a:r>
          </a:p>
        </p:txBody>
      </p:sp>
      <p:sp>
        <p:nvSpPr>
          <p:cNvPr id="84998" name="Text Box 5"/>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2.15 Brandon &amp; Tooze</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3" cstate="print"/>
          <a:srcRect/>
          <a:stretch>
            <a:fillRect/>
          </a:stretch>
        </p:blipFill>
        <p:spPr bwMode="auto">
          <a:xfrm>
            <a:off x="1676400" y="4495800"/>
            <a:ext cx="5791200" cy="2312988"/>
          </a:xfrm>
          <a:prstGeom prst="rect">
            <a:avLst/>
          </a:prstGeom>
          <a:noFill/>
          <a:ln w="9525">
            <a:noFill/>
            <a:miter lim="800000"/>
            <a:headEnd/>
            <a:tailEnd/>
          </a:ln>
        </p:spPr>
      </p:pic>
      <p:sp>
        <p:nvSpPr>
          <p:cNvPr id="86019" name="Text Box 2"/>
          <p:cNvSpPr txBox="1">
            <a:spLocks noChangeArrowheads="1"/>
          </p:cNvSpPr>
          <p:nvPr/>
        </p:nvSpPr>
        <p:spPr bwMode="auto">
          <a:xfrm>
            <a:off x="2687638" y="142875"/>
            <a:ext cx="3484562" cy="519113"/>
          </a:xfrm>
          <a:prstGeom prst="rect">
            <a:avLst/>
          </a:prstGeom>
          <a:noFill/>
          <a:ln w="9525">
            <a:noFill/>
            <a:miter lim="800000"/>
            <a:headEnd/>
            <a:tailEnd/>
          </a:ln>
        </p:spPr>
        <p:txBody>
          <a:bodyPr wrap="none">
            <a:spAutoFit/>
          </a:bodyPr>
          <a:lstStyle/>
          <a:p>
            <a:r>
              <a:rPr lang="en-US" sz="2400"/>
              <a:t>protein structural </a:t>
            </a:r>
            <a:r>
              <a:rPr lang="en-US" sz="2800" i="1">
                <a:solidFill>
                  <a:schemeClr val="hlink"/>
                </a:solidFill>
              </a:rPr>
              <a:t>motifs</a:t>
            </a:r>
          </a:p>
        </p:txBody>
      </p:sp>
      <p:sp>
        <p:nvSpPr>
          <p:cNvPr id="86020" name="Text Box 3"/>
          <p:cNvSpPr txBox="1">
            <a:spLocks noChangeArrowheads="1"/>
          </p:cNvSpPr>
          <p:nvPr/>
        </p:nvSpPr>
        <p:spPr bwMode="auto">
          <a:xfrm>
            <a:off x="919163" y="877888"/>
            <a:ext cx="7388225" cy="822325"/>
          </a:xfrm>
          <a:prstGeom prst="rect">
            <a:avLst/>
          </a:prstGeom>
          <a:noFill/>
          <a:ln w="9525">
            <a:noFill/>
            <a:miter lim="800000"/>
            <a:headEnd/>
            <a:tailEnd/>
          </a:ln>
        </p:spPr>
        <p:txBody>
          <a:bodyPr wrap="none">
            <a:spAutoFit/>
          </a:bodyPr>
          <a:lstStyle/>
          <a:p>
            <a:pPr algn="ctr"/>
            <a:r>
              <a:rPr lang="en-US" sz="2400" b="0">
                <a:solidFill>
                  <a:srgbClr val="0000FF"/>
                </a:solidFill>
              </a:rPr>
              <a:t>Simple combinations of secondary structural elements,</a:t>
            </a:r>
          </a:p>
          <a:p>
            <a:pPr algn="ctr"/>
            <a:r>
              <a:rPr lang="en-US" sz="2400" b="0">
                <a:solidFill>
                  <a:srgbClr val="0000FF"/>
                </a:solidFill>
              </a:rPr>
              <a:t>called </a:t>
            </a:r>
            <a:r>
              <a:rPr lang="en-US" sz="2400" b="0" i="1">
                <a:solidFill>
                  <a:srgbClr val="0000FF"/>
                </a:solidFill>
              </a:rPr>
              <a:t>motifs</a:t>
            </a:r>
            <a:r>
              <a:rPr lang="en-US" sz="2400" b="0">
                <a:solidFill>
                  <a:srgbClr val="0000FF"/>
                </a:solidFill>
              </a:rPr>
              <a:t> or </a:t>
            </a:r>
            <a:r>
              <a:rPr lang="en-US" sz="2400" b="0" i="1">
                <a:solidFill>
                  <a:srgbClr val="0000FF"/>
                </a:solidFill>
              </a:rPr>
              <a:t>supersecondary structure</a:t>
            </a:r>
            <a:r>
              <a:rPr lang="en-US" sz="2400" b="0">
                <a:solidFill>
                  <a:srgbClr val="0000FF"/>
                </a:solidFill>
              </a:rPr>
              <a:t>.</a:t>
            </a:r>
          </a:p>
        </p:txBody>
      </p:sp>
      <p:sp>
        <p:nvSpPr>
          <p:cNvPr id="86021" name="Text Box 4"/>
          <p:cNvSpPr txBox="1">
            <a:spLocks noChangeArrowheads="1"/>
          </p:cNvSpPr>
          <p:nvPr/>
        </p:nvSpPr>
        <p:spPr bwMode="auto">
          <a:xfrm>
            <a:off x="1203325" y="2222500"/>
            <a:ext cx="4633913" cy="2532063"/>
          </a:xfrm>
          <a:prstGeom prst="rect">
            <a:avLst/>
          </a:prstGeom>
          <a:noFill/>
          <a:ln w="9525">
            <a:noFill/>
            <a:miter lim="800000"/>
            <a:headEnd/>
            <a:tailEnd/>
          </a:ln>
        </p:spPr>
        <p:txBody>
          <a:bodyPr wrap="none">
            <a:spAutoFit/>
          </a:bodyPr>
          <a:lstStyle/>
          <a:p>
            <a:r>
              <a:rPr lang="en-US"/>
              <a:t>Examples:</a:t>
            </a:r>
          </a:p>
          <a:p>
            <a:pPr>
              <a:spcBef>
                <a:spcPct val="40000"/>
              </a:spcBef>
            </a:pPr>
            <a:r>
              <a:rPr lang="en-US"/>
              <a:t>	helix-turn-helix or helix-loop-helix</a:t>
            </a:r>
          </a:p>
          <a:p>
            <a:pPr>
              <a:spcBef>
                <a:spcPct val="40000"/>
              </a:spcBef>
            </a:pPr>
            <a:r>
              <a:rPr lang="en-US"/>
              <a:t>	hairpin </a:t>
            </a:r>
            <a:r>
              <a:rPr lang="en-US">
                <a:latin typeface="Symbol" pitchFamily="18" charset="2"/>
              </a:rPr>
              <a:t>b</a:t>
            </a:r>
            <a:endParaRPr lang="en-US"/>
          </a:p>
          <a:p>
            <a:pPr>
              <a:spcBef>
                <a:spcPct val="40000"/>
              </a:spcBef>
            </a:pPr>
            <a:r>
              <a:rPr lang="en-US"/>
              <a:t>	Greek key</a:t>
            </a:r>
          </a:p>
          <a:p>
            <a:pPr>
              <a:spcBef>
                <a:spcPct val="40000"/>
              </a:spcBef>
            </a:pPr>
            <a:r>
              <a:rPr lang="en-US"/>
              <a:t>	</a:t>
            </a:r>
            <a:r>
              <a:rPr lang="en-US">
                <a:solidFill>
                  <a:schemeClr val="hlink"/>
                </a:solidFill>
              </a:rPr>
              <a:t>beta-alpha-beta</a:t>
            </a:r>
          </a:p>
          <a:p>
            <a:pPr>
              <a:spcBef>
                <a:spcPct val="40000"/>
              </a:spcBef>
            </a:pPr>
            <a:r>
              <a:rPr lang="en-US"/>
              <a:t>	</a:t>
            </a:r>
          </a:p>
        </p:txBody>
      </p:sp>
      <p:sp>
        <p:nvSpPr>
          <p:cNvPr id="86022" name="Text Box 5"/>
          <p:cNvSpPr txBox="1">
            <a:spLocks noChangeArrowheads="1"/>
          </p:cNvSpPr>
          <p:nvPr/>
        </p:nvSpPr>
        <p:spPr bwMode="auto">
          <a:xfrm>
            <a:off x="3810000" y="3810000"/>
            <a:ext cx="4164013" cy="701675"/>
          </a:xfrm>
          <a:prstGeom prst="rect">
            <a:avLst/>
          </a:prstGeom>
          <a:noFill/>
          <a:ln w="9525">
            <a:noFill/>
            <a:miter lim="800000"/>
            <a:headEnd/>
            <a:tailEnd/>
          </a:ln>
        </p:spPr>
        <p:txBody>
          <a:bodyPr>
            <a:spAutoFit/>
          </a:bodyPr>
          <a:lstStyle/>
          <a:p>
            <a:pPr algn="ctr"/>
            <a:r>
              <a:rPr lang="en-US" b="0"/>
              <a:t>Found almost in every protein structure with a parallel </a:t>
            </a:r>
            <a:r>
              <a:rPr lang="en-US" b="0">
                <a:latin typeface="Symbol" pitchFamily="18" charset="2"/>
              </a:rPr>
              <a:t>b</a:t>
            </a:r>
            <a:r>
              <a:rPr lang="en-US" b="0"/>
              <a:t>-sheet</a:t>
            </a:r>
          </a:p>
        </p:txBody>
      </p:sp>
      <p:sp>
        <p:nvSpPr>
          <p:cNvPr id="86023" name="Text Box 7"/>
          <p:cNvSpPr txBox="1">
            <a:spLocks noChangeArrowheads="1"/>
          </p:cNvSpPr>
          <p:nvPr/>
        </p:nvSpPr>
        <p:spPr bwMode="auto">
          <a:xfrm>
            <a:off x="7162800" y="4648200"/>
            <a:ext cx="1828800" cy="1803400"/>
          </a:xfrm>
          <a:prstGeom prst="rect">
            <a:avLst/>
          </a:prstGeom>
          <a:noFill/>
          <a:ln w="9525">
            <a:noFill/>
            <a:miter lim="800000"/>
            <a:headEnd/>
            <a:tailEnd/>
          </a:ln>
        </p:spPr>
        <p:txBody>
          <a:bodyPr>
            <a:spAutoFit/>
          </a:bodyPr>
          <a:lstStyle/>
          <a:p>
            <a:pPr algn="ctr"/>
            <a:r>
              <a:rPr lang="en-US" sz="1600" b="0">
                <a:solidFill>
                  <a:srgbClr val="0000FF"/>
                </a:solidFill>
              </a:rPr>
              <a:t>2 possible hands: left-handed connection (shown on the right) has only been found in 1-protein (subtilisin)</a:t>
            </a:r>
          </a:p>
        </p:txBody>
      </p:sp>
      <p:sp>
        <p:nvSpPr>
          <p:cNvPr id="86024" name="Text Box 8"/>
          <p:cNvSpPr txBox="1">
            <a:spLocks noChangeArrowheads="1"/>
          </p:cNvSpPr>
          <p:nvPr/>
        </p:nvSpPr>
        <p:spPr bwMode="auto">
          <a:xfrm>
            <a:off x="381000" y="6430963"/>
            <a:ext cx="2089150" cy="274637"/>
          </a:xfrm>
          <a:prstGeom prst="rect">
            <a:avLst/>
          </a:prstGeom>
          <a:noFill/>
          <a:ln w="9525">
            <a:noFill/>
            <a:miter lim="800000"/>
            <a:headEnd/>
            <a:tailEnd/>
          </a:ln>
        </p:spPr>
        <p:txBody>
          <a:bodyPr wrap="none">
            <a:spAutoFit/>
          </a:bodyPr>
          <a:lstStyle/>
          <a:p>
            <a:r>
              <a:rPr lang="en-US" sz="1200" b="0"/>
              <a:t>Figure 2.18 Brandon &amp; Tooze</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029"/>
          <p:cNvSpPr txBox="1">
            <a:spLocks noChangeArrowheads="1"/>
          </p:cNvSpPr>
          <p:nvPr/>
        </p:nvSpPr>
        <p:spPr bwMode="auto">
          <a:xfrm>
            <a:off x="2057400" y="304800"/>
            <a:ext cx="5440363" cy="2282825"/>
          </a:xfrm>
          <a:prstGeom prst="rect">
            <a:avLst/>
          </a:prstGeom>
          <a:noFill/>
          <a:ln w="9525">
            <a:noFill/>
            <a:miter lim="800000"/>
            <a:headEnd/>
            <a:tailEnd/>
          </a:ln>
        </p:spPr>
        <p:txBody>
          <a:bodyPr wrap="none">
            <a:spAutoFit/>
          </a:bodyPr>
          <a:lstStyle/>
          <a:p>
            <a:pPr>
              <a:spcBef>
                <a:spcPct val="40000"/>
              </a:spcBef>
            </a:pPr>
            <a:r>
              <a:rPr lang="en-US" sz="2400" i="1">
                <a:solidFill>
                  <a:schemeClr val="hlink"/>
                </a:solidFill>
              </a:rPr>
              <a:t>Domains</a:t>
            </a:r>
            <a:r>
              <a:rPr lang="en-US" sz="2400"/>
              <a:t> are built from structural motifs</a:t>
            </a:r>
          </a:p>
          <a:p>
            <a:pPr>
              <a:spcBef>
                <a:spcPct val="40000"/>
              </a:spcBef>
            </a:pPr>
            <a:r>
              <a:rPr lang="en-US" sz="2400"/>
              <a:t>3 main classes of protein structures:</a:t>
            </a:r>
          </a:p>
          <a:p>
            <a:pPr>
              <a:spcBef>
                <a:spcPct val="20000"/>
              </a:spcBef>
            </a:pPr>
            <a:r>
              <a:rPr lang="en-US" sz="2400"/>
              <a:t>	</a:t>
            </a:r>
            <a:r>
              <a:rPr lang="en-US" sz="2400">
                <a:latin typeface="Symbol" pitchFamily="18" charset="2"/>
              </a:rPr>
              <a:t>a</a:t>
            </a:r>
            <a:r>
              <a:rPr lang="en-US" sz="2400"/>
              <a:t>-domains</a:t>
            </a:r>
          </a:p>
          <a:p>
            <a:pPr>
              <a:spcBef>
                <a:spcPct val="20000"/>
              </a:spcBef>
            </a:pPr>
            <a:r>
              <a:rPr lang="en-US" sz="2400"/>
              <a:t>	</a:t>
            </a:r>
            <a:r>
              <a:rPr lang="en-US" sz="2400">
                <a:latin typeface="Symbol" pitchFamily="18" charset="2"/>
              </a:rPr>
              <a:t>b</a:t>
            </a:r>
            <a:r>
              <a:rPr lang="en-US" sz="2400"/>
              <a:t>-domains (antiparallel </a:t>
            </a:r>
            <a:r>
              <a:rPr lang="en-US" sz="2400">
                <a:latin typeface="Symbol" pitchFamily="18" charset="2"/>
              </a:rPr>
              <a:t>b</a:t>
            </a:r>
            <a:r>
              <a:rPr lang="en-US" sz="2400"/>
              <a:t>)</a:t>
            </a:r>
          </a:p>
          <a:p>
            <a:pPr>
              <a:spcBef>
                <a:spcPct val="20000"/>
              </a:spcBef>
            </a:pPr>
            <a:r>
              <a:rPr lang="en-US" sz="2400"/>
              <a:t>	</a:t>
            </a:r>
            <a:r>
              <a:rPr lang="en-US" sz="2400">
                <a:latin typeface="Symbol" pitchFamily="18" charset="2"/>
              </a:rPr>
              <a:t>a/b</a:t>
            </a:r>
            <a:r>
              <a:rPr lang="en-US" sz="2400"/>
              <a:t> domains</a:t>
            </a:r>
          </a:p>
        </p:txBody>
      </p:sp>
      <p:sp>
        <p:nvSpPr>
          <p:cNvPr id="87043" name="Rectangle 1033"/>
          <p:cNvSpPr>
            <a:spLocks noChangeArrowheads="1"/>
          </p:cNvSpPr>
          <p:nvPr/>
        </p:nvSpPr>
        <p:spPr bwMode="auto">
          <a:xfrm>
            <a:off x="914400" y="2667000"/>
            <a:ext cx="7162800" cy="4019550"/>
          </a:xfrm>
          <a:prstGeom prst="rect">
            <a:avLst/>
          </a:prstGeom>
          <a:noFill/>
          <a:ln w="9525">
            <a:noFill/>
            <a:miter lim="800000"/>
            <a:headEnd/>
            <a:tailEnd/>
          </a:ln>
        </p:spPr>
        <p:txBody>
          <a:bodyPr>
            <a:spAutoFit/>
          </a:bodyPr>
          <a:lstStyle/>
          <a:p>
            <a:pPr algn="ctr">
              <a:spcBef>
                <a:spcPct val="50000"/>
              </a:spcBef>
            </a:pPr>
            <a:r>
              <a:rPr lang="en-US" sz="1800">
                <a:solidFill>
                  <a:srgbClr val="0000FF"/>
                </a:solidFill>
              </a:rPr>
              <a:t>14729 PDB Entries (1 Oct 2001). 35685 Domains. 35 Literature References (excluding nucleic acids and theoretical models)</a:t>
            </a:r>
            <a:r>
              <a:rPr lang="en-US" sz="1800"/>
              <a:t> </a:t>
            </a:r>
          </a:p>
          <a:p>
            <a:pPr>
              <a:spcBef>
                <a:spcPct val="50000"/>
              </a:spcBef>
            </a:pPr>
            <a:r>
              <a:rPr lang="en-US"/>
              <a:t>           Class             Number of folds   # superfamilies  # families</a:t>
            </a:r>
          </a:p>
          <a:p>
            <a:pPr>
              <a:spcBef>
                <a:spcPct val="20000"/>
              </a:spcBef>
            </a:pPr>
            <a:r>
              <a:rPr lang="en-US" b="0"/>
              <a:t>All alpha proteins              144                       231                 363</a:t>
            </a:r>
          </a:p>
          <a:p>
            <a:pPr>
              <a:spcBef>
                <a:spcPct val="20000"/>
              </a:spcBef>
            </a:pPr>
            <a:r>
              <a:rPr lang="en-US" b="0"/>
              <a:t>All beta proteins                104                       190                 303</a:t>
            </a:r>
          </a:p>
          <a:p>
            <a:pPr>
              <a:spcBef>
                <a:spcPct val="20000"/>
              </a:spcBef>
            </a:pPr>
            <a:r>
              <a:rPr lang="en-US" b="0">
                <a:latin typeface="Symbol" pitchFamily="18" charset="2"/>
              </a:rPr>
              <a:t>a/b</a:t>
            </a:r>
            <a:r>
              <a:rPr lang="en-US" b="0"/>
              <a:t> proteins                       107                       180                 409</a:t>
            </a:r>
          </a:p>
          <a:p>
            <a:pPr>
              <a:spcBef>
                <a:spcPct val="20000"/>
              </a:spcBef>
            </a:pPr>
            <a:r>
              <a:rPr lang="en-US" b="0">
                <a:latin typeface="Symbol" pitchFamily="18" charset="2"/>
              </a:rPr>
              <a:t>a</a:t>
            </a:r>
            <a:r>
              <a:rPr lang="en-US" b="0"/>
              <a:t> + </a:t>
            </a:r>
            <a:r>
              <a:rPr lang="en-US" b="0">
                <a:latin typeface="Symbol" pitchFamily="18" charset="2"/>
              </a:rPr>
              <a:t>b</a:t>
            </a:r>
            <a:r>
              <a:rPr lang="en-US" b="0"/>
              <a:t> proteins                    194                       276                 428</a:t>
            </a:r>
          </a:p>
          <a:p>
            <a:pPr>
              <a:spcBef>
                <a:spcPct val="20000"/>
              </a:spcBef>
            </a:pPr>
            <a:r>
              <a:rPr lang="en-US" b="0"/>
              <a:t>Multi-domain proteins         32                         32                   45</a:t>
            </a:r>
          </a:p>
          <a:p>
            <a:pPr>
              <a:spcBef>
                <a:spcPct val="20000"/>
              </a:spcBef>
            </a:pPr>
            <a:r>
              <a:rPr lang="en-US" b="0"/>
              <a:t>Membrane/cell surface      11                         17                    28</a:t>
            </a:r>
          </a:p>
          <a:p>
            <a:pPr>
              <a:spcBef>
                <a:spcPct val="20000"/>
              </a:spcBef>
            </a:pPr>
            <a:r>
              <a:rPr lang="en-US" b="0"/>
              <a:t>Small proteins                     56                         81                  123</a:t>
            </a:r>
          </a:p>
          <a:p>
            <a:pPr>
              <a:spcBef>
                <a:spcPct val="20000"/>
              </a:spcBef>
            </a:pPr>
            <a:r>
              <a:rPr lang="en-US" b="0"/>
              <a:t>Total                                   648                     1007               1699</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609600" y="228600"/>
            <a:ext cx="7772400" cy="838200"/>
          </a:xfrm>
        </p:spPr>
        <p:txBody>
          <a:bodyPr/>
          <a:lstStyle/>
          <a:p>
            <a:pPr eaLnBrk="1" hangingPunct="1"/>
            <a:r>
              <a:rPr lang="en-US" sz="4000" b="1">
                <a:solidFill>
                  <a:srgbClr val="0000FF"/>
                </a:solidFill>
              </a:rPr>
              <a:t>S</a:t>
            </a:r>
            <a:r>
              <a:rPr lang="en-US" sz="4000">
                <a:solidFill>
                  <a:srgbClr val="0000FF"/>
                </a:solidFill>
              </a:rPr>
              <a:t>tructural </a:t>
            </a:r>
            <a:r>
              <a:rPr lang="en-US" sz="4000" b="1">
                <a:solidFill>
                  <a:srgbClr val="0000FF"/>
                </a:solidFill>
              </a:rPr>
              <a:t>C</a:t>
            </a:r>
            <a:r>
              <a:rPr lang="en-US" sz="4000">
                <a:solidFill>
                  <a:srgbClr val="0000FF"/>
                </a:solidFill>
              </a:rPr>
              <a:t>lassification </a:t>
            </a:r>
            <a:r>
              <a:rPr lang="en-US" sz="4000" b="1">
                <a:solidFill>
                  <a:srgbClr val="0000FF"/>
                </a:solidFill>
              </a:rPr>
              <a:t>O</a:t>
            </a:r>
            <a:r>
              <a:rPr lang="en-US" sz="4000">
                <a:solidFill>
                  <a:srgbClr val="0000FF"/>
                </a:solidFill>
              </a:rPr>
              <a:t>f </a:t>
            </a:r>
            <a:r>
              <a:rPr lang="en-US" sz="4000" b="1">
                <a:solidFill>
                  <a:srgbClr val="0000FF"/>
                </a:solidFill>
              </a:rPr>
              <a:t>P</a:t>
            </a:r>
            <a:r>
              <a:rPr lang="en-US" sz="4000">
                <a:solidFill>
                  <a:srgbClr val="0000FF"/>
                </a:solidFill>
              </a:rPr>
              <a:t>roteins</a:t>
            </a:r>
            <a:br>
              <a:rPr lang="en-US" sz="4000">
                <a:solidFill>
                  <a:srgbClr val="0000FF"/>
                </a:solidFill>
              </a:rPr>
            </a:br>
            <a:r>
              <a:rPr lang="en-US" sz="3200">
                <a:hlinkClick r:id="rId3"/>
              </a:rPr>
              <a:t>http://scop.mrc-lmb.cam.ac.uk/scop/</a:t>
            </a:r>
            <a:r>
              <a:rPr lang="en-US" sz="3200"/>
              <a:t> </a:t>
            </a:r>
          </a:p>
        </p:txBody>
      </p:sp>
      <p:pic>
        <p:nvPicPr>
          <p:cNvPr id="88067" name="Picture 6"/>
          <p:cNvPicPr>
            <a:picLocks noChangeAspect="1" noChangeArrowheads="1"/>
          </p:cNvPicPr>
          <p:nvPr/>
        </p:nvPicPr>
        <p:blipFill>
          <a:blip r:embed="rId4" cstate="print"/>
          <a:srcRect/>
          <a:stretch>
            <a:fillRect/>
          </a:stretch>
        </p:blipFill>
        <p:spPr bwMode="auto">
          <a:xfrm>
            <a:off x="457200" y="1676400"/>
            <a:ext cx="4800600" cy="4676775"/>
          </a:xfrm>
          <a:prstGeom prst="rect">
            <a:avLst/>
          </a:prstGeom>
          <a:noFill/>
          <a:ln w="9525">
            <a:noFill/>
            <a:miter lim="800000"/>
            <a:headEnd/>
            <a:tailEnd/>
          </a:ln>
        </p:spPr>
      </p:pic>
      <p:sp>
        <p:nvSpPr>
          <p:cNvPr id="88068" name="Text Box 7"/>
          <p:cNvSpPr txBox="1">
            <a:spLocks noChangeArrowheads="1"/>
          </p:cNvSpPr>
          <p:nvPr/>
        </p:nvSpPr>
        <p:spPr bwMode="auto">
          <a:xfrm>
            <a:off x="5410200" y="1905000"/>
            <a:ext cx="3733800" cy="4054475"/>
          </a:xfrm>
          <a:prstGeom prst="rect">
            <a:avLst/>
          </a:prstGeom>
          <a:noFill/>
          <a:ln w="9525">
            <a:noFill/>
            <a:miter lim="800000"/>
            <a:headEnd/>
            <a:tailEnd/>
          </a:ln>
        </p:spPr>
        <p:txBody>
          <a:bodyPr>
            <a:spAutoFit/>
          </a:bodyPr>
          <a:lstStyle/>
          <a:p>
            <a:pPr>
              <a:spcBef>
                <a:spcPct val="50000"/>
              </a:spcBef>
            </a:pPr>
            <a:r>
              <a:rPr lang="en-US"/>
              <a:t>Hand-curated hierarchical taxonomy of proteins based on their structural and evolutionary relationships.</a:t>
            </a:r>
            <a:endParaRPr lang="en-US">
              <a:solidFill>
                <a:schemeClr val="hlink"/>
              </a:solidFill>
            </a:endParaRPr>
          </a:p>
          <a:p>
            <a:pPr>
              <a:spcBef>
                <a:spcPct val="50000"/>
              </a:spcBef>
            </a:pPr>
            <a:r>
              <a:rPr lang="en-US">
                <a:solidFill>
                  <a:schemeClr val="hlink"/>
                </a:solidFill>
              </a:rPr>
              <a:t>Classes</a:t>
            </a:r>
          </a:p>
          <a:p>
            <a:pPr>
              <a:spcBef>
                <a:spcPct val="50000"/>
              </a:spcBef>
            </a:pPr>
            <a:r>
              <a:rPr lang="en-US">
                <a:solidFill>
                  <a:schemeClr val="hlink"/>
                </a:solidFill>
              </a:rPr>
              <a:t>     Fold Level</a:t>
            </a:r>
          </a:p>
          <a:p>
            <a:pPr>
              <a:spcBef>
                <a:spcPct val="50000"/>
              </a:spcBef>
            </a:pPr>
            <a:r>
              <a:rPr lang="en-US">
                <a:solidFill>
                  <a:schemeClr val="hlink"/>
                </a:solidFill>
              </a:rPr>
              <a:t>            Super Families</a:t>
            </a:r>
          </a:p>
          <a:p>
            <a:pPr>
              <a:spcBef>
                <a:spcPct val="50000"/>
              </a:spcBef>
            </a:pPr>
            <a:r>
              <a:rPr lang="en-US">
                <a:solidFill>
                  <a:schemeClr val="hlink"/>
                </a:solidFill>
              </a:rPr>
              <a:t>                   Families</a:t>
            </a:r>
          </a:p>
          <a:p>
            <a:pPr>
              <a:spcBef>
                <a:spcPct val="50000"/>
              </a:spcBef>
            </a:pPr>
            <a:r>
              <a:rPr lang="en-US">
                <a:solidFill>
                  <a:schemeClr val="hlink"/>
                </a:solidFill>
              </a:rPr>
              <a:t>                          Superfamily</a:t>
            </a:r>
          </a:p>
          <a:p>
            <a:pPr>
              <a:spcBef>
                <a:spcPct val="50000"/>
              </a:spcBef>
            </a:pPr>
            <a:r>
              <a:rPr lang="en-US">
                <a:solidFill>
                  <a:schemeClr val="hlink"/>
                </a:solidFill>
              </a:rPr>
              <a:t>                                 Family</a:t>
            </a:r>
          </a:p>
        </p:txBody>
      </p:sp>
      <p:sp>
        <p:nvSpPr>
          <p:cNvPr id="88069" name="Rectangle 8"/>
          <p:cNvSpPr>
            <a:spLocks noChangeArrowheads="1"/>
          </p:cNvSpPr>
          <p:nvPr/>
        </p:nvSpPr>
        <p:spPr bwMode="auto">
          <a:xfrm>
            <a:off x="5562600" y="6172200"/>
            <a:ext cx="3281363" cy="396875"/>
          </a:xfrm>
          <a:prstGeom prst="rect">
            <a:avLst/>
          </a:prstGeom>
          <a:noFill/>
          <a:ln w="9525">
            <a:noFill/>
            <a:miter lim="800000"/>
            <a:headEnd/>
            <a:tailEnd/>
          </a:ln>
        </p:spPr>
        <p:txBody>
          <a:bodyPr wrap="none">
            <a:spAutoFit/>
          </a:bodyPr>
          <a:lstStyle/>
          <a:p>
            <a:r>
              <a:rPr lang="en-US" b="0"/>
              <a:t>Chothia, Murzin (Cambridge)</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685800" y="304800"/>
            <a:ext cx="7772400" cy="1143000"/>
          </a:xfrm>
        </p:spPr>
        <p:txBody>
          <a:bodyPr/>
          <a:lstStyle/>
          <a:p>
            <a:pPr eaLnBrk="1" hangingPunct="1"/>
            <a:r>
              <a:rPr lang="en-US" sz="4000">
                <a:solidFill>
                  <a:srgbClr val="0000FF"/>
                </a:solidFill>
              </a:rPr>
              <a:t>CATH Protein Structural Data Base</a:t>
            </a:r>
            <a:br>
              <a:rPr lang="en-US" sz="4000">
                <a:solidFill>
                  <a:srgbClr val="0000FF"/>
                </a:solidFill>
              </a:rPr>
            </a:br>
            <a:r>
              <a:rPr lang="en-US" sz="2400">
                <a:solidFill>
                  <a:srgbClr val="0000FF"/>
                </a:solidFill>
              </a:rPr>
              <a:t>http://www.biochem.ucl.ac.uk/bsm/cath/cath.html</a:t>
            </a:r>
          </a:p>
        </p:txBody>
      </p:sp>
      <p:pic>
        <p:nvPicPr>
          <p:cNvPr id="89091" name="Picture 5"/>
          <p:cNvPicPr>
            <a:picLocks noChangeAspect="1" noChangeArrowheads="1"/>
          </p:cNvPicPr>
          <p:nvPr/>
        </p:nvPicPr>
        <p:blipFill>
          <a:blip r:embed="rId3" cstate="print"/>
          <a:srcRect/>
          <a:stretch>
            <a:fillRect/>
          </a:stretch>
        </p:blipFill>
        <p:spPr bwMode="auto">
          <a:xfrm>
            <a:off x="152400" y="1524000"/>
            <a:ext cx="6688138" cy="4933950"/>
          </a:xfrm>
          <a:prstGeom prst="rect">
            <a:avLst/>
          </a:prstGeom>
          <a:noFill/>
          <a:ln w="9525">
            <a:noFill/>
            <a:miter lim="800000"/>
            <a:headEnd/>
            <a:tailEnd/>
          </a:ln>
        </p:spPr>
      </p:pic>
      <p:sp>
        <p:nvSpPr>
          <p:cNvPr id="89092" name="Text Box 6"/>
          <p:cNvSpPr txBox="1">
            <a:spLocks noChangeArrowheads="1"/>
          </p:cNvSpPr>
          <p:nvPr/>
        </p:nvSpPr>
        <p:spPr bwMode="auto">
          <a:xfrm>
            <a:off x="7010400" y="1828800"/>
            <a:ext cx="1981200" cy="5121275"/>
          </a:xfrm>
          <a:prstGeom prst="rect">
            <a:avLst/>
          </a:prstGeom>
          <a:noFill/>
          <a:ln w="9525">
            <a:noFill/>
            <a:miter lim="800000"/>
            <a:headEnd/>
            <a:tailEnd/>
          </a:ln>
        </p:spPr>
        <p:txBody>
          <a:bodyPr>
            <a:spAutoFit/>
          </a:bodyPr>
          <a:lstStyle/>
          <a:p>
            <a:pPr>
              <a:spcBef>
                <a:spcPct val="50000"/>
              </a:spcBef>
            </a:pPr>
            <a:r>
              <a:rPr lang="en-US"/>
              <a:t>Semiautomatic domain classification of PDB crystal structures.</a:t>
            </a:r>
            <a:br>
              <a:rPr lang="en-US"/>
            </a:br>
            <a:r>
              <a:rPr lang="en-US"/>
              <a:t>Thornton (London)</a:t>
            </a:r>
            <a:endParaRPr lang="en-US">
              <a:solidFill>
                <a:srgbClr val="0000FF"/>
              </a:solidFill>
            </a:endParaRPr>
          </a:p>
          <a:p>
            <a:pPr>
              <a:spcBef>
                <a:spcPct val="50000"/>
              </a:spcBef>
            </a:pPr>
            <a:endParaRPr lang="en-US">
              <a:solidFill>
                <a:srgbClr val="0000FF"/>
              </a:solidFill>
            </a:endParaRPr>
          </a:p>
          <a:p>
            <a:pPr>
              <a:spcBef>
                <a:spcPct val="50000"/>
              </a:spcBef>
            </a:pPr>
            <a:r>
              <a:rPr lang="en-US">
                <a:solidFill>
                  <a:srgbClr val="0000FF"/>
                </a:solidFill>
              </a:rPr>
              <a:t>C</a:t>
            </a:r>
            <a:r>
              <a:rPr lang="en-US"/>
              <a:t>lass</a:t>
            </a:r>
            <a:br>
              <a:rPr lang="en-US"/>
            </a:br>
            <a:r>
              <a:rPr lang="en-US"/>
              <a:t> </a:t>
            </a:r>
            <a:r>
              <a:rPr lang="en-US">
                <a:solidFill>
                  <a:srgbClr val="0000FF"/>
                </a:solidFill>
              </a:rPr>
              <a:t>A</a:t>
            </a:r>
            <a:r>
              <a:rPr lang="en-US"/>
              <a:t>rchitecture</a:t>
            </a:r>
            <a:br>
              <a:rPr lang="en-US"/>
            </a:br>
            <a:r>
              <a:rPr lang="en-US"/>
              <a:t>  </a:t>
            </a:r>
            <a:r>
              <a:rPr lang="en-US">
                <a:solidFill>
                  <a:srgbClr val="0000FF"/>
                </a:solidFill>
              </a:rPr>
              <a:t>T</a:t>
            </a:r>
            <a:r>
              <a:rPr lang="en-US"/>
              <a:t>opology</a:t>
            </a:r>
            <a:br>
              <a:rPr lang="en-US"/>
            </a:br>
            <a:r>
              <a:rPr lang="en-US"/>
              <a:t>   </a:t>
            </a:r>
            <a:r>
              <a:rPr lang="en-US">
                <a:solidFill>
                  <a:srgbClr val="0000FF"/>
                </a:solidFill>
              </a:rPr>
              <a:t>H</a:t>
            </a:r>
            <a:r>
              <a:rPr lang="en-US"/>
              <a:t>omology</a:t>
            </a:r>
            <a:br>
              <a:rPr lang="en-US"/>
            </a:br>
            <a:r>
              <a:rPr lang="en-US"/>
              <a:t>     Sequence</a:t>
            </a:r>
            <a:br>
              <a:rPr lang="en-US"/>
            </a:br>
            <a:endParaRPr lang="en-US"/>
          </a:p>
          <a:p>
            <a:pPr>
              <a:spcBef>
                <a:spcPct val="50000"/>
              </a:spcBef>
            </a:pPr>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2"/>
          <p:cNvSpPr txBox="1">
            <a:spLocks noChangeArrowheads="1"/>
          </p:cNvSpPr>
          <p:nvPr/>
        </p:nvSpPr>
        <p:spPr bwMode="auto">
          <a:xfrm>
            <a:off x="5486400" y="593725"/>
            <a:ext cx="3200400" cy="2225675"/>
          </a:xfrm>
          <a:prstGeom prst="rect">
            <a:avLst/>
          </a:prstGeom>
          <a:noFill/>
          <a:ln w="9525">
            <a:noFill/>
            <a:miter lim="800000"/>
            <a:headEnd/>
            <a:tailEnd/>
          </a:ln>
        </p:spPr>
        <p:txBody>
          <a:bodyPr>
            <a:spAutoFit/>
          </a:bodyPr>
          <a:lstStyle/>
          <a:p>
            <a:r>
              <a:rPr lang="en-US" b="0">
                <a:solidFill>
                  <a:schemeClr val="hlink"/>
                </a:solidFill>
              </a:rPr>
              <a:t>Alanine 		ALA	</a:t>
            </a:r>
            <a:r>
              <a:rPr lang="en-US">
                <a:solidFill>
                  <a:schemeClr val="hlink"/>
                </a:solidFill>
              </a:rPr>
              <a:t>A</a:t>
            </a:r>
          </a:p>
          <a:p>
            <a:r>
              <a:rPr lang="en-US" b="0">
                <a:solidFill>
                  <a:schemeClr val="hlink"/>
                </a:solidFill>
              </a:rPr>
              <a:t>Phenylalanine	PHE	</a:t>
            </a:r>
            <a:r>
              <a:rPr lang="en-US">
                <a:solidFill>
                  <a:schemeClr val="hlink"/>
                </a:solidFill>
              </a:rPr>
              <a:t>F</a:t>
            </a:r>
          </a:p>
          <a:p>
            <a:r>
              <a:rPr lang="en-US" b="0">
                <a:solidFill>
                  <a:schemeClr val="hlink"/>
                </a:solidFill>
              </a:rPr>
              <a:t>Leucine 		LEU	</a:t>
            </a:r>
            <a:r>
              <a:rPr lang="en-US">
                <a:solidFill>
                  <a:schemeClr val="hlink"/>
                </a:solidFill>
              </a:rPr>
              <a:t>L</a:t>
            </a:r>
          </a:p>
          <a:p>
            <a:r>
              <a:rPr lang="en-US" b="0">
                <a:solidFill>
                  <a:schemeClr val="hlink"/>
                </a:solidFill>
              </a:rPr>
              <a:t>Isoleucine 	ILE	</a:t>
            </a:r>
            <a:r>
              <a:rPr lang="en-US">
                <a:solidFill>
                  <a:schemeClr val="hlink"/>
                </a:solidFill>
              </a:rPr>
              <a:t>I</a:t>
            </a:r>
          </a:p>
          <a:p>
            <a:r>
              <a:rPr lang="en-US" b="0">
                <a:solidFill>
                  <a:schemeClr val="hlink"/>
                </a:solidFill>
              </a:rPr>
              <a:t>Valine 		VAL	</a:t>
            </a:r>
            <a:r>
              <a:rPr lang="en-US">
                <a:solidFill>
                  <a:schemeClr val="hlink"/>
                </a:solidFill>
              </a:rPr>
              <a:t>V</a:t>
            </a:r>
          </a:p>
          <a:p>
            <a:r>
              <a:rPr lang="en-US" b="0">
                <a:solidFill>
                  <a:schemeClr val="hlink"/>
                </a:solidFill>
              </a:rPr>
              <a:t>Proline		PRO	</a:t>
            </a:r>
            <a:r>
              <a:rPr lang="en-US">
                <a:solidFill>
                  <a:schemeClr val="hlink"/>
                </a:solidFill>
              </a:rPr>
              <a:t>P</a:t>
            </a:r>
          </a:p>
          <a:p>
            <a:r>
              <a:rPr lang="en-US" b="0">
                <a:solidFill>
                  <a:schemeClr val="hlink"/>
                </a:solidFill>
              </a:rPr>
              <a:t>Methionine	MET	</a:t>
            </a:r>
            <a:r>
              <a:rPr lang="en-US">
                <a:solidFill>
                  <a:schemeClr val="hlink"/>
                </a:solidFill>
              </a:rPr>
              <a:t>M</a:t>
            </a:r>
          </a:p>
        </p:txBody>
      </p:sp>
      <p:sp>
        <p:nvSpPr>
          <p:cNvPr id="3082" name="Text Box 3"/>
          <p:cNvSpPr txBox="1">
            <a:spLocks noChangeArrowheads="1"/>
          </p:cNvSpPr>
          <p:nvPr/>
        </p:nvSpPr>
        <p:spPr bwMode="auto">
          <a:xfrm>
            <a:off x="5334000" y="152400"/>
            <a:ext cx="3476625" cy="396875"/>
          </a:xfrm>
          <a:prstGeom prst="rect">
            <a:avLst/>
          </a:prstGeom>
          <a:noFill/>
          <a:ln w="9525">
            <a:noFill/>
            <a:miter lim="800000"/>
            <a:headEnd/>
            <a:tailEnd/>
          </a:ln>
        </p:spPr>
        <p:txBody>
          <a:bodyPr>
            <a:spAutoFit/>
          </a:bodyPr>
          <a:lstStyle/>
          <a:p>
            <a:pPr algn="ctr"/>
            <a:r>
              <a:rPr lang="en-US" b="0"/>
              <a:t>Hydrophobic amino acids</a:t>
            </a:r>
          </a:p>
        </p:txBody>
      </p:sp>
      <p:graphicFrame>
        <p:nvGraphicFramePr>
          <p:cNvPr id="3074" name="Object 4"/>
          <p:cNvGraphicFramePr>
            <a:graphicFrameLocks noChangeAspect="1"/>
          </p:cNvGraphicFramePr>
          <p:nvPr/>
        </p:nvGraphicFramePr>
        <p:xfrm>
          <a:off x="317500" y="879475"/>
          <a:ext cx="1549400" cy="1370013"/>
        </p:xfrm>
        <a:graphic>
          <a:graphicData uri="http://schemas.openxmlformats.org/presentationml/2006/ole">
            <mc:AlternateContent xmlns:mc="http://schemas.openxmlformats.org/markup-compatibility/2006">
              <mc:Choice xmlns:v="urn:schemas-microsoft-com:vml" Requires="v">
                <p:oleObj spid="_x0000_s3123" name="ACD ChemSketch 2.0" r:id="rId4" imgW="1338120" imgH="1182600" progId="ACD.ChemSketch.20">
                  <p:embed/>
                </p:oleObj>
              </mc:Choice>
              <mc:Fallback>
                <p:oleObj name="ACD ChemSketch 2.0" r:id="rId4" imgW="1338120" imgH="1182600" progId="ACD.ChemSketch.2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879475"/>
                        <a:ext cx="1549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1841500" y="152400"/>
          <a:ext cx="1933575" cy="2236788"/>
        </p:xfrm>
        <a:graphic>
          <a:graphicData uri="http://schemas.openxmlformats.org/presentationml/2006/ole">
            <mc:AlternateContent xmlns:mc="http://schemas.openxmlformats.org/markup-compatibility/2006">
              <mc:Choice xmlns:v="urn:schemas-microsoft-com:vml" Requires="v">
                <p:oleObj spid="_x0000_s3124" name="ACD ChemSketch 2.0" r:id="rId6" imgW="1670400" imgH="1932480" progId="ACD.ChemSketch.20">
                  <p:embed/>
                </p:oleObj>
              </mc:Choice>
              <mc:Fallback>
                <p:oleObj name="ACD ChemSketch 2.0" r:id="rId6" imgW="1670400" imgH="1932480" progId="ACD.ChemSketch.20">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0" y="152400"/>
                        <a:ext cx="193357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304800" y="2776538"/>
          <a:ext cx="1549400" cy="1947862"/>
        </p:xfrm>
        <a:graphic>
          <a:graphicData uri="http://schemas.openxmlformats.org/presentationml/2006/ole">
            <mc:AlternateContent xmlns:mc="http://schemas.openxmlformats.org/markup-compatibility/2006">
              <mc:Choice xmlns:v="urn:schemas-microsoft-com:vml" Requires="v">
                <p:oleObj spid="_x0000_s3125" name="ACD ChemSketch 2.0" r:id="rId8" imgW="1338120" imgH="1682640" progId="ACD.ChemSketch.20">
                  <p:embed/>
                </p:oleObj>
              </mc:Choice>
              <mc:Fallback>
                <p:oleObj name="ACD ChemSketch 2.0" r:id="rId8" imgW="1338120" imgH="1682640" progId="ACD.ChemSketch.20">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7765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7"/>
          <p:cNvGraphicFramePr>
            <a:graphicFrameLocks noChangeAspect="1"/>
          </p:cNvGraphicFramePr>
          <p:nvPr/>
        </p:nvGraphicFramePr>
        <p:xfrm>
          <a:off x="2362200" y="2700338"/>
          <a:ext cx="1549400" cy="1947862"/>
        </p:xfrm>
        <a:graphic>
          <a:graphicData uri="http://schemas.openxmlformats.org/presentationml/2006/ole">
            <mc:AlternateContent xmlns:mc="http://schemas.openxmlformats.org/markup-compatibility/2006">
              <mc:Choice xmlns:v="urn:schemas-microsoft-com:vml" Requires="v">
                <p:oleObj spid="_x0000_s3126" name="ACD ChemSketch 2.0" r:id="rId10" imgW="1338120" imgH="1682640" progId="ACD.ChemSketch.20">
                  <p:embed/>
                </p:oleObj>
              </mc:Choice>
              <mc:Fallback>
                <p:oleObj name="ACD ChemSketch 2.0" r:id="rId10" imgW="1338120" imgH="1682640" progId="ACD.ChemSketch.20">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2700338"/>
                        <a:ext cx="1549400"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8"/>
          <p:cNvGraphicFramePr>
            <a:graphicFrameLocks noChangeAspect="1"/>
          </p:cNvGraphicFramePr>
          <p:nvPr/>
        </p:nvGraphicFramePr>
        <p:xfrm>
          <a:off x="1651000" y="4900613"/>
          <a:ext cx="1549400" cy="1500187"/>
        </p:xfrm>
        <a:graphic>
          <a:graphicData uri="http://schemas.openxmlformats.org/presentationml/2006/ole">
            <mc:AlternateContent xmlns:mc="http://schemas.openxmlformats.org/markup-compatibility/2006">
              <mc:Choice xmlns:v="urn:schemas-microsoft-com:vml" Requires="v">
                <p:oleObj spid="_x0000_s3127" name="ACD ChemSketch 2.0" r:id="rId12" imgW="1338120" imgH="1295280" progId="ACD.ChemSketch.20">
                  <p:embed/>
                </p:oleObj>
              </mc:Choice>
              <mc:Fallback>
                <p:oleObj name="ACD ChemSketch 2.0" r:id="rId12" imgW="1338120" imgH="1295280" progId="ACD.ChemSketch.20">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1000" y="4900613"/>
                        <a:ext cx="15494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9"/>
          <p:cNvGraphicFramePr>
            <a:graphicFrameLocks noChangeAspect="1"/>
          </p:cNvGraphicFramePr>
          <p:nvPr/>
        </p:nvGraphicFramePr>
        <p:xfrm>
          <a:off x="7315200" y="3429000"/>
          <a:ext cx="1358900" cy="2082800"/>
        </p:xfrm>
        <a:graphic>
          <a:graphicData uri="http://schemas.openxmlformats.org/presentationml/2006/ole">
            <mc:AlternateContent xmlns:mc="http://schemas.openxmlformats.org/markup-compatibility/2006">
              <mc:Choice xmlns:v="urn:schemas-microsoft-com:vml" Requires="v">
                <p:oleObj spid="_x0000_s3128" name="ACD ChemSketch 2.0" r:id="rId14" imgW="1173600" imgH="1798200" progId="ACD.ChemSketch.20">
                  <p:embed/>
                </p:oleObj>
              </mc:Choice>
              <mc:Fallback>
                <p:oleObj name="ACD ChemSketch 2.0" r:id="rId14" imgW="1173600" imgH="1798200" progId="ACD.ChemSketch.20">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5200" y="3429000"/>
                        <a:ext cx="1358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10"/>
          <p:cNvGraphicFramePr>
            <a:graphicFrameLocks noChangeAspect="1"/>
          </p:cNvGraphicFramePr>
          <p:nvPr/>
        </p:nvGraphicFramePr>
        <p:xfrm>
          <a:off x="4800600" y="3733800"/>
          <a:ext cx="1606550" cy="1381125"/>
        </p:xfrm>
        <a:graphic>
          <a:graphicData uri="http://schemas.openxmlformats.org/presentationml/2006/ole">
            <mc:AlternateContent xmlns:mc="http://schemas.openxmlformats.org/markup-compatibility/2006">
              <mc:Choice xmlns:v="urn:schemas-microsoft-com:vml" Requires="v">
                <p:oleObj spid="_x0000_s3129" name="ACD ChemSketch 2.0" r:id="rId16" imgW="1386720" imgH="1191600" progId="ACD.ChemSketch.20">
                  <p:embed/>
                </p:oleObj>
              </mc:Choice>
              <mc:Fallback>
                <p:oleObj name="ACD ChemSketch 2.0" r:id="rId16" imgW="1386720" imgH="1191600" progId="ACD.ChemSketch.20">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3733800"/>
                        <a:ext cx="16065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3" name="Rectangle 11"/>
          <p:cNvSpPr>
            <a:spLocks noChangeArrowheads="1"/>
          </p:cNvSpPr>
          <p:nvPr/>
        </p:nvSpPr>
        <p:spPr bwMode="auto">
          <a:xfrm>
            <a:off x="533400" y="2330450"/>
            <a:ext cx="1019175" cy="336550"/>
          </a:xfrm>
          <a:prstGeom prst="rect">
            <a:avLst/>
          </a:prstGeom>
          <a:noFill/>
          <a:ln w="9525">
            <a:noFill/>
            <a:miter lim="800000"/>
            <a:headEnd/>
            <a:tailEnd/>
          </a:ln>
        </p:spPr>
        <p:txBody>
          <a:bodyPr wrap="none">
            <a:spAutoFit/>
          </a:bodyPr>
          <a:lstStyle/>
          <a:p>
            <a:r>
              <a:rPr lang="en-US" sz="1600" b="0">
                <a:latin typeface="Arial Black" pitchFamily="34" charset="0"/>
              </a:rPr>
              <a:t>Alanine</a:t>
            </a:r>
          </a:p>
        </p:txBody>
      </p:sp>
      <p:sp>
        <p:nvSpPr>
          <p:cNvPr id="3084" name="Rectangle 12"/>
          <p:cNvSpPr>
            <a:spLocks noChangeArrowheads="1"/>
          </p:cNvSpPr>
          <p:nvPr/>
        </p:nvSpPr>
        <p:spPr bwMode="auto">
          <a:xfrm>
            <a:off x="2286000" y="2286000"/>
            <a:ext cx="1738313" cy="336550"/>
          </a:xfrm>
          <a:prstGeom prst="rect">
            <a:avLst/>
          </a:prstGeom>
          <a:noFill/>
          <a:ln w="9525">
            <a:noFill/>
            <a:miter lim="800000"/>
            <a:headEnd/>
            <a:tailEnd/>
          </a:ln>
        </p:spPr>
        <p:txBody>
          <a:bodyPr wrap="none">
            <a:spAutoFit/>
          </a:bodyPr>
          <a:lstStyle/>
          <a:p>
            <a:r>
              <a:rPr lang="en-US" sz="1600" b="0">
                <a:latin typeface="Arial Black" pitchFamily="34" charset="0"/>
              </a:rPr>
              <a:t>Phenylalanine</a:t>
            </a:r>
          </a:p>
        </p:txBody>
      </p:sp>
      <p:sp>
        <p:nvSpPr>
          <p:cNvPr id="3085" name="Rectangle 13"/>
          <p:cNvSpPr>
            <a:spLocks noChangeArrowheads="1"/>
          </p:cNvSpPr>
          <p:nvPr/>
        </p:nvSpPr>
        <p:spPr bwMode="auto">
          <a:xfrm>
            <a:off x="881063" y="4692650"/>
            <a:ext cx="1062037" cy="336550"/>
          </a:xfrm>
          <a:prstGeom prst="rect">
            <a:avLst/>
          </a:prstGeom>
          <a:noFill/>
          <a:ln w="9525">
            <a:noFill/>
            <a:miter lim="800000"/>
            <a:headEnd/>
            <a:tailEnd/>
          </a:ln>
        </p:spPr>
        <p:txBody>
          <a:bodyPr wrap="none">
            <a:spAutoFit/>
          </a:bodyPr>
          <a:lstStyle/>
          <a:p>
            <a:r>
              <a:rPr lang="en-US" sz="1600" b="0">
                <a:latin typeface="Arial Black" pitchFamily="34" charset="0"/>
              </a:rPr>
              <a:t>Leucine</a:t>
            </a:r>
          </a:p>
        </p:txBody>
      </p:sp>
      <p:sp>
        <p:nvSpPr>
          <p:cNvPr id="3086" name="Rectangle 14"/>
          <p:cNvSpPr>
            <a:spLocks noChangeArrowheads="1"/>
          </p:cNvSpPr>
          <p:nvPr/>
        </p:nvSpPr>
        <p:spPr bwMode="auto">
          <a:xfrm>
            <a:off x="2781300" y="4692650"/>
            <a:ext cx="1333500" cy="336550"/>
          </a:xfrm>
          <a:prstGeom prst="rect">
            <a:avLst/>
          </a:prstGeom>
          <a:noFill/>
          <a:ln w="9525">
            <a:noFill/>
            <a:miter lim="800000"/>
            <a:headEnd/>
            <a:tailEnd/>
          </a:ln>
        </p:spPr>
        <p:txBody>
          <a:bodyPr wrap="none">
            <a:spAutoFit/>
          </a:bodyPr>
          <a:lstStyle/>
          <a:p>
            <a:r>
              <a:rPr lang="en-US" sz="1600" b="0">
                <a:latin typeface="Arial Black" pitchFamily="34" charset="0"/>
              </a:rPr>
              <a:t>Isoleucine</a:t>
            </a:r>
          </a:p>
        </p:txBody>
      </p:sp>
      <p:sp>
        <p:nvSpPr>
          <p:cNvPr id="3087" name="Rectangle 15"/>
          <p:cNvSpPr>
            <a:spLocks noChangeArrowheads="1"/>
          </p:cNvSpPr>
          <p:nvPr/>
        </p:nvSpPr>
        <p:spPr bwMode="auto">
          <a:xfrm>
            <a:off x="1935163" y="6369050"/>
            <a:ext cx="884237" cy="336550"/>
          </a:xfrm>
          <a:prstGeom prst="rect">
            <a:avLst/>
          </a:prstGeom>
          <a:noFill/>
          <a:ln w="9525">
            <a:noFill/>
            <a:miter lim="800000"/>
            <a:headEnd/>
            <a:tailEnd/>
          </a:ln>
        </p:spPr>
        <p:txBody>
          <a:bodyPr wrap="none">
            <a:spAutoFit/>
          </a:bodyPr>
          <a:lstStyle/>
          <a:p>
            <a:r>
              <a:rPr lang="en-US" sz="1600" b="0">
                <a:latin typeface="Arial Black" pitchFamily="34" charset="0"/>
              </a:rPr>
              <a:t>Valine</a:t>
            </a:r>
          </a:p>
        </p:txBody>
      </p:sp>
      <p:sp>
        <p:nvSpPr>
          <p:cNvPr id="3088" name="Rectangle 16"/>
          <p:cNvSpPr>
            <a:spLocks noChangeArrowheads="1"/>
          </p:cNvSpPr>
          <p:nvPr/>
        </p:nvSpPr>
        <p:spPr bwMode="auto">
          <a:xfrm>
            <a:off x="5257800" y="5257800"/>
            <a:ext cx="962025" cy="336550"/>
          </a:xfrm>
          <a:prstGeom prst="rect">
            <a:avLst/>
          </a:prstGeom>
          <a:noFill/>
          <a:ln w="9525">
            <a:noFill/>
            <a:miter lim="800000"/>
            <a:headEnd/>
            <a:tailEnd/>
          </a:ln>
        </p:spPr>
        <p:txBody>
          <a:bodyPr wrap="none">
            <a:spAutoFit/>
          </a:bodyPr>
          <a:lstStyle/>
          <a:p>
            <a:r>
              <a:rPr lang="en-US" sz="1600" b="0">
                <a:latin typeface="Arial Black" pitchFamily="34" charset="0"/>
              </a:rPr>
              <a:t>Proline</a:t>
            </a:r>
          </a:p>
        </p:txBody>
      </p:sp>
      <p:sp>
        <p:nvSpPr>
          <p:cNvPr id="3089" name="Rectangle 17"/>
          <p:cNvSpPr>
            <a:spLocks noChangeArrowheads="1"/>
          </p:cNvSpPr>
          <p:nvPr/>
        </p:nvSpPr>
        <p:spPr bwMode="auto">
          <a:xfrm>
            <a:off x="7467600" y="5562600"/>
            <a:ext cx="1412875" cy="336550"/>
          </a:xfrm>
          <a:prstGeom prst="rect">
            <a:avLst/>
          </a:prstGeom>
          <a:noFill/>
          <a:ln w="9525">
            <a:noFill/>
            <a:miter lim="800000"/>
            <a:headEnd/>
            <a:tailEnd/>
          </a:ln>
        </p:spPr>
        <p:txBody>
          <a:bodyPr wrap="none">
            <a:spAutoFit/>
          </a:bodyPr>
          <a:lstStyle/>
          <a:p>
            <a:r>
              <a:rPr lang="en-US" sz="1600" b="0">
                <a:latin typeface="Arial Black" pitchFamily="34" charset="0"/>
              </a:rPr>
              <a:t>Methionine</a:t>
            </a:r>
          </a:p>
        </p:txBody>
      </p:sp>
      <p:sp>
        <p:nvSpPr>
          <p:cNvPr id="3090" name="Rectangle 18"/>
          <p:cNvSpPr>
            <a:spLocks noChangeArrowheads="1"/>
          </p:cNvSpPr>
          <p:nvPr/>
        </p:nvSpPr>
        <p:spPr bwMode="auto">
          <a:xfrm>
            <a:off x="4572000" y="3429000"/>
            <a:ext cx="2209800" cy="2362200"/>
          </a:xfrm>
          <a:prstGeom prst="rect">
            <a:avLst/>
          </a:prstGeom>
          <a:noFill/>
          <a:ln w="38100">
            <a:solidFill>
              <a:schemeClr val="hlink"/>
            </a:solidFill>
            <a:miter lim="800000"/>
            <a:headEnd/>
            <a:tailEnd/>
          </a:ln>
        </p:spPr>
        <p:txBody>
          <a:bodyPr wrap="none" anchor="ctr"/>
          <a:lstStyle/>
          <a:p>
            <a:endParaRPr lang="en-US"/>
          </a:p>
        </p:txBody>
      </p:sp>
      <p:sp>
        <p:nvSpPr>
          <p:cNvPr id="3091" name="Text Box 19"/>
          <p:cNvSpPr txBox="1">
            <a:spLocks noChangeArrowheads="1"/>
          </p:cNvSpPr>
          <p:nvPr/>
        </p:nvSpPr>
        <p:spPr bwMode="auto">
          <a:xfrm>
            <a:off x="4649788" y="5867400"/>
            <a:ext cx="2132012" cy="701675"/>
          </a:xfrm>
          <a:prstGeom prst="rect">
            <a:avLst/>
          </a:prstGeom>
          <a:noFill/>
          <a:ln w="9525">
            <a:noFill/>
            <a:miter lim="800000"/>
            <a:headEnd/>
            <a:tailEnd/>
          </a:ln>
        </p:spPr>
        <p:txBody>
          <a:bodyPr wrap="none">
            <a:spAutoFit/>
          </a:bodyPr>
          <a:lstStyle/>
          <a:p>
            <a:pPr algn="ctr"/>
            <a:r>
              <a:rPr lang="en-US" b="0"/>
              <a:t>Helix breaker</a:t>
            </a:r>
          </a:p>
          <a:p>
            <a:pPr algn="ctr"/>
            <a:r>
              <a:rPr lang="en-US" b="0"/>
              <a:t>(except at N-caps)</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685800" y="228600"/>
            <a:ext cx="7772400" cy="1066800"/>
          </a:xfrm>
        </p:spPr>
        <p:txBody>
          <a:bodyPr/>
          <a:lstStyle/>
          <a:p>
            <a:pPr eaLnBrk="1" hangingPunct="1"/>
            <a:r>
              <a:rPr lang="en-US" sz="4000" b="1">
                <a:solidFill>
                  <a:srgbClr val="0000FF"/>
                </a:solidFill>
              </a:rPr>
              <a:t>UniProt</a:t>
            </a:r>
            <a:br>
              <a:rPr lang="en-US" sz="4000"/>
            </a:br>
            <a:r>
              <a:rPr lang="en-US" sz="4000">
                <a:hlinkClick r:id="rId3"/>
              </a:rPr>
              <a:t>http://www.uniprot.org/</a:t>
            </a:r>
            <a:r>
              <a:rPr lang="en-US" sz="4000"/>
              <a:t> </a:t>
            </a:r>
          </a:p>
        </p:txBody>
      </p:sp>
      <p:pic>
        <p:nvPicPr>
          <p:cNvPr id="90115" name="Picture 5"/>
          <p:cNvPicPr>
            <a:picLocks noChangeAspect="1" noChangeArrowheads="1"/>
          </p:cNvPicPr>
          <p:nvPr/>
        </p:nvPicPr>
        <p:blipFill>
          <a:blip r:embed="rId4" cstate="print"/>
          <a:srcRect/>
          <a:stretch>
            <a:fillRect/>
          </a:stretch>
        </p:blipFill>
        <p:spPr bwMode="auto">
          <a:xfrm>
            <a:off x="914400" y="1828800"/>
            <a:ext cx="7269163" cy="3162300"/>
          </a:xfrm>
          <a:prstGeom prst="rect">
            <a:avLst/>
          </a:prstGeom>
          <a:noFill/>
          <a:ln w="9525">
            <a:noFill/>
            <a:miter lim="800000"/>
            <a:headEnd/>
            <a:tailEnd/>
          </a:ln>
        </p:spPr>
      </p:pic>
      <p:pic>
        <p:nvPicPr>
          <p:cNvPr id="90116" name="Picture 7"/>
          <p:cNvPicPr>
            <a:picLocks noChangeAspect="1" noChangeArrowheads="1"/>
          </p:cNvPicPr>
          <p:nvPr/>
        </p:nvPicPr>
        <p:blipFill>
          <a:blip r:embed="rId5" cstate="print"/>
          <a:srcRect/>
          <a:stretch>
            <a:fillRect/>
          </a:stretch>
        </p:blipFill>
        <p:spPr bwMode="auto">
          <a:xfrm>
            <a:off x="304800" y="5334000"/>
            <a:ext cx="8485188" cy="1314450"/>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113338" y="100013"/>
            <a:ext cx="3725862" cy="6615112"/>
          </a:xfrm>
          <a:prstGeom prst="rect">
            <a:avLst/>
          </a:prstGeom>
          <a:noFill/>
          <a:ln w="9525">
            <a:noFill/>
            <a:miter lim="800000"/>
            <a:headEnd/>
            <a:tailEnd/>
          </a:ln>
        </p:spPr>
        <p:txBody>
          <a:bodyPr>
            <a:spAutoFit/>
          </a:bodyPr>
          <a:lstStyle/>
          <a:p>
            <a:pPr algn="ctr"/>
            <a:r>
              <a:rPr lang="en-US" sz="2800" b="0"/>
              <a:t>amino acids/proteins:</a:t>
            </a:r>
          </a:p>
          <a:p>
            <a:r>
              <a:rPr lang="en-US" b="0">
                <a:solidFill>
                  <a:srgbClr val="0000FF"/>
                </a:solidFill>
              </a:rPr>
              <a:t>Glycine 		GLY	</a:t>
            </a:r>
            <a:r>
              <a:rPr lang="en-US">
                <a:solidFill>
                  <a:srgbClr val="0000FF"/>
                </a:solidFill>
              </a:rPr>
              <a:t>G</a:t>
            </a:r>
          </a:p>
          <a:p>
            <a:r>
              <a:rPr lang="en-US" b="0">
                <a:solidFill>
                  <a:srgbClr val="0000FF"/>
                </a:solidFill>
              </a:rPr>
              <a:t>Alanine 		ALA	</a:t>
            </a:r>
            <a:r>
              <a:rPr lang="en-US">
                <a:solidFill>
                  <a:srgbClr val="0000FF"/>
                </a:solidFill>
              </a:rPr>
              <a:t>A</a:t>
            </a:r>
          </a:p>
          <a:p>
            <a:r>
              <a:rPr lang="en-US" b="0">
                <a:solidFill>
                  <a:srgbClr val="0000FF"/>
                </a:solidFill>
              </a:rPr>
              <a:t>Phenylalanine	PHE	</a:t>
            </a:r>
            <a:r>
              <a:rPr lang="en-US">
                <a:solidFill>
                  <a:srgbClr val="0000FF"/>
                </a:solidFill>
              </a:rPr>
              <a:t>F</a:t>
            </a:r>
          </a:p>
          <a:p>
            <a:r>
              <a:rPr lang="en-US" b="0">
                <a:solidFill>
                  <a:srgbClr val="0000FF"/>
                </a:solidFill>
              </a:rPr>
              <a:t>Leucine 		LEU	</a:t>
            </a:r>
            <a:r>
              <a:rPr lang="en-US">
                <a:solidFill>
                  <a:srgbClr val="0000FF"/>
                </a:solidFill>
              </a:rPr>
              <a:t>L</a:t>
            </a:r>
          </a:p>
          <a:p>
            <a:r>
              <a:rPr lang="en-US" b="0">
                <a:solidFill>
                  <a:srgbClr val="0000FF"/>
                </a:solidFill>
              </a:rPr>
              <a:t>Isoleucine 	ILE	</a:t>
            </a:r>
            <a:r>
              <a:rPr lang="en-US">
                <a:solidFill>
                  <a:srgbClr val="0000FF"/>
                </a:solidFill>
              </a:rPr>
              <a:t>I</a:t>
            </a:r>
          </a:p>
          <a:p>
            <a:r>
              <a:rPr lang="en-US" b="0">
                <a:solidFill>
                  <a:srgbClr val="0000FF"/>
                </a:solidFill>
              </a:rPr>
              <a:t>Valine 		VAL	</a:t>
            </a:r>
            <a:r>
              <a:rPr lang="en-US">
                <a:solidFill>
                  <a:srgbClr val="0000FF"/>
                </a:solidFill>
              </a:rPr>
              <a:t>V</a:t>
            </a:r>
          </a:p>
          <a:p>
            <a:r>
              <a:rPr lang="en-US" b="0">
                <a:solidFill>
                  <a:srgbClr val="0000FF"/>
                </a:solidFill>
              </a:rPr>
              <a:t>Proline		PRO	</a:t>
            </a:r>
            <a:r>
              <a:rPr lang="en-US">
                <a:solidFill>
                  <a:srgbClr val="0000FF"/>
                </a:solidFill>
              </a:rPr>
              <a:t>P</a:t>
            </a:r>
          </a:p>
          <a:p>
            <a:r>
              <a:rPr lang="en-US" b="0">
                <a:solidFill>
                  <a:srgbClr val="0000FF"/>
                </a:solidFill>
              </a:rPr>
              <a:t>Methionine	MET	</a:t>
            </a:r>
            <a:r>
              <a:rPr lang="en-US">
                <a:solidFill>
                  <a:srgbClr val="0000FF"/>
                </a:solidFill>
              </a:rPr>
              <a:t>M</a:t>
            </a:r>
          </a:p>
          <a:p>
            <a:r>
              <a:rPr lang="en-US" b="0">
                <a:solidFill>
                  <a:schemeClr val="hlink"/>
                </a:solidFill>
              </a:rPr>
              <a:t>Glutamic acid 	GLU	</a:t>
            </a:r>
            <a:r>
              <a:rPr lang="en-US">
                <a:solidFill>
                  <a:schemeClr val="hlink"/>
                </a:solidFill>
              </a:rPr>
              <a:t>E</a:t>
            </a:r>
          </a:p>
          <a:p>
            <a:r>
              <a:rPr lang="en-US" b="0">
                <a:solidFill>
                  <a:schemeClr val="hlink"/>
                </a:solidFill>
              </a:rPr>
              <a:t>Aspartic acid	ASP	</a:t>
            </a:r>
            <a:r>
              <a:rPr lang="en-US">
                <a:solidFill>
                  <a:schemeClr val="hlink"/>
                </a:solidFill>
              </a:rPr>
              <a:t>D</a:t>
            </a:r>
          </a:p>
          <a:p>
            <a:r>
              <a:rPr lang="en-US" b="0">
                <a:solidFill>
                  <a:srgbClr val="0000FF"/>
                </a:solidFill>
              </a:rPr>
              <a:t>Glutamine	GLN	</a:t>
            </a:r>
            <a:r>
              <a:rPr lang="en-US">
                <a:solidFill>
                  <a:srgbClr val="0000FF"/>
                </a:solidFill>
              </a:rPr>
              <a:t>Q</a:t>
            </a:r>
          </a:p>
          <a:p>
            <a:r>
              <a:rPr lang="en-US" b="0">
                <a:solidFill>
                  <a:srgbClr val="0000FF"/>
                </a:solidFill>
              </a:rPr>
              <a:t>Asparagine	ASN	</a:t>
            </a:r>
            <a:r>
              <a:rPr lang="en-US">
                <a:solidFill>
                  <a:srgbClr val="0000FF"/>
                </a:solidFill>
              </a:rPr>
              <a:t>N</a:t>
            </a:r>
          </a:p>
          <a:p>
            <a:r>
              <a:rPr lang="en-US" b="0">
                <a:solidFill>
                  <a:schemeClr val="hlink"/>
                </a:solidFill>
              </a:rPr>
              <a:t>Lysine		LYS	</a:t>
            </a:r>
            <a:r>
              <a:rPr lang="en-US">
                <a:solidFill>
                  <a:schemeClr val="hlink"/>
                </a:solidFill>
              </a:rPr>
              <a:t>K</a:t>
            </a:r>
          </a:p>
          <a:p>
            <a:r>
              <a:rPr lang="en-US" b="0">
                <a:solidFill>
                  <a:schemeClr val="hlink"/>
                </a:solidFill>
              </a:rPr>
              <a:t>Arginine		ARG	</a:t>
            </a:r>
            <a:r>
              <a:rPr lang="en-US">
                <a:solidFill>
                  <a:schemeClr val="hlink"/>
                </a:solidFill>
              </a:rPr>
              <a:t>R</a:t>
            </a:r>
          </a:p>
          <a:p>
            <a:r>
              <a:rPr lang="en-US" b="0">
                <a:solidFill>
                  <a:srgbClr val="0000FF"/>
                </a:solidFill>
              </a:rPr>
              <a:t>Serine		SER	</a:t>
            </a:r>
            <a:r>
              <a:rPr lang="en-US">
                <a:solidFill>
                  <a:srgbClr val="0000FF"/>
                </a:solidFill>
              </a:rPr>
              <a:t>S</a:t>
            </a:r>
          </a:p>
          <a:p>
            <a:r>
              <a:rPr lang="en-US" b="0">
                <a:solidFill>
                  <a:srgbClr val="0000FF"/>
                </a:solidFill>
              </a:rPr>
              <a:t>Threonine	THR	</a:t>
            </a:r>
            <a:r>
              <a:rPr lang="en-US">
                <a:solidFill>
                  <a:srgbClr val="0000FF"/>
                </a:solidFill>
              </a:rPr>
              <a:t>T</a:t>
            </a:r>
          </a:p>
          <a:p>
            <a:r>
              <a:rPr lang="en-US" b="0">
                <a:solidFill>
                  <a:srgbClr val="0000FF"/>
                </a:solidFill>
              </a:rPr>
              <a:t>Tyrosine		TYR	</a:t>
            </a:r>
            <a:r>
              <a:rPr lang="en-US">
                <a:solidFill>
                  <a:srgbClr val="0000FF"/>
                </a:solidFill>
              </a:rPr>
              <a:t>Y</a:t>
            </a:r>
          </a:p>
          <a:p>
            <a:r>
              <a:rPr lang="en-US" b="0">
                <a:solidFill>
                  <a:srgbClr val="0000FF"/>
                </a:solidFill>
              </a:rPr>
              <a:t>Tryptophan	TRP	</a:t>
            </a:r>
            <a:r>
              <a:rPr lang="en-US">
                <a:solidFill>
                  <a:srgbClr val="0000FF"/>
                </a:solidFill>
              </a:rPr>
              <a:t>W</a:t>
            </a:r>
          </a:p>
          <a:p>
            <a:r>
              <a:rPr lang="en-US" b="0">
                <a:solidFill>
                  <a:schemeClr val="hlink"/>
                </a:solidFill>
              </a:rPr>
              <a:t>Histidine	HIS	</a:t>
            </a:r>
            <a:r>
              <a:rPr lang="en-US">
                <a:solidFill>
                  <a:schemeClr val="hlink"/>
                </a:solidFill>
              </a:rPr>
              <a:t>H</a:t>
            </a:r>
          </a:p>
          <a:p>
            <a:r>
              <a:rPr lang="en-US" b="0">
                <a:solidFill>
                  <a:srgbClr val="0000FF"/>
                </a:solidFill>
              </a:rPr>
              <a:t>Cysteine	CYS	</a:t>
            </a:r>
            <a:r>
              <a:rPr lang="en-US">
                <a:solidFill>
                  <a:srgbClr val="0000FF"/>
                </a:solidFill>
              </a:rPr>
              <a:t>C</a:t>
            </a:r>
          </a:p>
        </p:txBody>
      </p:sp>
      <p:sp>
        <p:nvSpPr>
          <p:cNvPr id="27651" name="Text Box 3"/>
          <p:cNvSpPr txBox="1">
            <a:spLocks noChangeArrowheads="1"/>
          </p:cNvSpPr>
          <p:nvPr/>
        </p:nvSpPr>
        <p:spPr bwMode="auto">
          <a:xfrm>
            <a:off x="2809875" y="3486150"/>
            <a:ext cx="1768475" cy="701675"/>
          </a:xfrm>
          <a:prstGeom prst="rect">
            <a:avLst/>
          </a:prstGeom>
          <a:noFill/>
          <a:ln w="9525">
            <a:noFill/>
            <a:miter lim="800000"/>
            <a:headEnd/>
            <a:tailEnd/>
          </a:ln>
        </p:spPr>
        <p:txBody>
          <a:bodyPr>
            <a:spAutoFit/>
          </a:bodyPr>
          <a:lstStyle/>
          <a:p>
            <a:pPr algn="ctr"/>
            <a:r>
              <a:rPr lang="en-US" b="0"/>
              <a:t>Charged amino acids</a:t>
            </a:r>
          </a:p>
        </p:txBody>
      </p:sp>
      <p:sp>
        <p:nvSpPr>
          <p:cNvPr id="27652" name="Line 14"/>
          <p:cNvSpPr>
            <a:spLocks noChangeShapeType="1"/>
          </p:cNvSpPr>
          <p:nvPr/>
        </p:nvSpPr>
        <p:spPr bwMode="auto">
          <a:xfrm flipV="1">
            <a:off x="4343400" y="3352800"/>
            <a:ext cx="685800" cy="457200"/>
          </a:xfrm>
          <a:prstGeom prst="line">
            <a:avLst/>
          </a:prstGeom>
          <a:noFill/>
          <a:ln w="19050">
            <a:solidFill>
              <a:schemeClr val="hlink"/>
            </a:solidFill>
            <a:round/>
            <a:headEnd/>
            <a:tailEnd type="triangle" w="med" len="med"/>
          </a:ln>
        </p:spPr>
        <p:txBody>
          <a:bodyPr/>
          <a:lstStyle/>
          <a:p>
            <a:endParaRPr lang="en-US"/>
          </a:p>
        </p:txBody>
      </p:sp>
      <p:sp>
        <p:nvSpPr>
          <p:cNvPr id="27653" name="Line 15"/>
          <p:cNvSpPr>
            <a:spLocks noChangeShapeType="1"/>
          </p:cNvSpPr>
          <p:nvPr/>
        </p:nvSpPr>
        <p:spPr bwMode="auto">
          <a:xfrm>
            <a:off x="4343400" y="3810000"/>
            <a:ext cx="762000" cy="762000"/>
          </a:xfrm>
          <a:prstGeom prst="line">
            <a:avLst/>
          </a:prstGeom>
          <a:noFill/>
          <a:ln w="19050">
            <a:solidFill>
              <a:schemeClr val="hlink"/>
            </a:solidFill>
            <a:round/>
            <a:headEnd/>
            <a:tailEnd type="triangle" w="med" len="med"/>
          </a:ln>
        </p:spPr>
        <p:txBody>
          <a:bodyPr/>
          <a:lstStyle/>
          <a:p>
            <a:endParaRPr lang="en-US"/>
          </a:p>
        </p:txBody>
      </p:sp>
      <p:sp>
        <p:nvSpPr>
          <p:cNvPr id="27654" name="Line 16"/>
          <p:cNvSpPr>
            <a:spLocks noChangeShapeType="1"/>
          </p:cNvSpPr>
          <p:nvPr/>
        </p:nvSpPr>
        <p:spPr bwMode="auto">
          <a:xfrm>
            <a:off x="4343400" y="3810000"/>
            <a:ext cx="762000" cy="2362200"/>
          </a:xfrm>
          <a:prstGeom prst="line">
            <a:avLst/>
          </a:prstGeom>
          <a:noFill/>
          <a:ln w="19050">
            <a:solidFill>
              <a:schemeClr val="hlink"/>
            </a:solidFill>
            <a:round/>
            <a:headEnd/>
            <a:tailEnd type="triangle" w="med" len="med"/>
          </a:ln>
        </p:spPr>
        <p:txBody>
          <a:bodyPr/>
          <a:lstStyle/>
          <a:p>
            <a:endParaRPr lang="en-US"/>
          </a:p>
        </p:txBody>
      </p:sp>
      <p:sp>
        <p:nvSpPr>
          <p:cNvPr id="27655" name="Text Box 17"/>
          <p:cNvSpPr txBox="1">
            <a:spLocks noChangeArrowheads="1"/>
          </p:cNvSpPr>
          <p:nvPr/>
        </p:nvSpPr>
        <p:spPr bwMode="auto">
          <a:xfrm>
            <a:off x="4419600" y="4876800"/>
            <a:ext cx="311150" cy="396875"/>
          </a:xfrm>
          <a:prstGeom prst="rect">
            <a:avLst/>
          </a:prstGeom>
          <a:noFill/>
          <a:ln w="9525">
            <a:noFill/>
            <a:miter lim="800000"/>
            <a:headEnd/>
            <a:tailEnd/>
          </a:ln>
        </p:spPr>
        <p:txBody>
          <a:bodyPr wrap="none">
            <a:spAutoFit/>
          </a:bodyPr>
          <a:lstStyle/>
          <a:p>
            <a:r>
              <a:rPr lang="en-US"/>
              <a:t>?</a:t>
            </a:r>
          </a:p>
        </p:txBody>
      </p:sp>
      <p:sp>
        <p:nvSpPr>
          <p:cNvPr id="27656" name="Text Box 18"/>
          <p:cNvSpPr txBox="1">
            <a:spLocks noChangeArrowheads="1"/>
          </p:cNvSpPr>
          <p:nvPr/>
        </p:nvSpPr>
        <p:spPr bwMode="auto">
          <a:xfrm>
            <a:off x="762000" y="4876800"/>
            <a:ext cx="2667000" cy="1187450"/>
          </a:xfrm>
          <a:prstGeom prst="rect">
            <a:avLst/>
          </a:prstGeom>
          <a:noFill/>
          <a:ln w="9525">
            <a:noFill/>
            <a:miter lim="800000"/>
            <a:headEnd/>
            <a:tailEnd/>
          </a:ln>
        </p:spPr>
        <p:txBody>
          <a:bodyPr>
            <a:spAutoFit/>
          </a:bodyPr>
          <a:lstStyle/>
          <a:p>
            <a:pPr algn="ctr"/>
            <a:r>
              <a:rPr lang="en-US" sz="2400">
                <a:solidFill>
                  <a:srgbClr val="006666"/>
                </a:solidFill>
              </a:rPr>
              <a:t>Charged residues tend to reside on protein surface</a:t>
            </a:r>
          </a:p>
        </p:txBody>
      </p:sp>
    </p:spTree>
  </p:cSld>
  <p:clrMapOvr>
    <a:masterClrMapping/>
  </p:clrMapOvr>
  <p:transition spd="slow"/>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Franklin Gothic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Franklin Gothic Medium"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10160</TotalTime>
  <Words>4564</Words>
  <Application>Microsoft Macintosh PowerPoint</Application>
  <PresentationFormat>On-screen Show (4:3)</PresentationFormat>
  <Paragraphs>881</Paragraphs>
  <Slides>80</Slides>
  <Notes>80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80</vt:i4>
      </vt:variant>
    </vt:vector>
  </HeadingPairs>
  <TitlesOfParts>
    <vt:vector size="96" baseType="lpstr">
      <vt:lpstr>Arial</vt:lpstr>
      <vt:lpstr>Arial Black</vt:lpstr>
      <vt:lpstr>Arial Narrow</vt:lpstr>
      <vt:lpstr>Comic Sans MS</vt:lpstr>
      <vt:lpstr>Courier New</vt:lpstr>
      <vt:lpstr>Franklin Gothic Demi Cond</vt:lpstr>
      <vt:lpstr>Franklin Gothic Medium</vt:lpstr>
      <vt:lpstr>Franklin Gothic Medium Cond</vt:lpstr>
      <vt:lpstr>Symbol</vt:lpstr>
      <vt:lpstr>Times New Roman</vt:lpstr>
      <vt:lpstr>Wingdings</vt:lpstr>
      <vt:lpstr>Default Design</vt:lpstr>
      <vt:lpstr>ACD ChemSketch 2.0</vt:lpstr>
      <vt:lpstr>CS ChemDraw Drawing</vt:lpstr>
      <vt:lpstr>ChemSketch</vt:lpstr>
      <vt:lpstr>Photo Editor Photo</vt:lpstr>
      <vt:lpstr>Proteins and their  Structures  </vt:lpstr>
      <vt:lpstr>PowerPoint Presentation</vt:lpstr>
      <vt:lpstr>PowerPoint Presentation</vt:lpstr>
      <vt:lpstr>PowerPoint Presentation</vt:lpstr>
      <vt:lpstr>The Genetic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Parametric Sequence Analysis  http://www.expasy.org/tools/ </vt:lpstr>
      <vt:lpstr>Protscale Parameters http://www.expasy.ch/tools/protscale.html </vt:lpstr>
      <vt:lpstr>Kyte-Doolittle of Leptin Receptor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Hydrophobic and Hydrophilic Solutes</vt:lpstr>
      <vt:lpstr>PowerPoint Presentation</vt:lpstr>
      <vt:lpstr>What we hope to learn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Classification Of Proteins http://scop.mrc-lmb.cam.ac.uk/scop/ </vt:lpstr>
      <vt:lpstr>CATH Protein Structural Data Base http://www.biochem.ucl.ac.uk/bsm/cath/cath.html</vt:lpstr>
      <vt:lpstr>UniProt http://www.uniprot.org/ </vt:lpstr>
    </vt:vector>
  </TitlesOfParts>
  <Company>department of medicinal chemistry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Macromolecular Simulation</dc:title>
  <dc:creator>cheatham</dc:creator>
  <cp:lastModifiedBy>Microsoft Office User</cp:lastModifiedBy>
  <cp:revision>116</cp:revision>
  <dcterms:created xsi:type="dcterms:W3CDTF">2000-03-08T22:42:54Z</dcterms:created>
  <dcterms:modified xsi:type="dcterms:W3CDTF">2024-03-18T12:56:15Z</dcterms:modified>
</cp:coreProperties>
</file>