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9" r:id="rId2"/>
    <p:sldId id="330" r:id="rId3"/>
    <p:sldId id="386" r:id="rId4"/>
    <p:sldId id="387" r:id="rId5"/>
    <p:sldId id="388" r:id="rId6"/>
    <p:sldId id="389" r:id="rId7"/>
    <p:sldId id="361" r:id="rId8"/>
    <p:sldId id="339" r:id="rId9"/>
    <p:sldId id="346" r:id="rId10"/>
    <p:sldId id="390" r:id="rId11"/>
    <p:sldId id="348" r:id="rId12"/>
    <p:sldId id="349" r:id="rId13"/>
    <p:sldId id="340" r:id="rId14"/>
    <p:sldId id="351" r:id="rId15"/>
    <p:sldId id="350" r:id="rId16"/>
    <p:sldId id="367" r:id="rId17"/>
    <p:sldId id="365" r:id="rId18"/>
    <p:sldId id="366" r:id="rId19"/>
    <p:sldId id="282" r:id="rId20"/>
    <p:sldId id="335" r:id="rId21"/>
    <p:sldId id="354" r:id="rId22"/>
    <p:sldId id="369" r:id="rId23"/>
    <p:sldId id="302" r:id="rId24"/>
    <p:sldId id="391" r:id="rId25"/>
    <p:sldId id="392" r:id="rId26"/>
    <p:sldId id="409" r:id="rId27"/>
    <p:sldId id="393" r:id="rId28"/>
    <p:sldId id="353" r:id="rId29"/>
    <p:sldId id="355" r:id="rId30"/>
    <p:sldId id="394" r:id="rId31"/>
    <p:sldId id="396" r:id="rId32"/>
    <p:sldId id="395" r:id="rId33"/>
    <p:sldId id="325" r:id="rId34"/>
    <p:sldId id="397" r:id="rId35"/>
    <p:sldId id="398" r:id="rId36"/>
    <p:sldId id="284" r:id="rId37"/>
    <p:sldId id="399" r:id="rId38"/>
    <p:sldId id="400" r:id="rId39"/>
    <p:sldId id="287" r:id="rId40"/>
    <p:sldId id="288" r:id="rId41"/>
    <p:sldId id="291" r:id="rId42"/>
    <p:sldId id="356" r:id="rId43"/>
    <p:sldId id="401" r:id="rId44"/>
    <p:sldId id="372" r:id="rId45"/>
    <p:sldId id="338" r:id="rId46"/>
    <p:sldId id="376" r:id="rId47"/>
    <p:sldId id="374" r:id="rId48"/>
    <p:sldId id="375" r:id="rId49"/>
    <p:sldId id="407" r:id="rId50"/>
    <p:sldId id="403" r:id="rId51"/>
    <p:sldId id="373" r:id="rId52"/>
    <p:sldId id="404" r:id="rId53"/>
    <p:sldId id="406" r:id="rId54"/>
    <p:sldId id="408" r:id="rId55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ECFF"/>
    <a:srgbClr val="336699"/>
    <a:srgbClr val="FF6600"/>
    <a:srgbClr val="FF9900"/>
    <a:srgbClr val="006699"/>
    <a:srgbClr val="00FF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1" autoAdjust="0"/>
    <p:restoredTop sz="99835" autoAdjust="0"/>
  </p:normalViewPr>
  <p:slideViewPr>
    <p:cSldViewPr>
      <p:cViewPr varScale="1">
        <p:scale>
          <a:sx n="105" d="100"/>
          <a:sy n="105" d="100"/>
        </p:scale>
        <p:origin x="-1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5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12C22C5E-40E8-44E0-9638-2B8D2B6E3D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371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85938" y="1571625"/>
            <a:ext cx="554513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4400" b="1">
                <a:solidFill>
                  <a:srgbClr val="CC3300"/>
                </a:solidFill>
                <a:latin typeface="Trebuchet MS" pitchFamily="34" charset="0"/>
              </a:rPr>
              <a:t>Predicting protein disorder</a:t>
            </a:r>
            <a:endParaRPr lang="hu-HU" sz="44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70075" y="914400"/>
          <a:ext cx="5326063" cy="5418138"/>
        </p:xfrm>
        <a:graphic>
          <a:graphicData uri="http://schemas.openxmlformats.org/presentationml/2006/ole">
            <p:oleObj spid="_x0000_s1026" name="CorelPhotoPaint.Image.11" r:id="rId3" imgW="4896622" imgH="4406857" progId="CorelPhotoPaint.Image.11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6013" y="176213"/>
            <a:ext cx="72374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Low-complexity regions in proteins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61075" y="6545263"/>
            <a:ext cx="30003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225" tIns="49113" rIns="98225" bIns="49113">
            <a:spAutoFit/>
          </a:bodyPr>
          <a:lstStyle/>
          <a:p>
            <a:pPr algn="l"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1400" b="1">
                <a:solidFill>
                  <a:srgbClr val="336699"/>
                </a:solidFill>
                <a:latin typeface="Times New Roman MT Extra Bold" pitchFamily="18" charset="0"/>
              </a:rPr>
              <a:t>Wootton (1994) </a:t>
            </a:r>
            <a:r>
              <a:rPr lang="hu-HU" sz="1400" b="1" i="1">
                <a:solidFill>
                  <a:srgbClr val="336699"/>
                </a:solidFill>
                <a:latin typeface="Times New Roman MT Extra Bold" pitchFamily="18" charset="0"/>
              </a:rPr>
              <a:t>Comp. Chem.</a:t>
            </a:r>
            <a:r>
              <a:rPr lang="hu-HU" sz="1400" b="1">
                <a:solidFill>
                  <a:srgbClr val="336699"/>
                </a:solidFill>
                <a:latin typeface="Times New Roman MT Extra Bold" pitchFamily="18" charset="0"/>
              </a:rPr>
              <a:t> 18, 269</a:t>
            </a:r>
            <a:endParaRPr lang="hu-HU" sz="1400" b="1" noProof="1">
              <a:solidFill>
                <a:srgbClr val="336699"/>
              </a:solidFill>
              <a:latin typeface="Times New Roman MT Extra Bold" pitchFamily="18" charset="0"/>
            </a:endParaRPr>
          </a:p>
        </p:txBody>
      </p:sp>
      <p:sp>
        <p:nvSpPr>
          <p:cNvPr id="260101" name="Oval 5"/>
          <p:cNvSpPr>
            <a:spLocks noChangeArrowheads="1"/>
          </p:cNvSpPr>
          <p:nvPr/>
        </p:nvSpPr>
        <p:spPr bwMode="auto">
          <a:xfrm>
            <a:off x="3492500" y="3284538"/>
            <a:ext cx="1150938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Oval 6"/>
          <p:cNvSpPr>
            <a:spLocks noChangeArrowheads="1"/>
          </p:cNvSpPr>
          <p:nvPr/>
        </p:nvSpPr>
        <p:spPr bwMode="auto">
          <a:xfrm>
            <a:off x="2557463" y="1268413"/>
            <a:ext cx="1150937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animBg="1"/>
      <p:bldP spid="260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68313" y="1427163"/>
            <a:ext cx="8280400" cy="4449762"/>
          </a:xfrm>
          <a:prstGeom prst="rect">
            <a:avLst/>
          </a:prstGeom>
          <a:noFill/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162000" tIns="118800" rIns="162000" bIns="118800">
            <a:spAutoFit/>
          </a:bodyPr>
          <a:lstStyle/>
          <a:p>
            <a:pPr algn="l"/>
            <a:r>
              <a:rPr lang="en-US" b="1">
                <a:solidFill>
                  <a:srgbClr val="336699"/>
                </a:solidFill>
              </a:rPr>
              <a:t>&gt;</a:t>
            </a:r>
            <a:r>
              <a:rPr lang="en-US" sz="1600" b="1">
                <a:solidFill>
                  <a:srgbClr val="336699"/>
                </a:solidFill>
              </a:rPr>
              <a:t>SRY_MOUSE</a:t>
            </a:r>
            <a:r>
              <a:rPr lang="hu-HU" sz="1600" b="1">
                <a:solidFill>
                  <a:srgbClr val="336699"/>
                </a:solidFill>
              </a:rPr>
              <a:t>     </a:t>
            </a:r>
            <a:r>
              <a:rPr lang="en-US" sz="1600" b="1">
                <a:solidFill>
                  <a:srgbClr val="336699"/>
                </a:solidFill>
              </a:rPr>
              <a:t>TRANSCRIPTIONAL ACTIVATOR</a:t>
            </a:r>
          </a:p>
          <a:p>
            <a:endParaRPr lang="en-US" sz="1600" b="1">
              <a:solidFill>
                <a:srgbClr val="336699"/>
              </a:solidFill>
              <a:latin typeface="Arial" charset="0"/>
            </a:endParaRPr>
          </a:p>
          <a:p>
            <a:pPr algn="r"/>
            <a:r>
              <a:rPr lang="en-US" sz="1600" b="1">
                <a:solidFill>
                  <a:srgbClr val="336699"/>
                </a:solidFill>
                <a:latin typeface="Arial" charset="0"/>
              </a:rPr>
              <a:t>                                  </a:t>
            </a:r>
            <a:r>
              <a:rPr lang="hu-HU" sz="1600" b="1">
                <a:solidFill>
                  <a:srgbClr val="336699"/>
                </a:solidFill>
                <a:latin typeface="Arial" charset="0"/>
              </a:rPr>
              <a:t>                            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1-143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MEGHVKRPMNAFMVWSRGERHKLAQQNPSM 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QNTEISKQLGCRWKSLTEAEKRPFFQEAQR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LKILHREKYPNYKYQPHRRAKVSQRSGILQ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PAVASTKLYNLLQWDRNPHAITYRQDWSRA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AHLYSKNQQSFYWQPVDIPTGHL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qqqqqqqqqqqfhnhhqqqqqfydhhqqqq  144-366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qqqqqqqqfhdhhqqkqqfhdhhqqqqqfh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dhhhhhqeqqfhdhhqqqqqfhdhqqqqqq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qqqqqfhdhhqqkqqfhdhhhhqqqqqfhd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hqqqqqqfhdhqqqqhqfhdhpqqkqqfhd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hpqqqqqfhdhhhqqqqkqqfhdhhqqkqq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fhdhhqqkqqfhdhhqqqqqfhdhhqqqqq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qqqqqqqqfhdqq</a:t>
            </a:r>
          </a:p>
          <a:p>
            <a:pPr algn="r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367-395  LTYLLTADITGEHTPYQEHLSTALWLAVS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05013" y="239713"/>
            <a:ext cx="5046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…may correspond to disorder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42913" y="239713"/>
            <a:ext cx="8189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relationship of low complexity and disorder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36838"/>
            <a:ext cx="84963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00250" y="142875"/>
            <a:ext cx="5184775" cy="6481763"/>
            <a:chOff x="1202" y="164"/>
            <a:chExt cx="3266" cy="4083"/>
          </a:xfrm>
        </p:grpSpPr>
        <p:sp>
          <p:nvSpPr>
            <p:cNvPr id="23557" name="Rectangle 9"/>
            <p:cNvSpPr>
              <a:spLocks noChangeArrowheads="1"/>
            </p:cNvSpPr>
            <p:nvPr/>
          </p:nvSpPr>
          <p:spPr bwMode="auto">
            <a:xfrm>
              <a:off x="1202" y="164"/>
              <a:ext cx="3266" cy="40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1247" y="210"/>
              <a:ext cx="3175" cy="3963"/>
              <a:chOff x="1247" y="210"/>
              <a:chExt cx="3175" cy="3963"/>
            </a:xfrm>
          </p:grpSpPr>
          <p:pic>
            <p:nvPicPr>
              <p:cNvPr id="2355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7" y="210"/>
                <a:ext cx="3174" cy="1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2115"/>
                <a:ext cx="3175" cy="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708275"/>
            <a:ext cx="82643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000" b="1" dirty="0">
                <a:solidFill>
                  <a:srgbClr val="CC3300"/>
                </a:solidFill>
              </a:rPr>
              <a:t>Two things you might not want to do…</a:t>
            </a:r>
          </a:p>
          <a:p>
            <a:pPr algn="l"/>
            <a:r>
              <a:rPr lang="en-GB" sz="3000" b="1" dirty="0">
                <a:solidFill>
                  <a:srgbClr val="CC3300"/>
                </a:solidFill>
              </a:rPr>
              <a:t>	</a:t>
            </a:r>
            <a:r>
              <a:rPr lang="en-GB" sz="3000" b="1" dirty="0">
                <a:solidFill>
                  <a:srgbClr val="336699"/>
                </a:solidFill>
              </a:rPr>
              <a:t>2) </a:t>
            </a:r>
            <a:r>
              <a:rPr lang="en-GB" sz="3000" b="1" dirty="0" err="1">
                <a:solidFill>
                  <a:srgbClr val="336699"/>
                </a:solidFill>
              </a:rPr>
              <a:t>NORSp</a:t>
            </a:r>
            <a:r>
              <a:rPr lang="en-GB" sz="3000" b="1" dirty="0">
                <a:solidFill>
                  <a:srgbClr val="336699"/>
                </a:solidFill>
              </a:rPr>
              <a:t>: regions w/o secondary </a:t>
            </a:r>
            <a:r>
              <a:rPr lang="en-GB" sz="3000" b="1" dirty="0" smtClean="0">
                <a:solidFill>
                  <a:srgbClr val="336699"/>
                </a:solidFill>
              </a:rPr>
              <a:t>structure</a:t>
            </a:r>
          </a:p>
          <a:p>
            <a:pPr algn="r"/>
            <a:r>
              <a:rPr lang="en-US" b="1" dirty="0" err="1" smtClean="0">
                <a:solidFill>
                  <a:srgbClr val="336699"/>
                </a:solidFill>
              </a:rPr>
              <a:t>NORSp</a:t>
            </a:r>
            <a:r>
              <a:rPr lang="en-US" b="1" dirty="0" smtClean="0">
                <a:solidFill>
                  <a:srgbClr val="336699"/>
                </a:solidFill>
              </a:rPr>
              <a:t> - predictor of </a:t>
            </a:r>
            <a:r>
              <a:rPr lang="en-US" b="1" dirty="0" err="1" smtClean="0">
                <a:solidFill>
                  <a:srgbClr val="336699"/>
                </a:solidFill>
              </a:rPr>
              <a:t>NOn</a:t>
            </a:r>
            <a:r>
              <a:rPr lang="en-US" b="1" dirty="0" smtClean="0">
                <a:solidFill>
                  <a:srgbClr val="336699"/>
                </a:solidFill>
              </a:rPr>
              <a:t>-Regular Secondary Structure</a:t>
            </a:r>
            <a:endParaRPr lang="hu-HU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55650" y="228600"/>
            <a:ext cx="76327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NORSp seems to capture disorder…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75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</a:rPr>
              <a:t>NORSp:</a:t>
            </a:r>
            <a:r>
              <a:rPr lang="en-GB" sz="2400" b="1">
                <a:solidFill>
                  <a:srgbClr val="CC3300"/>
                </a:solidFill>
              </a:rPr>
              <a:t> </a:t>
            </a:r>
          </a:p>
          <a:p>
            <a:pPr algn="l"/>
            <a:r>
              <a:rPr lang="en-GB" sz="2400" b="1">
                <a:solidFill>
                  <a:srgbClr val="CC3300"/>
                </a:solidFill>
              </a:rPr>
              <a:t>	</a:t>
            </a:r>
            <a:r>
              <a:rPr lang="en-GB" sz="2400" b="1">
                <a:solidFill>
                  <a:srgbClr val="006699"/>
                </a:solidFill>
              </a:rPr>
              <a:t>1) uses PSI-BLAST to generate a sequence profile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 	2) predicts secondary structure and solvent accessibility 		by PROFphd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3) predicts transmembrane helices by PHDhtm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4) predicts coiled coils by COILS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5) combines info and merges overlapping regions</a:t>
            </a:r>
            <a:endParaRPr lang="hu-HU" sz="2400" b="1">
              <a:solidFill>
                <a:srgbClr val="006699"/>
              </a:solidFill>
            </a:endParaRPr>
          </a:p>
        </p:txBody>
      </p:sp>
      <p:grpSp>
        <p:nvGrpSpPr>
          <p:cNvPr id="25604" name="Group 61"/>
          <p:cNvGrpSpPr>
            <a:grpSpLocks/>
          </p:cNvGrpSpPr>
          <p:nvPr/>
        </p:nvGrpSpPr>
        <p:grpSpPr bwMode="auto">
          <a:xfrm>
            <a:off x="5003800" y="3863975"/>
            <a:ext cx="3654425" cy="2517775"/>
            <a:chOff x="1314" y="2470"/>
            <a:chExt cx="2302" cy="1586"/>
          </a:xfrm>
        </p:grpSpPr>
        <p:sp>
          <p:nvSpPr>
            <p:cNvPr id="25606" name="Rectangle 35"/>
            <p:cNvSpPr>
              <a:spLocks noChangeArrowheads="1"/>
            </p:cNvSpPr>
            <p:nvPr/>
          </p:nvSpPr>
          <p:spPr bwMode="auto">
            <a:xfrm>
              <a:off x="1314" y="2470"/>
              <a:ext cx="2302" cy="1586"/>
            </a:xfrm>
            <a:prstGeom prst="rect">
              <a:avLst/>
            </a:prstGeom>
            <a:gradFill rotWithShape="0">
              <a:gsLst>
                <a:gs pos="0">
                  <a:srgbClr val="002F47"/>
                </a:gs>
                <a:gs pos="100000">
                  <a:srgbClr val="006699"/>
                </a:gs>
              </a:gsLst>
              <a:lin ang="5400000" scaled="1"/>
            </a:gradFill>
            <a:ln w="25400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Line 36"/>
            <p:cNvSpPr>
              <a:spLocks noChangeShapeType="1"/>
            </p:cNvSpPr>
            <p:nvPr/>
          </p:nvSpPr>
          <p:spPr bwMode="auto">
            <a:xfrm>
              <a:off x="1744" y="2595"/>
              <a:ext cx="1" cy="1122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37"/>
            <p:cNvSpPr>
              <a:spLocks noChangeShapeType="1"/>
            </p:cNvSpPr>
            <p:nvPr/>
          </p:nvSpPr>
          <p:spPr bwMode="auto">
            <a:xfrm>
              <a:off x="1740" y="3717"/>
              <a:ext cx="161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38"/>
            <p:cNvSpPr>
              <a:spLocks noChangeShapeType="1"/>
            </p:cNvSpPr>
            <p:nvPr/>
          </p:nvSpPr>
          <p:spPr bwMode="auto">
            <a:xfrm>
              <a:off x="1704" y="3717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39"/>
            <p:cNvSpPr>
              <a:spLocks noChangeShapeType="1"/>
            </p:cNvSpPr>
            <p:nvPr/>
          </p:nvSpPr>
          <p:spPr bwMode="auto">
            <a:xfrm>
              <a:off x="1704" y="3466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40"/>
            <p:cNvSpPr>
              <a:spLocks noChangeShapeType="1"/>
            </p:cNvSpPr>
            <p:nvPr/>
          </p:nvSpPr>
          <p:spPr bwMode="auto">
            <a:xfrm>
              <a:off x="1704" y="3215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41"/>
            <p:cNvSpPr>
              <a:spLocks noChangeShapeType="1"/>
            </p:cNvSpPr>
            <p:nvPr/>
          </p:nvSpPr>
          <p:spPr bwMode="auto">
            <a:xfrm>
              <a:off x="1704" y="2965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42"/>
            <p:cNvSpPr>
              <a:spLocks noChangeShapeType="1"/>
            </p:cNvSpPr>
            <p:nvPr/>
          </p:nvSpPr>
          <p:spPr bwMode="auto">
            <a:xfrm>
              <a:off x="1724" y="3592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43"/>
            <p:cNvSpPr>
              <a:spLocks noChangeShapeType="1"/>
            </p:cNvSpPr>
            <p:nvPr/>
          </p:nvSpPr>
          <p:spPr bwMode="auto">
            <a:xfrm>
              <a:off x="1724" y="3341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44"/>
            <p:cNvSpPr>
              <a:spLocks noChangeShapeType="1"/>
            </p:cNvSpPr>
            <p:nvPr/>
          </p:nvSpPr>
          <p:spPr bwMode="auto">
            <a:xfrm>
              <a:off x="1724" y="3090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45"/>
            <p:cNvSpPr>
              <a:spLocks noChangeShapeType="1"/>
            </p:cNvSpPr>
            <p:nvPr/>
          </p:nvSpPr>
          <p:spPr bwMode="auto">
            <a:xfrm>
              <a:off x="1724" y="2839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Text Box 46"/>
            <p:cNvSpPr txBox="1">
              <a:spLocks noChangeArrowheads="1"/>
            </p:cNvSpPr>
            <p:nvPr/>
          </p:nvSpPr>
          <p:spPr bwMode="auto">
            <a:xfrm>
              <a:off x="1495" y="3366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20</a:t>
              </a:r>
            </a:p>
          </p:txBody>
        </p:sp>
        <p:sp>
          <p:nvSpPr>
            <p:cNvPr id="25618" name="Text Box 47"/>
            <p:cNvSpPr txBox="1">
              <a:spLocks noChangeArrowheads="1"/>
            </p:cNvSpPr>
            <p:nvPr/>
          </p:nvSpPr>
          <p:spPr bwMode="auto">
            <a:xfrm>
              <a:off x="1495" y="3116"/>
              <a:ext cx="30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40</a:t>
              </a:r>
            </a:p>
          </p:txBody>
        </p:sp>
        <p:sp>
          <p:nvSpPr>
            <p:cNvPr id="25619" name="Text Box 48"/>
            <p:cNvSpPr txBox="1">
              <a:spLocks noChangeArrowheads="1"/>
            </p:cNvSpPr>
            <p:nvPr/>
          </p:nvSpPr>
          <p:spPr bwMode="auto">
            <a:xfrm>
              <a:off x="1495" y="2864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60</a:t>
              </a:r>
            </a:p>
          </p:txBody>
        </p:sp>
        <p:sp>
          <p:nvSpPr>
            <p:cNvPr id="25620" name="Text Box 49"/>
            <p:cNvSpPr txBox="1">
              <a:spLocks noChangeArrowheads="1"/>
            </p:cNvSpPr>
            <p:nvPr/>
          </p:nvSpPr>
          <p:spPr bwMode="auto">
            <a:xfrm>
              <a:off x="1495" y="3617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  0</a:t>
              </a:r>
            </a:p>
          </p:txBody>
        </p:sp>
        <p:sp>
          <p:nvSpPr>
            <p:cNvPr id="25621" name="Text Box 50"/>
            <p:cNvSpPr txBox="1">
              <a:spLocks noChangeArrowheads="1"/>
            </p:cNvSpPr>
            <p:nvPr/>
          </p:nvSpPr>
          <p:spPr bwMode="auto">
            <a:xfrm rot="10800000">
              <a:off x="1328" y="2547"/>
              <a:ext cx="258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8225" tIns="49113" rIns="98225" bIns="49113" anchor="b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400" b="1"/>
                <a:t>LDR (40</a:t>
              </a:r>
              <a:r>
                <a:rPr lang="hu-HU" sz="1400" b="1">
                  <a:cs typeface="Times New Roman" pitchFamily="18" charset="0"/>
                </a:rPr>
                <a:t>&lt;</a:t>
              </a:r>
              <a:r>
                <a:rPr lang="hu-HU" sz="1400" b="1"/>
                <a:t>) protein, %</a:t>
              </a:r>
            </a:p>
          </p:txBody>
        </p:sp>
        <p:sp>
          <p:nvSpPr>
            <p:cNvPr id="25622" name="Text Box 51"/>
            <p:cNvSpPr txBox="1">
              <a:spLocks noChangeArrowheads="1"/>
            </p:cNvSpPr>
            <p:nvPr/>
          </p:nvSpPr>
          <p:spPr bwMode="auto">
            <a:xfrm>
              <a:off x="2108" y="3751"/>
              <a:ext cx="9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400" b="1"/>
                <a:t>Domain of life</a:t>
              </a:r>
            </a:p>
          </p:txBody>
        </p:sp>
        <p:sp>
          <p:nvSpPr>
            <p:cNvPr id="25623" name="Rectangle 52"/>
            <p:cNvSpPr>
              <a:spLocks noChangeArrowheads="1"/>
            </p:cNvSpPr>
            <p:nvPr/>
          </p:nvSpPr>
          <p:spPr bwMode="auto">
            <a:xfrm>
              <a:off x="2393" y="3019"/>
              <a:ext cx="281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53"/>
            <p:cNvSpPr>
              <a:spLocks noChangeArrowheads="1"/>
            </p:cNvSpPr>
            <p:nvPr/>
          </p:nvSpPr>
          <p:spPr bwMode="auto">
            <a:xfrm>
              <a:off x="1925" y="3084"/>
              <a:ext cx="281" cy="4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54"/>
            <p:cNvSpPr>
              <a:spLocks noChangeArrowheads="1"/>
            </p:cNvSpPr>
            <p:nvPr/>
          </p:nvSpPr>
          <p:spPr bwMode="auto">
            <a:xfrm>
              <a:off x="2846" y="2844"/>
              <a:ext cx="282" cy="21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55"/>
            <p:cNvSpPr>
              <a:spLocks noChangeShapeType="1"/>
            </p:cNvSpPr>
            <p:nvPr/>
          </p:nvSpPr>
          <p:spPr bwMode="auto">
            <a:xfrm>
              <a:off x="1925" y="3362"/>
              <a:ext cx="281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56"/>
            <p:cNvSpPr>
              <a:spLocks noChangeShapeType="1"/>
            </p:cNvSpPr>
            <p:nvPr/>
          </p:nvSpPr>
          <p:spPr bwMode="auto">
            <a:xfrm>
              <a:off x="2846" y="2965"/>
              <a:ext cx="282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Text Box 57"/>
            <p:cNvSpPr txBox="1">
              <a:spLocks noChangeArrowheads="1"/>
            </p:cNvSpPr>
            <p:nvPr/>
          </p:nvSpPr>
          <p:spPr bwMode="auto">
            <a:xfrm>
              <a:off x="1949" y="3476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B</a:t>
              </a:r>
            </a:p>
          </p:txBody>
        </p:sp>
        <p:sp>
          <p:nvSpPr>
            <p:cNvPr id="25629" name="Text Box 58"/>
            <p:cNvSpPr txBox="1">
              <a:spLocks noChangeArrowheads="1"/>
            </p:cNvSpPr>
            <p:nvPr/>
          </p:nvSpPr>
          <p:spPr bwMode="auto">
            <a:xfrm>
              <a:off x="2426" y="3385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A</a:t>
              </a:r>
            </a:p>
          </p:txBody>
        </p:sp>
        <p:sp>
          <p:nvSpPr>
            <p:cNvPr id="25630" name="Text Box 59"/>
            <p:cNvSpPr txBox="1">
              <a:spLocks noChangeArrowheads="1"/>
            </p:cNvSpPr>
            <p:nvPr/>
          </p:nvSpPr>
          <p:spPr bwMode="auto">
            <a:xfrm>
              <a:off x="2879" y="3014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E</a:t>
              </a:r>
            </a:p>
          </p:txBody>
        </p:sp>
        <p:sp>
          <p:nvSpPr>
            <p:cNvPr id="25631" name="Line 60"/>
            <p:cNvSpPr>
              <a:spLocks noChangeShapeType="1"/>
            </p:cNvSpPr>
            <p:nvPr/>
          </p:nvSpPr>
          <p:spPr bwMode="auto">
            <a:xfrm>
              <a:off x="2393" y="3270"/>
              <a:ext cx="281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935413"/>
            <a:ext cx="4294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1268413"/>
            <a:ext cx="8569325" cy="3651250"/>
            <a:chOff x="249" y="1071"/>
            <a:chExt cx="5398" cy="2300"/>
          </a:xfrm>
        </p:grpSpPr>
        <p:pic>
          <p:nvPicPr>
            <p:cNvPr id="206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071"/>
              <a:ext cx="400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1661"/>
              <a:ext cx="1951" cy="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5" name="Text Box 7"/>
            <p:cNvSpPr txBox="1">
              <a:spLocks noChangeArrowheads="1"/>
            </p:cNvSpPr>
            <p:nvPr/>
          </p:nvSpPr>
          <p:spPr bwMode="auto">
            <a:xfrm>
              <a:off x="3742" y="3067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  <a:latin typeface="Arial Unicode MS" pitchFamily="34" charset="-128"/>
                </a:rPr>
                <a:t>1tbi</a:t>
              </a:r>
              <a:endParaRPr lang="hu-HU" sz="2400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632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…but there are globular proteins without and IDPs with secondary structure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  <a:ea typeface="+mn-ea"/>
                <a:cs typeface="+mn-cs"/>
              </a:rPr>
              <a:t>  </a:t>
            </a:r>
            <a:endParaRPr lang="hu-HU" sz="2800" b="1">
              <a:solidFill>
                <a:srgbClr val="CC33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1188" y="2492375"/>
            <a:ext cx="8064500" cy="4264025"/>
            <a:chOff x="249" y="1570"/>
            <a:chExt cx="5080" cy="2686"/>
          </a:xfrm>
        </p:grpSpPr>
        <p:grpSp>
          <p:nvGrpSpPr>
            <p:cNvPr id="2054" name="Group 22"/>
            <p:cNvGrpSpPr>
              <a:grpSpLocks/>
            </p:cNvGrpSpPr>
            <p:nvPr/>
          </p:nvGrpSpPr>
          <p:grpSpPr bwMode="auto">
            <a:xfrm>
              <a:off x="249" y="1570"/>
              <a:ext cx="5080" cy="2686"/>
              <a:chOff x="249" y="1570"/>
              <a:chExt cx="5080" cy="2686"/>
            </a:xfrm>
          </p:grpSpPr>
          <p:graphicFrame>
            <p:nvGraphicFramePr>
              <p:cNvPr id="2050" name="Object 11"/>
              <p:cNvGraphicFramePr>
                <a:graphicFrameLocks noChangeAspect="1"/>
              </p:cNvGraphicFramePr>
              <p:nvPr/>
            </p:nvGraphicFramePr>
            <p:xfrm>
              <a:off x="249" y="1570"/>
              <a:ext cx="2212" cy="2318"/>
            </p:xfrm>
            <a:graphic>
              <a:graphicData uri="http://schemas.openxmlformats.org/presentationml/2006/ole">
                <p:oleObj spid="_x0000_s2050" name="CorelPhotoPaint.Image.8" r:id="rId5" imgW="3073016" imgH="3238095" progId="CorelPhotoPaint.Image.8">
                  <p:embed/>
                </p:oleObj>
              </a:graphicData>
            </a:graphic>
          </p:graphicFrame>
          <p:sp>
            <p:nvSpPr>
              <p:cNvPr id="2056" name="Text Box 12"/>
              <p:cNvSpPr txBox="1">
                <a:spLocks noChangeArrowheads="1"/>
              </p:cNvSpPr>
              <p:nvPr/>
            </p:nvSpPr>
            <p:spPr bwMode="auto">
              <a:xfrm>
                <a:off x="431" y="3873"/>
                <a:ext cx="19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Radhakrishnan (1997) </a:t>
                </a:r>
                <a:r>
                  <a:rPr lang="hu-HU" sz="1400" b="1" i="1">
                    <a:solidFill>
                      <a:srgbClr val="336699"/>
                    </a:solidFill>
                    <a:latin typeface="Times New Roman MT Extra Bold" pitchFamily="18" charset="0"/>
                  </a:rPr>
                  <a:t>Cell</a:t>
                </a: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 91, 741</a:t>
                </a:r>
                <a:endParaRPr lang="hu-HU" sz="1400" b="1" noProof="1">
                  <a:solidFill>
                    <a:srgbClr val="336699"/>
                  </a:solidFill>
                  <a:latin typeface="Times New Roman MT Extra Bold" pitchFamily="18" charset="0"/>
                </a:endParaRPr>
              </a:p>
            </p:txBody>
          </p:sp>
          <p:grpSp>
            <p:nvGrpSpPr>
              <p:cNvPr id="2057" name="Group 16"/>
              <p:cNvGrpSpPr>
                <a:grpSpLocks/>
              </p:cNvGrpSpPr>
              <p:nvPr/>
            </p:nvGrpSpPr>
            <p:grpSpPr bwMode="auto">
              <a:xfrm>
                <a:off x="2416" y="2341"/>
                <a:ext cx="2903" cy="1734"/>
                <a:chOff x="113" y="2341"/>
                <a:chExt cx="2903" cy="1734"/>
              </a:xfrm>
            </p:grpSpPr>
            <p:pic>
              <p:nvPicPr>
                <p:cNvPr id="2061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3" y="2341"/>
                  <a:ext cx="2903" cy="25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2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3" y="2593"/>
                  <a:ext cx="2898" cy="148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58" name="Line 19"/>
              <p:cNvSpPr>
                <a:spLocks noChangeShapeType="1"/>
              </p:cNvSpPr>
              <p:nvPr/>
            </p:nvSpPr>
            <p:spPr bwMode="auto">
              <a:xfrm>
                <a:off x="3651" y="2341"/>
                <a:ext cx="167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20"/>
              <p:cNvSpPr>
                <a:spLocks noChangeShapeType="1"/>
              </p:cNvSpPr>
              <p:nvPr/>
            </p:nvSpPr>
            <p:spPr bwMode="auto">
              <a:xfrm flipH="1" flipV="1">
                <a:off x="5329" y="2341"/>
                <a:ext cx="0" cy="7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Text Box 21"/>
              <p:cNvSpPr txBox="1">
                <a:spLocks noChangeArrowheads="1"/>
              </p:cNvSpPr>
              <p:nvPr/>
            </p:nvSpPr>
            <p:spPr bwMode="auto">
              <a:xfrm>
                <a:off x="3107" y="4064"/>
                <a:ext cx="21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Radhakrishnan (199</a:t>
                </a:r>
                <a:r>
                  <a:rPr lang="en-GB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8</a:t>
                </a: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) </a:t>
                </a:r>
                <a:r>
                  <a:rPr lang="en-GB" sz="1400" b="1" i="1">
                    <a:solidFill>
                      <a:srgbClr val="336699"/>
                    </a:solidFill>
                    <a:latin typeface="Times New Roman MT Extra Bold" pitchFamily="18" charset="0"/>
                  </a:rPr>
                  <a:t>FEBS Lett. 430, 317</a:t>
                </a:r>
                <a:endParaRPr lang="en-GB" sz="1400" b="1" noProof="1">
                  <a:solidFill>
                    <a:srgbClr val="336699"/>
                  </a:solidFill>
                  <a:latin typeface="Times New Roman MT Extra Bold" pitchFamily="18" charset="0"/>
                </a:endParaRPr>
              </a:p>
            </p:txBody>
          </p:sp>
        </p:grpSp>
        <p:sp>
          <p:nvSpPr>
            <p:cNvPr id="2055" name="Text Box 23"/>
            <p:cNvSpPr txBox="1">
              <a:spLocks noChangeArrowheads="1"/>
            </p:cNvSpPr>
            <p:nvPr/>
          </p:nvSpPr>
          <p:spPr bwMode="auto">
            <a:xfrm>
              <a:off x="295" y="1570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  <a:latin typeface="Arial Unicode MS" pitchFamily="34" charset="-128"/>
                </a:rPr>
                <a:t>CREB KID</a:t>
              </a:r>
              <a:endParaRPr lang="hu-HU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625725" y="212725"/>
            <a:ext cx="3897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Tumor suppressor p53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08063"/>
            <a:ext cx="60483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332413" y="6492875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et al. (2005) </a:t>
            </a:r>
            <a:r>
              <a:rPr lang="en-GB" sz="1500" b="1" i="1">
                <a:solidFill>
                  <a:srgbClr val="336699"/>
                </a:solidFill>
              </a:rPr>
              <a:t>J. Mol. Recogn.</a:t>
            </a:r>
            <a:r>
              <a:rPr lang="en-GB" sz="1500" b="1">
                <a:solidFill>
                  <a:srgbClr val="336699"/>
                </a:solidFill>
              </a:rPr>
              <a:t> 18, 343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771775" y="2924175"/>
            <a:ext cx="3536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1) Simple statistics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981075"/>
            <a:ext cx="84296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93925" y="212725"/>
            <a:ext cx="472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DisEMBL (single parameter)</a:t>
            </a:r>
            <a:endParaRPr lang="en-GB" sz="2800" b="1">
              <a:solidFill>
                <a:srgbClr val="CC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28638" y="955675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p53</a:t>
            </a:r>
            <a:endParaRPr lang="hu-HU" sz="2400" b="1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596188" y="4262438"/>
            <a:ext cx="100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hot loops</a:t>
            </a:r>
            <a:endParaRPr lang="hu-HU" sz="2400" b="1">
              <a:solidFill>
                <a:srgbClr val="FF0000"/>
              </a:solidFill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7667625" y="1916113"/>
            <a:ext cx="1296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00FF00"/>
                </a:solidFill>
              </a:rPr>
              <a:t>remark 465</a:t>
            </a:r>
            <a:endParaRPr lang="hu-HU" sz="2400" b="1">
              <a:solidFill>
                <a:srgbClr val="00FF00"/>
              </a:solidFill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667625" y="3203575"/>
            <a:ext cx="64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coil</a:t>
            </a:r>
            <a:endParaRPr lang="hu-HU" sz="2400" b="1">
              <a:solidFill>
                <a:schemeClr val="accent2"/>
              </a:solidFill>
            </a:endParaRP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4140200" y="2060575"/>
            <a:ext cx="2303463" cy="687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18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  <a:latin typeface="Britannic Bold" pitchFamily="34" charset="0"/>
              </a:rPr>
              <a:t>remark 465: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  <a:latin typeface="Britannic Bold" pitchFamily="34" charset="0"/>
              </a:rPr>
              <a:t>missing from PDB</a:t>
            </a:r>
            <a:endParaRPr lang="hu-HU">
              <a:solidFill>
                <a:srgbClr val="00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4176713" cy="2865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0000"/>
            <a:ext cx="4176713" cy="2903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684213" y="301625"/>
            <a:ext cx="7632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Uversky plot: charge-hydrophobicity (two parameters)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03350" y="1844675"/>
            <a:ext cx="6337300" cy="4537075"/>
            <a:chOff x="884" y="1162"/>
            <a:chExt cx="3992" cy="2858"/>
          </a:xfrm>
        </p:grpSpPr>
        <p:pic>
          <p:nvPicPr>
            <p:cNvPr id="2970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4" y="1162"/>
              <a:ext cx="3992" cy="285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9704" name="Line 12"/>
            <p:cNvSpPr>
              <a:spLocks noChangeShapeType="1"/>
            </p:cNvSpPr>
            <p:nvPr/>
          </p:nvSpPr>
          <p:spPr bwMode="auto">
            <a:xfrm flipV="1">
              <a:off x="3334" y="1706"/>
              <a:ext cx="1134" cy="18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16"/>
            <p:cNvSpPr txBox="1">
              <a:spLocks noChangeArrowheads="1"/>
            </p:cNvSpPr>
            <p:nvPr/>
          </p:nvSpPr>
          <p:spPr bwMode="auto">
            <a:xfrm>
              <a:off x="2337" y="3748"/>
              <a:ext cx="14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Mean hydrophobicity</a:t>
              </a:r>
              <a:endParaRPr lang="hu-HU" b="1">
                <a:solidFill>
                  <a:schemeClr val="tx1"/>
                </a:solidFill>
              </a:endParaRPr>
            </a:p>
          </p:txBody>
        </p:sp>
        <p:sp>
          <p:nvSpPr>
            <p:cNvPr id="29706" name="Text Box 17"/>
            <p:cNvSpPr txBox="1">
              <a:spLocks noChangeArrowheads="1"/>
            </p:cNvSpPr>
            <p:nvPr/>
          </p:nvSpPr>
          <p:spPr bwMode="auto">
            <a:xfrm rot="-5400000">
              <a:off x="517" y="2346"/>
              <a:ext cx="11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Mean net charge</a:t>
              </a:r>
              <a:endParaRPr lang="hu-HU" b="1">
                <a:solidFill>
                  <a:schemeClr val="tx1"/>
                </a:solidFill>
              </a:endParaRPr>
            </a:p>
          </p:txBody>
        </p:sp>
      </p:grp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5770563" y="6492875"/>
            <a:ext cx="332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(2002) </a:t>
            </a:r>
            <a:r>
              <a:rPr lang="en-GB" sz="1500" b="1" i="1">
                <a:solidFill>
                  <a:srgbClr val="336699"/>
                </a:solidFill>
              </a:rPr>
              <a:t>Eur. J. Biochem.</a:t>
            </a:r>
            <a:r>
              <a:rPr lang="en-GB" sz="1500" b="1">
                <a:solidFill>
                  <a:srgbClr val="336699"/>
                </a:solidFill>
              </a:rPr>
              <a:t> 269, 2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38263" y="284163"/>
            <a:ext cx="643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Why do we want to predict disorder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96925" y="2414588"/>
            <a:ext cx="76628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Gap in knowledge (460 vs. thousands of IUPs)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Structural genomics initiatives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Single protein studies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755650" y="908050"/>
            <a:ext cx="7561263" cy="5113338"/>
            <a:chOff x="476" y="572"/>
            <a:chExt cx="4763" cy="3221"/>
          </a:xfrm>
        </p:grpSpPr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4763" cy="3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657" y="692"/>
            <a:ext cx="4355" cy="2920"/>
          </p:xfrm>
          <a:graphic>
            <a:graphicData uri="http://schemas.openxmlformats.org/presentationml/2006/ole">
              <p:oleObj spid="_x0000_s3074" name="Photo Editor fénykép" r:id="rId3" imgW="4761905" imgH="3191320" progId="MSPhotoEd.3">
                <p:embed/>
              </p:oleObj>
            </a:graphicData>
          </a:graphic>
        </p:graphicFrame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7632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Uversky plot: a little improved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838825" y="6492875"/>
            <a:ext cx="3201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Oldfield (2005) </a:t>
            </a:r>
            <a:r>
              <a:rPr lang="en-GB" sz="1500" b="1" i="1">
                <a:solidFill>
                  <a:srgbClr val="336699"/>
                </a:solidFill>
              </a:rPr>
              <a:t>Biochemistry</a:t>
            </a:r>
            <a:r>
              <a:rPr lang="en-GB" sz="1500" b="1">
                <a:solidFill>
                  <a:srgbClr val="336699"/>
                </a:solidFill>
              </a:rPr>
              <a:t> 44, 1989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632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Making it position specific: FoldIndex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30723" name="Group 10"/>
          <p:cNvGrpSpPr>
            <a:grpSpLocks/>
          </p:cNvGrpSpPr>
          <p:nvPr/>
        </p:nvGrpSpPr>
        <p:grpSpPr bwMode="auto">
          <a:xfrm>
            <a:off x="1116013" y="981075"/>
            <a:ext cx="7058025" cy="5400675"/>
            <a:chOff x="1247" y="1298"/>
            <a:chExt cx="3538" cy="2722"/>
          </a:xfrm>
        </p:grpSpPr>
        <p:sp>
          <p:nvSpPr>
            <p:cNvPr id="30725" name="Rectangle 7"/>
            <p:cNvSpPr>
              <a:spLocks noChangeArrowheads="1"/>
            </p:cNvSpPr>
            <p:nvPr/>
          </p:nvSpPr>
          <p:spPr bwMode="auto">
            <a:xfrm>
              <a:off x="1247" y="1298"/>
              <a:ext cx="3538" cy="272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26" name="Picture 6" descr="p53 foldinde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" y="1730"/>
              <a:ext cx="3247" cy="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 Box 9"/>
            <p:cNvSpPr txBox="1">
              <a:spLocks noChangeArrowheads="1"/>
            </p:cNvSpPr>
            <p:nvPr/>
          </p:nvSpPr>
          <p:spPr bwMode="auto">
            <a:xfrm>
              <a:off x="1290" y="1298"/>
              <a:ext cx="3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chemeClr val="tx1"/>
                  </a:solidFill>
                </a:rPr>
                <a:t>p53</a:t>
              </a:r>
              <a:endParaRPr lang="hu-H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5746750" y="6492875"/>
            <a:ext cx="3362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Prilusky (2005) </a:t>
            </a:r>
            <a:r>
              <a:rPr lang="en-GB" sz="1500" b="1" i="1">
                <a:solidFill>
                  <a:srgbClr val="336699"/>
                </a:solidFill>
              </a:rPr>
              <a:t>Bioinformatics</a:t>
            </a:r>
            <a:r>
              <a:rPr lang="en-GB" sz="1500" b="1">
                <a:solidFill>
                  <a:srgbClr val="336699"/>
                </a:solidFill>
              </a:rPr>
              <a:t> 21, 3435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50875" y="3095625"/>
            <a:ext cx="7837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/>
              <a:t>3) Input vector of features, machine learning…</a:t>
            </a:r>
            <a:endParaRPr lang="hu-HU" sz="3000" b="1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24150" y="309721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2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27313" y="1844675"/>
            <a:ext cx="3744912" cy="33131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2852738"/>
            <a:ext cx="2232025" cy="1152525"/>
            <a:chOff x="113" y="1661"/>
            <a:chExt cx="1406" cy="726"/>
          </a:xfrm>
        </p:grpSpPr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113" y="1661"/>
              <a:ext cx="863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Text Box 4"/>
            <p:cNvSpPr txBox="1">
              <a:spLocks noChangeArrowheads="1"/>
            </p:cNvSpPr>
            <p:nvPr/>
          </p:nvSpPr>
          <p:spPr bwMode="auto">
            <a:xfrm>
              <a:off x="248" y="1878"/>
              <a:ext cx="6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800" b="1">
                  <a:solidFill>
                    <a:schemeClr val="tx2"/>
                  </a:solidFill>
                  <a:latin typeface="Arial Unicode MS" pitchFamily="34" charset="-128"/>
                </a:rPr>
                <a:t>input</a:t>
              </a:r>
              <a:endParaRPr lang="en-US" sz="28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  <p:sp>
          <p:nvSpPr>
            <p:cNvPr id="4108" name="AutoShape 7"/>
            <p:cNvSpPr>
              <a:spLocks noChangeArrowheads="1"/>
            </p:cNvSpPr>
            <p:nvPr/>
          </p:nvSpPr>
          <p:spPr bwMode="auto">
            <a:xfrm>
              <a:off x="1066" y="1933"/>
              <a:ext cx="453" cy="227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rgbClr val="FFCC99"/>
            </a:solidFill>
            <a:ln w="730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588125" y="2924175"/>
            <a:ext cx="2376488" cy="1152525"/>
            <a:chOff x="4150" y="1842"/>
            <a:chExt cx="1497" cy="726"/>
          </a:xfrm>
        </p:grpSpPr>
        <p:sp>
          <p:nvSpPr>
            <p:cNvPr id="4103" name="AutoShape 8"/>
            <p:cNvSpPr>
              <a:spLocks noChangeArrowheads="1"/>
            </p:cNvSpPr>
            <p:nvPr/>
          </p:nvSpPr>
          <p:spPr bwMode="auto">
            <a:xfrm>
              <a:off x="4150" y="2069"/>
              <a:ext cx="453" cy="227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rgbClr val="FFCC99"/>
            </a:solidFill>
            <a:ln w="730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Rectangle 13"/>
            <p:cNvSpPr>
              <a:spLocks noChangeArrowheads="1"/>
            </p:cNvSpPr>
            <p:nvPr/>
          </p:nvSpPr>
          <p:spPr bwMode="auto">
            <a:xfrm>
              <a:off x="4695" y="1842"/>
              <a:ext cx="862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4830" y="1933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GB" sz="2800" b="1">
                  <a:solidFill>
                    <a:srgbClr val="FF0000"/>
                  </a:solidFill>
                  <a:latin typeface="Arial Unicode MS" pitchFamily="34" charset="-128"/>
                </a:rPr>
                <a:t>score</a:t>
              </a:r>
              <a:endParaRPr lang="en-US" sz="2800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4102" name="Text Box 31"/>
          <p:cNvSpPr txBox="1">
            <a:spLocks noChangeArrowheads="1"/>
          </p:cNvSpPr>
          <p:nvPr/>
        </p:nvSpPr>
        <p:spPr bwMode="auto">
          <a:xfrm>
            <a:off x="16192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Artificial neural network (NN)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aphicFrame>
        <p:nvGraphicFramePr>
          <p:cNvPr id="99360" name="Object 32"/>
          <p:cNvGraphicFramePr>
            <a:graphicFrameLocks noChangeAspect="1"/>
          </p:cNvGraphicFramePr>
          <p:nvPr>
            <p:ph/>
          </p:nvPr>
        </p:nvGraphicFramePr>
        <p:xfrm>
          <a:off x="2627313" y="2166938"/>
          <a:ext cx="3706812" cy="2774950"/>
        </p:xfrm>
        <a:graphic>
          <a:graphicData uri="http://schemas.openxmlformats.org/presentationml/2006/ole">
            <p:oleObj spid="_x0000_s4098" name="CorelPhotoPaint.Image.11" r:id="rId4" imgW="5104762" imgH="3822222" progId="CorelPhotoPaint.Image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468313" y="765175"/>
            <a:ext cx="8064500" cy="57594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5124" name="Group 27"/>
          <p:cNvGrpSpPr>
            <a:grpSpLocks/>
          </p:cNvGrpSpPr>
          <p:nvPr/>
        </p:nvGrpSpPr>
        <p:grpSpPr bwMode="auto">
          <a:xfrm>
            <a:off x="2124075" y="3925888"/>
            <a:ext cx="3665538" cy="2095500"/>
            <a:chOff x="1478" y="2473"/>
            <a:chExt cx="2309" cy="1320"/>
          </a:xfrm>
        </p:grpSpPr>
        <p:pic>
          <p:nvPicPr>
            <p:cNvPr id="5139" name="Picture 6" descr="repo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8" y="2473"/>
              <a:ext cx="2309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Rectangle 21"/>
            <p:cNvSpPr>
              <a:spLocks noChangeArrowheads="1"/>
            </p:cNvSpPr>
            <p:nvPr/>
          </p:nvSpPr>
          <p:spPr bwMode="auto">
            <a:xfrm>
              <a:off x="1927" y="2518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22"/>
            <p:cNvSpPr>
              <a:spLocks noChangeArrowheads="1"/>
            </p:cNvSpPr>
            <p:nvPr/>
          </p:nvSpPr>
          <p:spPr bwMode="auto">
            <a:xfrm>
              <a:off x="1927" y="2727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Rectangle 23"/>
            <p:cNvSpPr>
              <a:spLocks noChangeArrowheads="1"/>
            </p:cNvSpPr>
            <p:nvPr/>
          </p:nvSpPr>
          <p:spPr bwMode="auto">
            <a:xfrm>
              <a:off x="1915" y="2924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Rectangle 24"/>
            <p:cNvSpPr>
              <a:spLocks noChangeArrowheads="1"/>
            </p:cNvSpPr>
            <p:nvPr/>
          </p:nvSpPr>
          <p:spPr bwMode="auto">
            <a:xfrm>
              <a:off x="1917" y="3112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Rectangle 25"/>
            <p:cNvSpPr>
              <a:spLocks noChangeArrowheads="1"/>
            </p:cNvSpPr>
            <p:nvPr/>
          </p:nvSpPr>
          <p:spPr bwMode="auto">
            <a:xfrm>
              <a:off x="1915" y="3316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26"/>
            <p:cNvSpPr>
              <a:spLocks noChangeArrowheads="1"/>
            </p:cNvSpPr>
            <p:nvPr/>
          </p:nvSpPr>
          <p:spPr bwMode="auto">
            <a:xfrm>
              <a:off x="1915" y="3475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724525" y="3933825"/>
            <a:ext cx="2447925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3" descr="IMG0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125538"/>
            <a:ext cx="5648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1963738" y="2568575"/>
            <a:ext cx="540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276600" y="112553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Basic unit: a neuron</a:t>
            </a:r>
          </a:p>
        </p:txBody>
      </p:sp>
      <p:pic>
        <p:nvPicPr>
          <p:cNvPr id="5129" name="Picture 7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8750" y="1341438"/>
            <a:ext cx="1663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3995738" y="5373688"/>
          <a:ext cx="4165600" cy="647700"/>
        </p:xfrm>
        <a:graphic>
          <a:graphicData uri="http://schemas.openxmlformats.org/presentationml/2006/ole">
            <p:oleObj spid="_x0000_s5122" name="Photo Editor fénykép" r:id="rId7" imgW="5525271" imgH="466543" progId="MSPhotoEd.3">
              <p:embed/>
            </p:oleObj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00563" y="2708275"/>
            <a:ext cx="2647950" cy="1800225"/>
            <a:chOff x="2835" y="1706"/>
            <a:chExt cx="1668" cy="1134"/>
          </a:xfrm>
        </p:grpSpPr>
        <p:sp>
          <p:nvSpPr>
            <p:cNvPr id="5137" name="AutoShape 11"/>
            <p:cNvSpPr>
              <a:spLocks noChangeArrowheads="1"/>
            </p:cNvSpPr>
            <p:nvPr/>
          </p:nvSpPr>
          <p:spPr bwMode="auto">
            <a:xfrm>
              <a:off x="2835" y="1706"/>
              <a:ext cx="272" cy="1134"/>
            </a:xfrm>
            <a:prstGeom prst="curvedLeftArrow">
              <a:avLst>
                <a:gd name="adj1" fmla="val 54642"/>
                <a:gd name="adj2" fmla="val 161032"/>
                <a:gd name="adj3" fmla="val 3639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auto">
            <a:xfrm>
              <a:off x="2971" y="2024"/>
              <a:ext cx="153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rebuchet MS" pitchFamily="34" charset="0"/>
                </a:rPr>
                <a:t>Hidden layer</a:t>
              </a:r>
              <a:endParaRPr lang="hu-HU" sz="2400" b="1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76463" y="4014788"/>
            <a:ext cx="1890712" cy="1935162"/>
            <a:chOff x="1508" y="2529"/>
            <a:chExt cx="1191" cy="1219"/>
          </a:xfrm>
        </p:grpSpPr>
        <p:sp>
          <p:nvSpPr>
            <p:cNvPr id="5135" name="AutoShape 14"/>
            <p:cNvSpPr>
              <a:spLocks noChangeArrowheads="1"/>
            </p:cNvSpPr>
            <p:nvPr/>
          </p:nvSpPr>
          <p:spPr bwMode="auto">
            <a:xfrm flipH="1">
              <a:off x="1973" y="3475"/>
              <a:ext cx="726" cy="273"/>
            </a:xfrm>
            <a:prstGeom prst="curvedUpArrow">
              <a:avLst>
                <a:gd name="adj1" fmla="val 53187"/>
                <a:gd name="adj2" fmla="val 106374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1508" y="2529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>
                  <a:solidFill>
                    <a:srgbClr val="33CCFF"/>
                  </a:solidFill>
                  <a:latin typeface="Arial Black" pitchFamily="34" charset="0"/>
                </a:rPr>
                <a:t>training</a:t>
              </a:r>
            </a:p>
          </p:txBody>
        </p:sp>
      </p:grp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16192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Artificial neural networks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5580063" y="42926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Arial Black" pitchFamily="34" charset="0"/>
              </a:rPr>
              <a:t>ordered</a:t>
            </a:r>
            <a:endParaRPr lang="hu-HU" sz="2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580063" y="471805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Arial Black" pitchFamily="34" charset="0"/>
              </a:rPr>
              <a:t>disordered</a:t>
            </a:r>
            <a:endParaRPr lang="hu-HU" sz="2000" b="1">
              <a:solidFill>
                <a:srgbClr val="00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46085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0" y="19161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27538" y="1484313"/>
            <a:ext cx="4716462" cy="234473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Input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	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18 am</a:t>
            </a: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ino acids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	Hydrophobicity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	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S</a:t>
            </a: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equence complexity</a:t>
            </a:r>
            <a:endParaRPr lang="en-US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30188" y="209550"/>
            <a:ext cx="8669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Predictor of naturally disordered regions (PONDR</a:t>
            </a:r>
            <a:r>
              <a:rPr lang="en-US" sz="2800" b="1" baseline="30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Times New Roman" pitchFamily="18" charset="0"/>
              </a:rPr>
              <a:t>®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)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64163" y="4152900"/>
            <a:ext cx="3313112" cy="179705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VL2, VL3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VLXT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VSL2</a:t>
            </a:r>
            <a:endParaRPr lang="en-US" sz="2400" b="1">
              <a:solidFill>
                <a:srgbClr val="CC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4619625"/>
          <a:ext cx="7924800" cy="2049463"/>
        </p:xfrm>
        <a:graphic>
          <a:graphicData uri="http://schemas.openxmlformats.org/presentationml/2006/ole">
            <p:oleObj spid="_x0000_s6146" name="CorelPhotoPaint.Image.11" r:id="rId3" imgW="6432545" imgH="1714286" progId="CorelPhotoPaint.Image.11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5613" y="2827338"/>
          <a:ext cx="8132762" cy="1679575"/>
        </p:xfrm>
        <a:graphic>
          <a:graphicData uri="http://schemas.openxmlformats.org/presentationml/2006/ole">
            <p:oleObj spid="_x0000_s6147" name="CorelPhotoPaint.Image.11" r:id="rId4" imgW="5341405" imgH="976679" progId="CorelPhotoPaint.Image.11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01625" y="692150"/>
          <a:ext cx="8348663" cy="1992313"/>
        </p:xfrm>
        <a:graphic>
          <a:graphicData uri="http://schemas.openxmlformats.org/presentationml/2006/ole">
            <p:oleObj spid="_x0000_s6148" name="CorelPhotoPaint.Image.11" r:id="rId5" imgW="6644653" imgH="1403250" progId="CorelPhotoPaint.Image.11">
              <p:embed/>
            </p:oleObj>
          </a:graphicData>
        </a:graphic>
      </p:graphicFrame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373188" y="176213"/>
            <a:ext cx="6475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Dunker, 1998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971550" y="765175"/>
            <a:ext cx="4248150" cy="576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30488" y="188913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Tumor suppressor p53</a:t>
            </a:r>
            <a:endParaRPr lang="hu-HU" sz="3000" b="1">
              <a:solidFill>
                <a:srgbClr val="CC33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08063"/>
            <a:ext cx="60483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2413" y="6492875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et al. (2005) </a:t>
            </a:r>
            <a:r>
              <a:rPr lang="en-GB" sz="1500" b="1" i="1">
                <a:solidFill>
                  <a:srgbClr val="336699"/>
                </a:solidFill>
              </a:rPr>
              <a:t>J. Mol. Recogn.</a:t>
            </a:r>
            <a:r>
              <a:rPr lang="en-GB" sz="1500" b="1">
                <a:solidFill>
                  <a:srgbClr val="336699"/>
                </a:solidFill>
              </a:rPr>
              <a:t> 18, 343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833438" y="908050"/>
            <a:ext cx="3500437" cy="2305050"/>
            <a:chOff x="567" y="1253"/>
            <a:chExt cx="3402" cy="2540"/>
          </a:xfrm>
        </p:grpSpPr>
        <p:sp>
          <p:nvSpPr>
            <p:cNvPr id="7197" name="Rectangle 5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p:oleObj spid="_x0000_s7172" name="CorelDRAW" r:id="rId3" imgW="6420233" imgH="4571086" progId="CorelDRAW.Graphic.11">
                <p:embed/>
              </p:oleObj>
            </a:graphicData>
          </a:graphic>
        </p:graphicFrame>
      </p:grp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411413" y="908050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grpSp>
        <p:nvGrpSpPr>
          <p:cNvPr id="7175" name="Group 10"/>
          <p:cNvGrpSpPr>
            <a:grpSpLocks/>
          </p:cNvGrpSpPr>
          <p:nvPr/>
        </p:nvGrpSpPr>
        <p:grpSpPr bwMode="auto">
          <a:xfrm>
            <a:off x="4737100" y="908050"/>
            <a:ext cx="3384550" cy="2305050"/>
            <a:chOff x="567" y="1253"/>
            <a:chExt cx="3402" cy="2540"/>
          </a:xfrm>
        </p:grpSpPr>
        <p:sp>
          <p:nvSpPr>
            <p:cNvPr id="7196" name="Rectangle 11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1" name="Object 12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p:oleObj spid="_x0000_s7171" name="CorelDRAW" r:id="rId4" imgW="6420233" imgH="4571086" progId="CorelDRAW.Graphic.11">
                <p:embed/>
              </p:oleObj>
            </a:graphicData>
          </a:graphic>
        </p:graphicFrame>
      </p:grp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156325" y="892175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2771775" y="3933825"/>
            <a:ext cx="3478213" cy="2232025"/>
            <a:chOff x="567" y="1253"/>
            <a:chExt cx="3402" cy="2540"/>
          </a:xfrm>
        </p:grpSpPr>
        <p:sp>
          <p:nvSpPr>
            <p:cNvPr id="7195" name="Rectangle 16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0" name="Object 17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p:oleObj spid="_x0000_s7170" name="CorelDRAW" r:id="rId5" imgW="6420233" imgH="4571086" progId="CorelDRAW.Graphic.11">
                <p:embed/>
              </p:oleObj>
            </a:graphicData>
          </a:graphic>
        </p:graphicFrame>
      </p:grp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4284663" y="3933825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 flipV="1">
            <a:off x="5653088" y="1357313"/>
            <a:ext cx="1722437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21"/>
          <p:cNvSpPr>
            <a:spLocks noChangeShapeType="1"/>
          </p:cNvSpPr>
          <p:nvPr/>
        </p:nvSpPr>
        <p:spPr bwMode="auto">
          <a:xfrm flipV="1">
            <a:off x="5653088" y="1285875"/>
            <a:ext cx="1598612" cy="163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2"/>
          <p:cNvSpPr>
            <a:spLocks noChangeShapeType="1"/>
          </p:cNvSpPr>
          <p:nvPr/>
        </p:nvSpPr>
        <p:spPr bwMode="auto">
          <a:xfrm flipV="1">
            <a:off x="5508625" y="1428750"/>
            <a:ext cx="1785938" cy="133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23"/>
          <p:cNvSpPr>
            <a:spLocks noChangeShapeType="1"/>
          </p:cNvSpPr>
          <p:nvPr/>
        </p:nvSpPr>
        <p:spPr bwMode="auto">
          <a:xfrm flipV="1">
            <a:off x="5508625" y="1428750"/>
            <a:ext cx="1908175" cy="139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24"/>
          <p:cNvSpPr>
            <a:spLocks noChangeShapeType="1"/>
          </p:cNvSpPr>
          <p:nvPr/>
        </p:nvSpPr>
        <p:spPr bwMode="auto">
          <a:xfrm flipV="1">
            <a:off x="5724525" y="1212850"/>
            <a:ext cx="1477963" cy="170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1"/>
          <p:cNvSpPr txBox="1">
            <a:spLocks noChangeArrowheads="1"/>
          </p:cNvSpPr>
          <p:nvPr/>
        </p:nvSpPr>
        <p:spPr bwMode="auto">
          <a:xfrm>
            <a:off x="900113" y="32845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How would you classify this data?</a:t>
            </a:r>
            <a:endParaRPr lang="hu-HU"/>
          </a:p>
        </p:txBody>
      </p:sp>
      <p:sp>
        <p:nvSpPr>
          <p:cNvPr id="7185" name="Text Box 32"/>
          <p:cNvSpPr txBox="1">
            <a:spLocks noChangeArrowheads="1"/>
          </p:cNvSpPr>
          <p:nvPr/>
        </p:nvSpPr>
        <p:spPr bwMode="auto">
          <a:xfrm>
            <a:off x="4716463" y="32845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But which is best?</a:t>
            </a:r>
            <a:endParaRPr lang="hu-HU"/>
          </a:p>
        </p:txBody>
      </p:sp>
      <p:sp>
        <p:nvSpPr>
          <p:cNvPr id="7186" name="Text Box 33"/>
          <p:cNvSpPr txBox="1">
            <a:spLocks noChangeArrowheads="1"/>
          </p:cNvSpPr>
          <p:nvPr/>
        </p:nvSpPr>
        <p:spPr bwMode="auto">
          <a:xfrm>
            <a:off x="2700338" y="62166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maximum margin linear classifier is considered best</a:t>
            </a:r>
            <a:endParaRPr lang="hu-HU"/>
          </a:p>
        </p:txBody>
      </p:sp>
      <p:sp>
        <p:nvSpPr>
          <p:cNvPr id="7187" name="Line 34"/>
          <p:cNvSpPr>
            <a:spLocks noChangeShapeType="1"/>
          </p:cNvSpPr>
          <p:nvPr/>
        </p:nvSpPr>
        <p:spPr bwMode="auto">
          <a:xfrm flipV="1">
            <a:off x="3635375" y="4256088"/>
            <a:ext cx="1584325" cy="158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30"/>
          <p:cNvSpPr>
            <a:spLocks noChangeShapeType="1"/>
          </p:cNvSpPr>
          <p:nvPr/>
        </p:nvSpPr>
        <p:spPr bwMode="auto">
          <a:xfrm flipV="1">
            <a:off x="3635375" y="4256088"/>
            <a:ext cx="1584325" cy="15843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35"/>
          <p:cNvSpPr>
            <a:spLocks noChangeShapeType="1"/>
          </p:cNvSpPr>
          <p:nvPr/>
        </p:nvSpPr>
        <p:spPr bwMode="auto">
          <a:xfrm>
            <a:off x="2662238" y="4545013"/>
            <a:ext cx="1873250" cy="2159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36"/>
          <p:cNvSpPr>
            <a:spLocks noChangeShapeType="1"/>
          </p:cNvSpPr>
          <p:nvPr/>
        </p:nvSpPr>
        <p:spPr bwMode="auto">
          <a:xfrm>
            <a:off x="2627313" y="4724400"/>
            <a:ext cx="1368425" cy="5048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37"/>
          <p:cNvSpPr>
            <a:spLocks noChangeShapeType="1"/>
          </p:cNvSpPr>
          <p:nvPr/>
        </p:nvSpPr>
        <p:spPr bwMode="auto">
          <a:xfrm>
            <a:off x="2700338" y="4652963"/>
            <a:ext cx="1727200" cy="3603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Text Box 38"/>
          <p:cNvSpPr txBox="1">
            <a:spLocks noChangeArrowheads="1"/>
          </p:cNvSpPr>
          <p:nvPr/>
        </p:nvSpPr>
        <p:spPr bwMode="auto">
          <a:xfrm>
            <a:off x="250825" y="4148138"/>
            <a:ext cx="2224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Support vectors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against which the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margin pushes up</a:t>
            </a:r>
            <a:endParaRPr lang="hu-HU" sz="2000" b="1">
              <a:solidFill>
                <a:srgbClr val="00FF00"/>
              </a:solidFill>
              <a:latin typeface="Arial Unicode MS" pitchFamily="34" charset="-128"/>
            </a:endParaRPr>
          </a:p>
        </p:txBody>
      </p:sp>
      <p:sp>
        <p:nvSpPr>
          <p:cNvPr id="7193" name="Text Box 39"/>
          <p:cNvSpPr txBox="1">
            <a:spLocks noChangeArrowheads="1"/>
          </p:cNvSpPr>
          <p:nvPr/>
        </p:nvSpPr>
        <p:spPr bwMode="auto">
          <a:xfrm>
            <a:off x="6372225" y="4413250"/>
            <a:ext cx="261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This is the simplest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SVM, the linear SVM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(LSVM)</a:t>
            </a:r>
            <a:endParaRPr lang="hu-HU" sz="2000" b="1">
              <a:solidFill>
                <a:srgbClr val="00FF00"/>
              </a:solidFill>
              <a:latin typeface="Arial Unicode MS" pitchFamily="34" charset="-128"/>
            </a:endParaRPr>
          </a:p>
        </p:txBody>
      </p:sp>
      <p:sp>
        <p:nvSpPr>
          <p:cNvPr id="7194" name="Text Box 40"/>
          <p:cNvSpPr txBox="1">
            <a:spLocks noChangeArrowheads="1"/>
          </p:cNvSpPr>
          <p:nvPr/>
        </p:nvSpPr>
        <p:spPr bwMode="auto">
          <a:xfrm>
            <a:off x="1939925" y="188913"/>
            <a:ext cx="521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Support vector machine (SUV)</a:t>
            </a:r>
            <a:endParaRPr lang="hu-HU" sz="30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648176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258888" y="1458913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p53</a:t>
            </a:r>
            <a:endParaRPr lang="hu-HU" sz="2400" b="1">
              <a:solidFill>
                <a:schemeClr val="tx1"/>
              </a:solidFill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742950" y="284163"/>
            <a:ext cx="767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DISOPRED 2 (input: missing X-ray, alignment)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0" y="61563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0000"/>
                </a:solidFill>
                <a:latin typeface="Trebuchet MS" pitchFamily="34" charset="0"/>
              </a:rPr>
              <a:t>45</a:t>
            </a:r>
            <a:endParaRPr lang="hu-HU" sz="400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3000" y="284163"/>
            <a:ext cx="6827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How do we know disorder is prevalent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2763" y="2487613"/>
            <a:ext cx="80914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Heat-resistance of proteins (20% in Jurkat cells)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Low-complexity regions (25% in SwissProt)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 (12% in humans)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68313" y="2924175"/>
            <a:ext cx="8313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3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Structural approach (interaction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 poten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t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i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a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l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90688" y="188913"/>
            <a:ext cx="57610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protein non-folding problem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280400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Berlin Sans FB Demi" pitchFamily="34" charset="0"/>
              </a:rPr>
              <a:t>Protein folding problem      </a:t>
            </a:r>
          </a:p>
          <a:p>
            <a:pPr algn="l"/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How does amino acid sequence determine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protein structure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?</a:t>
            </a:r>
            <a:endParaRPr lang="en-GB" sz="2400">
              <a:solidFill>
                <a:srgbClr val="006699"/>
              </a:solidFill>
              <a:latin typeface="Berlin Sans FB Demi" pitchFamily="34" charset="0"/>
            </a:endParaRPr>
          </a:p>
          <a:p>
            <a:pPr algn="l"/>
            <a:endParaRPr lang="hu-HU" sz="2400">
              <a:solidFill>
                <a:srgbClr val="006699"/>
              </a:solidFill>
              <a:latin typeface="Berlin Sans FB Dem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 P</a:t>
            </a:r>
            <a:r>
              <a:rPr lang="hu-HU" sz="2400">
                <a:solidFill>
                  <a:schemeClr val="tx1"/>
                </a:solidFill>
                <a:latin typeface="Berlin Sans FB Demi" pitchFamily="34" charset="0"/>
              </a:rPr>
              <a:t>rotein non-folding problem</a:t>
            </a:r>
          </a:p>
          <a:p>
            <a:pPr algn="l"/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Ho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w does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 amino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acid sequence determine the 	lack of 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protein structure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?</a:t>
            </a:r>
            <a:endParaRPr lang="hu-HU" sz="240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684213" y="1341438"/>
            <a:ext cx="7991475" cy="4171950"/>
            <a:chOff x="431" y="799"/>
            <a:chExt cx="5034" cy="3201"/>
          </a:xfrm>
        </p:grpSpPr>
        <p:sp>
          <p:nvSpPr>
            <p:cNvPr id="37892" name="AutoShape 3"/>
            <p:cNvSpPr>
              <a:spLocks noChangeArrowheads="1"/>
            </p:cNvSpPr>
            <p:nvPr/>
          </p:nvSpPr>
          <p:spPr bwMode="auto">
            <a:xfrm>
              <a:off x="431" y="799"/>
              <a:ext cx="5034" cy="3048"/>
            </a:xfrm>
            <a:prstGeom prst="roundRect">
              <a:avLst>
                <a:gd name="adj" fmla="val 32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268292" name="Text Box 4"/>
            <p:cNvSpPr txBox="1">
              <a:spLocks noChangeArrowheads="1"/>
            </p:cNvSpPr>
            <p:nvPr/>
          </p:nvSpPr>
          <p:spPr bwMode="auto">
            <a:xfrm>
              <a:off x="431" y="799"/>
              <a:ext cx="5034" cy="32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234000" tIns="154800" rIns="234000" bIns="154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</a:t>
              </a: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Globular proteins have special sequences 	that enable the formation of a large 	number of favorable interactions</a:t>
              </a:r>
              <a:endParaRPr lang="hu-HU"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IDPs contain (disorder-promoting) amino 	acids, which tend to avoid interacting 	with each other</a:t>
              </a: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. </a:t>
              </a:r>
            </a:p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</a:t>
              </a: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An IDP thus cannot fold into a low-energy 	conformation</a:t>
              </a: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712913" y="212725"/>
            <a:ext cx="568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The protein non-folding problem</a:t>
            </a:r>
            <a:endParaRPr lang="hu-HU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467100" y="692150"/>
            <a:ext cx="2185988" cy="579438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381125" y="212725"/>
            <a:ext cx="639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 simple implementation, FoldUnfold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1476375" y="1658938"/>
            <a:ext cx="6264275" cy="4722812"/>
            <a:chOff x="1066" y="1071"/>
            <a:chExt cx="3629" cy="3020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1066" y="1071"/>
              <a:ext cx="3629" cy="29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1066" y="1117"/>
            <a:ext cx="3629" cy="2974"/>
          </p:xfrm>
          <a:graphic>
            <a:graphicData uri="http://schemas.openxmlformats.org/presentationml/2006/ole">
              <p:oleObj spid="_x0000_s8194" name="Graph" r:id="rId4" imgW="3608640" imgH="2957760" progId="Origin50.Graph">
                <p:embed/>
              </p:oleObj>
            </a:graphicData>
          </a:graphic>
        </p:graphicFrame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127" y="1117"/>
              <a:ext cx="38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chemeClr val="tx1"/>
                  </a:solidFill>
                </a:rPr>
                <a:t>p53</a:t>
              </a:r>
              <a:endParaRPr lang="hu-H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331913" y="908050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latin typeface="Arial Unicode MS" pitchFamily="34" charset="-128"/>
              </a:rPr>
              <a:t>Calculates the contact number of amino acids</a:t>
            </a:r>
            <a:endParaRPr lang="hu-HU" sz="2400" b="1">
              <a:latin typeface="Arial Unicode MS" pitchFamily="34" charset="-128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1403350" y="908050"/>
            <a:ext cx="648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Calculates the contact number of amino acids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11188" y="10953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>
                <a:solidFill>
                  <a:srgbClr val="CC3300"/>
                </a:solidFill>
              </a:rPr>
              <a:t>Estimating the total pairwise interresidue interaction energy of a sequence: IUP</a:t>
            </a:r>
            <a:r>
              <a:rPr lang="hu-HU" sz="3000" b="1">
                <a:solidFill>
                  <a:srgbClr val="CC3300"/>
                </a:solidFill>
              </a:rPr>
              <a:t>red</a:t>
            </a:r>
            <a:endParaRPr lang="en-GB" sz="3000" b="1">
              <a:solidFill>
                <a:srgbClr val="CC33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280400" cy="417988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54800" rIns="198000" bIns="154800">
            <a:spAutoFit/>
          </a:bodyPr>
          <a:lstStyle/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1) Calculate interresidue interaction energies from structure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hu-HU" sz="2800" b="1">
                <a:solidFill>
                  <a:srgbClr val="336699"/>
                </a:solidFill>
              </a:rPr>
              <a:t>          </a:t>
            </a:r>
            <a:endParaRPr lang="hu-HU" sz="2800">
              <a:solidFill>
                <a:srgbClr val="336699"/>
              </a:solidFill>
            </a:endParaRPr>
          </a:p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2) Try to estimate the energy without knowing the structure</a:t>
            </a:r>
          </a:p>
          <a:p>
            <a:pPr marL="457200" indent="-457200" algn="l"/>
            <a:endParaRPr lang="en-GB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3) Apply the estimation to sequences w/o structure (e.g. to IDPs, which have no structure)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hu-HU" sz="2800" b="1">
                <a:solidFill>
                  <a:schemeClr val="tx1"/>
                </a:solidFill>
              </a:rPr>
              <a:t>        </a:t>
            </a:r>
            <a:endParaRPr lang="hu-HU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23850" y="2181225"/>
            <a:ext cx="8569325" cy="2898775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buFontTx/>
              <a:buChar char="•"/>
            </a:pPr>
            <a:r>
              <a:rPr lang="en-GB" sz="2800" b="1">
                <a:solidFill>
                  <a:schemeClr val="tx1"/>
                </a:solidFill>
              </a:rPr>
              <a:t> Statistical potentials</a:t>
            </a:r>
            <a:endParaRPr lang="hu-HU" sz="2800" b="1">
              <a:solidFill>
                <a:schemeClr val="tx1"/>
              </a:solidFill>
            </a:endParaRPr>
          </a:p>
          <a:p>
            <a:pPr algn="l"/>
            <a:r>
              <a:rPr lang="hu-HU" sz="2800" b="1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chemeClr val="tx1"/>
                </a:solidFill>
              </a:rPr>
              <a:t>	</a:t>
            </a:r>
            <a:r>
              <a:rPr lang="en-GB" sz="2800" b="1">
                <a:solidFill>
                  <a:srgbClr val="336699"/>
                </a:solidFill>
              </a:rPr>
              <a:t>Interactions that occur more frequently are 	probably more favorable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endParaRPr lang="hu-HU" sz="2800" b="1">
              <a:solidFill>
                <a:schemeClr val="tx1"/>
              </a:solidFill>
            </a:endParaRPr>
          </a:p>
          <a:p>
            <a:pPr algn="l"/>
            <a:endParaRPr lang="hu-HU" sz="2800" b="1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hu-HU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Take logarithm of frequency </a:t>
            </a:r>
          </a:p>
          <a:p>
            <a:pPr lvl="1" algn="l"/>
            <a:r>
              <a:rPr lang="en-GB" sz="2800" b="1">
                <a:solidFill>
                  <a:schemeClr val="tx1"/>
                </a:solidFill>
              </a:rPr>
              <a:t>	</a:t>
            </a:r>
            <a:r>
              <a:rPr lang="en-GB" sz="2800" b="1">
                <a:solidFill>
                  <a:srgbClr val="336699"/>
                </a:solidFill>
              </a:rPr>
              <a:t>It is an energy-like feature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11188" y="10953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>
                <a:solidFill>
                  <a:srgbClr val="CC3300"/>
                </a:solidFill>
              </a:rPr>
              <a:t>Estimating the total pairwise interresidue interaction energy of a sequence: IUP</a:t>
            </a:r>
            <a:r>
              <a:rPr lang="hu-HU" sz="3000" b="1">
                <a:solidFill>
                  <a:srgbClr val="CC3300"/>
                </a:solidFill>
              </a:rPr>
              <a:t>red</a:t>
            </a:r>
            <a:endParaRPr lang="en-GB" sz="30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4248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CC3300"/>
                </a:solidFill>
              </a:rPr>
              <a:t>Interresidue interaction energy calculated for known structures</a:t>
            </a: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1476375" y="1484313"/>
            <a:ext cx="6048375" cy="4608512"/>
            <a:chOff x="930" y="754"/>
            <a:chExt cx="3810" cy="2903"/>
          </a:xfrm>
        </p:grpSpPr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930" y="754"/>
              <a:ext cx="3810" cy="290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845"/>
              <a:ext cx="358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484438" y="3500438"/>
            <a:ext cx="45354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484438" y="2205038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5724525" y="6421438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006699"/>
                </a:solidFill>
              </a:rPr>
              <a:t>Dosztanyi (2005) J. Mol. Biol. 347, 827</a:t>
            </a:r>
            <a:endParaRPr lang="hu-HU" sz="15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7"/>
          <p:cNvSpPr txBox="1">
            <a:spLocks noChangeArrowheads="1"/>
          </p:cNvSpPr>
          <p:nvPr/>
        </p:nvSpPr>
        <p:spPr bwMode="auto">
          <a:xfrm>
            <a:off x="206375" y="115888"/>
            <a:ext cx="87582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H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ow to estimate the interresidue interaction energy of a protein of unknown structure or w/o structure</a:t>
            </a:r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?</a:t>
            </a:r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>
            <a:off x="2843213" y="981075"/>
            <a:ext cx="158432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900113" y="5229225"/>
            <a:ext cx="914400" cy="914400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323850" y="3429000"/>
            <a:ext cx="8569325" cy="2519363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539750" y="2924175"/>
            <a:ext cx="8424863" cy="2449513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323850" y="3213100"/>
            <a:ext cx="6696075" cy="1944688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323850" y="2924175"/>
            <a:ext cx="8569325" cy="2519363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3860800"/>
            <a:ext cx="2736850" cy="2016125"/>
            <a:chOff x="476" y="2432"/>
            <a:chExt cx="1724" cy="1270"/>
          </a:xfrm>
        </p:grpSpPr>
        <p:grpSp>
          <p:nvGrpSpPr>
            <p:cNvPr id="42003" name="Group 9"/>
            <p:cNvGrpSpPr>
              <a:grpSpLocks/>
            </p:cNvGrpSpPr>
            <p:nvPr/>
          </p:nvGrpSpPr>
          <p:grpSpPr bwMode="auto">
            <a:xfrm>
              <a:off x="704" y="2705"/>
              <a:ext cx="1496" cy="997"/>
              <a:chOff x="430" y="2677"/>
              <a:chExt cx="1496" cy="997"/>
            </a:xfrm>
          </p:grpSpPr>
          <p:sp>
            <p:nvSpPr>
              <p:cNvPr id="42005" name="AutoShape 10"/>
              <p:cNvSpPr>
                <a:spLocks noChangeArrowheads="1"/>
              </p:cNvSpPr>
              <p:nvPr/>
            </p:nvSpPr>
            <p:spPr bwMode="auto">
              <a:xfrm>
                <a:off x="430" y="2677"/>
                <a:ext cx="1497" cy="998"/>
              </a:xfrm>
              <a:prstGeom prst="roundRect">
                <a:avLst>
                  <a:gd name="adj" fmla="val 97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AutoShape 11"/>
              <p:cNvSpPr>
                <a:spLocks noChangeArrowheads="1"/>
              </p:cNvSpPr>
              <p:nvPr/>
            </p:nvSpPr>
            <p:spPr bwMode="auto">
              <a:xfrm>
                <a:off x="430" y="2677"/>
                <a:ext cx="1497" cy="998"/>
              </a:xfrm>
              <a:prstGeom prst="roundRect">
                <a:avLst>
                  <a:gd name="adj" fmla="val 9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l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MKVPPHSIEA EQSVLGGLML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DNERWDDVAE RVVADDFYTR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PHRHIFTEMA RLQESGSPID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LITLAESLER QGQLDSVGGF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AYLAELSKNT PSAANISAYA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DIVRERAVVR EMIS</a:t>
                </a:r>
              </a:p>
            </p:txBody>
          </p:sp>
        </p:grpSp>
        <p:sp>
          <p:nvSpPr>
            <p:cNvPr id="42004" name="Text Box 12"/>
            <p:cNvSpPr txBox="1">
              <a:spLocks noChangeArrowheads="1"/>
            </p:cNvSpPr>
            <p:nvPr/>
          </p:nvSpPr>
          <p:spPr bwMode="auto">
            <a:xfrm>
              <a:off x="476" y="2432"/>
              <a:ext cx="104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250"/>
                </a:spcBef>
                <a:buClr>
                  <a:srgbClr val="FFCC99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6699"/>
                  </a:solidFill>
                  <a:latin typeface="Trebuchet MS" pitchFamily="34" charset="0"/>
                </a:rPr>
                <a:t>Sequence</a:t>
              </a:r>
            </a:p>
          </p:txBody>
        </p:sp>
      </p:grpSp>
      <p:sp>
        <p:nvSpPr>
          <p:cNvPr id="41994" name="AutoShape 13"/>
          <p:cNvSpPr>
            <a:spLocks noChangeArrowheads="1"/>
          </p:cNvSpPr>
          <p:nvPr/>
        </p:nvSpPr>
        <p:spPr bwMode="auto">
          <a:xfrm>
            <a:off x="1116013" y="1917700"/>
            <a:ext cx="3960812" cy="1727200"/>
          </a:xfrm>
          <a:prstGeom prst="roundRect">
            <a:avLst>
              <a:gd name="adj" fmla="val 7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4"/>
          <p:cNvSpPr>
            <a:spLocks noChangeArrowheads="1"/>
          </p:cNvSpPr>
          <p:nvPr/>
        </p:nvSpPr>
        <p:spPr bwMode="auto">
          <a:xfrm>
            <a:off x="1116013" y="1989138"/>
            <a:ext cx="3887787" cy="1655762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lnSpc>
                <a:spcPct val="95000"/>
              </a:lnSpc>
              <a:buClr>
                <a:srgbClr val="000000"/>
              </a:buClr>
              <a:buSzPct val="100000"/>
              <a:buFont typeface="Courier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MODEL        1                                        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1  N   MET A  23       2.191  28.312  -4.381</a:t>
            </a:r>
          </a:p>
          <a:p>
            <a:pPr algn="l">
              <a:buClr>
                <a:srgbClr val="000000"/>
              </a:buClr>
              <a:buSzPct val="100000"/>
              <a:buFont typeface="Courier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2  CA  MET A  23       2.394  27.327  -3.305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3  C   MET A  23       3.514  26.377  -3.706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4  O   MET A  23       3.589  25.977  -4.867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endParaRPr lang="en-GB" sz="100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684213" y="145573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1000"/>
              </a:lnSpc>
              <a:spcBef>
                <a:spcPts val="1250"/>
              </a:spcBef>
              <a:buClr>
                <a:srgbClr val="FFCC99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9933"/>
                </a:solidFill>
                <a:latin typeface="Trebuchet MS" pitchFamily="34" charset="0"/>
              </a:rPr>
              <a:t>Structure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6804025" y="2060575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1000"/>
              </a:lnSpc>
              <a:spcBef>
                <a:spcPts val="1250"/>
              </a:spcBef>
              <a:buClr>
                <a:srgbClr val="FFCC99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9900"/>
                </a:solidFill>
                <a:latin typeface="Trebuchet MS" pitchFamily="34" charset="0"/>
              </a:rPr>
              <a:t>Calculated energy per residue</a:t>
            </a:r>
          </a:p>
        </p:txBody>
      </p:sp>
      <p:sp>
        <p:nvSpPr>
          <p:cNvPr id="41998" name="Line 18"/>
          <p:cNvSpPr>
            <a:spLocks noChangeShapeType="1"/>
          </p:cNvSpPr>
          <p:nvPr/>
        </p:nvSpPr>
        <p:spPr bwMode="auto">
          <a:xfrm>
            <a:off x="5508625" y="2708275"/>
            <a:ext cx="862013" cy="1588"/>
          </a:xfrm>
          <a:prstGeom prst="line">
            <a:avLst/>
          </a:prstGeom>
          <a:noFill/>
          <a:ln w="76327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51500" y="4233863"/>
            <a:ext cx="2989263" cy="1355725"/>
            <a:chOff x="3651" y="2667"/>
            <a:chExt cx="1883" cy="854"/>
          </a:xfrm>
        </p:grpSpPr>
        <p:sp>
          <p:nvSpPr>
            <p:cNvPr id="42000" name="Text Box 20"/>
            <p:cNvSpPr txBox="1">
              <a:spLocks noChangeArrowheads="1"/>
            </p:cNvSpPr>
            <p:nvPr/>
          </p:nvSpPr>
          <p:spPr bwMode="auto">
            <a:xfrm>
              <a:off x="4377" y="2767"/>
              <a:ext cx="1157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250"/>
                </a:spcBef>
                <a:buClr>
                  <a:srgbClr val="CCECFF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6699"/>
                  </a:solidFill>
                  <a:latin typeface="Trebuchet MS" pitchFamily="34" charset="0"/>
                </a:rPr>
                <a:t>Estimated energy per residue</a:t>
              </a:r>
            </a:p>
          </p:txBody>
        </p:sp>
        <p:sp>
          <p:nvSpPr>
            <p:cNvPr id="42001" name="Line 21"/>
            <p:cNvSpPr>
              <a:spLocks noChangeShapeType="1"/>
            </p:cNvSpPr>
            <p:nvPr/>
          </p:nvSpPr>
          <p:spPr bwMode="auto">
            <a:xfrm>
              <a:off x="3651" y="3157"/>
              <a:ext cx="543" cy="1"/>
            </a:xfrm>
            <a:prstGeom prst="line">
              <a:avLst/>
            </a:prstGeom>
            <a:noFill/>
            <a:ln w="76327">
              <a:solidFill>
                <a:srgbClr val="336699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Text Box 22"/>
            <p:cNvSpPr txBox="1">
              <a:spLocks noChangeArrowheads="1"/>
            </p:cNvSpPr>
            <p:nvPr/>
          </p:nvSpPr>
          <p:spPr bwMode="auto">
            <a:xfrm>
              <a:off x="3792" y="2667"/>
              <a:ext cx="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3600">
                  <a:solidFill>
                    <a:srgbClr val="006699"/>
                  </a:solidFill>
                  <a:latin typeface="Trebuchet MS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2"/>
          <p:cNvSpPr>
            <a:spLocks noChangeShapeType="1"/>
          </p:cNvSpPr>
          <p:nvPr/>
        </p:nvSpPr>
        <p:spPr bwMode="auto">
          <a:xfrm>
            <a:off x="2843213" y="981075"/>
            <a:ext cx="158432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900113" y="5229225"/>
            <a:ext cx="914400" cy="914400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323850" y="3357563"/>
            <a:ext cx="8569325" cy="2519362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323850" y="3213100"/>
            <a:ext cx="6696075" cy="1944688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4" name="Group 6"/>
          <p:cNvGrpSpPr>
            <a:grpSpLocks/>
          </p:cNvGrpSpPr>
          <p:nvPr/>
        </p:nvGrpSpPr>
        <p:grpSpPr bwMode="auto">
          <a:xfrm>
            <a:off x="539750" y="2205038"/>
            <a:ext cx="8064500" cy="1800225"/>
            <a:chOff x="340" y="1389"/>
            <a:chExt cx="5080" cy="1134"/>
          </a:xfrm>
        </p:grpSpPr>
        <p:sp>
          <p:nvSpPr>
            <p:cNvPr id="9232" name="AutoShape 7"/>
            <p:cNvSpPr>
              <a:spLocks noChangeArrowheads="1"/>
            </p:cNvSpPr>
            <p:nvPr/>
          </p:nvSpPr>
          <p:spPr bwMode="auto">
            <a:xfrm>
              <a:off x="340" y="1389"/>
              <a:ext cx="5080" cy="1134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3" name="Group 8"/>
            <p:cNvGrpSpPr>
              <a:grpSpLocks/>
            </p:cNvGrpSpPr>
            <p:nvPr/>
          </p:nvGrpSpPr>
          <p:grpSpPr bwMode="auto">
            <a:xfrm>
              <a:off x="465" y="1525"/>
              <a:ext cx="4819" cy="908"/>
              <a:chOff x="521" y="1570"/>
              <a:chExt cx="4819" cy="1028"/>
            </a:xfrm>
          </p:grpSpPr>
          <p:sp>
            <p:nvSpPr>
              <p:cNvPr id="9234" name="AutoShape 9"/>
              <p:cNvSpPr>
                <a:spLocks noChangeArrowheads="1"/>
              </p:cNvSpPr>
              <p:nvPr/>
            </p:nvSpPr>
            <p:spPr bwMode="auto">
              <a:xfrm>
                <a:off x="521" y="1570"/>
                <a:ext cx="4820" cy="1029"/>
              </a:xfrm>
              <a:prstGeom prst="roundRect">
                <a:avLst>
                  <a:gd name="adj" fmla="val 9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219" name="Object 10"/>
              <p:cNvGraphicFramePr>
                <a:graphicFrameLocks noChangeAspect="1"/>
              </p:cNvGraphicFramePr>
              <p:nvPr/>
            </p:nvGraphicFramePr>
            <p:xfrm>
              <a:off x="521" y="1570"/>
              <a:ext cx="4820" cy="1029"/>
            </p:xfrm>
            <a:graphic>
              <a:graphicData uri="http://schemas.openxmlformats.org/presentationml/2006/ole">
                <p:oleObj spid="_x0000_s9219" r:id="rId4" imgW="6600960" imgH="1486080" progId="">
                  <p:embed/>
                </p:oleObj>
              </a:graphicData>
            </a:graphic>
          </p:graphicFrame>
        </p:grp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2195513" y="5300663"/>
            <a:ext cx="5111750" cy="1368425"/>
            <a:chOff x="1429" y="3339"/>
            <a:chExt cx="3220" cy="862"/>
          </a:xfrm>
        </p:grpSpPr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1429" y="3339"/>
              <a:ext cx="3220" cy="86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0" name="Group 13"/>
            <p:cNvGrpSpPr>
              <a:grpSpLocks/>
            </p:cNvGrpSpPr>
            <p:nvPr/>
          </p:nvGrpSpPr>
          <p:grpSpPr bwMode="auto">
            <a:xfrm>
              <a:off x="1561" y="3398"/>
              <a:ext cx="2952" cy="622"/>
              <a:chOff x="1379" y="3487"/>
              <a:chExt cx="2952" cy="622"/>
            </a:xfrm>
          </p:grpSpPr>
          <p:sp>
            <p:nvSpPr>
              <p:cNvPr id="9231" name="AutoShape 14"/>
              <p:cNvSpPr>
                <a:spLocks noChangeArrowheads="1"/>
              </p:cNvSpPr>
              <p:nvPr/>
            </p:nvSpPr>
            <p:spPr bwMode="auto">
              <a:xfrm>
                <a:off x="1379" y="3487"/>
                <a:ext cx="2953" cy="623"/>
              </a:xfrm>
              <a:prstGeom prst="roundRect">
                <a:avLst>
                  <a:gd name="adj" fmla="val 15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218" name="Object 15"/>
              <p:cNvGraphicFramePr>
                <a:graphicFrameLocks noChangeAspect="1"/>
              </p:cNvGraphicFramePr>
              <p:nvPr/>
            </p:nvGraphicFramePr>
            <p:xfrm>
              <a:off x="1379" y="3487"/>
              <a:ext cx="2953" cy="623"/>
            </p:xfrm>
            <a:graphic>
              <a:graphicData uri="http://schemas.openxmlformats.org/presentationml/2006/ole">
                <p:oleObj spid="_x0000_s9218" r:id="rId5" imgW="4276800" imgH="905040" progId="">
                  <p:embed/>
                </p:oleObj>
              </a:graphicData>
            </a:graphic>
          </p:graphicFrame>
        </p:grpSp>
      </p:grp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36513" y="44450"/>
            <a:ext cx="9072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Estimation of pairwise interresidue interaction energy from sequence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250825" y="1125538"/>
            <a:ext cx="8642350" cy="987425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62000" tIns="154800" rIns="162000" bIns="190800">
            <a:spAutoFit/>
          </a:bodyPr>
          <a:lstStyle/>
          <a:p>
            <a:pPr>
              <a:lnSpc>
                <a:spcPct val="101000"/>
              </a:lnSpc>
              <a:buClr>
                <a:srgbClr val="FF9933"/>
              </a:buClr>
              <a:buSzPct val="100000"/>
              <a:buFont typeface="Trebuchet MS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The contribution of individual AAs depends on its potential partners</a:t>
            </a:r>
            <a:r>
              <a:rPr lang="hu-HU" sz="2000" b="1">
                <a:solidFill>
                  <a:srgbClr val="FF0000"/>
                </a:solidFill>
              </a:rPr>
              <a:t>, </a:t>
            </a:r>
            <a:r>
              <a:rPr lang="en-GB" sz="2000" b="1">
                <a:solidFill>
                  <a:srgbClr val="FF0000"/>
                </a:solidFill>
              </a:rPr>
              <a:t>i.e. its neighborhood</a:t>
            </a:r>
            <a:r>
              <a:rPr lang="hu-HU" sz="2000" b="1">
                <a:solidFill>
                  <a:srgbClr val="FF0000"/>
                </a:solidFill>
              </a:rPr>
              <a:t>.</a:t>
            </a:r>
            <a:r>
              <a:rPr lang="en-GB" sz="2000" b="1">
                <a:solidFill>
                  <a:srgbClr val="FF0000"/>
                </a:solidFill>
              </a:rPr>
              <a:t> A qu</a:t>
            </a:r>
            <a:r>
              <a:rPr lang="hu-HU" sz="2000" b="1">
                <a:solidFill>
                  <a:srgbClr val="FF0000"/>
                </a:solidFill>
              </a:rPr>
              <a:t>adrati</a:t>
            </a:r>
            <a:r>
              <a:rPr lang="en-GB" sz="2000" b="1">
                <a:solidFill>
                  <a:srgbClr val="FF0000"/>
                </a:solidFill>
              </a:rPr>
              <a:t>c</a:t>
            </a:r>
            <a:r>
              <a:rPr lang="hu-HU" sz="2000" b="1">
                <a:solidFill>
                  <a:srgbClr val="FF0000"/>
                </a:solidFill>
              </a:rPr>
              <a:t> formu</a:t>
            </a:r>
            <a:r>
              <a:rPr lang="en-GB" sz="2000" b="1">
                <a:solidFill>
                  <a:srgbClr val="FF0000"/>
                </a:solidFill>
              </a:rPr>
              <a:t>la is needed to take this into consideration</a:t>
            </a:r>
            <a:r>
              <a:rPr lang="hu-HU" sz="2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468313" y="4221163"/>
            <a:ext cx="8208962" cy="95250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62000" tIns="154800" rIns="162000" bIns="154800">
            <a:spAutoFit/>
          </a:bodyPr>
          <a:lstStyle/>
          <a:p>
            <a:pPr>
              <a:lnSpc>
                <a:spcPct val="101000"/>
              </a:lnSpc>
              <a:buClr>
                <a:srgbClr val="FFCC99"/>
              </a:buClr>
              <a:buSzPct val="100000"/>
              <a:buFont typeface="Trebuchet MS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The relationship between AA composition and energy is given by an optimized </a:t>
            </a:r>
            <a:r>
              <a:rPr lang="en-GB" b="1">
                <a:solidFill>
                  <a:srgbClr val="FF0000"/>
                </a:solidFill>
              </a:rPr>
              <a:t>20x20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energy predictor matrix, </a:t>
            </a:r>
            <a:r>
              <a:rPr lang="en-GB" sz="2000" b="1" i="1">
                <a:solidFill>
                  <a:srgbClr val="FF0000"/>
                </a:solidFill>
              </a:rPr>
              <a:t>P</a:t>
            </a:r>
            <a:r>
              <a:rPr lang="en-GB" sz="2000" b="1" i="1" baseline="-25000">
                <a:solidFill>
                  <a:srgbClr val="FF0000"/>
                </a:solidFill>
              </a:rPr>
              <a:t>ij</a:t>
            </a:r>
            <a:endParaRPr lang="hu-HU" sz="2000" b="1" i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77800" y="119063"/>
            <a:ext cx="8858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Correlation of calculated and estimated interaction energies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43011" name="Group 11"/>
          <p:cNvGrpSpPr>
            <a:grpSpLocks/>
          </p:cNvGrpSpPr>
          <p:nvPr/>
        </p:nvGrpSpPr>
        <p:grpSpPr bwMode="auto">
          <a:xfrm>
            <a:off x="1258888" y="1341438"/>
            <a:ext cx="6624637" cy="4895850"/>
            <a:chOff x="703" y="799"/>
            <a:chExt cx="4354" cy="3311"/>
          </a:xfrm>
        </p:grpSpPr>
        <p:sp>
          <p:nvSpPr>
            <p:cNvPr id="43013" name="Rectangle 10"/>
            <p:cNvSpPr>
              <a:spLocks noChangeArrowheads="1"/>
            </p:cNvSpPr>
            <p:nvPr/>
          </p:nvSpPr>
          <p:spPr bwMode="auto">
            <a:xfrm>
              <a:off x="703" y="799"/>
              <a:ext cx="4354" cy="33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913"/>
              <a:ext cx="408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3061" y="3249"/>
              <a:ext cx="1543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Corr. coeff. 0.74</a:t>
              </a:r>
              <a:endParaRPr lang="hu-HU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43012" name="Text Box 12"/>
          <p:cNvSpPr txBox="1">
            <a:spLocks noChangeArrowheads="1"/>
          </p:cNvSpPr>
          <p:nvPr/>
        </p:nvSpPr>
        <p:spPr bwMode="auto">
          <a:xfrm>
            <a:off x="5795963" y="6524625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336699"/>
                </a:solidFill>
              </a:rPr>
              <a:t>Dosztanyi (2005) </a:t>
            </a:r>
            <a:r>
              <a:rPr lang="en-GB" sz="1500" b="1" i="1">
                <a:solidFill>
                  <a:srgbClr val="336699"/>
                </a:solidFill>
              </a:rPr>
              <a:t>J. Mol. Biol.</a:t>
            </a:r>
            <a:r>
              <a:rPr lang="en-GB" sz="1500" b="1">
                <a:solidFill>
                  <a:srgbClr val="336699"/>
                </a:solidFill>
              </a:rPr>
              <a:t> 347, 827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684338" y="212725"/>
            <a:ext cx="578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Predi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ction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: 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classification problem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43063" y="1584325"/>
            <a:ext cx="109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chemeClr val="tx1"/>
                </a:solidFill>
              </a:rPr>
              <a:t>Input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635625" y="1584325"/>
            <a:ext cx="145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chemeClr val="tx1"/>
                </a:solidFill>
              </a:rPr>
              <a:t>M</a:t>
            </a:r>
            <a:r>
              <a:rPr lang="en-GB" sz="3000" b="1">
                <a:solidFill>
                  <a:schemeClr val="tx1"/>
                </a:solidFill>
              </a:rPr>
              <a:t>ethod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2276475"/>
            <a:ext cx="3630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sequence 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propensity vector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alignment (profile)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interaction energies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43438" y="2343150"/>
            <a:ext cx="37830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statistical methods 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machine learning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structural approach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4838" y="4464050"/>
            <a:ext cx="31575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chemeClr val="tx1"/>
                </a:solidFill>
              </a:rPr>
              <a:t>Output</a:t>
            </a:r>
            <a:r>
              <a:rPr lang="en-GB" sz="3000" b="1">
                <a:solidFill>
                  <a:schemeClr val="tx1"/>
                </a:solidFill>
              </a:rPr>
              <a:t> (property)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508625" y="5146675"/>
            <a:ext cx="1895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DisProt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hu-HU" sz="2800" b="1">
                <a:solidFill>
                  <a:srgbClr val="336699"/>
                </a:solidFill>
              </a:rPr>
              <a:t> PDB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187450" y="5157788"/>
            <a:ext cx="173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</a:t>
            </a:r>
            <a:r>
              <a:rPr lang="hu-HU" sz="2800" b="1">
                <a:solidFill>
                  <a:srgbClr val="336699"/>
                </a:solidFill>
              </a:rPr>
              <a:t>bin</a:t>
            </a:r>
            <a:r>
              <a:rPr lang="en-GB" sz="2800" b="1">
                <a:solidFill>
                  <a:srgbClr val="336699"/>
                </a:solidFill>
              </a:rPr>
              <a:t>ary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hu-HU" sz="2800" b="1">
                <a:solidFill>
                  <a:srgbClr val="336699"/>
                </a:solidFill>
              </a:rPr>
              <a:t> score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413375" y="4464050"/>
            <a:ext cx="2044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chemeClr val="tx1"/>
                </a:solidFill>
              </a:rPr>
              <a:t>Assessment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55650" y="765175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Berlin Sans FB Demi" pitchFamily="34" charset="0"/>
              </a:rPr>
              <a:t>We look for the relationship of input data and a property, which is a function with free parameters</a:t>
            </a:r>
            <a:endParaRPr lang="hu-HU" sz="2000" b="1">
              <a:solidFill>
                <a:srgbClr val="CC33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1331913" y="1125538"/>
            <a:ext cx="6624637" cy="4968875"/>
            <a:chOff x="839" y="799"/>
            <a:chExt cx="4173" cy="3130"/>
          </a:xfrm>
        </p:grpSpPr>
        <p:sp>
          <p:nvSpPr>
            <p:cNvPr id="44039" name="Rectangle 9"/>
            <p:cNvSpPr>
              <a:spLocks noChangeArrowheads="1"/>
            </p:cNvSpPr>
            <p:nvPr/>
          </p:nvSpPr>
          <p:spPr bwMode="auto">
            <a:xfrm>
              <a:off x="839" y="799"/>
              <a:ext cx="4173" cy="31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890"/>
              <a:ext cx="384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4"/>
            <p:cNvSpPr txBox="1">
              <a:spLocks noChangeArrowheads="1"/>
            </p:cNvSpPr>
            <p:nvPr/>
          </p:nvSpPr>
          <p:spPr bwMode="auto">
            <a:xfrm>
              <a:off x="4105" y="1071"/>
              <a:ext cx="4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003399"/>
                  </a:solidFill>
                </a:rPr>
                <a:t>I</a:t>
              </a:r>
              <a:r>
                <a:rPr lang="en-GB" sz="2400" b="1">
                  <a:solidFill>
                    <a:srgbClr val="003399"/>
                  </a:solidFill>
                </a:rPr>
                <a:t>D</a:t>
              </a:r>
              <a:r>
                <a:rPr lang="hu-HU" sz="2400" b="1">
                  <a:solidFill>
                    <a:srgbClr val="003399"/>
                  </a:solidFill>
                </a:rPr>
                <a:t>P</a:t>
              </a:r>
              <a:endParaRPr lang="en-US" sz="2400" b="1">
                <a:solidFill>
                  <a:srgbClr val="003399"/>
                </a:solidFill>
              </a:endParaRPr>
            </a:p>
          </p:txBody>
        </p:sp>
        <p:sp>
          <p:nvSpPr>
            <p:cNvPr id="44042" name="Text Box 5"/>
            <p:cNvSpPr txBox="1">
              <a:spLocks noChangeArrowheads="1"/>
            </p:cNvSpPr>
            <p:nvPr/>
          </p:nvSpPr>
          <p:spPr bwMode="auto">
            <a:xfrm>
              <a:off x="3787" y="3097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FF0000"/>
                  </a:solidFill>
                </a:rPr>
                <a:t>GLOB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5724525" y="6421438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336699"/>
                </a:solidFill>
              </a:rPr>
              <a:t>Dosztanyi (2005) </a:t>
            </a:r>
            <a:r>
              <a:rPr lang="en-GB" sz="1500" b="1" i="1">
                <a:solidFill>
                  <a:srgbClr val="336699"/>
                </a:solidFill>
              </a:rPr>
              <a:t>J. Mol. Biol.</a:t>
            </a:r>
            <a:r>
              <a:rPr lang="en-GB" sz="1500" b="1">
                <a:solidFill>
                  <a:srgbClr val="336699"/>
                </a:solidFill>
              </a:rPr>
              <a:t> 347, 827</a:t>
            </a:r>
            <a:endParaRPr lang="hu-HU" sz="1500" b="1">
              <a:solidFill>
                <a:srgbClr val="336699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04775" y="101600"/>
            <a:ext cx="8853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The estimated energy for globular proteins and IDPs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2484438" y="3644900"/>
            <a:ext cx="4824412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2484438" y="2708275"/>
            <a:ext cx="4824412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692150"/>
            <a:ext cx="46069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971550" y="2708275"/>
            <a:ext cx="7486650" cy="698500"/>
            <a:chOff x="612" y="1706"/>
            <a:chExt cx="4716" cy="440"/>
          </a:xfrm>
        </p:grpSpPr>
        <p:sp>
          <p:nvSpPr>
            <p:cNvPr id="45061" name="AutoShape 4"/>
            <p:cNvSpPr>
              <a:spLocks noChangeArrowheads="1"/>
            </p:cNvSpPr>
            <p:nvPr/>
          </p:nvSpPr>
          <p:spPr bwMode="auto">
            <a:xfrm>
              <a:off x="612" y="1706"/>
              <a:ext cx="4717" cy="365"/>
            </a:xfrm>
            <a:prstGeom prst="roundRect">
              <a:avLst>
                <a:gd name="adj" fmla="val 273"/>
              </a:avLst>
            </a:prstGeom>
            <a:solidFill>
              <a:srgbClr val="003366">
                <a:alpha val="8901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612" y="1706"/>
              <a:ext cx="471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1000"/>
                </a:lnSpc>
                <a:spcBef>
                  <a:spcPts val="2000"/>
                </a:spcBef>
                <a:buClr>
                  <a:srgbClr val="FFFFFF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IUPred: http://iupred.enzim.hu</a:t>
              </a:r>
            </a:p>
          </p:txBody>
        </p:sp>
      </p:grp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22275" y="101600"/>
            <a:ext cx="822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Making it position-specific: the IUPred algorithm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53 iup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762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479800" y="212725"/>
            <a:ext cx="215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IUPred, p53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125538" y="2852738"/>
            <a:ext cx="7015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4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A new development: distinguishing </a:t>
            </a:r>
          </a:p>
          <a:p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long from short disorder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684213" y="836613"/>
            <a:ext cx="7639050" cy="4465637"/>
            <a:chOff x="431" y="527"/>
            <a:chExt cx="4812" cy="2813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527"/>
              <a:ext cx="4812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3521" y="3147"/>
              <a:ext cx="16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chemeClr val="tx1"/>
                  </a:solidFill>
                </a:rPr>
                <a:t>Radivojac (2004) </a:t>
              </a:r>
              <a:r>
                <a:rPr lang="en-GB" sz="1400" b="1" i="1">
                  <a:solidFill>
                    <a:schemeClr val="tx1"/>
                  </a:solidFill>
                </a:rPr>
                <a:t>Prot. Sci.</a:t>
              </a:r>
              <a:r>
                <a:rPr lang="en-GB" sz="1400" b="1">
                  <a:solidFill>
                    <a:schemeClr val="tx1"/>
                  </a:solidFill>
                </a:rPr>
                <a:t> 13, 71</a:t>
              </a:r>
              <a:endParaRPr lang="hu-HU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366838" y="188913"/>
            <a:ext cx="642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PONDR VSL2: short vs. long disorder</a:t>
            </a:r>
            <a:endParaRPr lang="hu-HU" sz="3000" b="1">
              <a:solidFill>
                <a:srgbClr val="CC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9750" y="3141663"/>
            <a:ext cx="7993063" cy="3240087"/>
            <a:chOff x="385" y="2222"/>
            <a:chExt cx="4899" cy="1798"/>
          </a:xfrm>
        </p:grpSpPr>
        <p:pic>
          <p:nvPicPr>
            <p:cNvPr id="481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222"/>
              <a:ext cx="4899" cy="1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134" name="Text Box 10"/>
            <p:cNvSpPr txBox="1">
              <a:spLocks noChangeArrowheads="1"/>
            </p:cNvSpPr>
            <p:nvPr/>
          </p:nvSpPr>
          <p:spPr bwMode="auto">
            <a:xfrm>
              <a:off x="3497" y="3794"/>
              <a:ext cx="174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>
                  <a:solidFill>
                    <a:schemeClr val="tx1"/>
                  </a:solidFill>
                </a:rPr>
                <a:t>Peng (2006) </a:t>
              </a:r>
              <a:r>
                <a:rPr lang="en-GB" sz="1400" b="1" i="1">
                  <a:solidFill>
                    <a:schemeClr val="tx1"/>
                  </a:solidFill>
                </a:rPr>
                <a:t>BMC Bioinfo.</a:t>
              </a:r>
              <a:r>
                <a:rPr lang="en-GB" sz="1400" b="1">
                  <a:solidFill>
                    <a:schemeClr val="tx1"/>
                  </a:solidFill>
                </a:rPr>
                <a:t> 7, 208</a:t>
              </a:r>
              <a:endParaRPr lang="hu-HU" sz="14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097088" y="139700"/>
            <a:ext cx="4972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Which is the best predictor ?</a:t>
            </a:r>
          </a:p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CASP experiment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95288" y="3860800"/>
            <a:ext cx="8497887" cy="281940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18800" rIns="198000" bIns="118800"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Cannot be answered in general, because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binary or continuous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different kinds of disorder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short and long disorder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problems with disordered protein data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number of glob. vs IUP residues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not clear how to evaluate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497887" cy="208915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18800" rIns="198000" bIns="118800"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Means two things at least: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how user friendly it is (e-mail return, graphic output, 	downloadable, speed, scriptable, can be 	parametrized)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how accurately it predicts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112963" y="139700"/>
            <a:ext cx="483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Evaluation criteria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52450" y="1341438"/>
            <a:ext cx="4711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Receiver operating characteristic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(ROC) curve and its integral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(S</a:t>
            </a:r>
            <a:r>
              <a:rPr lang="en-GB" sz="2400" b="1" baseline="-25000">
                <a:solidFill>
                  <a:srgbClr val="006699"/>
                </a:solidFill>
                <a:latin typeface="Arial Unicode MS" pitchFamily="34" charset="-128"/>
              </a:rPr>
              <a:t>roc</a:t>
            </a: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)</a:t>
            </a:r>
            <a:endParaRPr lang="hu-HU" sz="2400" b="1" baseline="-25000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125538"/>
            <a:ext cx="2378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539750" y="3141663"/>
            <a:ext cx="2827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Sensitivity, specifity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and their ratio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(Q2)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52738"/>
            <a:ext cx="30956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149725"/>
            <a:ext cx="32273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611188" y="5157788"/>
            <a:ext cx="3311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Weighted score of sensitivity an specifity (S</a:t>
            </a:r>
            <a:r>
              <a:rPr lang="en-GB" sz="2400" b="1" baseline="-25000">
                <a:solidFill>
                  <a:srgbClr val="006699"/>
                </a:solidFill>
                <a:latin typeface="Arial Unicode MS" pitchFamily="34" charset="-128"/>
              </a:rPr>
              <a:t>w</a:t>
            </a: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5157788"/>
            <a:ext cx="47529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04888"/>
            <a:ext cx="72739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681288" y="212725"/>
            <a:ext cx="363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ROC curves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997075" y="1341438"/>
            <a:ext cx="81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PONDR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>
            <a:off x="2627313" y="1628775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2830513" y="1196975"/>
            <a:ext cx="101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DRIPpred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3348038" y="1484313"/>
            <a:ext cx="144462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422775" y="2001838"/>
            <a:ext cx="11811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DISOPRED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 flipV="1">
            <a:off x="4859338" y="17732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3714750" y="2133600"/>
            <a:ext cx="7239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IUPred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4067175" y="1773238"/>
            <a:ext cx="730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2173288" y="239713"/>
            <a:ext cx="479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Overall evaluation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35138"/>
            <a:ext cx="74168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PONDR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50825" y="24923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IUPred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-107950" y="328453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DISOPRED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 flipV="1">
            <a:off x="1258888" y="3429000"/>
            <a:ext cx="288925" cy="714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10"/>
          <p:cNvSpPr>
            <a:spLocks noChangeShapeType="1"/>
          </p:cNvSpPr>
          <p:nvPr/>
        </p:nvSpPr>
        <p:spPr bwMode="auto">
          <a:xfrm>
            <a:off x="1258888" y="2349500"/>
            <a:ext cx="288925" cy="14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1187450" y="2708275"/>
            <a:ext cx="3603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46038" y="28527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DRIPpred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5" name="Line 13"/>
          <p:cNvSpPr>
            <a:spLocks noChangeShapeType="1"/>
          </p:cNvSpPr>
          <p:nvPr/>
        </p:nvSpPr>
        <p:spPr bwMode="auto">
          <a:xfrm flipV="1">
            <a:off x="1258888" y="3068638"/>
            <a:ext cx="2889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180975" y="36385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DISpro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 flipV="1">
            <a:off x="1116013" y="3644900"/>
            <a:ext cx="431800" cy="21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38263" y="284163"/>
            <a:ext cx="643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Why do we want to predict disorder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96925" y="2414588"/>
            <a:ext cx="76628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Gap in knowledge (460 vs. thousands of IUPs)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Structural genomics initiatives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Single protein studies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41563" y="1985963"/>
            <a:ext cx="44053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Three basic approaches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  <a:p>
            <a:pPr marL="457200" indent="-457200"/>
            <a:endParaRPr lang="en-GB" sz="3000" b="1">
              <a:solidFill>
                <a:schemeClr val="tx1"/>
              </a:solidFill>
              <a:latin typeface="Trebuchet MS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en-GB" sz="3000" b="1">
                <a:solidFill>
                  <a:srgbClr val="336699"/>
                </a:solidFill>
                <a:latin typeface="Trebuchet MS" pitchFamily="34" charset="0"/>
              </a:rPr>
              <a:t>Simple statistics</a:t>
            </a:r>
            <a:endParaRPr lang="hu-HU" sz="3000" b="1">
              <a:solidFill>
                <a:srgbClr val="336699"/>
              </a:solidFill>
              <a:latin typeface="Trebuchet MS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hu-HU" sz="3000" b="1">
                <a:solidFill>
                  <a:srgbClr val="336699"/>
                </a:solidFill>
                <a:latin typeface="Trebuchet MS" pitchFamily="34" charset="0"/>
              </a:rPr>
              <a:t>Machine learning</a:t>
            </a:r>
          </a:p>
          <a:p>
            <a:pPr marL="457200" indent="-457200">
              <a:buFontTx/>
              <a:buAutoNum type="arabicParenR"/>
            </a:pPr>
            <a:r>
              <a:rPr lang="en-GB" sz="3000" b="1">
                <a:solidFill>
                  <a:srgbClr val="336699"/>
                </a:solidFill>
                <a:latin typeface="Trebuchet MS" pitchFamily="34" charset="0"/>
              </a:rPr>
              <a:t>Structural approach</a:t>
            </a:r>
            <a:endParaRPr lang="hu-HU" sz="3000" b="1">
              <a:solidFill>
                <a:srgbClr val="33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3000" y="1066800"/>
            <a:ext cx="6858000" cy="4953000"/>
          </a:xfrm>
          <a:prstGeom prst="rect">
            <a:avLst/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5400000" scaled="1"/>
          </a:gra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438400" y="1524000"/>
            <a:ext cx="0" cy="350520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420938" y="5029200"/>
            <a:ext cx="48006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286000" y="50292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286000" y="41148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286000" y="22860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362200" y="45720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2362200" y="36576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362200" y="27432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2362200" y="18288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905000" y="3962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20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9050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40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905000" y="2133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60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905000" y="4876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  0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 rot="10800000">
            <a:off x="1311275" y="1981200"/>
            <a:ext cx="488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b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CCFFCC"/>
                </a:solidFill>
              </a:rPr>
              <a:t>LDR (40</a:t>
            </a:r>
            <a:r>
              <a:rPr lang="hu-HU" sz="2000" b="1">
                <a:solidFill>
                  <a:srgbClr val="CCFFCC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CCFFCC"/>
                </a:solidFill>
              </a:rPr>
              <a:t>) protein, %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343400" y="5257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CCFFCC"/>
                </a:solidFill>
              </a:rPr>
              <a:t>kingdom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495800" y="2682875"/>
            <a:ext cx="838200" cy="11795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124200" y="2947988"/>
            <a:ext cx="838200" cy="1371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5867400" y="2265363"/>
            <a:ext cx="838200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3124200" y="37338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867400" y="25908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352800" y="3962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724400" y="3505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6096000" y="25749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4495800" y="339725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522913" y="6477000"/>
            <a:ext cx="357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</a:rPr>
              <a:t>Tompa</a:t>
            </a:r>
            <a:r>
              <a:rPr lang="hu-HU" sz="1600" b="1">
                <a:solidFill>
                  <a:srgbClr val="336699"/>
                </a:solidFill>
              </a:rPr>
              <a:t> et al. (200</a:t>
            </a:r>
            <a:r>
              <a:rPr lang="en-GB" sz="1600" b="1">
                <a:solidFill>
                  <a:srgbClr val="336699"/>
                </a:solidFill>
              </a:rPr>
              <a:t>6</a:t>
            </a:r>
            <a:r>
              <a:rPr lang="hu-HU" sz="1600" b="1">
                <a:solidFill>
                  <a:srgbClr val="336699"/>
                </a:solidFill>
              </a:rPr>
              <a:t>) </a:t>
            </a:r>
            <a:r>
              <a:rPr lang="en-GB" sz="1600" b="1" i="1">
                <a:solidFill>
                  <a:srgbClr val="336699"/>
                </a:solidFill>
              </a:rPr>
              <a:t>J. </a:t>
            </a:r>
            <a:r>
              <a:rPr lang="hu-HU" sz="1600" b="1" i="1">
                <a:solidFill>
                  <a:srgbClr val="336699"/>
                </a:solidFill>
              </a:rPr>
              <a:t>Prote</a:t>
            </a:r>
            <a:r>
              <a:rPr lang="en-GB" sz="1600" b="1" i="1">
                <a:solidFill>
                  <a:srgbClr val="336699"/>
                </a:solidFill>
              </a:rPr>
              <a:t>ome Res. 5, 1996</a:t>
            </a:r>
            <a:endParaRPr lang="hu-HU" sz="1600" b="1">
              <a:solidFill>
                <a:srgbClr val="336699"/>
              </a:solidFill>
            </a:endParaRPr>
          </a:p>
        </p:txBody>
      </p:sp>
      <p:sp>
        <p:nvSpPr>
          <p:cNvPr id="282653" name="Text Box 29"/>
          <p:cNvSpPr txBox="1">
            <a:spLocks noChangeArrowheads="1"/>
          </p:cNvSpPr>
          <p:nvPr/>
        </p:nvSpPr>
        <p:spPr bwMode="auto">
          <a:xfrm>
            <a:off x="395288" y="173038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1) 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Protein disorder: an evo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.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 success-story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42900" y="115888"/>
            <a:ext cx="847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2) Structural genomics:filtering for disorder helps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280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8280400" cy="234473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90000" tIns="154800" rIns="90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Arial Unicode MS" pitchFamily="34" charset="-128"/>
              </a:rPr>
              <a:t>Center for Eukaryotic Structural Genomics (CESG) targets</a:t>
            </a:r>
            <a:r>
              <a:rPr lang="en-GB" sz="2400" b="1">
                <a:latin typeface="Arial Unicode MS" pitchFamily="34" charset="-128"/>
              </a:rPr>
              <a:t>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retrospective prioritization by PONDR (71 targets)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evaluation by considering HSQC fingerprinting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modest increase of viable targets (36% to 41%)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47800" y="1125538"/>
            <a:ext cx="5927725" cy="4818062"/>
          </a:xfrm>
          <a:prstGeom prst="rect">
            <a:avLst/>
          </a:prstGeom>
          <a:gradFill rotWithShape="0">
            <a:gsLst>
              <a:gs pos="0">
                <a:srgbClr val="182F47"/>
              </a:gs>
              <a:gs pos="100000">
                <a:srgbClr val="336699"/>
              </a:gs>
            </a:gsLst>
            <a:lin ang="5400000" scaled="1"/>
          </a:gradFill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622925" y="6597650"/>
            <a:ext cx="3486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336699"/>
                </a:solidFill>
                <a:cs typeface="Arial" charset="0"/>
              </a:rPr>
              <a:t>Iakoucheva et al. (2002) </a:t>
            </a:r>
            <a:r>
              <a:rPr lang="hu-HU" sz="1400" b="1" i="1">
                <a:solidFill>
                  <a:srgbClr val="336699"/>
                </a:solidFill>
                <a:cs typeface="Arial" charset="0"/>
              </a:rPr>
              <a:t>J. Mol. Biol.</a:t>
            </a:r>
            <a:r>
              <a:rPr lang="hu-HU" sz="1400" b="1">
                <a:solidFill>
                  <a:srgbClr val="336699"/>
                </a:solidFill>
                <a:cs typeface="Arial" charset="0"/>
              </a:rPr>
              <a:t> 323, 573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867400" y="1752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FFFFCC"/>
                </a:solidFill>
                <a:cs typeface="Arial" charset="0"/>
              </a:rPr>
              <a:t>regulatory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883275" y="19351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CCFFFF"/>
                </a:solidFill>
                <a:cs typeface="Arial" charset="0"/>
              </a:rPr>
              <a:t>signaling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883275" y="21637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66FF33"/>
                </a:solidFill>
                <a:cs typeface="Arial" charset="0"/>
              </a:rPr>
              <a:t>biosynthetic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883275" y="2362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FFCCFF"/>
                </a:solidFill>
                <a:cs typeface="Arial" charset="0"/>
              </a:rPr>
              <a:t>metabolic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073275" y="1484313"/>
          <a:ext cx="5013325" cy="5105400"/>
        </p:xfrm>
        <a:graphic>
          <a:graphicData uri="http://schemas.openxmlformats.org/presentationml/2006/ole">
            <p:oleObj spid="_x0000_s10242" name="Graph" r:id="rId3" imgW="3438720" imgH="3502080" progId="Origin50.Graph">
              <p:embed/>
            </p:oleObj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10800000">
            <a:off x="1676400" y="2743200"/>
            <a:ext cx="4889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  <a:cs typeface="Arial" charset="0"/>
              </a:rPr>
              <a:t>protein (%)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24200" y="5029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66FFFF"/>
                </a:solidFill>
                <a:cs typeface="Arial" charset="0"/>
              </a:rPr>
              <a:t>30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40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50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60 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24200" y="53943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  <a:cs typeface="Arial" charset="0"/>
              </a:rPr>
              <a:t>length of disordered region</a:t>
            </a:r>
            <a:endParaRPr lang="hu-HU" sz="2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1135063" y="152400"/>
            <a:ext cx="68786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3) Bioinformatics studies: d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isorder prevails in regulatory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7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3) Bioinformatic studies: disorder correlates with complex size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508625" y="6453188"/>
            <a:ext cx="3600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500" b="1">
                <a:solidFill>
                  <a:srgbClr val="336699"/>
                </a:solidFill>
              </a:rPr>
              <a:t>Hegyi et al. (2007) </a:t>
            </a:r>
            <a:r>
              <a:rPr lang="hu-HU" sz="1500" b="1" i="1">
                <a:solidFill>
                  <a:srgbClr val="336699"/>
                </a:solidFill>
              </a:rPr>
              <a:t>BMC Struct. Biol.</a:t>
            </a:r>
            <a:r>
              <a:rPr lang="en-GB" sz="1500" b="1">
                <a:solidFill>
                  <a:srgbClr val="336699"/>
                </a:solidFill>
              </a:rPr>
              <a:t> 7, 65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330325" y="1341438"/>
            <a:ext cx="6481763" cy="4895850"/>
            <a:chOff x="839" y="709"/>
            <a:chExt cx="4161" cy="3164"/>
          </a:xfrm>
        </p:grpSpPr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839" y="709"/>
              <a:ext cx="4127" cy="3129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872" y="743"/>
              <a:ext cx="4128" cy="3130"/>
              <a:chOff x="929" y="799"/>
              <a:chExt cx="4128" cy="3130"/>
            </a:xfrm>
          </p:grpSpPr>
          <p:sp>
            <p:nvSpPr>
              <p:cNvPr id="11276" name="Line 7"/>
              <p:cNvSpPr>
                <a:spLocks noChangeShapeType="1"/>
              </p:cNvSpPr>
              <p:nvPr/>
            </p:nvSpPr>
            <p:spPr bwMode="auto">
              <a:xfrm>
                <a:off x="929" y="3929"/>
                <a:ext cx="4128" cy="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8"/>
              <p:cNvSpPr>
                <a:spLocks noChangeShapeType="1"/>
              </p:cNvSpPr>
              <p:nvPr/>
            </p:nvSpPr>
            <p:spPr bwMode="auto">
              <a:xfrm flipV="1">
                <a:off x="5057" y="799"/>
                <a:ext cx="0" cy="313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1266" name="Object 9"/>
          <p:cNvGraphicFramePr>
            <a:graphicFrameLocks noChangeAspect="1"/>
          </p:cNvGraphicFramePr>
          <p:nvPr>
            <p:ph/>
          </p:nvPr>
        </p:nvGraphicFramePr>
        <p:xfrm>
          <a:off x="1384300" y="1398588"/>
          <a:ext cx="6281738" cy="4729162"/>
        </p:xfrm>
        <a:graphic>
          <a:graphicData uri="http://schemas.openxmlformats.org/presentationml/2006/ole">
            <p:oleObj spid="_x0000_s11266" name="Graph" r:id="rId3" imgW="3661920" imgH="2890080" progId="Origin50.Graph">
              <p:embed/>
            </p:oleObj>
          </a:graphicData>
        </a:graphic>
      </p:graphicFrame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2484438" y="1700213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FF0000"/>
                </a:solidFill>
                <a:latin typeface="Arial" charset="0"/>
              </a:rPr>
              <a:t>single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635375" y="23495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FF9900"/>
                </a:solidFill>
                <a:latin typeface="Arial" charset="0"/>
              </a:rPr>
              <a:t>11-100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771775" y="2708275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00FF00"/>
                </a:solidFill>
                <a:latin typeface="Arial" charset="0"/>
              </a:rPr>
              <a:t>2-4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3132138" y="36083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0000FF"/>
                </a:solidFill>
                <a:latin typeface="Arial" charset="0"/>
              </a:rPr>
              <a:t>5-10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4) Single protein studies</a:t>
            </a:r>
          </a:p>
        </p:txBody>
      </p:sp>
      <p:pic>
        <p:nvPicPr>
          <p:cNvPr id="5632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7610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442325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81575" y="6524625"/>
            <a:ext cx="4127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Dunker et al. (2001) </a:t>
            </a:r>
            <a:r>
              <a:rPr lang="en-GB" sz="1500" b="1" i="1">
                <a:solidFill>
                  <a:srgbClr val="336699"/>
                </a:solidFill>
              </a:rPr>
              <a:t>J. Mol. Graph. Model.</a:t>
            </a:r>
            <a:r>
              <a:rPr lang="en-GB" sz="1500" b="1">
                <a:solidFill>
                  <a:srgbClr val="336699"/>
                </a:solidFill>
              </a:rPr>
              <a:t> 19, 26</a:t>
            </a:r>
            <a:endParaRPr lang="hu-HU" sz="1500" b="1">
              <a:solidFill>
                <a:srgbClr val="336699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35150" y="188913"/>
            <a:ext cx="612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unusual </a:t>
            </a:r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AA 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composition of IDPs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23850" y="1123950"/>
            <a:ext cx="8640763" cy="3960813"/>
            <a:chOff x="839" y="709"/>
            <a:chExt cx="4161" cy="3164"/>
          </a:xfrm>
        </p:grpSpPr>
        <p:sp>
          <p:nvSpPr>
            <p:cNvPr id="18444" name="Rectangle 6"/>
            <p:cNvSpPr>
              <a:spLocks noChangeArrowheads="1"/>
            </p:cNvSpPr>
            <p:nvPr/>
          </p:nvSpPr>
          <p:spPr bwMode="auto">
            <a:xfrm>
              <a:off x="839" y="709"/>
              <a:ext cx="4127" cy="3129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5" name="Group 7"/>
            <p:cNvGrpSpPr>
              <a:grpSpLocks/>
            </p:cNvGrpSpPr>
            <p:nvPr/>
          </p:nvGrpSpPr>
          <p:grpSpPr bwMode="auto">
            <a:xfrm>
              <a:off x="872" y="743"/>
              <a:ext cx="4128" cy="3130"/>
              <a:chOff x="929" y="799"/>
              <a:chExt cx="4128" cy="3130"/>
            </a:xfrm>
          </p:grpSpPr>
          <p:sp>
            <p:nvSpPr>
              <p:cNvPr id="18446" name="Line 8"/>
              <p:cNvSpPr>
                <a:spLocks noChangeShapeType="1"/>
              </p:cNvSpPr>
              <p:nvPr/>
            </p:nvSpPr>
            <p:spPr bwMode="auto">
              <a:xfrm>
                <a:off x="929" y="3929"/>
                <a:ext cx="4128" cy="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9"/>
              <p:cNvSpPr>
                <a:spLocks noChangeShapeType="1"/>
              </p:cNvSpPr>
              <p:nvPr/>
            </p:nvSpPr>
            <p:spPr bwMode="auto">
              <a:xfrm flipV="1">
                <a:off x="5057" y="799"/>
                <a:ext cx="0" cy="313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87450" y="5300663"/>
            <a:ext cx="2879725" cy="1033462"/>
            <a:chOff x="748" y="3339"/>
            <a:chExt cx="1814" cy="651"/>
          </a:xfrm>
        </p:grpSpPr>
        <p:sp>
          <p:nvSpPr>
            <p:cNvPr id="18442" name="AutoShape 11"/>
            <p:cNvSpPr>
              <a:spLocks/>
            </p:cNvSpPr>
            <p:nvPr/>
          </p:nvSpPr>
          <p:spPr bwMode="auto">
            <a:xfrm rot="-5400000">
              <a:off x="1519" y="2568"/>
              <a:ext cx="272" cy="1814"/>
            </a:xfrm>
            <a:prstGeom prst="leftBrace">
              <a:avLst>
                <a:gd name="adj1" fmla="val 55576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839" y="3702"/>
              <a:ext cx="1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2400" b="1">
                  <a:solidFill>
                    <a:schemeClr val="accent2"/>
                  </a:solidFill>
                  <a:latin typeface="Arial" charset="0"/>
                </a:rPr>
                <a:t>order-promoting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19700" y="5300663"/>
            <a:ext cx="3240088" cy="1033462"/>
            <a:chOff x="3288" y="3339"/>
            <a:chExt cx="2041" cy="651"/>
          </a:xfrm>
        </p:grpSpPr>
        <p:sp>
          <p:nvSpPr>
            <p:cNvPr id="18440" name="AutoShape 14"/>
            <p:cNvSpPr>
              <a:spLocks/>
            </p:cNvSpPr>
            <p:nvPr/>
          </p:nvSpPr>
          <p:spPr bwMode="auto">
            <a:xfrm rot="-5400000">
              <a:off x="4173" y="2454"/>
              <a:ext cx="272" cy="2041"/>
            </a:xfrm>
            <a:prstGeom prst="leftBrace">
              <a:avLst>
                <a:gd name="adj1" fmla="val 6253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15"/>
            <p:cNvSpPr txBox="1">
              <a:spLocks noChangeArrowheads="1"/>
            </p:cNvSpPr>
            <p:nvPr/>
          </p:nvSpPr>
          <p:spPr bwMode="auto">
            <a:xfrm>
              <a:off x="3334" y="3702"/>
              <a:ext cx="1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2400" b="1">
                  <a:solidFill>
                    <a:srgbClr val="FF0000"/>
                  </a:solidFill>
                  <a:latin typeface="Arial" charset="0"/>
                </a:rPr>
                <a:t>disorder-promoting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2835275"/>
            <a:ext cx="54737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850900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1440" tIns="45720" rIns="91440" bIns="45720"/>
          <a:lstStyle/>
          <a:p>
            <a:pPr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solidFill>
                  <a:srgbClr val="CC3300"/>
                </a:solidFill>
                <a:latin typeface="Trebuchet MS" pitchFamily="34" charset="0"/>
              </a:rPr>
              <a:t>AA feature space: </a:t>
            </a:r>
            <a:r>
              <a:rPr lang="en-US" sz="2800" b="1" dirty="0" err="1" smtClean="0">
                <a:solidFill>
                  <a:srgbClr val="CC3300"/>
                </a:solidFill>
                <a:latin typeface="Trebuchet MS" pitchFamily="34" charset="0"/>
              </a:rPr>
              <a:t>AAindex</a:t>
            </a:r>
            <a:r>
              <a:rPr lang="en-US" sz="2800" b="1" dirty="0" smtClean="0">
                <a:solidFill>
                  <a:srgbClr val="CC3300"/>
                </a:solidFill>
                <a:latin typeface="Trebuchet MS" pitchFamily="34" charset="0"/>
              </a:rPr>
              <a:t> database</a:t>
            </a:r>
            <a:br>
              <a:rPr lang="en-US" sz="28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en-US" sz="2800" b="1" dirty="0" smtClean="0">
                <a:solidFill>
                  <a:srgbClr val="CC3300"/>
                </a:solidFill>
                <a:latin typeface="Trebuchet MS" pitchFamily="34" charset="0"/>
              </a:rPr>
              <a:t>http://www.genome.jp/aaindex</a:t>
            </a:r>
            <a:endParaRPr lang="en-GB" sz="2800" b="1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A number is associated with every amino acid, which quantitatively describes how characteristic the given feature is to the AA (has 517 different scales at present)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69963" y="2781300"/>
            <a:ext cx="727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Two things you might not want to do…</a:t>
            </a:r>
          </a:p>
          <a:p>
            <a:r>
              <a:rPr lang="en-GB" sz="3000" b="1">
                <a:solidFill>
                  <a:srgbClr val="006699"/>
                </a:solidFill>
              </a:rPr>
              <a:t>	1) SEG: low complexity regions</a:t>
            </a:r>
            <a:endParaRPr lang="hu-HU" sz="3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68313" y="1084263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Sequence databases contain a lot of regions in which only  a few amino acids occur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(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simple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)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, </a:t>
            </a: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or some dominate (b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iased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)</a:t>
            </a: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, this can be described by an entropy function - 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Wootton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 (1993)</a:t>
            </a:r>
            <a:endParaRPr lang="hu-HU" sz="24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4573588" y="3429000"/>
            <a:ext cx="3527425" cy="2087563"/>
            <a:chOff x="340" y="1979"/>
            <a:chExt cx="2222" cy="1315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40" y="1979"/>
              <a:ext cx="2222" cy="13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2014"/>
              <a:ext cx="151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521" y="2704"/>
              <a:ext cx="18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dirty="0">
                  <a:solidFill>
                    <a:srgbClr val="CC3300"/>
                  </a:solidFill>
                </a:rPr>
                <a:t>L &gt; 20; window size, </a:t>
              </a:r>
            </a:p>
            <a:p>
              <a:pPr algn="l"/>
              <a:r>
                <a:rPr lang="en-US" sz="1600" dirty="0">
                  <a:solidFill>
                    <a:srgbClr val="CC3300"/>
                  </a:solidFill>
                </a:rPr>
                <a:t>N alphabet size (20), </a:t>
              </a:r>
            </a:p>
          </p:txBody>
        </p:sp>
      </p:grp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146300" y="239713"/>
            <a:ext cx="472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Sequence complexity (SEG)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258888" y="3933825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solidFill>
                  <a:srgbClr val="006699"/>
                </a:solidFill>
              </a:rPr>
              <a:t>Shannon`s entropy</a:t>
            </a:r>
            <a:endParaRPr lang="hu-HU" sz="3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1290</Words>
  <Application>Microsoft Office PowerPoint</Application>
  <PresentationFormat>On-screen Show (4:3)</PresentationFormat>
  <Paragraphs>272</Paragraphs>
  <Slides>54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Times New Roman</vt:lpstr>
      <vt:lpstr>Arial Unicode MS</vt:lpstr>
      <vt:lpstr>Arial</vt:lpstr>
      <vt:lpstr>Trebuchet MS</vt:lpstr>
      <vt:lpstr>Berlin Sans FB Demi</vt:lpstr>
      <vt:lpstr>Times New Roman MT Extra Bold</vt:lpstr>
      <vt:lpstr>Courier</vt:lpstr>
      <vt:lpstr>Britannic Bold</vt:lpstr>
      <vt:lpstr>Arial Black</vt:lpstr>
      <vt:lpstr>Wingdings</vt:lpstr>
      <vt:lpstr>Alapértelmezett terv</vt:lpstr>
      <vt:lpstr>Corel PHOTO-PAINT 11.0 Image</vt:lpstr>
      <vt:lpstr>Corel PHOTO-PAINT 8.0 Image</vt:lpstr>
      <vt:lpstr>Microsoft Photo Editor 3.0 fénykép</vt:lpstr>
      <vt:lpstr>CorelDRAW 11.0 Graphic</vt:lpstr>
      <vt:lpstr>Origin Graph</vt:lpstr>
      <vt:lpstr>Slide 1</vt:lpstr>
      <vt:lpstr>Slide 2</vt:lpstr>
      <vt:lpstr>Slide 3</vt:lpstr>
      <vt:lpstr>Slide 4</vt:lpstr>
      <vt:lpstr>Slide 5</vt:lpstr>
      <vt:lpstr>Slide 6</vt:lpstr>
      <vt:lpstr>AA feature space: AAindex database http://www.genome.jp/aaindex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Vondrasek</cp:lastModifiedBy>
  <cp:revision>301</cp:revision>
  <dcterms:modified xsi:type="dcterms:W3CDTF">2015-05-05T13:24:27Z</dcterms:modified>
</cp:coreProperties>
</file>