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22" r:id="rId2"/>
    <p:sldId id="277" r:id="rId3"/>
    <p:sldId id="278" r:id="rId4"/>
    <p:sldId id="279" r:id="rId5"/>
    <p:sldId id="280" r:id="rId6"/>
    <p:sldId id="331" r:id="rId7"/>
    <p:sldId id="323" r:id="rId8"/>
    <p:sldId id="324" r:id="rId9"/>
    <p:sldId id="325" r:id="rId10"/>
    <p:sldId id="326" r:id="rId11"/>
    <p:sldId id="334" r:id="rId12"/>
    <p:sldId id="327" r:id="rId13"/>
    <p:sldId id="328" r:id="rId14"/>
    <p:sldId id="329" r:id="rId15"/>
    <p:sldId id="330" r:id="rId16"/>
    <p:sldId id="316" r:id="rId17"/>
    <p:sldId id="317" r:id="rId18"/>
    <p:sldId id="333" r:id="rId19"/>
    <p:sldId id="335" r:id="rId20"/>
    <p:sldId id="318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32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256" r:id="rId48"/>
    <p:sldId id="257" r:id="rId49"/>
    <p:sldId id="258" r:id="rId50"/>
    <p:sldId id="259" r:id="rId51"/>
    <p:sldId id="260" r:id="rId52"/>
    <p:sldId id="26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4760226-1451-4267-8D78-BFC62A3EE608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D70671-C6F4-43BA-88E5-52533DAD0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76CDD-2D15-4955-B152-040A02C11B3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F9B2B-26AB-4C25-BCC6-7EA2C24101F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375643-46F8-4BC5-9C71-F572B641EEE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190FA6-04B4-4D1F-B94D-D5CE795AE54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A7ED0-B09F-4CB4-B73E-93D992ACF60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0E47C-B7C7-4EB3-AE73-73CB0419517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05E7A7-E1D0-4F52-9181-658383546A6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C2EE39-8708-4AC1-AEAC-D743A686F46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B3C4BB-7C0A-4ABF-8261-CDBC3B5FAE1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8234AD-1E47-48AB-B959-F5F17C1679D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62B69D-3105-4066-ACEE-DFD8ED56316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A1F9F-1BC4-4DA1-BCC5-4AA7DD6A149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AF04E6-193D-43F0-B37C-BC2F77DBF18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7C5CBF-8D9D-4D39-9E6F-08EA1B9BC49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D9527-57BF-4F5F-90EF-67B83321FA9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D82ED-45B2-45E4-924D-53984D0BC6C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2FF90-0A72-4FF4-A19E-41672899A09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54386-2D55-46B9-9775-039FB384683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979808-A2BB-4527-917B-988FE31EDF5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E8DED1-3FCC-4BEC-82B9-EC2549ACACD7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1C8118-2F37-46D8-8158-656326642299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5E67E-8474-4E69-AFA0-86F3BAB08F1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05186-F32F-46C1-8395-BE04E375FBC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90EA41-AE7E-4349-8C9B-F3BA5EC579F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0FB3DC-A4DB-4A45-8A9D-66E845ADC01A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29EDED-8DD1-4194-ADAB-D0577ADF1A7A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348C4E-F22B-4922-9F37-8E75626630D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C20F0-0163-45D1-941A-629979836B91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27628-46C1-4CAF-B8B3-77FC1BAB39A4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AAF87D-0071-4E7E-9D8E-40EB11621632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AE42E-15A2-4DC1-B8FB-3B91000645BA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789FF4-A9E2-4836-B477-AC893EC4B57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7481B-6A0C-4263-823E-2CA455B4BD3B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6B5A6-2A7A-4D67-816F-3F04EB5FCC3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1FE4C0-E76B-407A-901D-B9F152B40B80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165D35-99E6-45D9-BF6A-E9F2B6C8879A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D3800F-323E-4DE5-8F12-9FD6B6D189E9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4A905-A7CF-4243-BC6A-EB247D39247D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F94979-1FE5-46AF-B2B6-B895E259D7AD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90DD51-F06C-40FF-BCBE-750CFBB684B6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FB5DB9-47C8-41D9-88C6-FABE0BCB0BDA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717281-1C6F-4BE3-9C40-780E9C02F546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79D33-AD98-4AC6-9335-20EF18D694A9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53549E-2EB6-4F0B-9B5F-D8C7B5C96D09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A8B7D-0EB2-4BC0-A5EE-34AEDD3968D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200F13-2A8D-4E2E-B590-328022652A6D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171D6A-6EED-4225-9B2F-EDCE6A27C1BB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CB8EBE-6FC3-4C71-B740-C74A9E2D1EC3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883479-3764-4104-9FB8-399121569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522197-443B-47F1-9857-29EA02AEEBF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057357-997A-4EFE-BE8E-D15F39BA11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D04320-FC8A-46E7-9D5C-776739CB96B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DC1B-DACB-4F81-AAD8-54AFF90B2D2C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1C72-7D50-4E4C-A016-8F08E2D9A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8169-718A-40E2-BCBF-BACC5DB54F0F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E490-F513-44F2-851C-5C3AC7B53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CE32-8D02-459C-8AA4-FEA11AB1E575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400D-96C1-42C8-8E9A-F9F3A4B8B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7759-6B04-401C-8B65-B05E5E4BF48D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63170-418E-45B2-BD4E-32AD83B30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39B2-6664-4E72-B2D5-3AC055CDF28C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0E5D-10D1-4003-9B36-05465B86B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2045-7F11-4E1B-BC2A-7F12367FFEDC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B4AD-639A-4E66-B2A0-1E613EF0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EA56-D9EE-473E-A95C-95C8B151F876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9CEB-A4E8-4A62-90AD-88AB1F54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4047-5453-46F8-B7C1-BE581815C026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6C9C-A07A-4C14-8622-899016B0B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7466-0222-4038-8887-A3CB62957FB1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3305-6A5F-48CC-B697-8090E4596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C76D-3186-4BE9-857D-7B9A00DE931D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AB54-2300-408E-9D4A-B642D3B6E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6C73-A742-4DBF-BBB3-591E785DBFC4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E3B2-D9A4-4E0F-8853-D7EB008C9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03AE94-02DD-44C8-9C97-7FB33D086F5E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05286A-3F94-442E-8064-E08BB450E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gl.ucsf.edu/home/glasfeld/tutorial/AAA/AA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%CE%92-sheet" TargetMode="External"/><Relationship Id="rId3" Type="http://schemas.openxmlformats.org/officeDocument/2006/relationships/hyperlink" Target="http://en.wikipedia.org/wiki/Secondary_structure" TargetMode="External"/><Relationship Id="rId7" Type="http://schemas.openxmlformats.org/officeDocument/2006/relationships/hyperlink" Target="http://en.wikipedia.org/wiki/%CE%A0_heli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%CE%91_helix" TargetMode="External"/><Relationship Id="rId5" Type="http://schemas.openxmlformats.org/officeDocument/2006/relationships/hyperlink" Target="http://en.wikipedia.org/wiki/3_10_helix" TargetMode="External"/><Relationship Id="rId4" Type="http://schemas.openxmlformats.org/officeDocument/2006/relationships/hyperlink" Target="http://en.wikipedia.org/wiki/Protein_stru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drogen_bon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DS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peech_recognition" TargetMode="External"/><Relationship Id="rId13" Type="http://schemas.openxmlformats.org/officeDocument/2006/relationships/hyperlink" Target="http://en.wikipedia.org/wiki/Partial_discharge" TargetMode="External"/><Relationship Id="rId3" Type="http://schemas.openxmlformats.org/officeDocument/2006/relationships/hyperlink" Target="http://en.wikipedia.org/wiki/Statistical_model" TargetMode="External"/><Relationship Id="rId7" Type="http://schemas.openxmlformats.org/officeDocument/2006/relationships/hyperlink" Target="http://en.wikipedia.org/wiki/Time" TargetMode="External"/><Relationship Id="rId12" Type="http://schemas.openxmlformats.org/officeDocument/2006/relationships/hyperlink" Target="http://en.wikipedia.org/wiki/Musical_scor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Markov_model" TargetMode="External"/><Relationship Id="rId11" Type="http://schemas.openxmlformats.org/officeDocument/2006/relationships/hyperlink" Target="http://en.wikipedia.org/wiki/Part-of-speech_tagging" TargetMode="External"/><Relationship Id="rId5" Type="http://schemas.openxmlformats.org/officeDocument/2006/relationships/hyperlink" Target="http://en.wikipedia.org/wiki/Dynamic_Bayesian_network" TargetMode="External"/><Relationship Id="rId15" Type="http://schemas.openxmlformats.org/officeDocument/2006/relationships/image" Target="../media/image44.png"/><Relationship Id="rId10" Type="http://schemas.openxmlformats.org/officeDocument/2006/relationships/hyperlink" Target="http://en.wikipedia.org/wiki/Gesture_recognition" TargetMode="External"/><Relationship Id="rId4" Type="http://schemas.openxmlformats.org/officeDocument/2006/relationships/hyperlink" Target="http://en.wikipedia.org/wiki/Markov_process" TargetMode="External"/><Relationship Id="rId9" Type="http://schemas.openxmlformats.org/officeDocument/2006/relationships/hyperlink" Target="http://en.wikipedia.org/wiki/Handwriting_recognition" TargetMode="External"/><Relationship Id="rId14" Type="http://schemas.openxmlformats.org/officeDocument/2006/relationships/hyperlink" Target="http://en.wikipedia.org/wiki/Bioinformatic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Markov_property" TargetMode="External"/><Relationship Id="rId5" Type="http://schemas.openxmlformats.org/officeDocument/2006/relationships/hyperlink" Target="http://en.wikipedia.org/wiki/Conditional_probability_distribution" TargetMode="External"/><Relationship Id="rId4" Type="http://schemas.openxmlformats.org/officeDocument/2006/relationships/hyperlink" Target="http://en.wikipedia.org/wiki/Trellis_%28graph%29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terbi_algorithm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://en.wikipedia.org/wiki/Hidden_Markov_mode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Python_programming_language" TargetMode="External"/><Relationship Id="rId4" Type="http://schemas.openxmlformats.org/officeDocument/2006/relationships/hyperlink" Target="http://en.wikipedia.org/wiki/Markov_chain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1752600" y="152400"/>
            <a:ext cx="558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Secondary Structure Prediction in Proteins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05/05/2015</a:t>
            </a:fld>
            <a:r>
              <a:rPr lang="en-GB"/>
              <a:t>  [ </a:t>
            </a:r>
            <a:fld id="{CD9BE3DC-2039-4ED1-B1A5-4E5ED6BD313B}" type="slidenum">
              <a:rPr lang="en-GB"/>
              <a:pPr algn="l">
                <a:defRPr/>
              </a:pPr>
              <a:t>10</a:t>
            </a:fld>
            <a:r>
              <a:rPr lang="en-GB"/>
              <a:t> ]    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Defining secondary structure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021763" cy="13620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Before going on, need some definitions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How rigorous is secondary structure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defined by geometry or H-bonds ?</a:t>
            </a:r>
          </a:p>
        </p:txBody>
      </p:sp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948238" y="2930525"/>
            <a:ext cx="3033712" cy="1500188"/>
            <a:chOff x="976" y="1216"/>
            <a:chExt cx="1911" cy="945"/>
          </a:xfrm>
        </p:grpSpPr>
        <p:sp>
          <p:nvSpPr>
            <p:cNvPr id="1033" name="Oval 6"/>
            <p:cNvSpPr>
              <a:spLocks noChangeArrowheads="1"/>
            </p:cNvSpPr>
            <p:nvPr/>
          </p:nvSpPr>
          <p:spPr bwMode="auto">
            <a:xfrm>
              <a:off x="1269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" name="Oval 7"/>
            <p:cNvSpPr>
              <a:spLocks noChangeArrowheads="1"/>
            </p:cNvSpPr>
            <p:nvPr/>
          </p:nvSpPr>
          <p:spPr bwMode="auto">
            <a:xfrm>
              <a:off x="1651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2033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" name="Oval 9"/>
            <p:cNvSpPr>
              <a:spLocks noChangeArrowheads="1"/>
            </p:cNvSpPr>
            <p:nvPr/>
          </p:nvSpPr>
          <p:spPr bwMode="auto">
            <a:xfrm>
              <a:off x="2414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" name="Arc 10"/>
            <p:cNvSpPr>
              <a:spLocks/>
            </p:cNvSpPr>
            <p:nvPr/>
          </p:nvSpPr>
          <p:spPr bwMode="auto">
            <a:xfrm rot="1531766" flipH="1">
              <a:off x="1311" y="121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8" name="Arc 11"/>
            <p:cNvSpPr>
              <a:spLocks/>
            </p:cNvSpPr>
            <p:nvPr/>
          </p:nvSpPr>
          <p:spPr bwMode="auto">
            <a:xfrm rot="1531766" flipH="1">
              <a:off x="1695" y="121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9" name="Arc 12"/>
            <p:cNvSpPr>
              <a:spLocks/>
            </p:cNvSpPr>
            <p:nvPr/>
          </p:nvSpPr>
          <p:spPr bwMode="auto">
            <a:xfrm rot="1531766" flipH="1">
              <a:off x="2068" y="1222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40" name="Arc 13"/>
            <p:cNvSpPr>
              <a:spLocks/>
            </p:cNvSpPr>
            <p:nvPr/>
          </p:nvSpPr>
          <p:spPr bwMode="auto">
            <a:xfrm rot="1531766" flipH="1">
              <a:off x="2416" y="123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41" name="Arc 14"/>
            <p:cNvSpPr>
              <a:spLocks/>
            </p:cNvSpPr>
            <p:nvPr/>
          </p:nvSpPr>
          <p:spPr bwMode="auto">
            <a:xfrm rot="1531766" flipH="1">
              <a:off x="976" y="1243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42" name="Oval 15"/>
            <p:cNvSpPr>
              <a:spLocks noChangeArrowheads="1"/>
            </p:cNvSpPr>
            <p:nvPr/>
          </p:nvSpPr>
          <p:spPr bwMode="auto">
            <a:xfrm>
              <a:off x="2064" y="1740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" name="Oval 16"/>
            <p:cNvSpPr>
              <a:spLocks noChangeArrowheads="1"/>
            </p:cNvSpPr>
            <p:nvPr/>
          </p:nvSpPr>
          <p:spPr bwMode="auto">
            <a:xfrm>
              <a:off x="1764" y="126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" name="Oval 17"/>
            <p:cNvSpPr>
              <a:spLocks noChangeArrowheads="1"/>
            </p:cNvSpPr>
            <p:nvPr/>
          </p:nvSpPr>
          <p:spPr bwMode="auto">
            <a:xfrm>
              <a:off x="1302" y="146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" name="Oval 18"/>
            <p:cNvSpPr>
              <a:spLocks noChangeArrowheads="1"/>
            </p:cNvSpPr>
            <p:nvPr/>
          </p:nvSpPr>
          <p:spPr bwMode="auto">
            <a:xfrm>
              <a:off x="1332" y="204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" name="Oval 19"/>
            <p:cNvSpPr>
              <a:spLocks noChangeArrowheads="1"/>
            </p:cNvSpPr>
            <p:nvPr/>
          </p:nvSpPr>
          <p:spPr bwMode="auto">
            <a:xfrm>
              <a:off x="1692" y="1698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" name="Oval 20"/>
            <p:cNvSpPr>
              <a:spLocks noChangeArrowheads="1"/>
            </p:cNvSpPr>
            <p:nvPr/>
          </p:nvSpPr>
          <p:spPr bwMode="auto">
            <a:xfrm>
              <a:off x="1320" y="129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" name="Oval 21"/>
            <p:cNvSpPr>
              <a:spLocks noChangeArrowheads="1"/>
            </p:cNvSpPr>
            <p:nvPr/>
          </p:nvSpPr>
          <p:spPr bwMode="auto">
            <a:xfrm>
              <a:off x="2268" y="209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" name="Oval 22"/>
            <p:cNvSpPr>
              <a:spLocks noChangeArrowheads="1"/>
            </p:cNvSpPr>
            <p:nvPr/>
          </p:nvSpPr>
          <p:spPr bwMode="auto">
            <a:xfrm>
              <a:off x="2430" y="167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" name="Oval 23"/>
            <p:cNvSpPr>
              <a:spLocks noChangeArrowheads="1"/>
            </p:cNvSpPr>
            <p:nvPr/>
          </p:nvSpPr>
          <p:spPr bwMode="auto">
            <a:xfrm>
              <a:off x="2082" y="1380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" name="Oval 24"/>
            <p:cNvSpPr>
              <a:spLocks noChangeArrowheads="1"/>
            </p:cNvSpPr>
            <p:nvPr/>
          </p:nvSpPr>
          <p:spPr bwMode="auto">
            <a:xfrm>
              <a:off x="1668" y="143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2" name="Oval 25"/>
            <p:cNvSpPr>
              <a:spLocks noChangeArrowheads="1"/>
            </p:cNvSpPr>
            <p:nvPr/>
          </p:nvSpPr>
          <p:spPr bwMode="auto">
            <a:xfrm>
              <a:off x="1644" y="1902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3" name="Line 26"/>
            <p:cNvSpPr>
              <a:spLocks noChangeShapeType="1"/>
            </p:cNvSpPr>
            <p:nvPr/>
          </p:nvSpPr>
          <p:spPr bwMode="auto">
            <a:xfrm>
              <a:off x="1782" y="1740"/>
              <a:ext cx="282" cy="3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4" name="Line 27"/>
            <p:cNvSpPr>
              <a:spLocks noChangeShapeType="1"/>
            </p:cNvSpPr>
            <p:nvPr/>
          </p:nvSpPr>
          <p:spPr bwMode="auto">
            <a:xfrm flipV="1">
              <a:off x="1362" y="1464"/>
              <a:ext cx="330" cy="3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5" name="Line 28"/>
            <p:cNvSpPr>
              <a:spLocks noChangeShapeType="1"/>
            </p:cNvSpPr>
            <p:nvPr/>
          </p:nvSpPr>
          <p:spPr bwMode="auto">
            <a:xfrm flipV="1">
              <a:off x="1410" y="1950"/>
              <a:ext cx="246" cy="126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6" name="Line 29"/>
            <p:cNvSpPr>
              <a:spLocks noChangeShapeType="1"/>
            </p:cNvSpPr>
            <p:nvPr/>
          </p:nvSpPr>
          <p:spPr bwMode="auto">
            <a:xfrm flipV="1">
              <a:off x="2106" y="1698"/>
              <a:ext cx="348" cy="8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7" name="Line 30"/>
            <p:cNvSpPr>
              <a:spLocks noChangeShapeType="1"/>
            </p:cNvSpPr>
            <p:nvPr/>
          </p:nvSpPr>
          <p:spPr bwMode="auto">
            <a:xfrm flipV="1">
              <a:off x="1680" y="1806"/>
              <a:ext cx="408" cy="138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8" name="Line 31"/>
            <p:cNvSpPr>
              <a:spLocks noChangeShapeType="1"/>
            </p:cNvSpPr>
            <p:nvPr/>
          </p:nvSpPr>
          <p:spPr bwMode="auto">
            <a:xfrm flipV="1">
              <a:off x="1722" y="1410"/>
              <a:ext cx="366" cy="6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9" name="Line 32"/>
            <p:cNvSpPr>
              <a:spLocks noChangeShapeType="1"/>
            </p:cNvSpPr>
            <p:nvPr/>
          </p:nvSpPr>
          <p:spPr bwMode="auto">
            <a:xfrm flipV="1">
              <a:off x="1398" y="1278"/>
              <a:ext cx="342" cy="4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60" name="Line 33"/>
            <p:cNvSpPr>
              <a:spLocks noChangeShapeType="1"/>
            </p:cNvSpPr>
            <p:nvPr/>
          </p:nvSpPr>
          <p:spPr bwMode="auto">
            <a:xfrm>
              <a:off x="1830" y="1302"/>
              <a:ext cx="300" cy="11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rrowheads="1"/>
          </p:cNvSpPr>
          <p:nvPr/>
        </p:nvSpPr>
        <p:spPr bwMode="auto">
          <a:xfrm>
            <a:off x="0" y="5799138"/>
            <a:ext cx="9021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</a:pPr>
            <a:r>
              <a:rPr lang="en-GB" sz="2600">
                <a:latin typeface="Calibri" pitchFamily="34" charset="0"/>
              </a:rPr>
              <a:t>Maybe H-bonds are a bit better</a:t>
            </a:r>
          </a:p>
        </p:txBody>
      </p:sp>
      <p:sp>
        <p:nvSpPr>
          <p:cNvPr id="1032" name="Text Box 35"/>
          <p:cNvSpPr txBox="1">
            <a:spLocks noChangeArrowheads="1"/>
          </p:cNvSpPr>
          <p:nvPr/>
        </p:nvSpPr>
        <p:spPr bwMode="auto">
          <a:xfrm>
            <a:off x="1588" y="6623050"/>
            <a:ext cx="8185150" cy="212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alibri" pitchFamily="34" charset="0"/>
              </a:rPr>
              <a:t>ramachandran plot from </a:t>
            </a:r>
            <a:r>
              <a:rPr lang="en-GB" sz="1400">
                <a:latin typeface="Calibri" pitchFamily="34" charset="0"/>
                <a:hlinkClick r:id="rId4"/>
              </a:rPr>
              <a:t>http://www.cgl.ucsf.edu/home/glasfeld/tutorial/AAA/AAA.html</a:t>
            </a:r>
            <a:endParaRPr lang="en-GB" sz="1400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9400" y="2376488"/>
          <a:ext cx="3954463" cy="3325812"/>
        </p:xfrm>
        <a:graphic>
          <a:graphicData uri="http://schemas.openxmlformats.org/presentationml/2006/ole">
            <p:oleObj spid="_x0000_s1026" name="Chart" r:id="rId5" imgW="4638719" imgH="3905339" progId="MSGraph.Chart.8">
              <p:embed followColorScheme="full"/>
            </p:oleObj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38200"/>
            <a:ext cx="48768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05/05/2015</a:t>
            </a:fld>
            <a:r>
              <a:rPr lang="en-GB"/>
              <a:t>  [ </a:t>
            </a:r>
            <a:fld id="{E17991A1-18A8-4A99-8C85-B9E6E6B9132E}" type="slidenum">
              <a:rPr lang="en-GB"/>
              <a:pPr algn="l">
                <a:defRPr/>
              </a:pPr>
              <a:t>12</a:t>
            </a:fld>
            <a:r>
              <a:rPr lang="en-GB"/>
              <a:t> ]    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How well is an H-bond defined 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021763" cy="48545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H-bond is "in principle" well defined but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proteins have errors / are an average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not all geometry is ideal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not all H-bonds are the same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Consequence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slight arbitrary element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how big is </a:t>
            </a:r>
            <a:r>
              <a:rPr lang="en-GB" noProof="1" smtClean="0">
                <a:solidFill>
                  <a:schemeClr val="accent2"/>
                </a:solidFill>
              </a:rPr>
              <a:t>r</a:t>
            </a:r>
            <a:r>
              <a:rPr lang="en-GB" baseline="-25000" noProof="1" smtClean="0">
                <a:solidFill>
                  <a:schemeClr val="accent2"/>
                </a:solidFill>
              </a:rPr>
              <a:t>NO</a:t>
            </a:r>
            <a:r>
              <a:rPr lang="en-GB" dirty="0" smtClean="0"/>
              <a:t>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how flat is </a:t>
            </a:r>
            <a:r>
              <a:rPr lang="en-GB" dirty="0" smtClean="0">
                <a:solidFill>
                  <a:schemeClr val="accent2"/>
                </a:solidFill>
              </a:rPr>
              <a:t>α</a:t>
            </a:r>
            <a:r>
              <a:rPr lang="en-GB" dirty="0" smtClean="0"/>
              <a:t>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Different programs might differ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about H</a:t>
            </a:r>
            <a:r>
              <a:rPr lang="en-US" dirty="0" smtClean="0"/>
              <a:t>-</a:t>
            </a:r>
            <a:r>
              <a:rPr lang="en-GB" dirty="0" smtClean="0"/>
              <a:t>bonds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about exact secondary structure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5867400" y="1752600"/>
            <a:ext cx="3068638" cy="2201863"/>
            <a:chOff x="1835" y="1244"/>
            <a:chExt cx="1933" cy="1387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1902" y="1864"/>
              <a:ext cx="19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3300">
                  <a:solidFill>
                    <a:srgbClr val="000000"/>
                  </a:solidFill>
                </a:rPr>
                <a:t>N</a:t>
              </a:r>
              <a:endParaRPr lang="en-GB">
                <a:latin typeface="Calibri" pitchFamily="34" charset="0"/>
              </a:endParaRPr>
            </a:p>
          </p:txBody>
        </p:sp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2335" y="1864"/>
              <a:ext cx="19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3300">
                  <a:solidFill>
                    <a:srgbClr val="000000"/>
                  </a:solidFill>
                </a:rPr>
                <a:t>H</a:t>
              </a:r>
              <a:endParaRPr lang="en-GB">
                <a:latin typeface="Calibri" pitchFamily="34" charset="0"/>
              </a:endParaRPr>
            </a:p>
          </p:txBody>
        </p:sp>
        <p:sp>
          <p:nvSpPr>
            <p:cNvPr id="14344" name="Line 7"/>
            <p:cNvSpPr>
              <a:spLocks noChangeShapeType="1"/>
            </p:cNvSpPr>
            <p:nvPr/>
          </p:nvSpPr>
          <p:spPr bwMode="auto">
            <a:xfrm>
              <a:off x="2159" y="1998"/>
              <a:ext cx="2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8"/>
            <p:cNvSpPr>
              <a:spLocks noChangeShapeType="1"/>
            </p:cNvSpPr>
            <p:nvPr/>
          </p:nvSpPr>
          <p:spPr bwMode="auto">
            <a:xfrm>
              <a:off x="1840" y="1619"/>
              <a:ext cx="150" cy="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H="1">
              <a:off x="1835" y="2111"/>
              <a:ext cx="152" cy="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7" name="Group 10"/>
            <p:cNvGrpSpPr>
              <a:grpSpLocks/>
            </p:cNvGrpSpPr>
            <p:nvPr/>
          </p:nvGrpSpPr>
          <p:grpSpPr bwMode="auto">
            <a:xfrm rot="-6084240">
              <a:off x="2985" y="1542"/>
              <a:ext cx="756" cy="811"/>
              <a:chOff x="3163" y="1884"/>
              <a:chExt cx="756" cy="811"/>
            </a:xfrm>
          </p:grpSpPr>
          <p:sp>
            <p:nvSpPr>
              <p:cNvPr id="14353" name="Rectangle 11"/>
              <p:cNvSpPr>
                <a:spLocks noChangeArrowheads="1"/>
              </p:cNvSpPr>
              <p:nvPr/>
            </p:nvSpPr>
            <p:spPr bwMode="auto">
              <a:xfrm>
                <a:off x="3446" y="1884"/>
                <a:ext cx="205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GB" sz="3300">
                    <a:solidFill>
                      <a:srgbClr val="000000"/>
                    </a:solidFill>
                  </a:rPr>
                  <a:t>O</a:t>
                </a:r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354" name="Line 12"/>
              <p:cNvSpPr>
                <a:spLocks noChangeShapeType="1"/>
              </p:cNvSpPr>
              <p:nvPr/>
            </p:nvSpPr>
            <p:spPr bwMode="auto">
              <a:xfrm>
                <a:off x="3500" y="2152"/>
                <a:ext cx="1" cy="3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Line 13"/>
              <p:cNvSpPr>
                <a:spLocks noChangeShapeType="1"/>
              </p:cNvSpPr>
              <p:nvPr/>
            </p:nvSpPr>
            <p:spPr bwMode="auto">
              <a:xfrm>
                <a:off x="3578" y="2152"/>
                <a:ext cx="1" cy="3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14"/>
              <p:cNvSpPr>
                <a:spLocks noChangeShapeType="1"/>
              </p:cNvSpPr>
              <p:nvPr/>
            </p:nvSpPr>
            <p:spPr bwMode="auto">
              <a:xfrm>
                <a:off x="3539" y="2475"/>
                <a:ext cx="380" cy="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15"/>
              <p:cNvSpPr>
                <a:spLocks noChangeShapeType="1"/>
              </p:cNvSpPr>
              <p:nvPr/>
            </p:nvSpPr>
            <p:spPr bwMode="auto">
              <a:xfrm flipH="1">
                <a:off x="3163" y="2475"/>
                <a:ext cx="376" cy="2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8" name="Line 16"/>
            <p:cNvSpPr>
              <a:spLocks noChangeShapeType="1"/>
            </p:cNvSpPr>
            <p:nvPr/>
          </p:nvSpPr>
          <p:spPr bwMode="auto">
            <a:xfrm flipV="1">
              <a:off x="1996" y="2345"/>
              <a:ext cx="1117" cy="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arrow" w="med" len="med"/>
              <a:tailEnd type="arrow" w="med" len="med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49" name="Freeform 17"/>
            <p:cNvSpPr>
              <a:spLocks/>
            </p:cNvSpPr>
            <p:nvPr/>
          </p:nvSpPr>
          <p:spPr bwMode="auto">
            <a:xfrm>
              <a:off x="2050" y="1639"/>
              <a:ext cx="1454" cy="185"/>
            </a:xfrm>
            <a:custGeom>
              <a:avLst/>
              <a:gdLst>
                <a:gd name="T0" fmla="*/ 0 w 1454"/>
                <a:gd name="T1" fmla="*/ 62 h 185"/>
                <a:gd name="T2" fmla="*/ 48 w 1454"/>
                <a:gd name="T3" fmla="*/ 75 h 185"/>
                <a:gd name="T4" fmla="*/ 659 w 1454"/>
                <a:gd name="T5" fmla="*/ 185 h 185"/>
                <a:gd name="T6" fmla="*/ 1454 w 1454"/>
                <a:gd name="T7" fmla="*/ 0 h 1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4"/>
                <a:gd name="T13" fmla="*/ 0 h 185"/>
                <a:gd name="T14" fmla="*/ 1454 w 1454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4" h="185">
                  <a:moveTo>
                    <a:pt x="0" y="62"/>
                  </a:moveTo>
                  <a:cubicBezTo>
                    <a:pt x="16" y="66"/>
                    <a:pt x="48" y="75"/>
                    <a:pt x="48" y="75"/>
                  </a:cubicBezTo>
                  <a:lnTo>
                    <a:pt x="659" y="185"/>
                  </a:lnTo>
                  <a:lnTo>
                    <a:pt x="1454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prstDash val="lgDash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0" name="Arc 18"/>
            <p:cNvSpPr>
              <a:spLocks/>
            </p:cNvSpPr>
            <p:nvPr/>
          </p:nvSpPr>
          <p:spPr bwMode="auto">
            <a:xfrm rot="-4008459">
              <a:off x="2511" y="1036"/>
              <a:ext cx="576" cy="991"/>
            </a:xfrm>
            <a:custGeom>
              <a:avLst/>
              <a:gdLst>
                <a:gd name="T0" fmla="*/ 0 w 21600"/>
                <a:gd name="T1" fmla="*/ 0 h 37154"/>
                <a:gd name="T2" fmla="*/ 0 w 21600"/>
                <a:gd name="T3" fmla="*/ 1 h 37154"/>
                <a:gd name="T4" fmla="*/ 0 w 21600"/>
                <a:gd name="T5" fmla="*/ 0 h 37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154"/>
                <a:gd name="T11" fmla="*/ 21600 w 21600"/>
                <a:gd name="T12" fmla="*/ 37154 h 37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15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467"/>
                    <a:pt x="19212" y="33082"/>
                    <a:pt x="14987" y="37154"/>
                  </a:cubicBezTo>
                </a:path>
                <a:path w="21600" h="3715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467"/>
                    <a:pt x="19212" y="33082"/>
                    <a:pt x="14987" y="3715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4351" name="Text Box 19"/>
            <p:cNvSpPr txBox="1">
              <a:spLocks noChangeArrowheads="1"/>
            </p:cNvSpPr>
            <p:nvPr/>
          </p:nvSpPr>
          <p:spPr bwMode="auto">
            <a:xfrm>
              <a:off x="2675" y="1371"/>
              <a:ext cx="151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alibri" pitchFamily="34" charset="0"/>
                </a:rPr>
                <a:t>α</a:t>
              </a:r>
            </a:p>
          </p:txBody>
        </p:sp>
        <p:sp>
          <p:nvSpPr>
            <p:cNvPr id="14352" name="Text Box 20"/>
            <p:cNvSpPr txBox="1">
              <a:spLocks noChangeArrowheads="1"/>
            </p:cNvSpPr>
            <p:nvPr/>
          </p:nvSpPr>
          <p:spPr bwMode="auto">
            <a:xfrm>
              <a:off x="2414" y="2401"/>
              <a:ext cx="480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noProof="1">
                  <a:solidFill>
                    <a:schemeClr val="accent2"/>
                  </a:solidFill>
                  <a:latin typeface="Calibri" pitchFamily="34" charset="0"/>
                </a:rPr>
                <a:t>r</a:t>
              </a:r>
              <a:r>
                <a:rPr lang="en-US" baseline="-25000" noProof="1">
                  <a:solidFill>
                    <a:schemeClr val="accent2"/>
                  </a:solidFill>
                  <a:latin typeface="Calibri" pitchFamily="34" charset="0"/>
                </a:rPr>
                <a:t>NO</a:t>
              </a:r>
              <a:endParaRPr lang="en-US" noProof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05/05/2015</a:t>
            </a:fld>
            <a:r>
              <a:rPr lang="en-GB"/>
              <a:t>  [ </a:t>
            </a:r>
            <a:fld id="{69B4D3A7-F4FC-4A0C-B433-2033AD66CE68}" type="slidenum">
              <a:rPr lang="en-GB"/>
              <a:pPr algn="l">
                <a:defRPr/>
              </a:pPr>
              <a:t>13</a:t>
            </a:fld>
            <a:r>
              <a:rPr lang="en-GB"/>
              <a:t> ]     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Different definitions of secondary structure</a:t>
            </a:r>
            <a:endParaRPr lang="en-GB" dirty="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021763" cy="52911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Assignments will differ between programs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differences at ends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Where will you meet this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spdbv</a:t>
            </a:r>
            <a:r>
              <a:rPr lang="en-US" dirty="0" smtClean="0"/>
              <a:t>, </a:t>
            </a:r>
            <a:r>
              <a:rPr lang="en-US" dirty="0" err="1" smtClean="0"/>
              <a:t>rasmol</a:t>
            </a:r>
            <a:r>
              <a:rPr lang="en-US" dirty="0" smtClean="0"/>
              <a:t>, …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many programs for protein analysis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Most important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DSSP (</a:t>
            </a:r>
            <a:r>
              <a:rPr lang="en-US" dirty="0" err="1" smtClean="0"/>
              <a:t>Kabsch</a:t>
            </a:r>
            <a:r>
              <a:rPr lang="en-US" dirty="0" smtClean="0"/>
              <a:t> and Sander)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pascal</a:t>
            </a:r>
            <a:r>
              <a:rPr lang="en-US" dirty="0" smtClean="0"/>
              <a:t> -&gt; C (astonishingly ugly, </a:t>
            </a:r>
            <a:r>
              <a:rPr lang="de-DE" altLang="zh-TW" dirty="0" smtClean="0"/>
              <a:t>grässlich, nicht robust</a:t>
            </a:r>
            <a:r>
              <a:rPr lang="en-US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free code, popular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altLang="zh-TW" dirty="0" err="1" smtClean="0"/>
              <a:t>defines</a:t>
            </a:r>
            <a:r>
              <a:rPr lang="de-DE" altLang="zh-TW" dirty="0" smtClean="0"/>
              <a:t> 8 </a:t>
            </a:r>
            <a:r>
              <a:rPr lang="de-DE" altLang="zh-TW" dirty="0" err="1" smtClean="0"/>
              <a:t>types</a:t>
            </a:r>
            <a:r>
              <a:rPr lang="de-DE" altLang="zh-TW" dirty="0" smtClean="0"/>
              <a:t> </a:t>
            </a:r>
            <a:r>
              <a:rPr lang="de-DE" altLang="zh-TW" dirty="0" err="1" smtClean="0"/>
              <a:t>of</a:t>
            </a:r>
            <a:r>
              <a:rPr lang="de-DE" altLang="zh-TW" dirty="0" smtClean="0"/>
              <a:t> </a:t>
            </a:r>
            <a:r>
              <a:rPr lang="de-DE" altLang="zh-TW" dirty="0" err="1" smtClean="0"/>
              <a:t>secondary</a:t>
            </a:r>
            <a:r>
              <a:rPr lang="de-DE" altLang="zh-TW" dirty="0" smtClean="0"/>
              <a:t> </a:t>
            </a:r>
            <a:r>
              <a:rPr lang="de-DE" altLang="zh-TW" dirty="0" err="1" smtClean="0"/>
              <a:t>structure</a:t>
            </a:r>
            <a:endParaRPr lang="de-DE" altLang="zh-TW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altLang="zh-TW" dirty="0" err="1" smtClean="0"/>
              <a:t>based</a:t>
            </a:r>
            <a:r>
              <a:rPr lang="de-DE" altLang="zh-TW" dirty="0" smtClean="0"/>
              <a:t> on H-</a:t>
            </a:r>
            <a:r>
              <a:rPr lang="de-DE" altLang="zh-TW" dirty="0" err="1" smtClean="0"/>
              <a:t>bond</a:t>
            </a:r>
            <a:r>
              <a:rPr lang="de-DE" altLang="zh-TW" dirty="0" smtClean="0"/>
              <a:t> </a:t>
            </a:r>
            <a:r>
              <a:rPr lang="de-DE" altLang="zh-TW" dirty="0" err="1" smtClean="0"/>
              <a:t>definition</a:t>
            </a:r>
            <a:endParaRPr lang="de-DE" altLang="zh-TW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altLang="zh-TW" dirty="0" smtClean="0"/>
              <a:t>well </a:t>
            </a:r>
            <a:r>
              <a:rPr lang="de-DE" altLang="zh-TW" dirty="0" err="1" smtClean="0"/>
              <a:t>described</a:t>
            </a:r>
            <a:r>
              <a:rPr lang="de-DE" altLang="zh-TW" dirty="0" smtClean="0"/>
              <a:t> in </a:t>
            </a:r>
            <a:r>
              <a:rPr lang="de-DE" altLang="zh-TW" dirty="0" err="1" smtClean="0"/>
              <a:t>paper</a:t>
            </a:r>
            <a:endParaRPr lang="en-GB" dirty="0" smtClean="0"/>
          </a:p>
        </p:txBody>
      </p:sp>
      <p:grpSp>
        <p:nvGrpSpPr>
          <p:cNvPr id="15365" name="Group 33"/>
          <p:cNvGrpSpPr>
            <a:grpSpLocks/>
          </p:cNvGrpSpPr>
          <p:nvPr/>
        </p:nvGrpSpPr>
        <p:grpSpPr bwMode="auto">
          <a:xfrm>
            <a:off x="5638800" y="1676400"/>
            <a:ext cx="3146425" cy="1606550"/>
            <a:chOff x="3117" y="1800"/>
            <a:chExt cx="1982" cy="1012"/>
          </a:xfrm>
        </p:grpSpPr>
        <p:sp>
          <p:nvSpPr>
            <p:cNvPr id="15367" name="Oval 5"/>
            <p:cNvSpPr>
              <a:spLocks noChangeArrowheads="1"/>
            </p:cNvSpPr>
            <p:nvPr/>
          </p:nvSpPr>
          <p:spPr bwMode="auto">
            <a:xfrm rot="937095">
              <a:off x="3410" y="196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68" name="Oval 6"/>
            <p:cNvSpPr>
              <a:spLocks noChangeArrowheads="1"/>
            </p:cNvSpPr>
            <p:nvPr/>
          </p:nvSpPr>
          <p:spPr bwMode="auto">
            <a:xfrm>
              <a:off x="3792" y="196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69" name="Oval 7"/>
            <p:cNvSpPr>
              <a:spLocks noChangeArrowheads="1"/>
            </p:cNvSpPr>
            <p:nvPr/>
          </p:nvSpPr>
          <p:spPr bwMode="auto">
            <a:xfrm>
              <a:off x="4174" y="196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70" name="Oval 8"/>
            <p:cNvSpPr>
              <a:spLocks noChangeArrowheads="1"/>
            </p:cNvSpPr>
            <p:nvPr/>
          </p:nvSpPr>
          <p:spPr bwMode="auto">
            <a:xfrm rot="-1177046">
              <a:off x="4597" y="1925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71" name="Arc 9"/>
            <p:cNvSpPr>
              <a:spLocks/>
            </p:cNvSpPr>
            <p:nvPr/>
          </p:nvSpPr>
          <p:spPr bwMode="auto">
            <a:xfrm rot="1047414" flipH="1">
              <a:off x="3476" y="1894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372" name="Arc 10"/>
            <p:cNvSpPr>
              <a:spLocks/>
            </p:cNvSpPr>
            <p:nvPr/>
          </p:nvSpPr>
          <p:spPr bwMode="auto">
            <a:xfrm rot="1531766" flipH="1">
              <a:off x="3836" y="184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373" name="Arc 11"/>
            <p:cNvSpPr>
              <a:spLocks/>
            </p:cNvSpPr>
            <p:nvPr/>
          </p:nvSpPr>
          <p:spPr bwMode="auto">
            <a:xfrm rot="1531766" flipH="1">
              <a:off x="4209" y="1852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374" name="Arc 12"/>
            <p:cNvSpPr>
              <a:spLocks/>
            </p:cNvSpPr>
            <p:nvPr/>
          </p:nvSpPr>
          <p:spPr bwMode="auto">
            <a:xfrm rot="21192998" flipH="1">
              <a:off x="4628" y="1800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375" name="Arc 13"/>
            <p:cNvSpPr>
              <a:spLocks/>
            </p:cNvSpPr>
            <p:nvPr/>
          </p:nvSpPr>
          <p:spPr bwMode="auto">
            <a:xfrm rot="1266573" flipH="1">
              <a:off x="3117" y="1873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366" name="Text Box 34"/>
          <p:cNvSpPr txBox="1">
            <a:spLocks noChangeArrowheads="1"/>
          </p:cNvSpPr>
          <p:nvPr/>
        </p:nvSpPr>
        <p:spPr bwMode="auto">
          <a:xfrm>
            <a:off x="0" y="6645275"/>
            <a:ext cx="8185150" cy="212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Kabsch, W &amp; Sander, C, Biopolymers, 1983, 2577-2637, Dictionary of protein secondary structure</a:t>
            </a:r>
            <a:endParaRPr lang="en-GB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05/05/2015</a:t>
            </a:fld>
            <a:r>
              <a:rPr lang="en-GB"/>
              <a:t>  [ </a:t>
            </a:r>
            <a:fld id="{CABB0206-DD63-414F-8730-0429FD86AF11}" type="slidenum">
              <a:rPr lang="en-GB"/>
              <a:pPr algn="l">
                <a:defRPr/>
              </a:pPr>
              <a:t>14</a:t>
            </a:fld>
            <a:r>
              <a:rPr lang="en-GB"/>
              <a:t> ]     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Measuring prediction accuracy Q3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021763" cy="9255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how many α-helical residues are correct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number of correct α-helix/number really α-helical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3250" y="2846388"/>
          <a:ext cx="5816600" cy="787400"/>
        </p:xfrm>
        <a:graphic>
          <a:graphicData uri="http://schemas.openxmlformats.org/presentationml/2006/ole">
            <p:oleObj spid="_x0000_s2050" name="Equation" r:id="rId4" imgW="5816520" imgH="78732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47700" y="4419600"/>
          <a:ext cx="5168900" cy="787400"/>
        </p:xfrm>
        <a:graphic>
          <a:graphicData uri="http://schemas.openxmlformats.org/presentationml/2006/ole">
            <p:oleObj spid="_x0000_s2051" name="Equation" r:id="rId5" imgW="5168880" imgH="787320" progId="Equation.3">
              <p:embed/>
            </p:oleObj>
          </a:graphicData>
        </a:graphic>
      </p:graphicFrame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22238" y="3759200"/>
            <a:ext cx="90217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more generally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05/05/2015</a:t>
            </a:fld>
            <a:r>
              <a:rPr lang="en-GB"/>
              <a:t>  [ </a:t>
            </a:r>
            <a:fld id="{3DF794C5-2552-40F9-9C72-5B419D3A39C4}" type="slidenum">
              <a:rPr lang="en-GB"/>
              <a:pPr algn="l">
                <a:defRPr/>
              </a:pPr>
              <a:t>15</a:t>
            </a:fld>
            <a:r>
              <a:rPr lang="en-GB"/>
              <a:t> ]    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wrong with Q</a:t>
            </a:r>
            <a:r>
              <a:rPr lang="en-GB" baseline="-25000" smtClean="0"/>
              <a:t>3</a:t>
            </a:r>
            <a:r>
              <a:rPr lang="en-GB" smtClean="0"/>
              <a:t> ?</a:t>
            </a:r>
            <a:endParaRPr lang="en-GB" baseline="-2500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1052513"/>
            <a:ext cx="9021762" cy="48545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altLang="zh-TW" smtClean="0"/>
              <a:t>N</a:t>
            </a:r>
            <a:r>
              <a:rPr lang="en-GB" smtClean="0"/>
              <a:t>ot bad but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>
                <a:latin typeface="Courier New" pitchFamily="49" charset="0"/>
              </a:rPr>
              <a:t>EEEHEEEEE</a:t>
            </a:r>
            <a:r>
              <a:rPr lang="en-GB" smtClean="0"/>
              <a:t> is a bit silly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altLang="zh-TW" smtClean="0"/>
              <a:t>D</a:t>
            </a:r>
            <a:r>
              <a:rPr lang="en-GB" smtClean="0"/>
              <a:t>oes not tell us about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predicting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too much / too little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different types of errors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mtClean="0"/>
              <a:t>Alternatives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segment based (SOV)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truth table	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mtClean="0"/>
              <a:t>too hard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mtClean="0"/>
              <a:t>Generally use Q</a:t>
            </a:r>
            <a:r>
              <a:rPr lang="en-GB" baseline="-25000" smtClean="0"/>
              <a:t>3</a:t>
            </a:r>
          </a:p>
        </p:txBody>
      </p:sp>
      <p:sp>
        <p:nvSpPr>
          <p:cNvPr id="16389" name="Freeform 4"/>
          <p:cNvSpPr>
            <a:spLocks/>
          </p:cNvSpPr>
          <p:nvPr/>
        </p:nvSpPr>
        <p:spPr bwMode="auto">
          <a:xfrm>
            <a:off x="5281613" y="1482725"/>
            <a:ext cx="3421062" cy="434975"/>
          </a:xfrm>
          <a:custGeom>
            <a:avLst/>
            <a:gdLst>
              <a:gd name="T0" fmla="*/ 0 w 2155"/>
              <a:gd name="T1" fmla="*/ 584676188 h 274"/>
              <a:gd name="T2" fmla="*/ 1401206432 w 2155"/>
              <a:gd name="T3" fmla="*/ 531752137 h 274"/>
              <a:gd name="T4" fmla="*/ 2147483647 w 2155"/>
              <a:gd name="T5" fmla="*/ 685482393 h 274"/>
              <a:gd name="T6" fmla="*/ 2147483647 w 2155"/>
              <a:gd name="T7" fmla="*/ 567034308 h 274"/>
              <a:gd name="T8" fmla="*/ 2147483647 w 2155"/>
              <a:gd name="T9" fmla="*/ 88204661 h 274"/>
              <a:gd name="T10" fmla="*/ 2147483647 w 2155"/>
              <a:gd name="T11" fmla="*/ 37801546 h 274"/>
              <a:gd name="T12" fmla="*/ 2147483647 w 2155"/>
              <a:gd name="T13" fmla="*/ 70564368 h 2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55"/>
              <a:gd name="T22" fmla="*/ 0 h 274"/>
              <a:gd name="T23" fmla="*/ 2155 w 2155"/>
              <a:gd name="T24" fmla="*/ 274 h 2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55" h="274">
                <a:moveTo>
                  <a:pt x="0" y="232"/>
                </a:moveTo>
                <a:cubicBezTo>
                  <a:pt x="200" y="218"/>
                  <a:pt x="400" y="204"/>
                  <a:pt x="556" y="211"/>
                </a:cubicBezTo>
                <a:cubicBezTo>
                  <a:pt x="712" y="218"/>
                  <a:pt x="824" y="270"/>
                  <a:pt x="935" y="272"/>
                </a:cubicBezTo>
                <a:cubicBezTo>
                  <a:pt x="1046" y="274"/>
                  <a:pt x="1164" y="264"/>
                  <a:pt x="1220" y="225"/>
                </a:cubicBezTo>
                <a:cubicBezTo>
                  <a:pt x="1276" y="186"/>
                  <a:pt x="1211" y="70"/>
                  <a:pt x="1274" y="35"/>
                </a:cubicBezTo>
                <a:cubicBezTo>
                  <a:pt x="1337" y="0"/>
                  <a:pt x="1452" y="16"/>
                  <a:pt x="1599" y="15"/>
                </a:cubicBezTo>
                <a:cubicBezTo>
                  <a:pt x="1746" y="14"/>
                  <a:pt x="1950" y="21"/>
                  <a:pt x="2155" y="2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8585200" y="1485900"/>
            <a:ext cx="182563" cy="18256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8080375" y="1400175"/>
            <a:ext cx="182563" cy="18256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7608888" y="1401763"/>
            <a:ext cx="182562" cy="18256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7159625" y="1662113"/>
            <a:ext cx="182563" cy="18256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623050" y="1803400"/>
            <a:ext cx="182563" cy="18256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5957888" y="1741488"/>
            <a:ext cx="182562" cy="18256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6" name="Oval 11"/>
          <p:cNvSpPr>
            <a:spLocks noChangeArrowheads="1"/>
          </p:cNvSpPr>
          <p:nvPr/>
        </p:nvSpPr>
        <p:spPr bwMode="auto">
          <a:xfrm>
            <a:off x="5324475" y="1785938"/>
            <a:ext cx="182563" cy="18256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6397" name="Group 12"/>
          <p:cNvGrpSpPr>
            <a:grpSpLocks/>
          </p:cNvGrpSpPr>
          <p:nvPr/>
        </p:nvGrpSpPr>
        <p:grpSpPr bwMode="auto">
          <a:xfrm>
            <a:off x="4400550" y="2414588"/>
            <a:ext cx="3033713" cy="1500187"/>
            <a:chOff x="976" y="1216"/>
            <a:chExt cx="1911" cy="945"/>
          </a:xfrm>
        </p:grpSpPr>
        <p:sp>
          <p:nvSpPr>
            <p:cNvPr id="16428" name="Oval 13"/>
            <p:cNvSpPr>
              <a:spLocks noChangeArrowheads="1"/>
            </p:cNvSpPr>
            <p:nvPr/>
          </p:nvSpPr>
          <p:spPr bwMode="auto">
            <a:xfrm>
              <a:off x="1269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29" name="Oval 14"/>
            <p:cNvSpPr>
              <a:spLocks noChangeArrowheads="1"/>
            </p:cNvSpPr>
            <p:nvPr/>
          </p:nvSpPr>
          <p:spPr bwMode="auto">
            <a:xfrm>
              <a:off x="1651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0" name="Oval 15"/>
            <p:cNvSpPr>
              <a:spLocks noChangeArrowheads="1"/>
            </p:cNvSpPr>
            <p:nvPr/>
          </p:nvSpPr>
          <p:spPr bwMode="auto">
            <a:xfrm>
              <a:off x="2033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1" name="Oval 16"/>
            <p:cNvSpPr>
              <a:spLocks noChangeArrowheads="1"/>
            </p:cNvSpPr>
            <p:nvPr/>
          </p:nvSpPr>
          <p:spPr bwMode="auto">
            <a:xfrm>
              <a:off x="2414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2" name="Arc 17"/>
            <p:cNvSpPr>
              <a:spLocks/>
            </p:cNvSpPr>
            <p:nvPr/>
          </p:nvSpPr>
          <p:spPr bwMode="auto">
            <a:xfrm rot="1531766" flipH="1">
              <a:off x="1311" y="121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3" name="Arc 18"/>
            <p:cNvSpPr>
              <a:spLocks/>
            </p:cNvSpPr>
            <p:nvPr/>
          </p:nvSpPr>
          <p:spPr bwMode="auto">
            <a:xfrm rot="1531766" flipH="1">
              <a:off x="1695" y="121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4" name="Arc 19"/>
            <p:cNvSpPr>
              <a:spLocks/>
            </p:cNvSpPr>
            <p:nvPr/>
          </p:nvSpPr>
          <p:spPr bwMode="auto">
            <a:xfrm rot="1531766" flipH="1">
              <a:off x="2068" y="1222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5" name="Arc 20"/>
            <p:cNvSpPr>
              <a:spLocks/>
            </p:cNvSpPr>
            <p:nvPr/>
          </p:nvSpPr>
          <p:spPr bwMode="auto">
            <a:xfrm rot="1531766" flipH="1">
              <a:off x="2416" y="123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6" name="Arc 21"/>
            <p:cNvSpPr>
              <a:spLocks/>
            </p:cNvSpPr>
            <p:nvPr/>
          </p:nvSpPr>
          <p:spPr bwMode="auto">
            <a:xfrm rot="1531766" flipH="1">
              <a:off x="976" y="1243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7" name="Oval 22"/>
            <p:cNvSpPr>
              <a:spLocks noChangeArrowheads="1"/>
            </p:cNvSpPr>
            <p:nvPr/>
          </p:nvSpPr>
          <p:spPr bwMode="auto">
            <a:xfrm>
              <a:off x="2064" y="1740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8" name="Oval 23"/>
            <p:cNvSpPr>
              <a:spLocks noChangeArrowheads="1"/>
            </p:cNvSpPr>
            <p:nvPr/>
          </p:nvSpPr>
          <p:spPr bwMode="auto">
            <a:xfrm>
              <a:off x="1764" y="126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9" name="Oval 24"/>
            <p:cNvSpPr>
              <a:spLocks noChangeArrowheads="1"/>
            </p:cNvSpPr>
            <p:nvPr/>
          </p:nvSpPr>
          <p:spPr bwMode="auto">
            <a:xfrm>
              <a:off x="1302" y="146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0" name="Oval 25"/>
            <p:cNvSpPr>
              <a:spLocks noChangeArrowheads="1"/>
            </p:cNvSpPr>
            <p:nvPr/>
          </p:nvSpPr>
          <p:spPr bwMode="auto">
            <a:xfrm>
              <a:off x="1332" y="204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1" name="Oval 26"/>
            <p:cNvSpPr>
              <a:spLocks noChangeArrowheads="1"/>
            </p:cNvSpPr>
            <p:nvPr/>
          </p:nvSpPr>
          <p:spPr bwMode="auto">
            <a:xfrm>
              <a:off x="1692" y="1698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2" name="Oval 27"/>
            <p:cNvSpPr>
              <a:spLocks noChangeArrowheads="1"/>
            </p:cNvSpPr>
            <p:nvPr/>
          </p:nvSpPr>
          <p:spPr bwMode="auto">
            <a:xfrm>
              <a:off x="1320" y="129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3" name="Oval 28"/>
            <p:cNvSpPr>
              <a:spLocks noChangeArrowheads="1"/>
            </p:cNvSpPr>
            <p:nvPr/>
          </p:nvSpPr>
          <p:spPr bwMode="auto">
            <a:xfrm>
              <a:off x="2268" y="209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4" name="Oval 29"/>
            <p:cNvSpPr>
              <a:spLocks noChangeArrowheads="1"/>
            </p:cNvSpPr>
            <p:nvPr/>
          </p:nvSpPr>
          <p:spPr bwMode="auto">
            <a:xfrm>
              <a:off x="2430" y="167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5" name="Oval 30"/>
            <p:cNvSpPr>
              <a:spLocks noChangeArrowheads="1"/>
            </p:cNvSpPr>
            <p:nvPr/>
          </p:nvSpPr>
          <p:spPr bwMode="auto">
            <a:xfrm>
              <a:off x="2082" y="1380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6" name="Oval 31"/>
            <p:cNvSpPr>
              <a:spLocks noChangeArrowheads="1"/>
            </p:cNvSpPr>
            <p:nvPr/>
          </p:nvSpPr>
          <p:spPr bwMode="auto">
            <a:xfrm>
              <a:off x="1668" y="143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7" name="Oval 32"/>
            <p:cNvSpPr>
              <a:spLocks noChangeArrowheads="1"/>
            </p:cNvSpPr>
            <p:nvPr/>
          </p:nvSpPr>
          <p:spPr bwMode="auto">
            <a:xfrm>
              <a:off x="1644" y="1902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8" name="Line 33"/>
            <p:cNvSpPr>
              <a:spLocks noChangeShapeType="1"/>
            </p:cNvSpPr>
            <p:nvPr/>
          </p:nvSpPr>
          <p:spPr bwMode="auto">
            <a:xfrm>
              <a:off x="1782" y="1740"/>
              <a:ext cx="282" cy="3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49" name="Line 34"/>
            <p:cNvSpPr>
              <a:spLocks noChangeShapeType="1"/>
            </p:cNvSpPr>
            <p:nvPr/>
          </p:nvSpPr>
          <p:spPr bwMode="auto">
            <a:xfrm flipV="1">
              <a:off x="1362" y="1464"/>
              <a:ext cx="330" cy="3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0" name="Line 35"/>
            <p:cNvSpPr>
              <a:spLocks noChangeShapeType="1"/>
            </p:cNvSpPr>
            <p:nvPr/>
          </p:nvSpPr>
          <p:spPr bwMode="auto">
            <a:xfrm flipV="1">
              <a:off x="1410" y="1950"/>
              <a:ext cx="246" cy="126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1" name="Line 36"/>
            <p:cNvSpPr>
              <a:spLocks noChangeShapeType="1"/>
            </p:cNvSpPr>
            <p:nvPr/>
          </p:nvSpPr>
          <p:spPr bwMode="auto">
            <a:xfrm flipV="1">
              <a:off x="2106" y="1698"/>
              <a:ext cx="348" cy="8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2" name="Line 37"/>
            <p:cNvSpPr>
              <a:spLocks noChangeShapeType="1"/>
            </p:cNvSpPr>
            <p:nvPr/>
          </p:nvSpPr>
          <p:spPr bwMode="auto">
            <a:xfrm flipV="1">
              <a:off x="1680" y="1806"/>
              <a:ext cx="408" cy="138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3" name="Line 38"/>
            <p:cNvSpPr>
              <a:spLocks noChangeShapeType="1"/>
            </p:cNvSpPr>
            <p:nvPr/>
          </p:nvSpPr>
          <p:spPr bwMode="auto">
            <a:xfrm flipV="1">
              <a:off x="1722" y="1410"/>
              <a:ext cx="366" cy="6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4" name="Line 39"/>
            <p:cNvSpPr>
              <a:spLocks noChangeShapeType="1"/>
            </p:cNvSpPr>
            <p:nvPr/>
          </p:nvSpPr>
          <p:spPr bwMode="auto">
            <a:xfrm flipV="1">
              <a:off x="1398" y="1278"/>
              <a:ext cx="342" cy="4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5" name="Line 40"/>
            <p:cNvSpPr>
              <a:spLocks noChangeShapeType="1"/>
            </p:cNvSpPr>
            <p:nvPr/>
          </p:nvSpPr>
          <p:spPr bwMode="auto">
            <a:xfrm>
              <a:off x="1830" y="1302"/>
              <a:ext cx="300" cy="11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22139" name="Group 283"/>
          <p:cNvGraphicFramePr>
            <a:graphicFrameLocks noGrp="1"/>
          </p:cNvGraphicFramePr>
          <p:nvPr/>
        </p:nvGraphicFramePr>
        <p:xfrm>
          <a:off x="3381375" y="4511675"/>
          <a:ext cx="2465388" cy="2038351"/>
        </p:xfrm>
        <a:graphic>
          <a:graphicData uri="http://schemas.openxmlformats.org/drawingml/2006/table">
            <a:tbl>
              <a:tblPr/>
              <a:tblGrid>
                <a:gridCol w="493713"/>
                <a:gridCol w="492125"/>
                <a:gridCol w="493712"/>
                <a:gridCol w="492125"/>
                <a:gridCol w="493713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predicted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vert="eaVert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observed</a:t>
                      </a:r>
                    </a:p>
                  </a:txBody>
                  <a:tcPr marL="0" marR="0" marT="0" marB="0" vert="eaVert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0" y="228600"/>
            <a:ext cx="917575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The DSSP Code</a:t>
            </a:r>
          </a:p>
          <a:p>
            <a:endParaRPr lang="en-US" sz="2000" b="1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There are several methods for defining protein secondary structure </a:t>
            </a:r>
          </a:p>
          <a:p>
            <a:r>
              <a:rPr lang="en-US">
                <a:latin typeface="Calibri" pitchFamily="34" charset="0"/>
              </a:rPr>
              <a:t>(e.g. STRIDE</a:t>
            </a:r>
            <a:r>
              <a:rPr lang="en-US" baseline="30000">
                <a:latin typeface="Calibri" pitchFamily="34" charset="0"/>
                <a:hlinkClick r:id="rId3"/>
              </a:rPr>
              <a:t>[1]</a:t>
            </a:r>
            <a:r>
              <a:rPr lang="en-US">
                <a:latin typeface="Calibri" pitchFamily="34" charset="0"/>
              </a:rPr>
              <a:t>, but DEFINE</a:t>
            </a:r>
            <a:r>
              <a:rPr lang="en-US" baseline="30000">
                <a:latin typeface="Calibri" pitchFamily="34" charset="0"/>
                <a:hlinkClick r:id="rId3"/>
              </a:rPr>
              <a:t>[2]</a:t>
            </a:r>
            <a:r>
              <a:rPr lang="en-US">
                <a:latin typeface="Calibri" pitchFamily="34" charset="0"/>
              </a:rPr>
              <a:t>) the Dictionary of Protein Secondary Structure, DSSP, </a:t>
            </a:r>
            <a:r>
              <a:rPr lang="en-US" baseline="30000">
                <a:latin typeface="Calibri" pitchFamily="34" charset="0"/>
                <a:hlinkClick r:id="rId3"/>
              </a:rPr>
              <a:t>[3]</a:t>
            </a:r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</a:rPr>
              <a:t>method is commonly used to describe the protein secondary structure with single </a:t>
            </a:r>
          </a:p>
          <a:p>
            <a:r>
              <a:rPr lang="en-US">
                <a:latin typeface="Calibri" pitchFamily="34" charset="0"/>
              </a:rPr>
              <a:t>letter codes. The secondary structure is assigned based on hydrogen bonding patterns </a:t>
            </a:r>
          </a:p>
          <a:p>
            <a:r>
              <a:rPr lang="en-US">
                <a:latin typeface="Calibri" pitchFamily="34" charset="0"/>
              </a:rPr>
              <a:t>as those initially proposed by Pauling et al. in 1951 (before any </a:t>
            </a:r>
            <a:r>
              <a:rPr lang="en-US">
                <a:latin typeface="Calibri" pitchFamily="34" charset="0"/>
                <a:hlinkClick r:id="rId4" tooltip="Protein structure"/>
              </a:rPr>
              <a:t>protein structure</a:t>
            </a:r>
            <a:r>
              <a:rPr lang="en-US">
                <a:latin typeface="Calibri" pitchFamily="34" charset="0"/>
              </a:rPr>
              <a:t> had </a:t>
            </a:r>
          </a:p>
          <a:p>
            <a:r>
              <a:rPr lang="en-US">
                <a:latin typeface="Calibri" pitchFamily="34" charset="0"/>
              </a:rPr>
              <a:t>ever been experimentally determined). There are eight types of secondary structure </a:t>
            </a:r>
          </a:p>
          <a:p>
            <a:r>
              <a:rPr lang="en-US">
                <a:latin typeface="Calibri" pitchFamily="34" charset="0"/>
              </a:rPr>
              <a:t>that DSSP defines: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G = 3-turn helix (</a:t>
            </a:r>
            <a:r>
              <a:rPr lang="en-US">
                <a:latin typeface="Calibri" pitchFamily="34" charset="0"/>
                <a:hlinkClick r:id="rId5" tooltip="3 10 helix"/>
              </a:rPr>
              <a:t>3</a:t>
            </a:r>
            <a:r>
              <a:rPr lang="en-US" baseline="-25000">
                <a:latin typeface="Calibri" pitchFamily="34" charset="0"/>
                <a:hlinkClick r:id="rId5" tooltip="3 10 helix"/>
              </a:rPr>
              <a:t>10</a:t>
            </a:r>
            <a:r>
              <a:rPr lang="en-US">
                <a:latin typeface="Calibri" pitchFamily="34" charset="0"/>
                <a:hlinkClick r:id="rId5" tooltip="3 10 helix"/>
              </a:rPr>
              <a:t> helix</a:t>
            </a:r>
            <a:r>
              <a:rPr lang="en-US">
                <a:latin typeface="Calibri" pitchFamily="34" charset="0"/>
              </a:rPr>
              <a:t>). Min length 3 residues.</a:t>
            </a:r>
          </a:p>
          <a:p>
            <a:r>
              <a:rPr lang="en-US">
                <a:latin typeface="Calibri" pitchFamily="34" charset="0"/>
              </a:rPr>
              <a:t>H = 4-turn helix (</a:t>
            </a:r>
            <a:r>
              <a:rPr lang="en-US">
                <a:latin typeface="Calibri" pitchFamily="34" charset="0"/>
                <a:hlinkClick r:id="rId6" tooltip="Α helix"/>
              </a:rPr>
              <a:t>α helix</a:t>
            </a:r>
            <a:r>
              <a:rPr lang="en-US">
                <a:latin typeface="Calibri" pitchFamily="34" charset="0"/>
              </a:rPr>
              <a:t>). Min length 4 residues.</a:t>
            </a:r>
          </a:p>
          <a:p>
            <a:r>
              <a:rPr lang="en-US">
                <a:latin typeface="Calibri" pitchFamily="34" charset="0"/>
              </a:rPr>
              <a:t>I = 5-turn helix (</a:t>
            </a:r>
            <a:r>
              <a:rPr lang="en-US">
                <a:latin typeface="Calibri" pitchFamily="34" charset="0"/>
                <a:hlinkClick r:id="rId7" tooltip="Π helix"/>
              </a:rPr>
              <a:t>π helix</a:t>
            </a:r>
            <a:r>
              <a:rPr lang="en-US">
                <a:latin typeface="Calibri" pitchFamily="34" charset="0"/>
              </a:rPr>
              <a:t>). Min length 5 residues.</a:t>
            </a:r>
          </a:p>
          <a:p>
            <a:r>
              <a:rPr lang="en-US">
                <a:latin typeface="Calibri" pitchFamily="34" charset="0"/>
              </a:rPr>
              <a:t>T = hydrogen bonded turn (3, 4 or 5 turn)</a:t>
            </a:r>
          </a:p>
          <a:p>
            <a:r>
              <a:rPr lang="en-US">
                <a:latin typeface="Calibri" pitchFamily="34" charset="0"/>
              </a:rPr>
              <a:t>E = extended strand in parallel and/or anti-parallel </a:t>
            </a:r>
            <a:r>
              <a:rPr lang="en-US">
                <a:latin typeface="Calibri" pitchFamily="34" charset="0"/>
                <a:hlinkClick r:id="rId8" tooltip="Β-sheet"/>
              </a:rPr>
              <a:t>β-sheet</a:t>
            </a:r>
            <a:r>
              <a:rPr lang="en-US">
                <a:latin typeface="Calibri" pitchFamily="34" charset="0"/>
              </a:rPr>
              <a:t> conformation. Min length 2 residues.</a:t>
            </a:r>
          </a:p>
          <a:p>
            <a:r>
              <a:rPr lang="en-US">
                <a:latin typeface="Calibri" pitchFamily="34" charset="0"/>
              </a:rPr>
              <a:t>B = residue in isolated β-bridge (single pair β-sheet hydrogen bond formation)</a:t>
            </a:r>
          </a:p>
          <a:p>
            <a:r>
              <a:rPr lang="en-US">
                <a:latin typeface="Calibri" pitchFamily="34" charset="0"/>
              </a:rPr>
              <a:t>S = bend (the only non-hydrogen-bond based assignment)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1"/>
          <p:cNvSpPr>
            <a:spLocks noChangeArrowheads="1"/>
          </p:cNvSpPr>
          <p:nvPr/>
        </p:nvSpPr>
        <p:spPr bwMode="auto">
          <a:xfrm>
            <a:off x="501650" y="257175"/>
            <a:ext cx="83058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Amino acid residues which are not in any of the above conformations are assigned as the eighth type 'Coil': often codified as ' ' (space), C (coil) or '-' (dash). The helices (G,H and I) and sheet conformations are all required to have a reasonable length. This means that 2 adjacent residues in the primary structure must form the same hydrogen bonding pattern. </a:t>
            </a:r>
          </a:p>
          <a:p>
            <a:r>
              <a:rPr lang="en-US">
                <a:latin typeface="Calibri" pitchFamily="34" charset="0"/>
              </a:rPr>
              <a:t>If the helix or sheet hydrogen bonding pattern is too short they are designated as T or B, respectively. Other protein secondary structure assignment categories exist </a:t>
            </a:r>
          </a:p>
          <a:p>
            <a:r>
              <a:rPr lang="en-US">
                <a:latin typeface="Calibri" pitchFamily="34" charset="0"/>
              </a:rPr>
              <a:t>(sharp turns, Omega loops etc.), but they are less frequently used.</a:t>
            </a: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DSSP H-bond definition</a:t>
            </a:r>
          </a:p>
          <a:p>
            <a:r>
              <a:rPr lang="en-US">
                <a:latin typeface="Calibri" pitchFamily="34" charset="0"/>
              </a:rPr>
              <a:t>Secondary structure is defined by </a:t>
            </a:r>
            <a:r>
              <a:rPr lang="en-US">
                <a:latin typeface="Calibri" pitchFamily="34" charset="0"/>
                <a:hlinkClick r:id="rId3" tooltip="Hydrogen bond"/>
              </a:rPr>
              <a:t>hydrogen bonding</a:t>
            </a:r>
            <a:r>
              <a:rPr lang="en-US">
                <a:latin typeface="Calibri" pitchFamily="34" charset="0"/>
              </a:rPr>
              <a:t>, so the exact definition of a hydrogen bond is critical. The standard H-bond definition for secondary structure is that of </a:t>
            </a:r>
            <a:r>
              <a:rPr lang="en-US">
                <a:latin typeface="Calibri" pitchFamily="34" charset="0"/>
                <a:hlinkClick r:id="rId4" tooltip="DSSP"/>
              </a:rPr>
              <a:t>DSSP</a:t>
            </a:r>
            <a:r>
              <a:rPr lang="en-US">
                <a:latin typeface="Calibri" pitchFamily="34" charset="0"/>
              </a:rPr>
              <a:t>, which is a purely electrostatic model. It assigns charges of </a:t>
            </a:r>
          </a:p>
          <a:p>
            <a:r>
              <a:rPr lang="en-US">
                <a:latin typeface="Calibri" pitchFamily="34" charset="0"/>
              </a:rPr>
              <a:t>to the carbonyl carbon and oxygen, respectively, and charges of to the amide nitrogen and hydrogen, respectively. The electrostatic energy is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According to </a:t>
            </a:r>
            <a:r>
              <a:rPr lang="en-US">
                <a:latin typeface="Calibri" pitchFamily="34" charset="0"/>
                <a:hlinkClick r:id="rId4" tooltip="DSSP"/>
              </a:rPr>
              <a:t>DSSP</a:t>
            </a:r>
            <a:r>
              <a:rPr lang="en-US">
                <a:latin typeface="Calibri" pitchFamily="34" charset="0"/>
              </a:rPr>
              <a:t>, an H-bond exists if and only if </a:t>
            </a:r>
            <a:r>
              <a:rPr lang="en-US" i="1">
                <a:latin typeface="Calibri" pitchFamily="34" charset="0"/>
              </a:rPr>
              <a:t>E</a:t>
            </a:r>
            <a:r>
              <a:rPr lang="en-US">
                <a:latin typeface="Calibri" pitchFamily="34" charset="0"/>
              </a:rPr>
              <a:t> is less than -0.5 kcal/mol. Although the DSSP formula is a relatively crude approximation of the </a:t>
            </a:r>
            <a:r>
              <a:rPr lang="en-US" i="1">
                <a:latin typeface="Calibri" pitchFamily="34" charset="0"/>
              </a:rPr>
              <a:t>physical</a:t>
            </a:r>
            <a:r>
              <a:rPr lang="en-US">
                <a:latin typeface="Calibri" pitchFamily="34" charset="0"/>
              </a:rPr>
              <a:t> H-bond energy, it is generally accepted as a tool for defining secondary structure.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962400"/>
            <a:ext cx="971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00600"/>
            <a:ext cx="423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010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ovéPole 4"/>
          <p:cNvSpPr txBox="1">
            <a:spLocks noChangeArrowheads="1"/>
          </p:cNvSpPr>
          <p:nvPr/>
        </p:nvSpPr>
        <p:spPr bwMode="auto">
          <a:xfrm>
            <a:off x="152400" y="5486400"/>
            <a:ext cx="7853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Curvature in secondary structures for (a) α-helices and (b) β-strands for the three programs' </a:t>
            </a:r>
          </a:p>
          <a:p>
            <a:r>
              <a:rPr lang="en-US" sz="1600">
                <a:latin typeface="Calibri" pitchFamily="34" charset="0"/>
              </a:rPr>
              <a:t>definitions. The x-axis represents curvature in degrees in a given bin, with the y-axis </a:t>
            </a:r>
          </a:p>
          <a:p>
            <a:r>
              <a:rPr lang="en-US" sz="1600">
                <a:latin typeface="Calibri" pitchFamily="34" charset="0"/>
              </a:rPr>
              <a:t>representing the percentage of residues in that bin. In (a) the bins &gt;170° are omitted to </a:t>
            </a:r>
          </a:p>
          <a:p>
            <a:r>
              <a:rPr lang="en-US" sz="1600">
                <a:latin typeface="Calibri" pitchFamily="34" charset="0"/>
              </a:rPr>
              <a:t>show the distribution in the more distorted region more clearly.</a:t>
            </a:r>
          </a:p>
          <a:p>
            <a:r>
              <a:rPr lang="en-US" sz="1600">
                <a:latin typeface="Calibri" pitchFamily="34" charset="0"/>
              </a:rPr>
              <a:t>Cubellis </a:t>
            </a:r>
            <a:r>
              <a:rPr lang="en-US" sz="1600" i="1">
                <a:latin typeface="Calibri" pitchFamily="34" charset="0"/>
              </a:rPr>
              <a:t>et al.</a:t>
            </a:r>
            <a:r>
              <a:rPr lang="en-US" sz="1600">
                <a:latin typeface="Calibri" pitchFamily="34" charset="0"/>
              </a:rPr>
              <a:t> </a:t>
            </a:r>
            <a:r>
              <a:rPr lang="en-US" sz="1600" i="1">
                <a:latin typeface="Calibri" pitchFamily="34" charset="0"/>
              </a:rPr>
              <a:t>BMC Bioinformatics</a:t>
            </a:r>
            <a:r>
              <a:rPr lang="en-US" sz="1600">
                <a:latin typeface="Calibri" pitchFamily="34" charset="0"/>
              </a:rPr>
              <a:t> 2005 </a:t>
            </a:r>
            <a:r>
              <a:rPr lang="en-US" sz="1600" b="1">
                <a:latin typeface="Calibri" pitchFamily="34" charset="0"/>
              </a:rPr>
              <a:t>6</a:t>
            </a:r>
            <a:r>
              <a:rPr lang="en-US" sz="1600">
                <a:latin typeface="Calibri" pitchFamily="34" charset="0"/>
              </a:rPr>
              <a:t>(Suppl 4):S8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"/>
            <a:ext cx="73247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ovéPole 4"/>
          <p:cNvSpPr txBox="1">
            <a:spLocks noChangeArrowheads="1"/>
          </p:cNvSpPr>
          <p:nvPr/>
        </p:nvSpPr>
        <p:spPr bwMode="auto">
          <a:xfrm>
            <a:off x="304800" y="5715000"/>
            <a:ext cx="8702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Available views of the secondary structure assignment created by STRIDE from the sample </a:t>
            </a:r>
          </a:p>
          <a:p>
            <a:r>
              <a:rPr lang="en-US">
                <a:latin typeface="Calibri" pitchFamily="34" charset="0"/>
              </a:rPr>
              <a:t>structure 456c. Center top, original STRIDE output; left, contact map; right, Ramachandran </a:t>
            </a:r>
          </a:p>
          <a:p>
            <a:r>
              <a:rPr lang="en-US">
                <a:latin typeface="Calibri" pitchFamily="34" charset="0"/>
              </a:rPr>
              <a:t>plot; bottom, cartoon representation of secondary structure.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685800" y="5029200"/>
            <a:ext cx="8023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Distribution obtained from non-redundant pdb_select dataset (March 2006); </a:t>
            </a:r>
          </a:p>
          <a:p>
            <a:r>
              <a:rPr lang="en-US">
                <a:latin typeface="Calibri" pitchFamily="34" charset="0"/>
              </a:rPr>
              <a:t>Secondary structure assigned by DSSP; 8 conformational states reduced to 3 states: </a:t>
            </a:r>
          </a:p>
          <a:p>
            <a:r>
              <a:rPr lang="en-US">
                <a:latin typeface="Calibri" pitchFamily="34" charset="0"/>
              </a:rPr>
              <a:t>H=HGI, E=EB, C=STC; Visible are mixtures of (gaussian) distributions, resulting also </a:t>
            </a:r>
          </a:p>
          <a:p>
            <a:r>
              <a:rPr lang="en-US">
                <a:latin typeface="Calibri" pitchFamily="34" charset="0"/>
              </a:rPr>
              <a:t>from the reduction of DSSP states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38195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762000"/>
            <a:ext cx="2460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600200"/>
            <a:ext cx="4210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ovéPole 6"/>
          <p:cNvSpPr txBox="1">
            <a:spLocks noChangeArrowheads="1"/>
          </p:cNvSpPr>
          <p:nvPr/>
        </p:nvSpPr>
        <p:spPr bwMode="auto">
          <a:xfrm>
            <a:off x="152400" y="4038600"/>
            <a:ext cx="8991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x</a:t>
            </a:r>
            <a:r>
              <a:rPr lang="en-US" i="1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 jsou vstupy neuronu</a:t>
            </a:r>
          </a:p>
          <a:p>
            <a:r>
              <a:rPr lang="en-US" i="1">
                <a:latin typeface="Calibri" pitchFamily="34" charset="0"/>
              </a:rPr>
              <a:t>w</a:t>
            </a:r>
            <a:r>
              <a:rPr lang="en-US" i="1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 jsou synaptické váhy</a:t>
            </a:r>
          </a:p>
          <a:p>
            <a:r>
              <a:rPr lang="el-GR">
                <a:latin typeface="Calibri" pitchFamily="34" charset="0"/>
              </a:rPr>
              <a:t>Θ </a:t>
            </a:r>
            <a:r>
              <a:rPr lang="en-US">
                <a:latin typeface="Calibri" pitchFamily="34" charset="0"/>
              </a:rPr>
              <a:t>je práh</a:t>
            </a:r>
          </a:p>
          <a:p>
            <a:r>
              <a:rPr lang="en-US" i="1">
                <a:latin typeface="Calibri" pitchFamily="34" charset="0"/>
              </a:rPr>
              <a:t>S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) je přenosová funkce neuronu (někdy aktivační funkce)</a:t>
            </a:r>
          </a:p>
          <a:p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 je výstup neuronu</a:t>
            </a:r>
          </a:p>
          <a:p>
            <a:r>
              <a:rPr lang="en-US">
                <a:latin typeface="Calibri" pitchFamily="34" charset="0"/>
              </a:rPr>
              <a:t>Velikost vah </a:t>
            </a:r>
            <a:r>
              <a:rPr lang="en-US" i="1">
                <a:latin typeface="Calibri" pitchFamily="34" charset="0"/>
              </a:rPr>
              <a:t>w</a:t>
            </a:r>
            <a:r>
              <a:rPr lang="en-US" i="1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 vyjadřuje uložení zkušeností do neuronu. Čím je vyšší hodnota, tím je daný </a:t>
            </a:r>
          </a:p>
          <a:p>
            <a:r>
              <a:rPr lang="en-US">
                <a:latin typeface="Calibri" pitchFamily="34" charset="0"/>
              </a:rPr>
              <a:t>vstup důležitější. V biologickém neuronu práh </a:t>
            </a:r>
            <a:r>
              <a:rPr lang="el-GR">
                <a:latin typeface="Calibri" pitchFamily="34" charset="0"/>
              </a:rPr>
              <a:t>Θ </a:t>
            </a:r>
            <a:r>
              <a:rPr lang="en-US">
                <a:latin typeface="Calibri" pitchFamily="34" charset="0"/>
              </a:rPr>
              <a:t>označuje prahovou hodnotu aktivace neuronu. </a:t>
            </a:r>
          </a:p>
          <a:p>
            <a:r>
              <a:rPr lang="en-US">
                <a:latin typeface="Calibri" pitchFamily="34" charset="0"/>
              </a:rPr>
              <a:t>Tzn. je-li                        menší než práh, neuron je v pasivním stavu.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6248400"/>
            <a:ext cx="704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ovéPole 3"/>
          <p:cNvSpPr txBox="1">
            <a:spLocks noChangeArrowheads="1"/>
          </p:cNvSpPr>
          <p:nvPr/>
        </p:nvSpPr>
        <p:spPr bwMode="auto">
          <a:xfrm>
            <a:off x="152400" y="152400"/>
            <a:ext cx="885666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 </a:t>
            </a:r>
            <a:r>
              <a:rPr lang="en-US" sz="1400" b="1">
                <a:latin typeface="Calibri" pitchFamily="34" charset="0"/>
              </a:rPr>
              <a:t>hidden Markov model</a:t>
            </a:r>
            <a:r>
              <a:rPr lang="en-US" sz="1400">
                <a:latin typeface="Calibri" pitchFamily="34" charset="0"/>
              </a:rPr>
              <a:t> (</a:t>
            </a:r>
            <a:r>
              <a:rPr lang="en-US" sz="1400" b="1">
                <a:latin typeface="Calibri" pitchFamily="34" charset="0"/>
              </a:rPr>
              <a:t>HMM</a:t>
            </a:r>
            <a:r>
              <a:rPr lang="en-US" sz="1400">
                <a:latin typeface="Calibri" pitchFamily="34" charset="0"/>
              </a:rPr>
              <a:t>) is a </a:t>
            </a:r>
            <a:r>
              <a:rPr lang="en-US" sz="1400" u="sng">
                <a:latin typeface="Calibri" pitchFamily="34" charset="0"/>
                <a:hlinkClick r:id="rId3" tooltip="Statistical model"/>
              </a:rPr>
              <a:t>statistical model</a:t>
            </a:r>
            <a:r>
              <a:rPr lang="en-US" sz="1400">
                <a:latin typeface="Calibri" pitchFamily="34" charset="0"/>
              </a:rPr>
              <a:t> in which the system being modeled is assumed to be </a:t>
            </a:r>
          </a:p>
          <a:p>
            <a:r>
              <a:rPr lang="en-US" sz="1400">
                <a:latin typeface="Calibri" pitchFamily="34" charset="0"/>
              </a:rPr>
              <a:t>a </a:t>
            </a:r>
            <a:r>
              <a:rPr lang="en-US" sz="1400" u="sng">
                <a:latin typeface="Calibri" pitchFamily="34" charset="0"/>
                <a:hlinkClick r:id="rId4" tooltip="Markov process"/>
              </a:rPr>
              <a:t>Markov process</a:t>
            </a:r>
            <a:r>
              <a:rPr lang="en-US" sz="1400">
                <a:latin typeface="Calibri" pitchFamily="34" charset="0"/>
              </a:rPr>
              <a:t> with unobserved state. An HMM can be considered as the simplest </a:t>
            </a:r>
            <a:r>
              <a:rPr lang="en-US" sz="1400" u="sng">
                <a:latin typeface="Calibri" pitchFamily="34" charset="0"/>
                <a:hlinkClick r:id="rId5" tooltip="Dynamic Bayesian network"/>
              </a:rPr>
              <a:t>dynamic Bayesian network</a:t>
            </a:r>
            <a:r>
              <a:rPr lang="en-US" sz="1400">
                <a:latin typeface="Calibri" pitchFamily="34" charset="0"/>
              </a:rPr>
              <a:t>.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In a regular </a:t>
            </a:r>
            <a:r>
              <a:rPr lang="en-US" sz="1400" u="sng">
                <a:latin typeface="Calibri" pitchFamily="34" charset="0"/>
                <a:hlinkClick r:id="rId6" tooltip="Markov model"/>
              </a:rPr>
              <a:t>Markov model</a:t>
            </a:r>
            <a:r>
              <a:rPr lang="en-US" sz="1400">
                <a:latin typeface="Calibri" pitchFamily="34" charset="0"/>
              </a:rPr>
              <a:t>, the state is directly visible to the observer, and therefore the state transition probabilities </a:t>
            </a:r>
          </a:p>
          <a:p>
            <a:r>
              <a:rPr lang="en-US" sz="1400">
                <a:latin typeface="Calibri" pitchFamily="34" charset="0"/>
              </a:rPr>
              <a:t>are the only parameters. In a </a:t>
            </a:r>
            <a:r>
              <a:rPr lang="en-US" sz="1400" i="1">
                <a:latin typeface="Calibri" pitchFamily="34" charset="0"/>
              </a:rPr>
              <a:t>hidden</a:t>
            </a:r>
            <a:r>
              <a:rPr lang="en-US" sz="1400">
                <a:latin typeface="Calibri" pitchFamily="34" charset="0"/>
              </a:rPr>
              <a:t> Markov model, the state is not directly visible, but output dependent on the state </a:t>
            </a:r>
          </a:p>
          <a:p>
            <a:r>
              <a:rPr lang="en-US" sz="1400">
                <a:latin typeface="Calibri" pitchFamily="34" charset="0"/>
              </a:rPr>
              <a:t>is visible. </a:t>
            </a:r>
          </a:p>
          <a:p>
            <a:r>
              <a:rPr lang="en-US" sz="1400">
                <a:latin typeface="Calibri" pitchFamily="34" charset="0"/>
              </a:rPr>
              <a:t>Each state has a probability distribution over the possible output tokens. Therefore the sequence of tokens generated </a:t>
            </a:r>
          </a:p>
          <a:p>
            <a:r>
              <a:rPr lang="en-US" sz="1400">
                <a:latin typeface="Calibri" pitchFamily="34" charset="0"/>
              </a:rPr>
              <a:t>by an HMM gives some information about the sequence of states. Note that the adjective 'hidden' refers to the state </a:t>
            </a:r>
          </a:p>
          <a:p>
            <a:r>
              <a:rPr lang="en-US" sz="1400">
                <a:latin typeface="Calibri" pitchFamily="34" charset="0"/>
              </a:rPr>
              <a:t>sequence through which the model passes, not to the parameters of the model; Even if the model parameters are </a:t>
            </a:r>
          </a:p>
          <a:p>
            <a:r>
              <a:rPr lang="en-US" sz="1400">
                <a:latin typeface="Calibri" pitchFamily="34" charset="0"/>
              </a:rPr>
              <a:t>known exactly, the model is still 'hidden'.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Hidden Markov models are especially known for their application in </a:t>
            </a:r>
            <a:r>
              <a:rPr lang="en-US" sz="1400" u="sng">
                <a:latin typeface="Calibri" pitchFamily="34" charset="0"/>
                <a:hlinkClick r:id="rId7" tooltip="Time"/>
              </a:rPr>
              <a:t>temporal</a:t>
            </a:r>
            <a:r>
              <a:rPr lang="en-US" sz="1400">
                <a:latin typeface="Calibri" pitchFamily="34" charset="0"/>
              </a:rPr>
              <a:t> pattern recognition such </a:t>
            </a:r>
          </a:p>
          <a:p>
            <a:r>
              <a:rPr lang="en-US" sz="1400">
                <a:latin typeface="Calibri" pitchFamily="34" charset="0"/>
              </a:rPr>
              <a:t>as </a:t>
            </a:r>
            <a:r>
              <a:rPr lang="en-US" sz="1400" u="sng">
                <a:latin typeface="Calibri" pitchFamily="34" charset="0"/>
                <a:hlinkClick r:id="rId8" tooltip="Speech recognition"/>
              </a:rPr>
              <a:t>speech</a:t>
            </a:r>
            <a:r>
              <a:rPr lang="en-US" sz="1400">
                <a:latin typeface="Calibri" pitchFamily="34" charset="0"/>
              </a:rPr>
              <a:t>, </a:t>
            </a:r>
            <a:r>
              <a:rPr lang="en-US" sz="1400" u="sng">
                <a:latin typeface="Calibri" pitchFamily="34" charset="0"/>
                <a:hlinkClick r:id="rId9" tooltip="Handwriting recognition"/>
              </a:rPr>
              <a:t>handwriting</a:t>
            </a:r>
            <a:r>
              <a:rPr lang="en-US" sz="1400">
                <a:latin typeface="Calibri" pitchFamily="34" charset="0"/>
              </a:rPr>
              <a:t>, </a:t>
            </a:r>
            <a:r>
              <a:rPr lang="en-US" sz="1400" u="sng">
                <a:latin typeface="Calibri" pitchFamily="34" charset="0"/>
                <a:hlinkClick r:id="rId10" tooltip="Gesture recognition"/>
              </a:rPr>
              <a:t>gesture recognition</a:t>
            </a:r>
            <a:r>
              <a:rPr lang="en-US" sz="1400">
                <a:latin typeface="Calibri" pitchFamily="34" charset="0"/>
              </a:rPr>
              <a:t>, </a:t>
            </a:r>
            <a:r>
              <a:rPr lang="en-US" sz="1400" u="sng">
                <a:latin typeface="Calibri" pitchFamily="34" charset="0"/>
                <a:hlinkClick r:id="rId11" tooltip="Part-of-speech tagging"/>
              </a:rPr>
              <a:t>part-of-speech tagging</a:t>
            </a:r>
            <a:r>
              <a:rPr lang="en-US" sz="1400">
                <a:latin typeface="Calibri" pitchFamily="34" charset="0"/>
              </a:rPr>
              <a:t>, </a:t>
            </a:r>
            <a:r>
              <a:rPr lang="en-US" sz="1400" u="sng">
                <a:latin typeface="Calibri" pitchFamily="34" charset="0"/>
                <a:hlinkClick r:id="rId12" tooltip="Musical score"/>
              </a:rPr>
              <a:t>musical score</a:t>
            </a:r>
            <a:r>
              <a:rPr lang="en-US" sz="1400">
                <a:latin typeface="Calibri" pitchFamily="34" charset="0"/>
              </a:rPr>
              <a:t> following, </a:t>
            </a:r>
            <a:r>
              <a:rPr lang="en-US" sz="1400" u="sng">
                <a:latin typeface="Calibri" pitchFamily="34" charset="0"/>
                <a:hlinkClick r:id="rId13" tooltip="Partial discharge"/>
              </a:rPr>
              <a:t>partial discharges</a:t>
            </a:r>
            <a:r>
              <a:rPr lang="en-US" sz="1400">
                <a:latin typeface="Calibri" pitchFamily="34" charset="0"/>
              </a:rPr>
              <a:t> and </a:t>
            </a:r>
          </a:p>
          <a:p>
            <a:r>
              <a:rPr lang="en-US" sz="1400" u="sng">
                <a:latin typeface="Calibri" pitchFamily="34" charset="0"/>
                <a:hlinkClick r:id="rId14" tooltip="Bioinformatics"/>
              </a:rPr>
              <a:t>bioinformatics</a:t>
            </a:r>
            <a:r>
              <a:rPr lang="en-US" sz="1400">
                <a:latin typeface="Calibri" pitchFamily="34" charset="0"/>
              </a:rPr>
              <a:t>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8725" y="3124200"/>
            <a:ext cx="41052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ovéPole 5"/>
          <p:cNvSpPr txBox="1">
            <a:spLocks noChangeArrowheads="1"/>
          </p:cNvSpPr>
          <p:nvPr/>
        </p:nvSpPr>
        <p:spPr bwMode="auto">
          <a:xfrm>
            <a:off x="304800" y="3581400"/>
            <a:ext cx="51069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Probabilistic parameters of a hidden Markov model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 — states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 — possible observations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a</a:t>
            </a:r>
            <a:r>
              <a:rPr lang="en-US">
                <a:latin typeface="Calibri" pitchFamily="34" charset="0"/>
              </a:rPr>
              <a:t> — state transition probabilities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 — output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8134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ovéPole 4"/>
          <p:cNvSpPr txBox="1">
            <a:spLocks noChangeArrowheads="1"/>
          </p:cNvSpPr>
          <p:nvPr/>
        </p:nvSpPr>
        <p:spPr bwMode="auto">
          <a:xfrm>
            <a:off x="206375" y="533400"/>
            <a:ext cx="89376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diagram below shows the general architecture of an instantiated HMM. Each oval shape </a:t>
            </a:r>
          </a:p>
          <a:p>
            <a:r>
              <a:rPr lang="en-US">
                <a:latin typeface="Calibri" pitchFamily="34" charset="0"/>
              </a:rPr>
              <a:t>represents a random variable that can adopt any of a number of values. The random variable </a:t>
            </a:r>
          </a:p>
          <a:p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is the hidden state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(with the model from the above diagram,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 ∈ { 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 }).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random variable 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is the observation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(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 ∈ { 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 baseline="-25000"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 }). The arrows in </a:t>
            </a:r>
          </a:p>
          <a:p>
            <a:r>
              <a:rPr lang="en-US">
                <a:latin typeface="Calibri" pitchFamily="34" charset="0"/>
              </a:rPr>
              <a:t>the diagram (often called a </a:t>
            </a:r>
            <a:r>
              <a:rPr lang="en-US">
                <a:latin typeface="Calibri" pitchFamily="34" charset="0"/>
                <a:hlinkClick r:id="rId4" tooltip="Trellis (graph)"/>
              </a:rPr>
              <a:t>trellis diagram</a:t>
            </a:r>
            <a:r>
              <a:rPr lang="en-US">
                <a:latin typeface="Calibri" pitchFamily="34" charset="0"/>
              </a:rPr>
              <a:t>) denote conditional dependencies.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From the diagram, it is clear that the </a:t>
            </a:r>
            <a:r>
              <a:rPr lang="en-US">
                <a:latin typeface="Calibri" pitchFamily="34" charset="0"/>
                <a:hlinkClick r:id="rId5" tooltip="Conditional probability distribution"/>
              </a:rPr>
              <a:t>conditional probability distribution</a:t>
            </a:r>
            <a:r>
              <a:rPr lang="en-US">
                <a:latin typeface="Calibri" pitchFamily="34" charset="0"/>
              </a:rPr>
              <a:t> of the hidden </a:t>
            </a:r>
          </a:p>
          <a:p>
            <a:r>
              <a:rPr lang="en-US">
                <a:latin typeface="Calibri" pitchFamily="34" charset="0"/>
              </a:rPr>
              <a:t>variable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, given the value of the hidden variable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 − 1), depends </a:t>
            </a:r>
            <a:r>
              <a:rPr lang="en-US" i="1">
                <a:latin typeface="Calibri" pitchFamily="34" charset="0"/>
              </a:rPr>
              <a:t>only</a:t>
            </a:r>
            <a:r>
              <a:rPr lang="en-US">
                <a:latin typeface="Calibri" pitchFamily="34" charset="0"/>
              </a:rPr>
              <a:t> on </a:t>
            </a:r>
          </a:p>
          <a:p>
            <a:r>
              <a:rPr lang="en-US">
                <a:latin typeface="Calibri" pitchFamily="34" charset="0"/>
              </a:rPr>
              <a:t>the value of the hidden variable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 − 1): the values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 − 2 and before have </a:t>
            </a:r>
          </a:p>
          <a:p>
            <a:r>
              <a:rPr lang="en-US">
                <a:latin typeface="Calibri" pitchFamily="34" charset="0"/>
              </a:rPr>
              <a:t>no influence. This is called the </a:t>
            </a:r>
            <a:r>
              <a:rPr lang="en-US">
                <a:latin typeface="Calibri" pitchFamily="34" charset="0"/>
                <a:hlinkClick r:id="rId6" tooltip="Markov property"/>
              </a:rPr>
              <a:t>Markov property</a:t>
            </a:r>
            <a:r>
              <a:rPr lang="en-US">
                <a:latin typeface="Calibri" pitchFamily="34" charset="0"/>
              </a:rPr>
              <a:t>. Similarly, the value of the observed </a:t>
            </a:r>
          </a:p>
          <a:p>
            <a:r>
              <a:rPr lang="en-US">
                <a:latin typeface="Calibri" pitchFamily="34" charset="0"/>
              </a:rPr>
              <a:t>variable 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only depends on the value of the hidden variable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(both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2275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ovéPole 2"/>
          <p:cNvSpPr txBox="1">
            <a:spLocks noChangeArrowheads="1"/>
          </p:cNvSpPr>
          <p:nvPr/>
        </p:nvSpPr>
        <p:spPr bwMode="auto">
          <a:xfrm>
            <a:off x="457200" y="152400"/>
            <a:ext cx="8070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observation sequence above can be produced by the following state sequences.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5 3 2 5 3 2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5 3 1 2 1 2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4 3 2 5 3 2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4 3 1 2 1 2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3 1 2 5 3 2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Transition and observation probabilities are indicated by the line opacity.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/>
          <p:cNvSpPr txBox="1">
            <a:spLocks noChangeArrowheads="1"/>
          </p:cNvSpPr>
          <p:nvPr/>
        </p:nvSpPr>
        <p:spPr bwMode="auto">
          <a:xfrm>
            <a:off x="381000" y="1524000"/>
            <a:ext cx="83327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probability of observing a sequence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of length </a:t>
            </a:r>
            <a:r>
              <a:rPr lang="en-US" i="1">
                <a:latin typeface="Calibri" pitchFamily="34" charset="0"/>
              </a:rPr>
              <a:t>L</a:t>
            </a:r>
            <a:r>
              <a:rPr lang="en-US">
                <a:latin typeface="Calibri" pitchFamily="34" charset="0"/>
              </a:rPr>
              <a:t> is given by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where the sum runs over all possible hidden-node sequences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Brute-force calculation of </a:t>
            </a:r>
            <a:r>
              <a:rPr lang="en-US" i="1">
                <a:latin typeface="Calibri" pitchFamily="34" charset="0"/>
              </a:rPr>
              <a:t>P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) is intractable for most real-life problems, as the number </a:t>
            </a:r>
          </a:p>
          <a:p>
            <a:r>
              <a:rPr lang="en-US">
                <a:latin typeface="Calibri" pitchFamily="34" charset="0"/>
              </a:rPr>
              <a:t>of possible hidden node sequences is typically extremely high and scales exponentially </a:t>
            </a:r>
          </a:p>
          <a:p>
            <a:r>
              <a:rPr lang="en-US">
                <a:latin typeface="Calibri" pitchFamily="34" charset="0"/>
              </a:rPr>
              <a:t>with the length of the sequence. The calculation can however be sped up enormously </a:t>
            </a:r>
          </a:p>
          <a:p>
            <a:r>
              <a:rPr lang="en-US">
                <a:latin typeface="Calibri" pitchFamily="34" charset="0"/>
              </a:rPr>
              <a:t>using the </a:t>
            </a:r>
            <a:r>
              <a:rPr lang="en-US">
                <a:latin typeface="Calibri" pitchFamily="34" charset="0"/>
                <a:hlinkClick r:id="rId3" tooltip="Viterbi algorithm"/>
              </a:rPr>
              <a:t>forward algorithm</a:t>
            </a:r>
            <a:r>
              <a:rPr lang="en-US">
                <a:latin typeface="Calibri" pitchFamily="34" charset="0"/>
              </a:rPr>
              <a:t> </a:t>
            </a:r>
            <a:r>
              <a:rPr lang="en-US" baseline="30000">
                <a:latin typeface="Calibri" pitchFamily="34" charset="0"/>
                <a:hlinkClick r:id="rId4"/>
              </a:rPr>
              <a:t>[1]</a:t>
            </a:r>
            <a:r>
              <a:rPr lang="en-US">
                <a:latin typeface="Calibri" pitchFamily="34" charset="0"/>
              </a:rPr>
              <a:t> or the equivalent backward algorithm.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52227" name="TextovéPole 2"/>
          <p:cNvSpPr txBox="1">
            <a:spLocks noChangeArrowheads="1"/>
          </p:cNvSpPr>
          <p:nvPr/>
        </p:nvSpPr>
        <p:spPr bwMode="auto">
          <a:xfrm>
            <a:off x="457200" y="609600"/>
            <a:ext cx="366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Probability of an observed sequence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905000"/>
            <a:ext cx="2247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514600"/>
            <a:ext cx="2219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352800"/>
            <a:ext cx="23526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62400"/>
            <a:ext cx="4267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ovéPole 2"/>
          <p:cNvSpPr txBox="1">
            <a:spLocks noChangeArrowheads="1"/>
          </p:cNvSpPr>
          <p:nvPr/>
        </p:nvSpPr>
        <p:spPr bwMode="auto">
          <a:xfrm>
            <a:off x="990600" y="76200"/>
            <a:ext cx="69802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 concrete example</a:t>
            </a:r>
          </a:p>
          <a:p>
            <a:r>
              <a:rPr lang="en-US" sz="1400">
                <a:latin typeface="Calibri" pitchFamily="34" charset="0"/>
              </a:rPr>
              <a:t>Consider two friends, Alice and Bob, who live far apart from each other and who talk </a:t>
            </a:r>
          </a:p>
          <a:p>
            <a:r>
              <a:rPr lang="en-US" sz="1400">
                <a:latin typeface="Calibri" pitchFamily="34" charset="0"/>
              </a:rPr>
              <a:t>together daily over the telephone about what they did that day. Bob is only interested in </a:t>
            </a:r>
          </a:p>
          <a:p>
            <a:r>
              <a:rPr lang="en-US" sz="1400">
                <a:latin typeface="Calibri" pitchFamily="34" charset="0"/>
              </a:rPr>
              <a:t>three activities: walking in the park, shopping, and cleaning his apartment. </a:t>
            </a:r>
          </a:p>
          <a:p>
            <a:r>
              <a:rPr lang="en-US" sz="1400">
                <a:latin typeface="Calibri" pitchFamily="34" charset="0"/>
              </a:rPr>
              <a:t>The choice of what to do is determined exclusively by the weather on a given day. </a:t>
            </a:r>
          </a:p>
          <a:p>
            <a:r>
              <a:rPr lang="en-US" sz="1400">
                <a:latin typeface="Calibri" pitchFamily="34" charset="0"/>
              </a:rPr>
              <a:t>Alice has no definite information about the weather where Bob lives, but she knows </a:t>
            </a:r>
          </a:p>
          <a:p>
            <a:r>
              <a:rPr lang="en-US" sz="1400">
                <a:latin typeface="Calibri" pitchFamily="34" charset="0"/>
              </a:rPr>
              <a:t>general trends. Based on what Bob tells her he did each day, Alice tries to guess what </a:t>
            </a:r>
          </a:p>
          <a:p>
            <a:r>
              <a:rPr lang="en-US" sz="1400">
                <a:latin typeface="Calibri" pitchFamily="34" charset="0"/>
              </a:rPr>
              <a:t>the weather must have been like.</a:t>
            </a:r>
          </a:p>
          <a:p>
            <a:r>
              <a:rPr lang="en-US" sz="1400">
                <a:latin typeface="Calibri" pitchFamily="34" charset="0"/>
              </a:rPr>
              <a:t>Alice believes that the weather operates as a discrete </a:t>
            </a:r>
            <a:r>
              <a:rPr lang="en-US" sz="1400">
                <a:latin typeface="Calibri" pitchFamily="34" charset="0"/>
                <a:hlinkClick r:id="rId4" tooltip="Markov chain"/>
              </a:rPr>
              <a:t>Markov chain</a:t>
            </a:r>
            <a:r>
              <a:rPr lang="en-US" sz="1400">
                <a:latin typeface="Calibri" pitchFamily="34" charset="0"/>
              </a:rPr>
              <a:t>. There are two states, </a:t>
            </a:r>
          </a:p>
          <a:p>
            <a:r>
              <a:rPr lang="en-US" sz="1400">
                <a:latin typeface="Calibri" pitchFamily="34" charset="0"/>
              </a:rPr>
              <a:t>"Rainy" and "Sunny", but she cannot observe them directly, that is, they are </a:t>
            </a:r>
            <a:r>
              <a:rPr lang="en-US" sz="1400" i="1">
                <a:latin typeface="Calibri" pitchFamily="34" charset="0"/>
              </a:rPr>
              <a:t>hidden</a:t>
            </a:r>
            <a:r>
              <a:rPr lang="en-US" sz="1400">
                <a:latin typeface="Calibri" pitchFamily="34" charset="0"/>
              </a:rPr>
              <a:t> from her. </a:t>
            </a:r>
          </a:p>
          <a:p>
            <a:r>
              <a:rPr lang="en-US" sz="1400">
                <a:latin typeface="Calibri" pitchFamily="34" charset="0"/>
              </a:rPr>
              <a:t>On each day, there is a certain chance that Bob will perform one of the following activities, </a:t>
            </a:r>
          </a:p>
          <a:p>
            <a:r>
              <a:rPr lang="en-US" sz="1400">
                <a:latin typeface="Calibri" pitchFamily="34" charset="0"/>
              </a:rPr>
              <a:t>depending on the weather: "walk", "shop", or "clean". Since Bob tells Alice about his </a:t>
            </a:r>
          </a:p>
          <a:p>
            <a:r>
              <a:rPr lang="en-US" sz="1400">
                <a:latin typeface="Calibri" pitchFamily="34" charset="0"/>
              </a:rPr>
              <a:t>activities, those are the </a:t>
            </a:r>
            <a:r>
              <a:rPr lang="en-US" sz="1400" i="1">
                <a:latin typeface="Calibri" pitchFamily="34" charset="0"/>
              </a:rPr>
              <a:t>observations</a:t>
            </a:r>
            <a:r>
              <a:rPr lang="en-US" sz="1400">
                <a:latin typeface="Calibri" pitchFamily="34" charset="0"/>
              </a:rPr>
              <a:t>. The entire system is that of a hidden Markov </a:t>
            </a:r>
          </a:p>
          <a:p>
            <a:r>
              <a:rPr lang="en-US" sz="1400">
                <a:latin typeface="Calibri" pitchFamily="34" charset="0"/>
              </a:rPr>
              <a:t>model (HMM).</a:t>
            </a:r>
          </a:p>
          <a:p>
            <a:r>
              <a:rPr lang="en-US" sz="1400">
                <a:latin typeface="Calibri" pitchFamily="34" charset="0"/>
              </a:rPr>
              <a:t>Alice knows the general weather trends in the area, and what Bob likes to do on average. </a:t>
            </a:r>
          </a:p>
          <a:p>
            <a:r>
              <a:rPr lang="en-US" sz="1400">
                <a:latin typeface="Calibri" pitchFamily="34" charset="0"/>
              </a:rPr>
              <a:t>In other words, the parameters of the HMM are known. They can be written down in the </a:t>
            </a:r>
          </a:p>
          <a:p>
            <a:r>
              <a:rPr lang="en-US" sz="1400">
                <a:latin typeface="Calibri" pitchFamily="34" charset="0"/>
                <a:hlinkClick r:id="rId5" tooltip="Python programming language"/>
              </a:rPr>
              <a:t>Python programming language</a:t>
            </a:r>
            <a:r>
              <a:rPr lang="en-US" sz="1400">
                <a:latin typeface="Calibri" pitchFamily="34" charset="0"/>
              </a:rPr>
              <a:t>: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4148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ovéPole 2"/>
          <p:cNvSpPr txBox="1">
            <a:spLocks noChangeArrowheads="1"/>
          </p:cNvSpPr>
          <p:nvPr/>
        </p:nvSpPr>
        <p:spPr bwMode="auto">
          <a:xfrm>
            <a:off x="228600" y="381000"/>
            <a:ext cx="87566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this piece of code, start_probability represents Alice's belief about which state the HMM </a:t>
            </a:r>
          </a:p>
          <a:p>
            <a:r>
              <a:rPr lang="en-US">
                <a:latin typeface="Calibri" pitchFamily="34" charset="0"/>
              </a:rPr>
              <a:t>is in when Bob first calls her (all she knows is that it tends to be rainy on average). </a:t>
            </a:r>
          </a:p>
          <a:p>
            <a:r>
              <a:rPr lang="en-US">
                <a:latin typeface="Calibri" pitchFamily="34" charset="0"/>
              </a:rPr>
              <a:t>The particular probability distribution used here is not the equilibrium one, which is </a:t>
            </a:r>
          </a:p>
          <a:p>
            <a:r>
              <a:rPr lang="en-US">
                <a:latin typeface="Calibri" pitchFamily="34" charset="0"/>
              </a:rPr>
              <a:t>(given the transition probabilities) actually approximately {'Rainy': 0.571, 'Sunny': 0.429}. </a:t>
            </a:r>
          </a:p>
          <a:p>
            <a:r>
              <a:rPr lang="en-US">
                <a:latin typeface="Calibri" pitchFamily="34" charset="0"/>
              </a:rPr>
              <a:t>The transition_probability represents the change of the weather in the underlying </a:t>
            </a:r>
          </a:p>
          <a:p>
            <a:r>
              <a:rPr lang="en-US">
                <a:latin typeface="Calibri" pitchFamily="34" charset="0"/>
              </a:rPr>
              <a:t>Markov chain. In this example, there is only a 30% chance that tomorrow will be sunny </a:t>
            </a:r>
          </a:p>
          <a:p>
            <a:r>
              <a:rPr lang="en-US">
                <a:latin typeface="Calibri" pitchFamily="34" charset="0"/>
              </a:rPr>
              <a:t>if today is rainy. The emission_probability represents how likely Bob is to perform a certain </a:t>
            </a:r>
          </a:p>
          <a:p>
            <a:r>
              <a:rPr lang="en-US">
                <a:latin typeface="Calibri" pitchFamily="34" charset="0"/>
              </a:rPr>
              <a:t>activity on each day. If it is rainy, there is a 50% chance that he is cleaning his apartment; </a:t>
            </a:r>
          </a:p>
          <a:p>
            <a:r>
              <a:rPr lang="en-US">
                <a:latin typeface="Calibri" pitchFamily="34" charset="0"/>
              </a:rPr>
              <a:t>if it is sunny, there is a 60% chance that he is outside for a walk.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05/05/2015</a:t>
            </a:fld>
            <a:r>
              <a:rPr lang="en-GB"/>
              <a:t>  [ </a:t>
            </a:r>
            <a:fld id="{F4074AC1-C45B-4F0B-B165-3BA7EAAB7EBD}" type="slidenum">
              <a:rPr lang="en-GB"/>
              <a:pPr algn="l">
                <a:defRPr/>
              </a:pPr>
              <a:t>7</a:t>
            </a:fld>
            <a:r>
              <a:rPr lang="en-GB"/>
              <a:t> ]     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Why should secondary structure be predictable </a:t>
            </a:r>
            <a:r>
              <a:rPr lang="en-GB" dirty="0" smtClean="0"/>
              <a:t>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1752600"/>
            <a:ext cx="9021762" cy="39814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There are statistical preferences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obvious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 smtClean="0"/>
              <a:t>alanine</a:t>
            </a:r>
            <a:r>
              <a:rPr lang="en-GB" dirty="0" smtClean="0"/>
              <a:t> likes helices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 smtClean="0"/>
              <a:t>proline</a:t>
            </a:r>
            <a:r>
              <a:rPr lang="en-GB" dirty="0" smtClean="0"/>
              <a:t> does not like helices (no H-bond donor)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less obvious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β-strands more likely to be buried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α-helices </a:t>
            </a:r>
            <a:r>
              <a:rPr lang="en-GB" dirty="0" err="1" smtClean="0"/>
              <a:t>amphipathic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residues have preferences (hydrophobic, polar, charged..)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would expect predictable patterns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05/05/2015</a:t>
            </a:fld>
            <a:r>
              <a:rPr lang="en-GB"/>
              <a:t>  [ </a:t>
            </a:r>
            <a:fld id="{AA7D4F80-D093-4A97-9EDF-B08C3B700CB0}" type="slidenum">
              <a:rPr lang="en-GB"/>
              <a:pPr algn="l">
                <a:defRPr/>
              </a:pPr>
              <a:t>8</a:t>
            </a:fld>
            <a:r>
              <a:rPr lang="en-GB"/>
              <a:t> ]    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021763" cy="4889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Conventions – different names and types of secondary structure</a:t>
            </a:r>
          </a:p>
        </p:txBody>
      </p:sp>
      <p:sp>
        <p:nvSpPr>
          <p:cNvPr id="11268" name="Rectangle 138"/>
          <p:cNvSpPr>
            <a:spLocks noChangeArrowheads="1"/>
          </p:cNvSpPr>
          <p:nvPr/>
        </p:nvSpPr>
        <p:spPr bwMode="auto">
          <a:xfrm>
            <a:off x="0" y="5981700"/>
            <a:ext cx="9021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</a:pPr>
            <a:r>
              <a:rPr lang="en-GB" sz="2600">
                <a:latin typeface="Calibri" pitchFamily="34" charset="0"/>
              </a:rPr>
              <a:t>We will mostly stick to H, E, other (coil)</a:t>
            </a:r>
          </a:p>
        </p:txBody>
      </p:sp>
      <p:graphicFrame>
        <p:nvGraphicFramePr>
          <p:cNvPr id="130453" name="Group 405"/>
          <p:cNvGraphicFramePr>
            <a:graphicFrameLocks noGrp="1"/>
          </p:cNvGraphicFramePr>
          <p:nvPr/>
        </p:nvGraphicFramePr>
        <p:xfrm>
          <a:off x="290513" y="1816100"/>
          <a:ext cx="7423150" cy="3613152"/>
        </p:xfrm>
        <a:graphic>
          <a:graphicData uri="http://schemas.openxmlformats.org/drawingml/2006/table">
            <a:tbl>
              <a:tblPr/>
              <a:tblGrid>
                <a:gridCol w="989012"/>
                <a:gridCol w="711200"/>
                <a:gridCol w="1554163"/>
                <a:gridCol w="1684337"/>
                <a:gridCol w="687388"/>
                <a:gridCol w="179705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detailed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condensed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α-helix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most important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β-strand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β-bridge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3-10 helix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other / L / coil/…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helix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bonded turn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05/05/2015</a:t>
            </a:fld>
            <a:r>
              <a:rPr lang="en-GB"/>
              <a:t>  [ </a:t>
            </a:r>
            <a:fld id="{B61CB6B9-61E8-4381-97D1-3400FFC48A6E}" type="slidenum">
              <a:rPr lang="en-GB"/>
              <a:pPr algn="l">
                <a:defRPr/>
              </a:pPr>
              <a:t>9</a:t>
            </a:fld>
            <a:r>
              <a:rPr lang="en-GB"/>
              <a:t> ]    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021763" cy="13620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take set of representative proteins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assign secondary structure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count number of times residue occurs in each type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3000" b="1">
                <a:solidFill>
                  <a:schemeClr val="tx2"/>
                </a:solidFill>
                <a:latin typeface="Calibri" pitchFamily="34" charset="0"/>
              </a:rPr>
              <a:t>A better predictor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2743200"/>
            <a:ext cx="9021763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You cannot have a</a:t>
            </a:r>
            <a:r>
              <a:rPr lang="en-US" sz="2600">
                <a:latin typeface="Calibri" pitchFamily="34" charset="0"/>
              </a:rPr>
              <a:t>n</a:t>
            </a:r>
            <a:r>
              <a:rPr lang="en-GB" sz="2600">
                <a:latin typeface="Calibri" pitchFamily="34" charset="0"/>
              </a:rPr>
              <a:t> α-helix of one residue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physically &gt; 4 residues, usually more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ourier New" pitchFamily="49" charset="0"/>
              </a:rPr>
              <a:t>EEE__HEE</a:t>
            </a:r>
            <a:r>
              <a:rPr lang="en-GB" sz="2600">
                <a:latin typeface="Calibri" pitchFamily="34" charset="0"/>
              </a:rPr>
              <a:t> not possible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β-strands normally longer as well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Chou and Fasman (1978)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look for stretches of 6 likely "H"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5 likely "E" (β-strand)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About 50-60 % correct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220765</TotalTime>
  <Words>1929</Words>
  <Application>Microsoft Office PowerPoint</Application>
  <PresentationFormat>On-screen Show (4:3)</PresentationFormat>
  <Paragraphs>284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Times New Roman</vt:lpstr>
      <vt:lpstr>Courier New</vt:lpstr>
      <vt:lpstr>新細明體</vt:lpstr>
      <vt:lpstr>Motiv sady Office</vt:lpstr>
      <vt:lpstr>Microsoft Graph 2000 Chart</vt:lpstr>
      <vt:lpstr>Microsoft Formel-Editor 3.0</vt:lpstr>
      <vt:lpstr>Slide 1</vt:lpstr>
      <vt:lpstr>Slide 2</vt:lpstr>
      <vt:lpstr>Slide 3</vt:lpstr>
      <vt:lpstr>Slide 4</vt:lpstr>
      <vt:lpstr>Slide 5</vt:lpstr>
      <vt:lpstr>Slide 6</vt:lpstr>
      <vt:lpstr>Why should secondary structure be predictable ?</vt:lpstr>
      <vt:lpstr>Slide 8</vt:lpstr>
      <vt:lpstr>Slide 9</vt:lpstr>
      <vt:lpstr>Defining secondary structure</vt:lpstr>
      <vt:lpstr>Slide 11</vt:lpstr>
      <vt:lpstr>How well is an H-bond defined ?</vt:lpstr>
      <vt:lpstr>Different definitions of secondary structure</vt:lpstr>
      <vt:lpstr>Measuring prediction accuracy Q3</vt:lpstr>
      <vt:lpstr>What is wrong with Q3 ?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IOCB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Vondrasek</dc:creator>
  <cp:lastModifiedBy>Vondrasek</cp:lastModifiedBy>
  <cp:revision>17</cp:revision>
  <dcterms:created xsi:type="dcterms:W3CDTF">2009-03-31T08:28:22Z</dcterms:created>
  <dcterms:modified xsi:type="dcterms:W3CDTF">2015-05-05T13:16:51Z</dcterms:modified>
</cp:coreProperties>
</file>