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9" r:id="rId2"/>
    <p:sldId id="258" r:id="rId3"/>
    <p:sldId id="299" r:id="rId4"/>
    <p:sldId id="310" r:id="rId5"/>
    <p:sldId id="296" r:id="rId6"/>
    <p:sldId id="297" r:id="rId7"/>
    <p:sldId id="259" r:id="rId8"/>
    <p:sldId id="278" r:id="rId9"/>
    <p:sldId id="262" r:id="rId10"/>
    <p:sldId id="290" r:id="rId11"/>
    <p:sldId id="305" r:id="rId12"/>
    <p:sldId id="300" r:id="rId13"/>
    <p:sldId id="301" r:id="rId14"/>
    <p:sldId id="302" r:id="rId15"/>
    <p:sldId id="303" r:id="rId16"/>
    <p:sldId id="306" r:id="rId17"/>
    <p:sldId id="281" r:id="rId18"/>
    <p:sldId id="282" r:id="rId19"/>
    <p:sldId id="283" r:id="rId20"/>
    <p:sldId id="269" r:id="rId21"/>
    <p:sldId id="285" r:id="rId22"/>
    <p:sldId id="284" r:id="rId23"/>
    <p:sldId id="308" r:id="rId24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846998C-05E4-4E7C-98EE-F73A916C6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6E886-14E5-4B2D-B881-C44B64709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CAF33-8412-4F0B-919D-474771826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082C3-4472-41E7-8E02-76379385E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A20BE-2D1C-4B60-BB36-71D82A775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9EC29-6539-478C-8173-07DAF7DDD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B7F39-DD18-4AEA-819D-1B285D546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26CB7-3370-43E0-969F-7BF012F94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9F5C1-B47D-45C4-8E86-AE7DD4DEB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D5ACA-3057-43C6-801D-9E01BCCB6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DA864-24A3-4059-92B6-36A8832C2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43847-162D-4DD6-8AC1-B1BDFA7F8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DDA3E-AB84-4110-A03C-A8362D34A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2D5BB-2BDB-4513-A4A1-216D9EE6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55F59BD9-B424-4243-9263-1E70F74C6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ymol.sourceforge.net/" TargetMode="External"/><Relationship Id="rId2" Type="http://schemas.openxmlformats.org/officeDocument/2006/relationships/hyperlink" Target="http://www.umass.edu/microbio/rasmol/index2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mass.edu/microbio/chime/getchime.htm" TargetMode="External"/><Relationship Id="rId5" Type="http://schemas.openxmlformats.org/officeDocument/2006/relationships/hyperlink" Target="http://www.ebi.ac.uk/~gareth/pymol/" TargetMode="External"/><Relationship Id="rId4" Type="http://schemas.openxmlformats.org/officeDocument/2006/relationships/hyperlink" Target="http://www.microbiology.ubc.ca/eltis/pymo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93788" y="304800"/>
            <a:ext cx="6788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Franklin Gothic Medium" pitchFamily="34" charset="0"/>
              </a:rPr>
              <a:t>Bioinformatics</a:t>
            </a:r>
          </a:p>
          <a:p>
            <a:pPr algn="ctr"/>
            <a:r>
              <a:rPr lang="en-US">
                <a:latin typeface="Franklin Gothic Medium" pitchFamily="34" charset="0"/>
              </a:rPr>
              <a:t>From a Sequence to the Structure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17525" y="2017713"/>
            <a:ext cx="77279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800">
                <a:latin typeface="Arial" charset="0"/>
              </a:rPr>
              <a:t>OUTLINE of the Course</a:t>
            </a:r>
          </a:p>
          <a:p>
            <a:pPr marL="342900" indent="-342900"/>
            <a:endParaRPr lang="en-US" sz="1800">
              <a:latin typeface="Arial" charset="0"/>
            </a:endParaRP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Proteins – general context, central dogma, source of data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Databases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Proteins building blocks (properties, statistics)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Alignment – and the reason to make it well!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Analysis of a protein sequence – physical properties, SS elements, IUP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Secondary structure prediction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Principles of Protein Folding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Structural prediction of Proteins – homology, threading, ab initio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MD Simulations as a tool for 3D prediction; pros and cons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Principles of Protein-Protein Interaction, Docking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Drug Design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SPDBV, Modeller, Erin, IFold, Cluspro – how to make them work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Internet services for molecular modeling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en-US" sz="2400" i="1" smtClean="0">
                <a:solidFill>
                  <a:srgbClr val="0000FF"/>
                </a:solidFill>
                <a:latin typeface="Times New Roman" pitchFamily="18" charset="0"/>
              </a:rPr>
              <a:t>Nano” Engineering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Times New Roman" pitchFamily="18" charset="0"/>
              </a:rPr>
              <a:t>	- Can make any sequence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Times New Roman" pitchFamily="18" charset="0"/>
              </a:rPr>
              <a:t>	- Really small features (0.1 nm)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Times New Roman" pitchFamily="18" charset="0"/>
              </a:rPr>
              <a:t>	- Molecular machines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endParaRPr lang="en-US" sz="28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i="1" smtClean="0">
                <a:solidFill>
                  <a:srgbClr val="0000FF"/>
                </a:solidFill>
                <a:latin typeface="Times New Roman" pitchFamily="18" charset="0"/>
              </a:rPr>
              <a:t>Recruit Proteins for New Tasks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Times New Roman" pitchFamily="18" charset="0"/>
              </a:rPr>
              <a:t>	- Industrial enzymes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Times New Roman" pitchFamily="18" charset="0"/>
              </a:rPr>
              <a:t>	- Bio-remediation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Times New Roman" pitchFamily="18" charset="0"/>
              </a:rPr>
              <a:t>	- Pharmacology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Times New Roman" pitchFamily="18" charset="0"/>
              </a:rPr>
              <a:t>	- Material Sciences</a:t>
            </a:r>
          </a:p>
          <a:p>
            <a:pPr eaLnBrk="1" hangingPunct="1">
              <a:buFontTx/>
              <a:buNone/>
            </a:pPr>
            <a:endParaRPr lang="en-US" sz="20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2291" name="Picture 3" descr="groEL"/>
          <p:cNvPicPr preferRelativeResize="0">
            <a:picLocks noChangeAspect="1" noChangeArrowheads="1"/>
          </p:cNvPicPr>
          <p:nvPr/>
        </p:nvPicPr>
        <p:blipFill>
          <a:blip r:embed="rId2" cstate="print">
            <a:lum contrast="34000"/>
          </a:blip>
          <a:srcRect l="16800" r="17999" b="3600"/>
          <a:stretch>
            <a:fillRect/>
          </a:stretch>
        </p:blipFill>
        <p:spPr bwMode="auto">
          <a:xfrm>
            <a:off x="4672013" y="1066800"/>
            <a:ext cx="2843212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7623175" y="1384300"/>
            <a:ext cx="19050" cy="263525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807325" y="2471738"/>
            <a:ext cx="971550" cy="45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/>
              <a:t>10 nm</a:t>
            </a: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5035550" y="4954588"/>
            <a:ext cx="1306513" cy="1563687"/>
            <a:chOff x="2991" y="2841"/>
            <a:chExt cx="823" cy="985"/>
          </a:xfrm>
        </p:grpSpPr>
        <p:pic>
          <p:nvPicPr>
            <p:cNvPr id="12296" name="Picture 7" descr="nbt1102_homecover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2991" y="2841"/>
              <a:ext cx="742" cy="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Rectangle 8"/>
            <p:cNvSpPr>
              <a:spLocks noChangeArrowheads="1"/>
            </p:cNvSpPr>
            <p:nvPr/>
          </p:nvSpPr>
          <p:spPr bwMode="auto">
            <a:xfrm>
              <a:off x="3131" y="3437"/>
              <a:ext cx="68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FF99"/>
                  </a:solidFill>
                </a:rPr>
                <a:t>Shewanella Genome</a:t>
              </a:r>
            </a:p>
          </p:txBody>
        </p:sp>
      </p:grpSp>
      <p:sp>
        <p:nvSpPr>
          <p:cNvPr id="1229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3600" smtClean="0">
                <a:solidFill>
                  <a:schemeClr val="accent2"/>
                </a:solidFill>
                <a:latin typeface="Times New Roman" pitchFamily="18" charset="0"/>
              </a:rPr>
              <a:t>Protein Engineering</a:t>
            </a:r>
            <a:endParaRPr lang="en-US" sz="28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346325" y="273050"/>
            <a:ext cx="384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Our Focus: Proteins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17525" y="1743075"/>
            <a:ext cx="662781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1) Proteins: the molecules of life</a:t>
            </a: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r>
              <a:rPr lang="en-US" sz="2800" b="1" i="1">
                <a:solidFill>
                  <a:schemeClr val="accent2"/>
                </a:solidFill>
              </a:rPr>
              <a:t>2) Protein molecules: geometry</a:t>
            </a: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r>
              <a:rPr lang="en-US" sz="2800" b="1" i="1">
                <a:solidFill>
                  <a:schemeClr val="accent2"/>
                </a:solidFill>
              </a:rPr>
              <a:t>3) Protein molecules: chemistry and physics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4191000"/>
            <a:ext cx="6781800" cy="26670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81000" y="1524000"/>
            <a:ext cx="5334000" cy="11430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  <a:latin typeface="Times New Roman" pitchFamily="18" charset="0"/>
              </a:rPr>
              <a:t>Protein Structure Representation</a:t>
            </a:r>
          </a:p>
        </p:txBody>
      </p:sp>
      <p:pic>
        <p:nvPicPr>
          <p:cNvPr id="14339" name="Picture 3" descr="bar_cpk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20352" r="11157" b="-993"/>
          <a:stretch>
            <a:fillRect/>
          </a:stretch>
        </p:blipFill>
        <p:spPr>
          <a:xfrm>
            <a:off x="152400" y="1752600"/>
            <a:ext cx="3071813" cy="3914775"/>
          </a:xfrm>
          <a:noFill/>
        </p:spPr>
      </p:pic>
      <p:pic>
        <p:nvPicPr>
          <p:cNvPr id="14340" name="Picture 4" descr="bar_stick"/>
          <p:cNvPicPr>
            <a:picLocks noChangeAspect="1" noChangeArrowheads="1"/>
          </p:cNvPicPr>
          <p:nvPr/>
        </p:nvPicPr>
        <p:blipFill>
          <a:blip r:embed="rId3" cstate="print">
            <a:lum contrast="38000"/>
          </a:blip>
          <a:srcRect l="20476" r="13120" b="1418"/>
          <a:stretch>
            <a:fillRect/>
          </a:stretch>
        </p:blipFill>
        <p:spPr bwMode="auto">
          <a:xfrm>
            <a:off x="3352800" y="1828800"/>
            <a:ext cx="2968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bar_cartoon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23907" t="1985" r="18759"/>
          <a:stretch>
            <a:fillRect/>
          </a:stretch>
        </p:blipFill>
        <p:spPr bwMode="auto">
          <a:xfrm>
            <a:off x="6365875" y="1752600"/>
            <a:ext cx="27781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5653088"/>
            <a:ext cx="289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CPK: hard sphere model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022725" y="5653088"/>
            <a:ext cx="170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Ball-and-stick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070725" y="5653088"/>
            <a:ext cx="108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Cartoon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  <a:latin typeface="Times New Roman" pitchFamily="18" charset="0"/>
              </a:rPr>
              <a:t>Protein Structure</a:t>
            </a:r>
          </a:p>
        </p:txBody>
      </p:sp>
      <p:pic>
        <p:nvPicPr>
          <p:cNvPr id="15363" name="Picture 3" descr="protein_unfold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>
          <a:xfrm>
            <a:off x="762000" y="1905000"/>
            <a:ext cx="1657350" cy="3781425"/>
          </a:xfrm>
          <a:noFill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17525" y="1257300"/>
            <a:ext cx="186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3366CC"/>
                </a:solidFill>
              </a:rPr>
              <a:t>Primary structure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8600" y="5867400"/>
            <a:ext cx="261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Sequence of Amino acids</a:t>
            </a:r>
          </a:p>
        </p:txBody>
      </p:sp>
      <p:pic>
        <p:nvPicPr>
          <p:cNvPr id="15366" name="Picture 6" descr="protein_fold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contrast="52000"/>
          </a:blip>
          <a:srcRect/>
          <a:stretch>
            <a:fillRect/>
          </a:stretch>
        </p:blipFill>
        <p:spPr>
          <a:xfrm>
            <a:off x="3200400" y="2133600"/>
            <a:ext cx="2376488" cy="3038475"/>
          </a:xfr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489325" y="1257300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3366CC"/>
                </a:solidFill>
              </a:rPr>
              <a:t>Secondary Structure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657600" y="586740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Local interactions</a:t>
            </a:r>
          </a:p>
        </p:txBody>
      </p:sp>
      <p:pic>
        <p:nvPicPr>
          <p:cNvPr id="15369" name="Picture 9" descr="bar_cartoon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19249" r="15811"/>
          <a:stretch>
            <a:fillRect/>
          </a:stretch>
        </p:blipFill>
        <p:spPr bwMode="auto">
          <a:xfrm>
            <a:off x="6248400" y="1752600"/>
            <a:ext cx="28194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629400" y="1257300"/>
            <a:ext cx="189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3366CC"/>
                </a:solidFill>
              </a:rPr>
              <a:t>Tertiary Structure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781800" y="5867400"/>
            <a:ext cx="158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Native protein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2438400" y="3581400"/>
            <a:ext cx="639763" cy="347663"/>
          </a:xfrm>
          <a:prstGeom prst="rightArrow">
            <a:avLst>
              <a:gd name="adj1" fmla="val 50000"/>
              <a:gd name="adj2" fmla="val 4600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5715000" y="3581400"/>
            <a:ext cx="639763" cy="347663"/>
          </a:xfrm>
          <a:prstGeom prst="rightArrow">
            <a:avLst>
              <a:gd name="adj1" fmla="val 50000"/>
              <a:gd name="adj2" fmla="val 4600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  <a:latin typeface="Times New Roman" pitchFamily="18" charset="0"/>
              </a:rPr>
              <a:t>Protein Structure</a:t>
            </a:r>
          </a:p>
        </p:txBody>
      </p:sp>
      <p:pic>
        <p:nvPicPr>
          <p:cNvPr id="16387" name="Picture 3" descr="protein_structure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905000"/>
            <a:ext cx="5448300" cy="4125913"/>
          </a:xfr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324600" y="6019800"/>
            <a:ext cx="210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  <a:latin typeface="Arial" charset="0"/>
              </a:rPr>
              <a:t>Sequence:</a:t>
            </a:r>
          </a:p>
          <a:p>
            <a:r>
              <a:rPr lang="en-US" sz="1800">
                <a:latin typeface="Arial" charset="0"/>
              </a:rPr>
              <a:t>….Gly Phe Asp ….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85800" y="152400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  <a:latin typeface="Arial" charset="0"/>
              </a:rPr>
              <a:t>Structure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267200" y="5562600"/>
            <a:ext cx="1247775" cy="415925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Backbone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400800" y="3429000"/>
            <a:ext cx="1344613" cy="415925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/>
              <a:t>Sidechains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ctf_raw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 l="26756" r="25278" b="7457"/>
          <a:stretch>
            <a:fillRect/>
          </a:stretch>
        </p:blipFill>
        <p:spPr>
          <a:xfrm>
            <a:off x="1320800" y="1524000"/>
            <a:ext cx="950913" cy="1585913"/>
          </a:xfrm>
          <a:noFill/>
        </p:spPr>
      </p:pic>
      <p:pic>
        <p:nvPicPr>
          <p:cNvPr id="17411" name="Picture 3" descr="tim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22501" t="10001" r="19949" b="8400"/>
          <a:stretch>
            <a:fillRect/>
          </a:stretch>
        </p:blipFill>
        <p:spPr bwMode="auto">
          <a:xfrm>
            <a:off x="3546475" y="1371600"/>
            <a:ext cx="192881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mhc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12450" r="11250"/>
          <a:stretch>
            <a:fillRect/>
          </a:stretch>
        </p:blipFill>
        <p:spPr bwMode="auto">
          <a:xfrm>
            <a:off x="6172200" y="1143000"/>
            <a:ext cx="25590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knot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l="8141" t="11652" r="16983"/>
          <a:stretch>
            <a:fillRect/>
          </a:stretch>
        </p:blipFill>
        <p:spPr bwMode="auto">
          <a:xfrm>
            <a:off x="457200" y="4114800"/>
            <a:ext cx="267811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667000" y="0"/>
            <a:ext cx="4330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Protein Structure Diversity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25575" y="800100"/>
            <a:ext cx="742950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1CTF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144963" y="800100"/>
            <a:ext cx="730250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1TIM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086600" y="800100"/>
            <a:ext cx="730250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1A1O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438275" y="3654425"/>
            <a:ext cx="717550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1K3R</a:t>
            </a:r>
          </a:p>
        </p:txBody>
      </p:sp>
      <p:pic>
        <p:nvPicPr>
          <p:cNvPr id="17419" name="Picture 11" descr="polymerase2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 l="25050" r="19949" b="-1601"/>
          <a:stretch>
            <a:fillRect/>
          </a:stretch>
        </p:blipFill>
        <p:spPr bwMode="auto">
          <a:xfrm>
            <a:off x="3505200" y="3962400"/>
            <a:ext cx="2011363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groEL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l="17551" t="6599" r="18750" b="6599"/>
          <a:stretch>
            <a:fillRect/>
          </a:stretch>
        </p:blipFill>
        <p:spPr bwMode="auto">
          <a:xfrm>
            <a:off x="6286500" y="4267200"/>
            <a:ext cx="2330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157663" y="3654425"/>
            <a:ext cx="704850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1NIK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7061200" y="3654425"/>
            <a:ext cx="781050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1AON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346325" y="273050"/>
            <a:ext cx="384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Our Focus: Proteins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7525" y="1743075"/>
            <a:ext cx="662781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1) Proteins: the molecules of life</a:t>
            </a: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r>
              <a:rPr lang="en-US" sz="2800" b="1" i="1">
                <a:solidFill>
                  <a:schemeClr val="accent2"/>
                </a:solidFill>
              </a:rPr>
              <a:t>2) Protein molecules: geometry</a:t>
            </a: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r>
              <a:rPr lang="en-US" sz="2800" b="1" i="1">
                <a:solidFill>
                  <a:schemeClr val="accent2"/>
                </a:solidFill>
              </a:rPr>
              <a:t>3) Protein molecules: chemistry and physics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" y="1600200"/>
            <a:ext cx="6781800" cy="26670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R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243205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T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382111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2133600" y="2667000"/>
            <a:ext cx="76200" cy="609600"/>
          </a:xfrm>
          <a:prstGeom prst="down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422525" y="44450"/>
            <a:ext cx="428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Why do proteins fold?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28600" y="928688"/>
            <a:ext cx="169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Unfolded State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28600" y="3124200"/>
            <a:ext cx="147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Folded State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327525" y="1485900"/>
            <a:ext cx="35052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1800" b="1" i="1">
                <a:solidFill>
                  <a:schemeClr val="accent2"/>
                </a:solidFill>
              </a:rPr>
              <a:t>Protein backbone is a linear chain</a:t>
            </a:r>
          </a:p>
          <a:p>
            <a:endParaRPr lang="en-US" sz="1800" b="1" i="1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en-US" sz="1800" b="1" i="1">
                <a:solidFill>
                  <a:schemeClr val="accent2"/>
                </a:solidFill>
              </a:rPr>
              <a:t>Chain is self-avoiding</a:t>
            </a:r>
          </a:p>
          <a:p>
            <a:endParaRPr lang="en-US" sz="1800" b="1" i="1"/>
          </a:p>
          <a:p>
            <a:pPr>
              <a:buFontTx/>
              <a:buChar char="-"/>
            </a:pPr>
            <a:r>
              <a:rPr lang="en-US" sz="1800" b="1" i="1">
                <a:solidFill>
                  <a:schemeClr val="accent2"/>
                </a:solidFill>
              </a:rPr>
              <a:t>Protein is closely packed</a:t>
            </a:r>
          </a:p>
          <a:p>
            <a:endParaRPr lang="en-US" sz="1800" b="1" i="1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en-US" sz="1800" b="1" i="1">
                <a:solidFill>
                  <a:schemeClr val="accent2"/>
                </a:solidFill>
              </a:rPr>
              <a:t>Amino Acid preferences</a:t>
            </a:r>
            <a:r>
              <a:rPr lang="en-US" sz="1800" b="1">
                <a:solidFill>
                  <a:schemeClr val="accent2"/>
                </a:solidFill>
              </a:rPr>
              <a:t>:</a:t>
            </a:r>
          </a:p>
          <a:p>
            <a:endParaRPr lang="en-US" sz="1800" b="1">
              <a:solidFill>
                <a:schemeClr val="accent2"/>
              </a:solidFill>
            </a:endParaRPr>
          </a:p>
          <a:p>
            <a:r>
              <a:rPr lang="en-US" sz="1800" b="1"/>
              <a:t>	- </a:t>
            </a:r>
            <a:r>
              <a:rPr lang="en-US" sz="1800" b="1">
                <a:solidFill>
                  <a:srgbClr val="FF0000"/>
                </a:solidFill>
              </a:rPr>
              <a:t>inside (</a:t>
            </a:r>
            <a:r>
              <a:rPr lang="en-US" sz="1800" b="1">
                <a:solidFill>
                  <a:srgbClr val="0000FF"/>
                </a:solidFill>
              </a:rPr>
              <a:t>hydrophobic</a:t>
            </a:r>
            <a:r>
              <a:rPr lang="en-US" sz="1800" b="1">
                <a:solidFill>
                  <a:srgbClr val="FF0000"/>
                </a:solidFill>
              </a:rPr>
              <a:t>) </a:t>
            </a:r>
          </a:p>
          <a:p>
            <a:r>
              <a:rPr lang="en-US" sz="1800" b="1">
                <a:solidFill>
                  <a:srgbClr val="FF0000"/>
                </a:solidFill>
              </a:rPr>
              <a:t>	/ outside (hydrophilic)</a:t>
            </a:r>
          </a:p>
          <a:p>
            <a:endParaRPr lang="en-US" sz="1800" b="1">
              <a:solidFill>
                <a:srgbClr val="FF0000"/>
              </a:solidFill>
            </a:endParaRPr>
          </a:p>
          <a:p>
            <a:r>
              <a:rPr lang="en-US" sz="1800" b="1">
                <a:solidFill>
                  <a:srgbClr val="FF0000"/>
                </a:solidFill>
              </a:rPr>
              <a:t>	- Specific interactions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  <a:latin typeface="Times New Roman" pitchFamily="18" charset="0"/>
              </a:rPr>
              <a:t>What is an atom?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Classical mechanics: a solid object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Defined by its position (x,y,z)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Carries an electric charge (positive or negative), usually partial (less than an electron)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HE"/>
          <p:cNvPicPr>
            <a:picLocks noChangeAspect="1" noChangeArrowheads="1"/>
          </p:cNvPicPr>
          <p:nvPr/>
        </p:nvPicPr>
        <p:blipFill>
          <a:blip r:embed="rId2" cstate="print"/>
          <a:srcRect l="784" t="18669" r="8160" b="19101"/>
          <a:stretch>
            <a:fillRect/>
          </a:stretch>
        </p:blipFill>
        <p:spPr bwMode="auto">
          <a:xfrm>
            <a:off x="0" y="1905000"/>
            <a:ext cx="8839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9"/>
          <p:cNvSpPr>
            <a:spLocks noChangeArrowheads="1"/>
          </p:cNvSpPr>
          <p:nvPr/>
        </p:nvSpPr>
        <p:spPr bwMode="auto">
          <a:xfrm>
            <a:off x="457200" y="17526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  <a:latin typeface="Times New Roman" pitchFamily="18" charset="0"/>
              </a:rPr>
              <a:t>Atomic Interactions</a:t>
            </a:r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1670050" y="2489200"/>
            <a:ext cx="2781300" cy="3090863"/>
          </a:xfrm>
          <a:custGeom>
            <a:avLst/>
            <a:gdLst>
              <a:gd name="T0" fmla="*/ 497 w 1752"/>
              <a:gd name="T1" fmla="*/ 1912 h 1947"/>
              <a:gd name="T2" fmla="*/ 284 w 1752"/>
              <a:gd name="T3" fmla="*/ 1902 h 1947"/>
              <a:gd name="T4" fmla="*/ 251 w 1752"/>
              <a:gd name="T5" fmla="*/ 1879 h 1947"/>
              <a:gd name="T6" fmla="*/ 213 w 1752"/>
              <a:gd name="T7" fmla="*/ 1836 h 1947"/>
              <a:gd name="T8" fmla="*/ 152 w 1752"/>
              <a:gd name="T9" fmla="*/ 1765 h 1947"/>
              <a:gd name="T10" fmla="*/ 105 w 1752"/>
              <a:gd name="T11" fmla="*/ 1586 h 1947"/>
              <a:gd name="T12" fmla="*/ 81 w 1752"/>
              <a:gd name="T13" fmla="*/ 1534 h 1947"/>
              <a:gd name="T14" fmla="*/ 67 w 1752"/>
              <a:gd name="T15" fmla="*/ 1416 h 1947"/>
              <a:gd name="T16" fmla="*/ 48 w 1752"/>
              <a:gd name="T17" fmla="*/ 1312 h 1947"/>
              <a:gd name="T18" fmla="*/ 39 w 1752"/>
              <a:gd name="T19" fmla="*/ 1270 h 1947"/>
              <a:gd name="T20" fmla="*/ 20 w 1752"/>
              <a:gd name="T21" fmla="*/ 1175 h 1947"/>
              <a:gd name="T22" fmla="*/ 6 w 1752"/>
              <a:gd name="T23" fmla="*/ 1128 h 1947"/>
              <a:gd name="T24" fmla="*/ 10 w 1752"/>
              <a:gd name="T25" fmla="*/ 948 h 1947"/>
              <a:gd name="T26" fmla="*/ 34 w 1752"/>
              <a:gd name="T27" fmla="*/ 712 h 1947"/>
              <a:gd name="T28" fmla="*/ 91 w 1752"/>
              <a:gd name="T29" fmla="*/ 613 h 1947"/>
              <a:gd name="T30" fmla="*/ 147 w 1752"/>
              <a:gd name="T31" fmla="*/ 514 h 1947"/>
              <a:gd name="T32" fmla="*/ 227 w 1752"/>
              <a:gd name="T33" fmla="*/ 372 h 1947"/>
              <a:gd name="T34" fmla="*/ 279 w 1752"/>
              <a:gd name="T35" fmla="*/ 321 h 1947"/>
              <a:gd name="T36" fmla="*/ 369 w 1752"/>
              <a:gd name="T37" fmla="*/ 273 h 1947"/>
              <a:gd name="T38" fmla="*/ 421 w 1752"/>
              <a:gd name="T39" fmla="*/ 245 h 1947"/>
              <a:gd name="T40" fmla="*/ 506 w 1752"/>
              <a:gd name="T41" fmla="*/ 231 h 1947"/>
              <a:gd name="T42" fmla="*/ 605 w 1752"/>
              <a:gd name="T43" fmla="*/ 151 h 1947"/>
              <a:gd name="T44" fmla="*/ 671 w 1752"/>
              <a:gd name="T45" fmla="*/ 122 h 1947"/>
              <a:gd name="T46" fmla="*/ 832 w 1752"/>
              <a:gd name="T47" fmla="*/ 33 h 1947"/>
              <a:gd name="T48" fmla="*/ 955 w 1752"/>
              <a:gd name="T49" fmla="*/ 28 h 1947"/>
              <a:gd name="T50" fmla="*/ 1158 w 1752"/>
              <a:gd name="T51" fmla="*/ 33 h 1947"/>
              <a:gd name="T52" fmla="*/ 1261 w 1752"/>
              <a:gd name="T53" fmla="*/ 18 h 1947"/>
              <a:gd name="T54" fmla="*/ 1313 w 1752"/>
              <a:gd name="T55" fmla="*/ 14 h 1947"/>
              <a:gd name="T56" fmla="*/ 1502 w 1752"/>
              <a:gd name="T57" fmla="*/ 28 h 1947"/>
              <a:gd name="T58" fmla="*/ 1597 w 1752"/>
              <a:gd name="T59" fmla="*/ 89 h 1947"/>
              <a:gd name="T60" fmla="*/ 1653 w 1752"/>
              <a:gd name="T61" fmla="*/ 118 h 1947"/>
              <a:gd name="T62" fmla="*/ 1715 w 1752"/>
              <a:gd name="T63" fmla="*/ 165 h 1947"/>
              <a:gd name="T64" fmla="*/ 1748 w 1752"/>
              <a:gd name="T65" fmla="*/ 349 h 1947"/>
              <a:gd name="T66" fmla="*/ 1715 w 1752"/>
              <a:gd name="T67" fmla="*/ 538 h 1947"/>
              <a:gd name="T68" fmla="*/ 1672 w 1752"/>
              <a:gd name="T69" fmla="*/ 575 h 1947"/>
              <a:gd name="T70" fmla="*/ 1653 w 1752"/>
              <a:gd name="T71" fmla="*/ 604 h 1947"/>
              <a:gd name="T72" fmla="*/ 1649 w 1752"/>
              <a:gd name="T73" fmla="*/ 618 h 1947"/>
              <a:gd name="T74" fmla="*/ 1573 w 1752"/>
              <a:gd name="T75" fmla="*/ 675 h 1947"/>
              <a:gd name="T76" fmla="*/ 1379 w 1752"/>
              <a:gd name="T77" fmla="*/ 675 h 1947"/>
              <a:gd name="T78" fmla="*/ 1181 w 1752"/>
              <a:gd name="T79" fmla="*/ 660 h 1947"/>
              <a:gd name="T80" fmla="*/ 1153 w 1752"/>
              <a:gd name="T81" fmla="*/ 651 h 1947"/>
              <a:gd name="T82" fmla="*/ 1073 w 1752"/>
              <a:gd name="T83" fmla="*/ 660 h 1947"/>
              <a:gd name="T84" fmla="*/ 917 w 1752"/>
              <a:gd name="T85" fmla="*/ 731 h 1947"/>
              <a:gd name="T86" fmla="*/ 841 w 1752"/>
              <a:gd name="T87" fmla="*/ 764 h 1947"/>
              <a:gd name="T88" fmla="*/ 799 w 1752"/>
              <a:gd name="T89" fmla="*/ 793 h 1947"/>
              <a:gd name="T90" fmla="*/ 770 w 1752"/>
              <a:gd name="T91" fmla="*/ 944 h 1947"/>
              <a:gd name="T92" fmla="*/ 756 w 1752"/>
              <a:gd name="T93" fmla="*/ 986 h 1947"/>
              <a:gd name="T94" fmla="*/ 742 w 1752"/>
              <a:gd name="T95" fmla="*/ 1024 h 1947"/>
              <a:gd name="T96" fmla="*/ 766 w 1752"/>
              <a:gd name="T97" fmla="*/ 1114 h 1947"/>
              <a:gd name="T98" fmla="*/ 803 w 1752"/>
              <a:gd name="T99" fmla="*/ 1236 h 1947"/>
              <a:gd name="T100" fmla="*/ 855 w 1752"/>
              <a:gd name="T101" fmla="*/ 1279 h 1947"/>
              <a:gd name="T102" fmla="*/ 879 w 1752"/>
              <a:gd name="T103" fmla="*/ 1312 h 1947"/>
              <a:gd name="T104" fmla="*/ 907 w 1752"/>
              <a:gd name="T105" fmla="*/ 1383 h 1947"/>
              <a:gd name="T106" fmla="*/ 940 w 1752"/>
              <a:gd name="T107" fmla="*/ 1468 h 1947"/>
              <a:gd name="T108" fmla="*/ 888 w 1752"/>
              <a:gd name="T109" fmla="*/ 1680 h 1947"/>
              <a:gd name="T110" fmla="*/ 846 w 1752"/>
              <a:gd name="T111" fmla="*/ 1756 h 1947"/>
              <a:gd name="T112" fmla="*/ 822 w 1752"/>
              <a:gd name="T113" fmla="*/ 1817 h 1947"/>
              <a:gd name="T114" fmla="*/ 737 w 1752"/>
              <a:gd name="T115" fmla="*/ 1883 h 1947"/>
              <a:gd name="T116" fmla="*/ 558 w 1752"/>
              <a:gd name="T117" fmla="*/ 1930 h 1947"/>
              <a:gd name="T118" fmla="*/ 473 w 1752"/>
              <a:gd name="T119" fmla="*/ 1926 h 194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52"/>
              <a:gd name="T181" fmla="*/ 0 h 1947"/>
              <a:gd name="T182" fmla="*/ 1752 w 1752"/>
              <a:gd name="T183" fmla="*/ 1947 h 194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52" h="1947">
                <a:moveTo>
                  <a:pt x="497" y="1912"/>
                </a:moveTo>
                <a:cubicBezTo>
                  <a:pt x="425" y="1920"/>
                  <a:pt x="354" y="1917"/>
                  <a:pt x="284" y="1902"/>
                </a:cubicBezTo>
                <a:cubicBezTo>
                  <a:pt x="273" y="1894"/>
                  <a:pt x="259" y="1890"/>
                  <a:pt x="251" y="1879"/>
                </a:cubicBezTo>
                <a:cubicBezTo>
                  <a:pt x="234" y="1858"/>
                  <a:pt x="245" y="1847"/>
                  <a:pt x="213" y="1836"/>
                </a:cubicBezTo>
                <a:cubicBezTo>
                  <a:pt x="190" y="1813"/>
                  <a:pt x="169" y="1792"/>
                  <a:pt x="152" y="1765"/>
                </a:cubicBezTo>
                <a:cubicBezTo>
                  <a:pt x="136" y="1704"/>
                  <a:pt x="130" y="1644"/>
                  <a:pt x="105" y="1586"/>
                </a:cubicBezTo>
                <a:cubicBezTo>
                  <a:pt x="97" y="1567"/>
                  <a:pt x="96" y="1548"/>
                  <a:pt x="81" y="1534"/>
                </a:cubicBezTo>
                <a:cubicBezTo>
                  <a:pt x="87" y="1469"/>
                  <a:pt x="80" y="1473"/>
                  <a:pt x="67" y="1416"/>
                </a:cubicBezTo>
                <a:cubicBezTo>
                  <a:pt x="59" y="1382"/>
                  <a:pt x="55" y="1346"/>
                  <a:pt x="48" y="1312"/>
                </a:cubicBezTo>
                <a:cubicBezTo>
                  <a:pt x="45" y="1298"/>
                  <a:pt x="42" y="1284"/>
                  <a:pt x="39" y="1270"/>
                </a:cubicBezTo>
                <a:cubicBezTo>
                  <a:pt x="21" y="1195"/>
                  <a:pt x="35" y="1272"/>
                  <a:pt x="20" y="1175"/>
                </a:cubicBezTo>
                <a:cubicBezTo>
                  <a:pt x="17" y="1159"/>
                  <a:pt x="6" y="1128"/>
                  <a:pt x="6" y="1128"/>
                </a:cubicBezTo>
                <a:cubicBezTo>
                  <a:pt x="12" y="1060"/>
                  <a:pt x="13" y="1023"/>
                  <a:pt x="10" y="948"/>
                </a:cubicBezTo>
                <a:cubicBezTo>
                  <a:pt x="12" y="887"/>
                  <a:pt x="0" y="777"/>
                  <a:pt x="34" y="712"/>
                </a:cubicBezTo>
                <a:cubicBezTo>
                  <a:pt x="39" y="668"/>
                  <a:pt x="43" y="626"/>
                  <a:pt x="91" y="613"/>
                </a:cubicBezTo>
                <a:cubicBezTo>
                  <a:pt x="110" y="578"/>
                  <a:pt x="121" y="545"/>
                  <a:pt x="147" y="514"/>
                </a:cubicBezTo>
                <a:cubicBezTo>
                  <a:pt x="165" y="463"/>
                  <a:pt x="190" y="412"/>
                  <a:pt x="227" y="372"/>
                </a:cubicBezTo>
                <a:cubicBezTo>
                  <a:pt x="235" y="350"/>
                  <a:pt x="261" y="336"/>
                  <a:pt x="279" y="321"/>
                </a:cubicBezTo>
                <a:cubicBezTo>
                  <a:pt x="314" y="292"/>
                  <a:pt x="328" y="288"/>
                  <a:pt x="369" y="273"/>
                </a:cubicBezTo>
                <a:cubicBezTo>
                  <a:pt x="387" y="267"/>
                  <a:pt x="404" y="252"/>
                  <a:pt x="421" y="245"/>
                </a:cubicBezTo>
                <a:cubicBezTo>
                  <a:pt x="446" y="234"/>
                  <a:pt x="481" y="234"/>
                  <a:pt x="506" y="231"/>
                </a:cubicBezTo>
                <a:cubicBezTo>
                  <a:pt x="536" y="211"/>
                  <a:pt x="572" y="158"/>
                  <a:pt x="605" y="151"/>
                </a:cubicBezTo>
                <a:cubicBezTo>
                  <a:pt x="626" y="140"/>
                  <a:pt x="649" y="132"/>
                  <a:pt x="671" y="122"/>
                </a:cubicBezTo>
                <a:cubicBezTo>
                  <a:pt x="721" y="72"/>
                  <a:pt x="758" y="37"/>
                  <a:pt x="832" y="33"/>
                </a:cubicBezTo>
                <a:cubicBezTo>
                  <a:pt x="873" y="31"/>
                  <a:pt x="914" y="30"/>
                  <a:pt x="955" y="28"/>
                </a:cubicBezTo>
                <a:cubicBezTo>
                  <a:pt x="1020" y="19"/>
                  <a:pt x="1094" y="30"/>
                  <a:pt x="1158" y="33"/>
                </a:cubicBezTo>
                <a:cubicBezTo>
                  <a:pt x="1198" y="44"/>
                  <a:pt x="1225" y="28"/>
                  <a:pt x="1261" y="18"/>
                </a:cubicBezTo>
                <a:cubicBezTo>
                  <a:pt x="1281" y="0"/>
                  <a:pt x="1268" y="8"/>
                  <a:pt x="1313" y="14"/>
                </a:cubicBezTo>
                <a:cubicBezTo>
                  <a:pt x="1429" y="30"/>
                  <a:pt x="1314" y="21"/>
                  <a:pt x="1502" y="28"/>
                </a:cubicBezTo>
                <a:cubicBezTo>
                  <a:pt x="1537" y="45"/>
                  <a:pt x="1564" y="68"/>
                  <a:pt x="1597" y="89"/>
                </a:cubicBezTo>
                <a:cubicBezTo>
                  <a:pt x="1615" y="100"/>
                  <a:pt x="1636" y="106"/>
                  <a:pt x="1653" y="118"/>
                </a:cubicBezTo>
                <a:cubicBezTo>
                  <a:pt x="1660" y="138"/>
                  <a:pt x="1694" y="158"/>
                  <a:pt x="1715" y="165"/>
                </a:cubicBezTo>
                <a:cubicBezTo>
                  <a:pt x="1752" y="216"/>
                  <a:pt x="1737" y="290"/>
                  <a:pt x="1748" y="349"/>
                </a:cubicBezTo>
                <a:cubicBezTo>
                  <a:pt x="1737" y="410"/>
                  <a:pt x="1749" y="482"/>
                  <a:pt x="1715" y="538"/>
                </a:cubicBezTo>
                <a:cubicBezTo>
                  <a:pt x="1706" y="553"/>
                  <a:pt x="1685" y="563"/>
                  <a:pt x="1672" y="575"/>
                </a:cubicBezTo>
                <a:cubicBezTo>
                  <a:pt x="1659" y="613"/>
                  <a:pt x="1678" y="566"/>
                  <a:pt x="1653" y="604"/>
                </a:cubicBezTo>
                <a:cubicBezTo>
                  <a:pt x="1650" y="608"/>
                  <a:pt x="1651" y="614"/>
                  <a:pt x="1649" y="618"/>
                </a:cubicBezTo>
                <a:cubicBezTo>
                  <a:pt x="1634" y="648"/>
                  <a:pt x="1604" y="667"/>
                  <a:pt x="1573" y="675"/>
                </a:cubicBezTo>
                <a:cubicBezTo>
                  <a:pt x="1522" y="708"/>
                  <a:pt x="1438" y="679"/>
                  <a:pt x="1379" y="675"/>
                </a:cubicBezTo>
                <a:cubicBezTo>
                  <a:pt x="1312" y="651"/>
                  <a:pt x="1271" y="663"/>
                  <a:pt x="1181" y="660"/>
                </a:cubicBezTo>
                <a:cubicBezTo>
                  <a:pt x="1172" y="657"/>
                  <a:pt x="1163" y="651"/>
                  <a:pt x="1153" y="651"/>
                </a:cubicBezTo>
                <a:cubicBezTo>
                  <a:pt x="1126" y="652"/>
                  <a:pt x="1073" y="660"/>
                  <a:pt x="1073" y="660"/>
                </a:cubicBezTo>
                <a:cubicBezTo>
                  <a:pt x="1027" y="690"/>
                  <a:pt x="970" y="716"/>
                  <a:pt x="917" y="731"/>
                </a:cubicBezTo>
                <a:cubicBezTo>
                  <a:pt x="893" y="748"/>
                  <a:pt x="871" y="759"/>
                  <a:pt x="841" y="764"/>
                </a:cubicBezTo>
                <a:cubicBezTo>
                  <a:pt x="820" y="773"/>
                  <a:pt x="813" y="777"/>
                  <a:pt x="799" y="793"/>
                </a:cubicBezTo>
                <a:cubicBezTo>
                  <a:pt x="786" y="843"/>
                  <a:pt x="779" y="893"/>
                  <a:pt x="770" y="944"/>
                </a:cubicBezTo>
                <a:cubicBezTo>
                  <a:pt x="768" y="953"/>
                  <a:pt x="757" y="983"/>
                  <a:pt x="756" y="986"/>
                </a:cubicBezTo>
                <a:cubicBezTo>
                  <a:pt x="751" y="999"/>
                  <a:pt x="742" y="1024"/>
                  <a:pt x="742" y="1024"/>
                </a:cubicBezTo>
                <a:cubicBezTo>
                  <a:pt x="746" y="1055"/>
                  <a:pt x="748" y="1088"/>
                  <a:pt x="766" y="1114"/>
                </a:cubicBezTo>
                <a:cubicBezTo>
                  <a:pt x="772" y="1136"/>
                  <a:pt x="793" y="1223"/>
                  <a:pt x="803" y="1236"/>
                </a:cubicBezTo>
                <a:cubicBezTo>
                  <a:pt x="812" y="1247"/>
                  <a:pt x="842" y="1270"/>
                  <a:pt x="855" y="1279"/>
                </a:cubicBezTo>
                <a:cubicBezTo>
                  <a:pt x="861" y="1291"/>
                  <a:pt x="873" y="1300"/>
                  <a:pt x="879" y="1312"/>
                </a:cubicBezTo>
                <a:cubicBezTo>
                  <a:pt x="891" y="1337"/>
                  <a:pt x="888" y="1362"/>
                  <a:pt x="907" y="1383"/>
                </a:cubicBezTo>
                <a:cubicBezTo>
                  <a:pt x="915" y="1413"/>
                  <a:pt x="931" y="1438"/>
                  <a:pt x="940" y="1468"/>
                </a:cubicBezTo>
                <a:cubicBezTo>
                  <a:pt x="936" y="1536"/>
                  <a:pt x="945" y="1629"/>
                  <a:pt x="888" y="1680"/>
                </a:cubicBezTo>
                <a:cubicBezTo>
                  <a:pt x="876" y="1706"/>
                  <a:pt x="866" y="1734"/>
                  <a:pt x="846" y="1756"/>
                </a:cubicBezTo>
                <a:cubicBezTo>
                  <a:pt x="839" y="1777"/>
                  <a:pt x="834" y="1798"/>
                  <a:pt x="822" y="1817"/>
                </a:cubicBezTo>
                <a:cubicBezTo>
                  <a:pt x="802" y="1847"/>
                  <a:pt x="767" y="1865"/>
                  <a:pt x="737" y="1883"/>
                </a:cubicBezTo>
                <a:cubicBezTo>
                  <a:pt x="677" y="1919"/>
                  <a:pt x="630" y="1921"/>
                  <a:pt x="558" y="1930"/>
                </a:cubicBezTo>
                <a:cubicBezTo>
                  <a:pt x="512" y="1947"/>
                  <a:pt x="521" y="1926"/>
                  <a:pt x="473" y="1926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3297238" y="3478213"/>
            <a:ext cx="2676525" cy="1881187"/>
          </a:xfrm>
          <a:custGeom>
            <a:avLst/>
            <a:gdLst>
              <a:gd name="T0" fmla="*/ 1431 w 1686"/>
              <a:gd name="T1" fmla="*/ 0 h 1185"/>
              <a:gd name="T2" fmla="*/ 1223 w 1686"/>
              <a:gd name="T3" fmla="*/ 42 h 1185"/>
              <a:gd name="T4" fmla="*/ 992 w 1686"/>
              <a:gd name="T5" fmla="*/ 66 h 1185"/>
              <a:gd name="T6" fmla="*/ 836 w 1686"/>
              <a:gd name="T7" fmla="*/ 99 h 1185"/>
              <a:gd name="T8" fmla="*/ 642 w 1686"/>
              <a:gd name="T9" fmla="*/ 85 h 1185"/>
              <a:gd name="T10" fmla="*/ 586 w 1686"/>
              <a:gd name="T11" fmla="*/ 104 h 1185"/>
              <a:gd name="T12" fmla="*/ 496 w 1686"/>
              <a:gd name="T13" fmla="*/ 132 h 1185"/>
              <a:gd name="T14" fmla="*/ 449 w 1686"/>
              <a:gd name="T15" fmla="*/ 155 h 1185"/>
              <a:gd name="T16" fmla="*/ 397 w 1686"/>
              <a:gd name="T17" fmla="*/ 193 h 1185"/>
              <a:gd name="T18" fmla="*/ 326 w 1686"/>
              <a:gd name="T19" fmla="*/ 269 h 1185"/>
              <a:gd name="T20" fmla="*/ 269 w 1686"/>
              <a:gd name="T21" fmla="*/ 354 h 1185"/>
              <a:gd name="T22" fmla="*/ 218 w 1686"/>
              <a:gd name="T23" fmla="*/ 425 h 1185"/>
              <a:gd name="T24" fmla="*/ 109 w 1686"/>
              <a:gd name="T25" fmla="*/ 543 h 1185"/>
              <a:gd name="T26" fmla="*/ 43 w 1686"/>
              <a:gd name="T27" fmla="*/ 755 h 1185"/>
              <a:gd name="T28" fmla="*/ 15 w 1686"/>
              <a:gd name="T29" fmla="*/ 883 h 1185"/>
              <a:gd name="T30" fmla="*/ 66 w 1686"/>
              <a:gd name="T31" fmla="*/ 1086 h 1185"/>
              <a:gd name="T32" fmla="*/ 147 w 1686"/>
              <a:gd name="T33" fmla="*/ 1161 h 1185"/>
              <a:gd name="T34" fmla="*/ 199 w 1686"/>
              <a:gd name="T35" fmla="*/ 1166 h 1185"/>
              <a:gd name="T36" fmla="*/ 274 w 1686"/>
              <a:gd name="T37" fmla="*/ 1175 h 1185"/>
              <a:gd name="T38" fmla="*/ 397 w 1686"/>
              <a:gd name="T39" fmla="*/ 1166 h 1185"/>
              <a:gd name="T40" fmla="*/ 548 w 1686"/>
              <a:gd name="T41" fmla="*/ 1019 h 1185"/>
              <a:gd name="T42" fmla="*/ 600 w 1686"/>
              <a:gd name="T43" fmla="*/ 953 h 1185"/>
              <a:gd name="T44" fmla="*/ 624 w 1686"/>
              <a:gd name="T45" fmla="*/ 930 h 1185"/>
              <a:gd name="T46" fmla="*/ 657 w 1686"/>
              <a:gd name="T47" fmla="*/ 845 h 1185"/>
              <a:gd name="T48" fmla="*/ 676 w 1686"/>
              <a:gd name="T49" fmla="*/ 793 h 1185"/>
              <a:gd name="T50" fmla="*/ 699 w 1686"/>
              <a:gd name="T51" fmla="*/ 769 h 1185"/>
              <a:gd name="T52" fmla="*/ 765 w 1686"/>
              <a:gd name="T53" fmla="*/ 713 h 1185"/>
              <a:gd name="T54" fmla="*/ 850 w 1686"/>
              <a:gd name="T55" fmla="*/ 665 h 1185"/>
              <a:gd name="T56" fmla="*/ 1063 w 1686"/>
              <a:gd name="T57" fmla="*/ 632 h 1185"/>
              <a:gd name="T58" fmla="*/ 1181 w 1686"/>
              <a:gd name="T59" fmla="*/ 604 h 1185"/>
              <a:gd name="T60" fmla="*/ 1294 w 1686"/>
              <a:gd name="T61" fmla="*/ 595 h 1185"/>
              <a:gd name="T62" fmla="*/ 1426 w 1686"/>
              <a:gd name="T63" fmla="*/ 576 h 1185"/>
              <a:gd name="T64" fmla="*/ 1473 w 1686"/>
              <a:gd name="T65" fmla="*/ 562 h 1185"/>
              <a:gd name="T66" fmla="*/ 1516 w 1686"/>
              <a:gd name="T67" fmla="*/ 538 h 1185"/>
              <a:gd name="T68" fmla="*/ 1582 w 1686"/>
              <a:gd name="T69" fmla="*/ 528 h 1185"/>
              <a:gd name="T70" fmla="*/ 1648 w 1686"/>
              <a:gd name="T71" fmla="*/ 477 h 1185"/>
              <a:gd name="T72" fmla="*/ 1676 w 1686"/>
              <a:gd name="T73" fmla="*/ 377 h 1185"/>
              <a:gd name="T74" fmla="*/ 1686 w 1686"/>
              <a:gd name="T75" fmla="*/ 340 h 1185"/>
              <a:gd name="T76" fmla="*/ 1662 w 1686"/>
              <a:gd name="T77" fmla="*/ 288 h 1185"/>
              <a:gd name="T78" fmla="*/ 1596 w 1686"/>
              <a:gd name="T79" fmla="*/ 212 h 1185"/>
              <a:gd name="T80" fmla="*/ 1558 w 1686"/>
              <a:gd name="T81" fmla="*/ 160 h 1185"/>
              <a:gd name="T82" fmla="*/ 1540 w 1686"/>
              <a:gd name="T83" fmla="*/ 122 h 1185"/>
              <a:gd name="T84" fmla="*/ 1502 w 1686"/>
              <a:gd name="T85" fmla="*/ 85 h 1185"/>
              <a:gd name="T86" fmla="*/ 1417 w 1686"/>
              <a:gd name="T87" fmla="*/ 61 h 1185"/>
              <a:gd name="T88" fmla="*/ 1393 w 1686"/>
              <a:gd name="T89" fmla="*/ 28 h 1185"/>
              <a:gd name="T90" fmla="*/ 1379 w 1686"/>
              <a:gd name="T91" fmla="*/ 23 h 118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86"/>
              <a:gd name="T139" fmla="*/ 0 h 1185"/>
              <a:gd name="T140" fmla="*/ 1686 w 1686"/>
              <a:gd name="T141" fmla="*/ 1185 h 118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86" h="1185">
                <a:moveTo>
                  <a:pt x="1431" y="0"/>
                </a:moveTo>
                <a:cubicBezTo>
                  <a:pt x="1363" y="19"/>
                  <a:pt x="1292" y="28"/>
                  <a:pt x="1223" y="42"/>
                </a:cubicBezTo>
                <a:cubicBezTo>
                  <a:pt x="1209" y="58"/>
                  <a:pt x="1026" y="64"/>
                  <a:pt x="992" y="66"/>
                </a:cubicBezTo>
                <a:cubicBezTo>
                  <a:pt x="937" y="86"/>
                  <a:pt x="895" y="94"/>
                  <a:pt x="836" y="99"/>
                </a:cubicBezTo>
                <a:cubicBezTo>
                  <a:pt x="735" y="88"/>
                  <a:pt x="743" y="79"/>
                  <a:pt x="642" y="85"/>
                </a:cubicBezTo>
                <a:cubicBezTo>
                  <a:pt x="624" y="94"/>
                  <a:pt x="605" y="97"/>
                  <a:pt x="586" y="104"/>
                </a:cubicBezTo>
                <a:cubicBezTo>
                  <a:pt x="559" y="128"/>
                  <a:pt x="531" y="128"/>
                  <a:pt x="496" y="132"/>
                </a:cubicBezTo>
                <a:cubicBezTo>
                  <a:pt x="476" y="137"/>
                  <a:pt x="468" y="149"/>
                  <a:pt x="449" y="155"/>
                </a:cubicBezTo>
                <a:cubicBezTo>
                  <a:pt x="434" y="170"/>
                  <a:pt x="415" y="182"/>
                  <a:pt x="397" y="193"/>
                </a:cubicBezTo>
                <a:cubicBezTo>
                  <a:pt x="379" y="217"/>
                  <a:pt x="354" y="259"/>
                  <a:pt x="326" y="269"/>
                </a:cubicBezTo>
                <a:cubicBezTo>
                  <a:pt x="300" y="295"/>
                  <a:pt x="290" y="325"/>
                  <a:pt x="269" y="354"/>
                </a:cubicBezTo>
                <a:cubicBezTo>
                  <a:pt x="283" y="393"/>
                  <a:pt x="277" y="363"/>
                  <a:pt x="218" y="425"/>
                </a:cubicBezTo>
                <a:cubicBezTo>
                  <a:pt x="183" y="462"/>
                  <a:pt x="140" y="502"/>
                  <a:pt x="109" y="543"/>
                </a:cubicBezTo>
                <a:cubicBezTo>
                  <a:pt x="64" y="604"/>
                  <a:pt x="78" y="700"/>
                  <a:pt x="43" y="755"/>
                </a:cubicBezTo>
                <a:cubicBezTo>
                  <a:pt x="34" y="797"/>
                  <a:pt x="26" y="841"/>
                  <a:pt x="15" y="883"/>
                </a:cubicBezTo>
                <a:cubicBezTo>
                  <a:pt x="16" y="925"/>
                  <a:pt x="0" y="1063"/>
                  <a:pt x="66" y="1086"/>
                </a:cubicBezTo>
                <a:cubicBezTo>
                  <a:pt x="95" y="1113"/>
                  <a:pt x="104" y="1155"/>
                  <a:pt x="147" y="1161"/>
                </a:cubicBezTo>
                <a:cubicBezTo>
                  <a:pt x="164" y="1164"/>
                  <a:pt x="182" y="1164"/>
                  <a:pt x="199" y="1166"/>
                </a:cubicBezTo>
                <a:cubicBezTo>
                  <a:pt x="230" y="1181"/>
                  <a:pt x="237" y="1180"/>
                  <a:pt x="274" y="1175"/>
                </a:cubicBezTo>
                <a:cubicBezTo>
                  <a:pt x="316" y="1180"/>
                  <a:pt x="357" y="1185"/>
                  <a:pt x="397" y="1166"/>
                </a:cubicBezTo>
                <a:cubicBezTo>
                  <a:pt x="445" y="1112"/>
                  <a:pt x="504" y="1084"/>
                  <a:pt x="548" y="1019"/>
                </a:cubicBezTo>
                <a:cubicBezTo>
                  <a:pt x="565" y="994"/>
                  <a:pt x="578" y="973"/>
                  <a:pt x="600" y="953"/>
                </a:cubicBezTo>
                <a:cubicBezTo>
                  <a:pt x="608" y="946"/>
                  <a:pt x="624" y="930"/>
                  <a:pt x="624" y="930"/>
                </a:cubicBezTo>
                <a:cubicBezTo>
                  <a:pt x="638" y="901"/>
                  <a:pt x="646" y="875"/>
                  <a:pt x="657" y="845"/>
                </a:cubicBezTo>
                <a:cubicBezTo>
                  <a:pt x="660" y="828"/>
                  <a:pt x="665" y="808"/>
                  <a:pt x="676" y="793"/>
                </a:cubicBezTo>
                <a:cubicBezTo>
                  <a:pt x="683" y="784"/>
                  <a:pt x="699" y="769"/>
                  <a:pt x="699" y="769"/>
                </a:cubicBezTo>
                <a:cubicBezTo>
                  <a:pt x="708" y="745"/>
                  <a:pt x="740" y="720"/>
                  <a:pt x="765" y="713"/>
                </a:cubicBezTo>
                <a:cubicBezTo>
                  <a:pt x="788" y="690"/>
                  <a:pt x="819" y="676"/>
                  <a:pt x="850" y="665"/>
                </a:cubicBezTo>
                <a:cubicBezTo>
                  <a:pt x="907" y="613"/>
                  <a:pt x="992" y="634"/>
                  <a:pt x="1063" y="632"/>
                </a:cubicBezTo>
                <a:cubicBezTo>
                  <a:pt x="1104" y="626"/>
                  <a:pt x="1141" y="611"/>
                  <a:pt x="1181" y="604"/>
                </a:cubicBezTo>
                <a:cubicBezTo>
                  <a:pt x="1231" y="586"/>
                  <a:pt x="1215" y="590"/>
                  <a:pt x="1294" y="595"/>
                </a:cubicBezTo>
                <a:cubicBezTo>
                  <a:pt x="1339" y="586"/>
                  <a:pt x="1379" y="579"/>
                  <a:pt x="1426" y="576"/>
                </a:cubicBezTo>
                <a:cubicBezTo>
                  <a:pt x="1442" y="571"/>
                  <a:pt x="1461" y="574"/>
                  <a:pt x="1473" y="562"/>
                </a:cubicBezTo>
                <a:cubicBezTo>
                  <a:pt x="1487" y="548"/>
                  <a:pt x="1497" y="542"/>
                  <a:pt x="1516" y="538"/>
                </a:cubicBezTo>
                <a:cubicBezTo>
                  <a:pt x="1538" y="534"/>
                  <a:pt x="1582" y="528"/>
                  <a:pt x="1582" y="528"/>
                </a:cubicBezTo>
                <a:cubicBezTo>
                  <a:pt x="1595" y="507"/>
                  <a:pt x="1624" y="484"/>
                  <a:pt x="1648" y="477"/>
                </a:cubicBezTo>
                <a:cubicBezTo>
                  <a:pt x="1659" y="444"/>
                  <a:pt x="1668" y="411"/>
                  <a:pt x="1676" y="377"/>
                </a:cubicBezTo>
                <a:cubicBezTo>
                  <a:pt x="1679" y="365"/>
                  <a:pt x="1686" y="340"/>
                  <a:pt x="1686" y="340"/>
                </a:cubicBezTo>
                <a:cubicBezTo>
                  <a:pt x="1679" y="318"/>
                  <a:pt x="1683" y="301"/>
                  <a:pt x="1662" y="288"/>
                </a:cubicBezTo>
                <a:cubicBezTo>
                  <a:pt x="1653" y="258"/>
                  <a:pt x="1618" y="234"/>
                  <a:pt x="1596" y="212"/>
                </a:cubicBezTo>
                <a:cubicBezTo>
                  <a:pt x="1589" y="193"/>
                  <a:pt x="1575" y="171"/>
                  <a:pt x="1558" y="160"/>
                </a:cubicBezTo>
                <a:cubicBezTo>
                  <a:pt x="1554" y="145"/>
                  <a:pt x="1551" y="134"/>
                  <a:pt x="1540" y="122"/>
                </a:cubicBezTo>
                <a:cubicBezTo>
                  <a:pt x="1533" y="103"/>
                  <a:pt x="1521" y="91"/>
                  <a:pt x="1502" y="85"/>
                </a:cubicBezTo>
                <a:cubicBezTo>
                  <a:pt x="1476" y="66"/>
                  <a:pt x="1449" y="65"/>
                  <a:pt x="1417" y="61"/>
                </a:cubicBezTo>
                <a:cubicBezTo>
                  <a:pt x="1412" y="48"/>
                  <a:pt x="1406" y="36"/>
                  <a:pt x="1393" y="28"/>
                </a:cubicBezTo>
                <a:cubicBezTo>
                  <a:pt x="1389" y="26"/>
                  <a:pt x="1379" y="23"/>
                  <a:pt x="1379" y="23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6108700" y="3663950"/>
            <a:ext cx="1454150" cy="1770063"/>
          </a:xfrm>
          <a:custGeom>
            <a:avLst/>
            <a:gdLst>
              <a:gd name="T0" fmla="*/ 0 w 916"/>
              <a:gd name="T1" fmla="*/ 350 h 1115"/>
              <a:gd name="T2" fmla="*/ 71 w 916"/>
              <a:gd name="T3" fmla="*/ 496 h 1115"/>
              <a:gd name="T4" fmla="*/ 156 w 916"/>
              <a:gd name="T5" fmla="*/ 638 h 1115"/>
              <a:gd name="T6" fmla="*/ 212 w 916"/>
              <a:gd name="T7" fmla="*/ 723 h 1115"/>
              <a:gd name="T8" fmla="*/ 316 w 916"/>
              <a:gd name="T9" fmla="*/ 780 h 1115"/>
              <a:gd name="T10" fmla="*/ 378 w 916"/>
              <a:gd name="T11" fmla="*/ 855 h 1115"/>
              <a:gd name="T12" fmla="*/ 411 w 916"/>
              <a:gd name="T13" fmla="*/ 888 h 1115"/>
              <a:gd name="T14" fmla="*/ 510 w 916"/>
              <a:gd name="T15" fmla="*/ 1030 h 1115"/>
              <a:gd name="T16" fmla="*/ 538 w 916"/>
              <a:gd name="T17" fmla="*/ 1058 h 1115"/>
              <a:gd name="T18" fmla="*/ 548 w 916"/>
              <a:gd name="T19" fmla="*/ 1068 h 1115"/>
              <a:gd name="T20" fmla="*/ 599 w 916"/>
              <a:gd name="T21" fmla="*/ 1115 h 1115"/>
              <a:gd name="T22" fmla="*/ 784 w 916"/>
              <a:gd name="T23" fmla="*/ 1101 h 1115"/>
              <a:gd name="T24" fmla="*/ 873 w 916"/>
              <a:gd name="T25" fmla="*/ 1082 h 1115"/>
              <a:gd name="T26" fmla="*/ 906 w 916"/>
              <a:gd name="T27" fmla="*/ 1030 h 1115"/>
              <a:gd name="T28" fmla="*/ 902 w 916"/>
              <a:gd name="T29" fmla="*/ 520 h 1115"/>
              <a:gd name="T30" fmla="*/ 878 w 916"/>
              <a:gd name="T31" fmla="*/ 383 h 1115"/>
              <a:gd name="T32" fmla="*/ 817 w 916"/>
              <a:gd name="T33" fmla="*/ 355 h 1115"/>
              <a:gd name="T34" fmla="*/ 779 w 916"/>
              <a:gd name="T35" fmla="*/ 308 h 1115"/>
              <a:gd name="T36" fmla="*/ 694 w 916"/>
              <a:gd name="T37" fmla="*/ 237 h 1115"/>
              <a:gd name="T38" fmla="*/ 604 w 916"/>
              <a:gd name="T39" fmla="*/ 175 h 1115"/>
              <a:gd name="T40" fmla="*/ 453 w 916"/>
              <a:gd name="T41" fmla="*/ 29 h 1115"/>
              <a:gd name="T42" fmla="*/ 396 w 916"/>
              <a:gd name="T43" fmla="*/ 1 h 1115"/>
              <a:gd name="T44" fmla="*/ 175 w 916"/>
              <a:gd name="T45" fmla="*/ 5 h 1115"/>
              <a:gd name="T46" fmla="*/ 80 w 916"/>
              <a:gd name="T47" fmla="*/ 95 h 1115"/>
              <a:gd name="T48" fmla="*/ 38 w 916"/>
              <a:gd name="T49" fmla="*/ 218 h 1115"/>
              <a:gd name="T50" fmla="*/ 9 w 916"/>
              <a:gd name="T51" fmla="*/ 293 h 1115"/>
              <a:gd name="T52" fmla="*/ 9 w 916"/>
              <a:gd name="T53" fmla="*/ 378 h 11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16"/>
              <a:gd name="T82" fmla="*/ 0 h 1115"/>
              <a:gd name="T83" fmla="*/ 916 w 916"/>
              <a:gd name="T84" fmla="*/ 1115 h 111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16" h="1115">
                <a:moveTo>
                  <a:pt x="0" y="350"/>
                </a:moveTo>
                <a:cubicBezTo>
                  <a:pt x="29" y="395"/>
                  <a:pt x="47" y="448"/>
                  <a:pt x="71" y="496"/>
                </a:cubicBezTo>
                <a:cubicBezTo>
                  <a:pt x="79" y="542"/>
                  <a:pt x="113" y="617"/>
                  <a:pt x="156" y="638"/>
                </a:cubicBezTo>
                <a:cubicBezTo>
                  <a:pt x="174" y="663"/>
                  <a:pt x="191" y="701"/>
                  <a:pt x="212" y="723"/>
                </a:cubicBezTo>
                <a:cubicBezTo>
                  <a:pt x="233" y="745"/>
                  <a:pt x="288" y="770"/>
                  <a:pt x="316" y="780"/>
                </a:cubicBezTo>
                <a:cubicBezTo>
                  <a:pt x="336" y="806"/>
                  <a:pt x="359" y="829"/>
                  <a:pt x="378" y="855"/>
                </a:cubicBezTo>
                <a:cubicBezTo>
                  <a:pt x="384" y="874"/>
                  <a:pt x="394" y="878"/>
                  <a:pt x="411" y="888"/>
                </a:cubicBezTo>
                <a:cubicBezTo>
                  <a:pt x="425" y="937"/>
                  <a:pt x="463" y="1008"/>
                  <a:pt x="510" y="1030"/>
                </a:cubicBezTo>
                <a:cubicBezTo>
                  <a:pt x="519" y="1039"/>
                  <a:pt x="529" y="1049"/>
                  <a:pt x="538" y="1058"/>
                </a:cubicBezTo>
                <a:cubicBezTo>
                  <a:pt x="541" y="1061"/>
                  <a:pt x="548" y="1068"/>
                  <a:pt x="548" y="1068"/>
                </a:cubicBezTo>
                <a:cubicBezTo>
                  <a:pt x="557" y="1098"/>
                  <a:pt x="571" y="1105"/>
                  <a:pt x="599" y="1115"/>
                </a:cubicBezTo>
                <a:cubicBezTo>
                  <a:pt x="650" y="1098"/>
                  <a:pt x="738" y="1103"/>
                  <a:pt x="784" y="1101"/>
                </a:cubicBezTo>
                <a:cubicBezTo>
                  <a:pt x="814" y="1088"/>
                  <a:pt x="843" y="1093"/>
                  <a:pt x="873" y="1082"/>
                </a:cubicBezTo>
                <a:cubicBezTo>
                  <a:pt x="887" y="1062"/>
                  <a:pt x="897" y="1053"/>
                  <a:pt x="906" y="1030"/>
                </a:cubicBezTo>
                <a:cubicBezTo>
                  <a:pt x="916" y="864"/>
                  <a:pt x="905" y="678"/>
                  <a:pt x="902" y="520"/>
                </a:cubicBezTo>
                <a:cubicBezTo>
                  <a:pt x="901" y="485"/>
                  <a:pt x="902" y="413"/>
                  <a:pt x="878" y="383"/>
                </a:cubicBezTo>
                <a:cubicBezTo>
                  <a:pt x="866" y="368"/>
                  <a:pt x="835" y="363"/>
                  <a:pt x="817" y="355"/>
                </a:cubicBezTo>
                <a:cubicBezTo>
                  <a:pt x="767" y="305"/>
                  <a:pt x="815" y="357"/>
                  <a:pt x="779" y="308"/>
                </a:cubicBezTo>
                <a:cubicBezTo>
                  <a:pt x="759" y="280"/>
                  <a:pt x="723" y="255"/>
                  <a:pt x="694" y="237"/>
                </a:cubicBezTo>
                <a:cubicBezTo>
                  <a:pt x="671" y="206"/>
                  <a:pt x="634" y="202"/>
                  <a:pt x="604" y="175"/>
                </a:cubicBezTo>
                <a:cubicBezTo>
                  <a:pt x="551" y="128"/>
                  <a:pt x="505" y="76"/>
                  <a:pt x="453" y="29"/>
                </a:cubicBezTo>
                <a:cubicBezTo>
                  <a:pt x="443" y="0"/>
                  <a:pt x="427" y="4"/>
                  <a:pt x="396" y="1"/>
                </a:cubicBezTo>
                <a:cubicBezTo>
                  <a:pt x="322" y="2"/>
                  <a:pt x="249" y="2"/>
                  <a:pt x="175" y="5"/>
                </a:cubicBezTo>
                <a:cubicBezTo>
                  <a:pt x="126" y="7"/>
                  <a:pt x="116" y="72"/>
                  <a:pt x="80" y="95"/>
                </a:cubicBezTo>
                <a:cubicBezTo>
                  <a:pt x="66" y="135"/>
                  <a:pt x="61" y="182"/>
                  <a:pt x="38" y="218"/>
                </a:cubicBezTo>
                <a:cubicBezTo>
                  <a:pt x="33" y="235"/>
                  <a:pt x="10" y="278"/>
                  <a:pt x="9" y="293"/>
                </a:cubicBezTo>
                <a:cubicBezTo>
                  <a:pt x="8" y="321"/>
                  <a:pt x="9" y="350"/>
                  <a:pt x="9" y="378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57200" y="1774825"/>
            <a:ext cx="2366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/>
              <a:t>Torsion angles</a:t>
            </a:r>
          </a:p>
          <a:p>
            <a:r>
              <a:rPr lang="en-US" sz="2800" b="1" i="1"/>
              <a:t>Are 4-body</a:t>
            </a:r>
          </a:p>
        </p:txBody>
      </p:sp>
      <p:sp>
        <p:nvSpPr>
          <p:cNvPr id="21513" name="AutoShape 10"/>
          <p:cNvSpPr>
            <a:spLocks noChangeArrowheads="1"/>
          </p:cNvSpPr>
          <p:nvPr/>
        </p:nvSpPr>
        <p:spPr bwMode="auto">
          <a:xfrm>
            <a:off x="4114800" y="5311775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4343400" y="5334000"/>
            <a:ext cx="17922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/>
              <a:t>Angles</a:t>
            </a:r>
          </a:p>
          <a:p>
            <a:r>
              <a:rPr lang="en-US" sz="2800" b="1" i="1"/>
              <a:t>Are 3-body</a:t>
            </a:r>
          </a:p>
        </p:txBody>
      </p:sp>
      <p:sp>
        <p:nvSpPr>
          <p:cNvPr id="21515" name="AutoShape 12"/>
          <p:cNvSpPr>
            <a:spLocks noChangeArrowheads="1"/>
          </p:cNvSpPr>
          <p:nvPr/>
        </p:nvSpPr>
        <p:spPr bwMode="auto">
          <a:xfrm>
            <a:off x="6858000" y="5464175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7086600" y="5486400"/>
            <a:ext cx="17922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/>
              <a:t>Bonds</a:t>
            </a:r>
          </a:p>
          <a:p>
            <a:r>
              <a:rPr lang="en-US" sz="2800" b="1" i="1"/>
              <a:t>Are 2-body</a:t>
            </a:r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 flipV="1">
            <a:off x="4267200" y="2667000"/>
            <a:ext cx="2286000" cy="304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4479925" y="1590675"/>
            <a:ext cx="2003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Non-bonded</a:t>
            </a:r>
          </a:p>
          <a:p>
            <a:r>
              <a:rPr lang="en-US" sz="2800" b="1" i="1">
                <a:solidFill>
                  <a:srgbClr val="FF0000"/>
                </a:solidFill>
              </a:rPr>
              <a:t>pair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346325" y="273050"/>
            <a:ext cx="384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Our Focus: Proteins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17525" y="1743075"/>
            <a:ext cx="662781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1) Proteins: the molecules of life</a:t>
            </a: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r>
              <a:rPr lang="en-US" sz="2800" b="1" i="1">
                <a:solidFill>
                  <a:schemeClr val="accent2"/>
                </a:solidFill>
              </a:rPr>
              <a:t>2) Protein molecules: geometry</a:t>
            </a: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r>
              <a:rPr lang="en-US" sz="2800" b="1" i="1">
                <a:solidFill>
                  <a:schemeClr val="accent2"/>
                </a:solidFill>
              </a:rPr>
              <a:t>3) Protein molecules: chemistry and physics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  <a:latin typeface="Times New Roman" pitchFamily="18" charset="0"/>
              </a:rPr>
              <a:t>Atomic Interactions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i="1" smtClean="0">
                <a:solidFill>
                  <a:srgbClr val="FF0000"/>
                </a:solidFill>
                <a:latin typeface="Times New Roman" pitchFamily="18" charset="0"/>
              </a:rPr>
              <a:t>Strong bonded interactions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514600" y="2362200"/>
          <a:ext cx="1828800" cy="469900"/>
        </p:xfrm>
        <a:graphic>
          <a:graphicData uri="http://schemas.openxmlformats.org/presentationml/2006/ole">
            <p:oleObj spid="_x0000_s1026" name="Equation" r:id="rId3" imgW="939600" imgH="241200" progId="Equation.3">
              <p:embed/>
            </p:oleObj>
          </a:graphicData>
        </a:graphic>
      </p:graphicFrame>
      <p:sp>
        <p:nvSpPr>
          <p:cNvPr id="1033" name="Line 5"/>
          <p:cNvSpPr>
            <a:spLocks noChangeShapeType="1"/>
          </p:cNvSpPr>
          <p:nvPr/>
        </p:nvSpPr>
        <p:spPr bwMode="auto">
          <a:xfrm>
            <a:off x="914400" y="2514600"/>
            <a:ext cx="420688" cy="0"/>
          </a:xfrm>
          <a:prstGeom prst="line">
            <a:avLst/>
          </a:prstGeom>
          <a:noFill/>
          <a:ln w="1143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Oval 6"/>
          <p:cNvSpPr>
            <a:spLocks noChangeArrowheads="1"/>
          </p:cNvSpPr>
          <p:nvPr/>
        </p:nvSpPr>
        <p:spPr bwMode="auto">
          <a:xfrm>
            <a:off x="1295400" y="22860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Oval 7"/>
          <p:cNvSpPr>
            <a:spLocks noChangeArrowheads="1"/>
          </p:cNvSpPr>
          <p:nvPr/>
        </p:nvSpPr>
        <p:spPr bwMode="auto">
          <a:xfrm>
            <a:off x="457200" y="22860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8"/>
          <p:cNvSpPr>
            <a:spLocks noChangeShapeType="1"/>
          </p:cNvSpPr>
          <p:nvPr/>
        </p:nvSpPr>
        <p:spPr bwMode="auto">
          <a:xfrm>
            <a:off x="762000" y="4038600"/>
            <a:ext cx="384175" cy="304800"/>
          </a:xfrm>
          <a:prstGeom prst="line">
            <a:avLst/>
          </a:prstGeom>
          <a:noFill/>
          <a:ln w="1047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" name="Line 9"/>
          <p:cNvSpPr>
            <a:spLocks noChangeShapeType="1"/>
          </p:cNvSpPr>
          <p:nvPr/>
        </p:nvSpPr>
        <p:spPr bwMode="auto">
          <a:xfrm flipH="1">
            <a:off x="1371600" y="3962400"/>
            <a:ext cx="304800" cy="381000"/>
          </a:xfrm>
          <a:prstGeom prst="line">
            <a:avLst/>
          </a:prstGeom>
          <a:noFill/>
          <a:ln w="1047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" name="Oval 10"/>
          <p:cNvSpPr>
            <a:spLocks noChangeArrowheads="1"/>
          </p:cNvSpPr>
          <p:nvPr/>
        </p:nvSpPr>
        <p:spPr bwMode="auto">
          <a:xfrm>
            <a:off x="990600" y="41910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Oval 11"/>
          <p:cNvSpPr>
            <a:spLocks noChangeArrowheads="1"/>
          </p:cNvSpPr>
          <p:nvPr/>
        </p:nvSpPr>
        <p:spPr bwMode="auto">
          <a:xfrm>
            <a:off x="1524000" y="35814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Oval 12"/>
          <p:cNvSpPr>
            <a:spLocks noChangeArrowheads="1"/>
          </p:cNvSpPr>
          <p:nvPr/>
        </p:nvSpPr>
        <p:spPr bwMode="auto">
          <a:xfrm>
            <a:off x="381000" y="36576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7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2514600" y="3810000"/>
          <a:ext cx="1831975" cy="465138"/>
        </p:xfrm>
        <a:graphic>
          <a:graphicData uri="http://schemas.openxmlformats.org/presentationml/2006/ole">
            <p:oleObj spid="_x0000_s1027" name="Equation" r:id="rId4" imgW="952200" imgH="241200" progId="Equation.3">
              <p:embed/>
            </p:oleObj>
          </a:graphicData>
        </a:graphic>
      </p:graphicFrame>
      <p:sp>
        <p:nvSpPr>
          <p:cNvPr id="1041" name="Line 14"/>
          <p:cNvSpPr>
            <a:spLocks noChangeShapeType="1"/>
          </p:cNvSpPr>
          <p:nvPr/>
        </p:nvSpPr>
        <p:spPr bwMode="auto">
          <a:xfrm flipH="1">
            <a:off x="1295400" y="5715000"/>
            <a:ext cx="304800" cy="381000"/>
          </a:xfrm>
          <a:prstGeom prst="line">
            <a:avLst/>
          </a:prstGeom>
          <a:noFill/>
          <a:ln w="1047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Line 15"/>
          <p:cNvSpPr>
            <a:spLocks noChangeShapeType="1"/>
          </p:cNvSpPr>
          <p:nvPr/>
        </p:nvSpPr>
        <p:spPr bwMode="auto">
          <a:xfrm>
            <a:off x="533400" y="6172200"/>
            <a:ext cx="420688" cy="0"/>
          </a:xfrm>
          <a:prstGeom prst="line">
            <a:avLst/>
          </a:prstGeom>
          <a:noFill/>
          <a:ln w="1143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Oval 16"/>
          <p:cNvSpPr>
            <a:spLocks noChangeArrowheads="1"/>
          </p:cNvSpPr>
          <p:nvPr/>
        </p:nvSpPr>
        <p:spPr bwMode="auto">
          <a:xfrm>
            <a:off x="914400" y="59436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Oval 17"/>
          <p:cNvSpPr>
            <a:spLocks noChangeArrowheads="1"/>
          </p:cNvSpPr>
          <p:nvPr/>
        </p:nvSpPr>
        <p:spPr bwMode="auto">
          <a:xfrm>
            <a:off x="76200" y="5943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18"/>
          <p:cNvSpPr>
            <a:spLocks noChangeShapeType="1"/>
          </p:cNvSpPr>
          <p:nvPr/>
        </p:nvSpPr>
        <p:spPr bwMode="auto">
          <a:xfrm>
            <a:off x="1905000" y="5562600"/>
            <a:ext cx="420688" cy="0"/>
          </a:xfrm>
          <a:prstGeom prst="line">
            <a:avLst/>
          </a:prstGeom>
          <a:noFill/>
          <a:ln w="1143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Oval 19"/>
          <p:cNvSpPr>
            <a:spLocks noChangeArrowheads="1"/>
          </p:cNvSpPr>
          <p:nvPr/>
        </p:nvSpPr>
        <p:spPr bwMode="auto">
          <a:xfrm>
            <a:off x="2286000" y="53340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Oval 20"/>
          <p:cNvSpPr>
            <a:spLocks noChangeArrowheads="1"/>
          </p:cNvSpPr>
          <p:nvPr/>
        </p:nvSpPr>
        <p:spPr bwMode="auto">
          <a:xfrm>
            <a:off x="1447800" y="53340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8" name="Object 21"/>
          <p:cNvGraphicFramePr>
            <a:graphicFrameLocks noChangeAspect="1"/>
          </p:cNvGraphicFramePr>
          <p:nvPr/>
        </p:nvGraphicFramePr>
        <p:xfrm>
          <a:off x="2286000" y="6248400"/>
          <a:ext cx="2514600" cy="419100"/>
        </p:xfrm>
        <a:graphic>
          <a:graphicData uri="http://schemas.openxmlformats.org/presentationml/2006/ole">
            <p:oleObj spid="_x0000_s1028" name="Equation" r:id="rId5" imgW="1218960" imgH="203040" progId="Equation.3">
              <p:embed/>
            </p:oleObj>
          </a:graphicData>
        </a:graphic>
      </p:graphicFrame>
      <p:sp>
        <p:nvSpPr>
          <p:cNvPr id="1048" name="Line 22"/>
          <p:cNvSpPr>
            <a:spLocks noChangeShapeType="1"/>
          </p:cNvSpPr>
          <p:nvPr/>
        </p:nvSpPr>
        <p:spPr bwMode="auto">
          <a:xfrm>
            <a:off x="762000" y="2133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9" name="Line 23"/>
          <p:cNvSpPr>
            <a:spLocks noChangeShapeType="1"/>
          </p:cNvSpPr>
          <p:nvPr/>
        </p:nvSpPr>
        <p:spPr bwMode="auto">
          <a:xfrm>
            <a:off x="762000" y="213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" name="Line 24"/>
          <p:cNvSpPr>
            <a:spLocks noChangeShapeType="1"/>
          </p:cNvSpPr>
          <p:nvPr/>
        </p:nvSpPr>
        <p:spPr bwMode="auto">
          <a:xfrm>
            <a:off x="1524000" y="213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Text Box 25"/>
          <p:cNvSpPr txBox="1">
            <a:spLocks noChangeArrowheads="1"/>
          </p:cNvSpPr>
          <p:nvPr/>
        </p:nvSpPr>
        <p:spPr bwMode="auto">
          <a:xfrm>
            <a:off x="990600" y="16764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b</a:t>
            </a:r>
            <a:endParaRPr lang="en-US" sz="1800" b="1" i="1" baseline="-25000"/>
          </a:p>
        </p:txBody>
      </p:sp>
      <p:sp>
        <p:nvSpPr>
          <p:cNvPr id="1052" name="Text Box 26"/>
          <p:cNvSpPr txBox="1">
            <a:spLocks noChangeArrowheads="1"/>
          </p:cNvSpPr>
          <p:nvPr/>
        </p:nvSpPr>
        <p:spPr bwMode="auto">
          <a:xfrm>
            <a:off x="990600" y="35814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Symbol" pitchFamily="18" charset="2"/>
              </a:rPr>
              <a:t>q</a:t>
            </a:r>
            <a:endParaRPr lang="en-US" sz="1800" b="1" i="1" baseline="-25000"/>
          </a:p>
        </p:txBody>
      </p:sp>
      <p:sp>
        <p:nvSpPr>
          <p:cNvPr id="1053" name="AutoShape 27"/>
          <p:cNvSpPr>
            <a:spLocks noChangeArrowheads="1"/>
          </p:cNvSpPr>
          <p:nvPr/>
        </p:nvSpPr>
        <p:spPr bwMode="auto">
          <a:xfrm>
            <a:off x="1371600" y="5791200"/>
            <a:ext cx="304800" cy="3048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Text Box 28"/>
          <p:cNvSpPr txBox="1">
            <a:spLocks noChangeArrowheads="1"/>
          </p:cNvSpPr>
          <p:nvPr/>
        </p:nvSpPr>
        <p:spPr bwMode="auto">
          <a:xfrm>
            <a:off x="990600" y="54864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Symbol" pitchFamily="18" charset="2"/>
              </a:rPr>
              <a:t>f</a:t>
            </a:r>
          </a:p>
        </p:txBody>
      </p:sp>
      <p:sp>
        <p:nvSpPr>
          <p:cNvPr id="1055" name="Text Box 29"/>
          <p:cNvSpPr txBox="1">
            <a:spLocks noChangeArrowheads="1"/>
          </p:cNvSpPr>
          <p:nvPr/>
        </p:nvSpPr>
        <p:spPr bwMode="auto">
          <a:xfrm>
            <a:off x="4937125" y="1031875"/>
            <a:ext cx="328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Non bonded interactions</a:t>
            </a:r>
          </a:p>
        </p:txBody>
      </p:sp>
      <p:sp>
        <p:nvSpPr>
          <p:cNvPr id="1056" name="Oval 30"/>
          <p:cNvSpPr>
            <a:spLocks noChangeArrowheads="1"/>
          </p:cNvSpPr>
          <p:nvPr/>
        </p:nvSpPr>
        <p:spPr bwMode="auto">
          <a:xfrm>
            <a:off x="6629400" y="21336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Oval 31"/>
          <p:cNvSpPr>
            <a:spLocks noChangeArrowheads="1"/>
          </p:cNvSpPr>
          <p:nvPr/>
        </p:nvSpPr>
        <p:spPr bwMode="auto">
          <a:xfrm>
            <a:off x="5791200" y="2133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Oval 32"/>
          <p:cNvSpPr>
            <a:spLocks noChangeArrowheads="1"/>
          </p:cNvSpPr>
          <p:nvPr/>
        </p:nvSpPr>
        <p:spPr bwMode="auto">
          <a:xfrm>
            <a:off x="6629400" y="44958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Oval 33"/>
          <p:cNvSpPr>
            <a:spLocks noChangeArrowheads="1"/>
          </p:cNvSpPr>
          <p:nvPr/>
        </p:nvSpPr>
        <p:spPr bwMode="auto">
          <a:xfrm>
            <a:off x="5791200" y="44958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34"/>
          <p:cNvGraphicFramePr>
            <a:graphicFrameLocks noChangeAspect="1"/>
          </p:cNvGraphicFramePr>
          <p:nvPr/>
        </p:nvGraphicFramePr>
        <p:xfrm>
          <a:off x="5257800" y="2895600"/>
          <a:ext cx="2362200" cy="971550"/>
        </p:xfrm>
        <a:graphic>
          <a:graphicData uri="http://schemas.openxmlformats.org/presentationml/2006/ole">
            <p:oleObj spid="_x0000_s1029" name="Equation" r:id="rId6" imgW="1143000" imgH="469800" progId="Equation.3">
              <p:embed/>
            </p:oleObj>
          </a:graphicData>
        </a:graphic>
      </p:graphicFrame>
      <p:graphicFrame>
        <p:nvGraphicFramePr>
          <p:cNvPr id="1030" name="Object 35"/>
          <p:cNvGraphicFramePr>
            <a:graphicFrameLocks noChangeAspect="1"/>
          </p:cNvGraphicFramePr>
          <p:nvPr/>
        </p:nvGraphicFramePr>
        <p:xfrm>
          <a:off x="5791200" y="5334000"/>
          <a:ext cx="1524000" cy="1027113"/>
        </p:xfrm>
        <a:graphic>
          <a:graphicData uri="http://schemas.openxmlformats.org/presentationml/2006/ole">
            <p:oleObj spid="_x0000_s1030" name="Equation" r:id="rId7" imgW="583920" imgH="393480" progId="Equation.3">
              <p:embed/>
            </p:oleObj>
          </a:graphicData>
        </a:graphic>
      </p:graphicFrame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6096000" y="198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6096000" y="198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>
            <a:off x="6858000" y="198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6308725" y="1562100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r</a:t>
            </a:r>
          </a:p>
        </p:txBody>
      </p: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5791200" y="41148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q</a:t>
            </a:r>
            <a:r>
              <a:rPr lang="en-US" sz="1800" b="1" i="1" baseline="-25000"/>
              <a:t>1</a:t>
            </a:r>
          </a:p>
        </p:txBody>
      </p: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6705600" y="41148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q</a:t>
            </a:r>
            <a:r>
              <a:rPr lang="en-US" sz="1800" b="1" i="1" baseline="-25000"/>
              <a:t>2</a:t>
            </a:r>
          </a:p>
        </p:txBody>
      </p:sp>
      <p:sp>
        <p:nvSpPr>
          <p:cNvPr id="1066" name="AutoShape 42"/>
          <p:cNvSpPr>
            <a:spLocks noChangeArrowheads="1"/>
          </p:cNvSpPr>
          <p:nvPr/>
        </p:nvSpPr>
        <p:spPr bwMode="auto">
          <a:xfrm>
            <a:off x="990600" y="3962400"/>
            <a:ext cx="381000" cy="228600"/>
          </a:xfrm>
          <a:custGeom>
            <a:avLst/>
            <a:gdLst>
              <a:gd name="T0" fmla="*/ 190482 w 21600"/>
              <a:gd name="T1" fmla="*/ 0 h 21600"/>
              <a:gd name="T2" fmla="*/ 47625 w 21600"/>
              <a:gd name="T3" fmla="*/ 114300 h 21600"/>
              <a:gd name="T4" fmla="*/ 190482 w 21600"/>
              <a:gd name="T5" fmla="*/ 57150 h 21600"/>
              <a:gd name="T6" fmla="*/ 428625 w 21600"/>
              <a:gd name="T7" fmla="*/ 114300 h 21600"/>
              <a:gd name="T8" fmla="*/ 333375 w 21600"/>
              <a:gd name="T9" fmla="*/ 171450 h 21600"/>
              <a:gd name="T10" fmla="*/ 238125 w 21600"/>
              <a:gd name="T11" fmla="*/ 1143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imul_fig1"/>
          <p:cNvPicPr>
            <a:picLocks noChangeAspect="1" noChangeArrowheads="1"/>
          </p:cNvPicPr>
          <p:nvPr/>
        </p:nvPicPr>
        <p:blipFill>
          <a:blip r:embed="rId2" cstate="print">
            <a:lum bright="-8000" contrast="20000"/>
          </a:blip>
          <a:srcRect/>
          <a:stretch>
            <a:fillRect/>
          </a:stretch>
        </p:blipFill>
        <p:spPr bwMode="auto">
          <a:xfrm>
            <a:off x="1143000" y="1828800"/>
            <a:ext cx="2439988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346325" y="120650"/>
            <a:ext cx="452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Interaction with solvent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724400" y="2057400"/>
            <a:ext cx="3363913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</a:t>
            </a:r>
            <a:r>
              <a:rPr lang="en-US" sz="2800" b="1" i="1">
                <a:solidFill>
                  <a:srgbClr val="FF0000"/>
                </a:solidFill>
              </a:rPr>
              <a:t>Hydrophobic effect</a:t>
            </a:r>
          </a:p>
          <a:p>
            <a:r>
              <a:rPr lang="en-US" sz="2800" b="1" i="1">
                <a:solidFill>
                  <a:srgbClr val="FF0000"/>
                </a:solidFill>
              </a:rPr>
              <a:t>(entropic effect)</a:t>
            </a:r>
          </a:p>
          <a:p>
            <a:endParaRPr lang="en-US" sz="2800" b="1" i="1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800" b="1" i="1">
                <a:solidFill>
                  <a:srgbClr val="FF0000"/>
                </a:solidFill>
              </a:rPr>
              <a:t>Interaction with ions</a:t>
            </a:r>
          </a:p>
          <a:p>
            <a:pPr>
              <a:buFontTx/>
              <a:buChar char="-"/>
            </a:pPr>
            <a:endParaRPr lang="en-US" sz="2800" b="1" i="1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800" b="1" i="1">
                <a:solidFill>
                  <a:srgbClr val="FF0000"/>
                </a:solidFill>
              </a:rPr>
              <a:t>Concentration?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ar_cartoon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19249" r="15816"/>
          <a:stretch>
            <a:fillRect/>
          </a:stretch>
        </p:blipFill>
        <p:spPr bwMode="auto">
          <a:xfrm>
            <a:off x="5791200" y="3581400"/>
            <a:ext cx="13065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  <a:latin typeface="Times New Roman" pitchFamily="18" charset="0"/>
              </a:rPr>
              <a:t>Energy Landscape</a:t>
            </a:r>
          </a:p>
        </p:txBody>
      </p:sp>
      <p:pic>
        <p:nvPicPr>
          <p:cNvPr id="23556" name="Picture 4" descr="protein_unfold"/>
          <p:cNvPicPr>
            <a:picLocks noChangeAspect="1" noChangeArrowheads="1"/>
          </p:cNvPicPr>
          <p:nvPr/>
        </p:nvPicPr>
        <p:blipFill>
          <a:blip r:embed="rId3" cstate="print">
            <a:lum contrast="70000"/>
          </a:blip>
          <a:srcRect/>
          <a:stretch>
            <a:fillRect/>
          </a:stretch>
        </p:blipFill>
        <p:spPr bwMode="auto">
          <a:xfrm>
            <a:off x="990600" y="1600200"/>
            <a:ext cx="83185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1000" y="4240213"/>
            <a:ext cx="2425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</a:rPr>
              <a:t>Unfolded State</a:t>
            </a:r>
          </a:p>
          <a:p>
            <a:r>
              <a:rPr lang="en-US" sz="2000" i="1"/>
              <a:t>Expanded, disordered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124200" y="4648200"/>
            <a:ext cx="2327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</a:rPr>
              <a:t>Molten Globule</a:t>
            </a:r>
          </a:p>
          <a:p>
            <a:r>
              <a:rPr lang="en-US" sz="2000" i="1"/>
              <a:t>Compact, disordered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232525" y="5424488"/>
            <a:ext cx="208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</a:rPr>
              <a:t>Native State</a:t>
            </a:r>
          </a:p>
          <a:p>
            <a:r>
              <a:rPr lang="en-US" sz="2000" i="1"/>
              <a:t>Compact, Ordered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257800" y="22098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876800" y="3124200"/>
            <a:ext cx="806450" cy="5810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FF0000"/>
                </a:solidFill>
              </a:rPr>
              <a:t>Barrier</a:t>
            </a:r>
          </a:p>
          <a:p>
            <a:r>
              <a:rPr lang="en-US" sz="1600" b="1" i="1">
                <a:solidFill>
                  <a:srgbClr val="FF0000"/>
                </a:solidFill>
              </a:rPr>
              <a:t>Height</a:t>
            </a:r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1219200" y="2057400"/>
            <a:ext cx="6172200" cy="3251200"/>
          </a:xfrm>
          <a:custGeom>
            <a:avLst/>
            <a:gdLst>
              <a:gd name="T0" fmla="*/ 0 w 3888"/>
              <a:gd name="T1" fmla="*/ 1064 h 2048"/>
              <a:gd name="T2" fmla="*/ 336 w 3888"/>
              <a:gd name="T3" fmla="*/ 1160 h 2048"/>
              <a:gd name="T4" fmla="*/ 672 w 3888"/>
              <a:gd name="T5" fmla="*/ 1016 h 2048"/>
              <a:gd name="T6" fmla="*/ 1344 w 3888"/>
              <a:gd name="T7" fmla="*/ 1304 h 2048"/>
              <a:gd name="T8" fmla="*/ 1920 w 3888"/>
              <a:gd name="T9" fmla="*/ 1496 h 2048"/>
              <a:gd name="T10" fmla="*/ 2208 w 3888"/>
              <a:gd name="T11" fmla="*/ 1256 h 2048"/>
              <a:gd name="T12" fmla="*/ 2400 w 3888"/>
              <a:gd name="T13" fmla="*/ 296 h 2048"/>
              <a:gd name="T14" fmla="*/ 2592 w 3888"/>
              <a:gd name="T15" fmla="*/ 104 h 2048"/>
              <a:gd name="T16" fmla="*/ 2784 w 3888"/>
              <a:gd name="T17" fmla="*/ 920 h 2048"/>
              <a:gd name="T18" fmla="*/ 2880 w 3888"/>
              <a:gd name="T19" fmla="*/ 1400 h 2048"/>
              <a:gd name="T20" fmla="*/ 3120 w 3888"/>
              <a:gd name="T21" fmla="*/ 1928 h 2048"/>
              <a:gd name="T22" fmla="*/ 3408 w 3888"/>
              <a:gd name="T23" fmla="*/ 2024 h 2048"/>
              <a:gd name="T24" fmla="*/ 3696 w 3888"/>
              <a:gd name="T25" fmla="*/ 1784 h 2048"/>
              <a:gd name="T26" fmla="*/ 3840 w 3888"/>
              <a:gd name="T27" fmla="*/ 1400 h 2048"/>
              <a:gd name="T28" fmla="*/ 3888 w 3888"/>
              <a:gd name="T29" fmla="*/ 1352 h 20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88"/>
              <a:gd name="T46" fmla="*/ 0 h 2048"/>
              <a:gd name="T47" fmla="*/ 3888 w 3888"/>
              <a:gd name="T48" fmla="*/ 2048 h 20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88" h="2048">
                <a:moveTo>
                  <a:pt x="0" y="1064"/>
                </a:moveTo>
                <a:cubicBezTo>
                  <a:pt x="112" y="1116"/>
                  <a:pt x="224" y="1168"/>
                  <a:pt x="336" y="1160"/>
                </a:cubicBezTo>
                <a:cubicBezTo>
                  <a:pt x="448" y="1152"/>
                  <a:pt x="504" y="992"/>
                  <a:pt x="672" y="1016"/>
                </a:cubicBezTo>
                <a:cubicBezTo>
                  <a:pt x="840" y="1040"/>
                  <a:pt x="1136" y="1224"/>
                  <a:pt x="1344" y="1304"/>
                </a:cubicBezTo>
                <a:cubicBezTo>
                  <a:pt x="1552" y="1384"/>
                  <a:pt x="1776" y="1504"/>
                  <a:pt x="1920" y="1496"/>
                </a:cubicBezTo>
                <a:cubicBezTo>
                  <a:pt x="2064" y="1488"/>
                  <a:pt x="2128" y="1456"/>
                  <a:pt x="2208" y="1256"/>
                </a:cubicBezTo>
                <a:cubicBezTo>
                  <a:pt x="2288" y="1056"/>
                  <a:pt x="2336" y="488"/>
                  <a:pt x="2400" y="296"/>
                </a:cubicBezTo>
                <a:cubicBezTo>
                  <a:pt x="2464" y="104"/>
                  <a:pt x="2528" y="0"/>
                  <a:pt x="2592" y="104"/>
                </a:cubicBezTo>
                <a:cubicBezTo>
                  <a:pt x="2656" y="208"/>
                  <a:pt x="2736" y="704"/>
                  <a:pt x="2784" y="920"/>
                </a:cubicBezTo>
                <a:cubicBezTo>
                  <a:pt x="2832" y="1136"/>
                  <a:pt x="2824" y="1232"/>
                  <a:pt x="2880" y="1400"/>
                </a:cubicBezTo>
                <a:cubicBezTo>
                  <a:pt x="2936" y="1568"/>
                  <a:pt x="3032" y="1824"/>
                  <a:pt x="3120" y="1928"/>
                </a:cubicBezTo>
                <a:cubicBezTo>
                  <a:pt x="3208" y="2032"/>
                  <a:pt x="3312" y="2048"/>
                  <a:pt x="3408" y="2024"/>
                </a:cubicBezTo>
                <a:cubicBezTo>
                  <a:pt x="3504" y="2000"/>
                  <a:pt x="3624" y="1888"/>
                  <a:pt x="3696" y="1784"/>
                </a:cubicBezTo>
                <a:cubicBezTo>
                  <a:pt x="3768" y="1680"/>
                  <a:pt x="3808" y="1472"/>
                  <a:pt x="3840" y="1400"/>
                </a:cubicBezTo>
                <a:cubicBezTo>
                  <a:pt x="3872" y="1328"/>
                  <a:pt x="3880" y="1340"/>
                  <a:pt x="3888" y="135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4876800" y="1905000"/>
            <a:ext cx="838200" cy="533400"/>
          </a:xfrm>
          <a:prstGeom prst="curvedDown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632325" y="1462088"/>
            <a:ext cx="120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1 ms to 1s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1981200" y="3505200"/>
            <a:ext cx="609600" cy="152400"/>
          </a:xfrm>
          <a:prstGeom prst="curvedDown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828800" y="2965450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1 </a:t>
            </a:r>
            <a:r>
              <a:rPr lang="en-US" sz="2000" i="1">
                <a:latin typeface="Symbol" pitchFamily="18" charset="2"/>
              </a:rPr>
              <a:t>m</a:t>
            </a:r>
            <a:r>
              <a:rPr lang="en-US" sz="2000" i="1"/>
              <a:t>s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6384925" y="1919288"/>
            <a:ext cx="2482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Barrier crossing time</a:t>
            </a:r>
          </a:p>
          <a:p>
            <a:r>
              <a:rPr lang="en-US" sz="2000" b="1" i="1">
                <a:solidFill>
                  <a:srgbClr val="FF0000"/>
                </a:solidFill>
              </a:rPr>
              <a:t>~ exp[Barrier Height]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651125" y="196850"/>
            <a:ext cx="382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Molecular Graphics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747395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Many software available!</a:t>
            </a:r>
          </a:p>
          <a:p>
            <a:r>
              <a:rPr lang="en-US" sz="2800">
                <a:solidFill>
                  <a:schemeClr val="accent2"/>
                </a:solidFill>
              </a:rPr>
              <a:t>I recommend </a:t>
            </a:r>
          </a:p>
          <a:p>
            <a:r>
              <a:rPr lang="en-US" sz="2800">
                <a:solidFill>
                  <a:schemeClr val="accent2"/>
                </a:solidFill>
              </a:rPr>
              <a:t>	-</a:t>
            </a:r>
            <a:r>
              <a:rPr lang="en-US" sz="2800">
                <a:solidFill>
                  <a:srgbClr val="FF0000"/>
                </a:solidFill>
              </a:rPr>
              <a:t>Rasmol</a:t>
            </a:r>
          </a:p>
          <a:p>
            <a:r>
              <a:rPr lang="en-US" sz="2800">
                <a:solidFill>
                  <a:schemeClr val="accent2"/>
                </a:solidFill>
              </a:rPr>
              <a:t>	</a:t>
            </a:r>
            <a:r>
              <a:rPr lang="en-US" sz="2400">
                <a:hlinkClick r:id="rId2"/>
              </a:rPr>
              <a:t>http://www.umass.edu/microbio/rasmol/index2.htm</a:t>
            </a:r>
            <a:r>
              <a:rPr lang="en-US" sz="2400"/>
              <a:t> </a:t>
            </a:r>
            <a:endParaRPr lang="en-US" sz="2400">
              <a:solidFill>
                <a:schemeClr val="accent2"/>
              </a:solidFill>
            </a:endParaRPr>
          </a:p>
          <a:p>
            <a:r>
              <a:rPr lang="en-US" sz="2800">
                <a:solidFill>
                  <a:schemeClr val="accent2"/>
                </a:solidFill>
              </a:rPr>
              <a:t>	-</a:t>
            </a:r>
            <a:r>
              <a:rPr lang="en-US" sz="2800">
                <a:solidFill>
                  <a:srgbClr val="FF0000"/>
                </a:solidFill>
              </a:rPr>
              <a:t>Pymol</a:t>
            </a:r>
          </a:p>
          <a:p>
            <a:r>
              <a:rPr lang="en-US" sz="2800">
                <a:solidFill>
                  <a:schemeClr val="accent2"/>
                </a:solidFill>
              </a:rPr>
              <a:t>	</a:t>
            </a:r>
            <a:r>
              <a:rPr lang="en-US" sz="2400">
                <a:hlinkClick r:id="rId3"/>
              </a:rPr>
              <a:t>http://pymol.sourceforge.net</a:t>
            </a:r>
            <a:r>
              <a:rPr lang="en-US" sz="2400"/>
              <a:t> </a:t>
            </a:r>
          </a:p>
          <a:p>
            <a:r>
              <a:rPr lang="en-US" sz="2400"/>
              <a:t>	(Pymol tutorials:</a:t>
            </a:r>
          </a:p>
          <a:p>
            <a:r>
              <a:rPr lang="en-US" sz="2400"/>
              <a:t>	</a:t>
            </a:r>
            <a:r>
              <a:rPr lang="en-US" sz="2400">
                <a:hlinkClick r:id="rId4"/>
              </a:rPr>
              <a:t>http://www.microbiology.ubc.ca/eltis/pymol/</a:t>
            </a:r>
            <a:r>
              <a:rPr lang="en-US" sz="2400"/>
              <a:t> </a:t>
            </a:r>
          </a:p>
          <a:p>
            <a:r>
              <a:rPr lang="en-US" sz="2400"/>
              <a:t>	</a:t>
            </a:r>
            <a:r>
              <a:rPr lang="en-US" sz="2400">
                <a:hlinkClick r:id="rId5"/>
              </a:rPr>
              <a:t>http://www.ebi.ac.uk/~gareth/pymol/</a:t>
            </a:r>
            <a:r>
              <a:rPr lang="en-US"/>
              <a:t> )</a:t>
            </a:r>
            <a:endParaRPr lang="en-US" sz="2400">
              <a:solidFill>
                <a:schemeClr val="accent2"/>
              </a:solidFill>
            </a:endParaRPr>
          </a:p>
          <a:p>
            <a:endParaRPr lang="en-US" sz="2400">
              <a:solidFill>
                <a:schemeClr val="accent2"/>
              </a:solidFill>
            </a:endParaRPr>
          </a:p>
          <a:p>
            <a:r>
              <a:rPr lang="en-US" sz="2800">
                <a:solidFill>
                  <a:schemeClr val="accent2"/>
                </a:solidFill>
              </a:rPr>
              <a:t>For Windows and Mac users, I also recommend </a:t>
            </a:r>
          </a:p>
          <a:p>
            <a:r>
              <a:rPr lang="en-US" sz="2800">
                <a:solidFill>
                  <a:schemeClr val="accent2"/>
                </a:solidFill>
              </a:rPr>
              <a:t>to get Chime:</a:t>
            </a:r>
          </a:p>
          <a:p>
            <a:r>
              <a:rPr lang="en-US" sz="2400">
                <a:hlinkClick r:id="rId6"/>
              </a:rPr>
              <a:t>http://www.umass.edu/microbio/chime/getchime.htm</a:t>
            </a:r>
            <a:r>
              <a:rPr lang="en-US" sz="24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346325" y="273050"/>
            <a:ext cx="384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Our Focus: Proteins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17525" y="1743075"/>
            <a:ext cx="662781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1) Proteins: the molecules of life</a:t>
            </a: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r>
              <a:rPr lang="en-US" sz="2800" b="1" i="1">
                <a:solidFill>
                  <a:schemeClr val="accent2"/>
                </a:solidFill>
              </a:rPr>
              <a:t>2) Protein molecules: geometry</a:t>
            </a: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r>
              <a:rPr lang="en-US" sz="2800" b="1" i="1">
                <a:solidFill>
                  <a:schemeClr val="accent2"/>
                </a:solidFill>
              </a:rPr>
              <a:t>3) Protein molecules: chemistry and physics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4800" y="3505200"/>
            <a:ext cx="6781800" cy="26670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67000"/>
            <a:ext cx="6019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617px-Crick's_1958_central_dog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8600"/>
            <a:ext cx="236220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38200" y="0"/>
            <a:ext cx="706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Central Dogma of Molecular Biology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67075" y="2170113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DNA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76600" y="35052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RNA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159125" y="51054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Protein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3429000" y="1828800"/>
            <a:ext cx="533400" cy="304800"/>
          </a:xfrm>
          <a:prstGeom prst="curvedDownArrow">
            <a:avLst>
              <a:gd name="adj1" fmla="val 35000"/>
              <a:gd name="adj2" fmla="val 7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614738" y="2814638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3614738" y="4262438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495800" y="182880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Replication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343400" y="28194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Transcription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495800" y="43434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Translation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889125" y="126047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Genotype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889125" y="5791200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Phenotype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52600" y="0"/>
            <a:ext cx="602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Proteins: The Molecules of Life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17525" y="1590675"/>
            <a:ext cx="69453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800" b="1" i="1">
                <a:solidFill>
                  <a:srgbClr val="FF0000"/>
                </a:solidFill>
              </a:rPr>
              <a:t>Ubiquitous molecules that are involved in all </a:t>
            </a:r>
          </a:p>
          <a:p>
            <a:r>
              <a:rPr lang="en-US" sz="2800" b="1" i="1">
                <a:solidFill>
                  <a:srgbClr val="FF0000"/>
                </a:solidFill>
              </a:rPr>
              <a:t>  cellular functions</a:t>
            </a:r>
          </a:p>
          <a:p>
            <a:pPr>
              <a:buFontTx/>
              <a:buChar char="-"/>
            </a:pPr>
            <a:endParaRPr lang="en-US" sz="2800" b="1" i="1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800" b="1" i="1">
                <a:solidFill>
                  <a:srgbClr val="FF0000"/>
                </a:solidFill>
              </a:rPr>
              <a:t>Communication agents between cells</a:t>
            </a:r>
          </a:p>
          <a:p>
            <a:pPr>
              <a:buFontTx/>
              <a:buChar char="-"/>
            </a:pPr>
            <a:endParaRPr lang="en-US" sz="2800" b="1" i="1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800" b="1" i="1">
                <a:solidFill>
                  <a:srgbClr val="FF0000"/>
                </a:solidFill>
              </a:rPr>
              <a:t>Failure of a protein (missing, inactive, …) </a:t>
            </a:r>
          </a:p>
          <a:p>
            <a:r>
              <a:rPr lang="en-US" sz="2800" b="1" i="1">
                <a:solidFill>
                  <a:srgbClr val="FF0000"/>
                </a:solidFill>
              </a:rPr>
              <a:t> can lead to serious health problems</a:t>
            </a:r>
          </a:p>
          <a:p>
            <a:r>
              <a:rPr lang="en-US" sz="2800" b="1" i="1">
                <a:solidFill>
                  <a:srgbClr val="FF0000"/>
                </a:solidFill>
              </a:rPr>
              <a:t> (prions, …)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r_cartoon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8214" t="7091" r="18268" b="14890"/>
          <a:stretch>
            <a:fillRect/>
          </a:stretch>
        </p:blipFill>
        <p:spPr bwMode="auto">
          <a:xfrm>
            <a:off x="3429000" y="1447800"/>
            <a:ext cx="1919288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bar_ligand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10176" t="11769" r="16183" b="17300"/>
          <a:stretch>
            <a:fillRect/>
          </a:stretch>
        </p:blipFill>
        <p:spPr bwMode="auto">
          <a:xfrm>
            <a:off x="6553200" y="3429000"/>
            <a:ext cx="1919288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38200" y="5867400"/>
            <a:ext cx="753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From Sequence to Function and Back…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38100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ourier" pitchFamily="49" charset="0"/>
              </a:rPr>
              <a:t>KKAVINGEQIRSISDLHQTLKK</a:t>
            </a:r>
          </a:p>
          <a:p>
            <a:r>
              <a:rPr lang="en-US" sz="1200" b="1">
                <a:latin typeface="Courier" pitchFamily="49" charset="0"/>
              </a:rPr>
              <a:t>WELALPEYYGENLDALWDCLTG</a:t>
            </a:r>
          </a:p>
          <a:p>
            <a:r>
              <a:rPr lang="en-US" sz="1200" b="1">
                <a:latin typeface="Courier" pitchFamily="49" charset="0"/>
              </a:rPr>
              <a:t>VEYPLVLEWRQFEQSKQLTENG</a:t>
            </a:r>
          </a:p>
          <a:p>
            <a:r>
              <a:rPr lang="en-US" sz="1200" b="1">
                <a:latin typeface="Courier" pitchFamily="49" charset="0"/>
              </a:rPr>
              <a:t>AESVLQVFREAKAEGCDITI</a:t>
            </a:r>
            <a:endParaRPr lang="en-US" sz="1800" b="1">
              <a:latin typeface="Courier" pitchFamily="49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1600200" y="2438400"/>
            <a:ext cx="1600200" cy="106680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22238" y="3076575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00FF"/>
                </a:solidFill>
              </a:rPr>
              <a:t>Sequence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029200" y="1552575"/>
            <a:ext cx="1504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00FF"/>
                </a:solidFill>
              </a:rPr>
              <a:t>Structure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5486400" y="2590800"/>
            <a:ext cx="1371600" cy="91440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375525" y="2886075"/>
            <a:ext cx="146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00FF"/>
                </a:solidFill>
              </a:rPr>
              <a:t>Function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2743200" y="4343400"/>
            <a:ext cx="3581400" cy="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778250" y="3836988"/>
            <a:ext cx="1565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00FF"/>
                </a:solidFill>
              </a:rPr>
              <a:t>Evolution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8158163" y="48895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</a:rPr>
              <a:t>ligand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819400" y="152400"/>
            <a:ext cx="344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The Cycle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eqspace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438400" y="1600200"/>
            <a:ext cx="426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13"/>
          <p:cNvSpPr>
            <a:spLocks noChangeArrowheads="1"/>
          </p:cNvSpPr>
          <p:nvPr/>
        </p:nvSpPr>
        <p:spPr bwMode="auto">
          <a:xfrm>
            <a:off x="1498600" y="3159125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3276600" y="1333500"/>
            <a:ext cx="2514600" cy="609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1"/>
              <a:t>Structure Space</a:t>
            </a:r>
          </a:p>
        </p:txBody>
      </p:sp>
      <p:sp>
        <p:nvSpPr>
          <p:cNvPr id="10245" name="AutoShape 7"/>
          <p:cNvSpPr>
            <a:spLocks noChangeArrowheads="1"/>
          </p:cNvSpPr>
          <p:nvPr/>
        </p:nvSpPr>
        <p:spPr bwMode="auto">
          <a:xfrm>
            <a:off x="3352800" y="5524500"/>
            <a:ext cx="2514600" cy="609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1"/>
              <a:t>Sequence Space</a:t>
            </a:r>
          </a:p>
        </p:txBody>
      </p:sp>
      <p:sp>
        <p:nvSpPr>
          <p:cNvPr id="10246" name="AutoShape 10"/>
          <p:cNvSpPr>
            <a:spLocks noChangeArrowheads="1"/>
          </p:cNvSpPr>
          <p:nvPr/>
        </p:nvSpPr>
        <p:spPr bwMode="auto">
          <a:xfrm>
            <a:off x="6096000" y="2933700"/>
            <a:ext cx="1371600" cy="1676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1"/>
              <a:t>Protein</a:t>
            </a:r>
          </a:p>
          <a:p>
            <a:pPr algn="ctr"/>
            <a:r>
              <a:rPr lang="en-US" sz="2400" b="1" i="1"/>
              <a:t>Sequence</a:t>
            </a:r>
          </a:p>
          <a:p>
            <a:pPr algn="ctr"/>
            <a:r>
              <a:rPr lang="en-US" sz="2400" b="1" i="1"/>
              <a:t>Design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2667000" y="304800"/>
            <a:ext cx="374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Structure is Central</a:t>
            </a:r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1447800" y="3200400"/>
            <a:ext cx="20113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Protein</a:t>
            </a:r>
          </a:p>
          <a:p>
            <a:pPr algn="ctr"/>
            <a:r>
              <a:rPr lang="en-US" sz="2400" b="1" i="1"/>
              <a:t>Structure</a:t>
            </a:r>
          </a:p>
          <a:p>
            <a:pPr algn="ctr"/>
            <a:r>
              <a:rPr lang="en-US" sz="2400" b="1" i="1"/>
              <a:t>Determination</a:t>
            </a:r>
          </a:p>
        </p:txBody>
      </p: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304800" y="4648200"/>
            <a:ext cx="2290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NMR</a:t>
            </a:r>
          </a:p>
          <a:p>
            <a:r>
              <a:rPr lang="en-US" sz="2000" b="1" i="1">
                <a:solidFill>
                  <a:srgbClr val="FF0000"/>
                </a:solidFill>
              </a:rPr>
              <a:t>X-Ray</a:t>
            </a:r>
          </a:p>
          <a:p>
            <a:r>
              <a:rPr lang="en-US" sz="2000" b="1" i="1">
                <a:solidFill>
                  <a:srgbClr val="FF0000"/>
                </a:solidFill>
              </a:rPr>
              <a:t>Neutron Diffraction</a:t>
            </a:r>
          </a:p>
          <a:p>
            <a:r>
              <a:rPr lang="en-US" sz="2000" b="1" i="1">
                <a:solidFill>
                  <a:schemeClr val="accent2"/>
                </a:solidFill>
              </a:rPr>
              <a:t>Prediction</a:t>
            </a:r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auto">
          <a:xfrm>
            <a:off x="6477000" y="5105400"/>
            <a:ext cx="2544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Directed evolution</a:t>
            </a:r>
          </a:p>
          <a:p>
            <a:r>
              <a:rPr lang="en-US" sz="2000" b="1" i="1">
                <a:solidFill>
                  <a:schemeClr val="accent2"/>
                </a:solidFill>
              </a:rPr>
              <a:t>Computational Design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667000" y="304800"/>
            <a:ext cx="374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Structure is Central</a:t>
            </a:r>
          </a:p>
        </p:txBody>
      </p:sp>
      <p:pic>
        <p:nvPicPr>
          <p:cNvPr id="11267" name="Picture 5" descr="bar_ligand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0176" t="11769" r="16183" b="17300"/>
          <a:stretch>
            <a:fillRect/>
          </a:stretch>
        </p:blipFill>
        <p:spPr bwMode="auto">
          <a:xfrm>
            <a:off x="4572000" y="2286000"/>
            <a:ext cx="38385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Freeform 6"/>
          <p:cNvSpPr>
            <a:spLocks/>
          </p:cNvSpPr>
          <p:nvPr/>
        </p:nvSpPr>
        <p:spPr bwMode="auto">
          <a:xfrm>
            <a:off x="911225" y="2762250"/>
            <a:ext cx="1927225" cy="2413000"/>
          </a:xfrm>
          <a:custGeom>
            <a:avLst/>
            <a:gdLst>
              <a:gd name="T0" fmla="*/ 536 w 1214"/>
              <a:gd name="T1" fmla="*/ 24 h 1520"/>
              <a:gd name="T2" fmla="*/ 248 w 1214"/>
              <a:gd name="T3" fmla="*/ 99 h 1520"/>
              <a:gd name="T4" fmla="*/ 196 w 1214"/>
              <a:gd name="T5" fmla="*/ 160 h 1520"/>
              <a:gd name="T6" fmla="*/ 106 w 1214"/>
              <a:gd name="T7" fmla="*/ 274 h 1520"/>
              <a:gd name="T8" fmla="*/ 68 w 1214"/>
              <a:gd name="T9" fmla="*/ 359 h 1520"/>
              <a:gd name="T10" fmla="*/ 26 w 1214"/>
              <a:gd name="T11" fmla="*/ 453 h 1520"/>
              <a:gd name="T12" fmla="*/ 2 w 1214"/>
              <a:gd name="T13" fmla="*/ 590 h 1520"/>
              <a:gd name="T14" fmla="*/ 11 w 1214"/>
              <a:gd name="T15" fmla="*/ 765 h 1520"/>
              <a:gd name="T16" fmla="*/ 16 w 1214"/>
              <a:gd name="T17" fmla="*/ 821 h 1520"/>
              <a:gd name="T18" fmla="*/ 30 w 1214"/>
              <a:gd name="T19" fmla="*/ 864 h 1520"/>
              <a:gd name="T20" fmla="*/ 73 w 1214"/>
              <a:gd name="T21" fmla="*/ 1086 h 1520"/>
              <a:gd name="T22" fmla="*/ 214 w 1214"/>
              <a:gd name="T23" fmla="*/ 1431 h 1520"/>
              <a:gd name="T24" fmla="*/ 332 w 1214"/>
              <a:gd name="T25" fmla="*/ 1459 h 1520"/>
              <a:gd name="T26" fmla="*/ 748 w 1214"/>
              <a:gd name="T27" fmla="*/ 1506 h 1520"/>
              <a:gd name="T28" fmla="*/ 828 w 1214"/>
              <a:gd name="T29" fmla="*/ 1520 h 1520"/>
              <a:gd name="T30" fmla="*/ 979 w 1214"/>
              <a:gd name="T31" fmla="*/ 1492 h 1520"/>
              <a:gd name="T32" fmla="*/ 1083 w 1214"/>
              <a:gd name="T33" fmla="*/ 1440 h 1520"/>
              <a:gd name="T34" fmla="*/ 1145 w 1214"/>
              <a:gd name="T35" fmla="*/ 1360 h 1520"/>
              <a:gd name="T36" fmla="*/ 1201 w 1214"/>
              <a:gd name="T37" fmla="*/ 1298 h 1520"/>
              <a:gd name="T38" fmla="*/ 1173 w 1214"/>
              <a:gd name="T39" fmla="*/ 1180 h 1520"/>
              <a:gd name="T40" fmla="*/ 1154 w 1214"/>
              <a:gd name="T41" fmla="*/ 1124 h 1520"/>
              <a:gd name="T42" fmla="*/ 1121 w 1214"/>
              <a:gd name="T43" fmla="*/ 1020 h 1520"/>
              <a:gd name="T44" fmla="*/ 1069 w 1214"/>
              <a:gd name="T45" fmla="*/ 973 h 1520"/>
              <a:gd name="T46" fmla="*/ 956 w 1214"/>
              <a:gd name="T47" fmla="*/ 958 h 1520"/>
              <a:gd name="T48" fmla="*/ 918 w 1214"/>
              <a:gd name="T49" fmla="*/ 1001 h 1520"/>
              <a:gd name="T50" fmla="*/ 904 w 1214"/>
              <a:gd name="T51" fmla="*/ 1058 h 1520"/>
              <a:gd name="T52" fmla="*/ 894 w 1214"/>
              <a:gd name="T53" fmla="*/ 1086 h 1520"/>
              <a:gd name="T54" fmla="*/ 885 w 1214"/>
              <a:gd name="T55" fmla="*/ 1147 h 1520"/>
              <a:gd name="T56" fmla="*/ 824 w 1214"/>
              <a:gd name="T57" fmla="*/ 1199 h 1520"/>
              <a:gd name="T58" fmla="*/ 682 w 1214"/>
              <a:gd name="T59" fmla="*/ 1265 h 1520"/>
              <a:gd name="T60" fmla="*/ 606 w 1214"/>
              <a:gd name="T61" fmla="*/ 1246 h 1520"/>
              <a:gd name="T62" fmla="*/ 587 w 1214"/>
              <a:gd name="T63" fmla="*/ 1157 h 1520"/>
              <a:gd name="T64" fmla="*/ 630 w 1214"/>
              <a:gd name="T65" fmla="*/ 1010 h 1520"/>
              <a:gd name="T66" fmla="*/ 654 w 1214"/>
              <a:gd name="T67" fmla="*/ 954 h 1520"/>
              <a:gd name="T68" fmla="*/ 658 w 1214"/>
              <a:gd name="T69" fmla="*/ 940 h 1520"/>
              <a:gd name="T70" fmla="*/ 668 w 1214"/>
              <a:gd name="T71" fmla="*/ 925 h 1520"/>
              <a:gd name="T72" fmla="*/ 677 w 1214"/>
              <a:gd name="T73" fmla="*/ 855 h 1520"/>
              <a:gd name="T74" fmla="*/ 630 w 1214"/>
              <a:gd name="T75" fmla="*/ 699 h 1520"/>
              <a:gd name="T76" fmla="*/ 597 w 1214"/>
              <a:gd name="T77" fmla="*/ 524 h 1520"/>
              <a:gd name="T78" fmla="*/ 644 w 1214"/>
              <a:gd name="T79" fmla="*/ 406 h 1520"/>
              <a:gd name="T80" fmla="*/ 687 w 1214"/>
              <a:gd name="T81" fmla="*/ 359 h 1520"/>
              <a:gd name="T82" fmla="*/ 691 w 1214"/>
              <a:gd name="T83" fmla="*/ 345 h 1520"/>
              <a:gd name="T84" fmla="*/ 701 w 1214"/>
              <a:gd name="T85" fmla="*/ 326 h 1520"/>
              <a:gd name="T86" fmla="*/ 720 w 1214"/>
              <a:gd name="T87" fmla="*/ 283 h 1520"/>
              <a:gd name="T88" fmla="*/ 776 w 1214"/>
              <a:gd name="T89" fmla="*/ 231 h 1520"/>
              <a:gd name="T90" fmla="*/ 790 w 1214"/>
              <a:gd name="T91" fmla="*/ 212 h 1520"/>
              <a:gd name="T92" fmla="*/ 809 w 1214"/>
              <a:gd name="T93" fmla="*/ 194 h 1520"/>
              <a:gd name="T94" fmla="*/ 842 w 1214"/>
              <a:gd name="T95" fmla="*/ 132 h 1520"/>
              <a:gd name="T96" fmla="*/ 805 w 1214"/>
              <a:gd name="T97" fmla="*/ 90 h 1520"/>
              <a:gd name="T98" fmla="*/ 767 w 1214"/>
              <a:gd name="T99" fmla="*/ 61 h 1520"/>
              <a:gd name="T100" fmla="*/ 762 w 1214"/>
              <a:gd name="T101" fmla="*/ 33 h 1520"/>
              <a:gd name="T102" fmla="*/ 748 w 1214"/>
              <a:gd name="T103" fmla="*/ 28 h 1520"/>
              <a:gd name="T104" fmla="*/ 635 w 1214"/>
              <a:gd name="T105" fmla="*/ 0 h 1520"/>
              <a:gd name="T106" fmla="*/ 545 w 1214"/>
              <a:gd name="T107" fmla="*/ 19 h 1520"/>
              <a:gd name="T108" fmla="*/ 536 w 1214"/>
              <a:gd name="T109" fmla="*/ 24 h 152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14"/>
              <a:gd name="T166" fmla="*/ 0 h 1520"/>
              <a:gd name="T167" fmla="*/ 1214 w 1214"/>
              <a:gd name="T168" fmla="*/ 1520 h 152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14" h="1520">
                <a:moveTo>
                  <a:pt x="536" y="24"/>
                </a:moveTo>
                <a:cubicBezTo>
                  <a:pt x="408" y="44"/>
                  <a:pt x="335" y="31"/>
                  <a:pt x="248" y="99"/>
                </a:cubicBezTo>
                <a:cubicBezTo>
                  <a:pt x="236" y="134"/>
                  <a:pt x="247" y="109"/>
                  <a:pt x="196" y="160"/>
                </a:cubicBezTo>
                <a:cubicBezTo>
                  <a:pt x="161" y="195"/>
                  <a:pt x="137" y="235"/>
                  <a:pt x="106" y="274"/>
                </a:cubicBezTo>
                <a:cubicBezTo>
                  <a:pt x="96" y="303"/>
                  <a:pt x="84" y="332"/>
                  <a:pt x="68" y="359"/>
                </a:cubicBezTo>
                <a:cubicBezTo>
                  <a:pt x="61" y="393"/>
                  <a:pt x="37" y="419"/>
                  <a:pt x="26" y="453"/>
                </a:cubicBezTo>
                <a:cubicBezTo>
                  <a:pt x="11" y="498"/>
                  <a:pt x="9" y="544"/>
                  <a:pt x="2" y="590"/>
                </a:cubicBezTo>
                <a:cubicBezTo>
                  <a:pt x="11" y="847"/>
                  <a:pt x="0" y="661"/>
                  <a:pt x="11" y="765"/>
                </a:cubicBezTo>
                <a:cubicBezTo>
                  <a:pt x="13" y="784"/>
                  <a:pt x="12" y="803"/>
                  <a:pt x="16" y="821"/>
                </a:cubicBezTo>
                <a:cubicBezTo>
                  <a:pt x="19" y="836"/>
                  <a:pt x="30" y="864"/>
                  <a:pt x="30" y="864"/>
                </a:cubicBezTo>
                <a:cubicBezTo>
                  <a:pt x="35" y="941"/>
                  <a:pt x="55" y="1010"/>
                  <a:pt x="73" y="1086"/>
                </a:cubicBezTo>
                <a:cubicBezTo>
                  <a:pt x="102" y="1210"/>
                  <a:pt x="96" y="1355"/>
                  <a:pt x="214" y="1431"/>
                </a:cubicBezTo>
                <a:cubicBezTo>
                  <a:pt x="249" y="1454"/>
                  <a:pt x="293" y="1451"/>
                  <a:pt x="332" y="1459"/>
                </a:cubicBezTo>
                <a:cubicBezTo>
                  <a:pt x="469" y="1486"/>
                  <a:pt x="608" y="1499"/>
                  <a:pt x="748" y="1506"/>
                </a:cubicBezTo>
                <a:cubicBezTo>
                  <a:pt x="775" y="1511"/>
                  <a:pt x="801" y="1514"/>
                  <a:pt x="828" y="1520"/>
                </a:cubicBezTo>
                <a:cubicBezTo>
                  <a:pt x="879" y="1514"/>
                  <a:pt x="929" y="1503"/>
                  <a:pt x="979" y="1492"/>
                </a:cubicBezTo>
                <a:cubicBezTo>
                  <a:pt x="1006" y="1465"/>
                  <a:pt x="1045" y="1450"/>
                  <a:pt x="1083" y="1440"/>
                </a:cubicBezTo>
                <a:cubicBezTo>
                  <a:pt x="1114" y="1420"/>
                  <a:pt x="1126" y="1390"/>
                  <a:pt x="1145" y="1360"/>
                </a:cubicBezTo>
                <a:cubicBezTo>
                  <a:pt x="1161" y="1334"/>
                  <a:pt x="1181" y="1320"/>
                  <a:pt x="1201" y="1298"/>
                </a:cubicBezTo>
                <a:cubicBezTo>
                  <a:pt x="1214" y="1248"/>
                  <a:pt x="1209" y="1220"/>
                  <a:pt x="1173" y="1180"/>
                </a:cubicBezTo>
                <a:cubicBezTo>
                  <a:pt x="1166" y="1161"/>
                  <a:pt x="1161" y="1143"/>
                  <a:pt x="1154" y="1124"/>
                </a:cubicBezTo>
                <a:cubicBezTo>
                  <a:pt x="1149" y="1096"/>
                  <a:pt x="1147" y="1037"/>
                  <a:pt x="1121" y="1020"/>
                </a:cubicBezTo>
                <a:cubicBezTo>
                  <a:pt x="1107" y="999"/>
                  <a:pt x="1094" y="980"/>
                  <a:pt x="1069" y="973"/>
                </a:cubicBezTo>
                <a:cubicBezTo>
                  <a:pt x="1036" y="937"/>
                  <a:pt x="1016" y="955"/>
                  <a:pt x="956" y="958"/>
                </a:cubicBezTo>
                <a:cubicBezTo>
                  <a:pt x="926" y="988"/>
                  <a:pt x="939" y="973"/>
                  <a:pt x="918" y="1001"/>
                </a:cubicBezTo>
                <a:cubicBezTo>
                  <a:pt x="913" y="1020"/>
                  <a:pt x="910" y="1039"/>
                  <a:pt x="904" y="1058"/>
                </a:cubicBezTo>
                <a:cubicBezTo>
                  <a:pt x="901" y="1067"/>
                  <a:pt x="894" y="1086"/>
                  <a:pt x="894" y="1086"/>
                </a:cubicBezTo>
                <a:cubicBezTo>
                  <a:pt x="893" y="1102"/>
                  <a:pt x="894" y="1130"/>
                  <a:pt x="885" y="1147"/>
                </a:cubicBezTo>
                <a:cubicBezTo>
                  <a:pt x="873" y="1169"/>
                  <a:pt x="844" y="1187"/>
                  <a:pt x="824" y="1199"/>
                </a:cubicBezTo>
                <a:cubicBezTo>
                  <a:pt x="780" y="1225"/>
                  <a:pt x="733" y="1254"/>
                  <a:pt x="682" y="1265"/>
                </a:cubicBezTo>
                <a:cubicBezTo>
                  <a:pt x="655" y="1261"/>
                  <a:pt x="629" y="1262"/>
                  <a:pt x="606" y="1246"/>
                </a:cubicBezTo>
                <a:cubicBezTo>
                  <a:pt x="592" y="1217"/>
                  <a:pt x="598" y="1187"/>
                  <a:pt x="587" y="1157"/>
                </a:cubicBezTo>
                <a:cubicBezTo>
                  <a:pt x="593" y="1110"/>
                  <a:pt x="593" y="1047"/>
                  <a:pt x="630" y="1010"/>
                </a:cubicBezTo>
                <a:cubicBezTo>
                  <a:pt x="646" y="963"/>
                  <a:pt x="635" y="980"/>
                  <a:pt x="654" y="954"/>
                </a:cubicBezTo>
                <a:cubicBezTo>
                  <a:pt x="655" y="949"/>
                  <a:pt x="656" y="944"/>
                  <a:pt x="658" y="940"/>
                </a:cubicBezTo>
                <a:cubicBezTo>
                  <a:pt x="661" y="935"/>
                  <a:pt x="666" y="931"/>
                  <a:pt x="668" y="925"/>
                </a:cubicBezTo>
                <a:cubicBezTo>
                  <a:pt x="676" y="903"/>
                  <a:pt x="675" y="878"/>
                  <a:pt x="677" y="855"/>
                </a:cubicBezTo>
                <a:cubicBezTo>
                  <a:pt x="672" y="738"/>
                  <a:pt x="698" y="743"/>
                  <a:pt x="630" y="699"/>
                </a:cubicBezTo>
                <a:cubicBezTo>
                  <a:pt x="620" y="641"/>
                  <a:pt x="617" y="580"/>
                  <a:pt x="597" y="524"/>
                </a:cubicBezTo>
                <a:cubicBezTo>
                  <a:pt x="615" y="473"/>
                  <a:pt x="596" y="437"/>
                  <a:pt x="644" y="406"/>
                </a:cubicBezTo>
                <a:cubicBezTo>
                  <a:pt x="657" y="387"/>
                  <a:pt x="670" y="375"/>
                  <a:pt x="687" y="359"/>
                </a:cubicBezTo>
                <a:cubicBezTo>
                  <a:pt x="688" y="354"/>
                  <a:pt x="689" y="349"/>
                  <a:pt x="691" y="345"/>
                </a:cubicBezTo>
                <a:cubicBezTo>
                  <a:pt x="694" y="338"/>
                  <a:pt x="699" y="333"/>
                  <a:pt x="701" y="326"/>
                </a:cubicBezTo>
                <a:cubicBezTo>
                  <a:pt x="717" y="283"/>
                  <a:pt x="700" y="303"/>
                  <a:pt x="720" y="283"/>
                </a:cubicBezTo>
                <a:cubicBezTo>
                  <a:pt x="732" y="258"/>
                  <a:pt x="752" y="246"/>
                  <a:pt x="776" y="231"/>
                </a:cubicBezTo>
                <a:cubicBezTo>
                  <a:pt x="781" y="225"/>
                  <a:pt x="785" y="218"/>
                  <a:pt x="790" y="212"/>
                </a:cubicBezTo>
                <a:cubicBezTo>
                  <a:pt x="796" y="205"/>
                  <a:pt x="804" y="201"/>
                  <a:pt x="809" y="194"/>
                </a:cubicBezTo>
                <a:cubicBezTo>
                  <a:pt x="823" y="176"/>
                  <a:pt x="830" y="151"/>
                  <a:pt x="842" y="132"/>
                </a:cubicBezTo>
                <a:cubicBezTo>
                  <a:pt x="850" y="94"/>
                  <a:pt x="843" y="95"/>
                  <a:pt x="805" y="90"/>
                </a:cubicBezTo>
                <a:cubicBezTo>
                  <a:pt x="787" y="78"/>
                  <a:pt x="778" y="80"/>
                  <a:pt x="767" y="61"/>
                </a:cubicBezTo>
                <a:cubicBezTo>
                  <a:pt x="765" y="52"/>
                  <a:pt x="767" y="41"/>
                  <a:pt x="762" y="33"/>
                </a:cubicBezTo>
                <a:cubicBezTo>
                  <a:pt x="760" y="29"/>
                  <a:pt x="752" y="30"/>
                  <a:pt x="748" y="28"/>
                </a:cubicBezTo>
                <a:cubicBezTo>
                  <a:pt x="708" y="8"/>
                  <a:pt x="681" y="5"/>
                  <a:pt x="635" y="0"/>
                </a:cubicBezTo>
                <a:cubicBezTo>
                  <a:pt x="601" y="5"/>
                  <a:pt x="581" y="15"/>
                  <a:pt x="545" y="19"/>
                </a:cubicBezTo>
                <a:cubicBezTo>
                  <a:pt x="529" y="25"/>
                  <a:pt x="526" y="24"/>
                  <a:pt x="536" y="24"/>
                </a:cubicBezTo>
                <a:close/>
              </a:path>
            </a:pathLst>
          </a:custGeom>
          <a:solidFill>
            <a:schemeClr val="accent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Freeform 7"/>
          <p:cNvSpPr>
            <a:spLocks/>
          </p:cNvSpPr>
          <p:nvPr/>
        </p:nvSpPr>
        <p:spPr bwMode="auto">
          <a:xfrm>
            <a:off x="1885950" y="2514600"/>
            <a:ext cx="1474788" cy="2090738"/>
          </a:xfrm>
          <a:custGeom>
            <a:avLst/>
            <a:gdLst>
              <a:gd name="T0" fmla="*/ 464 w 929"/>
              <a:gd name="T1" fmla="*/ 43 h 1317"/>
              <a:gd name="T2" fmla="*/ 403 w 929"/>
              <a:gd name="T3" fmla="*/ 113 h 1317"/>
              <a:gd name="T4" fmla="*/ 365 w 929"/>
              <a:gd name="T5" fmla="*/ 142 h 1317"/>
              <a:gd name="T6" fmla="*/ 233 w 929"/>
              <a:gd name="T7" fmla="*/ 335 h 1317"/>
              <a:gd name="T8" fmla="*/ 205 w 929"/>
              <a:gd name="T9" fmla="*/ 378 h 1317"/>
              <a:gd name="T10" fmla="*/ 143 w 929"/>
              <a:gd name="T11" fmla="*/ 453 h 1317"/>
              <a:gd name="T12" fmla="*/ 101 w 929"/>
              <a:gd name="T13" fmla="*/ 534 h 1317"/>
              <a:gd name="T14" fmla="*/ 40 w 929"/>
              <a:gd name="T15" fmla="*/ 619 h 1317"/>
              <a:gd name="T16" fmla="*/ 21 w 929"/>
              <a:gd name="T17" fmla="*/ 718 h 1317"/>
              <a:gd name="T18" fmla="*/ 40 w 929"/>
              <a:gd name="T19" fmla="*/ 770 h 1317"/>
              <a:gd name="T20" fmla="*/ 68 w 929"/>
              <a:gd name="T21" fmla="*/ 817 h 1317"/>
              <a:gd name="T22" fmla="*/ 73 w 929"/>
              <a:gd name="T23" fmla="*/ 1011 h 1317"/>
              <a:gd name="T24" fmla="*/ 58 w 929"/>
              <a:gd name="T25" fmla="*/ 1124 h 1317"/>
              <a:gd name="T26" fmla="*/ 30 w 929"/>
              <a:gd name="T27" fmla="*/ 1176 h 1317"/>
              <a:gd name="T28" fmla="*/ 58 w 929"/>
              <a:gd name="T29" fmla="*/ 1317 h 1317"/>
              <a:gd name="T30" fmla="*/ 153 w 929"/>
              <a:gd name="T31" fmla="*/ 1294 h 1317"/>
              <a:gd name="T32" fmla="*/ 186 w 929"/>
              <a:gd name="T33" fmla="*/ 1265 h 1317"/>
              <a:gd name="T34" fmla="*/ 205 w 929"/>
              <a:gd name="T35" fmla="*/ 1237 h 1317"/>
              <a:gd name="T36" fmla="*/ 233 w 929"/>
              <a:gd name="T37" fmla="*/ 1180 h 1317"/>
              <a:gd name="T38" fmla="*/ 271 w 929"/>
              <a:gd name="T39" fmla="*/ 1143 h 1317"/>
              <a:gd name="T40" fmla="*/ 370 w 929"/>
              <a:gd name="T41" fmla="*/ 1062 h 1317"/>
              <a:gd name="T42" fmla="*/ 488 w 929"/>
              <a:gd name="T43" fmla="*/ 1072 h 1317"/>
              <a:gd name="T44" fmla="*/ 549 w 929"/>
              <a:gd name="T45" fmla="*/ 1105 h 1317"/>
              <a:gd name="T46" fmla="*/ 644 w 929"/>
              <a:gd name="T47" fmla="*/ 1147 h 1317"/>
              <a:gd name="T48" fmla="*/ 705 w 929"/>
              <a:gd name="T49" fmla="*/ 1138 h 1317"/>
              <a:gd name="T50" fmla="*/ 734 w 929"/>
              <a:gd name="T51" fmla="*/ 1114 h 1317"/>
              <a:gd name="T52" fmla="*/ 795 w 929"/>
              <a:gd name="T53" fmla="*/ 1086 h 1317"/>
              <a:gd name="T54" fmla="*/ 842 w 929"/>
              <a:gd name="T55" fmla="*/ 1034 h 1317"/>
              <a:gd name="T56" fmla="*/ 889 w 929"/>
              <a:gd name="T57" fmla="*/ 930 h 1317"/>
              <a:gd name="T58" fmla="*/ 899 w 929"/>
              <a:gd name="T59" fmla="*/ 907 h 1317"/>
              <a:gd name="T60" fmla="*/ 913 w 929"/>
              <a:gd name="T61" fmla="*/ 869 h 1317"/>
              <a:gd name="T62" fmla="*/ 889 w 929"/>
              <a:gd name="T63" fmla="*/ 713 h 1317"/>
              <a:gd name="T64" fmla="*/ 866 w 929"/>
              <a:gd name="T65" fmla="*/ 656 h 1317"/>
              <a:gd name="T66" fmla="*/ 847 w 929"/>
              <a:gd name="T67" fmla="*/ 562 h 1317"/>
              <a:gd name="T68" fmla="*/ 823 w 929"/>
              <a:gd name="T69" fmla="*/ 316 h 1317"/>
              <a:gd name="T70" fmla="*/ 767 w 929"/>
              <a:gd name="T71" fmla="*/ 113 h 1317"/>
              <a:gd name="T72" fmla="*/ 625 w 929"/>
              <a:gd name="T73" fmla="*/ 0 h 1317"/>
              <a:gd name="T74" fmla="*/ 592 w 929"/>
              <a:gd name="T75" fmla="*/ 5 h 1317"/>
              <a:gd name="T76" fmla="*/ 554 w 929"/>
              <a:gd name="T77" fmla="*/ 28 h 1317"/>
              <a:gd name="T78" fmla="*/ 474 w 929"/>
              <a:gd name="T79" fmla="*/ 33 h 1317"/>
              <a:gd name="T80" fmla="*/ 446 w 929"/>
              <a:gd name="T81" fmla="*/ 66 h 1317"/>
              <a:gd name="T82" fmla="*/ 436 w 929"/>
              <a:gd name="T83" fmla="*/ 76 h 1317"/>
              <a:gd name="T84" fmla="*/ 492 w 929"/>
              <a:gd name="T85" fmla="*/ 34 h 1317"/>
              <a:gd name="T86" fmla="*/ 540 w 929"/>
              <a:gd name="T87" fmla="*/ 34 h 13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29"/>
              <a:gd name="T133" fmla="*/ 0 h 1317"/>
              <a:gd name="T134" fmla="*/ 929 w 929"/>
              <a:gd name="T135" fmla="*/ 1317 h 13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29" h="1317">
                <a:moveTo>
                  <a:pt x="464" y="43"/>
                </a:moveTo>
                <a:cubicBezTo>
                  <a:pt x="448" y="67"/>
                  <a:pt x="425" y="94"/>
                  <a:pt x="403" y="113"/>
                </a:cubicBezTo>
                <a:cubicBezTo>
                  <a:pt x="391" y="123"/>
                  <a:pt x="365" y="142"/>
                  <a:pt x="365" y="142"/>
                </a:cubicBezTo>
                <a:cubicBezTo>
                  <a:pt x="337" y="202"/>
                  <a:pt x="290" y="298"/>
                  <a:pt x="233" y="335"/>
                </a:cubicBezTo>
                <a:cubicBezTo>
                  <a:pt x="227" y="353"/>
                  <a:pt x="217" y="364"/>
                  <a:pt x="205" y="378"/>
                </a:cubicBezTo>
                <a:cubicBezTo>
                  <a:pt x="194" y="410"/>
                  <a:pt x="168" y="431"/>
                  <a:pt x="143" y="453"/>
                </a:cubicBezTo>
                <a:cubicBezTo>
                  <a:pt x="121" y="473"/>
                  <a:pt x="121" y="512"/>
                  <a:pt x="101" y="534"/>
                </a:cubicBezTo>
                <a:cubicBezTo>
                  <a:pt x="91" y="562"/>
                  <a:pt x="61" y="596"/>
                  <a:pt x="40" y="619"/>
                </a:cubicBezTo>
                <a:cubicBezTo>
                  <a:pt x="33" y="651"/>
                  <a:pt x="30" y="687"/>
                  <a:pt x="21" y="718"/>
                </a:cubicBezTo>
                <a:cubicBezTo>
                  <a:pt x="24" y="742"/>
                  <a:pt x="24" y="754"/>
                  <a:pt x="40" y="770"/>
                </a:cubicBezTo>
                <a:cubicBezTo>
                  <a:pt x="44" y="784"/>
                  <a:pt x="57" y="807"/>
                  <a:pt x="68" y="817"/>
                </a:cubicBezTo>
                <a:cubicBezTo>
                  <a:pt x="92" y="885"/>
                  <a:pt x="77" y="901"/>
                  <a:pt x="73" y="1011"/>
                </a:cubicBezTo>
                <a:cubicBezTo>
                  <a:pt x="69" y="1117"/>
                  <a:pt x="92" y="1090"/>
                  <a:pt x="58" y="1124"/>
                </a:cubicBezTo>
                <a:cubicBezTo>
                  <a:pt x="53" y="1142"/>
                  <a:pt x="43" y="1163"/>
                  <a:pt x="30" y="1176"/>
                </a:cubicBezTo>
                <a:cubicBezTo>
                  <a:pt x="26" y="1219"/>
                  <a:pt x="0" y="1300"/>
                  <a:pt x="58" y="1317"/>
                </a:cubicBezTo>
                <a:cubicBezTo>
                  <a:pt x="91" y="1313"/>
                  <a:pt x="121" y="1305"/>
                  <a:pt x="153" y="1294"/>
                </a:cubicBezTo>
                <a:cubicBezTo>
                  <a:pt x="163" y="1283"/>
                  <a:pt x="177" y="1277"/>
                  <a:pt x="186" y="1265"/>
                </a:cubicBezTo>
                <a:cubicBezTo>
                  <a:pt x="193" y="1256"/>
                  <a:pt x="205" y="1237"/>
                  <a:pt x="205" y="1237"/>
                </a:cubicBezTo>
                <a:cubicBezTo>
                  <a:pt x="212" y="1211"/>
                  <a:pt x="211" y="1195"/>
                  <a:pt x="233" y="1180"/>
                </a:cubicBezTo>
                <a:cubicBezTo>
                  <a:pt x="239" y="1164"/>
                  <a:pt x="256" y="1156"/>
                  <a:pt x="271" y="1143"/>
                </a:cubicBezTo>
                <a:cubicBezTo>
                  <a:pt x="288" y="1095"/>
                  <a:pt x="324" y="1079"/>
                  <a:pt x="370" y="1062"/>
                </a:cubicBezTo>
                <a:cubicBezTo>
                  <a:pt x="409" y="1064"/>
                  <a:pt x="451" y="1060"/>
                  <a:pt x="488" y="1072"/>
                </a:cubicBezTo>
                <a:cubicBezTo>
                  <a:pt x="509" y="1079"/>
                  <a:pt x="527" y="1097"/>
                  <a:pt x="549" y="1105"/>
                </a:cubicBezTo>
                <a:cubicBezTo>
                  <a:pt x="582" y="1134"/>
                  <a:pt x="602" y="1135"/>
                  <a:pt x="644" y="1147"/>
                </a:cubicBezTo>
                <a:cubicBezTo>
                  <a:pt x="653" y="1146"/>
                  <a:pt x="691" y="1145"/>
                  <a:pt x="705" y="1138"/>
                </a:cubicBezTo>
                <a:cubicBezTo>
                  <a:pt x="716" y="1133"/>
                  <a:pt x="723" y="1120"/>
                  <a:pt x="734" y="1114"/>
                </a:cubicBezTo>
                <a:cubicBezTo>
                  <a:pt x="752" y="1104"/>
                  <a:pt x="775" y="1093"/>
                  <a:pt x="795" y="1086"/>
                </a:cubicBezTo>
                <a:cubicBezTo>
                  <a:pt x="804" y="1060"/>
                  <a:pt x="825" y="1053"/>
                  <a:pt x="842" y="1034"/>
                </a:cubicBezTo>
                <a:cubicBezTo>
                  <a:pt x="849" y="995"/>
                  <a:pt x="861" y="958"/>
                  <a:pt x="889" y="930"/>
                </a:cubicBezTo>
                <a:cubicBezTo>
                  <a:pt x="892" y="922"/>
                  <a:pt x="896" y="915"/>
                  <a:pt x="899" y="907"/>
                </a:cubicBezTo>
                <a:cubicBezTo>
                  <a:pt x="904" y="894"/>
                  <a:pt x="913" y="869"/>
                  <a:pt x="913" y="869"/>
                </a:cubicBezTo>
                <a:cubicBezTo>
                  <a:pt x="920" y="820"/>
                  <a:pt x="929" y="751"/>
                  <a:pt x="889" y="713"/>
                </a:cubicBezTo>
                <a:cubicBezTo>
                  <a:pt x="883" y="693"/>
                  <a:pt x="871" y="677"/>
                  <a:pt x="866" y="656"/>
                </a:cubicBezTo>
                <a:cubicBezTo>
                  <a:pt x="858" y="624"/>
                  <a:pt x="857" y="593"/>
                  <a:pt x="847" y="562"/>
                </a:cubicBezTo>
                <a:cubicBezTo>
                  <a:pt x="835" y="481"/>
                  <a:pt x="840" y="396"/>
                  <a:pt x="823" y="316"/>
                </a:cubicBezTo>
                <a:cubicBezTo>
                  <a:pt x="817" y="253"/>
                  <a:pt x="809" y="166"/>
                  <a:pt x="767" y="113"/>
                </a:cubicBezTo>
                <a:cubicBezTo>
                  <a:pt x="731" y="67"/>
                  <a:pt x="676" y="27"/>
                  <a:pt x="625" y="0"/>
                </a:cubicBezTo>
                <a:cubicBezTo>
                  <a:pt x="614" y="2"/>
                  <a:pt x="603" y="2"/>
                  <a:pt x="592" y="5"/>
                </a:cubicBezTo>
                <a:cubicBezTo>
                  <a:pt x="575" y="10"/>
                  <a:pt x="573" y="26"/>
                  <a:pt x="554" y="28"/>
                </a:cubicBezTo>
                <a:cubicBezTo>
                  <a:pt x="527" y="31"/>
                  <a:pt x="501" y="31"/>
                  <a:pt x="474" y="33"/>
                </a:cubicBezTo>
                <a:cubicBezTo>
                  <a:pt x="467" y="52"/>
                  <a:pt x="461" y="54"/>
                  <a:pt x="446" y="66"/>
                </a:cubicBezTo>
                <a:cubicBezTo>
                  <a:pt x="442" y="69"/>
                  <a:pt x="436" y="76"/>
                  <a:pt x="436" y="76"/>
                </a:cubicBezTo>
                <a:lnTo>
                  <a:pt x="492" y="34"/>
                </a:lnTo>
                <a:lnTo>
                  <a:pt x="540" y="34"/>
                </a:lnTo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838200" y="1295400"/>
            <a:ext cx="2357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</a:rPr>
              <a:t>Function depends</a:t>
            </a:r>
          </a:p>
          <a:p>
            <a:r>
              <a:rPr lang="en-US" sz="2400" i="1">
                <a:solidFill>
                  <a:schemeClr val="accent2"/>
                </a:solidFill>
              </a:rPr>
              <a:t>On protein shape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822325" y="5299075"/>
            <a:ext cx="2728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Specific associations</a:t>
            </a:r>
          </a:p>
          <a:p>
            <a:r>
              <a:rPr lang="en-US" sz="2400" i="1">
                <a:solidFill>
                  <a:srgbClr val="FF0000"/>
                </a:solidFill>
              </a:rPr>
              <a:t>Precise reactions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526</Words>
  <Application>Microsoft Office PowerPoint</Application>
  <PresentationFormat>On-screen Show (4:3)</PresentationFormat>
  <Paragraphs>217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Times New Roman</vt:lpstr>
      <vt:lpstr>Arial</vt:lpstr>
      <vt:lpstr>Franklin Gothic Medium</vt:lpstr>
      <vt:lpstr>Courier</vt:lpstr>
      <vt:lpstr>Symbol</vt:lpstr>
      <vt:lpstr>Arial Black</vt:lpstr>
      <vt:lpstr>Courier New</vt:lpstr>
      <vt:lpstr>Default Design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Protein Engineering</vt:lpstr>
      <vt:lpstr>Slide 11</vt:lpstr>
      <vt:lpstr>Protein Structure Representation</vt:lpstr>
      <vt:lpstr>Protein Structure</vt:lpstr>
      <vt:lpstr>Protein Structure</vt:lpstr>
      <vt:lpstr>Slide 15</vt:lpstr>
      <vt:lpstr>Slide 16</vt:lpstr>
      <vt:lpstr>Slide 17</vt:lpstr>
      <vt:lpstr>What is an atom?</vt:lpstr>
      <vt:lpstr>Atomic Interactions</vt:lpstr>
      <vt:lpstr>Atomic Interactions</vt:lpstr>
      <vt:lpstr>Slide 21</vt:lpstr>
      <vt:lpstr>Energy Landscape</vt:lpstr>
      <vt:lpstr>Slide 23</vt:lpstr>
    </vt:vector>
  </TitlesOfParts>
  <Company>University of California, Davis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Structural Biology</dc:title>
  <dc:creator>Patrice Koehl</dc:creator>
  <cp:lastModifiedBy>Vondrasek</cp:lastModifiedBy>
  <cp:revision>20</cp:revision>
  <dcterms:created xsi:type="dcterms:W3CDTF">2005-01-04T07:12:33Z</dcterms:created>
  <dcterms:modified xsi:type="dcterms:W3CDTF">2016-02-23T09:34:19Z</dcterms:modified>
</cp:coreProperties>
</file>