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2" r:id="rId2"/>
    <p:sldId id="293" r:id="rId3"/>
    <p:sldId id="256" r:id="rId4"/>
    <p:sldId id="257" r:id="rId5"/>
    <p:sldId id="294" r:id="rId6"/>
    <p:sldId id="295" r:id="rId7"/>
    <p:sldId id="296" r:id="rId8"/>
    <p:sldId id="297" r:id="rId9"/>
    <p:sldId id="298" r:id="rId10"/>
    <p:sldId id="299" r:id="rId11"/>
    <p:sldId id="277" r:id="rId12"/>
    <p:sldId id="282" r:id="rId13"/>
    <p:sldId id="283" r:id="rId14"/>
    <p:sldId id="284" r:id="rId15"/>
    <p:sldId id="285" r:id="rId16"/>
    <p:sldId id="286" r:id="rId17"/>
    <p:sldId id="272" r:id="rId18"/>
    <p:sldId id="273" r:id="rId19"/>
    <p:sldId id="300" r:id="rId20"/>
    <p:sldId id="301" r:id="rId21"/>
    <p:sldId id="302" r:id="rId22"/>
    <p:sldId id="303" r:id="rId23"/>
    <p:sldId id="263" r:id="rId24"/>
    <p:sldId id="265" r:id="rId25"/>
    <p:sldId id="266" r:id="rId26"/>
    <p:sldId id="267" r:id="rId27"/>
    <p:sldId id="304" r:id="rId28"/>
    <p:sldId id="268" r:id="rId29"/>
    <p:sldId id="305" r:id="rId30"/>
    <p:sldId id="306" r:id="rId31"/>
  </p:sldIdLst>
  <p:sldSz cx="9144000" cy="6858000" type="screen4x3"/>
  <p:notesSz cx="666908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12" autoAdjust="0"/>
    <p:restoredTop sz="87870" autoAdjust="0"/>
  </p:normalViewPr>
  <p:slideViewPr>
    <p:cSldViewPr>
      <p:cViewPr varScale="1">
        <p:scale>
          <a:sx n="95" d="100"/>
          <a:sy n="95" d="100"/>
        </p:scale>
        <p:origin x="-12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A35B14A-2E28-43DB-807A-9BE138A4274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78F3917-2CDA-4D09-9655-C7C6F3C720C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30914-E146-48E0-9DAB-8E3D3781F5E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4F01CD-EFF0-4830-B707-BDFD4F81E7C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96DA8B-D457-420C-9B03-E64B80995DC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A818A6-5980-4728-9258-6093EFF172F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74313-08E1-47EB-B23E-0B2CB25349D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9D4BE8-E39E-4F01-B9CE-BC3B750E07A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D2C07-274F-4F9F-AB77-315D082CDAA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6DC455-E62C-4794-B8F0-C2A2811440D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3F02B-FD8D-46F2-B0B0-C7BB1888283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553B07-748B-401F-9F58-56BDB41A7FF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710C52-76A5-480B-8BAD-C4847D46074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D7A998-AD1D-47BC-ACE6-A985DED3DEC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2393C0C-5A60-4C40-A9A5-193BA39F15F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447800"/>
            <a:ext cx="8610600" cy="18288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Protein Folding &amp; Biospectroscopy</a:t>
            </a:r>
            <a:br>
              <a:rPr lang="en-GB" altLang="en-US" smtClean="0"/>
            </a:br>
            <a:r>
              <a:rPr lang="en-GB" altLang="en-US" smtClean="0"/>
              <a:t/>
            </a:r>
            <a:br>
              <a:rPr lang="en-GB" altLang="en-US" smtClean="0"/>
            </a:br>
            <a:r>
              <a:rPr lang="en-GB" altLang="en-US" smtClean="0"/>
              <a:t>Lecture 5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038600"/>
            <a:ext cx="6400800" cy="1752600"/>
          </a:xfrm>
        </p:spPr>
        <p:txBody>
          <a:bodyPr/>
          <a:lstStyle/>
          <a:p>
            <a:pPr eaLnBrk="1" hangingPunct="1"/>
            <a:r>
              <a:rPr lang="en-GB" altLang="en-US" smtClean="0"/>
              <a:t>F14PFB</a:t>
            </a:r>
          </a:p>
          <a:p>
            <a:pPr eaLnBrk="1" hangingPunct="1"/>
            <a:r>
              <a:rPr lang="en-GB" altLang="en-US" smtClean="0"/>
              <a:t>David Robinson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810375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Free energy simulations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Example applications</a:t>
            </a:r>
          </a:p>
          <a:p>
            <a:pPr eaLnBrk="1" hangingPunct="1"/>
            <a:r>
              <a:rPr lang="en-US" altLang="en-US" smtClean="0"/>
              <a:t>Energy minimization as an estimator of binding free energies</a:t>
            </a:r>
          </a:p>
          <a:p>
            <a:pPr eaLnBrk="1" hangingPunct="1"/>
            <a:r>
              <a:rPr lang="en-US" altLang="en-US" smtClean="0"/>
              <a:t>Protein stability</a:t>
            </a:r>
          </a:p>
          <a:p>
            <a:pPr eaLnBrk="1" hangingPunct="1"/>
            <a:r>
              <a:rPr lang="en-US" altLang="en-US" smtClean="0"/>
              <a:t>Approximate association free energy of molecular assemblies</a:t>
            </a:r>
          </a:p>
          <a:p>
            <a:pPr eaLnBrk="1" hangingPunct="1"/>
            <a:r>
              <a:rPr lang="en-US" altLang="en-US" smtClean="0"/>
              <a:t>Approximate pKa calculations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Theoretical Foundations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sz="2800" smtClean="0"/>
              <a:t>Force field parameters for families of chemical compounds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 smtClean="0"/>
              <a:t>System modelled using Newton’s equations of motion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 smtClean="0"/>
              <a:t>Examples: hard spheres simulations (Alder &amp; Wainwright, 1959); Liquid water (Rahman &amp; Stillinger, 1970); BPTI (McCammon &amp; Karplus, 1976); Villin headpiece (Duan &amp; Kollman, 1998)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Protein Motion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Protein motions of importance are torsional oscillations about the bonds that link groups together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Substantial displacements of groups occur over long time intervals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Collective motions either local (cage structure) or rigid-body (displacement of different regions)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What is the importance of these fluctuations for biological function?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Effect of fluctuations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Thermodynamics: equilibrium behaviour important; e.g., energy of ligand binding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Dynamics: displacements from average structure important; e.g., local sidechain motions that act as conformational gates in oxygen transport myoglobin, enzymes, ion channels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Local Motions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0.01-5 </a:t>
            </a:r>
            <a:r>
              <a:rPr lang="en-US" altLang="en-US" sz="2800" smtClean="0">
                <a:cs typeface="Times New Roman" pitchFamily="18" charset="0"/>
              </a:rPr>
              <a:t>Å</a:t>
            </a:r>
            <a:r>
              <a:rPr lang="en-US" altLang="en-US" sz="2800" smtClean="0"/>
              <a:t>, 1 fs -0.1s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Atomic fluctuations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Small displacements for substrate binding in enzymes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Energy “source” for barrier crossing and other activated processes (e.g., ring flips)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Sidechain motions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Opening pathways for ligand (myoglobin)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Closing active site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Loop motions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Disorder-to-order transition as part of virus 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Rigid-Body Motions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1-10 </a:t>
            </a:r>
            <a:r>
              <a:rPr lang="en-US" altLang="en-US" smtClean="0">
                <a:cs typeface="Times New Roman" pitchFamily="18" charset="0"/>
              </a:rPr>
              <a:t>Å</a:t>
            </a:r>
            <a:r>
              <a:rPr lang="en-US" altLang="en-US" smtClean="0"/>
              <a:t>, 1 ns – 1 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Helix motions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Transitions between substates (myoglobin)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Hinge-bending motions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Gating of active-site region (liver alcohol dehydrogenase)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Increasing binding range of antigens (antibodies)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Large Scale Motion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&gt; 5 </a:t>
            </a:r>
            <a:r>
              <a:rPr lang="en-US" altLang="en-US" sz="2800" smtClean="0">
                <a:cs typeface="Times New Roman" pitchFamily="18" charset="0"/>
              </a:rPr>
              <a:t>Å</a:t>
            </a:r>
            <a:r>
              <a:rPr lang="en-US" altLang="en-US" sz="2800" smtClean="0"/>
              <a:t>, 1 microsecond – 10000 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Helix-coil transition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Activation of hormones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Protein folding transition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Dissociation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Formation of viruses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Folding and unfolding transition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Synthesis and degradation of proteins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	</a:t>
            </a:r>
            <a:r>
              <a:rPr lang="en-US" altLang="en-US" sz="2800" i="1" smtClean="0"/>
              <a:t>Role of motions sometimes only inferred from two or more conformations in structural studies</a:t>
            </a: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2"/>
          <p:cNvSpPr txBox="1">
            <a:spLocks noChangeArrowheads="1"/>
          </p:cNvSpPr>
          <p:nvPr/>
        </p:nvSpPr>
        <p:spPr bwMode="auto">
          <a:xfrm>
            <a:off x="228600" y="762000"/>
            <a:ext cx="379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Typical Time Scales ....</a:t>
            </a:r>
          </a:p>
        </p:txBody>
      </p:sp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86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eaLnBrk="1" hangingPunct="1">
              <a:lnSpc>
                <a:spcPct val="140000"/>
              </a:lnSpc>
              <a:buFontTx/>
              <a:buChar char="•"/>
              <a:tabLst>
                <a:tab pos="3810000" algn="l"/>
              </a:tabLst>
            </a:pPr>
            <a:r>
              <a:rPr lang="en-US" altLang="en-US" sz="1600" b="1">
                <a:latin typeface="Comic Sans MS" charset="0"/>
              </a:rPr>
              <a:t>Bond stretching: 	10</a:t>
            </a:r>
            <a:r>
              <a:rPr lang="en-US" altLang="en-US" sz="1600" b="1" baseline="30000">
                <a:latin typeface="Comic Sans MS" charset="0"/>
              </a:rPr>
              <a:t>-14</a:t>
            </a:r>
            <a:r>
              <a:rPr lang="en-US" altLang="en-US" sz="1600" b="1">
                <a:latin typeface="Comic Sans MS" charset="0"/>
              </a:rPr>
              <a:t> - 10</a:t>
            </a:r>
            <a:r>
              <a:rPr lang="en-US" altLang="en-US" sz="1600" b="1" baseline="30000">
                <a:latin typeface="Comic Sans MS" charset="0"/>
              </a:rPr>
              <a:t>-13</a:t>
            </a:r>
            <a:r>
              <a:rPr lang="en-US" altLang="en-US" sz="1600" b="1">
                <a:latin typeface="Comic Sans MS" charset="0"/>
              </a:rPr>
              <a:t> sec. </a:t>
            </a:r>
          </a:p>
          <a:p>
            <a:pPr marL="185738" indent="-185738" eaLnBrk="1" hangingPunct="1">
              <a:lnSpc>
                <a:spcPct val="140000"/>
              </a:lnSpc>
              <a:buFontTx/>
              <a:buChar char="•"/>
              <a:tabLst>
                <a:tab pos="3810000" algn="l"/>
              </a:tabLst>
            </a:pPr>
            <a:r>
              <a:rPr lang="en-US" altLang="en-US" sz="1600" b="1">
                <a:latin typeface="Comic Sans MS" charset="0"/>
              </a:rPr>
              <a:t>Elastic vibrations: 	10</a:t>
            </a:r>
            <a:r>
              <a:rPr lang="en-US" altLang="en-US" sz="1600" b="1" baseline="30000">
                <a:latin typeface="Comic Sans MS" charset="0"/>
              </a:rPr>
              <a:t>-12</a:t>
            </a:r>
            <a:r>
              <a:rPr lang="en-US" altLang="en-US" sz="1600" b="1">
                <a:latin typeface="Comic Sans MS" charset="0"/>
              </a:rPr>
              <a:t> - 10</a:t>
            </a:r>
            <a:r>
              <a:rPr lang="en-US" altLang="en-US" sz="1600" b="1" baseline="30000">
                <a:latin typeface="Comic Sans MS" charset="0"/>
              </a:rPr>
              <a:t>-11</a:t>
            </a:r>
            <a:r>
              <a:rPr lang="en-US" altLang="en-US" sz="1600" b="1">
                <a:latin typeface="Comic Sans MS" charset="0"/>
              </a:rPr>
              <a:t> sec.</a:t>
            </a:r>
          </a:p>
          <a:p>
            <a:pPr marL="185738" indent="-185738" eaLnBrk="1" hangingPunct="1">
              <a:lnSpc>
                <a:spcPct val="140000"/>
              </a:lnSpc>
              <a:buFontTx/>
              <a:buChar char="•"/>
              <a:tabLst>
                <a:tab pos="3810000" algn="l"/>
              </a:tabLst>
            </a:pPr>
            <a:r>
              <a:rPr lang="en-US" altLang="en-US" sz="1600" b="1">
                <a:latin typeface="Comic Sans MS" charset="0"/>
              </a:rPr>
              <a:t>Rotations of surface sidechains: 	10</a:t>
            </a:r>
            <a:r>
              <a:rPr lang="en-US" altLang="en-US" sz="1600" b="1" baseline="30000">
                <a:latin typeface="Comic Sans MS" charset="0"/>
              </a:rPr>
              <a:t>-11</a:t>
            </a:r>
            <a:r>
              <a:rPr lang="en-US" altLang="en-US" sz="1600" b="1">
                <a:latin typeface="Comic Sans MS" charset="0"/>
              </a:rPr>
              <a:t> - 10</a:t>
            </a:r>
            <a:r>
              <a:rPr lang="en-US" altLang="en-US" sz="1600" b="1" baseline="30000">
                <a:latin typeface="Comic Sans MS" charset="0"/>
              </a:rPr>
              <a:t>-10</a:t>
            </a:r>
            <a:r>
              <a:rPr lang="en-US" altLang="en-US" sz="1600" b="1">
                <a:latin typeface="Comic Sans MS" charset="0"/>
              </a:rPr>
              <a:t> sec.</a:t>
            </a:r>
          </a:p>
          <a:p>
            <a:pPr marL="185738" indent="-185738" eaLnBrk="1" hangingPunct="1">
              <a:lnSpc>
                <a:spcPct val="140000"/>
              </a:lnSpc>
              <a:buFontTx/>
              <a:buChar char="•"/>
              <a:tabLst>
                <a:tab pos="3810000" algn="l"/>
              </a:tabLst>
            </a:pPr>
            <a:r>
              <a:rPr lang="en-US" altLang="en-US" sz="1600" b="1">
                <a:latin typeface="Comic Sans MS" charset="0"/>
              </a:rPr>
              <a:t>Hinge bending: 	10</a:t>
            </a:r>
            <a:r>
              <a:rPr lang="en-US" altLang="en-US" sz="1600" b="1" baseline="30000">
                <a:latin typeface="Comic Sans MS" charset="0"/>
              </a:rPr>
              <a:t>-11</a:t>
            </a:r>
            <a:r>
              <a:rPr lang="en-US" altLang="en-US" sz="1600" b="1">
                <a:latin typeface="Comic Sans MS" charset="0"/>
              </a:rPr>
              <a:t> - 10</a:t>
            </a:r>
            <a:r>
              <a:rPr lang="en-US" altLang="en-US" sz="1600" b="1" baseline="30000">
                <a:latin typeface="Comic Sans MS" charset="0"/>
              </a:rPr>
              <a:t>-7</a:t>
            </a:r>
            <a:r>
              <a:rPr lang="en-US" altLang="en-US" sz="1600" b="1">
                <a:latin typeface="Comic Sans MS" charset="0"/>
              </a:rPr>
              <a:t> sec.</a:t>
            </a:r>
          </a:p>
          <a:p>
            <a:pPr marL="185738" indent="-185738" eaLnBrk="1" hangingPunct="1">
              <a:lnSpc>
                <a:spcPct val="140000"/>
              </a:lnSpc>
              <a:buFontTx/>
              <a:buChar char="•"/>
              <a:tabLst>
                <a:tab pos="3810000" algn="l"/>
              </a:tabLst>
            </a:pPr>
            <a:r>
              <a:rPr lang="en-US" altLang="en-US" sz="1600" b="1">
                <a:latin typeface="Comic Sans MS" charset="0"/>
              </a:rPr>
              <a:t>Rotation of buried side chains: 	10</a:t>
            </a:r>
            <a:r>
              <a:rPr lang="en-US" altLang="en-US" sz="1600" b="1" baseline="30000">
                <a:latin typeface="Comic Sans MS" charset="0"/>
              </a:rPr>
              <a:t>-4</a:t>
            </a:r>
            <a:r>
              <a:rPr lang="en-US" altLang="en-US" sz="1600" b="1">
                <a:latin typeface="Comic Sans MS" charset="0"/>
              </a:rPr>
              <a:t> - 1 sec. </a:t>
            </a:r>
          </a:p>
          <a:p>
            <a:pPr marL="185738" indent="-185738" eaLnBrk="1" hangingPunct="1">
              <a:lnSpc>
                <a:spcPct val="140000"/>
              </a:lnSpc>
              <a:buFontTx/>
              <a:buChar char="•"/>
              <a:tabLst>
                <a:tab pos="3810000" algn="l"/>
              </a:tabLst>
            </a:pPr>
            <a:r>
              <a:rPr lang="en-US" altLang="en-US" sz="1600" b="1">
                <a:latin typeface="Comic Sans MS" charset="0"/>
              </a:rPr>
              <a:t>Protein folding: 	10</a:t>
            </a:r>
            <a:r>
              <a:rPr lang="en-US" altLang="en-US" sz="1600" b="1" baseline="30000">
                <a:latin typeface="Comic Sans MS" charset="0"/>
              </a:rPr>
              <a:t>-6</a:t>
            </a:r>
            <a:r>
              <a:rPr lang="en-US" altLang="en-US" sz="1600" b="1">
                <a:latin typeface="Comic Sans MS" charset="0"/>
              </a:rPr>
              <a:t> - 10</a:t>
            </a:r>
            <a:r>
              <a:rPr lang="en-US" altLang="en-US" sz="1600" b="1" baseline="30000">
                <a:latin typeface="Comic Sans MS" charset="0"/>
              </a:rPr>
              <a:t>2</a:t>
            </a:r>
            <a:r>
              <a:rPr lang="en-US" altLang="en-US" sz="1600" b="1">
                <a:latin typeface="Comic Sans MS" charset="0"/>
              </a:rPr>
              <a:t> sec.</a:t>
            </a:r>
          </a:p>
          <a:p>
            <a:pPr marL="185738" indent="-185738" eaLnBrk="1" hangingPunct="1">
              <a:lnSpc>
                <a:spcPct val="140000"/>
              </a:lnSpc>
              <a:buFontTx/>
              <a:buChar char="•"/>
              <a:tabLst>
                <a:tab pos="3810000" algn="l"/>
              </a:tabLst>
            </a:pPr>
            <a:endParaRPr lang="en-US" altLang="en-US" sz="1600" b="1">
              <a:latin typeface="Comic Sans MS" charset="0"/>
            </a:endParaRPr>
          </a:p>
          <a:p>
            <a:pPr marL="185738" indent="-185738" eaLnBrk="1" hangingPunct="1">
              <a:lnSpc>
                <a:spcPct val="140000"/>
              </a:lnSpc>
              <a:tabLst>
                <a:tab pos="3810000" algn="l"/>
              </a:tabLst>
            </a:pPr>
            <a:r>
              <a:rPr lang="en-US" altLang="en-US" sz="1600" b="1">
                <a:latin typeface="Comic Sans MS" charset="0"/>
              </a:rPr>
              <a:t>Timescale in MD:</a:t>
            </a:r>
          </a:p>
          <a:p>
            <a:pPr marL="185738" indent="-185738" eaLnBrk="1" hangingPunct="1">
              <a:lnSpc>
                <a:spcPct val="140000"/>
              </a:lnSpc>
              <a:buFontTx/>
              <a:buChar char="•"/>
              <a:tabLst>
                <a:tab pos="3810000" algn="l"/>
              </a:tabLst>
            </a:pPr>
            <a:r>
              <a:rPr lang="en-US" altLang="en-US" sz="1600" b="1">
                <a:latin typeface="Comic Sans MS" charset="0"/>
              </a:rPr>
              <a:t>A Typical timestep in MD is 	1 fs (10</a:t>
            </a:r>
            <a:r>
              <a:rPr lang="en-US" altLang="en-US" sz="1600" b="1" baseline="30000">
                <a:latin typeface="Comic Sans MS" charset="0"/>
              </a:rPr>
              <a:t>-15 </a:t>
            </a:r>
            <a:r>
              <a:rPr lang="en-US" altLang="en-US" sz="1600" b="1">
                <a:latin typeface="Comic Sans MS" charset="0"/>
              </a:rPr>
              <a:t>sec)</a:t>
            </a:r>
            <a:br>
              <a:rPr lang="en-US" altLang="en-US" sz="1600" b="1">
                <a:latin typeface="Comic Sans MS" charset="0"/>
              </a:rPr>
            </a:br>
            <a:r>
              <a:rPr lang="en-US" altLang="en-US" sz="1600" b="1">
                <a:latin typeface="Comic Sans MS" charset="0"/>
              </a:rPr>
              <a:t/>
            </a:r>
            <a:br>
              <a:rPr lang="en-US" altLang="en-US" sz="1600" b="1">
                <a:latin typeface="Comic Sans MS" charset="0"/>
              </a:rPr>
            </a:br>
            <a:r>
              <a:rPr lang="en-US" altLang="en-US" sz="1600" b="1">
                <a:latin typeface="Comic Sans MS" charset="0"/>
              </a:rPr>
              <a:t>(ideally 1/10 of the highest frequency vibration)</a:t>
            </a:r>
            <a:endParaRPr lang="en-US" altLang="en-US" sz="1600"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oup 2"/>
          <p:cNvGrpSpPr>
            <a:grpSpLocks/>
          </p:cNvGrpSpPr>
          <p:nvPr/>
        </p:nvGrpSpPr>
        <p:grpSpPr bwMode="auto">
          <a:xfrm>
            <a:off x="536575" y="2814638"/>
            <a:ext cx="7518400" cy="4013200"/>
            <a:chOff x="338" y="1773"/>
            <a:chExt cx="4736" cy="2528"/>
          </a:xfrm>
        </p:grpSpPr>
        <p:sp>
          <p:nvSpPr>
            <p:cNvPr id="33797" name="Text Box 3"/>
            <p:cNvSpPr txBox="1">
              <a:spLocks noChangeArrowheads="1"/>
            </p:cNvSpPr>
            <p:nvPr/>
          </p:nvSpPr>
          <p:spPr bwMode="auto">
            <a:xfrm>
              <a:off x="3168" y="4128"/>
              <a:ext cx="190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charset="0"/>
                </a:rPr>
                <a:t>[ http://www.research.ibm.com/bluegene/ ]</a:t>
              </a:r>
            </a:p>
          </p:txBody>
        </p:sp>
        <p:grpSp>
          <p:nvGrpSpPr>
            <p:cNvPr id="33798" name="Group 4"/>
            <p:cNvGrpSpPr>
              <a:grpSpLocks/>
            </p:cNvGrpSpPr>
            <p:nvPr/>
          </p:nvGrpSpPr>
          <p:grpSpPr bwMode="auto">
            <a:xfrm>
              <a:off x="338" y="1773"/>
              <a:ext cx="4498" cy="1602"/>
              <a:chOff x="338" y="1773"/>
              <a:chExt cx="4498" cy="1602"/>
            </a:xfrm>
          </p:grpSpPr>
          <p:pic>
            <p:nvPicPr>
              <p:cNvPr id="33799" name="Picture 5" descr="bluegene_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750" y="1773"/>
                <a:ext cx="1086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800" name="Text Box 6"/>
              <p:cNvSpPr txBox="1">
                <a:spLocks noChangeArrowheads="1"/>
              </p:cNvSpPr>
              <p:nvPr/>
            </p:nvSpPr>
            <p:spPr bwMode="auto">
              <a:xfrm>
                <a:off x="338" y="2239"/>
                <a:ext cx="4439" cy="1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altLang="en-US" sz="1400">
                    <a:latin typeface="Arial" charset="0"/>
                  </a:rPr>
                  <a:t>Physical time for simulation 				10</a:t>
                </a:r>
                <a:r>
                  <a:rPr lang="en-GB" altLang="en-US" sz="1400" baseline="30000">
                    <a:latin typeface="Arial" charset="0"/>
                  </a:rPr>
                  <a:t>–4</a:t>
                </a:r>
                <a:r>
                  <a:rPr lang="en-GB" altLang="en-US" sz="1400">
                    <a:latin typeface="Arial" charset="0"/>
                  </a:rPr>
                  <a:t> seconds </a:t>
                </a:r>
              </a:p>
              <a:p>
                <a:r>
                  <a:rPr lang="en-GB" altLang="en-US" sz="1400">
                    <a:latin typeface="Arial" charset="0"/>
                  </a:rPr>
                  <a:t>Typical time-step size 					10</a:t>
                </a:r>
                <a:r>
                  <a:rPr lang="en-GB" altLang="en-US" sz="1400" baseline="30000">
                    <a:latin typeface="Arial" charset="0"/>
                  </a:rPr>
                  <a:t>–15</a:t>
                </a:r>
                <a:r>
                  <a:rPr lang="en-GB" altLang="en-US" sz="1400">
                    <a:latin typeface="Arial" charset="0"/>
                  </a:rPr>
                  <a:t> seconds </a:t>
                </a:r>
              </a:p>
              <a:p>
                <a:r>
                  <a:rPr lang="en-GB" altLang="en-US" sz="1400">
                    <a:latin typeface="Arial" charset="0"/>
                  </a:rPr>
                  <a:t>Number of MD time steps 				10</a:t>
                </a:r>
                <a:r>
                  <a:rPr lang="en-GB" altLang="en-US" sz="1400" baseline="30000">
                    <a:latin typeface="Arial" charset="0"/>
                  </a:rPr>
                  <a:t>11</a:t>
                </a:r>
                <a:r>
                  <a:rPr lang="en-GB" altLang="en-US" sz="1400">
                    <a:latin typeface="Arial" charset="0"/>
                  </a:rPr>
                  <a:t> </a:t>
                </a:r>
              </a:p>
              <a:p>
                <a:r>
                  <a:rPr lang="en-GB" altLang="en-US" sz="1400">
                    <a:latin typeface="Arial" charset="0"/>
                  </a:rPr>
                  <a:t>Atoms in a typical protein and water simulation 		32,000 </a:t>
                </a:r>
              </a:p>
              <a:p>
                <a:r>
                  <a:rPr lang="en-GB" altLang="en-US" sz="1400">
                    <a:latin typeface="Arial" charset="0"/>
                  </a:rPr>
                  <a:t>Approximate number of interactions in force calculation 		10</a:t>
                </a:r>
                <a:r>
                  <a:rPr lang="en-GB" altLang="en-US" sz="1400" baseline="30000">
                    <a:latin typeface="Arial" charset="0"/>
                  </a:rPr>
                  <a:t>9</a:t>
                </a:r>
                <a:r>
                  <a:rPr lang="en-GB" altLang="en-US" sz="1400">
                    <a:latin typeface="Arial" charset="0"/>
                  </a:rPr>
                  <a:t> </a:t>
                </a:r>
              </a:p>
              <a:p>
                <a:r>
                  <a:rPr lang="en-GB" altLang="en-US" sz="1400">
                    <a:latin typeface="Arial" charset="0"/>
                  </a:rPr>
                  <a:t>Machine instructions per force calculation 			1000 </a:t>
                </a:r>
              </a:p>
              <a:p>
                <a:r>
                  <a:rPr lang="en-GB" altLang="en-US" sz="1400">
                    <a:latin typeface="Arial" charset="0"/>
                  </a:rPr>
                  <a:t>Total number of machine instructions 			10</a:t>
                </a:r>
                <a:r>
                  <a:rPr lang="en-GB" altLang="en-US" sz="1400" baseline="30000">
                    <a:latin typeface="Arial" charset="0"/>
                  </a:rPr>
                  <a:t>23</a:t>
                </a:r>
                <a:r>
                  <a:rPr lang="en-GB" altLang="en-US" sz="1400">
                    <a:latin typeface="Arial" charset="0"/>
                  </a:rPr>
                  <a:t> </a:t>
                </a:r>
              </a:p>
              <a:p>
                <a:r>
                  <a:rPr lang="en-GB" altLang="en-US" sz="1400">
                    <a:latin typeface="Arial" charset="0"/>
                    <a:sym typeface="Wingdings" pitchFamily="2" charset="2"/>
                  </a:rPr>
                  <a:t>BlueGene capacity (floating point operations per second)		1 petaflop (</a:t>
                </a:r>
                <a:r>
                  <a:rPr lang="en-US" altLang="en-US" sz="1400">
                    <a:latin typeface="Arial" charset="0"/>
                    <a:sym typeface="Wingdings" pitchFamily="2" charset="2"/>
                  </a:rPr>
                  <a:t>10</a:t>
                </a:r>
                <a:r>
                  <a:rPr lang="en-US" altLang="en-US" sz="1400" baseline="30000">
                    <a:latin typeface="Arial" charset="0"/>
                    <a:sym typeface="Wingdings" pitchFamily="2" charset="2"/>
                  </a:rPr>
                  <a:t>15</a:t>
                </a:r>
                <a:r>
                  <a:rPr lang="en-US" altLang="en-US" sz="1400">
                    <a:latin typeface="Arial" charset="0"/>
                    <a:sym typeface="Wingdings" pitchFamily="2" charset="2"/>
                  </a:rPr>
                  <a:t>) </a:t>
                </a:r>
                <a:r>
                  <a:rPr lang="en-GB" altLang="en-US" sz="1400">
                    <a:latin typeface="Arial" charset="0"/>
                    <a:sym typeface="Wingdings" pitchFamily="2" charset="2"/>
                  </a:rPr>
                  <a:t> </a:t>
                </a:r>
              </a:p>
            </p:txBody>
          </p:sp>
        </p:grpSp>
      </p:grpSp>
      <p:sp>
        <p:nvSpPr>
          <p:cNvPr id="33794" name="Text Box 7"/>
          <p:cNvSpPr txBox="1">
            <a:spLocks noChangeArrowheads="1"/>
          </p:cNvSpPr>
          <p:nvPr/>
        </p:nvSpPr>
        <p:spPr bwMode="auto">
          <a:xfrm>
            <a:off x="488950" y="731838"/>
            <a:ext cx="528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CH" altLang="en-US" b="1" i="1">
                <a:solidFill>
                  <a:schemeClr val="tx2"/>
                </a:solidFill>
                <a:latin typeface="Comic Sans MS" charset="0"/>
              </a:rPr>
              <a:t>Ab initio</a:t>
            </a:r>
            <a:r>
              <a:rPr lang="de-CH" altLang="en-US" b="1">
                <a:solidFill>
                  <a:schemeClr val="tx2"/>
                </a:solidFill>
                <a:latin typeface="Comic Sans MS" charset="0"/>
              </a:rPr>
              <a:t> protein folding simulation</a:t>
            </a:r>
            <a:endParaRPr lang="en-GB" altLang="en-US" b="1">
              <a:solidFill>
                <a:schemeClr val="tx2"/>
              </a:solidFill>
              <a:latin typeface="Comic Sans MS" charset="0"/>
            </a:endParaRPr>
          </a:p>
        </p:txBody>
      </p:sp>
      <p:pic>
        <p:nvPicPr>
          <p:cNvPr id="33795" name="Picture 8" descr="allen3"/>
          <p:cNvPicPr>
            <a:picLocks noChangeAspect="1" noChangeArrowheads="1"/>
          </p:cNvPicPr>
          <p:nvPr/>
        </p:nvPicPr>
        <p:blipFill>
          <a:blip r:embed="rId3" cstate="print"/>
          <a:srcRect t="20244"/>
          <a:stretch>
            <a:fillRect/>
          </a:stretch>
        </p:blipFill>
        <p:spPr bwMode="auto">
          <a:xfrm>
            <a:off x="550863" y="1236663"/>
            <a:ext cx="5065712" cy="215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 Box 9"/>
          <p:cNvSpPr txBox="1">
            <a:spLocks noChangeArrowheads="1"/>
          </p:cNvSpPr>
          <p:nvPr/>
        </p:nvSpPr>
        <p:spPr bwMode="auto">
          <a:xfrm>
            <a:off x="457200" y="5722938"/>
            <a:ext cx="810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CH" altLang="en-US" b="1">
                <a:latin typeface="Comic Sans MS" charset="0"/>
                <a:sym typeface="Wingdings" pitchFamily="2" charset="2"/>
              </a:rPr>
              <a:t> Blue Gene will need 3 years to simulate 100 </a:t>
            </a:r>
            <a:r>
              <a:rPr lang="de-CH" altLang="en-US" b="1">
                <a:latin typeface="Comic Sans MS" charset="0"/>
                <a:sym typeface="Symbol" pitchFamily="18" charset="2"/>
              </a:rPr>
              <a:t>sec.</a:t>
            </a:r>
            <a:endParaRPr lang="en-GB" altLang="en-US" b="1"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FF_sche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338" y="1524000"/>
            <a:ext cx="425767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Empirical Force Fields and Molecular Mechanics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4419600" y="1676400"/>
            <a:ext cx="4267200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>
              <a:lnSpc>
                <a:spcPct val="130000"/>
              </a:lnSpc>
              <a:buFontTx/>
              <a:buChar char="•"/>
            </a:pPr>
            <a:r>
              <a:rPr lang="en-US" altLang="en-US" sz="1600">
                <a:latin typeface="Comic Sans MS" charset="0"/>
              </a:rPr>
              <a:t> describe interaction of atoms or groups</a:t>
            </a:r>
            <a:br>
              <a:rPr lang="en-US" altLang="en-US" sz="1600">
                <a:latin typeface="Comic Sans MS" charset="0"/>
              </a:rPr>
            </a:br>
            <a:endParaRPr lang="en-US" altLang="en-US" sz="1600">
              <a:latin typeface="Comic Sans MS" charset="0"/>
            </a:endParaRPr>
          </a:p>
          <a:p>
            <a:pPr marL="185738" indent="-185738">
              <a:lnSpc>
                <a:spcPct val="130000"/>
              </a:lnSpc>
              <a:buFontTx/>
              <a:buChar char="•"/>
            </a:pPr>
            <a:r>
              <a:rPr lang="en-US" altLang="en-US" sz="1600">
                <a:latin typeface="Comic Sans MS" charset="0"/>
              </a:rPr>
              <a:t> the parameters are “empirical”, i.e. they are dependent on others and have no direct intrinsic meaning </a:t>
            </a:r>
          </a:p>
          <a:p>
            <a:pPr marL="185738" indent="-185738">
              <a:lnSpc>
                <a:spcPct val="130000"/>
              </a:lnSpc>
              <a:buFontTx/>
              <a:buChar char="•"/>
            </a:pPr>
            <a:endParaRPr lang="en-US" altLang="en-US" sz="1600">
              <a:latin typeface="Comic Sans MS" charset="0"/>
            </a:endParaRPr>
          </a:p>
        </p:txBody>
      </p:sp>
      <p:pic>
        <p:nvPicPr>
          <p:cNvPr id="34820" name="Picture 5" descr="abt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6113" y="3440113"/>
            <a:ext cx="3417887" cy="341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Protein Folding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smtClean="0"/>
              <a:t>Introduction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mtClean="0"/>
              <a:t>Protein Structure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mtClean="0"/>
              <a:t>Interactions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mtClean="0"/>
              <a:t>Protein Folding Models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4000" b="1" u="sng" smtClean="0"/>
              <a:t>Biomolecular Modelling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mtClean="0"/>
              <a:t>Bioinformatics</a:t>
            </a:r>
          </a:p>
          <a:p>
            <a:pPr marL="609600" indent="-609600" eaLnBrk="1" hangingPunct="1"/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b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3646488"/>
            <a:ext cx="33940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276225" y="814388"/>
            <a:ext cx="7850188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/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Bond stretching</a:t>
            </a:r>
          </a:p>
          <a:p>
            <a:pPr marL="190500" indent="-190500"/>
            <a:r>
              <a:rPr lang="en-US" altLang="en-US" sz="1600">
                <a:latin typeface="Comic Sans MS" charset="0"/>
              </a:rPr>
              <a:t> </a:t>
            </a:r>
          </a:p>
          <a:p>
            <a:pPr marL="190500" indent="-190500">
              <a:buFontTx/>
              <a:buChar char="•"/>
            </a:pPr>
            <a:r>
              <a:rPr lang="en-US" altLang="en-US" sz="1600">
                <a:latin typeface="Comic Sans MS" charset="0"/>
              </a:rPr>
              <a:t>Approximation of the Morse potential by an “elastic spring” – model</a:t>
            </a:r>
          </a:p>
          <a:p>
            <a:pPr marL="190500" indent="-190500">
              <a:buFontTx/>
              <a:buChar char="•"/>
            </a:pPr>
            <a:endParaRPr lang="en-US" altLang="en-US" sz="1600">
              <a:latin typeface="Comic Sans MS" charset="0"/>
            </a:endParaRPr>
          </a:p>
          <a:p>
            <a:pPr marL="190500" indent="-190500">
              <a:buFontTx/>
              <a:buChar char="•"/>
            </a:pPr>
            <a:endParaRPr lang="en-US" altLang="en-US" sz="1600">
              <a:latin typeface="Comic Sans MS" charset="0"/>
            </a:endParaRPr>
          </a:p>
          <a:p>
            <a:pPr marL="190500" indent="-190500">
              <a:buFontTx/>
              <a:buChar char="•"/>
            </a:pPr>
            <a:r>
              <a:rPr lang="en-US" altLang="en-US" sz="1600">
                <a:latin typeface="Comic Sans MS" charset="0"/>
              </a:rPr>
              <a:t>Hooke’s law as reasonable approximation close to reference bond length </a:t>
            </a:r>
            <a:r>
              <a:rPr lang="en-US" altLang="en-US" sz="1600" i="1"/>
              <a:t>l</a:t>
            </a:r>
            <a:r>
              <a:rPr lang="en-US" altLang="en-US" sz="1600" i="1" baseline="-25000"/>
              <a:t>0</a:t>
            </a:r>
          </a:p>
          <a:p>
            <a:pPr marL="190500" indent="-190500"/>
            <a:endParaRPr lang="en-US" altLang="en-US" sz="1600">
              <a:latin typeface="Comic Sans MS" charset="0"/>
            </a:endParaRPr>
          </a:p>
        </p:txBody>
      </p:sp>
      <p:pic>
        <p:nvPicPr>
          <p:cNvPr id="35843" name="Picture 4" descr="FF_harmoni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997200"/>
            <a:ext cx="3552825" cy="324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4" name="Group 5"/>
          <p:cNvGrpSpPr>
            <a:grpSpLocks/>
          </p:cNvGrpSpPr>
          <p:nvPr/>
        </p:nvGrpSpPr>
        <p:grpSpPr bwMode="auto">
          <a:xfrm>
            <a:off x="3851275" y="2852738"/>
            <a:ext cx="1862138" cy="233362"/>
            <a:chOff x="2004" y="1890"/>
            <a:chExt cx="1173" cy="147"/>
          </a:xfrm>
        </p:grpSpPr>
        <p:grpSp>
          <p:nvGrpSpPr>
            <p:cNvPr id="35848" name="Group 6"/>
            <p:cNvGrpSpPr>
              <a:grpSpLocks/>
            </p:cNvGrpSpPr>
            <p:nvPr/>
          </p:nvGrpSpPr>
          <p:grpSpPr bwMode="auto">
            <a:xfrm>
              <a:off x="2160" y="1920"/>
              <a:ext cx="864" cy="96"/>
              <a:chOff x="1968" y="1776"/>
              <a:chExt cx="864" cy="96"/>
            </a:xfrm>
          </p:grpSpPr>
          <p:grpSp>
            <p:nvGrpSpPr>
              <p:cNvPr id="35851" name="Group 7"/>
              <p:cNvGrpSpPr>
                <a:grpSpLocks/>
              </p:cNvGrpSpPr>
              <p:nvPr/>
            </p:nvGrpSpPr>
            <p:grpSpPr bwMode="auto">
              <a:xfrm>
                <a:off x="2352" y="1776"/>
                <a:ext cx="96" cy="96"/>
                <a:chOff x="2064" y="1776"/>
                <a:chExt cx="96" cy="96"/>
              </a:xfrm>
            </p:grpSpPr>
            <p:sp>
              <p:nvSpPr>
                <p:cNvPr id="35875" name="Line 8"/>
                <p:cNvSpPr>
                  <a:spLocks noChangeShapeType="1"/>
                </p:cNvSpPr>
                <p:nvPr/>
              </p:nvSpPr>
              <p:spPr bwMode="auto">
                <a:xfrm>
                  <a:off x="2064" y="177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76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2112" y="177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852" name="Group 10"/>
              <p:cNvGrpSpPr>
                <a:grpSpLocks/>
              </p:cNvGrpSpPr>
              <p:nvPr/>
            </p:nvGrpSpPr>
            <p:grpSpPr bwMode="auto">
              <a:xfrm>
                <a:off x="1968" y="1776"/>
                <a:ext cx="864" cy="96"/>
                <a:chOff x="1968" y="1776"/>
                <a:chExt cx="864" cy="96"/>
              </a:xfrm>
            </p:grpSpPr>
            <p:grpSp>
              <p:nvGrpSpPr>
                <p:cNvPr id="35853" name="Group 11"/>
                <p:cNvGrpSpPr>
                  <a:grpSpLocks/>
                </p:cNvGrpSpPr>
                <p:nvPr/>
              </p:nvGrpSpPr>
              <p:grpSpPr bwMode="auto">
                <a:xfrm>
                  <a:off x="2064" y="1776"/>
                  <a:ext cx="96" cy="96"/>
                  <a:chOff x="2064" y="1776"/>
                  <a:chExt cx="96" cy="96"/>
                </a:xfrm>
              </p:grpSpPr>
              <p:sp>
                <p:nvSpPr>
                  <p:cNvPr id="35873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874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854" name="Group 14"/>
                <p:cNvGrpSpPr>
                  <a:grpSpLocks/>
                </p:cNvGrpSpPr>
                <p:nvPr/>
              </p:nvGrpSpPr>
              <p:grpSpPr bwMode="auto">
                <a:xfrm>
                  <a:off x="2160" y="1776"/>
                  <a:ext cx="96" cy="96"/>
                  <a:chOff x="2064" y="1776"/>
                  <a:chExt cx="96" cy="96"/>
                </a:xfrm>
              </p:grpSpPr>
              <p:sp>
                <p:nvSpPr>
                  <p:cNvPr id="3587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872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855" name="Group 17"/>
                <p:cNvGrpSpPr>
                  <a:grpSpLocks/>
                </p:cNvGrpSpPr>
                <p:nvPr/>
              </p:nvGrpSpPr>
              <p:grpSpPr bwMode="auto">
                <a:xfrm>
                  <a:off x="2256" y="1776"/>
                  <a:ext cx="96" cy="96"/>
                  <a:chOff x="2064" y="1776"/>
                  <a:chExt cx="96" cy="96"/>
                </a:xfrm>
              </p:grpSpPr>
              <p:sp>
                <p:nvSpPr>
                  <p:cNvPr id="35869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870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856" name="Group 20"/>
                <p:cNvGrpSpPr>
                  <a:grpSpLocks/>
                </p:cNvGrpSpPr>
                <p:nvPr/>
              </p:nvGrpSpPr>
              <p:grpSpPr bwMode="auto">
                <a:xfrm>
                  <a:off x="2448" y="1776"/>
                  <a:ext cx="96" cy="96"/>
                  <a:chOff x="2064" y="1776"/>
                  <a:chExt cx="96" cy="96"/>
                </a:xfrm>
              </p:grpSpPr>
              <p:sp>
                <p:nvSpPr>
                  <p:cNvPr id="35867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868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857" name="Group 23"/>
                <p:cNvGrpSpPr>
                  <a:grpSpLocks/>
                </p:cNvGrpSpPr>
                <p:nvPr/>
              </p:nvGrpSpPr>
              <p:grpSpPr bwMode="auto">
                <a:xfrm>
                  <a:off x="2544" y="1776"/>
                  <a:ext cx="96" cy="96"/>
                  <a:chOff x="2064" y="1776"/>
                  <a:chExt cx="96" cy="96"/>
                </a:xfrm>
              </p:grpSpPr>
              <p:sp>
                <p:nvSpPr>
                  <p:cNvPr id="3586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866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858" name="Group 26"/>
                <p:cNvGrpSpPr>
                  <a:grpSpLocks/>
                </p:cNvGrpSpPr>
                <p:nvPr/>
              </p:nvGrpSpPr>
              <p:grpSpPr bwMode="auto">
                <a:xfrm>
                  <a:off x="2640" y="1776"/>
                  <a:ext cx="96" cy="96"/>
                  <a:chOff x="2064" y="1776"/>
                  <a:chExt cx="96" cy="96"/>
                </a:xfrm>
              </p:grpSpPr>
              <p:sp>
                <p:nvSpPr>
                  <p:cNvPr id="35863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864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776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5859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2016" y="1776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0" name="Line 30"/>
                <p:cNvSpPr>
                  <a:spLocks noChangeShapeType="1"/>
                </p:cNvSpPr>
                <p:nvPr/>
              </p:nvSpPr>
              <p:spPr bwMode="auto">
                <a:xfrm>
                  <a:off x="2736" y="1776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1" name="Line 31"/>
                <p:cNvSpPr>
                  <a:spLocks noChangeShapeType="1"/>
                </p:cNvSpPr>
                <p:nvPr/>
              </p:nvSpPr>
              <p:spPr bwMode="auto">
                <a:xfrm>
                  <a:off x="2784" y="1824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2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1968" y="1824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5849" name="Oval 33"/>
            <p:cNvSpPr>
              <a:spLocks noChangeArrowheads="1"/>
            </p:cNvSpPr>
            <p:nvPr/>
          </p:nvSpPr>
          <p:spPr bwMode="auto">
            <a:xfrm>
              <a:off x="3033" y="1893"/>
              <a:ext cx="144" cy="144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35850" name="Oval 34"/>
            <p:cNvSpPr>
              <a:spLocks noChangeArrowheads="1"/>
            </p:cNvSpPr>
            <p:nvPr/>
          </p:nvSpPr>
          <p:spPr bwMode="auto">
            <a:xfrm>
              <a:off x="2004" y="1890"/>
              <a:ext cx="144" cy="144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35845" name="Object 35"/>
          <p:cNvGraphicFramePr>
            <a:graphicFrameLocks noChangeAspect="1"/>
          </p:cNvGraphicFramePr>
          <p:nvPr/>
        </p:nvGraphicFramePr>
        <p:xfrm>
          <a:off x="3659188" y="3352800"/>
          <a:ext cx="2470150" cy="968375"/>
        </p:xfrm>
        <a:graphic>
          <a:graphicData uri="http://schemas.openxmlformats.org/presentationml/2006/ole">
            <p:oleObj spid="_x0000_s35845" name="Equation" r:id="rId5" imgW="1308100" imgH="495300" progId="Equation.3">
              <p:embed/>
            </p:oleObj>
          </a:graphicData>
        </a:graphic>
      </p:graphicFrame>
      <p:sp>
        <p:nvSpPr>
          <p:cNvPr id="35846" name="Text Box 36"/>
          <p:cNvSpPr txBox="1">
            <a:spLocks noChangeArrowheads="1"/>
          </p:cNvSpPr>
          <p:nvPr/>
        </p:nvSpPr>
        <p:spPr bwMode="auto">
          <a:xfrm>
            <a:off x="5097463" y="3159125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i="1"/>
              <a:t>l</a:t>
            </a:r>
          </a:p>
        </p:txBody>
      </p:sp>
      <p:sp>
        <p:nvSpPr>
          <p:cNvPr id="35847" name="Text Box 37"/>
          <p:cNvSpPr txBox="1">
            <a:spLocks noChangeArrowheads="1"/>
          </p:cNvSpPr>
          <p:nvPr/>
        </p:nvSpPr>
        <p:spPr bwMode="auto">
          <a:xfrm>
            <a:off x="6372225" y="2781300"/>
            <a:ext cx="2079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 i="1"/>
              <a:t>k </a:t>
            </a:r>
            <a:r>
              <a:rPr lang="en-US" altLang="en-US" sz="1800">
                <a:latin typeface="Comic Sans MS" charset="0"/>
              </a:rPr>
              <a:t>: Force constant</a:t>
            </a:r>
          </a:p>
          <a:p>
            <a:pPr eaLnBrk="1" hangingPunct="1"/>
            <a:r>
              <a:rPr lang="en-US" altLang="en-US" sz="1800" i="1"/>
              <a:t>l</a:t>
            </a:r>
            <a:r>
              <a:rPr lang="en-US" altLang="en-US" sz="1800">
                <a:latin typeface="Comic Sans MS" charset="0"/>
              </a:rPr>
              <a:t>  : distance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2"/>
          <p:cNvSpPr txBox="1">
            <a:spLocks noChangeArrowheads="1"/>
          </p:cNvSpPr>
          <p:nvPr/>
        </p:nvSpPr>
        <p:spPr bwMode="auto">
          <a:xfrm>
            <a:off x="276225" y="814388"/>
            <a:ext cx="785018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/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Angle Bending</a:t>
            </a:r>
          </a:p>
          <a:p>
            <a:pPr marL="190500" indent="-190500"/>
            <a:r>
              <a:rPr lang="en-US" altLang="en-US" sz="1600">
                <a:latin typeface="Comic Sans MS" charset="0"/>
              </a:rPr>
              <a:t> </a:t>
            </a:r>
          </a:p>
          <a:p>
            <a:pPr marL="190500" indent="-190500">
              <a:lnSpc>
                <a:spcPct val="170000"/>
              </a:lnSpc>
              <a:buFontTx/>
              <a:buChar char="•"/>
            </a:pPr>
            <a:r>
              <a:rPr lang="en-US" altLang="en-US" sz="1600">
                <a:latin typeface="Comic Sans MS" charset="0"/>
              </a:rPr>
              <a:t>Deviation from angles from their reference angle  </a:t>
            </a:r>
            <a:r>
              <a:rPr lang="en-US" altLang="en-US" sz="1600" i="1"/>
              <a:t>θ</a:t>
            </a:r>
            <a:r>
              <a:rPr lang="en-US" altLang="en-US" sz="1600" i="1" baseline="-25000"/>
              <a:t>0</a:t>
            </a:r>
            <a:r>
              <a:rPr lang="en-US" altLang="en-US" sz="1600" baseline="-25000">
                <a:latin typeface="Comic Sans MS" charset="0"/>
              </a:rPr>
              <a:t> </a:t>
            </a:r>
            <a:r>
              <a:rPr lang="en-US" altLang="en-US" sz="1600">
                <a:latin typeface="Comic Sans MS" charset="0"/>
              </a:rPr>
              <a:t>often described by Hooke’s law:</a:t>
            </a:r>
          </a:p>
        </p:txBody>
      </p:sp>
      <p:sp>
        <p:nvSpPr>
          <p:cNvPr id="36866" name="Oval 3"/>
          <p:cNvSpPr>
            <a:spLocks noChangeArrowheads="1"/>
          </p:cNvSpPr>
          <p:nvPr/>
        </p:nvSpPr>
        <p:spPr bwMode="auto">
          <a:xfrm>
            <a:off x="3613150" y="2354263"/>
            <a:ext cx="228600" cy="2286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6867" name="Oval 4"/>
          <p:cNvSpPr>
            <a:spLocks noChangeArrowheads="1"/>
          </p:cNvSpPr>
          <p:nvPr/>
        </p:nvSpPr>
        <p:spPr bwMode="auto">
          <a:xfrm>
            <a:off x="1979613" y="2349500"/>
            <a:ext cx="228600" cy="2286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graphicFrame>
        <p:nvGraphicFramePr>
          <p:cNvPr id="36868" name="Object 5"/>
          <p:cNvGraphicFramePr>
            <a:graphicFrameLocks noChangeAspect="1"/>
          </p:cNvGraphicFramePr>
          <p:nvPr/>
        </p:nvGraphicFramePr>
        <p:xfrm>
          <a:off x="1619250" y="3716338"/>
          <a:ext cx="2751138" cy="968375"/>
        </p:xfrm>
        <a:graphic>
          <a:graphicData uri="http://schemas.openxmlformats.org/presentationml/2006/ole">
            <p:oleObj spid="_x0000_s36868" name="Equation" r:id="rId3" imgW="1460500" imgH="495300" progId="Equation.3">
              <p:embed/>
            </p:oleObj>
          </a:graphicData>
        </a:graphic>
      </p:graphicFrame>
      <p:sp>
        <p:nvSpPr>
          <p:cNvPr id="36869" name="Oval 6"/>
          <p:cNvSpPr>
            <a:spLocks noChangeArrowheads="1"/>
          </p:cNvSpPr>
          <p:nvPr/>
        </p:nvSpPr>
        <p:spPr bwMode="auto">
          <a:xfrm>
            <a:off x="2817813" y="3263900"/>
            <a:ext cx="228600" cy="2286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cxnSp>
        <p:nvCxnSpPr>
          <p:cNvPr id="36870" name="AutoShape 7"/>
          <p:cNvCxnSpPr>
            <a:cxnSpLocks noChangeShapeType="1"/>
            <a:stCxn id="36867" idx="5"/>
            <a:endCxn id="36869" idx="1"/>
          </p:cNvCxnSpPr>
          <p:nvPr/>
        </p:nvCxnSpPr>
        <p:spPr bwMode="auto">
          <a:xfrm>
            <a:off x="2174875" y="2544763"/>
            <a:ext cx="676275" cy="752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1" name="AutoShape 8"/>
          <p:cNvCxnSpPr>
            <a:cxnSpLocks noChangeShapeType="1"/>
            <a:stCxn id="36869" idx="7"/>
            <a:endCxn id="36866" idx="3"/>
          </p:cNvCxnSpPr>
          <p:nvPr/>
        </p:nvCxnSpPr>
        <p:spPr bwMode="auto">
          <a:xfrm flipV="1">
            <a:off x="3013075" y="2549525"/>
            <a:ext cx="633413" cy="747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2741613" y="2578100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latin typeface="Symbol" pitchFamily="18" charset="2"/>
                <a:sym typeface="Symbol" pitchFamily="18" charset="2"/>
              </a:rPr>
              <a:t></a:t>
            </a:r>
            <a:endParaRPr lang="en-US" altLang="en-US">
              <a:latin typeface="Symbol" pitchFamily="18" charset="2"/>
            </a:endParaRPr>
          </a:p>
        </p:txBody>
      </p:sp>
      <p:sp>
        <p:nvSpPr>
          <p:cNvPr id="36873" name="Line 10"/>
          <p:cNvSpPr>
            <a:spLocks noChangeShapeType="1"/>
          </p:cNvSpPr>
          <p:nvPr/>
        </p:nvSpPr>
        <p:spPr bwMode="auto">
          <a:xfrm>
            <a:off x="2665413" y="30353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1774825" y="4962525"/>
            <a:ext cx="2147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 i="1"/>
              <a:t>k </a:t>
            </a:r>
            <a:r>
              <a:rPr lang="en-US" altLang="en-US" sz="1800">
                <a:latin typeface="Comic Sans MS" charset="0"/>
              </a:rPr>
              <a:t> : Force constant</a:t>
            </a:r>
          </a:p>
          <a:p>
            <a:pPr eaLnBrk="1" hangingPunct="1"/>
            <a:r>
              <a:rPr lang="en-US" altLang="en-US" sz="1800">
                <a:latin typeface="Symbol" pitchFamily="18" charset="2"/>
                <a:sym typeface="Symbol" pitchFamily="18" charset="2"/>
              </a:rPr>
              <a:t></a:t>
            </a:r>
            <a:r>
              <a:rPr lang="en-US" altLang="en-US" sz="1800">
                <a:latin typeface="Comic Sans MS" charset="0"/>
              </a:rPr>
              <a:t> : bond angle</a:t>
            </a:r>
          </a:p>
        </p:txBody>
      </p:sp>
      <p:sp>
        <p:nvSpPr>
          <p:cNvPr id="36875" name="Text Box 12"/>
          <p:cNvSpPr txBox="1">
            <a:spLocks noChangeArrowheads="1"/>
          </p:cNvSpPr>
          <p:nvPr/>
        </p:nvSpPr>
        <p:spPr bwMode="auto">
          <a:xfrm>
            <a:off x="395288" y="5876925"/>
            <a:ext cx="65135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70000"/>
              </a:lnSpc>
              <a:buFontTx/>
              <a:buChar char="•"/>
            </a:pPr>
            <a:r>
              <a:rPr lang="en-US" altLang="en-US" sz="1600">
                <a:latin typeface="Comic Sans MS" charset="0"/>
              </a:rPr>
              <a:t> Force constants are much smaller than those for bond stretching</a:t>
            </a:r>
            <a:endParaRPr lang="en-US" altLang="en-US">
              <a:latin typeface="Comic Sans MS" charset="0"/>
            </a:endParaRPr>
          </a:p>
        </p:txBody>
      </p:sp>
      <p:pic>
        <p:nvPicPr>
          <p:cNvPr id="36876" name="Picture 13" descr="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916113"/>
            <a:ext cx="352742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t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3941763"/>
            <a:ext cx="3492500" cy="29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276225" y="814388"/>
            <a:ext cx="7850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/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Torsional Terms</a:t>
            </a:r>
            <a:endParaRPr lang="en-US" altLang="en-US" sz="1600" b="1">
              <a:latin typeface="Comic Sans MS" charset="0"/>
            </a:endParaRPr>
          </a:p>
        </p:txBody>
      </p:sp>
      <p:graphicFrame>
        <p:nvGraphicFramePr>
          <p:cNvPr id="37891" name="Object 4"/>
          <p:cNvGraphicFramePr>
            <a:graphicFrameLocks noChangeAspect="1"/>
          </p:cNvGraphicFramePr>
          <p:nvPr/>
        </p:nvGraphicFramePr>
        <p:xfrm>
          <a:off x="4427538" y="1773238"/>
          <a:ext cx="3552825" cy="841375"/>
        </p:xfrm>
        <a:graphic>
          <a:graphicData uri="http://schemas.openxmlformats.org/presentationml/2006/ole">
            <p:oleObj spid="_x0000_s37891" name="Equation" r:id="rId4" imgW="2197100" imgH="495300" progId="Equation.3">
              <p:embed/>
            </p:oleObj>
          </a:graphicData>
        </a:graphic>
      </p:graphicFrame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4427538" y="2708275"/>
            <a:ext cx="3276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800" i="1"/>
              <a:t>V</a:t>
            </a:r>
            <a:r>
              <a:rPr lang="en-US" altLang="en-US" sz="1800" i="1" baseline="-25000"/>
              <a:t>n</a:t>
            </a:r>
            <a:r>
              <a:rPr lang="en-US" altLang="en-US" sz="1800">
                <a:latin typeface="Comic Sans MS" charset="0"/>
              </a:rPr>
              <a:t> : ‘barrier’ height</a:t>
            </a:r>
          </a:p>
          <a:p>
            <a:pPr eaLnBrk="1" hangingPunct="1"/>
            <a:r>
              <a:rPr lang="en-US" altLang="en-US" sz="1800" i="1"/>
              <a:t>n</a:t>
            </a:r>
            <a:r>
              <a:rPr lang="en-US" altLang="en-US" sz="1800">
                <a:latin typeface="Comic Sans MS" charset="0"/>
              </a:rPr>
              <a:t>  : multiplicity (e.g. n=3)</a:t>
            </a:r>
          </a:p>
          <a:p>
            <a:pPr eaLnBrk="1" hangingPunct="1"/>
            <a:r>
              <a:rPr lang="en-US" altLang="en-US" sz="1800">
                <a:latin typeface="Symbol" pitchFamily="18" charset="2"/>
                <a:sym typeface="Symbol" pitchFamily="18" charset="2"/>
              </a:rPr>
              <a:t></a:t>
            </a:r>
            <a:r>
              <a:rPr lang="en-US" altLang="en-US" sz="1800">
                <a:latin typeface="Comic Sans MS" charset="0"/>
              </a:rPr>
              <a:t>  : torsion angle</a:t>
            </a:r>
          </a:p>
          <a:p>
            <a:pPr eaLnBrk="1" hangingPunct="1"/>
            <a:r>
              <a:rPr lang="en-US" altLang="en-US" sz="1800">
                <a:latin typeface="Comic Sans MS" charset="0"/>
                <a:sym typeface="Symbol" pitchFamily="18" charset="2"/>
              </a:rPr>
              <a:t>  : phase factor</a:t>
            </a:r>
            <a:endParaRPr lang="en-US" altLang="en-US" sz="1800">
              <a:latin typeface="Comic Sans MS" charset="0"/>
            </a:endParaRP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304800" y="5334000"/>
            <a:ext cx="6067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>
              <a:lnSpc>
                <a:spcPct val="170000"/>
              </a:lnSpc>
              <a:buFontTx/>
              <a:buChar char="•"/>
            </a:pPr>
            <a:r>
              <a:rPr lang="en-US" altLang="en-US" sz="1600">
                <a:latin typeface="Comic Sans MS" charset="0"/>
              </a:rPr>
              <a:t>Need to include higher terms for non-symmetric bonds </a:t>
            </a:r>
          </a:p>
          <a:p>
            <a:pPr marL="185738" indent="-185738">
              <a:lnSpc>
                <a:spcPct val="170000"/>
              </a:lnSpc>
            </a:pPr>
            <a:r>
              <a:rPr lang="en-US" altLang="en-US" sz="1600">
                <a:latin typeface="Comic Sans MS" charset="0"/>
              </a:rPr>
              <a:t>(i.e. to distinguish trans, gauche conformations)</a:t>
            </a:r>
            <a:endParaRPr lang="en-US" altLang="en-US">
              <a:latin typeface="Comic Sans MS" charset="0"/>
            </a:endParaRPr>
          </a:p>
        </p:txBody>
      </p:sp>
      <p:pic>
        <p:nvPicPr>
          <p:cNvPr id="37894" name="Picture 7" descr="torsi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188" y="1825625"/>
            <a:ext cx="3673475" cy="354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Text Box 8"/>
          <p:cNvSpPr txBox="1">
            <a:spLocks noChangeArrowheads="1"/>
          </p:cNvSpPr>
          <p:nvPr/>
        </p:nvSpPr>
        <p:spPr bwMode="auto">
          <a:xfrm>
            <a:off x="381000" y="1447800"/>
            <a:ext cx="7239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2588" indent="-382588">
              <a:buFontTx/>
              <a:buChar char="•"/>
            </a:pPr>
            <a:r>
              <a:rPr lang="en-US" altLang="en-US" sz="1600">
                <a:latin typeface="Comic Sans MS" charset="0"/>
              </a:rPr>
              <a:t>Hypothetical potential function for rotation around a chemical bond: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2"/>
          <p:cNvSpPr txBox="1">
            <a:spLocks noChangeArrowheads="1"/>
          </p:cNvSpPr>
          <p:nvPr/>
        </p:nvSpPr>
        <p:spPr bwMode="auto">
          <a:xfrm>
            <a:off x="276225" y="814388"/>
            <a:ext cx="810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/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Electrostatic interactions</a:t>
            </a:r>
            <a:r>
              <a:rPr lang="en-US" altLang="en-US">
                <a:solidFill>
                  <a:schemeClr val="tx2"/>
                </a:solidFill>
                <a:latin typeface="Comic Sans MS" charset="0"/>
              </a:rPr>
              <a:t> </a:t>
            </a:r>
            <a:r>
              <a:rPr lang="en-US" altLang="en-US" sz="1600">
                <a:latin typeface="Comic Sans MS" charset="0"/>
              </a:rPr>
              <a:t> </a:t>
            </a:r>
          </a:p>
        </p:txBody>
      </p:sp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73914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Tx/>
              <a:buChar char="•"/>
            </a:pPr>
            <a:r>
              <a:rPr lang="en-US" altLang="en-US" sz="1600">
                <a:latin typeface="Comic Sans MS" charset="0"/>
              </a:rPr>
              <a:t>Electronegative elements attract electrons more than less electronegative elements</a:t>
            </a:r>
          </a:p>
          <a:p>
            <a:pPr marL="284163" indent="-284163">
              <a:buFontTx/>
              <a:buChar char="•"/>
            </a:pPr>
            <a:endParaRPr lang="en-US" altLang="en-US" sz="1600">
              <a:latin typeface="Comic Sans MS" charset="0"/>
            </a:endParaRPr>
          </a:p>
          <a:p>
            <a:pPr marL="284163" indent="-284163">
              <a:buFontTx/>
              <a:buChar char="•"/>
            </a:pPr>
            <a:r>
              <a:rPr lang="en-US" altLang="en-US" sz="1600">
                <a:latin typeface="Comic Sans MS" charset="0"/>
              </a:rPr>
              <a:t>Unequal charge distribution is expressed by fractional charges</a:t>
            </a:r>
          </a:p>
          <a:p>
            <a:pPr marL="284163" indent="-284163">
              <a:buFontTx/>
              <a:buChar char="•"/>
            </a:pPr>
            <a:endParaRPr lang="en-US" altLang="en-US" sz="1600">
              <a:latin typeface="Comic Sans MS" charset="0"/>
            </a:endParaRPr>
          </a:p>
          <a:p>
            <a:pPr marL="284163" indent="-284163">
              <a:buFontTx/>
              <a:buChar char="•"/>
            </a:pPr>
            <a:r>
              <a:rPr lang="en-US" altLang="en-US" sz="1600">
                <a:latin typeface="Comic Sans MS" charset="0"/>
              </a:rPr>
              <a:t>Electrostatic interaction often calculated by Coulomb’s law:</a:t>
            </a:r>
          </a:p>
        </p:txBody>
      </p:sp>
      <p:graphicFrame>
        <p:nvGraphicFramePr>
          <p:cNvPr id="38915" name="Object 4"/>
          <p:cNvGraphicFramePr>
            <a:graphicFrameLocks noChangeAspect="1"/>
          </p:cNvGraphicFramePr>
          <p:nvPr/>
        </p:nvGraphicFramePr>
        <p:xfrm>
          <a:off x="4692650" y="3886200"/>
          <a:ext cx="2752725" cy="1155700"/>
        </p:xfrm>
        <a:graphic>
          <a:graphicData uri="http://schemas.openxmlformats.org/presentationml/2006/ole">
            <p:oleObj spid="_x0000_s38915" name="Equation" r:id="rId3" imgW="1460500" imgH="596900" progId="Equation.3">
              <p:embed/>
            </p:oleObj>
          </a:graphicData>
        </a:graphic>
      </p:graphicFrame>
      <p:sp>
        <p:nvSpPr>
          <p:cNvPr id="38916" name="Oval 5"/>
          <p:cNvSpPr>
            <a:spLocks noChangeArrowheads="1"/>
          </p:cNvSpPr>
          <p:nvPr/>
        </p:nvSpPr>
        <p:spPr bwMode="auto">
          <a:xfrm>
            <a:off x="3309938" y="3767138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latin typeface="Comic Sans MS" charset="0"/>
              </a:rPr>
              <a:t>+</a:t>
            </a:r>
          </a:p>
        </p:txBody>
      </p:sp>
      <p:sp>
        <p:nvSpPr>
          <p:cNvPr id="38917" name="Oval 6"/>
          <p:cNvSpPr>
            <a:spLocks noChangeArrowheads="1"/>
          </p:cNvSpPr>
          <p:nvPr/>
        </p:nvSpPr>
        <p:spPr bwMode="auto">
          <a:xfrm>
            <a:off x="1633538" y="3767138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latin typeface="Comic Sans MS" charset="0"/>
              </a:rPr>
              <a:t>+</a:t>
            </a:r>
          </a:p>
        </p:txBody>
      </p:sp>
      <p:sp>
        <p:nvSpPr>
          <p:cNvPr id="38918" name="Oval 7"/>
          <p:cNvSpPr>
            <a:spLocks noChangeArrowheads="1"/>
          </p:cNvSpPr>
          <p:nvPr/>
        </p:nvSpPr>
        <p:spPr bwMode="auto">
          <a:xfrm>
            <a:off x="2471738" y="4910138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latin typeface="Comic Sans MS" charset="0"/>
              </a:rPr>
              <a:t>-</a:t>
            </a:r>
          </a:p>
        </p:txBody>
      </p:sp>
      <p:cxnSp>
        <p:nvCxnSpPr>
          <p:cNvPr id="38919" name="AutoShape 8"/>
          <p:cNvCxnSpPr>
            <a:cxnSpLocks noChangeShapeType="1"/>
            <a:stCxn id="38917" idx="5"/>
            <a:endCxn id="38918" idx="1"/>
          </p:cNvCxnSpPr>
          <p:nvPr/>
        </p:nvCxnSpPr>
        <p:spPr bwMode="auto">
          <a:xfrm>
            <a:off x="1828800" y="3962400"/>
            <a:ext cx="676275" cy="981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8920" name="AutoShape 9"/>
          <p:cNvCxnSpPr>
            <a:cxnSpLocks noChangeShapeType="1"/>
            <a:stCxn id="38917" idx="6"/>
            <a:endCxn id="38916" idx="2"/>
          </p:cNvCxnSpPr>
          <p:nvPr/>
        </p:nvCxnSpPr>
        <p:spPr bwMode="auto">
          <a:xfrm>
            <a:off x="1862138" y="3881438"/>
            <a:ext cx="1447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8921" name="AutoShape 10"/>
          <p:cNvCxnSpPr>
            <a:cxnSpLocks noChangeShapeType="1"/>
            <a:stCxn id="38916" idx="3"/>
            <a:endCxn id="38918" idx="7"/>
          </p:cNvCxnSpPr>
          <p:nvPr/>
        </p:nvCxnSpPr>
        <p:spPr bwMode="auto">
          <a:xfrm flipH="1">
            <a:off x="2667000" y="3962400"/>
            <a:ext cx="676275" cy="981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3032125" y="4308475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i="1"/>
              <a:t>r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3565525" y="3546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i="1"/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7391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Example for a (very) simple Force Field:</a:t>
            </a:r>
            <a:endParaRPr lang="en-US" altLang="en-US" sz="1800" b="1">
              <a:solidFill>
                <a:schemeClr val="tx2"/>
              </a:solidFill>
              <a:latin typeface="Comic Sans MS" charset="0"/>
            </a:endParaRPr>
          </a:p>
          <a:p>
            <a:endParaRPr lang="en-US" altLang="en-US" sz="1800" b="1">
              <a:solidFill>
                <a:schemeClr val="tx2"/>
              </a:solidFill>
              <a:latin typeface="Comic Sans MS" charset="0"/>
            </a:endParaRPr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1524000" y="1371600"/>
          <a:ext cx="6281738" cy="4748213"/>
        </p:xfrm>
        <a:graphic>
          <a:graphicData uri="http://schemas.openxmlformats.org/presentationml/2006/ole">
            <p:oleObj spid="_x0000_s39938" name="Equation" r:id="rId3" imgW="3517900" imgH="2654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2"/>
          <p:cNvSpPr txBox="1">
            <a:spLocks noChangeArrowheads="1"/>
          </p:cNvSpPr>
          <p:nvPr/>
        </p:nvSpPr>
        <p:spPr bwMode="auto">
          <a:xfrm>
            <a:off x="228600" y="762000"/>
            <a:ext cx="659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Molecular Mechanics - Energy Minimization</a:t>
            </a:r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441325" y="1417638"/>
            <a:ext cx="816927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eaLnBrk="1" hangingPunct="1">
              <a:buFontTx/>
              <a:buChar char="•"/>
            </a:pPr>
            <a:r>
              <a:rPr lang="en-US" altLang="en-US" sz="1600" b="1">
                <a:latin typeface="Comic Sans MS" charset="0"/>
              </a:rPr>
              <a:t>The energy of the system is minimized. The system tries to relax</a:t>
            </a:r>
          </a:p>
          <a:p>
            <a:pPr marL="185738" indent="-185738" eaLnBrk="1" hangingPunct="1">
              <a:buFontTx/>
              <a:buChar char="•"/>
            </a:pPr>
            <a:endParaRPr lang="en-US" altLang="en-US" sz="1600" b="1">
              <a:latin typeface="Comic Sans MS" charset="0"/>
            </a:endParaRPr>
          </a:p>
          <a:p>
            <a:pPr marL="185738" indent="-185738" eaLnBrk="1" hangingPunct="1">
              <a:buFontTx/>
              <a:buChar char="•"/>
            </a:pPr>
            <a:r>
              <a:rPr lang="en-US" altLang="en-US" sz="1600" b="1">
                <a:latin typeface="Comic Sans MS" charset="0"/>
              </a:rPr>
              <a:t>Typically, the system relaxes to a </a:t>
            </a:r>
            <a:r>
              <a:rPr lang="en-US" altLang="en-US" sz="1600" b="1">
                <a:solidFill>
                  <a:srgbClr val="FF0000"/>
                </a:solidFill>
                <a:latin typeface="Comic Sans MS" charset="0"/>
              </a:rPr>
              <a:t>local minimum (LM)</a:t>
            </a:r>
            <a:r>
              <a:rPr lang="en-US" altLang="en-US" sz="1600" b="1">
                <a:latin typeface="Comic Sans MS" charset="0"/>
              </a:rPr>
              <a:t>.</a:t>
            </a:r>
          </a:p>
          <a:p>
            <a:pPr marL="185738" indent="-185738" eaLnBrk="1" hangingPunct="1"/>
            <a:endParaRPr lang="en-US" altLang="en-US" sz="1600">
              <a:latin typeface="Comic Sans MS" charset="0"/>
            </a:endParaRPr>
          </a:p>
        </p:txBody>
      </p:sp>
      <p:pic>
        <p:nvPicPr>
          <p:cNvPr id="40963" name="Picture 4" descr="minimiz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2565400"/>
            <a:ext cx="5264150" cy="370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2"/>
          <p:cNvSpPr txBox="1">
            <a:spLocks noChangeArrowheads="1"/>
          </p:cNvSpPr>
          <p:nvPr/>
        </p:nvSpPr>
        <p:spPr bwMode="auto">
          <a:xfrm>
            <a:off x="228600" y="762000"/>
            <a:ext cx="390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Molecular Dynamics (MD)</a:t>
            </a: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16927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40000"/>
              </a:lnSpc>
            </a:pPr>
            <a:r>
              <a:rPr lang="en-US" altLang="en-US" sz="1600" b="1">
                <a:latin typeface="Comic Sans MS" charset="0"/>
              </a:rPr>
              <a:t>In molecular dynamics, energy is supplied to the system, typically using a constant temperature (i.e. constant average constant kinetic energy).</a:t>
            </a:r>
          </a:p>
          <a:p>
            <a:pPr eaLnBrk="1" hangingPunct="1"/>
            <a:endParaRPr lang="en-US" altLang="en-US" sz="1600">
              <a:latin typeface="Comic Sans MS" charset="0"/>
            </a:endParaRPr>
          </a:p>
        </p:txBody>
      </p:sp>
      <p:pic>
        <p:nvPicPr>
          <p:cNvPr id="41987" name="Picture 4" descr="md"/>
          <p:cNvPicPr>
            <a:picLocks noChangeAspect="1" noChangeArrowheads="1"/>
          </p:cNvPicPr>
          <p:nvPr/>
        </p:nvPicPr>
        <p:blipFill>
          <a:blip r:embed="rId2" cstate="print"/>
          <a:srcRect l="2740"/>
          <a:stretch>
            <a:fillRect/>
          </a:stretch>
        </p:blipFill>
        <p:spPr bwMode="auto">
          <a:xfrm>
            <a:off x="1403350" y="2276475"/>
            <a:ext cx="6478588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197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Newton’s Laws of Motion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smtClean="0"/>
              <a:t>A body maintains its state of rest or of uniform motion in a straight line, unless acted upon by a force.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mtClean="0"/>
              <a:t>The applied force is equal to the rate of change of momentum.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mtClean="0"/>
              <a:t>Two isolated bodies acting upon each other experience equal and opposite forces.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2"/>
          <p:cNvSpPr txBox="1">
            <a:spLocks noChangeArrowheads="1"/>
          </p:cNvSpPr>
          <p:nvPr/>
        </p:nvSpPr>
        <p:spPr bwMode="auto">
          <a:xfrm>
            <a:off x="323850" y="1557338"/>
            <a:ext cx="8443913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eaLnBrk="1" hangingPunct="1">
              <a:lnSpc>
                <a:spcPct val="140000"/>
              </a:lnSpc>
              <a:buFontTx/>
              <a:buChar char="•"/>
            </a:pPr>
            <a:r>
              <a:rPr lang="en-US" altLang="en-US" sz="1600">
                <a:latin typeface="Comic Sans MS" charset="0"/>
              </a:rPr>
              <a:t>Use Newtonian mechanics to calculate the net force and acceleration experienced by each atom.</a:t>
            </a:r>
          </a:p>
          <a:p>
            <a:pPr marL="185738" indent="-185738" eaLnBrk="1" hangingPunct="1">
              <a:lnSpc>
                <a:spcPct val="140000"/>
              </a:lnSpc>
              <a:buFontTx/>
              <a:buChar char="•"/>
            </a:pPr>
            <a:r>
              <a:rPr lang="en-US" altLang="en-US" sz="1600">
                <a:latin typeface="Comic Sans MS" charset="0"/>
              </a:rPr>
              <a:t>Each atom </a:t>
            </a:r>
            <a:r>
              <a:rPr lang="en-US" altLang="en-US" sz="1600" i="1"/>
              <a:t>i</a:t>
            </a:r>
            <a:r>
              <a:rPr lang="en-US" altLang="en-US" sz="1600">
                <a:latin typeface="Comic Sans MS" charset="0"/>
              </a:rPr>
              <a:t> is treated as a point with mass </a:t>
            </a:r>
            <a:r>
              <a:rPr lang="en-US" altLang="en-US" sz="1600" i="1"/>
              <a:t>m</a:t>
            </a:r>
            <a:r>
              <a:rPr lang="en-US" altLang="en-US" sz="1600" i="1" baseline="-25000"/>
              <a:t>i</a:t>
            </a:r>
            <a:r>
              <a:rPr lang="en-US" altLang="en-US" sz="1600">
                <a:latin typeface="Comic Sans MS" charset="0"/>
              </a:rPr>
              <a:t> and fixed charge </a:t>
            </a:r>
            <a:r>
              <a:rPr lang="en-US" altLang="en-US" sz="1600" i="1"/>
              <a:t>q</a:t>
            </a:r>
            <a:r>
              <a:rPr lang="en-US" altLang="en-US" sz="1600" i="1" baseline="-25000"/>
              <a:t>i</a:t>
            </a:r>
          </a:p>
          <a:p>
            <a:pPr marL="185738" indent="-185738" eaLnBrk="1" hangingPunct="1">
              <a:lnSpc>
                <a:spcPct val="140000"/>
              </a:lnSpc>
              <a:buFontTx/>
              <a:buChar char="•"/>
            </a:pPr>
            <a:r>
              <a:rPr lang="en-US" altLang="en-US" sz="1600">
                <a:latin typeface="Comic Sans MS" charset="0"/>
              </a:rPr>
              <a:t>Determine the force </a:t>
            </a:r>
            <a:r>
              <a:rPr lang="en-US" altLang="en-US" sz="1600" i="1"/>
              <a:t>F</a:t>
            </a:r>
            <a:r>
              <a:rPr lang="en-US" altLang="en-US" sz="1600" i="1" baseline="-25000"/>
              <a:t>i</a:t>
            </a:r>
            <a:r>
              <a:rPr lang="en-US" altLang="en-US" sz="1600">
                <a:latin typeface="Comic Sans MS" charset="0"/>
              </a:rPr>
              <a:t> on each atom:</a:t>
            </a:r>
          </a:p>
        </p:txBody>
      </p:sp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228600" y="404813"/>
            <a:ext cx="794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b="1">
                <a:solidFill>
                  <a:schemeClr val="tx2"/>
                </a:solidFill>
                <a:latin typeface="Comic Sans MS" charset="0"/>
              </a:rPr>
              <a:t>Molecular Dynamics (MD)</a:t>
            </a:r>
          </a:p>
        </p:txBody>
      </p:sp>
      <p:graphicFrame>
        <p:nvGraphicFramePr>
          <p:cNvPr id="44035" name="Object 4"/>
          <p:cNvGraphicFramePr>
            <a:graphicFrameLocks noChangeAspect="1"/>
          </p:cNvGraphicFramePr>
          <p:nvPr/>
        </p:nvGraphicFramePr>
        <p:xfrm>
          <a:off x="2532063" y="3625850"/>
          <a:ext cx="3200400" cy="1295400"/>
        </p:xfrm>
        <a:graphic>
          <a:graphicData uri="http://schemas.openxmlformats.org/presentationml/2006/ole">
            <p:oleObj spid="_x0000_s44035" name="Equation" r:id="rId3" imgW="1397000" imgH="546100" progId="Equation.3">
              <p:embed/>
            </p:oleObj>
          </a:graphicData>
        </a:graphic>
      </p:graphicFrame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250825" y="5373688"/>
            <a:ext cx="8458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eaLnBrk="1" hangingPunct="1">
              <a:lnSpc>
                <a:spcPct val="140000"/>
              </a:lnSpc>
              <a:buFontTx/>
              <a:buChar char="•"/>
            </a:pPr>
            <a:r>
              <a:rPr lang="en-US" altLang="en-US" sz="1600">
                <a:latin typeface="Comic Sans MS" charset="0"/>
              </a:rPr>
              <a:t>Use positions and accelerations at time </a:t>
            </a:r>
            <a:r>
              <a:rPr lang="en-US" altLang="en-US" sz="1600" i="1"/>
              <a:t>t</a:t>
            </a:r>
            <a:r>
              <a:rPr lang="en-US" altLang="en-US" sz="1600">
                <a:latin typeface="Comic Sans MS" charset="0"/>
              </a:rPr>
              <a:t> (and positions from </a:t>
            </a:r>
            <a:r>
              <a:rPr lang="en-US" altLang="en-US" sz="1600" i="1"/>
              <a:t>t - </a:t>
            </a:r>
            <a:r>
              <a:rPr lang="en-US" altLang="en-US" sz="1600" i="1">
                <a:sym typeface="Symbol" pitchFamily="18" charset="2"/>
              </a:rPr>
              <a:t> t</a:t>
            </a:r>
            <a:r>
              <a:rPr lang="en-US" altLang="en-US" sz="1600">
                <a:latin typeface="Comic Sans MS" charset="0"/>
                <a:sym typeface="Symbol" pitchFamily="18" charset="2"/>
              </a:rPr>
              <a:t>) to calculate new positions at time </a:t>
            </a:r>
            <a:r>
              <a:rPr lang="en-US" altLang="en-US" sz="1600">
                <a:latin typeface="Comic Sans MS" charset="0"/>
              </a:rPr>
              <a:t> </a:t>
            </a:r>
            <a:r>
              <a:rPr lang="en-US" altLang="en-US" sz="1600" i="1"/>
              <a:t>t +</a:t>
            </a:r>
            <a:r>
              <a:rPr lang="en-US" altLang="en-US" sz="1600" i="1">
                <a:sym typeface="Symbol" pitchFamily="18" charset="2"/>
              </a:rPr>
              <a:t>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7" name="Group 23"/>
          <p:cNvGrpSpPr>
            <a:grpSpLocks/>
          </p:cNvGrpSpPr>
          <p:nvPr/>
        </p:nvGrpSpPr>
        <p:grpSpPr bwMode="auto">
          <a:xfrm>
            <a:off x="2627313" y="1700213"/>
            <a:ext cx="3540125" cy="3478212"/>
            <a:chOff x="1187624" y="548680"/>
            <a:chExt cx="3540249" cy="3477924"/>
          </a:xfrm>
        </p:grpSpPr>
        <p:pic>
          <p:nvPicPr>
            <p:cNvPr id="45061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47775" y="571500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2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31640" y="1196752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3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07704" y="1052736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4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07704" y="1772816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5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39752" y="548680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6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27784" y="1340768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7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99792" y="2132856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8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23728" y="2636912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9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7624" y="2204864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0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91880" y="1772816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1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19872" y="2636912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2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87824" y="764704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3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3888" y="1124744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4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71800" y="2852936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5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47664" y="2780928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6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11960" y="2420888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7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19872" y="3501008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8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11760" y="3645024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9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11960" y="3212976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80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9672" y="3501008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81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3968" y="1628800"/>
              <a:ext cx="443905" cy="38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Rectangle 24"/>
          <p:cNvSpPr/>
          <p:nvPr/>
        </p:nvSpPr>
        <p:spPr>
          <a:xfrm>
            <a:off x="4211638" y="3284538"/>
            <a:ext cx="288925" cy="288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87675" y="2205038"/>
            <a:ext cx="2736850" cy="2663825"/>
          </a:xfrm>
          <a:prstGeom prst="ellipse">
            <a:avLst/>
          </a:prstGeom>
          <a:solidFill>
            <a:srgbClr val="00B0F0">
              <a:alpha val="4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1328738" y="579438"/>
            <a:ext cx="6197600" cy="11430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Cutoffs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Classical Molecular Dynamics Simulations of Proteins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539750" y="620713"/>
            <a:ext cx="81359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 sz="1800">
                <a:latin typeface="Arial" charset="0"/>
                <a:cs typeface="Arial" charset="0"/>
              </a:rPr>
              <a:t>(a)	Estimate the total number of possible structures of a polypeptide consisting of 10 amino acid residues.  State and justify any assumptions that you make.</a:t>
            </a:r>
          </a:p>
          <a:p>
            <a:pPr eaLnBrk="1" hangingPunct="1"/>
            <a:r>
              <a:rPr lang="en-GB" altLang="en-US" sz="1800">
                <a:latin typeface="Arial" charset="0"/>
                <a:cs typeface="Arial" charset="0"/>
              </a:rPr>
              <a:t>							</a:t>
            </a:r>
          </a:p>
          <a:p>
            <a:pPr eaLnBrk="1" hangingPunct="1"/>
            <a:r>
              <a:rPr lang="en-GB" altLang="en-US" sz="1800">
                <a:latin typeface="Arial" charset="0"/>
                <a:cs typeface="Arial" charset="0"/>
              </a:rPr>
              <a:t>(b)	Calculate the number of pairwise interactions which need to be evaluated to calculate the energy of a 10-residue peptide, stating any assumptions you make.  If a computer capable of calculating one million pairwise interactions per second is used, and the time to perform a systematic search of all conformations is one structure per 10</a:t>
            </a:r>
            <a:r>
              <a:rPr lang="en-GB" altLang="en-US" sz="1800" baseline="30000">
                <a:latin typeface="Arial" charset="0"/>
                <a:cs typeface="Arial" charset="0"/>
              </a:rPr>
              <a:t>-13</a:t>
            </a:r>
            <a:r>
              <a:rPr lang="en-GB" altLang="en-US" sz="1800">
                <a:latin typeface="Arial" charset="0"/>
                <a:cs typeface="Arial" charset="0"/>
              </a:rPr>
              <a:t> seconds, estimate both the simulation time required to fold the peptide and the time it would take to calculate the energy of all the conformers.</a:t>
            </a:r>
          </a:p>
          <a:p>
            <a:pPr eaLnBrk="1" hangingPunct="1"/>
            <a:r>
              <a:rPr lang="en-GB" altLang="en-US" sz="1800">
                <a:latin typeface="Arial" charset="0"/>
                <a:cs typeface="Arial" charset="0"/>
              </a:rPr>
              <a:t>				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Feynman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457200"/>
            <a:ext cx="5715000" cy="4114800"/>
          </a:xfr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800600"/>
            <a:ext cx="7848600" cy="175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800" smtClean="0"/>
              <a:t>“everything that living things do can be understood in terms of the jigglings and wigglings of atoms.”</a:t>
            </a:r>
          </a:p>
          <a:p>
            <a:pPr eaLnBrk="1" hangingPunct="1">
              <a:buFontTx/>
              <a:buNone/>
            </a:pPr>
            <a:r>
              <a:rPr lang="en-GB" altLang="en-US" sz="2800" i="1" smtClean="0"/>
              <a:t>The Feynman Lectures in Physics</a:t>
            </a:r>
            <a:r>
              <a:rPr lang="en-GB" altLang="en-US" sz="2800" smtClean="0"/>
              <a:t> vol. 1, 3-6 (1963)</a:t>
            </a:r>
            <a:endParaRPr lang="en-US" alt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7019925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What is Molecular Dynamics?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“The science of simulating the motions of a system of particles” (Karplus &amp; Petsko)</a:t>
            </a:r>
          </a:p>
          <a:p>
            <a:pPr eaLnBrk="1" hangingPunct="1"/>
            <a:r>
              <a:rPr lang="en-US" altLang="en-US" smtClean="0"/>
              <a:t>From systems</a:t>
            </a:r>
          </a:p>
          <a:p>
            <a:pPr lvl="1" eaLnBrk="1" hangingPunct="1"/>
            <a:r>
              <a:rPr lang="en-US" altLang="en-US" smtClean="0"/>
              <a:t>As small as an atom</a:t>
            </a:r>
          </a:p>
          <a:p>
            <a:pPr lvl="1" eaLnBrk="1" hangingPunct="1"/>
            <a:r>
              <a:rPr lang="en-US" altLang="en-US" smtClean="0"/>
              <a:t>As large as a galaxy</a:t>
            </a:r>
          </a:p>
          <a:p>
            <a:pPr eaLnBrk="1" hangingPunct="1"/>
            <a:r>
              <a:rPr lang="en-US" altLang="en-US" smtClean="0"/>
              <a:t>Equations of motion</a:t>
            </a:r>
          </a:p>
          <a:p>
            <a:pPr eaLnBrk="1" hangingPunct="1"/>
            <a:r>
              <a:rPr lang="en-US" altLang="en-US" smtClean="0"/>
              <a:t>Time evolution</a:t>
            </a:r>
          </a:p>
        </p:txBody>
      </p:sp>
      <p:sp>
        <p:nvSpPr>
          <p:cNvPr id="20483" name="AutoShape 4"/>
          <p:cNvSpPr>
            <a:spLocks noChangeArrowheads="1"/>
          </p:cNvSpPr>
          <p:nvPr/>
        </p:nvSpPr>
        <p:spPr bwMode="auto">
          <a:xfrm>
            <a:off x="4932363" y="4868863"/>
            <a:ext cx="1512887" cy="1008062"/>
          </a:xfrm>
          <a:prstGeom prst="curvedLeftArrow">
            <a:avLst>
              <a:gd name="adj1" fmla="val 20000"/>
              <a:gd name="adj2" fmla="val 40000"/>
              <a:gd name="adj3" fmla="val 500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04025" y="1196975"/>
            <a:ext cx="2100263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Why?</a:t>
            </a:r>
          </a:p>
        </p:txBody>
      </p:sp>
      <p:pic>
        <p:nvPicPr>
          <p:cNvPr id="2150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242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Essential Elements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Knowledge of the interaction potential for the particles          Forces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Classical Newtonian equations of motion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Many particle systems        simulation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Maxwell-Boltzmann averaging process for thermodynamic properties: time averaging</a:t>
            </a:r>
          </a:p>
        </p:txBody>
      </p:sp>
      <p:sp>
        <p:nvSpPr>
          <p:cNvPr id="22531" name="AutoShape 4"/>
          <p:cNvSpPr>
            <a:spLocks noChangeArrowheads="1"/>
          </p:cNvSpPr>
          <p:nvPr/>
        </p:nvSpPr>
        <p:spPr bwMode="auto">
          <a:xfrm>
            <a:off x="4572000" y="4797425"/>
            <a:ext cx="720725" cy="3603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2532" name="AutoShape 5"/>
          <p:cNvSpPr>
            <a:spLocks noChangeArrowheads="1"/>
          </p:cNvSpPr>
          <p:nvPr/>
        </p:nvSpPr>
        <p:spPr bwMode="auto">
          <a:xfrm>
            <a:off x="2411413" y="2133600"/>
            <a:ext cx="720725" cy="3603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2533" name="Oval 6"/>
          <p:cNvSpPr>
            <a:spLocks noChangeArrowheads="1"/>
          </p:cNvSpPr>
          <p:nvPr/>
        </p:nvSpPr>
        <p:spPr bwMode="auto">
          <a:xfrm>
            <a:off x="1258888" y="3357563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2534" name="Freeform 7"/>
          <p:cNvSpPr>
            <a:spLocks/>
          </p:cNvSpPr>
          <p:nvPr/>
        </p:nvSpPr>
        <p:spPr bwMode="auto">
          <a:xfrm>
            <a:off x="1422400" y="2884488"/>
            <a:ext cx="1287463" cy="661987"/>
          </a:xfrm>
          <a:custGeom>
            <a:avLst/>
            <a:gdLst>
              <a:gd name="T0" fmla="*/ 0 w 811"/>
              <a:gd name="T1" fmla="*/ 2147483646 h 417"/>
              <a:gd name="T2" fmla="*/ 2147483646 w 811"/>
              <a:gd name="T3" fmla="*/ 2147483646 h 417"/>
              <a:gd name="T4" fmla="*/ 2147483646 w 811"/>
              <a:gd name="T5" fmla="*/ 2147483646 h 417"/>
              <a:gd name="T6" fmla="*/ 2147483646 w 811"/>
              <a:gd name="T7" fmla="*/ 2147483646 h 417"/>
              <a:gd name="T8" fmla="*/ 2147483646 w 811"/>
              <a:gd name="T9" fmla="*/ 2147483646 h 417"/>
              <a:gd name="T10" fmla="*/ 2147483646 w 811"/>
              <a:gd name="T11" fmla="*/ 2147483646 h 417"/>
              <a:gd name="T12" fmla="*/ 2147483646 w 811"/>
              <a:gd name="T13" fmla="*/ 2147483646 h 417"/>
              <a:gd name="T14" fmla="*/ 2147483646 w 811"/>
              <a:gd name="T15" fmla="*/ 2147483646 h 417"/>
              <a:gd name="T16" fmla="*/ 2147483646 w 811"/>
              <a:gd name="T17" fmla="*/ 2147483646 h 417"/>
              <a:gd name="T18" fmla="*/ 2147483646 w 811"/>
              <a:gd name="T19" fmla="*/ 2147483646 h 417"/>
              <a:gd name="T20" fmla="*/ 2147483646 w 811"/>
              <a:gd name="T21" fmla="*/ 2147483646 h 41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11"/>
              <a:gd name="T34" fmla="*/ 0 h 417"/>
              <a:gd name="T35" fmla="*/ 811 w 811"/>
              <a:gd name="T36" fmla="*/ 417 h 41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11" h="417">
                <a:moveTo>
                  <a:pt x="0" y="313"/>
                </a:moveTo>
                <a:cubicBezTo>
                  <a:pt x="66" y="226"/>
                  <a:pt x="168" y="59"/>
                  <a:pt x="283" y="21"/>
                </a:cubicBezTo>
                <a:cubicBezTo>
                  <a:pt x="395" y="43"/>
                  <a:pt x="368" y="25"/>
                  <a:pt x="430" y="94"/>
                </a:cubicBezTo>
                <a:cubicBezTo>
                  <a:pt x="447" y="113"/>
                  <a:pt x="485" y="149"/>
                  <a:pt x="485" y="149"/>
                </a:cubicBezTo>
                <a:cubicBezTo>
                  <a:pt x="512" y="216"/>
                  <a:pt x="537" y="262"/>
                  <a:pt x="475" y="322"/>
                </a:cubicBezTo>
                <a:cubicBezTo>
                  <a:pt x="478" y="343"/>
                  <a:pt x="464" y="381"/>
                  <a:pt x="485" y="386"/>
                </a:cubicBezTo>
                <a:cubicBezTo>
                  <a:pt x="614" y="417"/>
                  <a:pt x="677" y="410"/>
                  <a:pt x="750" y="341"/>
                </a:cubicBezTo>
                <a:cubicBezTo>
                  <a:pt x="782" y="275"/>
                  <a:pt x="763" y="207"/>
                  <a:pt x="741" y="140"/>
                </a:cubicBezTo>
                <a:cubicBezTo>
                  <a:pt x="744" y="103"/>
                  <a:pt x="739" y="65"/>
                  <a:pt x="750" y="30"/>
                </a:cubicBezTo>
                <a:cubicBezTo>
                  <a:pt x="753" y="21"/>
                  <a:pt x="769" y="26"/>
                  <a:pt x="777" y="21"/>
                </a:cubicBezTo>
                <a:cubicBezTo>
                  <a:pt x="811" y="0"/>
                  <a:pt x="781" y="2"/>
                  <a:pt x="805" y="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Oval 8"/>
          <p:cNvSpPr>
            <a:spLocks noChangeArrowheads="1"/>
          </p:cNvSpPr>
          <p:nvPr/>
        </p:nvSpPr>
        <p:spPr bwMode="auto">
          <a:xfrm>
            <a:off x="7092950" y="2924175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2536" name="Oval 9"/>
          <p:cNvSpPr>
            <a:spLocks noChangeArrowheads="1"/>
          </p:cNvSpPr>
          <p:nvPr/>
        </p:nvSpPr>
        <p:spPr bwMode="auto">
          <a:xfrm>
            <a:off x="5940425" y="3213100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2537" name="Oval 10"/>
          <p:cNvSpPr>
            <a:spLocks noChangeArrowheads="1"/>
          </p:cNvSpPr>
          <p:nvPr/>
        </p:nvSpPr>
        <p:spPr bwMode="auto">
          <a:xfrm>
            <a:off x="4356100" y="3716338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2538" name="Oval 11"/>
          <p:cNvSpPr>
            <a:spLocks noChangeArrowheads="1"/>
          </p:cNvSpPr>
          <p:nvPr/>
        </p:nvSpPr>
        <p:spPr bwMode="auto">
          <a:xfrm>
            <a:off x="4859338" y="3213100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2539" name="Oval 12"/>
          <p:cNvSpPr>
            <a:spLocks noChangeArrowheads="1"/>
          </p:cNvSpPr>
          <p:nvPr/>
        </p:nvSpPr>
        <p:spPr bwMode="auto">
          <a:xfrm>
            <a:off x="4716463" y="2997200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2540" name="Freeform 13"/>
          <p:cNvSpPr>
            <a:spLocks/>
          </p:cNvSpPr>
          <p:nvPr/>
        </p:nvSpPr>
        <p:spPr bwMode="auto">
          <a:xfrm>
            <a:off x="4500563" y="3500438"/>
            <a:ext cx="2447925" cy="673100"/>
          </a:xfrm>
          <a:custGeom>
            <a:avLst/>
            <a:gdLst>
              <a:gd name="T0" fmla="*/ 0 w 1542"/>
              <a:gd name="T1" fmla="*/ 2147483646 h 424"/>
              <a:gd name="T2" fmla="*/ 2147483646 w 1542"/>
              <a:gd name="T3" fmla="*/ 2147483646 h 424"/>
              <a:gd name="T4" fmla="*/ 2147483646 w 1542"/>
              <a:gd name="T5" fmla="*/ 2147483646 h 424"/>
              <a:gd name="T6" fmla="*/ 2147483646 w 1542"/>
              <a:gd name="T7" fmla="*/ 2147483646 h 424"/>
              <a:gd name="T8" fmla="*/ 2147483646 w 1542"/>
              <a:gd name="T9" fmla="*/ 2147483646 h 424"/>
              <a:gd name="T10" fmla="*/ 2147483646 w 1542"/>
              <a:gd name="T11" fmla="*/ 2147483646 h 424"/>
              <a:gd name="T12" fmla="*/ 2147483646 w 1542"/>
              <a:gd name="T13" fmla="*/ 0 h 4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42"/>
              <a:gd name="T22" fmla="*/ 0 h 424"/>
              <a:gd name="T23" fmla="*/ 1542 w 1542"/>
              <a:gd name="T24" fmla="*/ 424 h 4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42" h="424">
                <a:moveTo>
                  <a:pt x="0" y="136"/>
                </a:moveTo>
                <a:cubicBezTo>
                  <a:pt x="332" y="249"/>
                  <a:pt x="665" y="363"/>
                  <a:pt x="816" y="363"/>
                </a:cubicBezTo>
                <a:cubicBezTo>
                  <a:pt x="967" y="363"/>
                  <a:pt x="847" y="166"/>
                  <a:pt x="907" y="136"/>
                </a:cubicBezTo>
                <a:cubicBezTo>
                  <a:pt x="967" y="106"/>
                  <a:pt x="1111" y="137"/>
                  <a:pt x="1179" y="182"/>
                </a:cubicBezTo>
                <a:cubicBezTo>
                  <a:pt x="1247" y="227"/>
                  <a:pt x="1255" y="424"/>
                  <a:pt x="1315" y="409"/>
                </a:cubicBezTo>
                <a:cubicBezTo>
                  <a:pt x="1375" y="394"/>
                  <a:pt x="1542" y="159"/>
                  <a:pt x="1542" y="91"/>
                </a:cubicBezTo>
                <a:cubicBezTo>
                  <a:pt x="1542" y="23"/>
                  <a:pt x="1428" y="11"/>
                  <a:pt x="131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Freeform 14"/>
          <p:cNvSpPr>
            <a:spLocks/>
          </p:cNvSpPr>
          <p:nvPr/>
        </p:nvSpPr>
        <p:spPr bwMode="auto">
          <a:xfrm>
            <a:off x="4932363" y="2636838"/>
            <a:ext cx="1152525" cy="468312"/>
          </a:xfrm>
          <a:custGeom>
            <a:avLst/>
            <a:gdLst>
              <a:gd name="T0" fmla="*/ 0 w 726"/>
              <a:gd name="T1" fmla="*/ 2147483646 h 295"/>
              <a:gd name="T2" fmla="*/ 2147483646 w 726"/>
              <a:gd name="T3" fmla="*/ 2147483646 h 295"/>
              <a:gd name="T4" fmla="*/ 2147483646 w 726"/>
              <a:gd name="T5" fmla="*/ 0 h 295"/>
              <a:gd name="T6" fmla="*/ 2147483646 w 726"/>
              <a:gd name="T7" fmla="*/ 2147483646 h 295"/>
              <a:gd name="T8" fmla="*/ 2147483646 w 726"/>
              <a:gd name="T9" fmla="*/ 2147483646 h 295"/>
              <a:gd name="T10" fmla="*/ 2147483646 w 726"/>
              <a:gd name="T11" fmla="*/ 2147483646 h 2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6"/>
              <a:gd name="T19" fmla="*/ 0 h 295"/>
              <a:gd name="T20" fmla="*/ 726 w 726"/>
              <a:gd name="T21" fmla="*/ 295 h 29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6" h="295">
                <a:moveTo>
                  <a:pt x="0" y="272"/>
                </a:moveTo>
                <a:cubicBezTo>
                  <a:pt x="0" y="249"/>
                  <a:pt x="0" y="226"/>
                  <a:pt x="45" y="181"/>
                </a:cubicBezTo>
                <a:cubicBezTo>
                  <a:pt x="90" y="136"/>
                  <a:pt x="234" y="0"/>
                  <a:pt x="272" y="0"/>
                </a:cubicBezTo>
                <a:cubicBezTo>
                  <a:pt x="310" y="0"/>
                  <a:pt x="219" y="136"/>
                  <a:pt x="272" y="181"/>
                </a:cubicBezTo>
                <a:cubicBezTo>
                  <a:pt x="325" y="226"/>
                  <a:pt x="513" y="295"/>
                  <a:pt x="589" y="272"/>
                </a:cubicBezTo>
                <a:cubicBezTo>
                  <a:pt x="665" y="249"/>
                  <a:pt x="703" y="75"/>
                  <a:pt x="726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Freeform 15"/>
          <p:cNvSpPr>
            <a:spLocks/>
          </p:cNvSpPr>
          <p:nvPr/>
        </p:nvSpPr>
        <p:spPr bwMode="auto">
          <a:xfrm>
            <a:off x="4140200" y="2997200"/>
            <a:ext cx="1308100" cy="779463"/>
          </a:xfrm>
          <a:custGeom>
            <a:avLst/>
            <a:gdLst>
              <a:gd name="T0" fmla="*/ 2147483646 w 824"/>
              <a:gd name="T1" fmla="*/ 2147483646 h 491"/>
              <a:gd name="T2" fmla="*/ 2147483646 w 824"/>
              <a:gd name="T3" fmla="*/ 2147483646 h 491"/>
              <a:gd name="T4" fmla="*/ 2147483646 w 824"/>
              <a:gd name="T5" fmla="*/ 2147483646 h 491"/>
              <a:gd name="T6" fmla="*/ 2147483646 w 824"/>
              <a:gd name="T7" fmla="*/ 2147483646 h 491"/>
              <a:gd name="T8" fmla="*/ 2147483646 w 824"/>
              <a:gd name="T9" fmla="*/ 2147483646 h 491"/>
              <a:gd name="T10" fmla="*/ 2147483646 w 824"/>
              <a:gd name="T11" fmla="*/ 0 h 4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24"/>
              <a:gd name="T19" fmla="*/ 0 h 491"/>
              <a:gd name="T20" fmla="*/ 824 w 824"/>
              <a:gd name="T21" fmla="*/ 491 h 4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24" h="491">
                <a:moveTo>
                  <a:pt x="590" y="136"/>
                </a:moveTo>
                <a:cubicBezTo>
                  <a:pt x="643" y="155"/>
                  <a:pt x="696" y="174"/>
                  <a:pt x="726" y="227"/>
                </a:cubicBezTo>
                <a:cubicBezTo>
                  <a:pt x="756" y="280"/>
                  <a:pt x="824" y="415"/>
                  <a:pt x="771" y="453"/>
                </a:cubicBezTo>
                <a:cubicBezTo>
                  <a:pt x="718" y="491"/>
                  <a:pt x="529" y="483"/>
                  <a:pt x="408" y="453"/>
                </a:cubicBezTo>
                <a:cubicBezTo>
                  <a:pt x="287" y="423"/>
                  <a:pt x="90" y="347"/>
                  <a:pt x="45" y="272"/>
                </a:cubicBezTo>
                <a:cubicBezTo>
                  <a:pt x="0" y="197"/>
                  <a:pt x="121" y="45"/>
                  <a:pt x="1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250825" y="2924175"/>
            <a:ext cx="15128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800">
                <a:latin typeface="Arial" charset="0"/>
              </a:rPr>
              <a:t>One particle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>
                <a:latin typeface="Arial" charset="0"/>
              </a:rPr>
              <a:t>easy analytically</a:t>
            </a:r>
          </a:p>
        </p:txBody>
      </p:sp>
      <p:sp>
        <p:nvSpPr>
          <p:cNvPr id="22544" name="Freeform 17"/>
          <p:cNvSpPr>
            <a:spLocks/>
          </p:cNvSpPr>
          <p:nvPr/>
        </p:nvSpPr>
        <p:spPr bwMode="auto">
          <a:xfrm>
            <a:off x="6156325" y="2276475"/>
            <a:ext cx="792163" cy="1152525"/>
          </a:xfrm>
          <a:custGeom>
            <a:avLst/>
            <a:gdLst>
              <a:gd name="T0" fmla="*/ 0 w 499"/>
              <a:gd name="T1" fmla="*/ 2147483646 h 726"/>
              <a:gd name="T2" fmla="*/ 2147483646 w 499"/>
              <a:gd name="T3" fmla="*/ 2147483646 h 726"/>
              <a:gd name="T4" fmla="*/ 2147483646 w 499"/>
              <a:gd name="T5" fmla="*/ 2147483646 h 726"/>
              <a:gd name="T6" fmla="*/ 2147483646 w 499"/>
              <a:gd name="T7" fmla="*/ 2147483646 h 726"/>
              <a:gd name="T8" fmla="*/ 2147483646 w 499"/>
              <a:gd name="T9" fmla="*/ 0 h 7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9"/>
              <a:gd name="T16" fmla="*/ 0 h 726"/>
              <a:gd name="T17" fmla="*/ 499 w 499"/>
              <a:gd name="T18" fmla="*/ 726 h 7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9" h="726">
                <a:moveTo>
                  <a:pt x="0" y="635"/>
                </a:moveTo>
                <a:cubicBezTo>
                  <a:pt x="106" y="680"/>
                  <a:pt x="212" y="726"/>
                  <a:pt x="272" y="681"/>
                </a:cubicBezTo>
                <a:cubicBezTo>
                  <a:pt x="332" y="636"/>
                  <a:pt x="363" y="461"/>
                  <a:pt x="363" y="363"/>
                </a:cubicBezTo>
                <a:cubicBezTo>
                  <a:pt x="363" y="265"/>
                  <a:pt x="249" y="152"/>
                  <a:pt x="272" y="91"/>
                </a:cubicBezTo>
                <a:cubicBezTo>
                  <a:pt x="295" y="30"/>
                  <a:pt x="461" y="15"/>
                  <a:pt x="49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Freeform 18"/>
          <p:cNvSpPr>
            <a:spLocks/>
          </p:cNvSpPr>
          <p:nvPr/>
        </p:nvSpPr>
        <p:spPr bwMode="auto">
          <a:xfrm>
            <a:off x="5221288" y="2828925"/>
            <a:ext cx="1871662" cy="384175"/>
          </a:xfrm>
          <a:custGeom>
            <a:avLst/>
            <a:gdLst>
              <a:gd name="T0" fmla="*/ 2147483646 w 1179"/>
              <a:gd name="T1" fmla="*/ 2147483646 h 242"/>
              <a:gd name="T2" fmla="*/ 2147483646 w 1179"/>
              <a:gd name="T3" fmla="*/ 2147483646 h 242"/>
              <a:gd name="T4" fmla="*/ 2147483646 w 1179"/>
              <a:gd name="T5" fmla="*/ 2147483646 h 242"/>
              <a:gd name="T6" fmla="*/ 2147483646 w 1179"/>
              <a:gd name="T7" fmla="*/ 2147483646 h 242"/>
              <a:gd name="T8" fmla="*/ 2147483646 w 1179"/>
              <a:gd name="T9" fmla="*/ 2147483646 h 242"/>
              <a:gd name="T10" fmla="*/ 2147483646 w 1179"/>
              <a:gd name="T11" fmla="*/ 2147483646 h 2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79"/>
              <a:gd name="T19" fmla="*/ 0 h 242"/>
              <a:gd name="T20" fmla="*/ 1179 w 1179"/>
              <a:gd name="T21" fmla="*/ 242 h 24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79" h="242">
                <a:moveTo>
                  <a:pt x="1179" y="151"/>
                </a:moveTo>
                <a:cubicBezTo>
                  <a:pt x="1020" y="83"/>
                  <a:pt x="861" y="15"/>
                  <a:pt x="770" y="15"/>
                </a:cubicBezTo>
                <a:cubicBezTo>
                  <a:pt x="679" y="15"/>
                  <a:pt x="709" y="151"/>
                  <a:pt x="634" y="151"/>
                </a:cubicBezTo>
                <a:cubicBezTo>
                  <a:pt x="559" y="151"/>
                  <a:pt x="415" y="30"/>
                  <a:pt x="317" y="15"/>
                </a:cubicBezTo>
                <a:cubicBezTo>
                  <a:pt x="219" y="0"/>
                  <a:pt x="90" y="22"/>
                  <a:pt x="45" y="60"/>
                </a:cubicBezTo>
                <a:cubicBezTo>
                  <a:pt x="0" y="98"/>
                  <a:pt x="22" y="170"/>
                  <a:pt x="45" y="24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Text Box 19"/>
          <p:cNvSpPr txBox="1">
            <a:spLocks noChangeArrowheads="1"/>
          </p:cNvSpPr>
          <p:nvPr/>
        </p:nvSpPr>
        <p:spPr bwMode="auto">
          <a:xfrm>
            <a:off x="7524750" y="2565400"/>
            <a:ext cx="14398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800">
                <a:latin typeface="Arial" charset="0"/>
              </a:rPr>
              <a:t>Many particles impossible analytically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69850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Basis: Molecular Mechanics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Theoretical foundation</a:t>
            </a:r>
          </a:p>
          <a:p>
            <a:pPr eaLnBrk="1" hangingPunct="1"/>
            <a:r>
              <a:rPr lang="en-US" altLang="en-US" smtClean="0"/>
              <a:t>Potential energy functions</a:t>
            </a:r>
          </a:p>
          <a:p>
            <a:pPr eaLnBrk="1" hangingPunct="1"/>
            <a:r>
              <a:rPr lang="en-US" altLang="en-US" smtClean="0"/>
              <a:t>Energy minimization</a:t>
            </a:r>
          </a:p>
          <a:p>
            <a:pPr eaLnBrk="1" hangingPunct="1"/>
            <a:r>
              <a:rPr lang="en-US" altLang="en-US" smtClean="0"/>
              <a:t>Molecular 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6948488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Uses of simulation &amp; modelling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Conformational searching with MD and minimization</a:t>
            </a:r>
          </a:p>
          <a:p>
            <a:pPr eaLnBrk="1" hangingPunct="1"/>
            <a:r>
              <a:rPr lang="en-US" altLang="en-US" smtClean="0"/>
              <a:t>Exploration of biopolymer fluctuations and dynamics &amp; kinetics</a:t>
            </a:r>
          </a:p>
          <a:p>
            <a:pPr eaLnBrk="1" hangingPunct="1"/>
            <a:r>
              <a:rPr lang="en-US" altLang="en-US" smtClean="0"/>
              <a:t>MD as an ensemble sampler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874</Words>
  <Application>Microsoft Office PowerPoint</Application>
  <PresentationFormat>On-screen Show (4:3)</PresentationFormat>
  <Paragraphs>166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Times New Roman</vt:lpstr>
      <vt:lpstr>Arial</vt:lpstr>
      <vt:lpstr>Comic Sans MS</vt:lpstr>
      <vt:lpstr>Wingdings</vt:lpstr>
      <vt:lpstr>Symbol</vt:lpstr>
      <vt:lpstr>Default Design</vt:lpstr>
      <vt:lpstr>Microsoft Equation 3.0</vt:lpstr>
      <vt:lpstr>Protein Folding &amp; Biospectroscopy  Lecture 5</vt:lpstr>
      <vt:lpstr>Protein Folding</vt:lpstr>
      <vt:lpstr>Classical Molecular Dynamics Simulations of Proteins</vt:lpstr>
      <vt:lpstr>Slide 4</vt:lpstr>
      <vt:lpstr>What is Molecular Dynamics?</vt:lpstr>
      <vt:lpstr>Why?</vt:lpstr>
      <vt:lpstr>Essential Elements</vt:lpstr>
      <vt:lpstr>Basis: Molecular Mechanics</vt:lpstr>
      <vt:lpstr>Uses of simulation &amp; modelling</vt:lpstr>
      <vt:lpstr>Free energy simulations</vt:lpstr>
      <vt:lpstr>Theoretical Foundations</vt:lpstr>
      <vt:lpstr>Protein Motion</vt:lpstr>
      <vt:lpstr>Effect of fluctuations</vt:lpstr>
      <vt:lpstr>Local Motions</vt:lpstr>
      <vt:lpstr>Rigid-Body Motions</vt:lpstr>
      <vt:lpstr>Large Scale Motion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Newton’s Laws of Motion</vt:lpstr>
      <vt:lpstr>Slide 28</vt:lpstr>
      <vt:lpstr>Slide 29</vt:lpstr>
      <vt:lpstr>Slide 30</vt:lpstr>
    </vt:vector>
  </TitlesOfParts>
  <Company>Nottingham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Molecular Dynamics Simulations of Proteins</dc:title>
  <dc:creator>Jonathan Hirst</dc:creator>
  <cp:lastModifiedBy>Vondrasek</cp:lastModifiedBy>
  <cp:revision>49</cp:revision>
  <dcterms:created xsi:type="dcterms:W3CDTF">2003-10-21T10:17:37Z</dcterms:created>
  <dcterms:modified xsi:type="dcterms:W3CDTF">2016-05-17T07:34:46Z</dcterms:modified>
</cp:coreProperties>
</file>