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6"/>
  </p:notesMasterIdLst>
  <p:sldIdLst>
    <p:sldId id="479" r:id="rId2"/>
    <p:sldId id="515" r:id="rId3"/>
    <p:sldId id="464" r:id="rId4"/>
    <p:sldId id="520" r:id="rId5"/>
    <p:sldId id="477" r:id="rId6"/>
    <p:sldId id="498" r:id="rId7"/>
    <p:sldId id="481" r:id="rId8"/>
    <p:sldId id="499" r:id="rId9"/>
    <p:sldId id="529" r:id="rId10"/>
    <p:sldId id="491" r:id="rId11"/>
    <p:sldId id="519" r:id="rId12"/>
    <p:sldId id="485" r:id="rId13"/>
    <p:sldId id="483" r:id="rId14"/>
    <p:sldId id="535" r:id="rId15"/>
    <p:sldId id="536" r:id="rId16"/>
    <p:sldId id="494" r:id="rId17"/>
    <p:sldId id="507" r:id="rId18"/>
    <p:sldId id="516" r:id="rId19"/>
    <p:sldId id="539" r:id="rId20"/>
    <p:sldId id="542" r:id="rId21"/>
    <p:sldId id="543" r:id="rId22"/>
    <p:sldId id="545" r:id="rId23"/>
    <p:sldId id="546" r:id="rId24"/>
    <p:sldId id="547" r:id="rId25"/>
    <p:sldId id="548" r:id="rId26"/>
    <p:sldId id="549" r:id="rId27"/>
    <p:sldId id="550" r:id="rId28"/>
    <p:sldId id="551" r:id="rId29"/>
    <p:sldId id="552" r:id="rId30"/>
    <p:sldId id="553" r:id="rId31"/>
    <p:sldId id="554" r:id="rId32"/>
    <p:sldId id="555" r:id="rId33"/>
    <p:sldId id="556" r:id="rId34"/>
    <p:sldId id="557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DC54AD"/>
    <a:srgbClr val="BE844A"/>
    <a:srgbClr val="5DA31E"/>
    <a:srgbClr val="8154D1"/>
    <a:srgbClr val="5B3D23"/>
    <a:srgbClr val="FF0000"/>
    <a:srgbClr val="FFFF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6353" autoAdjust="0"/>
  </p:normalViewPr>
  <p:slideViewPr>
    <p:cSldViewPr>
      <p:cViewPr>
        <p:scale>
          <a:sx n="75" d="100"/>
          <a:sy n="75" d="100"/>
        </p:scale>
        <p:origin x="-1866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89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3" Type="http://schemas.openxmlformats.org/officeDocument/2006/relationships/slide" Target="slides/slide9.xml"/><Relationship Id="rId7" Type="http://schemas.openxmlformats.org/officeDocument/2006/relationships/slide" Target="slides/slide20.xml"/><Relationship Id="rId2" Type="http://schemas.openxmlformats.org/officeDocument/2006/relationships/slide" Target="slides/slide8.xml"/><Relationship Id="rId1" Type="http://schemas.openxmlformats.org/officeDocument/2006/relationships/slide" Target="slides/slide6.xml"/><Relationship Id="rId6" Type="http://schemas.openxmlformats.org/officeDocument/2006/relationships/slide" Target="slides/slide17.xml"/><Relationship Id="rId5" Type="http://schemas.openxmlformats.org/officeDocument/2006/relationships/slide" Target="slides/slide15.xml"/><Relationship Id="rId10" Type="http://schemas.openxmlformats.org/officeDocument/2006/relationships/slide" Target="slides/slide33.xml"/><Relationship Id="rId4" Type="http://schemas.openxmlformats.org/officeDocument/2006/relationships/slide" Target="slides/slide12.xml"/><Relationship Id="rId9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itchFamily="2" charset="-122"/>
              </a:defRPr>
            </a:lvl1pPr>
          </a:lstStyle>
          <a:p>
            <a:fld id="{EF3492B9-B5B2-4108-BBFF-363FA6FC1E2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1"/>
          <p:cNvSpPr>
            <a:spLocks noChangeArrowheads="1"/>
          </p:cNvSpPr>
          <p:nvPr userDrawn="1"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1295400" y="1981200"/>
            <a:ext cx="7543800" cy="2133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2133600" y="6629400"/>
            <a:ext cx="7010400" cy="2286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tint val="11373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pic>
        <p:nvPicPr>
          <p:cNvPr id="7" name="Picture 60" descr="E:\WORK2004-2005\新建文件夹\positions\canada company\bsi\interview\materials\zhou50_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330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295400" y="1981200"/>
            <a:ext cx="7345363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95800"/>
            <a:ext cx="6400800" cy="1219200"/>
          </a:xfrm>
        </p:spPr>
        <p:txBody>
          <a:bodyPr/>
          <a:lstStyle>
            <a:lvl1pPr marL="0" indent="0" algn="ctr">
              <a:buFont typeface="Wingdings" charset="2"/>
              <a:buNone/>
              <a:defRPr sz="2400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3415268-1AE0-42E3-B4B4-048899ED9AA0}" type="datetime1">
              <a:rPr lang="zh-CN" altLang="en-US"/>
              <a:pPr/>
              <a:t>2016-5-17</a:t>
            </a:fld>
            <a:endParaRPr lang="zh-CN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Rectangle 29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12C4898-2804-40F8-AEF3-A6E1D425F93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0C4CF-AC87-4006-9846-90B979E64179}" type="datetime1">
              <a:rPr lang="zh-CN" altLang="en-US"/>
              <a:pPr/>
              <a:t>2016-5-17</a:t>
            </a:fld>
            <a:endParaRPr lang="zh-CN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7480B-2187-4063-B055-52FD1EB6F54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1200" y="76200"/>
            <a:ext cx="20066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6638" y="76200"/>
            <a:ext cx="5872162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0587E-33FE-4258-9D64-840979261C24}" type="datetime1">
              <a:rPr lang="zh-CN" altLang="en-US"/>
              <a:pPr/>
              <a:t>2016-5-17</a:t>
            </a:fld>
            <a:endParaRPr lang="zh-CN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A9CAE-7CF3-4908-A004-19B636D4F80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CB7D6-AF6C-4AA1-B1D0-A4D93D420735}" type="datetime1">
              <a:rPr lang="zh-CN" altLang="en-US"/>
              <a:pPr/>
              <a:t>2016-5-17</a:t>
            </a:fld>
            <a:endParaRPr lang="zh-CN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B019C-B855-4702-A150-05ADF4B8128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35056-97E5-4392-8F8E-0F12EF3E1110}" type="datetime1">
              <a:rPr lang="zh-CN" altLang="en-US"/>
              <a:pPr/>
              <a:t>2016-5-17</a:t>
            </a:fld>
            <a:endParaRPr lang="zh-CN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3B6E6-34CA-4D85-BA51-32C424509D4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6764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6764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A248D-7133-4D4E-BFA0-5D5184698A9B}" type="datetime1">
              <a:rPr lang="zh-CN" altLang="en-US"/>
              <a:pPr/>
              <a:t>2016-5-17</a:t>
            </a:fld>
            <a:endParaRPr lang="zh-CN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E111D-06F8-45A0-8BE2-035641C5BFF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60093-4607-46F0-9BA2-FE5A5062DF00}" type="datetime1">
              <a:rPr lang="zh-CN" altLang="en-US"/>
              <a:pPr/>
              <a:t>2016-5-17</a:t>
            </a:fld>
            <a:endParaRPr lang="zh-CN" alt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A08DD-3775-4736-8F11-9E5DDCCF0C3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282C5-BE46-4BE8-AE29-CEEB7B90AF00}" type="datetime1">
              <a:rPr lang="zh-CN" altLang="en-US"/>
              <a:pPr/>
              <a:t>2016-5-17</a:t>
            </a:fld>
            <a:endParaRPr lang="zh-CN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2F7A9-47D4-4225-8362-24536029D1C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8C284-F4C8-4E5A-93BE-D81DACB2C022}" type="datetime1">
              <a:rPr lang="zh-CN" altLang="en-US"/>
              <a:pPr/>
              <a:t>2016-5-17</a:t>
            </a:fld>
            <a:endParaRPr lang="zh-CN" alt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724A8-E2E7-4222-8965-4186B5BDADF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FFB0D-4C2E-4A87-A8A2-D701C19C54F7}" type="datetime1">
              <a:rPr lang="zh-CN" altLang="en-US"/>
              <a:pPr/>
              <a:t>2016-5-17</a:t>
            </a:fld>
            <a:endParaRPr lang="zh-CN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8E4EB-E239-47FF-A186-C63C2FA42E9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8AAB6-1604-4380-9F09-1AE0321081AC}" type="datetime1">
              <a:rPr lang="zh-CN" altLang="en-US"/>
              <a:pPr/>
              <a:t>2016-5-17</a:t>
            </a:fld>
            <a:endParaRPr lang="zh-CN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A1404-BC81-4213-9BDE-A7E1A21C62B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6" name="Rectangle 74"/>
          <p:cNvSpPr>
            <a:spLocks noChangeArrowheads="1"/>
          </p:cNvSpPr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152400" y="0"/>
            <a:ext cx="8839200" cy="10668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036638" y="76200"/>
            <a:ext cx="80311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6764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fld id="{4F22B3B4-0AD2-4B69-9E89-93F96A1A27F2}" type="datetime1">
              <a:rPr lang="zh-CN" altLang="en-US"/>
              <a:pPr/>
              <a:t>2016-5-17</a:t>
            </a:fld>
            <a:endParaRPr lang="zh-CN" alt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fld id="{210F5D87-C5A3-4C83-AFF6-1A8549B7CFD2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2133600" y="6629400"/>
            <a:ext cx="7010400" cy="2286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tint val="11373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pic>
        <p:nvPicPr>
          <p:cNvPr id="1034" name="Picture 66" descr="E:\WORK2004-2005\新建文件夹\positions\canada company\bsi\interview\materials\zhou50_1.gi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76200"/>
            <a:ext cx="665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0.wmf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9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7C3D8F-9FB1-4BA3-A380-B89069DF4855}" type="slidenum">
              <a:rPr lang="zh-CN" altLang="en-US"/>
              <a:pPr/>
              <a:t>1</a:t>
            </a:fld>
            <a:endParaRPr lang="zh-CN" altLang="en-US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Molecular Modeling Methods &amp; </a:t>
            </a:r>
            <a:b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</a:br>
            <a:r>
              <a:rPr lang="en-US" altLang="zh-CN" sz="3200" b="1" i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Ab Initio</a:t>
            </a:r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 Protein Structure Prediction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0AF879-64BA-41A5-AB94-CD7B1FE48A26}" type="slidenum">
              <a:rPr lang="zh-CN" altLang="en-US"/>
              <a:pPr/>
              <a:t>10</a:t>
            </a:fld>
            <a:endParaRPr lang="zh-CN" alt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Energy Minimization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7772400" cy="2819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2000" smtClean="0">
                <a:ea typeface="宋体" pitchFamily="2" charset="-122"/>
              </a:rPr>
              <a:t>Energy minimization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smtClean="0">
                <a:ea typeface="宋体" pitchFamily="2" charset="-122"/>
              </a:rPr>
              <a:t>Methods</a:t>
            </a:r>
          </a:p>
          <a:p>
            <a:pPr lvl="1" eaLnBrk="1" hangingPunct="1">
              <a:lnSpc>
                <a:spcPct val="13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zh-CN" sz="1800" smtClean="0">
                <a:ea typeface="宋体" pitchFamily="2" charset="-122"/>
              </a:rPr>
              <a:t>First-order minimization: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</a:rPr>
              <a:t>Steepest descent</a:t>
            </a:r>
            <a:r>
              <a:rPr lang="en-US" altLang="zh-CN" sz="1800" smtClean="0">
                <a:ea typeface="宋体" pitchFamily="2" charset="-122"/>
              </a:rPr>
              <a:t>,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</a:rPr>
              <a:t>Conjugate gradient minimization</a:t>
            </a:r>
          </a:p>
          <a:p>
            <a:pPr lvl="1" eaLnBrk="1" hangingPunct="1">
              <a:lnSpc>
                <a:spcPct val="13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zh-CN" sz="1800" smtClean="0">
                <a:ea typeface="宋体" pitchFamily="2" charset="-122"/>
              </a:rPr>
              <a:t>Second derivative methods: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</a:rPr>
              <a:t>Newton-Raphson method</a:t>
            </a:r>
          </a:p>
          <a:p>
            <a:pPr lvl="1" eaLnBrk="1" hangingPunct="1">
              <a:lnSpc>
                <a:spcPct val="13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zh-CN" sz="1800" smtClean="0">
                <a:ea typeface="宋体" pitchFamily="2" charset="-122"/>
              </a:rPr>
              <a:t>Quasi-Newton methods: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</a:rPr>
              <a:t>L-BFGS</a:t>
            </a:r>
          </a:p>
        </p:txBody>
      </p:sp>
      <p:pic>
        <p:nvPicPr>
          <p:cNvPr id="17412" name="Picture 4" descr="E:\WORK2004-2005\新建文件夹\positions\canada company\bsi\interview\materials\landscap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0088" y="1371600"/>
            <a:ext cx="496411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7975" name="Oval 7"/>
          <p:cNvSpPr>
            <a:spLocks noChangeArrowheads="1"/>
          </p:cNvSpPr>
          <p:nvPr/>
        </p:nvSpPr>
        <p:spPr bwMode="auto">
          <a:xfrm>
            <a:off x="4178300" y="2692400"/>
            <a:ext cx="125413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67976" name="Rectangle 8"/>
          <p:cNvSpPr>
            <a:spLocks noChangeArrowheads="1"/>
          </p:cNvSpPr>
          <p:nvPr/>
        </p:nvSpPr>
        <p:spPr bwMode="auto">
          <a:xfrm>
            <a:off x="6705600" y="2514600"/>
            <a:ext cx="172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800">
                <a:ea typeface="宋体" pitchFamily="2" charset="-122"/>
              </a:rPr>
              <a:t>Local miminum</a:t>
            </a:r>
            <a:endParaRPr lang="zh-CN" altLang="en-US" sz="1800">
              <a:ea typeface="宋体" pitchFamily="2" charset="-122"/>
            </a:endParaRPr>
          </a:p>
        </p:txBody>
      </p:sp>
      <p:sp>
        <p:nvSpPr>
          <p:cNvPr id="467977" name="Line 9"/>
          <p:cNvSpPr>
            <a:spLocks noChangeShapeType="1"/>
          </p:cNvSpPr>
          <p:nvPr/>
        </p:nvSpPr>
        <p:spPr bwMode="auto">
          <a:xfrm>
            <a:off x="4343400" y="2743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0E9D63-6F81-4249-97E4-58A4267D35B7}" type="slidenum">
              <a:rPr lang="zh-CN" altLang="en-US"/>
              <a:pPr/>
              <a:t>11</a:t>
            </a:fld>
            <a:endParaRPr lang="zh-CN" altLang="en-US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Monte Carlo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000" b="1" smtClean="0">
                <a:ea typeface="宋体" pitchFamily="2" charset="-122"/>
              </a:rPr>
              <a:t>Monte Carlo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000" smtClean="0">
                <a:ea typeface="宋体" pitchFamily="2" charset="-122"/>
              </a:rPr>
              <a:t>	In molecular simulations, ‘Monte Carlo’ is an importance sampling technique.</a:t>
            </a:r>
          </a:p>
          <a:p>
            <a:pPr lvl="1" eaLnBrk="1" hangingPunct="1">
              <a:buFontTx/>
              <a:buNone/>
            </a:pPr>
            <a:r>
              <a:rPr lang="en-US" altLang="zh-CN" sz="1800" smtClean="0">
                <a:ea typeface="宋体" pitchFamily="2" charset="-122"/>
              </a:rPr>
              <a:t>1. Make random move and produce a new conformation</a:t>
            </a:r>
          </a:p>
          <a:p>
            <a:pPr lvl="1" eaLnBrk="1" hangingPunct="1">
              <a:buFontTx/>
              <a:buNone/>
            </a:pPr>
            <a:r>
              <a:rPr lang="en-US" altLang="zh-CN" sz="1800" smtClean="0">
                <a:ea typeface="宋体" pitchFamily="2" charset="-122"/>
              </a:rPr>
              <a:t>2. Calculate the energy change </a:t>
            </a:r>
            <a:r>
              <a:rPr lang="en-US" altLang="zh-CN" sz="2000" smtClean="0">
                <a:solidFill>
                  <a:schemeClr val="tx2"/>
                </a:solidFill>
                <a:ea typeface="宋体" pitchFamily="2" charset="-122"/>
                <a:sym typeface="Symbol" pitchFamily="18" charset="2"/>
              </a:rPr>
              <a:t></a:t>
            </a:r>
            <a:r>
              <a:rPr lang="en-US" altLang="zh-CN" sz="2000" i="1" smtClean="0">
                <a:solidFill>
                  <a:schemeClr val="tx2"/>
                </a:solidFill>
                <a:ea typeface="宋体" pitchFamily="2" charset="-122"/>
                <a:sym typeface="Symbol" pitchFamily="18" charset="2"/>
              </a:rPr>
              <a:t>E</a:t>
            </a:r>
            <a:r>
              <a:rPr lang="en-US" altLang="zh-CN" sz="1800" smtClean="0">
                <a:ea typeface="宋体" pitchFamily="2" charset="-122"/>
              </a:rPr>
              <a:t> for the new conformation</a:t>
            </a:r>
          </a:p>
          <a:p>
            <a:pPr lvl="1" eaLnBrk="1" hangingPunct="1">
              <a:buFontTx/>
              <a:buNone/>
            </a:pPr>
            <a:r>
              <a:rPr lang="en-US" altLang="zh-CN" sz="1800" smtClean="0">
                <a:ea typeface="宋体" pitchFamily="2" charset="-122"/>
              </a:rPr>
              <a:t>3. Accept or reject the move based on the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</a:rPr>
              <a:t>Metropolis criterion</a:t>
            </a:r>
          </a:p>
          <a:p>
            <a:pPr lvl="1" eaLnBrk="1" hangingPunct="1">
              <a:buFontTx/>
              <a:buNone/>
            </a:pPr>
            <a:endParaRPr lang="en-US" altLang="zh-CN" sz="180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zh-CN" altLang="en-US" sz="2000" smtClean="0">
              <a:ea typeface="宋体" pitchFamily="2" charset="-122"/>
            </a:endParaRPr>
          </a:p>
        </p:txBody>
      </p:sp>
      <p:sp>
        <p:nvSpPr>
          <p:cNvPr id="498692" name="Rectangle 4"/>
          <p:cNvSpPr>
            <a:spLocks noChangeArrowheads="1"/>
          </p:cNvSpPr>
          <p:nvPr/>
        </p:nvSpPr>
        <p:spPr bwMode="auto">
          <a:xfrm>
            <a:off x="409575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514600" y="4191000"/>
          <a:ext cx="2133600" cy="874713"/>
        </p:xfrm>
        <a:graphic>
          <a:graphicData uri="http://schemas.openxmlformats.org/presentationml/2006/ole">
            <p:oleObj spid="_x0000_s18437" name="Equation" r:id="rId3" imgW="952087" imgH="393529" progId="Equation.DSMT4">
              <p:embed/>
            </p:oleObj>
          </a:graphicData>
        </a:graphic>
      </p:graphicFrame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3048000" y="4200525"/>
            <a:ext cx="16002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98695" name="Line 7"/>
          <p:cNvSpPr>
            <a:spLocks noChangeShapeType="1"/>
          </p:cNvSpPr>
          <p:nvPr/>
        </p:nvSpPr>
        <p:spPr bwMode="auto">
          <a:xfrm>
            <a:off x="4648200" y="4657725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98696" name="Text Box 8"/>
          <p:cNvSpPr txBox="1">
            <a:spLocks noChangeArrowheads="1"/>
          </p:cNvSpPr>
          <p:nvPr/>
        </p:nvSpPr>
        <p:spPr bwMode="auto">
          <a:xfrm>
            <a:off x="5562600" y="44799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>
                <a:solidFill>
                  <a:srgbClr val="FF0000"/>
                </a:solidFill>
                <a:latin typeface="Arial" charset="0"/>
                <a:ea typeface="宋体" charset="-122"/>
              </a:rPr>
              <a:t>Boltzmann factor</a:t>
            </a:r>
          </a:p>
        </p:txBody>
      </p:sp>
      <p:sp>
        <p:nvSpPr>
          <p:cNvPr id="498697" name="Text Box 9"/>
          <p:cNvSpPr txBox="1">
            <a:spLocks noChangeArrowheads="1"/>
          </p:cNvSpPr>
          <p:nvPr/>
        </p:nvSpPr>
        <p:spPr bwMode="auto">
          <a:xfrm>
            <a:off x="1828800" y="5257800"/>
            <a:ext cx="594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>
                <a:ea typeface="宋体" pitchFamily="2" charset="-122"/>
              </a:rPr>
              <a:t>If </a:t>
            </a:r>
            <a:r>
              <a:rPr lang="en-US" altLang="zh-CN">
                <a:ea typeface="宋体" pitchFamily="2" charset="-122"/>
                <a:sym typeface="Symbol" pitchFamily="18" charset="2"/>
              </a:rPr>
              <a:t></a:t>
            </a:r>
            <a:r>
              <a:rPr lang="en-US" altLang="zh-CN" i="1">
                <a:ea typeface="宋体" pitchFamily="2" charset="-122"/>
                <a:sym typeface="Symbol" pitchFamily="18" charset="2"/>
              </a:rPr>
              <a:t>E</a:t>
            </a:r>
            <a:r>
              <a:rPr lang="en-US" altLang="zh-CN">
                <a:ea typeface="宋体" pitchFamily="2" charset="-122"/>
              </a:rPr>
              <a:t>&lt;0, P&gt;1, accept new conformation;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ea typeface="宋体" pitchFamily="2" charset="-122"/>
              </a:rPr>
              <a:t>Otherwise: P&gt;rand(0,1), accept, else reject.</a:t>
            </a:r>
          </a:p>
          <a:p>
            <a:pPr eaLnBrk="1" hangingPunct="1">
              <a:spcBef>
                <a:spcPct val="50000"/>
              </a:spcBef>
            </a:pPr>
            <a:endParaRPr lang="en-US" altLang="zh-CN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169EEC-9CF7-46C8-A025-6ADD9C654E66}" type="slidenum">
              <a:rPr lang="zh-CN" altLang="en-US"/>
              <a:pPr/>
              <a:t>12</a:t>
            </a:fld>
            <a:endParaRPr lang="zh-CN" altLang="en-US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Monte Carlo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zh-CN" sz="2000" b="1" smtClean="0">
                <a:ea typeface="宋体" pitchFamily="2" charset="-122"/>
              </a:rPr>
              <a:t>Monte Carlo (MC) algorithm</a:t>
            </a:r>
          </a:p>
        </p:txBody>
      </p:sp>
      <p:grpSp>
        <p:nvGrpSpPr>
          <p:cNvPr id="19460" name="Group 17"/>
          <p:cNvGrpSpPr>
            <a:grpSpLocks/>
          </p:cNvGrpSpPr>
          <p:nvPr/>
        </p:nvGrpSpPr>
        <p:grpSpPr bwMode="auto">
          <a:xfrm>
            <a:off x="1295400" y="1600200"/>
            <a:ext cx="7239000" cy="3636963"/>
            <a:chOff x="816" y="1501"/>
            <a:chExt cx="4560" cy="2291"/>
          </a:xfrm>
        </p:grpSpPr>
        <p:sp>
          <p:nvSpPr>
            <p:cNvPr id="461834" name="Text Box 10"/>
            <p:cNvSpPr txBox="1">
              <a:spLocks noChangeArrowheads="1"/>
            </p:cNvSpPr>
            <p:nvPr/>
          </p:nvSpPr>
          <p:spPr bwMode="auto">
            <a:xfrm>
              <a:off x="960" y="1501"/>
              <a:ext cx="4416" cy="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pitchFamily="2" charset="-122"/>
                </a:rPr>
                <a:t>Generate initial structure </a:t>
              </a:r>
              <a:r>
                <a:rPr lang="en-US" altLang="zh-CN" sz="1600" i="1">
                  <a:solidFill>
                    <a:srgbClr val="FF0000"/>
                  </a:solidFill>
                  <a:ea typeface="宋体" pitchFamily="2" charset="-122"/>
                </a:rPr>
                <a:t>R</a:t>
              </a:r>
              <a:r>
                <a:rPr lang="en-US" altLang="zh-CN" sz="1600">
                  <a:ea typeface="宋体" pitchFamily="2" charset="-122"/>
                </a:rPr>
                <a:t> and calculate </a:t>
              </a:r>
              <a:r>
                <a:rPr lang="en-US" altLang="zh-CN" sz="1600" i="1">
                  <a:solidFill>
                    <a:srgbClr val="FF0000"/>
                  </a:solidFill>
                  <a:ea typeface="宋体" pitchFamily="2" charset="-122"/>
                </a:rPr>
                <a:t>E(R)</a:t>
              </a:r>
              <a:r>
                <a:rPr lang="en-US" altLang="zh-CN" sz="1600">
                  <a:ea typeface="宋体" pitchFamily="2" charset="-122"/>
                </a:rPr>
                <a:t>;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pitchFamily="2" charset="-122"/>
                </a:rPr>
                <a:t>Modify structure </a:t>
              </a:r>
              <a:r>
                <a:rPr lang="en-US" altLang="zh-CN" sz="1600" i="1">
                  <a:solidFill>
                    <a:srgbClr val="FF0000"/>
                  </a:solidFill>
                  <a:ea typeface="宋体" pitchFamily="2" charset="-122"/>
                </a:rPr>
                <a:t>R</a:t>
              </a:r>
              <a:r>
                <a:rPr lang="en-US" altLang="zh-CN" sz="1600">
                  <a:ea typeface="宋体" pitchFamily="2" charset="-122"/>
                </a:rPr>
                <a:t> to </a:t>
              </a:r>
              <a:r>
                <a:rPr lang="en-US" altLang="zh-CN" sz="1600" i="1">
                  <a:solidFill>
                    <a:srgbClr val="FF0000"/>
                  </a:solidFill>
                  <a:ea typeface="宋体" pitchFamily="2" charset="-122"/>
                </a:rPr>
                <a:t>R’</a:t>
              </a:r>
              <a:r>
                <a:rPr lang="en-US" altLang="zh-CN" sz="1600">
                  <a:ea typeface="宋体" pitchFamily="2" charset="-122"/>
                </a:rPr>
                <a:t> and calculate </a:t>
              </a:r>
              <a:r>
                <a:rPr lang="en-US" altLang="zh-CN" sz="1600" i="1">
                  <a:solidFill>
                    <a:srgbClr val="FF0000"/>
                  </a:solidFill>
                  <a:ea typeface="宋体" pitchFamily="2" charset="-122"/>
                </a:rPr>
                <a:t>E(R’)</a:t>
              </a:r>
              <a:r>
                <a:rPr lang="en-US" altLang="zh-CN" sz="1600">
                  <a:ea typeface="宋体" pitchFamily="2" charset="-122"/>
                </a:rPr>
                <a:t>;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pitchFamily="2" charset="-122"/>
                </a:rPr>
                <a:t>Calculate </a:t>
              </a:r>
              <a:r>
                <a:rPr lang="en-US" altLang="zh-CN" sz="1600">
                  <a:solidFill>
                    <a:srgbClr val="FF0000"/>
                  </a:solidFill>
                  <a:ea typeface="宋体" pitchFamily="2" charset="-122"/>
                  <a:sym typeface="Symbol" pitchFamily="18" charset="2"/>
                </a:rPr>
                <a:t></a:t>
              </a:r>
              <a:r>
                <a:rPr lang="en-US" altLang="zh-CN" sz="1600" i="1">
                  <a:solidFill>
                    <a:srgbClr val="FF0000"/>
                  </a:solidFill>
                  <a:ea typeface="宋体" pitchFamily="2" charset="-122"/>
                  <a:sym typeface="Symbol" pitchFamily="18" charset="2"/>
                </a:rPr>
                <a:t>E</a:t>
              </a:r>
              <a:r>
                <a:rPr lang="en-US" altLang="zh-CN" sz="1600">
                  <a:solidFill>
                    <a:srgbClr val="FF0000"/>
                  </a:solidFill>
                  <a:ea typeface="宋体" pitchFamily="2" charset="-122"/>
                  <a:sym typeface="Symbol" pitchFamily="18" charset="2"/>
                </a:rPr>
                <a:t> = </a:t>
              </a:r>
              <a:r>
                <a:rPr lang="en-US" altLang="zh-CN" sz="1600" i="1">
                  <a:solidFill>
                    <a:srgbClr val="FF0000"/>
                  </a:solidFill>
                  <a:ea typeface="宋体" pitchFamily="2" charset="-122"/>
                </a:rPr>
                <a:t>E(R’)</a:t>
              </a:r>
              <a:r>
                <a:rPr lang="en-US" altLang="zh-CN" sz="1600">
                  <a:solidFill>
                    <a:srgbClr val="FF0000"/>
                  </a:solidFill>
                  <a:ea typeface="宋体" pitchFamily="2" charset="-122"/>
                </a:rPr>
                <a:t> </a:t>
              </a:r>
              <a:r>
                <a:rPr lang="en-US" altLang="zh-CN" sz="1600">
                  <a:solidFill>
                    <a:srgbClr val="FF0000"/>
                  </a:solidFill>
                  <a:ea typeface="宋体" pitchFamily="2" charset="-122"/>
                  <a:sym typeface="Symbol" pitchFamily="18" charset="2"/>
                </a:rPr>
                <a:t> </a:t>
              </a:r>
              <a:r>
                <a:rPr lang="en-US" altLang="zh-CN" sz="1600" i="1">
                  <a:solidFill>
                    <a:srgbClr val="FF0000"/>
                  </a:solidFill>
                  <a:ea typeface="宋体" pitchFamily="2" charset="-122"/>
                </a:rPr>
                <a:t>E(R)</a:t>
              </a:r>
              <a:r>
                <a:rPr lang="en-US" altLang="zh-CN" sz="1600">
                  <a:ea typeface="宋体" pitchFamily="2" charset="-122"/>
                </a:rPr>
                <a:t>;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pitchFamily="2" charset="-122"/>
                </a:rPr>
                <a:t>IF </a:t>
              </a:r>
              <a:r>
                <a:rPr lang="en-US" altLang="zh-CN" sz="1600">
                  <a:solidFill>
                    <a:srgbClr val="FF0000"/>
                  </a:solidFill>
                  <a:ea typeface="宋体" pitchFamily="2" charset="-122"/>
                  <a:sym typeface="Symbol" pitchFamily="18" charset="2"/>
                </a:rPr>
                <a:t></a:t>
              </a:r>
              <a:r>
                <a:rPr lang="en-US" altLang="zh-CN" sz="1600" i="1">
                  <a:solidFill>
                    <a:srgbClr val="FF0000"/>
                  </a:solidFill>
                  <a:ea typeface="宋体" pitchFamily="2" charset="-122"/>
                  <a:sym typeface="Symbol" pitchFamily="18" charset="2"/>
                </a:rPr>
                <a:t>E</a:t>
              </a:r>
              <a:r>
                <a:rPr lang="en-US" altLang="zh-CN" sz="1600">
                  <a:solidFill>
                    <a:srgbClr val="FF0000"/>
                  </a:solidFill>
                  <a:ea typeface="宋体" pitchFamily="2" charset="-122"/>
                  <a:sym typeface="Symbol" pitchFamily="18" charset="2"/>
                </a:rPr>
                <a:t>&lt;0</a:t>
              </a:r>
              <a:r>
                <a:rPr lang="en-US" altLang="zh-CN" sz="1600">
                  <a:ea typeface="宋体" pitchFamily="2" charset="-122"/>
                  <a:sym typeface="Symbol" pitchFamily="18" charset="2"/>
                </a:rPr>
                <a:t>, then </a:t>
              </a:r>
              <a:r>
                <a:rPr lang="en-US" altLang="zh-CN" sz="1600" i="1">
                  <a:solidFill>
                    <a:srgbClr val="FF0000"/>
                  </a:solidFill>
                  <a:ea typeface="宋体" pitchFamily="2" charset="-122"/>
                  <a:sym typeface="Symbol" pitchFamily="18" charset="2"/>
                </a:rPr>
                <a:t>R</a:t>
              </a:r>
              <a:r>
                <a:rPr lang="en-US" altLang="zh-CN" sz="1600">
                  <a:solidFill>
                    <a:srgbClr val="FF0000"/>
                  </a:solidFill>
                  <a:ea typeface="宋体" pitchFamily="2" charset="-122"/>
                  <a:sym typeface="Symbol" pitchFamily="18" charset="2"/>
                </a:rPr>
                <a:t>  </a:t>
              </a:r>
              <a:r>
                <a:rPr lang="en-US" altLang="zh-CN" sz="1600" i="1">
                  <a:solidFill>
                    <a:srgbClr val="FF0000"/>
                  </a:solidFill>
                  <a:ea typeface="宋体" pitchFamily="2" charset="-122"/>
                </a:rPr>
                <a:t>R’</a:t>
              </a:r>
              <a:r>
                <a:rPr lang="en-US" altLang="zh-CN" sz="1600">
                  <a:ea typeface="宋体" pitchFamily="2" charset="-122"/>
                </a:rPr>
                <a:t>;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pitchFamily="2" charset="-122"/>
                </a:rPr>
                <a:t>ELSE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pitchFamily="2" charset="-122"/>
                </a:rPr>
                <a:t>    Generate random number </a:t>
              </a:r>
              <a:r>
                <a:rPr lang="en-US" altLang="zh-CN" sz="1600">
                  <a:solidFill>
                    <a:srgbClr val="FF0000"/>
                  </a:solidFill>
                  <a:ea typeface="宋体" pitchFamily="2" charset="-122"/>
                </a:rPr>
                <a:t>RAND = rand(0,1)</a:t>
              </a:r>
              <a:r>
                <a:rPr lang="en-US" altLang="zh-CN" sz="1600">
                  <a:ea typeface="宋体" pitchFamily="2" charset="-122"/>
                </a:rPr>
                <a:t>;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pitchFamily="2" charset="-122"/>
                </a:rPr>
                <a:t>    IF  </a:t>
              </a:r>
              <a:r>
                <a:rPr lang="en-US" altLang="zh-CN" sz="1600">
                  <a:solidFill>
                    <a:srgbClr val="FF0000"/>
                  </a:solidFill>
                  <a:ea typeface="宋体" pitchFamily="2" charset="-122"/>
                </a:rPr>
                <a:t>exp(</a:t>
              </a:r>
              <a:r>
                <a:rPr lang="en-US" altLang="zh-CN" sz="1600">
                  <a:solidFill>
                    <a:srgbClr val="FF0000"/>
                  </a:solidFill>
                  <a:ea typeface="宋体" pitchFamily="2" charset="-122"/>
                  <a:sym typeface="Symbol" pitchFamily="18" charset="2"/>
                </a:rPr>
                <a:t></a:t>
              </a:r>
              <a:r>
                <a:rPr lang="en-US" altLang="zh-CN" sz="1600">
                  <a:solidFill>
                    <a:srgbClr val="FF0000"/>
                  </a:solidFill>
                  <a:ea typeface="宋体" pitchFamily="2" charset="-122"/>
                </a:rPr>
                <a:t> </a:t>
              </a:r>
              <a:r>
                <a:rPr lang="en-US" altLang="zh-CN" sz="1600">
                  <a:solidFill>
                    <a:srgbClr val="FF0000"/>
                  </a:solidFill>
                  <a:ea typeface="宋体" pitchFamily="2" charset="-122"/>
                  <a:sym typeface="Symbol" pitchFamily="18" charset="2"/>
                </a:rPr>
                <a:t></a:t>
              </a:r>
              <a:r>
                <a:rPr lang="en-US" altLang="zh-CN" sz="1600" i="1">
                  <a:solidFill>
                    <a:srgbClr val="FF0000"/>
                  </a:solidFill>
                  <a:ea typeface="宋体" pitchFamily="2" charset="-122"/>
                  <a:sym typeface="Symbol" pitchFamily="18" charset="2"/>
                </a:rPr>
                <a:t>E</a:t>
              </a:r>
              <a:r>
                <a:rPr lang="en-US" altLang="zh-CN" sz="1600">
                  <a:solidFill>
                    <a:srgbClr val="FF0000"/>
                  </a:solidFill>
                  <a:ea typeface="宋体" pitchFamily="2" charset="-122"/>
                  <a:sym typeface="Symbol" pitchFamily="18" charset="2"/>
                </a:rPr>
                <a:t>/</a:t>
              </a:r>
              <a:r>
                <a:rPr lang="en-US" altLang="zh-CN" sz="1600" i="1">
                  <a:solidFill>
                    <a:srgbClr val="FF0000"/>
                  </a:solidFill>
                  <a:ea typeface="宋体" pitchFamily="2" charset="-122"/>
                  <a:sym typeface="Symbol" pitchFamily="18" charset="2"/>
                </a:rPr>
                <a:t>KT</a:t>
              </a:r>
              <a:r>
                <a:rPr lang="en-US" altLang="zh-CN" sz="1600">
                  <a:solidFill>
                    <a:srgbClr val="FF0000"/>
                  </a:solidFill>
                  <a:ea typeface="宋体" pitchFamily="2" charset="-122"/>
                </a:rPr>
                <a:t>) &gt; RAND</a:t>
              </a:r>
              <a:r>
                <a:rPr lang="en-US" altLang="zh-CN" sz="1600">
                  <a:ea typeface="宋体" pitchFamily="2" charset="-122"/>
                </a:rPr>
                <a:t>, then </a:t>
              </a:r>
              <a:r>
                <a:rPr lang="en-US" altLang="zh-CN" sz="1600" i="1">
                  <a:solidFill>
                    <a:srgbClr val="FF0000"/>
                  </a:solidFill>
                  <a:ea typeface="宋体" pitchFamily="2" charset="-122"/>
                  <a:sym typeface="Symbol" pitchFamily="18" charset="2"/>
                </a:rPr>
                <a:t>R</a:t>
              </a:r>
              <a:r>
                <a:rPr lang="en-US" altLang="zh-CN" sz="1600">
                  <a:solidFill>
                    <a:srgbClr val="FF0000"/>
                  </a:solidFill>
                  <a:ea typeface="宋体" pitchFamily="2" charset="-122"/>
                  <a:sym typeface="Symbol" pitchFamily="18" charset="2"/>
                </a:rPr>
                <a:t>  </a:t>
              </a:r>
              <a:r>
                <a:rPr lang="en-US" altLang="zh-CN" sz="1600" i="1">
                  <a:solidFill>
                    <a:srgbClr val="FF0000"/>
                  </a:solidFill>
                  <a:ea typeface="宋体" pitchFamily="2" charset="-122"/>
                </a:rPr>
                <a:t>R’</a:t>
              </a:r>
              <a:r>
                <a:rPr lang="en-US" altLang="zh-CN" sz="1600">
                  <a:ea typeface="宋体" pitchFamily="2" charset="-122"/>
                </a:rPr>
                <a:t>;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pitchFamily="2" charset="-122"/>
                </a:rPr>
                <a:t>    ENDIF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pitchFamily="2" charset="-122"/>
                </a:rPr>
                <a:t>ENDIF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pitchFamily="2" charset="-122"/>
                </a:rPr>
                <a:t>Repeat for </a:t>
              </a:r>
              <a:r>
                <a:rPr lang="en-US" altLang="zh-CN" sz="1600" i="1">
                  <a:solidFill>
                    <a:srgbClr val="FF0000"/>
                  </a:solidFill>
                  <a:ea typeface="宋体" pitchFamily="2" charset="-122"/>
                </a:rPr>
                <a:t>N</a:t>
              </a:r>
              <a:r>
                <a:rPr lang="en-US" altLang="zh-CN" sz="1600">
                  <a:ea typeface="宋体" pitchFamily="2" charset="-122"/>
                </a:rPr>
                <a:t> steps;</a:t>
              </a:r>
            </a:p>
          </p:txBody>
        </p:sp>
        <p:grpSp>
          <p:nvGrpSpPr>
            <p:cNvPr id="19463" name="Group 16"/>
            <p:cNvGrpSpPr>
              <a:grpSpLocks/>
            </p:cNvGrpSpPr>
            <p:nvPr/>
          </p:nvGrpSpPr>
          <p:grpSpPr bwMode="auto">
            <a:xfrm>
              <a:off x="816" y="1840"/>
              <a:ext cx="144" cy="1824"/>
              <a:chOff x="720" y="1584"/>
              <a:chExt cx="144" cy="1824"/>
            </a:xfrm>
          </p:grpSpPr>
          <p:sp>
            <p:nvSpPr>
              <p:cNvPr id="461837" name="Line 13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61838" name="Line 14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1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61839" name="Line 15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14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9461" name="Rectangle 18"/>
          <p:cNvSpPr>
            <a:spLocks noChangeArrowheads="1"/>
          </p:cNvSpPr>
          <p:nvPr/>
        </p:nvSpPr>
        <p:spPr bwMode="auto">
          <a:xfrm>
            <a:off x="990600" y="5410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1800" b="1">
                <a:solidFill>
                  <a:schemeClr val="tx1"/>
                </a:solidFill>
                <a:ea typeface="宋体" pitchFamily="2" charset="-122"/>
              </a:rPr>
              <a:t>Monte Carlo Minimization (MCM) algorithm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</a:pPr>
            <a:r>
              <a:rPr lang="en-US" altLang="zh-CN" sz="1800" b="1">
                <a:solidFill>
                  <a:schemeClr val="tx1"/>
                </a:solidFill>
                <a:ea typeface="宋体" pitchFamily="2" charset="-122"/>
              </a:rPr>
              <a:t>Parallel Replica Exchange Monte Carlo algorithm</a:t>
            </a:r>
            <a:endParaRPr lang="en-US" altLang="zh-CN" b="1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CE9E75-7FCE-410C-ACBB-7ACE2B24335B}" type="slidenum">
              <a:rPr lang="zh-CN" altLang="en-US"/>
              <a:pPr/>
              <a:t>13</a:t>
            </a:fld>
            <a:endParaRPr lang="zh-CN" altLang="en-US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Molecular Dynamics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001000" cy="4800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1800" b="1" smtClean="0">
                <a:ea typeface="宋体" pitchFamily="2" charset="-122"/>
              </a:rPr>
              <a:t>Molecular Dynamics (MD)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1800" smtClean="0">
                <a:ea typeface="宋体" pitchFamily="2" charset="-122"/>
              </a:rPr>
              <a:t>	MD simulates the Movements of all the particles in a molecular system by iteratively solving Newton’s equations of motion.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1800" smtClean="0">
                <a:ea typeface="宋体" pitchFamily="2" charset="-122"/>
              </a:rPr>
              <a:t>	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1800" smtClean="0">
                <a:ea typeface="宋体" pitchFamily="2" charset="-122"/>
              </a:rPr>
              <a:t>	</a:t>
            </a:r>
            <a:endParaRPr lang="zh-CN" altLang="en-US" sz="1800" smtClean="0">
              <a:ea typeface="宋体" pitchFamily="2" charset="-122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1800" smtClean="0">
                <a:ea typeface="宋体" pitchFamily="2" charset="-122"/>
              </a:rPr>
              <a:t>	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1800" smtClean="0">
                <a:ea typeface="宋体" pitchFamily="2" charset="-122"/>
              </a:rPr>
              <a:t>	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zh-CN" sz="1800" smtClean="0">
              <a:ea typeface="宋体" pitchFamily="2" charset="-122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1800" smtClean="0">
                <a:ea typeface="宋体" pitchFamily="2" charset="-122"/>
              </a:rPr>
              <a:t>	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1800" smtClean="0">
                <a:ea typeface="宋体" pitchFamily="2" charset="-122"/>
              </a:rPr>
              <a:t>	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zh-CN" sz="1800" smtClean="0">
              <a:ea typeface="宋体" pitchFamily="2" charset="-122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1800" smtClean="0">
                <a:ea typeface="宋体" pitchFamily="2" charset="-122"/>
              </a:rPr>
              <a:t>	MC view many frozen butterflies in a museum; MD watch the butterfly fly.</a:t>
            </a:r>
            <a:endParaRPr lang="zh-CN" altLang="en-US" sz="2000" smtClean="0">
              <a:ea typeface="宋体" pitchFamily="2" charset="-122"/>
            </a:endParaRPr>
          </a:p>
        </p:txBody>
      </p:sp>
      <p:pic>
        <p:nvPicPr>
          <p:cNvPr id="20484" name="Picture 4" descr="E:\WORK2004-2005\新建文件夹\positions\canada company\bsi\interview\materials\fold_1bd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646363"/>
            <a:ext cx="335280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8B296C-B89C-476B-868B-2244EFBE394F}" type="slidenum">
              <a:rPr lang="zh-CN" altLang="en-US"/>
              <a:pPr/>
              <a:t>14</a:t>
            </a:fld>
            <a:endParaRPr lang="zh-CN" altLang="en-US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Molecular Dynamics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 sz="2000" b="1" smtClean="0">
                <a:ea typeface="HGP創英角ﾎﾟｯﾌﾟ体" pitchFamily="50" charset="-128"/>
              </a:rPr>
              <a:t>Algorithm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 sz="1800" smtClean="0">
                <a:ea typeface="HGP創英角ﾎﾟｯﾌﾟ体" pitchFamily="50" charset="-128"/>
              </a:rPr>
              <a:t>For atom </a:t>
            </a:r>
            <a:r>
              <a:rPr lang="en-US" altLang="ja-JP" sz="1800" i="1" smtClean="0">
                <a:ea typeface="HGP創英角ﾎﾟｯﾌﾟ体" pitchFamily="50" charset="-128"/>
              </a:rPr>
              <a:t>i, </a:t>
            </a:r>
            <a:r>
              <a:rPr lang="en-US" altLang="ja-JP" sz="1800" smtClean="0">
                <a:ea typeface="HGP創英角ﾎﾟｯﾌﾟ体" pitchFamily="50" charset="-128"/>
              </a:rPr>
              <a:t>Newton’s equation of motion is given by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altLang="ja-JP" sz="1800" smtClean="0">
                <a:ea typeface="HGP創英角ﾎﾟｯﾌﾟ体" pitchFamily="50" charset="-128"/>
              </a:rPr>
              <a:t>	</a:t>
            </a:r>
          </a:p>
          <a:p>
            <a:pPr lvl="1" eaLnBrk="1" hangingPunct="1">
              <a:lnSpc>
                <a:spcPct val="120000"/>
              </a:lnSpc>
            </a:pPr>
            <a:endParaRPr lang="en-US" altLang="ja-JP" sz="1800" smtClean="0">
              <a:ea typeface="HGP創英角ﾎﾟｯﾌﾟ体" pitchFamily="50" charset="-128"/>
            </a:endParaRP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altLang="ja-JP" sz="1800" smtClean="0">
                <a:ea typeface="HGP創英角ﾎﾟｯﾌﾟ体" pitchFamily="50" charset="-128"/>
              </a:rPr>
              <a:t>	Here, </a:t>
            </a:r>
            <a:r>
              <a:rPr lang="en-US" altLang="ja-JP" sz="1800" b="1" smtClean="0">
                <a:ea typeface="HGP創英角ﾎﾟｯﾌﾟ体" pitchFamily="50" charset="-128"/>
              </a:rPr>
              <a:t>r</a:t>
            </a:r>
            <a:r>
              <a:rPr lang="en-US" altLang="ja-JP" sz="1800" i="1" baseline="-25000" smtClean="0">
                <a:ea typeface="HGP創英角ﾎﾟｯﾌﾟ体" pitchFamily="50" charset="-128"/>
              </a:rPr>
              <a:t>i</a:t>
            </a:r>
            <a:r>
              <a:rPr lang="en-US" altLang="ja-JP" sz="1800" smtClean="0">
                <a:ea typeface="HGP創英角ﾎﾟｯﾌﾟ体" pitchFamily="50" charset="-128"/>
              </a:rPr>
              <a:t> and </a:t>
            </a:r>
            <a:r>
              <a:rPr lang="en-US" altLang="ja-JP" sz="1800" i="1" smtClean="0">
                <a:ea typeface="HGP創英角ﾎﾟｯﾌﾟ体" pitchFamily="50" charset="-128"/>
              </a:rPr>
              <a:t>m</a:t>
            </a:r>
            <a:r>
              <a:rPr lang="en-US" altLang="ja-JP" sz="1800" i="1" baseline="-25000" smtClean="0">
                <a:ea typeface="HGP創英角ﾎﾟｯﾌﾟ体" pitchFamily="50" charset="-128"/>
              </a:rPr>
              <a:t>i</a:t>
            </a:r>
            <a:r>
              <a:rPr lang="ja-JP" altLang="en-US" sz="1800" smtClean="0">
                <a:ea typeface="HGP創英角ﾎﾟｯﾌﾟ体" pitchFamily="50" charset="-128"/>
              </a:rPr>
              <a:t> </a:t>
            </a:r>
            <a:r>
              <a:rPr lang="en-US" altLang="ja-JP" sz="1800" smtClean="0">
                <a:ea typeface="HGP創英角ﾎﾟｯﾌﾟ体" pitchFamily="50" charset="-128"/>
              </a:rPr>
              <a:t>represent the position and mass of atom </a:t>
            </a:r>
            <a:r>
              <a:rPr lang="en-US" altLang="ja-JP" sz="1800" i="1" smtClean="0">
                <a:ea typeface="HGP創英角ﾎﾟｯﾌﾟ体" pitchFamily="50" charset="-128"/>
              </a:rPr>
              <a:t>i</a:t>
            </a:r>
            <a:r>
              <a:rPr lang="en-US" altLang="ja-JP" sz="1800" smtClean="0">
                <a:ea typeface="HGP創英角ﾎﾟｯﾌﾟ体" pitchFamily="50" charset="-128"/>
              </a:rPr>
              <a:t> and </a:t>
            </a:r>
            <a:r>
              <a:rPr lang="en-US" altLang="ja-JP" sz="1800" b="1" smtClean="0">
                <a:ea typeface="HGP創英角ﾎﾟｯﾌﾟ体" pitchFamily="50" charset="-128"/>
              </a:rPr>
              <a:t>F</a:t>
            </a:r>
            <a:r>
              <a:rPr lang="en-US" altLang="ja-JP" sz="1800" i="1" baseline="-25000" smtClean="0">
                <a:ea typeface="HGP創英角ﾎﾟｯﾌﾟ体" pitchFamily="50" charset="-128"/>
              </a:rPr>
              <a:t>i</a:t>
            </a:r>
            <a:r>
              <a:rPr lang="en-US" altLang="ja-JP" sz="1800" smtClean="0">
                <a:ea typeface="HGP創英角ﾎﾟｯﾌﾟ体" pitchFamily="50" charset="-128"/>
              </a:rPr>
              <a:t>(</a:t>
            </a:r>
            <a:r>
              <a:rPr lang="en-US" altLang="ja-JP" sz="1800" i="1" smtClean="0">
                <a:ea typeface="HGP創英角ﾎﾟｯﾌﾟ体" pitchFamily="50" charset="-128"/>
              </a:rPr>
              <a:t>t</a:t>
            </a:r>
            <a:r>
              <a:rPr lang="en-US" altLang="ja-JP" sz="1800" smtClean="0">
                <a:ea typeface="HGP創英角ﾎﾟｯﾌﾟ体" pitchFamily="50" charset="-128"/>
              </a:rPr>
              <a:t>) is the force on atom </a:t>
            </a:r>
            <a:r>
              <a:rPr lang="en-US" altLang="ja-JP" sz="1800" i="1" smtClean="0">
                <a:ea typeface="HGP創英角ﾎﾟｯﾌﾟ体" pitchFamily="50" charset="-128"/>
              </a:rPr>
              <a:t>i</a:t>
            </a:r>
            <a:r>
              <a:rPr lang="en-US" altLang="ja-JP" sz="1800" smtClean="0">
                <a:ea typeface="HGP創英角ﾎﾟｯﾌﾟ体" pitchFamily="50" charset="-128"/>
              </a:rPr>
              <a:t> at time </a:t>
            </a:r>
            <a:r>
              <a:rPr lang="en-US" altLang="ja-JP" sz="1800" i="1" smtClean="0">
                <a:ea typeface="HGP創英角ﾎﾟｯﾌﾟ体" pitchFamily="50" charset="-128"/>
              </a:rPr>
              <a:t>t</a:t>
            </a:r>
            <a:r>
              <a:rPr lang="en-US" altLang="ja-JP" sz="1800" smtClean="0">
                <a:ea typeface="HGP創英角ﾎﾟｯﾌﾟ体" pitchFamily="50" charset="-128"/>
              </a:rPr>
              <a:t>. </a:t>
            </a:r>
            <a:r>
              <a:rPr lang="zh-CN" altLang="en-US" sz="1800" smtClean="0">
                <a:ea typeface="HGP創英角ﾎﾟｯﾌﾟ体" pitchFamily="50" charset="-128"/>
              </a:rPr>
              <a:t> </a:t>
            </a:r>
            <a:r>
              <a:rPr lang="en-US" altLang="ja-JP" sz="1800" b="1" smtClean="0">
                <a:ea typeface="HGP創英角ﾎﾟｯﾌﾟ体" pitchFamily="50" charset="-128"/>
              </a:rPr>
              <a:t>F</a:t>
            </a:r>
            <a:r>
              <a:rPr lang="en-US" altLang="ja-JP" sz="1800" i="1" baseline="-25000" smtClean="0">
                <a:ea typeface="HGP創英角ﾎﾟｯﾌﾟ体" pitchFamily="50" charset="-128"/>
              </a:rPr>
              <a:t>i</a:t>
            </a:r>
            <a:r>
              <a:rPr lang="en-US" altLang="ja-JP" sz="1800" smtClean="0">
                <a:ea typeface="HGP創英角ﾎﾟｯﾌﾟ体" pitchFamily="50" charset="-128"/>
              </a:rPr>
              <a:t>(</a:t>
            </a:r>
            <a:r>
              <a:rPr lang="en-US" altLang="ja-JP" sz="1800" i="1" smtClean="0">
                <a:ea typeface="HGP創英角ﾎﾟｯﾌﾟ体" pitchFamily="50" charset="-128"/>
              </a:rPr>
              <a:t>t</a:t>
            </a:r>
            <a:r>
              <a:rPr lang="en-US" altLang="ja-JP" sz="1800" smtClean="0">
                <a:ea typeface="HGP創英角ﾎﾟｯﾌﾟ体" pitchFamily="50" charset="-128"/>
              </a:rPr>
              <a:t>) can also be expressed as the gradient of the potential energy</a:t>
            </a:r>
          </a:p>
          <a:p>
            <a:pPr lvl="1" eaLnBrk="1" hangingPunct="1">
              <a:lnSpc>
                <a:spcPct val="120000"/>
              </a:lnSpc>
            </a:pPr>
            <a:endParaRPr lang="en-US" altLang="ja-JP" sz="1800" smtClean="0">
              <a:ea typeface="HGP創英角ﾎﾟｯﾌﾟ体" pitchFamily="50" charset="-128"/>
            </a:endParaRPr>
          </a:p>
          <a:p>
            <a:pPr lvl="1" eaLnBrk="1" hangingPunct="1">
              <a:lnSpc>
                <a:spcPct val="120000"/>
              </a:lnSpc>
            </a:pPr>
            <a:endParaRPr lang="en-US" altLang="ja-JP" sz="1800" smtClean="0">
              <a:ea typeface="HGP創英角ﾎﾟｯﾌﾟ体" pitchFamily="50" charset="-128"/>
            </a:endParaRP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altLang="ja-JP" sz="1800" i="1" smtClean="0">
                <a:solidFill>
                  <a:srgbClr val="FF0000"/>
                </a:solidFill>
                <a:ea typeface="HGP創英角ﾎﾟｯﾌﾟ体" pitchFamily="50" charset="-128"/>
              </a:rPr>
              <a:t>	V</a:t>
            </a:r>
            <a:r>
              <a:rPr lang="en-US" altLang="ja-JP" sz="1800" smtClean="0">
                <a:solidFill>
                  <a:srgbClr val="FF0000"/>
                </a:solidFill>
                <a:ea typeface="HGP創英角ﾎﾟｯﾌﾟ体" pitchFamily="50" charset="-128"/>
              </a:rPr>
              <a:t> is potential energy. Newton</a:t>
            </a:r>
            <a:r>
              <a:rPr lang="en-US" altLang="ja-JP" sz="1800" smtClean="0">
                <a:solidFill>
                  <a:srgbClr val="FF0000"/>
                </a:solidFill>
                <a:latin typeface="Tahoma" pitchFamily="34" charset="0"/>
                <a:ea typeface="HGP創英角ﾎﾟｯﾌﾟ体" pitchFamily="50" charset="-128"/>
              </a:rPr>
              <a:t>’</a:t>
            </a:r>
            <a:r>
              <a:rPr lang="en-US" altLang="ja-JP" sz="1800" smtClean="0">
                <a:solidFill>
                  <a:srgbClr val="FF0000"/>
                </a:solidFill>
                <a:ea typeface="HGP創英角ﾎﾟｯﾌﾟ体" pitchFamily="50" charset="-128"/>
              </a:rPr>
              <a:t>s equation of motion can then relate the derivative of the potential energy to the changes in position as a function of time.</a:t>
            </a:r>
            <a:endParaRPr lang="en-US" altLang="ja-JP" sz="1800" smtClean="0">
              <a:ea typeface="HGP創英角ﾎﾟｯﾌﾟ体" pitchFamily="50" charset="-128"/>
            </a:endParaRPr>
          </a:p>
        </p:txBody>
      </p:sp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428625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grpSp>
        <p:nvGrpSpPr>
          <p:cNvPr id="21509" name="Group 17"/>
          <p:cNvGrpSpPr>
            <a:grpSpLocks/>
          </p:cNvGrpSpPr>
          <p:nvPr/>
        </p:nvGrpSpPr>
        <p:grpSpPr bwMode="auto">
          <a:xfrm>
            <a:off x="2209800" y="2309813"/>
            <a:ext cx="4724400" cy="2490787"/>
            <a:chOff x="1392" y="1455"/>
            <a:chExt cx="2976" cy="1569"/>
          </a:xfrm>
        </p:grpSpPr>
        <p:grpSp>
          <p:nvGrpSpPr>
            <p:cNvPr id="21510" name="Group 5"/>
            <p:cNvGrpSpPr>
              <a:grpSpLocks/>
            </p:cNvGrpSpPr>
            <p:nvPr/>
          </p:nvGrpSpPr>
          <p:grpSpPr bwMode="auto">
            <a:xfrm>
              <a:off x="1392" y="1455"/>
              <a:ext cx="2592" cy="417"/>
              <a:chOff x="1392" y="1392"/>
              <a:chExt cx="2592" cy="417"/>
            </a:xfrm>
          </p:grpSpPr>
          <p:graphicFrame>
            <p:nvGraphicFramePr>
              <p:cNvPr id="21519" name="Object 6"/>
              <p:cNvGraphicFramePr>
                <a:graphicFrameLocks noChangeAspect="1"/>
              </p:cNvGraphicFramePr>
              <p:nvPr/>
            </p:nvGraphicFramePr>
            <p:xfrm>
              <a:off x="2880" y="1392"/>
              <a:ext cx="1104" cy="417"/>
            </p:xfrm>
            <a:graphic>
              <a:graphicData uri="http://schemas.openxmlformats.org/presentationml/2006/ole">
                <p:oleObj spid="_x0000_s21519" name="Equation" r:id="rId3" imgW="1143000" imgH="431800" progId="Equation.DSMT4">
                  <p:embed/>
                </p:oleObj>
              </a:graphicData>
            </a:graphic>
          </p:graphicFrame>
          <p:graphicFrame>
            <p:nvGraphicFramePr>
              <p:cNvPr id="21520" name="Object 7"/>
              <p:cNvGraphicFramePr>
                <a:graphicFrameLocks noChangeAspect="1"/>
              </p:cNvGraphicFramePr>
              <p:nvPr/>
            </p:nvGraphicFramePr>
            <p:xfrm>
              <a:off x="1392" y="1488"/>
              <a:ext cx="576" cy="231"/>
            </p:xfrm>
            <a:graphic>
              <a:graphicData uri="http://schemas.openxmlformats.org/presentationml/2006/ole">
                <p:oleObj spid="_x0000_s21520" name="Equation" r:id="rId4" imgW="571252" imgH="228501" progId="Equation.DSMT4">
                  <p:embed/>
                </p:oleObj>
              </a:graphicData>
            </a:graphic>
          </p:graphicFrame>
          <p:sp>
            <p:nvSpPr>
              <p:cNvPr id="519176" name="AutoShape 8"/>
              <p:cNvSpPr>
                <a:spLocks noChangeArrowheads="1"/>
              </p:cNvSpPr>
              <p:nvPr/>
            </p:nvSpPr>
            <p:spPr bwMode="auto">
              <a:xfrm>
                <a:off x="2400" y="1536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grpSp>
          <p:nvGrpSpPr>
            <p:cNvPr id="21511" name="Group 9"/>
            <p:cNvGrpSpPr>
              <a:grpSpLocks/>
            </p:cNvGrpSpPr>
            <p:nvPr/>
          </p:nvGrpSpPr>
          <p:grpSpPr bwMode="auto">
            <a:xfrm>
              <a:off x="1456" y="2615"/>
              <a:ext cx="2528" cy="409"/>
              <a:chOff x="1456" y="2423"/>
              <a:chExt cx="2528" cy="409"/>
            </a:xfrm>
          </p:grpSpPr>
          <p:graphicFrame>
            <p:nvGraphicFramePr>
              <p:cNvPr id="21516" name="Object 10"/>
              <p:cNvGraphicFramePr>
                <a:graphicFrameLocks noChangeAspect="1"/>
              </p:cNvGraphicFramePr>
              <p:nvPr/>
            </p:nvGraphicFramePr>
            <p:xfrm>
              <a:off x="1456" y="2536"/>
              <a:ext cx="608" cy="212"/>
            </p:xfrm>
            <a:graphic>
              <a:graphicData uri="http://schemas.openxmlformats.org/presentationml/2006/ole">
                <p:oleObj spid="_x0000_s21516" name="Equation" r:id="rId5" imgW="660400" imgH="228600" progId="Equation.DSMT4">
                  <p:embed/>
                </p:oleObj>
              </a:graphicData>
            </a:graphic>
          </p:graphicFrame>
          <p:graphicFrame>
            <p:nvGraphicFramePr>
              <p:cNvPr id="21517" name="Object 11"/>
              <p:cNvGraphicFramePr>
                <a:graphicFrameLocks noChangeAspect="1"/>
              </p:cNvGraphicFramePr>
              <p:nvPr/>
            </p:nvGraphicFramePr>
            <p:xfrm>
              <a:off x="2880" y="2423"/>
              <a:ext cx="1104" cy="409"/>
            </p:xfrm>
            <a:graphic>
              <a:graphicData uri="http://schemas.openxmlformats.org/presentationml/2006/ole">
                <p:oleObj spid="_x0000_s21517" name="Equation" r:id="rId6" imgW="1167893" imgH="431613" progId="Equation.DSMT4">
                  <p:embed/>
                </p:oleObj>
              </a:graphicData>
            </a:graphic>
          </p:graphicFrame>
          <p:sp>
            <p:nvSpPr>
              <p:cNvPr id="519180" name="AutoShape 12"/>
              <p:cNvSpPr>
                <a:spLocks noChangeArrowheads="1"/>
              </p:cNvSpPr>
              <p:nvPr/>
            </p:nvSpPr>
            <p:spPr bwMode="auto">
              <a:xfrm>
                <a:off x="2400" y="2556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519181" name="Text Box 13"/>
            <p:cNvSpPr txBox="1">
              <a:spLocks noChangeArrowheads="1"/>
            </p:cNvSpPr>
            <p:nvPr/>
          </p:nvSpPr>
          <p:spPr bwMode="auto">
            <a:xfrm>
              <a:off x="2064" y="1584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1200">
                  <a:ea typeface="宋体" pitchFamily="2" charset="-122"/>
                </a:rPr>
                <a:t>(1)</a:t>
              </a:r>
            </a:p>
          </p:txBody>
        </p:sp>
        <p:sp>
          <p:nvSpPr>
            <p:cNvPr id="519182" name="Text Box 14"/>
            <p:cNvSpPr txBox="1">
              <a:spLocks noChangeArrowheads="1"/>
            </p:cNvSpPr>
            <p:nvPr/>
          </p:nvSpPr>
          <p:spPr bwMode="auto">
            <a:xfrm>
              <a:off x="4080" y="1584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1200">
                  <a:ea typeface="宋体" pitchFamily="2" charset="-122"/>
                </a:rPr>
                <a:t>(2)</a:t>
              </a:r>
            </a:p>
          </p:txBody>
        </p:sp>
        <p:sp>
          <p:nvSpPr>
            <p:cNvPr id="519183" name="Text Box 15"/>
            <p:cNvSpPr txBox="1">
              <a:spLocks noChangeArrowheads="1"/>
            </p:cNvSpPr>
            <p:nvPr/>
          </p:nvSpPr>
          <p:spPr bwMode="auto">
            <a:xfrm>
              <a:off x="4128" y="2707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1200">
                  <a:ea typeface="宋体" pitchFamily="2" charset="-122"/>
                </a:rPr>
                <a:t>(4)</a:t>
              </a:r>
            </a:p>
          </p:txBody>
        </p:sp>
        <p:sp>
          <p:nvSpPr>
            <p:cNvPr id="519184" name="Text Box 16"/>
            <p:cNvSpPr txBox="1">
              <a:spLocks noChangeArrowheads="1"/>
            </p:cNvSpPr>
            <p:nvPr/>
          </p:nvSpPr>
          <p:spPr bwMode="auto">
            <a:xfrm>
              <a:off x="2112" y="2755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1200">
                  <a:ea typeface="宋体" pitchFamily="2" charset="-122"/>
                </a:rPr>
                <a:t>(3)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F84418-F6E0-460B-9B62-4333AB83E30F}" type="slidenum">
              <a:rPr lang="zh-CN" altLang="en-US"/>
              <a:pPr/>
              <a:t>15</a:t>
            </a:fld>
            <a:endParaRPr lang="zh-CN" altLang="en-US"/>
          </a:p>
        </p:txBody>
      </p:sp>
      <p:sp>
        <p:nvSpPr>
          <p:cNvPr id="520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Molecular Dynamics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520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8153400" cy="50292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ja-JP" sz="1800" b="1" smtClean="0">
                <a:ea typeface="HGP創英角ﾎﾟｯﾌﾟ体" pitchFamily="50" charset="-128"/>
              </a:rPr>
              <a:t>Algorithm (continue)</a:t>
            </a:r>
            <a:endParaRPr lang="en-US" altLang="zh-CN" sz="1600" b="1" smtClean="0">
              <a:ea typeface="HGP創英角ﾎﾟｯﾌﾟ体" pitchFamily="50" charset="-128"/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altLang="zh-CN" sz="1600" smtClean="0">
                <a:ea typeface="HGP創英角ﾎﾟｯﾌﾟ体" pitchFamily="50" charset="-128"/>
              </a:rPr>
              <a:t>To obtain the movement trajectory of atom, numerous numerical algorithms have been developed for </a:t>
            </a:r>
            <a:r>
              <a:rPr lang="en-US" altLang="zh-CN" sz="1600" smtClean="0">
                <a:solidFill>
                  <a:srgbClr val="FF0000"/>
                </a:solidFill>
                <a:ea typeface="HGP創英角ﾎﾟｯﾌﾟ体" pitchFamily="50" charset="-128"/>
              </a:rPr>
              <a:t>integrating the equations of motion</a:t>
            </a:r>
            <a:r>
              <a:rPr lang="en-US" altLang="zh-CN" sz="1600" smtClean="0">
                <a:ea typeface="HGP創英角ﾎﾟｯﾌﾟ体" pitchFamily="50" charset="-128"/>
              </a:rPr>
              <a:t>. (Verlet algorithm, Leap-frog algorithm)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US" altLang="zh-CN" sz="1600" smtClean="0">
                <a:ea typeface="HGP創英角ﾎﾟｯﾌﾟ体" pitchFamily="50" charset="-128"/>
              </a:rPr>
              <a:t>	</a:t>
            </a:r>
            <a:r>
              <a:rPr lang="en-US" altLang="zh-CN" sz="1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Verlet algorithm</a:t>
            </a:r>
            <a:r>
              <a:rPr lang="en-US" altLang="zh-CN" sz="1600" smtClean="0">
                <a:ea typeface="HGP創英角ﾎﾟｯﾌﾟ体" pitchFamily="50" charset="-128"/>
              </a:rPr>
              <a:t> 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US" altLang="zh-CN" sz="1600" smtClean="0">
                <a:ea typeface="HGP創英角ﾎﾟｯﾌﾟ体" pitchFamily="50" charset="-128"/>
              </a:rPr>
              <a:t>	The algorithm uses the positions and accelerations at time </a:t>
            </a:r>
            <a:r>
              <a:rPr lang="en-US" altLang="zh-CN" sz="1600" i="1" smtClean="0">
                <a:ea typeface="HGP創英角ﾎﾟｯﾌﾟ体" pitchFamily="50" charset="-128"/>
              </a:rPr>
              <a:t>t</a:t>
            </a:r>
            <a:r>
              <a:rPr lang="en-US" altLang="zh-CN" sz="1600" smtClean="0">
                <a:ea typeface="HGP創英角ﾎﾟｯﾌﾟ体" pitchFamily="50" charset="-128"/>
              </a:rPr>
              <a:t>, and the positions from the previous step               to calculate the new positions</a:t>
            </a:r>
          </a:p>
          <a:p>
            <a:pPr lvl="2" eaLnBrk="1" hangingPunct="1">
              <a:lnSpc>
                <a:spcPct val="130000"/>
              </a:lnSpc>
              <a:buFont typeface="Wingdings" pitchFamily="2" charset="2"/>
              <a:buNone/>
            </a:pPr>
            <a:endParaRPr lang="zh-CN" altLang="en-US" sz="1600" smtClean="0">
              <a:ea typeface="HGP創英角ﾎﾟｯﾌﾟ体" pitchFamily="50" charset="-128"/>
            </a:endParaRP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US" altLang="zh-CN" sz="1600" smtClean="0">
                <a:ea typeface="HGP創英角ﾎﾟｯﾌﾟ体" pitchFamily="50" charset="-128"/>
              </a:rPr>
              <a:t>	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US" altLang="zh-CN" sz="1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	Selection of time step</a:t>
            </a:r>
            <a:r>
              <a:rPr lang="en-US" altLang="zh-CN" sz="1600" smtClean="0">
                <a:ea typeface="HGP創英角ﾎﾟｯﾌﾟ体" pitchFamily="50" charset="-128"/>
              </a:rPr>
              <a:t> 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US" altLang="zh-CN" sz="1600" smtClean="0">
                <a:ea typeface="HGP創英角ﾎﾟｯﾌﾟ体" pitchFamily="50" charset="-128"/>
              </a:rPr>
              <a:t>	Time step      is approximately one order of magnitude smaller than the fastest motion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US" altLang="zh-CN" sz="1600" smtClean="0">
                <a:ea typeface="HGP創英角ﾎﾟｯﾌﾟ体" pitchFamily="50" charset="-128"/>
              </a:rPr>
              <a:t>	Hydrogen vibration ~ 10 fs (10</a:t>
            </a:r>
            <a:r>
              <a:rPr lang="en-US" altLang="zh-CN" sz="1600" baseline="30000" smtClean="0">
                <a:ea typeface="HGP創英角ﾎﾟｯﾌﾟ体" pitchFamily="50" charset="-128"/>
              </a:rPr>
              <a:t>-15 </a:t>
            </a:r>
            <a:r>
              <a:rPr lang="en-US" altLang="zh-CN" sz="1600" smtClean="0">
                <a:ea typeface="HGP創英角ﾎﾟｯﾌﾟ体" pitchFamily="50" charset="-128"/>
              </a:rPr>
              <a:t>s), time step = 1fs</a:t>
            </a:r>
          </a:p>
        </p:txBody>
      </p:sp>
      <p:sp>
        <p:nvSpPr>
          <p:cNvPr id="520196" name="Rectangle 1028"/>
          <p:cNvSpPr>
            <a:spLocks noChangeArrowheads="1"/>
          </p:cNvSpPr>
          <p:nvPr/>
        </p:nvSpPr>
        <p:spPr bwMode="auto">
          <a:xfrm>
            <a:off x="3481388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20199" name="Rectangle 1031"/>
          <p:cNvSpPr>
            <a:spLocks noChangeArrowheads="1"/>
          </p:cNvSpPr>
          <p:nvPr/>
        </p:nvSpPr>
        <p:spPr bwMode="auto">
          <a:xfrm>
            <a:off x="4481513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20202" name="Rectangle 1034"/>
          <p:cNvSpPr>
            <a:spLocks noChangeArrowheads="1"/>
          </p:cNvSpPr>
          <p:nvPr/>
        </p:nvSpPr>
        <p:spPr bwMode="auto">
          <a:xfrm>
            <a:off x="4300538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grpSp>
        <p:nvGrpSpPr>
          <p:cNvPr id="22535" name="Group 1035"/>
          <p:cNvGrpSpPr>
            <a:grpSpLocks/>
          </p:cNvGrpSpPr>
          <p:nvPr/>
        </p:nvGrpSpPr>
        <p:grpSpPr bwMode="auto">
          <a:xfrm>
            <a:off x="2730500" y="3721100"/>
            <a:ext cx="3975100" cy="1739900"/>
            <a:chOff x="1720" y="2344"/>
            <a:chExt cx="2504" cy="1096"/>
          </a:xfrm>
        </p:grpSpPr>
        <p:graphicFrame>
          <p:nvGraphicFramePr>
            <p:cNvPr id="22536" name="Object 1029"/>
            <p:cNvGraphicFramePr>
              <a:graphicFrameLocks noChangeAspect="1"/>
            </p:cNvGraphicFramePr>
            <p:nvPr/>
          </p:nvGraphicFramePr>
          <p:xfrm>
            <a:off x="1920" y="2592"/>
            <a:ext cx="2304" cy="241"/>
          </p:xfrm>
          <a:graphic>
            <a:graphicData uri="http://schemas.openxmlformats.org/presentationml/2006/ole">
              <p:oleObj spid="_x0000_s22536" r:id="rId3" imgW="2184400" imgH="228600" progId="Equation.DSMT4">
                <p:embed/>
              </p:oleObj>
            </a:graphicData>
          </a:graphic>
        </p:graphicFrame>
        <p:graphicFrame>
          <p:nvGraphicFramePr>
            <p:cNvPr id="22537" name="Object 1030"/>
            <p:cNvGraphicFramePr>
              <a:graphicFrameLocks noChangeAspect="1"/>
            </p:cNvGraphicFramePr>
            <p:nvPr/>
          </p:nvGraphicFramePr>
          <p:xfrm>
            <a:off x="1720" y="3264"/>
            <a:ext cx="176" cy="176"/>
          </p:xfrm>
          <a:graphic>
            <a:graphicData uri="http://schemas.openxmlformats.org/presentationml/2006/ole">
              <p:oleObj spid="_x0000_s22537" r:id="rId4" imgW="177492" imgH="177492" progId="Equation.DSMT4">
                <p:embed/>
              </p:oleObj>
            </a:graphicData>
          </a:graphic>
        </p:graphicFrame>
        <p:graphicFrame>
          <p:nvGraphicFramePr>
            <p:cNvPr id="22538" name="Object 1033"/>
            <p:cNvGraphicFramePr>
              <a:graphicFrameLocks noChangeAspect="1"/>
            </p:cNvGraphicFramePr>
            <p:nvPr/>
          </p:nvGraphicFramePr>
          <p:xfrm>
            <a:off x="2448" y="2344"/>
            <a:ext cx="472" cy="174"/>
          </p:xfrm>
          <a:graphic>
            <a:graphicData uri="http://schemas.openxmlformats.org/presentationml/2006/ole">
              <p:oleObj spid="_x0000_s22538" r:id="rId5" imgW="545626" imgH="203024" progId="Equation.DSMT4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79585F-F21A-45B5-8A4B-4CD4752E2762}" type="slidenum">
              <a:rPr lang="zh-CN" altLang="en-US"/>
              <a:pPr/>
              <a:t>16</a:t>
            </a:fld>
            <a:endParaRPr lang="zh-CN" alt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Molecular Dynamics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848600" cy="5105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1800" b="1" smtClean="0">
                <a:ea typeface="宋体" pitchFamily="2" charset="-122"/>
              </a:rPr>
              <a:t>MD Software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600" smtClean="0">
                <a:solidFill>
                  <a:srgbClr val="FF0000"/>
                </a:solidFill>
                <a:ea typeface="宋体" pitchFamily="2" charset="-122"/>
              </a:rPr>
              <a:t>CHARMM</a:t>
            </a:r>
            <a:r>
              <a:rPr lang="en-US" altLang="zh-CN" sz="1600" smtClean="0">
                <a:ea typeface="宋体" pitchFamily="2" charset="-122"/>
              </a:rPr>
              <a:t> </a:t>
            </a:r>
            <a:r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 pitchFamily="34" charset="0"/>
              </a:rPr>
              <a:t>(Chemistry at HARvard Molecular Mechanics) is a program for macromolecular simulations, including energy minimization, molecular dynamics and Monte Carlo simulations.</a:t>
            </a:r>
            <a:endParaRPr lang="en-US" altLang="zh-CN" sz="1600" smtClean="0">
              <a:ea typeface="宋体" pitchFamily="2" charset="-122"/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altLang="zh-CN" sz="1600" smtClean="0">
                <a:solidFill>
                  <a:srgbClr val="FF0000"/>
                </a:solidFill>
                <a:ea typeface="宋体" pitchFamily="2" charset="-122"/>
              </a:rPr>
              <a:t>NAMD </a:t>
            </a:r>
            <a:r>
              <a:rPr lang="en-US" altLang="zh-CN" sz="1600" smtClean="0">
                <a:ea typeface="宋体" pitchFamily="2" charset="-122"/>
              </a:rPr>
              <a:t>is a parallel molecular dynamics code designed for high-performance simulation of large biomolecular systems.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US" altLang="zh-CN" sz="1600" smtClean="0">
                <a:solidFill>
                  <a:srgbClr val="FF0000"/>
                </a:solidFill>
                <a:ea typeface="宋体" pitchFamily="2" charset="-122"/>
              </a:rPr>
              <a:t>	</a:t>
            </a:r>
            <a:r>
              <a:rPr lang="en-US" altLang="zh-CN" sz="1600" smtClean="0">
                <a:ea typeface="宋体" pitchFamily="2" charset="-122"/>
              </a:rPr>
              <a:t>http://www.ks.uiuc.edu/Research/namd/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800" b="1" smtClean="0">
                <a:ea typeface="宋体" pitchFamily="2" charset="-122"/>
              </a:rPr>
              <a:t>Application in PSP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600" smtClean="0">
                <a:ea typeface="宋体" pitchFamily="2" charset="-122"/>
              </a:rPr>
              <a:t>Advantage: Deterministic; Provide details of the folding process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600" smtClean="0">
                <a:ea typeface="宋体" pitchFamily="2" charset="-122"/>
              </a:rPr>
              <a:t>Limitation: The protein folding reactions take place at m</a:t>
            </a:r>
            <a:r>
              <a:rPr lang="en-US" altLang="zh-CN" sz="1600" smtClean="0">
                <a:ea typeface="宋体" pitchFamily="2" charset="-122"/>
                <a:sym typeface="Symbol" pitchFamily="18" charset="2"/>
              </a:rPr>
              <a:t>s</a:t>
            </a:r>
            <a:r>
              <a:rPr lang="en-US" altLang="zh-CN" sz="1600" smtClean="0">
                <a:ea typeface="宋体" pitchFamily="2" charset="-122"/>
              </a:rPr>
              <a:t> level, which is at the limit of accessible simulation times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ja-JP" sz="1600" smtClean="0">
                <a:solidFill>
                  <a:srgbClr val="FF0000"/>
                </a:solidFill>
                <a:latin typeface="Tahoma" pitchFamily="34" charset="0"/>
                <a:ea typeface="HGP創英角ﾎﾟｯﾌﾟ体" pitchFamily="50" charset="-128"/>
              </a:rPr>
              <a:t>	It is still difficult to simulate a whole process of a protein folding using the conventional MD method.</a:t>
            </a:r>
            <a:endParaRPr kumimoji="1" lang="en-US" altLang="zh-CN" sz="1600" smtClean="0">
              <a:solidFill>
                <a:srgbClr val="FF0000"/>
              </a:solidFill>
              <a:latin typeface="Tahoma" pitchFamily="34" charset="0"/>
              <a:ea typeface="HGP創英角ﾎﾟｯﾌﾟ体" pitchFamily="50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340D0B-8EC3-4EE3-AF9F-CADF2096810A}" type="slidenum">
              <a:rPr lang="zh-CN" altLang="en-US"/>
              <a:pPr/>
              <a:t>17</a:t>
            </a:fld>
            <a:endParaRPr lang="zh-CN" altLang="en-US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638" y="322263"/>
            <a:ext cx="8031162" cy="612775"/>
          </a:xfrm>
        </p:spPr>
        <p:txBody>
          <a:bodyPr/>
          <a:lstStyle/>
          <a:p>
            <a:pPr algn="ctr" eaLnBrk="1" hangingPunct="1"/>
            <a:r>
              <a:rPr lang="en-US" altLang="ja-JP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Time Scales of Protein Motions and MD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HGP創英角ﾎﾟｯﾌﾟ体" pitchFamily="50" charset="-128"/>
            </a:endParaRPr>
          </a:p>
        </p:txBody>
      </p:sp>
      <p:sp>
        <p:nvSpPr>
          <p:cNvPr id="484357" name="Text Box 5"/>
          <p:cNvSpPr txBox="1">
            <a:spLocks noChangeArrowheads="1"/>
          </p:cNvSpPr>
          <p:nvPr/>
        </p:nvSpPr>
        <p:spPr bwMode="auto">
          <a:xfrm>
            <a:off x="3581400" y="5334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ja-JP" sz="2400" b="1">
                <a:solidFill>
                  <a:schemeClr val="tx1"/>
                </a:solidFill>
                <a:latin typeface="Tahoma" charset="0"/>
                <a:ea typeface="HGP創英角ﾎﾟｯﾌﾟ体" charset="0"/>
              </a:rPr>
              <a:t>MD Time Scale</a:t>
            </a:r>
          </a:p>
        </p:txBody>
      </p:sp>
      <p:grpSp>
        <p:nvGrpSpPr>
          <p:cNvPr id="24580" name="Group 6"/>
          <p:cNvGrpSpPr>
            <a:grpSpLocks/>
          </p:cNvGrpSpPr>
          <p:nvPr/>
        </p:nvGrpSpPr>
        <p:grpSpPr bwMode="auto">
          <a:xfrm>
            <a:off x="387350" y="3683000"/>
            <a:ext cx="8378825" cy="1174750"/>
            <a:chOff x="244" y="2454"/>
            <a:chExt cx="5278" cy="740"/>
          </a:xfrm>
        </p:grpSpPr>
        <p:grpSp>
          <p:nvGrpSpPr>
            <p:cNvPr id="24610" name="Group 7"/>
            <p:cNvGrpSpPr>
              <a:grpSpLocks/>
            </p:cNvGrpSpPr>
            <p:nvPr/>
          </p:nvGrpSpPr>
          <p:grpSpPr bwMode="auto">
            <a:xfrm>
              <a:off x="583" y="2454"/>
              <a:ext cx="4844" cy="279"/>
              <a:chOff x="234" y="2925"/>
              <a:chExt cx="4844" cy="279"/>
            </a:xfrm>
          </p:grpSpPr>
          <p:grpSp>
            <p:nvGrpSpPr>
              <p:cNvPr id="24623" name="Group 8"/>
              <p:cNvGrpSpPr>
                <a:grpSpLocks/>
              </p:cNvGrpSpPr>
              <p:nvPr/>
            </p:nvGrpSpPr>
            <p:grpSpPr bwMode="auto">
              <a:xfrm>
                <a:off x="234" y="2925"/>
                <a:ext cx="4844" cy="279"/>
                <a:chOff x="234" y="2925"/>
                <a:chExt cx="4844" cy="279"/>
              </a:xfrm>
            </p:grpSpPr>
            <p:sp>
              <p:nvSpPr>
                <p:cNvPr id="484361" name="Line 9"/>
                <p:cNvSpPr>
                  <a:spLocks noChangeShapeType="1"/>
                </p:cNvSpPr>
                <p:nvPr/>
              </p:nvSpPr>
              <p:spPr bwMode="auto">
                <a:xfrm>
                  <a:off x="234" y="3058"/>
                  <a:ext cx="48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84362" name="Line 10"/>
                <p:cNvSpPr>
                  <a:spLocks noChangeShapeType="1"/>
                </p:cNvSpPr>
                <p:nvPr/>
              </p:nvSpPr>
              <p:spPr bwMode="auto">
                <a:xfrm>
                  <a:off x="243" y="2925"/>
                  <a:ext cx="0" cy="2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84363" name="Line 11"/>
                <p:cNvSpPr>
                  <a:spLocks noChangeShapeType="1"/>
                </p:cNvSpPr>
                <p:nvPr/>
              </p:nvSpPr>
              <p:spPr bwMode="auto">
                <a:xfrm>
                  <a:off x="1124" y="2929"/>
                  <a:ext cx="0" cy="2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84364" name="Line 12"/>
                <p:cNvSpPr>
                  <a:spLocks noChangeShapeType="1"/>
                </p:cNvSpPr>
                <p:nvPr/>
              </p:nvSpPr>
              <p:spPr bwMode="auto">
                <a:xfrm>
                  <a:off x="2002" y="2929"/>
                  <a:ext cx="0" cy="2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84365" name="Line 13"/>
                <p:cNvSpPr>
                  <a:spLocks noChangeShapeType="1"/>
                </p:cNvSpPr>
                <p:nvPr/>
              </p:nvSpPr>
              <p:spPr bwMode="auto">
                <a:xfrm>
                  <a:off x="2882" y="2929"/>
                  <a:ext cx="0" cy="2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84366" name="Line 14"/>
                <p:cNvSpPr>
                  <a:spLocks noChangeShapeType="1"/>
                </p:cNvSpPr>
                <p:nvPr/>
              </p:nvSpPr>
              <p:spPr bwMode="auto">
                <a:xfrm>
                  <a:off x="3749" y="2928"/>
                  <a:ext cx="0" cy="2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84367" name="Line 15"/>
                <p:cNvSpPr>
                  <a:spLocks noChangeShapeType="1"/>
                </p:cNvSpPr>
                <p:nvPr/>
              </p:nvSpPr>
              <p:spPr bwMode="auto">
                <a:xfrm>
                  <a:off x="4627" y="2930"/>
                  <a:ext cx="0" cy="2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484368" name="Line 16"/>
              <p:cNvSpPr>
                <a:spLocks noChangeShapeType="1"/>
              </p:cNvSpPr>
              <p:nvPr/>
            </p:nvSpPr>
            <p:spPr bwMode="auto">
              <a:xfrm>
                <a:off x="536" y="3060"/>
                <a:ext cx="0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4369" name="Line 17"/>
              <p:cNvSpPr>
                <a:spLocks noChangeShapeType="1"/>
              </p:cNvSpPr>
              <p:nvPr/>
            </p:nvSpPr>
            <p:spPr bwMode="auto">
              <a:xfrm>
                <a:off x="830" y="3054"/>
                <a:ext cx="0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4370" name="Line 18"/>
              <p:cNvSpPr>
                <a:spLocks noChangeShapeType="1"/>
              </p:cNvSpPr>
              <p:nvPr/>
            </p:nvSpPr>
            <p:spPr bwMode="auto">
              <a:xfrm>
                <a:off x="1416" y="3062"/>
                <a:ext cx="0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4371" name="Line 19"/>
              <p:cNvSpPr>
                <a:spLocks noChangeShapeType="1"/>
              </p:cNvSpPr>
              <p:nvPr/>
            </p:nvSpPr>
            <p:spPr bwMode="auto">
              <a:xfrm>
                <a:off x="1709" y="3054"/>
                <a:ext cx="0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4372" name="Line 20"/>
              <p:cNvSpPr>
                <a:spLocks noChangeShapeType="1"/>
              </p:cNvSpPr>
              <p:nvPr/>
            </p:nvSpPr>
            <p:spPr bwMode="auto">
              <a:xfrm>
                <a:off x="2294" y="3062"/>
                <a:ext cx="0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4373" name="Line 21"/>
              <p:cNvSpPr>
                <a:spLocks noChangeShapeType="1"/>
              </p:cNvSpPr>
              <p:nvPr/>
            </p:nvSpPr>
            <p:spPr bwMode="auto">
              <a:xfrm>
                <a:off x="2586" y="3062"/>
                <a:ext cx="0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4374" name="Line 22"/>
              <p:cNvSpPr>
                <a:spLocks noChangeShapeType="1"/>
              </p:cNvSpPr>
              <p:nvPr/>
            </p:nvSpPr>
            <p:spPr bwMode="auto">
              <a:xfrm>
                <a:off x="3172" y="3053"/>
                <a:ext cx="0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4375" name="Line 23"/>
              <p:cNvSpPr>
                <a:spLocks noChangeShapeType="1"/>
              </p:cNvSpPr>
              <p:nvPr/>
            </p:nvSpPr>
            <p:spPr bwMode="auto">
              <a:xfrm>
                <a:off x="3465" y="3062"/>
                <a:ext cx="0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4376" name="Line 24"/>
              <p:cNvSpPr>
                <a:spLocks noChangeShapeType="1"/>
              </p:cNvSpPr>
              <p:nvPr/>
            </p:nvSpPr>
            <p:spPr bwMode="auto">
              <a:xfrm>
                <a:off x="4051" y="3054"/>
                <a:ext cx="0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4377" name="Line 25"/>
              <p:cNvSpPr>
                <a:spLocks noChangeShapeType="1"/>
              </p:cNvSpPr>
              <p:nvPr/>
            </p:nvSpPr>
            <p:spPr bwMode="auto">
              <a:xfrm>
                <a:off x="4344" y="3055"/>
                <a:ext cx="0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4378" name="Line 26"/>
              <p:cNvSpPr>
                <a:spLocks noChangeShapeType="1"/>
              </p:cNvSpPr>
              <p:nvPr/>
            </p:nvSpPr>
            <p:spPr bwMode="auto">
              <a:xfrm>
                <a:off x="4929" y="3062"/>
                <a:ext cx="0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484379" name="Text Box 27"/>
            <p:cNvSpPr txBox="1">
              <a:spLocks noChangeArrowheads="1"/>
            </p:cNvSpPr>
            <p:nvPr/>
          </p:nvSpPr>
          <p:spPr bwMode="auto">
            <a:xfrm>
              <a:off x="340" y="2711"/>
              <a:ext cx="7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ja-JP" altLang="en-US" sz="24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10</a:t>
              </a:r>
              <a:r>
                <a:rPr kumimoji="1" lang="ja-JP" altLang="en-US" sz="2400" baseline="300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-15</a:t>
              </a:r>
            </a:p>
          </p:txBody>
        </p:sp>
        <p:sp>
          <p:nvSpPr>
            <p:cNvPr id="484380" name="Text Box 28"/>
            <p:cNvSpPr txBox="1">
              <a:spLocks noChangeArrowheads="1"/>
            </p:cNvSpPr>
            <p:nvPr/>
          </p:nvSpPr>
          <p:spPr bwMode="auto">
            <a:xfrm>
              <a:off x="2958" y="2712"/>
              <a:ext cx="7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ja-JP" altLang="en-US" sz="24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10</a:t>
              </a:r>
              <a:r>
                <a:rPr kumimoji="1" lang="ja-JP" altLang="en-US" sz="2400" baseline="300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-6</a:t>
              </a:r>
            </a:p>
          </p:txBody>
        </p:sp>
        <p:sp>
          <p:nvSpPr>
            <p:cNvPr id="484381" name="Text Box 29"/>
            <p:cNvSpPr txBox="1">
              <a:spLocks noChangeArrowheads="1"/>
            </p:cNvSpPr>
            <p:nvPr/>
          </p:nvSpPr>
          <p:spPr bwMode="auto">
            <a:xfrm>
              <a:off x="2078" y="2708"/>
              <a:ext cx="7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ja-JP" altLang="en-US" sz="24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10</a:t>
              </a:r>
              <a:r>
                <a:rPr kumimoji="1" lang="ja-JP" altLang="en-US" sz="2400" baseline="300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-9</a:t>
              </a:r>
            </a:p>
          </p:txBody>
        </p:sp>
        <p:sp>
          <p:nvSpPr>
            <p:cNvPr id="484382" name="Text Box 30"/>
            <p:cNvSpPr txBox="1">
              <a:spLocks noChangeArrowheads="1"/>
            </p:cNvSpPr>
            <p:nvPr/>
          </p:nvSpPr>
          <p:spPr bwMode="auto">
            <a:xfrm>
              <a:off x="1227" y="2712"/>
              <a:ext cx="7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ja-JP" altLang="en-US" sz="24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10</a:t>
              </a:r>
              <a:r>
                <a:rPr kumimoji="1" lang="ja-JP" altLang="en-US" sz="2400" baseline="300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-12</a:t>
              </a:r>
            </a:p>
          </p:txBody>
        </p:sp>
        <p:sp>
          <p:nvSpPr>
            <p:cNvPr id="484383" name="Text Box 31"/>
            <p:cNvSpPr txBox="1">
              <a:spLocks noChangeArrowheads="1"/>
            </p:cNvSpPr>
            <p:nvPr/>
          </p:nvSpPr>
          <p:spPr bwMode="auto">
            <a:xfrm>
              <a:off x="3802" y="2707"/>
              <a:ext cx="7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ja-JP" altLang="en-US" sz="24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10</a:t>
              </a:r>
              <a:r>
                <a:rPr kumimoji="1" lang="ja-JP" altLang="en-US" sz="2400" baseline="300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-3</a:t>
              </a:r>
            </a:p>
          </p:txBody>
        </p:sp>
        <p:sp>
          <p:nvSpPr>
            <p:cNvPr id="484384" name="Text Box 32"/>
            <p:cNvSpPr txBox="1">
              <a:spLocks noChangeArrowheads="1"/>
            </p:cNvSpPr>
            <p:nvPr/>
          </p:nvSpPr>
          <p:spPr bwMode="auto">
            <a:xfrm>
              <a:off x="4645" y="2708"/>
              <a:ext cx="7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ja-JP" altLang="en-US" sz="24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10</a:t>
              </a:r>
              <a:r>
                <a:rPr kumimoji="1" lang="ja-JP" altLang="en-US" sz="2400" baseline="300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0</a:t>
              </a:r>
            </a:p>
          </p:txBody>
        </p:sp>
        <p:sp>
          <p:nvSpPr>
            <p:cNvPr id="484385" name="Text Box 33"/>
            <p:cNvSpPr txBox="1">
              <a:spLocks noChangeArrowheads="1"/>
            </p:cNvSpPr>
            <p:nvPr/>
          </p:nvSpPr>
          <p:spPr bwMode="auto">
            <a:xfrm>
              <a:off x="4532" y="2962"/>
              <a:ext cx="9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ja-JP" altLang="en-US" sz="18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(</a:t>
              </a:r>
              <a:r>
                <a:rPr kumimoji="1" lang="en-US" altLang="ja-JP" sz="18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s)</a:t>
              </a:r>
              <a:endParaRPr kumimoji="1" lang="en-US" altLang="ja-JP" sz="1800" baseline="30000">
                <a:solidFill>
                  <a:schemeClr val="tx1"/>
                </a:solidFill>
                <a:latin typeface="Tahoma" pitchFamily="34" charset="0"/>
                <a:ea typeface="HGP創英角ﾎﾟｯﾌﾟ体" pitchFamily="50" charset="-128"/>
              </a:endParaRPr>
            </a:p>
          </p:txBody>
        </p:sp>
        <p:sp>
          <p:nvSpPr>
            <p:cNvPr id="484386" name="Text Box 34"/>
            <p:cNvSpPr txBox="1">
              <a:spLocks noChangeArrowheads="1"/>
            </p:cNvSpPr>
            <p:nvPr/>
          </p:nvSpPr>
          <p:spPr bwMode="auto">
            <a:xfrm>
              <a:off x="244" y="2954"/>
              <a:ext cx="9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ja-JP" altLang="en-US" sz="18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(</a:t>
              </a:r>
              <a:r>
                <a:rPr kumimoji="1" lang="en-US" altLang="ja-JP" sz="18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fs)</a:t>
              </a:r>
              <a:endParaRPr kumimoji="1" lang="en-US" altLang="ja-JP" sz="1800" baseline="30000">
                <a:solidFill>
                  <a:schemeClr val="tx1"/>
                </a:solidFill>
                <a:latin typeface="Tahoma" pitchFamily="34" charset="0"/>
                <a:ea typeface="HGP創英角ﾎﾟｯﾌﾟ体" pitchFamily="50" charset="-128"/>
              </a:endParaRPr>
            </a:p>
          </p:txBody>
        </p:sp>
        <p:sp>
          <p:nvSpPr>
            <p:cNvPr id="484387" name="Text Box 35"/>
            <p:cNvSpPr txBox="1">
              <a:spLocks noChangeArrowheads="1"/>
            </p:cNvSpPr>
            <p:nvPr/>
          </p:nvSpPr>
          <p:spPr bwMode="auto">
            <a:xfrm>
              <a:off x="1067" y="2962"/>
              <a:ext cx="9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ja-JP" altLang="en-US" sz="18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(</a:t>
              </a:r>
              <a:r>
                <a:rPr kumimoji="1" lang="en-US" altLang="ja-JP" sz="18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ps)</a:t>
              </a:r>
              <a:endParaRPr kumimoji="1" lang="en-US" altLang="ja-JP" sz="1800" baseline="30000">
                <a:solidFill>
                  <a:schemeClr val="tx1"/>
                </a:solidFill>
                <a:latin typeface="Tahoma" pitchFamily="34" charset="0"/>
                <a:ea typeface="HGP創英角ﾎﾟｯﾌﾟ体" pitchFamily="50" charset="-128"/>
              </a:endParaRPr>
            </a:p>
          </p:txBody>
        </p:sp>
        <p:sp>
          <p:nvSpPr>
            <p:cNvPr id="484388" name="Text Box 36"/>
            <p:cNvSpPr txBox="1">
              <a:spLocks noChangeArrowheads="1"/>
            </p:cNvSpPr>
            <p:nvPr/>
          </p:nvSpPr>
          <p:spPr bwMode="auto">
            <a:xfrm>
              <a:off x="2826" y="2955"/>
              <a:ext cx="9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ja-JP" altLang="en-US" sz="18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(</a:t>
              </a:r>
              <a:r>
                <a:rPr kumimoji="1" lang="en-US" altLang="ja-JP" sz="18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  <a:cs typeface="Tahoma" pitchFamily="34" charset="0"/>
                </a:rPr>
                <a:t>μ</a:t>
              </a:r>
              <a:r>
                <a:rPr kumimoji="1" lang="en-US" altLang="ja-JP" sz="18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s)</a:t>
              </a:r>
              <a:endParaRPr kumimoji="1" lang="en-US" altLang="ja-JP" sz="1800" baseline="30000">
                <a:solidFill>
                  <a:schemeClr val="tx1"/>
                </a:solidFill>
                <a:latin typeface="Tahoma" pitchFamily="34" charset="0"/>
                <a:ea typeface="HGP創英角ﾎﾟｯﾌﾟ体" pitchFamily="50" charset="-128"/>
              </a:endParaRPr>
            </a:p>
          </p:txBody>
        </p:sp>
        <p:sp>
          <p:nvSpPr>
            <p:cNvPr id="484389" name="Text Box 37"/>
            <p:cNvSpPr txBox="1">
              <a:spLocks noChangeArrowheads="1"/>
            </p:cNvSpPr>
            <p:nvPr/>
          </p:nvSpPr>
          <p:spPr bwMode="auto">
            <a:xfrm>
              <a:off x="1945" y="2955"/>
              <a:ext cx="9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ja-JP" altLang="en-US" sz="18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(</a:t>
              </a:r>
              <a:r>
                <a:rPr kumimoji="1" lang="en-US" altLang="ja-JP" sz="18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ns)</a:t>
              </a:r>
              <a:endParaRPr kumimoji="1" lang="en-US" altLang="ja-JP" sz="1800" baseline="30000">
                <a:solidFill>
                  <a:schemeClr val="tx1"/>
                </a:solidFill>
                <a:latin typeface="Tahoma" pitchFamily="34" charset="0"/>
                <a:ea typeface="HGP創英角ﾎﾟｯﾌﾟ体" pitchFamily="50" charset="-128"/>
              </a:endParaRPr>
            </a:p>
          </p:txBody>
        </p:sp>
        <p:sp>
          <p:nvSpPr>
            <p:cNvPr id="484390" name="Text Box 38"/>
            <p:cNvSpPr txBox="1">
              <a:spLocks noChangeArrowheads="1"/>
            </p:cNvSpPr>
            <p:nvPr/>
          </p:nvSpPr>
          <p:spPr bwMode="auto">
            <a:xfrm>
              <a:off x="3683" y="2963"/>
              <a:ext cx="9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ja-JP" altLang="en-US" sz="18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(</a:t>
              </a:r>
              <a:r>
                <a:rPr kumimoji="1" lang="en-US" altLang="ja-JP" sz="1800">
                  <a:solidFill>
                    <a:schemeClr val="tx1"/>
                  </a:solidFill>
                  <a:latin typeface="Tahoma" pitchFamily="34" charset="0"/>
                  <a:ea typeface="HGP創英角ﾎﾟｯﾌﾟ体" pitchFamily="50" charset="-128"/>
                </a:rPr>
                <a:t>ms)</a:t>
              </a:r>
              <a:endParaRPr kumimoji="1" lang="en-US" altLang="ja-JP" sz="1800" baseline="30000">
                <a:solidFill>
                  <a:schemeClr val="tx1"/>
                </a:solidFill>
                <a:latin typeface="Tahoma" pitchFamily="34" charset="0"/>
                <a:ea typeface="HGP創英角ﾎﾟｯﾌﾟ体" pitchFamily="50" charset="-128"/>
              </a:endParaRPr>
            </a:p>
          </p:txBody>
        </p:sp>
      </p:grpSp>
      <p:grpSp>
        <p:nvGrpSpPr>
          <p:cNvPr id="24581" name="Group 39"/>
          <p:cNvGrpSpPr>
            <a:grpSpLocks/>
          </p:cNvGrpSpPr>
          <p:nvPr/>
        </p:nvGrpSpPr>
        <p:grpSpPr bwMode="auto">
          <a:xfrm>
            <a:off x="1379538" y="3479800"/>
            <a:ext cx="493712" cy="179388"/>
            <a:chOff x="1634" y="2086"/>
            <a:chExt cx="1123" cy="123"/>
          </a:xfrm>
        </p:grpSpPr>
        <p:sp>
          <p:nvSpPr>
            <p:cNvPr id="484392" name="Line 40"/>
            <p:cNvSpPr>
              <a:spLocks noChangeShapeType="1"/>
            </p:cNvSpPr>
            <p:nvPr/>
          </p:nvSpPr>
          <p:spPr bwMode="auto">
            <a:xfrm>
              <a:off x="1634" y="2153"/>
              <a:ext cx="112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4393" name="Line 41"/>
            <p:cNvSpPr>
              <a:spLocks noChangeShapeType="1"/>
            </p:cNvSpPr>
            <p:nvPr/>
          </p:nvSpPr>
          <p:spPr bwMode="auto">
            <a:xfrm>
              <a:off x="1656" y="2086"/>
              <a:ext cx="0" cy="12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4394" name="Line 42"/>
            <p:cNvSpPr>
              <a:spLocks noChangeShapeType="1"/>
            </p:cNvSpPr>
            <p:nvPr/>
          </p:nvSpPr>
          <p:spPr bwMode="auto">
            <a:xfrm>
              <a:off x="2739" y="2087"/>
              <a:ext cx="0" cy="12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24582" name="Group 43"/>
          <p:cNvGrpSpPr>
            <a:grpSpLocks/>
          </p:cNvGrpSpPr>
          <p:nvPr/>
        </p:nvGrpSpPr>
        <p:grpSpPr bwMode="auto">
          <a:xfrm>
            <a:off x="3303588" y="3481388"/>
            <a:ext cx="1392237" cy="179387"/>
            <a:chOff x="1634" y="2086"/>
            <a:chExt cx="1123" cy="123"/>
          </a:xfrm>
        </p:grpSpPr>
        <p:sp>
          <p:nvSpPr>
            <p:cNvPr id="484396" name="Line 44"/>
            <p:cNvSpPr>
              <a:spLocks noChangeShapeType="1"/>
            </p:cNvSpPr>
            <p:nvPr/>
          </p:nvSpPr>
          <p:spPr bwMode="auto">
            <a:xfrm>
              <a:off x="1634" y="2153"/>
              <a:ext cx="112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4397" name="Line 45"/>
            <p:cNvSpPr>
              <a:spLocks noChangeShapeType="1"/>
            </p:cNvSpPr>
            <p:nvPr/>
          </p:nvSpPr>
          <p:spPr bwMode="auto">
            <a:xfrm>
              <a:off x="1654" y="2086"/>
              <a:ext cx="0" cy="12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4398" name="Line 46"/>
            <p:cNvSpPr>
              <a:spLocks noChangeShapeType="1"/>
            </p:cNvSpPr>
            <p:nvPr/>
          </p:nvSpPr>
          <p:spPr bwMode="auto">
            <a:xfrm>
              <a:off x="2739" y="2087"/>
              <a:ext cx="0" cy="12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84399" name="Line 47"/>
          <p:cNvSpPr>
            <a:spLocks noChangeShapeType="1"/>
          </p:cNvSpPr>
          <p:nvPr/>
        </p:nvSpPr>
        <p:spPr bwMode="auto">
          <a:xfrm>
            <a:off x="6019800" y="3568700"/>
            <a:ext cx="24003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84400" name="Line 48"/>
          <p:cNvSpPr>
            <a:spLocks noChangeShapeType="1"/>
          </p:cNvSpPr>
          <p:nvPr/>
        </p:nvSpPr>
        <p:spPr bwMode="auto">
          <a:xfrm>
            <a:off x="6034088" y="3470275"/>
            <a:ext cx="0" cy="1778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84401" name="Line 49"/>
          <p:cNvSpPr>
            <a:spLocks noChangeShapeType="1"/>
          </p:cNvSpPr>
          <p:nvPr/>
        </p:nvSpPr>
        <p:spPr bwMode="auto">
          <a:xfrm>
            <a:off x="8410575" y="3471863"/>
            <a:ext cx="0" cy="1778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84402" name="Text Box 50"/>
          <p:cNvSpPr txBox="1">
            <a:spLocks noChangeArrowheads="1"/>
          </p:cNvSpPr>
          <p:nvPr/>
        </p:nvSpPr>
        <p:spPr bwMode="auto">
          <a:xfrm>
            <a:off x="838200" y="2932113"/>
            <a:ext cx="1905000" cy="3825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en-US" altLang="ja-JP" sz="1800">
                <a:solidFill>
                  <a:schemeClr val="tx1"/>
                </a:solidFill>
                <a:latin typeface="Tahoma" charset="0"/>
                <a:ea typeface="HGP創英角ﾎﾟｯﾌﾟ体" charset="0"/>
              </a:rPr>
              <a:t>Bond stretching</a:t>
            </a:r>
          </a:p>
        </p:txBody>
      </p:sp>
      <p:sp>
        <p:nvSpPr>
          <p:cNvPr id="484403" name="Text Box 51"/>
          <p:cNvSpPr txBox="1">
            <a:spLocks noChangeArrowheads="1"/>
          </p:cNvSpPr>
          <p:nvPr/>
        </p:nvSpPr>
        <p:spPr bwMode="auto">
          <a:xfrm>
            <a:off x="1219200" y="2438400"/>
            <a:ext cx="3200400" cy="3413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kumimoji="1" lang="en-US" altLang="ja-JP" sz="1800">
                <a:solidFill>
                  <a:schemeClr val="tx1"/>
                </a:solidFill>
                <a:latin typeface="Tahoma" charset="0"/>
                <a:ea typeface="HGP創英角ﾎﾟｯﾌﾟ体" charset="0"/>
              </a:rPr>
              <a:t>Elastic vibrations of proteins</a:t>
            </a:r>
          </a:p>
        </p:txBody>
      </p:sp>
      <p:sp>
        <p:nvSpPr>
          <p:cNvPr id="484404" name="Line 52"/>
          <p:cNvSpPr>
            <a:spLocks noChangeShapeType="1"/>
          </p:cNvSpPr>
          <p:nvPr/>
        </p:nvSpPr>
        <p:spPr bwMode="auto">
          <a:xfrm>
            <a:off x="1504950" y="3317875"/>
            <a:ext cx="98425" cy="271463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84405" name="Line 53"/>
          <p:cNvSpPr>
            <a:spLocks noChangeShapeType="1"/>
          </p:cNvSpPr>
          <p:nvPr/>
        </p:nvSpPr>
        <p:spPr bwMode="auto">
          <a:xfrm>
            <a:off x="2722563" y="2798763"/>
            <a:ext cx="1284287" cy="779462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84406" name="Line 54"/>
          <p:cNvSpPr>
            <a:spLocks noChangeShapeType="1"/>
          </p:cNvSpPr>
          <p:nvPr/>
        </p:nvSpPr>
        <p:spPr bwMode="auto">
          <a:xfrm flipV="1">
            <a:off x="7202488" y="3387725"/>
            <a:ext cx="146050" cy="173038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4591" name="Group 59"/>
          <p:cNvGrpSpPr>
            <a:grpSpLocks/>
          </p:cNvGrpSpPr>
          <p:nvPr/>
        </p:nvGrpSpPr>
        <p:grpSpPr bwMode="auto">
          <a:xfrm>
            <a:off x="4527550" y="3198813"/>
            <a:ext cx="493713" cy="179387"/>
            <a:chOff x="1634" y="2086"/>
            <a:chExt cx="1123" cy="123"/>
          </a:xfrm>
        </p:grpSpPr>
        <p:sp>
          <p:nvSpPr>
            <p:cNvPr id="484412" name="Line 60"/>
            <p:cNvSpPr>
              <a:spLocks noChangeShapeType="1"/>
            </p:cNvSpPr>
            <p:nvPr/>
          </p:nvSpPr>
          <p:spPr bwMode="auto">
            <a:xfrm>
              <a:off x="1634" y="2153"/>
              <a:ext cx="112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4413" name="Line 61"/>
            <p:cNvSpPr>
              <a:spLocks noChangeShapeType="1"/>
            </p:cNvSpPr>
            <p:nvPr/>
          </p:nvSpPr>
          <p:spPr bwMode="auto">
            <a:xfrm>
              <a:off x="1656" y="2086"/>
              <a:ext cx="0" cy="12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4414" name="Line 62"/>
            <p:cNvSpPr>
              <a:spLocks noChangeShapeType="1"/>
            </p:cNvSpPr>
            <p:nvPr/>
          </p:nvSpPr>
          <p:spPr bwMode="auto">
            <a:xfrm>
              <a:off x="2739" y="2087"/>
              <a:ext cx="0" cy="12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24592" name="Group 63"/>
          <p:cNvGrpSpPr>
            <a:grpSpLocks/>
          </p:cNvGrpSpPr>
          <p:nvPr/>
        </p:nvGrpSpPr>
        <p:grpSpPr bwMode="auto">
          <a:xfrm>
            <a:off x="5118100" y="3479800"/>
            <a:ext cx="493713" cy="179388"/>
            <a:chOff x="1634" y="2086"/>
            <a:chExt cx="1123" cy="123"/>
          </a:xfrm>
        </p:grpSpPr>
        <p:sp>
          <p:nvSpPr>
            <p:cNvPr id="484416" name="Line 64"/>
            <p:cNvSpPr>
              <a:spLocks noChangeShapeType="1"/>
            </p:cNvSpPr>
            <p:nvPr/>
          </p:nvSpPr>
          <p:spPr bwMode="auto">
            <a:xfrm>
              <a:off x="1634" y="2153"/>
              <a:ext cx="112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4417" name="Line 65"/>
            <p:cNvSpPr>
              <a:spLocks noChangeShapeType="1"/>
            </p:cNvSpPr>
            <p:nvPr/>
          </p:nvSpPr>
          <p:spPr bwMode="auto">
            <a:xfrm>
              <a:off x="1656" y="2086"/>
              <a:ext cx="0" cy="12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4418" name="Line 66"/>
            <p:cNvSpPr>
              <a:spLocks noChangeShapeType="1"/>
            </p:cNvSpPr>
            <p:nvPr/>
          </p:nvSpPr>
          <p:spPr bwMode="auto">
            <a:xfrm>
              <a:off x="2739" y="2087"/>
              <a:ext cx="0" cy="12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84419" name="Line 67"/>
          <p:cNvSpPr>
            <a:spLocks noChangeShapeType="1"/>
          </p:cNvSpPr>
          <p:nvPr/>
        </p:nvSpPr>
        <p:spPr bwMode="auto">
          <a:xfrm flipH="1">
            <a:off x="4784725" y="2195513"/>
            <a:ext cx="511175" cy="1109662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84420" name="Line 68"/>
          <p:cNvSpPr>
            <a:spLocks noChangeShapeType="1"/>
          </p:cNvSpPr>
          <p:nvPr/>
        </p:nvSpPr>
        <p:spPr bwMode="auto">
          <a:xfrm flipH="1">
            <a:off x="5341938" y="2782888"/>
            <a:ext cx="361950" cy="795337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84421" name="Text Box 69"/>
          <p:cNvSpPr txBox="1">
            <a:spLocks noChangeArrowheads="1"/>
          </p:cNvSpPr>
          <p:nvPr/>
        </p:nvSpPr>
        <p:spPr bwMode="auto">
          <a:xfrm>
            <a:off x="4694238" y="1833563"/>
            <a:ext cx="2741612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1" lang="en-US" altLang="ja-JP" sz="1800">
                <a:solidFill>
                  <a:srgbClr val="FF0000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α</a:t>
            </a:r>
            <a:r>
              <a:rPr kumimoji="1" lang="en-US" altLang="ja-JP" sz="1800">
                <a:solidFill>
                  <a:srgbClr val="FF0000"/>
                </a:solidFill>
                <a:latin typeface="Tahoma" pitchFamily="34" charset="0"/>
                <a:ea typeface="HGP創英角ﾎﾟｯﾌﾟ体" pitchFamily="50" charset="-128"/>
              </a:rPr>
              <a:t>-Helix folding</a:t>
            </a:r>
            <a:endParaRPr kumimoji="1" lang="ja-JP" altLang="en-US" sz="1800">
              <a:solidFill>
                <a:srgbClr val="FF0000"/>
              </a:solidFill>
              <a:latin typeface="Tahoma" pitchFamily="34" charset="0"/>
              <a:ea typeface="HGP創英角ﾎﾟｯﾌﾟ体" pitchFamily="50" charset="-128"/>
            </a:endParaRPr>
          </a:p>
        </p:txBody>
      </p:sp>
      <p:sp>
        <p:nvSpPr>
          <p:cNvPr id="484422" name="Text Box 70"/>
          <p:cNvSpPr txBox="1">
            <a:spLocks noChangeArrowheads="1"/>
          </p:cNvSpPr>
          <p:nvPr/>
        </p:nvSpPr>
        <p:spPr bwMode="auto">
          <a:xfrm>
            <a:off x="5338763" y="2428875"/>
            <a:ext cx="2741612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1" lang="en-US" altLang="ja-JP" sz="1800">
                <a:solidFill>
                  <a:srgbClr val="FF0000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β</a:t>
            </a:r>
            <a:r>
              <a:rPr kumimoji="1" lang="en-US" altLang="ja-JP" sz="1800">
                <a:solidFill>
                  <a:srgbClr val="FF0000"/>
                </a:solidFill>
                <a:latin typeface="Tahoma" pitchFamily="34" charset="0"/>
                <a:ea typeface="HGP創英角ﾎﾟｯﾌﾟ体" pitchFamily="50" charset="-128"/>
              </a:rPr>
              <a:t>-Hairpin</a:t>
            </a:r>
            <a:r>
              <a:rPr kumimoji="1" lang="ja-JP" altLang="en-US" sz="1800">
                <a:solidFill>
                  <a:srgbClr val="FF0000"/>
                </a:solidFill>
                <a:latin typeface="Tahoma" pitchFamily="34" charset="0"/>
                <a:ea typeface="HGP創英角ﾎﾟｯﾌﾟ体" pitchFamily="50" charset="-128"/>
              </a:rPr>
              <a:t> </a:t>
            </a:r>
            <a:r>
              <a:rPr kumimoji="1" lang="en-US" altLang="ja-JP" sz="1800">
                <a:solidFill>
                  <a:srgbClr val="FF0000"/>
                </a:solidFill>
                <a:latin typeface="Tahoma" pitchFamily="34" charset="0"/>
                <a:ea typeface="HGP創英角ﾎﾟｯﾌﾟ体" pitchFamily="50" charset="-128"/>
              </a:rPr>
              <a:t>folding</a:t>
            </a:r>
          </a:p>
        </p:txBody>
      </p:sp>
      <p:sp>
        <p:nvSpPr>
          <p:cNvPr id="484423" name="Text Box 71"/>
          <p:cNvSpPr txBox="1">
            <a:spLocks noChangeArrowheads="1"/>
          </p:cNvSpPr>
          <p:nvPr/>
        </p:nvSpPr>
        <p:spPr bwMode="auto">
          <a:xfrm>
            <a:off x="5808663" y="3052763"/>
            <a:ext cx="322262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en-US" altLang="ja-JP" sz="1800">
                <a:solidFill>
                  <a:srgbClr val="FF0000"/>
                </a:solidFill>
                <a:latin typeface="Tahoma" charset="0"/>
                <a:ea typeface="HGP創英角ﾎﾟｯﾌﾟ体" charset="0"/>
              </a:rPr>
              <a:t>Protein folding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AE81E9-A2FB-4055-8483-5F740F3EC152}" type="slidenum">
              <a:rPr lang="zh-CN" altLang="en-US"/>
              <a:pPr/>
              <a:t>18</a:t>
            </a:fld>
            <a:endParaRPr lang="zh-CN" altLang="en-US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Other Conformational Search Algorithms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848600" cy="4495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2000" b="1" smtClean="0">
                <a:ea typeface="宋体" pitchFamily="2" charset="-122"/>
              </a:rPr>
              <a:t>Global optimization algorithms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zh-CN" altLang="en-US" sz="2000" smtClean="0">
                <a:ea typeface="宋体" pitchFamily="2" charset="-122"/>
              </a:rPr>
              <a:t>	“</a:t>
            </a:r>
            <a:r>
              <a:rPr lang="en-US" altLang="zh-CN" sz="2000" smtClean="0">
                <a:ea typeface="宋体" pitchFamily="2" charset="-122"/>
              </a:rPr>
              <a:t>Optimization” refers to trying to find the global energy minimum of a potential surface.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smtClean="0">
                <a:ea typeface="宋体" pitchFamily="2" charset="-122"/>
              </a:rPr>
              <a:t>Genetic Algorithm (GA)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smtClean="0">
                <a:ea typeface="宋体" pitchFamily="2" charset="-122"/>
              </a:rPr>
              <a:t>Simulated Annealing (SA)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smtClean="0">
                <a:ea typeface="宋体" pitchFamily="2" charset="-122"/>
              </a:rPr>
              <a:t>Tabu Search (TS)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smtClean="0">
                <a:ea typeface="宋体" pitchFamily="2" charset="-122"/>
              </a:rPr>
              <a:t>Ant Colony Optimization (ACO)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smtClean="0">
                <a:ea typeface="宋体" pitchFamily="2" charset="-122"/>
              </a:rPr>
              <a:t>A model system: Lennard Jones clusters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76EA3D-7A22-408D-8F09-8050182D41E9}" type="slidenum">
              <a:rPr lang="zh-CN" altLang="en-US"/>
              <a:pPr/>
              <a:t>19</a:t>
            </a:fld>
            <a:endParaRPr lang="zh-CN" alt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Applications of MM methods in PSP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54963" cy="4724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1800" b="1" smtClean="0">
                <a:ea typeface="宋体" pitchFamily="2" charset="-122"/>
              </a:rPr>
              <a:t>Application in PSP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600" smtClean="0">
                <a:ea typeface="宋体" pitchFamily="2" charset="-122"/>
              </a:rPr>
              <a:t>Combination of several conformational search techniques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600" smtClean="0">
                <a:ea typeface="宋体" pitchFamily="2" charset="-122"/>
              </a:rPr>
              <a:t>Recent developments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CN" sz="1600" smtClean="0">
                <a:ea typeface="宋体" pitchFamily="2" charset="-122"/>
              </a:rPr>
              <a:t>Simplified force field: united residue force field 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CN" sz="1600" smtClean="0">
                <a:ea typeface="宋体" pitchFamily="2" charset="-122"/>
              </a:rPr>
              <a:t>Segment assembly </a:t>
            </a:r>
          </a:p>
          <a:p>
            <a:pPr lvl="2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zh-CN" sz="1400" smtClean="0">
                <a:ea typeface="宋体" pitchFamily="2" charset="-122"/>
              </a:rPr>
              <a:t>	</a:t>
            </a:r>
            <a:r>
              <a:rPr lang="en-US" altLang="zh-CN" sz="1600" smtClean="0">
                <a:ea typeface="宋体" pitchFamily="2" charset="-122"/>
              </a:rPr>
              <a:t>Secondary structure prediction are quite reliable, so conformation can be produced by assemble the segments</a:t>
            </a:r>
            <a:endParaRPr lang="en-US" altLang="zh-CN" sz="1400" smtClean="0">
              <a:ea typeface="宋体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1800" b="1" i="1" smtClean="0">
                <a:ea typeface="宋体" pitchFamily="2" charset="-122"/>
              </a:rPr>
              <a:t>Ab initio</a:t>
            </a:r>
            <a:r>
              <a:rPr lang="en-US" altLang="zh-CN" sz="1800" b="1" smtClean="0">
                <a:ea typeface="宋体" pitchFamily="2" charset="-122"/>
              </a:rPr>
              <a:t> PSP software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600" b="1" smtClean="0">
                <a:ea typeface="宋体" pitchFamily="2" charset="-122"/>
              </a:rPr>
              <a:t>Rosetta </a:t>
            </a:r>
            <a:r>
              <a:rPr lang="en-US" altLang="zh-CN" sz="1600" smtClean="0">
                <a:ea typeface="宋体" pitchFamily="2" charset="-122"/>
              </a:rPr>
              <a:t>is a five-stage fragment insertion Metropolis Monte Carlo method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600" b="1" smtClean="0">
                <a:ea typeface="宋体" pitchFamily="2" charset="-122"/>
              </a:rPr>
              <a:t>ASTRO-FOLD</a:t>
            </a:r>
            <a:r>
              <a:rPr lang="en-US" altLang="zh-CN" sz="1600" smtClean="0">
                <a:ea typeface="宋体" pitchFamily="2" charset="-122"/>
              </a:rPr>
              <a:t> is a combination of the deterministic </a:t>
            </a:r>
            <a:r>
              <a:rPr lang="en-US" altLang="zh-CN" sz="1600" smtClean="0">
                <a:ea typeface="宋体" pitchFamily="2" charset="-122"/>
                <a:sym typeface="Symbol" pitchFamily="18" charset="2"/>
              </a:rPr>
              <a:t>BB</a:t>
            </a:r>
            <a:r>
              <a:rPr lang="en-US" altLang="zh-CN" sz="1600" smtClean="0">
                <a:ea typeface="宋体" pitchFamily="2" charset="-122"/>
              </a:rPr>
              <a:t> global optimization algorithm, and a Molecular Dynamics approach in torsion angle space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600" b="1" smtClean="0">
                <a:ea typeface="宋体" pitchFamily="2" charset="-122"/>
              </a:rPr>
              <a:t>LINUS </a:t>
            </a:r>
            <a:r>
              <a:rPr lang="en-US" altLang="zh-CN" sz="1600" smtClean="0">
                <a:ea typeface="宋体" pitchFamily="2" charset="-122"/>
              </a:rPr>
              <a:t>uses a Metropolis Monte Carlo algorithm and a simplified physics-based force field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B1806-B31D-4207-9155-70226FC10B16}" type="slidenum">
              <a:rPr lang="zh-CN" altLang="en-US"/>
              <a:pPr/>
              <a:t>2</a:t>
            </a:fld>
            <a:endParaRPr lang="zh-CN" altLang="en-US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Contents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495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000" smtClean="0">
                <a:ea typeface="宋体" pitchFamily="2" charset="-122"/>
              </a:rPr>
              <a:t>Molecular modeling methods and applications in </a:t>
            </a:r>
            <a:r>
              <a:rPr lang="en-US" altLang="zh-CN" sz="2000" i="1" smtClean="0">
                <a:ea typeface="宋体" pitchFamily="2" charset="-122"/>
              </a:rPr>
              <a:t>ab initio</a:t>
            </a:r>
            <a:r>
              <a:rPr lang="en-US" altLang="zh-CN" sz="2000" smtClean="0">
                <a:ea typeface="宋体" pitchFamily="2" charset="-122"/>
              </a:rPr>
              <a:t> protein structure prediction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800" smtClean="0">
                <a:ea typeface="宋体" pitchFamily="2" charset="-122"/>
              </a:rPr>
              <a:t>Potential energy function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800" smtClean="0">
                <a:ea typeface="宋体" pitchFamily="2" charset="-122"/>
              </a:rPr>
              <a:t>Energy Minimization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800" smtClean="0">
                <a:ea typeface="宋体" pitchFamily="2" charset="-122"/>
              </a:rPr>
              <a:t>Monte Carlo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800" smtClean="0">
                <a:ea typeface="宋体" pitchFamily="2" charset="-122"/>
              </a:rPr>
              <a:t>Molecular Dynamics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smtClean="0">
                <a:ea typeface="宋体" pitchFamily="2" charset="-122"/>
              </a:rPr>
              <a:t>Ab initio protein loop modeling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800" smtClean="0">
                <a:ea typeface="宋体" pitchFamily="2" charset="-122"/>
              </a:rPr>
              <a:t>Challenge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800" smtClean="0">
                <a:ea typeface="宋体" pitchFamily="2" charset="-122"/>
              </a:rPr>
              <a:t>Recent progress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800" smtClean="0">
                <a:ea typeface="宋体" pitchFamily="2" charset="-122"/>
              </a:rPr>
              <a:t>CLOOP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zh-CN" sz="2000" smtClean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D31894-4476-411E-A156-97E1AE05411B}" type="slidenum">
              <a:rPr lang="zh-CN" altLang="en-US"/>
              <a:pPr/>
              <a:t>20</a:t>
            </a:fld>
            <a:endParaRPr lang="zh-CN" altLang="en-US"/>
          </a:p>
        </p:txBody>
      </p:sp>
      <p:pic>
        <p:nvPicPr>
          <p:cNvPr id="28674" name="Picture 5" descr="E:\WORK2004-2005\新建文件夹\positions\canada company\bsi\interview\materials\ASTRO-FOL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"/>
            <a:ext cx="55229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8391" name="Rectangle 7"/>
          <p:cNvSpPr>
            <a:spLocks noChangeArrowheads="1"/>
          </p:cNvSpPr>
          <p:nvPr/>
        </p:nvSpPr>
        <p:spPr bwMode="auto">
          <a:xfrm>
            <a:off x="6934200" y="83820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800" b="1">
                <a:ea typeface="宋体" pitchFamily="2" charset="-122"/>
              </a:rPr>
              <a:t>ASTRO-FOLD</a:t>
            </a:r>
            <a:endParaRPr lang="zh-CN" altLang="en-US" sz="1800" b="1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7F303F-C90F-4244-970D-7C13A1029554}" type="slidenum">
              <a:rPr lang="zh-CN" altLang="en-US"/>
              <a:pPr/>
              <a:t>21</a:t>
            </a:fld>
            <a:endParaRPr lang="zh-CN" altLang="en-US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References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44958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Hardin C, </a:t>
            </a:r>
            <a:r>
              <a:rPr lang="en-US" altLang="zh-CN" sz="1800" i="1" smtClean="0">
                <a:ea typeface="宋体" pitchFamily="2" charset="-122"/>
              </a:rPr>
              <a:t>et. al.</a:t>
            </a:r>
            <a:r>
              <a:rPr lang="en-US" altLang="zh-CN" sz="1800" smtClean="0">
                <a:ea typeface="宋体" pitchFamily="2" charset="-122"/>
              </a:rPr>
              <a:t> Ab initio protein structure prediction. </a:t>
            </a:r>
            <a:r>
              <a:rPr lang="en-US" altLang="zh-CN" sz="1800" i="1" smtClean="0">
                <a:ea typeface="宋体" pitchFamily="2" charset="-122"/>
              </a:rPr>
              <a:t>Curr Opin Struct Biol.</a:t>
            </a:r>
            <a:r>
              <a:rPr lang="en-US" altLang="zh-CN" sz="1800" smtClean="0">
                <a:ea typeface="宋体" pitchFamily="2" charset="-122"/>
              </a:rPr>
              <a:t> 2002, 12(2):176-81.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Floudas CA, </a:t>
            </a:r>
            <a:r>
              <a:rPr lang="en-US" altLang="zh-CN" sz="1800" i="1" smtClean="0">
                <a:ea typeface="宋体" pitchFamily="2" charset="-122"/>
              </a:rPr>
              <a:t>et. al.</a:t>
            </a:r>
            <a:r>
              <a:rPr lang="en-US" altLang="zh-CN" sz="1800" smtClean="0">
                <a:ea typeface="宋体" pitchFamily="2" charset="-122"/>
              </a:rPr>
              <a:t> Advances in protein structure prediction and de novo protein design: A review. </a:t>
            </a:r>
            <a:r>
              <a:rPr lang="en-US" altLang="zh-CN" sz="1800" i="1" smtClean="0">
                <a:ea typeface="宋体" pitchFamily="2" charset="-122"/>
              </a:rPr>
              <a:t>Chemical Engineering Science</a:t>
            </a:r>
            <a:r>
              <a:rPr lang="en-US" altLang="zh-CN" sz="1800" smtClean="0">
                <a:ea typeface="宋体" pitchFamily="2" charset="-122"/>
              </a:rPr>
              <a:t>, 2006, 61: 966-988.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Klepeis JL, Floudas CA, ASTRO-FOLD: a combinatorial and global optimization framework for ab initio prediction of three dimensinal structures of proteins from the amino acid sequence, </a:t>
            </a:r>
            <a:r>
              <a:rPr lang="en-US" altLang="zh-CN" sz="1800" i="1" smtClean="0">
                <a:ea typeface="宋体" pitchFamily="2" charset="-122"/>
              </a:rPr>
              <a:t>Biophysical Journal</a:t>
            </a:r>
            <a:r>
              <a:rPr lang="en-US" altLang="zh-CN" sz="1800" smtClean="0">
                <a:ea typeface="宋体" pitchFamily="2" charset="-122"/>
              </a:rPr>
              <a:t>, 2003, 85: 2119-2146.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012EA5-9F0C-4489-AB5A-9C7F61A247FA}" type="slidenum">
              <a:rPr lang="zh-CN" altLang="en-US"/>
              <a:pPr/>
              <a:t>22</a:t>
            </a:fld>
            <a:endParaRPr lang="zh-CN" altLang="en-US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sz="3200" b="1" i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Ab Initio</a:t>
            </a:r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 Protein Loop Prediction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4495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2000" b="1" smtClean="0">
                <a:ea typeface="Arial Unicode MS" pitchFamily="34" charset="-128"/>
                <a:cs typeface="Arial Unicode MS" pitchFamily="34" charset="-128"/>
              </a:rPr>
              <a:t>Protein loop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zh-CN" sz="2000" smtClean="0"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zh-CN" sz="1800" smtClean="0">
                <a:ea typeface="宋体" pitchFamily="2" charset="-122"/>
                <a:cs typeface="Arial" pitchFamily="34" charset="0"/>
              </a:rPr>
              <a:t>Protein loops are polypeptides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zh-CN" sz="1800" smtClean="0">
                <a:ea typeface="宋体" pitchFamily="2" charset="-122"/>
                <a:cs typeface="Arial" pitchFamily="34" charset="0"/>
              </a:rPr>
              <a:t>	connecting more rigid structural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zh-CN" sz="1800" smtClean="0">
                <a:ea typeface="宋体" pitchFamily="2" charset="-122"/>
                <a:cs typeface="Arial" pitchFamily="34" charset="0"/>
              </a:rPr>
              <a:t>	elements of proteins like helices and strands.</a:t>
            </a:r>
            <a:r>
              <a:rPr lang="en-US" altLang="zh-CN" sz="2000" smtClean="0">
                <a:ea typeface="宋体" pitchFamily="2" charset="-122"/>
                <a:cs typeface="Arial" pitchFamily="34" charset="0"/>
              </a:rPr>
              <a:t> </a:t>
            </a:r>
            <a:endParaRPr lang="en-US" altLang="zh-CN" sz="20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20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smtClean="0">
                <a:ea typeface="Arial Unicode MS" pitchFamily="34" charset="-128"/>
                <a:cs typeface="Arial Unicode MS" pitchFamily="34" charset="-128"/>
              </a:rPr>
              <a:t>Challenge in Loop Structure Prediction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800" smtClean="0">
                <a:ea typeface="Arial Unicode MS" pitchFamily="34" charset="-128"/>
                <a:cs typeface="Arial Unicode MS" pitchFamily="34" charset="-128"/>
              </a:rPr>
              <a:t>Loop is important to protein folding and protein function even though their size is small, usually &lt;20 residues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800" smtClean="0">
                <a:ea typeface="Arial Unicode MS" pitchFamily="34" charset="-128"/>
                <a:cs typeface="Arial Unicode MS" pitchFamily="34" charset="-128"/>
              </a:rPr>
              <a:t>Loops exhibit greater structural variability than helices and strands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800" smtClean="0">
                <a:ea typeface="Arial Unicode MS" pitchFamily="34" charset="-128"/>
                <a:cs typeface="Arial Unicode MS" pitchFamily="34" charset="-128"/>
              </a:rPr>
              <a:t>Loop prediction is often a limiting factor on fold recognition methods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6019800" y="1909763"/>
            <a:ext cx="3054350" cy="2052637"/>
            <a:chOff x="3792" y="931"/>
            <a:chExt cx="1924" cy="1293"/>
          </a:xfrm>
        </p:grpSpPr>
        <p:pic>
          <p:nvPicPr>
            <p:cNvPr id="30725" name="Picture 5" descr="E:\SF51735\background\2scua.png"/>
            <p:cNvPicPr>
              <a:picLocks noChangeAspect="1" noChangeArrowheads="1"/>
            </p:cNvPicPr>
            <p:nvPr/>
          </p:nvPicPr>
          <p:blipFill>
            <a:blip r:embed="rId2"/>
            <a:srcRect t="13124" r="9842" b="13124"/>
            <a:stretch>
              <a:fillRect/>
            </a:stretch>
          </p:blipFill>
          <p:spPr bwMode="auto">
            <a:xfrm>
              <a:off x="3792" y="931"/>
              <a:ext cx="1924" cy="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486" name="Line 6"/>
            <p:cNvSpPr>
              <a:spLocks noChangeAspect="1" noChangeShapeType="1"/>
            </p:cNvSpPr>
            <p:nvPr/>
          </p:nvSpPr>
          <p:spPr bwMode="auto">
            <a:xfrm>
              <a:off x="4848" y="1008"/>
              <a:ext cx="1" cy="1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2487" name="Line 7"/>
            <p:cNvSpPr>
              <a:spLocks noChangeShapeType="1"/>
            </p:cNvSpPr>
            <p:nvPr/>
          </p:nvSpPr>
          <p:spPr bwMode="auto">
            <a:xfrm flipV="1">
              <a:off x="4160" y="1776"/>
              <a:ext cx="144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2488" name="Line 8"/>
            <p:cNvSpPr>
              <a:spLocks noChangeShapeType="1"/>
            </p:cNvSpPr>
            <p:nvPr/>
          </p:nvSpPr>
          <p:spPr bwMode="auto">
            <a:xfrm flipV="1">
              <a:off x="5088" y="2032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198042-89A4-427E-927C-34BA2BA3C623}" type="slidenum">
              <a:rPr lang="zh-CN" altLang="en-US"/>
              <a:pPr/>
              <a:t>23</a:t>
            </a:fld>
            <a:endParaRPr lang="zh-CN" altLang="en-US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sz="3200" b="1" i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Ab Initio</a:t>
            </a:r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 Protein Loop Prediction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zh-CN" sz="2000" b="1" smtClean="0">
                <a:ea typeface="Arial Unicode MS" pitchFamily="34" charset="-128"/>
                <a:cs typeface="Arial Unicode MS" pitchFamily="34" charset="-128"/>
              </a:rPr>
              <a:t>Ab initio methods have recently received increased attention in the prediction of protein loop</a:t>
            </a:r>
            <a:endParaRPr lang="en-US" altLang="zh-CN" sz="20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0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zh-CN" sz="2000" b="1" smtClean="0">
                <a:ea typeface="Arial Unicode MS" pitchFamily="34" charset="-128"/>
                <a:cs typeface="Arial Unicode MS" pitchFamily="34" charset="-128"/>
              </a:rPr>
              <a:t>Potential energy function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000" smtClean="0">
                <a:ea typeface="Arial Unicode MS" pitchFamily="34" charset="-128"/>
                <a:cs typeface="Arial Unicode MS" pitchFamily="34" charset="-128"/>
              </a:rPr>
              <a:t>	Molecular mechanics force field is usually better than statistical potential in protein loop modeling. </a:t>
            </a:r>
          </a:p>
          <a:p>
            <a:pPr eaLnBrk="1" hangingPunct="1"/>
            <a:endParaRPr lang="en-US" altLang="zh-CN" sz="20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zh-CN" sz="2000" b="1" smtClean="0">
                <a:ea typeface="Arial Unicode MS" pitchFamily="34" charset="-128"/>
                <a:cs typeface="Arial Unicode MS" pitchFamily="34" charset="-128"/>
              </a:rPr>
              <a:t>Recent progress</a:t>
            </a:r>
          </a:p>
          <a:p>
            <a:pPr lvl="1" eaLnBrk="1" hangingPunct="1"/>
            <a:r>
              <a:rPr lang="en-US" altLang="zh-CN" sz="2000" smtClean="0">
                <a:ea typeface="Arial Unicode MS" pitchFamily="34" charset="-128"/>
                <a:cs typeface="Arial Unicode MS" pitchFamily="34" charset="-128"/>
              </a:rPr>
              <a:t>Dihedral angle sampling</a:t>
            </a:r>
          </a:p>
          <a:p>
            <a:pPr lvl="1" eaLnBrk="1" hangingPunct="1"/>
            <a:r>
              <a:rPr lang="en-US" altLang="zh-CN" sz="2000" smtClean="0">
                <a:ea typeface="Arial Unicode MS" pitchFamily="34" charset="-128"/>
                <a:cs typeface="Arial Unicode MS" pitchFamily="34" charset="-128"/>
              </a:rPr>
              <a:t>Clustering</a:t>
            </a:r>
          </a:p>
          <a:p>
            <a:pPr lvl="1" eaLnBrk="1" hangingPunct="1"/>
            <a:r>
              <a:rPr lang="en-US" altLang="zh-CN" sz="2000" smtClean="0">
                <a:ea typeface="Arial Unicode MS" pitchFamily="34" charset="-128"/>
                <a:cs typeface="Arial Unicode MS" pitchFamily="34" charset="-128"/>
              </a:rPr>
              <a:t>Select representative structures from ensembles</a:t>
            </a:r>
            <a:endParaRPr lang="en-US" altLang="zh-CN" sz="240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81E31-2391-4437-AFBB-ECCFD4ACD4F4}" type="slidenum">
              <a:rPr lang="zh-CN" altLang="en-US"/>
              <a:pPr/>
              <a:t>24</a:t>
            </a:fld>
            <a:endParaRPr lang="zh-CN" alt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i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Ab Initio</a:t>
            </a:r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Loop Prediction Methods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76400"/>
            <a:ext cx="7818437" cy="4800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1800" b="1" smtClean="0">
                <a:ea typeface="宋体" pitchFamily="2" charset="-122"/>
              </a:rPr>
              <a:t>Loopy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600" smtClean="0">
                <a:ea typeface="宋体" pitchFamily="2" charset="-122"/>
              </a:rPr>
              <a:t>Random tweak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600" smtClean="0">
                <a:ea typeface="宋体" pitchFamily="2" charset="-122"/>
              </a:rPr>
              <a:t>Colony energy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800" b="1" smtClean="0">
                <a:ea typeface="宋体" pitchFamily="2" charset="-122"/>
              </a:rPr>
              <a:t>Fiser’s method</a:t>
            </a:r>
            <a:r>
              <a:rPr lang="en-US" altLang="zh-CN" sz="1800" smtClean="0">
                <a:ea typeface="宋体" pitchFamily="2" charset="-122"/>
              </a:rPr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600" smtClean="0">
                <a:ea typeface="宋体" pitchFamily="2" charset="-122"/>
              </a:rPr>
              <a:t>MM methods: 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altLang="zh-CN" sz="1600" smtClean="0">
                <a:ea typeface="宋体" pitchFamily="2" charset="-122"/>
              </a:rPr>
              <a:t>	Physical energy function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altLang="zh-CN" sz="1600" smtClean="0">
                <a:ea typeface="宋体" pitchFamily="2" charset="-122"/>
              </a:rPr>
              <a:t>	Energy Minimization + MD + SA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800" b="1" smtClean="0">
                <a:ea typeface="宋体" pitchFamily="2" charset="-122"/>
              </a:rPr>
              <a:t>Forrest &amp; woolf</a:t>
            </a:r>
            <a:r>
              <a:rPr lang="en-US" altLang="zh-CN" sz="1800" smtClean="0">
                <a:ea typeface="宋体" pitchFamily="2" charset="-122"/>
              </a:rPr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600" smtClean="0">
                <a:ea typeface="宋体" pitchFamily="2" charset="-122"/>
              </a:rPr>
              <a:t>Predict membrane protein loop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600" smtClean="0">
                <a:ea typeface="宋体" pitchFamily="2" charset="-122"/>
              </a:rPr>
              <a:t>MM methods: MC + MD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1800" smtClean="0">
                <a:ea typeface="宋体" pitchFamily="2" charset="-122"/>
              </a:rPr>
              <a:t>Review: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1400" smtClean="0">
                <a:ea typeface="宋体" pitchFamily="2" charset="-122"/>
              </a:rPr>
              <a:t>	</a:t>
            </a:r>
            <a:r>
              <a:rPr lang="en-US" altLang="zh-CN" sz="1600" smtClean="0">
                <a:ea typeface="宋体" pitchFamily="2" charset="-122"/>
              </a:rPr>
              <a:t>Floudas C.A. et al, Advances in protein structure prediction and de novo protein design: A review, </a:t>
            </a:r>
            <a:r>
              <a:rPr lang="en-US" altLang="zh-CN" sz="1600" i="1" smtClean="0">
                <a:ea typeface="宋体" pitchFamily="2" charset="-122"/>
              </a:rPr>
              <a:t>Chemical Engineering Science</a:t>
            </a:r>
            <a:r>
              <a:rPr lang="en-US" altLang="zh-CN" sz="1600" smtClean="0">
                <a:ea typeface="宋体" pitchFamily="2" charset="-122"/>
              </a:rPr>
              <a:t>, 2006, vol. 61, 966-988.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F43AEA-5424-44F1-AEC9-9FF1AFD26DF8}" type="slidenum">
              <a:rPr lang="zh-CN" altLang="en-US"/>
              <a:pPr/>
              <a:t>25</a:t>
            </a:fld>
            <a:endParaRPr lang="zh-CN" altLang="en-US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CLOOP:</a:t>
            </a:r>
            <a:r>
              <a:rPr lang="en-US" altLang="zh-CN" sz="3200" b="1" i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Ab Initio</a:t>
            </a:r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Loop Modeling Method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953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2000" smtClean="0">
                <a:ea typeface="宋体" pitchFamily="2" charset="-122"/>
              </a:rPr>
              <a:t>CLOOP build all-atom ensemble of protein loop conformations (it is not  a real protein loop prediction method) </a:t>
            </a:r>
            <a:endParaRPr lang="en-US" altLang="zh-CN" sz="2000" b="1" smtClean="0">
              <a:ea typeface="宋体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000" smtClean="0">
                <a:ea typeface="宋体" pitchFamily="2" charset="-122"/>
              </a:rPr>
              <a:t>Paper</a:t>
            </a:r>
            <a:r>
              <a:rPr lang="en-US" altLang="zh-CN" sz="2000" b="1" smtClean="0">
                <a:ea typeface="宋体" pitchFamily="2" charset="-122"/>
              </a:rPr>
              <a:t>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zh-CN" sz="2000" b="1" smtClean="0">
                <a:ea typeface="宋体" pitchFamily="2" charset="-122"/>
              </a:rPr>
              <a:t>	</a:t>
            </a:r>
            <a:r>
              <a:rPr lang="en-US" altLang="zh-CN" sz="1800" smtClean="0">
                <a:ea typeface="宋体" pitchFamily="2" charset="-122"/>
              </a:rPr>
              <a:t>Haiyan Jiang, Christian Blouin, </a:t>
            </a:r>
            <a:r>
              <a:rPr lang="en-US" altLang="zh-CN" sz="1800" i="1" smtClean="0">
                <a:ea typeface="宋体" pitchFamily="2" charset="-122"/>
              </a:rPr>
              <a:t>Ab Initio</a:t>
            </a:r>
            <a:r>
              <a:rPr lang="en-US" altLang="zh-CN" sz="1800" smtClean="0">
                <a:ea typeface="宋体" pitchFamily="2" charset="-122"/>
              </a:rPr>
              <a:t> Construction of All-atom Loop Conformations, </a:t>
            </a:r>
            <a:r>
              <a:rPr lang="en-US" altLang="zh-CN" sz="1800" i="1" smtClean="0">
                <a:ea typeface="宋体" pitchFamily="2" charset="-122"/>
              </a:rPr>
              <a:t>Journal of Molecular Modeling</a:t>
            </a:r>
            <a:r>
              <a:rPr lang="en-US" altLang="zh-CN" sz="1800" smtClean="0">
                <a:ea typeface="宋体" pitchFamily="2" charset="-122"/>
              </a:rPr>
              <a:t>, 2006, 12, 221-228.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smtClean="0">
                <a:ea typeface="宋体" pitchFamily="2" charset="-122"/>
              </a:rPr>
              <a:t>CLOOP methods</a:t>
            </a:r>
            <a:r>
              <a:rPr lang="en-US" altLang="zh-CN" sz="2000" smtClean="0">
                <a:ea typeface="宋体" pitchFamily="2" charset="-122"/>
              </a:rPr>
              <a:t>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Energy function: CHARMM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Dihedral sampling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Potential smoothing technique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The designed minimization (DM) strategy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Divided loop conformation construction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068DE7-0068-4E2D-B54C-D281B09F224E}" type="slidenum">
              <a:rPr lang="zh-CN" altLang="en-US"/>
              <a:pPr/>
              <a:t>26</a:t>
            </a:fld>
            <a:endParaRPr lang="zh-CN" altLang="en-US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28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The Energy Function of CHARMM Forcefield</a:t>
            </a:r>
            <a:endParaRPr lang="zh-CN" altLang="en-US" sz="28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000" b="1" smtClean="0">
                <a:ea typeface="宋体" pitchFamily="2" charset="-122"/>
              </a:rPr>
              <a:t>CHARMM</a:t>
            </a:r>
          </a:p>
        </p:txBody>
      </p:sp>
      <p:sp>
        <p:nvSpPr>
          <p:cNvPr id="536580" name="Rectangle 4"/>
          <p:cNvSpPr>
            <a:spLocks noChangeArrowheads="1"/>
          </p:cNvSpPr>
          <p:nvPr/>
        </p:nvSpPr>
        <p:spPr bwMode="auto">
          <a:xfrm>
            <a:off x="3776663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36581" name="Rectangle 5"/>
          <p:cNvSpPr>
            <a:spLocks noChangeArrowheads="1"/>
          </p:cNvSpPr>
          <p:nvPr/>
        </p:nvSpPr>
        <p:spPr bwMode="auto">
          <a:xfrm>
            <a:off x="3786188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36582" name="Rectangle 6"/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36583" name="Rectangle 7"/>
          <p:cNvSpPr>
            <a:spLocks noChangeArrowheads="1"/>
          </p:cNvSpPr>
          <p:nvPr/>
        </p:nvSpPr>
        <p:spPr bwMode="auto">
          <a:xfrm>
            <a:off x="3543300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36584" name="Rectangle 8"/>
          <p:cNvSpPr>
            <a:spLocks noChangeArrowheads="1"/>
          </p:cNvSpPr>
          <p:nvPr/>
        </p:nvSpPr>
        <p:spPr bwMode="auto">
          <a:xfrm>
            <a:off x="3767138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grpSp>
        <p:nvGrpSpPr>
          <p:cNvPr id="34825" name="Group 9"/>
          <p:cNvGrpSpPr>
            <a:grpSpLocks/>
          </p:cNvGrpSpPr>
          <p:nvPr/>
        </p:nvGrpSpPr>
        <p:grpSpPr bwMode="auto">
          <a:xfrm>
            <a:off x="1500188" y="2246313"/>
            <a:ext cx="6196012" cy="3240087"/>
            <a:chOff x="705" y="1367"/>
            <a:chExt cx="4493" cy="2329"/>
          </a:xfrm>
        </p:grpSpPr>
        <p:graphicFrame>
          <p:nvGraphicFramePr>
            <p:cNvPr id="34826" name="Object 10"/>
            <p:cNvGraphicFramePr>
              <a:graphicFrameLocks noChangeAspect="1"/>
            </p:cNvGraphicFramePr>
            <p:nvPr/>
          </p:nvGraphicFramePr>
          <p:xfrm>
            <a:off x="705" y="1367"/>
            <a:ext cx="4493" cy="313"/>
          </p:xfrm>
          <a:graphic>
            <a:graphicData uri="http://schemas.openxmlformats.org/presentationml/2006/ole">
              <p:oleObj spid="_x0000_s34826" name="Equation" r:id="rId3" imgW="3403600" imgH="241300" progId="Equation.3">
                <p:embed/>
              </p:oleObj>
            </a:graphicData>
          </a:graphic>
        </p:graphicFrame>
        <p:graphicFrame>
          <p:nvGraphicFramePr>
            <p:cNvPr id="34827" name="Object 11"/>
            <p:cNvGraphicFramePr>
              <a:graphicFrameLocks noChangeAspect="1"/>
            </p:cNvGraphicFramePr>
            <p:nvPr/>
          </p:nvGraphicFramePr>
          <p:xfrm>
            <a:off x="720" y="1824"/>
            <a:ext cx="1445" cy="357"/>
          </p:xfrm>
          <a:graphic>
            <a:graphicData uri="http://schemas.openxmlformats.org/presentationml/2006/ole">
              <p:oleObj spid="_x0000_s34827" name="Equation" r:id="rId4" imgW="1384300" imgH="342900" progId="Equation.3">
                <p:embed/>
              </p:oleObj>
            </a:graphicData>
          </a:graphic>
        </p:graphicFrame>
        <p:graphicFrame>
          <p:nvGraphicFramePr>
            <p:cNvPr id="34828" name="Object 12"/>
            <p:cNvGraphicFramePr>
              <a:graphicFrameLocks noChangeAspect="1"/>
            </p:cNvGraphicFramePr>
            <p:nvPr/>
          </p:nvGraphicFramePr>
          <p:xfrm>
            <a:off x="720" y="2234"/>
            <a:ext cx="1440" cy="347"/>
          </p:xfrm>
          <a:graphic>
            <a:graphicData uri="http://schemas.openxmlformats.org/presentationml/2006/ole">
              <p:oleObj spid="_x0000_s34828" r:id="rId5" imgW="1422400" imgH="342900" progId="Equation.3">
                <p:embed/>
              </p:oleObj>
            </a:graphicData>
          </a:graphic>
        </p:graphicFrame>
        <p:graphicFrame>
          <p:nvGraphicFramePr>
            <p:cNvPr id="34829" name="Object 13"/>
            <p:cNvGraphicFramePr>
              <a:graphicFrameLocks noChangeAspect="1"/>
            </p:cNvGraphicFramePr>
            <p:nvPr/>
          </p:nvGraphicFramePr>
          <p:xfrm>
            <a:off x="720" y="2599"/>
            <a:ext cx="1488" cy="362"/>
          </p:xfrm>
          <a:graphic>
            <a:graphicData uri="http://schemas.openxmlformats.org/presentationml/2006/ole">
              <p:oleObj spid="_x0000_s34829" r:id="rId6" imgW="1447172" imgH="355446" progId="Equation.3">
                <p:embed/>
              </p:oleObj>
            </a:graphicData>
          </a:graphic>
        </p:graphicFrame>
        <p:graphicFrame>
          <p:nvGraphicFramePr>
            <p:cNvPr id="34830" name="Object 14"/>
            <p:cNvGraphicFramePr>
              <a:graphicFrameLocks noChangeAspect="1"/>
            </p:cNvGraphicFramePr>
            <p:nvPr/>
          </p:nvGraphicFramePr>
          <p:xfrm>
            <a:off x="3072" y="1831"/>
            <a:ext cx="1824" cy="328"/>
          </p:xfrm>
          <a:graphic>
            <a:graphicData uri="http://schemas.openxmlformats.org/presentationml/2006/ole">
              <p:oleObj spid="_x0000_s34830" r:id="rId7" imgW="1905000" imgH="342900" progId="Equation.3">
                <p:embed/>
              </p:oleObj>
            </a:graphicData>
          </a:graphic>
        </p:graphicFrame>
        <p:graphicFrame>
          <p:nvGraphicFramePr>
            <p:cNvPr id="34831" name="Object 15"/>
            <p:cNvGraphicFramePr>
              <a:graphicFrameLocks noChangeAspect="1"/>
            </p:cNvGraphicFramePr>
            <p:nvPr/>
          </p:nvGraphicFramePr>
          <p:xfrm>
            <a:off x="3072" y="2215"/>
            <a:ext cx="1494" cy="361"/>
          </p:xfrm>
          <a:graphic>
            <a:graphicData uri="http://schemas.openxmlformats.org/presentationml/2006/ole">
              <p:oleObj spid="_x0000_s34831" r:id="rId8" imgW="1459866" imgH="355446" progId="Equation.3">
                <p:embed/>
              </p:oleObj>
            </a:graphicData>
          </a:graphic>
        </p:graphicFrame>
        <p:graphicFrame>
          <p:nvGraphicFramePr>
            <p:cNvPr id="34832" name="Object 16"/>
            <p:cNvGraphicFramePr>
              <a:graphicFrameLocks noChangeAspect="1"/>
            </p:cNvGraphicFramePr>
            <p:nvPr/>
          </p:nvGraphicFramePr>
          <p:xfrm>
            <a:off x="720" y="3079"/>
            <a:ext cx="2544" cy="617"/>
          </p:xfrm>
          <a:graphic>
            <a:graphicData uri="http://schemas.openxmlformats.org/presentationml/2006/ole">
              <p:oleObj spid="_x0000_s34832" r:id="rId9" imgW="2514600" imgH="609600" progId="Equation.3">
                <p:embed/>
              </p:oleObj>
            </a:graphicData>
          </a:graphic>
        </p:graphicFrame>
        <p:graphicFrame>
          <p:nvGraphicFramePr>
            <p:cNvPr id="34833" name="Object 17"/>
            <p:cNvGraphicFramePr>
              <a:graphicFrameLocks noChangeAspect="1"/>
            </p:cNvGraphicFramePr>
            <p:nvPr/>
          </p:nvGraphicFramePr>
          <p:xfrm>
            <a:off x="3552" y="3163"/>
            <a:ext cx="1296" cy="481"/>
          </p:xfrm>
          <a:graphic>
            <a:graphicData uri="http://schemas.openxmlformats.org/presentationml/2006/ole">
              <p:oleObj spid="_x0000_s34833" r:id="rId10" imgW="1257300" imgH="469900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5252AB-A630-4897-A010-3D17F35F4018}" type="slidenum">
              <a:rPr lang="zh-CN" altLang="en-US"/>
              <a:pPr/>
              <a:t>27</a:t>
            </a:fld>
            <a:endParaRPr lang="zh-CN" altLang="en-US"/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CLOOP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000" b="1" smtClean="0">
                <a:ea typeface="宋体" pitchFamily="2" charset="-122"/>
              </a:rPr>
              <a:t>Dihedral sampling</a:t>
            </a:r>
            <a:endParaRPr lang="en-US" altLang="zh-CN" sz="2000" b="1" smtClean="0">
              <a:ea typeface="宋体" pitchFamily="2" charset="-122"/>
              <a:cs typeface="Times New Roman" pitchFamily="18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Loop main-chain </a:t>
            </a:r>
            <a:r>
              <a:rPr lang="en-US" altLang="zh-CN" sz="1800" smtClean="0">
                <a:ea typeface="宋体" pitchFamily="2" charset="-122"/>
              </a:rPr>
              <a:t>dihedral </a:t>
            </a:r>
            <a:r>
              <a:rPr lang="en-US" altLang="zh-CN" sz="1800" smtClean="0">
                <a:ea typeface="宋体" pitchFamily="2" charset="-122"/>
                <a:sym typeface="Symbol" pitchFamily="18" charset="2"/>
              </a:rPr>
              <a:t></a:t>
            </a:r>
            <a:r>
              <a:rPr lang="en-US" altLang="zh-CN" sz="1800" smtClean="0">
                <a:ea typeface="宋体" pitchFamily="2" charset="-122"/>
              </a:rPr>
              <a:t> and </a:t>
            </a:r>
            <a:r>
              <a:rPr lang="en-US" altLang="zh-CN" sz="1800" smtClean="0">
                <a:ea typeface="宋体" pitchFamily="2" charset="-122"/>
                <a:sym typeface="Symbol" pitchFamily="18" charset="2"/>
              </a:rPr>
              <a:t>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 are generated by sampling main-chain dihedral angles from a restrained </a:t>
            </a:r>
            <a:r>
              <a:rPr lang="en-US" altLang="zh-CN" sz="1800" smtClean="0">
                <a:ea typeface="宋体" pitchFamily="2" charset="-122"/>
                <a:sym typeface="Symbol" pitchFamily="18" charset="2"/>
              </a:rPr>
              <a:t>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/</a:t>
            </a:r>
            <a:r>
              <a:rPr lang="en-US" altLang="zh-CN" sz="1800" smtClean="0">
                <a:ea typeface="宋体" pitchFamily="2" charset="-122"/>
                <a:sym typeface="Symbol" pitchFamily="18" charset="2"/>
              </a:rPr>
              <a:t>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 set 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	The restrained dihedral range has 11 pair of </a:t>
            </a:r>
            <a:r>
              <a:rPr lang="en-US" altLang="zh-CN" sz="1800" smtClean="0">
                <a:ea typeface="宋体" pitchFamily="2" charset="-122"/>
                <a:sym typeface="Symbol" pitchFamily="18" charset="2"/>
              </a:rPr>
              <a:t>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/</a:t>
            </a:r>
            <a:r>
              <a:rPr lang="en-US" altLang="zh-CN" sz="1800" smtClean="0">
                <a:ea typeface="宋体" pitchFamily="2" charset="-122"/>
                <a:sym typeface="Symbol" pitchFamily="18" charset="2"/>
              </a:rPr>
              <a:t>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 dihedral sub-ranges. It was obtained by adding 100 degree variation on each state of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the 11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  <a:sym typeface="Symbol" pitchFamily="18" charset="2"/>
              </a:rPr>
              <a:t>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/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  <a:sym typeface="Symbol" pitchFamily="18" charset="2"/>
              </a:rPr>
              <a:t>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 set developed by Mault and James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 for loop modeling.</a:t>
            </a:r>
            <a:r>
              <a:rPr lang="en-US" altLang="zh-CN" sz="1800" smtClean="0">
                <a:ea typeface="宋体" pitchFamily="2" charset="-122"/>
              </a:rPr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Side chain conformations are built randomly.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zh-CN" sz="2000" smtClean="0">
              <a:ea typeface="宋体" pitchFamily="2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000" smtClean="0">
                <a:ea typeface="宋体" pitchFamily="2" charset="-122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FCC30E-D8F4-42FC-8C8B-497EF56E4CC1}" type="slidenum">
              <a:rPr lang="zh-CN" altLang="en-US"/>
              <a:pPr/>
              <a:t>28</a:t>
            </a:fld>
            <a:endParaRPr lang="zh-CN" alt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CLOOP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3962400"/>
          </a:xfrm>
        </p:spPr>
        <p:txBody>
          <a:bodyPr/>
          <a:lstStyle/>
          <a:p>
            <a:pPr eaLnBrk="1" hangingPunct="1"/>
            <a:r>
              <a:rPr lang="en-US" altLang="zh-CN" sz="2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Potential smoothing technique</a:t>
            </a:r>
            <a:r>
              <a:rPr lang="en-US" altLang="zh-CN" sz="2000" smtClean="0">
                <a:ea typeface="宋体" pitchFamily="2" charset="-122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zh-CN" sz="2000" smtClean="0">
                <a:ea typeface="宋体" pitchFamily="2" charset="-122"/>
                <a:cs typeface="Times New Roman" pitchFamily="18" charset="0"/>
              </a:rPr>
              <a:t>	A soft core potential provided in CHARMM software package was applied to smooth non-bonded interactions</a:t>
            </a:r>
          </a:p>
          <a:p>
            <a:pPr eaLnBrk="1" hangingPunct="1">
              <a:lnSpc>
                <a:spcPct val="130000"/>
              </a:lnSpc>
            </a:pPr>
            <a:endParaRPr lang="en-US" altLang="zh-CN" sz="2000" smtClean="0">
              <a:ea typeface="宋体" pitchFamily="2" charset="-122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2000" smtClean="0">
              <a:ea typeface="宋体" pitchFamily="2" charset="-122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2000" smtClean="0">
              <a:ea typeface="宋体" pitchFamily="2" charset="-122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2000" smtClean="0">
              <a:ea typeface="宋体" pitchFamily="2" charset="-122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2000" smtClean="0">
              <a:ea typeface="宋体" pitchFamily="2" charset="-122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en-US" altLang="zh-CN" sz="200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38628" name="Rectangle 4"/>
          <p:cNvSpPr>
            <a:spLocks noChangeArrowheads="1"/>
          </p:cNvSpPr>
          <p:nvPr/>
        </p:nvSpPr>
        <p:spPr bwMode="auto">
          <a:xfrm>
            <a:off x="445770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1676400" y="3200400"/>
            <a:ext cx="11677650" cy="2209800"/>
            <a:chOff x="1056" y="2016"/>
            <a:chExt cx="7356" cy="1392"/>
          </a:xfrm>
        </p:grpSpPr>
        <p:pic>
          <p:nvPicPr>
            <p:cNvPr id="3687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3120"/>
              <a:ext cx="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8631" name="Rectangle 7"/>
            <p:cNvSpPr>
              <a:spLocks noChangeArrowheads="1"/>
            </p:cNvSpPr>
            <p:nvPr/>
          </p:nvSpPr>
          <p:spPr bwMode="auto">
            <a:xfrm>
              <a:off x="1326" y="3158"/>
              <a:ext cx="33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charset="2"/>
                <a:buNone/>
                <a:defRPr/>
              </a:pPr>
              <a:r>
                <a:rPr lang="en-US" altLang="zh-CN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is the switching distance for the soft core potential</a:t>
              </a:r>
              <a:r>
                <a:rPr lang="en-US" altLang="zh-CN">
                  <a:solidFill>
                    <a:schemeClr val="tx1"/>
                  </a:solidFill>
                  <a:latin typeface="Arial" charset="0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538632" name="Rectangle 8"/>
            <p:cNvSpPr>
              <a:spLocks noChangeArrowheads="1"/>
            </p:cNvSpPr>
            <p:nvPr/>
          </p:nvSpPr>
          <p:spPr bwMode="auto">
            <a:xfrm>
              <a:off x="1344" y="2880"/>
              <a:ext cx="29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charset="2"/>
                <a:buNone/>
                <a:defRPr/>
              </a:pPr>
              <a:r>
                <a:rPr lang="en-US" altLang="zh-CN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is the distance of the two interacting atoms  </a:t>
              </a:r>
            </a:p>
          </p:txBody>
        </p:sp>
        <p:grpSp>
          <p:nvGrpSpPr>
            <p:cNvPr id="36873" name="Group 9"/>
            <p:cNvGrpSpPr>
              <a:grpSpLocks/>
            </p:cNvGrpSpPr>
            <p:nvPr/>
          </p:nvGrpSpPr>
          <p:grpSpPr bwMode="auto">
            <a:xfrm>
              <a:off x="1056" y="2016"/>
              <a:ext cx="7356" cy="566"/>
              <a:chOff x="1248" y="1680"/>
              <a:chExt cx="7356" cy="566"/>
            </a:xfrm>
          </p:grpSpPr>
          <p:graphicFrame>
            <p:nvGraphicFramePr>
              <p:cNvPr id="36875" name="Object 10"/>
              <p:cNvGraphicFramePr>
                <a:graphicFrameLocks noChangeAspect="1"/>
              </p:cNvGraphicFramePr>
              <p:nvPr/>
            </p:nvGraphicFramePr>
            <p:xfrm>
              <a:off x="1248" y="1680"/>
              <a:ext cx="1392" cy="292"/>
            </p:xfrm>
            <a:graphic>
              <a:graphicData uri="http://schemas.openxmlformats.org/presentationml/2006/ole">
                <p:oleObj spid="_x0000_s36875" r:id="rId4" imgW="1129810" imgH="241195" progId="Equation.DSMT4">
                  <p:embed/>
                </p:oleObj>
              </a:graphicData>
            </a:graphic>
          </p:graphicFrame>
          <p:graphicFrame>
            <p:nvGraphicFramePr>
              <p:cNvPr id="36876" name="Object 11"/>
              <p:cNvGraphicFramePr>
                <a:graphicFrameLocks noChangeAspect="1"/>
              </p:cNvGraphicFramePr>
              <p:nvPr/>
            </p:nvGraphicFramePr>
            <p:xfrm>
              <a:off x="4422" y="1728"/>
              <a:ext cx="426" cy="227"/>
            </p:xfrm>
            <a:graphic>
              <a:graphicData uri="http://schemas.openxmlformats.org/presentationml/2006/ole">
                <p:oleObj spid="_x0000_s36876" r:id="rId5" imgW="444500" imgH="241300" progId="Equation.DSMT4">
                  <p:embed/>
                </p:oleObj>
              </a:graphicData>
            </a:graphic>
          </p:graphicFrame>
          <p:pic>
            <p:nvPicPr>
              <p:cNvPr id="36877" name="Picture 1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48" y="1939"/>
                <a:ext cx="2346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36878" name="Object 13"/>
              <p:cNvGraphicFramePr>
                <a:graphicFrameLocks noChangeAspect="1"/>
              </p:cNvGraphicFramePr>
              <p:nvPr/>
            </p:nvGraphicFramePr>
            <p:xfrm>
              <a:off x="4422" y="1939"/>
              <a:ext cx="474" cy="252"/>
            </p:xfrm>
            <a:graphic>
              <a:graphicData uri="http://schemas.openxmlformats.org/presentationml/2006/ole">
                <p:oleObj spid="_x0000_s36878" r:id="rId7" imgW="444500" imgH="241300" progId="Equation.DSMT4">
                  <p:embed/>
                </p:oleObj>
              </a:graphicData>
            </a:graphic>
          </p:graphicFrame>
          <p:sp>
            <p:nvSpPr>
              <p:cNvPr id="538638" name="Rectangle 14"/>
              <p:cNvSpPr>
                <a:spLocks noChangeArrowheads="1"/>
              </p:cNvSpPr>
              <p:nvPr/>
            </p:nvSpPr>
            <p:spPr bwMode="auto">
              <a:xfrm>
                <a:off x="2844" y="2121"/>
                <a:ext cx="576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/>
              </a:p>
            </p:txBody>
          </p:sp>
        </p:grpSp>
        <p:pic>
          <p:nvPicPr>
            <p:cNvPr id="36874" name="Picture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67" y="2928"/>
              <a:ext cx="1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FF5315-913D-4EA9-B099-9DC980A1F55B}" type="slidenum">
              <a:rPr lang="zh-CN" altLang="en-US"/>
              <a:pPr/>
              <a:t>29</a:t>
            </a:fld>
            <a:endParaRPr lang="zh-CN" altLang="en-US"/>
          </a:p>
        </p:txBody>
      </p:sp>
      <p:sp>
        <p:nvSpPr>
          <p:cNvPr id="539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CLOOP</a:t>
            </a:r>
            <a:r>
              <a:rPr lang="en-US" altLang="zh-CN" smtClean="0">
                <a:ea typeface="宋体" pitchFamily="2" charset="-122"/>
              </a:rPr>
              <a:t> 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9248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000" b="1" smtClean="0">
                <a:ea typeface="宋体" pitchFamily="2" charset="-122"/>
              </a:rPr>
              <a:t>The designed minimization (DM) strategy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2000" smtClean="0">
                <a:ea typeface="宋体" pitchFamily="2" charset="-122"/>
              </a:rPr>
              <a:t>Minimization methods: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	steepest descent, conjugate gradient, and adopted basis Newton-Raphson minimization method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2000" smtClean="0">
                <a:ea typeface="宋体" pitchFamily="2" charset="-122"/>
              </a:rPr>
              <a:t>Two stages: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	</a:t>
            </a:r>
            <a:r>
              <a:rPr lang="en-US" altLang="zh-CN" sz="1800" smtClean="0">
                <a:ea typeface="宋体" pitchFamily="2" charset="-122"/>
              </a:rPr>
              <a:t>1. Minimize the internal energy terms of loop conformations including bond, angle, dihedral, and improper 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altLang="zh-CN" sz="1800" smtClean="0">
                <a:ea typeface="宋体" pitchFamily="2" charset="-122"/>
              </a:rPr>
              <a:t>	2. The candidates were further minimized with the full CHARMM energy function including the van der Waal and electrostatic energy terms.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5A5BDD-8997-4AA0-B06A-1055307B2B7C}" type="slidenum">
              <a:rPr lang="zh-CN" altLang="en-US"/>
              <a:pPr/>
              <a:t>3</a:t>
            </a:fld>
            <a:endParaRPr lang="zh-CN" altLang="en-US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Molecular Modeling Methods</a:t>
            </a:r>
            <a:endParaRPr lang="en-US" altLang="zh-CN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4495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2000" b="1" smtClean="0">
                <a:ea typeface="宋体" pitchFamily="2" charset="-122"/>
              </a:rPr>
              <a:t>Molecular modeling methods</a:t>
            </a:r>
            <a:r>
              <a:rPr lang="en-US" altLang="zh-CN" sz="2000" smtClean="0">
                <a:ea typeface="宋体" pitchFamily="2" charset="-122"/>
              </a:rPr>
              <a:t> are the theoretical methods and computational techniques used to simulate the behavior of molecules and molecular systems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smtClean="0">
                <a:ea typeface="宋体" pitchFamily="2" charset="-122"/>
              </a:rPr>
              <a:t>Molecular Forcefields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smtClean="0">
                <a:ea typeface="宋体" pitchFamily="2" charset="-122"/>
              </a:rPr>
              <a:t>Conformational Search methods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Energy Minimization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Molecular Dynamics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Monte Carlo simulation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Genetic Algorithm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FAFD40-F6BA-4925-896B-9ED7910CC33B}" type="slidenum">
              <a:rPr lang="zh-CN" altLang="en-US"/>
              <a:pPr/>
              <a:t>30</a:t>
            </a:fld>
            <a:endParaRPr lang="zh-CN" altLang="en-US"/>
          </a:p>
        </p:txBody>
      </p:sp>
      <p:pic>
        <p:nvPicPr>
          <p:cNvPr id="38914" name="Picture 2" descr="E:\WORK2004-2005\新建文件夹\positions\canada company\bsi\interview\materials\clo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09800"/>
            <a:ext cx="68738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0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CLOOP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zh-CN" sz="2000" b="1" smtClean="0">
                <a:ea typeface="宋体" pitchFamily="2" charset="-122"/>
              </a:rPr>
              <a:t>Divided loop conformation construction</a:t>
            </a:r>
          </a:p>
          <a:p>
            <a:pPr lvl="1" eaLnBrk="1" hangingPunct="1"/>
            <a:endParaRPr lang="en-US" altLang="zh-CN" sz="1800" smtClean="0">
              <a:ea typeface="宋体" pitchFamily="2" charset="-122"/>
            </a:endParaRPr>
          </a:p>
          <a:p>
            <a:pPr lvl="1" eaLnBrk="1" hangingPunct="1"/>
            <a:endParaRPr lang="en-US" altLang="zh-CN" sz="1800" smtClean="0">
              <a:ea typeface="宋体" pitchFamily="2" charset="-122"/>
            </a:endParaRPr>
          </a:p>
          <a:p>
            <a:pPr lvl="1" eaLnBrk="1" hangingPunct="1"/>
            <a:endParaRPr lang="en-US" altLang="zh-CN" sz="1800" smtClean="0">
              <a:ea typeface="宋体" pitchFamily="2" charset="-122"/>
            </a:endParaRPr>
          </a:p>
          <a:p>
            <a:pPr lvl="1" eaLnBrk="1" hangingPunct="1"/>
            <a:endParaRPr lang="en-US" altLang="zh-CN" sz="1800" smtClean="0">
              <a:ea typeface="宋体" pitchFamily="2" charset="-122"/>
            </a:endParaRPr>
          </a:p>
          <a:p>
            <a:pPr lvl="1" eaLnBrk="1" hangingPunct="1"/>
            <a:endParaRPr lang="en-US" altLang="zh-CN" sz="1800" smtClean="0">
              <a:ea typeface="宋体" pitchFamily="2" charset="-122"/>
            </a:endParaRPr>
          </a:p>
          <a:p>
            <a:pPr lvl="1" eaLnBrk="1" hangingPunct="1"/>
            <a:endParaRPr lang="en-US" altLang="zh-CN" sz="1800" smtClean="0">
              <a:ea typeface="宋体" pitchFamily="2" charset="-122"/>
            </a:endParaRPr>
          </a:p>
          <a:p>
            <a:pPr lvl="1" eaLnBrk="1" hangingPunct="1"/>
            <a:endParaRPr lang="en-US" altLang="zh-CN" sz="1800" smtClean="0">
              <a:ea typeface="宋体" pitchFamily="2" charset="-122"/>
            </a:endParaRPr>
          </a:p>
          <a:p>
            <a:pPr lvl="1" eaLnBrk="1" hangingPunct="1"/>
            <a:endParaRPr lang="en-US" altLang="zh-CN" sz="1800" smtClean="0">
              <a:ea typeface="宋体" pitchFamily="2" charset="-122"/>
            </a:endParaRPr>
          </a:p>
          <a:p>
            <a:pPr lvl="1" eaLnBrk="1" hangingPunct="1"/>
            <a:endParaRPr lang="en-US" altLang="zh-CN" sz="1800" smtClean="0">
              <a:ea typeface="宋体" pitchFamily="2" charset="-122"/>
            </a:endParaRPr>
          </a:p>
          <a:p>
            <a:pPr lvl="1" eaLnBrk="1" hangingPunct="1"/>
            <a:r>
              <a:rPr lang="en-US" altLang="zh-CN" sz="1800" smtClean="0">
                <a:ea typeface="宋体" pitchFamily="2" charset="-122"/>
              </a:rPr>
              <a:t>Generate position of middle residue</a:t>
            </a:r>
          </a:p>
          <a:p>
            <a:pPr lvl="1" eaLnBrk="1" hangingPunct="1"/>
            <a:r>
              <a:rPr lang="en-US" altLang="zh-CN" sz="1800" smtClean="0">
                <a:ea typeface="宋体" pitchFamily="2" charset="-122"/>
              </a:rPr>
              <a:t>Build initial conformation of main chain with dihedral sampling</a:t>
            </a:r>
          </a:p>
          <a:p>
            <a:pPr lvl="1" eaLnBrk="1" hangingPunct="1"/>
            <a:r>
              <a:rPr lang="en-US" altLang="zh-CN" sz="1800" smtClean="0">
                <a:ea typeface="宋体" pitchFamily="2" charset="-122"/>
              </a:rPr>
              <a:t>Build side chain conformation</a:t>
            </a:r>
          </a:p>
          <a:p>
            <a:pPr lvl="1" eaLnBrk="1" hangingPunct="1"/>
            <a:r>
              <a:rPr lang="en-US" altLang="zh-CN" sz="1800" smtClean="0">
                <a:ea typeface="宋体" pitchFamily="2" charset="-122"/>
              </a:rPr>
              <a:t>Run DM and produce closed loop conformation</a:t>
            </a:r>
          </a:p>
        </p:txBody>
      </p:sp>
      <p:sp>
        <p:nvSpPr>
          <p:cNvPr id="540677" name="Oval 5"/>
          <p:cNvSpPr>
            <a:spLocks noChangeArrowheads="1"/>
          </p:cNvSpPr>
          <p:nvPr/>
        </p:nvSpPr>
        <p:spPr bwMode="auto">
          <a:xfrm>
            <a:off x="2286000" y="2209800"/>
            <a:ext cx="381000" cy="3810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7EF5AB-B0B3-4F0B-8938-B6E85C4FAB06}" type="slidenum">
              <a:rPr lang="zh-CN" altLang="en-US"/>
              <a:pPr/>
              <a:t>31</a:t>
            </a:fld>
            <a:endParaRPr lang="zh-CN" altLang="en-US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CLOOP</a:t>
            </a:r>
            <a:r>
              <a:rPr lang="en-US" altLang="zh-CN" smtClean="0">
                <a:ea typeface="宋体" pitchFamily="2" charset="-122"/>
              </a:rPr>
              <a:t> 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924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000" b="1" smtClean="0">
                <a:ea typeface="宋体" pitchFamily="2" charset="-122"/>
              </a:rPr>
              <a:t>Performance of CLOOP</a:t>
            </a:r>
            <a:r>
              <a:rPr lang="en-US" altLang="zh-CN" sz="1800" smtClean="0">
                <a:ea typeface="宋体" pitchFamily="2" charset="-12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zh-CN" sz="1800" smtClean="0">
              <a:ea typeface="宋体" pitchFamily="2" charset="-122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 	CLOOP was applied to construct the conformations of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8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, and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12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 residue long loops in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Fiser’s loop test set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. The average main-chain root mean square deviations (RMSD) obtained in 1000 trials for the 10 different loops of each size are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0.33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1.27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 and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2.77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Å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, respectively. </a:t>
            </a:r>
            <a:endParaRPr lang="en-US" altLang="zh-CN" sz="1800" smtClean="0">
              <a:ea typeface="宋体" pitchFamily="2" charset="-122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1800" smtClean="0">
              <a:ea typeface="宋体" pitchFamily="2" charset="-122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1800" smtClean="0">
              <a:ea typeface="宋体" pitchFamily="2" charset="-122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	The performance of CLOOP was investigated in two ways. One is to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calculate loop energy with a buffer region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, and the other is loop only. The buffer region included a region extending up to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10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Å</a:t>
            </a: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 around the loop atoms. In energy minimization, only the loop atoms were allowed to move and all non-loop atoms include those in the buffer region were fixed.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1800" smtClean="0">
              <a:ea typeface="宋体" pitchFamily="2" charset="-122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1800" smtClean="0">
                <a:ea typeface="宋体" pitchFamily="2" charset="-122"/>
                <a:cs typeface="Times New Roman" pitchFamily="18" charset="0"/>
              </a:rPr>
              <a:t> 	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08407D-0989-4C1C-86D4-2FB48C63BBD4}" type="slidenum">
              <a:rPr lang="zh-CN" altLang="en-US"/>
              <a:pPr/>
              <a:t>32</a:t>
            </a:fld>
            <a:endParaRPr lang="zh-CN" altLang="en-US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Loop Conformations built by CLOOP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542723" name="Rectangle 3"/>
          <p:cNvSpPr>
            <a:spLocks noChangeArrowheads="1"/>
          </p:cNvSpPr>
          <p:nvPr/>
        </p:nvSpPr>
        <p:spPr bwMode="auto">
          <a:xfrm>
            <a:off x="3062288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990600" y="49530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  <a:ea typeface="宋体" pitchFamily="2" charset="-122"/>
              </a:rPr>
              <a:t>a. 1gpr_123-126                </a:t>
            </a:r>
            <a:r>
              <a:rPr lang="en-US" altLang="zh-CN" b="1">
                <a:latin typeface="Times New Roman" pitchFamily="18" charset="0"/>
                <a:ea typeface="宋体" pitchFamily="2" charset="-122"/>
              </a:rPr>
              <a:t>b.</a:t>
            </a:r>
            <a:r>
              <a:rPr lang="en-US" altLang="zh-CN">
                <a:latin typeface="Times New Roman" pitchFamily="18" charset="0"/>
                <a:ea typeface="宋体" pitchFamily="2" charset="-122"/>
              </a:rPr>
              <a:t> 135l_84-91                   </a:t>
            </a:r>
            <a:r>
              <a:rPr lang="en-US" altLang="zh-CN" b="1">
                <a:latin typeface="Times New Roman" pitchFamily="18" charset="0"/>
                <a:ea typeface="宋体" pitchFamily="2" charset="-122"/>
              </a:rPr>
              <a:t>c.</a:t>
            </a:r>
            <a:r>
              <a:rPr lang="en-US" altLang="zh-CN">
                <a:latin typeface="Times New Roman" pitchFamily="18" charset="0"/>
                <a:ea typeface="宋体" pitchFamily="2" charset="-122"/>
              </a:rPr>
              <a:t> 1pmy_77-88</a:t>
            </a:r>
            <a:r>
              <a:rPr lang="en-US" altLang="zh-CN">
                <a:ea typeface="宋体" pitchFamily="2" charset="-122"/>
              </a:rPr>
              <a:t> </a:t>
            </a:r>
            <a:endParaRPr lang="zh-CN" altLang="en-US">
              <a:ea typeface="宋体" pitchFamily="2" charset="-122"/>
            </a:endParaRPr>
          </a:p>
        </p:txBody>
      </p:sp>
      <p:pic>
        <p:nvPicPr>
          <p:cNvPr id="40965" name="Picture 5" descr="E:\WORK2004-2005\新建文件夹\positions\canada company\bsi\interview\materials\lo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683375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E0D01D-9E2C-42D0-83F0-FB0928DA7F25}" type="slidenum">
              <a:rPr lang="zh-CN" altLang="en-US"/>
              <a:pPr/>
              <a:t>33</a:t>
            </a:fld>
            <a:endParaRPr lang="zh-CN" altLang="en-US"/>
          </a:p>
        </p:txBody>
      </p:sp>
      <p:sp>
        <p:nvSpPr>
          <p:cNvPr id="543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Performance of CLOOP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pic>
        <p:nvPicPr>
          <p:cNvPr id="41987" name="Picture 1027" descr="E:\WORK2004-2005\新建文件夹\positions\canada company\bsi\interview\materials\CLOOP paper table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9916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748" name="Oval 1028"/>
          <p:cNvSpPr>
            <a:spLocks noChangeArrowheads="1"/>
          </p:cNvSpPr>
          <p:nvPr/>
        </p:nvSpPr>
        <p:spPr bwMode="auto">
          <a:xfrm>
            <a:off x="2247900" y="4597400"/>
            <a:ext cx="3810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43749" name="Oval 1029"/>
          <p:cNvSpPr>
            <a:spLocks noChangeArrowheads="1"/>
          </p:cNvSpPr>
          <p:nvPr/>
        </p:nvSpPr>
        <p:spPr bwMode="auto">
          <a:xfrm>
            <a:off x="5334000" y="4597400"/>
            <a:ext cx="3810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43750" name="Oval 1030"/>
          <p:cNvSpPr>
            <a:spLocks noChangeArrowheads="1"/>
          </p:cNvSpPr>
          <p:nvPr/>
        </p:nvSpPr>
        <p:spPr bwMode="auto">
          <a:xfrm>
            <a:off x="8420100" y="4584700"/>
            <a:ext cx="3810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631924-4E0A-4747-BCFB-5EDBCAE34E1D}" type="slidenum">
              <a:rPr lang="zh-CN" altLang="en-US"/>
              <a:pPr/>
              <a:t>34</a:t>
            </a:fld>
            <a:endParaRPr lang="zh-CN" alt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Conclusion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924800" cy="4724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endParaRPr lang="en-US" altLang="zh-CN" sz="2000" smtClean="0">
              <a:ea typeface="宋体" pitchFamily="2" charset="-122"/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smtClean="0">
                <a:ea typeface="宋体" pitchFamily="2" charset="-122"/>
              </a:rPr>
              <a:t>CLOOP can be applied to build a good all-atom conformation ensemble of loops with size up to 12 residues.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smtClean="0">
                <a:ea typeface="宋体" pitchFamily="2" charset="-122"/>
              </a:rPr>
              <a:t>Good efficiency, CLOOP is faster than RAPPER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smtClean="0">
                <a:ea typeface="宋体" pitchFamily="2" charset="-122"/>
              </a:rPr>
              <a:t>The contribution of the protein to which a loop is attached (i.e. the ‘buffer region’ ) facilitates the discrimination of near-optimal loop structures.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smtClean="0">
                <a:ea typeface="宋体" pitchFamily="2" charset="-122"/>
              </a:rPr>
              <a:t>The soft core potentials and a DM strategy are effective techniques in building loop conformations.</a:t>
            </a:r>
            <a:endParaRPr lang="en-US" altLang="zh-CN" sz="1800" smtClean="0">
              <a:ea typeface="宋体" pitchFamily="2" charset="-122"/>
            </a:endParaRPr>
          </a:p>
          <a:p>
            <a:pPr eaLnBrk="1" hangingPunct="1"/>
            <a:endParaRPr lang="en-US" altLang="zh-CN" sz="2000" smtClean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EBA0C8-3631-4769-88DB-F06415896B94}" type="slidenum">
              <a:rPr lang="zh-CN" altLang="en-US"/>
              <a:pPr/>
              <a:t>4</a:t>
            </a:fld>
            <a:endParaRPr lang="zh-CN" alt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sz="3200" b="1" i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Ab Initio</a:t>
            </a:r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 Protein Structure Prediction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031163" cy="48006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2000" b="1" i="1" smtClean="0">
                <a:ea typeface="宋体" pitchFamily="2" charset="-122"/>
              </a:rPr>
              <a:t>Ab initio</a:t>
            </a:r>
            <a:r>
              <a:rPr lang="en-US" altLang="zh-CN" sz="2000" b="1" smtClean="0">
                <a:ea typeface="宋体" pitchFamily="2" charset="-122"/>
              </a:rPr>
              <a:t> protein structure prediction</a:t>
            </a:r>
            <a:r>
              <a:rPr lang="en-US" altLang="zh-CN" sz="2000" smtClean="0">
                <a:ea typeface="宋体" pitchFamily="2" charset="-122"/>
              </a:rPr>
              <a:t> methods build protein 3D structures from sequence based on physical principles.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b="1" smtClean="0">
                <a:ea typeface="宋体" pitchFamily="2" charset="-122"/>
              </a:rPr>
              <a:t>Importance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800" smtClean="0">
                <a:ea typeface="宋体" pitchFamily="2" charset="-122"/>
              </a:rPr>
              <a:t>The </a:t>
            </a:r>
            <a:r>
              <a:rPr lang="en-US" altLang="zh-CN" sz="1800" i="1" smtClean="0">
                <a:ea typeface="宋体" pitchFamily="2" charset="-122"/>
              </a:rPr>
              <a:t>ab initio</a:t>
            </a:r>
            <a:r>
              <a:rPr lang="en-US" altLang="zh-CN" sz="1800" smtClean="0">
                <a:ea typeface="宋体" pitchFamily="2" charset="-122"/>
              </a:rPr>
              <a:t> methods are important even though they are computationally demanding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1800" i="1" smtClean="0">
                <a:ea typeface="宋体" pitchFamily="2" charset="-122"/>
              </a:rPr>
              <a:t>Ab initio</a:t>
            </a:r>
            <a:r>
              <a:rPr lang="en-US" altLang="zh-CN" sz="1800" smtClean="0">
                <a:ea typeface="宋体" pitchFamily="2" charset="-122"/>
              </a:rPr>
              <a:t> methods predict protein structure based on physical models, they are indispensable complementary methods to Knowledge-based approach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altLang="zh-CN" sz="1800" smtClean="0">
                <a:ea typeface="宋体" pitchFamily="2" charset="-122"/>
              </a:rPr>
              <a:t>	</a:t>
            </a:r>
            <a:r>
              <a:rPr lang="en-US" altLang="zh-CN" sz="1800" i="1" smtClean="0">
                <a:ea typeface="宋体" pitchFamily="2" charset="-122"/>
              </a:rPr>
              <a:t>eg.</a:t>
            </a:r>
            <a:r>
              <a:rPr lang="en-US" altLang="zh-CN" sz="1800" smtClean="0">
                <a:ea typeface="宋体" pitchFamily="2" charset="-122"/>
              </a:rPr>
              <a:t> 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altLang="zh-CN" sz="1800" smtClean="0">
                <a:ea typeface="宋体" pitchFamily="2" charset="-122"/>
              </a:rPr>
              <a:t>	Knowledge-based approach would fail in following conditions: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CN" sz="1800" smtClean="0">
                <a:ea typeface="宋体" pitchFamily="2" charset="-122"/>
              </a:rPr>
              <a:t>Structure homologues are not available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CN" sz="1800" smtClean="0">
                <a:ea typeface="宋体" pitchFamily="2" charset="-122"/>
              </a:rPr>
              <a:t>Possible undiscovered new fold exists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509EE5-8A69-4B9F-BD7B-C17C67DA2346}" type="slidenum">
              <a:rPr lang="zh-CN" altLang="en-US"/>
              <a:pPr/>
              <a:t>5</a:t>
            </a:fld>
            <a:endParaRPr lang="zh-CN" alt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Applications of MM in </a:t>
            </a:r>
            <a:r>
              <a:rPr lang="en-US" altLang="zh-CN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Ab Initio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 PSP</a:t>
            </a:r>
            <a:r>
              <a:rPr lang="en-US" altLang="zh-CN" dirty="0" smtClean="0">
                <a:ea typeface="宋体" charset="-122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153400" cy="51816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2000" b="1" smtClean="0">
                <a:ea typeface="宋体" pitchFamily="2" charset="-122"/>
              </a:rPr>
              <a:t>Basic idea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zh-CN" sz="2000" smtClean="0">
                <a:ea typeface="宋体" pitchFamily="2" charset="-122"/>
              </a:rPr>
              <a:t>	</a:t>
            </a:r>
            <a:r>
              <a:rPr kumimoji="1" lang="en-US" altLang="ja-JP" sz="2000" b="1" smtClean="0">
                <a:solidFill>
                  <a:srgbClr val="FF0000"/>
                </a:solidFill>
                <a:ea typeface="HGP創英角ﾎﾟｯﾌﾟ体" pitchFamily="50" charset="-128"/>
              </a:rPr>
              <a:t>Anfinsen’s </a:t>
            </a:r>
            <a:r>
              <a:rPr lang="en-US" altLang="zh-CN" sz="2000" b="1" smtClean="0">
                <a:solidFill>
                  <a:srgbClr val="FF0000"/>
                </a:solidFill>
                <a:ea typeface="宋体" pitchFamily="2" charset="-122"/>
              </a:rPr>
              <a:t>theory</a:t>
            </a:r>
            <a:r>
              <a:rPr lang="en-US" altLang="zh-CN" sz="2000" smtClean="0">
                <a:ea typeface="宋体" pitchFamily="2" charset="-122"/>
              </a:rPr>
              <a:t>: </a:t>
            </a:r>
            <a:r>
              <a:rPr kumimoji="1" lang="en-US" altLang="ja-JP" sz="2000" smtClean="0">
                <a:ea typeface="HGP創英角ﾎﾟｯﾌﾟ体" pitchFamily="50" charset="-128"/>
              </a:rPr>
              <a:t>Protein native structure corresponds to the state with the lowest free energy of the protein-solvent system.</a:t>
            </a:r>
            <a:endParaRPr lang="en-US" altLang="zh-CN" sz="2000" smtClean="0">
              <a:ea typeface="宋体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smtClean="0">
                <a:ea typeface="宋体" pitchFamily="2" charset="-122"/>
              </a:rPr>
              <a:t>General procedures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b="1" smtClean="0">
                <a:ea typeface="宋体" pitchFamily="2" charset="-122"/>
              </a:rPr>
              <a:t>Potential function</a:t>
            </a:r>
            <a:r>
              <a:rPr lang="en-US" altLang="zh-CN" sz="2000" smtClean="0">
                <a:ea typeface="宋体" pitchFamily="2" charset="-122"/>
              </a:rPr>
              <a:t> 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Evaluate the energy of protein conformation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Select native structure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b="1" smtClean="0">
                <a:ea typeface="宋体" pitchFamily="2" charset="-122"/>
              </a:rPr>
              <a:t>Conformational search algorithm</a:t>
            </a:r>
            <a:r>
              <a:rPr lang="en-US" altLang="zh-CN" sz="2000" smtClean="0">
                <a:ea typeface="宋体" pitchFamily="2" charset="-122"/>
              </a:rPr>
              <a:t> 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To produce new conformations 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Search the potential energy surface and locate the global minimum (native conformation)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853AE9-FA3C-4EF9-8790-CE2F22FC8A77}" type="slidenum">
              <a:rPr lang="zh-CN" altLang="en-US"/>
              <a:pPr/>
              <a:t>6</a:t>
            </a:fld>
            <a:endParaRPr lang="zh-CN" altLang="en-US"/>
          </a:p>
        </p:txBody>
      </p:sp>
      <p:pic>
        <p:nvPicPr>
          <p:cNvPr id="13314" name="Picture 2" descr="E:\WORK2004-2005\新建文件夹\positions\canada company\bsi\interview\materials\funn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0600" y="1371600"/>
            <a:ext cx="4368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5139" name="Rectangle 3"/>
          <p:cNvSpPr>
            <a:spLocks noChangeArrowheads="1"/>
          </p:cNvSpPr>
          <p:nvPr/>
        </p:nvSpPr>
        <p:spPr bwMode="auto">
          <a:xfrm>
            <a:off x="914400" y="76200"/>
            <a:ext cx="80311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Protein Folding Funnel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7391400" y="2819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1600">
                <a:solidFill>
                  <a:srgbClr val="FF0000"/>
                </a:solidFill>
                <a:latin typeface="Arial" charset="0"/>
                <a:ea typeface="宋体" charset="-122"/>
              </a:rPr>
              <a:t>Local mimina</a:t>
            </a:r>
          </a:p>
        </p:txBody>
      </p:sp>
      <p:sp>
        <p:nvSpPr>
          <p:cNvPr id="475143" name="Rectangle 7"/>
          <p:cNvSpPr>
            <a:spLocks noChangeArrowheads="1"/>
          </p:cNvSpPr>
          <p:nvPr/>
        </p:nvSpPr>
        <p:spPr bwMode="auto">
          <a:xfrm>
            <a:off x="6781800" y="5905500"/>
            <a:ext cx="165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1600">
                <a:solidFill>
                  <a:srgbClr val="FF0000"/>
                </a:solidFill>
                <a:latin typeface="Arial" charset="0"/>
                <a:ea typeface="宋体" charset="-122"/>
              </a:rPr>
              <a:t>Global minimum</a:t>
            </a:r>
          </a:p>
        </p:txBody>
      </p:sp>
      <p:sp>
        <p:nvSpPr>
          <p:cNvPr id="475145" name="Line 9"/>
          <p:cNvSpPr>
            <a:spLocks noChangeShapeType="1"/>
          </p:cNvSpPr>
          <p:nvPr/>
        </p:nvSpPr>
        <p:spPr bwMode="auto">
          <a:xfrm>
            <a:off x="4267200" y="6324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75146" name="Line 10"/>
          <p:cNvSpPr>
            <a:spLocks noChangeShapeType="1"/>
          </p:cNvSpPr>
          <p:nvPr/>
        </p:nvSpPr>
        <p:spPr bwMode="auto">
          <a:xfrm>
            <a:off x="5092700" y="44323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75147" name="Line 11"/>
          <p:cNvSpPr>
            <a:spLocks noChangeShapeType="1"/>
          </p:cNvSpPr>
          <p:nvPr/>
        </p:nvSpPr>
        <p:spPr bwMode="auto">
          <a:xfrm>
            <a:off x="5499100" y="34163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75148" name="Line 12"/>
          <p:cNvSpPr>
            <a:spLocks noChangeShapeType="1"/>
          </p:cNvSpPr>
          <p:nvPr/>
        </p:nvSpPr>
        <p:spPr bwMode="auto">
          <a:xfrm>
            <a:off x="7302500" y="3429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75149" name="Line 13"/>
          <p:cNvSpPr>
            <a:spLocks noChangeShapeType="1"/>
          </p:cNvSpPr>
          <p:nvPr/>
        </p:nvSpPr>
        <p:spPr bwMode="auto">
          <a:xfrm>
            <a:off x="8089900" y="31115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75150" name="Rectangle 14"/>
          <p:cNvSpPr>
            <a:spLocks noChangeArrowheads="1"/>
          </p:cNvSpPr>
          <p:nvPr/>
        </p:nvSpPr>
        <p:spPr bwMode="auto">
          <a:xfrm>
            <a:off x="6816725" y="6369050"/>
            <a:ext cx="164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FF0000"/>
                </a:solidFill>
                <a:ea typeface="宋体" pitchFamily="2" charset="-122"/>
              </a:rPr>
              <a:t>Native Structure</a:t>
            </a:r>
            <a:endParaRPr lang="zh-CN" altLang="en-US" sz="1600">
              <a:solidFill>
                <a:srgbClr val="FF0000"/>
              </a:solidFill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561E3F-CF89-4AEE-BF2A-97D79E2D8A2D}" type="slidenum">
              <a:rPr lang="zh-CN" altLang="en-US"/>
              <a:pPr/>
              <a:t>7</a:t>
            </a:fld>
            <a:endParaRPr lang="zh-CN" altLang="en-US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638" y="207963"/>
            <a:ext cx="8031162" cy="709612"/>
          </a:xfrm>
        </p:spPr>
        <p:txBody>
          <a:bodyPr/>
          <a:lstStyle/>
          <a:p>
            <a:pPr algn="ctr" eaLnBrk="1" hangingPunct="1"/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Potential Functions for PSP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5105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2400" b="1" smtClean="0">
                <a:ea typeface="宋体" pitchFamily="2" charset="-122"/>
              </a:rPr>
              <a:t>Potential function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800" b="1" smtClean="0">
                <a:ea typeface="宋体" pitchFamily="2" charset="-122"/>
              </a:rPr>
              <a:t>Physical based energy function</a:t>
            </a:r>
            <a:endParaRPr lang="en-US" altLang="zh-CN" sz="1800" smtClean="0">
              <a:ea typeface="宋体" pitchFamily="2" charset="-122"/>
            </a:endParaRP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US" altLang="zh-CN" sz="1800" smtClean="0">
                <a:ea typeface="宋体" pitchFamily="2" charset="-122"/>
              </a:rPr>
              <a:t>	Empirical </a:t>
            </a:r>
            <a:r>
              <a:rPr lang="en-US" altLang="zh-CN" sz="1800" i="1" smtClean="0">
                <a:ea typeface="宋体" pitchFamily="2" charset="-122"/>
              </a:rPr>
              <a:t>all-atom</a:t>
            </a:r>
            <a:r>
              <a:rPr lang="en-US" altLang="zh-CN" sz="1800" smtClean="0">
                <a:ea typeface="宋体" pitchFamily="2" charset="-122"/>
              </a:rPr>
              <a:t> forcefields: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</a:rPr>
              <a:t>CHARMM</a:t>
            </a:r>
            <a:r>
              <a:rPr lang="en-US" altLang="zh-CN" sz="1800" smtClean="0">
                <a:ea typeface="宋体" pitchFamily="2" charset="-122"/>
              </a:rPr>
              <a:t>,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</a:rPr>
              <a:t>AMBER</a:t>
            </a:r>
            <a:r>
              <a:rPr lang="en-US" altLang="zh-CN" sz="1800" smtClean="0">
                <a:ea typeface="宋体" pitchFamily="2" charset="-122"/>
              </a:rPr>
              <a:t>,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</a:rPr>
              <a:t>ECEPP-3</a:t>
            </a:r>
            <a:r>
              <a:rPr lang="en-US" altLang="zh-CN" sz="1800" smtClean="0">
                <a:ea typeface="宋体" pitchFamily="2" charset="-122"/>
              </a:rPr>
              <a:t>,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</a:rPr>
              <a:t>GROMOS</a:t>
            </a:r>
            <a:r>
              <a:rPr lang="en-US" altLang="zh-CN" sz="1800" smtClean="0">
                <a:ea typeface="宋体" pitchFamily="2" charset="-122"/>
              </a:rPr>
              <a:t>,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</a:rPr>
              <a:t>OPLS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US" altLang="zh-CN" sz="1800" smtClean="0">
                <a:ea typeface="宋体" pitchFamily="2" charset="-122"/>
              </a:rPr>
              <a:t>	Parameterization: Quantum mechanical calculations, experimental data 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US" altLang="zh-CN" sz="1800" smtClean="0">
                <a:ea typeface="宋体" pitchFamily="2" charset="-122"/>
              </a:rPr>
              <a:t>	Simplified potential: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</a:rPr>
              <a:t>UNRES</a:t>
            </a:r>
            <a:r>
              <a:rPr lang="en-US" altLang="zh-CN" sz="1800" smtClean="0">
                <a:ea typeface="宋体" pitchFamily="2" charset="-122"/>
              </a:rPr>
              <a:t> (</a:t>
            </a:r>
            <a:r>
              <a:rPr lang="en-US" altLang="zh-CN" sz="1800" i="1" smtClean="0">
                <a:ea typeface="宋体" pitchFamily="2" charset="-122"/>
              </a:rPr>
              <a:t>united residue</a:t>
            </a:r>
            <a:r>
              <a:rPr lang="en-US" altLang="zh-CN" sz="1800" smtClean="0">
                <a:ea typeface="宋体" pitchFamily="2" charset="-122"/>
              </a:rPr>
              <a:t>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1800" b="1" smtClean="0">
                <a:ea typeface="宋体" pitchFamily="2" charset="-122"/>
              </a:rPr>
              <a:t>Solvation energy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Implicit solvation model: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</a:rPr>
              <a:t>Generalized Born</a:t>
            </a:r>
            <a:r>
              <a:rPr lang="en-US" altLang="zh-CN" sz="1800" smtClean="0">
                <a:ea typeface="宋体" pitchFamily="2" charset="-122"/>
              </a:rPr>
              <a:t> (GB) model,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</a:rPr>
              <a:t>surface area based model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CN" sz="1800" smtClean="0">
                <a:ea typeface="宋体" pitchFamily="2" charset="-122"/>
              </a:rPr>
              <a:t>Explicit solvation model: </a:t>
            </a:r>
            <a:r>
              <a:rPr lang="en-US" altLang="zh-CN" sz="1800" smtClean="0">
                <a:solidFill>
                  <a:srgbClr val="FF0000"/>
                </a:solidFill>
                <a:ea typeface="宋体" pitchFamily="2" charset="-122"/>
              </a:rPr>
              <a:t>TIP3P</a:t>
            </a:r>
            <a:r>
              <a:rPr lang="en-US" altLang="zh-CN" sz="1800" smtClean="0">
                <a:ea typeface="宋体" pitchFamily="2" charset="-122"/>
              </a:rPr>
              <a:t> (computationally expensive)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34BB20-7DC4-4507-B4D4-83EEAFC61B27}" type="slidenum">
              <a:rPr lang="zh-CN" altLang="en-US"/>
              <a:pPr/>
              <a:t>8</a:t>
            </a:fld>
            <a:endParaRPr lang="zh-CN" altLang="en-US"/>
          </a:p>
        </p:txBody>
      </p:sp>
      <p:sp>
        <p:nvSpPr>
          <p:cNvPr id="47616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General Form of All-atom Forcefields</a:t>
            </a:r>
          </a:p>
        </p:txBody>
      </p:sp>
      <p:graphicFrame>
        <p:nvGraphicFramePr>
          <p:cNvPr id="15363" name="Object 3142"/>
          <p:cNvGraphicFramePr>
            <a:graphicFrameLocks noChangeAspect="1"/>
          </p:cNvGraphicFramePr>
          <p:nvPr/>
        </p:nvGraphicFramePr>
        <p:xfrm>
          <a:off x="533400" y="3281363"/>
          <a:ext cx="7958138" cy="1976437"/>
        </p:xfrm>
        <a:graphic>
          <a:graphicData uri="http://schemas.openxmlformats.org/presentationml/2006/ole">
            <p:oleObj spid="_x0000_s15363" name="数式" r:id="rId3" imgW="2819400" imgH="698500" progId="Equation.3">
              <p:embed/>
            </p:oleObj>
          </a:graphicData>
        </a:graphic>
      </p:graphicFrame>
      <p:sp>
        <p:nvSpPr>
          <p:cNvPr id="476231" name="Text Box 3143"/>
          <p:cNvSpPr txBox="1">
            <a:spLocks noChangeArrowheads="1"/>
          </p:cNvSpPr>
          <p:nvPr/>
        </p:nvSpPr>
        <p:spPr bwMode="auto">
          <a:xfrm>
            <a:off x="6002338" y="5383213"/>
            <a:ext cx="2366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ja-JP" b="1">
                <a:solidFill>
                  <a:schemeClr val="tx1"/>
                </a:solidFill>
                <a:latin typeface="Tahoma" charset="0"/>
                <a:ea typeface="HGP創英角ﾎﾟｯﾌﾟ体" charset="0"/>
              </a:rPr>
              <a:t>Electrostatic term</a:t>
            </a:r>
          </a:p>
        </p:txBody>
      </p:sp>
      <p:sp>
        <p:nvSpPr>
          <p:cNvPr id="476232" name="Text Box 3144"/>
          <p:cNvSpPr txBox="1">
            <a:spLocks noChangeArrowheads="1"/>
          </p:cNvSpPr>
          <p:nvPr/>
        </p:nvSpPr>
        <p:spPr bwMode="auto">
          <a:xfrm>
            <a:off x="1208088" y="5383213"/>
            <a:ext cx="2295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ja-JP" b="1">
                <a:solidFill>
                  <a:schemeClr val="tx1"/>
                </a:solidFill>
                <a:latin typeface="Tahoma" charset="0"/>
                <a:ea typeface="HGP創英角ﾎﾟｯﾌﾟ体" charset="0"/>
              </a:rPr>
              <a:t>H-bonding term</a:t>
            </a:r>
          </a:p>
        </p:txBody>
      </p:sp>
      <p:sp>
        <p:nvSpPr>
          <p:cNvPr id="476233" name="Text Box 3145"/>
          <p:cNvSpPr txBox="1">
            <a:spLocks noChangeArrowheads="1"/>
          </p:cNvSpPr>
          <p:nvPr/>
        </p:nvSpPr>
        <p:spPr bwMode="auto">
          <a:xfrm>
            <a:off x="3314700" y="5381625"/>
            <a:ext cx="2832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b="1">
                <a:solidFill>
                  <a:schemeClr val="tx1"/>
                </a:solidFill>
                <a:latin typeface="Tahoma" pitchFamily="34" charset="0"/>
                <a:ea typeface="HGP創英角ﾎﾟｯﾌﾟ体" pitchFamily="50" charset="-128"/>
              </a:rPr>
              <a:t>Van der Waals term</a:t>
            </a:r>
            <a:endParaRPr kumimoji="1" lang="ja-JP" altLang="en-US" b="1">
              <a:solidFill>
                <a:schemeClr val="tx1"/>
              </a:solidFill>
              <a:latin typeface="Tahoma" pitchFamily="34" charset="0"/>
              <a:ea typeface="HGP創英角ﾎﾟｯﾌﾟ体" pitchFamily="50" charset="-128"/>
            </a:endParaRPr>
          </a:p>
        </p:txBody>
      </p:sp>
      <p:sp>
        <p:nvSpPr>
          <p:cNvPr id="476234" name="Text Box 3146"/>
          <p:cNvSpPr txBox="1">
            <a:spLocks noChangeArrowheads="1"/>
          </p:cNvSpPr>
          <p:nvPr/>
        </p:nvSpPr>
        <p:spPr bwMode="auto">
          <a:xfrm>
            <a:off x="839788" y="2457450"/>
            <a:ext cx="2549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ja-JP" b="1">
                <a:solidFill>
                  <a:schemeClr val="tx1"/>
                </a:solidFill>
                <a:latin typeface="Tahoma" charset="0"/>
                <a:ea typeface="HGP創英角ﾎﾟｯﾌﾟ体" charset="0"/>
              </a:rPr>
              <a:t>Bond stretching term</a:t>
            </a:r>
          </a:p>
        </p:txBody>
      </p:sp>
      <p:sp>
        <p:nvSpPr>
          <p:cNvPr id="476235" name="Text Box 3147"/>
          <p:cNvSpPr txBox="1">
            <a:spLocks noChangeArrowheads="1"/>
          </p:cNvSpPr>
          <p:nvPr/>
        </p:nvSpPr>
        <p:spPr bwMode="auto">
          <a:xfrm>
            <a:off x="5881688" y="2457450"/>
            <a:ext cx="220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ja-JP" b="1">
                <a:solidFill>
                  <a:schemeClr val="tx1"/>
                </a:solidFill>
                <a:latin typeface="Tahoma" charset="0"/>
                <a:ea typeface="HGP創英角ﾎﾟｯﾌﾟ体" charset="0"/>
              </a:rPr>
              <a:t>Dihedral term</a:t>
            </a:r>
          </a:p>
        </p:txBody>
      </p:sp>
      <p:sp>
        <p:nvSpPr>
          <p:cNvPr id="476236" name="Text Box 3148"/>
          <p:cNvSpPr txBox="1">
            <a:spLocks noChangeArrowheads="1"/>
          </p:cNvSpPr>
          <p:nvPr/>
        </p:nvSpPr>
        <p:spPr bwMode="auto">
          <a:xfrm>
            <a:off x="3230563" y="2457450"/>
            <a:ext cx="226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ja-JP" b="1">
                <a:solidFill>
                  <a:schemeClr val="tx1"/>
                </a:solidFill>
                <a:latin typeface="Tahoma" charset="0"/>
                <a:ea typeface="HGP創英角ﾎﾟｯﾌﾟ体" charset="0"/>
              </a:rPr>
              <a:t>Angle bending term</a:t>
            </a:r>
          </a:p>
        </p:txBody>
      </p:sp>
      <p:grpSp>
        <p:nvGrpSpPr>
          <p:cNvPr id="15370" name="Group 3149"/>
          <p:cNvGrpSpPr>
            <a:grpSpLocks/>
          </p:cNvGrpSpPr>
          <p:nvPr/>
        </p:nvGrpSpPr>
        <p:grpSpPr bwMode="auto">
          <a:xfrm>
            <a:off x="1524000" y="2038350"/>
            <a:ext cx="1223963" cy="249238"/>
            <a:chOff x="1050" y="1512"/>
            <a:chExt cx="771" cy="157"/>
          </a:xfrm>
        </p:grpSpPr>
        <p:sp>
          <p:nvSpPr>
            <p:cNvPr id="476238" name="Oval 3150"/>
            <p:cNvSpPr>
              <a:spLocks noChangeArrowheads="1"/>
            </p:cNvSpPr>
            <p:nvPr/>
          </p:nvSpPr>
          <p:spPr bwMode="auto">
            <a:xfrm>
              <a:off x="1677" y="1525"/>
              <a:ext cx="144" cy="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grpSp>
          <p:nvGrpSpPr>
            <p:cNvPr id="15413" name="Group 3151"/>
            <p:cNvGrpSpPr>
              <a:grpSpLocks/>
            </p:cNvGrpSpPr>
            <p:nvPr/>
          </p:nvGrpSpPr>
          <p:grpSpPr bwMode="auto">
            <a:xfrm>
              <a:off x="1189" y="1512"/>
              <a:ext cx="490" cy="150"/>
              <a:chOff x="3083" y="2405"/>
              <a:chExt cx="1668" cy="371"/>
            </a:xfrm>
          </p:grpSpPr>
          <p:sp>
            <p:nvSpPr>
              <p:cNvPr id="476240" name="Line 3152"/>
              <p:cNvSpPr>
                <a:spLocks noChangeShapeType="1"/>
              </p:cNvSpPr>
              <p:nvPr/>
            </p:nvSpPr>
            <p:spPr bwMode="auto">
              <a:xfrm>
                <a:off x="3229" y="2591"/>
                <a:ext cx="82" cy="1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6241" name="Line 3153"/>
              <p:cNvSpPr>
                <a:spLocks noChangeShapeType="1"/>
              </p:cNvSpPr>
              <p:nvPr/>
            </p:nvSpPr>
            <p:spPr bwMode="auto">
              <a:xfrm flipV="1">
                <a:off x="3308" y="2410"/>
                <a:ext cx="177" cy="3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6242" name="Line 3154"/>
              <p:cNvSpPr>
                <a:spLocks noChangeShapeType="1"/>
              </p:cNvSpPr>
              <p:nvPr/>
            </p:nvSpPr>
            <p:spPr bwMode="auto">
              <a:xfrm>
                <a:off x="3478" y="2415"/>
                <a:ext cx="177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6243" name="Line 3155"/>
              <p:cNvSpPr>
                <a:spLocks noChangeShapeType="1"/>
              </p:cNvSpPr>
              <p:nvPr/>
            </p:nvSpPr>
            <p:spPr bwMode="auto">
              <a:xfrm flipV="1">
                <a:off x="3645" y="2410"/>
                <a:ext cx="177" cy="3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6244" name="Line 3156"/>
              <p:cNvSpPr>
                <a:spLocks noChangeShapeType="1"/>
              </p:cNvSpPr>
              <p:nvPr/>
            </p:nvSpPr>
            <p:spPr bwMode="auto">
              <a:xfrm>
                <a:off x="3822" y="2420"/>
                <a:ext cx="177" cy="3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6245" name="Line 3157"/>
              <p:cNvSpPr>
                <a:spLocks noChangeShapeType="1"/>
              </p:cNvSpPr>
              <p:nvPr/>
            </p:nvSpPr>
            <p:spPr bwMode="auto">
              <a:xfrm flipV="1">
                <a:off x="3988" y="2407"/>
                <a:ext cx="174" cy="3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6246" name="Line 3158"/>
              <p:cNvSpPr>
                <a:spLocks noChangeShapeType="1"/>
              </p:cNvSpPr>
              <p:nvPr/>
            </p:nvSpPr>
            <p:spPr bwMode="auto">
              <a:xfrm>
                <a:off x="4165" y="2415"/>
                <a:ext cx="177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6247" name="Line 3159"/>
              <p:cNvSpPr>
                <a:spLocks noChangeShapeType="1"/>
              </p:cNvSpPr>
              <p:nvPr/>
            </p:nvSpPr>
            <p:spPr bwMode="auto">
              <a:xfrm flipV="1">
                <a:off x="4329" y="2405"/>
                <a:ext cx="174" cy="3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6248" name="Line 3160"/>
              <p:cNvSpPr>
                <a:spLocks noChangeShapeType="1"/>
              </p:cNvSpPr>
              <p:nvPr/>
            </p:nvSpPr>
            <p:spPr bwMode="auto">
              <a:xfrm>
                <a:off x="4506" y="2412"/>
                <a:ext cx="92" cy="1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6249" name="Line 3161"/>
              <p:cNvSpPr>
                <a:spLocks noChangeShapeType="1"/>
              </p:cNvSpPr>
              <p:nvPr/>
            </p:nvSpPr>
            <p:spPr bwMode="auto">
              <a:xfrm>
                <a:off x="4601" y="2591"/>
                <a:ext cx="15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6250" name="Line 3162"/>
              <p:cNvSpPr>
                <a:spLocks noChangeShapeType="1"/>
              </p:cNvSpPr>
              <p:nvPr/>
            </p:nvSpPr>
            <p:spPr bwMode="auto">
              <a:xfrm>
                <a:off x="3083" y="2591"/>
                <a:ext cx="15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476251" name="Oval 3163"/>
            <p:cNvSpPr>
              <a:spLocks noChangeArrowheads="1"/>
            </p:cNvSpPr>
            <p:nvPr/>
          </p:nvSpPr>
          <p:spPr bwMode="auto">
            <a:xfrm>
              <a:off x="1050" y="1525"/>
              <a:ext cx="144" cy="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15371" name="Group 3164"/>
          <p:cNvGrpSpPr>
            <a:grpSpLocks/>
          </p:cNvGrpSpPr>
          <p:nvPr/>
        </p:nvGrpSpPr>
        <p:grpSpPr bwMode="auto">
          <a:xfrm>
            <a:off x="3735388" y="1817688"/>
            <a:ext cx="1223962" cy="841375"/>
            <a:chOff x="1557" y="434"/>
            <a:chExt cx="1064" cy="731"/>
          </a:xfrm>
        </p:grpSpPr>
        <p:sp>
          <p:nvSpPr>
            <p:cNvPr id="476253" name="Oval 3165"/>
            <p:cNvSpPr>
              <a:spLocks noChangeArrowheads="1"/>
            </p:cNvSpPr>
            <p:nvPr/>
          </p:nvSpPr>
          <p:spPr bwMode="auto">
            <a:xfrm>
              <a:off x="2442" y="434"/>
              <a:ext cx="179" cy="17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76254" name="Oval 3166"/>
            <p:cNvSpPr>
              <a:spLocks noChangeArrowheads="1"/>
            </p:cNvSpPr>
            <p:nvPr/>
          </p:nvSpPr>
          <p:spPr bwMode="auto">
            <a:xfrm>
              <a:off x="2000" y="855"/>
              <a:ext cx="179" cy="17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76255" name="Oval 3167"/>
            <p:cNvSpPr>
              <a:spLocks noChangeArrowheads="1"/>
            </p:cNvSpPr>
            <p:nvPr/>
          </p:nvSpPr>
          <p:spPr bwMode="auto">
            <a:xfrm>
              <a:off x="1557" y="435"/>
              <a:ext cx="179" cy="17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76256" name="Line 3168"/>
            <p:cNvSpPr>
              <a:spLocks noChangeShapeType="1"/>
            </p:cNvSpPr>
            <p:nvPr/>
          </p:nvSpPr>
          <p:spPr bwMode="auto">
            <a:xfrm>
              <a:off x="1707" y="606"/>
              <a:ext cx="293" cy="3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6257" name="Line 3169"/>
            <p:cNvSpPr>
              <a:spLocks noChangeShapeType="1"/>
            </p:cNvSpPr>
            <p:nvPr/>
          </p:nvSpPr>
          <p:spPr bwMode="auto">
            <a:xfrm flipH="1">
              <a:off x="2179" y="595"/>
              <a:ext cx="291" cy="3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6258" name="Arc 3170"/>
            <p:cNvSpPr>
              <a:spLocks/>
            </p:cNvSpPr>
            <p:nvPr/>
          </p:nvSpPr>
          <p:spPr bwMode="auto">
            <a:xfrm>
              <a:off x="1813" y="570"/>
              <a:ext cx="553" cy="595"/>
            </a:xfrm>
            <a:custGeom>
              <a:avLst/>
              <a:gdLst>
                <a:gd name="T0" fmla="*/ 0 w 29444"/>
                <a:gd name="T1" fmla="*/ 166 h 21600"/>
                <a:gd name="T2" fmla="*/ 553 w 29444"/>
                <a:gd name="T3" fmla="*/ 153 h 21600"/>
                <a:gd name="T4" fmla="*/ 281 w 29444"/>
                <a:gd name="T5" fmla="*/ 59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444" h="21600" fill="none" extrusionOk="0">
                  <a:moveTo>
                    <a:pt x="-1" y="6026"/>
                  </a:moveTo>
                  <a:cubicBezTo>
                    <a:pt x="4023" y="2159"/>
                    <a:pt x="9387" y="-1"/>
                    <a:pt x="14968" y="-1"/>
                  </a:cubicBezTo>
                  <a:cubicBezTo>
                    <a:pt x="20316" y="-1"/>
                    <a:pt x="25474" y="1984"/>
                    <a:pt x="29444" y="5568"/>
                  </a:cubicBezTo>
                </a:path>
                <a:path w="29444" h="21600" stroke="0" extrusionOk="0">
                  <a:moveTo>
                    <a:pt x="-1" y="6026"/>
                  </a:moveTo>
                  <a:cubicBezTo>
                    <a:pt x="4023" y="2159"/>
                    <a:pt x="9387" y="-1"/>
                    <a:pt x="14968" y="-1"/>
                  </a:cubicBezTo>
                  <a:cubicBezTo>
                    <a:pt x="20316" y="-1"/>
                    <a:pt x="25474" y="1984"/>
                    <a:pt x="29444" y="5568"/>
                  </a:cubicBezTo>
                  <a:lnTo>
                    <a:pt x="14968" y="21600"/>
                  </a:lnTo>
                  <a:lnTo>
                    <a:pt x="-1" y="6026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2" name="Group 3171"/>
          <p:cNvGrpSpPr>
            <a:grpSpLocks/>
          </p:cNvGrpSpPr>
          <p:nvPr/>
        </p:nvGrpSpPr>
        <p:grpSpPr bwMode="auto">
          <a:xfrm>
            <a:off x="5802313" y="1655763"/>
            <a:ext cx="1939925" cy="1030287"/>
            <a:chOff x="2865" y="281"/>
            <a:chExt cx="1845" cy="980"/>
          </a:xfrm>
        </p:grpSpPr>
        <p:sp>
          <p:nvSpPr>
            <p:cNvPr id="476260" name="Oval 3172"/>
            <p:cNvSpPr>
              <a:spLocks noChangeArrowheads="1"/>
            </p:cNvSpPr>
            <p:nvPr/>
          </p:nvSpPr>
          <p:spPr bwMode="auto">
            <a:xfrm>
              <a:off x="2865" y="1081"/>
              <a:ext cx="180" cy="1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76261" name="Oval 3173"/>
            <p:cNvSpPr>
              <a:spLocks noChangeArrowheads="1"/>
            </p:cNvSpPr>
            <p:nvPr/>
          </p:nvSpPr>
          <p:spPr bwMode="auto">
            <a:xfrm>
              <a:off x="4530" y="281"/>
              <a:ext cx="180" cy="1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76262" name="Oval 3174"/>
            <p:cNvSpPr>
              <a:spLocks noChangeArrowheads="1"/>
            </p:cNvSpPr>
            <p:nvPr/>
          </p:nvSpPr>
          <p:spPr bwMode="auto">
            <a:xfrm>
              <a:off x="4117" y="719"/>
              <a:ext cx="178" cy="1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76263" name="Line 3175"/>
            <p:cNvSpPr>
              <a:spLocks noChangeShapeType="1"/>
            </p:cNvSpPr>
            <p:nvPr/>
          </p:nvSpPr>
          <p:spPr bwMode="auto">
            <a:xfrm flipH="1">
              <a:off x="4268" y="424"/>
              <a:ext cx="293" cy="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6264" name="Oval 3176"/>
            <p:cNvSpPr>
              <a:spLocks noChangeArrowheads="1"/>
            </p:cNvSpPr>
            <p:nvPr/>
          </p:nvSpPr>
          <p:spPr bwMode="auto">
            <a:xfrm>
              <a:off x="3274" y="637"/>
              <a:ext cx="178" cy="1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76265" name="Line 3177"/>
            <p:cNvSpPr>
              <a:spLocks noChangeShapeType="1"/>
            </p:cNvSpPr>
            <p:nvPr/>
          </p:nvSpPr>
          <p:spPr bwMode="auto">
            <a:xfrm flipH="1">
              <a:off x="2993" y="782"/>
              <a:ext cx="291" cy="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6266" name="Line 3178"/>
            <p:cNvSpPr>
              <a:spLocks noChangeShapeType="1"/>
            </p:cNvSpPr>
            <p:nvPr/>
          </p:nvSpPr>
          <p:spPr bwMode="auto">
            <a:xfrm flipH="1" flipV="1">
              <a:off x="3466" y="742"/>
              <a:ext cx="651" cy="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76267" name="Arc 3179"/>
          <p:cNvSpPr>
            <a:spLocks/>
          </p:cNvSpPr>
          <p:nvPr/>
        </p:nvSpPr>
        <p:spPr bwMode="auto">
          <a:xfrm>
            <a:off x="6645275" y="1936750"/>
            <a:ext cx="311150" cy="447675"/>
          </a:xfrm>
          <a:custGeom>
            <a:avLst/>
            <a:gdLst>
              <a:gd name="T0" fmla="*/ 26467 w 40629"/>
              <a:gd name="T1" fmla="*/ 68726 h 43200"/>
              <a:gd name="T2" fmla="*/ 0 w 40629"/>
              <a:gd name="T3" fmla="*/ 329756 h 43200"/>
              <a:gd name="T4" fmla="*/ 145730 w 40629"/>
              <a:gd name="T5" fmla="*/ 22383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29" h="43200" fill="none" extrusionOk="0">
                <a:moveTo>
                  <a:pt x="3455" y="6631"/>
                </a:moveTo>
                <a:cubicBezTo>
                  <a:pt x="7528" y="2394"/>
                  <a:pt x="13151" y="-1"/>
                  <a:pt x="19029" y="-1"/>
                </a:cubicBezTo>
                <a:cubicBezTo>
                  <a:pt x="30958" y="0"/>
                  <a:pt x="40629" y="9670"/>
                  <a:pt x="40629" y="21600"/>
                </a:cubicBezTo>
                <a:cubicBezTo>
                  <a:pt x="40629" y="33529"/>
                  <a:pt x="30958" y="43200"/>
                  <a:pt x="19029" y="43200"/>
                </a:cubicBezTo>
                <a:cubicBezTo>
                  <a:pt x="11074" y="43199"/>
                  <a:pt x="3764" y="38828"/>
                  <a:pt x="0" y="31820"/>
                </a:cubicBezTo>
              </a:path>
              <a:path w="40629" h="43200" stroke="0" extrusionOk="0">
                <a:moveTo>
                  <a:pt x="3455" y="6631"/>
                </a:moveTo>
                <a:cubicBezTo>
                  <a:pt x="7528" y="2394"/>
                  <a:pt x="13151" y="-1"/>
                  <a:pt x="19029" y="-1"/>
                </a:cubicBezTo>
                <a:cubicBezTo>
                  <a:pt x="30958" y="0"/>
                  <a:pt x="40629" y="9670"/>
                  <a:pt x="40629" y="21600"/>
                </a:cubicBezTo>
                <a:cubicBezTo>
                  <a:pt x="40629" y="33529"/>
                  <a:pt x="30958" y="43200"/>
                  <a:pt x="19029" y="43200"/>
                </a:cubicBezTo>
                <a:cubicBezTo>
                  <a:pt x="11074" y="43199"/>
                  <a:pt x="3764" y="38828"/>
                  <a:pt x="0" y="31820"/>
                </a:cubicBezTo>
                <a:lnTo>
                  <a:pt x="19029" y="21600"/>
                </a:lnTo>
                <a:lnTo>
                  <a:pt x="3455" y="663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6268" name="Text Box 3180"/>
          <p:cNvSpPr txBox="1">
            <a:spLocks noChangeArrowheads="1"/>
          </p:cNvSpPr>
          <p:nvPr/>
        </p:nvSpPr>
        <p:spPr bwMode="auto">
          <a:xfrm>
            <a:off x="1865313" y="1601788"/>
            <a:ext cx="585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ja-JP" sz="2400" i="1">
                <a:solidFill>
                  <a:schemeClr val="tx1"/>
                </a:solidFill>
                <a:latin typeface="HGP創英角ﾎﾟｯﾌﾟ体" charset="0"/>
                <a:ea typeface="HGP創英角ﾎﾟｯﾌﾟ体" charset="0"/>
              </a:rPr>
              <a:t>r</a:t>
            </a:r>
          </a:p>
        </p:txBody>
      </p:sp>
      <p:sp>
        <p:nvSpPr>
          <p:cNvPr id="476269" name="Text Box 3181"/>
          <p:cNvSpPr txBox="1">
            <a:spLocks noChangeArrowheads="1"/>
          </p:cNvSpPr>
          <p:nvPr/>
        </p:nvSpPr>
        <p:spPr bwMode="auto">
          <a:xfrm>
            <a:off x="6429375" y="1524000"/>
            <a:ext cx="585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400" i="1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Φ</a:t>
            </a:r>
          </a:p>
        </p:txBody>
      </p:sp>
      <p:sp>
        <p:nvSpPr>
          <p:cNvPr id="476270" name="Text Box 3182"/>
          <p:cNvSpPr txBox="1">
            <a:spLocks noChangeArrowheads="1"/>
          </p:cNvSpPr>
          <p:nvPr/>
        </p:nvSpPr>
        <p:spPr bwMode="auto">
          <a:xfrm>
            <a:off x="4040188" y="1563688"/>
            <a:ext cx="585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400" i="1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Θ</a:t>
            </a:r>
          </a:p>
        </p:txBody>
      </p:sp>
      <p:grpSp>
        <p:nvGrpSpPr>
          <p:cNvPr id="15377" name="Group 3183"/>
          <p:cNvGrpSpPr>
            <a:grpSpLocks/>
          </p:cNvGrpSpPr>
          <p:nvPr/>
        </p:nvGrpSpPr>
        <p:grpSpPr bwMode="auto">
          <a:xfrm>
            <a:off x="3992563" y="5983288"/>
            <a:ext cx="1195387" cy="228600"/>
            <a:chOff x="1231" y="3642"/>
            <a:chExt cx="753" cy="144"/>
          </a:xfrm>
        </p:grpSpPr>
        <p:sp>
          <p:nvSpPr>
            <p:cNvPr id="476272" name="Oval 3184"/>
            <p:cNvSpPr>
              <a:spLocks noChangeArrowheads="1"/>
            </p:cNvSpPr>
            <p:nvPr/>
          </p:nvSpPr>
          <p:spPr bwMode="auto">
            <a:xfrm>
              <a:off x="1840" y="3642"/>
              <a:ext cx="144" cy="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76273" name="Oval 3185"/>
            <p:cNvSpPr>
              <a:spLocks noChangeArrowheads="1"/>
            </p:cNvSpPr>
            <p:nvPr/>
          </p:nvSpPr>
          <p:spPr bwMode="auto">
            <a:xfrm>
              <a:off x="1231" y="3642"/>
              <a:ext cx="144" cy="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76274" name="Line 3186"/>
            <p:cNvSpPr>
              <a:spLocks noChangeShapeType="1"/>
            </p:cNvSpPr>
            <p:nvPr/>
          </p:nvSpPr>
          <p:spPr bwMode="auto">
            <a:xfrm>
              <a:off x="1432" y="3711"/>
              <a:ext cx="3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5378" name="Group 3187"/>
          <p:cNvGrpSpPr>
            <a:grpSpLocks/>
          </p:cNvGrpSpPr>
          <p:nvPr/>
        </p:nvGrpSpPr>
        <p:grpSpPr bwMode="auto">
          <a:xfrm>
            <a:off x="6276975" y="5940425"/>
            <a:ext cx="1660525" cy="277813"/>
            <a:chOff x="4044" y="3646"/>
            <a:chExt cx="1046" cy="175"/>
          </a:xfrm>
        </p:grpSpPr>
        <p:sp>
          <p:nvSpPr>
            <p:cNvPr id="476276" name="Oval 3188"/>
            <p:cNvSpPr>
              <a:spLocks noChangeArrowheads="1"/>
            </p:cNvSpPr>
            <p:nvPr/>
          </p:nvSpPr>
          <p:spPr bwMode="auto">
            <a:xfrm>
              <a:off x="4797" y="3662"/>
              <a:ext cx="144" cy="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76277" name="Oval 3189"/>
            <p:cNvSpPr>
              <a:spLocks noChangeArrowheads="1"/>
            </p:cNvSpPr>
            <p:nvPr/>
          </p:nvSpPr>
          <p:spPr bwMode="auto">
            <a:xfrm>
              <a:off x="4188" y="3662"/>
              <a:ext cx="144" cy="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76278" name="Line 3190"/>
            <p:cNvSpPr>
              <a:spLocks noChangeShapeType="1"/>
            </p:cNvSpPr>
            <p:nvPr/>
          </p:nvSpPr>
          <p:spPr bwMode="auto">
            <a:xfrm>
              <a:off x="4389" y="3731"/>
              <a:ext cx="3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6279" name="Text Box 3191"/>
            <p:cNvSpPr txBox="1">
              <a:spLocks noChangeArrowheads="1"/>
            </p:cNvSpPr>
            <p:nvPr/>
          </p:nvSpPr>
          <p:spPr bwMode="auto">
            <a:xfrm>
              <a:off x="4044" y="3646"/>
              <a:ext cx="4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ja-JP" altLang="en-US" sz="1200">
                  <a:solidFill>
                    <a:schemeClr val="tx1"/>
                  </a:solidFill>
                  <a:latin typeface="Times New Roman" pitchFamily="18" charset="0"/>
                  <a:ea typeface="HGP創英角ﾎﾟｯﾌﾟ体" pitchFamily="50" charset="-128"/>
                </a:rPr>
                <a:t>＋</a:t>
              </a:r>
            </a:p>
          </p:txBody>
        </p:sp>
        <p:sp>
          <p:nvSpPr>
            <p:cNvPr id="476280" name="Text Box 3192"/>
            <p:cNvSpPr txBox="1">
              <a:spLocks noChangeArrowheads="1"/>
            </p:cNvSpPr>
            <p:nvPr/>
          </p:nvSpPr>
          <p:spPr bwMode="auto">
            <a:xfrm>
              <a:off x="4640" y="3648"/>
              <a:ext cx="4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ja-JP" altLang="en-US" sz="1200">
                  <a:solidFill>
                    <a:schemeClr val="tx1"/>
                  </a:solidFill>
                  <a:latin typeface="Times New Roman" pitchFamily="18" charset="0"/>
                  <a:ea typeface="HGP創英角ﾎﾟｯﾌﾟ体" pitchFamily="50" charset="-128"/>
                </a:rPr>
                <a:t>ー</a:t>
              </a:r>
            </a:p>
          </p:txBody>
        </p:sp>
      </p:grpSp>
      <p:grpSp>
        <p:nvGrpSpPr>
          <p:cNvPr id="15379" name="Group 3193"/>
          <p:cNvGrpSpPr>
            <a:grpSpLocks/>
          </p:cNvGrpSpPr>
          <p:nvPr/>
        </p:nvGrpSpPr>
        <p:grpSpPr bwMode="auto">
          <a:xfrm>
            <a:off x="1662113" y="5961063"/>
            <a:ext cx="1435100" cy="287337"/>
            <a:chOff x="2730" y="3623"/>
            <a:chExt cx="904" cy="181"/>
          </a:xfrm>
        </p:grpSpPr>
        <p:sp>
          <p:nvSpPr>
            <p:cNvPr id="476282" name="Oval 3194"/>
            <p:cNvSpPr>
              <a:spLocks noChangeArrowheads="1"/>
            </p:cNvSpPr>
            <p:nvPr/>
          </p:nvSpPr>
          <p:spPr bwMode="auto">
            <a:xfrm>
              <a:off x="2874" y="3647"/>
              <a:ext cx="144" cy="1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76283" name="Line 3195"/>
            <p:cNvSpPr>
              <a:spLocks noChangeShapeType="1"/>
            </p:cNvSpPr>
            <p:nvPr/>
          </p:nvSpPr>
          <p:spPr bwMode="auto">
            <a:xfrm>
              <a:off x="3075" y="3716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6284" name="Text Box 3196"/>
            <p:cNvSpPr txBox="1">
              <a:spLocks noChangeArrowheads="1"/>
            </p:cNvSpPr>
            <p:nvPr/>
          </p:nvSpPr>
          <p:spPr bwMode="auto">
            <a:xfrm>
              <a:off x="2730" y="3631"/>
              <a:ext cx="4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ja-JP" sz="1200">
                  <a:solidFill>
                    <a:schemeClr val="tx1"/>
                  </a:solidFill>
                  <a:latin typeface="HGP創英角ﾎﾟｯﾌﾟ体" charset="0"/>
                  <a:ea typeface="HGP創英角ﾎﾟｯﾌﾟ体" charset="0"/>
                </a:rPr>
                <a:t>O</a:t>
              </a:r>
            </a:p>
          </p:txBody>
        </p:sp>
        <p:grpSp>
          <p:nvGrpSpPr>
            <p:cNvPr id="15388" name="Group 3197"/>
            <p:cNvGrpSpPr>
              <a:grpSpLocks/>
            </p:cNvGrpSpPr>
            <p:nvPr/>
          </p:nvGrpSpPr>
          <p:grpSpPr bwMode="auto">
            <a:xfrm>
              <a:off x="3184" y="3623"/>
              <a:ext cx="450" cy="173"/>
              <a:chOff x="3254" y="3669"/>
              <a:chExt cx="450" cy="173"/>
            </a:xfrm>
          </p:grpSpPr>
          <p:sp>
            <p:nvSpPr>
              <p:cNvPr id="476286" name="Oval 3198"/>
              <p:cNvSpPr>
                <a:spLocks noChangeArrowheads="1"/>
              </p:cNvSpPr>
              <p:nvPr/>
            </p:nvSpPr>
            <p:spPr bwMode="auto">
              <a:xfrm>
                <a:off x="3411" y="36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476287" name="Text Box 3199"/>
              <p:cNvSpPr txBox="1">
                <a:spLocks noChangeArrowheads="1"/>
              </p:cNvSpPr>
              <p:nvPr/>
            </p:nvSpPr>
            <p:spPr bwMode="auto">
              <a:xfrm>
                <a:off x="3254" y="3669"/>
                <a:ext cx="45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kumimoji="1" lang="en-US" altLang="ja-JP" sz="1200">
                    <a:solidFill>
                      <a:schemeClr val="tx1"/>
                    </a:solidFill>
                    <a:latin typeface="HGP創英角ﾎﾟｯﾌﾟ体" charset="0"/>
                    <a:ea typeface="HGP創英角ﾎﾟｯﾌﾟ体" charset="0"/>
                  </a:rPr>
                  <a:t>H</a:t>
                </a:r>
              </a:p>
            </p:txBody>
          </p:sp>
        </p:grpSp>
      </p:grpSp>
      <p:sp>
        <p:nvSpPr>
          <p:cNvPr id="476288" name="Text Box 3200"/>
          <p:cNvSpPr txBox="1">
            <a:spLocks noChangeArrowheads="1"/>
          </p:cNvSpPr>
          <p:nvPr/>
        </p:nvSpPr>
        <p:spPr bwMode="auto">
          <a:xfrm>
            <a:off x="4273550" y="5943600"/>
            <a:ext cx="585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ja-JP" sz="2400" i="1">
                <a:solidFill>
                  <a:schemeClr val="tx1"/>
                </a:solidFill>
                <a:latin typeface="HGP創英角ﾎﾟｯﾌﾟ体" charset="0"/>
                <a:ea typeface="HGP創英角ﾎﾟｯﾌﾟ体" charset="0"/>
              </a:rPr>
              <a:t>r</a:t>
            </a:r>
          </a:p>
        </p:txBody>
      </p:sp>
      <p:sp>
        <p:nvSpPr>
          <p:cNvPr id="476289" name="Text Box 3201"/>
          <p:cNvSpPr txBox="1">
            <a:spLocks noChangeArrowheads="1"/>
          </p:cNvSpPr>
          <p:nvPr/>
        </p:nvSpPr>
        <p:spPr bwMode="auto">
          <a:xfrm>
            <a:off x="2070100" y="5919788"/>
            <a:ext cx="585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ja-JP" sz="2400" i="1">
                <a:solidFill>
                  <a:schemeClr val="tx1"/>
                </a:solidFill>
                <a:latin typeface="HGP創英角ﾎﾟｯﾌﾟ体" charset="0"/>
                <a:ea typeface="HGP創英角ﾎﾟｯﾌﾟ体" charset="0"/>
              </a:rPr>
              <a:t>r</a:t>
            </a:r>
          </a:p>
        </p:txBody>
      </p:sp>
      <p:sp>
        <p:nvSpPr>
          <p:cNvPr id="476290" name="Text Box 3202"/>
          <p:cNvSpPr txBox="1">
            <a:spLocks noChangeArrowheads="1"/>
          </p:cNvSpPr>
          <p:nvPr/>
        </p:nvSpPr>
        <p:spPr bwMode="auto">
          <a:xfrm>
            <a:off x="6800850" y="5876925"/>
            <a:ext cx="585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ja-JP" sz="2400" i="1">
                <a:solidFill>
                  <a:schemeClr val="tx1"/>
                </a:solidFill>
                <a:latin typeface="HGP創英角ﾎﾟｯﾌﾟ体" charset="0"/>
                <a:ea typeface="HGP創英角ﾎﾟｯﾌﾟ体" charset="0"/>
              </a:rPr>
              <a:t>r</a:t>
            </a:r>
          </a:p>
        </p:txBody>
      </p:sp>
      <p:sp>
        <p:nvSpPr>
          <p:cNvPr id="476291" name="AutoShape 3203"/>
          <p:cNvSpPr>
            <a:spLocks noChangeArrowheads="1"/>
          </p:cNvSpPr>
          <p:nvPr/>
        </p:nvSpPr>
        <p:spPr bwMode="auto">
          <a:xfrm>
            <a:off x="3581400" y="4148138"/>
            <a:ext cx="4017963" cy="110966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76292" name="Text Box 3204"/>
          <p:cNvSpPr txBox="1">
            <a:spLocks noChangeArrowheads="1"/>
          </p:cNvSpPr>
          <p:nvPr/>
        </p:nvSpPr>
        <p:spPr bwMode="auto">
          <a:xfrm>
            <a:off x="7650163" y="4067175"/>
            <a:ext cx="14938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ja-JP" sz="1800" b="1">
                <a:solidFill>
                  <a:srgbClr val="FF0000"/>
                </a:solidFill>
                <a:latin typeface="Tahoma" charset="0"/>
                <a:ea typeface="HGP創英角ﾎﾟｯﾌﾟ体" charset="0"/>
              </a:rPr>
              <a:t>The most time demanding part.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D66C14-A8E4-4596-9E92-5A6A225B89C0}" type="slidenum">
              <a:rPr lang="zh-CN" altLang="en-US"/>
              <a:pPr/>
              <a:t>9</a:t>
            </a:fld>
            <a:endParaRPr lang="zh-CN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b="1" smtClean="0">
                <a:ea typeface="宋体" pitchFamily="2" charset="-122"/>
              </a:rPr>
              <a:t>Search Potential Energy Surface</a:t>
            </a:r>
          </a:p>
        </p:txBody>
      </p:sp>
      <p:pic>
        <p:nvPicPr>
          <p:cNvPr id="16387" name="Picture 4" descr="E:\WORK2004-2005\新建文件夹\positions\canada company\bsi\interview\materials\fold_funn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413385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9957" name="Rectangle 5"/>
          <p:cNvSpPr>
            <a:spLocks noChangeArrowheads="1"/>
          </p:cNvSpPr>
          <p:nvPr/>
        </p:nvSpPr>
        <p:spPr bwMode="auto">
          <a:xfrm>
            <a:off x="571500" y="1524000"/>
            <a:ext cx="845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Blip>
                <a:blip r:embed="rId3"/>
              </a:buBlip>
              <a:defRPr/>
            </a:pPr>
            <a:r>
              <a:rPr lang="en-US" altLang="zh-CN">
                <a:solidFill>
                  <a:schemeClr val="tx1"/>
                </a:solidFill>
                <a:latin typeface="Arial" charset="0"/>
                <a:ea typeface="宋体" charset="-122"/>
              </a:rPr>
              <a:t>We are interested in minimum points on Potential Energy Surface (PES)</a:t>
            </a:r>
          </a:p>
        </p:txBody>
      </p:sp>
      <p:sp>
        <p:nvSpPr>
          <p:cNvPr id="509958" name="Rectangle 6"/>
          <p:cNvSpPr>
            <a:spLocks noChangeArrowheads="1"/>
          </p:cNvSpPr>
          <p:nvPr/>
        </p:nvSpPr>
        <p:spPr bwMode="auto">
          <a:xfrm>
            <a:off x="4572000" y="2209800"/>
            <a:ext cx="45720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</a:pPr>
            <a:r>
              <a:rPr lang="en-US" altLang="zh-CN" b="1">
                <a:solidFill>
                  <a:schemeClr val="tx1"/>
                </a:solidFill>
                <a:ea typeface="宋体" pitchFamily="2" charset="-122"/>
              </a:rPr>
              <a:t>Conformational search techniques</a:t>
            </a:r>
          </a:p>
          <a:p>
            <a:pPr lvl="1" eaLnBrk="1" hangingPunct="1">
              <a:lnSpc>
                <a:spcPct val="130000"/>
              </a:lnSpc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altLang="zh-CN">
                <a:solidFill>
                  <a:schemeClr val="tx1"/>
                </a:solidFill>
                <a:ea typeface="宋体" pitchFamily="2" charset="-122"/>
              </a:rPr>
              <a:t>Energy Minimization</a:t>
            </a:r>
          </a:p>
          <a:p>
            <a:pPr lvl="1" eaLnBrk="1" hangingPunct="1">
              <a:lnSpc>
                <a:spcPct val="130000"/>
              </a:lnSpc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altLang="zh-CN">
                <a:solidFill>
                  <a:schemeClr val="tx1"/>
                </a:solidFill>
                <a:ea typeface="宋体" pitchFamily="2" charset="-122"/>
              </a:rPr>
              <a:t>Monte Carlo</a:t>
            </a:r>
          </a:p>
          <a:p>
            <a:pPr lvl="1" eaLnBrk="1" hangingPunct="1">
              <a:lnSpc>
                <a:spcPct val="130000"/>
              </a:lnSpc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altLang="zh-CN">
                <a:solidFill>
                  <a:schemeClr val="tx1"/>
                </a:solidFill>
                <a:ea typeface="宋体" pitchFamily="2" charset="-122"/>
              </a:rPr>
              <a:t>Molecular Dynamics</a:t>
            </a:r>
          </a:p>
          <a:p>
            <a:pPr lvl="1" eaLnBrk="1" hangingPunct="1">
              <a:lnSpc>
                <a:spcPct val="130000"/>
              </a:lnSpc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altLang="zh-CN">
                <a:solidFill>
                  <a:schemeClr val="tx1"/>
                </a:solidFill>
                <a:ea typeface="宋体" pitchFamily="2" charset="-122"/>
              </a:rPr>
              <a:t>Others: Genetic Algorithm, Simulated Annealing</a:t>
            </a:r>
          </a:p>
          <a:p>
            <a:pPr lvl="1" algn="ctr" eaLnBrk="1" hangingPunct="1">
              <a:spcBef>
                <a:spcPct val="50000"/>
              </a:spcBef>
              <a:buFontTx/>
              <a:buBlip>
                <a:blip r:embed="rId4"/>
              </a:buBlip>
            </a:pPr>
            <a:endParaRPr lang="en-US" altLang="zh-CN" sz="2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默认设计模板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默认设计模板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15596</TotalTime>
  <Words>945</Words>
  <Application>Microsoft Office PowerPoint</Application>
  <PresentationFormat>On-screen Show (4:3)</PresentationFormat>
  <Paragraphs>328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Times New Roman</vt:lpstr>
      <vt:lpstr>Wingdings</vt:lpstr>
      <vt:lpstr>宋体</vt:lpstr>
      <vt:lpstr>Arial Unicode MS</vt:lpstr>
      <vt:lpstr>HGP創英角ﾎﾟｯﾌﾟ体</vt:lpstr>
      <vt:lpstr>Tahoma</vt:lpstr>
      <vt:lpstr>Symbol</vt:lpstr>
      <vt:lpstr>默认设计模板</vt:lpstr>
      <vt:lpstr>Microsoft 数式 3.0</vt:lpstr>
      <vt:lpstr>MathType 5.0 Equation</vt:lpstr>
      <vt:lpstr>Microsoft 公式 3.0</vt:lpstr>
      <vt:lpstr>Molecular Modeling Methods &amp;  Ab Initio Protein Structure Prediction</vt:lpstr>
      <vt:lpstr>Contents</vt:lpstr>
      <vt:lpstr>Molecular Modeling Methods</vt:lpstr>
      <vt:lpstr>Ab Initio Protein Structure Prediction</vt:lpstr>
      <vt:lpstr>Applications of MM in Ab Initio PSP </vt:lpstr>
      <vt:lpstr>Slide 6</vt:lpstr>
      <vt:lpstr>Potential Functions for PSP</vt:lpstr>
      <vt:lpstr>General Form of All-atom Forcefields</vt:lpstr>
      <vt:lpstr>Search Potential Energy Surface</vt:lpstr>
      <vt:lpstr>Energy Minimization</vt:lpstr>
      <vt:lpstr>Monte Carlo</vt:lpstr>
      <vt:lpstr>Monte Carlo</vt:lpstr>
      <vt:lpstr>Molecular Dynamics</vt:lpstr>
      <vt:lpstr>Molecular Dynamics</vt:lpstr>
      <vt:lpstr>Molecular Dynamics</vt:lpstr>
      <vt:lpstr>Molecular Dynamics</vt:lpstr>
      <vt:lpstr>Time Scales of Protein Motions and MD</vt:lpstr>
      <vt:lpstr>Other Conformational Search Algorithms</vt:lpstr>
      <vt:lpstr>Applications of MM methods in PSP</vt:lpstr>
      <vt:lpstr>Slide 20</vt:lpstr>
      <vt:lpstr>References</vt:lpstr>
      <vt:lpstr>Ab Initio Protein Loop Prediction</vt:lpstr>
      <vt:lpstr>Ab Initio Protein Loop Prediction</vt:lpstr>
      <vt:lpstr>Ab Initio Loop Prediction Methods</vt:lpstr>
      <vt:lpstr>CLOOP: Ab Initio Loop Modeling Method</vt:lpstr>
      <vt:lpstr>The Energy Function of CHARMM Forcefield</vt:lpstr>
      <vt:lpstr>CLOOP</vt:lpstr>
      <vt:lpstr>CLOOP</vt:lpstr>
      <vt:lpstr>CLOOP </vt:lpstr>
      <vt:lpstr>CLOOP</vt:lpstr>
      <vt:lpstr>CLOOP </vt:lpstr>
      <vt:lpstr>Loop Conformations built by CLOOP</vt:lpstr>
      <vt:lpstr>Performance of CLOOP</vt:lpstr>
      <vt:lpstr>Conclusion</vt:lpstr>
    </vt:vector>
  </TitlesOfParts>
  <Company>University of Georgia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A. Scott</dc:creator>
  <cp:lastModifiedBy>Vondrasek</cp:lastModifiedBy>
  <cp:revision>1096</cp:revision>
  <cp:lastPrinted>2003-07-07T15:17:58Z</cp:lastPrinted>
  <dcterms:created xsi:type="dcterms:W3CDTF">2002-04-08T02:53:29Z</dcterms:created>
  <dcterms:modified xsi:type="dcterms:W3CDTF">2016-05-17T08:06:23Z</dcterms:modified>
</cp:coreProperties>
</file>