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362" r:id="rId2"/>
    <p:sldId id="373" r:id="rId3"/>
    <p:sldId id="386" r:id="rId4"/>
    <p:sldId id="395" r:id="rId5"/>
    <p:sldId id="396" r:id="rId6"/>
    <p:sldId id="389" r:id="rId7"/>
    <p:sldId id="390" r:id="rId8"/>
    <p:sldId id="387" r:id="rId9"/>
    <p:sldId id="391" r:id="rId10"/>
    <p:sldId id="398" r:id="rId11"/>
    <p:sldId id="394" r:id="rId12"/>
    <p:sldId id="397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409" r:id="rId24"/>
    <p:sldId id="410" r:id="rId25"/>
    <p:sldId id="411" r:id="rId26"/>
    <p:sldId id="412" r:id="rId27"/>
    <p:sldId id="413" r:id="rId28"/>
    <p:sldId id="414" r:id="rId29"/>
    <p:sldId id="415" r:id="rId30"/>
    <p:sldId id="416" r:id="rId31"/>
    <p:sldId id="417" r:id="rId32"/>
    <p:sldId id="418" r:id="rId33"/>
    <p:sldId id="419" r:id="rId34"/>
    <p:sldId id="420" r:id="rId35"/>
    <p:sldId id="421" r:id="rId36"/>
    <p:sldId id="422" r:id="rId37"/>
    <p:sldId id="423" r:id="rId38"/>
    <p:sldId id="424" r:id="rId39"/>
    <p:sldId id="425" r:id="rId40"/>
    <p:sldId id="426" r:id="rId41"/>
    <p:sldId id="427" r:id="rId42"/>
    <p:sldId id="428" r:id="rId43"/>
    <p:sldId id="429" r:id="rId44"/>
    <p:sldId id="430" r:id="rId45"/>
    <p:sldId id="431" r:id="rId46"/>
    <p:sldId id="432" r:id="rId47"/>
    <p:sldId id="433" r:id="rId48"/>
    <p:sldId id="434" r:id="rId49"/>
    <p:sldId id="435" r:id="rId50"/>
    <p:sldId id="436" r:id="rId51"/>
    <p:sldId id="437" r:id="rId52"/>
    <p:sldId id="438" r:id="rId53"/>
    <p:sldId id="439" r:id="rId54"/>
    <p:sldId id="440" r:id="rId55"/>
    <p:sldId id="441" r:id="rId56"/>
    <p:sldId id="442" r:id="rId57"/>
    <p:sldId id="443" r:id="rId58"/>
    <p:sldId id="444" r:id="rId59"/>
    <p:sldId id="445" r:id="rId60"/>
    <p:sldId id="446" r:id="rId61"/>
    <p:sldId id="447" r:id="rId62"/>
    <p:sldId id="448" r:id="rId63"/>
    <p:sldId id="449" r:id="rId64"/>
    <p:sldId id="450" r:id="rId65"/>
    <p:sldId id="451" r:id="rId66"/>
    <p:sldId id="452" r:id="rId67"/>
    <p:sldId id="453" r:id="rId68"/>
    <p:sldId id="454" r:id="rId6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 baseline="30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 baseline="30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 baseline="30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 baseline="300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00000"/>
    <a:srgbClr val="FF0066"/>
    <a:srgbClr val="FF7C80"/>
    <a:srgbClr val="66FF66"/>
    <a:srgbClr val="FFFF99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48" autoAdjust="0"/>
    <p:restoredTop sz="94595" autoAdjust="0"/>
  </p:normalViewPr>
  <p:slideViewPr>
    <p:cSldViewPr>
      <p:cViewPr>
        <p:scale>
          <a:sx n="60" d="100"/>
          <a:sy n="60" d="100"/>
        </p:scale>
        <p:origin x="-2286" y="-1164"/>
      </p:cViewPr>
      <p:guideLst>
        <p:guide orient="horz" pos="2160"/>
        <p:guide pos="2880"/>
      </p:guideLst>
    </p:cSldViewPr>
  </p:slideViewPr>
  <p:outlineViewPr>
    <p:cViewPr>
      <p:scale>
        <a:sx n="45" d="100"/>
        <a:sy n="4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120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0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0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0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0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0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0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2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39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124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4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24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4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244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45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46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C8A0343-C3E2-4F19-9590-445681746A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5A082-5872-45DE-8D66-EAA8AB54E8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AB6BF-B34F-4CF0-9437-84B7213CEE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65044-C5FE-47DA-A8D4-4CC6D25B75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AAD0D-21F8-4557-B02C-BC2F698415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1649B-4E4B-42D2-B3F3-6A22B93499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288DD-6F03-43D0-BFD8-142994A9D2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F8FFC-22EB-4AF4-9EF3-DC3FD5AC01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D4243-0967-4069-BC99-6F02456010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3FB6D-5145-4E77-A7C5-6D14713F4B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CF315-EC10-47D5-B7CE-52CE7814AA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017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18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0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215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021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021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2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22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022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aseline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022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1161BC1-22E6-4DA7-BFC1-08FDF8AAACE5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2514600" y="1676400"/>
            <a:ext cx="43497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 baseline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PROTEIN PHYSICS</a:t>
            </a:r>
          </a:p>
          <a:p>
            <a:pPr algn="ctr"/>
            <a:endParaRPr lang="en-US" sz="3600" b="1" baseline="0" dirty="0">
              <a:solidFill>
                <a:srgbClr val="66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n-US" sz="3600" b="1" baseline="0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LECTURE </a:t>
            </a:r>
            <a:r>
              <a:rPr lang="en-US" sz="3600" b="1" baseline="0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sz="3600" b="1" baseline="0" dirty="0">
              <a:solidFill>
                <a:srgbClr val="66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n-US" sz="3600" b="1" baseline="0" dirty="0">
              <a:solidFill>
                <a:srgbClr val="66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164" name="Object 4"/>
          <p:cNvGraphicFramePr>
            <a:graphicFrameLocks noChangeAspect="1"/>
          </p:cNvGraphicFramePr>
          <p:nvPr/>
        </p:nvGraphicFramePr>
        <p:xfrm>
          <a:off x="0" y="-28575"/>
          <a:ext cx="9144000" cy="6915150"/>
        </p:xfrm>
        <a:graphic>
          <a:graphicData uri="http://schemas.openxmlformats.org/presentationml/2006/ole">
            <p:oleObj spid="_x0000_s220164" name="Bitmap Image" r:id="rId3" imgW="6248942" imgH="4723810" progId="PBrush">
              <p:embed/>
            </p:oleObj>
          </a:graphicData>
        </a:graphic>
      </p:graphicFrame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6248400" y="1905000"/>
            <a:ext cx="28956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baseline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charged </a:t>
            </a:r>
            <a:r>
              <a:rPr lang="en-US" sz="3200" b="1" baseline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Symbol" pitchFamily="18" charset="2"/>
              </a:rPr>
              <a:t></a:t>
            </a:r>
            <a:r>
              <a:rPr lang="en-US" sz="3200" b="1" baseline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: coil, </a:t>
            </a:r>
          </a:p>
          <a:p>
            <a:pPr>
              <a:lnSpc>
                <a:spcPct val="90000"/>
              </a:lnSpc>
            </a:pPr>
            <a:r>
              <a:rPr lang="en-US" sz="3200" b="1" baseline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Symbol" pitchFamily="18" charset="2"/>
              </a:rPr>
              <a:t>                    _N</a:t>
            </a:r>
          </a:p>
          <a:p>
            <a:pPr>
              <a:lnSpc>
                <a:spcPct val="90000"/>
              </a:lnSpc>
            </a:pPr>
            <a:r>
              <a:rPr lang="en-US" sz="3200" b="1" baseline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charged </a:t>
            </a:r>
            <a:r>
              <a:rPr lang="en-US" sz="3200" b="1" baseline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Symbol" pitchFamily="18" charset="2"/>
              </a:rPr>
              <a:t>+</a:t>
            </a:r>
            <a:r>
              <a:rPr lang="en-US" sz="3200" b="1" baseline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: coil, </a:t>
            </a:r>
          </a:p>
          <a:p>
            <a:pPr>
              <a:lnSpc>
                <a:spcPct val="90000"/>
              </a:lnSpc>
            </a:pPr>
            <a:r>
              <a:rPr lang="en-US" sz="3200" b="1" baseline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Symbol" pitchFamily="18" charset="2"/>
              </a:rPr>
              <a:t>                    _C</a:t>
            </a:r>
          </a:p>
          <a:p>
            <a:pPr>
              <a:lnSpc>
                <a:spcPct val="90000"/>
              </a:lnSpc>
            </a:pPr>
            <a:r>
              <a:rPr lang="en-US" sz="3200" b="1" baseline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Symbol" pitchFamily="18" charset="2"/>
              </a:rPr>
              <a:t>Half-charged:       </a:t>
            </a:r>
          </a:p>
          <a:p>
            <a:pPr>
              <a:lnSpc>
                <a:spcPct val="90000"/>
              </a:lnSpc>
            </a:pPr>
            <a:r>
              <a:rPr lang="en-US" sz="3200" b="1" baseline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Symbol" pitchFamily="18" charset="2"/>
              </a:rPr>
              <a:t>         active sites</a:t>
            </a: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3" name="Picture 3" descr="10-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81400"/>
            <a:ext cx="9144000" cy="1955800"/>
          </a:xfrm>
          <a:prstGeom prst="rect">
            <a:avLst/>
          </a:prstGeom>
          <a:noFill/>
        </p:spPr>
      </p:pic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4191000" y="4953000"/>
            <a:ext cx="5191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 baseline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Symbol" pitchFamily="18" charset="2"/>
              </a:rPr>
              <a:t></a:t>
            </a:r>
          </a:p>
        </p:txBody>
      </p:sp>
      <p:sp>
        <p:nvSpPr>
          <p:cNvPr id="215046" name="Rectangle 6"/>
          <p:cNvSpPr>
            <a:spLocks noChangeArrowheads="1"/>
          </p:cNvSpPr>
          <p:nvPr/>
        </p:nvSpPr>
        <p:spPr bwMode="auto">
          <a:xfrm>
            <a:off x="2209800" y="5638800"/>
            <a:ext cx="4572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200" b="1" baseline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Symbol" pitchFamily="18" charset="2"/>
              </a:rPr>
              <a:t>Half-charged:  active sites</a:t>
            </a:r>
          </a:p>
        </p:txBody>
      </p:sp>
      <p:sp>
        <p:nvSpPr>
          <p:cNvPr id="215047" name="Rectangle 7"/>
          <p:cNvSpPr>
            <a:spLocks noChangeArrowheads="1"/>
          </p:cNvSpPr>
          <p:nvPr/>
        </p:nvSpPr>
        <p:spPr bwMode="auto">
          <a:xfrm>
            <a:off x="4787900" y="2997200"/>
            <a:ext cx="1098550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baseline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pK</a:t>
            </a:r>
            <a:r>
              <a:rPr lang="en-US" sz="2800" b="1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sz="2800" baseline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|</a:t>
            </a:r>
          </a:p>
          <a:p>
            <a:pPr>
              <a:lnSpc>
                <a:spcPct val="75000"/>
              </a:lnSpc>
            </a:pPr>
            <a:r>
              <a:rPr lang="en-US" sz="2800" baseline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|</a:t>
            </a:r>
          </a:p>
          <a:p>
            <a:endParaRPr lang="ru-RU" sz="2800" baseline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48" name="Rectangle 8"/>
          <p:cNvSpPr>
            <a:spLocks noChangeArrowheads="1"/>
          </p:cNvSpPr>
          <p:nvPr/>
        </p:nvSpPr>
        <p:spPr bwMode="auto">
          <a:xfrm>
            <a:off x="2555875" y="2924175"/>
            <a:ext cx="1098550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baseline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pK</a:t>
            </a:r>
            <a:r>
              <a:rPr lang="en-US" sz="2800" b="1" baseline="-25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sz="2800" baseline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|</a:t>
            </a:r>
          </a:p>
          <a:p>
            <a:pPr>
              <a:lnSpc>
                <a:spcPct val="75000"/>
              </a:lnSpc>
            </a:pPr>
            <a:r>
              <a:rPr lang="en-US" sz="2800" baseline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|</a:t>
            </a:r>
          </a:p>
          <a:p>
            <a:pPr>
              <a:lnSpc>
                <a:spcPct val="75000"/>
              </a:lnSpc>
            </a:pPr>
            <a:r>
              <a:rPr lang="en-US" sz="2800" baseline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|</a:t>
            </a:r>
          </a:p>
          <a:p>
            <a:pPr>
              <a:lnSpc>
                <a:spcPct val="75000"/>
              </a:lnSpc>
            </a:pPr>
            <a:r>
              <a:rPr lang="en-US" sz="2800" baseline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|</a:t>
            </a:r>
          </a:p>
          <a:p>
            <a:endParaRPr lang="ru-RU" sz="2800" baseline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49" name="Rectangle 9"/>
          <p:cNvSpPr>
            <a:spLocks noChangeArrowheads="1"/>
          </p:cNvSpPr>
          <p:nvPr/>
        </p:nvSpPr>
        <p:spPr bwMode="auto">
          <a:xfrm>
            <a:off x="179388" y="981075"/>
            <a:ext cx="40386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25000"/>
              </a:spcAft>
            </a:pPr>
            <a:r>
              <a:rPr lang="en-US" sz="3200" b="1" baseline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</a:t>
            </a:r>
            <a:r>
              <a:rPr lang="en-US" sz="3600" b="1" baseline="-25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charged </a:t>
            </a:r>
            <a:r>
              <a:rPr lang="en-US" sz="3600" b="1" baseline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/</a:t>
            </a:r>
            <a:r>
              <a:rPr lang="en-US" sz="3600" b="1" baseline="-25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3200" b="1" baseline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</a:t>
            </a:r>
            <a:r>
              <a:rPr lang="en-US" sz="3600" b="1" baseline="-25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uncharged </a:t>
            </a:r>
          </a:p>
          <a:p>
            <a:pPr>
              <a:lnSpc>
                <a:spcPct val="90000"/>
              </a:lnSpc>
              <a:spcAft>
                <a:spcPct val="25000"/>
              </a:spcAft>
            </a:pPr>
            <a:endParaRPr lang="en-US" sz="800" b="1" baseline="-2500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>
              <a:lnSpc>
                <a:spcPct val="90000"/>
              </a:lnSpc>
              <a:spcAft>
                <a:spcPct val="25000"/>
              </a:spcAft>
            </a:pPr>
            <a:r>
              <a:rPr lang="en-US" sz="3200" b="1" baseline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= 10</a:t>
            </a:r>
            <a:r>
              <a:rPr lang="en-US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Symbol" pitchFamily="18" charset="2"/>
              </a:rPr>
              <a:t>(pKa – pH)</a:t>
            </a:r>
            <a:endParaRPr lang="en-US" sz="3600" b="1" baseline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215050" name="Rectangle 10"/>
          <p:cNvSpPr>
            <a:spLocks noChangeArrowheads="1"/>
          </p:cNvSpPr>
          <p:nvPr/>
        </p:nvSpPr>
        <p:spPr bwMode="auto">
          <a:xfrm>
            <a:off x="1187450" y="2420938"/>
            <a:ext cx="6697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baseline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Acids (charge </a:t>
            </a:r>
            <a:r>
              <a:rPr lang="en-US" sz="2800" b="1" baseline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Symbol" pitchFamily="18" charset="2"/>
              </a:rPr>
              <a:t>)             </a:t>
            </a:r>
            <a:r>
              <a:rPr lang="en-US" sz="2800" b="1" baseline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Symbol" pitchFamily="18" charset="2"/>
              </a:rPr>
              <a:t>Bases (charge +)</a:t>
            </a:r>
            <a:endParaRPr lang="en-US" sz="2800" b="1" baseline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215051" name="Rectangle 11"/>
          <p:cNvSpPr>
            <a:spLocks noChangeArrowheads="1"/>
          </p:cNvSpPr>
          <p:nvPr/>
        </p:nvSpPr>
        <p:spPr bwMode="auto">
          <a:xfrm>
            <a:off x="4643438" y="1052513"/>
            <a:ext cx="4038600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25000"/>
              </a:spcAft>
            </a:pPr>
            <a:r>
              <a:rPr lang="en-US" sz="3200" b="1" baseline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</a:t>
            </a:r>
            <a:r>
              <a:rPr lang="en-US" sz="3600" b="1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charged </a:t>
            </a:r>
            <a:r>
              <a:rPr lang="en-US" sz="3600" b="1" baseline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/</a:t>
            </a:r>
            <a:r>
              <a:rPr lang="en-US" sz="3600" b="1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3200" b="1" baseline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</a:t>
            </a:r>
            <a:r>
              <a:rPr lang="en-US" sz="3600" b="1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uncharged </a:t>
            </a:r>
          </a:p>
          <a:p>
            <a:pPr>
              <a:lnSpc>
                <a:spcPct val="90000"/>
              </a:lnSpc>
              <a:spcAft>
                <a:spcPct val="25000"/>
              </a:spcAft>
            </a:pPr>
            <a:endParaRPr lang="en-US" sz="800" b="1" baseline="-25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>
              <a:lnSpc>
                <a:spcPct val="90000"/>
              </a:lnSpc>
              <a:spcAft>
                <a:spcPct val="25000"/>
              </a:spcAft>
            </a:pPr>
            <a:r>
              <a:rPr lang="en-US" sz="3200" b="1" baseline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= 10</a:t>
            </a:r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Symbol" pitchFamily="18" charset="2"/>
              </a:rPr>
              <a:t>+(pKa – pH)</a:t>
            </a:r>
            <a:endParaRPr lang="en-US" sz="3600" b="1" baseline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215052" name="Rectangle 12"/>
          <p:cNvSpPr>
            <a:spLocks noChangeArrowheads="1"/>
          </p:cNvSpPr>
          <p:nvPr/>
        </p:nvSpPr>
        <p:spPr bwMode="auto">
          <a:xfrm>
            <a:off x="2195513" y="0"/>
            <a:ext cx="4038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25000"/>
              </a:spcAft>
            </a:pPr>
            <a:r>
              <a:rPr lang="en-US" sz="3200" b="1" baseline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</a:t>
            </a:r>
            <a:r>
              <a:rPr lang="en-US" sz="36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charged </a:t>
            </a:r>
            <a:r>
              <a:rPr lang="en-US" sz="3600" b="1" baseline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+</a:t>
            </a:r>
            <a:r>
              <a:rPr lang="en-US" sz="36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3200" b="1" baseline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</a:t>
            </a:r>
            <a:r>
              <a:rPr lang="en-US" sz="36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uncharged </a:t>
            </a:r>
            <a:r>
              <a:rPr lang="en-US" sz="3200" b="1" baseline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= 1</a:t>
            </a:r>
            <a:endParaRPr lang="en-US" sz="3600" b="1" baseline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ChangeArrowheads="1"/>
          </p:cNvSpPr>
          <p:nvPr/>
        </p:nvSpPr>
        <p:spPr bwMode="auto">
          <a:xfrm>
            <a:off x="5105400" y="381000"/>
            <a:ext cx="4038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baseline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charged </a:t>
            </a:r>
            <a:r>
              <a:rPr lang="en-US" sz="3600" b="1" baseline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Arial Unicode MS" pitchFamily="34" charset="-128"/>
                <a:cs typeface="Tahoma" pitchFamily="34" charset="0"/>
                <a:sym typeface="Symbol" pitchFamily="18" charset="2"/>
              </a:rPr>
              <a:t></a:t>
            </a:r>
            <a:r>
              <a:rPr lang="en-US" sz="3600" b="1" baseline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: coil, </a:t>
            </a:r>
            <a:r>
              <a:rPr lang="en-US" sz="3600" b="1" baseline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Symbol" pitchFamily="18" charset="2"/>
              </a:rPr>
              <a:t> </a:t>
            </a:r>
            <a:r>
              <a:rPr lang="ru-RU" sz="3600" b="1" baseline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Symbol" pitchFamily="18" charset="2"/>
              </a:rPr>
              <a:t>_</a:t>
            </a:r>
            <a:r>
              <a:rPr lang="en-US" sz="3600" b="1" baseline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Symbol" pitchFamily="18" charset="2"/>
              </a:rPr>
              <a:t>N</a:t>
            </a:r>
          </a:p>
          <a:p>
            <a:pPr>
              <a:lnSpc>
                <a:spcPct val="90000"/>
              </a:lnSpc>
            </a:pPr>
            <a:r>
              <a:rPr lang="en-US" sz="3600" b="1" baseline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charged </a:t>
            </a:r>
            <a:r>
              <a:rPr lang="en-US" sz="3600" b="1" baseline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Symbol" pitchFamily="18" charset="2"/>
              </a:rPr>
              <a:t>+</a:t>
            </a:r>
            <a:r>
              <a:rPr lang="en-US" sz="3600" b="1" baseline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: coil, </a:t>
            </a:r>
            <a:r>
              <a:rPr lang="en-US" sz="3600" b="1" baseline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Symbol" pitchFamily="18" charset="2"/>
              </a:rPr>
              <a:t>_C</a:t>
            </a:r>
          </a:p>
        </p:txBody>
      </p:sp>
      <p:pic>
        <p:nvPicPr>
          <p:cNvPr id="218115" name="Picture 3" descr="10-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81400"/>
            <a:ext cx="9144000" cy="1955800"/>
          </a:xfrm>
          <a:prstGeom prst="rect">
            <a:avLst/>
          </a:prstGeom>
          <a:noFill/>
        </p:spPr>
      </p:pic>
      <p:pic>
        <p:nvPicPr>
          <p:cNvPr id="218116" name="Picture 4" descr="10-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29200" cy="2159000"/>
          </a:xfrm>
          <a:prstGeom prst="rect">
            <a:avLst/>
          </a:prstGeom>
          <a:noFill/>
        </p:spPr>
      </p:pic>
      <p:sp>
        <p:nvSpPr>
          <p:cNvPr id="218117" name="Rectangle 5"/>
          <p:cNvSpPr>
            <a:spLocks noChangeArrowheads="1"/>
          </p:cNvSpPr>
          <p:nvPr/>
        </p:nvSpPr>
        <p:spPr bwMode="auto">
          <a:xfrm>
            <a:off x="4191000" y="4953000"/>
            <a:ext cx="5191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 baseline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Symbol" pitchFamily="18" charset="2"/>
              </a:rPr>
              <a:t></a:t>
            </a:r>
          </a:p>
        </p:txBody>
      </p:sp>
      <p:sp>
        <p:nvSpPr>
          <p:cNvPr id="218118" name="Rectangle 6"/>
          <p:cNvSpPr>
            <a:spLocks noChangeArrowheads="1"/>
          </p:cNvSpPr>
          <p:nvPr/>
        </p:nvSpPr>
        <p:spPr bwMode="auto">
          <a:xfrm>
            <a:off x="2209800" y="5638800"/>
            <a:ext cx="4572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200" b="1" baseline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Symbol" pitchFamily="18" charset="2"/>
              </a:rPr>
              <a:t>Half-charged:  active sites</a:t>
            </a:r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 descr="C:\My Documents\Ya\Les_Houches\LH_1_2002_pictures\13-01_p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81200" cy="1878013"/>
          </a:xfrm>
          <a:prstGeom prst="rect">
            <a:avLst/>
          </a:prstGeom>
          <a:noFill/>
        </p:spPr>
      </p:pic>
      <p:pic>
        <p:nvPicPr>
          <p:cNvPr id="195587" name="Picture 3" descr="C:\My Documents\Ya\Les_Houches\LH_1_2002_pictures\12-01_par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0"/>
            <a:ext cx="5429250" cy="2457450"/>
          </a:xfrm>
          <a:prstGeom prst="rect">
            <a:avLst/>
          </a:prstGeom>
          <a:noFill/>
        </p:spPr>
      </p:pic>
      <p:pic>
        <p:nvPicPr>
          <p:cNvPr id="195588" name="Picture 4" descr="C:\My Documents\Ya\Les_Houches\LH_1_2002_pictures\11-02_r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67000"/>
            <a:ext cx="6705600" cy="1135063"/>
          </a:xfrm>
          <a:prstGeom prst="rect">
            <a:avLst/>
          </a:prstGeom>
          <a:noFill/>
        </p:spPr>
      </p:pic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0" y="1905000"/>
            <a:ext cx="243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Globular</a:t>
            </a:r>
          </a:p>
        </p:txBody>
      </p:sp>
      <p:sp>
        <p:nvSpPr>
          <p:cNvPr id="195591" name="Rectangle 7"/>
          <p:cNvSpPr>
            <a:spLocks noChangeArrowheads="1"/>
          </p:cNvSpPr>
          <p:nvPr/>
        </p:nvSpPr>
        <p:spPr bwMode="auto">
          <a:xfrm>
            <a:off x="6721475" y="2743200"/>
            <a:ext cx="24225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 u="sng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Fibrous</a:t>
            </a:r>
          </a:p>
        </p:txBody>
      </p:sp>
      <p:sp>
        <p:nvSpPr>
          <p:cNvPr id="195593" name="Rectangle 9"/>
          <p:cNvSpPr>
            <a:spLocks noChangeArrowheads="1"/>
          </p:cNvSpPr>
          <p:nvPr/>
        </p:nvSpPr>
        <p:spPr bwMode="auto">
          <a:xfrm>
            <a:off x="3886200" y="1828800"/>
            <a:ext cx="22145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Membrane</a:t>
            </a:r>
          </a:p>
        </p:txBody>
      </p:sp>
      <p:pic>
        <p:nvPicPr>
          <p:cNvPr id="195594" name="Picture 10" descr="C:\My Documents\Ya\Les_Houches\LH_1_2002_pictures\09_15-02_ENG_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28600" y="4087813"/>
            <a:ext cx="9144000" cy="2770187"/>
          </a:xfrm>
          <a:prstGeom prst="rect">
            <a:avLst/>
          </a:prstGeom>
          <a:noFill/>
        </p:spPr>
      </p:pic>
      <p:sp>
        <p:nvSpPr>
          <p:cNvPr id="195595" name="Rectangle 11"/>
          <p:cNvSpPr>
            <a:spLocks noChangeArrowheads="1"/>
          </p:cNvSpPr>
          <p:nvPr/>
        </p:nvSpPr>
        <p:spPr bwMode="auto">
          <a:xfrm>
            <a:off x="0" y="6156325"/>
            <a:ext cx="1543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____</a:t>
            </a:r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9207" name="Rectangle 7"/>
          <p:cNvSpPr>
            <a:spLocks noChangeArrowheads="1"/>
          </p:cNvSpPr>
          <p:nvPr/>
        </p:nvSpPr>
        <p:spPr bwMode="auto">
          <a:xfrm>
            <a:off x="0" y="2514600"/>
            <a:ext cx="2020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Silk fibroin</a:t>
            </a:r>
          </a:p>
        </p:txBody>
      </p:sp>
      <p:pic>
        <p:nvPicPr>
          <p:cNvPr id="179208" name="Picture 8" descr="C:\My Documents\Ya\Lectures\Pics1E\11-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57800" cy="1919288"/>
          </a:xfrm>
          <a:prstGeom prst="rect">
            <a:avLst/>
          </a:prstGeom>
          <a:noFill/>
        </p:spPr>
      </p:pic>
      <p:sp>
        <p:nvSpPr>
          <p:cNvPr id="179212" name="Rectangle 12"/>
          <p:cNvSpPr>
            <a:spLocks noChangeArrowheads="1"/>
          </p:cNvSpPr>
          <p:nvPr/>
        </p:nvSpPr>
        <p:spPr bwMode="auto">
          <a:xfrm>
            <a:off x="8159750" y="2514600"/>
            <a:ext cx="984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~50</a:t>
            </a:r>
            <a:endParaRPr lang="en-US" sz="2800" b="1">
              <a:solidFill>
                <a:srgbClr val="66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9213" name="Picture 13" descr="C:\My Documents\Ya\Lectures\Pics1E\txt-ris-11-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286000"/>
            <a:ext cx="5694363" cy="928688"/>
          </a:xfrm>
          <a:prstGeom prst="rect">
            <a:avLst/>
          </a:prstGeom>
          <a:noFill/>
        </p:spPr>
      </p:pic>
      <p:pic>
        <p:nvPicPr>
          <p:cNvPr id="179214" name="Picture 14" descr="C:\My Documents\Ya\Lectures\Pics1E\txt-ris-11-01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81400"/>
            <a:ext cx="4953000" cy="30956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7391400" y="0"/>
            <a:ext cx="1981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a</a:t>
            </a:r>
            <a:r>
              <a:rPr lang="en-US" sz="32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-helical</a:t>
            </a:r>
          </a:p>
          <a:p>
            <a:r>
              <a:rPr lang="en-US" sz="32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coiled-</a:t>
            </a:r>
          </a:p>
          <a:p>
            <a:r>
              <a:rPr lang="en-US" sz="32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coil</a:t>
            </a:r>
            <a:endParaRPr lang="en-US" sz="3200" b="1">
              <a:solidFill>
                <a:srgbClr val="66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96613" name="Picture 5" descr="C:\My Documents\Ya\Lectures\Pics1E\11-02_r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7315200" cy="1239838"/>
          </a:xfrm>
          <a:prstGeom prst="rect">
            <a:avLst/>
          </a:prstGeom>
          <a:noFill/>
        </p:spPr>
      </p:pic>
      <p:pic>
        <p:nvPicPr>
          <p:cNvPr id="196614" name="Picture 6" descr="C:\My Documents\Ya\Lectures\Pics1E\11-0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00400"/>
            <a:ext cx="8915400" cy="3648075"/>
          </a:xfrm>
          <a:prstGeom prst="rect">
            <a:avLst/>
          </a:prstGeom>
          <a:noFill/>
        </p:spPr>
      </p:pic>
      <p:pic>
        <p:nvPicPr>
          <p:cNvPr id="196615" name="Picture 7" descr="C:\My Documents\Ya\Lectures\Pics1E\11-0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05000"/>
            <a:ext cx="9144000" cy="7302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97638" name="Picture 6" descr="C:\My Documents\Ya\Lectures\Pics1E\11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990600"/>
            <a:ext cx="5486400" cy="5486400"/>
          </a:xfrm>
          <a:prstGeom prst="rect">
            <a:avLst/>
          </a:prstGeom>
          <a:noFill/>
        </p:spPr>
      </p:pic>
      <p:pic>
        <p:nvPicPr>
          <p:cNvPr id="197640" name="Picture 8" descr="C:\My Documents\Ya\Lectures\Pics1E\11-03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3352800" cy="1754188"/>
          </a:xfrm>
          <a:prstGeom prst="rect">
            <a:avLst/>
          </a:prstGeom>
          <a:noFill/>
        </p:spPr>
      </p:pic>
      <p:pic>
        <p:nvPicPr>
          <p:cNvPr id="197641" name="Picture 9" descr="C:\My Documents\Ya\Lectures\Pics1E\11-0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09600" y="0"/>
            <a:ext cx="10058400" cy="8032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98660" name="Picture 4" descr="C:\My Documents\Ya\Lectures\Pics1E\11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0"/>
            <a:ext cx="3276600" cy="3276600"/>
          </a:xfrm>
          <a:prstGeom prst="rect">
            <a:avLst/>
          </a:prstGeom>
          <a:noFill/>
        </p:spPr>
      </p:pic>
      <p:pic>
        <p:nvPicPr>
          <p:cNvPr id="198661" name="Picture 5" descr="C:\My Documents\Ya\Lectures\Pics1E\11-0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73438"/>
            <a:ext cx="8077200" cy="3484562"/>
          </a:xfrm>
          <a:prstGeom prst="rect">
            <a:avLst/>
          </a:prstGeom>
          <a:noFill/>
        </p:spPr>
      </p:pic>
      <p:pic>
        <p:nvPicPr>
          <p:cNvPr id="198662" name="Picture 6" descr="C:\My Documents\Ya\Lectures\Pics1E\11-03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9200"/>
            <a:ext cx="3429000" cy="17938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3" name="Picture 3" descr="C:\My Documents\book\RUS_BOOK_COLOR_READY\21__collagen_cro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94050"/>
            <a:ext cx="9144000" cy="3663950"/>
          </a:xfrm>
          <a:prstGeom prst="rect">
            <a:avLst/>
          </a:prstGeom>
          <a:noFill/>
        </p:spPr>
      </p:pic>
      <p:pic>
        <p:nvPicPr>
          <p:cNvPr id="199684" name="Picture 4" descr="C:\My Documents\Ya\Lectures\Pics1E\11-07_rotat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9144000" cy="2287588"/>
          </a:xfrm>
          <a:prstGeom prst="rect">
            <a:avLst/>
          </a:prstGeom>
          <a:noFill/>
        </p:spPr>
      </p:pic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0" y="0"/>
            <a:ext cx="91440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collagen triple helix:   </a:t>
            </a:r>
            <a:r>
              <a:rPr lang="en-US" sz="28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3 chains   [Gly-X-Pro]</a:t>
            </a:r>
            <a:r>
              <a:rPr lang="en-US" sz="3200" b="1" baseline="-250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500</a:t>
            </a:r>
          </a:p>
        </p:txBody>
      </p:sp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9" name="Picture 5" descr="C:\My Documents\Ya\Lectures\Pics1E\11-0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3338"/>
            <a:ext cx="7086600" cy="68659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5" name="Picture 3" descr="txt-ris-01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48600" cy="1431925"/>
          </a:xfrm>
          <a:prstGeom prst="rect">
            <a:avLst/>
          </a:prstGeom>
          <a:noFill/>
        </p:spPr>
      </p:pic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4400" baseline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0" y="2209800"/>
            <a:ext cx="579120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 u="sng" baseline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Protein chain</a:t>
            </a:r>
            <a:r>
              <a:rPr lang="en-US" sz="4000" b="1" baseline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sz="3200" b="1" baseline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en-US" sz="3200" b="1" baseline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gene-encoded </a:t>
            </a:r>
          </a:p>
          <a:p>
            <a:pPr algn="ctr"/>
            <a:r>
              <a:rPr lang="en-US" sz="3200" b="1" baseline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sequence of side-chains,</a:t>
            </a:r>
          </a:p>
          <a:p>
            <a:pPr algn="ctr"/>
            <a:r>
              <a:rPr lang="en-US" sz="3200" b="1" baseline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regular main-chain </a:t>
            </a:r>
          </a:p>
        </p:txBody>
      </p:sp>
      <p:pic>
        <p:nvPicPr>
          <p:cNvPr id="177158" name="Picture 6" descr="Fi02f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2913" y="1676400"/>
            <a:ext cx="3621087" cy="5181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762000" y="838200"/>
            <a:ext cx="640080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u="sng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Elastin:</a:t>
            </a:r>
            <a:r>
              <a:rPr lang="en-US" sz="32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endParaRPr lang="en-US" sz="3200" b="1">
              <a:solidFill>
                <a:srgbClr val="66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32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Matrix protein. </a:t>
            </a:r>
          </a:p>
          <a:p>
            <a:r>
              <a:rPr lang="en-US" sz="32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Short repeats. </a:t>
            </a:r>
          </a:p>
          <a:p>
            <a:r>
              <a:rPr lang="en-US" sz="32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Poor secondary structure.</a:t>
            </a:r>
          </a:p>
          <a:p>
            <a:r>
              <a:rPr lang="en-US" sz="32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Chains are linked by chemically modified </a:t>
            </a:r>
            <a:r>
              <a:rPr lang="en-US" sz="36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Lys</a:t>
            </a:r>
            <a:r>
              <a:rPr lang="en-US" sz="32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residues.</a:t>
            </a:r>
          </a:p>
          <a:p>
            <a:r>
              <a:rPr lang="en-US" sz="32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Like in rubber. </a:t>
            </a:r>
          </a:p>
        </p:txBody>
      </p:sp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 descr="C:\My Documents\Ya\Les_Houches\LH_1_2002_pictures\13-01_p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81200" cy="1878013"/>
          </a:xfrm>
          <a:prstGeom prst="rect">
            <a:avLst/>
          </a:prstGeom>
          <a:noFill/>
        </p:spPr>
      </p:pic>
      <p:pic>
        <p:nvPicPr>
          <p:cNvPr id="195587" name="Picture 3" descr="C:\My Documents\Ya\Les_Houches\LH_1_2002_pictures\12-01_par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0"/>
            <a:ext cx="6038850" cy="2732088"/>
          </a:xfrm>
          <a:prstGeom prst="rect">
            <a:avLst/>
          </a:prstGeom>
          <a:noFill/>
        </p:spPr>
      </p:pic>
      <p:pic>
        <p:nvPicPr>
          <p:cNvPr id="195588" name="Picture 4" descr="C:\My Documents\Ya\Les_Houches\LH_1_2002_pictures\11-02_r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95600"/>
            <a:ext cx="4724400" cy="800100"/>
          </a:xfrm>
          <a:prstGeom prst="rect">
            <a:avLst/>
          </a:prstGeom>
          <a:noFill/>
        </p:spPr>
      </p:pic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0" y="1905000"/>
            <a:ext cx="243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Globular</a:t>
            </a:r>
          </a:p>
        </p:txBody>
      </p:sp>
      <p:sp>
        <p:nvSpPr>
          <p:cNvPr id="195591" name="Rectangle 7"/>
          <p:cNvSpPr>
            <a:spLocks noChangeArrowheads="1"/>
          </p:cNvSpPr>
          <p:nvPr/>
        </p:nvSpPr>
        <p:spPr bwMode="auto">
          <a:xfrm>
            <a:off x="5105400" y="3048000"/>
            <a:ext cx="1671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Fibrous</a:t>
            </a:r>
          </a:p>
        </p:txBody>
      </p:sp>
      <p:sp>
        <p:nvSpPr>
          <p:cNvPr id="195592" name="Rectangle 8"/>
          <p:cNvSpPr>
            <a:spLocks noChangeArrowheads="1"/>
          </p:cNvSpPr>
          <p:nvPr/>
        </p:nvSpPr>
        <p:spPr bwMode="auto">
          <a:xfrm>
            <a:off x="1828800" y="3810000"/>
            <a:ext cx="46339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H-bonds</a:t>
            </a:r>
            <a:r>
              <a:rPr lang="en-US" sz="28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&amp;  </a:t>
            </a:r>
            <a:r>
              <a:rPr lang="en-US" sz="28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hydrophobics</a:t>
            </a:r>
          </a:p>
        </p:txBody>
      </p:sp>
      <p:sp>
        <p:nvSpPr>
          <p:cNvPr id="195593" name="Rectangle 9"/>
          <p:cNvSpPr>
            <a:spLocks noChangeArrowheads="1"/>
          </p:cNvSpPr>
          <p:nvPr/>
        </p:nvSpPr>
        <p:spPr bwMode="auto">
          <a:xfrm>
            <a:off x="3352800" y="1882775"/>
            <a:ext cx="2725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Membrane</a:t>
            </a:r>
          </a:p>
        </p:txBody>
      </p:sp>
      <p:pic>
        <p:nvPicPr>
          <p:cNvPr id="195594" name="Picture 10" descr="C:\My Documents\Ya\Les_Houches\LH_1_2002_pictures\09_15-02_ENG_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271963"/>
            <a:ext cx="8534400" cy="2586037"/>
          </a:xfrm>
          <a:prstGeom prst="rect">
            <a:avLst/>
          </a:prstGeom>
          <a:noFill/>
        </p:spPr>
      </p:pic>
      <p:sp>
        <p:nvSpPr>
          <p:cNvPr id="195595" name="Rectangle 11"/>
          <p:cNvSpPr>
            <a:spLocks noChangeArrowheads="1"/>
          </p:cNvSpPr>
          <p:nvPr/>
        </p:nvSpPr>
        <p:spPr bwMode="auto">
          <a:xfrm>
            <a:off x="381000" y="5181600"/>
            <a:ext cx="1543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____</a:t>
            </a:r>
          </a:p>
        </p:txBody>
      </p:sp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9207" name="Rectangle 7"/>
          <p:cNvSpPr>
            <a:spLocks noChangeArrowheads="1"/>
          </p:cNvSpPr>
          <p:nvPr/>
        </p:nvSpPr>
        <p:spPr bwMode="auto">
          <a:xfrm>
            <a:off x="7159625" y="1371600"/>
            <a:ext cx="1984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membrane</a:t>
            </a:r>
          </a:p>
        </p:txBody>
      </p:sp>
      <p:pic>
        <p:nvPicPr>
          <p:cNvPr id="179209" name="Picture 9" descr="C:\My Documents\Ya\Lectures\Pics1E\12-01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0275"/>
            <a:ext cx="9144000" cy="3276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C:\My Documents\Ya\Lectures\Pics1E\1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4572000"/>
          </a:xfrm>
          <a:prstGeom prst="rect">
            <a:avLst/>
          </a:prstGeom>
          <a:noFill/>
        </p:spPr>
      </p:pic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2897188" y="5029200"/>
            <a:ext cx="420211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Bacteriorodopsin</a:t>
            </a:r>
          </a:p>
          <a:p>
            <a:pPr algn="ctr"/>
            <a:r>
              <a:rPr lang="en-US" sz="28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 retinal</a:t>
            </a:r>
          </a:p>
          <a:p>
            <a:pPr algn="ctr"/>
            <a:r>
              <a:rPr lang="en-US"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Transport of protons H</a:t>
            </a:r>
            <a:r>
              <a:rPr lang="en-US" sz="2800" b="1" baseline="30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en-US" sz="28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 descr="C:\My Documents\Ya\Lectures\Pics1E\12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2362200" y="5851525"/>
            <a:ext cx="50895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Porin</a:t>
            </a:r>
          </a:p>
          <a:p>
            <a:pPr algn="ctr"/>
            <a:r>
              <a:rPr lang="en-US"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Transport of polar molecules</a:t>
            </a:r>
          </a:p>
        </p:txBody>
      </p:sp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C:\My Documents\Ya\Lectures\Pics1E\12-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327400"/>
          </a:xfrm>
          <a:prstGeom prst="rect">
            <a:avLst/>
          </a:prstGeom>
          <a:noFill/>
        </p:spPr>
      </p:pic>
      <p:sp>
        <p:nvSpPr>
          <p:cNvPr id="198659" name="Rectangle 3"/>
          <p:cNvSpPr>
            <a:spLocks noChangeArrowheads="1"/>
          </p:cNvSpPr>
          <p:nvPr/>
        </p:nvSpPr>
        <p:spPr bwMode="auto">
          <a:xfrm>
            <a:off x="0" y="3581400"/>
            <a:ext cx="9158288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Pore in membrane.</a:t>
            </a:r>
          </a:p>
          <a:p>
            <a:r>
              <a:rPr lang="en-US" sz="28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Free energy of charge in the non-polar pore:</a:t>
            </a:r>
          </a:p>
          <a:p>
            <a:endParaRPr lang="en-US" sz="1000" b="1">
              <a:solidFill>
                <a:srgbClr val="66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8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~ q</a:t>
            </a:r>
            <a:r>
              <a:rPr lang="en-US" sz="2800" b="1" baseline="300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</a:t>
            </a:r>
            <a:r>
              <a:rPr lang="en-US" sz="36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[(</a:t>
            </a:r>
            <a:r>
              <a:rPr lang="en-US" sz="36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</a:t>
            </a:r>
            <a:r>
              <a:rPr lang="en-US" sz="2800" b="1" baseline="-250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MEMBR</a:t>
            </a:r>
            <a:r>
              <a:rPr lang="en-US" sz="28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n-US" sz="36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</a:t>
            </a:r>
            <a:r>
              <a:rPr lang="en-US" sz="2800" b="1" baseline="-250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WATER</a:t>
            </a:r>
            <a:r>
              <a:rPr lang="en-US" sz="28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n-US" sz="28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sz="2800" b="1" baseline="300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1/2</a:t>
            </a:r>
            <a:r>
              <a:rPr lang="en-US" sz="28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2800" b="1" baseline="-250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PORE</a:t>
            </a:r>
            <a:r>
              <a:rPr lang="en-US" sz="28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~ </a:t>
            </a:r>
          </a:p>
          <a:p>
            <a:r>
              <a:rPr lang="en-US" sz="28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~ 20 kcal/mol </a:t>
            </a:r>
            <a:r>
              <a:rPr lang="en-US" sz="36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 </a:t>
            </a:r>
            <a:r>
              <a:rPr lang="en-US" sz="40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2800" b="1" baseline="-250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PORE</a:t>
            </a:r>
            <a:r>
              <a:rPr lang="en-US" sz="28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8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Å</a:t>
            </a:r>
            <a:r>
              <a:rPr lang="en-US" sz="28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800" b="1" baseline="-25000">
              <a:solidFill>
                <a:srgbClr val="66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 descr="C:\My Documents\Ya\Lectures\Pics1E\12-03A_BOO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57675"/>
          </a:xfrm>
          <a:prstGeom prst="rect">
            <a:avLst/>
          </a:prstGeom>
          <a:noFill/>
        </p:spPr>
      </p:pic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1804988" y="4572000"/>
            <a:ext cx="6243637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G-protein</a:t>
            </a:r>
          </a:p>
          <a:p>
            <a:pPr algn="ctr"/>
            <a:endParaRPr lang="en-US" sz="2000" b="1">
              <a:solidFill>
                <a:srgbClr val="66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n-US" sz="28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Slow decay of GTP = timer of action</a:t>
            </a:r>
          </a:p>
        </p:txBody>
      </p:sp>
    </p:spTree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7086600" y="98425"/>
            <a:ext cx="196373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Photo-</a:t>
            </a:r>
          </a:p>
          <a:p>
            <a:r>
              <a:rPr lang="en-US" sz="32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synthetic</a:t>
            </a:r>
          </a:p>
          <a:p>
            <a:r>
              <a:rPr lang="en-US" sz="32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center</a:t>
            </a:r>
            <a:endParaRPr lang="en-US" sz="3200" b="1" baseline="-25000">
              <a:solidFill>
                <a:srgbClr val="66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0708" name="Picture 4" descr="C:\My Documents\Ya\Lectures\Pics1E\01-012-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4847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 descr="C:\My Documents\Ya\Lectures\Pics1E\12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  <p:pic>
        <p:nvPicPr>
          <p:cNvPr id="202755" name="Picture 3" descr="C:\My Documents\Ya\Lectures\Pics1E\12-0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4375" y="3276600"/>
            <a:ext cx="2079625" cy="3084513"/>
          </a:xfrm>
          <a:prstGeom prst="rect">
            <a:avLst/>
          </a:prstGeom>
          <a:noFill/>
        </p:spPr>
      </p:pic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7086600" y="98425"/>
            <a:ext cx="2011363" cy="679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Pigments</a:t>
            </a:r>
          </a:p>
          <a:p>
            <a:r>
              <a:rPr lang="en-US" sz="32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photo-</a:t>
            </a:r>
          </a:p>
          <a:p>
            <a:r>
              <a:rPr lang="en-US" sz="32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synthetic</a:t>
            </a:r>
          </a:p>
          <a:p>
            <a:r>
              <a:rPr lang="en-US" sz="32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center:</a:t>
            </a:r>
          </a:p>
          <a:p>
            <a:r>
              <a:rPr lang="en-US" sz="32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Electron</a:t>
            </a:r>
          </a:p>
          <a:p>
            <a:r>
              <a:rPr lang="en-US" sz="32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transfer</a:t>
            </a:r>
          </a:p>
          <a:p>
            <a:endParaRPr lang="en-US" sz="3200" b="1">
              <a:solidFill>
                <a:srgbClr val="66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3200" b="1">
              <a:solidFill>
                <a:srgbClr val="66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3200" b="1">
              <a:solidFill>
                <a:srgbClr val="66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3200" b="1">
              <a:solidFill>
                <a:srgbClr val="66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3200" b="1">
              <a:solidFill>
                <a:srgbClr val="66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3200" b="1">
              <a:solidFill>
                <a:srgbClr val="66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3200" b="1">
              <a:solidFill>
                <a:srgbClr val="66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4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chlorophyll</a:t>
            </a: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4114800" y="2057400"/>
            <a:ext cx="2206625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3200" b="1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     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3200" b="1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     </a:t>
            </a:r>
            <a:r>
              <a:rPr lang="en-US" sz="3200" b="1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Light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3200" b="1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</a:t>
            </a:r>
          </a:p>
        </p:txBody>
      </p:sp>
    </p:spTree>
  </p:cSld>
  <p:clrMapOvr>
    <a:masterClrMapping/>
  </p:clrMapOvr>
  <p:transition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C:\My Documents\Ya\Lectures\Pics1E\12-0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067800" cy="1828800"/>
          </a:xfrm>
          <a:prstGeom prst="rect">
            <a:avLst/>
          </a:prstGeom>
          <a:noFill/>
        </p:spPr>
      </p:pic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3429000" y="0"/>
            <a:ext cx="2238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Tunneling</a:t>
            </a:r>
            <a:endParaRPr lang="en-US" sz="3200" b="1" baseline="-25000">
              <a:solidFill>
                <a:srgbClr val="66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3781" name="Rectangle 5"/>
          <p:cNvSpPr>
            <a:spLocks noChangeArrowheads="1"/>
          </p:cNvSpPr>
          <p:nvPr/>
        </p:nvSpPr>
        <p:spPr bwMode="auto">
          <a:xfrm>
            <a:off x="5410200" y="2374900"/>
            <a:ext cx="3733800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3200" b="1">
              <a:solidFill>
                <a:srgbClr val="66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8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P(X) ~ 10</a:t>
            </a:r>
            <a:r>
              <a:rPr lang="en-US" sz="3200" b="1" baseline="300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-X(</a:t>
            </a:r>
            <a:r>
              <a:rPr lang="en-US" sz="3200" b="1" baseline="300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Å)</a:t>
            </a:r>
          </a:p>
          <a:p>
            <a:r>
              <a:rPr lang="en-US" sz="28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T-independent</a:t>
            </a:r>
          </a:p>
          <a:p>
            <a:r>
              <a:rPr lang="en-US" sz="28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Frequency of vibrations (attacks):</a:t>
            </a:r>
          </a:p>
          <a:p>
            <a:r>
              <a:rPr lang="en-US" sz="28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 ~ 10</a:t>
            </a:r>
            <a:r>
              <a:rPr lang="en-US" sz="2800" b="1" baseline="300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15</a:t>
            </a:r>
            <a:r>
              <a:rPr lang="en-US" sz="28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/sec</a:t>
            </a:r>
          </a:p>
          <a:p>
            <a:r>
              <a:rPr lang="en-US" sz="2800" b="1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Successful attacks:</a:t>
            </a:r>
          </a:p>
          <a:p>
            <a:r>
              <a:rPr lang="en-US" sz="2800" b="1" i="1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</a:t>
            </a:r>
            <a:r>
              <a:rPr lang="en-US" sz="2800" b="1" i="1" baseline="-2500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SUCCS</a:t>
            </a:r>
            <a:r>
              <a:rPr lang="en-US" sz="2800" b="1" baseline="-2500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</a:t>
            </a:r>
            <a:r>
              <a:rPr lang="en-US" sz="2800" b="1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(x)</a:t>
            </a:r>
            <a:r>
              <a:rPr lang="en-US" sz="2800" b="1" i="1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2800" b="1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~ P(x)•f</a:t>
            </a:r>
            <a:r>
              <a:rPr lang="en-US" sz="2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</a:t>
            </a:r>
            <a:r>
              <a:rPr lang="en-US" sz="20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e.g.:</a:t>
            </a:r>
          </a:p>
          <a:p>
            <a:endParaRPr lang="en-US" sz="800" b="1" i="1">
              <a:solidFill>
                <a:srgbClr val="66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r>
              <a:rPr lang="en-US" sz="2400" b="1" i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</a:t>
            </a:r>
            <a:r>
              <a:rPr lang="en-US" sz="2400" b="1" i="1" baseline="-250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SUCCS</a:t>
            </a:r>
            <a:r>
              <a:rPr lang="en-US" sz="2400" b="1" baseline="-250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</a:t>
            </a:r>
            <a:r>
              <a:rPr lang="en-US" sz="24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(5Å)</a:t>
            </a:r>
            <a:r>
              <a:rPr lang="en-US" sz="2400" b="1" i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24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~ 10</a:t>
            </a:r>
            <a:r>
              <a:rPr lang="en-US" sz="2400" b="1" baseline="300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-5+15 </a:t>
            </a:r>
            <a:r>
              <a:rPr lang="en-US" sz="24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~ </a:t>
            </a:r>
          </a:p>
          <a:p>
            <a:r>
              <a:rPr lang="en-US" sz="24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              ~ 10</a:t>
            </a:r>
            <a:r>
              <a:rPr lang="en-US" sz="2400" b="1" baseline="300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10</a:t>
            </a:r>
            <a:r>
              <a:rPr lang="en-US" sz="24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/sec</a:t>
            </a:r>
          </a:p>
        </p:txBody>
      </p:sp>
      <p:pic>
        <p:nvPicPr>
          <p:cNvPr id="203782" name="Picture 6" descr="C:\My Documents\Ya\Lectures\Pics1E\12_01_formu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98863"/>
            <a:ext cx="5334000" cy="3259137"/>
          </a:xfrm>
          <a:prstGeom prst="rect">
            <a:avLst/>
          </a:prstGeom>
          <a:noFill/>
        </p:spPr>
      </p:pic>
      <p:sp>
        <p:nvSpPr>
          <p:cNvPr id="203783" name="Rectangle 7"/>
          <p:cNvSpPr>
            <a:spLocks noChangeArrowheads="1"/>
          </p:cNvSpPr>
          <p:nvPr/>
        </p:nvSpPr>
        <p:spPr bwMode="auto">
          <a:xfrm>
            <a:off x="0" y="2438400"/>
            <a:ext cx="5594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Atom </a:t>
            </a:r>
            <a:r>
              <a:rPr lang="en-US" sz="28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</a:t>
            </a:r>
            <a:r>
              <a:rPr lang="en-US" sz="28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</a:t>
            </a:r>
            <a:r>
              <a:rPr lang="en-US" sz="28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Å  </a:t>
            </a:r>
            <a:r>
              <a:rPr lang="en-US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Symbol" pitchFamily="18" charset="2"/>
              </a:rPr>
              <a:t></a:t>
            </a:r>
            <a:r>
              <a:rPr lang="en-US" sz="28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</a:t>
            </a:r>
            <a:r>
              <a:rPr lang="en-US" sz="28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Attenuation of </a:t>
            </a:r>
          </a:p>
          <a:p>
            <a:r>
              <a:rPr lang="en-US" sz="28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electron density: </a:t>
            </a: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8" name="Picture 6" descr="10-0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5"/>
            <a:ext cx="9144000" cy="69151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C:\My Documents\Ya\Les_Houches\LH_1_2002_pictures\13-01_p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38400" cy="2311400"/>
          </a:xfrm>
          <a:prstGeom prst="rect">
            <a:avLst/>
          </a:prstGeom>
          <a:noFill/>
        </p:spPr>
      </p:pic>
      <p:pic>
        <p:nvPicPr>
          <p:cNvPr id="246787" name="Picture 3" descr="C:\My Documents\Ya\Les_Houches\LH_1_2002_pictures\12-01_par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0"/>
            <a:ext cx="5429250" cy="2457450"/>
          </a:xfrm>
          <a:prstGeom prst="rect">
            <a:avLst/>
          </a:prstGeom>
          <a:noFill/>
        </p:spPr>
      </p:pic>
      <p:pic>
        <p:nvPicPr>
          <p:cNvPr id="246788" name="Picture 4" descr="C:\My Documents\Ya\Les_Houches\LH_1_2002_pictures\11-02_r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48000"/>
            <a:ext cx="4724400" cy="800100"/>
          </a:xfrm>
          <a:prstGeom prst="rect">
            <a:avLst/>
          </a:prstGeom>
          <a:noFill/>
        </p:spPr>
      </p:pic>
      <p:sp>
        <p:nvSpPr>
          <p:cNvPr id="246789" name="Rectangle 5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304800" y="22098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u="sng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Globular</a:t>
            </a:r>
          </a:p>
        </p:txBody>
      </p:sp>
      <p:sp>
        <p:nvSpPr>
          <p:cNvPr id="246791" name="Rectangle 7"/>
          <p:cNvSpPr>
            <a:spLocks noChangeArrowheads="1"/>
          </p:cNvSpPr>
          <p:nvPr/>
        </p:nvSpPr>
        <p:spPr bwMode="auto">
          <a:xfrm>
            <a:off x="5105400" y="3048000"/>
            <a:ext cx="1671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Fibrous</a:t>
            </a:r>
          </a:p>
        </p:txBody>
      </p:sp>
      <p:sp>
        <p:nvSpPr>
          <p:cNvPr id="246792" name="Rectangle 8"/>
          <p:cNvSpPr>
            <a:spLocks noChangeArrowheads="1"/>
          </p:cNvSpPr>
          <p:nvPr/>
        </p:nvSpPr>
        <p:spPr bwMode="auto">
          <a:xfrm>
            <a:off x="1828800" y="3833813"/>
            <a:ext cx="3989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H-bonds</a:t>
            </a:r>
            <a:r>
              <a:rPr lang="en-US" sz="24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&amp;  </a:t>
            </a:r>
            <a:r>
              <a:rPr lang="en-US" sz="24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hydrophobics</a:t>
            </a:r>
          </a:p>
        </p:txBody>
      </p:sp>
      <p:sp>
        <p:nvSpPr>
          <p:cNvPr id="246793" name="Rectangle 9"/>
          <p:cNvSpPr>
            <a:spLocks noChangeArrowheads="1"/>
          </p:cNvSpPr>
          <p:nvPr/>
        </p:nvSpPr>
        <p:spPr bwMode="auto">
          <a:xfrm>
            <a:off x="3886200" y="1828800"/>
            <a:ext cx="22145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Membrane</a:t>
            </a:r>
          </a:p>
        </p:txBody>
      </p:sp>
      <p:pic>
        <p:nvPicPr>
          <p:cNvPr id="246794" name="Picture 10" descr="C:\My Documents\Ya\Les_Houches\LH_1_2002_pictures\09_15-02_ENG_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271963"/>
            <a:ext cx="8534400" cy="2586037"/>
          </a:xfrm>
          <a:prstGeom prst="rect">
            <a:avLst/>
          </a:prstGeom>
          <a:noFill/>
        </p:spPr>
      </p:pic>
      <p:sp>
        <p:nvSpPr>
          <p:cNvPr id="246795" name="Rectangle 11"/>
          <p:cNvSpPr>
            <a:spLocks noChangeArrowheads="1"/>
          </p:cNvSpPr>
          <p:nvPr/>
        </p:nvSpPr>
        <p:spPr bwMode="auto">
          <a:xfrm>
            <a:off x="304800" y="4648200"/>
            <a:ext cx="1543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____</a:t>
            </a:r>
          </a:p>
        </p:txBody>
      </p:sp>
    </p:spTree>
  </p:cSld>
  <p:clrMapOvr>
    <a:masterClrMapping/>
  </p:clrMapOvr>
  <p:transition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5867400" y="3733800"/>
            <a:ext cx="3109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domain 1   domain 2</a:t>
            </a:r>
            <a:endParaRPr lang="en-US" sz="2400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47811" name="Picture 3" descr="C:\My Documents\Ya\Lectures\Pics1E\13-01_smal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08538" cy="6858000"/>
          </a:xfrm>
          <a:prstGeom prst="rect">
            <a:avLst/>
          </a:prstGeom>
          <a:noFill/>
        </p:spPr>
      </p:pic>
      <p:pic>
        <p:nvPicPr>
          <p:cNvPr id="247812" name="Picture 4" descr="C:\My Documents\Ya\Lectures\Pics1E\13-02-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267200"/>
            <a:ext cx="3886200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2" descr="C:\My Documents\Ya\Les_Houches\LH_1_2002_pictures\27__rnase_x-ray_7_mo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3786188" cy="4267200"/>
          </a:xfrm>
          <a:prstGeom prst="rect">
            <a:avLst/>
          </a:prstGeom>
          <a:noFill/>
        </p:spPr>
      </p:pic>
      <p:pic>
        <p:nvPicPr>
          <p:cNvPr id="248835" name="Picture 3" descr="C:\My Documents\Ya\Les_Houches\LH_1_2002_pictures\28__rnase_NMR_7_mo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447800"/>
            <a:ext cx="3786188" cy="4267200"/>
          </a:xfrm>
          <a:prstGeom prst="rect">
            <a:avLst/>
          </a:prstGeom>
          <a:noFill/>
        </p:spPr>
      </p:pic>
      <p:sp>
        <p:nvSpPr>
          <p:cNvPr id="248836" name="Rectangle 4"/>
          <p:cNvSpPr>
            <a:spLocks noChangeArrowheads="1"/>
          </p:cNvSpPr>
          <p:nvPr/>
        </p:nvSpPr>
        <p:spPr bwMode="auto">
          <a:xfrm>
            <a:off x="0" y="5791200"/>
            <a:ext cx="90455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Secondary structures (</a:t>
            </a:r>
            <a:r>
              <a:rPr lang="en-US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a</a:t>
            </a:r>
            <a:r>
              <a:rPr lang="en-US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-helices</a:t>
            </a:r>
            <a:r>
              <a:rPr lang="en-US" sz="24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-strands</a:t>
            </a:r>
            <a:r>
              <a:rPr lang="en-US" sz="24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are </a:t>
            </a:r>
          </a:p>
          <a:p>
            <a:pPr algn="ctr">
              <a:lnSpc>
                <a:spcPct val="90000"/>
              </a:lnSpc>
            </a:pPr>
            <a:r>
              <a:rPr lang="en-US" sz="24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most rigid details of proteins; </a:t>
            </a:r>
          </a:p>
          <a:p>
            <a:pPr algn="ctr">
              <a:lnSpc>
                <a:spcPct val="90000"/>
              </a:lnSpc>
            </a:pPr>
            <a:r>
              <a:rPr lang="en-US" sz="24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they are determined with the smallest errors</a:t>
            </a:r>
          </a:p>
        </p:txBody>
      </p:sp>
      <p:sp>
        <p:nvSpPr>
          <p:cNvPr id="248837" name="Rectangle 5"/>
          <p:cNvSpPr>
            <a:spLocks noChangeArrowheads="1"/>
          </p:cNvSpPr>
          <p:nvPr/>
        </p:nvSpPr>
        <p:spPr bwMode="auto">
          <a:xfrm>
            <a:off x="457200" y="0"/>
            <a:ext cx="3238500" cy="1319213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X-RAY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  <a:p>
            <a:r>
              <a:rPr lang="en-US" sz="24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One protein, various </a:t>
            </a:r>
          </a:p>
          <a:p>
            <a:r>
              <a:rPr lang="en-US" sz="24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crystallization</a:t>
            </a:r>
          </a:p>
        </p:txBody>
      </p:sp>
      <p:sp>
        <p:nvSpPr>
          <p:cNvPr id="248838" name="Rectangle 6"/>
          <p:cNvSpPr>
            <a:spLocks noChangeArrowheads="1"/>
          </p:cNvSpPr>
          <p:nvPr/>
        </p:nvSpPr>
        <p:spPr bwMode="auto">
          <a:xfrm>
            <a:off x="4876800" y="0"/>
            <a:ext cx="3917950" cy="1319213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NMR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r>
              <a:rPr lang="en-US" sz="24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Structures, compatible </a:t>
            </a:r>
          </a:p>
          <a:p>
            <a:r>
              <a:rPr lang="en-US" sz="24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 one NMR experiment</a:t>
            </a:r>
          </a:p>
        </p:txBody>
      </p:sp>
    </p:spTree>
  </p:cSld>
  <p:clrMapOvr>
    <a:masterClrMapping/>
  </p:clrMapOvr>
  <p:transition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ChangeArrowheads="1"/>
          </p:cNvSpPr>
          <p:nvPr/>
        </p:nvSpPr>
        <p:spPr bwMode="auto">
          <a:xfrm>
            <a:off x="1143000" y="5670550"/>
            <a:ext cx="65579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Secondary structures (</a:t>
            </a:r>
            <a:r>
              <a:rPr lang="en-US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a</a:t>
            </a:r>
            <a:r>
              <a:rPr lang="en-US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-helices</a:t>
            </a:r>
            <a:r>
              <a:rPr lang="en-US" sz="24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-strands</a:t>
            </a:r>
            <a:r>
              <a:rPr lang="en-US" sz="24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</a:p>
          <a:p>
            <a:pPr algn="ctr"/>
            <a:r>
              <a:rPr lang="en-US" sz="24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are most conserved  structural elements. </a:t>
            </a:r>
          </a:p>
          <a:p>
            <a:pPr algn="ctr"/>
            <a:r>
              <a:rPr lang="en-US" sz="24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They form a basis of protein classification</a:t>
            </a:r>
          </a:p>
        </p:txBody>
      </p:sp>
      <p:sp>
        <p:nvSpPr>
          <p:cNvPr id="249859" name="Rectangle 3"/>
          <p:cNvSpPr>
            <a:spLocks noChangeArrowheads="1"/>
          </p:cNvSpPr>
          <p:nvPr/>
        </p:nvSpPr>
        <p:spPr bwMode="auto">
          <a:xfrm>
            <a:off x="152400" y="0"/>
            <a:ext cx="3238500" cy="831850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One protein, various </a:t>
            </a:r>
          </a:p>
          <a:p>
            <a:r>
              <a:rPr lang="en-US" sz="24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crystallization</a:t>
            </a:r>
          </a:p>
        </p:txBody>
      </p:sp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5562600" y="0"/>
            <a:ext cx="3357563" cy="831850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Homologous (closely </a:t>
            </a:r>
          </a:p>
          <a:p>
            <a:pPr algn="ctr"/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related) proteins</a:t>
            </a:r>
            <a:endParaRPr lang="en-US" sz="2400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49861" name="Picture 5" descr="C:\My Documents\Ya\Les_Houches\LH_1_2002_pictures\29__home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1295400"/>
            <a:ext cx="2417763" cy="4267200"/>
          </a:xfrm>
          <a:prstGeom prst="rect">
            <a:avLst/>
          </a:prstGeom>
          <a:noFill/>
        </p:spPr>
      </p:pic>
      <p:pic>
        <p:nvPicPr>
          <p:cNvPr id="249862" name="Picture 6" descr="C:\My Documents\Ya\Les_Houches\LH_1_2002_pictures\27__rnase_x-ray_7_mo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3786188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1907" name="Rectangle 3"/>
          <p:cNvSpPr>
            <a:spLocks noChangeArrowheads="1"/>
          </p:cNvSpPr>
          <p:nvPr/>
        </p:nvSpPr>
        <p:spPr bwMode="auto">
          <a:xfrm>
            <a:off x="0" y="6096000"/>
            <a:ext cx="4718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Main secondary structures</a:t>
            </a:r>
          </a:p>
        </p:txBody>
      </p:sp>
      <p:pic>
        <p:nvPicPr>
          <p:cNvPr id="251908" name="Picture 4" descr="C:\My Documents\Ya\Lectures\Pics1E\F-01-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66800"/>
            <a:ext cx="5924550" cy="41592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3124200" y="3505200"/>
            <a:ext cx="3132138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Folding pattern </a:t>
            </a:r>
          </a:p>
          <a:p>
            <a:pPr algn="ctr"/>
            <a:r>
              <a:rPr lang="en-US" sz="24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(stack of secondary </a:t>
            </a:r>
          </a:p>
          <a:p>
            <a:pPr algn="ctr"/>
            <a:r>
              <a:rPr lang="en-US" sz="24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structures </a:t>
            </a:r>
          </a:p>
          <a:p>
            <a:pPr algn="ctr"/>
            <a:r>
              <a:rPr lang="en-US" sz="24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chain topology)</a:t>
            </a:r>
          </a:p>
        </p:txBody>
      </p:sp>
      <p:sp>
        <p:nvSpPr>
          <p:cNvPr id="258051" name="Rectangle 3"/>
          <p:cNvSpPr>
            <a:spLocks noChangeArrowheads="1"/>
          </p:cNvSpPr>
          <p:nvPr/>
        </p:nvSpPr>
        <p:spPr bwMode="auto">
          <a:xfrm>
            <a:off x="6781800" y="3505200"/>
            <a:ext cx="2065338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Stack of </a:t>
            </a:r>
          </a:p>
          <a:p>
            <a:r>
              <a:rPr lang="en-US" sz="28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secondary </a:t>
            </a:r>
          </a:p>
          <a:p>
            <a:r>
              <a:rPr lang="en-US" sz="28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structures</a:t>
            </a:r>
            <a:r>
              <a:rPr lang="en-US" sz="2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endParaRPr lang="en-US" sz="2000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8052" name="Rectangle 4"/>
          <p:cNvSpPr>
            <a:spLocks noChangeArrowheads="1"/>
          </p:cNvSpPr>
          <p:nvPr/>
        </p:nvSpPr>
        <p:spPr bwMode="auto">
          <a:xfrm>
            <a:off x="990600" y="3810000"/>
            <a:ext cx="935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Fold</a:t>
            </a:r>
            <a:endParaRPr lang="en-US" sz="2000" b="1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8053" name="Rectangle 5"/>
          <p:cNvSpPr>
            <a:spLocks noChangeArrowheads="1"/>
          </p:cNvSpPr>
          <p:nvPr/>
        </p:nvSpPr>
        <p:spPr bwMode="auto">
          <a:xfrm>
            <a:off x="4038600" y="5334000"/>
            <a:ext cx="375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VERBAL PORTRAIT </a:t>
            </a:r>
          </a:p>
          <a:p>
            <a:pPr algn="ctr"/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СЛОВЕСНЫЙ ПОРТРЕТ</a:t>
            </a:r>
            <a:endParaRPr lang="en-US" sz="24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58054" name="Picture 6" descr="C:\My Documents\Ya\Lectures\Pics1E\13-03-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3861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ChangeArrowheads="1"/>
          </p:cNvSpPr>
          <p:nvPr/>
        </p:nvSpPr>
        <p:spPr bwMode="auto">
          <a:xfrm>
            <a:off x="0" y="5002213"/>
            <a:ext cx="91741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Homologous proteins have similar folds.</a:t>
            </a:r>
          </a:p>
          <a:p>
            <a:r>
              <a:rPr lang="en-US" sz="2800" b="1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True, but trivial. </a:t>
            </a:r>
          </a:p>
          <a:p>
            <a:r>
              <a:rPr lang="en-US" sz="2800" b="1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NON-trivial:</a:t>
            </a:r>
          </a:p>
          <a:p>
            <a:r>
              <a:rPr lang="en-US" sz="28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Many NON-homologous proteins have similar folds.</a:t>
            </a:r>
          </a:p>
        </p:txBody>
      </p:sp>
      <p:pic>
        <p:nvPicPr>
          <p:cNvPr id="259083" name="Picture 11" descr="C:\My Documents\Ya\Lectures\Pics1E\13-04-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463"/>
            <a:ext cx="9144000" cy="4573588"/>
          </a:xfrm>
          <a:prstGeom prst="rect">
            <a:avLst/>
          </a:prstGeom>
          <a:noFill/>
        </p:spPr>
      </p:pic>
      <p:sp>
        <p:nvSpPr>
          <p:cNvPr id="259084" name="Rectangle 12"/>
          <p:cNvSpPr>
            <a:spLocks noChangeArrowheads="1"/>
          </p:cNvSpPr>
          <p:nvPr/>
        </p:nvSpPr>
        <p:spPr bwMode="auto">
          <a:xfrm>
            <a:off x="3124200" y="3276600"/>
            <a:ext cx="974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Hemo-</a:t>
            </a:r>
          </a:p>
          <a:p>
            <a:r>
              <a:rPr lang="en-US" sz="2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globin</a:t>
            </a:r>
          </a:p>
        </p:txBody>
      </p:sp>
      <p:sp>
        <p:nvSpPr>
          <p:cNvPr id="259085" name="Rectangle 13"/>
          <p:cNvSpPr>
            <a:spLocks noChangeArrowheads="1"/>
          </p:cNvSpPr>
          <p:nvPr/>
        </p:nvSpPr>
        <p:spPr bwMode="auto">
          <a:xfrm>
            <a:off x="7620000" y="3276600"/>
            <a:ext cx="974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Hemo-</a:t>
            </a:r>
          </a:p>
          <a:p>
            <a:r>
              <a:rPr lang="en-US" sz="2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globin</a:t>
            </a:r>
          </a:p>
        </p:txBody>
      </p:sp>
      <p:sp>
        <p:nvSpPr>
          <p:cNvPr id="259086" name="Rectangle 14"/>
          <p:cNvSpPr>
            <a:spLocks noChangeArrowheads="1"/>
          </p:cNvSpPr>
          <p:nvPr/>
        </p:nvSpPr>
        <p:spPr bwMode="auto">
          <a:xfrm>
            <a:off x="4419600" y="-304800"/>
            <a:ext cx="184150" cy="52038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400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2400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2400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2400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2400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2400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2400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2400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2400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2400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2400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2400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2400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2400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 descr="F-01-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8800" y="0"/>
            <a:ext cx="5924550" cy="4159250"/>
          </a:xfrm>
          <a:prstGeom prst="rect">
            <a:avLst/>
          </a:prstGeom>
          <a:noFill/>
        </p:spPr>
      </p:pic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5029200" y="3581400"/>
            <a:ext cx="3276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</a:t>
            </a: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-proteins</a:t>
            </a: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0884" name="Rectangle 4"/>
          <p:cNvSpPr>
            <a:spLocks noChangeArrowheads="1"/>
          </p:cNvSpPr>
          <p:nvPr/>
        </p:nvSpPr>
        <p:spPr bwMode="auto">
          <a:xfrm>
            <a:off x="4356100" y="2349500"/>
            <a:ext cx="47879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-sheets:</a:t>
            </a:r>
            <a:r>
              <a:rPr lang="en-US" sz="28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usually, twisted  </a:t>
            </a:r>
          </a:p>
          <a:p>
            <a:r>
              <a:rPr lang="en-US" sz="28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              (usually, right)  </a:t>
            </a:r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2819400" y="4648200"/>
            <a:ext cx="6178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H-bonds: within sheets</a:t>
            </a:r>
            <a:endParaRPr lang="en-US" sz="3200" b="1">
              <a:solidFill>
                <a:srgbClr val="66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Hydrophobics: between sheets</a:t>
            </a:r>
          </a:p>
        </p:txBody>
      </p:sp>
      <p:sp>
        <p:nvSpPr>
          <p:cNvPr id="250886" name="Rectangle 6"/>
          <p:cNvSpPr>
            <a:spLocks noChangeArrowheads="1"/>
          </p:cNvSpPr>
          <p:nvPr/>
        </p:nvSpPr>
        <p:spPr bwMode="auto">
          <a:xfrm>
            <a:off x="762000" y="3886200"/>
            <a:ext cx="108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____</a:t>
            </a:r>
            <a:endParaRPr lang="en-US" sz="32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50887" name="Picture 7" descr="13-05-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-457200"/>
            <a:ext cx="5410200" cy="2705100"/>
          </a:xfrm>
          <a:prstGeom prst="rect">
            <a:avLst/>
          </a:prstGeom>
          <a:noFill/>
        </p:spPr>
      </p:pic>
      <p:graphicFrame>
        <p:nvGraphicFramePr>
          <p:cNvPr id="250888" name="Group 8"/>
          <p:cNvGraphicFramePr>
            <a:graphicFrameLocks noGrp="1"/>
          </p:cNvGraphicFramePr>
          <p:nvPr/>
        </p:nvGraphicFramePr>
        <p:xfrm>
          <a:off x="4876800" y="3505200"/>
          <a:ext cx="3276600" cy="1143000"/>
        </p:xfrm>
        <a:graphic>
          <a:graphicData uri="http://schemas.openxmlformats.org/drawingml/2006/table">
            <a:tbl>
              <a:tblPr/>
              <a:tblGrid>
                <a:gridCol w="327660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0894" name="Group 14"/>
          <p:cNvGraphicFramePr>
            <a:graphicFrameLocks noGrp="1"/>
          </p:cNvGraphicFramePr>
          <p:nvPr/>
        </p:nvGraphicFramePr>
        <p:xfrm>
          <a:off x="4648200" y="3581400"/>
          <a:ext cx="3657600" cy="990600"/>
        </p:xfrm>
        <a:graphic>
          <a:graphicData uri="http://schemas.openxmlformats.org/drawingml/2006/table">
            <a:tbl>
              <a:tblPr/>
              <a:tblGrid>
                <a:gridCol w="3657600"/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0900" name="Group 20"/>
          <p:cNvGraphicFramePr>
            <a:graphicFrameLocks noGrp="1"/>
          </p:cNvGraphicFramePr>
          <p:nvPr/>
        </p:nvGraphicFramePr>
        <p:xfrm>
          <a:off x="4724400" y="3429000"/>
          <a:ext cx="3657600" cy="1219200"/>
        </p:xfrm>
        <a:graphic>
          <a:graphicData uri="http://schemas.openxmlformats.org/drawingml/2006/table">
            <a:tbl>
              <a:tblPr/>
              <a:tblGrid>
                <a:gridCol w="3657600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C:\My Documents\Ya\Les_Houches\LH_1_2002_pictures\13-0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86800" cy="5740400"/>
          </a:xfrm>
          <a:prstGeom prst="rect">
            <a:avLst/>
          </a:prstGeom>
          <a:noFill/>
        </p:spPr>
      </p:pic>
      <p:sp>
        <p:nvSpPr>
          <p:cNvPr id="210947" name="Rectangle 3"/>
          <p:cNvSpPr>
            <a:spLocks noChangeArrowheads="1"/>
          </p:cNvSpPr>
          <p:nvPr/>
        </p:nvSpPr>
        <p:spPr bwMode="auto">
          <a:xfrm>
            <a:off x="1219200" y="5911850"/>
            <a:ext cx="7280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Orthogonal packing         Aligned packing </a:t>
            </a:r>
          </a:p>
          <a:p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of  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-sheets                       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of  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-sheets </a:t>
            </a:r>
          </a:p>
        </p:txBody>
      </p:sp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3581400" y="3352800"/>
            <a:ext cx="1911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sandwiches</a:t>
            </a:r>
          </a:p>
          <a:p>
            <a:pPr algn="ctr"/>
            <a:r>
              <a:rPr 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</a:t>
            </a:r>
          </a:p>
          <a:p>
            <a:pPr algn="ctr"/>
            <a:r>
              <a:rPr 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cylinders</a:t>
            </a:r>
          </a:p>
        </p:txBody>
      </p:sp>
    </p:spTree>
  </p:cSld>
  <p:clrMapOvr>
    <a:masterClrMapping/>
  </p:clrMapOvr>
  <p:transition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2809875" y="5414963"/>
            <a:ext cx="36639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orthogonal packing </a:t>
            </a:r>
          </a:p>
          <a:p>
            <a:pPr algn="ctr"/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of one rolled 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-sheet</a:t>
            </a:r>
          </a:p>
        </p:txBody>
      </p:sp>
      <p:pic>
        <p:nvPicPr>
          <p:cNvPr id="231429" name="Picture 5" descr="13-07-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19725"/>
          </a:xfrm>
          <a:prstGeom prst="rect">
            <a:avLst/>
          </a:prstGeom>
          <a:noFill/>
        </p:spPr>
      </p:pic>
      <p:sp>
        <p:nvSpPr>
          <p:cNvPr id="231430" name="Rectangle 6"/>
          <p:cNvSpPr>
            <a:spLocks noChangeArrowheads="1"/>
          </p:cNvSpPr>
          <p:nvPr/>
        </p:nvSpPr>
        <p:spPr bwMode="auto">
          <a:xfrm>
            <a:off x="4500563" y="188913"/>
            <a:ext cx="269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Retinol-binding protein</a:t>
            </a:r>
            <a:endParaRPr lang="ru-RU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 descr="05__GLY_cro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0"/>
            <a:ext cx="5903912" cy="1187450"/>
          </a:xfrm>
          <a:prstGeom prst="rect">
            <a:avLst/>
          </a:prstGeom>
          <a:noFill/>
        </p:spPr>
      </p:pic>
      <p:pic>
        <p:nvPicPr>
          <p:cNvPr id="216067" name="Picture 3" descr="06__ALA_cro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708275"/>
            <a:ext cx="6624637" cy="1651000"/>
          </a:xfrm>
          <a:prstGeom prst="rect">
            <a:avLst/>
          </a:prstGeom>
          <a:noFill/>
        </p:spPr>
      </p:pic>
      <p:pic>
        <p:nvPicPr>
          <p:cNvPr id="216068" name="Picture 4" descr="07__ALA-D_cro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5257800"/>
            <a:ext cx="6769100" cy="1433513"/>
          </a:xfrm>
          <a:prstGeom prst="rect">
            <a:avLst/>
          </a:prstGeom>
          <a:noFill/>
        </p:spPr>
      </p:pic>
      <p:sp>
        <p:nvSpPr>
          <p:cNvPr id="216069" name="Rectangle 5"/>
          <p:cNvSpPr>
            <a:spLocks noChangeArrowheads="1"/>
          </p:cNvSpPr>
          <p:nvPr/>
        </p:nvSpPr>
        <p:spPr bwMode="auto">
          <a:xfrm>
            <a:off x="4067175" y="4365625"/>
            <a:ext cx="16319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sng" baseline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Ala _L_ </a:t>
            </a:r>
          </a:p>
          <a:p>
            <a:endParaRPr lang="en-US" sz="1000" b="1" baseline="0">
              <a:solidFill>
                <a:srgbClr val="66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400" b="1" baseline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Ala -D- </a:t>
            </a:r>
          </a:p>
        </p:txBody>
      </p:sp>
      <p:sp>
        <p:nvSpPr>
          <p:cNvPr id="216070" name="Rectangle 6"/>
          <p:cNvSpPr>
            <a:spLocks noChangeArrowheads="1"/>
          </p:cNvSpPr>
          <p:nvPr/>
        </p:nvSpPr>
        <p:spPr bwMode="auto">
          <a:xfrm>
            <a:off x="4284663" y="1268413"/>
            <a:ext cx="67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baseline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Gly</a:t>
            </a:r>
          </a:p>
        </p:txBody>
      </p:sp>
      <p:sp>
        <p:nvSpPr>
          <p:cNvPr id="216071" name="Rectangle 7"/>
          <p:cNvSpPr>
            <a:spLocks noChangeArrowheads="1"/>
          </p:cNvSpPr>
          <p:nvPr/>
        </p:nvSpPr>
        <p:spPr bwMode="auto">
          <a:xfrm>
            <a:off x="1331913" y="1557338"/>
            <a:ext cx="67040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baseline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symmetric</a:t>
            </a:r>
          </a:p>
          <a:p>
            <a:endParaRPr lang="en-US" sz="2400" b="1" baseline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400" b="1" baseline="0">
                <a:effectLst>
                  <a:outerShdw blurRad="38100" dist="38100" dir="2700000" algn="tl">
                    <a:srgbClr val="000000"/>
                  </a:outerShdw>
                </a:effectLst>
              </a:rPr>
              <a:t>ALL THE OTHER: ASYMMETRIC BACKBONE</a:t>
            </a:r>
          </a:p>
        </p:txBody>
      </p:sp>
    </p:spTree>
  </p:cSld>
  <p:clrMapOvr>
    <a:masterClrMapping/>
  </p:clrMapOvr>
  <p:transition>
    <p:wipe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80" name="Picture 4" descr="C:\My Documents\Ya\Lectures\Pics1E\13-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114800"/>
            <a:ext cx="8229600" cy="5878513"/>
          </a:xfrm>
          <a:prstGeom prst="rect">
            <a:avLst/>
          </a:prstGeom>
          <a:noFill/>
        </p:spPr>
      </p:pic>
      <p:sp>
        <p:nvSpPr>
          <p:cNvPr id="229382" name="Rectangle 6"/>
          <p:cNvSpPr>
            <a:spLocks noChangeArrowheads="1"/>
          </p:cNvSpPr>
          <p:nvPr/>
        </p:nvSpPr>
        <p:spPr bwMode="auto">
          <a:xfrm>
            <a:off x="1520825" y="3305175"/>
            <a:ext cx="5900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SER-protease                    Acid-protease</a:t>
            </a:r>
            <a:endParaRPr lang="en-US" sz="2400" b="1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algn="ctr"/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orthogonal packings of  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-sheets</a:t>
            </a:r>
          </a:p>
        </p:txBody>
      </p:sp>
      <p:pic>
        <p:nvPicPr>
          <p:cNvPr id="229401" name="Picture 25" descr="C:\My Documents\Ya\Lectures\Pics1E\13-10-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302000"/>
          </a:xfrm>
          <a:prstGeom prst="rect">
            <a:avLst/>
          </a:prstGeom>
          <a:noFill/>
        </p:spPr>
      </p:pic>
      <p:sp>
        <p:nvSpPr>
          <p:cNvPr id="229402" name="Rectangle 26"/>
          <p:cNvSpPr>
            <a:spLocks noChangeArrowheads="1"/>
          </p:cNvSpPr>
          <p:nvPr/>
        </p:nvSpPr>
        <p:spPr bwMode="auto">
          <a:xfrm>
            <a:off x="2514600" y="26670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2</a:t>
            </a:r>
          </a:p>
        </p:txBody>
      </p:sp>
      <p:sp>
        <p:nvSpPr>
          <p:cNvPr id="229403" name="Rectangle 27"/>
          <p:cNvSpPr>
            <a:spLocks noChangeArrowheads="1"/>
          </p:cNvSpPr>
          <p:nvPr/>
        </p:nvSpPr>
        <p:spPr bwMode="auto">
          <a:xfrm>
            <a:off x="2514600" y="19050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1</a:t>
            </a:r>
          </a:p>
        </p:txBody>
      </p:sp>
      <p:sp>
        <p:nvSpPr>
          <p:cNvPr id="229404" name="Rectangle 28"/>
          <p:cNvSpPr>
            <a:spLocks noChangeArrowheads="1"/>
          </p:cNvSpPr>
          <p:nvPr/>
        </p:nvSpPr>
        <p:spPr bwMode="auto">
          <a:xfrm>
            <a:off x="2590800" y="1219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4</a:t>
            </a:r>
          </a:p>
        </p:txBody>
      </p:sp>
      <p:sp>
        <p:nvSpPr>
          <p:cNvPr id="229405" name="Rectangle 29"/>
          <p:cNvSpPr>
            <a:spLocks noChangeArrowheads="1"/>
          </p:cNvSpPr>
          <p:nvPr/>
        </p:nvSpPr>
        <p:spPr bwMode="auto">
          <a:xfrm>
            <a:off x="2667000" y="609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5</a:t>
            </a:r>
          </a:p>
        </p:txBody>
      </p:sp>
      <p:sp>
        <p:nvSpPr>
          <p:cNvPr id="229406" name="Rectangle 30"/>
          <p:cNvSpPr>
            <a:spLocks noChangeArrowheads="1"/>
          </p:cNvSpPr>
          <p:nvPr/>
        </p:nvSpPr>
        <p:spPr bwMode="auto">
          <a:xfrm>
            <a:off x="2819400" y="1447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5’</a:t>
            </a:r>
          </a:p>
        </p:txBody>
      </p:sp>
      <p:sp>
        <p:nvSpPr>
          <p:cNvPr id="229407" name="Rectangle 31"/>
          <p:cNvSpPr>
            <a:spLocks noChangeArrowheads="1"/>
          </p:cNvSpPr>
          <p:nvPr/>
        </p:nvSpPr>
        <p:spPr bwMode="auto">
          <a:xfrm>
            <a:off x="2286000" y="1371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6</a:t>
            </a:r>
          </a:p>
        </p:txBody>
      </p:sp>
      <p:sp>
        <p:nvSpPr>
          <p:cNvPr id="229408" name="Rectangle 32"/>
          <p:cNvSpPr>
            <a:spLocks noChangeArrowheads="1"/>
          </p:cNvSpPr>
          <p:nvPr/>
        </p:nvSpPr>
        <p:spPr bwMode="auto">
          <a:xfrm>
            <a:off x="1676400" y="1295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3</a:t>
            </a:r>
          </a:p>
        </p:txBody>
      </p:sp>
      <p:sp>
        <p:nvSpPr>
          <p:cNvPr id="229409" name="Rectangle 33"/>
          <p:cNvSpPr>
            <a:spLocks noChangeArrowheads="1"/>
          </p:cNvSpPr>
          <p:nvPr/>
        </p:nvSpPr>
        <p:spPr bwMode="auto">
          <a:xfrm>
            <a:off x="990600" y="1295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2’</a:t>
            </a:r>
          </a:p>
        </p:txBody>
      </p:sp>
      <p:sp>
        <p:nvSpPr>
          <p:cNvPr id="229410" name="Rectangle 34"/>
          <p:cNvSpPr>
            <a:spLocks noChangeArrowheads="1"/>
          </p:cNvSpPr>
          <p:nvPr/>
        </p:nvSpPr>
        <p:spPr bwMode="auto">
          <a:xfrm>
            <a:off x="7391400" y="2514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2</a:t>
            </a:r>
          </a:p>
        </p:txBody>
      </p:sp>
      <p:sp>
        <p:nvSpPr>
          <p:cNvPr id="229411" name="Rectangle 35"/>
          <p:cNvSpPr>
            <a:spLocks noChangeArrowheads="1"/>
          </p:cNvSpPr>
          <p:nvPr/>
        </p:nvSpPr>
        <p:spPr bwMode="auto">
          <a:xfrm>
            <a:off x="7315200" y="1828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1</a:t>
            </a:r>
          </a:p>
        </p:txBody>
      </p:sp>
      <p:sp>
        <p:nvSpPr>
          <p:cNvPr id="229412" name="Rectangle 36"/>
          <p:cNvSpPr>
            <a:spLocks noChangeArrowheads="1"/>
          </p:cNvSpPr>
          <p:nvPr/>
        </p:nvSpPr>
        <p:spPr bwMode="auto">
          <a:xfrm>
            <a:off x="7315200" y="1066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4</a:t>
            </a:r>
          </a:p>
        </p:txBody>
      </p:sp>
      <p:sp>
        <p:nvSpPr>
          <p:cNvPr id="229413" name="Rectangle 37"/>
          <p:cNvSpPr>
            <a:spLocks noChangeArrowheads="1"/>
          </p:cNvSpPr>
          <p:nvPr/>
        </p:nvSpPr>
        <p:spPr bwMode="auto">
          <a:xfrm>
            <a:off x="7315200" y="3810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5</a:t>
            </a:r>
          </a:p>
        </p:txBody>
      </p:sp>
      <p:sp>
        <p:nvSpPr>
          <p:cNvPr id="229414" name="Rectangle 38"/>
          <p:cNvSpPr>
            <a:spLocks noChangeArrowheads="1"/>
          </p:cNvSpPr>
          <p:nvPr/>
        </p:nvSpPr>
        <p:spPr bwMode="auto">
          <a:xfrm>
            <a:off x="6934200" y="1600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6</a:t>
            </a:r>
          </a:p>
        </p:txBody>
      </p:sp>
      <p:sp>
        <p:nvSpPr>
          <p:cNvPr id="229415" name="Rectangle 39"/>
          <p:cNvSpPr>
            <a:spLocks noChangeArrowheads="1"/>
          </p:cNvSpPr>
          <p:nvPr/>
        </p:nvSpPr>
        <p:spPr bwMode="auto">
          <a:xfrm>
            <a:off x="6324600" y="15240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2’</a:t>
            </a:r>
          </a:p>
        </p:txBody>
      </p:sp>
      <p:sp>
        <p:nvSpPr>
          <p:cNvPr id="229416" name="Rectangle 40"/>
          <p:cNvSpPr>
            <a:spLocks noChangeArrowheads="1"/>
          </p:cNvSpPr>
          <p:nvPr/>
        </p:nvSpPr>
        <p:spPr bwMode="auto">
          <a:xfrm>
            <a:off x="7620000" y="1447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3</a:t>
            </a:r>
          </a:p>
        </p:txBody>
      </p:sp>
      <p:sp>
        <p:nvSpPr>
          <p:cNvPr id="229417" name="Rectangle 41"/>
          <p:cNvSpPr>
            <a:spLocks noChangeArrowheads="1"/>
          </p:cNvSpPr>
          <p:nvPr/>
        </p:nvSpPr>
        <p:spPr bwMode="auto">
          <a:xfrm>
            <a:off x="8382000" y="1295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5’</a:t>
            </a:r>
          </a:p>
        </p:txBody>
      </p:sp>
    </p:spTree>
  </p:cSld>
  <p:clrMapOvr>
    <a:masterClrMapping/>
  </p:clrMapOvr>
  <p:transition>
    <p:wipe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ChangeArrowheads="1"/>
          </p:cNvSpPr>
          <p:nvPr/>
        </p:nvSpPr>
        <p:spPr bwMode="auto">
          <a:xfrm>
            <a:off x="1331913" y="5911850"/>
            <a:ext cx="67071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Ser-protease                    Acid-protease</a:t>
            </a: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algn="ctr"/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orthogonal packings of  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-sheets</a:t>
            </a:r>
          </a:p>
        </p:txBody>
      </p:sp>
      <p:pic>
        <p:nvPicPr>
          <p:cNvPr id="235523" name="Picture 3" descr="C:\My Documents\Ya\Lectures\Pics1E\13-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229600" cy="5878513"/>
          </a:xfrm>
          <a:prstGeom prst="rect">
            <a:avLst/>
          </a:prstGeom>
          <a:noFill/>
        </p:spPr>
      </p:pic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2438400" y="5334000"/>
            <a:ext cx="127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6699"/>
                </a:solidFill>
                <a:sym typeface="Symbol" pitchFamily="18" charset="2"/>
              </a:rPr>
              <a:t>Greek key</a:t>
            </a:r>
          </a:p>
        </p:txBody>
      </p:sp>
    </p:spTree>
  </p:cSld>
  <p:clrMapOvr>
    <a:masterClrMapping/>
  </p:clrMapOvr>
  <p:transition>
    <p:wipe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3962400" y="5334000"/>
            <a:ext cx="49514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IG-fold: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</a:p>
          <a:p>
            <a:pPr algn="ctr"/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aligned packing of  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-sheets</a:t>
            </a:r>
          </a:p>
        </p:txBody>
      </p:sp>
      <p:pic>
        <p:nvPicPr>
          <p:cNvPr id="232452" name="Picture 4" descr="C:\My Documents\Ya\Lectures\Pics1E\13-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48063" cy="5791200"/>
          </a:xfrm>
          <a:prstGeom prst="rect">
            <a:avLst/>
          </a:prstGeom>
          <a:noFill/>
        </p:spPr>
      </p:pic>
      <p:sp>
        <p:nvSpPr>
          <p:cNvPr id="232453" name="Rectangle 5"/>
          <p:cNvSpPr>
            <a:spLocks noChangeArrowheads="1"/>
          </p:cNvSpPr>
          <p:nvPr/>
        </p:nvSpPr>
        <p:spPr bwMode="auto">
          <a:xfrm>
            <a:off x="4876800" y="3124200"/>
            <a:ext cx="26908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Greek key  2::5</a:t>
            </a:r>
          </a:p>
          <a:p>
            <a:r>
              <a:rPr lang="en-US" sz="2400" b="1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 </a:t>
            </a:r>
            <a:r>
              <a:rPr lang="en-US" sz="24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Greek key  3::6</a:t>
            </a:r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2209800" y="3505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1</a:t>
            </a:r>
          </a:p>
        </p:txBody>
      </p:sp>
      <p:sp>
        <p:nvSpPr>
          <p:cNvPr id="232456" name="Rectangle 8"/>
          <p:cNvSpPr>
            <a:spLocks noChangeArrowheads="1"/>
          </p:cNvSpPr>
          <p:nvPr/>
        </p:nvSpPr>
        <p:spPr bwMode="auto">
          <a:xfrm>
            <a:off x="1600200" y="1066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2</a:t>
            </a:r>
          </a:p>
        </p:txBody>
      </p:sp>
      <p:sp>
        <p:nvSpPr>
          <p:cNvPr id="232457" name="Rectangle 9"/>
          <p:cNvSpPr>
            <a:spLocks noChangeArrowheads="1"/>
          </p:cNvSpPr>
          <p:nvPr/>
        </p:nvSpPr>
        <p:spPr bwMode="auto">
          <a:xfrm>
            <a:off x="914400" y="2438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3</a:t>
            </a:r>
          </a:p>
        </p:txBody>
      </p:sp>
      <p:sp>
        <p:nvSpPr>
          <p:cNvPr id="232458" name="Rectangle 10"/>
          <p:cNvSpPr>
            <a:spLocks noChangeArrowheads="1"/>
          </p:cNvSpPr>
          <p:nvPr/>
        </p:nvSpPr>
        <p:spPr bwMode="auto">
          <a:xfrm>
            <a:off x="533400" y="22860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4</a:t>
            </a:r>
          </a:p>
        </p:txBody>
      </p:sp>
      <p:sp>
        <p:nvSpPr>
          <p:cNvPr id="232459" name="Rectangle 11"/>
          <p:cNvSpPr>
            <a:spLocks noChangeArrowheads="1"/>
          </p:cNvSpPr>
          <p:nvPr/>
        </p:nvSpPr>
        <p:spPr bwMode="auto">
          <a:xfrm>
            <a:off x="1066800" y="11430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5</a:t>
            </a:r>
          </a:p>
        </p:txBody>
      </p:sp>
      <p:sp>
        <p:nvSpPr>
          <p:cNvPr id="232460" name="Rectangle 12"/>
          <p:cNvSpPr>
            <a:spLocks noChangeArrowheads="1"/>
          </p:cNvSpPr>
          <p:nvPr/>
        </p:nvSpPr>
        <p:spPr bwMode="auto">
          <a:xfrm>
            <a:off x="1524000" y="2362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6</a:t>
            </a:r>
          </a:p>
        </p:txBody>
      </p:sp>
      <p:sp>
        <p:nvSpPr>
          <p:cNvPr id="232461" name="Rectangle 13"/>
          <p:cNvSpPr>
            <a:spLocks noChangeArrowheads="1"/>
          </p:cNvSpPr>
          <p:nvPr/>
        </p:nvSpPr>
        <p:spPr bwMode="auto">
          <a:xfrm>
            <a:off x="2286000" y="22860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7</a:t>
            </a:r>
          </a:p>
        </p:txBody>
      </p:sp>
      <p:sp>
        <p:nvSpPr>
          <p:cNvPr id="232462" name="Rectangle 14"/>
          <p:cNvSpPr>
            <a:spLocks noChangeArrowheads="1"/>
          </p:cNvSpPr>
          <p:nvPr/>
        </p:nvSpPr>
        <p:spPr bwMode="auto">
          <a:xfrm>
            <a:off x="5029200" y="4318000"/>
            <a:ext cx="290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non-crossed loops</a:t>
            </a:r>
          </a:p>
        </p:txBody>
      </p:sp>
      <p:pic>
        <p:nvPicPr>
          <p:cNvPr id="232463" name="Picture 15" descr="C:\My Documents\Ya\Lectures\Pics1E\13-09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838200"/>
            <a:ext cx="5181600" cy="22193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3568700" y="-50800"/>
            <a:ext cx="2417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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-sandwich</a:t>
            </a:r>
          </a:p>
        </p:txBody>
      </p:sp>
      <p:sp>
        <p:nvSpPr>
          <p:cNvPr id="245763" name="Rectangle 3"/>
          <p:cNvSpPr>
            <a:spLocks noChangeArrowheads="1"/>
          </p:cNvSpPr>
          <p:nvPr/>
        </p:nvSpPr>
        <p:spPr bwMode="auto">
          <a:xfrm>
            <a:off x="6200775" y="762000"/>
            <a:ext cx="2943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Interlocked pairs:</a:t>
            </a:r>
          </a:p>
          <a:p>
            <a:r>
              <a:rPr lang="en-US" sz="24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center of sandwich</a:t>
            </a:r>
          </a:p>
        </p:txBody>
      </p:sp>
      <p:sp>
        <p:nvSpPr>
          <p:cNvPr id="245765" name="Rectangle 5"/>
          <p:cNvSpPr>
            <a:spLocks noChangeArrowheads="1"/>
          </p:cNvSpPr>
          <p:nvPr/>
        </p:nvSpPr>
        <p:spPr bwMode="auto">
          <a:xfrm>
            <a:off x="0" y="685800"/>
            <a:ext cx="27384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Greek key: </a:t>
            </a:r>
          </a:p>
          <a:p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edge of sandwich</a:t>
            </a:r>
          </a:p>
        </p:txBody>
      </p:sp>
      <p:sp>
        <p:nvSpPr>
          <p:cNvPr id="245766" name="Rectangle 6"/>
          <p:cNvSpPr>
            <a:spLocks noChangeArrowheads="1"/>
          </p:cNvSpPr>
          <p:nvPr/>
        </p:nvSpPr>
        <p:spPr bwMode="auto">
          <a:xfrm>
            <a:off x="2590800" y="3505200"/>
            <a:ext cx="3906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Hydrophobic surfaces </a:t>
            </a:r>
          </a:p>
          <a:p>
            <a:pPr algn="ctr"/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of sheets of the sandwich</a:t>
            </a:r>
          </a:p>
        </p:txBody>
      </p:sp>
      <p:pic>
        <p:nvPicPr>
          <p:cNvPr id="245770" name="Picture 10" descr="C:\My Documents\Ya\Lectures\Pics1E\13-09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600200"/>
            <a:ext cx="2270125" cy="2270125"/>
          </a:xfrm>
          <a:prstGeom prst="rect">
            <a:avLst/>
          </a:prstGeom>
          <a:noFill/>
        </p:spPr>
      </p:pic>
      <p:pic>
        <p:nvPicPr>
          <p:cNvPr id="245771" name="Picture 11" descr="C:\My Documents\Ya\Lectures\Pics1E\13-09d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343400"/>
            <a:ext cx="5867400" cy="2444750"/>
          </a:xfrm>
          <a:prstGeom prst="rect">
            <a:avLst/>
          </a:prstGeom>
          <a:noFill/>
        </p:spPr>
      </p:pic>
      <p:pic>
        <p:nvPicPr>
          <p:cNvPr id="245772" name="Picture 12" descr="C:\My Documents\Ya\Lectures\Pics1E\13-09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0"/>
            <a:ext cx="2362200" cy="22145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3" name="Picture 5" descr="13-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116263"/>
            <a:ext cx="7950200" cy="3741737"/>
          </a:xfrm>
          <a:prstGeom prst="rect">
            <a:avLst/>
          </a:prstGeom>
          <a:noFill/>
        </p:spPr>
      </p:pic>
      <p:sp>
        <p:nvSpPr>
          <p:cNvPr id="211989" name="Rectangle 21"/>
          <p:cNvSpPr>
            <a:spLocks noChangeArrowheads="1"/>
          </p:cNvSpPr>
          <p:nvPr/>
        </p:nvSpPr>
        <p:spPr bwMode="auto">
          <a:xfrm>
            <a:off x="2667000" y="4953000"/>
            <a:ext cx="27432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/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aligned packings</a:t>
            </a:r>
          </a:p>
          <a:p>
            <a:pPr marL="457200" indent="-457200" algn="ctr"/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of  </a:t>
            </a:r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-sheets</a:t>
            </a:r>
          </a:p>
          <a:p>
            <a:pPr marL="457200" indent="-457200" algn="ctr"/>
            <a:endParaRPr lang="en-US" sz="22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marL="457200" indent="-457200" algn="ctr"/>
            <a:r>
              <a:rPr lang="en-US" sz="22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a) different:      only topologies    </a:t>
            </a:r>
          </a:p>
        </p:txBody>
      </p:sp>
      <p:sp>
        <p:nvSpPr>
          <p:cNvPr id="211990" name="Rectangle 22"/>
          <p:cNvSpPr>
            <a:spLocks noChangeArrowheads="1"/>
          </p:cNvSpPr>
          <p:nvPr/>
        </p:nvSpPr>
        <p:spPr bwMode="auto">
          <a:xfrm>
            <a:off x="7010400" y="5761038"/>
            <a:ext cx="16764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b) equal: even topology</a:t>
            </a:r>
          </a:p>
        </p:txBody>
      </p:sp>
      <p:pic>
        <p:nvPicPr>
          <p:cNvPr id="211991" name="Picture 23" descr="13-08-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5913"/>
            <a:ext cx="9144000" cy="3306763"/>
          </a:xfrm>
          <a:prstGeom prst="rect">
            <a:avLst/>
          </a:prstGeom>
          <a:noFill/>
        </p:spPr>
      </p:pic>
      <p:sp>
        <p:nvSpPr>
          <p:cNvPr id="211992" name="Rectangle 24"/>
          <p:cNvSpPr>
            <a:spLocks noChangeArrowheads="1"/>
          </p:cNvSpPr>
          <p:nvPr/>
        </p:nvSpPr>
        <p:spPr bwMode="auto">
          <a:xfrm>
            <a:off x="304800" y="7620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6</a:t>
            </a:r>
          </a:p>
        </p:txBody>
      </p:sp>
      <p:sp>
        <p:nvSpPr>
          <p:cNvPr id="211993" name="Rectangle 25"/>
          <p:cNvSpPr>
            <a:spLocks noChangeArrowheads="1"/>
          </p:cNvSpPr>
          <p:nvPr/>
        </p:nvSpPr>
        <p:spPr bwMode="auto">
          <a:xfrm>
            <a:off x="762000" y="838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5</a:t>
            </a:r>
          </a:p>
        </p:txBody>
      </p:sp>
      <p:sp>
        <p:nvSpPr>
          <p:cNvPr id="211994" name="Rectangle 26"/>
          <p:cNvSpPr>
            <a:spLocks noChangeArrowheads="1"/>
          </p:cNvSpPr>
          <p:nvPr/>
        </p:nvSpPr>
        <p:spPr bwMode="auto">
          <a:xfrm>
            <a:off x="1295400" y="1066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8</a:t>
            </a:r>
          </a:p>
        </p:txBody>
      </p:sp>
      <p:sp>
        <p:nvSpPr>
          <p:cNvPr id="211995" name="Rectangle 27"/>
          <p:cNvSpPr>
            <a:spLocks noChangeArrowheads="1"/>
          </p:cNvSpPr>
          <p:nvPr/>
        </p:nvSpPr>
        <p:spPr bwMode="auto">
          <a:xfrm>
            <a:off x="1828800" y="1219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3</a:t>
            </a:r>
          </a:p>
        </p:txBody>
      </p:sp>
      <p:sp>
        <p:nvSpPr>
          <p:cNvPr id="211996" name="Rectangle 28"/>
          <p:cNvSpPr>
            <a:spLocks noChangeArrowheads="1"/>
          </p:cNvSpPr>
          <p:nvPr/>
        </p:nvSpPr>
        <p:spPr bwMode="auto">
          <a:xfrm>
            <a:off x="1828800" y="3810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2</a:t>
            </a:r>
          </a:p>
        </p:txBody>
      </p:sp>
      <p:sp>
        <p:nvSpPr>
          <p:cNvPr id="211997" name="Rectangle 29"/>
          <p:cNvSpPr>
            <a:spLocks noChangeArrowheads="1"/>
          </p:cNvSpPr>
          <p:nvPr/>
        </p:nvSpPr>
        <p:spPr bwMode="auto">
          <a:xfrm>
            <a:off x="1371600" y="228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1</a:t>
            </a:r>
          </a:p>
        </p:txBody>
      </p:sp>
      <p:sp>
        <p:nvSpPr>
          <p:cNvPr id="211998" name="Rectangle 30"/>
          <p:cNvSpPr>
            <a:spLocks noChangeArrowheads="1"/>
          </p:cNvSpPr>
          <p:nvPr/>
        </p:nvSpPr>
        <p:spPr bwMode="auto">
          <a:xfrm>
            <a:off x="4114800" y="609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6</a:t>
            </a:r>
          </a:p>
        </p:txBody>
      </p:sp>
      <p:sp>
        <p:nvSpPr>
          <p:cNvPr id="211999" name="Rectangle 31"/>
          <p:cNvSpPr>
            <a:spLocks noChangeArrowheads="1"/>
          </p:cNvSpPr>
          <p:nvPr/>
        </p:nvSpPr>
        <p:spPr bwMode="auto">
          <a:xfrm>
            <a:off x="4648200" y="7620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3</a:t>
            </a:r>
          </a:p>
        </p:txBody>
      </p:sp>
      <p:sp>
        <p:nvSpPr>
          <p:cNvPr id="212000" name="Rectangle 32"/>
          <p:cNvSpPr>
            <a:spLocks noChangeArrowheads="1"/>
          </p:cNvSpPr>
          <p:nvPr/>
        </p:nvSpPr>
        <p:spPr bwMode="auto">
          <a:xfrm>
            <a:off x="5181600" y="838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8</a:t>
            </a:r>
          </a:p>
        </p:txBody>
      </p:sp>
      <p:sp>
        <p:nvSpPr>
          <p:cNvPr id="212001" name="Rectangle 33"/>
          <p:cNvSpPr>
            <a:spLocks noChangeArrowheads="1"/>
          </p:cNvSpPr>
          <p:nvPr/>
        </p:nvSpPr>
        <p:spPr bwMode="auto">
          <a:xfrm>
            <a:off x="5638800" y="990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1</a:t>
            </a:r>
          </a:p>
        </p:txBody>
      </p:sp>
      <p:sp>
        <p:nvSpPr>
          <p:cNvPr id="212002" name="Rectangle 34"/>
          <p:cNvSpPr>
            <a:spLocks noChangeArrowheads="1"/>
          </p:cNvSpPr>
          <p:nvPr/>
        </p:nvSpPr>
        <p:spPr bwMode="auto">
          <a:xfrm>
            <a:off x="5486400" y="457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2</a:t>
            </a:r>
          </a:p>
        </p:txBody>
      </p:sp>
      <p:sp>
        <p:nvSpPr>
          <p:cNvPr id="212003" name="Rectangle 35"/>
          <p:cNvSpPr>
            <a:spLocks noChangeArrowheads="1"/>
          </p:cNvSpPr>
          <p:nvPr/>
        </p:nvSpPr>
        <p:spPr bwMode="auto">
          <a:xfrm>
            <a:off x="7543800" y="914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6</a:t>
            </a:r>
          </a:p>
        </p:txBody>
      </p:sp>
      <p:sp>
        <p:nvSpPr>
          <p:cNvPr id="212004" name="Rectangle 36"/>
          <p:cNvSpPr>
            <a:spLocks noChangeArrowheads="1"/>
          </p:cNvSpPr>
          <p:nvPr/>
        </p:nvSpPr>
        <p:spPr bwMode="auto">
          <a:xfrm>
            <a:off x="7924800" y="1143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3</a:t>
            </a:r>
          </a:p>
        </p:txBody>
      </p:sp>
      <p:sp>
        <p:nvSpPr>
          <p:cNvPr id="212005" name="Rectangle 37"/>
          <p:cNvSpPr>
            <a:spLocks noChangeArrowheads="1"/>
          </p:cNvSpPr>
          <p:nvPr/>
        </p:nvSpPr>
        <p:spPr bwMode="auto">
          <a:xfrm>
            <a:off x="8229600" y="1600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8</a:t>
            </a:r>
          </a:p>
        </p:txBody>
      </p:sp>
      <p:sp>
        <p:nvSpPr>
          <p:cNvPr id="212006" name="Rectangle 38"/>
          <p:cNvSpPr>
            <a:spLocks noChangeArrowheads="1"/>
          </p:cNvSpPr>
          <p:nvPr/>
        </p:nvSpPr>
        <p:spPr bwMode="auto">
          <a:xfrm>
            <a:off x="8832850" y="10668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1</a:t>
            </a:r>
          </a:p>
        </p:txBody>
      </p:sp>
      <p:sp>
        <p:nvSpPr>
          <p:cNvPr id="212007" name="Rectangle 39"/>
          <p:cNvSpPr>
            <a:spLocks noChangeArrowheads="1"/>
          </p:cNvSpPr>
          <p:nvPr/>
        </p:nvSpPr>
        <p:spPr bwMode="auto">
          <a:xfrm>
            <a:off x="1476375" y="2060575"/>
            <a:ext cx="636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1"/>
                </a:solidFill>
                <a:latin typeface="Symbol" pitchFamily="18" charset="2"/>
                <a:sym typeface="Symbol" pitchFamily="18" charset="2"/>
              </a:rPr>
              <a:t>g</a:t>
            </a:r>
            <a:r>
              <a:rPr lang="en-US" b="1">
                <a:solidFill>
                  <a:schemeClr val="accent1"/>
                </a:solidFill>
                <a:sym typeface="Symbol" pitchFamily="18" charset="2"/>
              </a:rPr>
              <a:t>-crystallin                                         </a:t>
            </a:r>
            <a:r>
              <a:rPr lang="en-US" b="1">
                <a:solidFill>
                  <a:schemeClr val="accent1"/>
                </a:solidFill>
                <a:latin typeface="Symbol" pitchFamily="18" charset="2"/>
                <a:sym typeface="Symbol" pitchFamily="18" charset="2"/>
              </a:rPr>
              <a:t>b</a:t>
            </a:r>
            <a:r>
              <a:rPr lang="en-US" b="1">
                <a:solidFill>
                  <a:schemeClr val="accent1"/>
                </a:solidFill>
                <a:cs typeface="Arial" charset="0"/>
                <a:sym typeface="Symbol" pitchFamily="18" charset="2"/>
              </a:rPr>
              <a:t>CAB            cpSTNV</a:t>
            </a:r>
            <a:endParaRPr lang="ru-RU" b="1">
              <a:solidFill>
                <a:schemeClr val="accent1"/>
              </a:solidFill>
              <a:sym typeface="Symbol" pitchFamily="18" charset="2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ChangeArrowheads="1"/>
          </p:cNvSpPr>
          <p:nvPr/>
        </p:nvSpPr>
        <p:spPr bwMode="auto">
          <a:xfrm>
            <a:off x="5435600" y="1125538"/>
            <a:ext cx="320040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/>
            <a:r>
              <a:rPr lang="en-US" sz="2200" b="1">
                <a:effectLst>
                  <a:outerShdw blurRad="38100" dist="38100" dir="2700000" algn="tl">
                    <a:srgbClr val="000000"/>
                  </a:outerShdw>
                </a:effectLst>
              </a:rPr>
              <a:t>aligned packing  </a:t>
            </a:r>
          </a:p>
          <a:p>
            <a:pPr marL="457200" indent="-457200" algn="ctr"/>
            <a:r>
              <a:rPr lang="en-US" sz="2200" b="1">
                <a:effectLst>
                  <a:outerShdw blurRad="38100" dist="38100" dir="2700000" algn="tl">
                    <a:srgbClr val="000000"/>
                  </a:outerShdw>
                </a:effectLst>
              </a:rPr>
              <a:t>of  </a:t>
            </a:r>
            <a:r>
              <a:rPr lang="en-US" sz="22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-sheets</a:t>
            </a:r>
          </a:p>
          <a:p>
            <a:pPr marL="457200" indent="-457200" algn="ctr"/>
            <a:endParaRPr lang="en-US" sz="2200" b="1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marL="457200" indent="-457200" algn="ctr"/>
            <a:r>
              <a:rPr lang="en-US" sz="22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6-bladed propeller</a:t>
            </a:r>
            <a:r>
              <a:rPr lang="en-US" sz="22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</a:p>
          <a:p>
            <a:pPr marL="457200" indent="-457200" algn="ctr"/>
            <a:endParaRPr lang="en-US" sz="22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marL="457200" indent="-457200" algn="ctr"/>
            <a:endParaRPr lang="en-US" sz="22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marL="457200" indent="-457200" algn="ctr"/>
            <a:endParaRPr lang="en-US" sz="22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marL="457200" indent="-457200"/>
            <a:r>
              <a:rPr lang="en-US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neuraminidase   </a:t>
            </a:r>
          </a:p>
        </p:txBody>
      </p:sp>
      <p:pic>
        <p:nvPicPr>
          <p:cNvPr id="234502" name="Picture 6" descr="13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21275"/>
            <a:ext cx="6126163" cy="1736725"/>
          </a:xfrm>
          <a:prstGeom prst="rect">
            <a:avLst/>
          </a:prstGeom>
          <a:noFill/>
        </p:spPr>
      </p:pic>
      <p:pic>
        <p:nvPicPr>
          <p:cNvPr id="234503" name="Picture 7" descr="13-11-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0"/>
            <a:ext cx="4375150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Rectangle 3"/>
          <p:cNvSpPr>
            <a:spLocks noChangeArrowheads="1"/>
          </p:cNvSpPr>
          <p:nvPr/>
        </p:nvSpPr>
        <p:spPr bwMode="auto">
          <a:xfrm>
            <a:off x="7156450" y="59436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3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239620" name="Rectangle 4"/>
          <p:cNvSpPr>
            <a:spLocks noChangeArrowheads="1"/>
          </p:cNvSpPr>
          <p:nvPr/>
        </p:nvSpPr>
        <p:spPr bwMode="auto">
          <a:xfrm>
            <a:off x="0" y="0"/>
            <a:ext cx="9144000" cy="5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/>
            <a:r>
              <a:rPr lang="en-US" sz="32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TOPOLOGY</a:t>
            </a:r>
          </a:p>
          <a:p>
            <a:pPr marL="457200" indent="-457200" algn="ctr"/>
            <a:r>
              <a:rPr lang="en-US" sz="22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of</a:t>
            </a:r>
          </a:p>
          <a:p>
            <a:pPr marL="457200" indent="-457200" algn="ctr"/>
            <a:r>
              <a:rPr lang="en-US" sz="22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chain turns between</a:t>
            </a:r>
          </a:p>
          <a:p>
            <a:pPr marL="457200" indent="-457200" algn="ctr"/>
            <a:r>
              <a:rPr lang="en-US" sz="22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parallel -strands: </a:t>
            </a:r>
          </a:p>
          <a:p>
            <a:pPr marL="457200" indent="-457200" algn="ctr"/>
            <a:endParaRPr lang="en-US" sz="2200" b="1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marL="457200" indent="-457200"/>
            <a:r>
              <a:rPr lang="en-US" sz="32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Usually,</a:t>
            </a:r>
            <a:r>
              <a:rPr lang="en-US"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</a:p>
          <a:p>
            <a:pPr marL="457200" indent="-457200"/>
            <a:r>
              <a:rPr lang="en-US" sz="22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RIGHT</a:t>
            </a: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-HANDED</a:t>
            </a:r>
          </a:p>
          <a:p>
            <a:pPr marL="457200" indent="-457200"/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         helix</a:t>
            </a:r>
          </a:p>
          <a:p>
            <a:pPr marL="457200" indent="-457200"/>
            <a:endParaRPr lang="en-US" sz="2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marL="457200" indent="-457200"/>
            <a:endParaRPr lang="en-US" sz="2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marL="457200" indent="-457200"/>
            <a:endParaRPr lang="en-US" sz="32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marL="457200" indent="-457200"/>
            <a:endParaRPr lang="en-US" sz="32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marL="457200" indent="-457200"/>
            <a:r>
              <a:rPr lang="en-US" sz="32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Rare,</a:t>
            </a:r>
            <a:r>
              <a:rPr lang="en-US"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</a:p>
          <a:p>
            <a:pPr marL="457200" indent="-457200"/>
            <a:r>
              <a:rPr lang="en-US" sz="2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LEFT</a:t>
            </a: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-HANDED</a:t>
            </a:r>
          </a:p>
          <a:p>
            <a:pPr marL="457200" indent="-457200"/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       helix</a:t>
            </a:r>
          </a:p>
        </p:txBody>
      </p:sp>
      <p:pic>
        <p:nvPicPr>
          <p:cNvPr id="239621" name="Picture 5" descr="14-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1844675"/>
            <a:ext cx="2971800" cy="1779588"/>
          </a:xfrm>
          <a:prstGeom prst="rect">
            <a:avLst/>
          </a:prstGeom>
          <a:noFill/>
        </p:spPr>
      </p:pic>
      <p:pic>
        <p:nvPicPr>
          <p:cNvPr id="239623" name="Picture 7" descr="14-1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4221163"/>
            <a:ext cx="2239962" cy="1343025"/>
          </a:xfrm>
          <a:prstGeom prst="rect">
            <a:avLst/>
          </a:prstGeom>
          <a:noFill/>
        </p:spPr>
      </p:pic>
      <p:sp>
        <p:nvSpPr>
          <p:cNvPr id="239625" name="Rectangle 9"/>
          <p:cNvSpPr>
            <a:spLocks noChangeArrowheads="1"/>
          </p:cNvSpPr>
          <p:nvPr/>
        </p:nvSpPr>
        <p:spPr bwMode="auto">
          <a:xfrm>
            <a:off x="6516688" y="2636838"/>
            <a:ext cx="2089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Usually,</a:t>
            </a: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</a:p>
          <a:p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RIGHT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-HANDED</a:t>
            </a:r>
          </a:p>
          <a:p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sym typeface="Symbol" pitchFamily="18" charset="2"/>
              </a:rPr>
              <a:t>b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Symbol" pitchFamily="18" charset="2"/>
              </a:rPr>
              <a:t>-twist</a:t>
            </a:r>
            <a:endParaRPr lang="ru-RU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</p:txBody>
      </p:sp>
    </p:spTree>
  </p:cSld>
  <p:clrMapOvr>
    <a:masterClrMapping/>
  </p:clrMapOvr>
  <p:transition>
    <p:wipe dir="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7156450" y="59436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3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241669" name="Picture 5" descr="14-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4581525"/>
            <a:ext cx="2351087" cy="1408113"/>
          </a:xfrm>
          <a:prstGeom prst="rect">
            <a:avLst/>
          </a:prstGeom>
          <a:noFill/>
        </p:spPr>
      </p:pic>
      <p:pic>
        <p:nvPicPr>
          <p:cNvPr id="241670" name="Picture 6" descr="01-01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813"/>
            <a:ext cx="9144000" cy="4114800"/>
          </a:xfrm>
          <a:prstGeom prst="rect">
            <a:avLst/>
          </a:prstGeom>
          <a:noFill/>
        </p:spPr>
      </p:pic>
      <p:sp>
        <p:nvSpPr>
          <p:cNvPr id="241671" name="Rectangle 7"/>
          <p:cNvSpPr>
            <a:spLocks noChangeArrowheads="1"/>
          </p:cNvSpPr>
          <p:nvPr/>
        </p:nvSpPr>
        <p:spPr bwMode="auto">
          <a:xfrm>
            <a:off x="1042988" y="6021388"/>
            <a:ext cx="7416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TOPOLOGY </a:t>
            </a:r>
            <a:r>
              <a:rPr lang="en-US" sz="22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of chain turns between parallel -strands</a:t>
            </a:r>
            <a:endParaRPr lang="ru-RU" sz="2200" b="1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</p:txBody>
      </p:sp>
      <p:sp>
        <p:nvSpPr>
          <p:cNvPr id="241672" name="Rectangle 8"/>
          <p:cNvSpPr>
            <a:spLocks noChangeArrowheads="1"/>
          </p:cNvSpPr>
          <p:nvPr/>
        </p:nvSpPr>
        <p:spPr bwMode="auto">
          <a:xfrm>
            <a:off x="2700338" y="4652963"/>
            <a:ext cx="32004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/>
            <a:r>
              <a:rPr lang="en-US" sz="22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Usual</a:t>
            </a:r>
            <a:r>
              <a:rPr lang="en-US" sz="22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n-US" sz="22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RIGHT</a:t>
            </a:r>
            <a:r>
              <a:rPr lang="en-US" sz="22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-HANDED chain turns </a:t>
            </a:r>
          </a:p>
          <a:p>
            <a:pPr marL="457200" indent="-457200" algn="ctr"/>
            <a:r>
              <a:rPr lang="en-US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(AND 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RIGHT</a:t>
            </a:r>
            <a:r>
              <a:rPr lang="en-US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n-US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sym typeface="Symbol" pitchFamily="18" charset="2"/>
              </a:rPr>
              <a:t>b</a:t>
            </a:r>
            <a:r>
              <a:rPr lang="en-US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-TWIST!)</a:t>
            </a:r>
            <a:r>
              <a:rPr lang="en-US" sz="22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</a:t>
            </a:r>
          </a:p>
        </p:txBody>
      </p:sp>
      <p:sp>
        <p:nvSpPr>
          <p:cNvPr id="241673" name="Rectangle 9"/>
          <p:cNvSpPr>
            <a:spLocks noChangeArrowheads="1"/>
          </p:cNvSpPr>
          <p:nvPr/>
        </p:nvSpPr>
        <p:spPr bwMode="auto">
          <a:xfrm>
            <a:off x="2268538" y="0"/>
            <a:ext cx="489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Right-handed -prism:</a:t>
            </a:r>
            <a:r>
              <a:rPr lang="en-US">
                <a:sym typeface="Symbol" pitchFamily="18" charset="2"/>
              </a:rPr>
              <a:t> </a:t>
            </a:r>
            <a:r>
              <a:rPr lang="en-US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Pectate lyase</a:t>
            </a:r>
            <a:endParaRPr lang="ru-RU" b="1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</p:txBody>
      </p:sp>
    </p:spTree>
  </p:cSld>
  <p:clrMapOvr>
    <a:masterClrMapping/>
  </p:clrMapOvr>
  <p:transition>
    <p:wipe dir="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7156450" y="59436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3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2590800" y="4648200"/>
            <a:ext cx="3657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/>
            <a:endParaRPr lang="en-US" sz="2200" b="1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marL="457200" indent="-457200" algn="ctr"/>
            <a:r>
              <a:rPr lang="en-US" sz="22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UNusual </a:t>
            </a:r>
            <a:r>
              <a:rPr lang="en-US" sz="2200" b="1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LEFT</a:t>
            </a:r>
            <a:r>
              <a:rPr lang="en-US" sz="22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-HANDED chain turns </a:t>
            </a:r>
          </a:p>
          <a:p>
            <a:pPr marL="457200" indent="-457200" algn="ctr"/>
            <a:r>
              <a:rPr lang="en-US" sz="22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(AND </a:t>
            </a:r>
            <a:r>
              <a:rPr lang="en-US" sz="22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NO</a:t>
            </a:r>
            <a:r>
              <a:rPr lang="en-US" sz="22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n-US" sz="22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sym typeface="Symbol" pitchFamily="18" charset="2"/>
              </a:rPr>
              <a:t>b-</a:t>
            </a:r>
            <a:r>
              <a:rPr lang="en-US" sz="22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TWIST!)</a:t>
            </a:r>
            <a:r>
              <a:rPr lang="en-US" sz="22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</a:t>
            </a:r>
          </a:p>
        </p:txBody>
      </p:sp>
      <p:pic>
        <p:nvPicPr>
          <p:cNvPr id="240646" name="Picture 6" descr="01-01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0"/>
            <a:ext cx="9144000" cy="4114800"/>
          </a:xfrm>
          <a:prstGeom prst="rect">
            <a:avLst/>
          </a:prstGeom>
          <a:noFill/>
        </p:spPr>
      </p:pic>
      <p:pic>
        <p:nvPicPr>
          <p:cNvPr id="240647" name="Picture 7" descr="14-1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4797425"/>
            <a:ext cx="2239963" cy="1343025"/>
          </a:xfrm>
          <a:prstGeom prst="rect">
            <a:avLst/>
          </a:prstGeom>
          <a:noFill/>
        </p:spPr>
      </p:pic>
      <p:sp>
        <p:nvSpPr>
          <p:cNvPr id="240648" name="Rectangle 8"/>
          <p:cNvSpPr>
            <a:spLocks noChangeArrowheads="1"/>
          </p:cNvSpPr>
          <p:nvPr/>
        </p:nvSpPr>
        <p:spPr bwMode="auto">
          <a:xfrm>
            <a:off x="2268538" y="0"/>
            <a:ext cx="489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Left-handed -prism:</a:t>
            </a:r>
            <a:r>
              <a:rPr lang="en-US">
                <a:sym typeface="Symbol" pitchFamily="18" charset="2"/>
              </a:rPr>
              <a:t> </a:t>
            </a:r>
            <a:r>
              <a:rPr lang="en-US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Acyl trensferase</a:t>
            </a:r>
            <a:endParaRPr lang="ru-RU" b="1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</p:txBody>
      </p:sp>
    </p:spTree>
  </p:cSld>
  <p:clrMapOvr>
    <a:masterClrMapping/>
  </p:clrMapOvr>
  <p:transition>
    <p:wipe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ChangeArrowheads="1"/>
          </p:cNvSpPr>
          <p:nvPr/>
        </p:nvSpPr>
        <p:spPr bwMode="auto">
          <a:xfrm>
            <a:off x="1143000" y="990600"/>
            <a:ext cx="7620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/>
            <a:r>
              <a:rPr lang="en-US" sz="2200" b="1">
                <a:effectLst>
                  <a:outerShdw blurRad="38100" dist="38100" dir="2700000" algn="tl">
                    <a:srgbClr val="000000"/>
                  </a:outerShdw>
                </a:effectLst>
              </a:rPr>
              <a:t>MOST FREQUENT TOPO-ELEMENTS</a:t>
            </a:r>
          </a:p>
          <a:p>
            <a:pPr marL="457200" indent="-457200" algn="ctr"/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of  all-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  folds,</a:t>
            </a:r>
            <a:r>
              <a:rPr lang="en-US" sz="22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endParaRPr lang="ru-RU" sz="22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marL="457200" indent="-457200" algn="ctr"/>
            <a:r>
              <a:rPr lang="en-US" sz="22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mainly composed of antiparallel</a:t>
            </a:r>
            <a:r>
              <a:rPr lang="en-US" sz="22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</a:t>
            </a:r>
            <a:r>
              <a:rPr lang="en-US" sz="22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-structure</a:t>
            </a:r>
            <a:r>
              <a:rPr lang="en-US" sz="22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</a:p>
        </p:txBody>
      </p:sp>
      <p:pic>
        <p:nvPicPr>
          <p:cNvPr id="242692" name="Picture 4" descr="13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9144000" cy="1679575"/>
          </a:xfrm>
          <a:prstGeom prst="rect">
            <a:avLst/>
          </a:prstGeom>
          <a:noFill/>
        </p:spPr>
      </p:pic>
      <p:sp>
        <p:nvSpPr>
          <p:cNvPr id="242694" name="Rectangle 6"/>
          <p:cNvSpPr>
            <a:spLocks noChangeArrowheads="1"/>
          </p:cNvSpPr>
          <p:nvPr/>
        </p:nvSpPr>
        <p:spPr bwMode="auto">
          <a:xfrm>
            <a:off x="0" y="4267200"/>
            <a:ext cx="952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sz="20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MEANDER                                                                             GREEK       GREEK</a:t>
            </a:r>
          </a:p>
          <a:p>
            <a:pPr marL="457200" indent="-457200"/>
            <a:r>
              <a:rPr lang="en-US" sz="20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                                   KEY            KEY</a:t>
            </a:r>
            <a:endParaRPr lang="en-US" sz="2000" b="1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ChangeArrowheads="1"/>
          </p:cNvSpPr>
          <p:nvPr/>
        </p:nvSpPr>
        <p:spPr bwMode="auto">
          <a:xfrm>
            <a:off x="381000" y="0"/>
            <a:ext cx="853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baseline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Two amino acids have asymmetric side chains:</a:t>
            </a:r>
            <a:endParaRPr lang="en-US" sz="2800" b="1" baseline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17091" name="Picture 3" descr="09a__2Cys_mono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1088" y="4803775"/>
            <a:ext cx="4252912" cy="2054225"/>
          </a:xfrm>
          <a:prstGeom prst="rect">
            <a:avLst/>
          </a:prstGeom>
          <a:noFill/>
        </p:spPr>
      </p:pic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0" y="5410200"/>
            <a:ext cx="4267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baseline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Chemical S-S bond </a:t>
            </a:r>
          </a:p>
          <a:p>
            <a:r>
              <a:rPr lang="en-US" sz="2800" b="1" baseline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two </a:t>
            </a:r>
            <a:r>
              <a:rPr lang="en-US" sz="2800" b="1" baseline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CYS </a:t>
            </a:r>
            <a:r>
              <a:rPr lang="en-US" sz="2800" b="1" baseline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side chains:</a:t>
            </a:r>
            <a:endParaRPr lang="en-US" sz="2800" b="1" baseline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8001000" y="685800"/>
            <a:ext cx="11430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800" b="1" baseline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800" b="1" baseline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THR</a:t>
            </a:r>
          </a:p>
          <a:p>
            <a:endParaRPr lang="en-US" sz="2800" b="1" baseline="0">
              <a:solidFill>
                <a:srgbClr val="66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2800" b="1" baseline="0">
              <a:solidFill>
                <a:srgbClr val="66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2800" b="1" baseline="0">
              <a:solidFill>
                <a:srgbClr val="66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2800" b="1" baseline="0">
              <a:solidFill>
                <a:srgbClr val="66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800" b="1" baseline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ILE</a:t>
            </a:r>
          </a:p>
        </p:txBody>
      </p:sp>
      <p:pic>
        <p:nvPicPr>
          <p:cNvPr id="217094" name="Picture 6" descr="08__THR_cro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609600"/>
            <a:ext cx="4876800" cy="1655763"/>
          </a:xfrm>
          <a:prstGeom prst="rect">
            <a:avLst/>
          </a:prstGeom>
          <a:noFill/>
        </p:spPr>
      </p:pic>
      <p:pic>
        <p:nvPicPr>
          <p:cNvPr id="217095" name="Picture 7" descr="09__ILE_cro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2438400"/>
            <a:ext cx="5410200" cy="20939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 descr="C:\My Documents\Ya\Les_Houches\LH_1_2002_pictures\13-01_p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38400" cy="2311400"/>
          </a:xfrm>
          <a:prstGeom prst="rect">
            <a:avLst/>
          </a:prstGeom>
          <a:noFill/>
        </p:spPr>
      </p:pic>
      <p:pic>
        <p:nvPicPr>
          <p:cNvPr id="195587" name="Picture 3" descr="C:\My Documents\Ya\Les_Houches\LH_1_2002_pictures\12-01_par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0"/>
            <a:ext cx="5429250" cy="2457450"/>
          </a:xfrm>
          <a:prstGeom prst="rect">
            <a:avLst/>
          </a:prstGeom>
          <a:noFill/>
        </p:spPr>
      </p:pic>
      <p:pic>
        <p:nvPicPr>
          <p:cNvPr id="195588" name="Picture 4" descr="C:\My Documents\Ya\Les_Houches\LH_1_2002_pictures\11-02_r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48000"/>
            <a:ext cx="4724400" cy="800100"/>
          </a:xfrm>
          <a:prstGeom prst="rect">
            <a:avLst/>
          </a:prstGeom>
          <a:noFill/>
        </p:spPr>
      </p:pic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304800" y="22098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u="sng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Globular</a:t>
            </a:r>
          </a:p>
        </p:txBody>
      </p:sp>
      <p:sp>
        <p:nvSpPr>
          <p:cNvPr id="195591" name="Rectangle 7"/>
          <p:cNvSpPr>
            <a:spLocks noChangeArrowheads="1"/>
          </p:cNvSpPr>
          <p:nvPr/>
        </p:nvSpPr>
        <p:spPr bwMode="auto">
          <a:xfrm>
            <a:off x="5105400" y="3048000"/>
            <a:ext cx="1671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Fibrous</a:t>
            </a:r>
          </a:p>
        </p:txBody>
      </p:sp>
      <p:sp>
        <p:nvSpPr>
          <p:cNvPr id="195592" name="Rectangle 8"/>
          <p:cNvSpPr>
            <a:spLocks noChangeArrowheads="1"/>
          </p:cNvSpPr>
          <p:nvPr/>
        </p:nvSpPr>
        <p:spPr bwMode="auto">
          <a:xfrm>
            <a:off x="1828800" y="3833813"/>
            <a:ext cx="3989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H-bonds</a:t>
            </a:r>
            <a:r>
              <a:rPr lang="en-US" sz="24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&amp;  </a:t>
            </a:r>
            <a:r>
              <a:rPr lang="en-US" sz="24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hydrophobics</a:t>
            </a:r>
          </a:p>
        </p:txBody>
      </p:sp>
      <p:sp>
        <p:nvSpPr>
          <p:cNvPr id="195593" name="Rectangle 9"/>
          <p:cNvSpPr>
            <a:spLocks noChangeArrowheads="1"/>
          </p:cNvSpPr>
          <p:nvPr/>
        </p:nvSpPr>
        <p:spPr bwMode="auto">
          <a:xfrm>
            <a:off x="3886200" y="1828800"/>
            <a:ext cx="22145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Membrane</a:t>
            </a:r>
          </a:p>
        </p:txBody>
      </p:sp>
      <p:pic>
        <p:nvPicPr>
          <p:cNvPr id="195594" name="Picture 10" descr="C:\My Documents\Ya\Les_Houches\LH_1_2002_pictures\09_15-02_ENG_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271963"/>
            <a:ext cx="8534400" cy="2586037"/>
          </a:xfrm>
          <a:prstGeom prst="rect">
            <a:avLst/>
          </a:prstGeom>
          <a:noFill/>
        </p:spPr>
      </p:pic>
      <p:sp>
        <p:nvSpPr>
          <p:cNvPr id="195596" name="Rectangle 12"/>
          <p:cNvSpPr>
            <a:spLocks noChangeArrowheads="1"/>
          </p:cNvSpPr>
          <p:nvPr/>
        </p:nvSpPr>
        <p:spPr bwMode="auto">
          <a:xfrm>
            <a:off x="304800" y="4648200"/>
            <a:ext cx="1543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____</a:t>
            </a:r>
          </a:p>
        </p:txBody>
      </p:sp>
    </p:spTree>
  </p:cSld>
  <p:clrMapOvr>
    <a:masterClrMapping/>
  </p:clrMapOvr>
  <p:transition>
    <p:wipe dir="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3124200" y="609600"/>
            <a:ext cx="2895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</a:t>
            </a: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-proteins</a:t>
            </a:r>
            <a:endParaRPr lang="en-US" sz="4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290" name="Rectangle 10"/>
          <p:cNvSpPr>
            <a:spLocks noChangeArrowheads="1"/>
          </p:cNvSpPr>
          <p:nvPr/>
        </p:nvSpPr>
        <p:spPr bwMode="auto">
          <a:xfrm>
            <a:off x="1600200" y="5303838"/>
            <a:ext cx="6269038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H-bonds: within helices</a:t>
            </a:r>
            <a:r>
              <a:rPr lang="en-US" sz="32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r>
              <a:rPr lang="en-US" sz="32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  </a:t>
            </a:r>
          </a:p>
          <a:p>
            <a:r>
              <a:rPr lang="en-US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Hydrophobics: between helices</a:t>
            </a:r>
          </a:p>
        </p:txBody>
      </p:sp>
      <p:pic>
        <p:nvPicPr>
          <p:cNvPr id="225293" name="Picture 13" descr="C:\My Documents\Ya\Lectures\Pics1E\F-01-04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6400800" cy="1600200"/>
          </a:xfrm>
          <a:prstGeom prst="rect">
            <a:avLst/>
          </a:prstGeom>
          <a:noFill/>
        </p:spPr>
      </p:pic>
      <p:pic>
        <p:nvPicPr>
          <p:cNvPr id="225294" name="Picture 14" descr="C:\My Documents\Ya\Lectures\Pics1E\F-01-04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505200"/>
            <a:ext cx="6400800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2" name="Rectangle 6"/>
          <p:cNvSpPr>
            <a:spLocks noChangeArrowheads="1"/>
          </p:cNvSpPr>
          <p:nvPr/>
        </p:nvSpPr>
        <p:spPr bwMode="auto">
          <a:xfrm>
            <a:off x="914400" y="10668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Quasi-cylindrical core</a:t>
            </a:r>
            <a:endParaRPr lang="en-US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4743" name="Rectangle 7"/>
          <p:cNvSpPr>
            <a:spLocks noChangeArrowheads="1"/>
          </p:cNvSpPr>
          <p:nvPr/>
        </p:nvSpPr>
        <p:spPr bwMode="auto">
          <a:xfrm>
            <a:off x="762000" y="58674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Quasi-flat core</a:t>
            </a:r>
          </a:p>
        </p:txBody>
      </p:sp>
      <p:sp>
        <p:nvSpPr>
          <p:cNvPr id="244745" name="Rectangle 9"/>
          <p:cNvSpPr>
            <a:spLocks noChangeArrowheads="1"/>
          </p:cNvSpPr>
          <p:nvPr/>
        </p:nvSpPr>
        <p:spPr bwMode="auto">
          <a:xfrm>
            <a:off x="5334000" y="5867400"/>
            <a:ext cx="335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Quasi-spherical core</a:t>
            </a:r>
          </a:p>
          <a:p>
            <a:pPr algn="ctr"/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MOST COMMON</a:t>
            </a:r>
          </a:p>
        </p:txBody>
      </p:sp>
      <p:pic>
        <p:nvPicPr>
          <p:cNvPr id="244747" name="Picture 11" descr="C:\My Documents\Ya\Lectures\Pics1E\14-05-0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828800"/>
            <a:ext cx="4419600" cy="3843338"/>
          </a:xfrm>
          <a:prstGeom prst="rect">
            <a:avLst/>
          </a:prstGeom>
          <a:noFill/>
        </p:spPr>
      </p:pic>
      <p:pic>
        <p:nvPicPr>
          <p:cNvPr id="244751" name="Picture 15" descr="C:\My Documents\Ya\Lectures\Pics1E\14-01-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867400" cy="993775"/>
          </a:xfrm>
          <a:prstGeom prst="rect">
            <a:avLst/>
          </a:prstGeom>
          <a:noFill/>
        </p:spPr>
      </p:pic>
      <p:pic>
        <p:nvPicPr>
          <p:cNvPr id="244752" name="Picture 16" descr="C:\My Documents\Ya\Lectures\Pics1E\14-01-a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4275" y="0"/>
            <a:ext cx="2879725" cy="1463675"/>
          </a:xfrm>
          <a:prstGeom prst="rect">
            <a:avLst/>
          </a:prstGeom>
          <a:noFill/>
        </p:spPr>
      </p:pic>
      <p:pic>
        <p:nvPicPr>
          <p:cNvPr id="244753" name="Picture 17" descr="C:\My Documents\Ya\Lectures\Pics1E\14-01-b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28800"/>
            <a:ext cx="3886200" cy="3886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3"/>
          <p:cNvSpPr>
            <a:spLocks noChangeArrowheads="1"/>
          </p:cNvSpPr>
          <p:nvPr/>
        </p:nvSpPr>
        <p:spPr bwMode="auto">
          <a:xfrm>
            <a:off x="228600" y="5729288"/>
            <a:ext cx="8709025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Orthogonal packing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r>
              <a:rPr lang="en-US" sz="2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Similar to orthogonal</a:t>
            </a:r>
          </a:p>
          <a:p>
            <a:r>
              <a:rPr lang="en-US" sz="32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 LONG </a:t>
            </a:r>
            <a:r>
              <a:rPr lang="en-US" sz="36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</a:t>
            </a:r>
            <a:r>
              <a:rPr lang="en-US" sz="32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-helices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          </a:t>
            </a:r>
            <a:r>
              <a:rPr lang="en-US" sz="2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packing</a:t>
            </a:r>
            <a:r>
              <a:rPr lang="en-US" sz="2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n-US" sz="2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 </a:t>
            </a:r>
            <a:r>
              <a:rPr lang="en-US" sz="2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-sheets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</a:p>
        </p:txBody>
      </p:sp>
      <p:pic>
        <p:nvPicPr>
          <p:cNvPr id="210950" name="Picture 6" descr="C:\My Documents\Ya\Lectures\Pics1E\14-02-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990600"/>
            <a:ext cx="2438400" cy="4572000"/>
          </a:xfrm>
          <a:prstGeom prst="rect">
            <a:avLst/>
          </a:prstGeom>
          <a:noFill/>
        </p:spPr>
      </p:pic>
      <p:pic>
        <p:nvPicPr>
          <p:cNvPr id="210951" name="Picture 7" descr="C:\My Documents\Ya\Lectures\Pics1E\14-02-n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01713"/>
            <a:ext cx="4800600" cy="45735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6" name="Picture 4" descr="C:\My Documents\Ya\Lectures\Pics1E\14-01-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08550" cy="5257800"/>
          </a:xfrm>
          <a:prstGeom prst="rect">
            <a:avLst/>
          </a:prstGeom>
          <a:noFill/>
        </p:spPr>
      </p:pic>
      <p:pic>
        <p:nvPicPr>
          <p:cNvPr id="253957" name="Picture 5" descr="C:\My Documents\Ya\Lectures\Pics1E\14-02-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0913" y="0"/>
            <a:ext cx="2801937" cy="5257800"/>
          </a:xfrm>
          <a:prstGeom prst="rect">
            <a:avLst/>
          </a:prstGeom>
          <a:noFill/>
        </p:spPr>
      </p:pic>
      <p:sp>
        <p:nvSpPr>
          <p:cNvPr id="253958" name="Rectangle 6"/>
          <p:cNvSpPr>
            <a:spLocks noChangeArrowheads="1"/>
          </p:cNvSpPr>
          <p:nvPr/>
        </p:nvSpPr>
        <p:spPr bwMode="auto">
          <a:xfrm>
            <a:off x="228600" y="5562600"/>
            <a:ext cx="8709025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Aligned packing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r>
              <a:rPr lang="en-US" sz="2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Similar to aligned</a:t>
            </a:r>
          </a:p>
          <a:p>
            <a:r>
              <a:rPr lang="en-US" sz="32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 LONG </a:t>
            </a:r>
            <a:r>
              <a:rPr lang="en-US" sz="36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</a:t>
            </a:r>
            <a:r>
              <a:rPr lang="en-US" sz="32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-helices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           </a:t>
            </a:r>
            <a:r>
              <a:rPr lang="en-US" sz="2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packing</a:t>
            </a:r>
            <a:r>
              <a:rPr lang="en-US" sz="2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n-US" sz="2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 </a:t>
            </a:r>
            <a:r>
              <a:rPr lang="en-US" sz="2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-sheets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  <p:transition>
    <p:wipe dir="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 descr="14-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075" y="3644900"/>
            <a:ext cx="2525713" cy="2952750"/>
          </a:xfrm>
          <a:prstGeom prst="rect">
            <a:avLst/>
          </a:prstGeom>
          <a:noFill/>
        </p:spPr>
      </p:pic>
      <p:pic>
        <p:nvPicPr>
          <p:cNvPr id="254979" name="Picture 3" descr="14-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3644900"/>
            <a:ext cx="2260600" cy="2952750"/>
          </a:xfrm>
          <a:prstGeom prst="rect">
            <a:avLst/>
          </a:prstGeom>
          <a:noFill/>
        </p:spPr>
      </p:pic>
      <p:pic>
        <p:nvPicPr>
          <p:cNvPr id="254981" name="Picture 5" descr="14-05-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172200" cy="3255963"/>
          </a:xfrm>
          <a:prstGeom prst="rect">
            <a:avLst/>
          </a:prstGeom>
          <a:noFill/>
        </p:spPr>
      </p:pic>
      <p:sp>
        <p:nvSpPr>
          <p:cNvPr id="254982" name="Rectangle 6"/>
          <p:cNvSpPr>
            <a:spLocks noChangeArrowheads="1"/>
          </p:cNvSpPr>
          <p:nvPr/>
        </p:nvSpPr>
        <p:spPr bwMode="auto">
          <a:xfrm>
            <a:off x="6096000" y="4953000"/>
            <a:ext cx="28559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Quasi-spherical</a:t>
            </a:r>
          </a:p>
          <a:p>
            <a:pPr algn="ctr"/>
            <a:r>
              <a:rPr lang="en-US" sz="2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polyhedra</a:t>
            </a:r>
          </a:p>
        </p:txBody>
      </p:sp>
      <p:sp>
        <p:nvSpPr>
          <p:cNvPr id="254983" name="Rectangle 7"/>
          <p:cNvSpPr>
            <a:spLocks noChangeArrowheads="1"/>
          </p:cNvSpPr>
          <p:nvPr/>
        </p:nvSpPr>
        <p:spPr bwMode="auto">
          <a:xfrm>
            <a:off x="5791200" y="3505200"/>
            <a:ext cx="3352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Quasi-spherical core:</a:t>
            </a:r>
          </a:p>
          <a:p>
            <a:pPr algn="ctr"/>
            <a:endParaRPr lang="en-US" sz="600" b="1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MOST COMMON:</a:t>
            </a:r>
          </a:p>
        </p:txBody>
      </p:sp>
    </p:spTree>
  </p:cSld>
  <p:clrMapOvr>
    <a:masterClrMapping/>
  </p:clrMapOvr>
  <p:transition>
    <p:wipe dir="d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63" name="Rectangle 7"/>
          <p:cNvSpPr>
            <a:spLocks noChangeArrowheads="1"/>
          </p:cNvSpPr>
          <p:nvPr/>
        </p:nvSpPr>
        <p:spPr bwMode="auto">
          <a:xfrm>
            <a:off x="5773738" y="6389688"/>
            <a:ext cx="263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loop crossing</a:t>
            </a:r>
          </a:p>
        </p:txBody>
      </p:sp>
      <p:sp>
        <p:nvSpPr>
          <p:cNvPr id="275464" name="Rectangle 8"/>
          <p:cNvSpPr>
            <a:spLocks noChangeArrowheads="1"/>
          </p:cNvSpPr>
          <p:nvPr/>
        </p:nvSpPr>
        <p:spPr bwMode="auto">
          <a:xfrm>
            <a:off x="533400" y="6400800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360-degree turn</a:t>
            </a:r>
          </a:p>
        </p:txBody>
      </p:sp>
      <p:pic>
        <p:nvPicPr>
          <p:cNvPr id="275465" name="Picture 9" descr="C:\My Documents\Ya\Lectures\Pics2E\15-04_BOOK_NEW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724400"/>
            <a:ext cx="3505200" cy="1752600"/>
          </a:xfrm>
          <a:prstGeom prst="rect">
            <a:avLst/>
          </a:prstGeom>
          <a:noFill/>
        </p:spPr>
      </p:pic>
      <p:pic>
        <p:nvPicPr>
          <p:cNvPr id="275466" name="Picture 10" descr="C:\My Documents\Ya\Lectures\Pics2E\15-04_BOOK_NEW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724400"/>
            <a:ext cx="3505200" cy="1752600"/>
          </a:xfrm>
          <a:prstGeom prst="rect">
            <a:avLst/>
          </a:prstGeom>
          <a:noFill/>
        </p:spPr>
      </p:pic>
      <p:pic>
        <p:nvPicPr>
          <p:cNvPr id="275468" name="Picture 12" descr="C:\My Documents\Ya\Lectures\Pics1E\14-01-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61" name="Picture 5" descr="C:\My Documents\Ya\Lectures\Pics1E\14-0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76400"/>
            <a:ext cx="3657600" cy="3033713"/>
          </a:xfrm>
          <a:prstGeom prst="rect">
            <a:avLst/>
          </a:prstGeom>
          <a:noFill/>
        </p:spPr>
      </p:pic>
      <p:sp>
        <p:nvSpPr>
          <p:cNvPr id="249863" name="Rectangle 7"/>
          <p:cNvSpPr>
            <a:spLocks noChangeArrowheads="1"/>
          </p:cNvSpPr>
          <p:nvPr/>
        </p:nvSpPr>
        <p:spPr bwMode="auto">
          <a:xfrm>
            <a:off x="5867400" y="838200"/>
            <a:ext cx="2806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Packing of ridges </a:t>
            </a:r>
          </a:p>
          <a:p>
            <a:r>
              <a:rPr lang="en-US" sz="24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“0-4” &amp; “0-4”: -50</a:t>
            </a:r>
            <a:r>
              <a:rPr lang="en-US" sz="2400" b="1" baseline="3000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endParaRPr lang="en-US" sz="2400" b="1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9864" name="Rectangle 8"/>
          <p:cNvSpPr>
            <a:spLocks noChangeArrowheads="1"/>
          </p:cNvSpPr>
          <p:nvPr/>
        </p:nvSpPr>
        <p:spPr bwMode="auto">
          <a:xfrm>
            <a:off x="5562600" y="0"/>
            <a:ext cx="3146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CLOSE PACKING</a:t>
            </a:r>
          </a:p>
        </p:txBody>
      </p:sp>
      <p:sp>
        <p:nvSpPr>
          <p:cNvPr id="249865" name="Rectangle 9"/>
          <p:cNvSpPr>
            <a:spLocks noChangeArrowheads="1"/>
          </p:cNvSpPr>
          <p:nvPr/>
        </p:nvSpPr>
        <p:spPr bwMode="auto">
          <a:xfrm>
            <a:off x="6019800" y="4953000"/>
            <a:ext cx="28813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Packing of ridges </a:t>
            </a:r>
          </a:p>
          <a:p>
            <a:r>
              <a:rPr lang="en-US" sz="24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“0-4” &amp; “0-3”: +20</a:t>
            </a:r>
            <a:r>
              <a:rPr lang="en-US" sz="2400" b="1" baseline="3000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endParaRPr lang="en-US" sz="2400" b="1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9866" name="Rectangle 10"/>
          <p:cNvSpPr>
            <a:spLocks noChangeArrowheads="1"/>
          </p:cNvSpPr>
          <p:nvPr/>
        </p:nvSpPr>
        <p:spPr bwMode="auto">
          <a:xfrm>
            <a:off x="2819400" y="4953000"/>
            <a:ext cx="2438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“0-4”</a:t>
            </a:r>
            <a:r>
              <a:rPr lang="en-US" sz="2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 “0-3”</a:t>
            </a:r>
          </a:p>
          <a:p>
            <a:pPr algn="ctr"/>
            <a:r>
              <a:rPr lang="en-US" sz="28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ridges</a:t>
            </a:r>
          </a:p>
        </p:txBody>
      </p:sp>
      <p:pic>
        <p:nvPicPr>
          <p:cNvPr id="249867" name="Picture 11" descr="C:\My Documents\Ya\Lectures\Pics1E\01-014-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43475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2" descr="C:\My Documents\Ya\Lectures\Pics1E\14-0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34000" cy="4424363"/>
          </a:xfrm>
          <a:prstGeom prst="rect">
            <a:avLst/>
          </a:prstGeom>
          <a:noFill/>
        </p:spPr>
      </p:pic>
      <p:pic>
        <p:nvPicPr>
          <p:cNvPr id="257027" name="Picture 3" descr="C:\My Documents\Ya\Lectures\Pics1E\14-07-ne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52975"/>
            <a:ext cx="9144000" cy="2105025"/>
          </a:xfrm>
          <a:prstGeom prst="rect">
            <a:avLst/>
          </a:prstGeom>
          <a:noFill/>
        </p:spPr>
      </p:pic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5715000" y="457200"/>
            <a:ext cx="29083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Packing of ridges</a:t>
            </a:r>
            <a:r>
              <a:rPr lang="en-US" sz="24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</a:p>
          <a:p>
            <a:endParaRPr lang="en-US" sz="2400" b="1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2400" b="1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4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“0-4” &amp; “0-4”: -50</a:t>
            </a:r>
            <a:r>
              <a:rPr lang="en-US" sz="2400" b="1" baseline="3000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  <a:p>
            <a:endParaRPr lang="en-US" sz="2400" b="1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2400" b="1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2400" b="1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2400" b="1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4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“0-4” &amp; “0-3”: +20</a:t>
            </a:r>
            <a:r>
              <a:rPr lang="en-US" sz="2400" b="1" baseline="3000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</p:txBody>
      </p:sp>
      <p:sp>
        <p:nvSpPr>
          <p:cNvPr id="257029" name="Rectangle 5"/>
          <p:cNvSpPr>
            <a:spLocks noChangeArrowheads="1"/>
          </p:cNvSpPr>
          <p:nvPr/>
        </p:nvSpPr>
        <p:spPr bwMode="auto">
          <a:xfrm>
            <a:off x="762000" y="6461125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IDEAL POLYHEDRA</a:t>
            </a:r>
          </a:p>
        </p:txBody>
      </p:sp>
      <p:sp>
        <p:nvSpPr>
          <p:cNvPr id="257030" name="Rectangle 6"/>
          <p:cNvSpPr>
            <a:spLocks noChangeArrowheads="1"/>
          </p:cNvSpPr>
          <p:nvPr/>
        </p:nvSpPr>
        <p:spPr bwMode="auto">
          <a:xfrm>
            <a:off x="5410200" y="4267200"/>
            <a:ext cx="357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-60</a:t>
            </a:r>
            <a:r>
              <a:rPr lang="en-US" sz="2400" b="1" baseline="300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 </a:t>
            </a:r>
            <a:r>
              <a:rPr lang="en-US" sz="24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 -5</a:t>
            </a:r>
            <a:r>
              <a:rPr lang="en-US" sz="24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-US" sz="2400" b="1" baseline="300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       </a:t>
            </a:r>
            <a:r>
              <a:rPr lang="en-US" sz="24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+60</a:t>
            </a:r>
            <a:r>
              <a:rPr lang="en-US" sz="2400" b="1" baseline="300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 </a:t>
            </a:r>
            <a:r>
              <a:rPr lang="en-US" sz="24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 </a:t>
            </a:r>
            <a:r>
              <a:rPr lang="en-US" sz="24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+20</a:t>
            </a:r>
            <a:r>
              <a:rPr lang="en-US" sz="2400" b="1" baseline="300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</p:txBody>
      </p:sp>
      <p:sp>
        <p:nvSpPr>
          <p:cNvPr id="257031" name="Rectangle 7"/>
          <p:cNvSpPr>
            <a:spLocks noChangeArrowheads="1"/>
          </p:cNvSpPr>
          <p:nvPr/>
        </p:nvSpPr>
        <p:spPr bwMode="auto">
          <a:xfrm>
            <a:off x="5410200" y="66294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*         *</a:t>
            </a:r>
          </a:p>
        </p:txBody>
      </p:sp>
    </p:spTree>
  </p:cSld>
  <p:clrMapOvr>
    <a:masterClrMapping/>
  </p:clrMapOvr>
  <p:transition>
    <p:wipe dir="d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5410200" y="0"/>
            <a:ext cx="3429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/</a:t>
            </a: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proteins</a:t>
            </a:r>
            <a:endParaRPr lang="en-US" sz="4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0100" name="Rectangle 4"/>
          <p:cNvSpPr>
            <a:spLocks noChangeArrowheads="1"/>
          </p:cNvSpPr>
          <p:nvPr/>
        </p:nvSpPr>
        <p:spPr bwMode="auto">
          <a:xfrm>
            <a:off x="685800" y="4572000"/>
            <a:ext cx="80724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H-bonds: within helices &amp; sheets</a:t>
            </a:r>
            <a:endParaRPr lang="en-US" sz="3200" b="1">
              <a:solidFill>
                <a:srgbClr val="66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1000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Hydrophobics: between helices &amp; sheets</a:t>
            </a:r>
          </a:p>
        </p:txBody>
      </p:sp>
      <p:pic>
        <p:nvPicPr>
          <p:cNvPr id="260101" name="Picture 5" descr="C:\My Documents\Ya\Lectures\Pics1E\F-01-04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3897313" cy="42862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 descr="10-0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5"/>
            <a:ext cx="9144000" cy="6915150"/>
          </a:xfrm>
          <a:prstGeom prst="rect">
            <a:avLst/>
          </a:prstGeom>
          <a:noFill/>
        </p:spPr>
      </p:pic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6400800" y="2230438"/>
            <a:ext cx="26273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baseline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non-polar: core</a:t>
            </a:r>
          </a:p>
          <a:p>
            <a:r>
              <a:rPr lang="en-US" sz="3200" b="1" baseline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polar: surface</a:t>
            </a:r>
            <a:endParaRPr lang="en-US" sz="3200" b="1" u="sng" baseline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2" descr="C:\My Documents\Ya\Lectures\Pics1E\14-11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00450" cy="3657600"/>
          </a:xfrm>
          <a:prstGeom prst="rect">
            <a:avLst/>
          </a:prstGeom>
          <a:noFill/>
        </p:spPr>
      </p:pic>
      <p:pic>
        <p:nvPicPr>
          <p:cNvPr id="277507" name="Picture 3" descr="C:\My Documents\Ya\Lectures\Pics1E\14-11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0"/>
            <a:ext cx="3657600" cy="3657600"/>
          </a:xfrm>
          <a:prstGeom prst="rect">
            <a:avLst/>
          </a:prstGeom>
          <a:noFill/>
        </p:spPr>
      </p:pic>
      <p:pic>
        <p:nvPicPr>
          <p:cNvPr id="277508" name="Picture 4" descr="C:\My Documents\Ya\Lectures\Pics1E\14-1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86200"/>
            <a:ext cx="8001000" cy="2743200"/>
          </a:xfrm>
          <a:prstGeom prst="rect">
            <a:avLst/>
          </a:prstGeom>
          <a:noFill/>
        </p:spPr>
      </p:pic>
      <p:sp>
        <p:nvSpPr>
          <p:cNvPr id="277509" name="Rectangle 5"/>
          <p:cNvSpPr>
            <a:spLocks noChangeArrowheads="1"/>
          </p:cNvSpPr>
          <p:nvPr/>
        </p:nvSpPr>
        <p:spPr bwMode="auto">
          <a:xfrm>
            <a:off x="609600" y="3833813"/>
            <a:ext cx="695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 barrel                                     Rossmann fold</a:t>
            </a:r>
          </a:p>
        </p:txBody>
      </p:sp>
    </p:spTree>
  </p:cSld>
  <p:clrMapOvr>
    <a:masterClrMapping/>
  </p:clrMapOvr>
  <p:transition>
    <p:wipe dir="d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 descr="C:\My Documents\Ya\Lectures\Pics1E\14-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029200"/>
            <a:ext cx="5486400" cy="1828800"/>
          </a:xfrm>
          <a:prstGeom prst="rect">
            <a:avLst/>
          </a:prstGeom>
          <a:noFill/>
        </p:spPr>
      </p:pic>
      <p:pic>
        <p:nvPicPr>
          <p:cNvPr id="262149" name="Picture 5" descr="C:\My Documents\Ya\Lectures\Pics1E\14-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8001000" cy="2743200"/>
          </a:xfrm>
          <a:prstGeom prst="rect">
            <a:avLst/>
          </a:prstGeom>
          <a:noFill/>
        </p:spPr>
      </p:pic>
      <p:sp>
        <p:nvSpPr>
          <p:cNvPr id="262150" name="Rectangle 6"/>
          <p:cNvSpPr>
            <a:spLocks noChangeArrowheads="1"/>
          </p:cNvSpPr>
          <p:nvPr/>
        </p:nvSpPr>
        <p:spPr bwMode="auto">
          <a:xfrm>
            <a:off x="914400" y="4038600"/>
            <a:ext cx="775176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a</a:t>
            </a:r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</a:t>
            </a:r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</a:t>
            </a:r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 </a:t>
            </a:r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layers                     </a:t>
            </a:r>
            <a:r>
              <a:rPr lang="en-US" sz="32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right</a:t>
            </a:r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-handed</a:t>
            </a:r>
          </a:p>
          <a:p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superhelices</a:t>
            </a:r>
          </a:p>
        </p:txBody>
      </p:sp>
      <p:pic>
        <p:nvPicPr>
          <p:cNvPr id="262151" name="Picture 7" descr="C:\My Documents\Ya\Lectures\Pics1E\14-1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5351463"/>
            <a:ext cx="2514600" cy="1506537"/>
          </a:xfrm>
          <a:prstGeom prst="rect">
            <a:avLst/>
          </a:prstGeom>
          <a:noFill/>
        </p:spPr>
      </p:pic>
      <p:sp>
        <p:nvSpPr>
          <p:cNvPr id="262152" name="Rectangle 8"/>
          <p:cNvSpPr>
            <a:spLocks noChangeArrowheads="1"/>
          </p:cNvSpPr>
          <p:nvPr/>
        </p:nvSpPr>
        <p:spPr bwMode="auto">
          <a:xfrm>
            <a:off x="0" y="0"/>
            <a:ext cx="8915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Regular secondary structure sequence:</a:t>
            </a:r>
            <a:r>
              <a:rPr lang="en-US" sz="36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</a:t>
            </a:r>
          </a:p>
          <a:p>
            <a:pPr algn="ctr">
              <a:buFont typeface="Symbol" pitchFamily="18" charset="2"/>
              <a:buNone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 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-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a -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b 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-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a -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b 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-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a -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b 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-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a -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b 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-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...</a:t>
            </a:r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</a:t>
            </a:r>
          </a:p>
        </p:txBody>
      </p:sp>
    </p:spTree>
  </p:cSld>
  <p:clrMapOvr>
    <a:masterClrMapping/>
  </p:clrMapOvr>
  <p:transition>
    <p:wipe dir="d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6" name="Picture 6" descr="C:\My Documents\Ya\Lectures\Pics1E\14-11-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82900" cy="3276600"/>
          </a:xfrm>
          <a:prstGeom prst="rect">
            <a:avLst/>
          </a:prstGeom>
          <a:noFill/>
        </p:spPr>
      </p:pic>
      <p:pic>
        <p:nvPicPr>
          <p:cNvPr id="250887" name="Picture 7" descr="C:\My Documents\Ya\Lectures\Pics1E\F-01-0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581400"/>
            <a:ext cx="7162800" cy="3143250"/>
          </a:xfrm>
          <a:prstGeom prst="rect">
            <a:avLst/>
          </a:prstGeom>
          <a:noFill/>
        </p:spPr>
      </p:pic>
      <p:pic>
        <p:nvPicPr>
          <p:cNvPr id="250891" name="Picture 11" descr="C:\My Documents\Ya\Lectures\Pics1E\14-1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-381000"/>
            <a:ext cx="8001000" cy="2743200"/>
          </a:xfrm>
          <a:prstGeom prst="rect">
            <a:avLst/>
          </a:prstGeom>
          <a:noFill/>
        </p:spPr>
      </p:pic>
      <p:sp>
        <p:nvSpPr>
          <p:cNvPr id="250892" name="Rectangle 12"/>
          <p:cNvSpPr>
            <a:spLocks noChangeArrowheads="1"/>
          </p:cNvSpPr>
          <p:nvPr/>
        </p:nvSpPr>
        <p:spPr bwMode="auto">
          <a:xfrm>
            <a:off x="3048000" y="228600"/>
            <a:ext cx="27924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Classification of</a:t>
            </a:r>
          </a:p>
          <a:p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-barrels:</a:t>
            </a:r>
          </a:p>
          <a:p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“share number” S</a:t>
            </a:r>
          </a:p>
          <a:p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and </a:t>
            </a:r>
          </a:p>
          <a:p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strand number N.</a:t>
            </a:r>
          </a:p>
          <a:p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Here: S=8, N=8</a:t>
            </a:r>
          </a:p>
        </p:txBody>
      </p:sp>
      <p:sp>
        <p:nvSpPr>
          <p:cNvPr id="250893" name="Rectangle 13"/>
          <p:cNvSpPr>
            <a:spLocks noChangeArrowheads="1"/>
          </p:cNvSpPr>
          <p:nvPr/>
        </p:nvSpPr>
        <p:spPr bwMode="auto">
          <a:xfrm>
            <a:off x="0" y="3554413"/>
            <a:ext cx="206216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Standard</a:t>
            </a:r>
          </a:p>
          <a:p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active site</a:t>
            </a:r>
          </a:p>
          <a:p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position is </a:t>
            </a:r>
          </a:p>
          <a:p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given by</a:t>
            </a:r>
          </a:p>
          <a:p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archi-</a:t>
            </a:r>
          </a:p>
          <a:p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tecture</a:t>
            </a:r>
          </a:p>
        </p:txBody>
      </p:sp>
      <p:sp>
        <p:nvSpPr>
          <p:cNvPr id="250894" name="Rectangle 14"/>
          <p:cNvSpPr>
            <a:spLocks noChangeArrowheads="1"/>
          </p:cNvSpPr>
          <p:nvPr/>
        </p:nvSpPr>
        <p:spPr bwMode="auto">
          <a:xfrm>
            <a:off x="1981200" y="3657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</a:p>
        </p:txBody>
      </p:sp>
      <p:sp>
        <p:nvSpPr>
          <p:cNvPr id="250895" name="Rectangle 15"/>
          <p:cNvSpPr>
            <a:spLocks noChangeArrowheads="1"/>
          </p:cNvSpPr>
          <p:nvPr/>
        </p:nvSpPr>
        <p:spPr bwMode="auto">
          <a:xfrm>
            <a:off x="4876800" y="3657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</a:p>
        </p:txBody>
      </p:sp>
      <p:sp>
        <p:nvSpPr>
          <p:cNvPr id="250896" name="Rectangle 16"/>
          <p:cNvSpPr>
            <a:spLocks noChangeArrowheads="1"/>
          </p:cNvSpPr>
          <p:nvPr/>
        </p:nvSpPr>
        <p:spPr bwMode="auto">
          <a:xfrm>
            <a:off x="5867400" y="3581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</a:p>
        </p:txBody>
      </p:sp>
      <p:sp>
        <p:nvSpPr>
          <p:cNvPr id="250897" name="Rectangle 17"/>
          <p:cNvSpPr>
            <a:spLocks noChangeArrowheads="1"/>
          </p:cNvSpPr>
          <p:nvPr/>
        </p:nvSpPr>
        <p:spPr bwMode="auto">
          <a:xfrm>
            <a:off x="8534400" y="3581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</a:p>
        </p:txBody>
      </p:sp>
    </p:spTree>
  </p:cSld>
  <p:clrMapOvr>
    <a:masterClrMapping/>
  </p:clrMapOvr>
  <p:transition>
    <p:wipe dir="d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ChangeArrowheads="1"/>
          </p:cNvSpPr>
          <p:nvPr/>
        </p:nvSpPr>
        <p:spPr bwMode="auto">
          <a:xfrm>
            <a:off x="5105400" y="0"/>
            <a:ext cx="3657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</a:t>
            </a: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+</a:t>
            </a:r>
            <a:r>
              <a:rPr lang="en-US" sz="48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</a:t>
            </a: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proteins</a:t>
            </a:r>
            <a:endParaRPr lang="en-US" sz="4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4195" name="Rectangle 3"/>
          <p:cNvSpPr>
            <a:spLocks noChangeArrowheads="1"/>
          </p:cNvSpPr>
          <p:nvPr/>
        </p:nvSpPr>
        <p:spPr bwMode="auto">
          <a:xfrm>
            <a:off x="685800" y="4572000"/>
            <a:ext cx="80724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H-bonds: within helices &amp; sheets</a:t>
            </a:r>
            <a:endParaRPr lang="en-US" sz="3200" b="1">
              <a:solidFill>
                <a:srgbClr val="66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1000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Hydrophobics: between helices &amp; sheets</a:t>
            </a:r>
          </a:p>
        </p:txBody>
      </p:sp>
      <p:pic>
        <p:nvPicPr>
          <p:cNvPr id="264197" name="Picture 5" descr="C:\My Documents\Ya\Lectures\Pics1E\F-01-04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97313" cy="42862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22" name="Rectangle 6"/>
          <p:cNvSpPr>
            <a:spLocks noChangeArrowheads="1"/>
          </p:cNvSpPr>
          <p:nvPr/>
        </p:nvSpPr>
        <p:spPr bwMode="auto">
          <a:xfrm>
            <a:off x="0" y="0"/>
            <a:ext cx="89154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</a:t>
            </a: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+</a:t>
            </a:r>
            <a:r>
              <a:rPr lang="en-US" sz="48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:</a:t>
            </a:r>
          </a:p>
          <a:p>
            <a:endParaRPr lang="en-US" sz="400" b="1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r>
              <a:rPr lang="en-US" sz="32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a) A kind of regularity in the secondary</a:t>
            </a:r>
          </a:p>
          <a:p>
            <a:r>
              <a:rPr lang="en-US" sz="32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structure sequence:</a:t>
            </a:r>
            <a:r>
              <a:rPr lang="en-US" sz="32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</a:t>
            </a:r>
          </a:p>
          <a:p>
            <a:pPr algn="ctr">
              <a:buFont typeface="Symbol" pitchFamily="18" charset="2"/>
              <a:buNone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 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-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a -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b 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-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b 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-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a -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b ...</a:t>
            </a:r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</a:t>
            </a:r>
          </a:p>
        </p:txBody>
      </p:sp>
      <p:sp>
        <p:nvSpPr>
          <p:cNvPr id="265223" name="Rectangle 7"/>
          <p:cNvSpPr>
            <a:spLocks noChangeArrowheads="1"/>
          </p:cNvSpPr>
          <p:nvPr/>
        </p:nvSpPr>
        <p:spPr bwMode="auto">
          <a:xfrm>
            <a:off x="6553200" y="4724400"/>
            <a:ext cx="220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Ferridoxin</a:t>
            </a:r>
          </a:p>
          <a:p>
            <a:pPr algn="ctr"/>
            <a:r>
              <a:rPr lang="en-US" sz="32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fold</a:t>
            </a:r>
            <a:endParaRPr lang="en-US" sz="32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ymbol" pitchFamily="18" charset="2"/>
            </a:endParaRPr>
          </a:p>
        </p:txBody>
      </p:sp>
      <p:pic>
        <p:nvPicPr>
          <p:cNvPr id="265225" name="Picture 9" descr="C:\My Documents\Ya\Lectures\Pics1E\14-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514600"/>
            <a:ext cx="4343400" cy="2027238"/>
          </a:xfrm>
          <a:prstGeom prst="rect">
            <a:avLst/>
          </a:prstGeom>
          <a:noFill/>
        </p:spPr>
      </p:pic>
      <p:pic>
        <p:nvPicPr>
          <p:cNvPr id="265227" name="Picture 11" descr="C:\My Documents\Ya\Lectures\Pics1E\14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5800" y="2514600"/>
            <a:ext cx="7010400" cy="37163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6" name="Rectangle 6"/>
          <p:cNvSpPr>
            <a:spLocks noChangeArrowheads="1"/>
          </p:cNvSpPr>
          <p:nvPr/>
        </p:nvSpPr>
        <p:spPr bwMode="auto">
          <a:xfrm>
            <a:off x="0" y="0"/>
            <a:ext cx="91440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</a:t>
            </a: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+</a:t>
            </a:r>
            <a:r>
              <a:rPr lang="en-US" sz="48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:</a:t>
            </a:r>
          </a:p>
          <a:p>
            <a:endParaRPr lang="en-US" sz="400" b="1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r>
              <a:rPr lang="en-US" sz="32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b) Secondary structure sequence:</a:t>
            </a:r>
            <a:r>
              <a:rPr lang="en-US" sz="32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</a:t>
            </a:r>
            <a:endParaRPr lang="en-US" sz="3200" b="1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32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composed of irregular blocks, e.g.: </a:t>
            </a:r>
            <a:endParaRPr lang="en-US" sz="3200" b="1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ymbol" pitchFamily="18" charset="2"/>
            </a:endParaRPr>
          </a:p>
          <a:p>
            <a:pPr>
              <a:buFont typeface="Symbol" pitchFamily="18" charset="2"/>
              <a:buNone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     b 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-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b 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-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b 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-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b 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-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b 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-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a -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b 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-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b 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-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a -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a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...</a:t>
            </a:r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</a:t>
            </a:r>
          </a:p>
        </p:txBody>
      </p:sp>
      <p:pic>
        <p:nvPicPr>
          <p:cNvPr id="266247" name="Picture 7" descr="C:\My Documents\Ya\Lectures\Pics1E\14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7000"/>
            <a:ext cx="5181600" cy="3627438"/>
          </a:xfrm>
          <a:prstGeom prst="rect">
            <a:avLst/>
          </a:prstGeom>
          <a:noFill/>
        </p:spPr>
      </p:pic>
      <p:pic>
        <p:nvPicPr>
          <p:cNvPr id="266248" name="Picture 8" descr="C:\My Documents\Ya\Lectures\Pics1E\14-1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667000"/>
            <a:ext cx="4419600" cy="2062163"/>
          </a:xfrm>
          <a:prstGeom prst="rect">
            <a:avLst/>
          </a:prstGeom>
          <a:noFill/>
        </p:spPr>
      </p:pic>
      <p:sp>
        <p:nvSpPr>
          <p:cNvPr id="266249" name="Rectangle 9"/>
          <p:cNvSpPr>
            <a:spLocks noChangeArrowheads="1"/>
          </p:cNvSpPr>
          <p:nvPr/>
        </p:nvSpPr>
        <p:spPr bwMode="auto">
          <a:xfrm>
            <a:off x="990600" y="6278563"/>
            <a:ext cx="815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Nuclease fold                   </a:t>
            </a:r>
            <a:r>
              <a:rPr lang="en-US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(“Russian doll effect”)</a:t>
            </a:r>
            <a:r>
              <a:rPr lang="en-US" sz="2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66250" name="Rectangle 10"/>
          <p:cNvSpPr>
            <a:spLocks noChangeArrowheads="1"/>
          </p:cNvSpPr>
          <p:nvPr/>
        </p:nvSpPr>
        <p:spPr bwMode="auto">
          <a:xfrm>
            <a:off x="5562600" y="4202113"/>
            <a:ext cx="35814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15000"/>
              </a:spcAft>
            </a:pPr>
            <a:r>
              <a:rPr 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OB-fold</a:t>
            </a:r>
            <a:r>
              <a:rPr lang="en-US" sz="2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r>
              <a:rPr lang="en-US" sz="2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the </a:t>
            </a:r>
            <a:r>
              <a:rPr lang="en-US" sz="2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</a:t>
            </a:r>
            <a:r>
              <a:rPr lang="en-US" sz="2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-subdomain of nuclease</a:t>
            </a:r>
          </a:p>
          <a:p>
            <a:endParaRPr lang="en-US" sz="2800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ymbol" pitchFamily="18" charset="2"/>
            </a:endParaRPr>
          </a:p>
        </p:txBody>
      </p:sp>
      <p:sp>
        <p:nvSpPr>
          <p:cNvPr id="266251" name="Rectangle 11"/>
          <p:cNvSpPr>
            <a:spLocks noChangeArrowheads="1"/>
          </p:cNvSpPr>
          <p:nvPr/>
        </p:nvSpPr>
        <p:spPr bwMode="auto">
          <a:xfrm>
            <a:off x="3581400" y="34290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266252" name="Rectangle 12"/>
          <p:cNvSpPr>
            <a:spLocks noChangeArrowheads="1"/>
          </p:cNvSpPr>
          <p:nvPr/>
        </p:nvSpPr>
        <p:spPr bwMode="auto">
          <a:xfrm>
            <a:off x="3886200" y="5486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1’</a:t>
            </a:r>
          </a:p>
        </p:txBody>
      </p:sp>
      <p:sp>
        <p:nvSpPr>
          <p:cNvPr id="266253" name="Rectangle 13"/>
          <p:cNvSpPr>
            <a:spLocks noChangeArrowheads="1"/>
          </p:cNvSpPr>
          <p:nvPr/>
        </p:nvSpPr>
        <p:spPr bwMode="auto">
          <a:xfrm>
            <a:off x="4572000" y="4495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266254" name="Rectangle 14"/>
          <p:cNvSpPr>
            <a:spLocks noChangeArrowheads="1"/>
          </p:cNvSpPr>
          <p:nvPr/>
        </p:nvSpPr>
        <p:spPr bwMode="auto">
          <a:xfrm>
            <a:off x="2438400" y="3657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sp>
        <p:nvSpPr>
          <p:cNvPr id="266255" name="Rectangle 15"/>
          <p:cNvSpPr>
            <a:spLocks noChangeArrowheads="1"/>
          </p:cNvSpPr>
          <p:nvPr/>
        </p:nvSpPr>
        <p:spPr bwMode="auto">
          <a:xfrm>
            <a:off x="2819400" y="3581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266256" name="Rectangle 16"/>
          <p:cNvSpPr>
            <a:spLocks noChangeArrowheads="1"/>
          </p:cNvSpPr>
          <p:nvPr/>
        </p:nvSpPr>
        <p:spPr bwMode="auto">
          <a:xfrm>
            <a:off x="3200400" y="4648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</p:spTree>
  </p:cSld>
  <p:clrMapOvr>
    <a:masterClrMapping/>
  </p:clrMapOvr>
  <p:transition>
    <p:wipe dir="d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 descr="C:\My Documents\Ya\Lectures\Pics1E\14-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5715000" cy="1905000"/>
          </a:xfrm>
          <a:prstGeom prst="rect">
            <a:avLst/>
          </a:prstGeom>
          <a:noFill/>
        </p:spPr>
      </p:pic>
      <p:sp>
        <p:nvSpPr>
          <p:cNvPr id="267267" name="Rectangle 3"/>
          <p:cNvSpPr>
            <a:spLocks noChangeArrowheads="1"/>
          </p:cNvSpPr>
          <p:nvPr/>
        </p:nvSpPr>
        <p:spPr bwMode="auto">
          <a:xfrm>
            <a:off x="381000" y="152400"/>
            <a:ext cx="85344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EMPIRICAL RULES</a:t>
            </a:r>
          </a:p>
          <a:p>
            <a:endParaRPr lang="en-US" sz="12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separate</a:t>
            </a: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a</a:t>
            </a:r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</a:t>
            </a:r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</a:t>
            </a:r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 </a:t>
            </a:r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layers           </a:t>
            </a:r>
            <a:r>
              <a:rPr lang="en-US" sz="32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right</a:t>
            </a:r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-handed</a:t>
            </a:r>
          </a:p>
          <a:p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superhelices</a:t>
            </a:r>
          </a:p>
        </p:txBody>
      </p:sp>
      <p:pic>
        <p:nvPicPr>
          <p:cNvPr id="267268" name="Picture 4" descr="C:\My Documents\Ya\Lectures\Pics1E\14-1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133600"/>
            <a:ext cx="2514600" cy="1506538"/>
          </a:xfrm>
          <a:prstGeom prst="rect">
            <a:avLst/>
          </a:prstGeom>
          <a:noFill/>
        </p:spPr>
      </p:pic>
      <p:pic>
        <p:nvPicPr>
          <p:cNvPr id="267272" name="Picture 8" descr="C:\My Documents\Ya\Lectures\Pics2E\15-04_BOOK_NEW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81500"/>
            <a:ext cx="4191000" cy="2095500"/>
          </a:xfrm>
          <a:prstGeom prst="rect">
            <a:avLst/>
          </a:prstGeom>
          <a:noFill/>
        </p:spPr>
      </p:pic>
      <p:pic>
        <p:nvPicPr>
          <p:cNvPr id="267273" name="Picture 9" descr="C:\My Documents\Ya\Lectures\Pics2E\15-04_BOOK_NEW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381500"/>
            <a:ext cx="4191000" cy="2095500"/>
          </a:xfrm>
          <a:prstGeom prst="rect">
            <a:avLst/>
          </a:prstGeom>
          <a:noFill/>
        </p:spPr>
      </p:pic>
      <p:sp>
        <p:nvSpPr>
          <p:cNvPr id="267274" name="Rectangle 10"/>
          <p:cNvSpPr>
            <a:spLocks noChangeArrowheads="1"/>
          </p:cNvSpPr>
          <p:nvPr/>
        </p:nvSpPr>
        <p:spPr bwMode="auto">
          <a:xfrm>
            <a:off x="533400" y="6400800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360-degree turn</a:t>
            </a:r>
          </a:p>
        </p:txBody>
      </p:sp>
      <p:sp>
        <p:nvSpPr>
          <p:cNvPr id="267275" name="Rectangle 11"/>
          <p:cNvSpPr>
            <a:spLocks noChangeArrowheads="1"/>
          </p:cNvSpPr>
          <p:nvPr/>
        </p:nvSpPr>
        <p:spPr bwMode="auto">
          <a:xfrm>
            <a:off x="5773738" y="6389688"/>
            <a:ext cx="263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loop crossing</a:t>
            </a:r>
          </a:p>
        </p:txBody>
      </p:sp>
    </p:spTree>
  </p:cSld>
  <p:clrMapOvr>
    <a:masterClrMapping/>
  </p:clrMapOvr>
  <p:transition>
    <p:wipe dir="d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4" name="Picture 2" descr="14-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0"/>
            <a:ext cx="5791200" cy="2743200"/>
          </a:xfrm>
          <a:prstGeom prst="rect">
            <a:avLst/>
          </a:prstGeom>
          <a:noFill/>
        </p:spPr>
      </p:pic>
      <p:pic>
        <p:nvPicPr>
          <p:cNvPr id="279555" name="Picture 3" descr="14-07-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9144000" cy="2105025"/>
          </a:xfrm>
          <a:prstGeom prst="rect">
            <a:avLst/>
          </a:prstGeom>
          <a:noFill/>
        </p:spPr>
      </p:pic>
      <p:sp>
        <p:nvSpPr>
          <p:cNvPr id="279556" name="Rectangle 4"/>
          <p:cNvSpPr>
            <a:spLocks noChangeArrowheads="1"/>
          </p:cNvSpPr>
          <p:nvPr/>
        </p:nvSpPr>
        <p:spPr bwMode="auto">
          <a:xfrm>
            <a:off x="0" y="4953000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Ideal </a:t>
            </a:r>
          </a:p>
          <a:p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quasi-spherical polyhedra </a:t>
            </a:r>
            <a:r>
              <a:rPr lang="en-US" sz="2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sz="280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Each includes 2 to 10</a:t>
            </a:r>
          </a:p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(only 1 for each [3, 4, 5, 6]</a:t>
            </a:r>
            <a:r>
              <a:rPr lang="en-US" sz="280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different packings</a:t>
            </a:r>
          </a:p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number of helices).</a:t>
            </a:r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ChangeArrowheads="1"/>
          </p:cNvSpPr>
          <p:nvPr/>
        </p:nvSpPr>
        <p:spPr bwMode="auto">
          <a:xfrm>
            <a:off x="2124075" y="620713"/>
            <a:ext cx="48275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baseline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non</a:t>
            </a: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_</a:t>
            </a:r>
            <a:r>
              <a:rPr lang="en-US" sz="4000" b="1" baseline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polar:    in the core</a:t>
            </a:r>
          </a:p>
          <a:p>
            <a:r>
              <a:rPr lang="en-US" sz="4000" b="1" baseline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polar:    at the surface</a:t>
            </a:r>
            <a:endParaRPr lang="en-US" sz="4000" b="1" u="sng" baseline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196612" name="Object 4"/>
          <p:cNvGraphicFramePr>
            <a:graphicFrameLocks noChangeAspect="1"/>
          </p:cNvGraphicFramePr>
          <p:nvPr/>
        </p:nvGraphicFramePr>
        <p:xfrm>
          <a:off x="1187450" y="2276475"/>
          <a:ext cx="6396038" cy="3425825"/>
        </p:xfrm>
        <a:graphic>
          <a:graphicData uri="http://schemas.openxmlformats.org/presentationml/2006/ole">
            <p:oleObj spid="_x0000_s196612" name="Bitmap Image" r:id="rId3" imgW="2133785" imgH="1143099" progId="PBrush">
              <p:embed/>
            </p:oleObj>
          </a:graphicData>
        </a:graphic>
      </p:graphicFrame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3" name="Picture 7" descr="10-01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5"/>
            <a:ext cx="9144000" cy="6915150"/>
          </a:xfrm>
          <a:prstGeom prst="rect">
            <a:avLst/>
          </a:prstGeom>
          <a:noFill/>
        </p:spPr>
      </p:pic>
      <p:sp>
        <p:nvSpPr>
          <p:cNvPr id="193544" name="Rectangle 8"/>
          <p:cNvSpPr>
            <a:spLocks noChangeArrowheads="1"/>
          </p:cNvSpPr>
          <p:nvPr/>
        </p:nvSpPr>
        <p:spPr bwMode="auto">
          <a:xfrm>
            <a:off x="6172200" y="2819400"/>
            <a:ext cx="32004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baseline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no</a:t>
            </a:r>
            <a:r>
              <a:rPr lang="ru-RU" sz="3200" b="1" baseline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3200" b="1" baseline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</a:t>
            </a:r>
            <a:r>
              <a:rPr lang="en-US"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</a:t>
            </a:r>
            <a:r>
              <a:rPr lang="en-US" sz="3200" b="1" baseline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: coil</a:t>
            </a:r>
          </a:p>
          <a:p>
            <a:pPr>
              <a:lnSpc>
                <a:spcPct val="90000"/>
              </a:lnSpc>
            </a:pPr>
            <a:r>
              <a:rPr lang="ru-RU" sz="3200" b="1" baseline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Symbol" pitchFamily="18" charset="2"/>
              </a:rPr>
              <a:t>С</a:t>
            </a:r>
            <a:r>
              <a:rPr lang="en-US" sz="32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Symbol" pitchFamily="18" charset="2"/>
              </a:rPr>
              <a:t></a:t>
            </a:r>
            <a:r>
              <a:rPr lang="en-US" sz="3200" b="1" baseline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, </a:t>
            </a:r>
            <a:r>
              <a:rPr lang="en-US" sz="3200" b="1" baseline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Symbol" pitchFamily="18" charset="2"/>
              </a:rPr>
              <a:t>1 : , , coil</a:t>
            </a:r>
          </a:p>
          <a:p>
            <a:pPr>
              <a:lnSpc>
                <a:spcPct val="90000"/>
              </a:lnSpc>
            </a:pPr>
            <a:r>
              <a:rPr lang="ru-RU" sz="3200" b="1" baseline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Symbol" pitchFamily="18" charset="2"/>
              </a:rPr>
              <a:t>С</a:t>
            </a: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Symbol" pitchFamily="18" charset="2"/>
              </a:rPr>
              <a:t></a:t>
            </a:r>
            <a:r>
              <a:rPr lang="en-US" sz="3200" b="1" baseline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, </a:t>
            </a:r>
            <a:r>
              <a:rPr lang="en-US" sz="3200" b="1" baseline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Symbol" pitchFamily="18" charset="2"/>
              </a:rPr>
              <a:t>2 :   </a:t>
            </a:r>
          </a:p>
          <a:p>
            <a:pPr>
              <a:lnSpc>
                <a:spcPct val="90000"/>
              </a:lnSpc>
            </a:pPr>
            <a:r>
              <a:rPr lang="en-US" sz="3200" b="1" baseline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Symbol" pitchFamily="18" charset="2"/>
              </a:rPr>
              <a:t>imino: coil, turn</a:t>
            </a:r>
            <a:endParaRPr lang="en-US" sz="3200" b="1" baseline="0">
              <a:solidFill>
                <a:srgbClr val="CC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 descr="10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0800"/>
            <a:ext cx="9144000" cy="4043363"/>
          </a:xfrm>
          <a:prstGeom prst="rect">
            <a:avLst/>
          </a:prstGeom>
          <a:noFill/>
        </p:spPr>
      </p:pic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3200400" y="1600200"/>
            <a:ext cx="32766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baseline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no</a:t>
            </a:r>
            <a:r>
              <a:rPr lang="en-US" sz="3200" b="1" baseline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</a:t>
            </a:r>
            <a:r>
              <a:rPr lang="ru-RU" sz="3200" b="1" baseline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С</a:t>
            </a:r>
            <a:r>
              <a:rPr lang="en-US" sz="32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</a:t>
            </a:r>
            <a:r>
              <a:rPr lang="en-US" sz="3200" b="1" baseline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: coil</a:t>
            </a:r>
          </a:p>
          <a:p>
            <a:pPr>
              <a:lnSpc>
                <a:spcPct val="90000"/>
              </a:lnSpc>
            </a:pPr>
            <a:r>
              <a:rPr lang="ru-RU" sz="3200" b="1" baseline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Symbol" pitchFamily="18" charset="2"/>
              </a:rPr>
              <a:t>С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Symbol" pitchFamily="18" charset="2"/>
              </a:rPr>
              <a:t></a:t>
            </a:r>
            <a:r>
              <a:rPr lang="en-US" sz="3200" b="1" baseline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, </a:t>
            </a:r>
            <a:r>
              <a:rPr lang="en-US" sz="3200" b="1" baseline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Symbol" pitchFamily="18" charset="2"/>
              </a:rPr>
              <a:t>1 : , , coil</a:t>
            </a:r>
            <a:endParaRPr lang="en-US" sz="3200" b="1" baseline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0" y="1981200"/>
            <a:ext cx="26797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baseline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Symbol" pitchFamily="18" charset="2"/>
              </a:rPr>
              <a:t>imino: coil, turn</a:t>
            </a:r>
          </a:p>
        </p:txBody>
      </p:sp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7086600" y="1981200"/>
            <a:ext cx="1812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baseline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Symbol" pitchFamily="18" charset="2"/>
              </a:rPr>
              <a:t>С</a:t>
            </a:r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Symbol" pitchFamily="18" charset="2"/>
              </a:rPr>
              <a:t></a:t>
            </a:r>
            <a:r>
              <a:rPr lang="en-US" sz="3200" b="1" baseline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, </a:t>
            </a:r>
            <a:r>
              <a:rPr lang="en-US" sz="3200" b="1" baseline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Symbol" pitchFamily="18" charset="2"/>
              </a:rPr>
              <a:t>2 :   </a:t>
            </a:r>
          </a:p>
        </p:txBody>
      </p:sp>
      <p:sp>
        <p:nvSpPr>
          <p:cNvPr id="197638" name="Rectangle 6"/>
          <p:cNvSpPr>
            <a:spLocks noChangeArrowheads="1"/>
          </p:cNvSpPr>
          <p:nvPr/>
        </p:nvSpPr>
        <p:spPr bwMode="auto">
          <a:xfrm>
            <a:off x="228600" y="307975"/>
            <a:ext cx="809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baseline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Pro</a:t>
            </a:r>
            <a:endParaRPr lang="en-US" sz="3600" b="1" baseline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197639" name="Rectangle 7"/>
          <p:cNvSpPr>
            <a:spLocks noChangeArrowheads="1"/>
          </p:cNvSpPr>
          <p:nvPr/>
        </p:nvSpPr>
        <p:spPr bwMode="auto">
          <a:xfrm>
            <a:off x="6781800" y="307975"/>
            <a:ext cx="172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baseline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1,2,3 rot.</a:t>
            </a:r>
            <a:endParaRPr lang="en-US" sz="3600" b="1" baseline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2266</TotalTime>
  <Words>1177</Words>
  <Application>Microsoft Office PowerPoint</Application>
  <PresentationFormat>On-screen Show (4:3)</PresentationFormat>
  <Paragraphs>405</Paragraphs>
  <Slides>68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Лучи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</vt:vector>
  </TitlesOfParts>
  <Company>IPR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HHMI meeting, FOLDING</dc:title>
  <dc:creator>AF</dc:creator>
  <cp:lastModifiedBy>Vondrasek</cp:lastModifiedBy>
  <cp:revision>98</cp:revision>
  <cp:lastPrinted>1601-01-01T00:00:00Z</cp:lastPrinted>
  <dcterms:created xsi:type="dcterms:W3CDTF">2002-06-06T18:51:05Z</dcterms:created>
  <dcterms:modified xsi:type="dcterms:W3CDTF">2016-05-17T07:50:37Z</dcterms:modified>
</cp:coreProperties>
</file>