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92"/>
  </p:notesMasterIdLst>
  <p:handoutMasterIdLst>
    <p:handoutMasterId r:id="rId93"/>
  </p:handoutMasterIdLst>
  <p:sldIdLst>
    <p:sldId id="363" r:id="rId2"/>
    <p:sldId id="410" r:id="rId3"/>
    <p:sldId id="411" r:id="rId4"/>
    <p:sldId id="412" r:id="rId5"/>
    <p:sldId id="446" r:id="rId6"/>
    <p:sldId id="364" r:id="rId7"/>
    <p:sldId id="472" r:id="rId8"/>
    <p:sldId id="395" r:id="rId9"/>
    <p:sldId id="447" r:id="rId10"/>
    <p:sldId id="365" r:id="rId11"/>
    <p:sldId id="448" r:id="rId12"/>
    <p:sldId id="449" r:id="rId13"/>
    <p:sldId id="450" r:id="rId14"/>
    <p:sldId id="366" r:id="rId15"/>
    <p:sldId id="367" r:id="rId16"/>
    <p:sldId id="473" r:id="rId17"/>
    <p:sldId id="368" r:id="rId18"/>
    <p:sldId id="370" r:id="rId19"/>
    <p:sldId id="451" r:id="rId20"/>
    <p:sldId id="396" r:id="rId21"/>
    <p:sldId id="452" r:id="rId22"/>
    <p:sldId id="453" r:id="rId23"/>
    <p:sldId id="372" r:id="rId24"/>
    <p:sldId id="397" r:id="rId25"/>
    <p:sldId id="454" r:id="rId26"/>
    <p:sldId id="373" r:id="rId27"/>
    <p:sldId id="455" r:id="rId28"/>
    <p:sldId id="398" r:id="rId29"/>
    <p:sldId id="374" r:id="rId30"/>
    <p:sldId id="456" r:id="rId31"/>
    <p:sldId id="376" r:id="rId32"/>
    <p:sldId id="377" r:id="rId33"/>
    <p:sldId id="378" r:id="rId34"/>
    <p:sldId id="379" r:id="rId35"/>
    <p:sldId id="400" r:id="rId36"/>
    <p:sldId id="399" r:id="rId37"/>
    <p:sldId id="380" r:id="rId38"/>
    <p:sldId id="381" r:id="rId39"/>
    <p:sldId id="382" r:id="rId40"/>
    <p:sldId id="457" r:id="rId41"/>
    <p:sldId id="383" r:id="rId42"/>
    <p:sldId id="384" r:id="rId43"/>
    <p:sldId id="385" r:id="rId44"/>
    <p:sldId id="386" r:id="rId45"/>
    <p:sldId id="387" r:id="rId46"/>
    <p:sldId id="389" r:id="rId47"/>
    <p:sldId id="458" r:id="rId48"/>
    <p:sldId id="460" r:id="rId49"/>
    <p:sldId id="459" r:id="rId50"/>
    <p:sldId id="461" r:id="rId51"/>
    <p:sldId id="471" r:id="rId52"/>
    <p:sldId id="403" r:id="rId53"/>
    <p:sldId id="401" r:id="rId54"/>
    <p:sldId id="390" r:id="rId55"/>
    <p:sldId id="391" r:id="rId56"/>
    <p:sldId id="402" r:id="rId57"/>
    <p:sldId id="392" r:id="rId58"/>
    <p:sldId id="393" r:id="rId59"/>
    <p:sldId id="394" r:id="rId60"/>
    <p:sldId id="462" r:id="rId61"/>
    <p:sldId id="288" r:id="rId62"/>
    <p:sldId id="463" r:id="rId63"/>
    <p:sldId id="464" r:id="rId64"/>
    <p:sldId id="404" r:id="rId65"/>
    <p:sldId id="290" r:id="rId66"/>
    <p:sldId id="291" r:id="rId67"/>
    <p:sldId id="292" r:id="rId68"/>
    <p:sldId id="293" r:id="rId69"/>
    <p:sldId id="294" r:id="rId70"/>
    <p:sldId id="465" r:id="rId71"/>
    <p:sldId id="295" r:id="rId72"/>
    <p:sldId id="475" r:id="rId73"/>
    <p:sldId id="406" r:id="rId74"/>
    <p:sldId id="405" r:id="rId75"/>
    <p:sldId id="296" r:id="rId76"/>
    <p:sldId id="466" r:id="rId77"/>
    <p:sldId id="474" r:id="rId78"/>
    <p:sldId id="467" r:id="rId79"/>
    <p:sldId id="297" r:id="rId80"/>
    <p:sldId id="298" r:id="rId81"/>
    <p:sldId id="299" r:id="rId82"/>
    <p:sldId id="301" r:id="rId83"/>
    <p:sldId id="468" r:id="rId84"/>
    <p:sldId id="469" r:id="rId85"/>
    <p:sldId id="470" r:id="rId86"/>
    <p:sldId id="306" r:id="rId87"/>
    <p:sldId id="407" r:id="rId88"/>
    <p:sldId id="307" r:id="rId89"/>
    <p:sldId id="308" r:id="rId90"/>
    <p:sldId id="309" r:id="rId91"/>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66"/>
    <a:srgbClr val="C4D7FE"/>
    <a:srgbClr val="FFCC00"/>
    <a:srgbClr val="FFFFFF"/>
    <a:srgbClr val="FF66FF"/>
    <a:srgbClr val="FF33CC"/>
    <a:srgbClr val="D60093"/>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92"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hdr" sz="quarter"/>
          </p:nvPr>
        </p:nvSpPr>
        <p:spPr bwMode="auto">
          <a:xfrm>
            <a:off x="2078038" y="74613"/>
            <a:ext cx="3238500" cy="45720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ctr" defTabSz="927100">
              <a:defRPr sz="2000">
                <a:latin typeface="Times New Roman" pitchFamily="18" charset="0"/>
              </a:defRPr>
            </a:lvl1pPr>
          </a:lstStyle>
          <a:p>
            <a:pPr>
              <a:defRPr/>
            </a:pPr>
            <a:r>
              <a:rPr lang="en-US"/>
              <a:t>CHAPTER  13  Part 1</a:t>
            </a:r>
          </a:p>
        </p:txBody>
      </p:sp>
      <p:sp>
        <p:nvSpPr>
          <p:cNvPr id="3076" name="Rectangle 4"/>
          <p:cNvSpPr>
            <a:spLocks noGrp="1" noChangeArrowheads="1"/>
          </p:cNvSpPr>
          <p:nvPr>
            <p:ph type="sldNum" sz="quarter" idx="3"/>
          </p:nvPr>
        </p:nvSpPr>
        <p:spPr bwMode="auto">
          <a:xfrm>
            <a:off x="2078038" y="9056688"/>
            <a:ext cx="3238500" cy="45720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ctr" defTabSz="927100">
              <a:defRPr sz="1400" b="0">
                <a:latin typeface="Times New Roman" pitchFamily="18" charset="0"/>
              </a:defRPr>
            </a:lvl1pPr>
          </a:lstStyle>
          <a:p>
            <a:pPr>
              <a:defRPr/>
            </a:pPr>
            <a:r>
              <a:rPr lang="en-US"/>
              <a:t>Page </a:t>
            </a:r>
            <a:fld id="{382F820F-EC4E-46C3-9936-A6E3A33B968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254375" y="9148763"/>
            <a:ext cx="765175" cy="255587"/>
          </a:xfrm>
          <a:prstGeom prst="rect">
            <a:avLst/>
          </a:prstGeom>
          <a:noFill/>
          <a:ln w="12700">
            <a:noFill/>
            <a:miter lim="800000"/>
            <a:headEnd/>
            <a:tailEnd/>
          </a:ln>
          <a:effectLst/>
        </p:spPr>
        <p:txBody>
          <a:bodyPr wrap="none" lIns="87312" tIns="44450" rIns="87312" bIns="44450">
            <a:spAutoFit/>
          </a:bodyPr>
          <a:lstStyle/>
          <a:p>
            <a:pPr algn="ctr" defTabSz="868363">
              <a:lnSpc>
                <a:spcPct val="90000"/>
              </a:lnSpc>
              <a:defRPr/>
            </a:pPr>
            <a:r>
              <a:rPr lang="en-US" sz="1200" b="0"/>
              <a:t>Page </a:t>
            </a:r>
            <a:fld id="{AF93F20D-0922-4E8E-868C-4412A8528856}" type="slidenum">
              <a:rPr lang="en-US" sz="1200" b="0"/>
              <a:pPr algn="ctr" defTabSz="868363">
                <a:lnSpc>
                  <a:spcPct val="90000"/>
                </a:lnSpc>
                <a:defRPr/>
              </a:pPr>
              <a:t>‹#›</a:t>
            </a:fld>
            <a:endParaRPr lang="en-US" sz="1200" b="0"/>
          </a:p>
        </p:txBody>
      </p:sp>
      <p:sp>
        <p:nvSpPr>
          <p:cNvPr id="95235" name="Rectangle 3"/>
          <p:cNvSpPr>
            <a:spLocks noGrp="1" noRot="1" noChangeAspect="1" noChangeArrowheads="1" noTextEdit="1"/>
          </p:cNvSpPr>
          <p:nvPr>
            <p:ph type="sldImg" idx="2"/>
          </p:nvPr>
        </p:nvSpPr>
        <p:spPr bwMode="auto">
          <a:xfrm>
            <a:off x="1411288" y="833438"/>
            <a:ext cx="4492625" cy="3370262"/>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74725" y="4564063"/>
            <a:ext cx="5365750" cy="404495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noFill/>
          <a:ln w="9525"/>
        </p:spPr>
        <p:txBody>
          <a:bodyPr/>
          <a:lstStyle/>
          <a:p>
            <a:endParaRPr lang="en-US" smtClean="0"/>
          </a:p>
        </p:txBody>
      </p:sp>
      <p:sp>
        <p:nvSpPr>
          <p:cNvPr id="96259"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noFill/>
          <a:ln w="9525"/>
        </p:spPr>
        <p:txBody>
          <a:bodyPr/>
          <a:lstStyle/>
          <a:p>
            <a:endParaRPr lang="en-US" smtClean="0"/>
          </a:p>
        </p:txBody>
      </p:sp>
      <p:sp>
        <p:nvSpPr>
          <p:cNvPr id="134147" name="Rectangle 3"/>
          <p:cNvSpPr>
            <a:spLocks noGrp="1" noRot="1" noChangeAspect="1" noChangeArrowheads="1" noTextEdit="1"/>
          </p:cNvSpPr>
          <p:nvPr>
            <p:ph type="sldImg"/>
          </p:nvPr>
        </p:nvSpPr>
        <p:spPr>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noFill/>
          <a:ln w="9525"/>
        </p:spPr>
        <p:txBody>
          <a:bodyPr/>
          <a:lstStyle/>
          <a:p>
            <a:endParaRPr lang="en-US" smtClean="0"/>
          </a:p>
        </p:txBody>
      </p:sp>
      <p:sp>
        <p:nvSpPr>
          <p:cNvPr id="157699" name="Rectangle 3"/>
          <p:cNvSpPr>
            <a:spLocks noGrp="1" noRot="1" noChangeAspect="1" noChangeArrowheads="1" noTextEdit="1"/>
          </p:cNvSpPr>
          <p:nvPr>
            <p:ph type="sldImg"/>
          </p:nvPr>
        </p:nvSpPr>
        <p:spPr>
          <a:ln cap="fla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noFill/>
          <a:ln w="9525"/>
        </p:spPr>
        <p:txBody>
          <a:bodyPr/>
          <a:lstStyle/>
          <a:p>
            <a:endParaRPr lang="en-US" smtClean="0"/>
          </a:p>
        </p:txBody>
      </p:sp>
      <p:sp>
        <p:nvSpPr>
          <p:cNvPr id="160771" name="Rectangle 3"/>
          <p:cNvSpPr>
            <a:spLocks noGrp="1" noRot="1" noChangeAspect="1" noChangeArrowheads="1" noTextEdit="1"/>
          </p:cNvSpPr>
          <p:nvPr>
            <p:ph type="sldImg"/>
          </p:nvPr>
        </p:nvSpPr>
        <p:spPr>
          <a:ln cap="flat"/>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noFill/>
          <a:ln w="9525"/>
        </p:spPr>
        <p:txBody>
          <a:bodyPr/>
          <a:lstStyle/>
          <a:p>
            <a:endParaRPr lang="en-US" smtClean="0"/>
          </a:p>
        </p:txBody>
      </p:sp>
      <p:sp>
        <p:nvSpPr>
          <p:cNvPr id="161795" name="Rectangle 3"/>
          <p:cNvSpPr>
            <a:spLocks noGrp="1" noRot="1" noChangeAspect="1" noChangeArrowheads="1" noTextEdit="1"/>
          </p:cNvSpPr>
          <p:nvPr>
            <p:ph type="sldImg"/>
          </p:nvPr>
        </p:nvSpPr>
        <p:spPr>
          <a:ln cap="flat"/>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noFill/>
          <a:ln w="9525"/>
        </p:spPr>
        <p:txBody>
          <a:bodyPr/>
          <a:lstStyle/>
          <a:p>
            <a:endParaRPr lang="en-US" smtClean="0"/>
          </a:p>
        </p:txBody>
      </p:sp>
      <p:sp>
        <p:nvSpPr>
          <p:cNvPr id="162819" name="Rectangle 3"/>
          <p:cNvSpPr>
            <a:spLocks noGrp="1" noRot="1" noChangeAspect="1" noChangeArrowheads="1" noTextEdit="1"/>
          </p:cNvSpPr>
          <p:nvPr>
            <p:ph type="sldImg"/>
          </p:nvPr>
        </p:nvSpPr>
        <p:spPr>
          <a:ln cap="flat"/>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noFill/>
          <a:ln w="9525"/>
        </p:spPr>
        <p:txBody>
          <a:bodyPr/>
          <a:lstStyle/>
          <a:p>
            <a:endParaRPr lang="en-US" smtClean="0"/>
          </a:p>
        </p:txBody>
      </p:sp>
      <p:sp>
        <p:nvSpPr>
          <p:cNvPr id="163843" name="Rectangle 3"/>
          <p:cNvSpPr>
            <a:spLocks noGrp="1" noRot="1" noChangeAspect="1" noChangeArrowheads="1" noTextEdit="1"/>
          </p:cNvSpPr>
          <p:nvPr>
            <p:ph type="sldImg"/>
          </p:nvPr>
        </p:nvSpPr>
        <p:spPr>
          <a:ln cap="flat"/>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noFill/>
          <a:ln w="9525"/>
        </p:spPr>
        <p:txBody>
          <a:bodyPr/>
          <a:lstStyle/>
          <a:p>
            <a:endParaRPr lang="en-US" smtClean="0"/>
          </a:p>
        </p:txBody>
      </p:sp>
      <p:sp>
        <p:nvSpPr>
          <p:cNvPr id="164867" name="Rectangle 3"/>
          <p:cNvSpPr>
            <a:spLocks noGrp="1" noRot="1" noChangeAspect="1" noChangeArrowheads="1" noTextEdit="1"/>
          </p:cNvSpPr>
          <p:nvPr>
            <p:ph type="sldImg"/>
          </p:nvPr>
        </p:nvSpPr>
        <p:spPr>
          <a:ln cap="flat"/>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noFill/>
          <a:ln w="9525"/>
        </p:spPr>
        <p:txBody>
          <a:bodyPr/>
          <a:lstStyle/>
          <a:p>
            <a:endParaRPr lang="en-US" smtClean="0"/>
          </a:p>
        </p:txBody>
      </p:sp>
      <p:sp>
        <p:nvSpPr>
          <p:cNvPr id="165891"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noFill/>
          <a:ln w="9525"/>
        </p:spPr>
        <p:txBody>
          <a:bodyPr/>
          <a:lstStyle/>
          <a:p>
            <a:endParaRPr lang="en-US" smtClean="0"/>
          </a:p>
        </p:txBody>
      </p:sp>
      <p:sp>
        <p:nvSpPr>
          <p:cNvPr id="172035" name="Rectangle 3"/>
          <p:cNvSpPr>
            <a:spLocks noGrp="1" noRot="1" noChangeAspect="1" noChangeArrowheads="1" noTextEdit="1"/>
          </p:cNvSpPr>
          <p:nvPr>
            <p:ph type="sldImg"/>
          </p:nvPr>
        </p:nvSpPr>
        <p:spPr>
          <a:ln cap="flat"/>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noFill/>
          <a:ln w="9525"/>
        </p:spPr>
        <p:txBody>
          <a:bodyPr/>
          <a:lstStyle/>
          <a:p>
            <a:endParaRPr lang="en-US" smtClean="0"/>
          </a:p>
        </p:txBody>
      </p:sp>
      <p:sp>
        <p:nvSpPr>
          <p:cNvPr id="174083" name="Rectangle 3"/>
          <p:cNvSpPr>
            <a:spLocks noGrp="1" noRot="1" noChangeAspect="1" noChangeArrowheads="1" noTextEdit="1"/>
          </p:cNvSpPr>
          <p:nvPr>
            <p:ph type="sldImg"/>
          </p:nvPr>
        </p:nvSpPr>
        <p:spPr>
          <a:ln cap="flat"/>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noFill/>
          <a:ln w="9525"/>
        </p:spPr>
        <p:txBody>
          <a:bodyPr/>
          <a:lstStyle/>
          <a:p>
            <a:endParaRPr lang="en-US" smtClean="0"/>
          </a:p>
        </p:txBody>
      </p:sp>
      <p:sp>
        <p:nvSpPr>
          <p:cNvPr id="179203" name="Rectangle 3"/>
          <p:cNvSpPr>
            <a:spLocks noGrp="1" noRot="1" noChangeAspect="1" noChangeArrowheads="1" noTextEdit="1"/>
          </p:cNvSpPr>
          <p:nvPr>
            <p:ph type="sldImg"/>
          </p:nvPr>
        </p:nvSpPr>
        <p:spPr>
          <a:ln cap="flat"/>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noFill/>
          <a:ln w="9525"/>
        </p:spPr>
        <p:txBody>
          <a:bodyPr/>
          <a:lstStyle/>
          <a:p>
            <a:endParaRPr lang="en-US" smtClean="0"/>
          </a:p>
        </p:txBody>
      </p:sp>
      <p:sp>
        <p:nvSpPr>
          <p:cNvPr id="183299" name="Rectangle 3"/>
          <p:cNvSpPr>
            <a:spLocks noGrp="1" noRot="1" noChangeAspect="1" noChangeArrowheads="1" noTextEdit="1"/>
          </p:cNvSpPr>
          <p:nvPr>
            <p:ph type="sldImg"/>
          </p:nvPr>
        </p:nvSpPr>
        <p:spPr>
          <a:ln cap="flat"/>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noFill/>
          <a:ln w="9525"/>
        </p:spPr>
        <p:txBody>
          <a:bodyPr/>
          <a:lstStyle/>
          <a:p>
            <a:endParaRPr lang="en-US" smtClean="0"/>
          </a:p>
        </p:txBody>
      </p:sp>
      <p:sp>
        <p:nvSpPr>
          <p:cNvPr id="184323" name="Rectangle 3"/>
          <p:cNvSpPr>
            <a:spLocks noGrp="1" noRot="1" noChangeAspect="1" noChangeArrowheads="1" noTextEdit="1"/>
          </p:cNvSpPr>
          <p:nvPr>
            <p:ph type="sldImg"/>
          </p:nvPr>
        </p:nvSpPr>
        <p:spPr>
          <a:ln cap="flat"/>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noFill/>
          <a:ln w="9525"/>
        </p:spPr>
        <p:txBody>
          <a:bodyPr/>
          <a:lstStyle/>
          <a:p>
            <a:endParaRPr lang="en-US" smtClean="0"/>
          </a:p>
        </p:txBody>
      </p:sp>
      <p:sp>
        <p:nvSpPr>
          <p:cNvPr id="185347" name="Rectangle 3"/>
          <p:cNvSpPr>
            <a:spLocks noGrp="1" noRot="1" noChangeAspect="1" noChangeArrowheads="1" noTextEdit="1"/>
          </p:cNvSpPr>
          <p:nvPr>
            <p:ph type="sldImg"/>
          </p:nvPr>
        </p:nvSpPr>
        <p:spPr>
          <a:ln cap="flat"/>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noFill/>
          <a:ln w="9525"/>
        </p:spPr>
        <p:txBody>
          <a:bodyPr/>
          <a:lstStyle/>
          <a:p>
            <a:endParaRPr lang="en-US" smtClean="0"/>
          </a:p>
        </p:txBody>
      </p:sp>
      <p:sp>
        <p:nvSpPr>
          <p:cNvPr id="186371"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Rot="1" noChangeAspect="1" noChangeArrowheads="1" noTextEdit="1"/>
          </p:cNvSpPr>
          <p:nvPr>
            <p:ph type="sldImg"/>
          </p:nvPr>
        </p:nvSpPr>
        <p:spPr>
          <a:ln/>
        </p:spPr>
      </p:sp>
      <p:sp>
        <p:nvSpPr>
          <p:cNvPr id="187395" name="Rectangle 1027"/>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8534400" y="6494463"/>
            <a:ext cx="460375" cy="363537"/>
          </a:xfrm>
          <a:prstGeom prst="rect">
            <a:avLst/>
          </a:prstGeom>
          <a:noFill/>
          <a:ln w="12700">
            <a:noFill/>
            <a:miter lim="800000"/>
            <a:headEnd/>
            <a:tailEnd/>
          </a:ln>
          <a:effectLst/>
        </p:spPr>
        <p:txBody>
          <a:bodyPr wrap="none" lIns="90488" tIns="44450" rIns="90488" bIns="44450">
            <a:spAutoFit/>
          </a:bodyPr>
          <a:lstStyle/>
          <a:p>
            <a:pPr>
              <a:defRPr/>
            </a:pPr>
            <a:fld id="{81EC10F7-1973-4CD8-A551-2A3076ABBC40}" type="slidenum">
              <a:rPr lang="en-US">
                <a:latin typeface="FEBTechnical" charset="0"/>
              </a:rPr>
              <a:pPr>
                <a:defRPr/>
              </a:pPr>
              <a:t>‹#›</a:t>
            </a:fld>
            <a:endParaRPr lang="en-US">
              <a:latin typeface="FEBTechnical" charset="0"/>
            </a:endParaRPr>
          </a:p>
        </p:txBody>
      </p:sp>
      <p:sp>
        <p:nvSpPr>
          <p:cNvPr id="531458" name="Rectangle 2"/>
          <p:cNvSpPr>
            <a:spLocks noGrp="1" noChangeArrowheads="1"/>
          </p:cNvSpPr>
          <p:nvPr>
            <p:ph type="ctrTitle"/>
          </p:nvPr>
        </p:nvSpPr>
        <p:spPr>
          <a:xfrm>
            <a:off x="762000" y="304800"/>
            <a:ext cx="7772400" cy="1470025"/>
          </a:xfrm>
        </p:spPr>
        <p:txBody>
          <a:bodyPr/>
          <a:lstStyle>
            <a:lvl1pPr>
              <a:defRPr/>
            </a:lvl1pPr>
          </a:lstStyle>
          <a:p>
            <a:r>
              <a:rPr lang="en-US"/>
              <a:t>Click to edit Master title style</a:t>
            </a:r>
          </a:p>
        </p:txBody>
      </p:sp>
      <p:sp>
        <p:nvSpPr>
          <p:cNvPr id="531459" name="Rectangle 3"/>
          <p:cNvSpPr>
            <a:spLocks noGrp="1" noChangeArrowheads="1"/>
          </p:cNvSpPr>
          <p:nvPr>
            <p:ph type="subTitle" idx="1"/>
          </p:nvPr>
        </p:nvSpPr>
        <p:spPr>
          <a:xfrm>
            <a:off x="457200" y="1981200"/>
            <a:ext cx="8458200" cy="4419600"/>
          </a:xfrm>
        </p:spPr>
        <p:txBody>
          <a:bodyPr/>
          <a:lstStyle>
            <a:lvl1pPr marL="0" indent="0" algn="ctr">
              <a:buFontTx/>
              <a:buNone/>
              <a:defRPr/>
            </a:lvl1pPr>
          </a:lstStyle>
          <a:p>
            <a:r>
              <a:rPr lang="en-US"/>
              <a:t>Click to edit Master subtitle style</a:t>
            </a:r>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790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219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EB9FE"/>
            </a:gs>
            <a:gs pos="100000">
              <a:srgbClr val="FFFFFF"/>
            </a:gs>
          </a:gsLst>
          <a:lin ang="5400000" scaled="1"/>
        </a:grad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bwMode="auto">
          <a:xfrm>
            <a:off x="990600" y="304800"/>
            <a:ext cx="7162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2051" name="Rectangle 3"/>
          <p:cNvSpPr>
            <a:spLocks noGrp="1" noChangeArrowheads="1"/>
          </p:cNvSpPr>
          <p:nvPr>
            <p:ph type="body" idx="1"/>
          </p:nvPr>
        </p:nvSpPr>
        <p:spPr bwMode="auto">
          <a:xfrm>
            <a:off x="990600" y="19812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6340" name="Rectangle 4"/>
          <p:cNvSpPr>
            <a:spLocks noChangeArrowheads="1"/>
          </p:cNvSpPr>
          <p:nvPr/>
        </p:nvSpPr>
        <p:spPr bwMode="auto">
          <a:xfrm>
            <a:off x="8534400" y="6324600"/>
            <a:ext cx="460375" cy="363538"/>
          </a:xfrm>
          <a:prstGeom prst="rect">
            <a:avLst/>
          </a:prstGeom>
          <a:noFill/>
          <a:ln w="12700">
            <a:noFill/>
            <a:miter lim="800000"/>
            <a:headEnd/>
            <a:tailEnd/>
          </a:ln>
          <a:effectLst/>
        </p:spPr>
        <p:txBody>
          <a:bodyPr wrap="none" lIns="90488" tIns="44450" rIns="90488" bIns="44450">
            <a:spAutoFit/>
          </a:bodyPr>
          <a:lstStyle/>
          <a:p>
            <a:pPr>
              <a:defRPr/>
            </a:pPr>
            <a:fld id="{98B92C24-8B5F-4F66-91B4-2D332DEE1A04}" type="slidenum">
              <a:rPr lang="en-US">
                <a:latin typeface="FEBTechnical" charset="0"/>
              </a:rPr>
              <a:pPr>
                <a:defRPr/>
              </a:pPr>
              <a:t>‹#›</a:t>
            </a:fld>
            <a:endParaRPr lang="en-US">
              <a:latin typeface="FEBTechnical" charset="0"/>
            </a:endParaRPr>
          </a:p>
        </p:txBody>
      </p:sp>
    </p:spTree>
  </p:cSld>
  <p:clrMap bg1="lt1" tx1="dk1" bg2="lt2" tx2="dk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blinds dir="vert"/>
  </p:transition>
  <p:txStyles>
    <p:titleStyle>
      <a:lvl1pPr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2pPr>
      <a:lvl3pPr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3pPr>
      <a:lvl4pPr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4pPr>
      <a:lvl5pPr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5pPr>
      <a:lvl6pPr marL="457200"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6pPr>
      <a:lvl7pPr marL="914400"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7pPr>
      <a:lvl8pPr marL="1371600"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8pPr>
      <a:lvl9pPr marL="1828800" algn="ctr" rtl="0" eaLnBrk="0" fontAlgn="base" hangingPunct="0">
        <a:lnSpc>
          <a:spcPct val="90000"/>
        </a:lnSpc>
        <a:spcBef>
          <a:spcPct val="0"/>
        </a:spcBef>
        <a:spcAft>
          <a:spcPct val="0"/>
        </a:spcAft>
        <a:defRPr sz="3600" b="1">
          <a:solidFill>
            <a:schemeClr val="tx2"/>
          </a:solidFill>
          <a:effectLst>
            <a:outerShdw blurRad="38100" dist="38100" dir="2700000" algn="tl">
              <a:srgbClr val="FFFFFF"/>
            </a:outerShdw>
          </a:effectLst>
          <a:latin typeface="Arial"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8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8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8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8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8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8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8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8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JIM-PC\JDF%20Lectures\Chem%20202\MEDIA\CH13_MED\13M04AN1.AVI" TargetMode="External"/><Relationship Id="rId5" Type="http://schemas.openxmlformats.org/officeDocument/2006/relationships/image" Target="../media/image7.png"/><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JIM-PC\JDF%20Lectures\Chem%20202\MEDIA\CH13_MED\13M04AN2.AVI" TargetMode="Externa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file:///\\JIM-PC\JDF%20Lectures\Chem%20202\MEDIA\CH13_MED\13S06AN1.AVI"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file:///\\JIM-PC\JDF%20Lectures\Chem%20202\MEDIA\CH13_MED\13M07AN2.AVI" TargetMode="External"/><Relationship Id="rId5" Type="http://schemas.openxmlformats.org/officeDocument/2006/relationships/image" Target="../media/image30.png"/><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file:///\\JIM-PC\JDF%20Lectures\Chem%20202\MEDIA\CH13_MED\13M07AN1.AVI" TargetMode="Externa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ideo" Target="file:///\\JIM-PC\JDF%20Lectures\Chem%20202\MEDIA\CH13_MED\13M05AN2.AVI" TargetMode="Externa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ideo" Target="file:///\\JIM-PC\JDF%20Lectures\Chem%20202\MEDIA\CH13_MED\13M05AN3.AVI" TargetMode="Externa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ideo" Target="file:///\\JIM-PC\JDF%20Lectures\Chem%20202\MEDIA\CH13_MED\13M05AN1.AVI" TargetMode="Externa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ideo" Target="file:///\\JIM-PC\JDF%20Lectures\Chem%20202\MEDIA\CH13_MED\13M02AN1.AVI" TargetMode="Externa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ideo" Target="file:///\\JIM-PC\JDF%20Lectures\Chem%20202\MEDIA\CH13_MED\13M08AN1.AVI" TargetMode="External"/><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ideo" Target="file:///\\JIM-PC\JDF%20Lectures\Chem%20202\MEDIA\CH13_MED\13M09AN1.AVI" TargetMode="External"/><Relationship Id="rId5" Type="http://schemas.openxmlformats.org/officeDocument/2006/relationships/image" Target="../media/image44.png"/><Relationship Id="rId4" Type="http://schemas.openxmlformats.org/officeDocument/2006/relationships/slide" Target="slide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ideo" Target="file:///\\JIM-PC\JDF%20Lectures\Chem%20202\MEDIA\CH13_MED\13M09AN1.AVI" TargetMode="Externa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JIM-PC\JDF%20Lectures\Chem%20202\MEDIA\CH13_MED\13M10AN2.AVI" TargetMode="External"/><Relationship Id="rId1" Type="http://schemas.openxmlformats.org/officeDocument/2006/relationships/video" Target="file:///\\JIM-PC\JDF%20Lectures\Chem%20202\MEDIA\CH13_MED\13M10AN1.AVI" TargetMode="Externa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ideo" Target="file:///\\JIM-PC\JDF%20Lectures\Chem%20202\MEDIA\CH13_MED\13P10VD1.AVI" TargetMode="Externa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ideo" Target="file:///\\JIM-PC\JDF%20Lectures\Chem%20202\MEDIA\CH13_MED\13M18VD1.AVI" TargetMode="External"/><Relationship Id="rId4" Type="http://schemas.openxmlformats.org/officeDocument/2006/relationships/image" Target="../media/image5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ideo" Target="file:///\\JIM-PC\JDF%20Lectures\Chem%20202\MEDIA\CH13_MED\13M11AN1.AVI" TargetMode="External"/><Relationship Id="rId4" Type="http://schemas.openxmlformats.org/officeDocument/2006/relationships/image" Target="../media/image54.png"/></Relationships>
</file>

<file path=ppt/slides/_rels/slide8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ideo" Target="file:///\\JIM-PC\JDF%20Lectures\Chem%20202\MEDIA\CH13_MED\13M11AN1.AVI" TargetMode="Externa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2550" y="82550"/>
            <a:ext cx="8978900" cy="6692900"/>
          </a:xfrm>
          <a:prstGeom prst="rect">
            <a:avLst/>
          </a:prstGeom>
          <a:noFill/>
          <a:ln w="12700">
            <a:solidFill>
              <a:schemeClr val="tx1"/>
            </a:solidFill>
            <a:miter lim="800000"/>
            <a:headEnd/>
            <a:tailEnd/>
          </a:ln>
        </p:spPr>
        <p:txBody>
          <a:bodyPr wrap="none" anchor="ctr"/>
          <a:lstStyle/>
          <a:p>
            <a:endParaRPr lang="en-US"/>
          </a:p>
        </p:txBody>
      </p:sp>
      <p:pic>
        <p:nvPicPr>
          <p:cNvPr id="4099" name="Picture 4"/>
          <p:cNvPicPr>
            <a:picLocks noChangeArrowheads="1"/>
          </p:cNvPicPr>
          <p:nvPr/>
        </p:nvPicPr>
        <p:blipFill>
          <a:blip r:embed="rId3" cstate="print"/>
          <a:srcRect l="7559"/>
          <a:stretch>
            <a:fillRect/>
          </a:stretch>
        </p:blipFill>
        <p:spPr bwMode="auto">
          <a:xfrm>
            <a:off x="762000" y="1447800"/>
            <a:ext cx="7454900" cy="4743450"/>
          </a:xfrm>
          <a:prstGeom prst="rect">
            <a:avLst/>
          </a:prstGeom>
          <a:noFill/>
          <a:ln w="12700">
            <a:noFill/>
            <a:miter lim="800000"/>
            <a:headEnd/>
            <a:tailEnd/>
          </a:ln>
        </p:spPr>
      </p:pic>
      <p:sp>
        <p:nvSpPr>
          <p:cNvPr id="288771" name="Rectangle 3"/>
          <p:cNvSpPr>
            <a:spLocks noGrp="1" noChangeArrowheads="1"/>
          </p:cNvSpPr>
          <p:nvPr>
            <p:ph type="title"/>
          </p:nvPr>
        </p:nvSpPr>
        <p:spPr>
          <a:xfrm>
            <a:off x="304800" y="152400"/>
            <a:ext cx="8382000" cy="1371600"/>
          </a:xfrm>
        </p:spPr>
        <p:txBody>
          <a:bodyPr/>
          <a:lstStyle/>
          <a:p>
            <a:pPr>
              <a:defRPr/>
            </a:pPr>
            <a:r>
              <a:rPr lang="en-US" smtClean="0"/>
              <a:t>INTERMOLECULAR FORCES</a:t>
            </a:r>
            <a:br>
              <a:rPr lang="en-US" smtClean="0"/>
            </a:br>
            <a:r>
              <a:rPr lang="en-US" smtClean="0"/>
              <a:t>Chapter 13</a:t>
            </a:r>
            <a:endParaRPr lang="en-US" smtClean="0">
              <a:solidFill>
                <a:srgbClr val="FAFD00"/>
              </a:solidFill>
              <a:effectLst>
                <a:outerShdw blurRad="38100" dist="38100" dir="2700000" algn="tl">
                  <a:srgbClr val="000000"/>
                </a:outerShdw>
              </a:effectLst>
            </a:endParaRPr>
          </a:p>
        </p:txBody>
      </p:sp>
      <p:sp>
        <p:nvSpPr>
          <p:cNvPr id="288775" name="Rectangle 7"/>
          <p:cNvSpPr>
            <a:spLocks noChangeArrowheads="1"/>
          </p:cNvSpPr>
          <p:nvPr/>
        </p:nvSpPr>
        <p:spPr bwMode="auto">
          <a:xfrm>
            <a:off x="5867400" y="5486400"/>
            <a:ext cx="2514600" cy="990600"/>
          </a:xfrm>
          <a:prstGeom prst="rect">
            <a:avLst/>
          </a:prstGeom>
          <a:noFill/>
          <a:ln w="12700">
            <a:noFill/>
            <a:miter lim="800000"/>
            <a:headEnd/>
            <a:tailEnd/>
          </a:ln>
        </p:spPr>
        <p:txBody>
          <a:bodyPr lIns="90488" tIns="44450" rIns="90488" bIns="44450"/>
          <a:lstStyle/>
          <a:p>
            <a:pPr algn="ctr">
              <a:lnSpc>
                <a:spcPct val="90000"/>
              </a:lnSpc>
              <a:spcBef>
                <a:spcPct val="30000"/>
              </a:spcBef>
              <a:buSzPct val="100000"/>
            </a:pPr>
            <a:r>
              <a:rPr lang="en-US" sz="2400" b="0">
                <a:solidFill>
                  <a:schemeClr val="bg1"/>
                </a:solidFill>
              </a:rPr>
              <a:t>1-15  +  all bold numbered problems</a:t>
            </a:r>
            <a:endParaRPr lang="en-US" sz="2800" b="0">
              <a:solidFill>
                <a:schemeClr val="bg1"/>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88775"/>
                                        </p:tgtEl>
                                        <p:attrNameLst>
                                          <p:attrName>style.visibility</p:attrName>
                                        </p:attrNameLst>
                                      </p:cBhvr>
                                      <p:to>
                                        <p:strVal val="visible"/>
                                      </p:to>
                                    </p:set>
                                    <p:anim calcmode="lin" valueType="num">
                                      <p:cBhvr>
                                        <p:cTn id="7" dur="5000" fill="hold"/>
                                        <p:tgtEl>
                                          <p:spTgt spid="288775"/>
                                        </p:tgtEl>
                                        <p:attrNameLst>
                                          <p:attrName>ppt_w</p:attrName>
                                        </p:attrNameLst>
                                      </p:cBhvr>
                                      <p:tavLst>
                                        <p:tav tm="0" fmla="#ppt_w*sin(2.5*pi*$)">
                                          <p:val>
                                            <p:fltVal val="0"/>
                                          </p:val>
                                        </p:tav>
                                        <p:tav tm="100000">
                                          <p:val>
                                            <p:fltVal val="1"/>
                                          </p:val>
                                        </p:tav>
                                      </p:tavLst>
                                    </p:anim>
                                    <p:anim calcmode="lin" valueType="num">
                                      <p:cBhvr>
                                        <p:cTn id="8" dur="5000" fill="hold"/>
                                        <p:tgtEl>
                                          <p:spTgt spid="2887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838200" y="228600"/>
            <a:ext cx="7162800" cy="1600200"/>
          </a:xfrm>
          <a:effectLst>
            <a:outerShdw dist="35921" dir="2700000" algn="ctr" rotWithShape="0">
              <a:schemeClr val="bg2"/>
            </a:outerShdw>
          </a:effectLst>
        </p:spPr>
        <p:txBody>
          <a:bodyPr/>
          <a:lstStyle/>
          <a:p>
            <a:pPr>
              <a:defRPr/>
            </a:pPr>
            <a:r>
              <a:rPr lang="en-US" sz="4400" smtClean="0">
                <a:solidFill>
                  <a:srgbClr val="00279F"/>
                </a:solidFill>
                <a:effectLst>
                  <a:outerShdw blurRad="38100" dist="38100" dir="2700000" algn="tl">
                    <a:srgbClr val="000000"/>
                  </a:outerShdw>
                </a:effectLst>
              </a:rPr>
              <a:t>Intermolecular Forces</a:t>
            </a:r>
            <a:br>
              <a:rPr lang="en-US" sz="4400" smtClean="0">
                <a:solidFill>
                  <a:srgbClr val="00279F"/>
                </a:solidFill>
                <a:effectLst>
                  <a:outerShdw blurRad="38100" dist="38100" dir="2700000" algn="tl">
                    <a:srgbClr val="000000"/>
                  </a:outerShdw>
                </a:effectLst>
              </a:rPr>
            </a:br>
            <a:r>
              <a:rPr lang="en-US" sz="4400" smtClean="0">
                <a:solidFill>
                  <a:srgbClr val="00279F"/>
                </a:solidFill>
                <a:effectLst>
                  <a:outerShdw blurRad="38100" dist="38100" dir="2700000" algn="tl">
                    <a:srgbClr val="000000"/>
                  </a:outerShdw>
                </a:effectLst>
              </a:rPr>
              <a:t>Ion-Ion Forces</a:t>
            </a:r>
          </a:p>
        </p:txBody>
      </p:sp>
      <p:sp>
        <p:nvSpPr>
          <p:cNvPr id="292867" name="Rectangle 3"/>
          <p:cNvSpPr>
            <a:spLocks noGrp="1" noChangeArrowheads="1"/>
          </p:cNvSpPr>
          <p:nvPr>
            <p:ph type="body" idx="1"/>
          </p:nvPr>
        </p:nvSpPr>
        <p:spPr>
          <a:xfrm>
            <a:off x="609600" y="1981200"/>
            <a:ext cx="3962400" cy="4343400"/>
          </a:xfrm>
          <a:noFill/>
        </p:spPr>
        <p:txBody>
          <a:bodyPr/>
          <a:lstStyle/>
          <a:p>
            <a:pPr>
              <a:lnSpc>
                <a:spcPct val="80000"/>
              </a:lnSpc>
              <a:buFontTx/>
              <a:buNone/>
            </a:pPr>
            <a:r>
              <a:rPr lang="en-US" sz="3200" smtClean="0"/>
              <a:t>Na</a:t>
            </a:r>
            <a:r>
              <a:rPr lang="en-US" sz="3200" baseline="30000" smtClean="0"/>
              <a:t>+</a:t>
            </a:r>
            <a:r>
              <a:rPr lang="en-US" sz="3200" smtClean="0"/>
              <a:t>  —  Cl</a:t>
            </a:r>
            <a:r>
              <a:rPr lang="en-US" sz="3200" baseline="30000" smtClean="0"/>
              <a:t>-</a:t>
            </a:r>
            <a:r>
              <a:rPr lang="en-US" sz="3200" smtClean="0"/>
              <a:t> in salt.</a:t>
            </a:r>
          </a:p>
          <a:p>
            <a:pPr>
              <a:lnSpc>
                <a:spcPct val="80000"/>
              </a:lnSpc>
              <a:buFontTx/>
              <a:buNone/>
            </a:pPr>
            <a:r>
              <a:rPr lang="en-US" sz="3200" smtClean="0"/>
              <a:t>These are the strongest forces. </a:t>
            </a:r>
          </a:p>
          <a:p>
            <a:pPr>
              <a:lnSpc>
                <a:spcPct val="80000"/>
              </a:lnSpc>
              <a:buFontTx/>
              <a:buNone/>
            </a:pPr>
            <a:r>
              <a:rPr lang="en-US" sz="3200" smtClean="0"/>
              <a:t>Lead to solids with high melting temperatures.</a:t>
            </a:r>
          </a:p>
          <a:p>
            <a:pPr>
              <a:lnSpc>
                <a:spcPct val="80000"/>
              </a:lnSpc>
              <a:buFontTx/>
              <a:buNone/>
            </a:pPr>
            <a:r>
              <a:rPr lang="en-US" sz="3200" smtClean="0"/>
              <a:t>NaCl, mp = 800 </a:t>
            </a:r>
            <a:r>
              <a:rPr lang="en-US" sz="3200" baseline="30000" smtClean="0"/>
              <a:t>o</a:t>
            </a:r>
            <a:r>
              <a:rPr lang="en-US" sz="3200" smtClean="0"/>
              <a:t>C</a:t>
            </a:r>
          </a:p>
          <a:p>
            <a:pPr>
              <a:lnSpc>
                <a:spcPct val="80000"/>
              </a:lnSpc>
              <a:buFontTx/>
              <a:buNone/>
            </a:pPr>
            <a:r>
              <a:rPr lang="en-US" sz="3200" smtClean="0"/>
              <a:t>MgO, mp = 2800 </a:t>
            </a:r>
            <a:r>
              <a:rPr lang="en-US" sz="3200" baseline="30000" smtClean="0"/>
              <a:t>o</a:t>
            </a:r>
            <a:r>
              <a:rPr lang="en-US" sz="3200" smtClean="0"/>
              <a:t>C</a:t>
            </a:r>
            <a:endParaRPr lang="en-US" smtClean="0"/>
          </a:p>
        </p:txBody>
      </p:sp>
      <p:pic>
        <p:nvPicPr>
          <p:cNvPr id="292868" name="Picture 4"/>
          <p:cNvPicPr>
            <a:picLocks noChangeArrowheads="1"/>
          </p:cNvPicPr>
          <p:nvPr/>
        </p:nvPicPr>
        <p:blipFill>
          <a:blip r:embed="rId3" cstate="print"/>
          <a:srcRect/>
          <a:stretch>
            <a:fillRect/>
          </a:stretch>
        </p:blipFill>
        <p:spPr bwMode="auto">
          <a:xfrm>
            <a:off x="4641850" y="2270125"/>
            <a:ext cx="3968750" cy="3444875"/>
          </a:xfrm>
          <a:prstGeom prst="rect">
            <a:avLst/>
          </a:prstGeom>
          <a:noFill/>
          <a:ln w="50800">
            <a:noFill/>
            <a:miter lim="800000"/>
            <a:headEnd/>
            <a:tailEnd/>
          </a:ln>
          <a:effectLst>
            <a:outerShdw dist="107763" dir="2700000" algn="ctr" rotWithShape="0">
              <a:schemeClr val="bg2"/>
            </a:outerShd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wipe(up)">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wipe(up)">
                                      <p:cBhvr>
                                        <p:cTn id="12" dur="500"/>
                                        <p:tgtEl>
                                          <p:spTgt spid="292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2867">
                                            <p:txEl>
                                              <p:pRg st="2" end="2"/>
                                            </p:txEl>
                                          </p:spTgt>
                                        </p:tgtEl>
                                        <p:attrNameLst>
                                          <p:attrName>style.visibility</p:attrName>
                                        </p:attrNameLst>
                                      </p:cBhvr>
                                      <p:to>
                                        <p:strVal val="visible"/>
                                      </p:to>
                                    </p:set>
                                    <p:animEffect transition="in" filter="wipe(up)">
                                      <p:cBhvr>
                                        <p:cTn id="17" dur="500"/>
                                        <p:tgtEl>
                                          <p:spTgt spid="292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2867">
                                            <p:txEl>
                                              <p:pRg st="3" end="3"/>
                                            </p:txEl>
                                          </p:spTgt>
                                        </p:tgtEl>
                                        <p:attrNameLst>
                                          <p:attrName>style.visibility</p:attrName>
                                        </p:attrNameLst>
                                      </p:cBhvr>
                                      <p:to>
                                        <p:strVal val="visible"/>
                                      </p:to>
                                    </p:set>
                                    <p:animEffect transition="in" filter="wipe(up)">
                                      <p:cBhvr>
                                        <p:cTn id="22" dur="500"/>
                                        <p:tgtEl>
                                          <p:spTgt spid="292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2867">
                                            <p:txEl>
                                              <p:pRg st="4" end="4"/>
                                            </p:txEl>
                                          </p:spTgt>
                                        </p:tgtEl>
                                        <p:attrNameLst>
                                          <p:attrName>style.visibility</p:attrName>
                                        </p:attrNameLst>
                                      </p:cBhvr>
                                      <p:to>
                                        <p:strVal val="visible"/>
                                      </p:to>
                                    </p:set>
                                    <p:animEffect transition="in" filter="wipe(up)">
                                      <p:cBhvr>
                                        <p:cTn id="27" dur="500"/>
                                        <p:tgtEl>
                                          <p:spTgt spid="292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2868"/>
                                        </p:tgtEl>
                                        <p:attrNameLst>
                                          <p:attrName>style.visibility</p:attrName>
                                        </p:attrNameLst>
                                      </p:cBhvr>
                                      <p:to>
                                        <p:strVal val="visible"/>
                                      </p:to>
                                    </p:set>
                                    <p:animEffect transition="in" filter="wipe(up)">
                                      <p:cBhvr>
                                        <p:cTn id="32" dur="500"/>
                                        <p:tgtEl>
                                          <p:spTgt spid="29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3938" name="Rectangle 1026"/>
          <p:cNvSpPr>
            <a:spLocks noGrp="1" noChangeArrowheads="1"/>
          </p:cNvSpPr>
          <p:nvPr>
            <p:ph type="title"/>
          </p:nvPr>
        </p:nvSpPr>
        <p:spPr>
          <a:xfrm>
            <a:off x="609600" y="228600"/>
            <a:ext cx="8077200" cy="609600"/>
          </a:xfrm>
        </p:spPr>
        <p:txBody>
          <a:bodyPr/>
          <a:lstStyle/>
          <a:p>
            <a:pPr>
              <a:defRPr/>
            </a:pPr>
            <a:r>
              <a:rPr lang="en-US" sz="4400" smtClean="0"/>
              <a:t>Ion - Dipole Forces</a:t>
            </a:r>
            <a:endParaRPr lang="en-US" b="0" smtClean="0"/>
          </a:p>
        </p:txBody>
      </p:sp>
      <p:sp>
        <p:nvSpPr>
          <p:cNvPr id="423939" name="Rectangle 1027"/>
          <p:cNvSpPr>
            <a:spLocks noGrp="1" noChangeArrowheads="1"/>
          </p:cNvSpPr>
          <p:nvPr>
            <p:ph type="body" idx="1"/>
          </p:nvPr>
        </p:nvSpPr>
        <p:spPr>
          <a:xfrm>
            <a:off x="762000" y="914400"/>
            <a:ext cx="7924800" cy="5410200"/>
          </a:xfrm>
        </p:spPr>
        <p:txBody>
          <a:bodyPr/>
          <a:lstStyle/>
          <a:p>
            <a:pPr>
              <a:lnSpc>
                <a:spcPct val="80000"/>
              </a:lnSpc>
            </a:pPr>
            <a:r>
              <a:rPr lang="en-US" smtClean="0"/>
              <a:t>Ion - dipole forces exist between ions and polar molecules.  </a:t>
            </a:r>
          </a:p>
          <a:p>
            <a:pPr>
              <a:lnSpc>
                <a:spcPct val="80000"/>
              </a:lnSpc>
            </a:pPr>
            <a:r>
              <a:rPr lang="en-US" smtClean="0"/>
              <a:t>The magnitude of these forces increases as:</a:t>
            </a:r>
          </a:p>
          <a:p>
            <a:pPr lvl="1">
              <a:lnSpc>
                <a:spcPct val="80000"/>
              </a:lnSpc>
            </a:pPr>
            <a:r>
              <a:rPr lang="en-US" sz="3600" smtClean="0"/>
              <a:t>the distance between the ion and the polar molecule decreases</a:t>
            </a:r>
          </a:p>
          <a:p>
            <a:pPr lvl="1">
              <a:lnSpc>
                <a:spcPct val="80000"/>
              </a:lnSpc>
            </a:pPr>
            <a:r>
              <a:rPr lang="en-US" sz="3600" smtClean="0"/>
              <a:t>the magnitude of the charge on the ion increases</a:t>
            </a:r>
          </a:p>
          <a:p>
            <a:pPr lvl="1">
              <a:lnSpc>
                <a:spcPct val="80000"/>
              </a:lnSpc>
            </a:pPr>
            <a:r>
              <a:rPr lang="en-US" sz="3600" smtClean="0"/>
              <a:t>the magnitude of the dipole of the polar molecule increases.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Effect transition="in" filter="wipe(up)">
                                      <p:cBhvr>
                                        <p:cTn id="7" dur="500"/>
                                        <p:tgtEl>
                                          <p:spTgt spid="423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3939">
                                            <p:txEl>
                                              <p:pRg st="1" end="1"/>
                                            </p:txEl>
                                          </p:spTgt>
                                        </p:tgtEl>
                                        <p:attrNameLst>
                                          <p:attrName>style.visibility</p:attrName>
                                        </p:attrNameLst>
                                      </p:cBhvr>
                                      <p:to>
                                        <p:strVal val="visible"/>
                                      </p:to>
                                    </p:set>
                                    <p:animEffect transition="in" filter="wipe(up)">
                                      <p:cBhvr>
                                        <p:cTn id="12" dur="500"/>
                                        <p:tgtEl>
                                          <p:spTgt spid="423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3939">
                                            <p:txEl>
                                              <p:pRg st="2" end="2"/>
                                            </p:txEl>
                                          </p:spTgt>
                                        </p:tgtEl>
                                        <p:attrNameLst>
                                          <p:attrName>style.visibility</p:attrName>
                                        </p:attrNameLst>
                                      </p:cBhvr>
                                      <p:to>
                                        <p:strVal val="visible"/>
                                      </p:to>
                                    </p:set>
                                    <p:animEffect transition="in" filter="wipe(up)">
                                      <p:cBhvr>
                                        <p:cTn id="17" dur="500"/>
                                        <p:tgtEl>
                                          <p:spTgt spid="423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23939">
                                            <p:txEl>
                                              <p:pRg st="3" end="3"/>
                                            </p:txEl>
                                          </p:spTgt>
                                        </p:tgtEl>
                                        <p:attrNameLst>
                                          <p:attrName>style.visibility</p:attrName>
                                        </p:attrNameLst>
                                      </p:cBhvr>
                                      <p:to>
                                        <p:strVal val="visible"/>
                                      </p:to>
                                    </p:set>
                                    <p:animEffect transition="in" filter="wipe(up)">
                                      <p:cBhvr>
                                        <p:cTn id="22" dur="500"/>
                                        <p:tgtEl>
                                          <p:spTgt spid="423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23939">
                                            <p:txEl>
                                              <p:pRg st="4" end="4"/>
                                            </p:txEl>
                                          </p:spTgt>
                                        </p:tgtEl>
                                        <p:attrNameLst>
                                          <p:attrName>style.visibility</p:attrName>
                                        </p:attrNameLst>
                                      </p:cBhvr>
                                      <p:to>
                                        <p:strVal val="visible"/>
                                      </p:to>
                                    </p:set>
                                    <p:animEffect transition="in" filter="wipe(up)">
                                      <p:cBhvr>
                                        <p:cTn id="27" dur="500"/>
                                        <p:tgtEl>
                                          <p:spTgt spid="423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bldLvl="4"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050"/>
          <p:cNvSpPr>
            <a:spLocks noGrp="1" noChangeArrowheads="1"/>
          </p:cNvSpPr>
          <p:nvPr>
            <p:ph type="body" idx="1"/>
          </p:nvPr>
        </p:nvSpPr>
        <p:spPr>
          <a:xfrm>
            <a:off x="762000" y="914400"/>
            <a:ext cx="7772400" cy="5257800"/>
          </a:xfrm>
        </p:spPr>
        <p:txBody>
          <a:bodyPr/>
          <a:lstStyle/>
          <a:p>
            <a:pPr>
              <a:lnSpc>
                <a:spcPct val="80000"/>
              </a:lnSpc>
            </a:pPr>
            <a:r>
              <a:rPr lang="en-US" sz="3200" smtClean="0"/>
              <a:t>Hydration energies for cations and anions is an excellent example of this concept.  </a:t>
            </a:r>
            <a:r>
              <a:rPr lang="en-US" smtClean="0"/>
              <a:t>The table on page 587 supplies data for comparisons.</a:t>
            </a:r>
            <a:r>
              <a:rPr lang="en-US" sz="3200" smtClean="0"/>
              <a:t> </a:t>
            </a:r>
          </a:p>
          <a:p>
            <a:pPr>
              <a:lnSpc>
                <a:spcPct val="80000"/>
              </a:lnSpc>
            </a:pPr>
            <a:r>
              <a:rPr lang="en-US" sz="3200" smtClean="0"/>
              <a:t>When these hydration bond form, energy is released, exothermic.  </a:t>
            </a:r>
          </a:p>
          <a:p>
            <a:pPr>
              <a:lnSpc>
                <a:spcPct val="80000"/>
              </a:lnSpc>
            </a:pPr>
            <a:r>
              <a:rPr lang="en-US" sz="3200" smtClean="0"/>
              <a:t>This energy is then used to break the ion - ion forces in the ionic solid.  </a:t>
            </a:r>
          </a:p>
          <a:p>
            <a:pPr>
              <a:lnSpc>
                <a:spcPct val="80000"/>
              </a:lnSpc>
            </a:pPr>
            <a:r>
              <a:rPr lang="en-US" sz="3200" smtClean="0"/>
              <a:t>When the hydration energy is large enough, the ionic solid is soluble in water.</a:t>
            </a:r>
          </a:p>
        </p:txBody>
      </p:sp>
      <p:sp>
        <p:nvSpPr>
          <p:cNvPr id="424963" name="Rectangle 2051"/>
          <p:cNvSpPr>
            <a:spLocks noGrp="1" noChangeArrowheads="1"/>
          </p:cNvSpPr>
          <p:nvPr>
            <p:ph type="title"/>
          </p:nvPr>
        </p:nvSpPr>
        <p:spPr>
          <a:xfrm>
            <a:off x="609600" y="228600"/>
            <a:ext cx="8077200" cy="609600"/>
          </a:xfrm>
        </p:spPr>
        <p:txBody>
          <a:bodyPr/>
          <a:lstStyle/>
          <a:p>
            <a:pPr>
              <a:defRPr/>
            </a:pPr>
            <a:r>
              <a:rPr lang="en-US" sz="4000" smtClean="0"/>
              <a:t>Ion - Dipole Forces</a:t>
            </a:r>
            <a:endParaRPr lang="en-US"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4962">
                                            <p:txEl>
                                              <p:pRg st="0" end="0"/>
                                            </p:txEl>
                                          </p:spTgt>
                                        </p:tgtEl>
                                        <p:attrNameLst>
                                          <p:attrName>style.visibility</p:attrName>
                                        </p:attrNameLst>
                                      </p:cBhvr>
                                      <p:to>
                                        <p:strVal val="visible"/>
                                      </p:to>
                                    </p:set>
                                    <p:animEffect transition="in" filter="wipe(up)">
                                      <p:cBhvr>
                                        <p:cTn id="7" dur="500"/>
                                        <p:tgtEl>
                                          <p:spTgt spid="424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4962">
                                            <p:txEl>
                                              <p:pRg st="1" end="1"/>
                                            </p:txEl>
                                          </p:spTgt>
                                        </p:tgtEl>
                                        <p:attrNameLst>
                                          <p:attrName>style.visibility</p:attrName>
                                        </p:attrNameLst>
                                      </p:cBhvr>
                                      <p:to>
                                        <p:strVal val="visible"/>
                                      </p:to>
                                    </p:set>
                                    <p:animEffect transition="in" filter="wipe(up)">
                                      <p:cBhvr>
                                        <p:cTn id="12" dur="500"/>
                                        <p:tgtEl>
                                          <p:spTgt spid="424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4962">
                                            <p:txEl>
                                              <p:pRg st="2" end="2"/>
                                            </p:txEl>
                                          </p:spTgt>
                                        </p:tgtEl>
                                        <p:attrNameLst>
                                          <p:attrName>style.visibility</p:attrName>
                                        </p:attrNameLst>
                                      </p:cBhvr>
                                      <p:to>
                                        <p:strVal val="visible"/>
                                      </p:to>
                                    </p:set>
                                    <p:animEffect transition="in" filter="wipe(up)">
                                      <p:cBhvr>
                                        <p:cTn id="17" dur="500"/>
                                        <p:tgtEl>
                                          <p:spTgt spid="424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24962">
                                            <p:txEl>
                                              <p:pRg st="3" end="3"/>
                                            </p:txEl>
                                          </p:spTgt>
                                        </p:tgtEl>
                                        <p:attrNameLst>
                                          <p:attrName>style.visibility</p:attrName>
                                        </p:attrNameLst>
                                      </p:cBhvr>
                                      <p:to>
                                        <p:strVal val="visible"/>
                                      </p:to>
                                    </p:set>
                                    <p:animEffect transition="in" filter="wipe(up)">
                                      <p:cBhvr>
                                        <p:cTn id="22" dur="500"/>
                                        <p:tgtEl>
                                          <p:spTgt spid="4249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6" name="Rectangle 1026"/>
          <p:cNvSpPr>
            <a:spLocks noGrp="1" noChangeArrowheads="1"/>
          </p:cNvSpPr>
          <p:nvPr>
            <p:ph type="body" idx="1"/>
          </p:nvPr>
        </p:nvSpPr>
        <p:spPr>
          <a:xfrm>
            <a:off x="990600" y="1295400"/>
            <a:ext cx="7772400" cy="4876800"/>
          </a:xfrm>
        </p:spPr>
        <p:txBody>
          <a:bodyPr/>
          <a:lstStyle/>
          <a:p>
            <a:pPr>
              <a:lnSpc>
                <a:spcPct val="80000"/>
              </a:lnSpc>
            </a:pPr>
            <a:r>
              <a:rPr lang="en-US" sz="3200" smtClean="0"/>
              <a:t>Solubility trends for ionic solid can be explained by  using this combination for forces.</a:t>
            </a:r>
          </a:p>
          <a:p>
            <a:pPr>
              <a:lnSpc>
                <a:spcPct val="80000"/>
              </a:lnSpc>
            </a:pPr>
            <a:endParaRPr lang="en-US" sz="2400" b="0" smtClean="0"/>
          </a:p>
          <a:p>
            <a:pPr>
              <a:lnSpc>
                <a:spcPct val="80000"/>
              </a:lnSpc>
            </a:pPr>
            <a:r>
              <a:rPr lang="en-US" sz="3600" smtClean="0"/>
              <a:t>Explain the trend in hydration energies for Fe</a:t>
            </a:r>
            <a:r>
              <a:rPr lang="en-US" sz="3600" baseline="30000" smtClean="0"/>
              <a:t>+2</a:t>
            </a:r>
            <a:r>
              <a:rPr lang="en-US" sz="3600" smtClean="0"/>
              <a:t>, Ca</a:t>
            </a:r>
            <a:r>
              <a:rPr lang="en-US" sz="3600" baseline="30000" smtClean="0"/>
              <a:t>+2</a:t>
            </a:r>
            <a:r>
              <a:rPr lang="en-US" sz="3600" smtClean="0"/>
              <a:t>, and Fe</a:t>
            </a:r>
            <a:r>
              <a:rPr lang="en-US" sz="3600" baseline="30000" smtClean="0"/>
              <a:t>+3</a:t>
            </a:r>
            <a:r>
              <a:rPr lang="en-US" sz="3600" smtClean="0"/>
              <a:t>.  The calcium ion has the largest radius and the Fe</a:t>
            </a:r>
            <a:r>
              <a:rPr lang="en-US" sz="3600" baseline="30000" smtClean="0"/>
              <a:t>+3</a:t>
            </a:r>
            <a:r>
              <a:rPr lang="en-US" sz="3600" smtClean="0"/>
              <a:t> is the smallest radius.</a:t>
            </a:r>
            <a:endParaRPr lang="en-US" sz="2400" smtClean="0"/>
          </a:p>
        </p:txBody>
      </p:sp>
      <p:sp>
        <p:nvSpPr>
          <p:cNvPr id="425987" name="Rectangle 1027"/>
          <p:cNvSpPr>
            <a:spLocks noGrp="1" noChangeArrowheads="1"/>
          </p:cNvSpPr>
          <p:nvPr>
            <p:ph type="title"/>
          </p:nvPr>
        </p:nvSpPr>
        <p:spPr>
          <a:xfrm>
            <a:off x="609600" y="228600"/>
            <a:ext cx="8077200" cy="609600"/>
          </a:xfrm>
        </p:spPr>
        <p:txBody>
          <a:bodyPr/>
          <a:lstStyle/>
          <a:p>
            <a:pPr>
              <a:defRPr/>
            </a:pPr>
            <a:r>
              <a:rPr lang="en-US" sz="4000" smtClean="0"/>
              <a:t>Ion - Dipole Forces</a:t>
            </a:r>
            <a:endParaRPr lang="en-US"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5986">
                                            <p:txEl>
                                              <p:pRg st="0" end="0"/>
                                            </p:txEl>
                                          </p:spTgt>
                                        </p:tgtEl>
                                        <p:attrNameLst>
                                          <p:attrName>style.visibility</p:attrName>
                                        </p:attrNameLst>
                                      </p:cBhvr>
                                      <p:to>
                                        <p:strVal val="visible"/>
                                      </p:to>
                                    </p:set>
                                    <p:animEffect transition="in" filter="wipe(up)">
                                      <p:cBhvr>
                                        <p:cTn id="7" dur="500"/>
                                        <p:tgtEl>
                                          <p:spTgt spid="425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5986">
                                            <p:txEl>
                                              <p:pRg st="2" end="2"/>
                                            </p:txEl>
                                          </p:spTgt>
                                        </p:tgtEl>
                                        <p:attrNameLst>
                                          <p:attrName>style.visibility</p:attrName>
                                        </p:attrNameLst>
                                      </p:cBhvr>
                                      <p:to>
                                        <p:strVal val="visible"/>
                                      </p:to>
                                    </p:set>
                                    <p:animEffect transition="in" filter="wipe(up)">
                                      <p:cBhvr>
                                        <p:cTn id="12" dur="500"/>
                                        <p:tgtEl>
                                          <p:spTgt spid="425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505200" y="228600"/>
            <a:ext cx="5562600" cy="1752600"/>
          </a:xfrm>
          <a:effectLst>
            <a:outerShdw dist="35921" dir="2700000" algn="ctr" rotWithShape="0">
              <a:schemeClr val="bg2"/>
            </a:outerShdw>
          </a:effectLst>
        </p:spPr>
        <p:txBody>
          <a:bodyPr/>
          <a:lstStyle/>
          <a:p>
            <a:pPr>
              <a:defRPr/>
            </a:pPr>
            <a:r>
              <a:rPr lang="en-US" sz="4000" smtClean="0">
                <a:solidFill>
                  <a:srgbClr val="005400"/>
                </a:solidFill>
                <a:effectLst>
                  <a:outerShdw blurRad="38100" dist="38100" dir="2700000" algn="tl">
                    <a:srgbClr val="000000"/>
                  </a:outerShdw>
                </a:effectLst>
              </a:rPr>
              <a:t>Attraction Between Ions and Permanent Dipoles</a:t>
            </a:r>
          </a:p>
        </p:txBody>
      </p:sp>
      <p:sp>
        <p:nvSpPr>
          <p:cNvPr id="294915" name="Rectangle 3"/>
          <p:cNvSpPr>
            <a:spLocks noGrp="1" noChangeArrowheads="1"/>
          </p:cNvSpPr>
          <p:nvPr>
            <p:ph type="body" idx="1"/>
          </p:nvPr>
        </p:nvSpPr>
        <p:spPr>
          <a:xfrm>
            <a:off x="304800" y="4191000"/>
            <a:ext cx="4191000" cy="2133600"/>
          </a:xfrm>
        </p:spPr>
        <p:txBody>
          <a:bodyPr/>
          <a:lstStyle/>
          <a:p>
            <a:pPr>
              <a:buFontTx/>
              <a:buNone/>
              <a:defRPr/>
            </a:pPr>
            <a:r>
              <a:rPr lang="en-US" smtClean="0">
                <a:effectLst>
                  <a:outerShdw blurRad="38100" dist="38100" dir="2700000" algn="tl">
                    <a:srgbClr val="FFFFFF"/>
                  </a:outerShdw>
                </a:effectLst>
              </a:rPr>
              <a:t>   Water is highly polar and can interact with positive ions to give </a:t>
            </a:r>
            <a:r>
              <a:rPr lang="en-US" sz="3600" smtClean="0">
                <a:solidFill>
                  <a:schemeClr val="hlink"/>
                </a:solidFill>
                <a:effectLst>
                  <a:outerShdw blurRad="38100" dist="38100" dir="2700000" algn="tl">
                    <a:srgbClr val="000000"/>
                  </a:outerShdw>
                </a:effectLst>
              </a:rPr>
              <a:t>hydrated</a:t>
            </a:r>
            <a:r>
              <a:rPr lang="en-US" smtClean="0">
                <a:effectLst>
                  <a:outerShdw blurRad="38100" dist="38100" dir="2700000" algn="tl">
                    <a:srgbClr val="FFFFFF"/>
                  </a:outerShdw>
                </a:effectLst>
              </a:rPr>
              <a:t> ions in water.</a:t>
            </a:r>
          </a:p>
        </p:txBody>
      </p:sp>
      <p:grpSp>
        <p:nvGrpSpPr>
          <p:cNvPr id="2" name="Group 34"/>
          <p:cNvGrpSpPr>
            <a:grpSpLocks/>
          </p:cNvGrpSpPr>
          <p:nvPr/>
        </p:nvGrpSpPr>
        <p:grpSpPr bwMode="auto">
          <a:xfrm>
            <a:off x="749300" y="1752600"/>
            <a:ext cx="3365500" cy="2200275"/>
            <a:chOff x="472" y="1104"/>
            <a:chExt cx="2120" cy="1386"/>
          </a:xfrm>
        </p:grpSpPr>
        <p:sp>
          <p:nvSpPr>
            <p:cNvPr id="294943" name="Rectangle 31"/>
            <p:cNvSpPr>
              <a:spLocks noChangeArrowheads="1"/>
            </p:cNvSpPr>
            <p:nvPr/>
          </p:nvSpPr>
          <p:spPr bwMode="auto">
            <a:xfrm>
              <a:off x="472" y="1104"/>
              <a:ext cx="2120" cy="1379"/>
            </a:xfrm>
            <a:prstGeom prst="rect">
              <a:avLst/>
            </a:prstGeom>
            <a:solidFill>
              <a:srgbClr val="FCFEB9"/>
            </a:solidFill>
            <a:ln w="9525">
              <a:noFill/>
              <a:miter lim="800000"/>
              <a:headEnd/>
              <a:tailEnd/>
            </a:ln>
            <a:effectLst>
              <a:outerShdw dist="107763" dir="2700000" algn="ctr" rotWithShape="0">
                <a:schemeClr val="bg2"/>
              </a:outerShdw>
            </a:effectLst>
          </p:spPr>
          <p:txBody>
            <a:bodyPr/>
            <a:lstStyle/>
            <a:p>
              <a:pPr>
                <a:defRPr/>
              </a:pPr>
              <a:endParaRPr lang="en-US"/>
            </a:p>
          </p:txBody>
        </p:sp>
        <p:grpSp>
          <p:nvGrpSpPr>
            <p:cNvPr id="17416" name="Group 33"/>
            <p:cNvGrpSpPr>
              <a:grpSpLocks/>
            </p:cNvGrpSpPr>
            <p:nvPr/>
          </p:nvGrpSpPr>
          <p:grpSpPr bwMode="auto">
            <a:xfrm>
              <a:off x="528" y="1546"/>
              <a:ext cx="1425" cy="758"/>
              <a:chOff x="689" y="1211"/>
              <a:chExt cx="1425" cy="758"/>
            </a:xfrm>
          </p:grpSpPr>
          <p:sp>
            <p:nvSpPr>
              <p:cNvPr id="17438" name="Freeform 7"/>
              <p:cNvSpPr>
                <a:spLocks/>
              </p:cNvSpPr>
              <p:nvPr/>
            </p:nvSpPr>
            <p:spPr bwMode="auto">
              <a:xfrm>
                <a:off x="689" y="1211"/>
                <a:ext cx="278" cy="190"/>
              </a:xfrm>
              <a:custGeom>
                <a:avLst/>
                <a:gdLst>
                  <a:gd name="T0" fmla="*/ 0 w 278"/>
                  <a:gd name="T1" fmla="*/ 0 h 190"/>
                  <a:gd name="T2" fmla="*/ 278 w 278"/>
                  <a:gd name="T3" fmla="*/ 66 h 190"/>
                  <a:gd name="T4" fmla="*/ 211 w 278"/>
                  <a:gd name="T5" fmla="*/ 114 h 190"/>
                  <a:gd name="T6" fmla="*/ 211 w 278"/>
                  <a:gd name="T7" fmla="*/ 190 h 190"/>
                  <a:gd name="T8" fmla="*/ 0 w 278"/>
                  <a:gd name="T9" fmla="*/ 0 h 190"/>
                  <a:gd name="T10" fmla="*/ 0 60000 65536"/>
                  <a:gd name="T11" fmla="*/ 0 60000 65536"/>
                  <a:gd name="T12" fmla="*/ 0 60000 65536"/>
                  <a:gd name="T13" fmla="*/ 0 60000 65536"/>
                  <a:gd name="T14" fmla="*/ 0 60000 65536"/>
                  <a:gd name="T15" fmla="*/ 0 w 278"/>
                  <a:gd name="T16" fmla="*/ 0 h 190"/>
                  <a:gd name="T17" fmla="*/ 278 w 278"/>
                  <a:gd name="T18" fmla="*/ 190 h 190"/>
                </a:gdLst>
                <a:ahLst/>
                <a:cxnLst>
                  <a:cxn ang="T10">
                    <a:pos x="T0" y="T1"/>
                  </a:cxn>
                  <a:cxn ang="T11">
                    <a:pos x="T2" y="T3"/>
                  </a:cxn>
                  <a:cxn ang="T12">
                    <a:pos x="T4" y="T5"/>
                  </a:cxn>
                  <a:cxn ang="T13">
                    <a:pos x="T6" y="T7"/>
                  </a:cxn>
                  <a:cxn ang="T14">
                    <a:pos x="T8" y="T9"/>
                  </a:cxn>
                </a:cxnLst>
                <a:rect l="T15" t="T16" r="T17" b="T18"/>
                <a:pathLst>
                  <a:path w="278" h="190">
                    <a:moveTo>
                      <a:pt x="0" y="0"/>
                    </a:moveTo>
                    <a:lnTo>
                      <a:pt x="278" y="66"/>
                    </a:lnTo>
                    <a:lnTo>
                      <a:pt x="211" y="114"/>
                    </a:lnTo>
                    <a:lnTo>
                      <a:pt x="211" y="190"/>
                    </a:lnTo>
                    <a:lnTo>
                      <a:pt x="0" y="0"/>
                    </a:lnTo>
                    <a:close/>
                  </a:path>
                </a:pathLst>
              </a:custGeom>
              <a:solidFill>
                <a:srgbClr val="000000"/>
              </a:solidFill>
              <a:ln w="9525">
                <a:noFill/>
                <a:round/>
                <a:headEnd/>
                <a:tailEnd/>
              </a:ln>
            </p:spPr>
            <p:txBody>
              <a:bodyPr/>
              <a:lstStyle/>
              <a:p>
                <a:endParaRPr lang="en-US"/>
              </a:p>
            </p:txBody>
          </p:sp>
          <p:sp>
            <p:nvSpPr>
              <p:cNvPr id="17439" name="Line 8"/>
              <p:cNvSpPr>
                <a:spLocks noChangeShapeType="1"/>
              </p:cNvSpPr>
              <p:nvPr/>
            </p:nvSpPr>
            <p:spPr bwMode="auto">
              <a:xfrm>
                <a:off x="890" y="1310"/>
                <a:ext cx="1224" cy="659"/>
              </a:xfrm>
              <a:prstGeom prst="line">
                <a:avLst/>
              </a:prstGeom>
              <a:noFill/>
              <a:ln w="30163">
                <a:solidFill>
                  <a:srgbClr val="000000"/>
                </a:solidFill>
                <a:round/>
                <a:headEnd/>
                <a:tailEnd/>
              </a:ln>
            </p:spPr>
            <p:txBody>
              <a:bodyPr/>
              <a:lstStyle/>
              <a:p>
                <a:endParaRPr lang="en-US"/>
              </a:p>
            </p:txBody>
          </p:sp>
        </p:grpSp>
        <p:sp>
          <p:nvSpPr>
            <p:cNvPr id="17417" name="Line 10"/>
            <p:cNvSpPr>
              <a:spLocks noChangeShapeType="1"/>
            </p:cNvSpPr>
            <p:nvPr/>
          </p:nvSpPr>
          <p:spPr bwMode="auto">
            <a:xfrm flipH="1">
              <a:off x="728" y="1843"/>
              <a:ext cx="306" cy="203"/>
            </a:xfrm>
            <a:prstGeom prst="line">
              <a:avLst/>
            </a:prstGeom>
            <a:noFill/>
            <a:ln w="30163">
              <a:solidFill>
                <a:srgbClr val="000000"/>
              </a:solidFill>
              <a:round/>
              <a:headEnd/>
              <a:tailEnd/>
            </a:ln>
          </p:spPr>
          <p:txBody>
            <a:bodyPr/>
            <a:lstStyle/>
            <a:p>
              <a:endParaRPr lang="en-US"/>
            </a:p>
          </p:txBody>
        </p:sp>
        <p:grpSp>
          <p:nvGrpSpPr>
            <p:cNvPr id="17418" name="Group 14"/>
            <p:cNvGrpSpPr>
              <a:grpSpLocks/>
            </p:cNvGrpSpPr>
            <p:nvPr/>
          </p:nvGrpSpPr>
          <p:grpSpPr bwMode="auto">
            <a:xfrm>
              <a:off x="1263" y="1843"/>
              <a:ext cx="172" cy="117"/>
              <a:chOff x="1031" y="1952"/>
              <a:chExt cx="172" cy="117"/>
            </a:xfrm>
          </p:grpSpPr>
          <p:sp>
            <p:nvSpPr>
              <p:cNvPr id="17435" name="Line 11"/>
              <p:cNvSpPr>
                <a:spLocks noChangeShapeType="1"/>
              </p:cNvSpPr>
              <p:nvPr/>
            </p:nvSpPr>
            <p:spPr bwMode="auto">
              <a:xfrm>
                <a:off x="1031" y="1952"/>
                <a:ext cx="48" cy="31"/>
              </a:xfrm>
              <a:prstGeom prst="line">
                <a:avLst/>
              </a:prstGeom>
              <a:noFill/>
              <a:ln w="30163">
                <a:solidFill>
                  <a:srgbClr val="000000"/>
                </a:solidFill>
                <a:round/>
                <a:headEnd/>
                <a:tailEnd/>
              </a:ln>
            </p:spPr>
            <p:txBody>
              <a:bodyPr/>
              <a:lstStyle/>
              <a:p>
                <a:endParaRPr lang="en-US"/>
              </a:p>
            </p:txBody>
          </p:sp>
          <p:sp>
            <p:nvSpPr>
              <p:cNvPr id="17436" name="Line 12"/>
              <p:cNvSpPr>
                <a:spLocks noChangeShapeType="1"/>
              </p:cNvSpPr>
              <p:nvPr/>
            </p:nvSpPr>
            <p:spPr bwMode="auto">
              <a:xfrm>
                <a:off x="1088" y="1992"/>
                <a:ext cx="58" cy="29"/>
              </a:xfrm>
              <a:prstGeom prst="line">
                <a:avLst/>
              </a:prstGeom>
              <a:noFill/>
              <a:ln w="30163">
                <a:solidFill>
                  <a:srgbClr val="000000"/>
                </a:solidFill>
                <a:round/>
                <a:headEnd/>
                <a:tailEnd/>
              </a:ln>
            </p:spPr>
            <p:txBody>
              <a:bodyPr/>
              <a:lstStyle/>
              <a:p>
                <a:endParaRPr lang="en-US"/>
              </a:p>
            </p:txBody>
          </p:sp>
          <p:sp>
            <p:nvSpPr>
              <p:cNvPr id="17437" name="Line 13"/>
              <p:cNvSpPr>
                <a:spLocks noChangeShapeType="1"/>
              </p:cNvSpPr>
              <p:nvPr/>
            </p:nvSpPr>
            <p:spPr bwMode="auto">
              <a:xfrm>
                <a:off x="1155" y="2037"/>
                <a:ext cx="48" cy="32"/>
              </a:xfrm>
              <a:prstGeom prst="line">
                <a:avLst/>
              </a:prstGeom>
              <a:noFill/>
              <a:ln w="30163">
                <a:solidFill>
                  <a:srgbClr val="000000"/>
                </a:solidFill>
                <a:round/>
                <a:headEnd/>
                <a:tailEnd/>
              </a:ln>
            </p:spPr>
            <p:txBody>
              <a:bodyPr/>
              <a:lstStyle/>
              <a:p>
                <a:endParaRPr lang="en-US"/>
              </a:p>
            </p:txBody>
          </p:sp>
        </p:grpSp>
        <p:sp>
          <p:nvSpPr>
            <p:cNvPr id="17419" name="Freeform 15"/>
            <p:cNvSpPr>
              <a:spLocks/>
            </p:cNvSpPr>
            <p:nvPr/>
          </p:nvSpPr>
          <p:spPr bwMode="auto">
            <a:xfrm>
              <a:off x="1158" y="1916"/>
              <a:ext cx="105" cy="296"/>
            </a:xfrm>
            <a:custGeom>
              <a:avLst/>
              <a:gdLst>
                <a:gd name="T0" fmla="*/ 9 w 105"/>
                <a:gd name="T1" fmla="*/ 0 h 296"/>
                <a:gd name="T2" fmla="*/ 105 w 105"/>
                <a:gd name="T3" fmla="*/ 277 h 296"/>
                <a:gd name="T4" fmla="*/ 9 w 105"/>
                <a:gd name="T5" fmla="*/ 296 h 296"/>
                <a:gd name="T6" fmla="*/ 0 w 105"/>
                <a:gd name="T7" fmla="*/ 0 h 296"/>
                <a:gd name="T8" fmla="*/ 9 w 105"/>
                <a:gd name="T9" fmla="*/ 0 h 296"/>
                <a:gd name="T10" fmla="*/ 0 60000 65536"/>
                <a:gd name="T11" fmla="*/ 0 60000 65536"/>
                <a:gd name="T12" fmla="*/ 0 60000 65536"/>
                <a:gd name="T13" fmla="*/ 0 60000 65536"/>
                <a:gd name="T14" fmla="*/ 0 60000 65536"/>
                <a:gd name="T15" fmla="*/ 0 w 105"/>
                <a:gd name="T16" fmla="*/ 0 h 296"/>
                <a:gd name="T17" fmla="*/ 105 w 105"/>
                <a:gd name="T18" fmla="*/ 296 h 296"/>
              </a:gdLst>
              <a:ahLst/>
              <a:cxnLst>
                <a:cxn ang="T10">
                  <a:pos x="T0" y="T1"/>
                </a:cxn>
                <a:cxn ang="T11">
                  <a:pos x="T2" y="T3"/>
                </a:cxn>
                <a:cxn ang="T12">
                  <a:pos x="T4" y="T5"/>
                </a:cxn>
                <a:cxn ang="T13">
                  <a:pos x="T6" y="T7"/>
                </a:cxn>
                <a:cxn ang="T14">
                  <a:pos x="T8" y="T9"/>
                </a:cxn>
              </a:cxnLst>
              <a:rect l="T15" t="T16" r="T17" b="T18"/>
              <a:pathLst>
                <a:path w="105" h="296">
                  <a:moveTo>
                    <a:pt x="9" y="0"/>
                  </a:moveTo>
                  <a:lnTo>
                    <a:pt x="105" y="277"/>
                  </a:lnTo>
                  <a:lnTo>
                    <a:pt x="9" y="296"/>
                  </a:lnTo>
                  <a:lnTo>
                    <a:pt x="0" y="0"/>
                  </a:lnTo>
                  <a:lnTo>
                    <a:pt x="9" y="0"/>
                  </a:lnTo>
                  <a:close/>
                </a:path>
              </a:pathLst>
            </a:custGeom>
            <a:solidFill>
              <a:srgbClr val="000000"/>
            </a:solidFill>
            <a:ln w="9525">
              <a:noFill/>
              <a:round/>
              <a:headEnd/>
              <a:tailEnd/>
            </a:ln>
          </p:spPr>
          <p:txBody>
            <a:bodyPr/>
            <a:lstStyle/>
            <a:p>
              <a:endParaRPr lang="en-US"/>
            </a:p>
          </p:txBody>
        </p:sp>
        <p:sp>
          <p:nvSpPr>
            <p:cNvPr id="17420" name="Line 16"/>
            <p:cNvSpPr>
              <a:spLocks noChangeShapeType="1"/>
            </p:cNvSpPr>
            <p:nvPr/>
          </p:nvSpPr>
          <p:spPr bwMode="auto">
            <a:xfrm flipV="1">
              <a:off x="1152" y="1325"/>
              <a:ext cx="1" cy="334"/>
            </a:xfrm>
            <a:prstGeom prst="line">
              <a:avLst/>
            </a:prstGeom>
            <a:noFill/>
            <a:ln w="46038">
              <a:solidFill>
                <a:srgbClr val="000000"/>
              </a:solidFill>
              <a:round/>
              <a:headEnd/>
              <a:tailEnd/>
            </a:ln>
          </p:spPr>
          <p:txBody>
            <a:bodyPr/>
            <a:lstStyle/>
            <a:p>
              <a:endParaRPr lang="en-US"/>
            </a:p>
          </p:txBody>
        </p:sp>
        <p:sp>
          <p:nvSpPr>
            <p:cNvPr id="294929" name="Rectangle 17"/>
            <p:cNvSpPr>
              <a:spLocks noChangeArrowheads="1"/>
            </p:cNvSpPr>
            <p:nvPr/>
          </p:nvSpPr>
          <p:spPr bwMode="auto">
            <a:xfrm>
              <a:off x="1473" y="1917"/>
              <a:ext cx="180"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H</a:t>
              </a:r>
              <a:endParaRPr lang="en-US" sz="2800">
                <a:effectLst>
                  <a:outerShdw blurRad="38100" dist="38100" dir="2700000" algn="tl">
                    <a:srgbClr val="FFFFFF"/>
                  </a:outerShdw>
                </a:effectLst>
              </a:endParaRPr>
            </a:p>
          </p:txBody>
        </p:sp>
        <p:sp>
          <p:nvSpPr>
            <p:cNvPr id="294930" name="Rectangle 18"/>
            <p:cNvSpPr>
              <a:spLocks noChangeArrowheads="1"/>
            </p:cNvSpPr>
            <p:nvPr/>
          </p:nvSpPr>
          <p:spPr bwMode="auto">
            <a:xfrm>
              <a:off x="1148" y="2212"/>
              <a:ext cx="180"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H</a:t>
              </a:r>
              <a:endParaRPr lang="en-US" sz="2800">
                <a:effectLst>
                  <a:outerShdw blurRad="38100" dist="38100" dir="2700000" algn="tl">
                    <a:srgbClr val="FFFFFF"/>
                  </a:outerShdw>
                </a:effectLst>
              </a:endParaRPr>
            </a:p>
          </p:txBody>
        </p:sp>
        <p:grpSp>
          <p:nvGrpSpPr>
            <p:cNvPr id="17423" name="Group 21"/>
            <p:cNvGrpSpPr>
              <a:grpSpLocks/>
            </p:cNvGrpSpPr>
            <p:nvPr/>
          </p:nvGrpSpPr>
          <p:grpSpPr bwMode="auto">
            <a:xfrm>
              <a:off x="1368" y="1344"/>
              <a:ext cx="1011" cy="507"/>
              <a:chOff x="1136" y="1453"/>
              <a:chExt cx="1011" cy="507"/>
            </a:xfrm>
          </p:grpSpPr>
          <p:sp>
            <p:nvSpPr>
              <p:cNvPr id="294931" name="Rectangle 19"/>
              <p:cNvSpPr>
                <a:spLocks noChangeArrowheads="1"/>
              </p:cNvSpPr>
              <p:nvPr/>
            </p:nvSpPr>
            <p:spPr bwMode="auto">
              <a:xfrm>
                <a:off x="1136" y="1453"/>
                <a:ext cx="567"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water</a:t>
                </a:r>
                <a:endParaRPr lang="en-US" sz="2800">
                  <a:effectLst>
                    <a:outerShdw blurRad="38100" dist="38100" dir="2700000" algn="tl">
                      <a:srgbClr val="FFFFFF"/>
                    </a:outerShdw>
                  </a:effectLst>
                </a:endParaRPr>
              </a:p>
            </p:txBody>
          </p:sp>
          <p:sp>
            <p:nvSpPr>
              <p:cNvPr id="294932" name="Rectangle 20"/>
              <p:cNvSpPr>
                <a:spLocks noChangeArrowheads="1"/>
              </p:cNvSpPr>
              <p:nvPr/>
            </p:nvSpPr>
            <p:spPr bwMode="auto">
              <a:xfrm>
                <a:off x="1136" y="1682"/>
                <a:ext cx="1011"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       dipole</a:t>
                </a:r>
                <a:endParaRPr lang="en-US" sz="2800">
                  <a:effectLst>
                    <a:outerShdw blurRad="38100" dist="38100" dir="2700000" algn="tl">
                      <a:srgbClr val="FFFFFF"/>
                    </a:outerShdw>
                  </a:effectLst>
                </a:endParaRPr>
              </a:p>
            </p:txBody>
          </p:sp>
        </p:grpSp>
        <p:sp>
          <p:nvSpPr>
            <p:cNvPr id="294934" name="Rectangle 22"/>
            <p:cNvSpPr>
              <a:spLocks noChangeArrowheads="1"/>
            </p:cNvSpPr>
            <p:nvPr/>
          </p:nvSpPr>
          <p:spPr bwMode="auto">
            <a:xfrm rot="5400000">
              <a:off x="571" y="1904"/>
              <a:ext cx="162"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4935" name="Rectangle 23"/>
            <p:cNvSpPr>
              <a:spLocks noChangeArrowheads="1"/>
            </p:cNvSpPr>
            <p:nvPr/>
          </p:nvSpPr>
          <p:spPr bwMode="auto">
            <a:xfrm>
              <a:off x="1062" y="1154"/>
              <a:ext cx="162"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4936" name="Rectangle 24"/>
            <p:cNvSpPr>
              <a:spLocks noChangeArrowheads="1"/>
            </p:cNvSpPr>
            <p:nvPr/>
          </p:nvSpPr>
          <p:spPr bwMode="auto">
            <a:xfrm>
              <a:off x="1062" y="1669"/>
              <a:ext cx="180"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O</a:t>
              </a:r>
              <a:endParaRPr lang="en-US" sz="2800">
                <a:effectLst>
                  <a:outerShdw blurRad="38100" dist="38100" dir="2700000" algn="tl">
                    <a:srgbClr val="FFFFFF"/>
                  </a:outerShdw>
                </a:effectLst>
              </a:endParaRPr>
            </a:p>
          </p:txBody>
        </p:sp>
        <p:grpSp>
          <p:nvGrpSpPr>
            <p:cNvPr id="17427" name="Group 27"/>
            <p:cNvGrpSpPr>
              <a:grpSpLocks/>
            </p:cNvGrpSpPr>
            <p:nvPr/>
          </p:nvGrpSpPr>
          <p:grpSpPr bwMode="auto">
            <a:xfrm>
              <a:off x="816" y="1344"/>
              <a:ext cx="211" cy="278"/>
              <a:chOff x="610" y="1644"/>
              <a:chExt cx="211" cy="278"/>
            </a:xfrm>
          </p:grpSpPr>
          <p:sp>
            <p:nvSpPr>
              <p:cNvPr id="294937" name="Rectangle 25"/>
              <p:cNvSpPr>
                <a:spLocks noChangeArrowheads="1"/>
              </p:cNvSpPr>
              <p:nvPr/>
            </p:nvSpPr>
            <p:spPr bwMode="auto">
              <a:xfrm>
                <a:off x="610" y="1644"/>
                <a:ext cx="77"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4938" name="Rectangle 26"/>
              <p:cNvSpPr>
                <a:spLocks noChangeArrowheads="1"/>
              </p:cNvSpPr>
              <p:nvPr/>
            </p:nvSpPr>
            <p:spPr bwMode="auto">
              <a:xfrm>
                <a:off x="706" y="1644"/>
                <a:ext cx="115"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Symbol" pitchFamily="18" charset="2"/>
                  </a:rPr>
                  <a:t>d</a:t>
                </a:r>
                <a:endParaRPr lang="en-US" sz="2800">
                  <a:effectLst>
                    <a:outerShdw blurRad="38100" dist="38100" dir="2700000" algn="tl">
                      <a:srgbClr val="FFFFFF"/>
                    </a:outerShdw>
                  </a:effectLst>
                </a:endParaRPr>
              </a:p>
            </p:txBody>
          </p:sp>
        </p:grpSp>
        <p:grpSp>
          <p:nvGrpSpPr>
            <p:cNvPr id="17428" name="Group 30"/>
            <p:cNvGrpSpPr>
              <a:grpSpLocks/>
            </p:cNvGrpSpPr>
            <p:nvPr/>
          </p:nvGrpSpPr>
          <p:grpSpPr bwMode="auto">
            <a:xfrm>
              <a:off x="1368" y="2155"/>
              <a:ext cx="268" cy="278"/>
              <a:chOff x="1136" y="2264"/>
              <a:chExt cx="268" cy="278"/>
            </a:xfrm>
          </p:grpSpPr>
          <p:sp>
            <p:nvSpPr>
              <p:cNvPr id="294940" name="Rectangle 28"/>
              <p:cNvSpPr>
                <a:spLocks noChangeArrowheads="1"/>
              </p:cNvSpPr>
              <p:nvPr/>
            </p:nvSpPr>
            <p:spPr bwMode="auto">
              <a:xfrm>
                <a:off x="1136" y="2264"/>
                <a:ext cx="132"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4941" name="Rectangle 29"/>
              <p:cNvSpPr>
                <a:spLocks noChangeArrowheads="1"/>
              </p:cNvSpPr>
              <p:nvPr/>
            </p:nvSpPr>
            <p:spPr bwMode="auto">
              <a:xfrm>
                <a:off x="1289" y="2264"/>
                <a:ext cx="115"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Symbol" pitchFamily="18" charset="2"/>
                  </a:rPr>
                  <a:t>d</a:t>
                </a:r>
                <a:endParaRPr lang="en-US" sz="2800">
                  <a:effectLst>
                    <a:outerShdw blurRad="38100" dist="38100" dir="2700000" algn="tl">
                      <a:srgbClr val="FFFFFF"/>
                    </a:outerShdw>
                  </a:effectLst>
                </a:endParaRPr>
              </a:p>
            </p:txBody>
          </p:sp>
        </p:grpSp>
      </p:grpSp>
      <p:pic>
        <p:nvPicPr>
          <p:cNvPr id="294917" name="Picture 5"/>
          <p:cNvPicPr>
            <a:picLocks noChangeArrowheads="1"/>
          </p:cNvPicPr>
          <p:nvPr/>
        </p:nvPicPr>
        <p:blipFill>
          <a:blip r:embed="rId3" cstate="print"/>
          <a:srcRect/>
          <a:stretch>
            <a:fillRect/>
          </a:stretch>
        </p:blipFill>
        <p:spPr bwMode="auto">
          <a:xfrm>
            <a:off x="930275" y="304800"/>
            <a:ext cx="2727325" cy="1323975"/>
          </a:xfrm>
          <a:prstGeom prst="rect">
            <a:avLst/>
          </a:prstGeom>
          <a:noFill/>
          <a:ln w="12700">
            <a:noFill/>
            <a:miter lim="800000"/>
            <a:headEnd/>
            <a:tailEnd/>
          </a:ln>
        </p:spPr>
      </p:pic>
      <p:pic>
        <p:nvPicPr>
          <p:cNvPr id="17414" name="Picture 6"/>
          <p:cNvPicPr>
            <a:picLocks noChangeArrowheads="1"/>
          </p:cNvPicPr>
          <p:nvPr/>
        </p:nvPicPr>
        <p:blipFill>
          <a:blip r:embed="rId4" cstate="print"/>
          <a:srcRect/>
          <a:stretch>
            <a:fillRect/>
          </a:stretch>
        </p:blipFill>
        <p:spPr bwMode="auto">
          <a:xfrm>
            <a:off x="4641850" y="2187575"/>
            <a:ext cx="2882900" cy="3538538"/>
          </a:xfrm>
          <a:prstGeom prst="rect">
            <a:avLst/>
          </a:prstGeom>
          <a:noFill/>
          <a:ln w="12700">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4917"/>
                                        </p:tgtEl>
                                        <p:attrNameLst>
                                          <p:attrName>style.visibility</p:attrName>
                                        </p:attrNameLst>
                                      </p:cBhvr>
                                      <p:to>
                                        <p:strVal val="visible"/>
                                      </p:to>
                                    </p:set>
                                    <p:animEffect transition="in" filter="wipe(up)">
                                      <p:cBhvr>
                                        <p:cTn id="7" dur="500"/>
                                        <p:tgtEl>
                                          <p:spTgt spid="2949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4915">
                                            <p:txEl>
                                              <p:pRg st="0" end="0"/>
                                            </p:txEl>
                                          </p:spTgt>
                                        </p:tgtEl>
                                        <p:attrNameLst>
                                          <p:attrName>style.visibility</p:attrName>
                                        </p:attrNameLst>
                                      </p:cBhvr>
                                      <p:to>
                                        <p:strVal val="visible"/>
                                      </p:to>
                                    </p:set>
                                    <p:animEffect transition="in" filter="wipe(up)">
                                      <p:cBhvr>
                                        <p:cTn id="17" dur="500"/>
                                        <p:tgtEl>
                                          <p:spTgt spid="294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114800" y="381000"/>
            <a:ext cx="4876800" cy="1676400"/>
          </a:xfrm>
          <a:effectLst>
            <a:outerShdw dist="35921" dir="2700000" algn="ctr" rotWithShape="0">
              <a:schemeClr val="bg2"/>
            </a:outerShdw>
          </a:effectLst>
        </p:spPr>
        <p:txBody>
          <a:bodyPr/>
          <a:lstStyle/>
          <a:p>
            <a:pPr>
              <a:defRPr/>
            </a:pPr>
            <a:r>
              <a:rPr lang="en-US" sz="4000" smtClean="0">
                <a:solidFill>
                  <a:srgbClr val="005400"/>
                </a:solidFill>
                <a:effectLst>
                  <a:outerShdw blurRad="38100" dist="38100" dir="2700000" algn="tl">
                    <a:srgbClr val="000000"/>
                  </a:outerShdw>
                </a:effectLst>
              </a:rPr>
              <a:t>Attraction Between Ions and Permanent Dipoles</a:t>
            </a:r>
          </a:p>
        </p:txBody>
      </p:sp>
      <p:sp>
        <p:nvSpPr>
          <p:cNvPr id="296963" name="Rectangle 3"/>
          <p:cNvSpPr>
            <a:spLocks noGrp="1" noChangeArrowheads="1"/>
          </p:cNvSpPr>
          <p:nvPr>
            <p:ph type="body" idx="1"/>
          </p:nvPr>
        </p:nvSpPr>
        <p:spPr>
          <a:xfrm>
            <a:off x="457200" y="4267200"/>
            <a:ext cx="4191000" cy="2133600"/>
          </a:xfrm>
        </p:spPr>
        <p:txBody>
          <a:bodyPr/>
          <a:lstStyle/>
          <a:p>
            <a:pPr>
              <a:buFontTx/>
              <a:buNone/>
              <a:defRPr/>
            </a:pPr>
            <a:r>
              <a:rPr lang="en-US" dirty="0" smtClean="0">
                <a:effectLst>
                  <a:outerShdw blurRad="38100" dist="38100" dir="2700000" algn="tl">
                    <a:srgbClr val="FFFFFF"/>
                  </a:outerShdw>
                </a:effectLst>
              </a:rPr>
              <a:t>   Water is highly polar and can interact with positive ions to give hydrated ions in water.</a:t>
            </a:r>
          </a:p>
        </p:txBody>
      </p:sp>
      <p:pic>
        <p:nvPicPr>
          <p:cNvPr id="18436" name="Picture 5"/>
          <p:cNvPicPr>
            <a:picLocks noChangeArrowheads="1"/>
          </p:cNvPicPr>
          <p:nvPr/>
        </p:nvPicPr>
        <p:blipFill>
          <a:blip r:embed="rId4" cstate="print"/>
          <a:srcRect/>
          <a:stretch>
            <a:fillRect/>
          </a:stretch>
        </p:blipFill>
        <p:spPr bwMode="auto">
          <a:xfrm>
            <a:off x="1158875" y="304800"/>
            <a:ext cx="2727325" cy="1323975"/>
          </a:xfrm>
          <a:prstGeom prst="rect">
            <a:avLst/>
          </a:prstGeom>
          <a:noFill/>
          <a:ln w="12700">
            <a:noFill/>
            <a:miter lim="800000"/>
            <a:headEnd/>
            <a:tailEnd/>
          </a:ln>
        </p:spPr>
      </p:pic>
      <p:grpSp>
        <p:nvGrpSpPr>
          <p:cNvPr id="18437" name="Group 33"/>
          <p:cNvGrpSpPr>
            <a:grpSpLocks/>
          </p:cNvGrpSpPr>
          <p:nvPr/>
        </p:nvGrpSpPr>
        <p:grpSpPr bwMode="auto">
          <a:xfrm>
            <a:off x="749300" y="1752600"/>
            <a:ext cx="3365500" cy="2200275"/>
            <a:chOff x="472" y="1104"/>
            <a:chExt cx="2120" cy="1386"/>
          </a:xfrm>
        </p:grpSpPr>
        <p:sp>
          <p:nvSpPr>
            <p:cNvPr id="296994" name="Rectangle 34"/>
            <p:cNvSpPr>
              <a:spLocks noChangeArrowheads="1"/>
            </p:cNvSpPr>
            <p:nvPr/>
          </p:nvSpPr>
          <p:spPr bwMode="auto">
            <a:xfrm>
              <a:off x="472" y="1104"/>
              <a:ext cx="2120" cy="1379"/>
            </a:xfrm>
            <a:prstGeom prst="rect">
              <a:avLst/>
            </a:prstGeom>
            <a:solidFill>
              <a:srgbClr val="FCFEB9"/>
            </a:solidFill>
            <a:ln w="9525">
              <a:noFill/>
              <a:miter lim="800000"/>
              <a:headEnd/>
              <a:tailEnd/>
            </a:ln>
            <a:effectLst>
              <a:outerShdw dist="107763" dir="2700000" algn="ctr" rotWithShape="0">
                <a:schemeClr val="bg2"/>
              </a:outerShdw>
            </a:effectLst>
          </p:spPr>
          <p:txBody>
            <a:bodyPr/>
            <a:lstStyle/>
            <a:p>
              <a:pPr>
                <a:defRPr/>
              </a:pPr>
              <a:endParaRPr lang="en-US"/>
            </a:p>
          </p:txBody>
        </p:sp>
        <p:grpSp>
          <p:nvGrpSpPr>
            <p:cNvPr id="18440" name="Group 35"/>
            <p:cNvGrpSpPr>
              <a:grpSpLocks/>
            </p:cNvGrpSpPr>
            <p:nvPr/>
          </p:nvGrpSpPr>
          <p:grpSpPr bwMode="auto">
            <a:xfrm>
              <a:off x="528" y="1546"/>
              <a:ext cx="1425" cy="758"/>
              <a:chOff x="689" y="1211"/>
              <a:chExt cx="1425" cy="758"/>
            </a:xfrm>
          </p:grpSpPr>
          <p:sp>
            <p:nvSpPr>
              <p:cNvPr id="18462" name="Freeform 36"/>
              <p:cNvSpPr>
                <a:spLocks/>
              </p:cNvSpPr>
              <p:nvPr/>
            </p:nvSpPr>
            <p:spPr bwMode="auto">
              <a:xfrm>
                <a:off x="689" y="1211"/>
                <a:ext cx="278" cy="190"/>
              </a:xfrm>
              <a:custGeom>
                <a:avLst/>
                <a:gdLst>
                  <a:gd name="T0" fmla="*/ 0 w 278"/>
                  <a:gd name="T1" fmla="*/ 0 h 190"/>
                  <a:gd name="T2" fmla="*/ 278 w 278"/>
                  <a:gd name="T3" fmla="*/ 66 h 190"/>
                  <a:gd name="T4" fmla="*/ 211 w 278"/>
                  <a:gd name="T5" fmla="*/ 114 h 190"/>
                  <a:gd name="T6" fmla="*/ 211 w 278"/>
                  <a:gd name="T7" fmla="*/ 190 h 190"/>
                  <a:gd name="T8" fmla="*/ 0 w 278"/>
                  <a:gd name="T9" fmla="*/ 0 h 190"/>
                  <a:gd name="T10" fmla="*/ 0 60000 65536"/>
                  <a:gd name="T11" fmla="*/ 0 60000 65536"/>
                  <a:gd name="T12" fmla="*/ 0 60000 65536"/>
                  <a:gd name="T13" fmla="*/ 0 60000 65536"/>
                  <a:gd name="T14" fmla="*/ 0 60000 65536"/>
                  <a:gd name="T15" fmla="*/ 0 w 278"/>
                  <a:gd name="T16" fmla="*/ 0 h 190"/>
                  <a:gd name="T17" fmla="*/ 278 w 278"/>
                  <a:gd name="T18" fmla="*/ 190 h 190"/>
                </a:gdLst>
                <a:ahLst/>
                <a:cxnLst>
                  <a:cxn ang="T10">
                    <a:pos x="T0" y="T1"/>
                  </a:cxn>
                  <a:cxn ang="T11">
                    <a:pos x="T2" y="T3"/>
                  </a:cxn>
                  <a:cxn ang="T12">
                    <a:pos x="T4" y="T5"/>
                  </a:cxn>
                  <a:cxn ang="T13">
                    <a:pos x="T6" y="T7"/>
                  </a:cxn>
                  <a:cxn ang="T14">
                    <a:pos x="T8" y="T9"/>
                  </a:cxn>
                </a:cxnLst>
                <a:rect l="T15" t="T16" r="T17" b="T18"/>
                <a:pathLst>
                  <a:path w="278" h="190">
                    <a:moveTo>
                      <a:pt x="0" y="0"/>
                    </a:moveTo>
                    <a:lnTo>
                      <a:pt x="278" y="66"/>
                    </a:lnTo>
                    <a:lnTo>
                      <a:pt x="211" y="114"/>
                    </a:lnTo>
                    <a:lnTo>
                      <a:pt x="211" y="190"/>
                    </a:lnTo>
                    <a:lnTo>
                      <a:pt x="0" y="0"/>
                    </a:lnTo>
                    <a:close/>
                  </a:path>
                </a:pathLst>
              </a:custGeom>
              <a:solidFill>
                <a:srgbClr val="000000"/>
              </a:solidFill>
              <a:ln w="9525">
                <a:noFill/>
                <a:round/>
                <a:headEnd/>
                <a:tailEnd/>
              </a:ln>
            </p:spPr>
            <p:txBody>
              <a:bodyPr/>
              <a:lstStyle/>
              <a:p>
                <a:endParaRPr lang="en-US"/>
              </a:p>
            </p:txBody>
          </p:sp>
          <p:sp>
            <p:nvSpPr>
              <p:cNvPr id="18463" name="Line 37"/>
              <p:cNvSpPr>
                <a:spLocks noChangeShapeType="1"/>
              </p:cNvSpPr>
              <p:nvPr/>
            </p:nvSpPr>
            <p:spPr bwMode="auto">
              <a:xfrm>
                <a:off x="890" y="1310"/>
                <a:ext cx="1224" cy="659"/>
              </a:xfrm>
              <a:prstGeom prst="line">
                <a:avLst/>
              </a:prstGeom>
              <a:noFill/>
              <a:ln w="30163">
                <a:solidFill>
                  <a:srgbClr val="000000"/>
                </a:solidFill>
                <a:round/>
                <a:headEnd/>
                <a:tailEnd/>
              </a:ln>
            </p:spPr>
            <p:txBody>
              <a:bodyPr/>
              <a:lstStyle/>
              <a:p>
                <a:endParaRPr lang="en-US"/>
              </a:p>
            </p:txBody>
          </p:sp>
        </p:grpSp>
        <p:sp>
          <p:nvSpPr>
            <p:cNvPr id="18441" name="Line 38"/>
            <p:cNvSpPr>
              <a:spLocks noChangeShapeType="1"/>
            </p:cNvSpPr>
            <p:nvPr/>
          </p:nvSpPr>
          <p:spPr bwMode="auto">
            <a:xfrm flipH="1">
              <a:off x="728" y="1843"/>
              <a:ext cx="306" cy="203"/>
            </a:xfrm>
            <a:prstGeom prst="line">
              <a:avLst/>
            </a:prstGeom>
            <a:noFill/>
            <a:ln w="30163">
              <a:solidFill>
                <a:srgbClr val="000000"/>
              </a:solidFill>
              <a:round/>
              <a:headEnd/>
              <a:tailEnd/>
            </a:ln>
          </p:spPr>
          <p:txBody>
            <a:bodyPr/>
            <a:lstStyle/>
            <a:p>
              <a:endParaRPr lang="en-US"/>
            </a:p>
          </p:txBody>
        </p:sp>
        <p:grpSp>
          <p:nvGrpSpPr>
            <p:cNvPr id="18442" name="Group 39"/>
            <p:cNvGrpSpPr>
              <a:grpSpLocks/>
            </p:cNvGrpSpPr>
            <p:nvPr/>
          </p:nvGrpSpPr>
          <p:grpSpPr bwMode="auto">
            <a:xfrm>
              <a:off x="1263" y="1843"/>
              <a:ext cx="172" cy="117"/>
              <a:chOff x="1031" y="1952"/>
              <a:chExt cx="172" cy="117"/>
            </a:xfrm>
          </p:grpSpPr>
          <p:sp>
            <p:nvSpPr>
              <p:cNvPr id="18459" name="Line 40"/>
              <p:cNvSpPr>
                <a:spLocks noChangeShapeType="1"/>
              </p:cNvSpPr>
              <p:nvPr/>
            </p:nvSpPr>
            <p:spPr bwMode="auto">
              <a:xfrm>
                <a:off x="1031" y="1952"/>
                <a:ext cx="48" cy="31"/>
              </a:xfrm>
              <a:prstGeom prst="line">
                <a:avLst/>
              </a:prstGeom>
              <a:noFill/>
              <a:ln w="30163">
                <a:solidFill>
                  <a:srgbClr val="000000"/>
                </a:solidFill>
                <a:round/>
                <a:headEnd/>
                <a:tailEnd/>
              </a:ln>
            </p:spPr>
            <p:txBody>
              <a:bodyPr/>
              <a:lstStyle/>
              <a:p>
                <a:endParaRPr lang="en-US"/>
              </a:p>
            </p:txBody>
          </p:sp>
          <p:sp>
            <p:nvSpPr>
              <p:cNvPr id="18460" name="Line 41"/>
              <p:cNvSpPr>
                <a:spLocks noChangeShapeType="1"/>
              </p:cNvSpPr>
              <p:nvPr/>
            </p:nvSpPr>
            <p:spPr bwMode="auto">
              <a:xfrm>
                <a:off x="1088" y="1992"/>
                <a:ext cx="58" cy="29"/>
              </a:xfrm>
              <a:prstGeom prst="line">
                <a:avLst/>
              </a:prstGeom>
              <a:noFill/>
              <a:ln w="30163">
                <a:solidFill>
                  <a:srgbClr val="000000"/>
                </a:solidFill>
                <a:round/>
                <a:headEnd/>
                <a:tailEnd/>
              </a:ln>
            </p:spPr>
            <p:txBody>
              <a:bodyPr/>
              <a:lstStyle/>
              <a:p>
                <a:endParaRPr lang="en-US"/>
              </a:p>
            </p:txBody>
          </p:sp>
          <p:sp>
            <p:nvSpPr>
              <p:cNvPr id="18461" name="Line 42"/>
              <p:cNvSpPr>
                <a:spLocks noChangeShapeType="1"/>
              </p:cNvSpPr>
              <p:nvPr/>
            </p:nvSpPr>
            <p:spPr bwMode="auto">
              <a:xfrm>
                <a:off x="1155" y="2037"/>
                <a:ext cx="48" cy="32"/>
              </a:xfrm>
              <a:prstGeom prst="line">
                <a:avLst/>
              </a:prstGeom>
              <a:noFill/>
              <a:ln w="30163">
                <a:solidFill>
                  <a:srgbClr val="000000"/>
                </a:solidFill>
                <a:round/>
                <a:headEnd/>
                <a:tailEnd/>
              </a:ln>
            </p:spPr>
            <p:txBody>
              <a:bodyPr/>
              <a:lstStyle/>
              <a:p>
                <a:endParaRPr lang="en-US"/>
              </a:p>
            </p:txBody>
          </p:sp>
        </p:grpSp>
        <p:sp>
          <p:nvSpPr>
            <p:cNvPr id="18443" name="Freeform 43"/>
            <p:cNvSpPr>
              <a:spLocks/>
            </p:cNvSpPr>
            <p:nvPr/>
          </p:nvSpPr>
          <p:spPr bwMode="auto">
            <a:xfrm>
              <a:off x="1158" y="1916"/>
              <a:ext cx="105" cy="296"/>
            </a:xfrm>
            <a:custGeom>
              <a:avLst/>
              <a:gdLst>
                <a:gd name="T0" fmla="*/ 9 w 105"/>
                <a:gd name="T1" fmla="*/ 0 h 296"/>
                <a:gd name="T2" fmla="*/ 105 w 105"/>
                <a:gd name="T3" fmla="*/ 277 h 296"/>
                <a:gd name="T4" fmla="*/ 9 w 105"/>
                <a:gd name="T5" fmla="*/ 296 h 296"/>
                <a:gd name="T6" fmla="*/ 0 w 105"/>
                <a:gd name="T7" fmla="*/ 0 h 296"/>
                <a:gd name="T8" fmla="*/ 9 w 105"/>
                <a:gd name="T9" fmla="*/ 0 h 296"/>
                <a:gd name="T10" fmla="*/ 0 60000 65536"/>
                <a:gd name="T11" fmla="*/ 0 60000 65536"/>
                <a:gd name="T12" fmla="*/ 0 60000 65536"/>
                <a:gd name="T13" fmla="*/ 0 60000 65536"/>
                <a:gd name="T14" fmla="*/ 0 60000 65536"/>
                <a:gd name="T15" fmla="*/ 0 w 105"/>
                <a:gd name="T16" fmla="*/ 0 h 296"/>
                <a:gd name="T17" fmla="*/ 105 w 105"/>
                <a:gd name="T18" fmla="*/ 296 h 296"/>
              </a:gdLst>
              <a:ahLst/>
              <a:cxnLst>
                <a:cxn ang="T10">
                  <a:pos x="T0" y="T1"/>
                </a:cxn>
                <a:cxn ang="T11">
                  <a:pos x="T2" y="T3"/>
                </a:cxn>
                <a:cxn ang="T12">
                  <a:pos x="T4" y="T5"/>
                </a:cxn>
                <a:cxn ang="T13">
                  <a:pos x="T6" y="T7"/>
                </a:cxn>
                <a:cxn ang="T14">
                  <a:pos x="T8" y="T9"/>
                </a:cxn>
              </a:cxnLst>
              <a:rect l="T15" t="T16" r="T17" b="T18"/>
              <a:pathLst>
                <a:path w="105" h="296">
                  <a:moveTo>
                    <a:pt x="9" y="0"/>
                  </a:moveTo>
                  <a:lnTo>
                    <a:pt x="105" y="277"/>
                  </a:lnTo>
                  <a:lnTo>
                    <a:pt x="9" y="296"/>
                  </a:lnTo>
                  <a:lnTo>
                    <a:pt x="0" y="0"/>
                  </a:lnTo>
                  <a:lnTo>
                    <a:pt x="9" y="0"/>
                  </a:lnTo>
                  <a:close/>
                </a:path>
              </a:pathLst>
            </a:custGeom>
            <a:solidFill>
              <a:srgbClr val="000000"/>
            </a:solidFill>
            <a:ln w="9525">
              <a:noFill/>
              <a:round/>
              <a:headEnd/>
              <a:tailEnd/>
            </a:ln>
          </p:spPr>
          <p:txBody>
            <a:bodyPr/>
            <a:lstStyle/>
            <a:p>
              <a:endParaRPr lang="en-US"/>
            </a:p>
          </p:txBody>
        </p:sp>
        <p:sp>
          <p:nvSpPr>
            <p:cNvPr id="18444" name="Line 44"/>
            <p:cNvSpPr>
              <a:spLocks noChangeShapeType="1"/>
            </p:cNvSpPr>
            <p:nvPr/>
          </p:nvSpPr>
          <p:spPr bwMode="auto">
            <a:xfrm flipV="1">
              <a:off x="1152" y="1325"/>
              <a:ext cx="1" cy="334"/>
            </a:xfrm>
            <a:prstGeom prst="line">
              <a:avLst/>
            </a:prstGeom>
            <a:noFill/>
            <a:ln w="46038">
              <a:solidFill>
                <a:srgbClr val="000000"/>
              </a:solidFill>
              <a:round/>
              <a:headEnd/>
              <a:tailEnd/>
            </a:ln>
          </p:spPr>
          <p:txBody>
            <a:bodyPr/>
            <a:lstStyle/>
            <a:p>
              <a:endParaRPr lang="en-US"/>
            </a:p>
          </p:txBody>
        </p:sp>
        <p:sp>
          <p:nvSpPr>
            <p:cNvPr id="297005" name="Rectangle 45"/>
            <p:cNvSpPr>
              <a:spLocks noChangeArrowheads="1"/>
            </p:cNvSpPr>
            <p:nvPr/>
          </p:nvSpPr>
          <p:spPr bwMode="auto">
            <a:xfrm>
              <a:off x="1473" y="1917"/>
              <a:ext cx="180"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H</a:t>
              </a:r>
              <a:endParaRPr lang="en-US" sz="2800">
                <a:effectLst>
                  <a:outerShdw blurRad="38100" dist="38100" dir="2700000" algn="tl">
                    <a:srgbClr val="FFFFFF"/>
                  </a:outerShdw>
                </a:effectLst>
              </a:endParaRPr>
            </a:p>
          </p:txBody>
        </p:sp>
        <p:sp>
          <p:nvSpPr>
            <p:cNvPr id="297006" name="Rectangle 46"/>
            <p:cNvSpPr>
              <a:spLocks noChangeArrowheads="1"/>
            </p:cNvSpPr>
            <p:nvPr/>
          </p:nvSpPr>
          <p:spPr bwMode="auto">
            <a:xfrm>
              <a:off x="1148" y="2212"/>
              <a:ext cx="180"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H</a:t>
              </a:r>
              <a:endParaRPr lang="en-US" sz="2800">
                <a:effectLst>
                  <a:outerShdw blurRad="38100" dist="38100" dir="2700000" algn="tl">
                    <a:srgbClr val="FFFFFF"/>
                  </a:outerShdw>
                </a:effectLst>
              </a:endParaRPr>
            </a:p>
          </p:txBody>
        </p:sp>
        <p:grpSp>
          <p:nvGrpSpPr>
            <p:cNvPr id="18447" name="Group 47"/>
            <p:cNvGrpSpPr>
              <a:grpSpLocks/>
            </p:cNvGrpSpPr>
            <p:nvPr/>
          </p:nvGrpSpPr>
          <p:grpSpPr bwMode="auto">
            <a:xfrm>
              <a:off x="1368" y="1344"/>
              <a:ext cx="1011" cy="507"/>
              <a:chOff x="1136" y="1453"/>
              <a:chExt cx="1011" cy="507"/>
            </a:xfrm>
          </p:grpSpPr>
          <p:sp>
            <p:nvSpPr>
              <p:cNvPr id="297008" name="Rectangle 48"/>
              <p:cNvSpPr>
                <a:spLocks noChangeArrowheads="1"/>
              </p:cNvSpPr>
              <p:nvPr/>
            </p:nvSpPr>
            <p:spPr bwMode="auto">
              <a:xfrm>
                <a:off x="1136" y="1453"/>
                <a:ext cx="567"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water</a:t>
                </a:r>
                <a:endParaRPr lang="en-US" sz="2800">
                  <a:effectLst>
                    <a:outerShdw blurRad="38100" dist="38100" dir="2700000" algn="tl">
                      <a:srgbClr val="FFFFFF"/>
                    </a:outerShdw>
                  </a:effectLst>
                </a:endParaRPr>
              </a:p>
            </p:txBody>
          </p:sp>
          <p:sp>
            <p:nvSpPr>
              <p:cNvPr id="297009" name="Rectangle 49"/>
              <p:cNvSpPr>
                <a:spLocks noChangeArrowheads="1"/>
              </p:cNvSpPr>
              <p:nvPr/>
            </p:nvSpPr>
            <p:spPr bwMode="auto">
              <a:xfrm>
                <a:off x="1136" y="1682"/>
                <a:ext cx="1011"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       dipole</a:t>
                </a:r>
                <a:endParaRPr lang="en-US" sz="2800">
                  <a:effectLst>
                    <a:outerShdw blurRad="38100" dist="38100" dir="2700000" algn="tl">
                      <a:srgbClr val="FFFFFF"/>
                    </a:outerShdw>
                  </a:effectLst>
                </a:endParaRPr>
              </a:p>
            </p:txBody>
          </p:sp>
        </p:grpSp>
        <p:sp>
          <p:nvSpPr>
            <p:cNvPr id="297010" name="Rectangle 50"/>
            <p:cNvSpPr>
              <a:spLocks noChangeArrowheads="1"/>
            </p:cNvSpPr>
            <p:nvPr/>
          </p:nvSpPr>
          <p:spPr bwMode="auto">
            <a:xfrm rot="5400000">
              <a:off x="571" y="1904"/>
              <a:ext cx="162"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7011" name="Rectangle 51"/>
            <p:cNvSpPr>
              <a:spLocks noChangeArrowheads="1"/>
            </p:cNvSpPr>
            <p:nvPr/>
          </p:nvSpPr>
          <p:spPr bwMode="auto">
            <a:xfrm>
              <a:off x="1062" y="1154"/>
              <a:ext cx="162"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7012" name="Rectangle 52"/>
            <p:cNvSpPr>
              <a:spLocks noChangeArrowheads="1"/>
            </p:cNvSpPr>
            <p:nvPr/>
          </p:nvSpPr>
          <p:spPr bwMode="auto">
            <a:xfrm>
              <a:off x="1062" y="1669"/>
              <a:ext cx="180"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O</a:t>
              </a:r>
              <a:endParaRPr lang="en-US" sz="2800">
                <a:effectLst>
                  <a:outerShdw blurRad="38100" dist="38100" dir="2700000" algn="tl">
                    <a:srgbClr val="FFFFFF"/>
                  </a:outerShdw>
                </a:effectLst>
              </a:endParaRPr>
            </a:p>
          </p:txBody>
        </p:sp>
        <p:grpSp>
          <p:nvGrpSpPr>
            <p:cNvPr id="18451" name="Group 53"/>
            <p:cNvGrpSpPr>
              <a:grpSpLocks/>
            </p:cNvGrpSpPr>
            <p:nvPr/>
          </p:nvGrpSpPr>
          <p:grpSpPr bwMode="auto">
            <a:xfrm>
              <a:off x="816" y="1344"/>
              <a:ext cx="211" cy="278"/>
              <a:chOff x="610" y="1644"/>
              <a:chExt cx="211" cy="278"/>
            </a:xfrm>
          </p:grpSpPr>
          <p:sp>
            <p:nvSpPr>
              <p:cNvPr id="297014" name="Rectangle 54"/>
              <p:cNvSpPr>
                <a:spLocks noChangeArrowheads="1"/>
              </p:cNvSpPr>
              <p:nvPr/>
            </p:nvSpPr>
            <p:spPr bwMode="auto">
              <a:xfrm>
                <a:off x="610" y="1644"/>
                <a:ext cx="77"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7015" name="Rectangle 55"/>
              <p:cNvSpPr>
                <a:spLocks noChangeArrowheads="1"/>
              </p:cNvSpPr>
              <p:nvPr/>
            </p:nvSpPr>
            <p:spPr bwMode="auto">
              <a:xfrm>
                <a:off x="706" y="1644"/>
                <a:ext cx="115"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Symbol" pitchFamily="18" charset="2"/>
                  </a:rPr>
                  <a:t>d</a:t>
                </a:r>
                <a:endParaRPr lang="en-US" sz="2800">
                  <a:effectLst>
                    <a:outerShdw blurRad="38100" dist="38100" dir="2700000" algn="tl">
                      <a:srgbClr val="FFFFFF"/>
                    </a:outerShdw>
                  </a:effectLst>
                </a:endParaRPr>
              </a:p>
            </p:txBody>
          </p:sp>
        </p:grpSp>
        <p:grpSp>
          <p:nvGrpSpPr>
            <p:cNvPr id="18452" name="Group 56"/>
            <p:cNvGrpSpPr>
              <a:grpSpLocks/>
            </p:cNvGrpSpPr>
            <p:nvPr/>
          </p:nvGrpSpPr>
          <p:grpSpPr bwMode="auto">
            <a:xfrm>
              <a:off x="1368" y="2155"/>
              <a:ext cx="268" cy="278"/>
              <a:chOff x="1136" y="2264"/>
              <a:chExt cx="268" cy="278"/>
            </a:xfrm>
          </p:grpSpPr>
          <p:sp>
            <p:nvSpPr>
              <p:cNvPr id="297017" name="Rectangle 57"/>
              <p:cNvSpPr>
                <a:spLocks noChangeArrowheads="1"/>
              </p:cNvSpPr>
              <p:nvPr/>
            </p:nvSpPr>
            <p:spPr bwMode="auto">
              <a:xfrm>
                <a:off x="1136" y="2264"/>
                <a:ext cx="132"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Times" pitchFamily="18" charset="0"/>
                  </a:rPr>
                  <a:t>+</a:t>
                </a:r>
                <a:endParaRPr lang="en-US" sz="2800">
                  <a:effectLst>
                    <a:outerShdw blurRad="38100" dist="38100" dir="2700000" algn="tl">
                      <a:srgbClr val="FFFFFF"/>
                    </a:outerShdw>
                  </a:effectLst>
                </a:endParaRPr>
              </a:p>
            </p:txBody>
          </p:sp>
          <p:sp>
            <p:nvSpPr>
              <p:cNvPr id="297018" name="Rectangle 58"/>
              <p:cNvSpPr>
                <a:spLocks noChangeArrowheads="1"/>
              </p:cNvSpPr>
              <p:nvPr/>
            </p:nvSpPr>
            <p:spPr bwMode="auto">
              <a:xfrm>
                <a:off x="1289" y="2264"/>
                <a:ext cx="115" cy="278"/>
              </a:xfrm>
              <a:prstGeom prst="rect">
                <a:avLst/>
              </a:prstGeom>
              <a:noFill/>
              <a:ln w="9525">
                <a:noFill/>
                <a:miter lim="800000"/>
                <a:headEnd/>
                <a:tailEnd/>
              </a:ln>
            </p:spPr>
            <p:txBody>
              <a:bodyPr wrap="none" lIns="0" tIns="0" rIns="0" bIns="0">
                <a:spAutoFit/>
              </a:bodyPr>
              <a:lstStyle/>
              <a:p>
                <a:pPr>
                  <a:defRPr/>
                </a:pPr>
                <a:r>
                  <a:rPr lang="en-US" sz="2900">
                    <a:solidFill>
                      <a:srgbClr val="000000"/>
                    </a:solidFill>
                    <a:latin typeface="Symbol" pitchFamily="18" charset="2"/>
                  </a:rPr>
                  <a:t>d</a:t>
                </a:r>
                <a:endParaRPr lang="en-US" sz="2800">
                  <a:effectLst>
                    <a:outerShdw blurRad="38100" dist="38100" dir="2700000" algn="tl">
                      <a:srgbClr val="FFFFFF"/>
                    </a:outerShdw>
                  </a:effectLst>
                </a:endParaRPr>
              </a:p>
            </p:txBody>
          </p:sp>
        </p:grpSp>
      </p:grpSp>
      <p:pic>
        <p:nvPicPr>
          <p:cNvPr id="297021" name="13M04AN1.AVI">
            <a:hlinkClick r:id="" action="ppaction://media"/>
          </p:cNvPr>
          <p:cNvPicPr>
            <a:picLocks noRot="1" noChangeAspect="1" noChangeArrowheads="1"/>
          </p:cNvPicPr>
          <p:nvPr>
            <a:videoFile r:link="rId1"/>
          </p:nvPr>
        </p:nvPicPr>
        <p:blipFill>
          <a:blip r:embed="rId5" cstate="print"/>
          <a:srcRect/>
          <a:stretch>
            <a:fillRect/>
          </a:stretch>
        </p:blipFill>
        <p:spPr bwMode="auto">
          <a:xfrm>
            <a:off x="4770438" y="2362200"/>
            <a:ext cx="3763962" cy="4343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29702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7021"/>
                                        </p:tgtEl>
                                      </p:cBhvr>
                                    </p:cmd>
                                  </p:childTnLst>
                                </p:cTn>
                              </p:par>
                            </p:childTnLst>
                          </p:cTn>
                        </p:par>
                      </p:childTnLst>
                    </p:cTn>
                  </p:par>
                </p:childTnLst>
              </p:cTn>
              <p:nextCondLst>
                <p:cond evt="onClick" delay="0">
                  <p:tgtEl>
                    <p:spTgt spid="297021"/>
                  </p:tgtEl>
                </p:cond>
              </p:nextCondLst>
            </p:seq>
            <p:video>
              <p:cMediaNode>
                <p:cTn id="7" fill="hold" display="0">
                  <p:stCondLst>
                    <p:cond delay="indefinite"/>
                  </p:stCondLst>
                  <p:endCondLst>
                    <p:cond evt="onNext" delay="0">
                      <p:tgtEl>
                        <p:sldTgt/>
                      </p:tgtEl>
                    </p:cond>
                    <p:cond evt="onPrev" delay="0">
                      <p:tgtEl>
                        <p:sldTgt/>
                      </p:tgtEl>
                    </p:cond>
                  </p:endCondLst>
                </p:cTn>
                <p:tgtEl>
                  <p:spTgt spid="297021"/>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09600" y="533400"/>
            <a:ext cx="8153400" cy="1143000"/>
          </a:xfrm>
        </p:spPr>
        <p:txBody>
          <a:bodyPr/>
          <a:lstStyle/>
          <a:p>
            <a:pPr>
              <a:defRPr/>
            </a:pPr>
            <a:r>
              <a:rPr lang="en-US" smtClean="0"/>
              <a:t>CuSO</a:t>
            </a:r>
            <a:r>
              <a:rPr lang="en-US" baseline="-25000" smtClean="0"/>
              <a:t>4</a:t>
            </a:r>
            <a:r>
              <a:rPr lang="en-US" smtClean="0"/>
              <a:t>(s)  </a:t>
            </a:r>
            <a:r>
              <a:rPr lang="en-US" smtClean="0">
                <a:sym typeface="Wingdings" pitchFamily="2" charset="2"/>
              </a:rPr>
              <a:t>  CuSO</a:t>
            </a:r>
            <a:r>
              <a:rPr lang="en-US" baseline="-25000" smtClean="0">
                <a:sym typeface="Wingdings" pitchFamily="2" charset="2"/>
              </a:rPr>
              <a:t>4</a:t>
            </a:r>
            <a:r>
              <a:rPr lang="en-US" smtClean="0">
                <a:cs typeface="Arial" pitchFamily="34" charset="0"/>
                <a:sym typeface="Wingdings" pitchFamily="2" charset="2"/>
              </a:rPr>
              <a:t>•</a:t>
            </a:r>
            <a:r>
              <a:rPr lang="en-US" smtClean="0">
                <a:sym typeface="Wingdings" pitchFamily="2" charset="2"/>
              </a:rPr>
              <a:t>4H</a:t>
            </a:r>
            <a:r>
              <a:rPr lang="en-US" baseline="-25000" smtClean="0">
                <a:sym typeface="Wingdings" pitchFamily="2" charset="2"/>
              </a:rPr>
              <a:t>2</a:t>
            </a:r>
            <a:r>
              <a:rPr lang="en-US" smtClean="0">
                <a:sym typeface="Wingdings" pitchFamily="2" charset="2"/>
              </a:rPr>
              <a:t>O + heat</a:t>
            </a:r>
            <a:endParaRPr lang="en-US" smtClean="0"/>
          </a:p>
        </p:txBody>
      </p:sp>
      <p:sp>
        <p:nvSpPr>
          <p:cNvPr id="480260" name="Text Box 4"/>
          <p:cNvSpPr txBox="1">
            <a:spLocks noChangeArrowheads="1"/>
          </p:cNvSpPr>
          <p:nvPr/>
        </p:nvSpPr>
        <p:spPr bwMode="auto">
          <a:xfrm>
            <a:off x="3200400" y="304800"/>
            <a:ext cx="852488" cy="519113"/>
          </a:xfrm>
          <a:prstGeom prst="rect">
            <a:avLst/>
          </a:prstGeom>
          <a:noFill/>
          <a:ln w="12700">
            <a:noFill/>
            <a:miter lim="800000"/>
            <a:headEnd/>
            <a:tailEnd/>
          </a:ln>
          <a:effectLst/>
        </p:spPr>
        <p:txBody>
          <a:bodyPr wrap="none">
            <a:spAutoFit/>
          </a:bodyPr>
          <a:lstStyle/>
          <a:p>
            <a:pPr>
              <a:defRPr/>
            </a:pPr>
            <a:r>
              <a:rPr lang="en-US" sz="2800">
                <a:effectLst>
                  <a:outerShdw blurRad="38100" dist="38100" dir="2700000" algn="tl">
                    <a:srgbClr val="FFFFFF"/>
                  </a:outerShdw>
                </a:effectLst>
              </a:rPr>
              <a:t>H</a:t>
            </a:r>
            <a:r>
              <a:rPr lang="en-US" sz="2800" baseline="-25000">
                <a:effectLst>
                  <a:outerShdw blurRad="38100" dist="38100" dir="2700000" algn="tl">
                    <a:srgbClr val="FFFFFF"/>
                  </a:outerShdw>
                </a:effectLst>
              </a:rPr>
              <a:t>2</a:t>
            </a:r>
            <a:r>
              <a:rPr lang="en-US" sz="2800">
                <a:effectLst>
                  <a:outerShdw blurRad="38100" dist="38100" dir="2700000" algn="tl">
                    <a:srgbClr val="FFFFFF"/>
                  </a:outerShdw>
                </a:effectLst>
              </a:rPr>
              <a:t>O</a:t>
            </a:r>
          </a:p>
        </p:txBody>
      </p:sp>
      <p:graphicFrame>
        <p:nvGraphicFramePr>
          <p:cNvPr id="1026" name="Object 5"/>
          <p:cNvGraphicFramePr>
            <a:graphicFrameLocks noChangeAspect="1"/>
          </p:cNvGraphicFramePr>
          <p:nvPr/>
        </p:nvGraphicFramePr>
        <p:xfrm>
          <a:off x="76200" y="2711450"/>
          <a:ext cx="8686800" cy="1555750"/>
        </p:xfrm>
        <a:graphic>
          <a:graphicData uri="http://schemas.openxmlformats.org/presentationml/2006/ole">
            <p:oleObj spid="_x0000_s1026" name="CS ChemDraw Drawing" r:id="rId4" imgW="4785480" imgH="857160" progId="MDLDrawOLE.MDLDrawObject.1">
              <p:embed/>
            </p:oleObj>
          </a:graphicData>
        </a:graphic>
      </p:graphicFrame>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114800" y="304800"/>
            <a:ext cx="4343400" cy="1600200"/>
          </a:xfrm>
          <a:effectLst>
            <a:outerShdw dist="35921" dir="2700000" algn="ctr" rotWithShape="0">
              <a:schemeClr val="bg2"/>
            </a:outerShdw>
          </a:effectLst>
        </p:spPr>
        <p:txBody>
          <a:bodyPr/>
          <a:lstStyle/>
          <a:p>
            <a:pPr>
              <a:defRPr/>
            </a:pPr>
            <a:r>
              <a:rPr lang="en-US" smtClean="0">
                <a:solidFill>
                  <a:srgbClr val="005400"/>
                </a:solidFill>
                <a:effectLst>
                  <a:outerShdw blurRad="38100" dist="38100" dir="2700000" algn="tl">
                    <a:srgbClr val="000000"/>
                  </a:outerShdw>
                </a:effectLst>
              </a:rPr>
              <a:t>Attraction Between Ions and Permanent Dipoles</a:t>
            </a:r>
          </a:p>
        </p:txBody>
      </p:sp>
      <p:sp>
        <p:nvSpPr>
          <p:cNvPr id="299011" name="Rectangle 3"/>
          <p:cNvSpPr>
            <a:spLocks noGrp="1" noChangeArrowheads="1"/>
          </p:cNvSpPr>
          <p:nvPr>
            <p:ph type="body" idx="1"/>
          </p:nvPr>
        </p:nvSpPr>
        <p:spPr>
          <a:xfrm>
            <a:off x="990600" y="2362200"/>
            <a:ext cx="3511550" cy="3276600"/>
          </a:xfrm>
        </p:spPr>
        <p:txBody>
          <a:bodyPr/>
          <a:lstStyle/>
          <a:p>
            <a:pPr>
              <a:buFontTx/>
              <a:buNone/>
              <a:defRPr/>
            </a:pPr>
            <a:r>
              <a:rPr lang="en-US" sz="3600" smtClean="0">
                <a:effectLst>
                  <a:outerShdw blurRad="38100" dist="38100" dir="2700000" algn="tl">
                    <a:srgbClr val="FFFFFF"/>
                  </a:outerShdw>
                </a:effectLst>
              </a:rPr>
              <a:t>Many metal ions are hydrated.</a:t>
            </a:r>
          </a:p>
          <a:p>
            <a:pPr>
              <a:buFontTx/>
              <a:buNone/>
              <a:defRPr/>
            </a:pPr>
            <a:r>
              <a:rPr lang="en-US" sz="3600" smtClean="0">
                <a:effectLst>
                  <a:outerShdw blurRad="38100" dist="38100" dir="2700000" algn="tl">
                    <a:srgbClr val="FFFFFF"/>
                  </a:outerShdw>
                </a:effectLst>
              </a:rPr>
              <a:t>It is the reason metal salts dissolve in water.</a:t>
            </a:r>
          </a:p>
        </p:txBody>
      </p:sp>
      <p:pic>
        <p:nvPicPr>
          <p:cNvPr id="19460" name="Picture 4"/>
          <p:cNvPicPr>
            <a:picLocks noChangeArrowheads="1"/>
          </p:cNvPicPr>
          <p:nvPr/>
        </p:nvPicPr>
        <p:blipFill>
          <a:blip r:embed="rId3" cstate="print"/>
          <a:srcRect/>
          <a:stretch>
            <a:fillRect/>
          </a:stretch>
        </p:blipFill>
        <p:spPr bwMode="auto">
          <a:xfrm>
            <a:off x="1006475" y="685800"/>
            <a:ext cx="2727325" cy="1323975"/>
          </a:xfrm>
          <a:prstGeom prst="rect">
            <a:avLst/>
          </a:prstGeom>
          <a:noFill/>
          <a:ln w="12700">
            <a:noFill/>
            <a:miter lim="800000"/>
            <a:headEnd/>
            <a:tailEnd/>
          </a:ln>
        </p:spPr>
      </p:pic>
      <p:pic>
        <p:nvPicPr>
          <p:cNvPr id="299014" name="Picture 6"/>
          <p:cNvPicPr>
            <a:picLocks noChangeArrowheads="1"/>
          </p:cNvPicPr>
          <p:nvPr/>
        </p:nvPicPr>
        <p:blipFill>
          <a:blip r:embed="rId4" cstate="print"/>
          <a:srcRect/>
          <a:stretch>
            <a:fillRect/>
          </a:stretch>
        </p:blipFill>
        <p:spPr bwMode="auto">
          <a:xfrm>
            <a:off x="4483100" y="2159000"/>
            <a:ext cx="3670300" cy="3556000"/>
          </a:xfrm>
          <a:prstGeom prst="rect">
            <a:avLst/>
          </a:prstGeom>
          <a:noFill/>
          <a:ln w="12700">
            <a:noFill/>
            <a:miter lim="800000"/>
            <a:headEnd/>
            <a:tailEnd/>
          </a:ln>
        </p:spPr>
      </p:pic>
      <p:sp>
        <p:nvSpPr>
          <p:cNvPr id="299015" name="Rectangle 7"/>
          <p:cNvSpPr>
            <a:spLocks noChangeArrowheads="1"/>
          </p:cNvSpPr>
          <p:nvPr/>
        </p:nvSpPr>
        <p:spPr bwMode="auto">
          <a:xfrm>
            <a:off x="5472113" y="5807075"/>
            <a:ext cx="1973262"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Co(H</a:t>
            </a:r>
            <a:r>
              <a:rPr lang="en-US" sz="2800" baseline="-25000">
                <a:effectLst>
                  <a:outerShdw blurRad="38100" dist="38100" dir="2700000" algn="tl">
                    <a:srgbClr val="FFFFFF"/>
                  </a:outerShdw>
                </a:effectLst>
              </a:rPr>
              <a:t>2</a:t>
            </a:r>
            <a:r>
              <a:rPr lang="en-US" sz="2800">
                <a:effectLst>
                  <a:outerShdw blurRad="38100" dist="38100" dir="2700000" algn="tl">
                    <a:srgbClr val="FFFFFF"/>
                  </a:outerShdw>
                </a:effectLst>
              </a:rPr>
              <a:t>O)</a:t>
            </a:r>
            <a:r>
              <a:rPr lang="en-US" sz="2800" baseline="-25000">
                <a:effectLst>
                  <a:outerShdw blurRad="38100" dist="38100" dir="2700000" algn="tl">
                    <a:srgbClr val="FFFFFF"/>
                  </a:outerShdw>
                </a:effectLst>
              </a:rPr>
              <a:t>6</a:t>
            </a:r>
            <a:r>
              <a:rPr lang="en-US" sz="2800" baseline="30000">
                <a:effectLst>
                  <a:outerShdw blurRad="38100" dist="38100" dir="2700000" algn="tl">
                    <a:srgbClr val="FFFFFF"/>
                  </a:outerShdw>
                </a:effectLst>
              </a:rPr>
              <a:t>2+</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Effect transition="in" filter="wipe(up)">
                                      <p:cBhvr>
                                        <p:cTn id="7" dur="500"/>
                                        <p:tgtEl>
                                          <p:spTgt spid="299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9011">
                                            <p:txEl>
                                              <p:pRg st="1" end="1"/>
                                            </p:txEl>
                                          </p:spTgt>
                                        </p:tgtEl>
                                        <p:attrNameLst>
                                          <p:attrName>style.visibility</p:attrName>
                                        </p:attrNameLst>
                                      </p:cBhvr>
                                      <p:to>
                                        <p:strVal val="visible"/>
                                      </p:to>
                                    </p:set>
                                    <p:animEffect transition="in" filter="wipe(up)">
                                      <p:cBhvr>
                                        <p:cTn id="12" dur="500"/>
                                        <p:tgtEl>
                                          <p:spTgt spid="299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9014"/>
                                        </p:tgtEl>
                                        <p:attrNameLst>
                                          <p:attrName>style.visibility</p:attrName>
                                        </p:attrNameLst>
                                      </p:cBhvr>
                                      <p:to>
                                        <p:strVal val="visible"/>
                                      </p:to>
                                    </p:set>
                                    <p:animEffect transition="in" filter="wipe(up)">
                                      <p:cBhvr>
                                        <p:cTn id="17" dur="500"/>
                                        <p:tgtEl>
                                          <p:spTgt spid="299014"/>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99015"/>
                                        </p:tgtEl>
                                        <p:attrNameLst>
                                          <p:attrName>style.visibility</p:attrName>
                                        </p:attrNameLst>
                                      </p:cBhvr>
                                      <p:to>
                                        <p:strVal val="visible"/>
                                      </p:to>
                                    </p:set>
                                    <p:animEffect transition="in" filter="wipe(up)">
                                      <p:cBhvr>
                                        <p:cTn id="21" dur="500"/>
                                        <p:tgtEl>
                                          <p:spTgt spid="299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autoUpdateAnimBg="0"/>
      <p:bldP spid="29901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3733800" y="76200"/>
            <a:ext cx="4343400" cy="1600200"/>
          </a:xfrm>
          <a:effectLst>
            <a:outerShdw dist="35921" dir="2700000" algn="ctr" rotWithShape="0">
              <a:schemeClr val="bg2"/>
            </a:outerShdw>
          </a:effectLst>
        </p:spPr>
        <p:txBody>
          <a:bodyPr/>
          <a:lstStyle/>
          <a:p>
            <a:pPr>
              <a:defRPr/>
            </a:pPr>
            <a:r>
              <a:rPr lang="en-US" smtClean="0">
                <a:solidFill>
                  <a:srgbClr val="005400"/>
                </a:solidFill>
                <a:effectLst>
                  <a:outerShdw blurRad="38100" dist="38100" dir="2700000" algn="tl">
                    <a:srgbClr val="000000"/>
                  </a:outerShdw>
                </a:effectLst>
              </a:rPr>
              <a:t>Attraction Between Ions and Permanent Dipoles</a:t>
            </a:r>
          </a:p>
        </p:txBody>
      </p:sp>
      <p:sp>
        <p:nvSpPr>
          <p:cNvPr id="303107" name="Rectangle 3"/>
          <p:cNvSpPr>
            <a:spLocks noGrp="1" noChangeArrowheads="1"/>
          </p:cNvSpPr>
          <p:nvPr>
            <p:ph type="body" idx="1"/>
          </p:nvPr>
        </p:nvSpPr>
        <p:spPr>
          <a:xfrm>
            <a:off x="76200" y="1828800"/>
            <a:ext cx="8991600" cy="1600200"/>
          </a:xfrm>
        </p:spPr>
        <p:txBody>
          <a:bodyPr/>
          <a:lstStyle/>
          <a:p>
            <a:pPr>
              <a:buFontTx/>
              <a:buNone/>
              <a:defRPr/>
            </a:pPr>
            <a:r>
              <a:rPr lang="en-US" sz="3600" smtClean="0">
                <a:effectLst>
                  <a:outerShdw blurRad="38100" dist="38100" dir="2700000" algn="tl">
                    <a:srgbClr val="FFFFFF"/>
                  </a:outerShdw>
                </a:effectLst>
              </a:rPr>
              <a:t>Attraction between ions and dipole depends on </a:t>
            </a:r>
            <a:r>
              <a:rPr lang="en-US" sz="3600" smtClean="0">
                <a:solidFill>
                  <a:schemeClr val="hlink"/>
                </a:solidFill>
                <a:effectLst>
                  <a:outerShdw blurRad="38100" dist="38100" dir="2700000" algn="tl">
                    <a:srgbClr val="000000"/>
                  </a:outerShdw>
                </a:effectLst>
              </a:rPr>
              <a:t>ion charge</a:t>
            </a:r>
            <a:r>
              <a:rPr lang="en-US" sz="3600" smtClean="0">
                <a:effectLst>
                  <a:outerShdw blurRad="38100" dist="38100" dir="2700000" algn="tl">
                    <a:srgbClr val="FFFFFF"/>
                  </a:outerShdw>
                </a:effectLst>
              </a:rPr>
              <a:t> and </a:t>
            </a:r>
            <a:r>
              <a:rPr lang="en-US" sz="3600" smtClean="0">
                <a:solidFill>
                  <a:schemeClr val="hlink"/>
                </a:solidFill>
                <a:effectLst>
                  <a:outerShdw blurRad="38100" dist="38100" dir="2700000" algn="tl">
                    <a:srgbClr val="000000"/>
                  </a:outerShdw>
                </a:effectLst>
              </a:rPr>
              <a:t>ion-dipole distance</a:t>
            </a:r>
            <a:r>
              <a:rPr lang="en-US" sz="3600" smtClean="0">
                <a:effectLst>
                  <a:outerShdw blurRad="38100" dist="38100" dir="2700000" algn="tl">
                    <a:srgbClr val="FFFFFF"/>
                  </a:outerShdw>
                </a:effectLst>
              </a:rPr>
              <a:t>.</a:t>
            </a:r>
          </a:p>
          <a:p>
            <a:pPr>
              <a:buFontTx/>
              <a:buNone/>
              <a:defRPr/>
            </a:pPr>
            <a:r>
              <a:rPr lang="en-US" smtClean="0">
                <a:effectLst>
                  <a:outerShdw blurRad="38100" dist="38100" dir="2700000" algn="tl">
                    <a:srgbClr val="FFFFFF"/>
                  </a:outerShdw>
                </a:effectLst>
              </a:rPr>
              <a:t>Measured by </a:t>
            </a:r>
            <a:r>
              <a:rPr lang="en-US" smtClean="0">
                <a:latin typeface="Symbol" pitchFamily="18" charset="2"/>
              </a:rPr>
              <a:t>D</a:t>
            </a:r>
            <a:r>
              <a:rPr lang="en-US" smtClean="0">
                <a:effectLst>
                  <a:outerShdw blurRad="38100" dist="38100" dir="2700000" algn="tl">
                    <a:srgbClr val="FFFFFF"/>
                  </a:outerShdw>
                </a:effectLst>
              </a:rPr>
              <a:t>H for M</a:t>
            </a:r>
            <a:r>
              <a:rPr lang="en-US" baseline="30000" smtClean="0">
                <a:effectLst>
                  <a:outerShdw blurRad="38100" dist="38100" dir="2700000" algn="tl">
                    <a:srgbClr val="FFFFFF"/>
                  </a:outerShdw>
                </a:effectLst>
              </a:rPr>
              <a:t>n+</a:t>
            </a:r>
            <a:r>
              <a:rPr lang="en-US" smtClean="0">
                <a:effectLst>
                  <a:outerShdw blurRad="38100" dist="38100" dir="2700000" algn="tl">
                    <a:srgbClr val="FFFFFF"/>
                  </a:outerShdw>
                </a:effectLst>
              </a:rPr>
              <a:t> + H</a:t>
            </a:r>
            <a:r>
              <a:rPr lang="en-US" baseline="-25000" smtClean="0">
                <a:effectLst>
                  <a:outerShdw blurRad="38100" dist="38100" dir="2700000" algn="tl">
                    <a:srgbClr val="FFFFFF"/>
                  </a:outerShdw>
                </a:effectLst>
              </a:rPr>
              <a:t>2</a:t>
            </a:r>
            <a:r>
              <a:rPr lang="en-US" smtClean="0">
                <a:effectLst>
                  <a:outerShdw blurRad="38100" dist="38100" dir="2700000" algn="tl">
                    <a:srgbClr val="FFFFFF"/>
                  </a:outerShdw>
                </a:effectLst>
              </a:rPr>
              <a:t>O --&gt; [M(H</a:t>
            </a:r>
            <a:r>
              <a:rPr lang="en-US" baseline="-25000" smtClean="0">
                <a:effectLst>
                  <a:outerShdw blurRad="38100" dist="38100" dir="2700000" algn="tl">
                    <a:srgbClr val="FFFFFF"/>
                  </a:outerShdw>
                </a:effectLst>
              </a:rPr>
              <a:t>2</a:t>
            </a:r>
            <a:r>
              <a:rPr lang="en-US" smtClean="0">
                <a:effectLst>
                  <a:outerShdw blurRad="38100" dist="38100" dir="2700000" algn="tl">
                    <a:srgbClr val="FFFFFF"/>
                  </a:outerShdw>
                </a:effectLst>
              </a:rPr>
              <a:t>O)</a:t>
            </a:r>
            <a:r>
              <a:rPr lang="en-US" baseline="-25000" smtClean="0">
                <a:effectLst>
                  <a:outerShdw blurRad="38100" dist="38100" dir="2700000" algn="tl">
                    <a:srgbClr val="FFFFFF"/>
                  </a:outerShdw>
                </a:effectLst>
              </a:rPr>
              <a:t>x</a:t>
            </a:r>
            <a:r>
              <a:rPr lang="en-US" smtClean="0">
                <a:effectLst>
                  <a:outerShdw blurRad="38100" dist="38100" dir="2700000" algn="tl">
                    <a:srgbClr val="FFFFFF"/>
                  </a:outerShdw>
                </a:effectLst>
              </a:rPr>
              <a:t>]</a:t>
            </a:r>
            <a:r>
              <a:rPr lang="en-US" baseline="30000" smtClean="0">
                <a:effectLst>
                  <a:outerShdw blurRad="38100" dist="38100" dir="2700000" algn="tl">
                    <a:srgbClr val="FFFFFF"/>
                  </a:outerShdw>
                </a:effectLst>
              </a:rPr>
              <a:t>n+</a:t>
            </a:r>
          </a:p>
        </p:txBody>
      </p:sp>
      <p:pic>
        <p:nvPicPr>
          <p:cNvPr id="20484" name="Picture 4"/>
          <p:cNvPicPr>
            <a:picLocks noChangeArrowheads="1"/>
          </p:cNvPicPr>
          <p:nvPr/>
        </p:nvPicPr>
        <p:blipFill>
          <a:blip r:embed="rId3" cstate="print"/>
          <a:srcRect/>
          <a:stretch>
            <a:fillRect/>
          </a:stretch>
        </p:blipFill>
        <p:spPr bwMode="auto">
          <a:xfrm>
            <a:off x="750888" y="457200"/>
            <a:ext cx="2727325" cy="1323975"/>
          </a:xfrm>
          <a:prstGeom prst="rect">
            <a:avLst/>
          </a:prstGeom>
          <a:noFill/>
          <a:ln w="12700">
            <a:noFill/>
            <a:miter lim="800000"/>
            <a:headEnd/>
            <a:tailEnd/>
          </a:ln>
        </p:spPr>
      </p:pic>
      <p:sp>
        <p:nvSpPr>
          <p:cNvPr id="303109" name="Rectangle 5"/>
          <p:cNvSpPr>
            <a:spLocks noChangeArrowheads="1"/>
          </p:cNvSpPr>
          <p:nvPr/>
        </p:nvSpPr>
        <p:spPr bwMode="auto">
          <a:xfrm>
            <a:off x="442913" y="5686425"/>
            <a:ext cx="2319337"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-1922 kJ/mol</a:t>
            </a:r>
          </a:p>
        </p:txBody>
      </p:sp>
      <p:sp>
        <p:nvSpPr>
          <p:cNvPr id="303110" name="Rectangle 6"/>
          <p:cNvSpPr>
            <a:spLocks noChangeArrowheads="1"/>
          </p:cNvSpPr>
          <p:nvPr/>
        </p:nvSpPr>
        <p:spPr bwMode="auto">
          <a:xfrm>
            <a:off x="2957513" y="5686425"/>
            <a:ext cx="2120900"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-405 kJ/mol</a:t>
            </a:r>
          </a:p>
        </p:txBody>
      </p:sp>
      <p:sp>
        <p:nvSpPr>
          <p:cNvPr id="303111" name="Rectangle 7"/>
          <p:cNvSpPr>
            <a:spLocks noChangeArrowheads="1"/>
          </p:cNvSpPr>
          <p:nvPr/>
        </p:nvSpPr>
        <p:spPr bwMode="auto">
          <a:xfrm>
            <a:off x="5243513" y="5686425"/>
            <a:ext cx="2120900"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-263 kJ/mol</a:t>
            </a:r>
          </a:p>
        </p:txBody>
      </p:sp>
      <p:sp>
        <p:nvSpPr>
          <p:cNvPr id="303112" name="Rectangle 8"/>
          <p:cNvSpPr>
            <a:spLocks noChangeArrowheads="1"/>
          </p:cNvSpPr>
          <p:nvPr/>
        </p:nvSpPr>
        <p:spPr bwMode="auto">
          <a:xfrm>
            <a:off x="595313" y="6311900"/>
            <a:ext cx="3608387" cy="393700"/>
          </a:xfrm>
          <a:prstGeom prst="rect">
            <a:avLst/>
          </a:prstGeom>
          <a:noFill/>
          <a:ln w="12700">
            <a:noFill/>
            <a:miter lim="800000"/>
            <a:headEnd/>
            <a:tailEnd/>
          </a:ln>
          <a:effectLst/>
        </p:spPr>
        <p:txBody>
          <a:bodyPr wrap="none" lIns="90488" tIns="44450" rIns="90488" bIns="44450">
            <a:spAutoFit/>
          </a:bodyPr>
          <a:lstStyle/>
          <a:p>
            <a:pPr>
              <a:defRPr/>
            </a:pPr>
            <a:r>
              <a:rPr lang="en-US" sz="2000">
                <a:solidFill>
                  <a:schemeClr val="accent1"/>
                </a:solidFill>
                <a:effectLst>
                  <a:outerShdw blurRad="38100" dist="38100" dir="2700000" algn="tl">
                    <a:srgbClr val="000000"/>
                  </a:outerShdw>
                </a:effectLst>
              </a:rPr>
              <a:t>See Example 13.1, page 588.</a:t>
            </a:r>
          </a:p>
        </p:txBody>
      </p:sp>
      <p:pic>
        <p:nvPicPr>
          <p:cNvPr id="303113" name="Picture 9"/>
          <p:cNvPicPr>
            <a:picLocks noChangeArrowheads="1"/>
          </p:cNvPicPr>
          <p:nvPr/>
        </p:nvPicPr>
        <p:blipFill>
          <a:blip r:embed="rId4" cstate="print"/>
          <a:srcRect/>
          <a:stretch>
            <a:fillRect/>
          </a:stretch>
        </p:blipFill>
        <p:spPr bwMode="auto">
          <a:xfrm>
            <a:off x="1066800" y="4102100"/>
            <a:ext cx="6324600" cy="1536700"/>
          </a:xfrm>
          <a:prstGeom prst="rect">
            <a:avLst/>
          </a:prstGeom>
          <a:noFill/>
          <a:ln w="12700">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animEffect transition="in" filter="wipe(up)">
                                      <p:cBhvr>
                                        <p:cTn id="7" dur="500"/>
                                        <p:tgtEl>
                                          <p:spTgt spid="303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3107">
                                            <p:txEl>
                                              <p:pRg st="1" end="1"/>
                                            </p:txEl>
                                          </p:spTgt>
                                        </p:tgtEl>
                                        <p:attrNameLst>
                                          <p:attrName>style.visibility</p:attrName>
                                        </p:attrNameLst>
                                      </p:cBhvr>
                                      <p:to>
                                        <p:strVal val="visible"/>
                                      </p:to>
                                    </p:set>
                                    <p:animEffect transition="in" filter="wipe(up)">
                                      <p:cBhvr>
                                        <p:cTn id="12" dur="500"/>
                                        <p:tgtEl>
                                          <p:spTgt spid="303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3113"/>
                                        </p:tgtEl>
                                        <p:attrNameLst>
                                          <p:attrName>style.visibility</p:attrName>
                                        </p:attrNameLst>
                                      </p:cBhvr>
                                      <p:to>
                                        <p:strVal val="visible"/>
                                      </p:to>
                                    </p:set>
                                    <p:animEffect transition="in" filter="wipe(up)">
                                      <p:cBhvr>
                                        <p:cTn id="17" dur="500"/>
                                        <p:tgtEl>
                                          <p:spTgt spid="3031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03109"/>
                                        </p:tgtEl>
                                        <p:attrNameLst>
                                          <p:attrName>style.visibility</p:attrName>
                                        </p:attrNameLst>
                                      </p:cBhvr>
                                      <p:to>
                                        <p:strVal val="visible"/>
                                      </p:to>
                                    </p:set>
                                    <p:animEffect transition="in" filter="wipe(left)">
                                      <p:cBhvr>
                                        <p:cTn id="21" dur="500"/>
                                        <p:tgtEl>
                                          <p:spTgt spid="303109"/>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03110"/>
                                        </p:tgtEl>
                                        <p:attrNameLst>
                                          <p:attrName>style.visibility</p:attrName>
                                        </p:attrNameLst>
                                      </p:cBhvr>
                                      <p:to>
                                        <p:strVal val="visible"/>
                                      </p:to>
                                    </p:set>
                                    <p:animEffect transition="in" filter="wipe(left)">
                                      <p:cBhvr>
                                        <p:cTn id="25" dur="500"/>
                                        <p:tgtEl>
                                          <p:spTgt spid="303110"/>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03111"/>
                                        </p:tgtEl>
                                        <p:attrNameLst>
                                          <p:attrName>style.visibility</p:attrName>
                                        </p:attrNameLst>
                                      </p:cBhvr>
                                      <p:to>
                                        <p:strVal val="visible"/>
                                      </p:to>
                                    </p:set>
                                    <p:animEffect transition="in" filter="wipe(left)">
                                      <p:cBhvr>
                                        <p:cTn id="29" dur="500"/>
                                        <p:tgtEl>
                                          <p:spTgt spid="3031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3112"/>
                                        </p:tgtEl>
                                        <p:attrNameLst>
                                          <p:attrName>style.visibility</p:attrName>
                                        </p:attrNameLst>
                                      </p:cBhvr>
                                      <p:to>
                                        <p:strVal val="visible"/>
                                      </p:to>
                                    </p:set>
                                    <p:animEffect transition="in" filter="wipe(left)">
                                      <p:cBhvr>
                                        <p:cTn id="34" dur="500"/>
                                        <p:tgtEl>
                                          <p:spTgt spid="303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P spid="303109" grpId="0" autoUpdateAnimBg="0"/>
      <p:bldP spid="303110" grpId="0" autoUpdateAnimBg="0"/>
      <p:bldP spid="303111" grpId="0" autoUpdateAnimBg="0"/>
      <p:bldP spid="3031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57200" y="228600"/>
            <a:ext cx="7772400" cy="609600"/>
          </a:xfrm>
        </p:spPr>
        <p:txBody>
          <a:bodyPr/>
          <a:lstStyle/>
          <a:p>
            <a:pPr>
              <a:defRPr/>
            </a:pPr>
            <a:r>
              <a:rPr lang="en-US" sz="4400" smtClean="0"/>
              <a:t>Dipole - Dipole Forces</a:t>
            </a:r>
            <a:endParaRPr lang="en-US" b="0" smtClean="0"/>
          </a:p>
        </p:txBody>
      </p:sp>
      <p:sp>
        <p:nvSpPr>
          <p:cNvPr id="428035" name="Rectangle 3"/>
          <p:cNvSpPr>
            <a:spLocks noGrp="1" noChangeArrowheads="1"/>
          </p:cNvSpPr>
          <p:nvPr>
            <p:ph type="body" idx="1"/>
          </p:nvPr>
        </p:nvSpPr>
        <p:spPr>
          <a:xfrm>
            <a:off x="685800" y="1219200"/>
            <a:ext cx="7924800" cy="5410200"/>
          </a:xfrm>
        </p:spPr>
        <p:txBody>
          <a:bodyPr/>
          <a:lstStyle/>
          <a:p>
            <a:r>
              <a:rPr lang="en-US" sz="3200" smtClean="0"/>
              <a:t>The strength for dipole - dipole forces increases as the magnitude of the dipole increases and the distance between the molecules decreases.  </a:t>
            </a:r>
          </a:p>
          <a:p>
            <a:r>
              <a:rPr lang="en-US" sz="3200" smtClean="0"/>
              <a:t>Figure 13.5, page 588, illustrates one possible way dipoles can interact.  </a:t>
            </a:r>
          </a:p>
          <a:p>
            <a:r>
              <a:rPr lang="en-US" sz="3200" smtClean="0"/>
              <a:t>Solubility of a solute in a solvent can be estimated by considering the energy required to break bonds and the energy released when bonds form.</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wipe(up)">
                                      <p:cBhvr>
                                        <p:cTn id="7" dur="500"/>
                                        <p:tgtEl>
                                          <p:spTgt spid="428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8035">
                                            <p:txEl>
                                              <p:pRg st="1" end="1"/>
                                            </p:txEl>
                                          </p:spTgt>
                                        </p:tgtEl>
                                        <p:attrNameLst>
                                          <p:attrName>style.visibility</p:attrName>
                                        </p:attrNameLst>
                                      </p:cBhvr>
                                      <p:to>
                                        <p:strVal val="visible"/>
                                      </p:to>
                                    </p:set>
                                    <p:animEffect transition="in" filter="wipe(up)">
                                      <p:cBhvr>
                                        <p:cTn id="12" dur="500"/>
                                        <p:tgtEl>
                                          <p:spTgt spid="428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8035">
                                            <p:txEl>
                                              <p:pRg st="2" end="2"/>
                                            </p:txEl>
                                          </p:spTgt>
                                        </p:tgtEl>
                                        <p:attrNameLst>
                                          <p:attrName>style.visibility</p:attrName>
                                        </p:attrNameLst>
                                      </p:cBhvr>
                                      <p:to>
                                        <p:strVal val="visible"/>
                                      </p:to>
                                    </p:set>
                                    <p:animEffect transition="in" filter="wipe(up)">
                                      <p:cBhvr>
                                        <p:cTn id="17" dur="500"/>
                                        <p:tgtEl>
                                          <p:spTgt spid="428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Rectangle 1026"/>
          <p:cNvSpPr>
            <a:spLocks noGrp="1" noChangeArrowheads="1"/>
          </p:cNvSpPr>
          <p:nvPr>
            <p:ph type="title"/>
          </p:nvPr>
        </p:nvSpPr>
        <p:spPr/>
        <p:txBody>
          <a:bodyPr/>
          <a:lstStyle/>
          <a:p>
            <a:pPr>
              <a:defRPr/>
            </a:pPr>
            <a:r>
              <a:rPr lang="en-US" sz="6600" smtClean="0">
                <a:solidFill>
                  <a:schemeClr val="tx1"/>
                </a:solidFill>
              </a:rPr>
              <a:t>CHAPTER 13</a:t>
            </a:r>
            <a:endParaRPr lang="en-US" sz="4000" b="0" smtClean="0">
              <a:solidFill>
                <a:schemeClr val="tx1"/>
              </a:solidFill>
            </a:endParaRPr>
          </a:p>
        </p:txBody>
      </p:sp>
      <p:sp>
        <p:nvSpPr>
          <p:cNvPr id="382979" name="Rectangle 1027"/>
          <p:cNvSpPr>
            <a:spLocks noGrp="1" noChangeArrowheads="1"/>
          </p:cNvSpPr>
          <p:nvPr>
            <p:ph type="body" idx="1"/>
          </p:nvPr>
        </p:nvSpPr>
        <p:spPr>
          <a:xfrm>
            <a:off x="1060450" y="1981200"/>
            <a:ext cx="6881813" cy="4114800"/>
          </a:xfrm>
        </p:spPr>
        <p:txBody>
          <a:bodyPr/>
          <a:lstStyle/>
          <a:p>
            <a:pPr algn="ctr">
              <a:lnSpc>
                <a:spcPct val="110000"/>
              </a:lnSpc>
              <a:buFontTx/>
              <a:buNone/>
              <a:defRPr/>
            </a:pPr>
            <a:r>
              <a:rPr lang="en-US" sz="2400" smtClean="0"/>
              <a:t>	</a:t>
            </a:r>
            <a:r>
              <a:rPr lang="en-US" sz="3600" smtClean="0"/>
              <a:t>This chapter examines the forces of attraction between molecules, or atoms, that are responsible for forming the liquid and solid states as a function of temperature.</a:t>
            </a:r>
            <a:r>
              <a:rPr lang="en-US" sz="3200" smtClean="0">
                <a:effectLst>
                  <a:outerShdw blurRad="38100" dist="38100" dir="2700000" algn="tl">
                    <a:srgbClr val="FFFFFF"/>
                  </a:outerShdw>
                </a:effectLst>
              </a:rPr>
              <a:t> </a:t>
            </a:r>
            <a:endParaRPr lang="en-US" sz="2400" smtClean="0">
              <a:effectLst>
                <a:outerShdw blurRad="38100" dist="38100" dir="2700000" algn="tl">
                  <a:srgbClr val="FFFFFF"/>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animEffect transition="in" filter="wipe(up)">
                                      <p:cBhvr>
                                        <p:cTn id="7" dur="500"/>
                                        <p:tgtEl>
                                          <p:spTgt spid="382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32" descr="KO13_05"/>
          <p:cNvPicPr>
            <a:picLocks noChangeAspect="1" noChangeArrowheads="1"/>
          </p:cNvPicPr>
          <p:nvPr/>
        </p:nvPicPr>
        <p:blipFill>
          <a:blip r:embed="rId3" cstate="print"/>
          <a:srcRect l="11765" t="16162" r="7190" b="16162"/>
          <a:stretch>
            <a:fillRect/>
          </a:stretch>
        </p:blipFill>
        <p:spPr bwMode="auto">
          <a:xfrm>
            <a:off x="1828800" y="1219200"/>
            <a:ext cx="4724400" cy="5105400"/>
          </a:xfrm>
          <a:prstGeom prst="rect">
            <a:avLst/>
          </a:prstGeom>
          <a:noFill/>
          <a:ln w="9525">
            <a:noFill/>
            <a:miter lim="800000"/>
            <a:headEnd/>
            <a:tailEnd/>
          </a:ln>
        </p:spPr>
      </p:pic>
      <p:sp>
        <p:nvSpPr>
          <p:cNvPr id="355330" name="Rectangle 1026"/>
          <p:cNvSpPr>
            <a:spLocks noGrp="1" noChangeArrowheads="1"/>
          </p:cNvSpPr>
          <p:nvPr>
            <p:ph type="title"/>
          </p:nvPr>
        </p:nvSpPr>
        <p:spPr>
          <a:xfrm>
            <a:off x="3581400" y="228600"/>
            <a:ext cx="5105400" cy="1524000"/>
          </a:xfrm>
          <a:effectLst>
            <a:outerShdw dist="53882" dir="2700000" algn="ctr" rotWithShape="0">
              <a:schemeClr val="bg2"/>
            </a:outerShdw>
          </a:effectLst>
        </p:spPr>
        <p:txBody>
          <a:bodyPr/>
          <a:lstStyle/>
          <a:p>
            <a:pPr>
              <a:defRPr/>
            </a:pPr>
            <a:r>
              <a:rPr lang="en-US" sz="4800" smtClean="0">
                <a:solidFill>
                  <a:srgbClr val="712000"/>
                </a:solidFill>
                <a:effectLst>
                  <a:outerShdw blurRad="38100" dist="38100" dir="2700000" algn="tl">
                    <a:srgbClr val="000000"/>
                  </a:outerShdw>
                </a:effectLst>
              </a:rPr>
              <a:t>Dipole-Dipole Forces</a:t>
            </a:r>
          </a:p>
        </p:txBody>
      </p:sp>
      <p:sp>
        <p:nvSpPr>
          <p:cNvPr id="355337" name="Text Box 1033"/>
          <p:cNvSpPr txBox="1">
            <a:spLocks noChangeArrowheads="1"/>
          </p:cNvSpPr>
          <p:nvPr/>
        </p:nvSpPr>
        <p:spPr bwMode="auto">
          <a:xfrm>
            <a:off x="1219200" y="4191000"/>
            <a:ext cx="1295400" cy="946150"/>
          </a:xfrm>
          <a:prstGeom prst="rect">
            <a:avLst/>
          </a:prstGeom>
          <a:noFill/>
          <a:ln w="12700">
            <a:noFill/>
            <a:miter lim="800000"/>
            <a:headEnd/>
            <a:tailEnd/>
          </a:ln>
          <a:effectLst/>
        </p:spPr>
        <p:txBody>
          <a:bodyPr>
            <a:spAutoFit/>
          </a:bodyPr>
          <a:lstStyle/>
          <a:p>
            <a:pPr algn="ctr">
              <a:spcBef>
                <a:spcPct val="50000"/>
              </a:spcBef>
              <a:defRPr/>
            </a:pPr>
            <a:r>
              <a:rPr lang="en-US" sz="2800">
                <a:effectLst>
                  <a:outerShdw blurRad="38100" dist="38100" dir="2700000" algn="tl">
                    <a:srgbClr val="FFFFFF"/>
                  </a:outerShdw>
                </a:effectLst>
              </a:rPr>
              <a:t>Figure 13.5</a:t>
            </a: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8" name="Rectangle 1026"/>
          <p:cNvSpPr>
            <a:spLocks noGrp="1" noChangeArrowheads="1"/>
          </p:cNvSpPr>
          <p:nvPr>
            <p:ph type="body" idx="1"/>
          </p:nvPr>
        </p:nvSpPr>
        <p:spPr>
          <a:xfrm>
            <a:off x="990600" y="1066800"/>
            <a:ext cx="7772400" cy="5486400"/>
          </a:xfrm>
        </p:spPr>
        <p:txBody>
          <a:bodyPr/>
          <a:lstStyle/>
          <a:p>
            <a:pPr>
              <a:lnSpc>
                <a:spcPct val="80000"/>
              </a:lnSpc>
            </a:pPr>
            <a:r>
              <a:rPr lang="en-US" sz="3600" smtClean="0"/>
              <a:t>Solubility of polar substances in polar liquids can be explained by considering the energy required to break the </a:t>
            </a:r>
            <a:r>
              <a:rPr lang="en-US" sz="4000" smtClean="0"/>
              <a:t>solute - solute "bonds"</a:t>
            </a:r>
            <a:r>
              <a:rPr lang="en-US" sz="3600" smtClean="0"/>
              <a:t> and the </a:t>
            </a:r>
            <a:r>
              <a:rPr lang="en-US" sz="4000" smtClean="0"/>
              <a:t>solvent - solvent "bonds"</a:t>
            </a:r>
            <a:r>
              <a:rPr lang="en-US" sz="3600" smtClean="0"/>
              <a:t> in comparison to the energy released when the </a:t>
            </a:r>
            <a:r>
              <a:rPr lang="en-US" sz="4000" smtClean="0"/>
              <a:t>solvent - solute "bonds"</a:t>
            </a:r>
            <a:r>
              <a:rPr lang="en-US" sz="3600" smtClean="0"/>
              <a:t> form.  </a:t>
            </a:r>
          </a:p>
          <a:p>
            <a:pPr>
              <a:lnSpc>
                <a:spcPct val="80000"/>
              </a:lnSpc>
            </a:pPr>
            <a:r>
              <a:rPr lang="en-US" sz="3600" smtClean="0"/>
              <a:t>If the latter is too small when compared to the former, the substance is not soluble.  </a:t>
            </a:r>
          </a:p>
        </p:txBody>
      </p:sp>
      <p:sp>
        <p:nvSpPr>
          <p:cNvPr id="429059" name="Rectangle 1027"/>
          <p:cNvSpPr>
            <a:spLocks noGrp="1" noChangeArrowheads="1"/>
          </p:cNvSpPr>
          <p:nvPr>
            <p:ph type="title"/>
          </p:nvPr>
        </p:nvSpPr>
        <p:spPr>
          <a:xfrm>
            <a:off x="457200" y="228600"/>
            <a:ext cx="7772400" cy="609600"/>
          </a:xfrm>
        </p:spPr>
        <p:txBody>
          <a:bodyPr/>
          <a:lstStyle/>
          <a:p>
            <a:pPr>
              <a:defRPr/>
            </a:pPr>
            <a:r>
              <a:rPr lang="en-US" sz="4000" smtClean="0"/>
              <a:t>Dipole - Dipole Forces</a:t>
            </a:r>
            <a:endParaRPr lang="en-US"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animEffect transition="in" filter="wipe(up)">
                                      <p:cBhvr>
                                        <p:cTn id="7" dur="500"/>
                                        <p:tgtEl>
                                          <p:spTgt spid="429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9058">
                                            <p:txEl>
                                              <p:pRg st="1" end="1"/>
                                            </p:txEl>
                                          </p:spTgt>
                                        </p:tgtEl>
                                        <p:attrNameLst>
                                          <p:attrName>style.visibility</p:attrName>
                                        </p:attrNameLst>
                                      </p:cBhvr>
                                      <p:to>
                                        <p:strVal val="visible"/>
                                      </p:to>
                                    </p:set>
                                    <p:animEffect transition="in" filter="wipe(up)">
                                      <p:cBhvr>
                                        <p:cTn id="12" dur="500"/>
                                        <p:tgtEl>
                                          <p:spTgt spid="4290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body" idx="1"/>
          </p:nvPr>
        </p:nvSpPr>
        <p:spPr>
          <a:xfrm>
            <a:off x="990600" y="914400"/>
            <a:ext cx="7086600" cy="5638800"/>
          </a:xfrm>
        </p:spPr>
        <p:txBody>
          <a:bodyPr/>
          <a:lstStyle/>
          <a:p>
            <a:r>
              <a:rPr lang="en-US" sz="3200" smtClean="0"/>
              <a:t>Since this energy balance is rarely achieved between substances which are not similar, an often quoted axiom is 		    	" like dissolves like".</a:t>
            </a:r>
            <a:r>
              <a:rPr lang="en-US" sz="2400" smtClean="0"/>
              <a:t> </a:t>
            </a:r>
          </a:p>
          <a:p>
            <a:endParaRPr lang="en-US" sz="2400" smtClean="0"/>
          </a:p>
          <a:p>
            <a:pPr>
              <a:lnSpc>
                <a:spcPct val="110000"/>
              </a:lnSpc>
              <a:buFontTx/>
              <a:buNone/>
            </a:pPr>
            <a:r>
              <a:rPr lang="en-US" sz="3600" smtClean="0"/>
              <a:t>		</a:t>
            </a:r>
            <a:r>
              <a:rPr lang="en-US" sz="4000" smtClean="0"/>
              <a:t>" Like dissolves like”</a:t>
            </a:r>
            <a:r>
              <a:rPr lang="en-US" sz="3200" smtClean="0"/>
              <a:t> 	  is a statement of fact NOT, it is an explanation of the phenomenon.</a:t>
            </a:r>
            <a:endParaRPr lang="en-US" smtClean="0"/>
          </a:p>
        </p:txBody>
      </p:sp>
      <p:sp>
        <p:nvSpPr>
          <p:cNvPr id="430083" name="Rectangle 3"/>
          <p:cNvSpPr>
            <a:spLocks noGrp="1" noChangeArrowheads="1"/>
          </p:cNvSpPr>
          <p:nvPr>
            <p:ph type="title"/>
          </p:nvPr>
        </p:nvSpPr>
        <p:spPr>
          <a:xfrm>
            <a:off x="457200" y="228600"/>
            <a:ext cx="7772400" cy="609600"/>
          </a:xfrm>
        </p:spPr>
        <p:txBody>
          <a:bodyPr/>
          <a:lstStyle/>
          <a:p>
            <a:pPr>
              <a:defRPr/>
            </a:pPr>
            <a:r>
              <a:rPr lang="en-US" sz="4000" smtClean="0"/>
              <a:t>Dipole - Dipole Forces</a:t>
            </a:r>
            <a:endParaRPr lang="en-US"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0082">
                                            <p:txEl>
                                              <p:pRg st="0" end="0"/>
                                            </p:txEl>
                                          </p:spTgt>
                                        </p:tgtEl>
                                        <p:attrNameLst>
                                          <p:attrName>style.visibility</p:attrName>
                                        </p:attrNameLst>
                                      </p:cBhvr>
                                      <p:to>
                                        <p:strVal val="visible"/>
                                      </p:to>
                                    </p:set>
                                    <p:animEffect transition="in" filter="wipe(up)">
                                      <p:cBhvr>
                                        <p:cTn id="7" dur="500"/>
                                        <p:tgtEl>
                                          <p:spTgt spid="430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0082">
                                            <p:txEl>
                                              <p:pRg st="2" end="2"/>
                                            </p:txEl>
                                          </p:spTgt>
                                        </p:tgtEl>
                                        <p:attrNameLst>
                                          <p:attrName>style.visibility</p:attrName>
                                        </p:attrNameLst>
                                      </p:cBhvr>
                                      <p:to>
                                        <p:strVal val="visible"/>
                                      </p:to>
                                    </p:set>
                                    <p:animEffect transition="in" filter="wipe(up)">
                                      <p:cBhvr>
                                        <p:cTn id="12" dur="500"/>
                                        <p:tgtEl>
                                          <p:spTgt spid="430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276600" y="228600"/>
            <a:ext cx="5105400" cy="1524000"/>
          </a:xfrm>
          <a:effectLst>
            <a:outerShdw dist="53882" dir="2700000" algn="ctr" rotWithShape="0">
              <a:schemeClr val="bg2"/>
            </a:outerShdw>
          </a:effectLst>
        </p:spPr>
        <p:txBody>
          <a:bodyPr/>
          <a:lstStyle/>
          <a:p>
            <a:pPr>
              <a:defRPr/>
            </a:pPr>
            <a:r>
              <a:rPr lang="en-US" sz="4800" smtClean="0">
                <a:solidFill>
                  <a:srgbClr val="712000"/>
                </a:solidFill>
                <a:effectLst>
                  <a:outerShdw blurRad="38100" dist="38100" dir="2700000" algn="tl">
                    <a:srgbClr val="000000"/>
                  </a:outerShdw>
                </a:effectLst>
              </a:rPr>
              <a:t>Dipole-Dipole Forces</a:t>
            </a:r>
          </a:p>
        </p:txBody>
      </p:sp>
      <p:sp>
        <p:nvSpPr>
          <p:cNvPr id="307203" name="Rectangle 3"/>
          <p:cNvSpPr>
            <a:spLocks noGrp="1" noChangeArrowheads="1"/>
          </p:cNvSpPr>
          <p:nvPr>
            <p:ph type="body" idx="1"/>
          </p:nvPr>
        </p:nvSpPr>
        <p:spPr>
          <a:xfrm>
            <a:off x="762000" y="1905000"/>
            <a:ext cx="7467600" cy="1066800"/>
          </a:xfrm>
        </p:spPr>
        <p:txBody>
          <a:bodyPr/>
          <a:lstStyle/>
          <a:p>
            <a:pPr>
              <a:buFontTx/>
              <a:buNone/>
              <a:defRPr/>
            </a:pPr>
            <a:r>
              <a:rPr lang="en-US" smtClean="0">
                <a:effectLst>
                  <a:outerShdw blurRad="38100" dist="38100" dir="2700000" algn="tl">
                    <a:srgbClr val="FFFFFF"/>
                  </a:outerShdw>
                </a:effectLst>
              </a:rPr>
              <a:t>   </a:t>
            </a:r>
            <a:r>
              <a:rPr lang="en-US" sz="3200" smtClean="0">
                <a:effectLst>
                  <a:outerShdw blurRad="38100" dist="38100" dir="2700000" algn="tl">
                    <a:srgbClr val="FFFFFF"/>
                  </a:outerShdw>
                </a:effectLst>
              </a:rPr>
              <a:t>Such forces bind molecules having permanent dipoles to one another.</a:t>
            </a:r>
          </a:p>
        </p:txBody>
      </p:sp>
      <p:pic>
        <p:nvPicPr>
          <p:cNvPr id="25604" name="Picture 4"/>
          <p:cNvPicPr>
            <a:picLocks noChangeArrowheads="1"/>
          </p:cNvPicPr>
          <p:nvPr/>
        </p:nvPicPr>
        <p:blipFill>
          <a:blip r:embed="rId4" cstate="print"/>
          <a:srcRect/>
          <a:stretch>
            <a:fillRect/>
          </a:stretch>
        </p:blipFill>
        <p:spPr bwMode="auto">
          <a:xfrm>
            <a:off x="1260475" y="3024188"/>
            <a:ext cx="5824538" cy="657225"/>
          </a:xfrm>
          <a:prstGeom prst="rect">
            <a:avLst/>
          </a:prstGeom>
          <a:noFill/>
          <a:ln w="12700">
            <a:noFill/>
            <a:miter lim="800000"/>
            <a:headEnd/>
            <a:tailEnd/>
          </a:ln>
        </p:spPr>
      </p:pic>
      <p:pic>
        <p:nvPicPr>
          <p:cNvPr id="25605" name="Picture 5"/>
          <p:cNvPicPr>
            <a:picLocks noChangeArrowheads="1"/>
          </p:cNvPicPr>
          <p:nvPr/>
        </p:nvPicPr>
        <p:blipFill>
          <a:blip r:embed="rId5" cstate="print"/>
          <a:srcRect/>
          <a:stretch>
            <a:fillRect/>
          </a:stretch>
        </p:blipFill>
        <p:spPr bwMode="auto">
          <a:xfrm>
            <a:off x="457200" y="787400"/>
            <a:ext cx="2882900" cy="863600"/>
          </a:xfrm>
          <a:prstGeom prst="rect">
            <a:avLst/>
          </a:prstGeom>
          <a:noFill/>
          <a:ln w="12700">
            <a:noFill/>
            <a:miter lim="800000"/>
            <a:headEnd/>
            <a:tailEnd/>
          </a:ln>
        </p:spPr>
      </p:pic>
      <p:pic>
        <p:nvPicPr>
          <p:cNvPr id="307209" name="13M04AN2.AVI">
            <a:hlinkClick r:id="" action="ppaction://media"/>
          </p:cNvPr>
          <p:cNvPicPr>
            <a:picLocks noRot="1" noChangeAspect="1" noChangeArrowheads="1"/>
          </p:cNvPicPr>
          <p:nvPr>
            <a:videoFile r:link="rId1"/>
          </p:nvPr>
        </p:nvPicPr>
        <p:blipFill>
          <a:blip r:embed="rId6" cstate="print"/>
          <a:srcRect/>
          <a:stretch>
            <a:fillRect/>
          </a:stretch>
        </p:blipFill>
        <p:spPr bwMode="auto">
          <a:xfrm>
            <a:off x="2362200" y="3810000"/>
            <a:ext cx="4267200" cy="295433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30720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07209"/>
                                        </p:tgtEl>
                                      </p:cBhvr>
                                    </p:cmd>
                                  </p:childTnLst>
                                </p:cTn>
                              </p:par>
                            </p:childTnLst>
                          </p:cTn>
                        </p:par>
                      </p:childTnLst>
                    </p:cTn>
                  </p:par>
                </p:childTnLst>
              </p:cTn>
              <p:nextCondLst>
                <p:cond evt="onClick" delay="0">
                  <p:tgtEl>
                    <p:spTgt spid="307209"/>
                  </p:tgtEl>
                </p:cond>
              </p:nextCondLst>
            </p:seq>
            <p:video>
              <p:cMediaNode>
                <p:cTn id="7" fill="hold" display="0">
                  <p:stCondLst>
                    <p:cond delay="indefinite"/>
                  </p:stCondLst>
                  <p:endCondLst>
                    <p:cond evt="onNext" delay="0">
                      <p:tgtEl>
                        <p:sldTgt/>
                      </p:tgtEl>
                    </p:cond>
                    <p:cond evt="onPrev" delay="0">
                      <p:tgtEl>
                        <p:sldTgt/>
                      </p:tgtEl>
                    </p:cond>
                  </p:endCondLst>
                </p:cTn>
                <p:tgtEl>
                  <p:spTgt spid="307209"/>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O13_06"/>
          <p:cNvPicPr>
            <a:picLocks noChangeAspect="1" noChangeArrowheads="1"/>
          </p:cNvPicPr>
          <p:nvPr/>
        </p:nvPicPr>
        <p:blipFill>
          <a:blip r:embed="rId3" cstate="print"/>
          <a:srcRect l="8586" t="16013" r="9596" b="13399"/>
          <a:stretch>
            <a:fillRect/>
          </a:stretch>
        </p:blipFill>
        <p:spPr bwMode="auto">
          <a:xfrm>
            <a:off x="838200" y="1041400"/>
            <a:ext cx="7696200" cy="5130800"/>
          </a:xfrm>
          <a:prstGeom prst="rect">
            <a:avLst/>
          </a:prstGeom>
          <a:noFill/>
          <a:ln w="9525">
            <a:noFill/>
            <a:miter lim="800000"/>
            <a:headEnd/>
            <a:tailEnd/>
          </a:ln>
        </p:spPr>
      </p:pic>
      <p:sp>
        <p:nvSpPr>
          <p:cNvPr id="357379" name="Text Box 3"/>
          <p:cNvSpPr txBox="1">
            <a:spLocks noChangeArrowheads="1"/>
          </p:cNvSpPr>
          <p:nvPr/>
        </p:nvSpPr>
        <p:spPr bwMode="auto">
          <a:xfrm>
            <a:off x="3352800" y="304800"/>
            <a:ext cx="2971800" cy="519113"/>
          </a:xfrm>
          <a:prstGeom prst="rect">
            <a:avLst/>
          </a:prstGeom>
          <a:noFill/>
          <a:ln w="12700">
            <a:noFill/>
            <a:miter lim="800000"/>
            <a:headEnd/>
            <a:tailEnd/>
          </a:ln>
          <a:effectLst/>
        </p:spPr>
        <p:txBody>
          <a:bodyPr>
            <a:spAutoFit/>
          </a:bodyPr>
          <a:lstStyle/>
          <a:p>
            <a:pPr>
              <a:spcBef>
                <a:spcPct val="50000"/>
              </a:spcBef>
              <a:defRPr/>
            </a:pPr>
            <a:r>
              <a:rPr lang="en-US" sz="2800">
                <a:effectLst>
                  <a:outerShdw blurRad="38100" dist="38100" dir="2700000" algn="tl">
                    <a:srgbClr val="FFFFFF"/>
                  </a:outerShdw>
                </a:effectLst>
              </a:rPr>
              <a:t>Figure 13.6</a:t>
            </a:r>
          </a:p>
        </p:txBody>
      </p:sp>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2" name="Rectangle 2"/>
          <p:cNvSpPr>
            <a:spLocks noGrp="1" noChangeArrowheads="1"/>
          </p:cNvSpPr>
          <p:nvPr>
            <p:ph type="body" idx="1"/>
          </p:nvPr>
        </p:nvSpPr>
        <p:spPr>
          <a:xfrm>
            <a:off x="1219200" y="1143000"/>
            <a:ext cx="7162800" cy="5181600"/>
          </a:xfrm>
        </p:spPr>
        <p:txBody>
          <a:bodyPr/>
          <a:lstStyle/>
          <a:p>
            <a:r>
              <a:rPr lang="en-US" sz="3600" smtClean="0"/>
              <a:t>The relative magnitude of these forces can also be used to explain trends in </a:t>
            </a:r>
            <a:r>
              <a:rPr lang="en-US" sz="4000" smtClean="0"/>
              <a:t>melting points and boiling points</a:t>
            </a:r>
            <a:r>
              <a:rPr lang="en-US" sz="3600" smtClean="0"/>
              <a:t>. </a:t>
            </a:r>
          </a:p>
          <a:p>
            <a:endParaRPr lang="en-US" sz="2400" smtClean="0"/>
          </a:p>
          <a:p>
            <a:r>
              <a:rPr lang="en-US" sz="3600" smtClean="0"/>
              <a:t>It must be remembered that both melting point and boiling point tend to increase with increasing molar mass, all other factors being equal.</a:t>
            </a:r>
            <a:endParaRPr lang="en-US" smtClean="0"/>
          </a:p>
        </p:txBody>
      </p:sp>
      <p:sp>
        <p:nvSpPr>
          <p:cNvPr id="435203" name="Rectangle 3"/>
          <p:cNvSpPr>
            <a:spLocks noGrp="1" noChangeArrowheads="1"/>
          </p:cNvSpPr>
          <p:nvPr>
            <p:ph type="title"/>
          </p:nvPr>
        </p:nvSpPr>
        <p:spPr>
          <a:xfrm>
            <a:off x="457200" y="228600"/>
            <a:ext cx="7772400" cy="609600"/>
          </a:xfrm>
        </p:spPr>
        <p:txBody>
          <a:bodyPr/>
          <a:lstStyle/>
          <a:p>
            <a:pPr>
              <a:defRPr/>
            </a:pPr>
            <a:r>
              <a:rPr lang="en-US" sz="4000" smtClean="0"/>
              <a:t>Dipole - Dipole Forces</a:t>
            </a:r>
            <a:endParaRPr lang="en-US"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5202">
                                            <p:txEl>
                                              <p:pRg st="0" end="0"/>
                                            </p:txEl>
                                          </p:spTgt>
                                        </p:tgtEl>
                                        <p:attrNameLst>
                                          <p:attrName>style.visibility</p:attrName>
                                        </p:attrNameLst>
                                      </p:cBhvr>
                                      <p:to>
                                        <p:strVal val="visible"/>
                                      </p:to>
                                    </p:set>
                                    <p:animEffect transition="in" filter="wipe(up)">
                                      <p:cBhvr>
                                        <p:cTn id="7" dur="500"/>
                                        <p:tgtEl>
                                          <p:spTgt spid="435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5202">
                                            <p:txEl>
                                              <p:pRg st="2" end="2"/>
                                            </p:txEl>
                                          </p:spTgt>
                                        </p:tgtEl>
                                        <p:attrNameLst>
                                          <p:attrName>style.visibility</p:attrName>
                                        </p:attrNameLst>
                                      </p:cBhvr>
                                      <p:to>
                                        <p:strVal val="visible"/>
                                      </p:to>
                                    </p:set>
                                    <p:animEffect transition="in" filter="wipe(up)">
                                      <p:cBhvr>
                                        <p:cTn id="12" dur="500"/>
                                        <p:tgtEl>
                                          <p:spTgt spid="435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3276600" y="304800"/>
            <a:ext cx="5105400" cy="1447800"/>
          </a:xfrm>
          <a:effectLst>
            <a:outerShdw dist="53882" dir="2700000" algn="ctr" rotWithShape="0">
              <a:schemeClr val="bg2"/>
            </a:outerShdw>
          </a:effectLst>
        </p:spPr>
        <p:txBody>
          <a:bodyPr/>
          <a:lstStyle/>
          <a:p>
            <a:pPr>
              <a:defRPr/>
            </a:pPr>
            <a:r>
              <a:rPr lang="en-US" sz="4800" smtClean="0">
                <a:solidFill>
                  <a:srgbClr val="712000"/>
                </a:solidFill>
                <a:effectLst>
                  <a:outerShdw blurRad="38100" dist="38100" dir="2700000" algn="tl">
                    <a:srgbClr val="000000"/>
                  </a:outerShdw>
                </a:effectLst>
              </a:rPr>
              <a:t>Dipole-Dipole Forces</a:t>
            </a:r>
          </a:p>
        </p:txBody>
      </p:sp>
      <p:sp>
        <p:nvSpPr>
          <p:cNvPr id="309251" name="Rectangle 3"/>
          <p:cNvSpPr>
            <a:spLocks noGrp="1" noChangeArrowheads="1"/>
          </p:cNvSpPr>
          <p:nvPr>
            <p:ph type="body" idx="1"/>
          </p:nvPr>
        </p:nvSpPr>
        <p:spPr>
          <a:xfrm>
            <a:off x="685800" y="1905000"/>
            <a:ext cx="7543800" cy="4114800"/>
          </a:xfrm>
        </p:spPr>
        <p:txBody>
          <a:bodyPr/>
          <a:lstStyle/>
          <a:p>
            <a:pPr>
              <a:buFontTx/>
              <a:buNone/>
              <a:defRPr/>
            </a:pPr>
            <a:r>
              <a:rPr lang="en-US" smtClean="0">
                <a:effectLst>
                  <a:outerShdw blurRad="38100" dist="38100" dir="2700000" algn="tl">
                    <a:srgbClr val="FFFFFF"/>
                  </a:outerShdw>
                </a:effectLst>
              </a:rPr>
              <a:t>   </a:t>
            </a:r>
            <a:r>
              <a:rPr lang="en-US" sz="3200" smtClean="0">
                <a:effectLst>
                  <a:outerShdw blurRad="38100" dist="38100" dir="2700000" algn="tl">
                    <a:srgbClr val="FFFFFF"/>
                  </a:outerShdw>
                </a:effectLst>
              </a:rPr>
              <a:t>Influence of dipole-dipole forces is seen in the boiling points of simple molecules.</a:t>
            </a:r>
            <a:endParaRPr lang="en-US" smtClean="0">
              <a:effectLst>
                <a:outerShdw blurRad="38100" dist="38100" dir="2700000" algn="tl">
                  <a:srgbClr val="FFFFFF"/>
                </a:outerShdw>
              </a:effectLst>
            </a:endParaRPr>
          </a:p>
          <a:p>
            <a:pPr>
              <a:buFontTx/>
              <a:buNone/>
              <a:defRPr/>
            </a:pPr>
            <a:r>
              <a:rPr lang="en-US" u="sng" smtClean="0">
                <a:solidFill>
                  <a:srgbClr val="00279F"/>
                </a:solidFill>
                <a:effectLst>
                  <a:outerShdw blurRad="38100" dist="38100" dir="2700000" algn="tl">
                    <a:srgbClr val="000000"/>
                  </a:outerShdw>
                </a:effectLst>
              </a:rPr>
              <a:t>Compd		Mol. Wt.		Boil Point</a:t>
            </a:r>
          </a:p>
          <a:p>
            <a:pPr>
              <a:buFontTx/>
              <a:buNone/>
              <a:defRPr/>
            </a:pPr>
            <a:r>
              <a:rPr lang="en-US" smtClean="0">
                <a:solidFill>
                  <a:srgbClr val="790015"/>
                </a:solidFill>
                <a:effectLst>
                  <a:outerShdw blurRad="38100" dist="38100" dir="2700000" algn="tl">
                    <a:srgbClr val="000000"/>
                  </a:outerShdw>
                </a:effectLst>
              </a:rPr>
              <a:t>   N</a:t>
            </a:r>
            <a:r>
              <a:rPr lang="en-US" baseline="-25000" smtClean="0">
                <a:solidFill>
                  <a:srgbClr val="790015"/>
                </a:solidFill>
                <a:effectLst>
                  <a:outerShdw blurRad="38100" dist="38100" dir="2700000" algn="tl">
                    <a:srgbClr val="000000"/>
                  </a:outerShdw>
                </a:effectLst>
              </a:rPr>
              <a:t>2</a:t>
            </a:r>
            <a:r>
              <a:rPr lang="en-US" smtClean="0">
                <a:solidFill>
                  <a:srgbClr val="790015"/>
                </a:solidFill>
                <a:effectLst>
                  <a:outerShdw blurRad="38100" dist="38100" dir="2700000" algn="tl">
                    <a:srgbClr val="000000"/>
                  </a:outerShdw>
                </a:effectLst>
              </a:rPr>
              <a:t>			    28			  -196 </a:t>
            </a:r>
            <a:r>
              <a:rPr lang="en-US" baseline="30000" smtClean="0">
                <a:solidFill>
                  <a:srgbClr val="790015"/>
                </a:solidFill>
                <a:effectLst>
                  <a:outerShdw blurRad="38100" dist="38100" dir="2700000" algn="tl">
                    <a:srgbClr val="000000"/>
                  </a:outerShdw>
                </a:effectLst>
              </a:rPr>
              <a:t>o</a:t>
            </a:r>
            <a:r>
              <a:rPr lang="en-US" smtClean="0">
                <a:solidFill>
                  <a:srgbClr val="790015"/>
                </a:solidFill>
                <a:effectLst>
                  <a:outerShdw blurRad="38100" dist="38100" dir="2700000" algn="tl">
                    <a:srgbClr val="000000"/>
                  </a:outerShdw>
                </a:effectLst>
              </a:rPr>
              <a:t>C</a:t>
            </a:r>
          </a:p>
          <a:p>
            <a:pPr>
              <a:buFontTx/>
              <a:buNone/>
              <a:defRPr/>
            </a:pPr>
            <a:r>
              <a:rPr lang="en-US" smtClean="0">
                <a:solidFill>
                  <a:srgbClr val="790015"/>
                </a:solidFill>
                <a:effectLst>
                  <a:outerShdw blurRad="38100" dist="38100" dir="2700000" algn="tl">
                    <a:srgbClr val="000000"/>
                  </a:outerShdw>
                </a:effectLst>
              </a:rPr>
              <a:t>   CO			    28			  -192 </a:t>
            </a:r>
            <a:r>
              <a:rPr lang="en-US" baseline="30000" smtClean="0">
                <a:solidFill>
                  <a:srgbClr val="790015"/>
                </a:solidFill>
                <a:effectLst>
                  <a:outerShdw blurRad="38100" dist="38100" dir="2700000" algn="tl">
                    <a:srgbClr val="000000"/>
                  </a:outerShdw>
                </a:effectLst>
              </a:rPr>
              <a:t>o</a:t>
            </a:r>
            <a:r>
              <a:rPr lang="en-US" smtClean="0">
                <a:solidFill>
                  <a:srgbClr val="790015"/>
                </a:solidFill>
                <a:effectLst>
                  <a:outerShdw blurRad="38100" dist="38100" dir="2700000" algn="tl">
                    <a:srgbClr val="000000"/>
                  </a:outerShdw>
                </a:effectLst>
              </a:rPr>
              <a:t>C</a:t>
            </a:r>
          </a:p>
          <a:p>
            <a:pPr>
              <a:buFontTx/>
              <a:buNone/>
              <a:defRPr/>
            </a:pPr>
            <a:r>
              <a:rPr lang="en-US" smtClean="0">
                <a:solidFill>
                  <a:srgbClr val="005400"/>
                </a:solidFill>
                <a:effectLst>
                  <a:outerShdw blurRad="38100" dist="38100" dir="2700000" algn="tl">
                    <a:srgbClr val="000000"/>
                  </a:outerShdw>
                </a:effectLst>
              </a:rPr>
              <a:t>   Br</a:t>
            </a:r>
            <a:r>
              <a:rPr lang="en-US" baseline="-25000" smtClean="0">
                <a:solidFill>
                  <a:srgbClr val="005400"/>
                </a:solidFill>
                <a:effectLst>
                  <a:outerShdw blurRad="38100" dist="38100" dir="2700000" algn="tl">
                    <a:srgbClr val="000000"/>
                  </a:outerShdw>
                </a:effectLst>
              </a:rPr>
              <a:t>2</a:t>
            </a:r>
            <a:r>
              <a:rPr lang="en-US" smtClean="0">
                <a:solidFill>
                  <a:srgbClr val="005400"/>
                </a:solidFill>
                <a:effectLst>
                  <a:outerShdw blurRad="38100" dist="38100" dir="2700000" algn="tl">
                    <a:srgbClr val="000000"/>
                  </a:outerShdw>
                </a:effectLst>
              </a:rPr>
              <a:t>			   160			     59 </a:t>
            </a:r>
            <a:r>
              <a:rPr lang="en-US" baseline="30000" smtClean="0">
                <a:solidFill>
                  <a:srgbClr val="005400"/>
                </a:solidFill>
                <a:effectLst>
                  <a:outerShdw blurRad="38100" dist="38100" dir="2700000" algn="tl">
                    <a:srgbClr val="000000"/>
                  </a:outerShdw>
                </a:effectLst>
              </a:rPr>
              <a:t>o</a:t>
            </a:r>
            <a:r>
              <a:rPr lang="en-US" smtClean="0">
                <a:solidFill>
                  <a:srgbClr val="005400"/>
                </a:solidFill>
                <a:effectLst>
                  <a:outerShdw blurRad="38100" dist="38100" dir="2700000" algn="tl">
                    <a:srgbClr val="000000"/>
                  </a:outerShdw>
                </a:effectLst>
              </a:rPr>
              <a:t>C</a:t>
            </a:r>
          </a:p>
          <a:p>
            <a:pPr>
              <a:buFontTx/>
              <a:buNone/>
              <a:defRPr/>
            </a:pPr>
            <a:r>
              <a:rPr lang="en-US" smtClean="0">
                <a:solidFill>
                  <a:srgbClr val="005400"/>
                </a:solidFill>
                <a:effectLst>
                  <a:outerShdw blurRad="38100" dist="38100" dir="2700000" algn="tl">
                    <a:srgbClr val="000000"/>
                  </a:outerShdw>
                </a:effectLst>
              </a:rPr>
              <a:t>   ICl			   162			     97 </a:t>
            </a:r>
            <a:r>
              <a:rPr lang="en-US" baseline="30000" smtClean="0">
                <a:solidFill>
                  <a:srgbClr val="005400"/>
                </a:solidFill>
                <a:effectLst>
                  <a:outerShdw blurRad="38100" dist="38100" dir="2700000" algn="tl">
                    <a:srgbClr val="000000"/>
                  </a:outerShdw>
                </a:effectLst>
              </a:rPr>
              <a:t>o</a:t>
            </a:r>
            <a:r>
              <a:rPr lang="en-US" smtClean="0">
                <a:solidFill>
                  <a:srgbClr val="005400"/>
                </a:solidFill>
                <a:effectLst>
                  <a:outerShdw blurRad="38100" dist="38100" dir="2700000" algn="tl">
                    <a:srgbClr val="000000"/>
                  </a:outerShdw>
                </a:effectLst>
              </a:rPr>
              <a:t>C</a:t>
            </a:r>
          </a:p>
        </p:txBody>
      </p:sp>
      <p:pic>
        <p:nvPicPr>
          <p:cNvPr id="28676" name="Picture 4"/>
          <p:cNvPicPr>
            <a:picLocks noChangeArrowheads="1"/>
          </p:cNvPicPr>
          <p:nvPr/>
        </p:nvPicPr>
        <p:blipFill>
          <a:blip r:embed="rId3" cstate="print"/>
          <a:srcRect/>
          <a:stretch>
            <a:fillRect/>
          </a:stretch>
        </p:blipFill>
        <p:spPr bwMode="auto">
          <a:xfrm>
            <a:off x="457200" y="533400"/>
            <a:ext cx="2882900" cy="863600"/>
          </a:xfrm>
          <a:prstGeom prst="rect">
            <a:avLst/>
          </a:prstGeom>
          <a:noFill/>
          <a:ln w="12700">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wipe(up)">
                                      <p:cBhvr>
                                        <p:cTn id="7" dur="500"/>
                                        <p:tgtEl>
                                          <p:spTgt spid="309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9251">
                                            <p:txEl>
                                              <p:pRg st="1" end="1"/>
                                            </p:txEl>
                                          </p:spTgt>
                                        </p:tgtEl>
                                        <p:attrNameLst>
                                          <p:attrName>style.visibility</p:attrName>
                                        </p:attrNameLst>
                                      </p:cBhvr>
                                      <p:to>
                                        <p:strVal val="visible"/>
                                      </p:to>
                                    </p:set>
                                    <p:animEffect transition="in" filter="wipe(up)">
                                      <p:cBhvr>
                                        <p:cTn id="12" dur="500"/>
                                        <p:tgtEl>
                                          <p:spTgt spid="309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9251">
                                            <p:txEl>
                                              <p:pRg st="2" end="2"/>
                                            </p:txEl>
                                          </p:spTgt>
                                        </p:tgtEl>
                                        <p:attrNameLst>
                                          <p:attrName>style.visibility</p:attrName>
                                        </p:attrNameLst>
                                      </p:cBhvr>
                                      <p:to>
                                        <p:strVal val="visible"/>
                                      </p:to>
                                    </p:set>
                                    <p:animEffect transition="in" filter="wipe(up)">
                                      <p:cBhvr>
                                        <p:cTn id="17" dur="500"/>
                                        <p:tgtEl>
                                          <p:spTgt spid="309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9251">
                                            <p:txEl>
                                              <p:pRg st="3" end="3"/>
                                            </p:txEl>
                                          </p:spTgt>
                                        </p:tgtEl>
                                        <p:attrNameLst>
                                          <p:attrName>style.visibility</p:attrName>
                                        </p:attrNameLst>
                                      </p:cBhvr>
                                      <p:to>
                                        <p:strVal val="visible"/>
                                      </p:to>
                                    </p:set>
                                    <p:animEffect transition="in" filter="wipe(up)">
                                      <p:cBhvr>
                                        <p:cTn id="22" dur="500"/>
                                        <p:tgtEl>
                                          <p:spTgt spid="309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9251">
                                            <p:txEl>
                                              <p:pRg st="4" end="4"/>
                                            </p:txEl>
                                          </p:spTgt>
                                        </p:tgtEl>
                                        <p:attrNameLst>
                                          <p:attrName>style.visibility</p:attrName>
                                        </p:attrNameLst>
                                      </p:cBhvr>
                                      <p:to>
                                        <p:strVal val="visible"/>
                                      </p:to>
                                    </p:set>
                                    <p:animEffect transition="in" filter="wipe(up)">
                                      <p:cBhvr>
                                        <p:cTn id="27" dur="500"/>
                                        <p:tgtEl>
                                          <p:spTgt spid="309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9251">
                                            <p:txEl>
                                              <p:pRg st="5" end="5"/>
                                            </p:txEl>
                                          </p:spTgt>
                                        </p:tgtEl>
                                        <p:attrNameLst>
                                          <p:attrName>style.visibility</p:attrName>
                                        </p:attrNameLst>
                                      </p:cBhvr>
                                      <p:to>
                                        <p:strVal val="visible"/>
                                      </p:to>
                                    </p:set>
                                    <p:animEffect transition="in" filter="wipe(up)">
                                      <p:cBhvr>
                                        <p:cTn id="32" dur="500"/>
                                        <p:tgtEl>
                                          <p:spTgt spid="309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762000" y="228600"/>
            <a:ext cx="7772400" cy="685800"/>
          </a:xfrm>
        </p:spPr>
        <p:txBody>
          <a:bodyPr/>
          <a:lstStyle/>
          <a:p>
            <a:pPr>
              <a:defRPr/>
            </a:pPr>
            <a:r>
              <a:rPr lang="en-US" sz="4400" smtClean="0"/>
              <a:t>Hydrogen Bonding</a:t>
            </a:r>
            <a:endParaRPr lang="en-US" b="0" smtClean="0"/>
          </a:p>
        </p:txBody>
      </p:sp>
      <p:sp>
        <p:nvSpPr>
          <p:cNvPr id="436227" name="Rectangle 3"/>
          <p:cNvSpPr>
            <a:spLocks noGrp="1" noChangeArrowheads="1"/>
          </p:cNvSpPr>
          <p:nvPr>
            <p:ph type="body" idx="1"/>
          </p:nvPr>
        </p:nvSpPr>
        <p:spPr>
          <a:xfrm>
            <a:off x="762000" y="1066800"/>
            <a:ext cx="7543800" cy="5334000"/>
          </a:xfrm>
        </p:spPr>
        <p:txBody>
          <a:bodyPr/>
          <a:lstStyle/>
          <a:p>
            <a:r>
              <a:rPr lang="en-US" sz="3600" smtClean="0"/>
              <a:t>Hydrogen bonding</a:t>
            </a:r>
            <a:r>
              <a:rPr lang="en-US" sz="3200" smtClean="0"/>
              <a:t> is a special case of </a:t>
            </a:r>
            <a:r>
              <a:rPr lang="en-US" sz="3600" smtClean="0"/>
              <a:t>dipole - dipole forces</a:t>
            </a:r>
            <a:r>
              <a:rPr lang="en-US" sz="3200" smtClean="0"/>
              <a:t>, and only exists between hydrogen atoms bonded to </a:t>
            </a:r>
            <a:r>
              <a:rPr lang="en-US" sz="3600" smtClean="0"/>
              <a:t>F, N, or O, and  F, N, and O</a:t>
            </a:r>
            <a:r>
              <a:rPr lang="en-US" sz="3200" smtClean="0"/>
              <a:t> atoms bonded to hydrogen atoms.</a:t>
            </a:r>
          </a:p>
          <a:p>
            <a:endParaRPr lang="en-US" sz="3200" smtClean="0"/>
          </a:p>
          <a:p>
            <a:r>
              <a:rPr lang="en-US" sz="3200" smtClean="0"/>
              <a:t>Figure 13.8, 13.9, 13.10, and the bottom of page 591, illustrate the concepts of hydrogen bonding.</a:t>
            </a:r>
            <a:r>
              <a:rPr lang="en-US" sz="2400" smtClean="0"/>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wipe(up)">
                                      <p:cBhvr>
                                        <p:cTn id="7" dur="500"/>
                                        <p:tgtEl>
                                          <p:spTgt spid="436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6227">
                                            <p:txEl>
                                              <p:pRg st="2" end="2"/>
                                            </p:txEl>
                                          </p:spTgt>
                                        </p:tgtEl>
                                        <p:attrNameLst>
                                          <p:attrName>style.visibility</p:attrName>
                                        </p:attrNameLst>
                                      </p:cBhvr>
                                      <p:to>
                                        <p:strVal val="visible"/>
                                      </p:to>
                                    </p:set>
                                    <p:animEffect transition="in" filter="wipe(up)">
                                      <p:cBhvr>
                                        <p:cTn id="12" dur="500"/>
                                        <p:tgtEl>
                                          <p:spTgt spid="436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990600" y="228600"/>
            <a:ext cx="7162800" cy="685800"/>
          </a:xfrm>
          <a:effectLst>
            <a:outerShdw dist="35921" dir="2700000" algn="ctr" rotWithShape="0">
              <a:schemeClr val="bg2"/>
            </a:outerShdw>
          </a:effectLst>
        </p:spPr>
        <p:txBody>
          <a:bodyPr/>
          <a:lstStyle/>
          <a:p>
            <a:pPr>
              <a:defRPr/>
            </a:pPr>
            <a:r>
              <a:rPr lang="en-US" sz="4400" smtClean="0">
                <a:solidFill>
                  <a:srgbClr val="500093"/>
                </a:solidFill>
                <a:effectLst>
                  <a:outerShdw blurRad="38100" dist="38100" dir="2700000" algn="tl">
                    <a:srgbClr val="000000"/>
                  </a:outerShdw>
                </a:effectLst>
                <a:latin typeface="Arial Black" pitchFamily="34" charset="0"/>
              </a:rPr>
              <a:t>Hydrogen Bonding</a:t>
            </a:r>
            <a:endParaRPr lang="en-US" sz="4400" smtClean="0">
              <a:solidFill>
                <a:srgbClr val="500093"/>
              </a:solidFill>
              <a:effectLst>
                <a:outerShdw blurRad="38100" dist="38100" dir="2700000" algn="tl">
                  <a:srgbClr val="000000"/>
                </a:outerShdw>
              </a:effectLst>
            </a:endParaRPr>
          </a:p>
        </p:txBody>
      </p:sp>
      <p:pic>
        <p:nvPicPr>
          <p:cNvPr id="30723" name="Picture 8" descr="KO13_08"/>
          <p:cNvPicPr>
            <a:picLocks noChangeAspect="1" noChangeArrowheads="1"/>
          </p:cNvPicPr>
          <p:nvPr/>
        </p:nvPicPr>
        <p:blipFill>
          <a:blip r:embed="rId3" cstate="print"/>
          <a:srcRect l="12627" t="18628" r="14647" b="8170"/>
          <a:stretch>
            <a:fillRect/>
          </a:stretch>
        </p:blipFill>
        <p:spPr bwMode="auto">
          <a:xfrm>
            <a:off x="1295400" y="1066800"/>
            <a:ext cx="6629400" cy="5156200"/>
          </a:xfrm>
          <a:prstGeom prst="rect">
            <a:avLst/>
          </a:prstGeom>
          <a:noFill/>
          <a:ln w="9525">
            <a:noFill/>
            <a:miter lim="800000"/>
            <a:headEnd/>
            <a:tailEnd/>
          </a:ln>
        </p:spPr>
      </p:pic>
      <p:sp>
        <p:nvSpPr>
          <p:cNvPr id="358409" name="Text Box 9"/>
          <p:cNvSpPr txBox="1">
            <a:spLocks noChangeArrowheads="1"/>
          </p:cNvSpPr>
          <p:nvPr/>
        </p:nvSpPr>
        <p:spPr bwMode="auto">
          <a:xfrm>
            <a:off x="3505200" y="6096000"/>
            <a:ext cx="2133600" cy="519113"/>
          </a:xfrm>
          <a:prstGeom prst="rect">
            <a:avLst/>
          </a:prstGeom>
          <a:noFill/>
          <a:ln w="12700">
            <a:noFill/>
            <a:miter lim="800000"/>
            <a:headEnd/>
            <a:tailEnd/>
          </a:ln>
          <a:effectLst/>
        </p:spPr>
        <p:txBody>
          <a:bodyPr>
            <a:spAutoFit/>
          </a:bodyPr>
          <a:lstStyle/>
          <a:p>
            <a:pPr>
              <a:spcBef>
                <a:spcPct val="50000"/>
              </a:spcBef>
              <a:defRPr/>
            </a:pPr>
            <a:r>
              <a:rPr lang="en-US" sz="2800">
                <a:effectLst>
                  <a:outerShdw blurRad="38100" dist="38100" dir="2700000" algn="tl">
                    <a:srgbClr val="FFFFFF"/>
                  </a:outerShdw>
                </a:effectLst>
              </a:rPr>
              <a:t>Figure 14.8</a:t>
            </a:r>
          </a:p>
        </p:txBody>
      </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990600" y="228600"/>
            <a:ext cx="7162800" cy="685800"/>
          </a:xfrm>
          <a:effectLst>
            <a:outerShdw dist="35921" dir="2700000" algn="ctr" rotWithShape="0">
              <a:schemeClr val="bg2"/>
            </a:outerShdw>
          </a:effectLst>
        </p:spPr>
        <p:txBody>
          <a:bodyPr/>
          <a:lstStyle/>
          <a:p>
            <a:pPr>
              <a:defRPr/>
            </a:pPr>
            <a:r>
              <a:rPr lang="en-US" sz="4400" smtClean="0">
                <a:solidFill>
                  <a:srgbClr val="500093"/>
                </a:solidFill>
                <a:effectLst>
                  <a:outerShdw blurRad="38100" dist="38100" dir="2700000" algn="tl">
                    <a:srgbClr val="000000"/>
                  </a:outerShdw>
                </a:effectLst>
              </a:rPr>
              <a:t>Hydrogen Bonding</a:t>
            </a:r>
          </a:p>
        </p:txBody>
      </p:sp>
      <p:sp>
        <p:nvSpPr>
          <p:cNvPr id="311299" name="Rectangle 3"/>
          <p:cNvSpPr>
            <a:spLocks noGrp="1" noChangeArrowheads="1"/>
          </p:cNvSpPr>
          <p:nvPr>
            <p:ph type="body" idx="1"/>
          </p:nvPr>
        </p:nvSpPr>
        <p:spPr>
          <a:xfrm>
            <a:off x="914400" y="1066800"/>
            <a:ext cx="7620000" cy="1447800"/>
          </a:xfrm>
        </p:spPr>
        <p:txBody>
          <a:bodyPr/>
          <a:lstStyle/>
          <a:p>
            <a:pPr>
              <a:buFontTx/>
              <a:buNone/>
              <a:defRPr/>
            </a:pPr>
            <a:r>
              <a:rPr lang="en-US" sz="3600" smtClean="0">
                <a:effectLst>
                  <a:outerShdw blurRad="38100" dist="38100" dir="2700000" algn="tl">
                    <a:srgbClr val="FFFFFF"/>
                  </a:outerShdw>
                </a:effectLst>
              </a:rPr>
              <a:t>   A special form of dipole-dipole attraction, which enhances dipole-dipole attractions.</a:t>
            </a:r>
            <a:endParaRPr lang="en-US" sz="3200" smtClean="0">
              <a:effectLst>
                <a:outerShdw blurRad="38100" dist="38100" dir="2700000" algn="tl">
                  <a:srgbClr val="FFFFFF"/>
                </a:outerShdw>
              </a:effectLst>
            </a:endParaRPr>
          </a:p>
        </p:txBody>
      </p:sp>
      <p:pic>
        <p:nvPicPr>
          <p:cNvPr id="311300" name="Picture 4"/>
          <p:cNvPicPr>
            <a:picLocks noChangeArrowheads="1"/>
          </p:cNvPicPr>
          <p:nvPr/>
        </p:nvPicPr>
        <p:blipFill>
          <a:blip r:embed="rId3" cstate="print"/>
          <a:srcRect/>
          <a:stretch>
            <a:fillRect/>
          </a:stretch>
        </p:blipFill>
        <p:spPr bwMode="auto">
          <a:xfrm>
            <a:off x="1206500" y="2590800"/>
            <a:ext cx="6642100" cy="1574800"/>
          </a:xfrm>
          <a:prstGeom prst="rect">
            <a:avLst/>
          </a:prstGeom>
          <a:noFill/>
          <a:ln w="12700">
            <a:noFill/>
            <a:miter lim="800000"/>
            <a:headEnd/>
            <a:tailEnd/>
          </a:ln>
        </p:spPr>
      </p:pic>
      <p:sp>
        <p:nvSpPr>
          <p:cNvPr id="311302" name="Rectangle 6"/>
          <p:cNvSpPr>
            <a:spLocks noChangeArrowheads="1"/>
          </p:cNvSpPr>
          <p:nvPr/>
        </p:nvSpPr>
        <p:spPr bwMode="auto">
          <a:xfrm>
            <a:off x="2517775" y="4267200"/>
            <a:ext cx="3730625" cy="454025"/>
          </a:xfrm>
          <a:prstGeom prst="rect">
            <a:avLst/>
          </a:prstGeom>
          <a:noFill/>
          <a:ln w="12700">
            <a:noFill/>
            <a:miter lim="800000"/>
            <a:headEnd/>
            <a:tailEnd/>
          </a:ln>
          <a:effectLst/>
        </p:spPr>
        <p:txBody>
          <a:bodyPr wrap="none" lIns="90488" tIns="44450" rIns="90488" bIns="44450">
            <a:spAutoFit/>
          </a:bodyPr>
          <a:lstStyle/>
          <a:p>
            <a:pPr>
              <a:defRPr/>
            </a:pPr>
            <a:r>
              <a:rPr lang="en-US" sz="2400">
                <a:effectLst>
                  <a:outerShdw blurRad="38100" dist="38100" dir="2700000" algn="tl">
                    <a:srgbClr val="FFFFFF"/>
                  </a:outerShdw>
                </a:effectLst>
              </a:rPr>
              <a:t>Hydrogen bonding in HF</a:t>
            </a:r>
          </a:p>
        </p:txBody>
      </p:sp>
      <p:sp>
        <p:nvSpPr>
          <p:cNvPr id="311303" name="Rectangle 7"/>
          <p:cNvSpPr>
            <a:spLocks noChangeArrowheads="1"/>
          </p:cNvSpPr>
          <p:nvPr/>
        </p:nvSpPr>
        <p:spPr bwMode="auto">
          <a:xfrm>
            <a:off x="533400" y="4876800"/>
            <a:ext cx="8229600" cy="1600200"/>
          </a:xfrm>
          <a:prstGeom prst="rect">
            <a:avLst/>
          </a:prstGeom>
          <a:noFill/>
          <a:ln w="12700">
            <a:noFill/>
            <a:miter lim="800000"/>
            <a:headEnd/>
            <a:tailEnd/>
          </a:ln>
          <a:effectLst/>
        </p:spPr>
        <p:txBody>
          <a:bodyPr lIns="90488" tIns="44450" rIns="90488" bIns="44450"/>
          <a:lstStyle/>
          <a:p>
            <a:pPr marL="285750" indent="-285750">
              <a:lnSpc>
                <a:spcPct val="110000"/>
              </a:lnSpc>
              <a:spcBef>
                <a:spcPct val="30000"/>
              </a:spcBef>
              <a:buSzPct val="100000"/>
              <a:defRPr/>
            </a:pPr>
            <a:r>
              <a:rPr lang="en-US" sz="3600">
                <a:effectLst>
                  <a:outerShdw blurRad="38100" dist="38100" dir="2700000" algn="tl">
                    <a:srgbClr val="FFFFFF"/>
                  </a:outerShdw>
                </a:effectLst>
              </a:rPr>
              <a:t>H-bonding is strongest when X and Y are</a:t>
            </a:r>
            <a:r>
              <a:rPr lang="en-US" sz="3200">
                <a:effectLst>
                  <a:outerShdw blurRad="38100" dist="38100" dir="2700000" algn="tl">
                    <a:srgbClr val="FFFFFF"/>
                  </a:outerShdw>
                </a:effectLst>
              </a:rPr>
              <a:t> 			</a:t>
            </a:r>
            <a:r>
              <a:rPr lang="en-US" sz="4400">
                <a:solidFill>
                  <a:schemeClr val="hlink"/>
                </a:solidFill>
                <a:effectLst>
                  <a:outerShdw blurRad="38100" dist="38100" dir="2700000" algn="tl">
                    <a:srgbClr val="000000"/>
                  </a:outerShdw>
                </a:effectLst>
              </a:rPr>
              <a:t>N, O, or F</a:t>
            </a:r>
            <a:endParaRPr lang="en-US" sz="3200">
              <a:effectLst>
                <a:outerShdw blurRad="38100" dist="38100" dir="2700000" algn="tl">
                  <a:srgbClr val="FFFFFF"/>
                </a:outerShdw>
              </a:effectLs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wipe(up)">
                                      <p:cBhvr>
                                        <p:cTn id="7" dur="500"/>
                                        <p:tgtEl>
                                          <p:spTgt spid="311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1300"/>
                                        </p:tgtEl>
                                        <p:attrNameLst>
                                          <p:attrName>style.visibility</p:attrName>
                                        </p:attrNameLst>
                                      </p:cBhvr>
                                      <p:to>
                                        <p:strVal val="visible"/>
                                      </p:to>
                                    </p:set>
                                    <p:animEffect transition="in" filter="wipe(up)">
                                      <p:cBhvr>
                                        <p:cTn id="12" dur="500"/>
                                        <p:tgtEl>
                                          <p:spTgt spid="31130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11302"/>
                                        </p:tgtEl>
                                        <p:attrNameLst>
                                          <p:attrName>style.visibility</p:attrName>
                                        </p:attrNameLst>
                                      </p:cBhvr>
                                      <p:to>
                                        <p:strVal val="visible"/>
                                      </p:to>
                                    </p:set>
                                    <p:animEffect transition="in" filter="wipe(up)">
                                      <p:cBhvr>
                                        <p:cTn id="16" dur="500"/>
                                        <p:tgtEl>
                                          <p:spTgt spid="3113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11303"/>
                                        </p:tgtEl>
                                        <p:attrNameLst>
                                          <p:attrName>style.visibility</p:attrName>
                                        </p:attrNameLst>
                                      </p:cBhvr>
                                      <p:to>
                                        <p:strVal val="visible"/>
                                      </p:to>
                                    </p:set>
                                    <p:animEffect transition="in" filter="wipe(up)">
                                      <p:cBhvr>
                                        <p:cTn id="21" dur="500"/>
                                        <p:tgtEl>
                                          <p:spTgt spid="31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autoUpdateAnimBg="0"/>
      <p:bldP spid="311302" grpId="0" autoUpdateAnimBg="0"/>
      <p:bldP spid="31130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1026"/>
          <p:cNvSpPr>
            <a:spLocks noGrp="1" noChangeArrowheads="1"/>
          </p:cNvSpPr>
          <p:nvPr>
            <p:ph type="title"/>
          </p:nvPr>
        </p:nvSpPr>
        <p:spPr>
          <a:xfrm>
            <a:off x="0" y="228600"/>
            <a:ext cx="9144000" cy="1524000"/>
          </a:xfrm>
        </p:spPr>
        <p:txBody>
          <a:bodyPr/>
          <a:lstStyle/>
          <a:p>
            <a:pPr>
              <a:defRPr/>
            </a:pPr>
            <a:r>
              <a:rPr lang="en-US" sz="3200" smtClean="0"/>
              <a:t>13.1  PHASES OF MATTER AND THE KINETIC  MOLECULAR THEORY</a:t>
            </a:r>
            <a:endParaRPr lang="en-US" sz="2800" baseline="30000" smtClean="0">
              <a:solidFill>
                <a:schemeClr val="tx1"/>
              </a:solidFill>
            </a:endParaRPr>
          </a:p>
        </p:txBody>
      </p:sp>
      <p:sp>
        <p:nvSpPr>
          <p:cNvPr id="384003" name="Rectangle 1027"/>
          <p:cNvSpPr>
            <a:spLocks noGrp="1" noChangeArrowheads="1"/>
          </p:cNvSpPr>
          <p:nvPr>
            <p:ph type="body" idx="1"/>
          </p:nvPr>
        </p:nvSpPr>
        <p:spPr>
          <a:xfrm>
            <a:off x="228600" y="1981200"/>
            <a:ext cx="8763000" cy="4267200"/>
          </a:xfrm>
        </p:spPr>
        <p:txBody>
          <a:bodyPr/>
          <a:lstStyle/>
          <a:p>
            <a:pPr>
              <a:lnSpc>
                <a:spcPct val="70000"/>
              </a:lnSpc>
            </a:pPr>
            <a:r>
              <a:rPr lang="en-US" sz="3200" smtClean="0"/>
              <a:t>Gases are highly compressible because of the large distance between molecules in the gaseous state.  </a:t>
            </a:r>
          </a:p>
          <a:p>
            <a:pPr>
              <a:lnSpc>
                <a:spcPct val="70000"/>
              </a:lnSpc>
            </a:pPr>
            <a:r>
              <a:rPr lang="en-US" sz="3200" smtClean="0"/>
              <a:t>Liquids and solid are relatively incompressible because the molecules in these states are much closer together. </a:t>
            </a:r>
          </a:p>
          <a:p>
            <a:pPr>
              <a:lnSpc>
                <a:spcPct val="70000"/>
              </a:lnSpc>
            </a:pPr>
            <a:r>
              <a:rPr lang="en-US" sz="3200" smtClean="0"/>
              <a:t>For example, one mole of water in the gaseous state at STP occupies 22,400 mL, but  that same amount of water in the liquid state at STP occupies only 18 mL!!!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Effect transition="in" filter="wipe(up)">
                                      <p:cBhvr>
                                        <p:cTn id="7" dur="500"/>
                                        <p:tgtEl>
                                          <p:spTgt spid="384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4003">
                                            <p:txEl>
                                              <p:pRg st="1" end="1"/>
                                            </p:txEl>
                                          </p:spTgt>
                                        </p:tgtEl>
                                        <p:attrNameLst>
                                          <p:attrName>style.visibility</p:attrName>
                                        </p:attrNameLst>
                                      </p:cBhvr>
                                      <p:to>
                                        <p:strVal val="visible"/>
                                      </p:to>
                                    </p:set>
                                    <p:animEffect transition="in" filter="wipe(up)">
                                      <p:cBhvr>
                                        <p:cTn id="12" dur="500"/>
                                        <p:tgtEl>
                                          <p:spTgt spid="384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4003">
                                            <p:txEl>
                                              <p:pRg st="2" end="2"/>
                                            </p:txEl>
                                          </p:spTgt>
                                        </p:tgtEl>
                                        <p:attrNameLst>
                                          <p:attrName>style.visibility</p:attrName>
                                        </p:attrNameLst>
                                      </p:cBhvr>
                                      <p:to>
                                        <p:strVal val="visible"/>
                                      </p:to>
                                    </p:set>
                                    <p:animEffect transition="in" filter="wipe(up)">
                                      <p:cBhvr>
                                        <p:cTn id="17" dur="500"/>
                                        <p:tgtEl>
                                          <p:spTgt spid="384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762000" y="1295400"/>
            <a:ext cx="7772400" cy="4876800"/>
          </a:xfrm>
        </p:spPr>
        <p:txBody>
          <a:bodyPr/>
          <a:lstStyle/>
          <a:p>
            <a:r>
              <a:rPr lang="en-US" sz="3600" smtClean="0"/>
              <a:t>Example 13.2, page 592, provides comparison data for a hydrogen bonded and non hydrogen bonded compound with the same molar mass.  C</a:t>
            </a:r>
            <a:r>
              <a:rPr lang="en-US" sz="3600" baseline="-25000" smtClean="0"/>
              <a:t>2</a:t>
            </a:r>
            <a:r>
              <a:rPr lang="en-US" sz="3600" smtClean="0"/>
              <a:t>H</a:t>
            </a:r>
            <a:r>
              <a:rPr lang="en-US" sz="3600" baseline="-25000" smtClean="0"/>
              <a:t>6</a:t>
            </a:r>
            <a:r>
              <a:rPr lang="en-US" sz="3600" smtClean="0"/>
              <a:t>O. </a:t>
            </a:r>
          </a:p>
          <a:p>
            <a:endParaRPr lang="en-US" sz="3600" smtClean="0"/>
          </a:p>
          <a:p>
            <a:r>
              <a:rPr lang="en-US" sz="4000" smtClean="0"/>
              <a:t>Why is NH</a:t>
            </a:r>
            <a:r>
              <a:rPr lang="en-US" sz="4000" baseline="-25000" smtClean="0"/>
              <a:t>3</a:t>
            </a:r>
            <a:r>
              <a:rPr lang="en-US" sz="4000" smtClean="0"/>
              <a:t> more soluble in H</a:t>
            </a:r>
            <a:r>
              <a:rPr lang="en-US" sz="4000" baseline="-25000" smtClean="0"/>
              <a:t>2</a:t>
            </a:r>
            <a:r>
              <a:rPr lang="en-US" sz="4000" smtClean="0"/>
              <a:t>O than H</a:t>
            </a:r>
            <a:r>
              <a:rPr lang="en-US" sz="4000" baseline="-25000" smtClean="0"/>
              <a:t>2</a:t>
            </a:r>
            <a:r>
              <a:rPr lang="en-US" sz="4000" smtClean="0"/>
              <a:t>S is in H</a:t>
            </a:r>
            <a:r>
              <a:rPr lang="en-US" sz="4000" baseline="-25000" smtClean="0"/>
              <a:t>2</a:t>
            </a:r>
            <a:r>
              <a:rPr lang="en-US" sz="4000" smtClean="0"/>
              <a:t>O?</a:t>
            </a:r>
          </a:p>
        </p:txBody>
      </p:sp>
      <p:sp>
        <p:nvSpPr>
          <p:cNvPr id="437251" name="Rectangle 3"/>
          <p:cNvSpPr>
            <a:spLocks noGrp="1" noChangeArrowheads="1"/>
          </p:cNvSpPr>
          <p:nvPr>
            <p:ph type="title"/>
          </p:nvPr>
        </p:nvSpPr>
        <p:spPr>
          <a:xfrm>
            <a:off x="762000" y="228600"/>
            <a:ext cx="7772400" cy="762000"/>
          </a:xfrm>
        </p:spPr>
        <p:txBody>
          <a:bodyPr/>
          <a:lstStyle/>
          <a:p>
            <a:pPr>
              <a:defRPr/>
            </a:pPr>
            <a:r>
              <a:rPr lang="en-US" sz="4400" smtClean="0"/>
              <a:t>Hydrogen Bonding</a:t>
            </a:r>
            <a:endParaRPr lang="en-US"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7250">
                                            <p:txEl>
                                              <p:pRg st="0" end="0"/>
                                            </p:txEl>
                                          </p:spTgt>
                                        </p:tgtEl>
                                        <p:attrNameLst>
                                          <p:attrName>style.visibility</p:attrName>
                                        </p:attrNameLst>
                                      </p:cBhvr>
                                      <p:to>
                                        <p:strVal val="visible"/>
                                      </p:to>
                                    </p:set>
                                    <p:animEffect transition="in" filter="wipe(up)">
                                      <p:cBhvr>
                                        <p:cTn id="7" dur="500"/>
                                        <p:tgtEl>
                                          <p:spTgt spid="437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7250">
                                            <p:txEl>
                                              <p:pRg st="2" end="2"/>
                                            </p:txEl>
                                          </p:spTgt>
                                        </p:tgtEl>
                                        <p:attrNameLst>
                                          <p:attrName>style.visibility</p:attrName>
                                        </p:attrNameLst>
                                      </p:cBhvr>
                                      <p:to>
                                        <p:strVal val="visible"/>
                                      </p:to>
                                    </p:set>
                                    <p:animEffect transition="in" filter="wipe(up)">
                                      <p:cBhvr>
                                        <p:cTn id="12" dur="500"/>
                                        <p:tgtEl>
                                          <p:spTgt spid="437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990600" y="381000"/>
            <a:ext cx="7162800" cy="1143000"/>
          </a:xfrm>
          <a:effectLst>
            <a:outerShdw dist="53882" dir="2700000" algn="ctr" rotWithShape="0">
              <a:schemeClr val="bg2"/>
            </a:outerShdw>
          </a:effectLst>
        </p:spPr>
        <p:txBody>
          <a:bodyPr/>
          <a:lstStyle/>
          <a:p>
            <a:pPr>
              <a:defRPr/>
            </a:pPr>
            <a:r>
              <a:rPr lang="en-US" sz="4000" smtClean="0">
                <a:solidFill>
                  <a:srgbClr val="FAFD00"/>
                </a:solidFill>
                <a:effectLst>
                  <a:outerShdw blurRad="38100" dist="38100" dir="2700000" algn="tl">
                    <a:srgbClr val="000000"/>
                  </a:outerShdw>
                </a:effectLst>
              </a:rPr>
              <a:t>H-Bonding Between Methanol and Water</a:t>
            </a:r>
          </a:p>
        </p:txBody>
      </p:sp>
      <p:grpSp>
        <p:nvGrpSpPr>
          <p:cNvPr id="33795" name="Group 3"/>
          <p:cNvGrpSpPr>
            <a:grpSpLocks/>
          </p:cNvGrpSpPr>
          <p:nvPr/>
        </p:nvGrpSpPr>
        <p:grpSpPr bwMode="auto">
          <a:xfrm>
            <a:off x="1790700" y="1943100"/>
            <a:ext cx="5232400" cy="4114800"/>
            <a:chOff x="1128" y="1224"/>
            <a:chExt cx="3296" cy="2592"/>
          </a:xfrm>
        </p:grpSpPr>
        <p:pic>
          <p:nvPicPr>
            <p:cNvPr id="315396" name="Picture 4"/>
            <p:cNvPicPr>
              <a:picLocks noChangeArrowheads="1"/>
            </p:cNvPicPr>
            <p:nvPr/>
          </p:nvPicPr>
          <p:blipFill>
            <a:blip r:embed="rId3" cstate="print"/>
            <a:srcRect/>
            <a:stretch>
              <a:fillRect/>
            </a:stretch>
          </p:blipFill>
          <p:spPr bwMode="auto">
            <a:xfrm>
              <a:off x="1128" y="1224"/>
              <a:ext cx="3296" cy="2592"/>
            </a:xfrm>
            <a:prstGeom prst="rect">
              <a:avLst/>
            </a:prstGeom>
            <a:noFill/>
            <a:ln w="12700">
              <a:noFill/>
              <a:miter lim="800000"/>
              <a:headEnd/>
              <a:tailEnd/>
            </a:ln>
            <a:effectLst>
              <a:outerShdw dist="107763" dir="2700000" algn="ctr" rotWithShape="0">
                <a:schemeClr val="bg2"/>
              </a:outerShdw>
            </a:effectLst>
          </p:spPr>
        </p:pic>
        <p:sp>
          <p:nvSpPr>
            <p:cNvPr id="315397" name="Line 5"/>
            <p:cNvSpPr>
              <a:spLocks noChangeShapeType="1"/>
            </p:cNvSpPr>
            <p:nvPr/>
          </p:nvSpPr>
          <p:spPr bwMode="auto">
            <a:xfrm>
              <a:off x="3136" y="2560"/>
              <a:ext cx="208" cy="304"/>
            </a:xfrm>
            <a:prstGeom prst="line">
              <a:avLst/>
            </a:prstGeom>
            <a:noFill/>
            <a:ln w="50800">
              <a:solidFill>
                <a:srgbClr val="FAFD00"/>
              </a:solidFill>
              <a:round/>
              <a:headEnd/>
              <a:tailEnd/>
            </a:ln>
            <a:effectLst>
              <a:outerShdw dist="107763" dir="2700000" algn="ctr" rotWithShape="0">
                <a:schemeClr val="bg2"/>
              </a:outerShdw>
            </a:effectLst>
          </p:spPr>
          <p:txBody>
            <a:bodyPr wrap="none" anchor="ctr"/>
            <a:lstStyle/>
            <a:p>
              <a:pPr>
                <a:defRPr/>
              </a:pPr>
              <a:endParaRPr lang="en-US"/>
            </a:p>
          </p:txBody>
        </p:sp>
      </p:grpSp>
      <p:sp>
        <p:nvSpPr>
          <p:cNvPr id="315398" name="Line 6"/>
          <p:cNvSpPr>
            <a:spLocks noChangeShapeType="1"/>
          </p:cNvSpPr>
          <p:nvPr/>
        </p:nvSpPr>
        <p:spPr bwMode="auto">
          <a:xfrm flipH="1">
            <a:off x="5232400" y="2997200"/>
            <a:ext cx="2108200" cy="1244600"/>
          </a:xfrm>
          <a:prstGeom prst="line">
            <a:avLst/>
          </a:prstGeom>
          <a:noFill/>
          <a:ln w="50800">
            <a:solidFill>
              <a:schemeClr val="hlink"/>
            </a:solidFill>
            <a:round/>
            <a:headEnd/>
            <a:tailEnd type="triangle" w="med" len="med"/>
          </a:ln>
        </p:spPr>
        <p:txBody>
          <a:bodyPr wrap="none" anchor="ctr"/>
          <a:lstStyle/>
          <a:p>
            <a:endParaRPr lang="en-US"/>
          </a:p>
        </p:txBody>
      </p:sp>
      <p:sp>
        <p:nvSpPr>
          <p:cNvPr id="315399" name="Rectangle 7"/>
          <p:cNvSpPr>
            <a:spLocks noChangeArrowheads="1"/>
          </p:cNvSpPr>
          <p:nvPr/>
        </p:nvSpPr>
        <p:spPr bwMode="auto">
          <a:xfrm>
            <a:off x="7224713" y="2562225"/>
            <a:ext cx="1600200" cy="576263"/>
          </a:xfrm>
          <a:prstGeom prst="rect">
            <a:avLst/>
          </a:prstGeom>
          <a:noFill/>
          <a:ln w="12700">
            <a:noFill/>
            <a:miter lim="800000"/>
            <a:headEnd/>
            <a:tailEnd/>
          </a:ln>
          <a:effectLst/>
        </p:spPr>
        <p:txBody>
          <a:bodyPr wrap="none" lIns="90488" tIns="44450" rIns="90488" bIns="44450">
            <a:spAutoFit/>
          </a:bodyPr>
          <a:lstStyle/>
          <a:p>
            <a:pPr>
              <a:defRPr/>
            </a:pPr>
            <a:r>
              <a:rPr lang="en-US" sz="3200">
                <a:effectLst>
                  <a:outerShdw blurRad="38100" dist="38100" dir="2700000" algn="tl">
                    <a:srgbClr val="FFFFFF"/>
                  </a:outerShdw>
                </a:effectLst>
              </a:rPr>
              <a:t>H-bond</a:t>
            </a:r>
          </a:p>
        </p:txBody>
      </p:sp>
      <p:sp>
        <p:nvSpPr>
          <p:cNvPr id="315400" name="Rectangle 8"/>
          <p:cNvSpPr>
            <a:spLocks noChangeArrowheads="1"/>
          </p:cNvSpPr>
          <p:nvPr/>
        </p:nvSpPr>
        <p:spPr bwMode="auto">
          <a:xfrm>
            <a:off x="4557713" y="2486025"/>
            <a:ext cx="5016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15401" name="Rectangle 9"/>
          <p:cNvSpPr>
            <a:spLocks noChangeArrowheads="1"/>
          </p:cNvSpPr>
          <p:nvPr/>
        </p:nvSpPr>
        <p:spPr bwMode="auto">
          <a:xfrm>
            <a:off x="5014913" y="3324225"/>
            <a:ext cx="5905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15402" name="Rectangle 10"/>
          <p:cNvSpPr>
            <a:spLocks noChangeArrowheads="1"/>
          </p:cNvSpPr>
          <p:nvPr/>
        </p:nvSpPr>
        <p:spPr bwMode="auto">
          <a:xfrm>
            <a:off x="4710113" y="4695825"/>
            <a:ext cx="5016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315399"/>
                                        </p:tgtEl>
                                        <p:attrNameLst>
                                          <p:attrName>style.visibility</p:attrName>
                                        </p:attrNameLst>
                                      </p:cBhvr>
                                      <p:to>
                                        <p:strVal val="visible"/>
                                      </p:to>
                                    </p:set>
                                    <p:animEffect transition="in" filter="wipe(up)">
                                      <p:cBhvr>
                                        <p:cTn id="7" dur="500"/>
                                        <p:tgtEl>
                                          <p:spTgt spid="315399"/>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315398"/>
                                        </p:tgtEl>
                                        <p:attrNameLst>
                                          <p:attrName>style.visibility</p:attrName>
                                        </p:attrNameLst>
                                      </p:cBhvr>
                                      <p:to>
                                        <p:strVal val="visible"/>
                                      </p:to>
                                    </p:set>
                                    <p:animEffect transition="in" filter="wipe(up)">
                                      <p:cBhvr>
                                        <p:cTn id="11" dur="500"/>
                                        <p:tgtEl>
                                          <p:spTgt spid="315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8" grpId="0" animBg="1"/>
      <p:bldP spid="31539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p:cNvPicPr>
            <a:picLocks noChangeArrowheads="1"/>
          </p:cNvPicPr>
          <p:nvPr/>
        </p:nvPicPr>
        <p:blipFill>
          <a:blip r:embed="rId3" cstate="print"/>
          <a:srcRect/>
          <a:stretch>
            <a:fillRect/>
          </a:stretch>
        </p:blipFill>
        <p:spPr bwMode="auto">
          <a:xfrm>
            <a:off x="1739900" y="1854200"/>
            <a:ext cx="5651500" cy="3213100"/>
          </a:xfrm>
          <a:prstGeom prst="rect">
            <a:avLst/>
          </a:prstGeom>
          <a:noFill/>
          <a:ln w="12700">
            <a:noFill/>
            <a:miter lim="800000"/>
            <a:headEnd/>
            <a:tailEnd/>
          </a:ln>
          <a:effectLst>
            <a:outerShdw dist="107763" dir="2700000" algn="ctr" rotWithShape="0">
              <a:schemeClr val="bg2"/>
            </a:outerShdw>
          </a:effectLst>
        </p:spPr>
      </p:pic>
      <p:sp>
        <p:nvSpPr>
          <p:cNvPr id="317443" name="Rectangle 3"/>
          <p:cNvSpPr>
            <a:spLocks noGrp="1" noChangeArrowheads="1"/>
          </p:cNvSpPr>
          <p:nvPr>
            <p:ph type="title"/>
          </p:nvPr>
        </p:nvSpPr>
        <p:spPr>
          <a:effectLst>
            <a:outerShdw dist="53882" dir="2700000" algn="ctr" rotWithShape="0">
              <a:schemeClr val="bg2"/>
            </a:outerShdw>
          </a:effectLst>
        </p:spPr>
        <p:txBody>
          <a:bodyPr/>
          <a:lstStyle/>
          <a:p>
            <a:pPr>
              <a:defRPr/>
            </a:pPr>
            <a:r>
              <a:rPr lang="en-US" sz="4000" smtClean="0">
                <a:solidFill>
                  <a:srgbClr val="FAFD00"/>
                </a:solidFill>
                <a:effectLst>
                  <a:outerShdw blurRad="38100" dist="38100" dir="2700000" algn="tl">
                    <a:srgbClr val="000000"/>
                  </a:outerShdw>
                </a:effectLst>
              </a:rPr>
              <a:t>H-Bonding Between Two Methanol Molecules</a:t>
            </a:r>
          </a:p>
        </p:txBody>
      </p:sp>
      <p:sp>
        <p:nvSpPr>
          <p:cNvPr id="317444" name="Line 4"/>
          <p:cNvSpPr>
            <a:spLocks noChangeShapeType="1"/>
          </p:cNvSpPr>
          <p:nvPr/>
        </p:nvSpPr>
        <p:spPr bwMode="auto">
          <a:xfrm flipV="1">
            <a:off x="2387600" y="3327400"/>
            <a:ext cx="2006600" cy="2032000"/>
          </a:xfrm>
          <a:prstGeom prst="line">
            <a:avLst/>
          </a:prstGeom>
          <a:noFill/>
          <a:ln w="50800">
            <a:solidFill>
              <a:schemeClr val="hlink"/>
            </a:solidFill>
            <a:round/>
            <a:headEnd/>
            <a:tailEnd type="triangle" w="med" len="med"/>
          </a:ln>
        </p:spPr>
        <p:txBody>
          <a:bodyPr wrap="none" anchor="ctr"/>
          <a:lstStyle/>
          <a:p>
            <a:endParaRPr lang="en-US"/>
          </a:p>
        </p:txBody>
      </p:sp>
      <p:sp>
        <p:nvSpPr>
          <p:cNvPr id="317445" name="Rectangle 5"/>
          <p:cNvSpPr>
            <a:spLocks noChangeArrowheads="1"/>
          </p:cNvSpPr>
          <p:nvPr/>
        </p:nvSpPr>
        <p:spPr bwMode="auto">
          <a:xfrm>
            <a:off x="1662113" y="5305425"/>
            <a:ext cx="1600200" cy="576263"/>
          </a:xfrm>
          <a:prstGeom prst="rect">
            <a:avLst/>
          </a:prstGeom>
          <a:noFill/>
          <a:ln w="12700">
            <a:noFill/>
            <a:miter lim="800000"/>
            <a:headEnd/>
            <a:tailEnd/>
          </a:ln>
          <a:effectLst/>
        </p:spPr>
        <p:txBody>
          <a:bodyPr wrap="none" lIns="90488" tIns="44450" rIns="90488" bIns="44450">
            <a:spAutoFit/>
          </a:bodyPr>
          <a:lstStyle/>
          <a:p>
            <a:pPr>
              <a:defRPr/>
            </a:pPr>
            <a:r>
              <a:rPr lang="en-US" sz="3200">
                <a:effectLst>
                  <a:outerShdw blurRad="38100" dist="38100" dir="2700000" algn="tl">
                    <a:srgbClr val="FFFFFF"/>
                  </a:outerShdw>
                </a:effectLst>
              </a:rPr>
              <a:t>H-bond</a:t>
            </a:r>
          </a:p>
        </p:txBody>
      </p:sp>
      <p:sp>
        <p:nvSpPr>
          <p:cNvPr id="317446" name="Rectangle 6"/>
          <p:cNvSpPr>
            <a:spLocks noChangeArrowheads="1"/>
          </p:cNvSpPr>
          <p:nvPr/>
        </p:nvSpPr>
        <p:spPr bwMode="auto">
          <a:xfrm>
            <a:off x="3795713" y="1952625"/>
            <a:ext cx="5016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17447" name="Rectangle 7"/>
          <p:cNvSpPr>
            <a:spLocks noChangeArrowheads="1"/>
          </p:cNvSpPr>
          <p:nvPr/>
        </p:nvSpPr>
        <p:spPr bwMode="auto">
          <a:xfrm>
            <a:off x="4329113" y="2562225"/>
            <a:ext cx="5905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17448" name="Rectangle 8"/>
          <p:cNvSpPr>
            <a:spLocks noChangeArrowheads="1"/>
          </p:cNvSpPr>
          <p:nvPr/>
        </p:nvSpPr>
        <p:spPr bwMode="auto">
          <a:xfrm>
            <a:off x="4176713" y="3552825"/>
            <a:ext cx="5016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4825" name="Line 9"/>
          <p:cNvSpPr>
            <a:spLocks noChangeShapeType="1"/>
          </p:cNvSpPr>
          <p:nvPr/>
        </p:nvSpPr>
        <p:spPr bwMode="auto">
          <a:xfrm>
            <a:off x="4292600" y="3149600"/>
            <a:ext cx="330200" cy="330200"/>
          </a:xfrm>
          <a:prstGeom prst="line">
            <a:avLst/>
          </a:prstGeom>
          <a:noFill/>
          <a:ln w="50800">
            <a:solidFill>
              <a:srgbClr val="FAFD00"/>
            </a:solidFill>
            <a:round/>
            <a:headEnd/>
            <a:tailEnd/>
          </a:ln>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17445"/>
                                        </p:tgtEl>
                                        <p:attrNameLst>
                                          <p:attrName>style.visibility</p:attrName>
                                        </p:attrNameLst>
                                      </p:cBhvr>
                                      <p:to>
                                        <p:strVal val="visible"/>
                                      </p:to>
                                    </p:set>
                                    <p:animEffect transition="in" filter="wipe(left)">
                                      <p:cBhvr>
                                        <p:cTn id="7" dur="500"/>
                                        <p:tgtEl>
                                          <p:spTgt spid="317445"/>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17444"/>
                                        </p:tgtEl>
                                        <p:attrNameLst>
                                          <p:attrName>style.visibility</p:attrName>
                                        </p:attrNameLst>
                                      </p:cBhvr>
                                      <p:to>
                                        <p:strVal val="visible"/>
                                      </p:to>
                                    </p:set>
                                    <p:animEffect transition="in" filter="wipe(left)">
                                      <p:cBhvr>
                                        <p:cTn id="11" dur="500"/>
                                        <p:tgtEl>
                                          <p:spTgt spid="31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animBg="1"/>
      <p:bldP spid="31744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a:picLocks noChangeArrowheads="1"/>
          </p:cNvPicPr>
          <p:nvPr/>
        </p:nvPicPr>
        <p:blipFill>
          <a:blip r:embed="rId3" cstate="print"/>
          <a:srcRect/>
          <a:stretch>
            <a:fillRect/>
          </a:stretch>
        </p:blipFill>
        <p:spPr bwMode="auto">
          <a:xfrm>
            <a:off x="1549400" y="1663700"/>
            <a:ext cx="6019800" cy="2984500"/>
          </a:xfrm>
          <a:prstGeom prst="rect">
            <a:avLst/>
          </a:prstGeom>
          <a:noFill/>
          <a:ln w="12700">
            <a:noFill/>
            <a:miter lim="800000"/>
            <a:headEnd/>
            <a:tailEnd/>
          </a:ln>
          <a:effectLst>
            <a:outerShdw dist="107763" dir="2700000" algn="ctr" rotWithShape="0">
              <a:schemeClr val="bg2"/>
            </a:outerShdw>
          </a:effectLst>
        </p:spPr>
      </p:pic>
      <p:sp>
        <p:nvSpPr>
          <p:cNvPr id="319491" name="Rectangle 3"/>
          <p:cNvSpPr>
            <a:spLocks noGrp="1" noChangeArrowheads="1"/>
          </p:cNvSpPr>
          <p:nvPr>
            <p:ph type="title"/>
          </p:nvPr>
        </p:nvSpPr>
        <p:spPr>
          <a:xfrm>
            <a:off x="990600" y="381000"/>
            <a:ext cx="7162800" cy="1143000"/>
          </a:xfrm>
          <a:effectLst>
            <a:outerShdw dist="53882" dir="2700000" algn="ctr" rotWithShape="0">
              <a:schemeClr val="bg2"/>
            </a:outerShdw>
          </a:effectLst>
        </p:spPr>
        <p:txBody>
          <a:bodyPr/>
          <a:lstStyle/>
          <a:p>
            <a:pPr>
              <a:defRPr/>
            </a:pPr>
            <a:r>
              <a:rPr lang="en-US" sz="4000" smtClean="0">
                <a:solidFill>
                  <a:srgbClr val="FAFD00"/>
                </a:solidFill>
                <a:effectLst>
                  <a:outerShdw blurRad="38100" dist="38100" dir="2700000" algn="tl">
                    <a:srgbClr val="000000"/>
                  </a:outerShdw>
                </a:effectLst>
              </a:rPr>
              <a:t>H-Bonding Between Ammonia and Water</a:t>
            </a:r>
          </a:p>
        </p:txBody>
      </p:sp>
      <p:sp>
        <p:nvSpPr>
          <p:cNvPr id="319492" name="Line 4"/>
          <p:cNvSpPr>
            <a:spLocks noChangeShapeType="1"/>
          </p:cNvSpPr>
          <p:nvPr/>
        </p:nvSpPr>
        <p:spPr bwMode="auto">
          <a:xfrm flipV="1">
            <a:off x="4572000" y="2794000"/>
            <a:ext cx="0" cy="2184400"/>
          </a:xfrm>
          <a:prstGeom prst="line">
            <a:avLst/>
          </a:prstGeom>
          <a:noFill/>
          <a:ln w="50800">
            <a:solidFill>
              <a:schemeClr val="hlink"/>
            </a:solidFill>
            <a:round/>
            <a:headEnd/>
            <a:tailEnd type="triangle" w="med" len="med"/>
          </a:ln>
        </p:spPr>
        <p:txBody>
          <a:bodyPr wrap="none" anchor="ctr"/>
          <a:lstStyle/>
          <a:p>
            <a:endParaRPr lang="en-US"/>
          </a:p>
        </p:txBody>
      </p:sp>
      <p:sp>
        <p:nvSpPr>
          <p:cNvPr id="319493" name="Rectangle 5"/>
          <p:cNvSpPr>
            <a:spLocks noChangeArrowheads="1"/>
          </p:cNvSpPr>
          <p:nvPr/>
        </p:nvSpPr>
        <p:spPr bwMode="auto">
          <a:xfrm>
            <a:off x="3871913" y="4924425"/>
            <a:ext cx="1600200" cy="576263"/>
          </a:xfrm>
          <a:prstGeom prst="rect">
            <a:avLst/>
          </a:prstGeom>
          <a:noFill/>
          <a:ln w="12700">
            <a:noFill/>
            <a:miter lim="800000"/>
            <a:headEnd/>
            <a:tailEnd/>
          </a:ln>
          <a:effectLst/>
        </p:spPr>
        <p:txBody>
          <a:bodyPr wrap="none" lIns="90488" tIns="44450" rIns="90488" bIns="44450">
            <a:spAutoFit/>
          </a:bodyPr>
          <a:lstStyle/>
          <a:p>
            <a:pPr>
              <a:defRPr/>
            </a:pPr>
            <a:r>
              <a:rPr lang="en-US" sz="3200">
                <a:effectLst>
                  <a:outerShdw blurRad="38100" dist="38100" dir="2700000" algn="tl">
                    <a:srgbClr val="FFFFFF"/>
                  </a:outerShdw>
                </a:effectLst>
              </a:rPr>
              <a:t>H-bond</a:t>
            </a:r>
          </a:p>
        </p:txBody>
      </p:sp>
      <p:sp>
        <p:nvSpPr>
          <p:cNvPr id="319494" name="Rectangle 6"/>
          <p:cNvSpPr>
            <a:spLocks noChangeArrowheads="1"/>
          </p:cNvSpPr>
          <p:nvPr/>
        </p:nvSpPr>
        <p:spPr bwMode="auto">
          <a:xfrm>
            <a:off x="2652713" y="1876425"/>
            <a:ext cx="5016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19495" name="Rectangle 7"/>
          <p:cNvSpPr>
            <a:spLocks noChangeArrowheads="1"/>
          </p:cNvSpPr>
          <p:nvPr/>
        </p:nvSpPr>
        <p:spPr bwMode="auto">
          <a:xfrm>
            <a:off x="3567113" y="2943225"/>
            <a:ext cx="5905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19496" name="Rectangle 8"/>
          <p:cNvSpPr>
            <a:spLocks noChangeArrowheads="1"/>
          </p:cNvSpPr>
          <p:nvPr/>
        </p:nvSpPr>
        <p:spPr bwMode="auto">
          <a:xfrm>
            <a:off x="4710113" y="3019425"/>
            <a:ext cx="501650" cy="576263"/>
          </a:xfrm>
          <a:prstGeom prst="rect">
            <a:avLst/>
          </a:prstGeom>
          <a:noFill/>
          <a:ln w="12700">
            <a:noFill/>
            <a:miter lim="800000"/>
            <a:headEnd/>
            <a:tailEnd/>
          </a:ln>
          <a:effectLst/>
        </p:spPr>
        <p:txBody>
          <a:bodyPr wrap="none" lIns="90488" tIns="44450" rIns="90488" bIns="44450">
            <a:spAutoFit/>
          </a:bodyPr>
          <a:lstStyle/>
          <a:p>
            <a:pPr>
              <a:defRPr/>
            </a:pPr>
            <a:r>
              <a:rPr lang="en-US" sz="2800">
                <a:solidFill>
                  <a:srgbClr val="FAFD00"/>
                </a:solidFill>
                <a:effectLst>
                  <a:outerShdw blurRad="38100" dist="38100" dir="2700000" algn="tl">
                    <a:srgbClr val="000000"/>
                  </a:outerShdw>
                </a:effectLst>
              </a:rPr>
              <a:t>-</a:t>
            </a:r>
            <a:r>
              <a:rPr lang="en-US" sz="3200">
                <a:solidFill>
                  <a:srgbClr val="FAFD00"/>
                </a:solidFill>
                <a:effectLst>
                  <a:outerShdw blurRad="38100" dist="38100" dir="2700000" algn="tl">
                    <a:srgbClr val="000000"/>
                  </a:outerShdw>
                </a:effectLst>
                <a:latin typeface="Symbol" pitchFamily="18" charset="2"/>
              </a:rPr>
              <a:t></a:t>
            </a:r>
          </a:p>
        </p:txBody>
      </p:sp>
      <p:sp>
        <p:nvSpPr>
          <p:cNvPr id="35849" name="Line 9"/>
          <p:cNvSpPr>
            <a:spLocks noChangeShapeType="1"/>
          </p:cNvSpPr>
          <p:nvPr/>
        </p:nvSpPr>
        <p:spPr bwMode="auto">
          <a:xfrm>
            <a:off x="4140200" y="2692400"/>
            <a:ext cx="939800" cy="101600"/>
          </a:xfrm>
          <a:prstGeom prst="line">
            <a:avLst/>
          </a:prstGeom>
          <a:noFill/>
          <a:ln w="50800">
            <a:solidFill>
              <a:srgbClr val="FAFD00"/>
            </a:solidFill>
            <a:round/>
            <a:headEnd/>
            <a:tailEnd/>
          </a:ln>
        </p:spPr>
        <p:txBody>
          <a:bodyPr wrap="none" anchor="ctr"/>
          <a:lstStyle/>
          <a:p>
            <a:endParaRPr lang="en-US"/>
          </a:p>
        </p:txBody>
      </p:sp>
      <p:sp>
        <p:nvSpPr>
          <p:cNvPr id="319498" name="Rectangle 10"/>
          <p:cNvSpPr>
            <a:spLocks noChangeArrowheads="1"/>
          </p:cNvSpPr>
          <p:nvPr/>
        </p:nvSpPr>
        <p:spPr bwMode="auto">
          <a:xfrm>
            <a:off x="1357313" y="5502275"/>
            <a:ext cx="6565900" cy="942975"/>
          </a:xfrm>
          <a:prstGeom prst="rect">
            <a:avLst/>
          </a:prstGeom>
          <a:noFill/>
          <a:ln w="12700">
            <a:noFill/>
            <a:miter lim="800000"/>
            <a:headEnd/>
            <a:tailEnd/>
          </a:ln>
          <a:effectLst/>
        </p:spPr>
        <p:txBody>
          <a:bodyPr lIns="90488" tIns="44450" rIns="90488" bIns="44450">
            <a:spAutoFit/>
          </a:bodyPr>
          <a:lstStyle/>
          <a:p>
            <a:pPr>
              <a:defRPr/>
            </a:pPr>
            <a:r>
              <a:rPr lang="en-US" sz="2800">
                <a:effectLst>
                  <a:outerShdw blurRad="38100" dist="38100" dir="2700000" algn="tl">
                    <a:srgbClr val="FFFFFF"/>
                  </a:outerShdw>
                </a:effectLst>
              </a:rPr>
              <a:t>This H-bond leads to the formation of NH</a:t>
            </a:r>
            <a:r>
              <a:rPr lang="en-US" sz="2800" baseline="-25000">
                <a:effectLst>
                  <a:outerShdw blurRad="38100" dist="38100" dir="2700000" algn="tl">
                    <a:srgbClr val="FFFFFF"/>
                  </a:outerShdw>
                </a:effectLst>
              </a:rPr>
              <a:t>4</a:t>
            </a:r>
            <a:r>
              <a:rPr lang="en-US" sz="2800" baseline="30000">
                <a:effectLst>
                  <a:outerShdw blurRad="38100" dist="38100" dir="2700000" algn="tl">
                    <a:srgbClr val="FFFFFF"/>
                  </a:outerShdw>
                </a:effectLst>
              </a:rPr>
              <a:t>+</a:t>
            </a:r>
            <a:r>
              <a:rPr lang="en-US" sz="2800">
                <a:effectLst>
                  <a:outerShdw blurRad="38100" dist="38100" dir="2700000" algn="tl">
                    <a:srgbClr val="FFFFFF"/>
                  </a:outerShdw>
                </a:effectLst>
              </a:rPr>
              <a:t> and OH</a:t>
            </a:r>
            <a:r>
              <a:rPr lang="en-US" sz="2800" baseline="30000">
                <a:effectLst>
                  <a:outerShdw blurRad="38100" dist="38100" dir="2700000" algn="tl">
                    <a:srgbClr val="FFFFFF"/>
                  </a:outerShdw>
                </a:effectLst>
              </a:rPr>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319493"/>
                                        </p:tgtEl>
                                        <p:attrNameLst>
                                          <p:attrName>style.visibility</p:attrName>
                                        </p:attrNameLst>
                                      </p:cBhvr>
                                      <p:to>
                                        <p:strVal val="visible"/>
                                      </p:to>
                                    </p:set>
                                    <p:animEffect transition="in" filter="wipe(down)">
                                      <p:cBhvr>
                                        <p:cTn id="7" dur="500"/>
                                        <p:tgtEl>
                                          <p:spTgt spid="319493"/>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19492"/>
                                        </p:tgtEl>
                                        <p:attrNameLst>
                                          <p:attrName>style.visibility</p:attrName>
                                        </p:attrNameLst>
                                      </p:cBhvr>
                                      <p:to>
                                        <p:strVal val="visible"/>
                                      </p:to>
                                    </p:set>
                                    <p:animEffect transition="in" filter="wipe(down)">
                                      <p:cBhvr>
                                        <p:cTn id="11" dur="500"/>
                                        <p:tgtEl>
                                          <p:spTgt spid="31949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9498"/>
                                        </p:tgtEl>
                                        <p:attrNameLst>
                                          <p:attrName>style.visibility</p:attrName>
                                        </p:attrNameLst>
                                      </p:cBhvr>
                                      <p:to>
                                        <p:strVal val="visible"/>
                                      </p:to>
                                    </p:set>
                                    <p:animEffect transition="in" filter="wipe(left)">
                                      <p:cBhvr>
                                        <p:cTn id="16" dur="500"/>
                                        <p:tgtEl>
                                          <p:spTgt spid="319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2" grpId="0" animBg="1"/>
      <p:bldP spid="319493" grpId="0" autoUpdateAnimBg="0"/>
      <p:bldP spid="31949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990600" y="152400"/>
            <a:ext cx="7162800" cy="685800"/>
          </a:xfrm>
          <a:effectLst>
            <a:outerShdw dist="35921" dir="2700000" algn="ctr" rotWithShape="0">
              <a:schemeClr val="bg2"/>
            </a:outerShdw>
          </a:effectLst>
        </p:spPr>
        <p:txBody>
          <a:bodyPr/>
          <a:lstStyle/>
          <a:p>
            <a:pPr>
              <a:defRPr/>
            </a:pPr>
            <a:r>
              <a:rPr lang="en-US" sz="4400" smtClean="0"/>
              <a:t>Hydrogen Bonding</a:t>
            </a:r>
          </a:p>
        </p:txBody>
      </p:sp>
      <p:pic>
        <p:nvPicPr>
          <p:cNvPr id="36867" name="Picture 5" descr="KO13_09"/>
          <p:cNvPicPr>
            <a:picLocks noChangeAspect="1" noChangeArrowheads="1"/>
          </p:cNvPicPr>
          <p:nvPr/>
        </p:nvPicPr>
        <p:blipFill>
          <a:blip r:embed="rId3" cstate="print"/>
          <a:srcRect l="13072" t="18182" r="4575" b="15152"/>
          <a:stretch>
            <a:fillRect/>
          </a:stretch>
        </p:blipFill>
        <p:spPr bwMode="auto">
          <a:xfrm>
            <a:off x="2133600" y="990600"/>
            <a:ext cx="5091113" cy="5334000"/>
          </a:xfrm>
          <a:prstGeom prst="rect">
            <a:avLst/>
          </a:prstGeom>
          <a:noFill/>
          <a:ln w="9525">
            <a:noFill/>
            <a:miter lim="800000"/>
            <a:headEnd/>
            <a:tailEnd/>
          </a:ln>
        </p:spPr>
      </p:pic>
      <p:sp>
        <p:nvSpPr>
          <p:cNvPr id="321542" name="Text Box 6"/>
          <p:cNvSpPr txBox="1">
            <a:spLocks noChangeArrowheads="1"/>
          </p:cNvSpPr>
          <p:nvPr/>
        </p:nvSpPr>
        <p:spPr bwMode="auto">
          <a:xfrm>
            <a:off x="5486400" y="4800600"/>
            <a:ext cx="1447800" cy="946150"/>
          </a:xfrm>
          <a:prstGeom prst="rect">
            <a:avLst/>
          </a:prstGeom>
          <a:noFill/>
          <a:ln w="12700">
            <a:noFill/>
            <a:miter lim="800000"/>
            <a:headEnd/>
            <a:tailEnd/>
          </a:ln>
          <a:effectLst/>
        </p:spPr>
        <p:txBody>
          <a:bodyPr>
            <a:spAutoFit/>
          </a:bodyPr>
          <a:lstStyle/>
          <a:p>
            <a:pPr algn="ctr">
              <a:spcBef>
                <a:spcPct val="50000"/>
              </a:spcBef>
              <a:defRPr/>
            </a:pPr>
            <a:r>
              <a:rPr lang="en-US" sz="2800">
                <a:effectLst>
                  <a:outerShdw blurRad="38100" dist="38100" dir="2700000" algn="tl">
                    <a:srgbClr val="FFFFFF"/>
                  </a:outerShdw>
                </a:effectLst>
              </a:rPr>
              <a:t>Figure 13.9</a:t>
            </a:r>
          </a:p>
        </p:txBody>
      </p:sp>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990600" y="152400"/>
            <a:ext cx="7162800" cy="685800"/>
          </a:xfrm>
          <a:effectLst>
            <a:outerShdw dist="35921" dir="2700000" algn="ctr" rotWithShape="0">
              <a:schemeClr val="bg2"/>
            </a:outerShdw>
          </a:effectLst>
        </p:spPr>
        <p:txBody>
          <a:bodyPr/>
          <a:lstStyle/>
          <a:p>
            <a:pPr>
              <a:defRPr/>
            </a:pPr>
            <a:r>
              <a:rPr lang="en-US" sz="4400" smtClean="0"/>
              <a:t>Hydrogen Bonding</a:t>
            </a:r>
          </a:p>
        </p:txBody>
      </p:sp>
      <p:pic>
        <p:nvPicPr>
          <p:cNvPr id="37891" name="Picture 3" descr="KO13_10"/>
          <p:cNvPicPr>
            <a:picLocks noChangeAspect="1" noChangeArrowheads="1"/>
          </p:cNvPicPr>
          <p:nvPr/>
        </p:nvPicPr>
        <p:blipFill>
          <a:blip r:embed="rId3" cstate="print"/>
          <a:srcRect l="22223" t="10101" r="15033" b="53535"/>
          <a:stretch>
            <a:fillRect/>
          </a:stretch>
        </p:blipFill>
        <p:spPr bwMode="auto">
          <a:xfrm>
            <a:off x="609600" y="1447800"/>
            <a:ext cx="3657600" cy="2743200"/>
          </a:xfrm>
          <a:prstGeom prst="rect">
            <a:avLst/>
          </a:prstGeom>
          <a:noFill/>
          <a:ln w="28575">
            <a:solidFill>
              <a:srgbClr val="000000"/>
            </a:solidFill>
            <a:miter lim="800000"/>
            <a:headEnd/>
            <a:tailEnd/>
          </a:ln>
        </p:spPr>
      </p:pic>
      <p:pic>
        <p:nvPicPr>
          <p:cNvPr id="37892" name="Picture 4" descr="KO13_10"/>
          <p:cNvPicPr>
            <a:picLocks noChangeAspect="1" noChangeArrowheads="1"/>
          </p:cNvPicPr>
          <p:nvPr/>
        </p:nvPicPr>
        <p:blipFill>
          <a:blip r:embed="rId3" cstate="print"/>
          <a:srcRect l="22223" t="53535" r="15033" b="13132"/>
          <a:stretch>
            <a:fillRect/>
          </a:stretch>
        </p:blipFill>
        <p:spPr bwMode="auto">
          <a:xfrm>
            <a:off x="4724400" y="3429000"/>
            <a:ext cx="4038600" cy="2776538"/>
          </a:xfrm>
          <a:prstGeom prst="rect">
            <a:avLst/>
          </a:prstGeom>
          <a:noFill/>
          <a:ln w="9525">
            <a:noFill/>
            <a:miter lim="800000"/>
            <a:headEnd/>
            <a:tailEnd/>
          </a:ln>
        </p:spPr>
      </p:pic>
      <p:sp>
        <p:nvSpPr>
          <p:cNvPr id="362501" name="Text Box 5"/>
          <p:cNvSpPr txBox="1">
            <a:spLocks noChangeArrowheads="1"/>
          </p:cNvSpPr>
          <p:nvPr/>
        </p:nvSpPr>
        <p:spPr bwMode="auto">
          <a:xfrm>
            <a:off x="2133600" y="4768850"/>
            <a:ext cx="1905000" cy="946150"/>
          </a:xfrm>
          <a:prstGeom prst="rect">
            <a:avLst/>
          </a:prstGeom>
          <a:noFill/>
          <a:ln w="12700">
            <a:noFill/>
            <a:miter lim="800000"/>
            <a:headEnd/>
            <a:tailEnd/>
          </a:ln>
          <a:effectLst/>
        </p:spPr>
        <p:txBody>
          <a:bodyPr>
            <a:spAutoFit/>
          </a:bodyPr>
          <a:lstStyle/>
          <a:p>
            <a:pPr algn="ctr">
              <a:spcBef>
                <a:spcPct val="50000"/>
              </a:spcBef>
              <a:defRPr/>
            </a:pPr>
            <a:r>
              <a:rPr lang="en-US" sz="2800">
                <a:effectLst>
                  <a:outerShdw blurRad="38100" dist="38100" dir="2700000" algn="tl">
                    <a:srgbClr val="FFFFFF"/>
                  </a:outerShdw>
                </a:effectLst>
              </a:rPr>
              <a:t>Figure 13.10</a:t>
            </a:r>
          </a:p>
        </p:txBody>
      </p:sp>
    </p:spTree>
  </p:cSld>
  <p:clrMapOvr>
    <a:masterClrMapping/>
  </p:clrMapOvr>
  <p:transition>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990600" y="152400"/>
            <a:ext cx="7162800" cy="685800"/>
          </a:xfrm>
          <a:effectLst>
            <a:outerShdw dist="35921" dir="2700000" algn="ctr" rotWithShape="0">
              <a:schemeClr val="bg2"/>
            </a:outerShdw>
          </a:effectLst>
        </p:spPr>
        <p:txBody>
          <a:bodyPr/>
          <a:lstStyle/>
          <a:p>
            <a:pPr>
              <a:defRPr/>
            </a:pPr>
            <a:r>
              <a:rPr lang="en-US" sz="4400" smtClean="0"/>
              <a:t>Hydrogen Bonding</a:t>
            </a:r>
          </a:p>
        </p:txBody>
      </p:sp>
      <p:sp>
        <p:nvSpPr>
          <p:cNvPr id="360451" name="Rectangle 3"/>
          <p:cNvSpPr>
            <a:spLocks noGrp="1" noChangeArrowheads="1"/>
          </p:cNvSpPr>
          <p:nvPr>
            <p:ph type="body" idx="1"/>
          </p:nvPr>
        </p:nvSpPr>
        <p:spPr>
          <a:xfrm>
            <a:off x="990600" y="990600"/>
            <a:ext cx="7620000" cy="5257800"/>
          </a:xfrm>
          <a:noFill/>
        </p:spPr>
        <p:txBody>
          <a:bodyPr/>
          <a:lstStyle/>
          <a:p>
            <a:pPr>
              <a:lnSpc>
                <a:spcPct val="80000"/>
              </a:lnSpc>
              <a:buFontTx/>
              <a:buNone/>
            </a:pPr>
            <a:r>
              <a:rPr lang="en-US" smtClean="0"/>
              <a:t>H-bonding is especially strong in biological systems — such as DNA. </a:t>
            </a:r>
          </a:p>
          <a:p>
            <a:pPr>
              <a:lnSpc>
                <a:spcPct val="80000"/>
              </a:lnSpc>
              <a:buFontTx/>
              <a:buNone/>
            </a:pPr>
            <a:r>
              <a:rPr lang="en-US" smtClean="0"/>
              <a:t>DNA — helical chains of phosphate groups and sugar molecules. Chains are helical because of tetrahedral geometry of P, C, and O.</a:t>
            </a:r>
          </a:p>
          <a:p>
            <a:pPr>
              <a:lnSpc>
                <a:spcPct val="80000"/>
              </a:lnSpc>
              <a:buFontTx/>
              <a:buNone/>
            </a:pPr>
            <a:r>
              <a:rPr lang="en-US" smtClean="0"/>
              <a:t>Chains bind to one another by specific hydrogen bonding between pairs of Lewis bases.</a:t>
            </a:r>
          </a:p>
          <a:p>
            <a:pPr>
              <a:lnSpc>
                <a:spcPct val="80000"/>
              </a:lnSpc>
              <a:buFontTx/>
              <a:buNone/>
            </a:pPr>
            <a:r>
              <a:rPr lang="en-US" smtClean="0"/>
              <a:t> 	—adenine with thymine</a:t>
            </a:r>
          </a:p>
          <a:p>
            <a:pPr>
              <a:lnSpc>
                <a:spcPct val="80000"/>
              </a:lnSpc>
              <a:buFontTx/>
              <a:buNone/>
            </a:pPr>
            <a:r>
              <a:rPr lang="en-US" smtClean="0"/>
              <a:t> 	—guanine with cytosine</a:t>
            </a:r>
          </a:p>
          <a:p>
            <a:pPr>
              <a:lnSpc>
                <a:spcPct val="80000"/>
              </a:lnSpc>
              <a:buFontTx/>
              <a:buNone/>
            </a:pPr>
            <a:r>
              <a:rPr lang="en-US" smtClean="0"/>
              <a:t>See O.H. #88</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up)">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up)">
                                      <p:cBhvr>
                                        <p:cTn id="12" dur="500"/>
                                        <p:tgtEl>
                                          <p:spTgt spid="360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up)">
                                      <p:cBhvr>
                                        <p:cTn id="17" dur="500"/>
                                        <p:tgtEl>
                                          <p:spTgt spid="360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wipe(up)">
                                      <p:cBhvr>
                                        <p:cTn id="22" dur="500"/>
                                        <p:tgtEl>
                                          <p:spTgt spid="3604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0451">
                                            <p:txEl>
                                              <p:pRg st="4" end="4"/>
                                            </p:txEl>
                                          </p:spTgt>
                                        </p:tgtEl>
                                        <p:attrNameLst>
                                          <p:attrName>style.visibility</p:attrName>
                                        </p:attrNameLst>
                                      </p:cBhvr>
                                      <p:to>
                                        <p:strVal val="visible"/>
                                      </p:to>
                                    </p:set>
                                    <p:animEffect transition="in" filter="wipe(up)">
                                      <p:cBhvr>
                                        <p:cTn id="27" dur="500"/>
                                        <p:tgtEl>
                                          <p:spTgt spid="3604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60451">
                                            <p:txEl>
                                              <p:pRg st="5" end="5"/>
                                            </p:txEl>
                                          </p:spTgt>
                                        </p:tgtEl>
                                        <p:attrNameLst>
                                          <p:attrName>style.visibility</p:attrName>
                                        </p:attrNameLst>
                                      </p:cBhvr>
                                      <p:to>
                                        <p:strVal val="visible"/>
                                      </p:to>
                                    </p:set>
                                    <p:animEffect transition="in" filter="wipe(up)">
                                      <p:cBhvr>
                                        <p:cTn id="32" dur="500"/>
                                        <p:tgtEl>
                                          <p:spTgt spid="360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rrowheads="1"/>
          </p:cNvPicPr>
          <p:nvPr/>
        </p:nvPicPr>
        <p:blipFill>
          <a:blip r:embed="rId3" cstate="print"/>
          <a:srcRect/>
          <a:stretch>
            <a:fillRect/>
          </a:stretch>
        </p:blipFill>
        <p:spPr bwMode="auto">
          <a:xfrm>
            <a:off x="1084263" y="642938"/>
            <a:ext cx="6950075" cy="554672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323587" name="Rectangle 3"/>
          <p:cNvSpPr>
            <a:spLocks noChangeArrowheads="1"/>
          </p:cNvSpPr>
          <p:nvPr/>
        </p:nvSpPr>
        <p:spPr bwMode="auto">
          <a:xfrm>
            <a:off x="1204913" y="777875"/>
            <a:ext cx="6065837"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AMP = Adenosine monophosphate</a:t>
            </a:r>
          </a:p>
        </p:txBody>
      </p:sp>
    </p:spTree>
  </p:cSld>
  <p:clrMapOvr>
    <a:masterClrMapping/>
  </p:clrMapOvr>
  <p:transition>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rrowheads="1"/>
          </p:cNvPicPr>
          <p:nvPr/>
        </p:nvPicPr>
        <p:blipFill>
          <a:blip r:embed="rId3" cstate="print"/>
          <a:srcRect/>
          <a:stretch>
            <a:fillRect/>
          </a:stretch>
        </p:blipFill>
        <p:spPr bwMode="auto">
          <a:xfrm>
            <a:off x="152400" y="76200"/>
            <a:ext cx="8839200" cy="6248400"/>
          </a:xfrm>
          <a:prstGeom prst="rect">
            <a:avLst/>
          </a:prstGeom>
          <a:noFill/>
          <a:ln w="12700">
            <a:noFill/>
            <a:miter lim="800000"/>
            <a:headEnd/>
            <a:tailEnd/>
          </a:ln>
        </p:spPr>
      </p:pic>
      <p:sp>
        <p:nvSpPr>
          <p:cNvPr id="325635" name="Rectangle 3"/>
          <p:cNvSpPr>
            <a:spLocks noChangeArrowheads="1"/>
          </p:cNvSpPr>
          <p:nvPr/>
        </p:nvSpPr>
        <p:spPr bwMode="auto">
          <a:xfrm>
            <a:off x="976313" y="2562225"/>
            <a:ext cx="1781175" cy="576263"/>
          </a:xfrm>
          <a:prstGeom prst="rect">
            <a:avLst/>
          </a:prstGeom>
          <a:noFill/>
          <a:ln w="12700">
            <a:noFill/>
            <a:miter lim="800000"/>
            <a:headEnd/>
            <a:tailEnd/>
          </a:ln>
          <a:effectLst/>
        </p:spPr>
        <p:txBody>
          <a:bodyPr wrap="none" lIns="90488" tIns="44450" rIns="90488" bIns="44450">
            <a:spAutoFit/>
          </a:bodyPr>
          <a:lstStyle/>
          <a:p>
            <a:pPr>
              <a:defRPr/>
            </a:pPr>
            <a:r>
              <a:rPr lang="en-US" sz="3200">
                <a:solidFill>
                  <a:srgbClr val="FAFD00"/>
                </a:solidFill>
                <a:effectLst>
                  <a:outerShdw blurRad="38100" dist="38100" dir="2700000" algn="tl">
                    <a:srgbClr val="000000"/>
                  </a:outerShdw>
                </a:effectLst>
              </a:rPr>
              <a:t>Adenine</a:t>
            </a:r>
          </a:p>
        </p:txBody>
      </p:sp>
      <p:sp>
        <p:nvSpPr>
          <p:cNvPr id="325636" name="Rectangle 4"/>
          <p:cNvSpPr>
            <a:spLocks noChangeArrowheads="1"/>
          </p:cNvSpPr>
          <p:nvPr/>
        </p:nvSpPr>
        <p:spPr bwMode="auto">
          <a:xfrm>
            <a:off x="5548313" y="5076825"/>
            <a:ext cx="1849437" cy="576263"/>
          </a:xfrm>
          <a:prstGeom prst="rect">
            <a:avLst/>
          </a:prstGeom>
          <a:noFill/>
          <a:ln w="12700">
            <a:noFill/>
            <a:miter lim="800000"/>
            <a:headEnd/>
            <a:tailEnd/>
          </a:ln>
          <a:effectLst/>
        </p:spPr>
        <p:txBody>
          <a:bodyPr wrap="none" lIns="90488" tIns="44450" rIns="90488" bIns="44450">
            <a:spAutoFit/>
          </a:bodyPr>
          <a:lstStyle/>
          <a:p>
            <a:pPr>
              <a:defRPr/>
            </a:pPr>
            <a:r>
              <a:rPr lang="en-US" sz="3200">
                <a:solidFill>
                  <a:srgbClr val="FAFD00"/>
                </a:solidFill>
                <a:effectLst>
                  <a:outerShdw blurRad="38100" dist="38100" dir="2700000" algn="tl">
                    <a:srgbClr val="000000"/>
                  </a:outerShdw>
                </a:effectLst>
              </a:rPr>
              <a:t>Thymine</a:t>
            </a:r>
          </a:p>
        </p:txBody>
      </p:sp>
      <p:sp>
        <p:nvSpPr>
          <p:cNvPr id="40965" name="Text Box 5"/>
          <p:cNvSpPr txBox="1">
            <a:spLocks noChangeArrowheads="1"/>
          </p:cNvSpPr>
          <p:nvPr/>
        </p:nvSpPr>
        <p:spPr bwMode="auto">
          <a:xfrm>
            <a:off x="8223250" y="6240463"/>
            <a:ext cx="685800" cy="396875"/>
          </a:xfrm>
          <a:prstGeom prst="rect">
            <a:avLst/>
          </a:prstGeom>
          <a:noFill/>
          <a:ln w="9525">
            <a:noFill/>
            <a:miter lim="800000"/>
            <a:headEnd/>
            <a:tailEnd/>
          </a:ln>
        </p:spPr>
        <p:txBody>
          <a:bodyPr>
            <a:spAutoFit/>
          </a:bodyPr>
          <a:lstStyle/>
          <a:p>
            <a:pPr>
              <a:spcBef>
                <a:spcPct val="50000"/>
              </a:spcBef>
            </a:pPr>
            <a:fld id="{0E8A9DA4-D859-4E13-8B66-223FAB2A703E}" type="slidenum">
              <a:rPr lang="en-US" sz="2000">
                <a:solidFill>
                  <a:schemeClr val="bg1"/>
                </a:solidFill>
              </a:rPr>
              <a:pPr>
                <a:spcBef>
                  <a:spcPct val="50000"/>
                </a:spcBef>
              </a:pPr>
              <a:t>38</a:t>
            </a:fld>
            <a:endParaRPr lang="en-US" sz="2000">
              <a:solidFill>
                <a:schemeClr val="bg1"/>
              </a:solidFill>
            </a:endParaRPr>
          </a:p>
        </p:txBody>
      </p:sp>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990600" y="304800"/>
            <a:ext cx="7162800" cy="685800"/>
          </a:xfrm>
          <a:effectLst>
            <a:outerShdw dist="35921" dir="2700000" algn="ctr" rotWithShape="0">
              <a:schemeClr val="bg2"/>
            </a:outerShdw>
          </a:effectLst>
        </p:spPr>
        <p:txBody>
          <a:bodyPr/>
          <a:lstStyle/>
          <a:p>
            <a:pPr>
              <a:defRPr/>
            </a:pPr>
            <a:r>
              <a:rPr lang="en-US" sz="4400" smtClean="0"/>
              <a:t>Hydrogen Bonding</a:t>
            </a:r>
          </a:p>
        </p:txBody>
      </p:sp>
      <p:sp>
        <p:nvSpPr>
          <p:cNvPr id="327683" name="Rectangle 3"/>
          <p:cNvSpPr>
            <a:spLocks noGrp="1" noChangeArrowheads="1"/>
          </p:cNvSpPr>
          <p:nvPr>
            <p:ph type="body" idx="1"/>
          </p:nvPr>
        </p:nvSpPr>
        <p:spPr>
          <a:xfrm>
            <a:off x="533400" y="1447800"/>
            <a:ext cx="7620000" cy="4648200"/>
          </a:xfrm>
        </p:spPr>
        <p:txBody>
          <a:bodyPr/>
          <a:lstStyle/>
          <a:p>
            <a:pPr>
              <a:buFontTx/>
              <a:buNone/>
              <a:defRPr/>
            </a:pPr>
            <a:endParaRPr lang="en-US" sz="3200" smtClean="0">
              <a:effectLst>
                <a:outerShdw blurRad="38100" dist="38100" dir="2700000" algn="tl">
                  <a:srgbClr val="FFFFFF"/>
                </a:outerShdw>
              </a:effectLst>
            </a:endParaRPr>
          </a:p>
          <a:p>
            <a:pPr>
              <a:buFontTx/>
              <a:buNone/>
              <a:defRPr/>
            </a:pPr>
            <a:endParaRPr lang="en-US" sz="3200" smtClean="0">
              <a:effectLst>
                <a:outerShdw blurRad="38100" dist="38100" dir="2700000" algn="tl">
                  <a:srgbClr val="FFFFFF"/>
                </a:outerShdw>
              </a:effectLst>
            </a:endParaRPr>
          </a:p>
          <a:p>
            <a:pPr>
              <a:buFontTx/>
              <a:buNone/>
              <a:defRPr/>
            </a:pPr>
            <a:endParaRPr lang="en-US" sz="3200" smtClean="0">
              <a:effectLst>
                <a:outerShdw blurRad="38100" dist="38100" dir="2700000" algn="tl">
                  <a:srgbClr val="FFFFFF"/>
                </a:outerShdw>
              </a:effectLst>
            </a:endParaRPr>
          </a:p>
          <a:p>
            <a:pPr>
              <a:buFontTx/>
              <a:buNone/>
              <a:defRPr/>
            </a:pPr>
            <a:endParaRPr lang="en-US" sz="3200" smtClean="0">
              <a:effectLst>
                <a:outerShdw blurRad="38100" dist="38100" dir="2700000" algn="tl">
                  <a:srgbClr val="FFFFFF"/>
                </a:outerShdw>
              </a:effectLst>
            </a:endParaRPr>
          </a:p>
        </p:txBody>
      </p:sp>
      <p:sp>
        <p:nvSpPr>
          <p:cNvPr id="41988" name="Rectangle 4"/>
          <p:cNvSpPr>
            <a:spLocks noChangeArrowheads="1"/>
          </p:cNvSpPr>
          <p:nvPr/>
        </p:nvSpPr>
        <p:spPr bwMode="auto">
          <a:xfrm>
            <a:off x="381000" y="1938338"/>
            <a:ext cx="8588375" cy="576262"/>
          </a:xfrm>
          <a:prstGeom prst="rect">
            <a:avLst/>
          </a:prstGeom>
          <a:noFill/>
          <a:ln w="12700">
            <a:noFill/>
            <a:miter lim="800000"/>
            <a:headEnd/>
            <a:tailEnd/>
          </a:ln>
        </p:spPr>
        <p:txBody>
          <a:bodyPr wrap="none" lIns="90488" tIns="44450" rIns="90488" bIns="44450">
            <a:spAutoFit/>
          </a:bodyPr>
          <a:lstStyle/>
          <a:p>
            <a:r>
              <a:rPr lang="en-US" sz="3200"/>
              <a:t>Hydrogen bonding and base pairing in DNA</a:t>
            </a:r>
          </a:p>
        </p:txBody>
      </p:sp>
      <p:pic>
        <p:nvPicPr>
          <p:cNvPr id="327689" name="13S06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1219200" y="2667000"/>
            <a:ext cx="7162800" cy="381952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32768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27689"/>
                                        </p:tgtEl>
                                      </p:cBhvr>
                                    </p:cmd>
                                  </p:childTnLst>
                                </p:cTn>
                              </p:par>
                            </p:childTnLst>
                          </p:cTn>
                        </p:par>
                      </p:childTnLst>
                    </p:cTn>
                  </p:par>
                </p:childTnLst>
              </p:cTn>
              <p:nextCondLst>
                <p:cond evt="onClick" delay="0">
                  <p:tgtEl>
                    <p:spTgt spid="327689"/>
                  </p:tgtEl>
                </p:cond>
              </p:nextCondLst>
            </p:seq>
            <p:video>
              <p:cMediaNode>
                <p:cTn id="7" fill="hold" display="0">
                  <p:stCondLst>
                    <p:cond delay="indefinite"/>
                  </p:stCondLst>
                  <p:endCondLst>
                    <p:cond evt="onNext" delay="0">
                      <p:tgtEl>
                        <p:sldTgt/>
                      </p:tgtEl>
                    </p:cond>
                    <p:cond evt="onPrev" delay="0">
                      <p:tgtEl>
                        <p:sldTgt/>
                      </p:tgtEl>
                    </p:cond>
                  </p:endCondLst>
                </p:cTn>
                <p:tgtEl>
                  <p:spTgt spid="32768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1026"/>
          <p:cNvSpPr>
            <a:spLocks noGrp="1" noChangeArrowheads="1"/>
          </p:cNvSpPr>
          <p:nvPr>
            <p:ph type="title"/>
          </p:nvPr>
        </p:nvSpPr>
        <p:spPr>
          <a:xfrm>
            <a:off x="304800" y="228600"/>
            <a:ext cx="8534400" cy="1143000"/>
          </a:xfrm>
        </p:spPr>
        <p:txBody>
          <a:bodyPr/>
          <a:lstStyle/>
          <a:p>
            <a:pPr>
              <a:defRPr/>
            </a:pPr>
            <a:r>
              <a:rPr lang="en-US" sz="3200" smtClean="0">
                <a:solidFill>
                  <a:schemeClr val="tx1"/>
                </a:solidFill>
              </a:rPr>
              <a:t>PHASES OF MATTER AND THE </a:t>
            </a:r>
            <a:br>
              <a:rPr lang="en-US" sz="3200" smtClean="0">
                <a:solidFill>
                  <a:schemeClr val="tx1"/>
                </a:solidFill>
              </a:rPr>
            </a:br>
            <a:r>
              <a:rPr lang="en-US" sz="3200" smtClean="0">
                <a:solidFill>
                  <a:schemeClr val="tx1"/>
                </a:solidFill>
              </a:rPr>
              <a:t>KINETIC MOLECULAR THEORY</a:t>
            </a:r>
          </a:p>
        </p:txBody>
      </p:sp>
      <p:sp>
        <p:nvSpPr>
          <p:cNvPr id="385027" name="Rectangle 1027"/>
          <p:cNvSpPr>
            <a:spLocks noGrp="1" noChangeArrowheads="1"/>
          </p:cNvSpPr>
          <p:nvPr>
            <p:ph type="body" idx="1"/>
          </p:nvPr>
        </p:nvSpPr>
        <p:spPr>
          <a:xfrm>
            <a:off x="381000" y="1371600"/>
            <a:ext cx="8534400" cy="5105400"/>
          </a:xfrm>
        </p:spPr>
        <p:txBody>
          <a:bodyPr/>
          <a:lstStyle/>
          <a:p>
            <a:r>
              <a:rPr lang="en-US" smtClean="0"/>
              <a:t>As the temperature of a substance increases, the average kinetic energy of the molecules increases.  </a:t>
            </a:r>
          </a:p>
          <a:p>
            <a:r>
              <a:rPr lang="en-US" smtClean="0"/>
              <a:t>This increased energy overcomes the forces of attraction between the molecules in the solid state bringing about the liquid state.</a:t>
            </a:r>
          </a:p>
          <a:p>
            <a:r>
              <a:rPr lang="en-US" smtClean="0"/>
              <a:t>Further increases in temperature overcome theses weakened forces and bring the substance to the gaseous state.  </a:t>
            </a:r>
          </a:p>
          <a:p>
            <a:r>
              <a:rPr lang="en-US" smtClean="0"/>
              <a:t>The relative magnitude of the attractive forces determines the temperatures at which these changes occur.</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wipe(up)">
                                      <p:cBhvr>
                                        <p:cTn id="7" dur="500"/>
                                        <p:tgtEl>
                                          <p:spTgt spid="385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5027">
                                            <p:txEl>
                                              <p:pRg st="1" end="1"/>
                                            </p:txEl>
                                          </p:spTgt>
                                        </p:tgtEl>
                                        <p:attrNameLst>
                                          <p:attrName>style.visibility</p:attrName>
                                        </p:attrNameLst>
                                      </p:cBhvr>
                                      <p:to>
                                        <p:strVal val="visible"/>
                                      </p:to>
                                    </p:set>
                                    <p:animEffect transition="in" filter="wipe(up)">
                                      <p:cBhvr>
                                        <p:cTn id="12" dur="500"/>
                                        <p:tgtEl>
                                          <p:spTgt spid="385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5027">
                                            <p:txEl>
                                              <p:pRg st="2" end="2"/>
                                            </p:txEl>
                                          </p:spTgt>
                                        </p:tgtEl>
                                        <p:attrNameLst>
                                          <p:attrName>style.visibility</p:attrName>
                                        </p:attrNameLst>
                                      </p:cBhvr>
                                      <p:to>
                                        <p:strVal val="visible"/>
                                      </p:to>
                                    </p:set>
                                    <p:animEffect transition="in" filter="wipe(up)">
                                      <p:cBhvr>
                                        <p:cTn id="17" dur="500"/>
                                        <p:tgtEl>
                                          <p:spTgt spid="385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5027">
                                            <p:txEl>
                                              <p:pRg st="3" end="3"/>
                                            </p:txEl>
                                          </p:spTgt>
                                        </p:tgtEl>
                                        <p:attrNameLst>
                                          <p:attrName>style.visibility</p:attrName>
                                        </p:attrNameLst>
                                      </p:cBhvr>
                                      <p:to>
                                        <p:strVal val="visible"/>
                                      </p:to>
                                    </p:set>
                                    <p:animEffect transition="in" filter="wipe(up)">
                                      <p:cBhvr>
                                        <p:cTn id="22" dur="500"/>
                                        <p:tgtEl>
                                          <p:spTgt spid="385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04800" y="228600"/>
            <a:ext cx="8610600" cy="1143000"/>
          </a:xfrm>
        </p:spPr>
        <p:txBody>
          <a:bodyPr/>
          <a:lstStyle/>
          <a:p>
            <a:pPr>
              <a:defRPr/>
            </a:pPr>
            <a:r>
              <a:rPr lang="en-US" sz="3200" smtClean="0"/>
              <a:t>Unusual Properties of Water: </a:t>
            </a:r>
            <a:br>
              <a:rPr lang="en-US" sz="3200" smtClean="0"/>
            </a:br>
            <a:r>
              <a:rPr lang="en-US" sz="3200" smtClean="0"/>
              <a:t>Consequences of Hydrogen Bonding</a:t>
            </a:r>
            <a:endParaRPr lang="en-US" sz="3200" b="0" smtClean="0"/>
          </a:p>
        </p:txBody>
      </p:sp>
      <p:sp>
        <p:nvSpPr>
          <p:cNvPr id="438275" name="Rectangle 3"/>
          <p:cNvSpPr>
            <a:spLocks noGrp="1" noChangeArrowheads="1"/>
          </p:cNvSpPr>
          <p:nvPr>
            <p:ph type="body" idx="1"/>
          </p:nvPr>
        </p:nvSpPr>
        <p:spPr>
          <a:xfrm>
            <a:off x="685800" y="1828800"/>
            <a:ext cx="7543800" cy="4267200"/>
          </a:xfrm>
        </p:spPr>
        <p:txBody>
          <a:bodyPr/>
          <a:lstStyle/>
          <a:p>
            <a:r>
              <a:rPr lang="en-US" smtClean="0"/>
              <a:t>Water has a very high specific heat, heat of fusion, heat of vaporization, thermal conductivity, and dielectric constant.  </a:t>
            </a:r>
          </a:p>
          <a:p>
            <a:r>
              <a:rPr lang="en-US" smtClean="0"/>
              <a:t>Ice is less dense than liquid water 	</a:t>
            </a:r>
          </a:p>
          <a:p>
            <a:pPr lvl="1"/>
            <a:r>
              <a:rPr lang="en-US" smtClean="0"/>
              <a:t>(very uncommon).   </a:t>
            </a:r>
          </a:p>
          <a:p>
            <a:r>
              <a:rPr lang="en-US" smtClean="0"/>
              <a:t>Fig. 13.13 show the open structure of ice. </a:t>
            </a:r>
          </a:p>
          <a:p>
            <a:r>
              <a:rPr lang="en-US" smtClean="0"/>
              <a:t>Page 594,  Figure 13.G. 			 </a:t>
            </a:r>
          </a:p>
          <a:p>
            <a:r>
              <a:rPr lang="en-US" smtClean="0"/>
              <a:t>The relative density of ice.</a:t>
            </a:r>
            <a:endParaRPr lang="en-US" sz="200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animEffect transition="in" filter="wipe(up)">
                                      <p:cBhvr>
                                        <p:cTn id="7" dur="500"/>
                                        <p:tgtEl>
                                          <p:spTgt spid="438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8275">
                                            <p:txEl>
                                              <p:pRg st="1" end="1"/>
                                            </p:txEl>
                                          </p:spTgt>
                                        </p:tgtEl>
                                        <p:attrNameLst>
                                          <p:attrName>style.visibility</p:attrName>
                                        </p:attrNameLst>
                                      </p:cBhvr>
                                      <p:to>
                                        <p:strVal val="visible"/>
                                      </p:to>
                                    </p:set>
                                    <p:animEffect transition="in" filter="wipe(up)">
                                      <p:cBhvr>
                                        <p:cTn id="12" dur="500"/>
                                        <p:tgtEl>
                                          <p:spTgt spid="438275">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38275">
                                            <p:txEl>
                                              <p:pRg st="2" end="2"/>
                                            </p:txEl>
                                          </p:spTgt>
                                        </p:tgtEl>
                                        <p:attrNameLst>
                                          <p:attrName>style.visibility</p:attrName>
                                        </p:attrNameLst>
                                      </p:cBhvr>
                                      <p:to>
                                        <p:strVal val="visible"/>
                                      </p:to>
                                    </p:set>
                                    <p:animEffect transition="in" filter="wipe(up)">
                                      <p:cBhvr>
                                        <p:cTn id="15" dur="500"/>
                                        <p:tgtEl>
                                          <p:spTgt spid="4382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38275">
                                            <p:txEl>
                                              <p:pRg st="3" end="3"/>
                                            </p:txEl>
                                          </p:spTgt>
                                        </p:tgtEl>
                                        <p:attrNameLst>
                                          <p:attrName>style.visibility</p:attrName>
                                        </p:attrNameLst>
                                      </p:cBhvr>
                                      <p:to>
                                        <p:strVal val="visible"/>
                                      </p:to>
                                    </p:set>
                                    <p:animEffect transition="in" filter="wipe(up)">
                                      <p:cBhvr>
                                        <p:cTn id="20" dur="500"/>
                                        <p:tgtEl>
                                          <p:spTgt spid="4382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38275">
                                            <p:txEl>
                                              <p:pRg st="4" end="4"/>
                                            </p:txEl>
                                          </p:spTgt>
                                        </p:tgtEl>
                                        <p:attrNameLst>
                                          <p:attrName>style.visibility</p:attrName>
                                        </p:attrNameLst>
                                      </p:cBhvr>
                                      <p:to>
                                        <p:strVal val="visible"/>
                                      </p:to>
                                    </p:set>
                                    <p:animEffect transition="in" filter="wipe(up)">
                                      <p:cBhvr>
                                        <p:cTn id="25" dur="500"/>
                                        <p:tgtEl>
                                          <p:spTgt spid="43827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38275">
                                            <p:txEl>
                                              <p:pRg st="5" end="5"/>
                                            </p:txEl>
                                          </p:spTgt>
                                        </p:tgtEl>
                                        <p:attrNameLst>
                                          <p:attrName>style.visibility</p:attrName>
                                        </p:attrNameLst>
                                      </p:cBhvr>
                                      <p:to>
                                        <p:strVal val="visible"/>
                                      </p:to>
                                    </p:set>
                                    <p:animEffect transition="in" filter="wipe(up)">
                                      <p:cBhvr>
                                        <p:cTn id="30" dur="500"/>
                                        <p:tgtEl>
                                          <p:spTgt spid="438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57200" y="228600"/>
            <a:ext cx="8001000" cy="685800"/>
          </a:xfrm>
          <a:effectLst>
            <a:outerShdw dist="35921" dir="2700000" algn="ctr" rotWithShape="0">
              <a:schemeClr val="bg2"/>
            </a:outerShdw>
          </a:effectLst>
        </p:spPr>
        <p:txBody>
          <a:bodyPr/>
          <a:lstStyle/>
          <a:p>
            <a:pPr>
              <a:defRPr/>
            </a:pPr>
            <a:r>
              <a:rPr lang="en-US" sz="4000" smtClean="0">
                <a:solidFill>
                  <a:schemeClr val="tx1"/>
                </a:solidFill>
              </a:rPr>
              <a:t>Hydrogen Bonding in H</a:t>
            </a:r>
            <a:r>
              <a:rPr lang="en-US" sz="4000" baseline="-25000" smtClean="0">
                <a:solidFill>
                  <a:schemeClr val="tx1"/>
                </a:solidFill>
              </a:rPr>
              <a:t>2</a:t>
            </a:r>
            <a:r>
              <a:rPr lang="en-US" sz="4000" smtClean="0">
                <a:solidFill>
                  <a:schemeClr val="tx1"/>
                </a:solidFill>
              </a:rPr>
              <a:t>O</a:t>
            </a:r>
          </a:p>
        </p:txBody>
      </p:sp>
      <p:sp>
        <p:nvSpPr>
          <p:cNvPr id="329731" name="Rectangle 3"/>
          <p:cNvSpPr>
            <a:spLocks noGrp="1" noChangeArrowheads="1"/>
          </p:cNvSpPr>
          <p:nvPr>
            <p:ph type="body" idx="1"/>
          </p:nvPr>
        </p:nvSpPr>
        <p:spPr>
          <a:xfrm>
            <a:off x="533400" y="1066800"/>
            <a:ext cx="8305800" cy="2286000"/>
          </a:xfrm>
        </p:spPr>
        <p:txBody>
          <a:bodyPr/>
          <a:lstStyle/>
          <a:p>
            <a:pPr>
              <a:buFontTx/>
              <a:buNone/>
              <a:defRPr/>
            </a:pPr>
            <a:r>
              <a:rPr lang="en-US" sz="2400" smtClean="0">
                <a:effectLst>
                  <a:outerShdw blurRad="38100" dist="38100" dir="2700000" algn="tl">
                    <a:srgbClr val="FFFFFF"/>
                  </a:outerShdw>
                </a:effectLst>
              </a:rPr>
              <a:t>H-bonding is especially strong in water because</a:t>
            </a:r>
          </a:p>
          <a:p>
            <a:pPr>
              <a:defRPr/>
            </a:pPr>
            <a:r>
              <a:rPr lang="en-US" sz="2400" smtClean="0">
                <a:effectLst>
                  <a:outerShdw blurRad="38100" dist="38100" dir="2700000" algn="tl">
                    <a:srgbClr val="FFFFFF"/>
                  </a:outerShdw>
                </a:effectLst>
              </a:rPr>
              <a:t>the O—H bond is very polar</a:t>
            </a:r>
          </a:p>
          <a:p>
            <a:pPr>
              <a:defRPr/>
            </a:pPr>
            <a:r>
              <a:rPr lang="en-US" sz="2400" smtClean="0">
                <a:effectLst>
                  <a:outerShdw blurRad="38100" dist="38100" dir="2700000" algn="tl">
                    <a:srgbClr val="FFFFFF"/>
                  </a:outerShdw>
                </a:effectLst>
              </a:rPr>
              <a:t>there are 2 lone pairs on the O atom</a:t>
            </a:r>
          </a:p>
          <a:p>
            <a:pPr>
              <a:buFontTx/>
              <a:buNone/>
              <a:defRPr/>
            </a:pPr>
            <a:r>
              <a:rPr lang="en-US" sz="2400" smtClean="0">
                <a:effectLst>
                  <a:outerShdw blurRad="38100" dist="38100" dir="2700000" algn="tl">
                    <a:srgbClr val="FFFFFF"/>
                  </a:outerShdw>
                </a:effectLst>
              </a:rPr>
              <a:t>Accounts for many of water’s unique properties.</a:t>
            </a:r>
          </a:p>
        </p:txBody>
      </p:sp>
      <p:pic>
        <p:nvPicPr>
          <p:cNvPr id="329732" name="Picture 4"/>
          <p:cNvPicPr>
            <a:picLocks noChangeArrowheads="1"/>
          </p:cNvPicPr>
          <p:nvPr/>
        </p:nvPicPr>
        <p:blipFill>
          <a:blip r:embed="rId3" cstate="print"/>
          <a:srcRect/>
          <a:stretch>
            <a:fillRect/>
          </a:stretch>
        </p:blipFill>
        <p:spPr bwMode="auto">
          <a:xfrm>
            <a:off x="400050" y="3276600"/>
            <a:ext cx="4476750" cy="29654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329733" name="Picture 5"/>
          <p:cNvPicPr>
            <a:picLocks noChangeArrowheads="1"/>
          </p:cNvPicPr>
          <p:nvPr/>
        </p:nvPicPr>
        <p:blipFill>
          <a:blip r:embed="rId4" cstate="print"/>
          <a:srcRect/>
          <a:stretch>
            <a:fillRect/>
          </a:stretch>
        </p:blipFill>
        <p:spPr bwMode="auto">
          <a:xfrm>
            <a:off x="5486400" y="3276600"/>
            <a:ext cx="3409950" cy="29718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329734" name="Rectangle 6"/>
          <p:cNvSpPr>
            <a:spLocks noChangeArrowheads="1"/>
          </p:cNvSpPr>
          <p:nvPr/>
        </p:nvSpPr>
        <p:spPr bwMode="auto">
          <a:xfrm>
            <a:off x="6234113" y="6327775"/>
            <a:ext cx="1958975" cy="454025"/>
          </a:xfrm>
          <a:prstGeom prst="rect">
            <a:avLst/>
          </a:prstGeom>
          <a:noFill/>
          <a:ln w="12700">
            <a:noFill/>
            <a:miter lim="800000"/>
            <a:headEnd/>
            <a:tailEnd/>
          </a:ln>
          <a:effectLst/>
        </p:spPr>
        <p:txBody>
          <a:bodyPr wrap="none" lIns="90488" tIns="44450" rIns="90488" bIns="44450">
            <a:spAutoFit/>
          </a:bodyPr>
          <a:lstStyle/>
          <a:p>
            <a:pPr>
              <a:defRPr/>
            </a:pPr>
            <a:r>
              <a:rPr lang="en-US" sz="2400">
                <a:solidFill>
                  <a:schemeClr val="tx2"/>
                </a:solidFill>
                <a:effectLst>
                  <a:outerShdw blurRad="38100" dist="38100" dir="2700000" algn="tl">
                    <a:srgbClr val="FFFFFF"/>
                  </a:outerShdw>
                </a:effectLst>
              </a:rPr>
              <a:t>Figure 13.10</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wipe(up)">
                                      <p:cBhvr>
                                        <p:cTn id="7" dur="500"/>
                                        <p:tgtEl>
                                          <p:spTgt spid="32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9731">
                                            <p:txEl>
                                              <p:pRg st="1" end="1"/>
                                            </p:txEl>
                                          </p:spTgt>
                                        </p:tgtEl>
                                        <p:attrNameLst>
                                          <p:attrName>style.visibility</p:attrName>
                                        </p:attrNameLst>
                                      </p:cBhvr>
                                      <p:to>
                                        <p:strVal val="visible"/>
                                      </p:to>
                                    </p:set>
                                    <p:animEffect transition="in" filter="wipe(up)">
                                      <p:cBhvr>
                                        <p:cTn id="12" dur="500"/>
                                        <p:tgtEl>
                                          <p:spTgt spid="32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9731">
                                            <p:txEl>
                                              <p:pRg st="2" end="2"/>
                                            </p:txEl>
                                          </p:spTgt>
                                        </p:tgtEl>
                                        <p:attrNameLst>
                                          <p:attrName>style.visibility</p:attrName>
                                        </p:attrNameLst>
                                      </p:cBhvr>
                                      <p:to>
                                        <p:strVal val="visible"/>
                                      </p:to>
                                    </p:set>
                                    <p:animEffect transition="in" filter="wipe(up)">
                                      <p:cBhvr>
                                        <p:cTn id="17" dur="500"/>
                                        <p:tgtEl>
                                          <p:spTgt spid="32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9731">
                                            <p:txEl>
                                              <p:pRg st="3" end="3"/>
                                            </p:txEl>
                                          </p:spTgt>
                                        </p:tgtEl>
                                        <p:attrNameLst>
                                          <p:attrName>style.visibility</p:attrName>
                                        </p:attrNameLst>
                                      </p:cBhvr>
                                      <p:to>
                                        <p:strVal val="visible"/>
                                      </p:to>
                                    </p:set>
                                    <p:animEffect transition="in" filter="wipe(up)">
                                      <p:cBhvr>
                                        <p:cTn id="22" dur="500"/>
                                        <p:tgtEl>
                                          <p:spTgt spid="329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228600" y="152400"/>
            <a:ext cx="8686800" cy="685800"/>
          </a:xfrm>
          <a:effectLst>
            <a:outerShdw dist="35921" dir="2700000" algn="ctr" rotWithShape="0">
              <a:schemeClr val="bg2"/>
            </a:outerShdw>
          </a:effectLst>
        </p:spPr>
        <p:txBody>
          <a:bodyPr/>
          <a:lstStyle/>
          <a:p>
            <a:pPr>
              <a:defRPr/>
            </a:pPr>
            <a:r>
              <a:rPr lang="en-US" sz="4000" smtClean="0">
                <a:solidFill>
                  <a:schemeClr val="tx1"/>
                </a:solidFill>
              </a:rPr>
              <a:t>Hydrogen Bonding in H</a:t>
            </a:r>
            <a:r>
              <a:rPr lang="en-US" sz="4000" baseline="-25000" smtClean="0">
                <a:solidFill>
                  <a:schemeClr val="tx1"/>
                </a:solidFill>
              </a:rPr>
              <a:t>2</a:t>
            </a:r>
            <a:r>
              <a:rPr lang="en-US" sz="4000" smtClean="0">
                <a:solidFill>
                  <a:schemeClr val="tx1"/>
                </a:solidFill>
              </a:rPr>
              <a:t>O</a:t>
            </a:r>
          </a:p>
        </p:txBody>
      </p:sp>
      <p:sp>
        <p:nvSpPr>
          <p:cNvPr id="331779" name="Rectangle 3"/>
          <p:cNvSpPr>
            <a:spLocks noGrp="1" noChangeArrowheads="1"/>
          </p:cNvSpPr>
          <p:nvPr>
            <p:ph type="body" idx="1"/>
          </p:nvPr>
        </p:nvSpPr>
        <p:spPr>
          <a:xfrm>
            <a:off x="152400" y="914400"/>
            <a:ext cx="8991600" cy="1905000"/>
          </a:xfrm>
        </p:spPr>
        <p:txBody>
          <a:bodyPr/>
          <a:lstStyle/>
          <a:p>
            <a:pPr>
              <a:buFontTx/>
              <a:buNone/>
              <a:defRPr/>
            </a:pPr>
            <a:r>
              <a:rPr lang="en-US" b="0" smtClean="0">
                <a:effectLst>
                  <a:outerShdw blurRad="38100" dist="38100" dir="2700000" algn="tl">
                    <a:srgbClr val="FFFFFF"/>
                  </a:outerShdw>
                </a:effectLst>
              </a:rPr>
              <a:t>H-bonding in H</a:t>
            </a:r>
            <a:r>
              <a:rPr lang="en-US" b="0" baseline="-25000" smtClean="0">
                <a:effectLst>
                  <a:outerShdw blurRad="38100" dist="38100" dir="2700000" algn="tl">
                    <a:srgbClr val="FFFFFF"/>
                  </a:outerShdw>
                </a:effectLst>
              </a:rPr>
              <a:t>2</a:t>
            </a:r>
            <a:r>
              <a:rPr lang="en-US" b="0" smtClean="0">
                <a:effectLst>
                  <a:outerShdw blurRad="38100" dist="38100" dir="2700000" algn="tl">
                    <a:srgbClr val="FFFFFF"/>
                  </a:outerShdw>
                </a:effectLst>
              </a:rPr>
              <a:t>O 		  open lattice like structure of ice. </a:t>
            </a:r>
          </a:p>
          <a:p>
            <a:pPr>
              <a:buFontTx/>
              <a:buNone/>
              <a:defRPr/>
            </a:pPr>
            <a:r>
              <a:rPr lang="en-US" b="0" smtClean="0">
                <a:effectLst>
                  <a:outerShdw blurRad="38100" dist="38100" dir="2700000" algn="tl">
                    <a:srgbClr val="FFFFFF"/>
                  </a:outerShdw>
                </a:effectLst>
              </a:rPr>
              <a:t>Ice density is less than that of liquid, and solid floats on water.</a:t>
            </a:r>
          </a:p>
        </p:txBody>
      </p:sp>
      <p:pic>
        <p:nvPicPr>
          <p:cNvPr id="331780" name="Picture 4"/>
          <p:cNvPicPr>
            <a:picLocks noChangeArrowheads="1"/>
          </p:cNvPicPr>
          <p:nvPr/>
        </p:nvPicPr>
        <p:blipFill>
          <a:blip r:embed="rId3" cstate="print"/>
          <a:srcRect/>
          <a:stretch>
            <a:fillRect/>
          </a:stretch>
        </p:blipFill>
        <p:spPr bwMode="auto">
          <a:xfrm>
            <a:off x="1943100" y="2971800"/>
            <a:ext cx="5372100" cy="3390900"/>
          </a:xfrm>
          <a:prstGeom prst="rect">
            <a:avLst/>
          </a:prstGeom>
          <a:solidFill>
            <a:schemeClr val="bg2"/>
          </a:solidFill>
          <a:ln w="12700">
            <a:noFill/>
            <a:miter lim="800000"/>
            <a:headEnd/>
            <a:tailEnd/>
          </a:ln>
          <a:effectLst>
            <a:outerShdw dist="107763" dir="2700000" algn="ctr" rotWithShape="0">
              <a:schemeClr val="bg2"/>
            </a:outerShdw>
          </a:effectLst>
        </p:spPr>
      </p:pic>
      <p:sp>
        <p:nvSpPr>
          <p:cNvPr id="45061" name="Line 5"/>
          <p:cNvSpPr>
            <a:spLocks noChangeShapeType="1"/>
          </p:cNvSpPr>
          <p:nvPr/>
        </p:nvSpPr>
        <p:spPr bwMode="auto">
          <a:xfrm>
            <a:off x="3811588" y="1214438"/>
            <a:ext cx="987425"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wipe(up)">
                                      <p:cBhvr>
                                        <p:cTn id="7" dur="500"/>
                                        <p:tgtEl>
                                          <p:spTgt spid="331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wipe(up)">
                                      <p:cBhvr>
                                        <p:cTn id="12" dur="500"/>
                                        <p:tgtEl>
                                          <p:spTgt spid="331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1780"/>
                                        </p:tgtEl>
                                        <p:attrNameLst>
                                          <p:attrName>style.visibility</p:attrName>
                                        </p:attrNameLst>
                                      </p:cBhvr>
                                      <p:to>
                                        <p:strVal val="visible"/>
                                      </p:to>
                                    </p:set>
                                    <p:animEffect transition="in" filter="wipe(up)">
                                      <p:cBhvr>
                                        <p:cTn id="17" dur="5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304800" y="228600"/>
            <a:ext cx="8534400" cy="685800"/>
          </a:xfrm>
          <a:effectLst>
            <a:outerShdw dist="35921" dir="2700000" algn="ctr" rotWithShape="0">
              <a:schemeClr val="bg2"/>
            </a:outerShdw>
          </a:effectLst>
        </p:spPr>
        <p:txBody>
          <a:bodyPr/>
          <a:lstStyle/>
          <a:p>
            <a:pPr>
              <a:defRPr/>
            </a:pPr>
            <a:r>
              <a:rPr lang="en-US" sz="4400" smtClean="0">
                <a:solidFill>
                  <a:schemeClr val="tx1"/>
                </a:solidFill>
              </a:rPr>
              <a:t>Hydrogen Bonding in H</a:t>
            </a:r>
            <a:r>
              <a:rPr lang="en-US" sz="4400" baseline="-25000" smtClean="0">
                <a:solidFill>
                  <a:schemeClr val="tx1"/>
                </a:solidFill>
              </a:rPr>
              <a:t>2</a:t>
            </a:r>
            <a:r>
              <a:rPr lang="en-US" sz="4400" smtClean="0">
                <a:solidFill>
                  <a:schemeClr val="tx1"/>
                </a:solidFill>
              </a:rPr>
              <a:t>O</a:t>
            </a:r>
          </a:p>
        </p:txBody>
      </p:sp>
      <p:pic>
        <p:nvPicPr>
          <p:cNvPr id="333828" name="Picture 4"/>
          <p:cNvPicPr>
            <a:picLocks noChangeArrowheads="1"/>
          </p:cNvPicPr>
          <p:nvPr/>
        </p:nvPicPr>
        <p:blipFill>
          <a:blip r:embed="rId4" cstate="print"/>
          <a:srcRect/>
          <a:stretch>
            <a:fillRect/>
          </a:stretch>
        </p:blipFill>
        <p:spPr bwMode="auto">
          <a:xfrm>
            <a:off x="406400" y="3365500"/>
            <a:ext cx="4051300" cy="2578100"/>
          </a:xfrm>
          <a:prstGeom prst="rect">
            <a:avLst/>
          </a:prstGeom>
          <a:noFill/>
          <a:ln w="12700">
            <a:noFill/>
            <a:miter lim="800000"/>
            <a:headEnd/>
            <a:tailEnd/>
          </a:ln>
        </p:spPr>
      </p:pic>
      <p:sp>
        <p:nvSpPr>
          <p:cNvPr id="333831" name="Rectangle 7"/>
          <p:cNvSpPr>
            <a:spLocks noGrp="1" noChangeArrowheads="1"/>
          </p:cNvSpPr>
          <p:nvPr>
            <p:ph type="body" idx="1"/>
          </p:nvPr>
        </p:nvSpPr>
        <p:spPr>
          <a:xfrm>
            <a:off x="381000" y="1143000"/>
            <a:ext cx="8001000" cy="2057400"/>
          </a:xfrm>
        </p:spPr>
        <p:txBody>
          <a:bodyPr/>
          <a:lstStyle/>
          <a:p>
            <a:pPr>
              <a:buFontTx/>
              <a:buNone/>
              <a:defRPr/>
            </a:pPr>
            <a:r>
              <a:rPr lang="en-US" dirty="0" smtClean="0">
                <a:effectLst>
                  <a:outerShdw blurRad="38100" dist="38100" dir="2700000" algn="tl">
                    <a:srgbClr val="FFFFFF"/>
                  </a:outerShdw>
                </a:effectLst>
              </a:rPr>
              <a:t>H-bonding in H</a:t>
            </a:r>
            <a:r>
              <a:rPr lang="en-US" baseline="-25000" dirty="0" smtClean="0">
                <a:effectLst>
                  <a:outerShdw blurRad="38100" dist="38100" dir="2700000" algn="tl">
                    <a:srgbClr val="FFFFFF"/>
                  </a:outerShdw>
                </a:effectLst>
              </a:rPr>
              <a:t>2</a:t>
            </a:r>
            <a:r>
              <a:rPr lang="en-US" dirty="0" smtClean="0">
                <a:effectLst>
                  <a:outerShdw blurRad="38100" dist="38100" dir="2700000" algn="tl">
                    <a:srgbClr val="FFFFFF"/>
                  </a:outerShdw>
                </a:effectLst>
              </a:rPr>
              <a:t>O ----&gt;  open lattice like structure of ice. </a:t>
            </a:r>
          </a:p>
          <a:p>
            <a:pPr>
              <a:buFontTx/>
              <a:buNone/>
              <a:defRPr/>
            </a:pPr>
            <a:r>
              <a:rPr lang="en-US" dirty="0" smtClean="0">
                <a:effectLst>
                  <a:outerShdw blurRad="38100" dist="38100" dir="2700000" algn="tl">
                    <a:srgbClr val="FFFFFF"/>
                  </a:outerShdw>
                </a:effectLst>
              </a:rPr>
              <a:t>Ice density is less than that of liquid, and solid floats on water.</a:t>
            </a:r>
          </a:p>
        </p:txBody>
      </p:sp>
      <p:sp>
        <p:nvSpPr>
          <p:cNvPr id="333833" name="Text Box 9"/>
          <p:cNvSpPr txBox="1">
            <a:spLocks noChangeArrowheads="1"/>
          </p:cNvSpPr>
          <p:nvPr/>
        </p:nvSpPr>
        <p:spPr bwMode="auto">
          <a:xfrm>
            <a:off x="2133600" y="5943600"/>
            <a:ext cx="2209800" cy="366713"/>
          </a:xfrm>
          <a:prstGeom prst="rect">
            <a:avLst/>
          </a:prstGeom>
          <a:noFill/>
          <a:ln w="12700">
            <a:noFill/>
            <a:miter lim="800000"/>
            <a:headEnd/>
            <a:tailEnd/>
          </a:ln>
          <a:effectLst/>
        </p:spPr>
        <p:txBody>
          <a:bodyPr>
            <a:spAutoFit/>
          </a:bodyPr>
          <a:lstStyle/>
          <a:p>
            <a:pPr>
              <a:spcBef>
                <a:spcPct val="50000"/>
              </a:spcBef>
              <a:defRPr/>
            </a:pPr>
            <a:r>
              <a:rPr lang="en-US">
                <a:effectLst>
                  <a:outerShdw blurRad="38100" dist="38100" dir="2700000" algn="tl">
                    <a:srgbClr val="FFFFFF"/>
                  </a:outerShdw>
                </a:effectLst>
              </a:rPr>
              <a:t>Page 594</a:t>
            </a:r>
          </a:p>
        </p:txBody>
      </p:sp>
      <p:pic>
        <p:nvPicPr>
          <p:cNvPr id="333836" name="13M07AN2.AVI">
            <a:hlinkClick r:id="" action="ppaction://media"/>
          </p:cNvPr>
          <p:cNvPicPr>
            <a:picLocks noRot="1" noChangeAspect="1" noChangeArrowheads="1"/>
          </p:cNvPicPr>
          <p:nvPr>
            <a:videoFile r:link="rId1"/>
          </p:nvPr>
        </p:nvPicPr>
        <p:blipFill>
          <a:blip r:embed="rId5" cstate="print"/>
          <a:srcRect/>
          <a:stretch>
            <a:fillRect/>
          </a:stretch>
        </p:blipFill>
        <p:spPr bwMode="auto">
          <a:xfrm>
            <a:off x="4572000" y="3352800"/>
            <a:ext cx="4343400" cy="22987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3828"/>
                                        </p:tgtEl>
                                        <p:attrNameLst>
                                          <p:attrName>style.visibility</p:attrName>
                                        </p:attrNameLst>
                                      </p:cBhvr>
                                      <p:to>
                                        <p:strVal val="visible"/>
                                      </p:to>
                                    </p:set>
                                    <p:animEffect transition="in" filter="wipe(left)">
                                      <p:cBhvr>
                                        <p:cTn id="7" dur="500"/>
                                        <p:tgtEl>
                                          <p:spTgt spid="3338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3833"/>
                                        </p:tgtEl>
                                        <p:attrNameLst>
                                          <p:attrName>style.visibility</p:attrName>
                                        </p:attrNameLst>
                                      </p:cBhvr>
                                      <p:to>
                                        <p:strVal val="visible"/>
                                      </p:to>
                                    </p:set>
                                    <p:animEffect transition="in" filter="wipe(left)">
                                      <p:cBhvr>
                                        <p:cTn id="11" dur="500"/>
                                        <p:tgtEl>
                                          <p:spTgt spid="3338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3383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33836"/>
                                        </p:tgtEl>
                                      </p:cBhvr>
                                    </p:cmd>
                                  </p:childTnLst>
                                </p:cTn>
                              </p:par>
                            </p:childTnLst>
                          </p:cTn>
                        </p:par>
                      </p:childTnLst>
                    </p:cTn>
                  </p:par>
                </p:childTnLst>
              </p:cTn>
              <p:nextCondLst>
                <p:cond evt="onClick" delay="0">
                  <p:tgtEl>
                    <p:spTgt spid="333836"/>
                  </p:tgtEl>
                </p:cond>
              </p:nextCondLst>
            </p:seq>
            <p:video>
              <p:cMediaNode>
                <p:cTn id="17" fill="hold" display="0">
                  <p:stCondLst>
                    <p:cond delay="indefinite"/>
                  </p:stCondLst>
                  <p:endCondLst>
                    <p:cond evt="onNext" delay="0">
                      <p:tgtEl>
                        <p:sldTgt/>
                      </p:tgtEl>
                    </p:cond>
                    <p:cond evt="onPrev" delay="0">
                      <p:tgtEl>
                        <p:sldTgt/>
                      </p:tgtEl>
                    </p:cond>
                  </p:endCondLst>
                </p:cTn>
                <p:tgtEl>
                  <p:spTgt spid="333836"/>
                </p:tgtEl>
              </p:cMediaNode>
            </p:video>
          </p:childTnLst>
        </p:cTn>
      </p:par>
    </p:tnLst>
    <p:bldLst>
      <p:bldP spid="33383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81000" y="304800"/>
            <a:ext cx="8153400" cy="685800"/>
          </a:xfrm>
          <a:effectLst>
            <a:outerShdw dist="35921" dir="2700000" algn="ctr" rotWithShape="0">
              <a:schemeClr val="bg2"/>
            </a:outerShdw>
          </a:effectLst>
        </p:spPr>
        <p:txBody>
          <a:bodyPr/>
          <a:lstStyle/>
          <a:p>
            <a:pPr>
              <a:defRPr/>
            </a:pPr>
            <a:r>
              <a:rPr lang="en-US" sz="4000" smtClean="0">
                <a:solidFill>
                  <a:schemeClr val="tx1"/>
                </a:solidFill>
              </a:rPr>
              <a:t>Hydrogen Bonding in H</a:t>
            </a:r>
            <a:r>
              <a:rPr lang="en-US" sz="4000" baseline="-25000" smtClean="0">
                <a:solidFill>
                  <a:schemeClr val="tx1"/>
                </a:solidFill>
              </a:rPr>
              <a:t>2</a:t>
            </a:r>
            <a:r>
              <a:rPr lang="en-US" sz="4000" smtClean="0">
                <a:solidFill>
                  <a:schemeClr val="tx1"/>
                </a:solidFill>
              </a:rPr>
              <a:t>O</a:t>
            </a:r>
          </a:p>
        </p:txBody>
      </p:sp>
      <p:sp>
        <p:nvSpPr>
          <p:cNvPr id="335875" name="Rectangle 3"/>
          <p:cNvSpPr>
            <a:spLocks noGrp="1" noChangeArrowheads="1"/>
          </p:cNvSpPr>
          <p:nvPr>
            <p:ph type="body" idx="1"/>
          </p:nvPr>
        </p:nvSpPr>
        <p:spPr>
          <a:xfrm>
            <a:off x="304800" y="1066800"/>
            <a:ext cx="8382000" cy="2362200"/>
          </a:xfrm>
        </p:spPr>
        <p:txBody>
          <a:bodyPr/>
          <a:lstStyle/>
          <a:p>
            <a:pPr>
              <a:buFontTx/>
              <a:buNone/>
              <a:defRPr/>
            </a:pPr>
            <a:r>
              <a:rPr lang="en-US" sz="2400" smtClean="0">
                <a:effectLst>
                  <a:outerShdw blurRad="38100" dist="38100" dir="2700000" algn="tl">
                    <a:srgbClr val="FFFFFF"/>
                  </a:outerShdw>
                </a:effectLst>
              </a:rPr>
              <a:t>H bonds ---&gt; abnormally high specific heat capacity of water (4.184 J/g•K). </a:t>
            </a:r>
          </a:p>
          <a:p>
            <a:pPr>
              <a:buFontTx/>
              <a:buNone/>
              <a:defRPr/>
            </a:pPr>
            <a:r>
              <a:rPr lang="en-US" sz="2400" smtClean="0">
                <a:effectLst>
                  <a:outerShdw blurRad="38100" dist="38100" dir="2700000" algn="tl">
                    <a:srgbClr val="FFFFFF"/>
                  </a:outerShdw>
                </a:effectLst>
              </a:rPr>
              <a:t>This is the reason water is used to put out fires, it is the reason lakes/oceans control climate, and is the reason thunderstorms release huge energy.</a:t>
            </a:r>
          </a:p>
        </p:txBody>
      </p:sp>
      <p:sp>
        <p:nvSpPr>
          <p:cNvPr id="335877" name="Text Box 5"/>
          <p:cNvSpPr txBox="1">
            <a:spLocks noChangeArrowheads="1"/>
          </p:cNvSpPr>
          <p:nvPr/>
        </p:nvSpPr>
        <p:spPr bwMode="auto">
          <a:xfrm>
            <a:off x="0" y="6262688"/>
            <a:ext cx="3200400" cy="519112"/>
          </a:xfrm>
          <a:prstGeom prst="rect">
            <a:avLst/>
          </a:prstGeom>
          <a:solidFill>
            <a:schemeClr val="bg1"/>
          </a:solidFill>
          <a:ln w="12700">
            <a:noFill/>
            <a:miter lim="800000"/>
            <a:headEnd/>
            <a:tailEnd/>
          </a:ln>
          <a:effectLst/>
        </p:spPr>
        <p:txBody>
          <a:bodyPr>
            <a:spAutoFit/>
          </a:bodyPr>
          <a:lstStyle/>
          <a:p>
            <a:pPr>
              <a:spcBef>
                <a:spcPct val="50000"/>
              </a:spcBef>
              <a:defRPr/>
            </a:pPr>
            <a:endParaRPr lang="en-US" sz="2800">
              <a:effectLst>
                <a:outerShdw blurRad="38100" dist="38100" dir="2700000" algn="tl">
                  <a:srgbClr val="C0C0C0"/>
                </a:outerShdw>
              </a:effectLst>
            </a:endParaRPr>
          </a:p>
        </p:txBody>
      </p:sp>
      <p:pic>
        <p:nvPicPr>
          <p:cNvPr id="335876" name="Picture 4"/>
          <p:cNvPicPr>
            <a:picLocks noChangeArrowheads="1"/>
          </p:cNvPicPr>
          <p:nvPr/>
        </p:nvPicPr>
        <p:blipFill>
          <a:blip r:embed="rId3" cstate="print"/>
          <a:srcRect/>
          <a:stretch>
            <a:fillRect/>
          </a:stretch>
        </p:blipFill>
        <p:spPr bwMode="auto">
          <a:xfrm>
            <a:off x="2514600" y="3810000"/>
            <a:ext cx="4583113" cy="28956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5876"/>
                                        </p:tgtEl>
                                        <p:attrNameLst>
                                          <p:attrName>style.visibility</p:attrName>
                                        </p:attrNameLst>
                                      </p:cBhvr>
                                      <p:to>
                                        <p:strVal val="visible"/>
                                      </p:to>
                                    </p:set>
                                    <p:anim calcmode="lin" valueType="num">
                                      <p:cBhvr>
                                        <p:cTn id="7" dur="500" fill="hold"/>
                                        <p:tgtEl>
                                          <p:spTgt spid="335876"/>
                                        </p:tgtEl>
                                        <p:attrNameLst>
                                          <p:attrName>ppt_w</p:attrName>
                                        </p:attrNameLst>
                                      </p:cBhvr>
                                      <p:tavLst>
                                        <p:tav tm="0">
                                          <p:val>
                                            <p:fltVal val="0"/>
                                          </p:val>
                                        </p:tav>
                                        <p:tav tm="100000">
                                          <p:val>
                                            <p:strVal val="#ppt_w"/>
                                          </p:val>
                                        </p:tav>
                                      </p:tavLst>
                                    </p:anim>
                                    <p:anim calcmode="lin" valueType="num">
                                      <p:cBhvr>
                                        <p:cTn id="8" dur="500" fill="hold"/>
                                        <p:tgtEl>
                                          <p:spTgt spid="33587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35875">
                                            <p:txEl>
                                              <p:pRg st="0" end="0"/>
                                            </p:txEl>
                                          </p:spTgt>
                                        </p:tgtEl>
                                        <p:attrNameLst>
                                          <p:attrName>style.visibility</p:attrName>
                                        </p:attrNameLst>
                                      </p:cBhvr>
                                      <p:to>
                                        <p:strVal val="visible"/>
                                      </p:to>
                                    </p:set>
                                    <p:animEffect transition="in" filter="wipe(up)">
                                      <p:cBhvr>
                                        <p:cTn id="13" dur="500"/>
                                        <p:tgtEl>
                                          <p:spTgt spid="3358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35875">
                                            <p:txEl>
                                              <p:pRg st="1" end="1"/>
                                            </p:txEl>
                                          </p:spTgt>
                                        </p:tgtEl>
                                        <p:attrNameLst>
                                          <p:attrName>style.visibility</p:attrName>
                                        </p:attrNameLst>
                                      </p:cBhvr>
                                      <p:to>
                                        <p:strVal val="visible"/>
                                      </p:to>
                                    </p:set>
                                    <p:animEffect transition="in" filter="wipe(up)">
                                      <p:cBhvr>
                                        <p:cTn id="18" dur="500"/>
                                        <p:tgtEl>
                                          <p:spTgt spid="335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1600200" y="304800"/>
            <a:ext cx="6477000" cy="685800"/>
          </a:xfrm>
          <a:effectLst>
            <a:outerShdw dist="35921" dir="2700000" algn="ctr" rotWithShape="0">
              <a:schemeClr val="bg2"/>
            </a:outerShdw>
          </a:effectLst>
        </p:spPr>
        <p:txBody>
          <a:bodyPr/>
          <a:lstStyle/>
          <a:p>
            <a:pPr>
              <a:defRPr/>
            </a:pPr>
            <a:r>
              <a:rPr lang="en-US" sz="4400" b="0" smtClean="0">
                <a:solidFill>
                  <a:schemeClr val="tx1"/>
                </a:solidFill>
              </a:rPr>
              <a:t>Hydrogen</a:t>
            </a:r>
            <a:r>
              <a:rPr lang="en-US" sz="4400" smtClean="0">
                <a:solidFill>
                  <a:schemeClr val="tx1"/>
                </a:solidFill>
              </a:rPr>
              <a:t> </a:t>
            </a:r>
            <a:r>
              <a:rPr lang="en-US" sz="4400" b="0" smtClean="0">
                <a:solidFill>
                  <a:schemeClr val="tx1"/>
                </a:solidFill>
              </a:rPr>
              <a:t>Bonding</a:t>
            </a:r>
          </a:p>
        </p:txBody>
      </p:sp>
      <p:sp>
        <p:nvSpPr>
          <p:cNvPr id="337923" name="Rectangle 3"/>
          <p:cNvSpPr>
            <a:spLocks noGrp="1" noChangeArrowheads="1"/>
          </p:cNvSpPr>
          <p:nvPr>
            <p:ph type="body" idx="1"/>
          </p:nvPr>
        </p:nvSpPr>
        <p:spPr>
          <a:xfrm>
            <a:off x="1828800" y="1143000"/>
            <a:ext cx="6096000" cy="914400"/>
          </a:xfrm>
        </p:spPr>
        <p:txBody>
          <a:bodyPr/>
          <a:lstStyle/>
          <a:p>
            <a:pPr>
              <a:buFontTx/>
              <a:buNone/>
              <a:defRPr/>
            </a:pPr>
            <a:r>
              <a:rPr lang="en-US" sz="3200" smtClean="0">
                <a:effectLst>
                  <a:outerShdw blurRad="38100" dist="38100" dir="2700000" algn="tl">
                    <a:srgbClr val="FFFFFF"/>
                  </a:outerShdw>
                </a:effectLst>
              </a:rPr>
              <a:t>H bonds ---&gt; abnormally high boiling point of water.</a:t>
            </a:r>
          </a:p>
        </p:txBody>
      </p:sp>
      <p:pic>
        <p:nvPicPr>
          <p:cNvPr id="337928" name="13M07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2667000" y="2057400"/>
            <a:ext cx="4724400" cy="4724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33792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37928"/>
                                        </p:tgtEl>
                                      </p:cBhvr>
                                    </p:cmd>
                                  </p:childTnLst>
                                </p:cTn>
                              </p:par>
                            </p:childTnLst>
                          </p:cTn>
                        </p:par>
                      </p:childTnLst>
                    </p:cTn>
                  </p:par>
                </p:childTnLst>
              </p:cTn>
              <p:nextCondLst>
                <p:cond evt="onClick" delay="0">
                  <p:tgtEl>
                    <p:spTgt spid="337928"/>
                  </p:tgtEl>
                </p:cond>
              </p:nextCondLst>
            </p:seq>
            <p:video>
              <p:cMediaNode>
                <p:cTn id="7" fill="hold" display="0">
                  <p:stCondLst>
                    <p:cond delay="indefinite"/>
                  </p:stCondLst>
                  <p:endCondLst>
                    <p:cond evt="onNext" delay="0">
                      <p:tgtEl>
                        <p:sldTgt/>
                      </p:tgtEl>
                    </p:cond>
                    <p:cond evt="onPrev" delay="0">
                      <p:tgtEl>
                        <p:sldTgt/>
                      </p:tgtEl>
                    </p:cond>
                  </p:endCondLst>
                </p:cTn>
                <p:tgtEl>
                  <p:spTgt spid="337928"/>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914400" y="457200"/>
            <a:ext cx="7010400" cy="1066800"/>
          </a:xfrm>
          <a:effectLst>
            <a:outerShdw dist="35921" dir="2700000" algn="ctr" rotWithShape="0">
              <a:schemeClr val="bg2"/>
            </a:outerShdw>
          </a:effectLst>
        </p:spPr>
        <p:txBody>
          <a:bodyPr/>
          <a:lstStyle/>
          <a:p>
            <a:pPr>
              <a:defRPr/>
            </a:pPr>
            <a:r>
              <a:rPr lang="en-US" smtClean="0">
                <a:solidFill>
                  <a:schemeClr val="tx1"/>
                </a:solidFill>
                <a:latin typeface="Arial Black" pitchFamily="34" charset="0"/>
              </a:rPr>
              <a:t>FORCES INVOLVING</a:t>
            </a:r>
            <a:br>
              <a:rPr lang="en-US" smtClean="0">
                <a:solidFill>
                  <a:schemeClr val="tx1"/>
                </a:solidFill>
                <a:latin typeface="Arial Black" pitchFamily="34" charset="0"/>
              </a:rPr>
            </a:br>
            <a:r>
              <a:rPr lang="en-US" smtClean="0">
                <a:solidFill>
                  <a:schemeClr val="tx1"/>
                </a:solidFill>
                <a:latin typeface="Arial Black" pitchFamily="34" charset="0"/>
              </a:rPr>
              <a:t>INDUCED DIPOLES</a:t>
            </a:r>
          </a:p>
        </p:txBody>
      </p:sp>
      <p:pic>
        <p:nvPicPr>
          <p:cNvPr id="49155" name="Picture 7" descr="KO13_12"/>
          <p:cNvPicPr>
            <a:picLocks noChangeAspect="1" noChangeArrowheads="1"/>
          </p:cNvPicPr>
          <p:nvPr/>
        </p:nvPicPr>
        <p:blipFill>
          <a:blip r:embed="rId3" cstate="print"/>
          <a:srcRect t="42157" b="26471"/>
          <a:stretch>
            <a:fillRect/>
          </a:stretch>
        </p:blipFill>
        <p:spPr bwMode="auto">
          <a:xfrm>
            <a:off x="76200" y="2182813"/>
            <a:ext cx="8915400" cy="2160587"/>
          </a:xfrm>
          <a:prstGeom prst="rect">
            <a:avLst/>
          </a:prstGeom>
          <a:noFill/>
          <a:ln w="9525">
            <a:noFill/>
            <a:miter lim="800000"/>
            <a:headEnd/>
            <a:tailEnd/>
          </a:ln>
        </p:spPr>
      </p:pic>
      <p:sp>
        <p:nvSpPr>
          <p:cNvPr id="342025" name="Text Box 9"/>
          <p:cNvSpPr txBox="1">
            <a:spLocks noChangeArrowheads="1"/>
          </p:cNvSpPr>
          <p:nvPr/>
        </p:nvSpPr>
        <p:spPr bwMode="auto">
          <a:xfrm>
            <a:off x="3200400" y="4967288"/>
            <a:ext cx="3200400" cy="457200"/>
          </a:xfrm>
          <a:prstGeom prst="rect">
            <a:avLst/>
          </a:prstGeom>
          <a:noFill/>
          <a:ln w="12700">
            <a:noFill/>
            <a:miter lim="800000"/>
            <a:headEnd/>
            <a:tailEnd/>
          </a:ln>
          <a:effectLst/>
        </p:spPr>
        <p:txBody>
          <a:bodyPr>
            <a:spAutoFit/>
          </a:bodyPr>
          <a:lstStyle/>
          <a:p>
            <a:pPr>
              <a:spcBef>
                <a:spcPct val="50000"/>
              </a:spcBef>
              <a:defRPr/>
            </a:pPr>
            <a:r>
              <a:rPr lang="en-US" sz="2400">
                <a:effectLst>
                  <a:outerShdw blurRad="38100" dist="38100" dir="2700000" algn="tl">
                    <a:srgbClr val="FFFFFF"/>
                  </a:outerShdw>
                </a:effectLst>
              </a:rPr>
              <a:t>Figure 13.12</a:t>
            </a:r>
          </a:p>
        </p:txBody>
      </p:sp>
    </p:spTree>
  </p:cSld>
  <p:clrMapOvr>
    <a:masterClrMapping/>
  </p:clrMapOvr>
  <p:transition>
    <p:blinds dir="vert"/>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152400" y="228600"/>
            <a:ext cx="8991600" cy="1219200"/>
          </a:xfrm>
        </p:spPr>
        <p:txBody>
          <a:bodyPr/>
          <a:lstStyle/>
          <a:p>
            <a:pPr algn="l">
              <a:defRPr/>
            </a:pPr>
            <a:r>
              <a:rPr lang="en-US" b="0" smtClean="0">
                <a:solidFill>
                  <a:schemeClr val="tx1"/>
                </a:solidFill>
              </a:rPr>
              <a:t>Dispersion Forces:  </a:t>
            </a:r>
            <a:br>
              <a:rPr lang="en-US" b="0" smtClean="0">
                <a:solidFill>
                  <a:schemeClr val="tx1"/>
                </a:solidFill>
              </a:rPr>
            </a:br>
            <a:r>
              <a:rPr lang="en-US" sz="2800" b="0" smtClean="0">
                <a:solidFill>
                  <a:schemeClr val="tx1"/>
                </a:solidFill>
              </a:rPr>
              <a:t>Interactions Involving Induced Dipoles</a:t>
            </a:r>
            <a:endParaRPr lang="en-US" sz="2400" b="0" smtClean="0">
              <a:solidFill>
                <a:schemeClr val="tx1"/>
              </a:solidFill>
            </a:endParaRPr>
          </a:p>
        </p:txBody>
      </p:sp>
      <p:sp>
        <p:nvSpPr>
          <p:cNvPr id="440323" name="Rectangle 3"/>
          <p:cNvSpPr>
            <a:spLocks noGrp="1" noChangeArrowheads="1"/>
          </p:cNvSpPr>
          <p:nvPr>
            <p:ph type="body" idx="1"/>
          </p:nvPr>
        </p:nvSpPr>
        <p:spPr>
          <a:xfrm>
            <a:off x="990600" y="1524000"/>
            <a:ext cx="7696200" cy="4648200"/>
          </a:xfrm>
        </p:spPr>
        <p:txBody>
          <a:bodyPr/>
          <a:lstStyle/>
          <a:p>
            <a:pPr>
              <a:lnSpc>
                <a:spcPct val="110000"/>
              </a:lnSpc>
            </a:pPr>
            <a:r>
              <a:rPr lang="en-US" sz="3200" smtClean="0"/>
              <a:t>Nonpolar molecules have no permanent dipole moment, but transient dipoles exist due to the random motion of the electrons about the positive charge center.  </a:t>
            </a:r>
          </a:p>
          <a:p>
            <a:pPr>
              <a:lnSpc>
                <a:spcPct val="110000"/>
              </a:lnSpc>
            </a:pPr>
            <a:r>
              <a:rPr lang="en-US" sz="3200" smtClean="0"/>
              <a:t>The relative magnitude of these forces is governed by the relative </a:t>
            </a:r>
            <a:r>
              <a:rPr lang="en-US" sz="3600" smtClean="0"/>
              <a:t>polarizability</a:t>
            </a:r>
            <a:r>
              <a:rPr lang="en-US" sz="3200" smtClean="0"/>
              <a:t> of the molecule.</a:t>
            </a:r>
            <a:r>
              <a:rPr lang="en-US" sz="3600" smtClean="0"/>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wipe(up)">
                                      <p:cBhvr>
                                        <p:cTn id="7" dur="500"/>
                                        <p:tgtEl>
                                          <p:spTgt spid="440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0323">
                                            <p:txEl>
                                              <p:pRg st="1" end="1"/>
                                            </p:txEl>
                                          </p:spTgt>
                                        </p:tgtEl>
                                        <p:attrNameLst>
                                          <p:attrName>style.visibility</p:attrName>
                                        </p:attrNameLst>
                                      </p:cBhvr>
                                      <p:to>
                                        <p:strVal val="visible"/>
                                      </p:to>
                                    </p:set>
                                    <p:animEffect transition="in" filter="wipe(up)">
                                      <p:cBhvr>
                                        <p:cTn id="12" dur="500"/>
                                        <p:tgtEl>
                                          <p:spTgt spid="440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228600" y="228600"/>
            <a:ext cx="8686800" cy="1066800"/>
          </a:xfrm>
        </p:spPr>
        <p:txBody>
          <a:bodyPr/>
          <a:lstStyle/>
          <a:p>
            <a:pPr>
              <a:defRPr/>
            </a:pPr>
            <a:r>
              <a:rPr lang="en-US" smtClean="0"/>
              <a:t>Interactions Involving </a:t>
            </a:r>
            <a:br>
              <a:rPr lang="en-US" smtClean="0"/>
            </a:br>
            <a:r>
              <a:rPr lang="en-US" smtClean="0"/>
              <a:t>Induced Dipoles</a:t>
            </a:r>
            <a:endParaRPr lang="en-US" sz="3200" b="0" smtClean="0"/>
          </a:p>
        </p:txBody>
      </p:sp>
      <p:sp>
        <p:nvSpPr>
          <p:cNvPr id="442371" name="Rectangle 3"/>
          <p:cNvSpPr>
            <a:spLocks noGrp="1" noChangeArrowheads="1"/>
          </p:cNvSpPr>
          <p:nvPr>
            <p:ph type="body" idx="1"/>
          </p:nvPr>
        </p:nvSpPr>
        <p:spPr>
          <a:xfrm>
            <a:off x="533400" y="1524000"/>
            <a:ext cx="8077200" cy="4648200"/>
          </a:xfrm>
        </p:spPr>
        <p:txBody>
          <a:bodyPr/>
          <a:lstStyle/>
          <a:p>
            <a:r>
              <a:rPr lang="en-US" sz="2400" smtClean="0"/>
              <a:t>The </a:t>
            </a:r>
            <a:r>
              <a:rPr lang="en-US" smtClean="0"/>
              <a:t>polarizability</a:t>
            </a:r>
            <a:r>
              <a:rPr lang="en-US" sz="2400" smtClean="0"/>
              <a:t> increases with: </a:t>
            </a:r>
          </a:p>
          <a:p>
            <a:pPr lvl="1"/>
            <a:r>
              <a:rPr lang="en-US" sz="3200" smtClean="0"/>
              <a:t>increasing size and mass</a:t>
            </a:r>
          </a:p>
          <a:p>
            <a:pPr lvl="1"/>
            <a:r>
              <a:rPr lang="en-US" sz="3200" smtClean="0"/>
              <a:t>increases as the shape of the molecule becomes less spherical, that is flatter and more elongated.</a:t>
            </a:r>
          </a:p>
          <a:p>
            <a:endParaRPr lang="en-US" sz="1000" smtClean="0"/>
          </a:p>
          <a:p>
            <a:r>
              <a:rPr lang="en-US" sz="2400" smtClean="0"/>
              <a:t>There are two subcategories for these forces:</a:t>
            </a:r>
          </a:p>
          <a:p>
            <a:pPr lvl="1"/>
            <a:r>
              <a:rPr lang="en-US" smtClean="0"/>
              <a:t>dipole - induced dipole</a:t>
            </a:r>
            <a:endParaRPr lang="en-US" sz="2400" smtClean="0"/>
          </a:p>
          <a:p>
            <a:pPr lvl="1"/>
            <a:r>
              <a:rPr lang="en-US" smtClean="0"/>
              <a:t>induced dipole - induced dipole</a:t>
            </a:r>
            <a:r>
              <a:rPr lang="en-US" sz="3200" smtClean="0"/>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wipe(up)">
                                      <p:cBhvr>
                                        <p:cTn id="7" dur="500"/>
                                        <p:tgtEl>
                                          <p:spTgt spid="442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2371">
                                            <p:txEl>
                                              <p:pRg st="1" end="1"/>
                                            </p:txEl>
                                          </p:spTgt>
                                        </p:tgtEl>
                                        <p:attrNameLst>
                                          <p:attrName>style.visibility</p:attrName>
                                        </p:attrNameLst>
                                      </p:cBhvr>
                                      <p:to>
                                        <p:strVal val="visible"/>
                                      </p:to>
                                    </p:set>
                                    <p:animEffect transition="in" filter="wipe(up)">
                                      <p:cBhvr>
                                        <p:cTn id="12" dur="500"/>
                                        <p:tgtEl>
                                          <p:spTgt spid="442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2371">
                                            <p:txEl>
                                              <p:pRg st="2" end="2"/>
                                            </p:txEl>
                                          </p:spTgt>
                                        </p:tgtEl>
                                        <p:attrNameLst>
                                          <p:attrName>style.visibility</p:attrName>
                                        </p:attrNameLst>
                                      </p:cBhvr>
                                      <p:to>
                                        <p:strVal val="visible"/>
                                      </p:to>
                                    </p:set>
                                    <p:animEffect transition="in" filter="wipe(up)">
                                      <p:cBhvr>
                                        <p:cTn id="17" dur="500"/>
                                        <p:tgtEl>
                                          <p:spTgt spid="442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2371">
                                            <p:txEl>
                                              <p:pRg st="4" end="4"/>
                                            </p:txEl>
                                          </p:spTgt>
                                        </p:tgtEl>
                                        <p:attrNameLst>
                                          <p:attrName>style.visibility</p:attrName>
                                        </p:attrNameLst>
                                      </p:cBhvr>
                                      <p:to>
                                        <p:strVal val="visible"/>
                                      </p:to>
                                    </p:set>
                                    <p:animEffect transition="in" filter="wipe(up)">
                                      <p:cBhvr>
                                        <p:cTn id="22" dur="500"/>
                                        <p:tgtEl>
                                          <p:spTgt spid="4423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42371">
                                            <p:txEl>
                                              <p:pRg st="5" end="5"/>
                                            </p:txEl>
                                          </p:spTgt>
                                        </p:tgtEl>
                                        <p:attrNameLst>
                                          <p:attrName>style.visibility</p:attrName>
                                        </p:attrNameLst>
                                      </p:cBhvr>
                                      <p:to>
                                        <p:strVal val="visible"/>
                                      </p:to>
                                    </p:set>
                                    <p:animEffect transition="in" filter="wipe(up)">
                                      <p:cBhvr>
                                        <p:cTn id="27" dur="500"/>
                                        <p:tgtEl>
                                          <p:spTgt spid="4423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42371">
                                            <p:txEl>
                                              <p:pRg st="6" end="6"/>
                                            </p:txEl>
                                          </p:spTgt>
                                        </p:tgtEl>
                                        <p:attrNameLst>
                                          <p:attrName>style.visibility</p:attrName>
                                        </p:attrNameLst>
                                      </p:cBhvr>
                                      <p:to>
                                        <p:strVal val="visible"/>
                                      </p:to>
                                    </p:set>
                                    <p:animEffect transition="in" filter="wipe(up)">
                                      <p:cBhvr>
                                        <p:cTn id="32" dur="500"/>
                                        <p:tgtEl>
                                          <p:spTgt spid="442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0" y="685800"/>
            <a:ext cx="8763000" cy="914400"/>
          </a:xfrm>
        </p:spPr>
        <p:txBody>
          <a:bodyPr/>
          <a:lstStyle/>
          <a:p>
            <a:pPr>
              <a:defRPr/>
            </a:pPr>
            <a:r>
              <a:rPr lang="en-US" smtClean="0"/>
              <a:t>Interactions Involving</a:t>
            </a:r>
            <a:br>
              <a:rPr lang="en-US" smtClean="0"/>
            </a:br>
            <a:r>
              <a:rPr lang="en-US" smtClean="0"/>
              <a:t>Induced Dipoles</a:t>
            </a:r>
            <a:endParaRPr lang="en-US" sz="3200" b="0" smtClean="0"/>
          </a:p>
        </p:txBody>
      </p:sp>
      <p:sp>
        <p:nvSpPr>
          <p:cNvPr id="441347" name="Rectangle 3"/>
          <p:cNvSpPr>
            <a:spLocks noGrp="1" noChangeArrowheads="1"/>
          </p:cNvSpPr>
          <p:nvPr>
            <p:ph type="body" idx="1"/>
          </p:nvPr>
        </p:nvSpPr>
        <p:spPr>
          <a:xfrm>
            <a:off x="1130300" y="2133600"/>
            <a:ext cx="6672263" cy="3810000"/>
          </a:xfrm>
        </p:spPr>
        <p:txBody>
          <a:bodyPr/>
          <a:lstStyle/>
          <a:p>
            <a:pPr>
              <a:lnSpc>
                <a:spcPct val="110000"/>
              </a:lnSpc>
            </a:pPr>
            <a:r>
              <a:rPr lang="en-US" smtClean="0"/>
              <a:t>In the former, the force depends on the magnitude of the dipole  of the polar molecule and the polarizability of the nonpolar molecule.  </a:t>
            </a:r>
          </a:p>
          <a:p>
            <a:pPr>
              <a:lnSpc>
                <a:spcPct val="110000"/>
              </a:lnSpc>
            </a:pPr>
            <a:r>
              <a:rPr lang="en-US" smtClean="0"/>
              <a:t>The last category depends on the polarizability of the molecules.</a:t>
            </a:r>
            <a:r>
              <a:rPr lang="en-US" sz="3200" smtClean="0"/>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up)">
                                      <p:cBhvr>
                                        <p:cTn id="7" dur="500"/>
                                        <p:tgtEl>
                                          <p:spTgt spid="441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1347">
                                            <p:txEl>
                                              <p:pRg st="1" end="1"/>
                                            </p:txEl>
                                          </p:spTgt>
                                        </p:tgtEl>
                                        <p:attrNameLst>
                                          <p:attrName>style.visibility</p:attrName>
                                        </p:attrNameLst>
                                      </p:cBhvr>
                                      <p:to>
                                        <p:strVal val="visible"/>
                                      </p:to>
                                    </p:set>
                                    <p:animEffect transition="in" filter="wipe(up)">
                                      <p:cBhvr>
                                        <p:cTn id="12" dur="500"/>
                                        <p:tgtEl>
                                          <p:spTgt spid="441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228600" y="609600"/>
            <a:ext cx="8610600" cy="533400"/>
          </a:xfrm>
        </p:spPr>
        <p:txBody>
          <a:bodyPr/>
          <a:lstStyle/>
          <a:p>
            <a:pPr>
              <a:defRPr/>
            </a:pPr>
            <a:r>
              <a:rPr lang="en-US" sz="4000" smtClean="0"/>
              <a:t>13.2  INTERMOLECULAR FORCES</a:t>
            </a:r>
            <a:endParaRPr lang="en-US" smtClean="0"/>
          </a:p>
        </p:txBody>
      </p:sp>
      <p:sp>
        <p:nvSpPr>
          <p:cNvPr id="421891" name="Rectangle 3"/>
          <p:cNvSpPr>
            <a:spLocks noGrp="1" noChangeArrowheads="1"/>
          </p:cNvSpPr>
          <p:nvPr>
            <p:ph type="body" idx="1"/>
          </p:nvPr>
        </p:nvSpPr>
        <p:spPr>
          <a:xfrm>
            <a:off x="762000" y="1752600"/>
            <a:ext cx="7696200" cy="4419600"/>
          </a:xfrm>
        </p:spPr>
        <p:txBody>
          <a:bodyPr/>
          <a:lstStyle/>
          <a:p>
            <a:r>
              <a:rPr lang="en-US" sz="3600" smtClean="0"/>
              <a:t>Intermolecular forces</a:t>
            </a:r>
            <a:r>
              <a:rPr lang="en-US" sz="3200" smtClean="0"/>
              <a:t> are the attractive forces between </a:t>
            </a:r>
            <a:r>
              <a:rPr lang="en-US" sz="3600" smtClean="0"/>
              <a:t>molecules</a:t>
            </a:r>
            <a:r>
              <a:rPr lang="en-US" sz="3200" smtClean="0"/>
              <a:t>, between </a:t>
            </a:r>
            <a:r>
              <a:rPr lang="en-US" sz="3600" smtClean="0"/>
              <a:t>ions</a:t>
            </a:r>
            <a:r>
              <a:rPr lang="en-US" sz="3200" smtClean="0"/>
              <a:t>, or between </a:t>
            </a:r>
            <a:r>
              <a:rPr lang="en-US" sz="3600" smtClean="0"/>
              <a:t>ions and molecules</a:t>
            </a:r>
            <a:r>
              <a:rPr lang="en-US" sz="3200" smtClean="0"/>
              <a:t>.</a:t>
            </a:r>
          </a:p>
          <a:p>
            <a:r>
              <a:rPr lang="en-US" sz="3600" smtClean="0"/>
              <a:t>Table 13.1</a:t>
            </a:r>
            <a:r>
              <a:rPr lang="en-US" sz="3200" smtClean="0"/>
              <a:t>, page 585, illustrates the relative magnitude of these various forces.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wipe(up)">
                                      <p:cBhvr>
                                        <p:cTn id="7" dur="500"/>
                                        <p:tgtEl>
                                          <p:spTgt spid="421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1891">
                                            <p:txEl>
                                              <p:pRg st="1" end="1"/>
                                            </p:txEl>
                                          </p:spTgt>
                                        </p:tgtEl>
                                        <p:attrNameLst>
                                          <p:attrName>style.visibility</p:attrName>
                                        </p:attrNameLst>
                                      </p:cBhvr>
                                      <p:to>
                                        <p:strVal val="visible"/>
                                      </p:to>
                                    </p:set>
                                    <p:animEffect transition="in" filter="wipe(up)">
                                      <p:cBhvr>
                                        <p:cTn id="12" dur="500"/>
                                        <p:tgtEl>
                                          <p:spTgt spid="421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4" name="Rectangle 2"/>
          <p:cNvSpPr>
            <a:spLocks noGrp="1" noChangeArrowheads="1"/>
          </p:cNvSpPr>
          <p:nvPr>
            <p:ph type="body" idx="1"/>
          </p:nvPr>
        </p:nvSpPr>
        <p:spPr>
          <a:xfrm>
            <a:off x="1143000" y="1676400"/>
            <a:ext cx="7162800" cy="4191000"/>
          </a:xfrm>
        </p:spPr>
        <p:txBody>
          <a:bodyPr/>
          <a:lstStyle/>
          <a:p>
            <a:r>
              <a:rPr lang="en-US" sz="3200" smtClean="0"/>
              <a:t>Table 13.1 shows that these forces can be very strong.  </a:t>
            </a:r>
          </a:p>
          <a:p>
            <a:r>
              <a:rPr lang="en-US" sz="3200" smtClean="0"/>
              <a:t>Table 13.4, page 601, provides data for comparing the relative magnitude of these forces.</a:t>
            </a:r>
            <a:r>
              <a:rPr lang="en-US" sz="4000" smtClean="0"/>
              <a:t>  </a:t>
            </a:r>
          </a:p>
          <a:p>
            <a:r>
              <a:rPr lang="en-US" sz="3200" smtClean="0"/>
              <a:t>O.H. old tables with similar data.</a:t>
            </a:r>
            <a:endParaRPr lang="en-US" sz="3600" smtClean="0"/>
          </a:p>
        </p:txBody>
      </p:sp>
      <p:sp>
        <p:nvSpPr>
          <p:cNvPr id="443395" name="Rectangle 3"/>
          <p:cNvSpPr>
            <a:spLocks noGrp="1" noChangeArrowheads="1"/>
          </p:cNvSpPr>
          <p:nvPr>
            <p:ph type="title"/>
          </p:nvPr>
        </p:nvSpPr>
        <p:spPr>
          <a:xfrm>
            <a:off x="0" y="228600"/>
            <a:ext cx="8915400" cy="1371600"/>
          </a:xfrm>
        </p:spPr>
        <p:txBody>
          <a:bodyPr/>
          <a:lstStyle/>
          <a:p>
            <a:pPr>
              <a:defRPr/>
            </a:pPr>
            <a:r>
              <a:rPr lang="en-US" smtClean="0"/>
              <a:t>Interactions Involving </a:t>
            </a:r>
            <a:br>
              <a:rPr lang="en-US" smtClean="0"/>
            </a:br>
            <a:r>
              <a:rPr lang="en-US" smtClean="0"/>
              <a:t>Induced Dipoles</a:t>
            </a:r>
            <a:endParaRPr lang="en-US" sz="3200"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wipe(up)">
                                      <p:cBhvr>
                                        <p:cTn id="7" dur="500"/>
                                        <p:tgtEl>
                                          <p:spTgt spid="443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3394">
                                            <p:txEl>
                                              <p:pRg st="1" end="1"/>
                                            </p:txEl>
                                          </p:spTgt>
                                        </p:tgtEl>
                                        <p:attrNameLst>
                                          <p:attrName>style.visibility</p:attrName>
                                        </p:attrNameLst>
                                      </p:cBhvr>
                                      <p:to>
                                        <p:strVal val="visible"/>
                                      </p:to>
                                    </p:set>
                                    <p:animEffect transition="in" filter="wipe(up)">
                                      <p:cBhvr>
                                        <p:cTn id="12" dur="500"/>
                                        <p:tgtEl>
                                          <p:spTgt spid="443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3394">
                                            <p:txEl>
                                              <p:pRg st="2" end="2"/>
                                            </p:txEl>
                                          </p:spTgt>
                                        </p:tgtEl>
                                        <p:attrNameLst>
                                          <p:attrName>style.visibility</p:attrName>
                                        </p:attrNameLst>
                                      </p:cBhvr>
                                      <p:to>
                                        <p:strVal val="visible"/>
                                      </p:to>
                                    </p:set>
                                    <p:animEffect transition="in" filter="wipe(up)">
                                      <p:cBhvr>
                                        <p:cTn id="17" dur="500"/>
                                        <p:tgtEl>
                                          <p:spTgt spid="443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body" idx="1"/>
          </p:nvPr>
        </p:nvSpPr>
        <p:spPr>
          <a:xfrm>
            <a:off x="914400" y="1752600"/>
            <a:ext cx="7391400" cy="4419600"/>
          </a:xfrm>
        </p:spPr>
        <p:txBody>
          <a:bodyPr/>
          <a:lstStyle/>
          <a:p>
            <a:r>
              <a:rPr lang="en-US" smtClean="0"/>
              <a:t>Figure 13.14, page 597, is a flowchart to aid the student in making decisions regarding the relative magnitude of intermolecular forces.  </a:t>
            </a:r>
          </a:p>
          <a:p>
            <a:r>
              <a:rPr lang="en-US" smtClean="0"/>
              <a:t>The proper understanding of these forces allows the student to predict the relative magnitude of boiling points, freezing points, solubility, etc.</a:t>
            </a:r>
          </a:p>
        </p:txBody>
      </p:sp>
      <p:sp>
        <p:nvSpPr>
          <p:cNvPr id="456707" name="Rectangle 3"/>
          <p:cNvSpPr>
            <a:spLocks noGrp="1" noChangeArrowheads="1"/>
          </p:cNvSpPr>
          <p:nvPr>
            <p:ph type="title"/>
          </p:nvPr>
        </p:nvSpPr>
        <p:spPr>
          <a:xfrm>
            <a:off x="228600" y="228600"/>
            <a:ext cx="8686800" cy="1447800"/>
          </a:xfrm>
        </p:spPr>
        <p:txBody>
          <a:bodyPr/>
          <a:lstStyle/>
          <a:p>
            <a:pPr>
              <a:defRPr/>
            </a:pPr>
            <a:r>
              <a:rPr lang="en-US" smtClean="0"/>
              <a:t>Interactions Involving </a:t>
            </a:r>
            <a:br>
              <a:rPr lang="en-US" smtClean="0"/>
            </a:br>
            <a:r>
              <a:rPr lang="en-US" smtClean="0"/>
              <a:t>Induced Dipoles</a:t>
            </a:r>
            <a:endParaRPr lang="en-US" sz="3200" b="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6706">
                                            <p:txEl>
                                              <p:pRg st="0" end="0"/>
                                            </p:txEl>
                                          </p:spTgt>
                                        </p:tgtEl>
                                        <p:attrNameLst>
                                          <p:attrName>style.visibility</p:attrName>
                                        </p:attrNameLst>
                                      </p:cBhvr>
                                      <p:to>
                                        <p:strVal val="visible"/>
                                      </p:to>
                                    </p:set>
                                    <p:animEffect transition="in" filter="wipe(up)">
                                      <p:cBhvr>
                                        <p:cTn id="7" dur="500"/>
                                        <p:tgtEl>
                                          <p:spTgt spid="456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6706">
                                            <p:txEl>
                                              <p:pRg st="1" end="1"/>
                                            </p:txEl>
                                          </p:spTgt>
                                        </p:tgtEl>
                                        <p:attrNameLst>
                                          <p:attrName>style.visibility</p:attrName>
                                        </p:attrNameLst>
                                      </p:cBhvr>
                                      <p:to>
                                        <p:strVal val="visible"/>
                                      </p:to>
                                    </p:set>
                                    <p:animEffect transition="in" filter="wipe(up)">
                                      <p:cBhvr>
                                        <p:cTn id="12" dur="500"/>
                                        <p:tgtEl>
                                          <p:spTgt spid="4567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26" descr="KO13_14"/>
          <p:cNvPicPr>
            <a:picLocks noChangeAspect="1" noChangeArrowheads="1"/>
          </p:cNvPicPr>
          <p:nvPr/>
        </p:nvPicPr>
        <p:blipFill>
          <a:blip r:embed="rId3" cstate="print"/>
          <a:srcRect t="31699" b="21242"/>
          <a:stretch>
            <a:fillRect/>
          </a:stretch>
        </p:blipFill>
        <p:spPr bwMode="auto">
          <a:xfrm>
            <a:off x="228600" y="1614488"/>
            <a:ext cx="8763000" cy="3186112"/>
          </a:xfrm>
          <a:prstGeom prst="rect">
            <a:avLst/>
          </a:prstGeom>
          <a:noFill/>
          <a:ln w="9525">
            <a:noFill/>
            <a:miter lim="800000"/>
            <a:headEnd/>
            <a:tailEnd/>
          </a:ln>
        </p:spPr>
      </p:pic>
      <p:sp>
        <p:nvSpPr>
          <p:cNvPr id="370691" name="Text Box 1027"/>
          <p:cNvSpPr txBox="1">
            <a:spLocks noChangeArrowheads="1"/>
          </p:cNvSpPr>
          <p:nvPr/>
        </p:nvSpPr>
        <p:spPr bwMode="auto">
          <a:xfrm>
            <a:off x="3352800" y="609600"/>
            <a:ext cx="2362200" cy="519113"/>
          </a:xfrm>
          <a:prstGeom prst="rect">
            <a:avLst/>
          </a:prstGeom>
          <a:noFill/>
          <a:ln w="12700">
            <a:noFill/>
            <a:miter lim="800000"/>
            <a:headEnd/>
            <a:tailEnd/>
          </a:ln>
          <a:effectLst/>
        </p:spPr>
        <p:txBody>
          <a:bodyPr>
            <a:spAutoFit/>
          </a:bodyPr>
          <a:lstStyle/>
          <a:p>
            <a:pPr>
              <a:spcBef>
                <a:spcPct val="50000"/>
              </a:spcBef>
              <a:defRPr/>
            </a:pPr>
            <a:r>
              <a:rPr lang="en-US" sz="2800">
                <a:effectLst>
                  <a:outerShdw blurRad="38100" dist="38100" dir="2700000" algn="tl">
                    <a:srgbClr val="FFFFFF"/>
                  </a:outerShdw>
                </a:effectLst>
              </a:rPr>
              <a:t>Figure 13.14</a:t>
            </a:r>
          </a:p>
        </p:txBody>
      </p:sp>
    </p:spTree>
  </p:cSld>
  <p:clrMapOvr>
    <a:masterClrMapping/>
  </p:clrMapOvr>
  <p:transition>
    <p:blinds dir="vert"/>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685800" y="228600"/>
            <a:ext cx="8001000" cy="1066800"/>
          </a:xfrm>
          <a:effectLst>
            <a:outerShdw dist="35921" dir="2700000" algn="ctr" rotWithShape="0">
              <a:schemeClr val="bg2"/>
            </a:outerShdw>
          </a:effectLst>
        </p:spPr>
        <p:txBody>
          <a:bodyPr/>
          <a:lstStyle/>
          <a:p>
            <a:pPr>
              <a:defRPr/>
            </a:pPr>
            <a:r>
              <a:rPr lang="en-US" smtClean="0">
                <a:solidFill>
                  <a:schemeClr val="tx1"/>
                </a:solidFill>
              </a:rPr>
              <a:t>FORCES INVOLVING INDUCED DIPOLES</a:t>
            </a:r>
          </a:p>
        </p:txBody>
      </p:sp>
      <p:sp>
        <p:nvSpPr>
          <p:cNvPr id="366595" name="Rectangle 3"/>
          <p:cNvSpPr>
            <a:spLocks noGrp="1" noChangeArrowheads="1"/>
          </p:cNvSpPr>
          <p:nvPr>
            <p:ph type="body" idx="1"/>
          </p:nvPr>
        </p:nvSpPr>
        <p:spPr>
          <a:xfrm>
            <a:off x="381000" y="1371600"/>
            <a:ext cx="8458200" cy="1447800"/>
          </a:xfrm>
        </p:spPr>
        <p:txBody>
          <a:bodyPr/>
          <a:lstStyle/>
          <a:p>
            <a:pPr>
              <a:defRPr/>
            </a:pPr>
            <a:r>
              <a:rPr lang="en-US" sz="2400" smtClean="0">
                <a:effectLst>
                  <a:outerShdw blurRad="38100" dist="38100" dir="2700000" algn="tl">
                    <a:srgbClr val="FFFFFF"/>
                  </a:outerShdw>
                </a:effectLst>
              </a:rPr>
              <a:t>How can non-polar molecules such as Br</a:t>
            </a:r>
            <a:r>
              <a:rPr lang="en-US" sz="2400" baseline="-25000" smtClean="0">
                <a:effectLst>
                  <a:outerShdw blurRad="38100" dist="38100" dir="2700000" algn="tl">
                    <a:srgbClr val="FFFFFF"/>
                  </a:outerShdw>
                </a:effectLst>
              </a:rPr>
              <a:t>2</a:t>
            </a:r>
            <a:r>
              <a:rPr lang="en-US" sz="2400" smtClean="0">
                <a:effectLst>
                  <a:outerShdw blurRad="38100" dist="38100" dir="2700000" algn="tl">
                    <a:srgbClr val="FFFFFF"/>
                  </a:outerShdw>
                </a:effectLst>
              </a:rPr>
              <a:t>, I</a:t>
            </a:r>
            <a:r>
              <a:rPr lang="en-US" sz="2400" baseline="-25000" smtClean="0">
                <a:effectLst>
                  <a:outerShdw blurRad="38100" dist="38100" dir="2700000" algn="tl">
                    <a:srgbClr val="FFFFFF"/>
                  </a:outerShdw>
                </a:effectLst>
              </a:rPr>
              <a:t>2</a:t>
            </a:r>
            <a:r>
              <a:rPr lang="en-US" sz="2400" smtClean="0">
                <a:effectLst>
                  <a:outerShdw blurRad="38100" dist="38100" dir="2700000" algn="tl">
                    <a:srgbClr val="FFFFFF"/>
                  </a:outerShdw>
                </a:effectLst>
              </a:rPr>
              <a:t>, and N</a:t>
            </a:r>
            <a:r>
              <a:rPr lang="en-US" sz="2400" baseline="-25000" smtClean="0">
                <a:effectLst>
                  <a:outerShdw blurRad="38100" dist="38100" dir="2700000" algn="tl">
                    <a:srgbClr val="FFFFFF"/>
                  </a:outerShdw>
                </a:effectLst>
              </a:rPr>
              <a:t>2</a:t>
            </a:r>
            <a:r>
              <a:rPr lang="en-US" sz="2400" smtClean="0">
                <a:effectLst>
                  <a:outerShdw blurRad="38100" dist="38100" dir="2700000" algn="tl">
                    <a:srgbClr val="FFFFFF"/>
                  </a:outerShdw>
                </a:effectLst>
              </a:rPr>
              <a:t> condense to form liquids and solids?</a:t>
            </a:r>
          </a:p>
          <a:p>
            <a:pPr>
              <a:defRPr/>
            </a:pPr>
            <a:r>
              <a:rPr lang="en-US" sz="2400" smtClean="0">
                <a:effectLst>
                  <a:outerShdw blurRad="38100" dist="38100" dir="2700000" algn="tl">
                    <a:srgbClr val="FFFFFF"/>
                  </a:outerShdw>
                </a:effectLst>
              </a:rPr>
              <a:t>Consider I</a:t>
            </a:r>
            <a:r>
              <a:rPr lang="en-US" sz="2400" baseline="-25000" smtClean="0">
                <a:effectLst>
                  <a:outerShdw blurRad="38100" dist="38100" dir="2700000" algn="tl">
                    <a:srgbClr val="FFFFFF"/>
                  </a:outerShdw>
                </a:effectLst>
              </a:rPr>
              <a:t>2</a:t>
            </a:r>
            <a:r>
              <a:rPr lang="en-US" sz="2400" smtClean="0">
                <a:effectLst>
                  <a:outerShdw blurRad="38100" dist="38100" dir="2700000" algn="tl">
                    <a:srgbClr val="FFFFFF"/>
                  </a:outerShdw>
                </a:effectLst>
              </a:rPr>
              <a:t> dissolving in alcohol, CH</a:t>
            </a:r>
            <a:r>
              <a:rPr lang="en-US" sz="2400" baseline="-25000" smtClean="0">
                <a:effectLst>
                  <a:outerShdw blurRad="38100" dist="38100" dir="2700000" algn="tl">
                    <a:srgbClr val="FFFFFF"/>
                  </a:outerShdw>
                </a:effectLst>
              </a:rPr>
              <a:t>3</a:t>
            </a:r>
            <a:r>
              <a:rPr lang="en-US" sz="2400" smtClean="0">
                <a:effectLst>
                  <a:outerShdw blurRad="38100" dist="38100" dir="2700000" algn="tl">
                    <a:srgbClr val="FFFFFF"/>
                  </a:outerShdw>
                </a:effectLst>
              </a:rPr>
              <a:t>CH</a:t>
            </a:r>
            <a:r>
              <a:rPr lang="en-US" sz="2400" baseline="-25000" smtClean="0">
                <a:effectLst>
                  <a:outerShdw blurRad="38100" dist="38100" dir="2700000" algn="tl">
                    <a:srgbClr val="FFFFFF"/>
                  </a:outerShdw>
                </a:effectLst>
              </a:rPr>
              <a:t>2</a:t>
            </a:r>
            <a:r>
              <a:rPr lang="en-US" sz="2400" smtClean="0">
                <a:effectLst>
                  <a:outerShdw blurRad="38100" dist="38100" dir="2700000" algn="tl">
                    <a:srgbClr val="FFFFFF"/>
                  </a:outerShdw>
                </a:effectLst>
              </a:rPr>
              <a:t>OH.</a:t>
            </a:r>
          </a:p>
        </p:txBody>
      </p:sp>
      <p:sp>
        <p:nvSpPr>
          <p:cNvPr id="366597" name="Rectangle 5"/>
          <p:cNvSpPr>
            <a:spLocks noChangeArrowheads="1"/>
          </p:cNvSpPr>
          <p:nvPr/>
        </p:nvSpPr>
        <p:spPr bwMode="auto">
          <a:xfrm>
            <a:off x="6157913" y="3368675"/>
            <a:ext cx="2527300" cy="2224088"/>
          </a:xfrm>
          <a:prstGeom prst="rect">
            <a:avLst/>
          </a:prstGeom>
          <a:noFill/>
          <a:ln w="12700">
            <a:noFill/>
            <a:miter lim="800000"/>
            <a:headEnd/>
            <a:tailEnd/>
          </a:ln>
          <a:effectLst/>
        </p:spPr>
        <p:txBody>
          <a:bodyPr lIns="90488" tIns="44450" rIns="90488" bIns="44450">
            <a:spAutoFit/>
          </a:bodyPr>
          <a:lstStyle/>
          <a:p>
            <a:pPr>
              <a:defRPr/>
            </a:pPr>
            <a:r>
              <a:rPr lang="en-US" sz="2800">
                <a:effectLst>
                  <a:outerShdw blurRad="38100" dist="38100" dir="2700000" algn="tl">
                    <a:srgbClr val="FFFFFF"/>
                  </a:outerShdw>
                </a:effectLst>
              </a:rPr>
              <a:t>The alcohol temporarily creates or INDUCES a dipole in I</a:t>
            </a:r>
            <a:r>
              <a:rPr lang="en-US" sz="2800" baseline="-25000">
                <a:effectLst>
                  <a:outerShdw blurRad="38100" dist="38100" dir="2700000" algn="tl">
                    <a:srgbClr val="FFFFFF"/>
                  </a:outerShdw>
                </a:effectLst>
              </a:rPr>
              <a:t>2</a:t>
            </a:r>
            <a:r>
              <a:rPr lang="en-US" sz="2800">
                <a:effectLst>
                  <a:outerShdw blurRad="38100" dist="38100" dir="2700000" algn="tl">
                    <a:srgbClr val="FFFFFF"/>
                  </a:outerShdw>
                </a:effectLst>
              </a:rPr>
              <a:t>.</a:t>
            </a:r>
          </a:p>
        </p:txBody>
      </p:sp>
      <p:sp>
        <p:nvSpPr>
          <p:cNvPr id="56325" name="AutoShape 6"/>
          <p:cNvSpPr>
            <a:spLocks noChangeAspect="1" noChangeArrowheads="1" noTextEdit="1"/>
          </p:cNvSpPr>
          <p:nvPr/>
        </p:nvSpPr>
        <p:spPr bwMode="auto">
          <a:xfrm>
            <a:off x="723900" y="2882900"/>
            <a:ext cx="5092700" cy="3086100"/>
          </a:xfrm>
          <a:prstGeom prst="rect">
            <a:avLst/>
          </a:prstGeom>
          <a:noFill/>
          <a:ln w="9525">
            <a:noFill/>
            <a:miter lim="800000"/>
            <a:headEnd/>
            <a:tailEnd/>
          </a:ln>
        </p:spPr>
        <p:txBody>
          <a:bodyPr/>
          <a:lstStyle/>
          <a:p>
            <a:endParaRPr lang="en-US"/>
          </a:p>
        </p:txBody>
      </p:sp>
      <p:sp>
        <p:nvSpPr>
          <p:cNvPr id="56326" name="Oval 8"/>
          <p:cNvSpPr>
            <a:spLocks noChangeArrowheads="1"/>
          </p:cNvSpPr>
          <p:nvPr/>
        </p:nvSpPr>
        <p:spPr bwMode="auto">
          <a:xfrm>
            <a:off x="933450" y="3660775"/>
            <a:ext cx="696913" cy="695325"/>
          </a:xfrm>
          <a:prstGeom prst="ellipse">
            <a:avLst/>
          </a:prstGeom>
          <a:solidFill>
            <a:srgbClr val="FF00FF"/>
          </a:solidFill>
          <a:ln w="38100">
            <a:solidFill>
              <a:srgbClr val="FF00FF"/>
            </a:solidFill>
            <a:round/>
            <a:headEnd/>
            <a:tailEnd/>
          </a:ln>
        </p:spPr>
        <p:txBody>
          <a:bodyPr/>
          <a:lstStyle/>
          <a:p>
            <a:endParaRPr lang="en-US"/>
          </a:p>
        </p:txBody>
      </p:sp>
      <p:grpSp>
        <p:nvGrpSpPr>
          <p:cNvPr id="56327" name="Group 12"/>
          <p:cNvGrpSpPr>
            <a:grpSpLocks/>
          </p:cNvGrpSpPr>
          <p:nvPr/>
        </p:nvGrpSpPr>
        <p:grpSpPr bwMode="auto">
          <a:xfrm>
            <a:off x="1711325" y="4703763"/>
            <a:ext cx="2825750" cy="190500"/>
            <a:chOff x="1078" y="2963"/>
            <a:chExt cx="1780" cy="120"/>
          </a:xfrm>
        </p:grpSpPr>
        <p:sp>
          <p:nvSpPr>
            <p:cNvPr id="56387" name="Freeform 9"/>
            <p:cNvSpPr>
              <a:spLocks/>
            </p:cNvSpPr>
            <p:nvPr/>
          </p:nvSpPr>
          <p:spPr bwMode="auto">
            <a:xfrm>
              <a:off x="2635" y="2963"/>
              <a:ext cx="223" cy="120"/>
            </a:xfrm>
            <a:custGeom>
              <a:avLst/>
              <a:gdLst>
                <a:gd name="T0" fmla="*/ 223 w 223"/>
                <a:gd name="T1" fmla="*/ 56 h 120"/>
                <a:gd name="T2" fmla="*/ 0 w 223"/>
                <a:gd name="T3" fmla="*/ 120 h 120"/>
                <a:gd name="T4" fmla="*/ 24 w 223"/>
                <a:gd name="T5" fmla="*/ 56 h 120"/>
                <a:gd name="T6" fmla="*/ 0 w 223"/>
                <a:gd name="T7" fmla="*/ 0 h 120"/>
                <a:gd name="T8" fmla="*/ 223 w 223"/>
                <a:gd name="T9" fmla="*/ 56 h 120"/>
                <a:gd name="T10" fmla="*/ 0 60000 65536"/>
                <a:gd name="T11" fmla="*/ 0 60000 65536"/>
                <a:gd name="T12" fmla="*/ 0 60000 65536"/>
                <a:gd name="T13" fmla="*/ 0 60000 65536"/>
                <a:gd name="T14" fmla="*/ 0 60000 65536"/>
                <a:gd name="T15" fmla="*/ 0 w 223"/>
                <a:gd name="T16" fmla="*/ 0 h 120"/>
                <a:gd name="T17" fmla="*/ 223 w 223"/>
                <a:gd name="T18" fmla="*/ 120 h 120"/>
              </a:gdLst>
              <a:ahLst/>
              <a:cxnLst>
                <a:cxn ang="T10">
                  <a:pos x="T0" y="T1"/>
                </a:cxn>
                <a:cxn ang="T11">
                  <a:pos x="T2" y="T3"/>
                </a:cxn>
                <a:cxn ang="T12">
                  <a:pos x="T4" y="T5"/>
                </a:cxn>
                <a:cxn ang="T13">
                  <a:pos x="T6" y="T7"/>
                </a:cxn>
                <a:cxn ang="T14">
                  <a:pos x="T8" y="T9"/>
                </a:cxn>
              </a:cxnLst>
              <a:rect l="T15" t="T16" r="T17" b="T18"/>
              <a:pathLst>
                <a:path w="223" h="120">
                  <a:moveTo>
                    <a:pt x="223" y="56"/>
                  </a:moveTo>
                  <a:lnTo>
                    <a:pt x="0" y="120"/>
                  </a:lnTo>
                  <a:lnTo>
                    <a:pt x="24" y="56"/>
                  </a:lnTo>
                  <a:lnTo>
                    <a:pt x="0" y="0"/>
                  </a:lnTo>
                  <a:lnTo>
                    <a:pt x="223" y="56"/>
                  </a:lnTo>
                  <a:close/>
                </a:path>
              </a:pathLst>
            </a:custGeom>
            <a:solidFill>
              <a:srgbClr val="000000"/>
            </a:solidFill>
            <a:ln w="38100">
              <a:solidFill>
                <a:schemeClr val="tx1"/>
              </a:solidFill>
              <a:round/>
              <a:headEnd/>
              <a:tailEnd/>
            </a:ln>
          </p:spPr>
          <p:txBody>
            <a:bodyPr/>
            <a:lstStyle/>
            <a:p>
              <a:endParaRPr lang="en-US"/>
            </a:p>
          </p:txBody>
        </p:sp>
        <p:sp>
          <p:nvSpPr>
            <p:cNvPr id="56388" name="Freeform 10"/>
            <p:cNvSpPr>
              <a:spLocks/>
            </p:cNvSpPr>
            <p:nvPr/>
          </p:nvSpPr>
          <p:spPr bwMode="auto">
            <a:xfrm>
              <a:off x="2635" y="2963"/>
              <a:ext cx="223" cy="120"/>
            </a:xfrm>
            <a:custGeom>
              <a:avLst/>
              <a:gdLst>
                <a:gd name="T0" fmla="*/ 223 w 223"/>
                <a:gd name="T1" fmla="*/ 56 h 120"/>
                <a:gd name="T2" fmla="*/ 0 w 223"/>
                <a:gd name="T3" fmla="*/ 120 h 120"/>
                <a:gd name="T4" fmla="*/ 24 w 223"/>
                <a:gd name="T5" fmla="*/ 56 h 120"/>
                <a:gd name="T6" fmla="*/ 0 w 223"/>
                <a:gd name="T7" fmla="*/ 0 h 120"/>
                <a:gd name="T8" fmla="*/ 223 w 223"/>
                <a:gd name="T9" fmla="*/ 56 h 120"/>
                <a:gd name="T10" fmla="*/ 0 60000 65536"/>
                <a:gd name="T11" fmla="*/ 0 60000 65536"/>
                <a:gd name="T12" fmla="*/ 0 60000 65536"/>
                <a:gd name="T13" fmla="*/ 0 60000 65536"/>
                <a:gd name="T14" fmla="*/ 0 60000 65536"/>
                <a:gd name="T15" fmla="*/ 0 w 223"/>
                <a:gd name="T16" fmla="*/ 0 h 120"/>
                <a:gd name="T17" fmla="*/ 223 w 223"/>
                <a:gd name="T18" fmla="*/ 120 h 120"/>
              </a:gdLst>
              <a:ahLst/>
              <a:cxnLst>
                <a:cxn ang="T10">
                  <a:pos x="T0" y="T1"/>
                </a:cxn>
                <a:cxn ang="T11">
                  <a:pos x="T2" y="T3"/>
                </a:cxn>
                <a:cxn ang="T12">
                  <a:pos x="T4" y="T5"/>
                </a:cxn>
                <a:cxn ang="T13">
                  <a:pos x="T6" y="T7"/>
                </a:cxn>
                <a:cxn ang="T14">
                  <a:pos x="T8" y="T9"/>
                </a:cxn>
              </a:cxnLst>
              <a:rect l="T15" t="T16" r="T17" b="T18"/>
              <a:pathLst>
                <a:path w="223" h="120">
                  <a:moveTo>
                    <a:pt x="223" y="56"/>
                  </a:moveTo>
                  <a:lnTo>
                    <a:pt x="0" y="120"/>
                  </a:lnTo>
                  <a:lnTo>
                    <a:pt x="24" y="56"/>
                  </a:lnTo>
                  <a:lnTo>
                    <a:pt x="0" y="0"/>
                  </a:lnTo>
                  <a:lnTo>
                    <a:pt x="223" y="56"/>
                  </a:lnTo>
                  <a:close/>
                </a:path>
              </a:pathLst>
            </a:custGeom>
            <a:solidFill>
              <a:schemeClr val="accent1"/>
            </a:solidFill>
            <a:ln w="38100">
              <a:solidFill>
                <a:schemeClr val="tx1"/>
              </a:solidFill>
              <a:round/>
              <a:headEnd/>
              <a:tailEnd/>
            </a:ln>
          </p:spPr>
          <p:txBody>
            <a:bodyPr/>
            <a:lstStyle/>
            <a:p>
              <a:endParaRPr lang="en-US"/>
            </a:p>
          </p:txBody>
        </p:sp>
        <p:sp>
          <p:nvSpPr>
            <p:cNvPr id="56389" name="Line 11"/>
            <p:cNvSpPr>
              <a:spLocks noChangeShapeType="1"/>
            </p:cNvSpPr>
            <p:nvPr/>
          </p:nvSpPr>
          <p:spPr bwMode="auto">
            <a:xfrm flipH="1">
              <a:off x="1078" y="3019"/>
              <a:ext cx="1588" cy="1"/>
            </a:xfrm>
            <a:prstGeom prst="line">
              <a:avLst/>
            </a:prstGeom>
            <a:noFill/>
            <a:ln w="38100">
              <a:solidFill>
                <a:schemeClr val="tx1"/>
              </a:solidFill>
              <a:round/>
              <a:headEnd/>
              <a:tailEnd/>
            </a:ln>
          </p:spPr>
          <p:txBody>
            <a:bodyPr/>
            <a:lstStyle/>
            <a:p>
              <a:endParaRPr lang="en-US"/>
            </a:p>
          </p:txBody>
        </p:sp>
      </p:grpSp>
      <p:grpSp>
        <p:nvGrpSpPr>
          <p:cNvPr id="56328" name="Group 15"/>
          <p:cNvGrpSpPr>
            <a:grpSpLocks/>
          </p:cNvGrpSpPr>
          <p:nvPr/>
        </p:nvGrpSpPr>
        <p:grpSpPr bwMode="auto">
          <a:xfrm>
            <a:off x="4816475" y="3022600"/>
            <a:ext cx="595313" cy="1454150"/>
            <a:chOff x="3034" y="1904"/>
            <a:chExt cx="375" cy="916"/>
          </a:xfrm>
        </p:grpSpPr>
        <p:sp>
          <p:nvSpPr>
            <p:cNvPr id="56385" name="Freeform 13"/>
            <p:cNvSpPr>
              <a:spLocks/>
            </p:cNvSpPr>
            <p:nvPr/>
          </p:nvSpPr>
          <p:spPr bwMode="auto">
            <a:xfrm>
              <a:off x="3034" y="1904"/>
              <a:ext cx="367" cy="908"/>
            </a:xfrm>
            <a:custGeom>
              <a:avLst/>
              <a:gdLst>
                <a:gd name="T0" fmla="*/ 183 w 367"/>
                <a:gd name="T1" fmla="*/ 0 h 908"/>
                <a:gd name="T2" fmla="*/ 223 w 367"/>
                <a:gd name="T3" fmla="*/ 8 h 908"/>
                <a:gd name="T4" fmla="*/ 255 w 367"/>
                <a:gd name="T5" fmla="*/ 39 h 908"/>
                <a:gd name="T6" fmla="*/ 311 w 367"/>
                <a:gd name="T7" fmla="*/ 135 h 908"/>
                <a:gd name="T8" fmla="*/ 351 w 367"/>
                <a:gd name="T9" fmla="*/ 278 h 908"/>
                <a:gd name="T10" fmla="*/ 367 w 367"/>
                <a:gd name="T11" fmla="*/ 454 h 908"/>
                <a:gd name="T12" fmla="*/ 351 w 367"/>
                <a:gd name="T13" fmla="*/ 629 h 908"/>
                <a:gd name="T14" fmla="*/ 311 w 367"/>
                <a:gd name="T15" fmla="*/ 772 h 908"/>
                <a:gd name="T16" fmla="*/ 255 w 367"/>
                <a:gd name="T17" fmla="*/ 876 h 908"/>
                <a:gd name="T18" fmla="*/ 223 w 367"/>
                <a:gd name="T19" fmla="*/ 900 h 908"/>
                <a:gd name="T20" fmla="*/ 183 w 367"/>
                <a:gd name="T21" fmla="*/ 908 h 908"/>
                <a:gd name="T22" fmla="*/ 143 w 367"/>
                <a:gd name="T23" fmla="*/ 900 h 908"/>
                <a:gd name="T24" fmla="*/ 111 w 367"/>
                <a:gd name="T25" fmla="*/ 876 h 908"/>
                <a:gd name="T26" fmla="*/ 55 w 367"/>
                <a:gd name="T27" fmla="*/ 772 h 908"/>
                <a:gd name="T28" fmla="*/ 16 w 367"/>
                <a:gd name="T29" fmla="*/ 629 h 908"/>
                <a:gd name="T30" fmla="*/ 0 w 367"/>
                <a:gd name="T31" fmla="*/ 454 h 908"/>
                <a:gd name="T32" fmla="*/ 16 w 367"/>
                <a:gd name="T33" fmla="*/ 278 h 908"/>
                <a:gd name="T34" fmla="*/ 55 w 367"/>
                <a:gd name="T35" fmla="*/ 135 h 908"/>
                <a:gd name="T36" fmla="*/ 111 w 367"/>
                <a:gd name="T37" fmla="*/ 39 h 908"/>
                <a:gd name="T38" fmla="*/ 143 w 367"/>
                <a:gd name="T39" fmla="*/ 8 h 908"/>
                <a:gd name="T40" fmla="*/ 183 w 367"/>
                <a:gd name="T41" fmla="*/ 0 h 9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7"/>
                <a:gd name="T64" fmla="*/ 0 h 908"/>
                <a:gd name="T65" fmla="*/ 367 w 367"/>
                <a:gd name="T66" fmla="*/ 908 h 9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7" h="908">
                  <a:moveTo>
                    <a:pt x="183" y="0"/>
                  </a:moveTo>
                  <a:lnTo>
                    <a:pt x="223" y="8"/>
                  </a:lnTo>
                  <a:lnTo>
                    <a:pt x="255" y="39"/>
                  </a:lnTo>
                  <a:lnTo>
                    <a:pt x="311" y="135"/>
                  </a:lnTo>
                  <a:lnTo>
                    <a:pt x="351" y="278"/>
                  </a:lnTo>
                  <a:lnTo>
                    <a:pt x="367" y="454"/>
                  </a:lnTo>
                  <a:lnTo>
                    <a:pt x="351" y="629"/>
                  </a:lnTo>
                  <a:lnTo>
                    <a:pt x="311" y="772"/>
                  </a:lnTo>
                  <a:lnTo>
                    <a:pt x="255" y="876"/>
                  </a:lnTo>
                  <a:lnTo>
                    <a:pt x="223" y="900"/>
                  </a:lnTo>
                  <a:lnTo>
                    <a:pt x="183" y="908"/>
                  </a:lnTo>
                  <a:lnTo>
                    <a:pt x="143" y="900"/>
                  </a:lnTo>
                  <a:lnTo>
                    <a:pt x="111" y="876"/>
                  </a:lnTo>
                  <a:lnTo>
                    <a:pt x="55" y="772"/>
                  </a:lnTo>
                  <a:lnTo>
                    <a:pt x="16" y="629"/>
                  </a:lnTo>
                  <a:lnTo>
                    <a:pt x="0" y="454"/>
                  </a:lnTo>
                  <a:lnTo>
                    <a:pt x="16" y="278"/>
                  </a:lnTo>
                  <a:lnTo>
                    <a:pt x="55" y="135"/>
                  </a:lnTo>
                  <a:lnTo>
                    <a:pt x="111" y="39"/>
                  </a:lnTo>
                  <a:lnTo>
                    <a:pt x="143" y="8"/>
                  </a:lnTo>
                  <a:lnTo>
                    <a:pt x="183" y="0"/>
                  </a:lnTo>
                  <a:close/>
                </a:path>
              </a:pathLst>
            </a:custGeom>
            <a:solidFill>
              <a:srgbClr val="FF00FF"/>
            </a:solidFill>
            <a:ln w="9525">
              <a:noFill/>
              <a:round/>
              <a:headEnd/>
              <a:tailEnd/>
            </a:ln>
          </p:spPr>
          <p:txBody>
            <a:bodyPr/>
            <a:lstStyle/>
            <a:p>
              <a:endParaRPr lang="en-US"/>
            </a:p>
          </p:txBody>
        </p:sp>
        <p:sp>
          <p:nvSpPr>
            <p:cNvPr id="56386" name="Freeform 14"/>
            <p:cNvSpPr>
              <a:spLocks/>
            </p:cNvSpPr>
            <p:nvPr/>
          </p:nvSpPr>
          <p:spPr bwMode="auto">
            <a:xfrm>
              <a:off x="3042" y="1912"/>
              <a:ext cx="367" cy="908"/>
            </a:xfrm>
            <a:custGeom>
              <a:avLst/>
              <a:gdLst>
                <a:gd name="T0" fmla="*/ 183 w 367"/>
                <a:gd name="T1" fmla="*/ 0 h 908"/>
                <a:gd name="T2" fmla="*/ 223 w 367"/>
                <a:gd name="T3" fmla="*/ 8 h 908"/>
                <a:gd name="T4" fmla="*/ 255 w 367"/>
                <a:gd name="T5" fmla="*/ 39 h 908"/>
                <a:gd name="T6" fmla="*/ 311 w 367"/>
                <a:gd name="T7" fmla="*/ 135 h 908"/>
                <a:gd name="T8" fmla="*/ 351 w 367"/>
                <a:gd name="T9" fmla="*/ 278 h 908"/>
                <a:gd name="T10" fmla="*/ 367 w 367"/>
                <a:gd name="T11" fmla="*/ 454 h 908"/>
                <a:gd name="T12" fmla="*/ 351 w 367"/>
                <a:gd name="T13" fmla="*/ 629 h 908"/>
                <a:gd name="T14" fmla="*/ 311 w 367"/>
                <a:gd name="T15" fmla="*/ 772 h 908"/>
                <a:gd name="T16" fmla="*/ 255 w 367"/>
                <a:gd name="T17" fmla="*/ 876 h 908"/>
                <a:gd name="T18" fmla="*/ 223 w 367"/>
                <a:gd name="T19" fmla="*/ 900 h 908"/>
                <a:gd name="T20" fmla="*/ 183 w 367"/>
                <a:gd name="T21" fmla="*/ 908 h 908"/>
                <a:gd name="T22" fmla="*/ 143 w 367"/>
                <a:gd name="T23" fmla="*/ 900 h 908"/>
                <a:gd name="T24" fmla="*/ 111 w 367"/>
                <a:gd name="T25" fmla="*/ 876 h 908"/>
                <a:gd name="T26" fmla="*/ 55 w 367"/>
                <a:gd name="T27" fmla="*/ 772 h 908"/>
                <a:gd name="T28" fmla="*/ 16 w 367"/>
                <a:gd name="T29" fmla="*/ 629 h 908"/>
                <a:gd name="T30" fmla="*/ 0 w 367"/>
                <a:gd name="T31" fmla="*/ 454 h 908"/>
                <a:gd name="T32" fmla="*/ 16 w 367"/>
                <a:gd name="T33" fmla="*/ 278 h 908"/>
                <a:gd name="T34" fmla="*/ 55 w 367"/>
                <a:gd name="T35" fmla="*/ 135 h 908"/>
                <a:gd name="T36" fmla="*/ 111 w 367"/>
                <a:gd name="T37" fmla="*/ 39 h 908"/>
                <a:gd name="T38" fmla="*/ 143 w 367"/>
                <a:gd name="T39" fmla="*/ 8 h 908"/>
                <a:gd name="T40" fmla="*/ 183 w 367"/>
                <a:gd name="T41" fmla="*/ 0 h 9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7"/>
                <a:gd name="T64" fmla="*/ 0 h 908"/>
                <a:gd name="T65" fmla="*/ 367 w 367"/>
                <a:gd name="T66" fmla="*/ 908 h 9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7" h="908">
                  <a:moveTo>
                    <a:pt x="183" y="0"/>
                  </a:moveTo>
                  <a:lnTo>
                    <a:pt x="223" y="8"/>
                  </a:lnTo>
                  <a:lnTo>
                    <a:pt x="255" y="39"/>
                  </a:lnTo>
                  <a:lnTo>
                    <a:pt x="311" y="135"/>
                  </a:lnTo>
                  <a:lnTo>
                    <a:pt x="351" y="278"/>
                  </a:lnTo>
                  <a:lnTo>
                    <a:pt x="367" y="454"/>
                  </a:lnTo>
                  <a:lnTo>
                    <a:pt x="351" y="629"/>
                  </a:lnTo>
                  <a:lnTo>
                    <a:pt x="311" y="772"/>
                  </a:lnTo>
                  <a:lnTo>
                    <a:pt x="255" y="876"/>
                  </a:lnTo>
                  <a:lnTo>
                    <a:pt x="223" y="900"/>
                  </a:lnTo>
                  <a:lnTo>
                    <a:pt x="183" y="908"/>
                  </a:lnTo>
                  <a:lnTo>
                    <a:pt x="143" y="900"/>
                  </a:lnTo>
                  <a:lnTo>
                    <a:pt x="111" y="876"/>
                  </a:lnTo>
                  <a:lnTo>
                    <a:pt x="55" y="772"/>
                  </a:lnTo>
                  <a:lnTo>
                    <a:pt x="16" y="629"/>
                  </a:lnTo>
                  <a:lnTo>
                    <a:pt x="0" y="454"/>
                  </a:lnTo>
                  <a:lnTo>
                    <a:pt x="16" y="278"/>
                  </a:lnTo>
                  <a:lnTo>
                    <a:pt x="55" y="135"/>
                  </a:lnTo>
                  <a:lnTo>
                    <a:pt x="111" y="39"/>
                  </a:lnTo>
                  <a:lnTo>
                    <a:pt x="143" y="8"/>
                  </a:lnTo>
                  <a:lnTo>
                    <a:pt x="183" y="0"/>
                  </a:lnTo>
                  <a:close/>
                </a:path>
              </a:pathLst>
            </a:custGeom>
            <a:solidFill>
              <a:srgbClr val="FF00FF"/>
            </a:solidFill>
            <a:ln w="38100">
              <a:solidFill>
                <a:srgbClr val="FF00FF"/>
              </a:solidFill>
              <a:round/>
              <a:headEnd/>
              <a:tailEnd/>
            </a:ln>
          </p:spPr>
          <p:txBody>
            <a:bodyPr/>
            <a:lstStyle/>
            <a:p>
              <a:endParaRPr lang="en-US"/>
            </a:p>
          </p:txBody>
        </p:sp>
      </p:grpSp>
      <p:sp>
        <p:nvSpPr>
          <p:cNvPr id="56329" name="Line 16"/>
          <p:cNvSpPr>
            <a:spLocks noChangeShapeType="1"/>
          </p:cNvSpPr>
          <p:nvPr/>
        </p:nvSpPr>
        <p:spPr bwMode="auto">
          <a:xfrm flipV="1">
            <a:off x="927100" y="5089525"/>
            <a:ext cx="227013" cy="155575"/>
          </a:xfrm>
          <a:prstGeom prst="line">
            <a:avLst/>
          </a:prstGeom>
          <a:noFill/>
          <a:ln w="38100">
            <a:solidFill>
              <a:schemeClr val="tx1"/>
            </a:solidFill>
            <a:round/>
            <a:headEnd/>
            <a:tailEnd/>
          </a:ln>
        </p:spPr>
        <p:txBody>
          <a:bodyPr/>
          <a:lstStyle/>
          <a:p>
            <a:endParaRPr lang="en-US"/>
          </a:p>
        </p:txBody>
      </p:sp>
      <p:sp>
        <p:nvSpPr>
          <p:cNvPr id="56330" name="Line 17"/>
          <p:cNvSpPr>
            <a:spLocks noChangeShapeType="1"/>
          </p:cNvSpPr>
          <p:nvPr/>
        </p:nvSpPr>
        <p:spPr bwMode="auto">
          <a:xfrm>
            <a:off x="1371600" y="5105400"/>
            <a:ext cx="152400" cy="152400"/>
          </a:xfrm>
          <a:prstGeom prst="line">
            <a:avLst/>
          </a:prstGeom>
          <a:noFill/>
          <a:ln w="38100">
            <a:solidFill>
              <a:schemeClr val="tx1"/>
            </a:solidFill>
            <a:round/>
            <a:headEnd/>
            <a:tailEnd/>
          </a:ln>
        </p:spPr>
        <p:txBody>
          <a:bodyPr/>
          <a:lstStyle/>
          <a:p>
            <a:endParaRPr lang="en-US"/>
          </a:p>
        </p:txBody>
      </p:sp>
      <p:grpSp>
        <p:nvGrpSpPr>
          <p:cNvPr id="56331" name="Group 26"/>
          <p:cNvGrpSpPr>
            <a:grpSpLocks/>
          </p:cNvGrpSpPr>
          <p:nvPr/>
        </p:nvGrpSpPr>
        <p:grpSpPr bwMode="auto">
          <a:xfrm>
            <a:off x="1204913" y="4464050"/>
            <a:ext cx="139700" cy="355600"/>
            <a:chOff x="759" y="2812"/>
            <a:chExt cx="88" cy="224"/>
          </a:xfrm>
        </p:grpSpPr>
        <p:sp>
          <p:nvSpPr>
            <p:cNvPr id="56377" name="Line 18"/>
            <p:cNvSpPr>
              <a:spLocks noChangeShapeType="1"/>
            </p:cNvSpPr>
            <p:nvPr/>
          </p:nvSpPr>
          <p:spPr bwMode="auto">
            <a:xfrm>
              <a:off x="759" y="2812"/>
              <a:ext cx="88" cy="1"/>
            </a:xfrm>
            <a:prstGeom prst="line">
              <a:avLst/>
            </a:prstGeom>
            <a:noFill/>
            <a:ln w="38100">
              <a:solidFill>
                <a:srgbClr val="FF0000"/>
              </a:solidFill>
              <a:round/>
              <a:headEnd/>
              <a:tailEnd/>
            </a:ln>
          </p:spPr>
          <p:txBody>
            <a:bodyPr/>
            <a:lstStyle/>
            <a:p>
              <a:endParaRPr lang="en-US"/>
            </a:p>
          </p:txBody>
        </p:sp>
        <p:sp>
          <p:nvSpPr>
            <p:cNvPr id="56378" name="Line 19"/>
            <p:cNvSpPr>
              <a:spLocks noChangeShapeType="1"/>
            </p:cNvSpPr>
            <p:nvPr/>
          </p:nvSpPr>
          <p:spPr bwMode="auto">
            <a:xfrm>
              <a:off x="759" y="2844"/>
              <a:ext cx="88" cy="1"/>
            </a:xfrm>
            <a:prstGeom prst="line">
              <a:avLst/>
            </a:prstGeom>
            <a:noFill/>
            <a:ln w="38100">
              <a:solidFill>
                <a:srgbClr val="FF0000"/>
              </a:solidFill>
              <a:round/>
              <a:headEnd/>
              <a:tailEnd/>
            </a:ln>
          </p:spPr>
          <p:txBody>
            <a:bodyPr/>
            <a:lstStyle/>
            <a:p>
              <a:endParaRPr lang="en-US"/>
            </a:p>
          </p:txBody>
        </p:sp>
        <p:sp>
          <p:nvSpPr>
            <p:cNvPr id="56379" name="Line 20"/>
            <p:cNvSpPr>
              <a:spLocks noChangeShapeType="1"/>
            </p:cNvSpPr>
            <p:nvPr/>
          </p:nvSpPr>
          <p:spPr bwMode="auto">
            <a:xfrm>
              <a:off x="759" y="2876"/>
              <a:ext cx="88" cy="1"/>
            </a:xfrm>
            <a:prstGeom prst="line">
              <a:avLst/>
            </a:prstGeom>
            <a:noFill/>
            <a:ln w="38100">
              <a:solidFill>
                <a:srgbClr val="FF0000"/>
              </a:solidFill>
              <a:round/>
              <a:headEnd/>
              <a:tailEnd/>
            </a:ln>
          </p:spPr>
          <p:txBody>
            <a:bodyPr/>
            <a:lstStyle/>
            <a:p>
              <a:endParaRPr lang="en-US"/>
            </a:p>
          </p:txBody>
        </p:sp>
        <p:sp>
          <p:nvSpPr>
            <p:cNvPr id="56380" name="Line 21"/>
            <p:cNvSpPr>
              <a:spLocks noChangeShapeType="1"/>
            </p:cNvSpPr>
            <p:nvPr/>
          </p:nvSpPr>
          <p:spPr bwMode="auto">
            <a:xfrm>
              <a:off x="759" y="2908"/>
              <a:ext cx="88" cy="1"/>
            </a:xfrm>
            <a:prstGeom prst="line">
              <a:avLst/>
            </a:prstGeom>
            <a:noFill/>
            <a:ln w="38100">
              <a:solidFill>
                <a:srgbClr val="FF0000"/>
              </a:solidFill>
              <a:round/>
              <a:headEnd/>
              <a:tailEnd/>
            </a:ln>
          </p:spPr>
          <p:txBody>
            <a:bodyPr/>
            <a:lstStyle/>
            <a:p>
              <a:endParaRPr lang="en-US"/>
            </a:p>
          </p:txBody>
        </p:sp>
        <p:sp>
          <p:nvSpPr>
            <p:cNvPr id="56381" name="Line 22"/>
            <p:cNvSpPr>
              <a:spLocks noChangeShapeType="1"/>
            </p:cNvSpPr>
            <p:nvPr/>
          </p:nvSpPr>
          <p:spPr bwMode="auto">
            <a:xfrm>
              <a:off x="759" y="2939"/>
              <a:ext cx="88" cy="1"/>
            </a:xfrm>
            <a:prstGeom prst="line">
              <a:avLst/>
            </a:prstGeom>
            <a:noFill/>
            <a:ln w="38100">
              <a:solidFill>
                <a:srgbClr val="FF0000"/>
              </a:solidFill>
              <a:round/>
              <a:headEnd/>
              <a:tailEnd/>
            </a:ln>
          </p:spPr>
          <p:txBody>
            <a:bodyPr/>
            <a:lstStyle/>
            <a:p>
              <a:endParaRPr lang="en-US"/>
            </a:p>
          </p:txBody>
        </p:sp>
        <p:sp>
          <p:nvSpPr>
            <p:cNvPr id="56382" name="Line 23"/>
            <p:cNvSpPr>
              <a:spLocks noChangeShapeType="1"/>
            </p:cNvSpPr>
            <p:nvPr/>
          </p:nvSpPr>
          <p:spPr bwMode="auto">
            <a:xfrm>
              <a:off x="759" y="2971"/>
              <a:ext cx="88" cy="1"/>
            </a:xfrm>
            <a:prstGeom prst="line">
              <a:avLst/>
            </a:prstGeom>
            <a:noFill/>
            <a:ln w="38100">
              <a:solidFill>
                <a:srgbClr val="FF0000"/>
              </a:solidFill>
              <a:round/>
              <a:headEnd/>
              <a:tailEnd/>
            </a:ln>
          </p:spPr>
          <p:txBody>
            <a:bodyPr/>
            <a:lstStyle/>
            <a:p>
              <a:endParaRPr lang="en-US"/>
            </a:p>
          </p:txBody>
        </p:sp>
        <p:sp>
          <p:nvSpPr>
            <p:cNvPr id="56383" name="Line 24"/>
            <p:cNvSpPr>
              <a:spLocks noChangeShapeType="1"/>
            </p:cNvSpPr>
            <p:nvPr/>
          </p:nvSpPr>
          <p:spPr bwMode="auto">
            <a:xfrm>
              <a:off x="759" y="3003"/>
              <a:ext cx="88" cy="1"/>
            </a:xfrm>
            <a:prstGeom prst="line">
              <a:avLst/>
            </a:prstGeom>
            <a:noFill/>
            <a:ln w="38100">
              <a:solidFill>
                <a:srgbClr val="FF0000"/>
              </a:solidFill>
              <a:round/>
              <a:headEnd/>
              <a:tailEnd/>
            </a:ln>
          </p:spPr>
          <p:txBody>
            <a:bodyPr/>
            <a:lstStyle/>
            <a:p>
              <a:endParaRPr lang="en-US"/>
            </a:p>
          </p:txBody>
        </p:sp>
        <p:sp>
          <p:nvSpPr>
            <p:cNvPr id="56384" name="Line 25"/>
            <p:cNvSpPr>
              <a:spLocks noChangeShapeType="1"/>
            </p:cNvSpPr>
            <p:nvPr/>
          </p:nvSpPr>
          <p:spPr bwMode="auto">
            <a:xfrm>
              <a:off x="759" y="3035"/>
              <a:ext cx="88" cy="1"/>
            </a:xfrm>
            <a:prstGeom prst="line">
              <a:avLst/>
            </a:prstGeom>
            <a:noFill/>
            <a:ln w="38100">
              <a:solidFill>
                <a:srgbClr val="FF0000"/>
              </a:solidFill>
              <a:round/>
              <a:headEnd/>
              <a:tailEnd/>
            </a:ln>
          </p:spPr>
          <p:txBody>
            <a:bodyPr/>
            <a:lstStyle/>
            <a:p>
              <a:endParaRPr lang="en-US"/>
            </a:p>
          </p:txBody>
        </p:sp>
      </p:grpSp>
      <p:grpSp>
        <p:nvGrpSpPr>
          <p:cNvPr id="56332" name="Group 35"/>
          <p:cNvGrpSpPr>
            <a:grpSpLocks/>
          </p:cNvGrpSpPr>
          <p:nvPr/>
        </p:nvGrpSpPr>
        <p:grpSpPr bwMode="auto">
          <a:xfrm>
            <a:off x="5068888" y="4578350"/>
            <a:ext cx="139700" cy="355600"/>
            <a:chOff x="3193" y="2884"/>
            <a:chExt cx="88" cy="224"/>
          </a:xfrm>
        </p:grpSpPr>
        <p:sp>
          <p:nvSpPr>
            <p:cNvPr id="56369" name="Line 27"/>
            <p:cNvSpPr>
              <a:spLocks noChangeShapeType="1"/>
            </p:cNvSpPr>
            <p:nvPr/>
          </p:nvSpPr>
          <p:spPr bwMode="auto">
            <a:xfrm>
              <a:off x="3193" y="2884"/>
              <a:ext cx="88" cy="1"/>
            </a:xfrm>
            <a:prstGeom prst="line">
              <a:avLst/>
            </a:prstGeom>
            <a:noFill/>
            <a:ln w="38100">
              <a:solidFill>
                <a:srgbClr val="FF0000"/>
              </a:solidFill>
              <a:round/>
              <a:headEnd/>
              <a:tailEnd/>
            </a:ln>
          </p:spPr>
          <p:txBody>
            <a:bodyPr/>
            <a:lstStyle/>
            <a:p>
              <a:endParaRPr lang="en-US"/>
            </a:p>
          </p:txBody>
        </p:sp>
        <p:sp>
          <p:nvSpPr>
            <p:cNvPr id="56370" name="Line 28"/>
            <p:cNvSpPr>
              <a:spLocks noChangeShapeType="1"/>
            </p:cNvSpPr>
            <p:nvPr/>
          </p:nvSpPr>
          <p:spPr bwMode="auto">
            <a:xfrm>
              <a:off x="3193" y="2915"/>
              <a:ext cx="88" cy="1"/>
            </a:xfrm>
            <a:prstGeom prst="line">
              <a:avLst/>
            </a:prstGeom>
            <a:noFill/>
            <a:ln w="38100">
              <a:solidFill>
                <a:srgbClr val="FF0000"/>
              </a:solidFill>
              <a:round/>
              <a:headEnd/>
              <a:tailEnd/>
            </a:ln>
          </p:spPr>
          <p:txBody>
            <a:bodyPr/>
            <a:lstStyle/>
            <a:p>
              <a:endParaRPr lang="en-US"/>
            </a:p>
          </p:txBody>
        </p:sp>
        <p:sp>
          <p:nvSpPr>
            <p:cNvPr id="56371" name="Line 29"/>
            <p:cNvSpPr>
              <a:spLocks noChangeShapeType="1"/>
            </p:cNvSpPr>
            <p:nvPr/>
          </p:nvSpPr>
          <p:spPr bwMode="auto">
            <a:xfrm>
              <a:off x="3193" y="2947"/>
              <a:ext cx="88" cy="1"/>
            </a:xfrm>
            <a:prstGeom prst="line">
              <a:avLst/>
            </a:prstGeom>
            <a:noFill/>
            <a:ln w="38100">
              <a:solidFill>
                <a:srgbClr val="FF0000"/>
              </a:solidFill>
              <a:round/>
              <a:headEnd/>
              <a:tailEnd/>
            </a:ln>
          </p:spPr>
          <p:txBody>
            <a:bodyPr/>
            <a:lstStyle/>
            <a:p>
              <a:endParaRPr lang="en-US"/>
            </a:p>
          </p:txBody>
        </p:sp>
        <p:sp>
          <p:nvSpPr>
            <p:cNvPr id="56372" name="Line 30"/>
            <p:cNvSpPr>
              <a:spLocks noChangeShapeType="1"/>
            </p:cNvSpPr>
            <p:nvPr/>
          </p:nvSpPr>
          <p:spPr bwMode="auto">
            <a:xfrm>
              <a:off x="3193" y="2979"/>
              <a:ext cx="88" cy="1"/>
            </a:xfrm>
            <a:prstGeom prst="line">
              <a:avLst/>
            </a:prstGeom>
            <a:noFill/>
            <a:ln w="38100">
              <a:solidFill>
                <a:srgbClr val="FF0000"/>
              </a:solidFill>
              <a:round/>
              <a:headEnd/>
              <a:tailEnd/>
            </a:ln>
          </p:spPr>
          <p:txBody>
            <a:bodyPr/>
            <a:lstStyle/>
            <a:p>
              <a:endParaRPr lang="en-US"/>
            </a:p>
          </p:txBody>
        </p:sp>
        <p:sp>
          <p:nvSpPr>
            <p:cNvPr id="56373" name="Line 31"/>
            <p:cNvSpPr>
              <a:spLocks noChangeShapeType="1"/>
            </p:cNvSpPr>
            <p:nvPr/>
          </p:nvSpPr>
          <p:spPr bwMode="auto">
            <a:xfrm>
              <a:off x="3193" y="3011"/>
              <a:ext cx="88" cy="1"/>
            </a:xfrm>
            <a:prstGeom prst="line">
              <a:avLst/>
            </a:prstGeom>
            <a:noFill/>
            <a:ln w="38100">
              <a:solidFill>
                <a:srgbClr val="FF0000"/>
              </a:solidFill>
              <a:round/>
              <a:headEnd/>
              <a:tailEnd/>
            </a:ln>
          </p:spPr>
          <p:txBody>
            <a:bodyPr/>
            <a:lstStyle/>
            <a:p>
              <a:endParaRPr lang="en-US"/>
            </a:p>
          </p:txBody>
        </p:sp>
        <p:sp>
          <p:nvSpPr>
            <p:cNvPr id="56374" name="Line 32"/>
            <p:cNvSpPr>
              <a:spLocks noChangeShapeType="1"/>
            </p:cNvSpPr>
            <p:nvPr/>
          </p:nvSpPr>
          <p:spPr bwMode="auto">
            <a:xfrm>
              <a:off x="3193" y="3043"/>
              <a:ext cx="88" cy="1"/>
            </a:xfrm>
            <a:prstGeom prst="line">
              <a:avLst/>
            </a:prstGeom>
            <a:noFill/>
            <a:ln w="38100">
              <a:solidFill>
                <a:srgbClr val="FF0000"/>
              </a:solidFill>
              <a:round/>
              <a:headEnd/>
              <a:tailEnd/>
            </a:ln>
          </p:spPr>
          <p:txBody>
            <a:bodyPr/>
            <a:lstStyle/>
            <a:p>
              <a:endParaRPr lang="en-US"/>
            </a:p>
          </p:txBody>
        </p:sp>
        <p:sp>
          <p:nvSpPr>
            <p:cNvPr id="56375" name="Line 33"/>
            <p:cNvSpPr>
              <a:spLocks noChangeShapeType="1"/>
            </p:cNvSpPr>
            <p:nvPr/>
          </p:nvSpPr>
          <p:spPr bwMode="auto">
            <a:xfrm>
              <a:off x="3193" y="3075"/>
              <a:ext cx="88" cy="1"/>
            </a:xfrm>
            <a:prstGeom prst="line">
              <a:avLst/>
            </a:prstGeom>
            <a:noFill/>
            <a:ln w="38100">
              <a:solidFill>
                <a:srgbClr val="FF0000"/>
              </a:solidFill>
              <a:round/>
              <a:headEnd/>
              <a:tailEnd/>
            </a:ln>
          </p:spPr>
          <p:txBody>
            <a:bodyPr/>
            <a:lstStyle/>
            <a:p>
              <a:endParaRPr lang="en-US"/>
            </a:p>
          </p:txBody>
        </p:sp>
        <p:sp>
          <p:nvSpPr>
            <p:cNvPr id="56376" name="Line 34"/>
            <p:cNvSpPr>
              <a:spLocks noChangeShapeType="1"/>
            </p:cNvSpPr>
            <p:nvPr/>
          </p:nvSpPr>
          <p:spPr bwMode="auto">
            <a:xfrm>
              <a:off x="3193" y="3107"/>
              <a:ext cx="88" cy="1"/>
            </a:xfrm>
            <a:prstGeom prst="line">
              <a:avLst/>
            </a:prstGeom>
            <a:noFill/>
            <a:ln w="38100">
              <a:solidFill>
                <a:srgbClr val="FF0000"/>
              </a:solidFill>
              <a:round/>
              <a:headEnd/>
              <a:tailEnd/>
            </a:ln>
          </p:spPr>
          <p:txBody>
            <a:bodyPr/>
            <a:lstStyle/>
            <a:p>
              <a:endParaRPr lang="en-US"/>
            </a:p>
          </p:txBody>
        </p:sp>
      </p:grpSp>
      <p:sp>
        <p:nvSpPr>
          <p:cNvPr id="56333" name="Line 36"/>
          <p:cNvSpPr>
            <a:spLocks noChangeShapeType="1"/>
          </p:cNvSpPr>
          <p:nvPr/>
        </p:nvSpPr>
        <p:spPr bwMode="auto">
          <a:xfrm>
            <a:off x="5248275" y="5210175"/>
            <a:ext cx="85725" cy="123825"/>
          </a:xfrm>
          <a:prstGeom prst="line">
            <a:avLst/>
          </a:prstGeom>
          <a:noFill/>
          <a:ln w="38100">
            <a:solidFill>
              <a:schemeClr val="tx1"/>
            </a:solidFill>
            <a:round/>
            <a:headEnd/>
            <a:tailEnd/>
          </a:ln>
        </p:spPr>
        <p:txBody>
          <a:bodyPr/>
          <a:lstStyle/>
          <a:p>
            <a:endParaRPr lang="en-US"/>
          </a:p>
        </p:txBody>
      </p:sp>
      <p:sp>
        <p:nvSpPr>
          <p:cNvPr id="56334" name="Line 37"/>
          <p:cNvSpPr>
            <a:spLocks noChangeShapeType="1"/>
          </p:cNvSpPr>
          <p:nvPr/>
        </p:nvSpPr>
        <p:spPr bwMode="auto">
          <a:xfrm flipV="1">
            <a:off x="4791075" y="5202238"/>
            <a:ext cx="227013" cy="155575"/>
          </a:xfrm>
          <a:prstGeom prst="line">
            <a:avLst/>
          </a:prstGeom>
          <a:noFill/>
          <a:ln w="38100">
            <a:solidFill>
              <a:schemeClr val="tx1"/>
            </a:solidFill>
            <a:round/>
            <a:headEnd/>
            <a:tailEnd/>
          </a:ln>
        </p:spPr>
        <p:txBody>
          <a:bodyPr/>
          <a:lstStyle/>
          <a:p>
            <a:endParaRPr lang="en-US"/>
          </a:p>
        </p:txBody>
      </p:sp>
      <p:sp>
        <p:nvSpPr>
          <p:cNvPr id="56335" name="Rectangle 38"/>
          <p:cNvSpPr>
            <a:spLocks noChangeArrowheads="1"/>
          </p:cNvSpPr>
          <p:nvPr/>
        </p:nvSpPr>
        <p:spPr bwMode="auto">
          <a:xfrm>
            <a:off x="1166813" y="4856163"/>
            <a:ext cx="236537" cy="365125"/>
          </a:xfrm>
          <a:prstGeom prst="rect">
            <a:avLst/>
          </a:prstGeom>
          <a:noFill/>
          <a:ln w="9525">
            <a:noFill/>
            <a:miter lim="800000"/>
            <a:headEnd/>
            <a:tailEnd/>
          </a:ln>
        </p:spPr>
        <p:txBody>
          <a:bodyPr wrap="none" lIns="0" tIns="0" rIns="0" bIns="0">
            <a:spAutoFit/>
          </a:bodyPr>
          <a:lstStyle/>
          <a:p>
            <a:r>
              <a:rPr lang="en-US" sz="2400">
                <a:latin typeface="Times" pitchFamily="80" charset="0"/>
              </a:rPr>
              <a:t>O</a:t>
            </a:r>
            <a:endParaRPr lang="en-US" sz="2400">
              <a:latin typeface="Times New Roman" pitchFamily="18" charset="0"/>
            </a:endParaRPr>
          </a:p>
        </p:txBody>
      </p:sp>
      <p:sp>
        <p:nvSpPr>
          <p:cNvPr id="56336" name="Rectangle 39"/>
          <p:cNvSpPr>
            <a:spLocks noChangeArrowheads="1"/>
          </p:cNvSpPr>
          <p:nvPr/>
        </p:nvSpPr>
        <p:spPr bwMode="auto">
          <a:xfrm>
            <a:off x="1600200" y="5181600"/>
            <a:ext cx="236538" cy="365125"/>
          </a:xfrm>
          <a:prstGeom prst="rect">
            <a:avLst/>
          </a:prstGeom>
          <a:noFill/>
          <a:ln w="9525">
            <a:noFill/>
            <a:miter lim="800000"/>
            <a:headEnd/>
            <a:tailEnd/>
          </a:ln>
        </p:spPr>
        <p:txBody>
          <a:bodyPr wrap="none" lIns="0" tIns="0" rIns="0" bIns="0">
            <a:spAutoFit/>
          </a:bodyPr>
          <a:lstStyle/>
          <a:p>
            <a:r>
              <a:rPr lang="en-US" sz="2400">
                <a:latin typeface="Times" pitchFamily="80" charset="0"/>
              </a:rPr>
              <a:t>H</a:t>
            </a:r>
            <a:endParaRPr lang="en-US" sz="2400">
              <a:latin typeface="Times New Roman" pitchFamily="18" charset="0"/>
            </a:endParaRPr>
          </a:p>
        </p:txBody>
      </p:sp>
      <p:sp>
        <p:nvSpPr>
          <p:cNvPr id="56337" name="Rectangle 40"/>
          <p:cNvSpPr>
            <a:spLocks noChangeArrowheads="1"/>
          </p:cNvSpPr>
          <p:nvPr/>
        </p:nvSpPr>
        <p:spPr bwMode="auto">
          <a:xfrm>
            <a:off x="5030788" y="4970463"/>
            <a:ext cx="236537" cy="365125"/>
          </a:xfrm>
          <a:prstGeom prst="rect">
            <a:avLst/>
          </a:prstGeom>
          <a:noFill/>
          <a:ln w="9525">
            <a:noFill/>
            <a:miter lim="800000"/>
            <a:headEnd/>
            <a:tailEnd/>
          </a:ln>
        </p:spPr>
        <p:txBody>
          <a:bodyPr wrap="none" lIns="0" tIns="0" rIns="0" bIns="0">
            <a:spAutoFit/>
          </a:bodyPr>
          <a:lstStyle/>
          <a:p>
            <a:r>
              <a:rPr lang="en-US" sz="2400">
                <a:latin typeface="Times" pitchFamily="80" charset="0"/>
              </a:rPr>
              <a:t>O</a:t>
            </a:r>
            <a:endParaRPr lang="en-US" sz="2400">
              <a:latin typeface="Times New Roman" pitchFamily="18" charset="0"/>
            </a:endParaRPr>
          </a:p>
        </p:txBody>
      </p:sp>
      <p:sp>
        <p:nvSpPr>
          <p:cNvPr id="56338" name="Rectangle 41"/>
          <p:cNvSpPr>
            <a:spLocks noChangeArrowheads="1"/>
          </p:cNvSpPr>
          <p:nvPr/>
        </p:nvSpPr>
        <p:spPr bwMode="auto">
          <a:xfrm>
            <a:off x="5334000" y="5257800"/>
            <a:ext cx="228600" cy="365125"/>
          </a:xfrm>
          <a:prstGeom prst="rect">
            <a:avLst/>
          </a:prstGeom>
          <a:noFill/>
          <a:ln w="9525">
            <a:noFill/>
            <a:miter lim="800000"/>
            <a:headEnd/>
            <a:tailEnd/>
          </a:ln>
        </p:spPr>
        <p:txBody>
          <a:bodyPr lIns="0" tIns="0" rIns="0" bIns="0">
            <a:spAutoFit/>
          </a:bodyPr>
          <a:lstStyle/>
          <a:p>
            <a:r>
              <a:rPr lang="en-US" sz="2400">
                <a:latin typeface="Times" pitchFamily="80" charset="0"/>
              </a:rPr>
              <a:t>H</a:t>
            </a:r>
            <a:endParaRPr lang="en-US" sz="2400">
              <a:latin typeface="Times New Roman" pitchFamily="18" charset="0"/>
            </a:endParaRPr>
          </a:p>
        </p:txBody>
      </p:sp>
      <p:grpSp>
        <p:nvGrpSpPr>
          <p:cNvPr id="56339" name="Group 49"/>
          <p:cNvGrpSpPr>
            <a:grpSpLocks/>
          </p:cNvGrpSpPr>
          <p:nvPr/>
        </p:nvGrpSpPr>
        <p:grpSpPr bwMode="auto">
          <a:xfrm>
            <a:off x="2130425" y="3162300"/>
            <a:ext cx="1647825" cy="1628775"/>
            <a:chOff x="1342" y="1992"/>
            <a:chExt cx="1038" cy="1026"/>
          </a:xfrm>
        </p:grpSpPr>
        <p:sp>
          <p:nvSpPr>
            <p:cNvPr id="56362" name="Rectangle 42"/>
            <p:cNvSpPr>
              <a:spLocks noChangeArrowheads="1"/>
            </p:cNvSpPr>
            <p:nvPr/>
          </p:nvSpPr>
          <p:spPr bwMode="auto">
            <a:xfrm>
              <a:off x="1342" y="1992"/>
              <a:ext cx="986" cy="230"/>
            </a:xfrm>
            <a:prstGeom prst="rect">
              <a:avLst/>
            </a:prstGeom>
            <a:noFill/>
            <a:ln w="9525">
              <a:noFill/>
              <a:miter lim="800000"/>
              <a:headEnd/>
              <a:tailEnd/>
            </a:ln>
          </p:spPr>
          <p:txBody>
            <a:bodyPr wrap="none" lIns="0" tIns="0" rIns="0" bIns="0">
              <a:spAutoFit/>
            </a:bodyPr>
            <a:lstStyle/>
            <a:p>
              <a:r>
                <a:rPr lang="en-US" sz="2400">
                  <a:latin typeface="Times" pitchFamily="80" charset="0"/>
                </a:rPr>
                <a:t>ROH dipole</a:t>
              </a:r>
              <a:endParaRPr lang="en-US" sz="2400">
                <a:latin typeface="Times New Roman" pitchFamily="18" charset="0"/>
              </a:endParaRPr>
            </a:p>
          </p:txBody>
        </p:sp>
        <p:sp>
          <p:nvSpPr>
            <p:cNvPr id="56363" name="Rectangle 43"/>
            <p:cNvSpPr>
              <a:spLocks noChangeArrowheads="1"/>
            </p:cNvSpPr>
            <p:nvPr/>
          </p:nvSpPr>
          <p:spPr bwMode="auto">
            <a:xfrm>
              <a:off x="1342" y="2191"/>
              <a:ext cx="848" cy="230"/>
            </a:xfrm>
            <a:prstGeom prst="rect">
              <a:avLst/>
            </a:prstGeom>
            <a:noFill/>
            <a:ln w="9525">
              <a:noFill/>
              <a:miter lim="800000"/>
              <a:headEnd/>
              <a:tailEnd/>
            </a:ln>
          </p:spPr>
          <p:txBody>
            <a:bodyPr wrap="none" lIns="0" tIns="0" rIns="0" bIns="0">
              <a:spAutoFit/>
            </a:bodyPr>
            <a:lstStyle/>
            <a:p>
              <a:r>
                <a:rPr lang="en-US" sz="2400">
                  <a:latin typeface="Times" pitchFamily="80" charset="0"/>
                </a:rPr>
                <a:t>distorts or</a:t>
              </a:r>
              <a:endParaRPr lang="en-US" sz="2400">
                <a:latin typeface="Times New Roman" pitchFamily="18" charset="0"/>
              </a:endParaRPr>
            </a:p>
          </p:txBody>
        </p:sp>
        <p:sp>
          <p:nvSpPr>
            <p:cNvPr id="56364" name="Rectangle 44"/>
            <p:cNvSpPr>
              <a:spLocks noChangeArrowheads="1"/>
            </p:cNvSpPr>
            <p:nvPr/>
          </p:nvSpPr>
          <p:spPr bwMode="auto">
            <a:xfrm>
              <a:off x="1342" y="2390"/>
              <a:ext cx="1038" cy="230"/>
            </a:xfrm>
            <a:prstGeom prst="rect">
              <a:avLst/>
            </a:prstGeom>
            <a:noFill/>
            <a:ln w="9525">
              <a:noFill/>
              <a:miter lim="800000"/>
              <a:headEnd/>
              <a:tailEnd/>
            </a:ln>
          </p:spPr>
          <p:txBody>
            <a:bodyPr wrap="none" lIns="0" tIns="0" rIns="0" bIns="0">
              <a:spAutoFit/>
            </a:bodyPr>
            <a:lstStyle/>
            <a:p>
              <a:r>
                <a:rPr lang="en-US" sz="2400">
                  <a:latin typeface="Times" pitchFamily="80" charset="0"/>
                </a:rPr>
                <a:t>polarizes the</a:t>
              </a:r>
              <a:endParaRPr lang="en-US" sz="2400">
                <a:latin typeface="Times New Roman" pitchFamily="18" charset="0"/>
              </a:endParaRPr>
            </a:p>
          </p:txBody>
        </p:sp>
        <p:sp>
          <p:nvSpPr>
            <p:cNvPr id="56365" name="Rectangle 45"/>
            <p:cNvSpPr>
              <a:spLocks noChangeArrowheads="1"/>
            </p:cNvSpPr>
            <p:nvPr/>
          </p:nvSpPr>
          <p:spPr bwMode="auto">
            <a:xfrm>
              <a:off x="1342" y="2589"/>
              <a:ext cx="75" cy="230"/>
            </a:xfrm>
            <a:prstGeom prst="rect">
              <a:avLst/>
            </a:prstGeom>
            <a:noFill/>
            <a:ln w="9525">
              <a:noFill/>
              <a:miter lim="800000"/>
              <a:headEnd/>
              <a:tailEnd/>
            </a:ln>
          </p:spPr>
          <p:txBody>
            <a:bodyPr wrap="none" lIns="0" tIns="0" rIns="0" bIns="0">
              <a:spAutoFit/>
            </a:bodyPr>
            <a:lstStyle/>
            <a:p>
              <a:r>
                <a:rPr lang="en-US" sz="2400">
                  <a:latin typeface="Times" pitchFamily="80" charset="0"/>
                </a:rPr>
                <a:t>I</a:t>
              </a:r>
              <a:endParaRPr lang="en-US" sz="2400">
                <a:latin typeface="Times New Roman" pitchFamily="18" charset="0"/>
              </a:endParaRPr>
            </a:p>
          </p:txBody>
        </p:sp>
        <p:sp>
          <p:nvSpPr>
            <p:cNvPr id="56366" name="Rectangle 46"/>
            <p:cNvSpPr>
              <a:spLocks noChangeArrowheads="1"/>
            </p:cNvSpPr>
            <p:nvPr/>
          </p:nvSpPr>
          <p:spPr bwMode="auto">
            <a:xfrm>
              <a:off x="1422" y="2677"/>
              <a:ext cx="72" cy="173"/>
            </a:xfrm>
            <a:prstGeom prst="rect">
              <a:avLst/>
            </a:prstGeom>
            <a:noFill/>
            <a:ln w="9525">
              <a:noFill/>
              <a:miter lim="800000"/>
              <a:headEnd/>
              <a:tailEnd/>
            </a:ln>
          </p:spPr>
          <p:txBody>
            <a:bodyPr wrap="none" lIns="0" tIns="0" rIns="0" bIns="0">
              <a:spAutoFit/>
            </a:bodyPr>
            <a:lstStyle/>
            <a:p>
              <a:r>
                <a:rPr lang="en-US">
                  <a:latin typeface="Times" pitchFamily="80" charset="0"/>
                </a:rPr>
                <a:t>2</a:t>
              </a:r>
              <a:endParaRPr lang="en-US" sz="2400">
                <a:latin typeface="Times New Roman" pitchFamily="18" charset="0"/>
              </a:endParaRPr>
            </a:p>
          </p:txBody>
        </p:sp>
        <p:sp>
          <p:nvSpPr>
            <p:cNvPr id="56367" name="Rectangle 47"/>
            <p:cNvSpPr>
              <a:spLocks noChangeArrowheads="1"/>
            </p:cNvSpPr>
            <p:nvPr/>
          </p:nvSpPr>
          <p:spPr bwMode="auto">
            <a:xfrm>
              <a:off x="1501" y="2589"/>
              <a:ext cx="708" cy="230"/>
            </a:xfrm>
            <a:prstGeom prst="rect">
              <a:avLst/>
            </a:prstGeom>
            <a:noFill/>
            <a:ln w="9525">
              <a:noFill/>
              <a:miter lim="800000"/>
              <a:headEnd/>
              <a:tailEnd/>
            </a:ln>
          </p:spPr>
          <p:txBody>
            <a:bodyPr wrap="none" lIns="0" tIns="0" rIns="0" bIns="0">
              <a:spAutoFit/>
            </a:bodyPr>
            <a:lstStyle/>
            <a:p>
              <a:r>
                <a:rPr lang="en-US" sz="2400">
                  <a:latin typeface="Times" pitchFamily="80" charset="0"/>
                </a:rPr>
                <a:t> electron</a:t>
              </a:r>
              <a:endParaRPr lang="en-US" sz="2400">
                <a:latin typeface="Times New Roman" pitchFamily="18" charset="0"/>
              </a:endParaRPr>
            </a:p>
          </p:txBody>
        </p:sp>
        <p:sp>
          <p:nvSpPr>
            <p:cNvPr id="56368" name="Rectangle 48"/>
            <p:cNvSpPr>
              <a:spLocks noChangeArrowheads="1"/>
            </p:cNvSpPr>
            <p:nvPr/>
          </p:nvSpPr>
          <p:spPr bwMode="auto">
            <a:xfrm>
              <a:off x="1342" y="2788"/>
              <a:ext cx="448" cy="230"/>
            </a:xfrm>
            <a:prstGeom prst="rect">
              <a:avLst/>
            </a:prstGeom>
            <a:noFill/>
            <a:ln w="9525">
              <a:noFill/>
              <a:miter lim="800000"/>
              <a:headEnd/>
              <a:tailEnd/>
            </a:ln>
          </p:spPr>
          <p:txBody>
            <a:bodyPr wrap="none" lIns="0" tIns="0" rIns="0" bIns="0">
              <a:spAutoFit/>
            </a:bodyPr>
            <a:lstStyle/>
            <a:p>
              <a:r>
                <a:rPr lang="en-US" sz="2400">
                  <a:latin typeface="Times" pitchFamily="80" charset="0"/>
                </a:rPr>
                <a:t>cloud</a:t>
              </a:r>
              <a:endParaRPr lang="en-US" sz="2400">
                <a:latin typeface="Times New Roman" pitchFamily="18" charset="0"/>
              </a:endParaRPr>
            </a:p>
          </p:txBody>
        </p:sp>
      </p:grpSp>
      <p:grpSp>
        <p:nvGrpSpPr>
          <p:cNvPr id="56340" name="Group 52"/>
          <p:cNvGrpSpPr>
            <a:grpSpLocks/>
          </p:cNvGrpSpPr>
          <p:nvPr/>
        </p:nvGrpSpPr>
        <p:grpSpPr bwMode="auto">
          <a:xfrm>
            <a:off x="5437188" y="2882900"/>
            <a:ext cx="276225" cy="403225"/>
            <a:chOff x="3425" y="1816"/>
            <a:chExt cx="174" cy="254"/>
          </a:xfrm>
        </p:grpSpPr>
        <p:sp>
          <p:nvSpPr>
            <p:cNvPr id="56360" name="Rectangle 50"/>
            <p:cNvSpPr>
              <a:spLocks noChangeArrowheads="1"/>
            </p:cNvSpPr>
            <p:nvPr/>
          </p:nvSpPr>
          <p:spPr bwMode="auto">
            <a:xfrm>
              <a:off x="3425" y="1840"/>
              <a:ext cx="64" cy="230"/>
            </a:xfrm>
            <a:prstGeom prst="rect">
              <a:avLst/>
            </a:prstGeom>
            <a:noFill/>
            <a:ln w="9525">
              <a:noFill/>
              <a:miter lim="800000"/>
              <a:headEnd/>
              <a:tailEnd/>
            </a:ln>
          </p:spPr>
          <p:txBody>
            <a:bodyPr wrap="none" lIns="0" tIns="0" rIns="0" bIns="0">
              <a:spAutoFit/>
            </a:bodyPr>
            <a:lstStyle/>
            <a:p>
              <a:r>
                <a:rPr lang="en-US" sz="2400">
                  <a:latin typeface="Times" pitchFamily="80" charset="0"/>
                </a:rPr>
                <a:t>-</a:t>
              </a:r>
              <a:endParaRPr lang="en-US" sz="2400">
                <a:latin typeface="Times New Roman" pitchFamily="18" charset="0"/>
              </a:endParaRPr>
            </a:p>
          </p:txBody>
        </p:sp>
        <p:sp>
          <p:nvSpPr>
            <p:cNvPr id="56361" name="Rectangle 51"/>
            <p:cNvSpPr>
              <a:spLocks noChangeArrowheads="1"/>
            </p:cNvSpPr>
            <p:nvPr/>
          </p:nvSpPr>
          <p:spPr bwMode="auto">
            <a:xfrm>
              <a:off x="3504" y="1816"/>
              <a:ext cx="95" cy="230"/>
            </a:xfrm>
            <a:prstGeom prst="rect">
              <a:avLst/>
            </a:prstGeom>
            <a:noFill/>
            <a:ln w="9525">
              <a:noFill/>
              <a:miter lim="800000"/>
              <a:headEnd/>
              <a:tailEnd/>
            </a:ln>
          </p:spPr>
          <p:txBody>
            <a:bodyPr wrap="none" lIns="0" tIns="0" rIns="0" bIns="0">
              <a:spAutoFit/>
            </a:bodyPr>
            <a:lstStyle/>
            <a:p>
              <a:r>
                <a:rPr lang="en-US" sz="2400">
                  <a:latin typeface="Symbol" pitchFamily="18" charset="2"/>
                </a:rPr>
                <a:t>d</a:t>
              </a:r>
              <a:endParaRPr lang="en-US" sz="2400">
                <a:latin typeface="Times New Roman" pitchFamily="18" charset="0"/>
              </a:endParaRPr>
            </a:p>
          </p:txBody>
        </p:sp>
      </p:grpSp>
      <p:grpSp>
        <p:nvGrpSpPr>
          <p:cNvPr id="56341" name="Group 55"/>
          <p:cNvGrpSpPr>
            <a:grpSpLocks/>
          </p:cNvGrpSpPr>
          <p:nvPr/>
        </p:nvGrpSpPr>
        <p:grpSpPr bwMode="auto">
          <a:xfrm>
            <a:off x="5437188" y="4173538"/>
            <a:ext cx="352425" cy="403225"/>
            <a:chOff x="3425" y="2629"/>
            <a:chExt cx="222" cy="254"/>
          </a:xfrm>
        </p:grpSpPr>
        <p:sp>
          <p:nvSpPr>
            <p:cNvPr id="56358" name="Rectangle 53"/>
            <p:cNvSpPr>
              <a:spLocks noChangeArrowheads="1"/>
            </p:cNvSpPr>
            <p:nvPr/>
          </p:nvSpPr>
          <p:spPr bwMode="auto">
            <a:xfrm>
              <a:off x="3425" y="2653"/>
              <a:ext cx="109" cy="230"/>
            </a:xfrm>
            <a:prstGeom prst="rect">
              <a:avLst/>
            </a:prstGeom>
            <a:noFill/>
            <a:ln w="9525">
              <a:noFill/>
              <a:miter lim="800000"/>
              <a:headEnd/>
              <a:tailEnd/>
            </a:ln>
          </p:spPr>
          <p:txBody>
            <a:bodyPr wrap="none" lIns="0" tIns="0" rIns="0" bIns="0">
              <a:spAutoFit/>
            </a:bodyPr>
            <a:lstStyle/>
            <a:p>
              <a:r>
                <a:rPr lang="en-US" sz="2400">
                  <a:latin typeface="Times" pitchFamily="80" charset="0"/>
                </a:rPr>
                <a:t>+</a:t>
              </a:r>
              <a:endParaRPr lang="en-US" sz="2400">
                <a:latin typeface="Times New Roman" pitchFamily="18" charset="0"/>
              </a:endParaRPr>
            </a:p>
          </p:txBody>
        </p:sp>
        <p:sp>
          <p:nvSpPr>
            <p:cNvPr id="56359" name="Rectangle 54"/>
            <p:cNvSpPr>
              <a:spLocks noChangeArrowheads="1"/>
            </p:cNvSpPr>
            <p:nvPr/>
          </p:nvSpPr>
          <p:spPr bwMode="auto">
            <a:xfrm>
              <a:off x="3552" y="2629"/>
              <a:ext cx="95" cy="230"/>
            </a:xfrm>
            <a:prstGeom prst="rect">
              <a:avLst/>
            </a:prstGeom>
            <a:noFill/>
            <a:ln w="9525">
              <a:noFill/>
              <a:miter lim="800000"/>
              <a:headEnd/>
              <a:tailEnd/>
            </a:ln>
          </p:spPr>
          <p:txBody>
            <a:bodyPr wrap="none" lIns="0" tIns="0" rIns="0" bIns="0">
              <a:spAutoFit/>
            </a:bodyPr>
            <a:lstStyle/>
            <a:p>
              <a:r>
                <a:rPr lang="en-US" sz="2400">
                  <a:latin typeface="Symbol" pitchFamily="18" charset="2"/>
                </a:rPr>
                <a:t>d</a:t>
              </a:r>
              <a:endParaRPr lang="en-US" sz="2400">
                <a:latin typeface="Times New Roman" pitchFamily="18" charset="0"/>
              </a:endParaRPr>
            </a:p>
          </p:txBody>
        </p:sp>
      </p:grpSp>
      <p:sp>
        <p:nvSpPr>
          <p:cNvPr id="56342" name="Rectangle 56"/>
          <p:cNvSpPr>
            <a:spLocks noChangeArrowheads="1"/>
          </p:cNvSpPr>
          <p:nvPr/>
        </p:nvSpPr>
        <p:spPr bwMode="auto">
          <a:xfrm>
            <a:off x="4967288" y="3616325"/>
            <a:ext cx="339725" cy="365125"/>
          </a:xfrm>
          <a:prstGeom prst="rect">
            <a:avLst/>
          </a:prstGeom>
          <a:noFill/>
          <a:ln w="9525">
            <a:noFill/>
            <a:miter lim="800000"/>
            <a:headEnd/>
            <a:tailEnd/>
          </a:ln>
        </p:spPr>
        <p:txBody>
          <a:bodyPr wrap="none" lIns="0" tIns="0" rIns="0" bIns="0">
            <a:spAutoFit/>
          </a:bodyPr>
          <a:lstStyle/>
          <a:p>
            <a:r>
              <a:rPr lang="en-US" sz="2400">
                <a:latin typeface="Times" pitchFamily="80" charset="0"/>
              </a:rPr>
              <a:t>I-I</a:t>
            </a:r>
            <a:endParaRPr lang="en-US" sz="2400">
              <a:latin typeface="Times New Roman" pitchFamily="18" charset="0"/>
            </a:endParaRPr>
          </a:p>
        </p:txBody>
      </p:sp>
      <p:sp>
        <p:nvSpPr>
          <p:cNvPr id="56343" name="Rectangle 57"/>
          <p:cNvSpPr>
            <a:spLocks noChangeArrowheads="1"/>
          </p:cNvSpPr>
          <p:nvPr/>
        </p:nvSpPr>
        <p:spPr bwMode="auto">
          <a:xfrm>
            <a:off x="4572000" y="5273675"/>
            <a:ext cx="261938" cy="365125"/>
          </a:xfrm>
          <a:prstGeom prst="rect">
            <a:avLst/>
          </a:prstGeom>
          <a:noFill/>
          <a:ln w="9525">
            <a:noFill/>
            <a:miter lim="800000"/>
            <a:headEnd/>
            <a:tailEnd/>
          </a:ln>
        </p:spPr>
        <p:txBody>
          <a:bodyPr lIns="0" tIns="0" rIns="0" bIns="0">
            <a:spAutoFit/>
          </a:bodyPr>
          <a:lstStyle/>
          <a:p>
            <a:r>
              <a:rPr lang="en-US" sz="2400">
                <a:latin typeface="Times" pitchFamily="80" charset="0"/>
              </a:rPr>
              <a:t>R</a:t>
            </a:r>
            <a:endParaRPr lang="en-US" sz="2400">
              <a:latin typeface="Times New Roman" pitchFamily="18" charset="0"/>
            </a:endParaRPr>
          </a:p>
        </p:txBody>
      </p:sp>
      <p:grpSp>
        <p:nvGrpSpPr>
          <p:cNvPr id="56344" name="Group 60"/>
          <p:cNvGrpSpPr>
            <a:grpSpLocks/>
          </p:cNvGrpSpPr>
          <p:nvPr/>
        </p:nvGrpSpPr>
        <p:grpSpPr bwMode="auto">
          <a:xfrm>
            <a:off x="4267200" y="4868863"/>
            <a:ext cx="271463" cy="403225"/>
            <a:chOff x="2914" y="3067"/>
            <a:chExt cx="180" cy="254"/>
          </a:xfrm>
        </p:grpSpPr>
        <p:sp>
          <p:nvSpPr>
            <p:cNvPr id="56356" name="Rectangle 58"/>
            <p:cNvSpPr>
              <a:spLocks noChangeArrowheads="1"/>
            </p:cNvSpPr>
            <p:nvPr/>
          </p:nvSpPr>
          <p:spPr bwMode="auto">
            <a:xfrm>
              <a:off x="2914" y="3091"/>
              <a:ext cx="67" cy="230"/>
            </a:xfrm>
            <a:prstGeom prst="rect">
              <a:avLst/>
            </a:prstGeom>
            <a:noFill/>
            <a:ln w="9525">
              <a:noFill/>
              <a:miter lim="800000"/>
              <a:headEnd/>
              <a:tailEnd/>
            </a:ln>
          </p:spPr>
          <p:txBody>
            <a:bodyPr wrap="none" lIns="0" tIns="0" rIns="0" bIns="0">
              <a:spAutoFit/>
            </a:bodyPr>
            <a:lstStyle/>
            <a:p>
              <a:r>
                <a:rPr lang="en-US" sz="2400">
                  <a:latin typeface="Times" pitchFamily="80" charset="0"/>
                </a:rPr>
                <a:t>-</a:t>
              </a:r>
              <a:endParaRPr lang="en-US" sz="2400">
                <a:latin typeface="Times New Roman" pitchFamily="18" charset="0"/>
              </a:endParaRPr>
            </a:p>
          </p:txBody>
        </p:sp>
        <p:sp>
          <p:nvSpPr>
            <p:cNvPr id="56357" name="Rectangle 59"/>
            <p:cNvSpPr>
              <a:spLocks noChangeArrowheads="1"/>
            </p:cNvSpPr>
            <p:nvPr/>
          </p:nvSpPr>
          <p:spPr bwMode="auto">
            <a:xfrm>
              <a:off x="2994" y="3067"/>
              <a:ext cx="100" cy="230"/>
            </a:xfrm>
            <a:prstGeom prst="rect">
              <a:avLst/>
            </a:prstGeom>
            <a:noFill/>
            <a:ln w="9525">
              <a:noFill/>
              <a:miter lim="800000"/>
              <a:headEnd/>
              <a:tailEnd/>
            </a:ln>
          </p:spPr>
          <p:txBody>
            <a:bodyPr wrap="none" lIns="0" tIns="0" rIns="0" bIns="0">
              <a:spAutoFit/>
            </a:bodyPr>
            <a:lstStyle/>
            <a:p>
              <a:r>
                <a:rPr lang="en-US" sz="2400">
                  <a:latin typeface="Symbol" pitchFamily="18" charset="2"/>
                </a:rPr>
                <a:t>d</a:t>
              </a:r>
              <a:endParaRPr lang="en-US" sz="2400">
                <a:latin typeface="Times New Roman" pitchFamily="18" charset="0"/>
              </a:endParaRPr>
            </a:p>
          </p:txBody>
        </p:sp>
      </p:grpSp>
      <p:grpSp>
        <p:nvGrpSpPr>
          <p:cNvPr id="56345" name="Group 63"/>
          <p:cNvGrpSpPr>
            <a:grpSpLocks/>
          </p:cNvGrpSpPr>
          <p:nvPr/>
        </p:nvGrpSpPr>
        <p:grpSpPr bwMode="auto">
          <a:xfrm>
            <a:off x="5259388" y="5538788"/>
            <a:ext cx="354012" cy="403225"/>
            <a:chOff x="3313" y="3489"/>
            <a:chExt cx="223" cy="254"/>
          </a:xfrm>
        </p:grpSpPr>
        <p:sp>
          <p:nvSpPr>
            <p:cNvPr id="56354" name="Rectangle 61"/>
            <p:cNvSpPr>
              <a:spLocks noChangeArrowheads="1"/>
            </p:cNvSpPr>
            <p:nvPr/>
          </p:nvSpPr>
          <p:spPr bwMode="auto">
            <a:xfrm>
              <a:off x="3313" y="3513"/>
              <a:ext cx="109" cy="230"/>
            </a:xfrm>
            <a:prstGeom prst="rect">
              <a:avLst/>
            </a:prstGeom>
            <a:noFill/>
            <a:ln w="9525">
              <a:noFill/>
              <a:miter lim="800000"/>
              <a:headEnd/>
              <a:tailEnd/>
            </a:ln>
          </p:spPr>
          <p:txBody>
            <a:bodyPr wrap="none" lIns="0" tIns="0" rIns="0" bIns="0">
              <a:spAutoFit/>
            </a:bodyPr>
            <a:lstStyle/>
            <a:p>
              <a:r>
                <a:rPr lang="en-US" sz="2400">
                  <a:latin typeface="Times" pitchFamily="80" charset="0"/>
                </a:rPr>
                <a:t>+</a:t>
              </a:r>
              <a:endParaRPr lang="en-US" sz="2400">
                <a:latin typeface="Times New Roman" pitchFamily="18" charset="0"/>
              </a:endParaRPr>
            </a:p>
          </p:txBody>
        </p:sp>
        <p:sp>
          <p:nvSpPr>
            <p:cNvPr id="56355" name="Rectangle 62"/>
            <p:cNvSpPr>
              <a:spLocks noChangeArrowheads="1"/>
            </p:cNvSpPr>
            <p:nvPr/>
          </p:nvSpPr>
          <p:spPr bwMode="auto">
            <a:xfrm>
              <a:off x="3441" y="3489"/>
              <a:ext cx="95" cy="230"/>
            </a:xfrm>
            <a:prstGeom prst="rect">
              <a:avLst/>
            </a:prstGeom>
            <a:noFill/>
            <a:ln w="9525">
              <a:noFill/>
              <a:miter lim="800000"/>
              <a:headEnd/>
              <a:tailEnd/>
            </a:ln>
          </p:spPr>
          <p:txBody>
            <a:bodyPr wrap="none" lIns="0" tIns="0" rIns="0" bIns="0">
              <a:spAutoFit/>
            </a:bodyPr>
            <a:lstStyle/>
            <a:p>
              <a:r>
                <a:rPr lang="en-US" sz="2400">
                  <a:latin typeface="Symbol" pitchFamily="18" charset="2"/>
                </a:rPr>
                <a:t>d</a:t>
              </a:r>
              <a:endParaRPr lang="en-US" sz="2400">
                <a:latin typeface="Times New Roman" pitchFamily="18" charset="0"/>
              </a:endParaRPr>
            </a:p>
          </p:txBody>
        </p:sp>
      </p:grpSp>
      <p:grpSp>
        <p:nvGrpSpPr>
          <p:cNvPr id="56346" name="Group 66"/>
          <p:cNvGrpSpPr>
            <a:grpSpLocks/>
          </p:cNvGrpSpPr>
          <p:nvPr/>
        </p:nvGrpSpPr>
        <p:grpSpPr bwMode="auto">
          <a:xfrm>
            <a:off x="1395413" y="5426075"/>
            <a:ext cx="354012" cy="403225"/>
            <a:chOff x="879" y="3418"/>
            <a:chExt cx="223" cy="254"/>
          </a:xfrm>
        </p:grpSpPr>
        <p:sp>
          <p:nvSpPr>
            <p:cNvPr id="56352" name="Rectangle 64"/>
            <p:cNvSpPr>
              <a:spLocks noChangeArrowheads="1"/>
            </p:cNvSpPr>
            <p:nvPr/>
          </p:nvSpPr>
          <p:spPr bwMode="auto">
            <a:xfrm>
              <a:off x="879" y="3442"/>
              <a:ext cx="109" cy="230"/>
            </a:xfrm>
            <a:prstGeom prst="rect">
              <a:avLst/>
            </a:prstGeom>
            <a:noFill/>
            <a:ln w="9525">
              <a:noFill/>
              <a:miter lim="800000"/>
              <a:headEnd/>
              <a:tailEnd/>
            </a:ln>
          </p:spPr>
          <p:txBody>
            <a:bodyPr wrap="none" lIns="0" tIns="0" rIns="0" bIns="0">
              <a:spAutoFit/>
            </a:bodyPr>
            <a:lstStyle/>
            <a:p>
              <a:r>
                <a:rPr lang="en-US" sz="2400">
                  <a:latin typeface="Times" pitchFamily="80" charset="0"/>
                </a:rPr>
                <a:t>+</a:t>
              </a:r>
              <a:endParaRPr lang="en-US" sz="2400">
                <a:latin typeface="Times New Roman" pitchFamily="18" charset="0"/>
              </a:endParaRPr>
            </a:p>
          </p:txBody>
        </p:sp>
        <p:sp>
          <p:nvSpPr>
            <p:cNvPr id="56353" name="Rectangle 65"/>
            <p:cNvSpPr>
              <a:spLocks noChangeArrowheads="1"/>
            </p:cNvSpPr>
            <p:nvPr/>
          </p:nvSpPr>
          <p:spPr bwMode="auto">
            <a:xfrm>
              <a:off x="1007" y="3418"/>
              <a:ext cx="95" cy="230"/>
            </a:xfrm>
            <a:prstGeom prst="rect">
              <a:avLst/>
            </a:prstGeom>
            <a:noFill/>
            <a:ln w="9525">
              <a:noFill/>
              <a:miter lim="800000"/>
              <a:headEnd/>
              <a:tailEnd/>
            </a:ln>
          </p:spPr>
          <p:txBody>
            <a:bodyPr wrap="none" lIns="0" tIns="0" rIns="0" bIns="0">
              <a:spAutoFit/>
            </a:bodyPr>
            <a:lstStyle/>
            <a:p>
              <a:r>
                <a:rPr lang="en-US" sz="2400">
                  <a:latin typeface="Symbol" pitchFamily="18" charset="2"/>
                </a:rPr>
                <a:t>d</a:t>
              </a:r>
              <a:endParaRPr lang="en-US" sz="2400">
                <a:latin typeface="Times New Roman" pitchFamily="18" charset="0"/>
              </a:endParaRPr>
            </a:p>
          </p:txBody>
        </p:sp>
      </p:grpSp>
      <p:grpSp>
        <p:nvGrpSpPr>
          <p:cNvPr id="56347" name="Group 69"/>
          <p:cNvGrpSpPr>
            <a:grpSpLocks/>
          </p:cNvGrpSpPr>
          <p:nvPr/>
        </p:nvGrpSpPr>
        <p:grpSpPr bwMode="auto">
          <a:xfrm>
            <a:off x="762000" y="4754563"/>
            <a:ext cx="277813" cy="403225"/>
            <a:chOff x="480" y="2995"/>
            <a:chExt cx="175" cy="254"/>
          </a:xfrm>
        </p:grpSpPr>
        <p:sp>
          <p:nvSpPr>
            <p:cNvPr id="56350" name="Rectangle 67"/>
            <p:cNvSpPr>
              <a:spLocks noChangeArrowheads="1"/>
            </p:cNvSpPr>
            <p:nvPr/>
          </p:nvSpPr>
          <p:spPr bwMode="auto">
            <a:xfrm>
              <a:off x="480" y="3019"/>
              <a:ext cx="64" cy="230"/>
            </a:xfrm>
            <a:prstGeom prst="rect">
              <a:avLst/>
            </a:prstGeom>
            <a:noFill/>
            <a:ln w="9525">
              <a:noFill/>
              <a:miter lim="800000"/>
              <a:headEnd/>
              <a:tailEnd/>
            </a:ln>
          </p:spPr>
          <p:txBody>
            <a:bodyPr wrap="none" lIns="0" tIns="0" rIns="0" bIns="0">
              <a:spAutoFit/>
            </a:bodyPr>
            <a:lstStyle/>
            <a:p>
              <a:r>
                <a:rPr lang="en-US" sz="2400">
                  <a:latin typeface="Times" pitchFamily="80" charset="0"/>
                </a:rPr>
                <a:t>-</a:t>
              </a:r>
              <a:endParaRPr lang="en-US" sz="2400">
                <a:latin typeface="Times New Roman" pitchFamily="18" charset="0"/>
              </a:endParaRPr>
            </a:p>
          </p:txBody>
        </p:sp>
        <p:sp>
          <p:nvSpPr>
            <p:cNvPr id="56351" name="Rectangle 68"/>
            <p:cNvSpPr>
              <a:spLocks noChangeArrowheads="1"/>
            </p:cNvSpPr>
            <p:nvPr/>
          </p:nvSpPr>
          <p:spPr bwMode="auto">
            <a:xfrm>
              <a:off x="560" y="2995"/>
              <a:ext cx="95" cy="230"/>
            </a:xfrm>
            <a:prstGeom prst="rect">
              <a:avLst/>
            </a:prstGeom>
            <a:noFill/>
            <a:ln w="9525">
              <a:noFill/>
              <a:miter lim="800000"/>
              <a:headEnd/>
              <a:tailEnd/>
            </a:ln>
          </p:spPr>
          <p:txBody>
            <a:bodyPr wrap="none" lIns="0" tIns="0" rIns="0" bIns="0">
              <a:spAutoFit/>
            </a:bodyPr>
            <a:lstStyle/>
            <a:p>
              <a:r>
                <a:rPr lang="en-US" sz="2400">
                  <a:latin typeface="Symbol" pitchFamily="18" charset="2"/>
                </a:rPr>
                <a:t>d</a:t>
              </a:r>
              <a:endParaRPr lang="en-US" sz="2400">
                <a:latin typeface="Times New Roman" pitchFamily="18" charset="0"/>
              </a:endParaRPr>
            </a:p>
          </p:txBody>
        </p:sp>
      </p:grpSp>
      <p:sp>
        <p:nvSpPr>
          <p:cNvPr id="56348" name="Rectangle 70"/>
          <p:cNvSpPr>
            <a:spLocks noChangeArrowheads="1"/>
          </p:cNvSpPr>
          <p:nvPr/>
        </p:nvSpPr>
        <p:spPr bwMode="auto">
          <a:xfrm>
            <a:off x="1103313" y="3870325"/>
            <a:ext cx="339725" cy="365125"/>
          </a:xfrm>
          <a:prstGeom prst="rect">
            <a:avLst/>
          </a:prstGeom>
          <a:noFill/>
          <a:ln w="9525">
            <a:noFill/>
            <a:miter lim="800000"/>
            <a:headEnd/>
            <a:tailEnd/>
          </a:ln>
        </p:spPr>
        <p:txBody>
          <a:bodyPr wrap="none" lIns="0" tIns="0" rIns="0" bIns="0">
            <a:spAutoFit/>
          </a:bodyPr>
          <a:lstStyle/>
          <a:p>
            <a:r>
              <a:rPr lang="en-US" sz="2400">
                <a:latin typeface="Times" pitchFamily="80" charset="0"/>
              </a:rPr>
              <a:t>I-I</a:t>
            </a:r>
            <a:endParaRPr lang="en-US" sz="2400">
              <a:latin typeface="Times New Roman" pitchFamily="18" charset="0"/>
            </a:endParaRPr>
          </a:p>
        </p:txBody>
      </p:sp>
      <p:sp>
        <p:nvSpPr>
          <p:cNvPr id="56349" name="Rectangle 71"/>
          <p:cNvSpPr>
            <a:spLocks noChangeArrowheads="1"/>
          </p:cNvSpPr>
          <p:nvPr/>
        </p:nvSpPr>
        <p:spPr bwMode="auto">
          <a:xfrm>
            <a:off x="685800" y="5181600"/>
            <a:ext cx="304800" cy="365125"/>
          </a:xfrm>
          <a:prstGeom prst="rect">
            <a:avLst/>
          </a:prstGeom>
          <a:noFill/>
          <a:ln w="9525">
            <a:noFill/>
            <a:miter lim="800000"/>
            <a:headEnd/>
            <a:tailEnd/>
          </a:ln>
        </p:spPr>
        <p:txBody>
          <a:bodyPr lIns="0" tIns="0" rIns="0" bIns="0">
            <a:spAutoFit/>
          </a:bodyPr>
          <a:lstStyle/>
          <a:p>
            <a:r>
              <a:rPr lang="en-US" sz="2400">
                <a:latin typeface="Times" pitchFamily="80" charset="0"/>
              </a:rPr>
              <a:t>R</a:t>
            </a:r>
            <a:endParaRPr lang="en-US" sz="2400">
              <a:latin typeface="Times New Roman"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wipe(left)">
                                      <p:cBhvr>
                                        <p:cTn id="7" dur="500"/>
                                        <p:tgtEl>
                                          <p:spTgt spid="366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6595">
                                            <p:txEl>
                                              <p:pRg st="1" end="1"/>
                                            </p:txEl>
                                          </p:spTgt>
                                        </p:tgtEl>
                                        <p:attrNameLst>
                                          <p:attrName>style.visibility</p:attrName>
                                        </p:attrNameLst>
                                      </p:cBhvr>
                                      <p:to>
                                        <p:strVal val="visible"/>
                                      </p:to>
                                    </p:set>
                                    <p:animEffect transition="in" filter="wipe(left)">
                                      <p:cBhvr>
                                        <p:cTn id="12" dur="500"/>
                                        <p:tgtEl>
                                          <p:spTgt spid="366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6597"/>
                                        </p:tgtEl>
                                        <p:attrNameLst>
                                          <p:attrName>style.visibility</p:attrName>
                                        </p:attrNameLst>
                                      </p:cBhvr>
                                      <p:to>
                                        <p:strVal val="visible"/>
                                      </p:to>
                                    </p:set>
                                    <p:animEffect transition="in" filter="wipe(left)">
                                      <p:cBhvr>
                                        <p:cTn id="17" dur="500"/>
                                        <p:tgtEl>
                                          <p:spTgt spid="3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bldLvl="5" autoUpdateAnimBg="0"/>
      <p:bldP spid="36659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7" name="Rectangle 3"/>
          <p:cNvSpPr>
            <a:spLocks noGrp="1" noChangeArrowheads="1"/>
          </p:cNvSpPr>
          <p:nvPr>
            <p:ph type="body" idx="1"/>
          </p:nvPr>
        </p:nvSpPr>
        <p:spPr>
          <a:xfrm>
            <a:off x="1271588" y="2133600"/>
            <a:ext cx="6742112" cy="2133600"/>
          </a:xfrm>
        </p:spPr>
        <p:txBody>
          <a:bodyPr/>
          <a:lstStyle/>
          <a:p>
            <a:pPr algn="ctr">
              <a:buFontTx/>
              <a:buNone/>
              <a:defRPr/>
            </a:pPr>
            <a:r>
              <a:rPr lang="en-US" sz="3200" smtClean="0">
                <a:effectLst>
                  <a:outerShdw blurRad="38100" dist="38100" dir="2700000" algn="tl">
                    <a:srgbClr val="FFFFFF"/>
                  </a:outerShdw>
                </a:effectLst>
              </a:rPr>
              <a:t>  </a:t>
            </a:r>
            <a:r>
              <a:rPr lang="en-US" sz="3200" b="0" smtClean="0">
                <a:effectLst>
                  <a:outerShdw blurRad="38100" dist="38100" dir="2700000" algn="tl">
                    <a:srgbClr val="FFFFFF"/>
                  </a:outerShdw>
                </a:effectLst>
              </a:rPr>
              <a:t>Water induces a dipole in nonpolar O</a:t>
            </a:r>
            <a:r>
              <a:rPr lang="en-US" sz="3200" b="0" baseline="-25000" smtClean="0">
                <a:effectLst>
                  <a:outerShdw blurRad="38100" dist="38100" dir="2700000" algn="tl">
                    <a:srgbClr val="FFFFFF"/>
                  </a:outerShdw>
                </a:effectLst>
              </a:rPr>
              <a:t>2</a:t>
            </a:r>
            <a:r>
              <a:rPr lang="en-US" sz="3200" b="0" smtClean="0">
                <a:effectLst>
                  <a:outerShdw blurRad="38100" dist="38100" dir="2700000" algn="tl">
                    <a:srgbClr val="FFFFFF"/>
                  </a:outerShdw>
                </a:effectLst>
              </a:rPr>
              <a:t> molecules, and consequently O</a:t>
            </a:r>
            <a:r>
              <a:rPr lang="en-US" sz="3200" b="0" baseline="-25000" smtClean="0">
                <a:effectLst>
                  <a:outerShdw blurRad="38100" dist="38100" dir="2700000" algn="tl">
                    <a:srgbClr val="FFFFFF"/>
                  </a:outerShdw>
                </a:effectLst>
              </a:rPr>
              <a:t>2</a:t>
            </a:r>
            <a:r>
              <a:rPr lang="en-US" sz="3200" b="0" smtClean="0">
                <a:effectLst>
                  <a:outerShdw blurRad="38100" dist="38100" dir="2700000" algn="tl">
                    <a:srgbClr val="FFFFFF"/>
                  </a:outerShdw>
                </a:effectLst>
              </a:rPr>
              <a:t> can dissolve in water.</a:t>
            </a:r>
            <a:endParaRPr lang="en-US" b="0" smtClean="0">
              <a:effectLst>
                <a:outerShdw blurRad="38100" dist="38100" dir="2700000" algn="tl">
                  <a:srgbClr val="FFFFFF"/>
                </a:outerShdw>
              </a:effectLst>
            </a:endParaRPr>
          </a:p>
        </p:txBody>
      </p:sp>
      <p:sp>
        <p:nvSpPr>
          <p:cNvPr id="344070" name="Rectangle 6"/>
          <p:cNvSpPr>
            <a:spLocks noGrp="1" noChangeArrowheads="1"/>
          </p:cNvSpPr>
          <p:nvPr>
            <p:ph type="title"/>
          </p:nvPr>
        </p:nvSpPr>
        <p:spPr>
          <a:xfrm>
            <a:off x="1271588" y="304800"/>
            <a:ext cx="6461125" cy="1066800"/>
          </a:xfrm>
          <a:effectLst>
            <a:outerShdw dist="35921" dir="2700000" algn="ctr" rotWithShape="0">
              <a:schemeClr val="bg2"/>
            </a:outerShdw>
          </a:effectLst>
        </p:spPr>
        <p:txBody>
          <a:bodyPr/>
          <a:lstStyle/>
          <a:p>
            <a:pPr>
              <a:defRPr/>
            </a:pPr>
            <a:r>
              <a:rPr lang="en-US" b="0" smtClean="0">
                <a:solidFill>
                  <a:schemeClr val="tx1"/>
                </a:solidFill>
              </a:rPr>
              <a:t>FORCES INVOLVING INDUCED DIPOLES</a:t>
            </a:r>
          </a:p>
        </p:txBody>
      </p:sp>
      <p:pic>
        <p:nvPicPr>
          <p:cNvPr id="344073" name="13M05AN2.AVI">
            <a:hlinkClick r:id="" action="ppaction://media"/>
          </p:cNvPr>
          <p:cNvPicPr>
            <a:picLocks noRot="1" noChangeAspect="1" noChangeArrowheads="1"/>
          </p:cNvPicPr>
          <p:nvPr>
            <a:videoFile r:link="rId1"/>
          </p:nvPr>
        </p:nvPicPr>
        <p:blipFill>
          <a:blip r:embed="rId4" cstate="print"/>
          <a:srcRect/>
          <a:stretch>
            <a:fillRect/>
          </a:stretch>
        </p:blipFill>
        <p:spPr bwMode="auto">
          <a:xfrm>
            <a:off x="609600" y="3657600"/>
            <a:ext cx="8229600" cy="22987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wipe(up)">
                                      <p:cBhvr>
                                        <p:cTn id="7" dur="500"/>
                                        <p:tgtEl>
                                          <p:spTgt spid="344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4407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44073"/>
                                        </p:tgtEl>
                                      </p:cBhvr>
                                    </p:cmd>
                                  </p:childTnLst>
                                </p:cTn>
                              </p:par>
                            </p:childTnLst>
                          </p:cTn>
                        </p:par>
                      </p:childTnLst>
                    </p:cTn>
                  </p:par>
                </p:childTnLst>
              </p:cTn>
              <p:nextCondLst>
                <p:cond evt="onClick" delay="0">
                  <p:tgtEl>
                    <p:spTgt spid="344073"/>
                  </p:tgtEl>
                </p:cond>
              </p:nextCondLst>
            </p:seq>
            <p:video>
              <p:cMediaNode>
                <p:cTn id="13" fill="hold" display="0">
                  <p:stCondLst>
                    <p:cond delay="indefinite"/>
                  </p:stCondLst>
                  <p:endCondLst>
                    <p:cond evt="onNext" delay="0">
                      <p:tgtEl>
                        <p:sldTgt/>
                      </p:tgtEl>
                    </p:cond>
                    <p:cond evt="onPrev" delay="0">
                      <p:tgtEl>
                        <p:sldTgt/>
                      </p:tgtEl>
                    </p:cond>
                  </p:endCondLst>
                </p:cTn>
                <p:tgtEl>
                  <p:spTgt spid="344073"/>
                </p:tgtEl>
              </p:cMediaNode>
            </p:video>
          </p:childTnLst>
        </p:cTn>
      </p:par>
    </p:tnLst>
    <p:bldLst>
      <p:bldP spid="344067" grpId="0" build="p" bldLvl="5"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8" name="Rectangle 6"/>
          <p:cNvSpPr>
            <a:spLocks noGrp="1" noChangeArrowheads="1"/>
          </p:cNvSpPr>
          <p:nvPr>
            <p:ph type="title"/>
          </p:nvPr>
        </p:nvSpPr>
        <p:spPr>
          <a:xfrm>
            <a:off x="1143000" y="304800"/>
            <a:ext cx="6705600" cy="1066800"/>
          </a:xfrm>
          <a:effectLst>
            <a:outerShdw dist="35921" dir="2700000" algn="ctr" rotWithShape="0">
              <a:schemeClr val="bg2"/>
            </a:outerShdw>
          </a:effectLst>
        </p:spPr>
        <p:txBody>
          <a:bodyPr/>
          <a:lstStyle/>
          <a:p>
            <a:pPr>
              <a:defRPr/>
            </a:pPr>
            <a:r>
              <a:rPr lang="en-US" b="0" smtClean="0">
                <a:solidFill>
                  <a:schemeClr val="tx1"/>
                </a:solidFill>
              </a:rPr>
              <a:t>FORCES INVOLVING INDUCED DIPOLES</a:t>
            </a:r>
          </a:p>
        </p:txBody>
      </p:sp>
      <p:pic>
        <p:nvPicPr>
          <p:cNvPr id="58371" name="Picture 8" descr="KO13_13"/>
          <p:cNvPicPr>
            <a:picLocks noChangeAspect="1" noChangeArrowheads="1"/>
          </p:cNvPicPr>
          <p:nvPr/>
        </p:nvPicPr>
        <p:blipFill>
          <a:blip r:embed="rId3" cstate="print"/>
          <a:srcRect t="42157" b="25163"/>
          <a:stretch>
            <a:fillRect/>
          </a:stretch>
        </p:blipFill>
        <p:spPr bwMode="auto">
          <a:xfrm>
            <a:off x="152400" y="2209800"/>
            <a:ext cx="8839200" cy="2232025"/>
          </a:xfrm>
          <a:prstGeom prst="rect">
            <a:avLst/>
          </a:prstGeom>
          <a:noFill/>
          <a:ln w="9525">
            <a:noFill/>
            <a:miter lim="800000"/>
            <a:headEnd/>
            <a:tailEnd/>
          </a:ln>
        </p:spPr>
      </p:pic>
      <p:sp>
        <p:nvSpPr>
          <p:cNvPr id="346121" name="Text Box 9"/>
          <p:cNvSpPr txBox="1">
            <a:spLocks noChangeArrowheads="1"/>
          </p:cNvSpPr>
          <p:nvPr/>
        </p:nvSpPr>
        <p:spPr bwMode="auto">
          <a:xfrm>
            <a:off x="3581400" y="5105400"/>
            <a:ext cx="2819400" cy="457200"/>
          </a:xfrm>
          <a:prstGeom prst="rect">
            <a:avLst/>
          </a:prstGeom>
          <a:noFill/>
          <a:ln w="12700">
            <a:noFill/>
            <a:miter lim="800000"/>
            <a:headEnd/>
            <a:tailEnd/>
          </a:ln>
          <a:effectLst/>
        </p:spPr>
        <p:txBody>
          <a:bodyPr>
            <a:spAutoFit/>
          </a:bodyPr>
          <a:lstStyle/>
          <a:p>
            <a:pPr>
              <a:spcBef>
                <a:spcPct val="50000"/>
              </a:spcBef>
              <a:defRPr/>
            </a:pPr>
            <a:r>
              <a:rPr lang="en-US" sz="2400">
                <a:effectLst>
                  <a:outerShdw blurRad="38100" dist="38100" dir="2700000" algn="tl">
                    <a:srgbClr val="FFFFFF"/>
                  </a:outerShdw>
                </a:effectLst>
              </a:rPr>
              <a:t>Figure 13.13</a:t>
            </a:r>
          </a:p>
        </p:txBody>
      </p:sp>
    </p:spTree>
  </p:cSld>
  <p:clrMapOvr>
    <a:masterClrMapping/>
  </p:clrMapOvr>
  <p:transition>
    <p:blinds dir="vert"/>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050"/>
          <p:cNvSpPr>
            <a:spLocks noGrp="1" noChangeArrowheads="1"/>
          </p:cNvSpPr>
          <p:nvPr>
            <p:ph type="body" idx="1"/>
          </p:nvPr>
        </p:nvSpPr>
        <p:spPr>
          <a:xfrm>
            <a:off x="1600200" y="1905000"/>
            <a:ext cx="5867400" cy="1219200"/>
          </a:xfrm>
        </p:spPr>
        <p:txBody>
          <a:bodyPr/>
          <a:lstStyle/>
          <a:p>
            <a:pPr>
              <a:buFontTx/>
              <a:buNone/>
              <a:defRPr/>
            </a:pPr>
            <a:r>
              <a:rPr lang="en-US" sz="2400" smtClean="0">
                <a:effectLst>
                  <a:outerShdw blurRad="38100" dist="38100" dir="2700000" algn="tl">
                    <a:srgbClr val="FFFFFF"/>
                  </a:outerShdw>
                </a:effectLst>
              </a:rPr>
              <a:t>   </a:t>
            </a:r>
            <a:r>
              <a:rPr lang="en-US" b="0" smtClean="0">
                <a:effectLst>
                  <a:outerShdw blurRad="38100" dist="38100" dir="2700000" algn="tl">
                    <a:srgbClr val="FFFFFF"/>
                  </a:outerShdw>
                </a:effectLst>
              </a:rPr>
              <a:t>Formation of a dipole in two nonpolar I</a:t>
            </a:r>
            <a:r>
              <a:rPr lang="en-US" b="0" baseline="-25000" smtClean="0">
                <a:effectLst>
                  <a:outerShdw blurRad="38100" dist="38100" dir="2700000" algn="tl">
                    <a:srgbClr val="FFFFFF"/>
                  </a:outerShdw>
                </a:effectLst>
              </a:rPr>
              <a:t>2</a:t>
            </a:r>
            <a:r>
              <a:rPr lang="en-US" b="0" smtClean="0">
                <a:effectLst>
                  <a:outerShdw blurRad="38100" dist="38100" dir="2700000" algn="tl">
                    <a:srgbClr val="FFFFFF"/>
                  </a:outerShdw>
                </a:effectLst>
              </a:rPr>
              <a:t> molecules.</a:t>
            </a:r>
          </a:p>
        </p:txBody>
      </p:sp>
      <p:sp>
        <p:nvSpPr>
          <p:cNvPr id="368644" name="Rectangle 2052"/>
          <p:cNvSpPr>
            <a:spLocks noGrp="1" noChangeArrowheads="1"/>
          </p:cNvSpPr>
          <p:nvPr>
            <p:ph type="title"/>
          </p:nvPr>
        </p:nvSpPr>
        <p:spPr>
          <a:xfrm>
            <a:off x="1201738" y="381000"/>
            <a:ext cx="6389687" cy="1066800"/>
          </a:xfrm>
          <a:effectLst>
            <a:outerShdw dist="35921" dir="2700000" algn="ctr" rotWithShape="0">
              <a:schemeClr val="bg2"/>
            </a:outerShdw>
          </a:effectLst>
        </p:spPr>
        <p:txBody>
          <a:bodyPr/>
          <a:lstStyle/>
          <a:p>
            <a:pPr>
              <a:defRPr/>
            </a:pPr>
            <a:r>
              <a:rPr lang="en-US" b="0" smtClean="0">
                <a:solidFill>
                  <a:schemeClr val="tx1"/>
                </a:solidFill>
              </a:rPr>
              <a:t>FORCES INVOLVING INDUCED DIPOLES</a:t>
            </a:r>
          </a:p>
        </p:txBody>
      </p:sp>
      <p:pic>
        <p:nvPicPr>
          <p:cNvPr id="368647" name="13M05AN3.AVI">
            <a:hlinkClick r:id="" action="ppaction://media"/>
          </p:cNvPr>
          <p:cNvPicPr>
            <a:picLocks noRot="1" noChangeAspect="1" noChangeArrowheads="1"/>
          </p:cNvPicPr>
          <p:nvPr>
            <a:videoFile r:link="rId1"/>
          </p:nvPr>
        </p:nvPicPr>
        <p:blipFill>
          <a:blip r:embed="rId4" cstate="print"/>
          <a:srcRect/>
          <a:stretch>
            <a:fillRect/>
          </a:stretch>
        </p:blipFill>
        <p:spPr bwMode="auto">
          <a:xfrm>
            <a:off x="304800" y="3067050"/>
            <a:ext cx="8534400" cy="2386013"/>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642">
                                            <p:txEl>
                                              <p:pRg st="0" end="0"/>
                                            </p:txEl>
                                          </p:spTgt>
                                        </p:tgtEl>
                                        <p:attrNameLst>
                                          <p:attrName>style.visibility</p:attrName>
                                        </p:attrNameLst>
                                      </p:cBhvr>
                                      <p:to>
                                        <p:strVal val="visible"/>
                                      </p:to>
                                    </p:set>
                                    <p:animEffect transition="in" filter="wipe(up)">
                                      <p:cBhvr>
                                        <p:cTn id="7" dur="500"/>
                                        <p:tgtEl>
                                          <p:spTgt spid="368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6864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68647"/>
                                        </p:tgtEl>
                                      </p:cBhvr>
                                    </p:cmd>
                                  </p:childTnLst>
                                </p:cTn>
                              </p:par>
                            </p:childTnLst>
                          </p:cTn>
                        </p:par>
                      </p:childTnLst>
                    </p:cTn>
                  </p:par>
                </p:childTnLst>
              </p:cTn>
              <p:nextCondLst>
                <p:cond evt="onClick" delay="0">
                  <p:tgtEl>
                    <p:spTgt spid="368647"/>
                  </p:tgtEl>
                </p:cond>
              </p:nextCondLst>
            </p:seq>
            <p:video>
              <p:cMediaNode>
                <p:cTn id="13" fill="hold" display="0">
                  <p:stCondLst>
                    <p:cond delay="indefinite"/>
                  </p:stCondLst>
                  <p:endCondLst>
                    <p:cond evt="onNext" delay="0">
                      <p:tgtEl>
                        <p:sldTgt/>
                      </p:tgtEl>
                    </p:cond>
                    <p:cond evt="onPrev" delay="0">
                      <p:tgtEl>
                        <p:sldTgt/>
                      </p:tgtEl>
                    </p:cond>
                  </p:endCondLst>
                </p:cTn>
                <p:tgtEl>
                  <p:spTgt spid="368647"/>
                </p:tgtEl>
              </p:cMediaNode>
            </p:video>
          </p:childTnLst>
        </p:cTn>
      </p:par>
    </p:tnLst>
    <p:bldLst>
      <p:bldP spid="368642" grpId="0" build="p" bldLvl="5"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2051"/>
          <p:cNvSpPr>
            <a:spLocks noGrp="1" noChangeArrowheads="1"/>
          </p:cNvSpPr>
          <p:nvPr>
            <p:ph type="body" idx="1"/>
          </p:nvPr>
        </p:nvSpPr>
        <p:spPr>
          <a:xfrm>
            <a:off x="1219200" y="1295400"/>
            <a:ext cx="6858000" cy="1905000"/>
          </a:xfrm>
        </p:spPr>
        <p:txBody>
          <a:bodyPr/>
          <a:lstStyle/>
          <a:p>
            <a:pPr algn="ctr">
              <a:buFontTx/>
              <a:buNone/>
              <a:defRPr/>
            </a:pPr>
            <a:r>
              <a:rPr lang="en-US" sz="3200" smtClean="0">
                <a:effectLst>
                  <a:outerShdw blurRad="38100" dist="38100" dir="2700000" algn="tl">
                    <a:srgbClr val="FFFFFF"/>
                  </a:outerShdw>
                </a:effectLst>
              </a:rPr>
              <a:t>  </a:t>
            </a:r>
            <a:r>
              <a:rPr lang="en-US" smtClean="0">
                <a:effectLst>
                  <a:outerShdw blurRad="38100" dist="38100" dir="2700000" algn="tl">
                    <a:srgbClr val="FFFFFF"/>
                  </a:outerShdw>
                </a:effectLst>
              </a:rPr>
              <a:t>The induced forces between I</a:t>
            </a:r>
            <a:r>
              <a:rPr lang="en-US" baseline="-25000" smtClean="0">
                <a:effectLst>
                  <a:outerShdw blurRad="38100" dist="38100" dir="2700000" algn="tl">
                    <a:srgbClr val="FFFFFF"/>
                  </a:outerShdw>
                </a:effectLst>
              </a:rPr>
              <a:t>2</a:t>
            </a:r>
            <a:r>
              <a:rPr lang="en-US" smtClean="0">
                <a:effectLst>
                  <a:outerShdw blurRad="38100" dist="38100" dir="2700000" algn="tl">
                    <a:srgbClr val="FFFFFF"/>
                  </a:outerShdw>
                </a:effectLst>
              </a:rPr>
              <a:t> molecules are very weak, so solid I</a:t>
            </a:r>
            <a:r>
              <a:rPr lang="en-US" baseline="-25000" smtClean="0">
                <a:effectLst>
                  <a:outerShdw blurRad="38100" dist="38100" dir="2700000" algn="tl">
                    <a:srgbClr val="FFFFFF"/>
                  </a:outerShdw>
                </a:effectLst>
              </a:rPr>
              <a:t>2</a:t>
            </a:r>
            <a:r>
              <a:rPr lang="en-US" smtClean="0">
                <a:effectLst>
                  <a:outerShdw blurRad="38100" dist="38100" dir="2700000" algn="tl">
                    <a:srgbClr val="FFFFFF"/>
                  </a:outerShdw>
                </a:effectLst>
              </a:rPr>
              <a:t> sublimes (goes from a solid to gaseous molecules).</a:t>
            </a:r>
          </a:p>
        </p:txBody>
      </p:sp>
      <p:sp>
        <p:nvSpPr>
          <p:cNvPr id="348166" name="Rectangle 2054"/>
          <p:cNvSpPr>
            <a:spLocks noGrp="1" noChangeArrowheads="1"/>
          </p:cNvSpPr>
          <p:nvPr>
            <p:ph type="title"/>
          </p:nvPr>
        </p:nvSpPr>
        <p:spPr>
          <a:xfrm>
            <a:off x="381000" y="228600"/>
            <a:ext cx="8458200" cy="1066800"/>
          </a:xfrm>
          <a:effectLst>
            <a:outerShdw dist="35921" dir="2700000" algn="ctr" rotWithShape="0">
              <a:schemeClr val="bg2"/>
            </a:outerShdw>
          </a:effectLst>
        </p:spPr>
        <p:txBody>
          <a:bodyPr/>
          <a:lstStyle/>
          <a:p>
            <a:pPr>
              <a:defRPr/>
            </a:pPr>
            <a:r>
              <a:rPr lang="en-US" sz="3200" b="0" smtClean="0">
                <a:solidFill>
                  <a:schemeClr val="tx1"/>
                </a:solidFill>
              </a:rPr>
              <a:t>FORCES INVOLVING </a:t>
            </a:r>
            <a:br>
              <a:rPr lang="en-US" sz="3200" b="0" smtClean="0">
                <a:solidFill>
                  <a:schemeClr val="tx1"/>
                </a:solidFill>
              </a:rPr>
            </a:br>
            <a:r>
              <a:rPr lang="en-US" sz="3200" b="0" smtClean="0">
                <a:solidFill>
                  <a:schemeClr val="tx1"/>
                </a:solidFill>
              </a:rPr>
              <a:t>INDUCED DIPOLES</a:t>
            </a:r>
          </a:p>
        </p:txBody>
      </p:sp>
      <p:pic>
        <p:nvPicPr>
          <p:cNvPr id="348169" name="13M05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3048000" y="2971800"/>
            <a:ext cx="3235325" cy="37338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34816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48169"/>
                                        </p:tgtEl>
                                      </p:cBhvr>
                                    </p:cmd>
                                  </p:childTnLst>
                                </p:cTn>
                              </p:par>
                            </p:childTnLst>
                          </p:cTn>
                        </p:par>
                      </p:childTnLst>
                    </p:cTn>
                  </p:par>
                </p:childTnLst>
              </p:cTn>
              <p:nextCondLst>
                <p:cond evt="onClick" delay="0">
                  <p:tgtEl>
                    <p:spTgt spid="348169"/>
                  </p:tgtEl>
                </p:cond>
              </p:nextCondLst>
            </p:seq>
            <p:video>
              <p:cMediaNode>
                <p:cTn id="7" fill="hold" display="0">
                  <p:stCondLst>
                    <p:cond delay="indefinite"/>
                  </p:stCondLst>
                  <p:endCondLst>
                    <p:cond evt="onNext" delay="0">
                      <p:tgtEl>
                        <p:sldTgt/>
                      </p:tgtEl>
                    </p:cond>
                    <p:cond evt="onPrev" delay="0">
                      <p:tgtEl>
                        <p:sldTgt/>
                      </p:tgtEl>
                    </p:cond>
                  </p:endCondLst>
                </p:cTn>
                <p:tgtEl>
                  <p:spTgt spid="348169"/>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1" name="Rectangle 3"/>
          <p:cNvSpPr>
            <a:spLocks noGrp="1" noChangeArrowheads="1"/>
          </p:cNvSpPr>
          <p:nvPr>
            <p:ph type="body" idx="1"/>
          </p:nvPr>
        </p:nvSpPr>
        <p:spPr>
          <a:xfrm>
            <a:off x="685800" y="1676400"/>
            <a:ext cx="8001000" cy="4648200"/>
          </a:xfrm>
        </p:spPr>
        <p:txBody>
          <a:bodyPr/>
          <a:lstStyle/>
          <a:p>
            <a:pPr>
              <a:buFontTx/>
              <a:buNone/>
              <a:defRPr/>
            </a:pPr>
            <a:r>
              <a:rPr lang="en-US" smtClean="0">
                <a:effectLst>
                  <a:outerShdw blurRad="38100" dist="38100" dir="2700000" algn="tl">
                    <a:srgbClr val="FFFFFF"/>
                  </a:outerShdw>
                </a:effectLst>
              </a:rPr>
              <a:t>The size of the dipole depends on the tendency to be distorted, polarizability. </a:t>
            </a:r>
          </a:p>
          <a:p>
            <a:pPr>
              <a:buFontTx/>
              <a:buNone/>
              <a:defRPr/>
            </a:pPr>
            <a:r>
              <a:rPr lang="en-US" smtClean="0">
                <a:effectLst>
                  <a:outerShdw blurRad="38100" dist="38100" dir="2700000" algn="tl">
                    <a:srgbClr val="FFFFFF"/>
                  </a:outerShdw>
                </a:effectLst>
              </a:rPr>
              <a:t>Higher molecular weight ---&gt;  					larger induced dipoles</a:t>
            </a:r>
            <a:r>
              <a:rPr lang="en-US" sz="3200" smtClean="0">
                <a:effectLst>
                  <a:outerShdw blurRad="38100" dist="38100" dir="2700000" algn="tl">
                    <a:srgbClr val="FFFFFF"/>
                  </a:outerShdw>
                </a:effectLst>
              </a:rPr>
              <a:t>.</a:t>
            </a:r>
            <a:endParaRPr lang="en-US" sz="3600" smtClean="0">
              <a:effectLst>
                <a:outerShdw blurRad="38100" dist="38100" dir="2700000" algn="tl">
                  <a:srgbClr val="FFFFFF"/>
                </a:outerShdw>
              </a:effectLst>
            </a:endParaRPr>
          </a:p>
          <a:p>
            <a:pPr>
              <a:buFontTx/>
              <a:buNone/>
              <a:defRPr/>
            </a:pPr>
            <a:r>
              <a:rPr lang="en-US" sz="3200" smtClean="0">
                <a:solidFill>
                  <a:srgbClr val="00279F"/>
                </a:solidFill>
                <a:effectLst>
                  <a:outerShdw blurRad="38100" dist="38100" dir="2700000" algn="tl">
                    <a:srgbClr val="000000"/>
                  </a:outerShdw>
                </a:effectLst>
              </a:rPr>
              <a:t> 	</a:t>
            </a:r>
            <a:r>
              <a:rPr lang="en-US" sz="2400" u="sng" smtClean="0">
                <a:effectLst>
                  <a:outerShdw blurRad="38100" dist="38100" dir="2700000" algn="tl">
                    <a:srgbClr val="FFFFFF"/>
                  </a:outerShdw>
                </a:effectLst>
              </a:rPr>
              <a:t>Molecule		</a:t>
            </a:r>
            <a:r>
              <a:rPr lang="en-US" sz="2400" smtClean="0">
                <a:effectLst>
                  <a:outerShdw blurRad="38100" dist="38100" dir="2700000" algn="tl">
                    <a:srgbClr val="FFFFFF"/>
                  </a:outerShdw>
                </a:effectLst>
              </a:rPr>
              <a:t>    		</a:t>
            </a:r>
            <a:r>
              <a:rPr lang="en-US" sz="2400" u="sng" smtClean="0">
                <a:effectLst>
                  <a:outerShdw blurRad="38100" dist="38100" dir="2700000" algn="tl">
                    <a:srgbClr val="FFFFFF"/>
                  </a:outerShdw>
                </a:effectLst>
              </a:rPr>
              <a:t>Boiling Point </a:t>
            </a:r>
            <a:r>
              <a:rPr lang="en-US" sz="2400" smtClean="0">
                <a:effectLst>
                  <a:outerShdw blurRad="38100" dist="38100" dir="2700000" algn="tl">
                    <a:srgbClr val="FFFFFF"/>
                  </a:outerShdw>
                </a:effectLst>
              </a:rPr>
              <a:t>(</a:t>
            </a:r>
            <a:r>
              <a:rPr lang="en-US" sz="2400" baseline="30000" smtClean="0">
                <a:effectLst>
                  <a:outerShdw blurRad="38100" dist="38100" dir="2700000" algn="tl">
                    <a:srgbClr val="FFFFFF"/>
                  </a:outerShdw>
                </a:effectLst>
              </a:rPr>
              <a:t>o</a:t>
            </a:r>
            <a:r>
              <a:rPr lang="en-US" sz="2400" smtClean="0">
                <a:effectLst>
                  <a:outerShdw blurRad="38100" dist="38100" dir="2700000" algn="tl">
                    <a:srgbClr val="FFFFFF"/>
                  </a:outerShdw>
                </a:effectLst>
              </a:rPr>
              <a:t>C)</a:t>
            </a:r>
            <a:endParaRPr lang="en-US" sz="2400" u="sng" smtClean="0">
              <a:effectLst>
                <a:outerShdw blurRad="38100" dist="38100" dir="2700000" algn="tl">
                  <a:srgbClr val="FFFFFF"/>
                </a:outerShdw>
              </a:effectLst>
            </a:endParaRPr>
          </a:p>
          <a:p>
            <a:pPr>
              <a:buFontTx/>
              <a:buNone/>
              <a:defRPr/>
            </a:pPr>
            <a:r>
              <a:rPr lang="en-US" sz="2400" smtClean="0">
                <a:effectLst>
                  <a:outerShdw blurRad="38100" dist="38100" dir="2700000" algn="tl">
                    <a:srgbClr val="FFFFFF"/>
                  </a:outerShdw>
                </a:effectLst>
              </a:rPr>
              <a:t> 	CH</a:t>
            </a:r>
            <a:r>
              <a:rPr lang="en-US" sz="2400" baseline="-25000" smtClean="0">
                <a:effectLst>
                  <a:outerShdw blurRad="38100" dist="38100" dir="2700000" algn="tl">
                    <a:srgbClr val="FFFFFF"/>
                  </a:outerShdw>
                </a:effectLst>
              </a:rPr>
              <a:t>4</a:t>
            </a:r>
            <a:r>
              <a:rPr lang="en-US" sz="2400" smtClean="0">
                <a:effectLst>
                  <a:outerShdw blurRad="38100" dist="38100" dir="2700000" algn="tl">
                    <a:srgbClr val="FFFFFF"/>
                  </a:outerShdw>
                </a:effectLst>
              </a:rPr>
              <a:t> (methane) 		  	- 161.5</a:t>
            </a:r>
          </a:p>
          <a:p>
            <a:pPr>
              <a:buFontTx/>
              <a:buNone/>
              <a:defRPr/>
            </a:pPr>
            <a:r>
              <a:rPr lang="en-US" sz="2400" smtClean="0">
                <a:effectLst>
                  <a:outerShdw blurRad="38100" dist="38100" dir="2700000" algn="tl">
                    <a:srgbClr val="FFFFFF"/>
                  </a:outerShdw>
                </a:effectLst>
              </a:rPr>
              <a:t> 	C</a:t>
            </a:r>
            <a:r>
              <a:rPr lang="en-US" sz="2400" baseline="-25000" smtClean="0">
                <a:effectLst>
                  <a:outerShdw blurRad="38100" dist="38100" dir="2700000" algn="tl">
                    <a:srgbClr val="FFFFFF"/>
                  </a:outerShdw>
                </a:effectLst>
              </a:rPr>
              <a:t>2</a:t>
            </a:r>
            <a:r>
              <a:rPr lang="en-US" sz="2400" smtClean="0">
                <a:effectLst>
                  <a:outerShdw blurRad="38100" dist="38100" dir="2700000" algn="tl">
                    <a:srgbClr val="FFFFFF"/>
                  </a:outerShdw>
                </a:effectLst>
              </a:rPr>
              <a:t>H</a:t>
            </a:r>
            <a:r>
              <a:rPr lang="en-US" sz="2400" baseline="-25000" smtClean="0">
                <a:effectLst>
                  <a:outerShdw blurRad="38100" dist="38100" dir="2700000" algn="tl">
                    <a:srgbClr val="FFFFFF"/>
                  </a:outerShdw>
                </a:effectLst>
              </a:rPr>
              <a:t>6</a:t>
            </a:r>
            <a:r>
              <a:rPr lang="en-US" sz="2400" smtClean="0">
                <a:effectLst>
                  <a:outerShdw blurRad="38100" dist="38100" dir="2700000" algn="tl">
                    <a:srgbClr val="FFFFFF"/>
                  </a:outerShdw>
                </a:effectLst>
              </a:rPr>
              <a:t> (ethane)			  - 88.6 </a:t>
            </a:r>
          </a:p>
          <a:p>
            <a:pPr>
              <a:buFontTx/>
              <a:buNone/>
              <a:defRPr/>
            </a:pPr>
            <a:r>
              <a:rPr lang="en-US" sz="2400" smtClean="0">
                <a:effectLst>
                  <a:outerShdw blurRad="38100" dist="38100" dir="2700000" algn="tl">
                    <a:srgbClr val="FFFFFF"/>
                  </a:outerShdw>
                </a:effectLst>
              </a:rPr>
              <a:t> 	C</a:t>
            </a:r>
            <a:r>
              <a:rPr lang="en-US" sz="2400" baseline="-25000" smtClean="0">
                <a:effectLst>
                  <a:outerShdw blurRad="38100" dist="38100" dir="2700000" algn="tl">
                    <a:srgbClr val="FFFFFF"/>
                  </a:outerShdw>
                </a:effectLst>
              </a:rPr>
              <a:t>3</a:t>
            </a:r>
            <a:r>
              <a:rPr lang="en-US" sz="2400" smtClean="0">
                <a:effectLst>
                  <a:outerShdw blurRad="38100" dist="38100" dir="2700000" algn="tl">
                    <a:srgbClr val="FFFFFF"/>
                  </a:outerShdw>
                </a:effectLst>
              </a:rPr>
              <a:t>H</a:t>
            </a:r>
            <a:r>
              <a:rPr lang="en-US" sz="2400" baseline="-25000" smtClean="0">
                <a:effectLst>
                  <a:outerShdw blurRad="38100" dist="38100" dir="2700000" algn="tl">
                    <a:srgbClr val="FFFFFF"/>
                  </a:outerShdw>
                </a:effectLst>
              </a:rPr>
              <a:t>8</a:t>
            </a:r>
            <a:r>
              <a:rPr lang="en-US" sz="2400" smtClean="0">
                <a:effectLst>
                  <a:outerShdw blurRad="38100" dist="38100" dir="2700000" algn="tl">
                    <a:srgbClr val="FFFFFF"/>
                  </a:outerShdw>
                </a:effectLst>
              </a:rPr>
              <a:t> (propane) 		 	  - 42.1</a:t>
            </a:r>
          </a:p>
          <a:p>
            <a:pPr>
              <a:buFontTx/>
              <a:buNone/>
              <a:defRPr/>
            </a:pPr>
            <a:r>
              <a:rPr lang="en-US" sz="3200" smtClean="0">
                <a:solidFill>
                  <a:srgbClr val="500093"/>
                </a:solidFill>
                <a:effectLst>
                  <a:outerShdw blurRad="38100" dist="38100" dir="2700000" algn="tl">
                    <a:srgbClr val="000000"/>
                  </a:outerShdw>
                </a:effectLst>
              </a:rPr>
              <a:t> 	</a:t>
            </a:r>
            <a:r>
              <a:rPr lang="en-US" sz="2400" smtClean="0">
                <a:effectLst>
                  <a:outerShdw blurRad="38100" dist="38100" dir="2700000" algn="tl">
                    <a:srgbClr val="FFFFFF"/>
                  </a:outerShdw>
                </a:effectLst>
              </a:rPr>
              <a:t>C</a:t>
            </a:r>
            <a:r>
              <a:rPr lang="en-US" sz="2400" baseline="-25000" smtClean="0">
                <a:effectLst>
                  <a:outerShdw blurRad="38100" dist="38100" dir="2700000" algn="tl">
                    <a:srgbClr val="FFFFFF"/>
                  </a:outerShdw>
                </a:effectLst>
              </a:rPr>
              <a:t>4</a:t>
            </a:r>
            <a:r>
              <a:rPr lang="en-US" sz="2400" smtClean="0">
                <a:effectLst>
                  <a:outerShdw blurRad="38100" dist="38100" dir="2700000" algn="tl">
                    <a:srgbClr val="FFFFFF"/>
                  </a:outerShdw>
                </a:effectLst>
              </a:rPr>
              <a:t>H</a:t>
            </a:r>
            <a:r>
              <a:rPr lang="en-US" sz="2400" baseline="-25000" smtClean="0">
                <a:effectLst>
                  <a:outerShdw blurRad="38100" dist="38100" dir="2700000" algn="tl">
                    <a:srgbClr val="FFFFFF"/>
                  </a:outerShdw>
                </a:effectLst>
              </a:rPr>
              <a:t>10</a:t>
            </a:r>
            <a:r>
              <a:rPr lang="en-US" sz="2400" smtClean="0">
                <a:effectLst>
                  <a:outerShdw blurRad="38100" dist="38100" dir="2700000" algn="tl">
                    <a:srgbClr val="FFFFFF"/>
                  </a:outerShdw>
                </a:effectLst>
              </a:rPr>
              <a:t> (butane) 		              - 0.5</a:t>
            </a:r>
          </a:p>
        </p:txBody>
      </p:sp>
      <p:sp>
        <p:nvSpPr>
          <p:cNvPr id="350213" name="Rectangle 5"/>
          <p:cNvSpPr>
            <a:spLocks noGrp="1" noChangeArrowheads="1"/>
          </p:cNvSpPr>
          <p:nvPr>
            <p:ph type="title"/>
          </p:nvPr>
        </p:nvSpPr>
        <p:spPr>
          <a:xfrm>
            <a:off x="533400" y="228600"/>
            <a:ext cx="7924800" cy="1066800"/>
          </a:xfrm>
          <a:effectLst>
            <a:outerShdw dist="35921" dir="2700000" algn="ctr" rotWithShape="0">
              <a:schemeClr val="bg2"/>
            </a:outerShdw>
          </a:effectLst>
        </p:spPr>
        <p:txBody>
          <a:bodyPr/>
          <a:lstStyle/>
          <a:p>
            <a:pPr>
              <a:defRPr/>
            </a:pPr>
            <a:r>
              <a:rPr lang="en-US" sz="3200" smtClean="0">
                <a:solidFill>
                  <a:schemeClr val="tx1"/>
                </a:solidFill>
              </a:rPr>
              <a:t>FORCES INVOLVING </a:t>
            </a:r>
            <a:br>
              <a:rPr lang="en-US" sz="3200" smtClean="0">
                <a:solidFill>
                  <a:schemeClr val="tx1"/>
                </a:solidFill>
              </a:rPr>
            </a:br>
            <a:r>
              <a:rPr lang="en-US" sz="3200" smtClean="0">
                <a:solidFill>
                  <a:schemeClr val="tx1"/>
                </a:solidFill>
              </a:rPr>
              <a:t>INDUCED DIPOLES</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wipe(up)">
                                      <p:cBhvr>
                                        <p:cTn id="7" dur="500"/>
                                        <p:tgtEl>
                                          <p:spTgt spid="350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0211">
                                            <p:txEl>
                                              <p:pRg st="1" end="1"/>
                                            </p:txEl>
                                          </p:spTgt>
                                        </p:tgtEl>
                                        <p:attrNameLst>
                                          <p:attrName>style.visibility</p:attrName>
                                        </p:attrNameLst>
                                      </p:cBhvr>
                                      <p:to>
                                        <p:strVal val="visible"/>
                                      </p:to>
                                    </p:set>
                                    <p:animEffect transition="in" filter="wipe(up)">
                                      <p:cBhvr>
                                        <p:cTn id="12" dur="500"/>
                                        <p:tgtEl>
                                          <p:spTgt spid="350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0211">
                                            <p:txEl>
                                              <p:pRg st="2" end="2"/>
                                            </p:txEl>
                                          </p:spTgt>
                                        </p:tgtEl>
                                        <p:attrNameLst>
                                          <p:attrName>style.visibility</p:attrName>
                                        </p:attrNameLst>
                                      </p:cBhvr>
                                      <p:to>
                                        <p:strVal val="visible"/>
                                      </p:to>
                                    </p:set>
                                    <p:animEffect transition="in" filter="wipe(up)">
                                      <p:cBhvr>
                                        <p:cTn id="17" dur="500"/>
                                        <p:tgtEl>
                                          <p:spTgt spid="350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0211">
                                            <p:txEl>
                                              <p:pRg st="3" end="3"/>
                                            </p:txEl>
                                          </p:spTgt>
                                        </p:tgtEl>
                                        <p:attrNameLst>
                                          <p:attrName>style.visibility</p:attrName>
                                        </p:attrNameLst>
                                      </p:cBhvr>
                                      <p:to>
                                        <p:strVal val="visible"/>
                                      </p:to>
                                    </p:set>
                                    <p:animEffect transition="in" filter="wipe(up)">
                                      <p:cBhvr>
                                        <p:cTn id="22" dur="500"/>
                                        <p:tgtEl>
                                          <p:spTgt spid="350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0211">
                                            <p:txEl>
                                              <p:pRg st="4" end="4"/>
                                            </p:txEl>
                                          </p:spTgt>
                                        </p:tgtEl>
                                        <p:attrNameLst>
                                          <p:attrName>style.visibility</p:attrName>
                                        </p:attrNameLst>
                                      </p:cBhvr>
                                      <p:to>
                                        <p:strVal val="visible"/>
                                      </p:to>
                                    </p:set>
                                    <p:animEffect transition="in" filter="wipe(up)">
                                      <p:cBhvr>
                                        <p:cTn id="27" dur="500"/>
                                        <p:tgtEl>
                                          <p:spTgt spid="350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50211">
                                            <p:txEl>
                                              <p:pRg st="5" end="5"/>
                                            </p:txEl>
                                          </p:spTgt>
                                        </p:tgtEl>
                                        <p:attrNameLst>
                                          <p:attrName>style.visibility</p:attrName>
                                        </p:attrNameLst>
                                      </p:cBhvr>
                                      <p:to>
                                        <p:strVal val="visible"/>
                                      </p:to>
                                    </p:set>
                                    <p:animEffect transition="in" filter="wipe(up)">
                                      <p:cBhvr>
                                        <p:cTn id="32" dur="500"/>
                                        <p:tgtEl>
                                          <p:spTgt spid="350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0211">
                                            <p:txEl>
                                              <p:pRg st="6" end="6"/>
                                            </p:txEl>
                                          </p:spTgt>
                                        </p:tgtEl>
                                        <p:attrNameLst>
                                          <p:attrName>style.visibility</p:attrName>
                                        </p:attrNameLst>
                                      </p:cBhvr>
                                      <p:to>
                                        <p:strVal val="visible"/>
                                      </p:to>
                                    </p:set>
                                    <p:animEffect transition="in" filter="wipe(up)">
                                      <p:cBhvr>
                                        <p:cTn id="37" dur="500"/>
                                        <p:tgtEl>
                                          <p:spTgt spid="350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1026"/>
          <p:cNvSpPr>
            <a:spLocks noGrp="1" noChangeArrowheads="1"/>
          </p:cNvSpPr>
          <p:nvPr>
            <p:ph type="title"/>
          </p:nvPr>
        </p:nvSpPr>
        <p:spPr>
          <a:xfrm>
            <a:off x="152400" y="457200"/>
            <a:ext cx="8610600" cy="685800"/>
          </a:xfrm>
        </p:spPr>
        <p:txBody>
          <a:bodyPr/>
          <a:lstStyle/>
          <a:p>
            <a:pPr>
              <a:defRPr/>
            </a:pPr>
            <a:r>
              <a:rPr lang="en-US" smtClean="0"/>
              <a:t>Boiling Points of Hydrocarbons</a:t>
            </a:r>
          </a:p>
        </p:txBody>
      </p:sp>
      <p:sp>
        <p:nvSpPr>
          <p:cNvPr id="62467" name="Rectangle 1027"/>
          <p:cNvSpPr>
            <a:spLocks noGrp="1" noChangeArrowheads="1"/>
          </p:cNvSpPr>
          <p:nvPr>
            <p:ph type="body" idx="1"/>
          </p:nvPr>
        </p:nvSpPr>
        <p:spPr>
          <a:xfrm>
            <a:off x="1271588" y="5486400"/>
            <a:ext cx="6881812" cy="609600"/>
          </a:xfrm>
          <a:noFill/>
        </p:spPr>
        <p:txBody>
          <a:bodyPr/>
          <a:lstStyle/>
          <a:p>
            <a:pPr>
              <a:buFontTx/>
              <a:buNone/>
            </a:pPr>
            <a:r>
              <a:rPr lang="en-US" sz="2000" smtClean="0"/>
              <a:t>Note linear relation between B.P. and molar mass.</a:t>
            </a:r>
          </a:p>
        </p:txBody>
      </p:sp>
      <p:pic>
        <p:nvPicPr>
          <p:cNvPr id="352260" name="Picture 1028"/>
          <p:cNvPicPr>
            <a:picLocks noChangeArrowheads="1"/>
          </p:cNvPicPr>
          <p:nvPr/>
        </p:nvPicPr>
        <p:blipFill>
          <a:blip r:embed="rId3" cstate="print"/>
          <a:srcRect/>
          <a:stretch>
            <a:fillRect/>
          </a:stretch>
        </p:blipFill>
        <p:spPr bwMode="auto">
          <a:xfrm>
            <a:off x="1358900" y="1257300"/>
            <a:ext cx="6400800" cy="3949700"/>
          </a:xfrm>
          <a:prstGeom prst="rect">
            <a:avLst/>
          </a:prstGeom>
          <a:noFill/>
          <a:ln w="12700">
            <a:noFill/>
            <a:miter lim="800000"/>
            <a:headEnd/>
            <a:tailEnd/>
          </a:ln>
          <a:effectLst>
            <a:outerShdw dist="107763" dir="2700000" algn="ctr" rotWithShape="0">
              <a:schemeClr val="bg2"/>
            </a:outerShdw>
          </a:effectLst>
        </p:spPr>
      </p:pic>
      <p:sp>
        <p:nvSpPr>
          <p:cNvPr id="352261" name="Rectangle 1029"/>
          <p:cNvSpPr>
            <a:spLocks noChangeArrowheads="1"/>
          </p:cNvSpPr>
          <p:nvPr/>
        </p:nvSpPr>
        <p:spPr bwMode="auto">
          <a:xfrm>
            <a:off x="2500313" y="4054475"/>
            <a:ext cx="830262"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CH</a:t>
            </a:r>
            <a:r>
              <a:rPr lang="en-US" sz="2800" baseline="-25000">
                <a:effectLst>
                  <a:outerShdw blurRad="38100" dist="38100" dir="2700000" algn="tl">
                    <a:srgbClr val="FFFFFF"/>
                  </a:outerShdw>
                </a:effectLst>
              </a:rPr>
              <a:t>4</a:t>
            </a:r>
          </a:p>
        </p:txBody>
      </p:sp>
      <p:sp>
        <p:nvSpPr>
          <p:cNvPr id="352262" name="Rectangle 1030"/>
          <p:cNvSpPr>
            <a:spLocks noChangeArrowheads="1"/>
          </p:cNvSpPr>
          <p:nvPr/>
        </p:nvSpPr>
        <p:spPr bwMode="auto">
          <a:xfrm>
            <a:off x="4024313" y="2911475"/>
            <a:ext cx="965200"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C</a:t>
            </a:r>
            <a:r>
              <a:rPr lang="en-US" sz="2800" baseline="-25000">
                <a:effectLst>
                  <a:outerShdw blurRad="38100" dist="38100" dir="2700000" algn="tl">
                    <a:srgbClr val="FFFFFF"/>
                  </a:outerShdw>
                </a:effectLst>
              </a:rPr>
              <a:t>2</a:t>
            </a:r>
            <a:r>
              <a:rPr lang="en-US" sz="2800">
                <a:effectLst>
                  <a:outerShdw blurRad="38100" dist="38100" dir="2700000" algn="tl">
                    <a:srgbClr val="FFFFFF"/>
                  </a:outerShdw>
                </a:effectLst>
              </a:rPr>
              <a:t>H</a:t>
            </a:r>
            <a:r>
              <a:rPr lang="en-US" sz="2800" baseline="-25000">
                <a:effectLst>
                  <a:outerShdw blurRad="38100" dist="38100" dir="2700000" algn="tl">
                    <a:srgbClr val="FFFFFF"/>
                  </a:outerShdw>
                </a:effectLst>
              </a:rPr>
              <a:t>6</a:t>
            </a:r>
          </a:p>
        </p:txBody>
      </p:sp>
      <p:sp>
        <p:nvSpPr>
          <p:cNvPr id="352263" name="Rectangle 1031"/>
          <p:cNvSpPr>
            <a:spLocks noChangeArrowheads="1"/>
          </p:cNvSpPr>
          <p:nvPr/>
        </p:nvSpPr>
        <p:spPr bwMode="auto">
          <a:xfrm>
            <a:off x="5167313" y="2149475"/>
            <a:ext cx="965200"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C</a:t>
            </a:r>
            <a:r>
              <a:rPr lang="en-US" sz="2800" baseline="-25000">
                <a:effectLst>
                  <a:outerShdw blurRad="38100" dist="38100" dir="2700000" algn="tl">
                    <a:srgbClr val="FFFFFF"/>
                  </a:outerShdw>
                </a:effectLst>
              </a:rPr>
              <a:t>3</a:t>
            </a:r>
            <a:r>
              <a:rPr lang="en-US" sz="2800">
                <a:effectLst>
                  <a:outerShdw blurRad="38100" dist="38100" dir="2700000" algn="tl">
                    <a:srgbClr val="FFFFFF"/>
                  </a:outerShdw>
                </a:effectLst>
              </a:rPr>
              <a:t>H</a:t>
            </a:r>
            <a:r>
              <a:rPr lang="en-US" sz="2800" baseline="-25000">
                <a:effectLst>
                  <a:outerShdw blurRad="38100" dist="38100" dir="2700000" algn="tl">
                    <a:srgbClr val="FFFFFF"/>
                  </a:outerShdw>
                </a:effectLst>
              </a:rPr>
              <a:t>8</a:t>
            </a:r>
          </a:p>
        </p:txBody>
      </p:sp>
      <p:sp>
        <p:nvSpPr>
          <p:cNvPr id="352264" name="Rectangle 1032"/>
          <p:cNvSpPr>
            <a:spLocks noChangeArrowheads="1"/>
          </p:cNvSpPr>
          <p:nvPr/>
        </p:nvSpPr>
        <p:spPr bwMode="auto">
          <a:xfrm>
            <a:off x="6157913" y="1463675"/>
            <a:ext cx="1100137" cy="515938"/>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FFFFFF"/>
                  </a:outerShdw>
                </a:effectLst>
              </a:rPr>
              <a:t>C</a:t>
            </a:r>
            <a:r>
              <a:rPr lang="en-US" sz="2800" baseline="-25000">
                <a:effectLst>
                  <a:outerShdw blurRad="38100" dist="38100" dir="2700000" algn="tl">
                    <a:srgbClr val="FFFFFF"/>
                  </a:outerShdw>
                </a:effectLst>
              </a:rPr>
              <a:t>4</a:t>
            </a:r>
            <a:r>
              <a:rPr lang="en-US" sz="2800">
                <a:effectLst>
                  <a:outerShdw blurRad="38100" dist="38100" dir="2700000" algn="tl">
                    <a:srgbClr val="FFFFFF"/>
                  </a:outerShdw>
                </a:effectLst>
              </a:rPr>
              <a:t>H</a:t>
            </a:r>
            <a:r>
              <a:rPr lang="en-US" sz="2800" baseline="-25000">
                <a:effectLst>
                  <a:outerShdw blurRad="38100" dist="38100" dir="2700000" algn="tl">
                    <a:srgbClr val="FFFFFF"/>
                  </a:outerShdw>
                </a:effectLst>
              </a:rPr>
              <a:t>10</a:t>
            </a:r>
          </a:p>
        </p:txBody>
      </p:sp>
      <p:sp>
        <p:nvSpPr>
          <p:cNvPr id="62473" name="Oval 1033"/>
          <p:cNvSpPr>
            <a:spLocks noChangeArrowheads="1"/>
          </p:cNvSpPr>
          <p:nvPr/>
        </p:nvSpPr>
        <p:spPr bwMode="auto">
          <a:xfrm>
            <a:off x="2368550" y="4197350"/>
            <a:ext cx="1397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62474" name="Oval 1034"/>
          <p:cNvSpPr>
            <a:spLocks noChangeArrowheads="1"/>
          </p:cNvSpPr>
          <p:nvPr/>
        </p:nvSpPr>
        <p:spPr bwMode="auto">
          <a:xfrm>
            <a:off x="3663950" y="2901950"/>
            <a:ext cx="1397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62475" name="Oval 1035"/>
          <p:cNvSpPr>
            <a:spLocks noChangeArrowheads="1"/>
          </p:cNvSpPr>
          <p:nvPr/>
        </p:nvSpPr>
        <p:spPr bwMode="auto">
          <a:xfrm>
            <a:off x="4959350" y="2063750"/>
            <a:ext cx="1397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62476" name="Oval 1036"/>
          <p:cNvSpPr>
            <a:spLocks noChangeArrowheads="1"/>
          </p:cNvSpPr>
          <p:nvPr/>
        </p:nvSpPr>
        <p:spPr bwMode="auto">
          <a:xfrm>
            <a:off x="6254750" y="1377950"/>
            <a:ext cx="1397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62477" name="Line 1037"/>
          <p:cNvSpPr>
            <a:spLocks noChangeShapeType="1"/>
          </p:cNvSpPr>
          <p:nvPr/>
        </p:nvSpPr>
        <p:spPr bwMode="auto">
          <a:xfrm flipV="1">
            <a:off x="1917700" y="1435100"/>
            <a:ext cx="4165600" cy="3149600"/>
          </a:xfrm>
          <a:prstGeom prst="line">
            <a:avLst/>
          </a:prstGeom>
          <a:noFill/>
          <a:ln w="25400">
            <a:solidFill>
              <a:schemeClr val="hlink"/>
            </a:solidFill>
            <a:round/>
            <a:headEnd/>
            <a:tailEnd/>
          </a:ln>
        </p:spPr>
        <p:txBody>
          <a:bodyPr wrap="none" anchor="ctr"/>
          <a:lstStyle/>
          <a:p>
            <a:endParaRPr lang="en-US"/>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609600" y="0"/>
            <a:ext cx="7239000" cy="1295400"/>
          </a:xfrm>
        </p:spPr>
        <p:txBody>
          <a:bodyPr/>
          <a:lstStyle/>
          <a:p>
            <a:pPr>
              <a:defRPr/>
            </a:pPr>
            <a:r>
              <a:rPr lang="en-US" sz="4400" smtClean="0">
                <a:solidFill>
                  <a:schemeClr val="tx1"/>
                </a:solidFill>
              </a:rPr>
              <a:t>Inter-molecular Forces</a:t>
            </a:r>
          </a:p>
        </p:txBody>
      </p:sp>
      <p:sp>
        <p:nvSpPr>
          <p:cNvPr id="290819" name="Rectangle 3"/>
          <p:cNvSpPr>
            <a:spLocks noGrp="1" noChangeArrowheads="1"/>
          </p:cNvSpPr>
          <p:nvPr>
            <p:ph type="body" idx="1"/>
          </p:nvPr>
        </p:nvSpPr>
        <p:spPr>
          <a:xfrm>
            <a:off x="0" y="3124200"/>
            <a:ext cx="9144000" cy="3733800"/>
          </a:xfrm>
        </p:spPr>
        <p:txBody>
          <a:bodyPr/>
          <a:lstStyle/>
          <a:p>
            <a:pPr>
              <a:lnSpc>
                <a:spcPct val="70000"/>
              </a:lnSpc>
              <a:buFontTx/>
              <a:buNone/>
              <a:defRPr/>
            </a:pPr>
            <a:r>
              <a:rPr lang="en-US" sz="3200" b="0" smtClean="0"/>
              <a:t>Have studied</a:t>
            </a:r>
            <a:r>
              <a:rPr lang="en-US" sz="3200" b="0" smtClean="0">
                <a:effectLst>
                  <a:outerShdw blurRad="38100" dist="38100" dir="2700000" algn="tl">
                    <a:srgbClr val="FFFFFF"/>
                  </a:outerShdw>
                </a:effectLst>
              </a:rPr>
              <a:t> </a:t>
            </a:r>
            <a:r>
              <a:rPr lang="en-US" sz="3200" b="0" smtClean="0">
                <a:solidFill>
                  <a:schemeClr val="hlink"/>
                </a:solidFill>
                <a:effectLst>
                  <a:outerShdw blurRad="38100" dist="38100" dir="2700000" algn="tl">
                    <a:srgbClr val="000000"/>
                  </a:outerShdw>
                </a:effectLst>
              </a:rPr>
              <a:t>INTRA </a:t>
            </a:r>
            <a:r>
              <a:rPr lang="en-US" sz="3200" b="0" smtClean="0"/>
              <a:t>molecular forces—the forces holding atoms together to form molecules.</a:t>
            </a:r>
          </a:p>
          <a:p>
            <a:pPr>
              <a:lnSpc>
                <a:spcPct val="70000"/>
              </a:lnSpc>
              <a:buFontTx/>
              <a:buNone/>
              <a:defRPr/>
            </a:pPr>
            <a:r>
              <a:rPr lang="en-US" sz="3200" b="0" smtClean="0"/>
              <a:t>Now turn to forces between molecules — </a:t>
            </a:r>
            <a:r>
              <a:rPr lang="en-US" sz="3200" b="0" smtClean="0">
                <a:solidFill>
                  <a:schemeClr val="hlink"/>
                </a:solidFill>
                <a:effectLst>
                  <a:outerShdw blurRad="38100" dist="38100" dir="2700000" algn="tl">
                    <a:srgbClr val="000000"/>
                  </a:outerShdw>
                </a:effectLst>
              </a:rPr>
              <a:t>INTER </a:t>
            </a:r>
            <a:r>
              <a:rPr lang="en-US" sz="3200" b="0" smtClean="0"/>
              <a:t>molecular forces. </a:t>
            </a:r>
          </a:p>
          <a:p>
            <a:pPr>
              <a:lnSpc>
                <a:spcPct val="70000"/>
              </a:lnSpc>
              <a:buFontTx/>
              <a:buNone/>
              <a:defRPr/>
            </a:pPr>
            <a:r>
              <a:rPr lang="en-US" sz="3200" b="0" smtClean="0"/>
              <a:t>Forces between molecules, between ions, or between molecules and ions.</a:t>
            </a:r>
          </a:p>
          <a:p>
            <a:pPr>
              <a:lnSpc>
                <a:spcPct val="70000"/>
              </a:lnSpc>
              <a:buFontTx/>
              <a:buNone/>
              <a:defRPr/>
            </a:pPr>
            <a:r>
              <a:rPr lang="en-US" sz="3200" b="0" smtClean="0">
                <a:solidFill>
                  <a:schemeClr val="hlink"/>
                </a:solidFill>
                <a:effectLst>
                  <a:outerShdw blurRad="38100" dist="38100" dir="2700000" algn="tl">
                    <a:srgbClr val="000000"/>
                  </a:outerShdw>
                </a:effectLst>
              </a:rPr>
              <a:t>Table 13.1:</a:t>
            </a:r>
            <a:r>
              <a:rPr lang="en-US" sz="3200" b="0" smtClean="0"/>
              <a:t>  summary of forces and their relative strengths.</a:t>
            </a:r>
          </a:p>
        </p:txBody>
      </p:sp>
      <p:pic>
        <p:nvPicPr>
          <p:cNvPr id="290820" name="Picture 4"/>
          <p:cNvPicPr>
            <a:picLocks noChangeArrowheads="1"/>
          </p:cNvPicPr>
          <p:nvPr/>
        </p:nvPicPr>
        <p:blipFill>
          <a:blip r:embed="rId3" cstate="print"/>
          <a:srcRect/>
          <a:stretch>
            <a:fillRect/>
          </a:stretch>
        </p:blipFill>
        <p:spPr bwMode="auto">
          <a:xfrm>
            <a:off x="2438400" y="990600"/>
            <a:ext cx="3279775" cy="2060575"/>
          </a:xfrm>
          <a:prstGeom prst="rect">
            <a:avLst/>
          </a:prstGeom>
          <a:solidFill>
            <a:schemeClr val="bg2"/>
          </a:solidFill>
          <a:ln w="12700">
            <a:noFill/>
            <a:miter lim="800000"/>
            <a:headEnd/>
            <a:tailEnd/>
          </a:ln>
          <a:effectLst>
            <a:outerShdw dist="107763" dir="2700000" algn="ctr" rotWithShape="0">
              <a:schemeClr val="bg2"/>
            </a:outerShd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wipe(up)">
                                      <p:cBhvr>
                                        <p:cTn id="7" dur="500"/>
                                        <p:tgtEl>
                                          <p:spTgt spid="2908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19">
                                            <p:txEl>
                                              <p:pRg st="0" end="0"/>
                                            </p:txEl>
                                          </p:spTgt>
                                        </p:tgtEl>
                                        <p:attrNameLst>
                                          <p:attrName>style.visibility</p:attrName>
                                        </p:attrNameLst>
                                      </p:cBhvr>
                                      <p:to>
                                        <p:strVal val="visible"/>
                                      </p:to>
                                    </p:set>
                                    <p:animEffect transition="in" filter="wipe(left)">
                                      <p:cBhvr>
                                        <p:cTn id="12" dur="500"/>
                                        <p:tgtEl>
                                          <p:spTgt spid="290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0819">
                                            <p:txEl>
                                              <p:pRg st="1" end="1"/>
                                            </p:txEl>
                                          </p:spTgt>
                                        </p:tgtEl>
                                        <p:attrNameLst>
                                          <p:attrName>style.visibility</p:attrName>
                                        </p:attrNameLst>
                                      </p:cBhvr>
                                      <p:to>
                                        <p:strVal val="visible"/>
                                      </p:to>
                                    </p:set>
                                    <p:animEffect transition="in" filter="wipe(left)">
                                      <p:cBhvr>
                                        <p:cTn id="17" dur="500"/>
                                        <p:tgtEl>
                                          <p:spTgt spid="2908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0819">
                                            <p:txEl>
                                              <p:pRg st="2" end="2"/>
                                            </p:txEl>
                                          </p:spTgt>
                                        </p:tgtEl>
                                        <p:attrNameLst>
                                          <p:attrName>style.visibility</p:attrName>
                                        </p:attrNameLst>
                                      </p:cBhvr>
                                      <p:to>
                                        <p:strVal val="visible"/>
                                      </p:to>
                                    </p:set>
                                    <p:animEffect transition="in" filter="wipe(left)">
                                      <p:cBhvr>
                                        <p:cTn id="22" dur="500"/>
                                        <p:tgtEl>
                                          <p:spTgt spid="2908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0819">
                                            <p:txEl>
                                              <p:pRg st="3" end="3"/>
                                            </p:txEl>
                                          </p:spTgt>
                                        </p:tgtEl>
                                        <p:attrNameLst>
                                          <p:attrName>style.visibility</p:attrName>
                                        </p:attrNameLst>
                                      </p:cBhvr>
                                      <p:to>
                                        <p:strVal val="visible"/>
                                      </p:to>
                                    </p:set>
                                    <p:animEffect transition="in" filter="wipe(left)">
                                      <p:cBhvr>
                                        <p:cTn id="27" dur="500"/>
                                        <p:tgtEl>
                                          <p:spTgt spid="290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685800" y="304800"/>
            <a:ext cx="7772400" cy="1143000"/>
          </a:xfrm>
        </p:spPr>
        <p:txBody>
          <a:bodyPr/>
          <a:lstStyle/>
          <a:p>
            <a:pPr>
              <a:defRPr/>
            </a:pPr>
            <a:r>
              <a:rPr lang="en-US" sz="4400" smtClean="0"/>
              <a:t>Check Question</a:t>
            </a:r>
            <a:endParaRPr lang="en-US" smtClean="0"/>
          </a:p>
        </p:txBody>
      </p:sp>
      <p:sp>
        <p:nvSpPr>
          <p:cNvPr id="444419" name="Rectangle 3"/>
          <p:cNvSpPr>
            <a:spLocks noGrp="1" noChangeArrowheads="1"/>
          </p:cNvSpPr>
          <p:nvPr>
            <p:ph type="body" idx="1"/>
          </p:nvPr>
        </p:nvSpPr>
        <p:spPr>
          <a:xfrm>
            <a:off x="990600" y="1447800"/>
            <a:ext cx="7543800" cy="4495800"/>
          </a:xfrm>
        </p:spPr>
        <p:txBody>
          <a:bodyPr/>
          <a:lstStyle/>
          <a:p>
            <a:r>
              <a:rPr lang="en-US" sz="3200" smtClean="0"/>
              <a:t>Identify the type of interaction in each pair and rank their relative magnitudes from strongest to weakest: </a:t>
            </a:r>
          </a:p>
          <a:p>
            <a:endParaRPr lang="en-US" sz="3200" smtClean="0"/>
          </a:p>
          <a:p>
            <a:pPr>
              <a:buFontTx/>
              <a:buNone/>
            </a:pPr>
            <a:r>
              <a:rPr lang="en-US" smtClean="0"/>
              <a:t>F</a:t>
            </a:r>
            <a:r>
              <a:rPr lang="en-US" baseline="-25000" smtClean="0"/>
              <a:t>2</a:t>
            </a:r>
            <a:r>
              <a:rPr lang="en-US" smtClean="0"/>
              <a:t>, F</a:t>
            </a:r>
            <a:r>
              <a:rPr lang="en-US" baseline="-25000" smtClean="0"/>
              <a:t>2</a:t>
            </a:r>
            <a:r>
              <a:rPr lang="en-US" smtClean="0"/>
              <a:t>;   HF, HF;     Al</a:t>
            </a:r>
            <a:r>
              <a:rPr lang="en-US" baseline="30000" smtClean="0"/>
              <a:t>+3</a:t>
            </a:r>
            <a:r>
              <a:rPr lang="en-US" smtClean="0"/>
              <a:t>, H</a:t>
            </a:r>
            <a:r>
              <a:rPr lang="en-US" baseline="-25000" smtClean="0"/>
              <a:t>2</a:t>
            </a:r>
            <a:r>
              <a:rPr lang="en-US" smtClean="0"/>
              <a:t>O;     K</a:t>
            </a:r>
            <a:r>
              <a:rPr lang="en-US" baseline="30000" smtClean="0"/>
              <a:t>+</a:t>
            </a:r>
            <a:r>
              <a:rPr lang="en-US" smtClean="0"/>
              <a:t>, Cl</a:t>
            </a:r>
            <a:r>
              <a:rPr lang="en-US" baseline="30000" smtClean="0"/>
              <a:t>-</a:t>
            </a:r>
            <a:r>
              <a:rPr lang="en-US" smtClean="0"/>
              <a:t>;  </a:t>
            </a:r>
          </a:p>
          <a:p>
            <a:pPr>
              <a:buFontTx/>
              <a:buNone/>
            </a:pPr>
            <a:r>
              <a:rPr lang="en-US" smtClean="0"/>
              <a:t>CH</a:t>
            </a:r>
            <a:r>
              <a:rPr lang="en-US" baseline="-25000" smtClean="0"/>
              <a:t>3</a:t>
            </a:r>
            <a:r>
              <a:rPr lang="en-US" smtClean="0"/>
              <a:t>OCH</a:t>
            </a:r>
            <a:r>
              <a:rPr lang="en-US" baseline="-25000" smtClean="0"/>
              <a:t>3</a:t>
            </a:r>
            <a:r>
              <a:rPr lang="en-US" smtClean="0"/>
              <a:t>, CH</a:t>
            </a:r>
            <a:r>
              <a:rPr lang="en-US" baseline="-25000" smtClean="0"/>
              <a:t>3</a:t>
            </a:r>
            <a:r>
              <a:rPr lang="en-US" smtClean="0"/>
              <a:t>OCH</a:t>
            </a:r>
            <a:r>
              <a:rPr lang="en-US" baseline="-25000" smtClean="0"/>
              <a:t>3</a:t>
            </a:r>
            <a:r>
              <a:rPr lang="en-US" smtClean="0"/>
              <a:t>;   I</a:t>
            </a:r>
            <a:r>
              <a:rPr lang="en-US" baseline="-25000" smtClean="0"/>
              <a:t>2</a:t>
            </a:r>
            <a:r>
              <a:rPr lang="en-US" smtClean="0"/>
              <a:t>, CH</a:t>
            </a:r>
            <a:r>
              <a:rPr lang="en-US" baseline="-25000" smtClean="0"/>
              <a:t>2</a:t>
            </a:r>
            <a:r>
              <a:rPr lang="en-US" smtClean="0"/>
              <a:t>F</a:t>
            </a:r>
            <a:r>
              <a:rPr lang="en-US" baseline="-25000" smtClean="0"/>
              <a:t>2</a:t>
            </a:r>
            <a:r>
              <a:rPr lang="en-US" smtClean="0"/>
              <a:t>;  H</a:t>
            </a:r>
            <a:r>
              <a:rPr lang="en-US" baseline="-25000" smtClean="0"/>
              <a:t>2</a:t>
            </a:r>
            <a:r>
              <a:rPr lang="en-US" smtClean="0"/>
              <a:t>, H</a:t>
            </a:r>
            <a:r>
              <a:rPr lang="en-US" baseline="-25000" smtClean="0"/>
              <a:t>2</a:t>
            </a:r>
            <a:endParaRPr lang="en-US"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wipe(up)">
                                      <p:cBhvr>
                                        <p:cTn id="7" dur="500"/>
                                        <p:tgtEl>
                                          <p:spTgt spid="444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4419">
                                            <p:txEl>
                                              <p:pRg st="2" end="2"/>
                                            </p:txEl>
                                          </p:spTgt>
                                        </p:tgtEl>
                                        <p:attrNameLst>
                                          <p:attrName>style.visibility</p:attrName>
                                        </p:attrNameLst>
                                      </p:cBhvr>
                                      <p:to>
                                        <p:strVal val="visible"/>
                                      </p:to>
                                    </p:set>
                                    <p:animEffect transition="in" filter="wipe(up)">
                                      <p:cBhvr>
                                        <p:cTn id="12" dur="500"/>
                                        <p:tgtEl>
                                          <p:spTgt spid="444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4419">
                                            <p:txEl>
                                              <p:pRg st="3" end="3"/>
                                            </p:txEl>
                                          </p:spTgt>
                                        </p:tgtEl>
                                        <p:attrNameLst>
                                          <p:attrName>style.visibility</p:attrName>
                                        </p:attrNameLst>
                                      </p:cBhvr>
                                      <p:to>
                                        <p:strVal val="visible"/>
                                      </p:to>
                                    </p:set>
                                    <p:animEffect transition="in" filter="wipe(up)">
                                      <p:cBhvr>
                                        <p:cTn id="17" dur="500"/>
                                        <p:tgtEl>
                                          <p:spTgt spid="444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381000"/>
            <a:ext cx="2819400" cy="1600200"/>
          </a:xfrm>
          <a:effectLst>
            <a:outerShdw dist="35921" dir="2700000" algn="ctr" rotWithShape="0">
              <a:schemeClr val="bg2"/>
            </a:outerShdw>
          </a:effectLst>
        </p:spPr>
        <p:txBody>
          <a:bodyPr/>
          <a:lstStyle/>
          <a:p>
            <a:pPr>
              <a:defRPr/>
            </a:pPr>
            <a:r>
              <a:rPr lang="en-US" sz="4400" smtClean="0"/>
              <a:t>Liquids</a:t>
            </a:r>
            <a:br>
              <a:rPr lang="en-US" sz="4400" smtClean="0"/>
            </a:br>
            <a:r>
              <a:rPr lang="en-US" sz="2800" i="1" smtClean="0"/>
              <a:t>Section 13.3</a:t>
            </a:r>
          </a:p>
        </p:txBody>
      </p:sp>
      <p:sp>
        <p:nvSpPr>
          <p:cNvPr id="69635" name="Rectangle 3"/>
          <p:cNvSpPr>
            <a:spLocks noGrp="1" noChangeArrowheads="1"/>
          </p:cNvSpPr>
          <p:nvPr>
            <p:ph type="body" idx="1"/>
          </p:nvPr>
        </p:nvSpPr>
        <p:spPr>
          <a:xfrm>
            <a:off x="4343400" y="304800"/>
            <a:ext cx="4648200" cy="6248400"/>
          </a:xfrm>
          <a:noFill/>
        </p:spPr>
        <p:txBody>
          <a:bodyPr/>
          <a:lstStyle/>
          <a:p>
            <a:pPr>
              <a:buFontTx/>
              <a:buNone/>
            </a:pPr>
            <a:r>
              <a:rPr lang="en-US" sz="3600" u="sng" smtClean="0"/>
              <a:t>In a liquid</a:t>
            </a:r>
          </a:p>
          <a:p>
            <a:pPr>
              <a:buFontTx/>
              <a:buNone/>
            </a:pPr>
            <a:r>
              <a:rPr lang="en-US" smtClean="0"/>
              <a:t>•	Molecules are in constant motion</a:t>
            </a:r>
          </a:p>
          <a:p>
            <a:pPr>
              <a:buFontTx/>
              <a:buNone/>
            </a:pPr>
            <a:r>
              <a:rPr lang="en-US" smtClean="0"/>
              <a:t>•	There are appreciable intermolecular forces</a:t>
            </a:r>
          </a:p>
          <a:p>
            <a:pPr>
              <a:buFontTx/>
              <a:buNone/>
            </a:pPr>
            <a:r>
              <a:rPr lang="en-US" smtClean="0"/>
              <a:t>•	Molecules close together</a:t>
            </a:r>
          </a:p>
          <a:p>
            <a:pPr>
              <a:buFontTx/>
              <a:buNone/>
            </a:pPr>
            <a:r>
              <a:rPr lang="en-US" smtClean="0"/>
              <a:t>•	Liquids are almost</a:t>
            </a:r>
            <a:r>
              <a:rPr lang="en-US" sz="3600" smtClean="0"/>
              <a:t> </a:t>
            </a:r>
            <a:r>
              <a:rPr lang="en-US" smtClean="0"/>
              <a:t>incompressible</a:t>
            </a:r>
          </a:p>
          <a:p>
            <a:pPr>
              <a:buFontTx/>
              <a:buNone/>
            </a:pPr>
            <a:r>
              <a:rPr lang="en-US" smtClean="0"/>
              <a:t>•	Liquids do not fill the container</a:t>
            </a:r>
          </a:p>
        </p:txBody>
      </p:sp>
      <p:pic>
        <p:nvPicPr>
          <p:cNvPr id="69642" name="13M02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152400" y="2209800"/>
            <a:ext cx="4191000" cy="2265363"/>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up)">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up)">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up)">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wipe(up)">
                                      <p:cBhvr>
                                        <p:cTn id="22" dur="500"/>
                                        <p:tgtEl>
                                          <p:spTgt spid="696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wipe(up)">
                                      <p:cBhvr>
                                        <p:cTn id="27" dur="500"/>
                                        <p:tgtEl>
                                          <p:spTgt spid="696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9635">
                                            <p:txEl>
                                              <p:pRg st="5" end="5"/>
                                            </p:txEl>
                                          </p:spTgt>
                                        </p:tgtEl>
                                        <p:attrNameLst>
                                          <p:attrName>style.visibility</p:attrName>
                                        </p:attrNameLst>
                                      </p:cBhvr>
                                      <p:to>
                                        <p:strVal val="visible"/>
                                      </p:to>
                                    </p:set>
                                    <p:animEffect transition="in" filter="wipe(up)">
                                      <p:cBhvr>
                                        <p:cTn id="32" dur="500"/>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9642"/>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69642"/>
                                        </p:tgtEl>
                                      </p:cBhvr>
                                    </p:cmd>
                                  </p:childTnLst>
                                </p:cTn>
                              </p:par>
                            </p:childTnLst>
                          </p:cTn>
                        </p:par>
                      </p:childTnLst>
                    </p:cTn>
                  </p:par>
                </p:childTnLst>
              </p:cTn>
              <p:nextCondLst>
                <p:cond evt="onClick" delay="0">
                  <p:tgtEl>
                    <p:spTgt spid="69642"/>
                  </p:tgtEl>
                </p:cond>
              </p:nextCondLst>
            </p:seq>
            <p:video>
              <p:cMediaNode>
                <p:cTn id="38" fill="hold" display="0">
                  <p:stCondLst>
                    <p:cond delay="indefinite"/>
                  </p:stCondLst>
                  <p:endCondLst>
                    <p:cond evt="onNext" delay="0">
                      <p:tgtEl>
                        <p:sldTgt/>
                      </p:tgtEl>
                    </p:cond>
                    <p:cond evt="onPrev" delay="0">
                      <p:tgtEl>
                        <p:sldTgt/>
                      </p:tgtEl>
                    </p:cond>
                  </p:endCondLst>
                </p:cTn>
                <p:tgtEl>
                  <p:spTgt spid="69642"/>
                </p:tgtEl>
              </p:cMediaNode>
            </p:video>
          </p:childTnLst>
        </p:cTn>
      </p:par>
    </p:tnLst>
    <p:bldLst>
      <p:bldP spid="6963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838200" y="609600"/>
            <a:ext cx="7772400" cy="457200"/>
          </a:xfrm>
        </p:spPr>
        <p:txBody>
          <a:bodyPr/>
          <a:lstStyle/>
          <a:p>
            <a:pPr algn="l">
              <a:defRPr/>
            </a:pPr>
            <a:r>
              <a:rPr lang="en-US" sz="3200" b="0" smtClean="0"/>
              <a:t>13.3  PROPERTIES OF LIQUIDS</a:t>
            </a:r>
            <a:endParaRPr lang="en-US" sz="2800" b="0" smtClean="0"/>
          </a:p>
        </p:txBody>
      </p:sp>
      <p:sp>
        <p:nvSpPr>
          <p:cNvPr id="445443" name="Rectangle 3"/>
          <p:cNvSpPr>
            <a:spLocks noGrp="1" noChangeArrowheads="1"/>
          </p:cNvSpPr>
          <p:nvPr>
            <p:ph type="body" idx="1"/>
          </p:nvPr>
        </p:nvSpPr>
        <p:spPr>
          <a:xfrm>
            <a:off x="457200" y="1600200"/>
            <a:ext cx="8382000" cy="5105400"/>
          </a:xfrm>
        </p:spPr>
        <p:txBody>
          <a:bodyPr/>
          <a:lstStyle/>
          <a:p>
            <a:pPr>
              <a:lnSpc>
                <a:spcPct val="80000"/>
              </a:lnSpc>
              <a:defRPr/>
            </a:pPr>
            <a:r>
              <a:rPr lang="en-US" sz="2400" smtClean="0"/>
              <a:t>In the liquid state the molecules are much closer together than in the gaseous state, but they are still free to move.  </a:t>
            </a:r>
          </a:p>
          <a:p>
            <a:pPr>
              <a:lnSpc>
                <a:spcPct val="80000"/>
              </a:lnSpc>
              <a:defRPr/>
            </a:pPr>
            <a:r>
              <a:rPr lang="en-US" sz="2400" smtClean="0"/>
              <a:t>Liquids occupy only the lower portion of the container as it is filled.</a:t>
            </a:r>
          </a:p>
          <a:p>
            <a:pPr algn="ctr">
              <a:lnSpc>
                <a:spcPct val="80000"/>
              </a:lnSpc>
              <a:buFontTx/>
              <a:buNone/>
              <a:defRPr/>
            </a:pPr>
            <a:r>
              <a:rPr lang="en-US" sz="3600" smtClean="0">
                <a:effectLst>
                  <a:outerShdw blurRad="38100" dist="38100" dir="2700000" algn="tl">
                    <a:srgbClr val="FFFFFF"/>
                  </a:outerShdw>
                </a:effectLst>
              </a:rPr>
              <a:t>Enthalpy of Vaporization</a:t>
            </a:r>
            <a:endParaRPr lang="en-US" sz="2400" smtClean="0"/>
          </a:p>
          <a:p>
            <a:pPr>
              <a:lnSpc>
                <a:spcPct val="80000"/>
              </a:lnSpc>
              <a:defRPr/>
            </a:pPr>
            <a:r>
              <a:rPr lang="en-US" sz="2400" smtClean="0"/>
              <a:t>Vaporization is an endothermic process.  </a:t>
            </a:r>
          </a:p>
          <a:p>
            <a:pPr>
              <a:lnSpc>
                <a:spcPct val="80000"/>
              </a:lnSpc>
              <a:defRPr/>
            </a:pPr>
            <a:r>
              <a:rPr lang="en-US" sz="2400" smtClean="0"/>
              <a:t>Energy must be added to replace the energy that is lost when the fast moving molecules escape into the vapor state.  </a:t>
            </a:r>
          </a:p>
          <a:p>
            <a:pPr>
              <a:lnSpc>
                <a:spcPct val="80000"/>
              </a:lnSpc>
              <a:defRPr/>
            </a:pPr>
            <a:r>
              <a:rPr lang="en-US" sz="2400" smtClean="0"/>
              <a:t>At higher temperatures, more of the molecules have sufficient energy to escape.</a:t>
            </a:r>
            <a:r>
              <a:rPr lang="en-US" sz="2000" smtClean="0"/>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wipe(up)">
                                      <p:cBhvr>
                                        <p:cTn id="7" dur="500"/>
                                        <p:tgtEl>
                                          <p:spTgt spid="445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5443">
                                            <p:txEl>
                                              <p:pRg st="1" end="1"/>
                                            </p:txEl>
                                          </p:spTgt>
                                        </p:tgtEl>
                                        <p:attrNameLst>
                                          <p:attrName>style.visibility</p:attrName>
                                        </p:attrNameLst>
                                      </p:cBhvr>
                                      <p:to>
                                        <p:strVal val="visible"/>
                                      </p:to>
                                    </p:set>
                                    <p:animEffect transition="in" filter="wipe(up)">
                                      <p:cBhvr>
                                        <p:cTn id="12" dur="500"/>
                                        <p:tgtEl>
                                          <p:spTgt spid="445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5443">
                                            <p:txEl>
                                              <p:pRg st="2" end="2"/>
                                            </p:txEl>
                                          </p:spTgt>
                                        </p:tgtEl>
                                        <p:attrNameLst>
                                          <p:attrName>style.visibility</p:attrName>
                                        </p:attrNameLst>
                                      </p:cBhvr>
                                      <p:to>
                                        <p:strVal val="visible"/>
                                      </p:to>
                                    </p:set>
                                    <p:animEffect transition="in" filter="wipe(up)">
                                      <p:cBhvr>
                                        <p:cTn id="17" dur="500"/>
                                        <p:tgtEl>
                                          <p:spTgt spid="445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5443">
                                            <p:txEl>
                                              <p:pRg st="3" end="3"/>
                                            </p:txEl>
                                          </p:spTgt>
                                        </p:tgtEl>
                                        <p:attrNameLst>
                                          <p:attrName>style.visibility</p:attrName>
                                        </p:attrNameLst>
                                      </p:cBhvr>
                                      <p:to>
                                        <p:strVal val="visible"/>
                                      </p:to>
                                    </p:set>
                                    <p:animEffect transition="in" filter="wipe(up)">
                                      <p:cBhvr>
                                        <p:cTn id="22" dur="500"/>
                                        <p:tgtEl>
                                          <p:spTgt spid="445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45443">
                                            <p:txEl>
                                              <p:pRg st="4" end="4"/>
                                            </p:txEl>
                                          </p:spTgt>
                                        </p:tgtEl>
                                        <p:attrNameLst>
                                          <p:attrName>style.visibility</p:attrName>
                                        </p:attrNameLst>
                                      </p:cBhvr>
                                      <p:to>
                                        <p:strVal val="visible"/>
                                      </p:to>
                                    </p:set>
                                    <p:animEffect transition="in" filter="wipe(up)">
                                      <p:cBhvr>
                                        <p:cTn id="27" dur="500"/>
                                        <p:tgtEl>
                                          <p:spTgt spid="445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45443">
                                            <p:txEl>
                                              <p:pRg st="5" end="5"/>
                                            </p:txEl>
                                          </p:spTgt>
                                        </p:tgtEl>
                                        <p:attrNameLst>
                                          <p:attrName>style.visibility</p:attrName>
                                        </p:attrNameLst>
                                      </p:cBhvr>
                                      <p:to>
                                        <p:strVal val="visible"/>
                                      </p:to>
                                    </p:set>
                                    <p:animEffect transition="in" filter="wipe(up)">
                                      <p:cBhvr>
                                        <p:cTn id="32" dur="500"/>
                                        <p:tgtEl>
                                          <p:spTgt spid="445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6466" name="Rectangle 1026"/>
          <p:cNvSpPr>
            <a:spLocks noGrp="1" noChangeArrowheads="1"/>
          </p:cNvSpPr>
          <p:nvPr>
            <p:ph type="title"/>
          </p:nvPr>
        </p:nvSpPr>
        <p:spPr>
          <a:xfrm>
            <a:off x="762000" y="457200"/>
            <a:ext cx="7772400" cy="533400"/>
          </a:xfrm>
        </p:spPr>
        <p:txBody>
          <a:bodyPr/>
          <a:lstStyle/>
          <a:p>
            <a:pPr>
              <a:defRPr/>
            </a:pPr>
            <a:r>
              <a:rPr lang="en-US" b="0" smtClean="0"/>
              <a:t>Enthalpy of Vaporization</a:t>
            </a:r>
            <a:endParaRPr lang="en-US" sz="4400" b="0" smtClean="0"/>
          </a:p>
        </p:txBody>
      </p:sp>
      <p:sp>
        <p:nvSpPr>
          <p:cNvPr id="446467" name="Rectangle 1027"/>
          <p:cNvSpPr>
            <a:spLocks noGrp="1" noChangeArrowheads="1"/>
          </p:cNvSpPr>
          <p:nvPr>
            <p:ph type="body" idx="1"/>
          </p:nvPr>
        </p:nvSpPr>
        <p:spPr>
          <a:xfrm>
            <a:off x="1371600" y="1447800"/>
            <a:ext cx="7315200" cy="5029200"/>
          </a:xfrm>
        </p:spPr>
        <p:txBody>
          <a:bodyPr/>
          <a:lstStyle/>
          <a:p>
            <a:pPr>
              <a:lnSpc>
                <a:spcPct val="80000"/>
              </a:lnSpc>
            </a:pPr>
            <a:r>
              <a:rPr lang="en-US" sz="3200" smtClean="0"/>
              <a:t>Figure 13.15 and 13.16,  illustrate these concepts. </a:t>
            </a:r>
          </a:p>
          <a:p>
            <a:pPr>
              <a:lnSpc>
                <a:spcPct val="80000"/>
              </a:lnSpc>
            </a:pPr>
            <a:r>
              <a:rPr lang="en-US" sz="3200" smtClean="0"/>
              <a:t> Since vaporization is an endothermic process, condensation is an exothermic process.  </a:t>
            </a:r>
          </a:p>
          <a:p>
            <a:pPr>
              <a:lnSpc>
                <a:spcPct val="80000"/>
              </a:lnSpc>
            </a:pPr>
            <a:r>
              <a:rPr lang="en-US" sz="3200" smtClean="0"/>
              <a:t>The magnitude of </a:t>
            </a:r>
            <a:r>
              <a:rPr lang="el-GR" sz="3200" smtClean="0">
                <a:cs typeface="Arial" pitchFamily="34" charset="0"/>
              </a:rPr>
              <a:t>Δ</a:t>
            </a:r>
            <a:r>
              <a:rPr lang="en-US" sz="3200" smtClean="0"/>
              <a:t>H</a:t>
            </a:r>
            <a:r>
              <a:rPr lang="en-US" sz="3200" baseline="-25000" smtClean="0"/>
              <a:t>vap</a:t>
            </a:r>
            <a:r>
              <a:rPr lang="en-US" sz="3200" smtClean="0"/>
              <a:t>  is related to the type and magnitude of the inter-molecular forces found in the liquid.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Effect transition="in" filter="wipe(up)">
                                      <p:cBhvr>
                                        <p:cTn id="7" dur="500"/>
                                        <p:tgtEl>
                                          <p:spTgt spid="446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6467">
                                            <p:txEl>
                                              <p:pRg st="1" end="1"/>
                                            </p:txEl>
                                          </p:spTgt>
                                        </p:tgtEl>
                                        <p:attrNameLst>
                                          <p:attrName>style.visibility</p:attrName>
                                        </p:attrNameLst>
                                      </p:cBhvr>
                                      <p:to>
                                        <p:strVal val="visible"/>
                                      </p:to>
                                    </p:set>
                                    <p:animEffect transition="in" filter="wipe(up)">
                                      <p:cBhvr>
                                        <p:cTn id="12" dur="500"/>
                                        <p:tgtEl>
                                          <p:spTgt spid="446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6467">
                                            <p:txEl>
                                              <p:pRg st="2" end="2"/>
                                            </p:txEl>
                                          </p:spTgt>
                                        </p:tgtEl>
                                        <p:attrNameLst>
                                          <p:attrName>style.visibility</p:attrName>
                                        </p:attrNameLst>
                                      </p:cBhvr>
                                      <p:to>
                                        <p:strVal val="visible"/>
                                      </p:to>
                                    </p:set>
                                    <p:animEffect transition="in" filter="wipe(up)">
                                      <p:cBhvr>
                                        <p:cTn id="17" dur="500"/>
                                        <p:tgtEl>
                                          <p:spTgt spid="446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1026"/>
          <p:cNvSpPr>
            <a:spLocks noGrp="1" noChangeArrowheads="1"/>
          </p:cNvSpPr>
          <p:nvPr>
            <p:ph type="title"/>
          </p:nvPr>
        </p:nvSpPr>
        <p:spPr>
          <a:xfrm>
            <a:off x="3048000" y="304800"/>
            <a:ext cx="2819400" cy="685800"/>
          </a:xfrm>
          <a:effectLst>
            <a:outerShdw dist="35921" dir="2700000" algn="ctr" rotWithShape="0">
              <a:schemeClr val="bg2"/>
            </a:outerShdw>
          </a:effectLst>
        </p:spPr>
        <p:txBody>
          <a:bodyPr/>
          <a:lstStyle/>
          <a:p>
            <a:pPr>
              <a:defRPr/>
            </a:pPr>
            <a:r>
              <a:rPr lang="en-US" sz="4800" smtClean="0"/>
              <a:t>Liquids</a:t>
            </a:r>
            <a:endParaRPr lang="en-US" sz="3200" i="1" smtClean="0"/>
          </a:p>
        </p:txBody>
      </p:sp>
      <p:pic>
        <p:nvPicPr>
          <p:cNvPr id="67587" name="Picture 1031" descr="KO13_16"/>
          <p:cNvPicPr>
            <a:picLocks noChangeAspect="1" noChangeArrowheads="1"/>
          </p:cNvPicPr>
          <p:nvPr/>
        </p:nvPicPr>
        <p:blipFill>
          <a:blip r:embed="rId3" cstate="print"/>
          <a:srcRect l="15686" t="24243" r="8496" b="27272"/>
          <a:stretch>
            <a:fillRect/>
          </a:stretch>
        </p:blipFill>
        <p:spPr bwMode="auto">
          <a:xfrm>
            <a:off x="1676400" y="1119188"/>
            <a:ext cx="5791200" cy="4792662"/>
          </a:xfrm>
          <a:prstGeom prst="rect">
            <a:avLst/>
          </a:prstGeom>
          <a:noFill/>
          <a:ln w="12700">
            <a:solidFill>
              <a:srgbClr val="000000"/>
            </a:solidFill>
            <a:miter lim="800000"/>
            <a:headEnd/>
            <a:tailEnd/>
          </a:ln>
        </p:spPr>
      </p:pic>
      <p:sp>
        <p:nvSpPr>
          <p:cNvPr id="371720" name="Text Box 1032"/>
          <p:cNvSpPr txBox="1">
            <a:spLocks noChangeArrowheads="1"/>
          </p:cNvSpPr>
          <p:nvPr/>
        </p:nvSpPr>
        <p:spPr bwMode="auto">
          <a:xfrm>
            <a:off x="3581400" y="6096000"/>
            <a:ext cx="2057400" cy="457200"/>
          </a:xfrm>
          <a:prstGeom prst="rect">
            <a:avLst/>
          </a:prstGeom>
          <a:noFill/>
          <a:ln w="12700">
            <a:noFill/>
            <a:miter lim="800000"/>
            <a:headEnd/>
            <a:tailEnd/>
          </a:ln>
          <a:effectLst/>
        </p:spPr>
        <p:txBody>
          <a:bodyPr>
            <a:spAutoFit/>
          </a:bodyPr>
          <a:lstStyle/>
          <a:p>
            <a:pPr>
              <a:spcBef>
                <a:spcPct val="50000"/>
              </a:spcBef>
              <a:defRPr/>
            </a:pPr>
            <a:r>
              <a:rPr lang="en-US" sz="2400">
                <a:effectLst>
                  <a:outerShdw blurRad="38100" dist="38100" dir="2700000" algn="tl">
                    <a:srgbClr val="FFFFFF"/>
                  </a:outerShdw>
                </a:effectLst>
              </a:rPr>
              <a:t>Figure 13.16</a:t>
            </a:r>
          </a:p>
        </p:txBody>
      </p:sp>
    </p:spTree>
  </p:cSld>
  <p:clrMapOvr>
    <a:masterClrMapping/>
  </p:clrMapOvr>
  <p:transition>
    <p:blinds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743200" y="228600"/>
            <a:ext cx="3276600" cy="685800"/>
          </a:xfrm>
          <a:effectLst>
            <a:outerShdw dist="35921" dir="2700000" algn="ctr" rotWithShape="0">
              <a:schemeClr val="bg2"/>
            </a:outerShdw>
          </a:effectLst>
        </p:spPr>
        <p:txBody>
          <a:bodyPr/>
          <a:lstStyle/>
          <a:p>
            <a:pPr>
              <a:defRPr/>
            </a:pPr>
            <a:r>
              <a:rPr lang="en-US" sz="4800" b="0" smtClean="0"/>
              <a:t>Liquids</a:t>
            </a:r>
            <a:endParaRPr lang="en-US" sz="3200" b="0" i="1" smtClean="0"/>
          </a:p>
        </p:txBody>
      </p:sp>
      <p:sp>
        <p:nvSpPr>
          <p:cNvPr id="73731" name="Rectangle 3"/>
          <p:cNvSpPr>
            <a:spLocks noGrp="1" noChangeArrowheads="1"/>
          </p:cNvSpPr>
          <p:nvPr>
            <p:ph type="body" idx="1"/>
          </p:nvPr>
        </p:nvSpPr>
        <p:spPr>
          <a:xfrm>
            <a:off x="914400" y="990600"/>
            <a:ext cx="7239000" cy="1828800"/>
          </a:xfrm>
        </p:spPr>
        <p:txBody>
          <a:bodyPr/>
          <a:lstStyle/>
          <a:p>
            <a:pPr>
              <a:lnSpc>
                <a:spcPct val="110000"/>
              </a:lnSpc>
              <a:buFontTx/>
              <a:buNone/>
              <a:defRPr/>
            </a:pPr>
            <a:r>
              <a:rPr lang="en-US" sz="2400" smtClean="0">
                <a:effectLst>
                  <a:outerShdw blurRad="38100" dist="38100" dir="2700000" algn="tl">
                    <a:srgbClr val="FFFFFF"/>
                  </a:outerShdw>
                </a:effectLst>
              </a:rPr>
              <a:t>  </a:t>
            </a:r>
            <a:r>
              <a:rPr lang="en-US" smtClean="0"/>
              <a:t>The two key properties we need to describe are </a:t>
            </a:r>
            <a:r>
              <a:rPr lang="en-US" smtClean="0">
                <a:effectLst>
                  <a:outerShdw blurRad="38100" dist="38100" dir="2700000" algn="tl">
                    <a:srgbClr val="FFFFFF"/>
                  </a:outerShdw>
                </a:effectLst>
              </a:rPr>
              <a:t>EVAPORATION</a:t>
            </a:r>
            <a:r>
              <a:rPr lang="en-US" smtClean="0"/>
              <a:t> and its opposite—</a:t>
            </a:r>
            <a:r>
              <a:rPr lang="en-US" smtClean="0">
                <a:effectLst>
                  <a:outerShdw blurRad="38100" dist="38100" dir="2700000" algn="tl">
                    <a:srgbClr val="FFFFFF"/>
                  </a:outerShdw>
                </a:effectLst>
              </a:rPr>
              <a:t>CONDENSATION</a:t>
            </a:r>
            <a:endParaRPr lang="en-US" sz="2400" smtClean="0">
              <a:effectLst>
                <a:outerShdw blurRad="38100" dist="38100" dir="2700000" algn="tl">
                  <a:srgbClr val="FFFFFF"/>
                </a:outerShdw>
              </a:effectLst>
            </a:endParaRPr>
          </a:p>
        </p:txBody>
      </p:sp>
      <p:sp>
        <p:nvSpPr>
          <p:cNvPr id="73733" name="Rectangle 5"/>
          <p:cNvSpPr>
            <a:spLocks noChangeArrowheads="1"/>
          </p:cNvSpPr>
          <p:nvPr/>
        </p:nvSpPr>
        <p:spPr bwMode="auto">
          <a:xfrm>
            <a:off x="3124200" y="5791200"/>
            <a:ext cx="2816225" cy="576263"/>
          </a:xfrm>
          <a:prstGeom prst="rect">
            <a:avLst/>
          </a:prstGeom>
          <a:noFill/>
          <a:ln w="12700">
            <a:noFill/>
            <a:miter lim="800000"/>
            <a:headEnd/>
            <a:tailEnd/>
          </a:ln>
          <a:effectLst/>
        </p:spPr>
        <p:txBody>
          <a:bodyPr wrap="none" lIns="90488" tIns="44450" rIns="90488" bIns="44450">
            <a:spAutoFit/>
          </a:bodyPr>
          <a:lstStyle/>
          <a:p>
            <a:pPr>
              <a:defRPr/>
            </a:pPr>
            <a:r>
              <a:rPr lang="en-US" sz="3200">
                <a:effectLst>
                  <a:outerShdw blurRad="38100" dist="38100" dir="2700000" algn="tl">
                    <a:srgbClr val="FFFFFF"/>
                  </a:outerShdw>
                </a:effectLst>
              </a:rPr>
              <a:t>condensation</a:t>
            </a:r>
          </a:p>
        </p:txBody>
      </p:sp>
      <p:sp>
        <p:nvSpPr>
          <p:cNvPr id="73734" name="Rectangle 6"/>
          <p:cNvSpPr>
            <a:spLocks noChangeArrowheads="1"/>
          </p:cNvSpPr>
          <p:nvPr/>
        </p:nvSpPr>
        <p:spPr bwMode="auto">
          <a:xfrm>
            <a:off x="2881313" y="2743200"/>
            <a:ext cx="2479675" cy="576263"/>
          </a:xfrm>
          <a:prstGeom prst="rect">
            <a:avLst/>
          </a:prstGeom>
          <a:noFill/>
          <a:ln w="12700">
            <a:noFill/>
            <a:miter lim="800000"/>
            <a:headEnd/>
            <a:tailEnd/>
          </a:ln>
          <a:effectLst/>
        </p:spPr>
        <p:txBody>
          <a:bodyPr wrap="none" lIns="90488" tIns="44450" rIns="90488" bIns="44450">
            <a:spAutoFit/>
          </a:bodyPr>
          <a:lstStyle/>
          <a:p>
            <a:pPr>
              <a:defRPr/>
            </a:pPr>
            <a:r>
              <a:rPr lang="en-US" sz="3200">
                <a:solidFill>
                  <a:schemeClr val="hlink"/>
                </a:solidFill>
                <a:effectLst>
                  <a:outerShdw blurRad="38100" dist="38100" dir="2700000" algn="tl">
                    <a:srgbClr val="000000"/>
                  </a:outerShdw>
                </a:effectLst>
              </a:rPr>
              <a:t>evaporation</a:t>
            </a:r>
          </a:p>
        </p:txBody>
      </p:sp>
      <p:sp>
        <p:nvSpPr>
          <p:cNvPr id="68614" name="AutoShape 8"/>
          <p:cNvSpPr>
            <a:spLocks noChangeAspect="1" noChangeArrowheads="1" noTextEdit="1"/>
          </p:cNvSpPr>
          <p:nvPr/>
        </p:nvSpPr>
        <p:spPr bwMode="auto">
          <a:xfrm>
            <a:off x="1166813" y="3360738"/>
            <a:ext cx="6327775" cy="2409825"/>
          </a:xfrm>
          <a:prstGeom prst="rect">
            <a:avLst/>
          </a:prstGeom>
          <a:noFill/>
          <a:ln w="9525">
            <a:noFill/>
            <a:miter lim="800000"/>
            <a:headEnd/>
            <a:tailEnd/>
          </a:ln>
        </p:spPr>
        <p:txBody>
          <a:bodyPr/>
          <a:lstStyle/>
          <a:p>
            <a:endParaRPr lang="en-US"/>
          </a:p>
        </p:txBody>
      </p:sp>
      <p:sp>
        <p:nvSpPr>
          <p:cNvPr id="68615" name="Rectangle 10"/>
          <p:cNvSpPr>
            <a:spLocks noChangeArrowheads="1"/>
          </p:cNvSpPr>
          <p:nvPr/>
        </p:nvSpPr>
        <p:spPr bwMode="auto">
          <a:xfrm>
            <a:off x="1196975" y="3844925"/>
            <a:ext cx="1612900" cy="1698625"/>
          </a:xfrm>
          <a:prstGeom prst="rect">
            <a:avLst/>
          </a:prstGeom>
          <a:solidFill>
            <a:srgbClr val="FFFFFF"/>
          </a:solidFill>
          <a:ln w="60325">
            <a:solidFill>
              <a:srgbClr val="000000"/>
            </a:solidFill>
            <a:miter lim="800000"/>
            <a:headEnd/>
            <a:tailEnd/>
          </a:ln>
        </p:spPr>
        <p:txBody>
          <a:bodyPr/>
          <a:lstStyle/>
          <a:p>
            <a:endParaRPr lang="en-US"/>
          </a:p>
        </p:txBody>
      </p:sp>
      <p:sp>
        <p:nvSpPr>
          <p:cNvPr id="68616" name="Rectangle 11"/>
          <p:cNvSpPr>
            <a:spLocks noChangeArrowheads="1"/>
          </p:cNvSpPr>
          <p:nvPr/>
        </p:nvSpPr>
        <p:spPr bwMode="auto">
          <a:xfrm>
            <a:off x="1379538" y="3346450"/>
            <a:ext cx="1247775" cy="441325"/>
          </a:xfrm>
          <a:prstGeom prst="rect">
            <a:avLst/>
          </a:prstGeom>
          <a:noFill/>
          <a:ln w="9525">
            <a:noFill/>
            <a:miter lim="800000"/>
            <a:headEnd/>
            <a:tailEnd/>
          </a:ln>
        </p:spPr>
        <p:txBody>
          <a:bodyPr wrap="none" lIns="0" tIns="0" rIns="0" bIns="0">
            <a:spAutoFit/>
          </a:bodyPr>
          <a:lstStyle/>
          <a:p>
            <a:r>
              <a:rPr lang="en-US" sz="2900"/>
              <a:t>LIQUID</a:t>
            </a:r>
            <a:endParaRPr lang="en-US" sz="2400"/>
          </a:p>
        </p:txBody>
      </p:sp>
      <p:sp>
        <p:nvSpPr>
          <p:cNvPr id="68617" name="Rectangle 12"/>
          <p:cNvSpPr>
            <a:spLocks noChangeArrowheads="1"/>
          </p:cNvSpPr>
          <p:nvPr/>
        </p:nvSpPr>
        <p:spPr bwMode="auto">
          <a:xfrm>
            <a:off x="5897563" y="3360738"/>
            <a:ext cx="1311275" cy="441325"/>
          </a:xfrm>
          <a:prstGeom prst="rect">
            <a:avLst/>
          </a:prstGeom>
          <a:noFill/>
          <a:ln w="9525">
            <a:noFill/>
            <a:miter lim="800000"/>
            <a:headEnd/>
            <a:tailEnd/>
          </a:ln>
        </p:spPr>
        <p:txBody>
          <a:bodyPr wrap="none" lIns="0" tIns="0" rIns="0" bIns="0">
            <a:spAutoFit/>
          </a:bodyPr>
          <a:lstStyle/>
          <a:p>
            <a:r>
              <a:rPr lang="en-US" sz="2900"/>
              <a:t>VAPOR</a:t>
            </a:r>
            <a:endParaRPr lang="en-US" sz="2400"/>
          </a:p>
        </p:txBody>
      </p:sp>
      <p:grpSp>
        <p:nvGrpSpPr>
          <p:cNvPr id="68618" name="Group 22"/>
          <p:cNvGrpSpPr>
            <a:grpSpLocks/>
          </p:cNvGrpSpPr>
          <p:nvPr/>
        </p:nvGrpSpPr>
        <p:grpSpPr bwMode="auto">
          <a:xfrm>
            <a:off x="3068638" y="3360738"/>
            <a:ext cx="2863850" cy="2397125"/>
            <a:chOff x="1933" y="2117"/>
            <a:chExt cx="1804" cy="1510"/>
          </a:xfrm>
        </p:grpSpPr>
        <p:grpSp>
          <p:nvGrpSpPr>
            <p:cNvPr id="68639" name="Group 19"/>
            <p:cNvGrpSpPr>
              <a:grpSpLocks/>
            </p:cNvGrpSpPr>
            <p:nvPr/>
          </p:nvGrpSpPr>
          <p:grpSpPr bwMode="auto">
            <a:xfrm>
              <a:off x="1933" y="2413"/>
              <a:ext cx="1710" cy="918"/>
              <a:chOff x="1933" y="2413"/>
              <a:chExt cx="1710" cy="918"/>
            </a:xfrm>
          </p:grpSpPr>
          <p:sp>
            <p:nvSpPr>
              <p:cNvPr id="68642" name="Freeform 13"/>
              <p:cNvSpPr>
                <a:spLocks/>
              </p:cNvSpPr>
              <p:nvPr/>
            </p:nvSpPr>
            <p:spPr bwMode="auto">
              <a:xfrm>
                <a:off x="3303" y="2718"/>
                <a:ext cx="182" cy="125"/>
              </a:xfrm>
              <a:custGeom>
                <a:avLst/>
                <a:gdLst>
                  <a:gd name="T0" fmla="*/ 182 w 19"/>
                  <a:gd name="T1" fmla="*/ 0 h 13"/>
                  <a:gd name="T2" fmla="*/ 96 w 19"/>
                  <a:gd name="T3" fmla="*/ 558 h 13"/>
                  <a:gd name="T4" fmla="*/ 182 w 19"/>
                  <a:gd name="T5" fmla="*/ 1202 h 13"/>
                  <a:gd name="T6" fmla="*/ 1743 w 19"/>
                  <a:gd name="T7" fmla="*/ 644 h 13"/>
                  <a:gd name="T8" fmla="*/ 182 w 19"/>
                  <a:gd name="T9" fmla="*/ 0 h 13"/>
                  <a:gd name="T10" fmla="*/ 0 60000 65536"/>
                  <a:gd name="T11" fmla="*/ 0 60000 65536"/>
                  <a:gd name="T12" fmla="*/ 0 60000 65536"/>
                  <a:gd name="T13" fmla="*/ 0 60000 65536"/>
                  <a:gd name="T14" fmla="*/ 0 60000 65536"/>
                  <a:gd name="T15" fmla="*/ 0 w 19"/>
                  <a:gd name="T16" fmla="*/ 0 h 13"/>
                  <a:gd name="T17" fmla="*/ 19 w 19"/>
                  <a:gd name="T18" fmla="*/ 13 h 13"/>
                </a:gdLst>
                <a:ahLst/>
                <a:cxnLst>
                  <a:cxn ang="T10">
                    <a:pos x="T0" y="T1"/>
                  </a:cxn>
                  <a:cxn ang="T11">
                    <a:pos x="T2" y="T3"/>
                  </a:cxn>
                  <a:cxn ang="T12">
                    <a:pos x="T4" y="T5"/>
                  </a:cxn>
                  <a:cxn ang="T13">
                    <a:pos x="T6" y="T7"/>
                  </a:cxn>
                  <a:cxn ang="T14">
                    <a:pos x="T8" y="T9"/>
                  </a:cxn>
                </a:cxnLst>
                <a:rect l="T15" t="T16" r="T17" b="T18"/>
                <a:pathLst>
                  <a:path w="19" h="13">
                    <a:moveTo>
                      <a:pt x="2" y="0"/>
                    </a:moveTo>
                    <a:cubicBezTo>
                      <a:pt x="1" y="2"/>
                      <a:pt x="1" y="4"/>
                      <a:pt x="1" y="6"/>
                    </a:cubicBezTo>
                    <a:cubicBezTo>
                      <a:pt x="0" y="9"/>
                      <a:pt x="1" y="11"/>
                      <a:pt x="2" y="13"/>
                    </a:cubicBezTo>
                    <a:lnTo>
                      <a:pt x="19" y="7"/>
                    </a:lnTo>
                    <a:lnTo>
                      <a:pt x="2" y="0"/>
                    </a:lnTo>
                    <a:close/>
                  </a:path>
                </a:pathLst>
              </a:custGeom>
              <a:noFill/>
              <a:ln w="9525">
                <a:noFill/>
                <a:round/>
                <a:headEnd/>
                <a:tailEnd/>
              </a:ln>
            </p:spPr>
            <p:txBody>
              <a:bodyPr/>
              <a:lstStyle/>
              <a:p>
                <a:endParaRPr lang="en-US"/>
              </a:p>
            </p:txBody>
          </p:sp>
          <p:sp>
            <p:nvSpPr>
              <p:cNvPr id="68643" name="Line 14"/>
              <p:cNvSpPr>
                <a:spLocks noChangeShapeType="1"/>
              </p:cNvSpPr>
              <p:nvPr/>
            </p:nvSpPr>
            <p:spPr bwMode="auto">
              <a:xfrm>
                <a:off x="1933" y="2785"/>
                <a:ext cx="1399" cy="1"/>
              </a:xfrm>
              <a:prstGeom prst="line">
                <a:avLst/>
              </a:prstGeom>
              <a:noFill/>
              <a:ln w="46038">
                <a:solidFill>
                  <a:srgbClr val="FF0000"/>
                </a:solidFill>
                <a:round/>
                <a:headEnd/>
                <a:tailEnd/>
              </a:ln>
            </p:spPr>
            <p:txBody>
              <a:bodyPr/>
              <a:lstStyle/>
              <a:p>
                <a:endParaRPr lang="en-US"/>
              </a:p>
            </p:txBody>
          </p:sp>
          <p:sp>
            <p:nvSpPr>
              <p:cNvPr id="68644" name="Freeform 15"/>
              <p:cNvSpPr>
                <a:spLocks/>
              </p:cNvSpPr>
              <p:nvPr/>
            </p:nvSpPr>
            <p:spPr bwMode="auto">
              <a:xfrm>
                <a:off x="1933" y="2881"/>
                <a:ext cx="172" cy="124"/>
              </a:xfrm>
              <a:custGeom>
                <a:avLst/>
                <a:gdLst>
                  <a:gd name="T0" fmla="*/ 1462 w 18"/>
                  <a:gd name="T1" fmla="*/ 1183 h 13"/>
                  <a:gd name="T2" fmla="*/ 1644 w 18"/>
                  <a:gd name="T3" fmla="*/ 639 h 13"/>
                  <a:gd name="T4" fmla="*/ 1462 w 18"/>
                  <a:gd name="T5" fmla="*/ 0 h 13"/>
                  <a:gd name="T6" fmla="*/ 0 w 18"/>
                  <a:gd name="T7" fmla="*/ 639 h 13"/>
                  <a:gd name="T8" fmla="*/ 1462 w 18"/>
                  <a:gd name="T9" fmla="*/ 1183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6" y="13"/>
                    </a:moveTo>
                    <a:cubicBezTo>
                      <a:pt x="17" y="11"/>
                      <a:pt x="18" y="9"/>
                      <a:pt x="18" y="7"/>
                    </a:cubicBezTo>
                    <a:cubicBezTo>
                      <a:pt x="18" y="4"/>
                      <a:pt x="17" y="2"/>
                      <a:pt x="16" y="0"/>
                    </a:cubicBezTo>
                    <a:lnTo>
                      <a:pt x="0" y="7"/>
                    </a:lnTo>
                    <a:lnTo>
                      <a:pt x="16" y="13"/>
                    </a:lnTo>
                    <a:close/>
                  </a:path>
                </a:pathLst>
              </a:custGeom>
              <a:noFill/>
              <a:ln w="9525">
                <a:noFill/>
                <a:round/>
                <a:headEnd/>
                <a:tailEnd/>
              </a:ln>
            </p:spPr>
            <p:txBody>
              <a:bodyPr/>
              <a:lstStyle/>
              <a:p>
                <a:endParaRPr lang="en-US"/>
              </a:p>
            </p:txBody>
          </p:sp>
          <p:sp>
            <p:nvSpPr>
              <p:cNvPr id="68645" name="Line 16"/>
              <p:cNvSpPr>
                <a:spLocks noChangeShapeType="1"/>
              </p:cNvSpPr>
              <p:nvPr/>
            </p:nvSpPr>
            <p:spPr bwMode="auto">
              <a:xfrm>
                <a:off x="2086" y="2948"/>
                <a:ext cx="1399" cy="1"/>
              </a:xfrm>
              <a:prstGeom prst="line">
                <a:avLst/>
              </a:prstGeom>
              <a:noFill/>
              <a:ln w="46038">
                <a:solidFill>
                  <a:srgbClr val="0000EE"/>
                </a:solidFill>
                <a:round/>
                <a:headEnd/>
                <a:tailEnd/>
              </a:ln>
            </p:spPr>
            <p:txBody>
              <a:bodyPr/>
              <a:lstStyle/>
              <a:p>
                <a:endParaRPr lang="en-US"/>
              </a:p>
            </p:txBody>
          </p:sp>
          <p:sp>
            <p:nvSpPr>
              <p:cNvPr id="68646" name="Rectangle 17"/>
              <p:cNvSpPr>
                <a:spLocks noChangeArrowheads="1"/>
              </p:cNvSpPr>
              <p:nvPr/>
            </p:nvSpPr>
            <p:spPr bwMode="auto">
              <a:xfrm>
                <a:off x="1942" y="2413"/>
                <a:ext cx="1701" cy="278"/>
              </a:xfrm>
              <a:prstGeom prst="rect">
                <a:avLst/>
              </a:prstGeom>
              <a:noFill/>
              <a:ln w="9525">
                <a:noFill/>
                <a:miter lim="800000"/>
                <a:headEnd/>
                <a:tailEnd/>
              </a:ln>
            </p:spPr>
            <p:txBody>
              <a:bodyPr wrap="none" lIns="0" tIns="0" rIns="0" bIns="0">
                <a:spAutoFit/>
              </a:bodyPr>
              <a:lstStyle/>
              <a:p>
                <a:r>
                  <a:rPr lang="en-US" sz="2900"/>
                  <a:t>break IM bonds</a:t>
                </a:r>
                <a:endParaRPr lang="en-US" sz="2400"/>
              </a:p>
            </p:txBody>
          </p:sp>
          <p:sp>
            <p:nvSpPr>
              <p:cNvPr id="68647" name="Rectangle 18"/>
              <p:cNvSpPr>
                <a:spLocks noChangeArrowheads="1"/>
              </p:cNvSpPr>
              <p:nvPr/>
            </p:nvSpPr>
            <p:spPr bwMode="auto">
              <a:xfrm>
                <a:off x="1961" y="3053"/>
                <a:ext cx="1675" cy="278"/>
              </a:xfrm>
              <a:prstGeom prst="rect">
                <a:avLst/>
              </a:prstGeom>
              <a:noFill/>
              <a:ln w="9525">
                <a:noFill/>
                <a:miter lim="800000"/>
                <a:headEnd/>
                <a:tailEnd/>
              </a:ln>
            </p:spPr>
            <p:txBody>
              <a:bodyPr wrap="none" lIns="0" tIns="0" rIns="0" bIns="0">
                <a:spAutoFit/>
              </a:bodyPr>
              <a:lstStyle/>
              <a:p>
                <a:r>
                  <a:rPr lang="en-US" sz="2900"/>
                  <a:t>make IM bonds</a:t>
                </a:r>
                <a:endParaRPr lang="en-US" sz="2400"/>
              </a:p>
            </p:txBody>
          </p:sp>
        </p:grpSp>
        <p:sp>
          <p:nvSpPr>
            <p:cNvPr id="68640" name="Rectangle 20"/>
            <p:cNvSpPr>
              <a:spLocks noChangeArrowheads="1"/>
            </p:cNvSpPr>
            <p:nvPr/>
          </p:nvSpPr>
          <p:spPr bwMode="auto">
            <a:xfrm>
              <a:off x="2096" y="2117"/>
              <a:ext cx="1277" cy="278"/>
            </a:xfrm>
            <a:prstGeom prst="rect">
              <a:avLst/>
            </a:prstGeom>
            <a:noFill/>
            <a:ln w="9525">
              <a:noFill/>
              <a:miter lim="800000"/>
              <a:headEnd/>
              <a:tailEnd/>
            </a:ln>
          </p:spPr>
          <p:txBody>
            <a:bodyPr wrap="none" lIns="0" tIns="0" rIns="0" bIns="0">
              <a:spAutoFit/>
            </a:bodyPr>
            <a:lstStyle/>
            <a:p>
              <a:r>
                <a:rPr lang="en-US" sz="2900"/>
                <a:t>Add energy</a:t>
              </a:r>
              <a:endParaRPr lang="en-US" sz="2400"/>
            </a:p>
          </p:txBody>
        </p:sp>
        <p:sp>
          <p:nvSpPr>
            <p:cNvPr id="68641" name="Rectangle 21"/>
            <p:cNvSpPr>
              <a:spLocks noChangeArrowheads="1"/>
            </p:cNvSpPr>
            <p:nvPr/>
          </p:nvSpPr>
          <p:spPr bwMode="auto">
            <a:xfrm>
              <a:off x="2009" y="3349"/>
              <a:ext cx="1728" cy="278"/>
            </a:xfrm>
            <a:prstGeom prst="rect">
              <a:avLst/>
            </a:prstGeom>
            <a:noFill/>
            <a:ln w="9525">
              <a:noFill/>
              <a:miter lim="800000"/>
              <a:headEnd/>
              <a:tailEnd/>
            </a:ln>
          </p:spPr>
          <p:txBody>
            <a:bodyPr wrap="none" lIns="0" tIns="0" rIns="0" bIns="0">
              <a:spAutoFit/>
            </a:bodyPr>
            <a:lstStyle/>
            <a:p>
              <a:r>
                <a:rPr lang="en-US" sz="2900"/>
                <a:t>Remove energy</a:t>
              </a:r>
              <a:endParaRPr lang="en-US" sz="2400"/>
            </a:p>
          </p:txBody>
        </p:sp>
      </p:grpSp>
      <p:sp>
        <p:nvSpPr>
          <p:cNvPr id="68619" name="Rectangle 23"/>
          <p:cNvSpPr>
            <a:spLocks noChangeArrowheads="1"/>
          </p:cNvSpPr>
          <p:nvPr/>
        </p:nvSpPr>
        <p:spPr bwMode="auto">
          <a:xfrm>
            <a:off x="5851525" y="3906838"/>
            <a:ext cx="1612900" cy="1697037"/>
          </a:xfrm>
          <a:prstGeom prst="rect">
            <a:avLst/>
          </a:prstGeom>
          <a:solidFill>
            <a:srgbClr val="FFFFFF"/>
          </a:solidFill>
          <a:ln w="60325">
            <a:solidFill>
              <a:srgbClr val="000000"/>
            </a:solidFill>
            <a:miter lim="800000"/>
            <a:headEnd/>
            <a:tailEnd/>
          </a:ln>
        </p:spPr>
        <p:txBody>
          <a:bodyPr/>
          <a:lstStyle/>
          <a:p>
            <a:endParaRPr lang="en-US"/>
          </a:p>
        </p:txBody>
      </p:sp>
      <p:sp>
        <p:nvSpPr>
          <p:cNvPr id="68620" name="Rectangle 24"/>
          <p:cNvSpPr>
            <a:spLocks noChangeArrowheads="1"/>
          </p:cNvSpPr>
          <p:nvPr/>
        </p:nvSpPr>
        <p:spPr bwMode="auto">
          <a:xfrm>
            <a:off x="1190625" y="4445000"/>
            <a:ext cx="1611313" cy="1074738"/>
          </a:xfrm>
          <a:prstGeom prst="rect">
            <a:avLst/>
          </a:prstGeom>
          <a:solidFill>
            <a:srgbClr val="3399FF"/>
          </a:solidFill>
          <a:ln w="15875">
            <a:solidFill>
              <a:srgbClr val="000000"/>
            </a:solidFill>
            <a:miter lim="800000"/>
            <a:headEnd/>
            <a:tailEnd/>
          </a:ln>
        </p:spPr>
        <p:txBody>
          <a:bodyPr/>
          <a:lstStyle/>
          <a:p>
            <a:endParaRPr lang="en-US"/>
          </a:p>
        </p:txBody>
      </p:sp>
      <p:sp>
        <p:nvSpPr>
          <p:cNvPr id="68621" name="Oval 25"/>
          <p:cNvSpPr>
            <a:spLocks noChangeArrowheads="1"/>
          </p:cNvSpPr>
          <p:nvPr/>
        </p:nvSpPr>
        <p:spPr bwMode="auto">
          <a:xfrm>
            <a:off x="6057900" y="4156075"/>
            <a:ext cx="150813" cy="150813"/>
          </a:xfrm>
          <a:prstGeom prst="ellipse">
            <a:avLst/>
          </a:prstGeom>
          <a:solidFill>
            <a:srgbClr val="3399FF"/>
          </a:solidFill>
          <a:ln w="15875">
            <a:solidFill>
              <a:srgbClr val="000000"/>
            </a:solidFill>
            <a:round/>
            <a:headEnd/>
            <a:tailEnd/>
          </a:ln>
        </p:spPr>
        <p:txBody>
          <a:bodyPr/>
          <a:lstStyle/>
          <a:p>
            <a:endParaRPr lang="en-US"/>
          </a:p>
        </p:txBody>
      </p:sp>
      <p:sp>
        <p:nvSpPr>
          <p:cNvPr id="68622" name="Oval 26"/>
          <p:cNvSpPr>
            <a:spLocks noChangeArrowheads="1"/>
          </p:cNvSpPr>
          <p:nvPr/>
        </p:nvSpPr>
        <p:spPr bwMode="auto">
          <a:xfrm>
            <a:off x="6407150" y="4292600"/>
            <a:ext cx="152400" cy="150813"/>
          </a:xfrm>
          <a:prstGeom prst="ellipse">
            <a:avLst/>
          </a:prstGeom>
          <a:solidFill>
            <a:srgbClr val="3399FF"/>
          </a:solidFill>
          <a:ln w="15875">
            <a:solidFill>
              <a:srgbClr val="000000"/>
            </a:solidFill>
            <a:round/>
            <a:headEnd/>
            <a:tailEnd/>
          </a:ln>
        </p:spPr>
        <p:txBody>
          <a:bodyPr/>
          <a:lstStyle/>
          <a:p>
            <a:endParaRPr lang="en-US"/>
          </a:p>
        </p:txBody>
      </p:sp>
      <p:sp>
        <p:nvSpPr>
          <p:cNvPr id="68623" name="Oval 27"/>
          <p:cNvSpPr>
            <a:spLocks noChangeArrowheads="1"/>
          </p:cNvSpPr>
          <p:nvPr/>
        </p:nvSpPr>
        <p:spPr bwMode="auto">
          <a:xfrm>
            <a:off x="6330950" y="4521200"/>
            <a:ext cx="152400" cy="150813"/>
          </a:xfrm>
          <a:prstGeom prst="ellipse">
            <a:avLst/>
          </a:prstGeom>
          <a:solidFill>
            <a:srgbClr val="3399FF"/>
          </a:solidFill>
          <a:ln w="15875">
            <a:solidFill>
              <a:srgbClr val="000000"/>
            </a:solidFill>
            <a:round/>
            <a:headEnd/>
            <a:tailEnd/>
          </a:ln>
        </p:spPr>
        <p:txBody>
          <a:bodyPr/>
          <a:lstStyle/>
          <a:p>
            <a:endParaRPr lang="en-US"/>
          </a:p>
        </p:txBody>
      </p:sp>
      <p:sp>
        <p:nvSpPr>
          <p:cNvPr id="68624" name="Oval 28"/>
          <p:cNvSpPr>
            <a:spLocks noChangeArrowheads="1"/>
          </p:cNvSpPr>
          <p:nvPr/>
        </p:nvSpPr>
        <p:spPr bwMode="auto">
          <a:xfrm>
            <a:off x="6300788" y="4868863"/>
            <a:ext cx="150812" cy="150812"/>
          </a:xfrm>
          <a:prstGeom prst="ellipse">
            <a:avLst/>
          </a:prstGeom>
          <a:solidFill>
            <a:srgbClr val="3399FF"/>
          </a:solidFill>
          <a:ln w="15875">
            <a:solidFill>
              <a:srgbClr val="000000"/>
            </a:solidFill>
            <a:round/>
            <a:headEnd/>
            <a:tailEnd/>
          </a:ln>
        </p:spPr>
        <p:txBody>
          <a:bodyPr/>
          <a:lstStyle/>
          <a:p>
            <a:endParaRPr lang="en-US"/>
          </a:p>
        </p:txBody>
      </p:sp>
      <p:sp>
        <p:nvSpPr>
          <p:cNvPr id="68625" name="Oval 29"/>
          <p:cNvSpPr>
            <a:spLocks noChangeArrowheads="1"/>
          </p:cNvSpPr>
          <p:nvPr/>
        </p:nvSpPr>
        <p:spPr bwMode="auto">
          <a:xfrm>
            <a:off x="6788150" y="4792663"/>
            <a:ext cx="150813" cy="150812"/>
          </a:xfrm>
          <a:prstGeom prst="ellipse">
            <a:avLst/>
          </a:prstGeom>
          <a:solidFill>
            <a:srgbClr val="3399FF"/>
          </a:solidFill>
          <a:ln w="15875">
            <a:solidFill>
              <a:srgbClr val="000000"/>
            </a:solidFill>
            <a:round/>
            <a:headEnd/>
            <a:tailEnd/>
          </a:ln>
        </p:spPr>
        <p:txBody>
          <a:bodyPr/>
          <a:lstStyle/>
          <a:p>
            <a:endParaRPr lang="en-US"/>
          </a:p>
        </p:txBody>
      </p:sp>
      <p:sp>
        <p:nvSpPr>
          <p:cNvPr id="68626" name="Oval 30"/>
          <p:cNvSpPr>
            <a:spLocks noChangeArrowheads="1"/>
          </p:cNvSpPr>
          <p:nvPr/>
        </p:nvSpPr>
        <p:spPr bwMode="auto">
          <a:xfrm>
            <a:off x="6954838" y="4338638"/>
            <a:ext cx="150812" cy="150812"/>
          </a:xfrm>
          <a:prstGeom prst="ellipse">
            <a:avLst/>
          </a:prstGeom>
          <a:solidFill>
            <a:srgbClr val="3399FF"/>
          </a:solidFill>
          <a:ln w="15875">
            <a:solidFill>
              <a:srgbClr val="000000"/>
            </a:solidFill>
            <a:round/>
            <a:headEnd/>
            <a:tailEnd/>
          </a:ln>
        </p:spPr>
        <p:txBody>
          <a:bodyPr/>
          <a:lstStyle/>
          <a:p>
            <a:endParaRPr lang="en-US"/>
          </a:p>
        </p:txBody>
      </p:sp>
      <p:sp>
        <p:nvSpPr>
          <p:cNvPr id="68627" name="Oval 31"/>
          <p:cNvSpPr>
            <a:spLocks noChangeArrowheads="1"/>
          </p:cNvSpPr>
          <p:nvPr/>
        </p:nvSpPr>
        <p:spPr bwMode="auto">
          <a:xfrm>
            <a:off x="7121525" y="4838700"/>
            <a:ext cx="152400" cy="150813"/>
          </a:xfrm>
          <a:prstGeom prst="ellipse">
            <a:avLst/>
          </a:prstGeom>
          <a:solidFill>
            <a:srgbClr val="3399FF"/>
          </a:solidFill>
          <a:ln w="15875">
            <a:solidFill>
              <a:srgbClr val="000000"/>
            </a:solidFill>
            <a:round/>
            <a:headEnd/>
            <a:tailEnd/>
          </a:ln>
        </p:spPr>
        <p:txBody>
          <a:bodyPr/>
          <a:lstStyle/>
          <a:p>
            <a:endParaRPr lang="en-US"/>
          </a:p>
        </p:txBody>
      </p:sp>
      <p:sp>
        <p:nvSpPr>
          <p:cNvPr id="68628" name="Oval 32"/>
          <p:cNvSpPr>
            <a:spLocks noChangeArrowheads="1"/>
          </p:cNvSpPr>
          <p:nvPr/>
        </p:nvSpPr>
        <p:spPr bwMode="auto">
          <a:xfrm>
            <a:off x="7046913" y="5187950"/>
            <a:ext cx="150812" cy="150813"/>
          </a:xfrm>
          <a:prstGeom prst="ellipse">
            <a:avLst/>
          </a:prstGeom>
          <a:solidFill>
            <a:srgbClr val="3399FF"/>
          </a:solidFill>
          <a:ln w="15875">
            <a:solidFill>
              <a:srgbClr val="000000"/>
            </a:solidFill>
            <a:round/>
            <a:headEnd/>
            <a:tailEnd/>
          </a:ln>
        </p:spPr>
        <p:txBody>
          <a:bodyPr/>
          <a:lstStyle/>
          <a:p>
            <a:endParaRPr lang="en-US"/>
          </a:p>
        </p:txBody>
      </p:sp>
      <p:sp>
        <p:nvSpPr>
          <p:cNvPr id="68629" name="Oval 33"/>
          <p:cNvSpPr>
            <a:spLocks noChangeArrowheads="1"/>
          </p:cNvSpPr>
          <p:nvPr/>
        </p:nvSpPr>
        <p:spPr bwMode="auto">
          <a:xfrm>
            <a:off x="6559550" y="5278438"/>
            <a:ext cx="150813" cy="150812"/>
          </a:xfrm>
          <a:prstGeom prst="ellipse">
            <a:avLst/>
          </a:prstGeom>
          <a:solidFill>
            <a:srgbClr val="3399FF"/>
          </a:solidFill>
          <a:ln w="15875">
            <a:solidFill>
              <a:srgbClr val="000000"/>
            </a:solidFill>
            <a:round/>
            <a:headEnd/>
            <a:tailEnd/>
          </a:ln>
        </p:spPr>
        <p:txBody>
          <a:bodyPr/>
          <a:lstStyle/>
          <a:p>
            <a:endParaRPr lang="en-US"/>
          </a:p>
        </p:txBody>
      </p:sp>
      <p:sp>
        <p:nvSpPr>
          <p:cNvPr id="68630" name="Oval 34"/>
          <p:cNvSpPr>
            <a:spLocks noChangeArrowheads="1"/>
          </p:cNvSpPr>
          <p:nvPr/>
        </p:nvSpPr>
        <p:spPr bwMode="auto">
          <a:xfrm>
            <a:off x="6027738" y="5218113"/>
            <a:ext cx="150812" cy="150812"/>
          </a:xfrm>
          <a:prstGeom prst="ellipse">
            <a:avLst/>
          </a:prstGeom>
          <a:solidFill>
            <a:srgbClr val="3399FF"/>
          </a:solidFill>
          <a:ln w="15875">
            <a:solidFill>
              <a:srgbClr val="000000"/>
            </a:solidFill>
            <a:round/>
            <a:headEnd/>
            <a:tailEnd/>
          </a:ln>
        </p:spPr>
        <p:txBody>
          <a:bodyPr/>
          <a:lstStyle/>
          <a:p>
            <a:endParaRPr lang="en-US"/>
          </a:p>
        </p:txBody>
      </p:sp>
      <p:sp>
        <p:nvSpPr>
          <p:cNvPr id="68631" name="Oval 35"/>
          <p:cNvSpPr>
            <a:spLocks noChangeArrowheads="1"/>
          </p:cNvSpPr>
          <p:nvPr/>
        </p:nvSpPr>
        <p:spPr bwMode="auto">
          <a:xfrm>
            <a:off x="6027738" y="4824413"/>
            <a:ext cx="150812" cy="150812"/>
          </a:xfrm>
          <a:prstGeom prst="ellipse">
            <a:avLst/>
          </a:prstGeom>
          <a:solidFill>
            <a:srgbClr val="3399FF"/>
          </a:solidFill>
          <a:ln w="15875">
            <a:solidFill>
              <a:srgbClr val="000000"/>
            </a:solidFill>
            <a:round/>
            <a:headEnd/>
            <a:tailEnd/>
          </a:ln>
        </p:spPr>
        <p:txBody>
          <a:bodyPr/>
          <a:lstStyle/>
          <a:p>
            <a:endParaRPr lang="en-US"/>
          </a:p>
        </p:txBody>
      </p:sp>
      <p:sp>
        <p:nvSpPr>
          <p:cNvPr id="68632" name="Oval 36"/>
          <p:cNvSpPr>
            <a:spLocks noChangeArrowheads="1"/>
          </p:cNvSpPr>
          <p:nvPr/>
        </p:nvSpPr>
        <p:spPr bwMode="auto">
          <a:xfrm>
            <a:off x="5981700" y="4459288"/>
            <a:ext cx="150813" cy="150812"/>
          </a:xfrm>
          <a:prstGeom prst="ellipse">
            <a:avLst/>
          </a:prstGeom>
          <a:solidFill>
            <a:srgbClr val="3399FF"/>
          </a:solidFill>
          <a:ln w="15875">
            <a:solidFill>
              <a:srgbClr val="000000"/>
            </a:solidFill>
            <a:round/>
            <a:headEnd/>
            <a:tailEnd/>
          </a:ln>
        </p:spPr>
        <p:txBody>
          <a:bodyPr/>
          <a:lstStyle/>
          <a:p>
            <a:endParaRPr lang="en-US"/>
          </a:p>
        </p:txBody>
      </p:sp>
      <p:sp>
        <p:nvSpPr>
          <p:cNvPr id="68633" name="Oval 37"/>
          <p:cNvSpPr>
            <a:spLocks noChangeArrowheads="1"/>
          </p:cNvSpPr>
          <p:nvPr/>
        </p:nvSpPr>
        <p:spPr bwMode="auto">
          <a:xfrm>
            <a:off x="6726238" y="4051300"/>
            <a:ext cx="152400" cy="150813"/>
          </a:xfrm>
          <a:prstGeom prst="ellipse">
            <a:avLst/>
          </a:prstGeom>
          <a:solidFill>
            <a:srgbClr val="3399FF"/>
          </a:solidFill>
          <a:ln w="15875">
            <a:solidFill>
              <a:srgbClr val="000000"/>
            </a:solidFill>
            <a:round/>
            <a:headEnd/>
            <a:tailEnd/>
          </a:ln>
        </p:spPr>
        <p:txBody>
          <a:bodyPr/>
          <a:lstStyle/>
          <a:p>
            <a:endParaRPr lang="en-US"/>
          </a:p>
        </p:txBody>
      </p:sp>
      <p:sp>
        <p:nvSpPr>
          <p:cNvPr id="68634" name="Oval 38"/>
          <p:cNvSpPr>
            <a:spLocks noChangeArrowheads="1"/>
          </p:cNvSpPr>
          <p:nvPr/>
        </p:nvSpPr>
        <p:spPr bwMode="auto">
          <a:xfrm>
            <a:off x="7183438" y="4125913"/>
            <a:ext cx="150812" cy="150812"/>
          </a:xfrm>
          <a:prstGeom prst="ellipse">
            <a:avLst/>
          </a:prstGeom>
          <a:solidFill>
            <a:srgbClr val="3399FF"/>
          </a:solidFill>
          <a:ln w="15875">
            <a:solidFill>
              <a:srgbClr val="000000"/>
            </a:solidFill>
            <a:round/>
            <a:headEnd/>
            <a:tailEnd/>
          </a:ln>
        </p:spPr>
        <p:txBody>
          <a:bodyPr/>
          <a:lstStyle/>
          <a:p>
            <a:endParaRPr lang="en-US"/>
          </a:p>
        </p:txBody>
      </p:sp>
      <p:sp>
        <p:nvSpPr>
          <p:cNvPr id="68635" name="Oval 39"/>
          <p:cNvSpPr>
            <a:spLocks noChangeArrowheads="1"/>
          </p:cNvSpPr>
          <p:nvPr/>
        </p:nvSpPr>
        <p:spPr bwMode="auto">
          <a:xfrm>
            <a:off x="7197725" y="4521200"/>
            <a:ext cx="152400" cy="150813"/>
          </a:xfrm>
          <a:prstGeom prst="ellipse">
            <a:avLst/>
          </a:prstGeom>
          <a:solidFill>
            <a:srgbClr val="3399FF"/>
          </a:solidFill>
          <a:ln w="15875">
            <a:solidFill>
              <a:srgbClr val="000000"/>
            </a:solidFill>
            <a:round/>
            <a:headEnd/>
            <a:tailEnd/>
          </a:ln>
        </p:spPr>
        <p:txBody>
          <a:bodyPr/>
          <a:lstStyle/>
          <a:p>
            <a:endParaRPr lang="en-US"/>
          </a:p>
        </p:txBody>
      </p:sp>
      <p:sp>
        <p:nvSpPr>
          <p:cNvPr id="68636" name="Oval 40"/>
          <p:cNvSpPr>
            <a:spLocks noChangeArrowheads="1"/>
          </p:cNvSpPr>
          <p:nvPr/>
        </p:nvSpPr>
        <p:spPr bwMode="auto">
          <a:xfrm>
            <a:off x="6696075" y="4565650"/>
            <a:ext cx="152400" cy="150813"/>
          </a:xfrm>
          <a:prstGeom prst="ellipse">
            <a:avLst/>
          </a:prstGeom>
          <a:solidFill>
            <a:srgbClr val="3399FF"/>
          </a:solidFill>
          <a:ln w="15875">
            <a:solidFill>
              <a:srgbClr val="000000"/>
            </a:solidFill>
            <a:round/>
            <a:headEnd/>
            <a:tailEnd/>
          </a:ln>
        </p:spPr>
        <p:txBody>
          <a:bodyPr/>
          <a:lstStyle/>
          <a:p>
            <a:endParaRPr lang="en-US"/>
          </a:p>
        </p:txBody>
      </p:sp>
      <p:sp>
        <p:nvSpPr>
          <p:cNvPr id="68637" name="Line 42"/>
          <p:cNvSpPr>
            <a:spLocks noChangeShapeType="1"/>
          </p:cNvSpPr>
          <p:nvPr/>
        </p:nvSpPr>
        <p:spPr bwMode="auto">
          <a:xfrm>
            <a:off x="5334000" y="3124200"/>
            <a:ext cx="533400" cy="0"/>
          </a:xfrm>
          <a:prstGeom prst="line">
            <a:avLst/>
          </a:prstGeom>
          <a:noFill/>
          <a:ln w="38100">
            <a:solidFill>
              <a:schemeClr val="tx1"/>
            </a:solidFill>
            <a:round/>
            <a:headEnd/>
            <a:tailEnd type="triangle" w="med" len="med"/>
          </a:ln>
        </p:spPr>
        <p:txBody>
          <a:bodyPr/>
          <a:lstStyle/>
          <a:p>
            <a:endParaRPr lang="en-US"/>
          </a:p>
        </p:txBody>
      </p:sp>
      <p:sp>
        <p:nvSpPr>
          <p:cNvPr id="68638" name="Line 43"/>
          <p:cNvSpPr>
            <a:spLocks noChangeShapeType="1"/>
          </p:cNvSpPr>
          <p:nvPr/>
        </p:nvSpPr>
        <p:spPr bwMode="auto">
          <a:xfrm flipH="1">
            <a:off x="2590800" y="6096000"/>
            <a:ext cx="533400"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048000" y="304800"/>
            <a:ext cx="2819400" cy="6858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75779" name="Rectangle 3"/>
          <p:cNvSpPr>
            <a:spLocks noGrp="1" noChangeArrowheads="1"/>
          </p:cNvSpPr>
          <p:nvPr>
            <p:ph type="body" idx="1"/>
          </p:nvPr>
        </p:nvSpPr>
        <p:spPr>
          <a:xfrm>
            <a:off x="838200" y="1295400"/>
            <a:ext cx="7772400" cy="1295400"/>
          </a:xfrm>
        </p:spPr>
        <p:txBody>
          <a:bodyPr/>
          <a:lstStyle/>
          <a:p>
            <a:pPr algn="ctr">
              <a:buFontTx/>
              <a:buNone/>
              <a:defRPr/>
            </a:pPr>
            <a:r>
              <a:rPr lang="en-US" b="0" smtClean="0">
                <a:effectLst>
                  <a:outerShdw blurRad="38100" dist="38100" dir="2700000" algn="tl">
                    <a:srgbClr val="FFFFFF"/>
                  </a:outerShdw>
                </a:effectLst>
              </a:rPr>
              <a:t>  </a:t>
            </a:r>
            <a:r>
              <a:rPr lang="en-US" b="0" smtClean="0"/>
              <a:t>To evaporate, molecules must have sufficient energy to break IM forces.</a:t>
            </a:r>
            <a:endParaRPr lang="en-US" sz="2400" b="0" smtClean="0">
              <a:effectLst>
                <a:outerShdw blurRad="38100" dist="38100" dir="2700000" algn="tl">
                  <a:srgbClr val="FFFFFF"/>
                </a:outerShdw>
              </a:effectLst>
            </a:endParaRPr>
          </a:p>
        </p:txBody>
      </p:sp>
      <p:sp>
        <p:nvSpPr>
          <p:cNvPr id="75780" name="Rectangle 4"/>
          <p:cNvSpPr>
            <a:spLocks noChangeArrowheads="1"/>
          </p:cNvSpPr>
          <p:nvPr/>
        </p:nvSpPr>
        <p:spPr bwMode="auto">
          <a:xfrm>
            <a:off x="4346575" y="3036888"/>
            <a:ext cx="4416425" cy="2525712"/>
          </a:xfrm>
          <a:prstGeom prst="rect">
            <a:avLst/>
          </a:prstGeom>
          <a:noFill/>
          <a:ln w="12700">
            <a:noFill/>
            <a:miter lim="800000"/>
            <a:headEnd/>
            <a:tailEnd/>
          </a:ln>
          <a:effectLst/>
        </p:spPr>
        <p:txBody>
          <a:bodyPr lIns="90488" tIns="44450" rIns="90488" bIns="44450">
            <a:spAutoFit/>
          </a:bodyPr>
          <a:lstStyle/>
          <a:p>
            <a:pPr>
              <a:defRPr/>
            </a:pPr>
            <a:r>
              <a:rPr lang="en-US" sz="3200"/>
              <a:t>Breaking IM forces requires energy.</a:t>
            </a:r>
          </a:p>
          <a:p>
            <a:pPr>
              <a:defRPr/>
            </a:pPr>
            <a:r>
              <a:rPr lang="en-US" sz="3200"/>
              <a:t>The process of evaporation is</a:t>
            </a:r>
            <a:r>
              <a:rPr lang="en-US" sz="3200">
                <a:effectLst>
                  <a:outerShdw blurRad="38100" dist="38100" dir="2700000" algn="tl">
                    <a:srgbClr val="FFFFFF"/>
                  </a:outerShdw>
                </a:effectLst>
              </a:rPr>
              <a:t> </a:t>
            </a:r>
            <a:r>
              <a:rPr lang="en-US" sz="3200">
                <a:solidFill>
                  <a:schemeClr val="hlink"/>
                </a:solidFill>
                <a:effectLst>
                  <a:outerShdw blurRad="38100" dist="38100" dir="2700000" algn="tl">
                    <a:srgbClr val="000000"/>
                  </a:outerShdw>
                </a:effectLst>
              </a:rPr>
              <a:t>endothermic</a:t>
            </a:r>
            <a:r>
              <a:rPr lang="en-US" sz="3200">
                <a:effectLst>
                  <a:outerShdw blurRad="38100" dist="38100" dir="2700000" algn="tl">
                    <a:srgbClr val="FFFFFF"/>
                  </a:outerShdw>
                </a:effectLst>
              </a:rPr>
              <a:t>.</a:t>
            </a:r>
          </a:p>
        </p:txBody>
      </p:sp>
      <p:pic>
        <p:nvPicPr>
          <p:cNvPr id="75784" name="13M08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228600" y="2362200"/>
            <a:ext cx="3657600" cy="3376613"/>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5780">
                                            <p:txEl>
                                              <p:pRg st="0" end="0"/>
                                            </p:txEl>
                                          </p:spTgt>
                                        </p:tgtEl>
                                        <p:attrNameLst>
                                          <p:attrName>style.visibility</p:attrName>
                                        </p:attrNameLst>
                                      </p:cBhvr>
                                      <p:to>
                                        <p:strVal val="visible"/>
                                      </p:to>
                                    </p:set>
                                    <p:animEffect transition="in" filter="wipe(left)">
                                      <p:cBhvr>
                                        <p:cTn id="7" dur="500"/>
                                        <p:tgtEl>
                                          <p:spTgt spid="75780">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75780">
                                            <p:txEl>
                                              <p:pRg st="1" end="1"/>
                                            </p:txEl>
                                          </p:spTgt>
                                        </p:tgtEl>
                                        <p:attrNameLst>
                                          <p:attrName>style.visibility</p:attrName>
                                        </p:attrNameLst>
                                      </p:cBhvr>
                                      <p:to>
                                        <p:strVal val="visible"/>
                                      </p:to>
                                    </p:set>
                                    <p:animEffect transition="in" filter="wipe(left)">
                                      <p:cBhvr>
                                        <p:cTn id="11" dur="500"/>
                                        <p:tgtEl>
                                          <p:spTgt spid="757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578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5784"/>
                                        </p:tgtEl>
                                      </p:cBhvr>
                                    </p:cmd>
                                  </p:childTnLst>
                                </p:cTn>
                              </p:par>
                            </p:childTnLst>
                          </p:cTn>
                        </p:par>
                      </p:childTnLst>
                    </p:cTn>
                  </p:par>
                </p:childTnLst>
              </p:cTn>
              <p:nextCondLst>
                <p:cond evt="onClick" delay="0">
                  <p:tgtEl>
                    <p:spTgt spid="75784"/>
                  </p:tgtEl>
                </p:cond>
              </p:nextCondLst>
            </p:seq>
            <p:video>
              <p:cMediaNode>
                <p:cTn id="17" fill="hold" display="0">
                  <p:stCondLst>
                    <p:cond delay="indefinite"/>
                  </p:stCondLst>
                  <p:endCondLst>
                    <p:cond evt="onNext" delay="0">
                      <p:tgtEl>
                        <p:sldTgt/>
                      </p:tgtEl>
                    </p:cond>
                    <p:cond evt="onPrev" delay="0">
                      <p:tgtEl>
                        <p:sldTgt/>
                      </p:tgtEl>
                    </p:cond>
                  </p:endCondLst>
                </p:cTn>
                <p:tgtEl>
                  <p:spTgt spid="75784"/>
                </p:tgtEl>
              </p:cMediaNode>
            </p:video>
          </p:childTnLst>
        </p:cTn>
      </p:par>
    </p:tnLst>
    <p:bldLst>
      <p:bldP spid="75780" grpId="0" build="p" autoUpdateAnimBg="0" advAuto="100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124200" y="304800"/>
            <a:ext cx="2819400" cy="8382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77827" name="Rectangle 3"/>
          <p:cNvSpPr>
            <a:spLocks noGrp="1" noChangeArrowheads="1"/>
          </p:cNvSpPr>
          <p:nvPr>
            <p:ph type="body" idx="1"/>
          </p:nvPr>
        </p:nvSpPr>
        <p:spPr>
          <a:xfrm>
            <a:off x="5638800" y="1676400"/>
            <a:ext cx="3124200" cy="4191000"/>
          </a:xfrm>
        </p:spPr>
        <p:txBody>
          <a:bodyPr/>
          <a:lstStyle/>
          <a:p>
            <a:pPr>
              <a:buFontTx/>
              <a:buNone/>
              <a:defRPr/>
            </a:pPr>
            <a:r>
              <a:rPr lang="en-US" sz="3600" smtClean="0">
                <a:effectLst>
                  <a:outerShdw blurRad="38100" dist="38100" dir="2700000" algn="tl">
                    <a:srgbClr val="FFFFFF"/>
                  </a:outerShdw>
                </a:effectLst>
              </a:rPr>
              <a:t>  </a:t>
            </a:r>
            <a:r>
              <a:rPr lang="en-US" sz="3600" smtClean="0"/>
              <a:t>Distribution of molecular energies in a liquid.</a:t>
            </a:r>
          </a:p>
          <a:p>
            <a:pPr>
              <a:buFontTx/>
              <a:buNone/>
              <a:defRPr/>
            </a:pPr>
            <a:endParaRPr lang="en-US" sz="1800" smtClean="0"/>
          </a:p>
          <a:p>
            <a:pPr>
              <a:buFontTx/>
              <a:buNone/>
              <a:defRPr/>
            </a:pPr>
            <a:r>
              <a:rPr lang="en-US" sz="3600" smtClean="0"/>
              <a:t>  KE is proportional to T.</a:t>
            </a:r>
          </a:p>
        </p:txBody>
      </p:sp>
      <p:pic>
        <p:nvPicPr>
          <p:cNvPr id="70660" name="Picture 4"/>
          <p:cNvPicPr>
            <a:picLocks noChangeArrowheads="1"/>
          </p:cNvPicPr>
          <p:nvPr/>
        </p:nvPicPr>
        <p:blipFill>
          <a:blip r:embed="rId3" cstate="print"/>
          <a:srcRect/>
          <a:stretch>
            <a:fillRect/>
          </a:stretch>
        </p:blipFill>
        <p:spPr bwMode="auto">
          <a:xfrm>
            <a:off x="317500" y="1549400"/>
            <a:ext cx="5295900" cy="4381500"/>
          </a:xfrm>
          <a:prstGeom prst="rect">
            <a:avLst/>
          </a:prstGeom>
          <a:noFill/>
          <a:ln w="12700">
            <a:noFill/>
            <a:miter lim="800000"/>
            <a:headEnd/>
            <a:tailEnd/>
          </a:ln>
        </p:spPr>
      </p:pic>
      <p:sp>
        <p:nvSpPr>
          <p:cNvPr id="77829" name="Rectangle 5"/>
          <p:cNvSpPr>
            <a:spLocks noChangeArrowheads="1"/>
          </p:cNvSpPr>
          <p:nvPr/>
        </p:nvSpPr>
        <p:spPr bwMode="auto">
          <a:xfrm>
            <a:off x="1752600" y="6005513"/>
            <a:ext cx="2586038" cy="454025"/>
          </a:xfrm>
          <a:prstGeom prst="rect">
            <a:avLst/>
          </a:prstGeom>
          <a:noFill/>
          <a:ln w="12700">
            <a:noFill/>
            <a:miter lim="800000"/>
            <a:headEnd/>
            <a:tailEnd/>
          </a:ln>
          <a:effectLst/>
        </p:spPr>
        <p:txBody>
          <a:bodyPr wrap="none" lIns="90488" tIns="44450" rIns="90488" bIns="44450">
            <a:spAutoFit/>
          </a:bodyPr>
          <a:lstStyle/>
          <a:p>
            <a:pPr>
              <a:defRPr/>
            </a:pPr>
            <a:r>
              <a:rPr lang="en-US" sz="2400">
                <a:solidFill>
                  <a:schemeClr val="hlink"/>
                </a:solidFill>
                <a:effectLst>
                  <a:outerShdw blurRad="38100" dist="38100" dir="2700000" algn="tl">
                    <a:srgbClr val="000000"/>
                  </a:outerShdw>
                </a:effectLst>
              </a:rPr>
              <a:t>See Figure 13.15</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up)">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wipe(up)">
                                      <p:cBhvr>
                                        <p:cTn id="12"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304800"/>
            <a:ext cx="2819400" cy="11430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79875" name="Rectangle 3"/>
          <p:cNvSpPr>
            <a:spLocks noGrp="1" noChangeArrowheads="1"/>
          </p:cNvSpPr>
          <p:nvPr>
            <p:ph type="body" idx="1"/>
          </p:nvPr>
        </p:nvSpPr>
        <p:spPr>
          <a:xfrm>
            <a:off x="4419600" y="304800"/>
            <a:ext cx="4495800" cy="6324600"/>
          </a:xfrm>
        </p:spPr>
        <p:txBody>
          <a:bodyPr/>
          <a:lstStyle/>
          <a:p>
            <a:pPr>
              <a:buFontTx/>
              <a:buNone/>
              <a:defRPr/>
            </a:pPr>
            <a:r>
              <a:rPr lang="en-US" sz="2400" smtClean="0">
                <a:effectLst>
                  <a:outerShdw blurRad="38100" dist="38100" dir="2700000" algn="tl">
                    <a:srgbClr val="FFFFFF"/>
                  </a:outerShdw>
                </a:effectLst>
              </a:rPr>
              <a:t>   </a:t>
            </a:r>
            <a:r>
              <a:rPr lang="en-US" smtClean="0"/>
              <a:t>At higher T a much larger number of molecules has high enough energy to break IM forces and move from liquid to vapor state.</a:t>
            </a:r>
          </a:p>
          <a:p>
            <a:pPr>
              <a:buFontTx/>
              <a:buNone/>
              <a:defRPr/>
            </a:pPr>
            <a:r>
              <a:rPr lang="en-US" smtClean="0">
                <a:effectLst>
                  <a:outerShdw blurRad="38100" dist="38100" dir="2700000" algn="tl">
                    <a:srgbClr val="FFFFFF"/>
                  </a:outerShdw>
                </a:effectLst>
              </a:rPr>
              <a:t>   High E molecules carry away E. You cool down when sweating or after swimming.</a:t>
            </a:r>
          </a:p>
        </p:txBody>
      </p:sp>
      <p:sp>
        <p:nvSpPr>
          <p:cNvPr id="71684" name="AutoShape 5"/>
          <p:cNvSpPr>
            <a:spLocks noChangeAspect="1" noChangeArrowheads="1" noTextEdit="1"/>
          </p:cNvSpPr>
          <p:nvPr/>
        </p:nvSpPr>
        <p:spPr bwMode="auto">
          <a:xfrm>
            <a:off x="434975" y="2084388"/>
            <a:ext cx="3968750" cy="3282950"/>
          </a:xfrm>
          <a:prstGeom prst="rect">
            <a:avLst/>
          </a:prstGeom>
          <a:noFill/>
          <a:ln w="9525">
            <a:noFill/>
            <a:miter lim="800000"/>
            <a:headEnd/>
            <a:tailEnd/>
          </a:ln>
        </p:spPr>
        <p:txBody>
          <a:bodyPr/>
          <a:lstStyle/>
          <a:p>
            <a:endParaRPr lang="en-US"/>
          </a:p>
        </p:txBody>
      </p:sp>
      <p:sp>
        <p:nvSpPr>
          <p:cNvPr id="71685" name="Rectangle 7"/>
          <p:cNvSpPr>
            <a:spLocks noChangeArrowheads="1"/>
          </p:cNvSpPr>
          <p:nvPr/>
        </p:nvSpPr>
        <p:spPr bwMode="auto">
          <a:xfrm>
            <a:off x="12644438" y="4133850"/>
            <a:ext cx="6350" cy="30163"/>
          </a:xfrm>
          <a:prstGeom prst="rect">
            <a:avLst/>
          </a:prstGeom>
          <a:noFill/>
          <a:ln w="9525">
            <a:noFill/>
            <a:miter lim="800000"/>
            <a:headEnd/>
            <a:tailEnd/>
          </a:ln>
        </p:spPr>
        <p:txBody>
          <a:bodyPr wrap="none" lIns="0" tIns="0" rIns="0" bIns="0">
            <a:spAutoFit/>
          </a:bodyPr>
          <a:lstStyle/>
          <a:p>
            <a:r>
              <a:rPr lang="en-US" sz="200">
                <a:solidFill>
                  <a:srgbClr val="000000"/>
                </a:solidFill>
                <a:latin typeface="Times" pitchFamily="80" charset="0"/>
              </a:rPr>
              <a:t>.</a:t>
            </a:r>
            <a:endParaRPr lang="en-US" sz="2400">
              <a:latin typeface="Times New Roman" pitchFamily="18" charset="0"/>
            </a:endParaRPr>
          </a:p>
        </p:txBody>
      </p:sp>
      <p:sp>
        <p:nvSpPr>
          <p:cNvPr id="71686" name="Rectangle 8"/>
          <p:cNvSpPr>
            <a:spLocks noChangeArrowheads="1"/>
          </p:cNvSpPr>
          <p:nvPr/>
        </p:nvSpPr>
        <p:spPr bwMode="auto">
          <a:xfrm>
            <a:off x="852488" y="2568575"/>
            <a:ext cx="3408362" cy="1811338"/>
          </a:xfrm>
          <a:prstGeom prst="rect">
            <a:avLst/>
          </a:prstGeom>
          <a:solidFill>
            <a:srgbClr val="66FF66"/>
          </a:solidFill>
          <a:ln w="9525">
            <a:noFill/>
            <a:miter lim="800000"/>
            <a:headEnd/>
            <a:tailEnd/>
          </a:ln>
        </p:spPr>
        <p:txBody>
          <a:bodyPr/>
          <a:lstStyle/>
          <a:p>
            <a:endParaRPr lang="en-US"/>
          </a:p>
        </p:txBody>
      </p:sp>
      <p:sp>
        <p:nvSpPr>
          <p:cNvPr id="71687" name="Line 9"/>
          <p:cNvSpPr>
            <a:spLocks noChangeShapeType="1"/>
          </p:cNvSpPr>
          <p:nvPr/>
        </p:nvSpPr>
        <p:spPr bwMode="auto">
          <a:xfrm>
            <a:off x="938213" y="4370388"/>
            <a:ext cx="1587" cy="38100"/>
          </a:xfrm>
          <a:prstGeom prst="line">
            <a:avLst/>
          </a:prstGeom>
          <a:noFill/>
          <a:ln w="9525">
            <a:solidFill>
              <a:srgbClr val="000000"/>
            </a:solidFill>
            <a:round/>
            <a:headEnd/>
            <a:tailEnd/>
          </a:ln>
        </p:spPr>
        <p:txBody>
          <a:bodyPr/>
          <a:lstStyle/>
          <a:p>
            <a:endParaRPr lang="en-US"/>
          </a:p>
        </p:txBody>
      </p:sp>
      <p:sp>
        <p:nvSpPr>
          <p:cNvPr id="71688" name="Line 10"/>
          <p:cNvSpPr>
            <a:spLocks noChangeShapeType="1"/>
          </p:cNvSpPr>
          <p:nvPr/>
        </p:nvSpPr>
        <p:spPr bwMode="auto">
          <a:xfrm>
            <a:off x="1014413" y="4370388"/>
            <a:ext cx="1587" cy="38100"/>
          </a:xfrm>
          <a:prstGeom prst="line">
            <a:avLst/>
          </a:prstGeom>
          <a:noFill/>
          <a:ln w="9525">
            <a:solidFill>
              <a:srgbClr val="000000"/>
            </a:solidFill>
            <a:round/>
            <a:headEnd/>
            <a:tailEnd/>
          </a:ln>
        </p:spPr>
        <p:txBody>
          <a:bodyPr/>
          <a:lstStyle/>
          <a:p>
            <a:endParaRPr lang="en-US"/>
          </a:p>
        </p:txBody>
      </p:sp>
      <p:sp>
        <p:nvSpPr>
          <p:cNvPr id="71689" name="Line 11"/>
          <p:cNvSpPr>
            <a:spLocks noChangeShapeType="1"/>
          </p:cNvSpPr>
          <p:nvPr/>
        </p:nvSpPr>
        <p:spPr bwMode="auto">
          <a:xfrm>
            <a:off x="1090613" y="4370388"/>
            <a:ext cx="1587" cy="38100"/>
          </a:xfrm>
          <a:prstGeom prst="line">
            <a:avLst/>
          </a:prstGeom>
          <a:noFill/>
          <a:ln w="9525">
            <a:solidFill>
              <a:srgbClr val="000000"/>
            </a:solidFill>
            <a:round/>
            <a:headEnd/>
            <a:tailEnd/>
          </a:ln>
        </p:spPr>
        <p:txBody>
          <a:bodyPr/>
          <a:lstStyle/>
          <a:p>
            <a:endParaRPr lang="en-US"/>
          </a:p>
        </p:txBody>
      </p:sp>
      <p:sp>
        <p:nvSpPr>
          <p:cNvPr id="71690" name="Line 12"/>
          <p:cNvSpPr>
            <a:spLocks noChangeShapeType="1"/>
          </p:cNvSpPr>
          <p:nvPr/>
        </p:nvSpPr>
        <p:spPr bwMode="auto">
          <a:xfrm>
            <a:off x="1166813" y="4370388"/>
            <a:ext cx="1587" cy="38100"/>
          </a:xfrm>
          <a:prstGeom prst="line">
            <a:avLst/>
          </a:prstGeom>
          <a:noFill/>
          <a:ln w="9525">
            <a:solidFill>
              <a:srgbClr val="000000"/>
            </a:solidFill>
            <a:round/>
            <a:headEnd/>
            <a:tailEnd/>
          </a:ln>
        </p:spPr>
        <p:txBody>
          <a:bodyPr/>
          <a:lstStyle/>
          <a:p>
            <a:endParaRPr lang="en-US"/>
          </a:p>
        </p:txBody>
      </p:sp>
      <p:sp>
        <p:nvSpPr>
          <p:cNvPr id="71691" name="Line 13"/>
          <p:cNvSpPr>
            <a:spLocks noChangeShapeType="1"/>
          </p:cNvSpPr>
          <p:nvPr/>
        </p:nvSpPr>
        <p:spPr bwMode="auto">
          <a:xfrm>
            <a:off x="862013" y="4370388"/>
            <a:ext cx="1587" cy="85725"/>
          </a:xfrm>
          <a:prstGeom prst="line">
            <a:avLst/>
          </a:prstGeom>
          <a:noFill/>
          <a:ln w="9525">
            <a:solidFill>
              <a:srgbClr val="000000"/>
            </a:solidFill>
            <a:round/>
            <a:headEnd/>
            <a:tailEnd/>
          </a:ln>
        </p:spPr>
        <p:txBody>
          <a:bodyPr/>
          <a:lstStyle/>
          <a:p>
            <a:endParaRPr lang="en-US"/>
          </a:p>
        </p:txBody>
      </p:sp>
      <p:sp>
        <p:nvSpPr>
          <p:cNvPr id="71692" name="Rectangle 14"/>
          <p:cNvSpPr>
            <a:spLocks noChangeArrowheads="1"/>
          </p:cNvSpPr>
          <p:nvPr/>
        </p:nvSpPr>
        <p:spPr bwMode="auto">
          <a:xfrm>
            <a:off x="833438" y="4503738"/>
            <a:ext cx="57150" cy="122237"/>
          </a:xfrm>
          <a:prstGeom prst="rect">
            <a:avLst/>
          </a:prstGeom>
          <a:noFill/>
          <a:ln w="9525">
            <a:noFill/>
            <a:miter lim="800000"/>
            <a:headEnd/>
            <a:tailEnd/>
          </a:ln>
        </p:spPr>
        <p:txBody>
          <a:bodyPr wrap="none" lIns="0" tIns="0" rIns="0" bIns="0">
            <a:spAutoFit/>
          </a:bodyPr>
          <a:lstStyle/>
          <a:p>
            <a:r>
              <a:rPr lang="en-US" sz="800" b="0">
                <a:latin typeface="Geneva" charset="0"/>
              </a:rPr>
              <a:t>0</a:t>
            </a:r>
            <a:endParaRPr lang="en-US" sz="2400">
              <a:latin typeface="Times New Roman" pitchFamily="18" charset="0"/>
            </a:endParaRPr>
          </a:p>
        </p:txBody>
      </p:sp>
      <p:sp>
        <p:nvSpPr>
          <p:cNvPr id="71693" name="Line 15"/>
          <p:cNvSpPr>
            <a:spLocks noChangeShapeType="1"/>
          </p:cNvSpPr>
          <p:nvPr/>
        </p:nvSpPr>
        <p:spPr bwMode="auto">
          <a:xfrm>
            <a:off x="1317625" y="4370388"/>
            <a:ext cx="1588" cy="38100"/>
          </a:xfrm>
          <a:prstGeom prst="line">
            <a:avLst/>
          </a:prstGeom>
          <a:noFill/>
          <a:ln w="9525">
            <a:solidFill>
              <a:srgbClr val="000000"/>
            </a:solidFill>
            <a:round/>
            <a:headEnd/>
            <a:tailEnd/>
          </a:ln>
        </p:spPr>
        <p:txBody>
          <a:bodyPr/>
          <a:lstStyle/>
          <a:p>
            <a:endParaRPr lang="en-US"/>
          </a:p>
        </p:txBody>
      </p:sp>
      <p:sp>
        <p:nvSpPr>
          <p:cNvPr id="71694" name="Line 16"/>
          <p:cNvSpPr>
            <a:spLocks noChangeShapeType="1"/>
          </p:cNvSpPr>
          <p:nvPr/>
        </p:nvSpPr>
        <p:spPr bwMode="auto">
          <a:xfrm>
            <a:off x="1393825" y="4370388"/>
            <a:ext cx="1588" cy="38100"/>
          </a:xfrm>
          <a:prstGeom prst="line">
            <a:avLst/>
          </a:prstGeom>
          <a:noFill/>
          <a:ln w="9525">
            <a:solidFill>
              <a:srgbClr val="000000"/>
            </a:solidFill>
            <a:round/>
            <a:headEnd/>
            <a:tailEnd/>
          </a:ln>
        </p:spPr>
        <p:txBody>
          <a:bodyPr/>
          <a:lstStyle/>
          <a:p>
            <a:endParaRPr lang="en-US"/>
          </a:p>
        </p:txBody>
      </p:sp>
      <p:sp>
        <p:nvSpPr>
          <p:cNvPr id="71695" name="Line 17"/>
          <p:cNvSpPr>
            <a:spLocks noChangeShapeType="1"/>
          </p:cNvSpPr>
          <p:nvPr/>
        </p:nvSpPr>
        <p:spPr bwMode="auto">
          <a:xfrm>
            <a:off x="1470025" y="4370388"/>
            <a:ext cx="1588" cy="38100"/>
          </a:xfrm>
          <a:prstGeom prst="line">
            <a:avLst/>
          </a:prstGeom>
          <a:noFill/>
          <a:ln w="9525">
            <a:solidFill>
              <a:srgbClr val="000000"/>
            </a:solidFill>
            <a:round/>
            <a:headEnd/>
            <a:tailEnd/>
          </a:ln>
        </p:spPr>
        <p:txBody>
          <a:bodyPr/>
          <a:lstStyle/>
          <a:p>
            <a:endParaRPr lang="en-US"/>
          </a:p>
        </p:txBody>
      </p:sp>
      <p:sp>
        <p:nvSpPr>
          <p:cNvPr id="71696" name="Line 18"/>
          <p:cNvSpPr>
            <a:spLocks noChangeShapeType="1"/>
          </p:cNvSpPr>
          <p:nvPr/>
        </p:nvSpPr>
        <p:spPr bwMode="auto">
          <a:xfrm>
            <a:off x="1546225" y="4370388"/>
            <a:ext cx="1588" cy="38100"/>
          </a:xfrm>
          <a:prstGeom prst="line">
            <a:avLst/>
          </a:prstGeom>
          <a:noFill/>
          <a:ln w="9525">
            <a:solidFill>
              <a:srgbClr val="000000"/>
            </a:solidFill>
            <a:round/>
            <a:headEnd/>
            <a:tailEnd/>
          </a:ln>
        </p:spPr>
        <p:txBody>
          <a:bodyPr/>
          <a:lstStyle/>
          <a:p>
            <a:endParaRPr lang="en-US"/>
          </a:p>
        </p:txBody>
      </p:sp>
      <p:sp>
        <p:nvSpPr>
          <p:cNvPr id="71697" name="Line 19"/>
          <p:cNvSpPr>
            <a:spLocks noChangeShapeType="1"/>
          </p:cNvSpPr>
          <p:nvPr/>
        </p:nvSpPr>
        <p:spPr bwMode="auto">
          <a:xfrm flipV="1">
            <a:off x="1241425" y="2568575"/>
            <a:ext cx="1588" cy="1801813"/>
          </a:xfrm>
          <a:prstGeom prst="line">
            <a:avLst/>
          </a:prstGeom>
          <a:noFill/>
          <a:ln w="9525">
            <a:solidFill>
              <a:srgbClr val="555555"/>
            </a:solidFill>
            <a:round/>
            <a:headEnd/>
            <a:tailEnd/>
          </a:ln>
        </p:spPr>
        <p:txBody>
          <a:bodyPr/>
          <a:lstStyle/>
          <a:p>
            <a:endParaRPr lang="en-US"/>
          </a:p>
        </p:txBody>
      </p:sp>
      <p:sp>
        <p:nvSpPr>
          <p:cNvPr id="71698" name="Line 20"/>
          <p:cNvSpPr>
            <a:spLocks noChangeShapeType="1"/>
          </p:cNvSpPr>
          <p:nvPr/>
        </p:nvSpPr>
        <p:spPr bwMode="auto">
          <a:xfrm>
            <a:off x="1241425" y="4370388"/>
            <a:ext cx="1588" cy="85725"/>
          </a:xfrm>
          <a:prstGeom prst="line">
            <a:avLst/>
          </a:prstGeom>
          <a:noFill/>
          <a:ln w="9525">
            <a:solidFill>
              <a:srgbClr val="000000"/>
            </a:solidFill>
            <a:round/>
            <a:headEnd/>
            <a:tailEnd/>
          </a:ln>
        </p:spPr>
        <p:txBody>
          <a:bodyPr/>
          <a:lstStyle/>
          <a:p>
            <a:endParaRPr lang="en-US"/>
          </a:p>
        </p:txBody>
      </p:sp>
      <p:sp>
        <p:nvSpPr>
          <p:cNvPr id="71699" name="Line 21"/>
          <p:cNvSpPr>
            <a:spLocks noChangeShapeType="1"/>
          </p:cNvSpPr>
          <p:nvPr/>
        </p:nvSpPr>
        <p:spPr bwMode="auto">
          <a:xfrm>
            <a:off x="1697038" y="4370388"/>
            <a:ext cx="1587" cy="38100"/>
          </a:xfrm>
          <a:prstGeom prst="line">
            <a:avLst/>
          </a:prstGeom>
          <a:noFill/>
          <a:ln w="9525">
            <a:solidFill>
              <a:srgbClr val="000000"/>
            </a:solidFill>
            <a:round/>
            <a:headEnd/>
            <a:tailEnd/>
          </a:ln>
        </p:spPr>
        <p:txBody>
          <a:bodyPr/>
          <a:lstStyle/>
          <a:p>
            <a:endParaRPr lang="en-US"/>
          </a:p>
        </p:txBody>
      </p:sp>
      <p:sp>
        <p:nvSpPr>
          <p:cNvPr id="71700" name="Line 22"/>
          <p:cNvSpPr>
            <a:spLocks noChangeShapeType="1"/>
          </p:cNvSpPr>
          <p:nvPr/>
        </p:nvSpPr>
        <p:spPr bwMode="auto">
          <a:xfrm>
            <a:off x="1763713" y="4370388"/>
            <a:ext cx="1587" cy="38100"/>
          </a:xfrm>
          <a:prstGeom prst="line">
            <a:avLst/>
          </a:prstGeom>
          <a:noFill/>
          <a:ln w="9525">
            <a:solidFill>
              <a:srgbClr val="000000"/>
            </a:solidFill>
            <a:round/>
            <a:headEnd/>
            <a:tailEnd/>
          </a:ln>
        </p:spPr>
        <p:txBody>
          <a:bodyPr/>
          <a:lstStyle/>
          <a:p>
            <a:endParaRPr lang="en-US"/>
          </a:p>
        </p:txBody>
      </p:sp>
      <p:sp>
        <p:nvSpPr>
          <p:cNvPr id="71701" name="Line 23"/>
          <p:cNvSpPr>
            <a:spLocks noChangeShapeType="1"/>
          </p:cNvSpPr>
          <p:nvPr/>
        </p:nvSpPr>
        <p:spPr bwMode="auto">
          <a:xfrm>
            <a:off x="1839913" y="4370388"/>
            <a:ext cx="1587" cy="38100"/>
          </a:xfrm>
          <a:prstGeom prst="line">
            <a:avLst/>
          </a:prstGeom>
          <a:noFill/>
          <a:ln w="9525">
            <a:solidFill>
              <a:srgbClr val="000000"/>
            </a:solidFill>
            <a:round/>
            <a:headEnd/>
            <a:tailEnd/>
          </a:ln>
        </p:spPr>
        <p:txBody>
          <a:bodyPr/>
          <a:lstStyle/>
          <a:p>
            <a:endParaRPr lang="en-US"/>
          </a:p>
        </p:txBody>
      </p:sp>
      <p:sp>
        <p:nvSpPr>
          <p:cNvPr id="71702" name="Line 24"/>
          <p:cNvSpPr>
            <a:spLocks noChangeShapeType="1"/>
          </p:cNvSpPr>
          <p:nvPr/>
        </p:nvSpPr>
        <p:spPr bwMode="auto">
          <a:xfrm>
            <a:off x="1916113" y="4370388"/>
            <a:ext cx="1587" cy="38100"/>
          </a:xfrm>
          <a:prstGeom prst="line">
            <a:avLst/>
          </a:prstGeom>
          <a:noFill/>
          <a:ln w="9525">
            <a:solidFill>
              <a:srgbClr val="000000"/>
            </a:solidFill>
            <a:round/>
            <a:headEnd/>
            <a:tailEnd/>
          </a:ln>
        </p:spPr>
        <p:txBody>
          <a:bodyPr/>
          <a:lstStyle/>
          <a:p>
            <a:endParaRPr lang="en-US"/>
          </a:p>
        </p:txBody>
      </p:sp>
      <p:sp>
        <p:nvSpPr>
          <p:cNvPr id="71703" name="Line 25"/>
          <p:cNvSpPr>
            <a:spLocks noChangeShapeType="1"/>
          </p:cNvSpPr>
          <p:nvPr/>
        </p:nvSpPr>
        <p:spPr bwMode="auto">
          <a:xfrm flipV="1">
            <a:off x="1622425" y="2568575"/>
            <a:ext cx="1588" cy="1801813"/>
          </a:xfrm>
          <a:prstGeom prst="line">
            <a:avLst/>
          </a:prstGeom>
          <a:noFill/>
          <a:ln w="9525">
            <a:solidFill>
              <a:srgbClr val="555555"/>
            </a:solidFill>
            <a:round/>
            <a:headEnd/>
            <a:tailEnd/>
          </a:ln>
        </p:spPr>
        <p:txBody>
          <a:bodyPr/>
          <a:lstStyle/>
          <a:p>
            <a:endParaRPr lang="en-US"/>
          </a:p>
        </p:txBody>
      </p:sp>
      <p:sp>
        <p:nvSpPr>
          <p:cNvPr id="71704" name="Line 26"/>
          <p:cNvSpPr>
            <a:spLocks noChangeShapeType="1"/>
          </p:cNvSpPr>
          <p:nvPr/>
        </p:nvSpPr>
        <p:spPr bwMode="auto">
          <a:xfrm>
            <a:off x="1622425" y="4370388"/>
            <a:ext cx="1588" cy="85725"/>
          </a:xfrm>
          <a:prstGeom prst="line">
            <a:avLst/>
          </a:prstGeom>
          <a:noFill/>
          <a:ln w="9525">
            <a:solidFill>
              <a:srgbClr val="000000"/>
            </a:solidFill>
            <a:round/>
            <a:headEnd/>
            <a:tailEnd/>
          </a:ln>
        </p:spPr>
        <p:txBody>
          <a:bodyPr/>
          <a:lstStyle/>
          <a:p>
            <a:endParaRPr lang="en-US"/>
          </a:p>
        </p:txBody>
      </p:sp>
      <p:sp>
        <p:nvSpPr>
          <p:cNvPr id="71705" name="Line 27"/>
          <p:cNvSpPr>
            <a:spLocks noChangeShapeType="1"/>
          </p:cNvSpPr>
          <p:nvPr/>
        </p:nvSpPr>
        <p:spPr bwMode="auto">
          <a:xfrm>
            <a:off x="2068513" y="4370388"/>
            <a:ext cx="1587" cy="38100"/>
          </a:xfrm>
          <a:prstGeom prst="line">
            <a:avLst/>
          </a:prstGeom>
          <a:noFill/>
          <a:ln w="9525">
            <a:solidFill>
              <a:srgbClr val="000000"/>
            </a:solidFill>
            <a:round/>
            <a:headEnd/>
            <a:tailEnd/>
          </a:ln>
        </p:spPr>
        <p:txBody>
          <a:bodyPr/>
          <a:lstStyle/>
          <a:p>
            <a:endParaRPr lang="en-US"/>
          </a:p>
        </p:txBody>
      </p:sp>
      <p:sp>
        <p:nvSpPr>
          <p:cNvPr id="71706" name="Line 28"/>
          <p:cNvSpPr>
            <a:spLocks noChangeShapeType="1"/>
          </p:cNvSpPr>
          <p:nvPr/>
        </p:nvSpPr>
        <p:spPr bwMode="auto">
          <a:xfrm>
            <a:off x="2144713" y="4370388"/>
            <a:ext cx="1587" cy="38100"/>
          </a:xfrm>
          <a:prstGeom prst="line">
            <a:avLst/>
          </a:prstGeom>
          <a:noFill/>
          <a:ln w="9525">
            <a:solidFill>
              <a:srgbClr val="000000"/>
            </a:solidFill>
            <a:round/>
            <a:headEnd/>
            <a:tailEnd/>
          </a:ln>
        </p:spPr>
        <p:txBody>
          <a:bodyPr/>
          <a:lstStyle/>
          <a:p>
            <a:endParaRPr lang="en-US"/>
          </a:p>
        </p:txBody>
      </p:sp>
      <p:sp>
        <p:nvSpPr>
          <p:cNvPr id="71707" name="Line 29"/>
          <p:cNvSpPr>
            <a:spLocks noChangeShapeType="1"/>
          </p:cNvSpPr>
          <p:nvPr/>
        </p:nvSpPr>
        <p:spPr bwMode="auto">
          <a:xfrm>
            <a:off x="2219325" y="4370388"/>
            <a:ext cx="1588" cy="38100"/>
          </a:xfrm>
          <a:prstGeom prst="line">
            <a:avLst/>
          </a:prstGeom>
          <a:noFill/>
          <a:ln w="9525">
            <a:solidFill>
              <a:srgbClr val="000000"/>
            </a:solidFill>
            <a:round/>
            <a:headEnd/>
            <a:tailEnd/>
          </a:ln>
        </p:spPr>
        <p:txBody>
          <a:bodyPr/>
          <a:lstStyle/>
          <a:p>
            <a:endParaRPr lang="en-US"/>
          </a:p>
        </p:txBody>
      </p:sp>
      <p:sp>
        <p:nvSpPr>
          <p:cNvPr id="71708" name="Line 30"/>
          <p:cNvSpPr>
            <a:spLocks noChangeShapeType="1"/>
          </p:cNvSpPr>
          <p:nvPr/>
        </p:nvSpPr>
        <p:spPr bwMode="auto">
          <a:xfrm>
            <a:off x="2295525" y="4370388"/>
            <a:ext cx="1588" cy="38100"/>
          </a:xfrm>
          <a:prstGeom prst="line">
            <a:avLst/>
          </a:prstGeom>
          <a:noFill/>
          <a:ln w="9525">
            <a:solidFill>
              <a:srgbClr val="000000"/>
            </a:solidFill>
            <a:round/>
            <a:headEnd/>
            <a:tailEnd/>
          </a:ln>
        </p:spPr>
        <p:txBody>
          <a:bodyPr/>
          <a:lstStyle/>
          <a:p>
            <a:endParaRPr lang="en-US"/>
          </a:p>
        </p:txBody>
      </p:sp>
      <p:sp>
        <p:nvSpPr>
          <p:cNvPr id="71709" name="Line 31"/>
          <p:cNvSpPr>
            <a:spLocks noChangeShapeType="1"/>
          </p:cNvSpPr>
          <p:nvPr/>
        </p:nvSpPr>
        <p:spPr bwMode="auto">
          <a:xfrm flipV="1">
            <a:off x="1992313" y="2568575"/>
            <a:ext cx="1587" cy="1801813"/>
          </a:xfrm>
          <a:prstGeom prst="line">
            <a:avLst/>
          </a:prstGeom>
          <a:noFill/>
          <a:ln w="9525">
            <a:solidFill>
              <a:srgbClr val="555555"/>
            </a:solidFill>
            <a:round/>
            <a:headEnd/>
            <a:tailEnd/>
          </a:ln>
        </p:spPr>
        <p:txBody>
          <a:bodyPr/>
          <a:lstStyle/>
          <a:p>
            <a:endParaRPr lang="en-US"/>
          </a:p>
        </p:txBody>
      </p:sp>
      <p:sp>
        <p:nvSpPr>
          <p:cNvPr id="71710" name="Line 32"/>
          <p:cNvSpPr>
            <a:spLocks noChangeShapeType="1"/>
          </p:cNvSpPr>
          <p:nvPr/>
        </p:nvSpPr>
        <p:spPr bwMode="auto">
          <a:xfrm>
            <a:off x="1992313" y="4370388"/>
            <a:ext cx="1587" cy="85725"/>
          </a:xfrm>
          <a:prstGeom prst="line">
            <a:avLst/>
          </a:prstGeom>
          <a:noFill/>
          <a:ln w="9525">
            <a:solidFill>
              <a:srgbClr val="000000"/>
            </a:solidFill>
            <a:round/>
            <a:headEnd/>
            <a:tailEnd/>
          </a:ln>
        </p:spPr>
        <p:txBody>
          <a:bodyPr/>
          <a:lstStyle/>
          <a:p>
            <a:endParaRPr lang="en-US"/>
          </a:p>
        </p:txBody>
      </p:sp>
      <p:sp>
        <p:nvSpPr>
          <p:cNvPr id="71711" name="Line 33"/>
          <p:cNvSpPr>
            <a:spLocks noChangeShapeType="1"/>
          </p:cNvSpPr>
          <p:nvPr/>
        </p:nvSpPr>
        <p:spPr bwMode="auto">
          <a:xfrm>
            <a:off x="2447925" y="4370388"/>
            <a:ext cx="1588" cy="38100"/>
          </a:xfrm>
          <a:prstGeom prst="line">
            <a:avLst/>
          </a:prstGeom>
          <a:noFill/>
          <a:ln w="9525">
            <a:solidFill>
              <a:srgbClr val="000000"/>
            </a:solidFill>
            <a:round/>
            <a:headEnd/>
            <a:tailEnd/>
          </a:ln>
        </p:spPr>
        <p:txBody>
          <a:bodyPr/>
          <a:lstStyle/>
          <a:p>
            <a:endParaRPr lang="en-US"/>
          </a:p>
        </p:txBody>
      </p:sp>
      <p:sp>
        <p:nvSpPr>
          <p:cNvPr id="71712" name="Line 34"/>
          <p:cNvSpPr>
            <a:spLocks noChangeShapeType="1"/>
          </p:cNvSpPr>
          <p:nvPr/>
        </p:nvSpPr>
        <p:spPr bwMode="auto">
          <a:xfrm>
            <a:off x="2524125" y="4370388"/>
            <a:ext cx="1588" cy="38100"/>
          </a:xfrm>
          <a:prstGeom prst="line">
            <a:avLst/>
          </a:prstGeom>
          <a:noFill/>
          <a:ln w="9525">
            <a:solidFill>
              <a:srgbClr val="000000"/>
            </a:solidFill>
            <a:round/>
            <a:headEnd/>
            <a:tailEnd/>
          </a:ln>
        </p:spPr>
        <p:txBody>
          <a:bodyPr/>
          <a:lstStyle/>
          <a:p>
            <a:endParaRPr lang="en-US"/>
          </a:p>
        </p:txBody>
      </p:sp>
      <p:sp>
        <p:nvSpPr>
          <p:cNvPr id="71713" name="Line 35"/>
          <p:cNvSpPr>
            <a:spLocks noChangeShapeType="1"/>
          </p:cNvSpPr>
          <p:nvPr/>
        </p:nvSpPr>
        <p:spPr bwMode="auto">
          <a:xfrm>
            <a:off x="2600325" y="4370388"/>
            <a:ext cx="1588" cy="38100"/>
          </a:xfrm>
          <a:prstGeom prst="line">
            <a:avLst/>
          </a:prstGeom>
          <a:noFill/>
          <a:ln w="9525">
            <a:solidFill>
              <a:srgbClr val="000000"/>
            </a:solidFill>
            <a:round/>
            <a:headEnd/>
            <a:tailEnd/>
          </a:ln>
        </p:spPr>
        <p:txBody>
          <a:bodyPr/>
          <a:lstStyle/>
          <a:p>
            <a:endParaRPr lang="en-US"/>
          </a:p>
        </p:txBody>
      </p:sp>
      <p:sp>
        <p:nvSpPr>
          <p:cNvPr id="71714" name="Line 36"/>
          <p:cNvSpPr>
            <a:spLocks noChangeShapeType="1"/>
          </p:cNvSpPr>
          <p:nvPr/>
        </p:nvSpPr>
        <p:spPr bwMode="auto">
          <a:xfrm>
            <a:off x="2674938" y="4370388"/>
            <a:ext cx="1587" cy="38100"/>
          </a:xfrm>
          <a:prstGeom prst="line">
            <a:avLst/>
          </a:prstGeom>
          <a:noFill/>
          <a:ln w="9525">
            <a:solidFill>
              <a:srgbClr val="000000"/>
            </a:solidFill>
            <a:round/>
            <a:headEnd/>
            <a:tailEnd/>
          </a:ln>
        </p:spPr>
        <p:txBody>
          <a:bodyPr/>
          <a:lstStyle/>
          <a:p>
            <a:endParaRPr lang="en-US"/>
          </a:p>
        </p:txBody>
      </p:sp>
      <p:sp>
        <p:nvSpPr>
          <p:cNvPr id="71715" name="Line 37"/>
          <p:cNvSpPr>
            <a:spLocks noChangeShapeType="1"/>
          </p:cNvSpPr>
          <p:nvPr/>
        </p:nvSpPr>
        <p:spPr bwMode="auto">
          <a:xfrm flipV="1">
            <a:off x="2371725" y="2568575"/>
            <a:ext cx="1588" cy="1801813"/>
          </a:xfrm>
          <a:prstGeom prst="line">
            <a:avLst/>
          </a:prstGeom>
          <a:noFill/>
          <a:ln w="9525">
            <a:solidFill>
              <a:srgbClr val="555555"/>
            </a:solidFill>
            <a:round/>
            <a:headEnd/>
            <a:tailEnd/>
          </a:ln>
        </p:spPr>
        <p:txBody>
          <a:bodyPr/>
          <a:lstStyle/>
          <a:p>
            <a:endParaRPr lang="en-US"/>
          </a:p>
        </p:txBody>
      </p:sp>
      <p:sp>
        <p:nvSpPr>
          <p:cNvPr id="71716" name="Line 38"/>
          <p:cNvSpPr>
            <a:spLocks noChangeShapeType="1"/>
          </p:cNvSpPr>
          <p:nvPr/>
        </p:nvSpPr>
        <p:spPr bwMode="auto">
          <a:xfrm>
            <a:off x="2371725" y="4370388"/>
            <a:ext cx="1588" cy="85725"/>
          </a:xfrm>
          <a:prstGeom prst="line">
            <a:avLst/>
          </a:prstGeom>
          <a:noFill/>
          <a:ln w="9525">
            <a:solidFill>
              <a:srgbClr val="000000"/>
            </a:solidFill>
            <a:round/>
            <a:headEnd/>
            <a:tailEnd/>
          </a:ln>
        </p:spPr>
        <p:txBody>
          <a:bodyPr/>
          <a:lstStyle/>
          <a:p>
            <a:endParaRPr lang="en-US"/>
          </a:p>
        </p:txBody>
      </p:sp>
      <p:sp>
        <p:nvSpPr>
          <p:cNvPr id="71717" name="Line 39"/>
          <p:cNvSpPr>
            <a:spLocks noChangeShapeType="1"/>
          </p:cNvSpPr>
          <p:nvPr/>
        </p:nvSpPr>
        <p:spPr bwMode="auto">
          <a:xfrm>
            <a:off x="2827338" y="4370388"/>
            <a:ext cx="1587" cy="38100"/>
          </a:xfrm>
          <a:prstGeom prst="line">
            <a:avLst/>
          </a:prstGeom>
          <a:noFill/>
          <a:ln w="9525">
            <a:solidFill>
              <a:srgbClr val="000000"/>
            </a:solidFill>
            <a:round/>
            <a:headEnd/>
            <a:tailEnd/>
          </a:ln>
        </p:spPr>
        <p:txBody>
          <a:bodyPr/>
          <a:lstStyle/>
          <a:p>
            <a:endParaRPr lang="en-US"/>
          </a:p>
        </p:txBody>
      </p:sp>
      <p:sp>
        <p:nvSpPr>
          <p:cNvPr id="71718" name="Line 40"/>
          <p:cNvSpPr>
            <a:spLocks noChangeShapeType="1"/>
          </p:cNvSpPr>
          <p:nvPr/>
        </p:nvSpPr>
        <p:spPr bwMode="auto">
          <a:xfrm>
            <a:off x="2903538" y="4370388"/>
            <a:ext cx="1587" cy="38100"/>
          </a:xfrm>
          <a:prstGeom prst="line">
            <a:avLst/>
          </a:prstGeom>
          <a:noFill/>
          <a:ln w="9525">
            <a:solidFill>
              <a:srgbClr val="000000"/>
            </a:solidFill>
            <a:round/>
            <a:headEnd/>
            <a:tailEnd/>
          </a:ln>
        </p:spPr>
        <p:txBody>
          <a:bodyPr/>
          <a:lstStyle/>
          <a:p>
            <a:endParaRPr lang="en-US"/>
          </a:p>
        </p:txBody>
      </p:sp>
      <p:sp>
        <p:nvSpPr>
          <p:cNvPr id="71719" name="Line 41"/>
          <p:cNvSpPr>
            <a:spLocks noChangeShapeType="1"/>
          </p:cNvSpPr>
          <p:nvPr/>
        </p:nvSpPr>
        <p:spPr bwMode="auto">
          <a:xfrm>
            <a:off x="2979738" y="4370388"/>
            <a:ext cx="1587" cy="38100"/>
          </a:xfrm>
          <a:prstGeom prst="line">
            <a:avLst/>
          </a:prstGeom>
          <a:noFill/>
          <a:ln w="9525">
            <a:solidFill>
              <a:srgbClr val="000000"/>
            </a:solidFill>
            <a:round/>
            <a:headEnd/>
            <a:tailEnd/>
          </a:ln>
        </p:spPr>
        <p:txBody>
          <a:bodyPr/>
          <a:lstStyle/>
          <a:p>
            <a:endParaRPr lang="en-US"/>
          </a:p>
        </p:txBody>
      </p:sp>
      <p:sp>
        <p:nvSpPr>
          <p:cNvPr id="71720" name="Line 42"/>
          <p:cNvSpPr>
            <a:spLocks noChangeShapeType="1"/>
          </p:cNvSpPr>
          <p:nvPr/>
        </p:nvSpPr>
        <p:spPr bwMode="auto">
          <a:xfrm>
            <a:off x="3055938" y="4370388"/>
            <a:ext cx="1587" cy="38100"/>
          </a:xfrm>
          <a:prstGeom prst="line">
            <a:avLst/>
          </a:prstGeom>
          <a:noFill/>
          <a:ln w="9525">
            <a:solidFill>
              <a:srgbClr val="000000"/>
            </a:solidFill>
            <a:round/>
            <a:headEnd/>
            <a:tailEnd/>
          </a:ln>
        </p:spPr>
        <p:txBody>
          <a:bodyPr/>
          <a:lstStyle/>
          <a:p>
            <a:endParaRPr lang="en-US"/>
          </a:p>
        </p:txBody>
      </p:sp>
      <p:sp>
        <p:nvSpPr>
          <p:cNvPr id="71721" name="Line 43"/>
          <p:cNvSpPr>
            <a:spLocks noChangeShapeType="1"/>
          </p:cNvSpPr>
          <p:nvPr/>
        </p:nvSpPr>
        <p:spPr bwMode="auto">
          <a:xfrm flipV="1">
            <a:off x="2751138" y="2568575"/>
            <a:ext cx="1587" cy="1801813"/>
          </a:xfrm>
          <a:prstGeom prst="line">
            <a:avLst/>
          </a:prstGeom>
          <a:noFill/>
          <a:ln w="9525">
            <a:solidFill>
              <a:srgbClr val="555555"/>
            </a:solidFill>
            <a:round/>
            <a:headEnd/>
            <a:tailEnd/>
          </a:ln>
        </p:spPr>
        <p:txBody>
          <a:bodyPr/>
          <a:lstStyle/>
          <a:p>
            <a:endParaRPr lang="en-US"/>
          </a:p>
        </p:txBody>
      </p:sp>
      <p:sp>
        <p:nvSpPr>
          <p:cNvPr id="71722" name="Line 44"/>
          <p:cNvSpPr>
            <a:spLocks noChangeShapeType="1"/>
          </p:cNvSpPr>
          <p:nvPr/>
        </p:nvSpPr>
        <p:spPr bwMode="auto">
          <a:xfrm>
            <a:off x="2751138" y="4370388"/>
            <a:ext cx="1587" cy="85725"/>
          </a:xfrm>
          <a:prstGeom prst="line">
            <a:avLst/>
          </a:prstGeom>
          <a:noFill/>
          <a:ln w="9525">
            <a:solidFill>
              <a:srgbClr val="000000"/>
            </a:solidFill>
            <a:round/>
            <a:headEnd/>
            <a:tailEnd/>
          </a:ln>
        </p:spPr>
        <p:txBody>
          <a:bodyPr/>
          <a:lstStyle/>
          <a:p>
            <a:endParaRPr lang="en-US"/>
          </a:p>
        </p:txBody>
      </p:sp>
      <p:sp>
        <p:nvSpPr>
          <p:cNvPr id="71723" name="Line 45"/>
          <p:cNvSpPr>
            <a:spLocks noChangeShapeType="1"/>
          </p:cNvSpPr>
          <p:nvPr/>
        </p:nvSpPr>
        <p:spPr bwMode="auto">
          <a:xfrm>
            <a:off x="3206750" y="4370388"/>
            <a:ext cx="1588" cy="38100"/>
          </a:xfrm>
          <a:prstGeom prst="line">
            <a:avLst/>
          </a:prstGeom>
          <a:noFill/>
          <a:ln w="9525">
            <a:solidFill>
              <a:srgbClr val="000000"/>
            </a:solidFill>
            <a:round/>
            <a:headEnd/>
            <a:tailEnd/>
          </a:ln>
        </p:spPr>
        <p:txBody>
          <a:bodyPr/>
          <a:lstStyle/>
          <a:p>
            <a:endParaRPr lang="en-US"/>
          </a:p>
        </p:txBody>
      </p:sp>
      <p:sp>
        <p:nvSpPr>
          <p:cNvPr id="71724" name="Line 46"/>
          <p:cNvSpPr>
            <a:spLocks noChangeShapeType="1"/>
          </p:cNvSpPr>
          <p:nvPr/>
        </p:nvSpPr>
        <p:spPr bwMode="auto">
          <a:xfrm>
            <a:off x="3282950" y="4370388"/>
            <a:ext cx="1588" cy="38100"/>
          </a:xfrm>
          <a:prstGeom prst="line">
            <a:avLst/>
          </a:prstGeom>
          <a:noFill/>
          <a:ln w="9525">
            <a:solidFill>
              <a:srgbClr val="000000"/>
            </a:solidFill>
            <a:round/>
            <a:headEnd/>
            <a:tailEnd/>
          </a:ln>
        </p:spPr>
        <p:txBody>
          <a:bodyPr/>
          <a:lstStyle/>
          <a:p>
            <a:endParaRPr lang="en-US"/>
          </a:p>
        </p:txBody>
      </p:sp>
      <p:sp>
        <p:nvSpPr>
          <p:cNvPr id="71725" name="Line 47"/>
          <p:cNvSpPr>
            <a:spLocks noChangeShapeType="1"/>
          </p:cNvSpPr>
          <p:nvPr/>
        </p:nvSpPr>
        <p:spPr bwMode="auto">
          <a:xfrm>
            <a:off x="3359150" y="4370388"/>
            <a:ext cx="1588" cy="38100"/>
          </a:xfrm>
          <a:prstGeom prst="line">
            <a:avLst/>
          </a:prstGeom>
          <a:noFill/>
          <a:ln w="9525">
            <a:solidFill>
              <a:srgbClr val="000000"/>
            </a:solidFill>
            <a:round/>
            <a:headEnd/>
            <a:tailEnd/>
          </a:ln>
        </p:spPr>
        <p:txBody>
          <a:bodyPr/>
          <a:lstStyle/>
          <a:p>
            <a:endParaRPr lang="en-US"/>
          </a:p>
        </p:txBody>
      </p:sp>
      <p:sp>
        <p:nvSpPr>
          <p:cNvPr id="71726" name="Line 48"/>
          <p:cNvSpPr>
            <a:spLocks noChangeShapeType="1"/>
          </p:cNvSpPr>
          <p:nvPr/>
        </p:nvSpPr>
        <p:spPr bwMode="auto">
          <a:xfrm>
            <a:off x="3435350" y="4370388"/>
            <a:ext cx="1588" cy="38100"/>
          </a:xfrm>
          <a:prstGeom prst="line">
            <a:avLst/>
          </a:prstGeom>
          <a:noFill/>
          <a:ln w="9525">
            <a:solidFill>
              <a:srgbClr val="000000"/>
            </a:solidFill>
            <a:round/>
            <a:headEnd/>
            <a:tailEnd/>
          </a:ln>
        </p:spPr>
        <p:txBody>
          <a:bodyPr/>
          <a:lstStyle/>
          <a:p>
            <a:endParaRPr lang="en-US"/>
          </a:p>
        </p:txBody>
      </p:sp>
      <p:sp>
        <p:nvSpPr>
          <p:cNvPr id="71727" name="Line 49"/>
          <p:cNvSpPr>
            <a:spLocks noChangeShapeType="1"/>
          </p:cNvSpPr>
          <p:nvPr/>
        </p:nvSpPr>
        <p:spPr bwMode="auto">
          <a:xfrm flipV="1">
            <a:off x="3132138" y="2568575"/>
            <a:ext cx="1587" cy="1801813"/>
          </a:xfrm>
          <a:prstGeom prst="line">
            <a:avLst/>
          </a:prstGeom>
          <a:noFill/>
          <a:ln w="9525">
            <a:solidFill>
              <a:srgbClr val="555555"/>
            </a:solidFill>
            <a:round/>
            <a:headEnd/>
            <a:tailEnd/>
          </a:ln>
        </p:spPr>
        <p:txBody>
          <a:bodyPr/>
          <a:lstStyle/>
          <a:p>
            <a:endParaRPr lang="en-US"/>
          </a:p>
        </p:txBody>
      </p:sp>
      <p:sp>
        <p:nvSpPr>
          <p:cNvPr id="71728" name="Line 50"/>
          <p:cNvSpPr>
            <a:spLocks noChangeShapeType="1"/>
          </p:cNvSpPr>
          <p:nvPr/>
        </p:nvSpPr>
        <p:spPr bwMode="auto">
          <a:xfrm>
            <a:off x="3132138" y="4370388"/>
            <a:ext cx="1587" cy="85725"/>
          </a:xfrm>
          <a:prstGeom prst="line">
            <a:avLst/>
          </a:prstGeom>
          <a:noFill/>
          <a:ln w="9525">
            <a:solidFill>
              <a:srgbClr val="000000"/>
            </a:solidFill>
            <a:round/>
            <a:headEnd/>
            <a:tailEnd/>
          </a:ln>
        </p:spPr>
        <p:txBody>
          <a:bodyPr/>
          <a:lstStyle/>
          <a:p>
            <a:endParaRPr lang="en-US"/>
          </a:p>
        </p:txBody>
      </p:sp>
      <p:sp>
        <p:nvSpPr>
          <p:cNvPr id="71729" name="Line 51"/>
          <p:cNvSpPr>
            <a:spLocks noChangeShapeType="1"/>
          </p:cNvSpPr>
          <p:nvPr/>
        </p:nvSpPr>
        <p:spPr bwMode="auto">
          <a:xfrm>
            <a:off x="3578225" y="4370388"/>
            <a:ext cx="1588" cy="38100"/>
          </a:xfrm>
          <a:prstGeom prst="line">
            <a:avLst/>
          </a:prstGeom>
          <a:noFill/>
          <a:ln w="9525">
            <a:solidFill>
              <a:srgbClr val="000000"/>
            </a:solidFill>
            <a:round/>
            <a:headEnd/>
            <a:tailEnd/>
          </a:ln>
        </p:spPr>
        <p:txBody>
          <a:bodyPr/>
          <a:lstStyle/>
          <a:p>
            <a:endParaRPr lang="en-US"/>
          </a:p>
        </p:txBody>
      </p:sp>
      <p:sp>
        <p:nvSpPr>
          <p:cNvPr id="71730" name="Line 52"/>
          <p:cNvSpPr>
            <a:spLocks noChangeShapeType="1"/>
          </p:cNvSpPr>
          <p:nvPr/>
        </p:nvSpPr>
        <p:spPr bwMode="auto">
          <a:xfrm>
            <a:off x="3654425" y="4370388"/>
            <a:ext cx="1588" cy="38100"/>
          </a:xfrm>
          <a:prstGeom prst="line">
            <a:avLst/>
          </a:prstGeom>
          <a:noFill/>
          <a:ln w="9525">
            <a:solidFill>
              <a:srgbClr val="000000"/>
            </a:solidFill>
            <a:round/>
            <a:headEnd/>
            <a:tailEnd/>
          </a:ln>
        </p:spPr>
        <p:txBody>
          <a:bodyPr/>
          <a:lstStyle/>
          <a:p>
            <a:endParaRPr lang="en-US"/>
          </a:p>
        </p:txBody>
      </p:sp>
      <p:sp>
        <p:nvSpPr>
          <p:cNvPr id="71731" name="Line 53"/>
          <p:cNvSpPr>
            <a:spLocks noChangeShapeType="1"/>
          </p:cNvSpPr>
          <p:nvPr/>
        </p:nvSpPr>
        <p:spPr bwMode="auto">
          <a:xfrm>
            <a:off x="3729038" y="4370388"/>
            <a:ext cx="1587" cy="38100"/>
          </a:xfrm>
          <a:prstGeom prst="line">
            <a:avLst/>
          </a:prstGeom>
          <a:noFill/>
          <a:ln w="9525">
            <a:solidFill>
              <a:srgbClr val="000000"/>
            </a:solidFill>
            <a:round/>
            <a:headEnd/>
            <a:tailEnd/>
          </a:ln>
        </p:spPr>
        <p:txBody>
          <a:bodyPr/>
          <a:lstStyle/>
          <a:p>
            <a:endParaRPr lang="en-US"/>
          </a:p>
        </p:txBody>
      </p:sp>
      <p:sp>
        <p:nvSpPr>
          <p:cNvPr id="71732" name="Line 54"/>
          <p:cNvSpPr>
            <a:spLocks noChangeShapeType="1"/>
          </p:cNvSpPr>
          <p:nvPr/>
        </p:nvSpPr>
        <p:spPr bwMode="auto">
          <a:xfrm>
            <a:off x="3805238" y="4370388"/>
            <a:ext cx="1587" cy="38100"/>
          </a:xfrm>
          <a:prstGeom prst="line">
            <a:avLst/>
          </a:prstGeom>
          <a:noFill/>
          <a:ln w="9525">
            <a:solidFill>
              <a:srgbClr val="000000"/>
            </a:solidFill>
            <a:round/>
            <a:headEnd/>
            <a:tailEnd/>
          </a:ln>
        </p:spPr>
        <p:txBody>
          <a:bodyPr/>
          <a:lstStyle/>
          <a:p>
            <a:endParaRPr lang="en-US"/>
          </a:p>
        </p:txBody>
      </p:sp>
      <p:sp>
        <p:nvSpPr>
          <p:cNvPr id="71733" name="Line 55"/>
          <p:cNvSpPr>
            <a:spLocks noChangeShapeType="1"/>
          </p:cNvSpPr>
          <p:nvPr/>
        </p:nvSpPr>
        <p:spPr bwMode="auto">
          <a:xfrm flipV="1">
            <a:off x="3502025" y="2568575"/>
            <a:ext cx="1588" cy="1801813"/>
          </a:xfrm>
          <a:prstGeom prst="line">
            <a:avLst/>
          </a:prstGeom>
          <a:noFill/>
          <a:ln w="9525">
            <a:solidFill>
              <a:srgbClr val="555555"/>
            </a:solidFill>
            <a:round/>
            <a:headEnd/>
            <a:tailEnd/>
          </a:ln>
        </p:spPr>
        <p:txBody>
          <a:bodyPr/>
          <a:lstStyle/>
          <a:p>
            <a:endParaRPr lang="en-US"/>
          </a:p>
        </p:txBody>
      </p:sp>
      <p:sp>
        <p:nvSpPr>
          <p:cNvPr id="71734" name="Line 56"/>
          <p:cNvSpPr>
            <a:spLocks noChangeShapeType="1"/>
          </p:cNvSpPr>
          <p:nvPr/>
        </p:nvSpPr>
        <p:spPr bwMode="auto">
          <a:xfrm>
            <a:off x="3502025" y="4370388"/>
            <a:ext cx="1588" cy="85725"/>
          </a:xfrm>
          <a:prstGeom prst="line">
            <a:avLst/>
          </a:prstGeom>
          <a:noFill/>
          <a:ln w="9525">
            <a:solidFill>
              <a:srgbClr val="000000"/>
            </a:solidFill>
            <a:round/>
            <a:headEnd/>
            <a:tailEnd/>
          </a:ln>
        </p:spPr>
        <p:txBody>
          <a:bodyPr/>
          <a:lstStyle/>
          <a:p>
            <a:endParaRPr lang="en-US"/>
          </a:p>
        </p:txBody>
      </p:sp>
      <p:sp>
        <p:nvSpPr>
          <p:cNvPr id="71735" name="Line 57"/>
          <p:cNvSpPr>
            <a:spLocks noChangeShapeType="1"/>
          </p:cNvSpPr>
          <p:nvPr/>
        </p:nvSpPr>
        <p:spPr bwMode="auto">
          <a:xfrm>
            <a:off x="3957638" y="4370388"/>
            <a:ext cx="1587" cy="38100"/>
          </a:xfrm>
          <a:prstGeom prst="line">
            <a:avLst/>
          </a:prstGeom>
          <a:noFill/>
          <a:ln w="9525">
            <a:solidFill>
              <a:srgbClr val="000000"/>
            </a:solidFill>
            <a:round/>
            <a:headEnd/>
            <a:tailEnd/>
          </a:ln>
        </p:spPr>
        <p:txBody>
          <a:bodyPr/>
          <a:lstStyle/>
          <a:p>
            <a:endParaRPr lang="en-US"/>
          </a:p>
        </p:txBody>
      </p:sp>
      <p:sp>
        <p:nvSpPr>
          <p:cNvPr id="71736" name="Line 58"/>
          <p:cNvSpPr>
            <a:spLocks noChangeShapeType="1"/>
          </p:cNvSpPr>
          <p:nvPr/>
        </p:nvSpPr>
        <p:spPr bwMode="auto">
          <a:xfrm>
            <a:off x="4033838" y="4370388"/>
            <a:ext cx="1587" cy="38100"/>
          </a:xfrm>
          <a:prstGeom prst="line">
            <a:avLst/>
          </a:prstGeom>
          <a:noFill/>
          <a:ln w="9525">
            <a:solidFill>
              <a:srgbClr val="000000"/>
            </a:solidFill>
            <a:round/>
            <a:headEnd/>
            <a:tailEnd/>
          </a:ln>
        </p:spPr>
        <p:txBody>
          <a:bodyPr/>
          <a:lstStyle/>
          <a:p>
            <a:endParaRPr lang="en-US"/>
          </a:p>
        </p:txBody>
      </p:sp>
      <p:sp>
        <p:nvSpPr>
          <p:cNvPr id="71737" name="Line 59"/>
          <p:cNvSpPr>
            <a:spLocks noChangeShapeType="1"/>
          </p:cNvSpPr>
          <p:nvPr/>
        </p:nvSpPr>
        <p:spPr bwMode="auto">
          <a:xfrm>
            <a:off x="4110038" y="4370388"/>
            <a:ext cx="1587" cy="38100"/>
          </a:xfrm>
          <a:prstGeom prst="line">
            <a:avLst/>
          </a:prstGeom>
          <a:noFill/>
          <a:ln w="9525">
            <a:solidFill>
              <a:srgbClr val="000000"/>
            </a:solidFill>
            <a:round/>
            <a:headEnd/>
            <a:tailEnd/>
          </a:ln>
        </p:spPr>
        <p:txBody>
          <a:bodyPr/>
          <a:lstStyle/>
          <a:p>
            <a:endParaRPr lang="en-US"/>
          </a:p>
        </p:txBody>
      </p:sp>
      <p:sp>
        <p:nvSpPr>
          <p:cNvPr id="71738" name="Line 60"/>
          <p:cNvSpPr>
            <a:spLocks noChangeShapeType="1"/>
          </p:cNvSpPr>
          <p:nvPr/>
        </p:nvSpPr>
        <p:spPr bwMode="auto">
          <a:xfrm>
            <a:off x="4184650" y="4370388"/>
            <a:ext cx="1588" cy="38100"/>
          </a:xfrm>
          <a:prstGeom prst="line">
            <a:avLst/>
          </a:prstGeom>
          <a:noFill/>
          <a:ln w="9525">
            <a:solidFill>
              <a:srgbClr val="000000"/>
            </a:solidFill>
            <a:round/>
            <a:headEnd/>
            <a:tailEnd/>
          </a:ln>
        </p:spPr>
        <p:txBody>
          <a:bodyPr/>
          <a:lstStyle/>
          <a:p>
            <a:endParaRPr lang="en-US"/>
          </a:p>
        </p:txBody>
      </p:sp>
      <p:sp>
        <p:nvSpPr>
          <p:cNvPr id="71739" name="Line 61"/>
          <p:cNvSpPr>
            <a:spLocks noChangeShapeType="1"/>
          </p:cNvSpPr>
          <p:nvPr/>
        </p:nvSpPr>
        <p:spPr bwMode="auto">
          <a:xfrm flipV="1">
            <a:off x="3881438" y="2568575"/>
            <a:ext cx="1587" cy="1801813"/>
          </a:xfrm>
          <a:prstGeom prst="line">
            <a:avLst/>
          </a:prstGeom>
          <a:noFill/>
          <a:ln w="9525">
            <a:solidFill>
              <a:srgbClr val="555555"/>
            </a:solidFill>
            <a:round/>
            <a:headEnd/>
            <a:tailEnd/>
          </a:ln>
        </p:spPr>
        <p:txBody>
          <a:bodyPr/>
          <a:lstStyle/>
          <a:p>
            <a:endParaRPr lang="en-US"/>
          </a:p>
        </p:txBody>
      </p:sp>
      <p:sp>
        <p:nvSpPr>
          <p:cNvPr id="71740" name="Line 62"/>
          <p:cNvSpPr>
            <a:spLocks noChangeShapeType="1"/>
          </p:cNvSpPr>
          <p:nvPr/>
        </p:nvSpPr>
        <p:spPr bwMode="auto">
          <a:xfrm>
            <a:off x="3881438" y="4370388"/>
            <a:ext cx="1587" cy="85725"/>
          </a:xfrm>
          <a:prstGeom prst="line">
            <a:avLst/>
          </a:prstGeom>
          <a:noFill/>
          <a:ln w="9525">
            <a:solidFill>
              <a:srgbClr val="000000"/>
            </a:solidFill>
            <a:round/>
            <a:headEnd/>
            <a:tailEnd/>
          </a:ln>
        </p:spPr>
        <p:txBody>
          <a:bodyPr/>
          <a:lstStyle/>
          <a:p>
            <a:endParaRPr lang="en-US"/>
          </a:p>
        </p:txBody>
      </p:sp>
      <p:sp>
        <p:nvSpPr>
          <p:cNvPr id="71741" name="Line 63"/>
          <p:cNvSpPr>
            <a:spLocks noChangeShapeType="1"/>
          </p:cNvSpPr>
          <p:nvPr/>
        </p:nvSpPr>
        <p:spPr bwMode="auto">
          <a:xfrm>
            <a:off x="4260850" y="4370388"/>
            <a:ext cx="1588" cy="85725"/>
          </a:xfrm>
          <a:prstGeom prst="line">
            <a:avLst/>
          </a:prstGeom>
          <a:noFill/>
          <a:ln w="9525">
            <a:solidFill>
              <a:srgbClr val="000000"/>
            </a:solidFill>
            <a:round/>
            <a:headEnd/>
            <a:tailEnd/>
          </a:ln>
        </p:spPr>
        <p:txBody>
          <a:bodyPr/>
          <a:lstStyle/>
          <a:p>
            <a:endParaRPr lang="en-US"/>
          </a:p>
        </p:txBody>
      </p:sp>
      <p:sp>
        <p:nvSpPr>
          <p:cNvPr id="71742" name="Line 64"/>
          <p:cNvSpPr>
            <a:spLocks noChangeShapeType="1"/>
          </p:cNvSpPr>
          <p:nvPr/>
        </p:nvSpPr>
        <p:spPr bwMode="auto">
          <a:xfrm flipH="1">
            <a:off x="823913" y="4314825"/>
            <a:ext cx="38100" cy="1588"/>
          </a:xfrm>
          <a:prstGeom prst="line">
            <a:avLst/>
          </a:prstGeom>
          <a:noFill/>
          <a:ln w="9525">
            <a:solidFill>
              <a:srgbClr val="000000"/>
            </a:solidFill>
            <a:round/>
            <a:headEnd/>
            <a:tailEnd/>
          </a:ln>
        </p:spPr>
        <p:txBody>
          <a:bodyPr/>
          <a:lstStyle/>
          <a:p>
            <a:endParaRPr lang="en-US"/>
          </a:p>
        </p:txBody>
      </p:sp>
      <p:sp>
        <p:nvSpPr>
          <p:cNvPr id="71743" name="Line 65"/>
          <p:cNvSpPr>
            <a:spLocks noChangeShapeType="1"/>
          </p:cNvSpPr>
          <p:nvPr/>
        </p:nvSpPr>
        <p:spPr bwMode="auto">
          <a:xfrm flipH="1">
            <a:off x="823913" y="4248150"/>
            <a:ext cx="38100" cy="1588"/>
          </a:xfrm>
          <a:prstGeom prst="line">
            <a:avLst/>
          </a:prstGeom>
          <a:noFill/>
          <a:ln w="9525">
            <a:solidFill>
              <a:srgbClr val="000000"/>
            </a:solidFill>
            <a:round/>
            <a:headEnd/>
            <a:tailEnd/>
          </a:ln>
        </p:spPr>
        <p:txBody>
          <a:bodyPr/>
          <a:lstStyle/>
          <a:p>
            <a:endParaRPr lang="en-US"/>
          </a:p>
        </p:txBody>
      </p:sp>
      <p:sp>
        <p:nvSpPr>
          <p:cNvPr id="71744" name="Line 66"/>
          <p:cNvSpPr>
            <a:spLocks noChangeShapeType="1"/>
          </p:cNvSpPr>
          <p:nvPr/>
        </p:nvSpPr>
        <p:spPr bwMode="auto">
          <a:xfrm flipH="1">
            <a:off x="823913" y="4191000"/>
            <a:ext cx="38100" cy="1588"/>
          </a:xfrm>
          <a:prstGeom prst="line">
            <a:avLst/>
          </a:prstGeom>
          <a:noFill/>
          <a:ln w="9525">
            <a:solidFill>
              <a:srgbClr val="000000"/>
            </a:solidFill>
            <a:round/>
            <a:headEnd/>
            <a:tailEnd/>
          </a:ln>
        </p:spPr>
        <p:txBody>
          <a:bodyPr/>
          <a:lstStyle/>
          <a:p>
            <a:endParaRPr lang="en-US"/>
          </a:p>
        </p:txBody>
      </p:sp>
      <p:sp>
        <p:nvSpPr>
          <p:cNvPr id="71745" name="Line 67"/>
          <p:cNvSpPr>
            <a:spLocks noChangeShapeType="1"/>
          </p:cNvSpPr>
          <p:nvPr/>
        </p:nvSpPr>
        <p:spPr bwMode="auto">
          <a:xfrm flipH="1">
            <a:off x="823913" y="4133850"/>
            <a:ext cx="38100" cy="1588"/>
          </a:xfrm>
          <a:prstGeom prst="line">
            <a:avLst/>
          </a:prstGeom>
          <a:noFill/>
          <a:ln w="9525">
            <a:solidFill>
              <a:srgbClr val="000000"/>
            </a:solidFill>
            <a:round/>
            <a:headEnd/>
            <a:tailEnd/>
          </a:ln>
        </p:spPr>
        <p:txBody>
          <a:bodyPr/>
          <a:lstStyle/>
          <a:p>
            <a:endParaRPr lang="en-US"/>
          </a:p>
        </p:txBody>
      </p:sp>
      <p:sp>
        <p:nvSpPr>
          <p:cNvPr id="71746" name="Line 68"/>
          <p:cNvSpPr>
            <a:spLocks noChangeShapeType="1"/>
          </p:cNvSpPr>
          <p:nvPr/>
        </p:nvSpPr>
        <p:spPr bwMode="auto">
          <a:xfrm flipH="1">
            <a:off x="776288" y="4370388"/>
            <a:ext cx="85725" cy="1587"/>
          </a:xfrm>
          <a:prstGeom prst="line">
            <a:avLst/>
          </a:prstGeom>
          <a:noFill/>
          <a:ln w="9525">
            <a:solidFill>
              <a:srgbClr val="000000"/>
            </a:solidFill>
            <a:round/>
            <a:headEnd/>
            <a:tailEnd/>
          </a:ln>
        </p:spPr>
        <p:txBody>
          <a:bodyPr/>
          <a:lstStyle/>
          <a:p>
            <a:endParaRPr lang="en-US"/>
          </a:p>
        </p:txBody>
      </p:sp>
      <p:sp>
        <p:nvSpPr>
          <p:cNvPr id="71747" name="Line 69"/>
          <p:cNvSpPr>
            <a:spLocks noChangeShapeType="1"/>
          </p:cNvSpPr>
          <p:nvPr/>
        </p:nvSpPr>
        <p:spPr bwMode="auto">
          <a:xfrm flipH="1">
            <a:off x="823913" y="4010025"/>
            <a:ext cx="38100" cy="1588"/>
          </a:xfrm>
          <a:prstGeom prst="line">
            <a:avLst/>
          </a:prstGeom>
          <a:noFill/>
          <a:ln w="9525">
            <a:solidFill>
              <a:srgbClr val="000000"/>
            </a:solidFill>
            <a:round/>
            <a:headEnd/>
            <a:tailEnd/>
          </a:ln>
        </p:spPr>
        <p:txBody>
          <a:bodyPr/>
          <a:lstStyle/>
          <a:p>
            <a:endParaRPr lang="en-US"/>
          </a:p>
        </p:txBody>
      </p:sp>
      <p:sp>
        <p:nvSpPr>
          <p:cNvPr id="71748" name="Line 70"/>
          <p:cNvSpPr>
            <a:spLocks noChangeShapeType="1"/>
          </p:cNvSpPr>
          <p:nvPr/>
        </p:nvSpPr>
        <p:spPr bwMode="auto">
          <a:xfrm flipH="1">
            <a:off x="823913" y="3952875"/>
            <a:ext cx="38100" cy="1588"/>
          </a:xfrm>
          <a:prstGeom prst="line">
            <a:avLst/>
          </a:prstGeom>
          <a:noFill/>
          <a:ln w="9525">
            <a:solidFill>
              <a:srgbClr val="000000"/>
            </a:solidFill>
            <a:round/>
            <a:headEnd/>
            <a:tailEnd/>
          </a:ln>
        </p:spPr>
        <p:txBody>
          <a:bodyPr/>
          <a:lstStyle/>
          <a:p>
            <a:endParaRPr lang="en-US"/>
          </a:p>
        </p:txBody>
      </p:sp>
      <p:sp>
        <p:nvSpPr>
          <p:cNvPr id="71749" name="Line 71"/>
          <p:cNvSpPr>
            <a:spLocks noChangeShapeType="1"/>
          </p:cNvSpPr>
          <p:nvPr/>
        </p:nvSpPr>
        <p:spPr bwMode="auto">
          <a:xfrm flipH="1">
            <a:off x="823913" y="3887788"/>
            <a:ext cx="38100" cy="1587"/>
          </a:xfrm>
          <a:prstGeom prst="line">
            <a:avLst/>
          </a:prstGeom>
          <a:noFill/>
          <a:ln w="9525">
            <a:solidFill>
              <a:srgbClr val="000000"/>
            </a:solidFill>
            <a:round/>
            <a:headEnd/>
            <a:tailEnd/>
          </a:ln>
        </p:spPr>
        <p:txBody>
          <a:bodyPr/>
          <a:lstStyle/>
          <a:p>
            <a:endParaRPr lang="en-US"/>
          </a:p>
        </p:txBody>
      </p:sp>
      <p:sp>
        <p:nvSpPr>
          <p:cNvPr id="71750" name="Line 72"/>
          <p:cNvSpPr>
            <a:spLocks noChangeShapeType="1"/>
          </p:cNvSpPr>
          <p:nvPr/>
        </p:nvSpPr>
        <p:spPr bwMode="auto">
          <a:xfrm flipH="1">
            <a:off x="823913" y="3830638"/>
            <a:ext cx="38100" cy="1587"/>
          </a:xfrm>
          <a:prstGeom prst="line">
            <a:avLst/>
          </a:prstGeom>
          <a:noFill/>
          <a:ln w="9525">
            <a:solidFill>
              <a:srgbClr val="000000"/>
            </a:solidFill>
            <a:round/>
            <a:headEnd/>
            <a:tailEnd/>
          </a:ln>
        </p:spPr>
        <p:txBody>
          <a:bodyPr/>
          <a:lstStyle/>
          <a:p>
            <a:endParaRPr lang="en-US"/>
          </a:p>
        </p:txBody>
      </p:sp>
      <p:sp>
        <p:nvSpPr>
          <p:cNvPr id="71751" name="Line 73"/>
          <p:cNvSpPr>
            <a:spLocks noChangeShapeType="1"/>
          </p:cNvSpPr>
          <p:nvPr/>
        </p:nvSpPr>
        <p:spPr bwMode="auto">
          <a:xfrm>
            <a:off x="862013" y="4067175"/>
            <a:ext cx="3398837" cy="1588"/>
          </a:xfrm>
          <a:prstGeom prst="line">
            <a:avLst/>
          </a:prstGeom>
          <a:noFill/>
          <a:ln w="9525">
            <a:solidFill>
              <a:srgbClr val="555555"/>
            </a:solidFill>
            <a:round/>
            <a:headEnd/>
            <a:tailEnd/>
          </a:ln>
        </p:spPr>
        <p:txBody>
          <a:bodyPr/>
          <a:lstStyle/>
          <a:p>
            <a:endParaRPr lang="en-US"/>
          </a:p>
        </p:txBody>
      </p:sp>
      <p:sp>
        <p:nvSpPr>
          <p:cNvPr id="71752" name="Line 74"/>
          <p:cNvSpPr>
            <a:spLocks noChangeShapeType="1"/>
          </p:cNvSpPr>
          <p:nvPr/>
        </p:nvSpPr>
        <p:spPr bwMode="auto">
          <a:xfrm flipH="1">
            <a:off x="776288" y="4067175"/>
            <a:ext cx="85725" cy="1588"/>
          </a:xfrm>
          <a:prstGeom prst="line">
            <a:avLst/>
          </a:prstGeom>
          <a:noFill/>
          <a:ln w="9525">
            <a:solidFill>
              <a:srgbClr val="000000"/>
            </a:solidFill>
            <a:round/>
            <a:headEnd/>
            <a:tailEnd/>
          </a:ln>
        </p:spPr>
        <p:txBody>
          <a:bodyPr/>
          <a:lstStyle/>
          <a:p>
            <a:endParaRPr lang="en-US"/>
          </a:p>
        </p:txBody>
      </p:sp>
      <p:sp>
        <p:nvSpPr>
          <p:cNvPr id="71753" name="Line 75"/>
          <p:cNvSpPr>
            <a:spLocks noChangeShapeType="1"/>
          </p:cNvSpPr>
          <p:nvPr/>
        </p:nvSpPr>
        <p:spPr bwMode="auto">
          <a:xfrm flipH="1">
            <a:off x="823913" y="3706813"/>
            <a:ext cx="38100" cy="1587"/>
          </a:xfrm>
          <a:prstGeom prst="line">
            <a:avLst/>
          </a:prstGeom>
          <a:noFill/>
          <a:ln w="9525">
            <a:solidFill>
              <a:srgbClr val="000000"/>
            </a:solidFill>
            <a:round/>
            <a:headEnd/>
            <a:tailEnd/>
          </a:ln>
        </p:spPr>
        <p:txBody>
          <a:bodyPr/>
          <a:lstStyle/>
          <a:p>
            <a:endParaRPr lang="en-US"/>
          </a:p>
        </p:txBody>
      </p:sp>
      <p:sp>
        <p:nvSpPr>
          <p:cNvPr id="71754" name="Line 76"/>
          <p:cNvSpPr>
            <a:spLocks noChangeShapeType="1"/>
          </p:cNvSpPr>
          <p:nvPr/>
        </p:nvSpPr>
        <p:spPr bwMode="auto">
          <a:xfrm flipH="1">
            <a:off x="823913" y="3649663"/>
            <a:ext cx="38100" cy="1587"/>
          </a:xfrm>
          <a:prstGeom prst="line">
            <a:avLst/>
          </a:prstGeom>
          <a:noFill/>
          <a:ln w="9525">
            <a:solidFill>
              <a:srgbClr val="000000"/>
            </a:solidFill>
            <a:round/>
            <a:headEnd/>
            <a:tailEnd/>
          </a:ln>
        </p:spPr>
        <p:txBody>
          <a:bodyPr/>
          <a:lstStyle/>
          <a:p>
            <a:endParaRPr lang="en-US"/>
          </a:p>
        </p:txBody>
      </p:sp>
      <p:sp>
        <p:nvSpPr>
          <p:cNvPr id="71755" name="Line 77"/>
          <p:cNvSpPr>
            <a:spLocks noChangeShapeType="1"/>
          </p:cNvSpPr>
          <p:nvPr/>
        </p:nvSpPr>
        <p:spPr bwMode="auto">
          <a:xfrm flipH="1">
            <a:off x="823913" y="3592513"/>
            <a:ext cx="38100" cy="1587"/>
          </a:xfrm>
          <a:prstGeom prst="line">
            <a:avLst/>
          </a:prstGeom>
          <a:noFill/>
          <a:ln w="9525">
            <a:solidFill>
              <a:srgbClr val="000000"/>
            </a:solidFill>
            <a:round/>
            <a:headEnd/>
            <a:tailEnd/>
          </a:ln>
        </p:spPr>
        <p:txBody>
          <a:bodyPr/>
          <a:lstStyle/>
          <a:p>
            <a:endParaRPr lang="en-US"/>
          </a:p>
        </p:txBody>
      </p:sp>
      <p:sp>
        <p:nvSpPr>
          <p:cNvPr id="71756" name="Line 78"/>
          <p:cNvSpPr>
            <a:spLocks noChangeShapeType="1"/>
          </p:cNvSpPr>
          <p:nvPr/>
        </p:nvSpPr>
        <p:spPr bwMode="auto">
          <a:xfrm flipH="1">
            <a:off x="823913" y="3525838"/>
            <a:ext cx="38100" cy="1587"/>
          </a:xfrm>
          <a:prstGeom prst="line">
            <a:avLst/>
          </a:prstGeom>
          <a:noFill/>
          <a:ln w="9525">
            <a:solidFill>
              <a:srgbClr val="000000"/>
            </a:solidFill>
            <a:round/>
            <a:headEnd/>
            <a:tailEnd/>
          </a:ln>
        </p:spPr>
        <p:txBody>
          <a:bodyPr/>
          <a:lstStyle/>
          <a:p>
            <a:endParaRPr lang="en-US"/>
          </a:p>
        </p:txBody>
      </p:sp>
      <p:sp>
        <p:nvSpPr>
          <p:cNvPr id="71757" name="Line 79"/>
          <p:cNvSpPr>
            <a:spLocks noChangeShapeType="1"/>
          </p:cNvSpPr>
          <p:nvPr/>
        </p:nvSpPr>
        <p:spPr bwMode="auto">
          <a:xfrm>
            <a:off x="862013" y="3773488"/>
            <a:ext cx="3398837" cy="1587"/>
          </a:xfrm>
          <a:prstGeom prst="line">
            <a:avLst/>
          </a:prstGeom>
          <a:noFill/>
          <a:ln w="9525">
            <a:solidFill>
              <a:srgbClr val="555555"/>
            </a:solidFill>
            <a:round/>
            <a:headEnd/>
            <a:tailEnd/>
          </a:ln>
        </p:spPr>
        <p:txBody>
          <a:bodyPr/>
          <a:lstStyle/>
          <a:p>
            <a:endParaRPr lang="en-US"/>
          </a:p>
        </p:txBody>
      </p:sp>
      <p:sp>
        <p:nvSpPr>
          <p:cNvPr id="71758" name="Line 80"/>
          <p:cNvSpPr>
            <a:spLocks noChangeShapeType="1"/>
          </p:cNvSpPr>
          <p:nvPr/>
        </p:nvSpPr>
        <p:spPr bwMode="auto">
          <a:xfrm flipH="1">
            <a:off x="776288" y="3773488"/>
            <a:ext cx="85725" cy="1587"/>
          </a:xfrm>
          <a:prstGeom prst="line">
            <a:avLst/>
          </a:prstGeom>
          <a:noFill/>
          <a:ln w="9525">
            <a:solidFill>
              <a:srgbClr val="000000"/>
            </a:solidFill>
            <a:round/>
            <a:headEnd/>
            <a:tailEnd/>
          </a:ln>
        </p:spPr>
        <p:txBody>
          <a:bodyPr/>
          <a:lstStyle/>
          <a:p>
            <a:endParaRPr lang="en-US"/>
          </a:p>
        </p:txBody>
      </p:sp>
      <p:sp>
        <p:nvSpPr>
          <p:cNvPr id="71759" name="Line 81"/>
          <p:cNvSpPr>
            <a:spLocks noChangeShapeType="1"/>
          </p:cNvSpPr>
          <p:nvPr/>
        </p:nvSpPr>
        <p:spPr bwMode="auto">
          <a:xfrm flipH="1">
            <a:off x="823913" y="3413125"/>
            <a:ext cx="38100" cy="1588"/>
          </a:xfrm>
          <a:prstGeom prst="line">
            <a:avLst/>
          </a:prstGeom>
          <a:noFill/>
          <a:ln w="9525">
            <a:solidFill>
              <a:srgbClr val="000000"/>
            </a:solidFill>
            <a:round/>
            <a:headEnd/>
            <a:tailEnd/>
          </a:ln>
        </p:spPr>
        <p:txBody>
          <a:bodyPr/>
          <a:lstStyle/>
          <a:p>
            <a:endParaRPr lang="en-US"/>
          </a:p>
        </p:txBody>
      </p:sp>
      <p:sp>
        <p:nvSpPr>
          <p:cNvPr id="71760" name="Line 82"/>
          <p:cNvSpPr>
            <a:spLocks noChangeShapeType="1"/>
          </p:cNvSpPr>
          <p:nvPr/>
        </p:nvSpPr>
        <p:spPr bwMode="auto">
          <a:xfrm flipH="1">
            <a:off x="823913" y="3346450"/>
            <a:ext cx="38100" cy="1588"/>
          </a:xfrm>
          <a:prstGeom prst="line">
            <a:avLst/>
          </a:prstGeom>
          <a:noFill/>
          <a:ln w="9525">
            <a:solidFill>
              <a:srgbClr val="000000"/>
            </a:solidFill>
            <a:round/>
            <a:headEnd/>
            <a:tailEnd/>
          </a:ln>
        </p:spPr>
        <p:txBody>
          <a:bodyPr/>
          <a:lstStyle/>
          <a:p>
            <a:endParaRPr lang="en-US"/>
          </a:p>
        </p:txBody>
      </p:sp>
      <p:sp>
        <p:nvSpPr>
          <p:cNvPr id="71761" name="Line 83"/>
          <p:cNvSpPr>
            <a:spLocks noChangeShapeType="1"/>
          </p:cNvSpPr>
          <p:nvPr/>
        </p:nvSpPr>
        <p:spPr bwMode="auto">
          <a:xfrm flipH="1">
            <a:off x="823913" y="3289300"/>
            <a:ext cx="38100" cy="1588"/>
          </a:xfrm>
          <a:prstGeom prst="line">
            <a:avLst/>
          </a:prstGeom>
          <a:noFill/>
          <a:ln w="9525">
            <a:solidFill>
              <a:srgbClr val="000000"/>
            </a:solidFill>
            <a:round/>
            <a:headEnd/>
            <a:tailEnd/>
          </a:ln>
        </p:spPr>
        <p:txBody>
          <a:bodyPr/>
          <a:lstStyle/>
          <a:p>
            <a:endParaRPr lang="en-US"/>
          </a:p>
        </p:txBody>
      </p:sp>
      <p:sp>
        <p:nvSpPr>
          <p:cNvPr id="71762" name="Line 84"/>
          <p:cNvSpPr>
            <a:spLocks noChangeShapeType="1"/>
          </p:cNvSpPr>
          <p:nvPr/>
        </p:nvSpPr>
        <p:spPr bwMode="auto">
          <a:xfrm flipH="1">
            <a:off x="823913" y="3232150"/>
            <a:ext cx="38100" cy="1588"/>
          </a:xfrm>
          <a:prstGeom prst="line">
            <a:avLst/>
          </a:prstGeom>
          <a:noFill/>
          <a:ln w="9525">
            <a:solidFill>
              <a:srgbClr val="000000"/>
            </a:solidFill>
            <a:round/>
            <a:headEnd/>
            <a:tailEnd/>
          </a:ln>
        </p:spPr>
        <p:txBody>
          <a:bodyPr/>
          <a:lstStyle/>
          <a:p>
            <a:endParaRPr lang="en-US"/>
          </a:p>
        </p:txBody>
      </p:sp>
      <p:sp>
        <p:nvSpPr>
          <p:cNvPr id="71763" name="Line 85"/>
          <p:cNvSpPr>
            <a:spLocks noChangeShapeType="1"/>
          </p:cNvSpPr>
          <p:nvPr/>
        </p:nvSpPr>
        <p:spPr bwMode="auto">
          <a:xfrm>
            <a:off x="862013" y="3470275"/>
            <a:ext cx="3398837" cy="1588"/>
          </a:xfrm>
          <a:prstGeom prst="line">
            <a:avLst/>
          </a:prstGeom>
          <a:noFill/>
          <a:ln w="9525">
            <a:solidFill>
              <a:srgbClr val="555555"/>
            </a:solidFill>
            <a:round/>
            <a:headEnd/>
            <a:tailEnd/>
          </a:ln>
        </p:spPr>
        <p:txBody>
          <a:bodyPr/>
          <a:lstStyle/>
          <a:p>
            <a:endParaRPr lang="en-US"/>
          </a:p>
        </p:txBody>
      </p:sp>
      <p:sp>
        <p:nvSpPr>
          <p:cNvPr id="71764" name="Line 86"/>
          <p:cNvSpPr>
            <a:spLocks noChangeShapeType="1"/>
          </p:cNvSpPr>
          <p:nvPr/>
        </p:nvSpPr>
        <p:spPr bwMode="auto">
          <a:xfrm flipH="1">
            <a:off x="776288" y="3470275"/>
            <a:ext cx="85725" cy="1588"/>
          </a:xfrm>
          <a:prstGeom prst="line">
            <a:avLst/>
          </a:prstGeom>
          <a:noFill/>
          <a:ln w="9525">
            <a:solidFill>
              <a:srgbClr val="000000"/>
            </a:solidFill>
            <a:round/>
            <a:headEnd/>
            <a:tailEnd/>
          </a:ln>
        </p:spPr>
        <p:txBody>
          <a:bodyPr/>
          <a:lstStyle/>
          <a:p>
            <a:endParaRPr lang="en-US"/>
          </a:p>
        </p:txBody>
      </p:sp>
      <p:sp>
        <p:nvSpPr>
          <p:cNvPr id="71765" name="Line 87"/>
          <p:cNvSpPr>
            <a:spLocks noChangeShapeType="1"/>
          </p:cNvSpPr>
          <p:nvPr/>
        </p:nvSpPr>
        <p:spPr bwMode="auto">
          <a:xfrm flipH="1">
            <a:off x="823913" y="3109913"/>
            <a:ext cx="38100" cy="1587"/>
          </a:xfrm>
          <a:prstGeom prst="line">
            <a:avLst/>
          </a:prstGeom>
          <a:noFill/>
          <a:ln w="9525">
            <a:solidFill>
              <a:srgbClr val="000000"/>
            </a:solidFill>
            <a:round/>
            <a:headEnd/>
            <a:tailEnd/>
          </a:ln>
        </p:spPr>
        <p:txBody>
          <a:bodyPr/>
          <a:lstStyle/>
          <a:p>
            <a:endParaRPr lang="en-US"/>
          </a:p>
        </p:txBody>
      </p:sp>
      <p:sp>
        <p:nvSpPr>
          <p:cNvPr id="71766" name="Line 88"/>
          <p:cNvSpPr>
            <a:spLocks noChangeShapeType="1"/>
          </p:cNvSpPr>
          <p:nvPr/>
        </p:nvSpPr>
        <p:spPr bwMode="auto">
          <a:xfrm flipH="1">
            <a:off x="823913" y="3052763"/>
            <a:ext cx="38100" cy="1587"/>
          </a:xfrm>
          <a:prstGeom prst="line">
            <a:avLst/>
          </a:prstGeom>
          <a:noFill/>
          <a:ln w="9525">
            <a:solidFill>
              <a:srgbClr val="000000"/>
            </a:solidFill>
            <a:round/>
            <a:headEnd/>
            <a:tailEnd/>
          </a:ln>
        </p:spPr>
        <p:txBody>
          <a:bodyPr/>
          <a:lstStyle/>
          <a:p>
            <a:endParaRPr lang="en-US"/>
          </a:p>
        </p:txBody>
      </p:sp>
      <p:sp>
        <p:nvSpPr>
          <p:cNvPr id="71767" name="Line 89"/>
          <p:cNvSpPr>
            <a:spLocks noChangeShapeType="1"/>
          </p:cNvSpPr>
          <p:nvPr/>
        </p:nvSpPr>
        <p:spPr bwMode="auto">
          <a:xfrm flipH="1">
            <a:off x="823913" y="2986088"/>
            <a:ext cx="38100" cy="1587"/>
          </a:xfrm>
          <a:prstGeom prst="line">
            <a:avLst/>
          </a:prstGeom>
          <a:noFill/>
          <a:ln w="9525">
            <a:solidFill>
              <a:srgbClr val="000000"/>
            </a:solidFill>
            <a:round/>
            <a:headEnd/>
            <a:tailEnd/>
          </a:ln>
        </p:spPr>
        <p:txBody>
          <a:bodyPr/>
          <a:lstStyle/>
          <a:p>
            <a:endParaRPr lang="en-US"/>
          </a:p>
        </p:txBody>
      </p:sp>
      <p:sp>
        <p:nvSpPr>
          <p:cNvPr id="71768" name="Line 90"/>
          <p:cNvSpPr>
            <a:spLocks noChangeShapeType="1"/>
          </p:cNvSpPr>
          <p:nvPr/>
        </p:nvSpPr>
        <p:spPr bwMode="auto">
          <a:xfrm flipH="1">
            <a:off x="823913" y="2928938"/>
            <a:ext cx="38100" cy="1587"/>
          </a:xfrm>
          <a:prstGeom prst="line">
            <a:avLst/>
          </a:prstGeom>
          <a:noFill/>
          <a:ln w="9525">
            <a:solidFill>
              <a:srgbClr val="000000"/>
            </a:solidFill>
            <a:round/>
            <a:headEnd/>
            <a:tailEnd/>
          </a:ln>
        </p:spPr>
        <p:txBody>
          <a:bodyPr/>
          <a:lstStyle/>
          <a:p>
            <a:endParaRPr lang="en-US"/>
          </a:p>
        </p:txBody>
      </p:sp>
      <p:sp>
        <p:nvSpPr>
          <p:cNvPr id="71769" name="Line 91"/>
          <p:cNvSpPr>
            <a:spLocks noChangeShapeType="1"/>
          </p:cNvSpPr>
          <p:nvPr/>
        </p:nvSpPr>
        <p:spPr bwMode="auto">
          <a:xfrm>
            <a:off x="862013" y="3165475"/>
            <a:ext cx="3398837" cy="1588"/>
          </a:xfrm>
          <a:prstGeom prst="line">
            <a:avLst/>
          </a:prstGeom>
          <a:noFill/>
          <a:ln w="9525">
            <a:solidFill>
              <a:srgbClr val="555555"/>
            </a:solidFill>
            <a:round/>
            <a:headEnd/>
            <a:tailEnd/>
          </a:ln>
        </p:spPr>
        <p:txBody>
          <a:bodyPr/>
          <a:lstStyle/>
          <a:p>
            <a:endParaRPr lang="en-US"/>
          </a:p>
        </p:txBody>
      </p:sp>
      <p:sp>
        <p:nvSpPr>
          <p:cNvPr id="71770" name="Line 92"/>
          <p:cNvSpPr>
            <a:spLocks noChangeShapeType="1"/>
          </p:cNvSpPr>
          <p:nvPr/>
        </p:nvSpPr>
        <p:spPr bwMode="auto">
          <a:xfrm flipH="1">
            <a:off x="776288" y="3165475"/>
            <a:ext cx="85725" cy="1588"/>
          </a:xfrm>
          <a:prstGeom prst="line">
            <a:avLst/>
          </a:prstGeom>
          <a:noFill/>
          <a:ln w="9525">
            <a:solidFill>
              <a:srgbClr val="000000"/>
            </a:solidFill>
            <a:round/>
            <a:headEnd/>
            <a:tailEnd/>
          </a:ln>
        </p:spPr>
        <p:txBody>
          <a:bodyPr/>
          <a:lstStyle/>
          <a:p>
            <a:endParaRPr lang="en-US"/>
          </a:p>
        </p:txBody>
      </p:sp>
      <p:sp>
        <p:nvSpPr>
          <p:cNvPr id="71771" name="Line 93"/>
          <p:cNvSpPr>
            <a:spLocks noChangeShapeType="1"/>
          </p:cNvSpPr>
          <p:nvPr/>
        </p:nvSpPr>
        <p:spPr bwMode="auto">
          <a:xfrm flipH="1">
            <a:off x="823913" y="2805113"/>
            <a:ext cx="38100" cy="1587"/>
          </a:xfrm>
          <a:prstGeom prst="line">
            <a:avLst/>
          </a:prstGeom>
          <a:noFill/>
          <a:ln w="9525">
            <a:solidFill>
              <a:srgbClr val="000000"/>
            </a:solidFill>
            <a:round/>
            <a:headEnd/>
            <a:tailEnd/>
          </a:ln>
        </p:spPr>
        <p:txBody>
          <a:bodyPr/>
          <a:lstStyle/>
          <a:p>
            <a:endParaRPr lang="en-US"/>
          </a:p>
        </p:txBody>
      </p:sp>
      <p:sp>
        <p:nvSpPr>
          <p:cNvPr id="71772" name="Line 94"/>
          <p:cNvSpPr>
            <a:spLocks noChangeShapeType="1"/>
          </p:cNvSpPr>
          <p:nvPr/>
        </p:nvSpPr>
        <p:spPr bwMode="auto">
          <a:xfrm flipH="1">
            <a:off x="823913" y="2747963"/>
            <a:ext cx="38100" cy="1587"/>
          </a:xfrm>
          <a:prstGeom prst="line">
            <a:avLst/>
          </a:prstGeom>
          <a:noFill/>
          <a:ln w="9525">
            <a:solidFill>
              <a:srgbClr val="000000"/>
            </a:solidFill>
            <a:round/>
            <a:headEnd/>
            <a:tailEnd/>
          </a:ln>
        </p:spPr>
        <p:txBody>
          <a:bodyPr/>
          <a:lstStyle/>
          <a:p>
            <a:endParaRPr lang="en-US"/>
          </a:p>
        </p:txBody>
      </p:sp>
      <p:sp>
        <p:nvSpPr>
          <p:cNvPr id="71773" name="Line 95"/>
          <p:cNvSpPr>
            <a:spLocks noChangeShapeType="1"/>
          </p:cNvSpPr>
          <p:nvPr/>
        </p:nvSpPr>
        <p:spPr bwMode="auto">
          <a:xfrm flipH="1">
            <a:off x="823913" y="2692400"/>
            <a:ext cx="38100" cy="1588"/>
          </a:xfrm>
          <a:prstGeom prst="line">
            <a:avLst/>
          </a:prstGeom>
          <a:noFill/>
          <a:ln w="9525">
            <a:solidFill>
              <a:srgbClr val="000000"/>
            </a:solidFill>
            <a:round/>
            <a:headEnd/>
            <a:tailEnd/>
          </a:ln>
        </p:spPr>
        <p:txBody>
          <a:bodyPr/>
          <a:lstStyle/>
          <a:p>
            <a:endParaRPr lang="en-US"/>
          </a:p>
        </p:txBody>
      </p:sp>
      <p:sp>
        <p:nvSpPr>
          <p:cNvPr id="71774" name="Line 96"/>
          <p:cNvSpPr>
            <a:spLocks noChangeShapeType="1"/>
          </p:cNvSpPr>
          <p:nvPr/>
        </p:nvSpPr>
        <p:spPr bwMode="auto">
          <a:xfrm flipH="1">
            <a:off x="823913" y="2625725"/>
            <a:ext cx="38100" cy="1588"/>
          </a:xfrm>
          <a:prstGeom prst="line">
            <a:avLst/>
          </a:prstGeom>
          <a:noFill/>
          <a:ln w="9525">
            <a:solidFill>
              <a:srgbClr val="000000"/>
            </a:solidFill>
            <a:round/>
            <a:headEnd/>
            <a:tailEnd/>
          </a:ln>
        </p:spPr>
        <p:txBody>
          <a:bodyPr/>
          <a:lstStyle/>
          <a:p>
            <a:endParaRPr lang="en-US"/>
          </a:p>
        </p:txBody>
      </p:sp>
      <p:sp>
        <p:nvSpPr>
          <p:cNvPr id="71775" name="Line 97"/>
          <p:cNvSpPr>
            <a:spLocks noChangeShapeType="1"/>
          </p:cNvSpPr>
          <p:nvPr/>
        </p:nvSpPr>
        <p:spPr bwMode="auto">
          <a:xfrm>
            <a:off x="862013" y="2871788"/>
            <a:ext cx="3398837" cy="1587"/>
          </a:xfrm>
          <a:prstGeom prst="line">
            <a:avLst/>
          </a:prstGeom>
          <a:noFill/>
          <a:ln w="9525">
            <a:solidFill>
              <a:srgbClr val="555555"/>
            </a:solidFill>
            <a:round/>
            <a:headEnd/>
            <a:tailEnd/>
          </a:ln>
        </p:spPr>
        <p:txBody>
          <a:bodyPr/>
          <a:lstStyle/>
          <a:p>
            <a:endParaRPr lang="en-US"/>
          </a:p>
        </p:txBody>
      </p:sp>
      <p:sp>
        <p:nvSpPr>
          <p:cNvPr id="71776" name="Line 98"/>
          <p:cNvSpPr>
            <a:spLocks noChangeShapeType="1"/>
          </p:cNvSpPr>
          <p:nvPr/>
        </p:nvSpPr>
        <p:spPr bwMode="auto">
          <a:xfrm flipH="1">
            <a:off x="776288" y="2871788"/>
            <a:ext cx="85725" cy="1587"/>
          </a:xfrm>
          <a:prstGeom prst="line">
            <a:avLst/>
          </a:prstGeom>
          <a:noFill/>
          <a:ln w="9525">
            <a:solidFill>
              <a:srgbClr val="000000"/>
            </a:solidFill>
            <a:round/>
            <a:headEnd/>
            <a:tailEnd/>
          </a:ln>
        </p:spPr>
        <p:txBody>
          <a:bodyPr/>
          <a:lstStyle/>
          <a:p>
            <a:endParaRPr lang="en-US"/>
          </a:p>
        </p:txBody>
      </p:sp>
      <p:sp>
        <p:nvSpPr>
          <p:cNvPr id="71777" name="Line 99"/>
          <p:cNvSpPr>
            <a:spLocks noChangeShapeType="1"/>
          </p:cNvSpPr>
          <p:nvPr/>
        </p:nvSpPr>
        <p:spPr bwMode="auto">
          <a:xfrm flipH="1">
            <a:off x="776288" y="2568575"/>
            <a:ext cx="85725" cy="1588"/>
          </a:xfrm>
          <a:prstGeom prst="line">
            <a:avLst/>
          </a:prstGeom>
          <a:noFill/>
          <a:ln w="9525">
            <a:solidFill>
              <a:srgbClr val="000000"/>
            </a:solidFill>
            <a:round/>
            <a:headEnd/>
            <a:tailEnd/>
          </a:ln>
        </p:spPr>
        <p:txBody>
          <a:bodyPr/>
          <a:lstStyle/>
          <a:p>
            <a:endParaRPr lang="en-US"/>
          </a:p>
        </p:txBody>
      </p:sp>
      <p:sp>
        <p:nvSpPr>
          <p:cNvPr id="71778" name="Freeform 100"/>
          <p:cNvSpPr>
            <a:spLocks/>
          </p:cNvSpPr>
          <p:nvPr/>
        </p:nvSpPr>
        <p:spPr bwMode="auto">
          <a:xfrm>
            <a:off x="862013" y="2663825"/>
            <a:ext cx="3162300" cy="1706563"/>
          </a:xfrm>
          <a:custGeom>
            <a:avLst/>
            <a:gdLst>
              <a:gd name="T0" fmla="*/ 75604694 w 1992"/>
              <a:gd name="T1" fmla="*/ 2147483647 h 1075"/>
              <a:gd name="T2" fmla="*/ 226814106 w 1992"/>
              <a:gd name="T3" fmla="*/ 1988404548 h 1075"/>
              <a:gd name="T4" fmla="*/ 378023444 w 1992"/>
              <a:gd name="T5" fmla="*/ 1280239565 h 1075"/>
              <a:gd name="T6" fmla="*/ 526713519 w 1992"/>
              <a:gd name="T7" fmla="*/ 602318239 h 1075"/>
              <a:gd name="T8" fmla="*/ 677922857 w 1992"/>
              <a:gd name="T9" fmla="*/ 133569103 h 1075"/>
              <a:gd name="T10" fmla="*/ 829132195 w 1992"/>
              <a:gd name="T11" fmla="*/ 0 h 1075"/>
              <a:gd name="T12" fmla="*/ 980341732 w 1992"/>
              <a:gd name="T13" fmla="*/ 178931908 h 1075"/>
              <a:gd name="T14" fmla="*/ 1131551070 w 1992"/>
              <a:gd name="T15" fmla="*/ 572076369 h 1075"/>
              <a:gd name="T16" fmla="*/ 1282758820 w 1992"/>
              <a:gd name="T17" fmla="*/ 1068546475 h 1075"/>
              <a:gd name="T18" fmla="*/ 1416327862 w 1992"/>
              <a:gd name="T19" fmla="*/ 1549897034 h 1075"/>
              <a:gd name="T20" fmla="*/ 1567537200 w 1992"/>
              <a:gd name="T21" fmla="*/ 1958162678 h 1075"/>
              <a:gd name="T22" fmla="*/ 1718746935 w 1992"/>
              <a:gd name="T23" fmla="*/ 2147483647 h 1075"/>
              <a:gd name="T24" fmla="*/ 1869956273 w 1992"/>
              <a:gd name="T25" fmla="*/ 2147483647 h 1075"/>
              <a:gd name="T26" fmla="*/ 2021165611 w 1992"/>
              <a:gd name="T27" fmla="*/ 2147483647 h 1075"/>
              <a:gd name="T28" fmla="*/ 2147483647 w 1992"/>
              <a:gd name="T29" fmla="*/ 2147483647 h 1075"/>
              <a:gd name="T30" fmla="*/ 2147483647 w 1992"/>
              <a:gd name="T31" fmla="*/ 2147483647 h 1075"/>
              <a:gd name="T32" fmla="*/ 2147483647 w 1992"/>
              <a:gd name="T33" fmla="*/ 2147483647 h 1075"/>
              <a:gd name="T34" fmla="*/ 2147483647 w 1992"/>
              <a:gd name="T35" fmla="*/ 2147483647 h 1075"/>
              <a:gd name="T36" fmla="*/ 2147483647 w 1992"/>
              <a:gd name="T37" fmla="*/ 2147483647 h 1075"/>
              <a:gd name="T38" fmla="*/ 2147483647 w 1992"/>
              <a:gd name="T39" fmla="*/ 2147483647 h 1075"/>
              <a:gd name="T40" fmla="*/ 2147483647 w 1992"/>
              <a:gd name="T41" fmla="*/ 2147483647 h 1075"/>
              <a:gd name="T42" fmla="*/ 2147483647 w 1992"/>
              <a:gd name="T43" fmla="*/ 2147483647 h 1075"/>
              <a:gd name="T44" fmla="*/ 2147483647 w 1992"/>
              <a:gd name="T45" fmla="*/ 2147483647 h 1075"/>
              <a:gd name="T46" fmla="*/ 2147483647 w 1992"/>
              <a:gd name="T47" fmla="*/ 2147483647 h 1075"/>
              <a:gd name="T48" fmla="*/ 2147483647 w 1992"/>
              <a:gd name="T49" fmla="*/ 2147483647 h 1075"/>
              <a:gd name="T50" fmla="*/ 2147483647 w 1992"/>
              <a:gd name="T51" fmla="*/ 2147483647 h 1075"/>
              <a:gd name="T52" fmla="*/ 2147483647 w 1992"/>
              <a:gd name="T53" fmla="*/ 2147483647 h 1075"/>
              <a:gd name="T54" fmla="*/ 2147483647 w 1992"/>
              <a:gd name="T55" fmla="*/ 2147483647 h 1075"/>
              <a:gd name="T56" fmla="*/ 2147483647 w 1992"/>
              <a:gd name="T57" fmla="*/ 2147483647 h 1075"/>
              <a:gd name="T58" fmla="*/ 2147483647 w 1992"/>
              <a:gd name="T59" fmla="*/ 2147483647 h 1075"/>
              <a:gd name="T60" fmla="*/ 2147483647 w 1992"/>
              <a:gd name="T61" fmla="*/ 2147483647 h 1075"/>
              <a:gd name="T62" fmla="*/ 2147483647 w 1992"/>
              <a:gd name="T63" fmla="*/ 2147483647 h 1075"/>
              <a:gd name="T64" fmla="*/ 2147483647 w 1992"/>
              <a:gd name="T65" fmla="*/ 2147483647 h 1075"/>
              <a:gd name="T66" fmla="*/ 2147483647 w 1992"/>
              <a:gd name="T67" fmla="*/ 2147483647 h 10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92"/>
              <a:gd name="T103" fmla="*/ 0 h 1075"/>
              <a:gd name="T104" fmla="*/ 1992 w 1992"/>
              <a:gd name="T105" fmla="*/ 1075 h 10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92" h="1075">
                <a:moveTo>
                  <a:pt x="0" y="1057"/>
                </a:moveTo>
                <a:lnTo>
                  <a:pt x="30" y="998"/>
                </a:lnTo>
                <a:lnTo>
                  <a:pt x="60" y="908"/>
                </a:lnTo>
                <a:lnTo>
                  <a:pt x="90" y="789"/>
                </a:lnTo>
                <a:lnTo>
                  <a:pt x="120" y="651"/>
                </a:lnTo>
                <a:lnTo>
                  <a:pt x="150" y="508"/>
                </a:lnTo>
                <a:lnTo>
                  <a:pt x="180" y="364"/>
                </a:lnTo>
                <a:lnTo>
                  <a:pt x="209" y="239"/>
                </a:lnTo>
                <a:lnTo>
                  <a:pt x="239" y="131"/>
                </a:lnTo>
                <a:lnTo>
                  <a:pt x="269" y="53"/>
                </a:lnTo>
                <a:lnTo>
                  <a:pt x="299" y="12"/>
                </a:lnTo>
                <a:lnTo>
                  <a:pt x="329" y="0"/>
                </a:lnTo>
                <a:lnTo>
                  <a:pt x="359" y="23"/>
                </a:lnTo>
                <a:lnTo>
                  <a:pt x="389" y="71"/>
                </a:lnTo>
                <a:lnTo>
                  <a:pt x="419" y="143"/>
                </a:lnTo>
                <a:lnTo>
                  <a:pt x="449" y="227"/>
                </a:lnTo>
                <a:lnTo>
                  <a:pt x="479" y="322"/>
                </a:lnTo>
                <a:lnTo>
                  <a:pt x="509" y="424"/>
                </a:lnTo>
                <a:lnTo>
                  <a:pt x="538" y="526"/>
                </a:lnTo>
                <a:lnTo>
                  <a:pt x="562" y="615"/>
                </a:lnTo>
                <a:lnTo>
                  <a:pt x="592" y="705"/>
                </a:lnTo>
                <a:lnTo>
                  <a:pt x="622" y="777"/>
                </a:lnTo>
                <a:lnTo>
                  <a:pt x="652" y="842"/>
                </a:lnTo>
                <a:lnTo>
                  <a:pt x="682" y="896"/>
                </a:lnTo>
                <a:lnTo>
                  <a:pt x="712" y="944"/>
                </a:lnTo>
                <a:lnTo>
                  <a:pt x="742" y="980"/>
                </a:lnTo>
                <a:lnTo>
                  <a:pt x="772" y="1004"/>
                </a:lnTo>
                <a:lnTo>
                  <a:pt x="802" y="1028"/>
                </a:lnTo>
                <a:lnTo>
                  <a:pt x="831" y="1040"/>
                </a:lnTo>
                <a:lnTo>
                  <a:pt x="861" y="1052"/>
                </a:lnTo>
                <a:lnTo>
                  <a:pt x="891" y="1057"/>
                </a:lnTo>
                <a:lnTo>
                  <a:pt x="921" y="1063"/>
                </a:lnTo>
                <a:lnTo>
                  <a:pt x="951" y="1069"/>
                </a:lnTo>
                <a:lnTo>
                  <a:pt x="981" y="1069"/>
                </a:lnTo>
                <a:lnTo>
                  <a:pt x="1011" y="1075"/>
                </a:lnTo>
                <a:lnTo>
                  <a:pt x="1041" y="1075"/>
                </a:lnTo>
                <a:lnTo>
                  <a:pt x="1071" y="1075"/>
                </a:lnTo>
                <a:lnTo>
                  <a:pt x="1101" y="1075"/>
                </a:lnTo>
                <a:lnTo>
                  <a:pt x="1131" y="1075"/>
                </a:lnTo>
                <a:lnTo>
                  <a:pt x="1160" y="1075"/>
                </a:lnTo>
                <a:lnTo>
                  <a:pt x="1190" y="1075"/>
                </a:lnTo>
                <a:lnTo>
                  <a:pt x="1220" y="1075"/>
                </a:lnTo>
                <a:lnTo>
                  <a:pt x="1250" y="1075"/>
                </a:lnTo>
                <a:lnTo>
                  <a:pt x="1280" y="1075"/>
                </a:lnTo>
                <a:lnTo>
                  <a:pt x="1310" y="1075"/>
                </a:lnTo>
                <a:lnTo>
                  <a:pt x="1340" y="1075"/>
                </a:lnTo>
                <a:lnTo>
                  <a:pt x="1370" y="1075"/>
                </a:lnTo>
                <a:lnTo>
                  <a:pt x="1400" y="1075"/>
                </a:lnTo>
                <a:lnTo>
                  <a:pt x="1430" y="1075"/>
                </a:lnTo>
                <a:lnTo>
                  <a:pt x="1459" y="1075"/>
                </a:lnTo>
                <a:lnTo>
                  <a:pt x="1489" y="1075"/>
                </a:lnTo>
                <a:lnTo>
                  <a:pt x="1519" y="1075"/>
                </a:lnTo>
                <a:lnTo>
                  <a:pt x="1549" y="1075"/>
                </a:lnTo>
                <a:lnTo>
                  <a:pt x="1579" y="1075"/>
                </a:lnTo>
                <a:lnTo>
                  <a:pt x="1609" y="1075"/>
                </a:lnTo>
                <a:lnTo>
                  <a:pt x="1633" y="1075"/>
                </a:lnTo>
                <a:lnTo>
                  <a:pt x="1663" y="1075"/>
                </a:lnTo>
                <a:lnTo>
                  <a:pt x="1693" y="1075"/>
                </a:lnTo>
                <a:lnTo>
                  <a:pt x="1723" y="1075"/>
                </a:lnTo>
                <a:lnTo>
                  <a:pt x="1753" y="1075"/>
                </a:lnTo>
                <a:lnTo>
                  <a:pt x="1782" y="1075"/>
                </a:lnTo>
                <a:lnTo>
                  <a:pt x="1812" y="1075"/>
                </a:lnTo>
                <a:lnTo>
                  <a:pt x="1842" y="1075"/>
                </a:lnTo>
                <a:lnTo>
                  <a:pt x="1872" y="1075"/>
                </a:lnTo>
                <a:lnTo>
                  <a:pt x="1902" y="1075"/>
                </a:lnTo>
                <a:lnTo>
                  <a:pt x="1932" y="1075"/>
                </a:lnTo>
                <a:lnTo>
                  <a:pt x="1962" y="1075"/>
                </a:lnTo>
                <a:lnTo>
                  <a:pt x="1992" y="1075"/>
                </a:lnTo>
              </a:path>
            </a:pathLst>
          </a:custGeom>
          <a:noFill/>
          <a:ln w="28575">
            <a:solidFill>
              <a:srgbClr val="0000DD"/>
            </a:solidFill>
            <a:round/>
            <a:headEnd/>
            <a:tailEnd/>
          </a:ln>
        </p:spPr>
        <p:txBody>
          <a:bodyPr/>
          <a:lstStyle/>
          <a:p>
            <a:endParaRPr lang="en-US"/>
          </a:p>
        </p:txBody>
      </p:sp>
      <p:grpSp>
        <p:nvGrpSpPr>
          <p:cNvPr id="71779" name="Group 105"/>
          <p:cNvGrpSpPr>
            <a:grpSpLocks/>
          </p:cNvGrpSpPr>
          <p:nvPr/>
        </p:nvGrpSpPr>
        <p:grpSpPr bwMode="auto">
          <a:xfrm>
            <a:off x="862013" y="2568575"/>
            <a:ext cx="3400425" cy="1803400"/>
            <a:chOff x="543" y="1618"/>
            <a:chExt cx="2142" cy="1136"/>
          </a:xfrm>
        </p:grpSpPr>
        <p:sp>
          <p:nvSpPr>
            <p:cNvPr id="71806" name="Line 101"/>
            <p:cNvSpPr>
              <a:spLocks noChangeShapeType="1"/>
            </p:cNvSpPr>
            <p:nvPr/>
          </p:nvSpPr>
          <p:spPr bwMode="auto">
            <a:xfrm flipV="1">
              <a:off x="2684" y="1618"/>
              <a:ext cx="1" cy="1135"/>
            </a:xfrm>
            <a:prstGeom prst="line">
              <a:avLst/>
            </a:prstGeom>
            <a:noFill/>
            <a:ln w="9525">
              <a:solidFill>
                <a:srgbClr val="000000"/>
              </a:solidFill>
              <a:round/>
              <a:headEnd/>
              <a:tailEnd/>
            </a:ln>
          </p:spPr>
          <p:txBody>
            <a:bodyPr/>
            <a:lstStyle/>
            <a:p>
              <a:endParaRPr lang="en-US"/>
            </a:p>
          </p:txBody>
        </p:sp>
        <p:sp>
          <p:nvSpPr>
            <p:cNvPr id="71807" name="Line 102"/>
            <p:cNvSpPr>
              <a:spLocks noChangeShapeType="1"/>
            </p:cNvSpPr>
            <p:nvPr/>
          </p:nvSpPr>
          <p:spPr bwMode="auto">
            <a:xfrm>
              <a:off x="543" y="1618"/>
              <a:ext cx="2141" cy="1"/>
            </a:xfrm>
            <a:prstGeom prst="line">
              <a:avLst/>
            </a:prstGeom>
            <a:noFill/>
            <a:ln w="9525">
              <a:solidFill>
                <a:srgbClr val="000000"/>
              </a:solidFill>
              <a:round/>
              <a:headEnd/>
              <a:tailEnd/>
            </a:ln>
          </p:spPr>
          <p:txBody>
            <a:bodyPr/>
            <a:lstStyle/>
            <a:p>
              <a:endParaRPr lang="en-US"/>
            </a:p>
          </p:txBody>
        </p:sp>
        <p:sp>
          <p:nvSpPr>
            <p:cNvPr id="71808" name="Line 103"/>
            <p:cNvSpPr>
              <a:spLocks noChangeShapeType="1"/>
            </p:cNvSpPr>
            <p:nvPr/>
          </p:nvSpPr>
          <p:spPr bwMode="auto">
            <a:xfrm>
              <a:off x="543" y="2753"/>
              <a:ext cx="2141" cy="1"/>
            </a:xfrm>
            <a:prstGeom prst="line">
              <a:avLst/>
            </a:prstGeom>
            <a:noFill/>
            <a:ln w="9525">
              <a:solidFill>
                <a:srgbClr val="000000"/>
              </a:solidFill>
              <a:round/>
              <a:headEnd/>
              <a:tailEnd/>
            </a:ln>
          </p:spPr>
          <p:txBody>
            <a:bodyPr/>
            <a:lstStyle/>
            <a:p>
              <a:endParaRPr lang="en-US"/>
            </a:p>
          </p:txBody>
        </p:sp>
        <p:sp>
          <p:nvSpPr>
            <p:cNvPr id="71809" name="Line 104"/>
            <p:cNvSpPr>
              <a:spLocks noChangeShapeType="1"/>
            </p:cNvSpPr>
            <p:nvPr/>
          </p:nvSpPr>
          <p:spPr bwMode="auto">
            <a:xfrm flipV="1">
              <a:off x="543" y="1618"/>
              <a:ext cx="1" cy="1135"/>
            </a:xfrm>
            <a:prstGeom prst="line">
              <a:avLst/>
            </a:prstGeom>
            <a:noFill/>
            <a:ln w="9525">
              <a:solidFill>
                <a:srgbClr val="000000"/>
              </a:solidFill>
              <a:round/>
              <a:headEnd/>
              <a:tailEnd/>
            </a:ln>
          </p:spPr>
          <p:txBody>
            <a:bodyPr/>
            <a:lstStyle/>
            <a:p>
              <a:endParaRPr lang="en-US"/>
            </a:p>
          </p:txBody>
        </p:sp>
      </p:grpSp>
      <p:sp>
        <p:nvSpPr>
          <p:cNvPr id="71780" name="Freeform 106"/>
          <p:cNvSpPr>
            <a:spLocks/>
          </p:cNvSpPr>
          <p:nvPr/>
        </p:nvSpPr>
        <p:spPr bwMode="auto">
          <a:xfrm>
            <a:off x="871538" y="2635250"/>
            <a:ext cx="3162300" cy="1716088"/>
          </a:xfrm>
          <a:custGeom>
            <a:avLst/>
            <a:gdLst>
              <a:gd name="T0" fmla="*/ 75604694 w 1992"/>
              <a:gd name="T1" fmla="*/ 2147483647 h 1081"/>
              <a:gd name="T2" fmla="*/ 226814106 w 1992"/>
              <a:gd name="T3" fmla="*/ 2147483647 h 1081"/>
              <a:gd name="T4" fmla="*/ 378023444 w 1992"/>
              <a:gd name="T5" fmla="*/ 2147483647 h 1081"/>
              <a:gd name="T6" fmla="*/ 526713519 w 1992"/>
              <a:gd name="T7" fmla="*/ 2076609211 h 1081"/>
              <a:gd name="T8" fmla="*/ 677922857 w 1992"/>
              <a:gd name="T9" fmla="*/ 1761590524 h 1081"/>
              <a:gd name="T10" fmla="*/ 829132195 w 1992"/>
              <a:gd name="T11" fmla="*/ 1413808620 h 1081"/>
              <a:gd name="T12" fmla="*/ 980341732 w 1992"/>
              <a:gd name="T13" fmla="*/ 1083667411 h 1081"/>
              <a:gd name="T14" fmla="*/ 1131551070 w 1992"/>
              <a:gd name="T15" fmla="*/ 753527590 h 1081"/>
              <a:gd name="T16" fmla="*/ 1280239458 w 1992"/>
              <a:gd name="T17" fmla="*/ 481350759 h 1081"/>
              <a:gd name="T18" fmla="*/ 1416327862 w 1992"/>
              <a:gd name="T19" fmla="*/ 254536633 h 1081"/>
              <a:gd name="T20" fmla="*/ 1567537200 w 1992"/>
              <a:gd name="T21" fmla="*/ 103327208 h 1081"/>
              <a:gd name="T22" fmla="*/ 1718746935 w 1992"/>
              <a:gd name="T23" fmla="*/ 15120941 h 1081"/>
              <a:gd name="T24" fmla="*/ 1869956273 w 1992"/>
              <a:gd name="T25" fmla="*/ 0 h 1081"/>
              <a:gd name="T26" fmla="*/ 2021165611 w 1992"/>
              <a:gd name="T27" fmla="*/ 45362818 h 1081"/>
              <a:gd name="T28" fmla="*/ 2147483647 w 1992"/>
              <a:gd name="T29" fmla="*/ 163810973 h 1081"/>
              <a:gd name="T30" fmla="*/ 2147483647 w 1992"/>
              <a:gd name="T31" fmla="*/ 315020374 h 1081"/>
              <a:gd name="T32" fmla="*/ 2147483647 w 1992"/>
              <a:gd name="T33" fmla="*/ 511592629 h 1081"/>
              <a:gd name="T34" fmla="*/ 2147483647 w 1992"/>
              <a:gd name="T35" fmla="*/ 738406655 h 1081"/>
              <a:gd name="T36" fmla="*/ 2147483647 w 1992"/>
              <a:gd name="T37" fmla="*/ 962699930 h 1081"/>
              <a:gd name="T38" fmla="*/ 2147483647 w 1992"/>
              <a:gd name="T39" fmla="*/ 1204634891 h 1081"/>
              <a:gd name="T40" fmla="*/ 2147483647 w 1992"/>
              <a:gd name="T41" fmla="*/ 1428929555 h 1081"/>
              <a:gd name="T42" fmla="*/ 2147483647 w 1992"/>
              <a:gd name="T43" fmla="*/ 1640622646 h 1081"/>
              <a:gd name="T44" fmla="*/ 2147483647 w 1992"/>
              <a:gd name="T45" fmla="*/ 1837195199 h 1081"/>
              <a:gd name="T46" fmla="*/ 2147483647 w 1992"/>
              <a:gd name="T47" fmla="*/ 2003525485 h 1081"/>
              <a:gd name="T48" fmla="*/ 2147483647 w 1992"/>
              <a:gd name="T49" fmla="*/ 2147483647 h 1081"/>
              <a:gd name="T50" fmla="*/ 2147483647 w 1992"/>
              <a:gd name="T51" fmla="*/ 2147483647 h 1081"/>
              <a:gd name="T52" fmla="*/ 2147483647 w 1992"/>
              <a:gd name="T53" fmla="*/ 2147483647 h 1081"/>
              <a:gd name="T54" fmla="*/ 2147483647 w 1992"/>
              <a:gd name="T55" fmla="*/ 2147483647 h 1081"/>
              <a:gd name="T56" fmla="*/ 2147483647 w 1992"/>
              <a:gd name="T57" fmla="*/ 2147483647 h 1081"/>
              <a:gd name="T58" fmla="*/ 2147483647 w 1992"/>
              <a:gd name="T59" fmla="*/ 2147483647 h 1081"/>
              <a:gd name="T60" fmla="*/ 2147483647 w 1992"/>
              <a:gd name="T61" fmla="*/ 2147483647 h 1081"/>
              <a:gd name="T62" fmla="*/ 2147483647 w 1992"/>
              <a:gd name="T63" fmla="*/ 2147483647 h 1081"/>
              <a:gd name="T64" fmla="*/ 2147483647 w 1992"/>
              <a:gd name="T65" fmla="*/ 2147483647 h 1081"/>
              <a:gd name="T66" fmla="*/ 2147483647 w 1992"/>
              <a:gd name="T67" fmla="*/ 2147483647 h 10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92"/>
              <a:gd name="T103" fmla="*/ 0 h 1081"/>
              <a:gd name="T104" fmla="*/ 1992 w 1992"/>
              <a:gd name="T105" fmla="*/ 1081 h 10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92" h="1081">
                <a:moveTo>
                  <a:pt x="0" y="1075"/>
                </a:moveTo>
                <a:lnTo>
                  <a:pt x="30" y="1064"/>
                </a:lnTo>
                <a:lnTo>
                  <a:pt x="60" y="1040"/>
                </a:lnTo>
                <a:lnTo>
                  <a:pt x="90" y="1010"/>
                </a:lnTo>
                <a:lnTo>
                  <a:pt x="120" y="974"/>
                </a:lnTo>
                <a:lnTo>
                  <a:pt x="150" y="932"/>
                </a:lnTo>
                <a:lnTo>
                  <a:pt x="180" y="878"/>
                </a:lnTo>
                <a:lnTo>
                  <a:pt x="209" y="824"/>
                </a:lnTo>
                <a:lnTo>
                  <a:pt x="239" y="759"/>
                </a:lnTo>
                <a:lnTo>
                  <a:pt x="269" y="699"/>
                </a:lnTo>
                <a:lnTo>
                  <a:pt x="299" y="627"/>
                </a:lnTo>
                <a:lnTo>
                  <a:pt x="329" y="561"/>
                </a:lnTo>
                <a:lnTo>
                  <a:pt x="359" y="496"/>
                </a:lnTo>
                <a:lnTo>
                  <a:pt x="389" y="430"/>
                </a:lnTo>
                <a:lnTo>
                  <a:pt x="419" y="364"/>
                </a:lnTo>
                <a:lnTo>
                  <a:pt x="449" y="299"/>
                </a:lnTo>
                <a:lnTo>
                  <a:pt x="479" y="245"/>
                </a:lnTo>
                <a:lnTo>
                  <a:pt x="508" y="191"/>
                </a:lnTo>
                <a:lnTo>
                  <a:pt x="538" y="143"/>
                </a:lnTo>
                <a:lnTo>
                  <a:pt x="562" y="101"/>
                </a:lnTo>
                <a:lnTo>
                  <a:pt x="592" y="65"/>
                </a:lnTo>
                <a:lnTo>
                  <a:pt x="622" y="41"/>
                </a:lnTo>
                <a:lnTo>
                  <a:pt x="652" y="18"/>
                </a:lnTo>
                <a:lnTo>
                  <a:pt x="682" y="6"/>
                </a:lnTo>
                <a:lnTo>
                  <a:pt x="712" y="0"/>
                </a:lnTo>
                <a:lnTo>
                  <a:pt x="742" y="0"/>
                </a:lnTo>
                <a:lnTo>
                  <a:pt x="772" y="6"/>
                </a:lnTo>
                <a:lnTo>
                  <a:pt x="802" y="18"/>
                </a:lnTo>
                <a:lnTo>
                  <a:pt x="831" y="41"/>
                </a:lnTo>
                <a:lnTo>
                  <a:pt x="861" y="65"/>
                </a:lnTo>
                <a:lnTo>
                  <a:pt x="891" y="95"/>
                </a:lnTo>
                <a:lnTo>
                  <a:pt x="921" y="125"/>
                </a:lnTo>
                <a:lnTo>
                  <a:pt x="951" y="167"/>
                </a:lnTo>
                <a:lnTo>
                  <a:pt x="981" y="203"/>
                </a:lnTo>
                <a:lnTo>
                  <a:pt x="1011" y="251"/>
                </a:lnTo>
                <a:lnTo>
                  <a:pt x="1041" y="293"/>
                </a:lnTo>
                <a:lnTo>
                  <a:pt x="1071" y="340"/>
                </a:lnTo>
                <a:lnTo>
                  <a:pt x="1101" y="382"/>
                </a:lnTo>
                <a:lnTo>
                  <a:pt x="1131" y="430"/>
                </a:lnTo>
                <a:lnTo>
                  <a:pt x="1160" y="478"/>
                </a:lnTo>
                <a:lnTo>
                  <a:pt x="1190" y="526"/>
                </a:lnTo>
                <a:lnTo>
                  <a:pt x="1220" y="567"/>
                </a:lnTo>
                <a:lnTo>
                  <a:pt x="1250" y="609"/>
                </a:lnTo>
                <a:lnTo>
                  <a:pt x="1280" y="651"/>
                </a:lnTo>
                <a:lnTo>
                  <a:pt x="1310" y="687"/>
                </a:lnTo>
                <a:lnTo>
                  <a:pt x="1340" y="729"/>
                </a:lnTo>
                <a:lnTo>
                  <a:pt x="1370" y="765"/>
                </a:lnTo>
                <a:lnTo>
                  <a:pt x="1400" y="795"/>
                </a:lnTo>
                <a:lnTo>
                  <a:pt x="1430" y="824"/>
                </a:lnTo>
                <a:lnTo>
                  <a:pt x="1459" y="854"/>
                </a:lnTo>
                <a:lnTo>
                  <a:pt x="1489" y="878"/>
                </a:lnTo>
                <a:lnTo>
                  <a:pt x="1519" y="902"/>
                </a:lnTo>
                <a:lnTo>
                  <a:pt x="1549" y="926"/>
                </a:lnTo>
                <a:lnTo>
                  <a:pt x="1579" y="944"/>
                </a:lnTo>
                <a:lnTo>
                  <a:pt x="1609" y="962"/>
                </a:lnTo>
                <a:lnTo>
                  <a:pt x="1633" y="974"/>
                </a:lnTo>
                <a:lnTo>
                  <a:pt x="1663" y="992"/>
                </a:lnTo>
                <a:lnTo>
                  <a:pt x="1693" y="1004"/>
                </a:lnTo>
                <a:lnTo>
                  <a:pt x="1723" y="1016"/>
                </a:lnTo>
                <a:lnTo>
                  <a:pt x="1753" y="1022"/>
                </a:lnTo>
                <a:lnTo>
                  <a:pt x="1782" y="1034"/>
                </a:lnTo>
                <a:lnTo>
                  <a:pt x="1812" y="1040"/>
                </a:lnTo>
                <a:lnTo>
                  <a:pt x="1842" y="1046"/>
                </a:lnTo>
                <a:lnTo>
                  <a:pt x="1872" y="1052"/>
                </a:lnTo>
                <a:lnTo>
                  <a:pt x="1902" y="1058"/>
                </a:lnTo>
                <a:lnTo>
                  <a:pt x="1932" y="1058"/>
                </a:lnTo>
                <a:lnTo>
                  <a:pt x="1962" y="1064"/>
                </a:lnTo>
                <a:lnTo>
                  <a:pt x="1992" y="1081"/>
                </a:lnTo>
              </a:path>
            </a:pathLst>
          </a:custGeom>
          <a:noFill/>
          <a:ln w="28575">
            <a:solidFill>
              <a:srgbClr val="FF0000"/>
            </a:solidFill>
            <a:round/>
            <a:headEnd/>
            <a:tailEnd/>
          </a:ln>
        </p:spPr>
        <p:txBody>
          <a:bodyPr/>
          <a:lstStyle/>
          <a:p>
            <a:endParaRPr lang="en-US"/>
          </a:p>
        </p:txBody>
      </p:sp>
      <p:sp>
        <p:nvSpPr>
          <p:cNvPr id="71781" name="Rectangle 107"/>
          <p:cNvSpPr>
            <a:spLocks noChangeArrowheads="1"/>
          </p:cNvSpPr>
          <p:nvPr/>
        </p:nvSpPr>
        <p:spPr bwMode="auto">
          <a:xfrm rot="-5400000">
            <a:off x="-461962" y="3349625"/>
            <a:ext cx="2071688" cy="274637"/>
          </a:xfrm>
          <a:prstGeom prst="rect">
            <a:avLst/>
          </a:prstGeom>
          <a:noFill/>
          <a:ln w="9525">
            <a:noFill/>
            <a:miter lim="800000"/>
            <a:headEnd/>
            <a:tailEnd/>
          </a:ln>
        </p:spPr>
        <p:txBody>
          <a:bodyPr wrap="none" lIns="0" tIns="0" rIns="0" bIns="0">
            <a:spAutoFit/>
          </a:bodyPr>
          <a:lstStyle/>
          <a:p>
            <a:r>
              <a:rPr lang="en-US">
                <a:latin typeface="Times" pitchFamily="80" charset="0"/>
              </a:rPr>
              <a:t>Number of molecules</a:t>
            </a:r>
            <a:endParaRPr lang="en-US" sz="2400">
              <a:latin typeface="Times New Roman" pitchFamily="18" charset="0"/>
            </a:endParaRPr>
          </a:p>
        </p:txBody>
      </p:sp>
      <p:sp>
        <p:nvSpPr>
          <p:cNvPr id="71782" name="Rectangle 108"/>
          <p:cNvSpPr>
            <a:spLocks noChangeArrowheads="1"/>
          </p:cNvSpPr>
          <p:nvPr/>
        </p:nvSpPr>
        <p:spPr bwMode="auto">
          <a:xfrm>
            <a:off x="2116138" y="4484688"/>
            <a:ext cx="1722437" cy="274637"/>
          </a:xfrm>
          <a:prstGeom prst="rect">
            <a:avLst/>
          </a:prstGeom>
          <a:noFill/>
          <a:ln w="9525">
            <a:noFill/>
            <a:miter lim="800000"/>
            <a:headEnd/>
            <a:tailEnd/>
          </a:ln>
        </p:spPr>
        <p:txBody>
          <a:bodyPr wrap="none" lIns="0" tIns="0" rIns="0" bIns="0">
            <a:spAutoFit/>
          </a:bodyPr>
          <a:lstStyle/>
          <a:p>
            <a:r>
              <a:rPr lang="en-US">
                <a:latin typeface="Times" pitchFamily="80" charset="0"/>
              </a:rPr>
              <a:t>Molecular energy</a:t>
            </a:r>
            <a:endParaRPr lang="en-US" sz="2400">
              <a:latin typeface="Times New Roman" pitchFamily="18" charset="0"/>
            </a:endParaRPr>
          </a:p>
        </p:txBody>
      </p:sp>
      <p:sp>
        <p:nvSpPr>
          <p:cNvPr id="71783" name="Rectangle 109"/>
          <p:cNvSpPr>
            <a:spLocks noChangeArrowheads="1"/>
          </p:cNvSpPr>
          <p:nvPr/>
        </p:nvSpPr>
        <p:spPr bwMode="auto">
          <a:xfrm>
            <a:off x="1963738" y="2473325"/>
            <a:ext cx="28575" cy="95250"/>
          </a:xfrm>
          <a:prstGeom prst="rect">
            <a:avLst/>
          </a:prstGeom>
          <a:solidFill>
            <a:srgbClr val="000000"/>
          </a:solidFill>
          <a:ln w="9525">
            <a:noFill/>
            <a:miter lim="800000"/>
            <a:headEnd/>
            <a:tailEnd/>
          </a:ln>
        </p:spPr>
        <p:txBody>
          <a:bodyPr/>
          <a:lstStyle/>
          <a:p>
            <a:endParaRPr lang="en-US"/>
          </a:p>
        </p:txBody>
      </p:sp>
      <p:sp>
        <p:nvSpPr>
          <p:cNvPr id="71784" name="Rectangle 110"/>
          <p:cNvSpPr>
            <a:spLocks noChangeArrowheads="1"/>
          </p:cNvSpPr>
          <p:nvPr/>
        </p:nvSpPr>
        <p:spPr bwMode="auto">
          <a:xfrm>
            <a:off x="1963738" y="2663825"/>
            <a:ext cx="28575" cy="93663"/>
          </a:xfrm>
          <a:prstGeom prst="rect">
            <a:avLst/>
          </a:prstGeom>
          <a:solidFill>
            <a:srgbClr val="000000"/>
          </a:solidFill>
          <a:ln w="9525">
            <a:noFill/>
            <a:miter lim="800000"/>
            <a:headEnd/>
            <a:tailEnd/>
          </a:ln>
        </p:spPr>
        <p:txBody>
          <a:bodyPr/>
          <a:lstStyle/>
          <a:p>
            <a:endParaRPr lang="en-US"/>
          </a:p>
        </p:txBody>
      </p:sp>
      <p:sp>
        <p:nvSpPr>
          <p:cNvPr id="71785" name="Rectangle 111"/>
          <p:cNvSpPr>
            <a:spLocks noChangeArrowheads="1"/>
          </p:cNvSpPr>
          <p:nvPr/>
        </p:nvSpPr>
        <p:spPr bwMode="auto">
          <a:xfrm>
            <a:off x="1963738" y="2852738"/>
            <a:ext cx="28575" cy="95250"/>
          </a:xfrm>
          <a:prstGeom prst="rect">
            <a:avLst/>
          </a:prstGeom>
          <a:solidFill>
            <a:srgbClr val="000000"/>
          </a:solidFill>
          <a:ln w="9525">
            <a:noFill/>
            <a:miter lim="800000"/>
            <a:headEnd/>
            <a:tailEnd/>
          </a:ln>
        </p:spPr>
        <p:txBody>
          <a:bodyPr/>
          <a:lstStyle/>
          <a:p>
            <a:endParaRPr lang="en-US"/>
          </a:p>
        </p:txBody>
      </p:sp>
      <p:sp>
        <p:nvSpPr>
          <p:cNvPr id="71786" name="Rectangle 112"/>
          <p:cNvSpPr>
            <a:spLocks noChangeArrowheads="1"/>
          </p:cNvSpPr>
          <p:nvPr/>
        </p:nvSpPr>
        <p:spPr bwMode="auto">
          <a:xfrm>
            <a:off x="1963738" y="3043238"/>
            <a:ext cx="28575" cy="93662"/>
          </a:xfrm>
          <a:prstGeom prst="rect">
            <a:avLst/>
          </a:prstGeom>
          <a:solidFill>
            <a:srgbClr val="000000"/>
          </a:solidFill>
          <a:ln w="9525">
            <a:noFill/>
            <a:miter lim="800000"/>
            <a:headEnd/>
            <a:tailEnd/>
          </a:ln>
        </p:spPr>
        <p:txBody>
          <a:bodyPr/>
          <a:lstStyle/>
          <a:p>
            <a:endParaRPr lang="en-US"/>
          </a:p>
        </p:txBody>
      </p:sp>
      <p:sp>
        <p:nvSpPr>
          <p:cNvPr id="71787" name="Rectangle 113"/>
          <p:cNvSpPr>
            <a:spLocks noChangeArrowheads="1"/>
          </p:cNvSpPr>
          <p:nvPr/>
        </p:nvSpPr>
        <p:spPr bwMode="auto">
          <a:xfrm>
            <a:off x="1963738" y="3232150"/>
            <a:ext cx="28575" cy="95250"/>
          </a:xfrm>
          <a:prstGeom prst="rect">
            <a:avLst/>
          </a:prstGeom>
          <a:solidFill>
            <a:srgbClr val="000000"/>
          </a:solidFill>
          <a:ln w="9525">
            <a:noFill/>
            <a:miter lim="800000"/>
            <a:headEnd/>
            <a:tailEnd/>
          </a:ln>
        </p:spPr>
        <p:txBody>
          <a:bodyPr/>
          <a:lstStyle/>
          <a:p>
            <a:endParaRPr lang="en-US"/>
          </a:p>
        </p:txBody>
      </p:sp>
      <p:sp>
        <p:nvSpPr>
          <p:cNvPr id="71788" name="Rectangle 114"/>
          <p:cNvSpPr>
            <a:spLocks noChangeArrowheads="1"/>
          </p:cNvSpPr>
          <p:nvPr/>
        </p:nvSpPr>
        <p:spPr bwMode="auto">
          <a:xfrm>
            <a:off x="1963738" y="3422650"/>
            <a:ext cx="28575" cy="95250"/>
          </a:xfrm>
          <a:prstGeom prst="rect">
            <a:avLst/>
          </a:prstGeom>
          <a:solidFill>
            <a:srgbClr val="000000"/>
          </a:solidFill>
          <a:ln w="9525">
            <a:noFill/>
            <a:miter lim="800000"/>
            <a:headEnd/>
            <a:tailEnd/>
          </a:ln>
        </p:spPr>
        <p:txBody>
          <a:bodyPr/>
          <a:lstStyle/>
          <a:p>
            <a:endParaRPr lang="en-US"/>
          </a:p>
        </p:txBody>
      </p:sp>
      <p:sp>
        <p:nvSpPr>
          <p:cNvPr id="71789" name="Rectangle 115"/>
          <p:cNvSpPr>
            <a:spLocks noChangeArrowheads="1"/>
          </p:cNvSpPr>
          <p:nvPr/>
        </p:nvSpPr>
        <p:spPr bwMode="auto">
          <a:xfrm>
            <a:off x="1963738" y="3611563"/>
            <a:ext cx="28575" cy="95250"/>
          </a:xfrm>
          <a:prstGeom prst="rect">
            <a:avLst/>
          </a:prstGeom>
          <a:solidFill>
            <a:srgbClr val="000000"/>
          </a:solidFill>
          <a:ln w="9525">
            <a:noFill/>
            <a:miter lim="800000"/>
            <a:headEnd/>
            <a:tailEnd/>
          </a:ln>
        </p:spPr>
        <p:txBody>
          <a:bodyPr/>
          <a:lstStyle/>
          <a:p>
            <a:endParaRPr lang="en-US"/>
          </a:p>
        </p:txBody>
      </p:sp>
      <p:sp>
        <p:nvSpPr>
          <p:cNvPr id="71790" name="Rectangle 116"/>
          <p:cNvSpPr>
            <a:spLocks noChangeArrowheads="1"/>
          </p:cNvSpPr>
          <p:nvPr/>
        </p:nvSpPr>
        <p:spPr bwMode="auto">
          <a:xfrm>
            <a:off x="1963738" y="3802063"/>
            <a:ext cx="28575" cy="95250"/>
          </a:xfrm>
          <a:prstGeom prst="rect">
            <a:avLst/>
          </a:prstGeom>
          <a:solidFill>
            <a:srgbClr val="000000"/>
          </a:solidFill>
          <a:ln w="9525">
            <a:noFill/>
            <a:miter lim="800000"/>
            <a:headEnd/>
            <a:tailEnd/>
          </a:ln>
        </p:spPr>
        <p:txBody>
          <a:bodyPr/>
          <a:lstStyle/>
          <a:p>
            <a:endParaRPr lang="en-US"/>
          </a:p>
        </p:txBody>
      </p:sp>
      <p:sp>
        <p:nvSpPr>
          <p:cNvPr id="71791" name="Rectangle 117"/>
          <p:cNvSpPr>
            <a:spLocks noChangeArrowheads="1"/>
          </p:cNvSpPr>
          <p:nvPr/>
        </p:nvSpPr>
        <p:spPr bwMode="auto">
          <a:xfrm>
            <a:off x="1963738" y="3990975"/>
            <a:ext cx="28575" cy="95250"/>
          </a:xfrm>
          <a:prstGeom prst="rect">
            <a:avLst/>
          </a:prstGeom>
          <a:solidFill>
            <a:srgbClr val="000000"/>
          </a:solidFill>
          <a:ln w="9525">
            <a:noFill/>
            <a:miter lim="800000"/>
            <a:headEnd/>
            <a:tailEnd/>
          </a:ln>
        </p:spPr>
        <p:txBody>
          <a:bodyPr/>
          <a:lstStyle/>
          <a:p>
            <a:endParaRPr lang="en-US"/>
          </a:p>
        </p:txBody>
      </p:sp>
      <p:sp>
        <p:nvSpPr>
          <p:cNvPr id="71792" name="Rectangle 118"/>
          <p:cNvSpPr>
            <a:spLocks noChangeArrowheads="1"/>
          </p:cNvSpPr>
          <p:nvPr/>
        </p:nvSpPr>
        <p:spPr bwMode="auto">
          <a:xfrm>
            <a:off x="1963738" y="4181475"/>
            <a:ext cx="28575" cy="95250"/>
          </a:xfrm>
          <a:prstGeom prst="rect">
            <a:avLst/>
          </a:prstGeom>
          <a:solidFill>
            <a:srgbClr val="000000"/>
          </a:solidFill>
          <a:ln w="9525">
            <a:noFill/>
            <a:miter lim="800000"/>
            <a:headEnd/>
            <a:tailEnd/>
          </a:ln>
        </p:spPr>
        <p:txBody>
          <a:bodyPr/>
          <a:lstStyle/>
          <a:p>
            <a:endParaRPr lang="en-US"/>
          </a:p>
        </p:txBody>
      </p:sp>
      <p:sp>
        <p:nvSpPr>
          <p:cNvPr id="71793" name="Rectangle 119"/>
          <p:cNvSpPr>
            <a:spLocks noChangeArrowheads="1"/>
          </p:cNvSpPr>
          <p:nvPr/>
        </p:nvSpPr>
        <p:spPr bwMode="auto">
          <a:xfrm>
            <a:off x="1963738" y="4370388"/>
            <a:ext cx="28575" cy="95250"/>
          </a:xfrm>
          <a:prstGeom prst="rect">
            <a:avLst/>
          </a:prstGeom>
          <a:solidFill>
            <a:srgbClr val="000000"/>
          </a:solidFill>
          <a:ln w="9525">
            <a:noFill/>
            <a:miter lim="800000"/>
            <a:headEnd/>
            <a:tailEnd/>
          </a:ln>
        </p:spPr>
        <p:txBody>
          <a:bodyPr/>
          <a:lstStyle/>
          <a:p>
            <a:endParaRPr lang="en-US"/>
          </a:p>
        </p:txBody>
      </p:sp>
      <p:sp>
        <p:nvSpPr>
          <p:cNvPr id="71794" name="Rectangle 120"/>
          <p:cNvSpPr>
            <a:spLocks noChangeArrowheads="1"/>
          </p:cNvSpPr>
          <p:nvPr/>
        </p:nvSpPr>
        <p:spPr bwMode="auto">
          <a:xfrm>
            <a:off x="1963738" y="4560888"/>
            <a:ext cx="28575" cy="95250"/>
          </a:xfrm>
          <a:prstGeom prst="rect">
            <a:avLst/>
          </a:prstGeom>
          <a:solidFill>
            <a:srgbClr val="000000"/>
          </a:solidFill>
          <a:ln w="9525">
            <a:noFill/>
            <a:miter lim="800000"/>
            <a:headEnd/>
            <a:tailEnd/>
          </a:ln>
        </p:spPr>
        <p:txBody>
          <a:bodyPr/>
          <a:lstStyle/>
          <a:p>
            <a:endParaRPr lang="en-US"/>
          </a:p>
        </p:txBody>
      </p:sp>
      <p:sp>
        <p:nvSpPr>
          <p:cNvPr id="71795" name="Rectangle 121"/>
          <p:cNvSpPr>
            <a:spLocks noChangeArrowheads="1"/>
          </p:cNvSpPr>
          <p:nvPr/>
        </p:nvSpPr>
        <p:spPr bwMode="auto">
          <a:xfrm>
            <a:off x="1963738" y="4751388"/>
            <a:ext cx="28575" cy="93662"/>
          </a:xfrm>
          <a:prstGeom prst="rect">
            <a:avLst/>
          </a:prstGeom>
          <a:solidFill>
            <a:srgbClr val="000000"/>
          </a:solidFill>
          <a:ln w="9525">
            <a:noFill/>
            <a:miter lim="800000"/>
            <a:headEnd/>
            <a:tailEnd/>
          </a:ln>
        </p:spPr>
        <p:txBody>
          <a:bodyPr/>
          <a:lstStyle/>
          <a:p>
            <a:endParaRPr lang="en-US"/>
          </a:p>
        </p:txBody>
      </p:sp>
      <p:sp>
        <p:nvSpPr>
          <p:cNvPr id="71796" name="Rectangle 122"/>
          <p:cNvSpPr>
            <a:spLocks noChangeArrowheads="1"/>
          </p:cNvSpPr>
          <p:nvPr/>
        </p:nvSpPr>
        <p:spPr bwMode="auto">
          <a:xfrm>
            <a:off x="890588" y="4864100"/>
            <a:ext cx="2414587" cy="274638"/>
          </a:xfrm>
          <a:prstGeom prst="rect">
            <a:avLst/>
          </a:prstGeom>
          <a:noFill/>
          <a:ln w="9525">
            <a:noFill/>
            <a:miter lim="800000"/>
            <a:headEnd/>
            <a:tailEnd/>
          </a:ln>
        </p:spPr>
        <p:txBody>
          <a:bodyPr wrap="none" lIns="0" tIns="0" rIns="0" bIns="0">
            <a:spAutoFit/>
          </a:bodyPr>
          <a:lstStyle/>
          <a:p>
            <a:r>
              <a:rPr lang="en-US">
                <a:latin typeface="Times" pitchFamily="80" charset="0"/>
              </a:rPr>
              <a:t>minimum energy needed</a:t>
            </a:r>
            <a:endParaRPr lang="en-US" sz="2400">
              <a:latin typeface="Times New Roman" pitchFamily="18" charset="0"/>
            </a:endParaRPr>
          </a:p>
        </p:txBody>
      </p:sp>
      <p:sp>
        <p:nvSpPr>
          <p:cNvPr id="71797" name="Rectangle 123"/>
          <p:cNvSpPr>
            <a:spLocks noChangeArrowheads="1"/>
          </p:cNvSpPr>
          <p:nvPr/>
        </p:nvSpPr>
        <p:spPr bwMode="auto">
          <a:xfrm>
            <a:off x="890588" y="5091113"/>
            <a:ext cx="3270250" cy="274637"/>
          </a:xfrm>
          <a:prstGeom prst="rect">
            <a:avLst/>
          </a:prstGeom>
          <a:noFill/>
          <a:ln w="9525">
            <a:noFill/>
            <a:miter lim="800000"/>
            <a:headEnd/>
            <a:tailEnd/>
          </a:ln>
        </p:spPr>
        <p:txBody>
          <a:bodyPr wrap="none" lIns="0" tIns="0" rIns="0" bIns="0">
            <a:spAutoFit/>
          </a:bodyPr>
          <a:lstStyle/>
          <a:p>
            <a:r>
              <a:rPr lang="en-US">
                <a:latin typeface="Times" pitchFamily="80" charset="0"/>
              </a:rPr>
              <a:t>to break IM forces and evaporate</a:t>
            </a:r>
            <a:endParaRPr lang="en-US" sz="2400">
              <a:latin typeface="Times New Roman" pitchFamily="18" charset="0"/>
            </a:endParaRPr>
          </a:p>
        </p:txBody>
      </p:sp>
      <p:sp>
        <p:nvSpPr>
          <p:cNvPr id="71798" name="Freeform 124"/>
          <p:cNvSpPr>
            <a:spLocks/>
          </p:cNvSpPr>
          <p:nvPr/>
        </p:nvSpPr>
        <p:spPr bwMode="auto">
          <a:xfrm>
            <a:off x="4194175" y="4579938"/>
            <a:ext cx="180975" cy="123825"/>
          </a:xfrm>
          <a:custGeom>
            <a:avLst/>
            <a:gdLst>
              <a:gd name="T0" fmla="*/ 181451252 w 19"/>
              <a:gd name="T1" fmla="*/ 0 h 13"/>
              <a:gd name="T2" fmla="*/ 90725626 w 19"/>
              <a:gd name="T3" fmla="*/ 544353739 h 13"/>
              <a:gd name="T4" fmla="*/ 181451252 w 19"/>
              <a:gd name="T5" fmla="*/ 1179433077 h 13"/>
              <a:gd name="T6" fmla="*/ 1723786778 w 19"/>
              <a:gd name="T7" fmla="*/ 635079486 h 13"/>
              <a:gd name="T8" fmla="*/ 181451252 w 19"/>
              <a:gd name="T9" fmla="*/ 0 h 13"/>
              <a:gd name="T10" fmla="*/ 0 60000 65536"/>
              <a:gd name="T11" fmla="*/ 0 60000 65536"/>
              <a:gd name="T12" fmla="*/ 0 60000 65536"/>
              <a:gd name="T13" fmla="*/ 0 60000 65536"/>
              <a:gd name="T14" fmla="*/ 0 60000 65536"/>
              <a:gd name="T15" fmla="*/ 0 w 19"/>
              <a:gd name="T16" fmla="*/ 0 h 13"/>
              <a:gd name="T17" fmla="*/ 19 w 19"/>
              <a:gd name="T18" fmla="*/ 13 h 13"/>
            </a:gdLst>
            <a:ahLst/>
            <a:cxnLst>
              <a:cxn ang="T10">
                <a:pos x="T0" y="T1"/>
              </a:cxn>
              <a:cxn ang="T11">
                <a:pos x="T2" y="T3"/>
              </a:cxn>
              <a:cxn ang="T12">
                <a:pos x="T4" y="T5"/>
              </a:cxn>
              <a:cxn ang="T13">
                <a:pos x="T6" y="T7"/>
              </a:cxn>
              <a:cxn ang="T14">
                <a:pos x="T8" y="T9"/>
              </a:cxn>
            </a:cxnLst>
            <a:rect l="T15" t="T16" r="T17" b="T18"/>
            <a:pathLst>
              <a:path w="19" h="13">
                <a:moveTo>
                  <a:pt x="2" y="0"/>
                </a:moveTo>
                <a:cubicBezTo>
                  <a:pt x="1" y="2"/>
                  <a:pt x="1" y="4"/>
                  <a:pt x="1" y="6"/>
                </a:cubicBezTo>
                <a:cubicBezTo>
                  <a:pt x="0" y="9"/>
                  <a:pt x="1" y="11"/>
                  <a:pt x="2" y="13"/>
                </a:cubicBezTo>
                <a:lnTo>
                  <a:pt x="19" y="7"/>
                </a:lnTo>
                <a:lnTo>
                  <a:pt x="2" y="0"/>
                </a:lnTo>
                <a:close/>
              </a:path>
            </a:pathLst>
          </a:custGeom>
          <a:noFill/>
          <a:ln w="9525">
            <a:noFill/>
            <a:round/>
            <a:headEnd/>
            <a:tailEnd/>
          </a:ln>
        </p:spPr>
        <p:txBody>
          <a:bodyPr/>
          <a:lstStyle/>
          <a:p>
            <a:endParaRPr lang="en-US"/>
          </a:p>
        </p:txBody>
      </p:sp>
      <p:sp>
        <p:nvSpPr>
          <p:cNvPr id="71799" name="Line 125"/>
          <p:cNvSpPr>
            <a:spLocks noChangeShapeType="1"/>
          </p:cNvSpPr>
          <p:nvPr/>
        </p:nvSpPr>
        <p:spPr bwMode="auto">
          <a:xfrm>
            <a:off x="3910013" y="4646613"/>
            <a:ext cx="312737" cy="1587"/>
          </a:xfrm>
          <a:prstGeom prst="line">
            <a:avLst/>
          </a:prstGeom>
          <a:noFill/>
          <a:ln w="28575">
            <a:solidFill>
              <a:srgbClr val="000000"/>
            </a:solidFill>
            <a:round/>
            <a:headEnd/>
            <a:tailEnd/>
          </a:ln>
        </p:spPr>
        <p:txBody>
          <a:bodyPr/>
          <a:lstStyle/>
          <a:p>
            <a:endParaRPr lang="en-US"/>
          </a:p>
        </p:txBody>
      </p:sp>
      <p:sp>
        <p:nvSpPr>
          <p:cNvPr id="71800" name="Rectangle 126"/>
          <p:cNvSpPr>
            <a:spLocks noChangeArrowheads="1"/>
          </p:cNvSpPr>
          <p:nvPr/>
        </p:nvSpPr>
        <p:spPr bwMode="auto">
          <a:xfrm>
            <a:off x="2979738" y="2074863"/>
            <a:ext cx="844550" cy="274637"/>
          </a:xfrm>
          <a:prstGeom prst="rect">
            <a:avLst/>
          </a:prstGeom>
          <a:noFill/>
          <a:ln w="9525">
            <a:noFill/>
            <a:miter lim="800000"/>
            <a:headEnd/>
            <a:tailEnd/>
          </a:ln>
        </p:spPr>
        <p:txBody>
          <a:bodyPr wrap="none" lIns="0" tIns="0" rIns="0" bIns="0">
            <a:spAutoFit/>
          </a:bodyPr>
          <a:lstStyle/>
          <a:p>
            <a:r>
              <a:rPr lang="en-US">
                <a:latin typeface="Times" pitchFamily="80" charset="0"/>
              </a:rPr>
              <a:t>higher T</a:t>
            </a:r>
            <a:endParaRPr lang="en-US" sz="2400">
              <a:latin typeface="Times New Roman" pitchFamily="18" charset="0"/>
            </a:endParaRPr>
          </a:p>
        </p:txBody>
      </p:sp>
      <p:sp>
        <p:nvSpPr>
          <p:cNvPr id="71801" name="Freeform 127"/>
          <p:cNvSpPr>
            <a:spLocks/>
          </p:cNvSpPr>
          <p:nvPr/>
        </p:nvSpPr>
        <p:spPr bwMode="auto">
          <a:xfrm>
            <a:off x="2543175" y="2881313"/>
            <a:ext cx="150813" cy="152400"/>
          </a:xfrm>
          <a:custGeom>
            <a:avLst/>
            <a:gdLst>
              <a:gd name="T0" fmla="*/ 1421534972 w 16"/>
              <a:gd name="T1" fmla="*/ 816530533 h 16"/>
              <a:gd name="T2" fmla="*/ 710772199 w 16"/>
              <a:gd name="T3" fmla="*/ 0 h 16"/>
              <a:gd name="T4" fmla="*/ 0 w 16"/>
              <a:gd name="T5" fmla="*/ 1451609903 h 16"/>
              <a:gd name="T6" fmla="*/ 1421534972 w 16"/>
              <a:gd name="T7" fmla="*/ 816530533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6" y="9"/>
                </a:moveTo>
                <a:cubicBezTo>
                  <a:pt x="15" y="5"/>
                  <a:pt x="12" y="2"/>
                  <a:pt x="8" y="0"/>
                </a:cubicBezTo>
                <a:lnTo>
                  <a:pt x="0" y="16"/>
                </a:lnTo>
                <a:lnTo>
                  <a:pt x="16" y="9"/>
                </a:lnTo>
                <a:close/>
              </a:path>
            </a:pathLst>
          </a:custGeom>
          <a:noFill/>
          <a:ln w="9525">
            <a:noFill/>
            <a:round/>
            <a:headEnd/>
            <a:tailEnd/>
          </a:ln>
        </p:spPr>
        <p:txBody>
          <a:bodyPr/>
          <a:lstStyle/>
          <a:p>
            <a:endParaRPr lang="en-US"/>
          </a:p>
        </p:txBody>
      </p:sp>
      <p:sp>
        <p:nvSpPr>
          <p:cNvPr id="71802" name="Line 128"/>
          <p:cNvSpPr>
            <a:spLocks noChangeShapeType="1"/>
          </p:cNvSpPr>
          <p:nvPr/>
        </p:nvSpPr>
        <p:spPr bwMode="auto">
          <a:xfrm flipV="1">
            <a:off x="2647950" y="2325688"/>
            <a:ext cx="720725" cy="603250"/>
          </a:xfrm>
          <a:prstGeom prst="line">
            <a:avLst/>
          </a:prstGeom>
          <a:noFill/>
          <a:ln w="38100">
            <a:solidFill>
              <a:srgbClr val="FF0000"/>
            </a:solidFill>
            <a:round/>
            <a:headEnd/>
            <a:tailEnd/>
          </a:ln>
        </p:spPr>
        <p:txBody>
          <a:bodyPr/>
          <a:lstStyle/>
          <a:p>
            <a:endParaRPr lang="en-US"/>
          </a:p>
        </p:txBody>
      </p:sp>
      <p:sp>
        <p:nvSpPr>
          <p:cNvPr id="71803" name="Rectangle 129"/>
          <p:cNvSpPr>
            <a:spLocks noChangeArrowheads="1"/>
          </p:cNvSpPr>
          <p:nvPr/>
        </p:nvSpPr>
        <p:spPr bwMode="auto">
          <a:xfrm>
            <a:off x="1460500" y="2084388"/>
            <a:ext cx="758825" cy="274637"/>
          </a:xfrm>
          <a:prstGeom prst="rect">
            <a:avLst/>
          </a:prstGeom>
          <a:noFill/>
          <a:ln w="9525">
            <a:noFill/>
            <a:miter lim="800000"/>
            <a:headEnd/>
            <a:tailEnd/>
          </a:ln>
        </p:spPr>
        <p:txBody>
          <a:bodyPr wrap="none" lIns="0" tIns="0" rIns="0" bIns="0">
            <a:spAutoFit/>
          </a:bodyPr>
          <a:lstStyle/>
          <a:p>
            <a:r>
              <a:rPr lang="en-US">
                <a:latin typeface="Times" pitchFamily="80" charset="0"/>
              </a:rPr>
              <a:t>lower T</a:t>
            </a:r>
            <a:endParaRPr lang="en-US" sz="2400">
              <a:latin typeface="Times New Roman" pitchFamily="18" charset="0"/>
            </a:endParaRPr>
          </a:p>
        </p:txBody>
      </p:sp>
      <p:sp>
        <p:nvSpPr>
          <p:cNvPr id="71804" name="Freeform 130"/>
          <p:cNvSpPr>
            <a:spLocks/>
          </p:cNvSpPr>
          <p:nvPr/>
        </p:nvSpPr>
        <p:spPr bwMode="auto">
          <a:xfrm>
            <a:off x="1574800" y="2635250"/>
            <a:ext cx="131763" cy="169863"/>
          </a:xfrm>
          <a:custGeom>
            <a:avLst/>
            <a:gdLst>
              <a:gd name="T0" fmla="*/ 1240106548 w 14"/>
              <a:gd name="T1" fmla="*/ 534322861 h 18"/>
              <a:gd name="T2" fmla="*/ 265737737 w 14"/>
              <a:gd name="T3" fmla="*/ 0 h 18"/>
              <a:gd name="T4" fmla="*/ 0 w 14"/>
              <a:gd name="T5" fmla="*/ 1602968731 h 18"/>
              <a:gd name="T6" fmla="*/ 1240106548 w 14"/>
              <a:gd name="T7" fmla="*/ 534322861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6"/>
                </a:moveTo>
                <a:cubicBezTo>
                  <a:pt x="11" y="3"/>
                  <a:pt x="7" y="1"/>
                  <a:pt x="3" y="0"/>
                </a:cubicBezTo>
                <a:lnTo>
                  <a:pt x="0" y="18"/>
                </a:lnTo>
                <a:lnTo>
                  <a:pt x="14" y="6"/>
                </a:lnTo>
                <a:close/>
              </a:path>
            </a:pathLst>
          </a:custGeom>
          <a:noFill/>
          <a:ln w="9525">
            <a:noFill/>
            <a:round/>
            <a:headEnd/>
            <a:tailEnd/>
          </a:ln>
        </p:spPr>
        <p:txBody>
          <a:bodyPr/>
          <a:lstStyle/>
          <a:p>
            <a:endParaRPr lang="en-US"/>
          </a:p>
        </p:txBody>
      </p:sp>
      <p:sp>
        <p:nvSpPr>
          <p:cNvPr id="71805" name="Line 131"/>
          <p:cNvSpPr>
            <a:spLocks noChangeShapeType="1"/>
          </p:cNvSpPr>
          <p:nvPr/>
        </p:nvSpPr>
        <p:spPr bwMode="auto">
          <a:xfrm flipV="1">
            <a:off x="1652588" y="2311400"/>
            <a:ext cx="230187" cy="361950"/>
          </a:xfrm>
          <a:prstGeom prst="line">
            <a:avLst/>
          </a:prstGeom>
          <a:noFill/>
          <a:ln w="38100">
            <a:solidFill>
              <a:srgbClr val="0033FF"/>
            </a:solidFill>
            <a:round/>
            <a:headEnd/>
            <a:tailEnd/>
          </a:ln>
        </p:spPr>
        <p:txBody>
          <a:bodyPr/>
          <a:lstStyle/>
          <a:p>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up)">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wipe(up)">
                                      <p:cBhvr>
                                        <p:cTn id="12"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181600" y="457200"/>
            <a:ext cx="2819400" cy="11430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81923" name="Rectangle 3"/>
          <p:cNvSpPr>
            <a:spLocks noGrp="1" noChangeArrowheads="1"/>
          </p:cNvSpPr>
          <p:nvPr>
            <p:ph type="body" idx="1"/>
          </p:nvPr>
        </p:nvSpPr>
        <p:spPr>
          <a:xfrm>
            <a:off x="304800" y="304800"/>
            <a:ext cx="4572000" cy="6096000"/>
          </a:xfrm>
        </p:spPr>
        <p:txBody>
          <a:bodyPr/>
          <a:lstStyle/>
          <a:p>
            <a:pPr>
              <a:buFontTx/>
              <a:buNone/>
              <a:defRPr/>
            </a:pPr>
            <a:r>
              <a:rPr lang="en-US" sz="2400" dirty="0" smtClean="0">
                <a:effectLst>
                  <a:outerShdw blurRad="38100" dist="38100" dir="2700000" algn="tl">
                    <a:srgbClr val="FFFFFF"/>
                  </a:outerShdw>
                </a:effectLst>
              </a:rPr>
              <a:t>   </a:t>
            </a:r>
            <a:r>
              <a:rPr lang="en-US" sz="2400" dirty="0" smtClean="0"/>
              <a:t>When molecules of liquid are in the vapor state, they exert a</a:t>
            </a:r>
            <a:r>
              <a:rPr lang="en-US" sz="2400" dirty="0" smtClean="0">
                <a:effectLst>
                  <a:outerShdw blurRad="38100" dist="38100" dir="2700000" algn="tl">
                    <a:srgbClr val="FFFFFF"/>
                  </a:outerShdw>
                </a:effectLst>
              </a:rPr>
              <a:t> </a:t>
            </a:r>
            <a:r>
              <a:rPr lang="en-US" dirty="0" smtClean="0">
                <a:solidFill>
                  <a:schemeClr val="hlink"/>
                </a:solidFill>
                <a:effectLst>
                  <a:outerShdw blurRad="38100" dist="38100" dir="2700000" algn="tl">
                    <a:srgbClr val="000000"/>
                  </a:outerShdw>
                </a:effectLst>
              </a:rPr>
              <a:t>VAPOR PRESSURE</a:t>
            </a:r>
            <a:endParaRPr lang="en-US" sz="2400" dirty="0" smtClean="0">
              <a:effectLst>
                <a:outerShdw blurRad="38100" dist="38100" dir="2700000" algn="tl">
                  <a:srgbClr val="FFFFFF"/>
                </a:outerShdw>
              </a:effectLst>
            </a:endParaRPr>
          </a:p>
          <a:p>
            <a:pPr>
              <a:buFontTx/>
              <a:buNone/>
              <a:defRPr/>
            </a:pPr>
            <a:r>
              <a:rPr lang="en-US" dirty="0" smtClean="0">
                <a:solidFill>
                  <a:schemeClr val="hlink"/>
                </a:solidFill>
                <a:effectLst>
                  <a:outerShdw blurRad="38100" dist="38100" dir="2700000" algn="tl">
                    <a:srgbClr val="000000"/>
                  </a:outerShdw>
                </a:effectLst>
              </a:rPr>
              <a:t>EQUILIBRIUM VAPOR PRESSURE</a:t>
            </a:r>
            <a:r>
              <a:rPr lang="en-US" sz="2400" dirty="0" smtClean="0">
                <a:effectLst>
                  <a:outerShdw blurRad="38100" dist="38100" dir="2700000" algn="tl">
                    <a:srgbClr val="FFFFFF"/>
                  </a:outerShdw>
                </a:effectLst>
              </a:rPr>
              <a:t> </a:t>
            </a:r>
            <a:r>
              <a:rPr lang="en-US" sz="2400" dirty="0" smtClean="0"/>
              <a:t>is the pressure exerted by a vapor over a liquid in a closed container when the rate of evaporation = the rate of condensation.</a:t>
            </a:r>
          </a:p>
          <a:p>
            <a:pPr>
              <a:buFontTx/>
              <a:buNone/>
              <a:defRPr/>
            </a:pPr>
            <a:r>
              <a:rPr lang="en-US" sz="2400" dirty="0" smtClean="0">
                <a:solidFill>
                  <a:srgbClr val="063DE8"/>
                </a:solidFill>
                <a:effectLst>
                  <a:outerShdw blurRad="38100" dist="38100" dir="2700000" algn="tl">
                    <a:srgbClr val="000000"/>
                  </a:outerShdw>
                </a:effectLst>
              </a:rPr>
              <a:t>        </a:t>
            </a:r>
            <a:r>
              <a:rPr lang="en-US" sz="2400" dirty="0" smtClean="0">
                <a:solidFill>
                  <a:srgbClr val="063DE8"/>
                </a:solidFill>
                <a:effectLst>
                  <a:outerShdw blurRad="38100" dist="38100" dir="2700000" algn="tl">
                    <a:srgbClr val="000000"/>
                  </a:outerShdw>
                </a:effectLst>
                <a:hlinkClick r:id="rId4" action="ppaction://hlinksldjump"/>
              </a:rPr>
              <a:t>See Fig. 13.18</a:t>
            </a:r>
            <a:r>
              <a:rPr lang="en-US" sz="2400" dirty="0" smtClean="0">
                <a:effectLst>
                  <a:outerShdw blurRad="38100" dist="38100" dir="2700000" algn="tl">
                    <a:srgbClr val="FFFFFF"/>
                  </a:outerShdw>
                </a:effectLst>
              </a:rPr>
              <a:t> </a:t>
            </a:r>
          </a:p>
        </p:txBody>
      </p:sp>
      <p:pic>
        <p:nvPicPr>
          <p:cNvPr id="81927" name="13M09AN1.AVI">
            <a:hlinkClick r:id="" action="ppaction://media"/>
          </p:cNvPr>
          <p:cNvPicPr>
            <a:picLocks noRot="1" noChangeAspect="1" noChangeArrowheads="1"/>
          </p:cNvPicPr>
          <p:nvPr>
            <a:videoFile r:link="rId1"/>
          </p:nvPr>
        </p:nvPicPr>
        <p:blipFill>
          <a:blip r:embed="rId5" cstate="print"/>
          <a:srcRect/>
          <a:stretch>
            <a:fillRect/>
          </a:stretch>
        </p:blipFill>
        <p:spPr bwMode="auto">
          <a:xfrm>
            <a:off x="4876800" y="1676400"/>
            <a:ext cx="3536950" cy="48006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up)">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wipe(up)">
                                      <p:cBhvr>
                                        <p:cTn id="12" dur="5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wipe(up)">
                                      <p:cBhvr>
                                        <p:cTn id="17"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192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1927"/>
                                        </p:tgtEl>
                                      </p:cBhvr>
                                    </p:cmd>
                                  </p:childTnLst>
                                </p:cTn>
                              </p:par>
                            </p:childTnLst>
                          </p:cTn>
                        </p:par>
                      </p:childTnLst>
                    </p:cTn>
                  </p:par>
                </p:childTnLst>
              </p:cTn>
              <p:nextCondLst>
                <p:cond evt="onClick" delay="0">
                  <p:tgtEl>
                    <p:spTgt spid="81927"/>
                  </p:tgtEl>
                </p:cond>
              </p:nextCondLst>
            </p:seq>
            <p:video>
              <p:cMediaNode>
                <p:cTn id="23" fill="hold" display="0">
                  <p:stCondLst>
                    <p:cond delay="indefinite"/>
                  </p:stCondLst>
                  <p:endCondLst>
                    <p:cond evt="onNext" delay="0">
                      <p:tgtEl>
                        <p:sldTgt/>
                      </p:tgtEl>
                    </p:cond>
                    <p:cond evt="onPrev" delay="0">
                      <p:tgtEl>
                        <p:sldTgt/>
                      </p:tgtEl>
                    </p:cond>
                  </p:endCondLst>
                </p:cTn>
                <p:tgtEl>
                  <p:spTgt spid="81927"/>
                </p:tgtEl>
              </p:cMediaNode>
            </p:video>
          </p:childTnLst>
        </p:cTn>
      </p:par>
    </p:tnLst>
    <p:bldLst>
      <p:bldP spid="8192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152400"/>
            <a:ext cx="9144000" cy="6553200"/>
          </a:xfrm>
        </p:spPr>
        <p:txBody>
          <a:bodyPr/>
          <a:lstStyle/>
          <a:p>
            <a:r>
              <a:rPr lang="en-US" smtClean="0"/>
              <a:t>Covalent, very strong, complex bonding, CH</a:t>
            </a:r>
            <a:r>
              <a:rPr lang="en-US" baseline="-25000" smtClean="0"/>
              <a:t>4</a:t>
            </a:r>
            <a:r>
              <a:rPr lang="en-US" smtClean="0"/>
              <a:t>,NH</a:t>
            </a:r>
            <a:r>
              <a:rPr lang="en-US" baseline="-25000" smtClean="0"/>
              <a:t>3</a:t>
            </a:r>
          </a:p>
          <a:p>
            <a:pPr>
              <a:buFontTx/>
              <a:buNone/>
            </a:pPr>
            <a:endParaRPr lang="en-US" smtClean="0"/>
          </a:p>
          <a:p>
            <a:r>
              <a:rPr lang="en-US" smtClean="0"/>
              <a:t>Ion-Ion, very strong, 1/r, LiF, MgO</a:t>
            </a:r>
          </a:p>
          <a:p>
            <a:pPr>
              <a:buFontTx/>
              <a:buNone/>
            </a:pPr>
            <a:endParaRPr lang="en-US" smtClean="0"/>
          </a:p>
          <a:p>
            <a:r>
              <a:rPr lang="en-US" smtClean="0"/>
              <a:t>Ion-Dipole, strong, 1/r</a:t>
            </a:r>
            <a:r>
              <a:rPr lang="en-US" baseline="30000" smtClean="0"/>
              <a:t>2</a:t>
            </a:r>
            <a:r>
              <a:rPr lang="en-US" smtClean="0"/>
              <a:t>, </a:t>
            </a:r>
          </a:p>
          <a:p>
            <a:pPr>
              <a:buFontTx/>
              <a:buNone/>
            </a:pPr>
            <a:endParaRPr lang="en-US" smtClean="0"/>
          </a:p>
          <a:p>
            <a:r>
              <a:rPr lang="en-US" smtClean="0"/>
              <a:t>Dipole-Dipole, medium strong, 1/r</a:t>
            </a:r>
            <a:r>
              <a:rPr lang="en-US" baseline="30000" smtClean="0"/>
              <a:t>3</a:t>
            </a:r>
          </a:p>
          <a:p>
            <a:pPr>
              <a:buFontTx/>
              <a:buNone/>
            </a:pPr>
            <a:r>
              <a:rPr lang="en-US" baseline="30000" smtClean="0"/>
              <a:t>								    H-Bonding</a:t>
            </a:r>
          </a:p>
          <a:p>
            <a:r>
              <a:rPr lang="en-US" smtClean="0"/>
              <a:t>Ion-Induced Dipole, weak, 1/r</a:t>
            </a:r>
            <a:r>
              <a:rPr lang="en-US" baseline="30000" smtClean="0"/>
              <a:t>4</a:t>
            </a:r>
          </a:p>
          <a:p>
            <a:pPr>
              <a:buFontTx/>
              <a:buNone/>
            </a:pPr>
            <a:endParaRPr lang="en-US" baseline="30000" smtClean="0"/>
          </a:p>
          <a:p>
            <a:r>
              <a:rPr lang="en-US" smtClean="0"/>
              <a:t>Dipole-Induced Dipole, very weak, 1/r</a:t>
            </a:r>
            <a:r>
              <a:rPr lang="en-US" baseline="30000" smtClean="0"/>
              <a:t>6</a:t>
            </a:r>
          </a:p>
          <a:p>
            <a:pPr>
              <a:buFontTx/>
              <a:buNone/>
            </a:pPr>
            <a:endParaRPr lang="en-US" baseline="30000" smtClean="0"/>
          </a:p>
          <a:p>
            <a:r>
              <a:rPr lang="en-US" smtClean="0"/>
              <a:t>Induced-Induced Dipole, very weak, 1/r</a:t>
            </a:r>
            <a:r>
              <a:rPr lang="en-US" baseline="30000" smtClean="0"/>
              <a:t>6</a:t>
            </a:r>
          </a:p>
        </p:txBody>
      </p:sp>
      <p:grpSp>
        <p:nvGrpSpPr>
          <p:cNvPr id="10243" name="Group 25"/>
          <p:cNvGrpSpPr>
            <a:grpSpLocks/>
          </p:cNvGrpSpPr>
          <p:nvPr/>
        </p:nvGrpSpPr>
        <p:grpSpPr bwMode="auto">
          <a:xfrm>
            <a:off x="4648200" y="1752600"/>
            <a:ext cx="1831975" cy="1368425"/>
            <a:chOff x="2784" y="1204"/>
            <a:chExt cx="1154" cy="862"/>
          </a:xfrm>
        </p:grpSpPr>
        <p:sp>
          <p:nvSpPr>
            <p:cNvPr id="10322" name="AutoShape 10"/>
            <p:cNvSpPr>
              <a:spLocks noChangeAspect="1" noChangeArrowheads="1" noTextEdit="1"/>
            </p:cNvSpPr>
            <p:nvPr/>
          </p:nvSpPr>
          <p:spPr bwMode="auto">
            <a:xfrm>
              <a:off x="2784" y="1223"/>
              <a:ext cx="1152" cy="793"/>
            </a:xfrm>
            <a:prstGeom prst="rect">
              <a:avLst/>
            </a:prstGeom>
            <a:noFill/>
            <a:ln w="9525">
              <a:noFill/>
              <a:miter lim="800000"/>
              <a:headEnd/>
              <a:tailEnd/>
            </a:ln>
          </p:spPr>
          <p:txBody>
            <a:bodyPr/>
            <a:lstStyle/>
            <a:p>
              <a:endParaRPr lang="en-US"/>
            </a:p>
          </p:txBody>
        </p:sp>
        <p:sp>
          <p:nvSpPr>
            <p:cNvPr id="10323" name="Rectangle 12"/>
            <p:cNvSpPr>
              <a:spLocks noChangeArrowheads="1"/>
            </p:cNvSpPr>
            <p:nvPr/>
          </p:nvSpPr>
          <p:spPr bwMode="auto">
            <a:xfrm>
              <a:off x="3483" y="1539"/>
              <a:ext cx="124" cy="192"/>
            </a:xfrm>
            <a:prstGeom prst="rect">
              <a:avLst/>
            </a:prstGeom>
            <a:noFill/>
            <a:ln w="9525">
              <a:noFill/>
              <a:miter lim="800000"/>
              <a:headEnd/>
              <a:tailEnd/>
            </a:ln>
          </p:spPr>
          <p:txBody>
            <a:bodyPr wrap="none" lIns="0" tIns="0" rIns="0" bIns="0">
              <a:spAutoFit/>
            </a:bodyPr>
            <a:lstStyle/>
            <a:p>
              <a:r>
                <a:rPr lang="en-US" sz="2000"/>
                <a:t>O</a:t>
              </a:r>
              <a:endParaRPr lang="en-US" sz="2400">
                <a:latin typeface="Times New Roman" pitchFamily="18" charset="0"/>
              </a:endParaRPr>
            </a:p>
          </p:txBody>
        </p:sp>
        <p:sp>
          <p:nvSpPr>
            <p:cNvPr id="10324" name="Rectangle 13"/>
            <p:cNvSpPr>
              <a:spLocks noChangeArrowheads="1"/>
            </p:cNvSpPr>
            <p:nvPr/>
          </p:nvSpPr>
          <p:spPr bwMode="auto">
            <a:xfrm>
              <a:off x="3822" y="1204"/>
              <a:ext cx="116" cy="192"/>
            </a:xfrm>
            <a:prstGeom prst="rect">
              <a:avLst/>
            </a:prstGeom>
            <a:noFill/>
            <a:ln w="9525">
              <a:noFill/>
              <a:miter lim="800000"/>
              <a:headEnd/>
              <a:tailEnd/>
            </a:ln>
          </p:spPr>
          <p:txBody>
            <a:bodyPr wrap="none" lIns="0" tIns="0" rIns="0" bIns="0">
              <a:spAutoFit/>
            </a:bodyPr>
            <a:lstStyle/>
            <a:p>
              <a:r>
                <a:rPr lang="en-US" sz="2000" b="0"/>
                <a:t>H</a:t>
              </a:r>
              <a:endParaRPr lang="en-US" sz="2400" b="0">
                <a:latin typeface="Times New Roman" pitchFamily="18" charset="0"/>
              </a:endParaRPr>
            </a:p>
          </p:txBody>
        </p:sp>
        <p:sp>
          <p:nvSpPr>
            <p:cNvPr id="10325" name="Line 14"/>
            <p:cNvSpPr>
              <a:spLocks noChangeShapeType="1"/>
            </p:cNvSpPr>
            <p:nvPr/>
          </p:nvSpPr>
          <p:spPr bwMode="auto">
            <a:xfrm flipV="1">
              <a:off x="3604" y="1359"/>
              <a:ext cx="201" cy="201"/>
            </a:xfrm>
            <a:prstGeom prst="line">
              <a:avLst/>
            </a:prstGeom>
            <a:noFill/>
            <a:ln w="38100">
              <a:solidFill>
                <a:schemeClr val="tx1"/>
              </a:solidFill>
              <a:round/>
              <a:headEnd/>
              <a:tailEnd/>
            </a:ln>
          </p:spPr>
          <p:txBody>
            <a:bodyPr/>
            <a:lstStyle/>
            <a:p>
              <a:endParaRPr lang="en-US"/>
            </a:p>
          </p:txBody>
        </p:sp>
        <p:sp>
          <p:nvSpPr>
            <p:cNvPr id="10326" name="Rectangle 15"/>
            <p:cNvSpPr>
              <a:spLocks noChangeArrowheads="1"/>
            </p:cNvSpPr>
            <p:nvPr/>
          </p:nvSpPr>
          <p:spPr bwMode="auto">
            <a:xfrm>
              <a:off x="3822" y="1874"/>
              <a:ext cx="116" cy="192"/>
            </a:xfrm>
            <a:prstGeom prst="rect">
              <a:avLst/>
            </a:prstGeom>
            <a:noFill/>
            <a:ln w="9525">
              <a:noFill/>
              <a:miter lim="800000"/>
              <a:headEnd/>
              <a:tailEnd/>
            </a:ln>
          </p:spPr>
          <p:txBody>
            <a:bodyPr wrap="none" lIns="0" tIns="0" rIns="0" bIns="0">
              <a:spAutoFit/>
            </a:bodyPr>
            <a:lstStyle/>
            <a:p>
              <a:r>
                <a:rPr lang="en-US" sz="2000"/>
                <a:t>H</a:t>
              </a:r>
              <a:endParaRPr lang="en-US" sz="2400">
                <a:latin typeface="Times New Roman" pitchFamily="18" charset="0"/>
              </a:endParaRPr>
            </a:p>
          </p:txBody>
        </p:sp>
        <p:sp>
          <p:nvSpPr>
            <p:cNvPr id="10327" name="Line 16"/>
            <p:cNvSpPr>
              <a:spLocks noChangeShapeType="1"/>
            </p:cNvSpPr>
            <p:nvPr/>
          </p:nvSpPr>
          <p:spPr bwMode="auto">
            <a:xfrm>
              <a:off x="3608" y="1683"/>
              <a:ext cx="201" cy="201"/>
            </a:xfrm>
            <a:prstGeom prst="line">
              <a:avLst/>
            </a:prstGeom>
            <a:noFill/>
            <a:ln w="38100">
              <a:solidFill>
                <a:schemeClr val="tx1"/>
              </a:solidFill>
              <a:round/>
              <a:headEnd/>
              <a:tailEnd/>
            </a:ln>
          </p:spPr>
          <p:txBody>
            <a:bodyPr/>
            <a:lstStyle/>
            <a:p>
              <a:endParaRPr lang="en-US"/>
            </a:p>
          </p:txBody>
        </p:sp>
        <p:sp>
          <p:nvSpPr>
            <p:cNvPr id="10328" name="Rectangle 17"/>
            <p:cNvSpPr>
              <a:spLocks noChangeArrowheads="1"/>
            </p:cNvSpPr>
            <p:nvPr/>
          </p:nvSpPr>
          <p:spPr bwMode="auto">
            <a:xfrm>
              <a:off x="2784" y="1539"/>
              <a:ext cx="98" cy="192"/>
            </a:xfrm>
            <a:prstGeom prst="rect">
              <a:avLst/>
            </a:prstGeom>
            <a:noFill/>
            <a:ln w="9525">
              <a:noFill/>
              <a:miter lim="800000"/>
              <a:headEnd/>
              <a:tailEnd/>
            </a:ln>
          </p:spPr>
          <p:txBody>
            <a:bodyPr wrap="none" lIns="0" tIns="0" rIns="0" bIns="0">
              <a:spAutoFit/>
            </a:bodyPr>
            <a:lstStyle/>
            <a:p>
              <a:r>
                <a:rPr lang="en-US" sz="2000"/>
                <a:t>F</a:t>
              </a:r>
              <a:endParaRPr lang="en-US" sz="2400">
                <a:latin typeface="Times New Roman" pitchFamily="18" charset="0"/>
              </a:endParaRPr>
            </a:p>
          </p:txBody>
        </p:sp>
        <p:sp>
          <p:nvSpPr>
            <p:cNvPr id="10329" name="Rectangle 18"/>
            <p:cNvSpPr>
              <a:spLocks noChangeArrowheads="1"/>
            </p:cNvSpPr>
            <p:nvPr/>
          </p:nvSpPr>
          <p:spPr bwMode="auto">
            <a:xfrm>
              <a:off x="2881" y="1539"/>
              <a:ext cx="89" cy="192"/>
            </a:xfrm>
            <a:prstGeom prst="rect">
              <a:avLst/>
            </a:prstGeom>
            <a:noFill/>
            <a:ln w="9525">
              <a:noFill/>
              <a:miter lim="800000"/>
              <a:headEnd/>
              <a:tailEnd/>
            </a:ln>
          </p:spPr>
          <p:txBody>
            <a:bodyPr wrap="none" lIns="0" tIns="0" rIns="0" bIns="0">
              <a:spAutoFit/>
            </a:bodyPr>
            <a:lstStyle/>
            <a:p>
              <a:r>
                <a:rPr lang="en-US" sz="2000"/>
                <a:t>e</a:t>
              </a:r>
              <a:endParaRPr lang="en-US" sz="2400">
                <a:latin typeface="Times New Roman" pitchFamily="18" charset="0"/>
              </a:endParaRPr>
            </a:p>
          </p:txBody>
        </p:sp>
        <p:sp>
          <p:nvSpPr>
            <p:cNvPr id="10330" name="Rectangle 19"/>
            <p:cNvSpPr>
              <a:spLocks noChangeArrowheads="1"/>
            </p:cNvSpPr>
            <p:nvPr/>
          </p:nvSpPr>
          <p:spPr bwMode="auto">
            <a:xfrm>
              <a:off x="2968" y="1506"/>
              <a:ext cx="75" cy="154"/>
            </a:xfrm>
            <a:prstGeom prst="rect">
              <a:avLst/>
            </a:prstGeom>
            <a:noFill/>
            <a:ln w="9525">
              <a:noFill/>
              <a:miter lim="800000"/>
              <a:headEnd/>
              <a:tailEnd/>
            </a:ln>
          </p:spPr>
          <p:txBody>
            <a:bodyPr wrap="none" lIns="0" tIns="0" rIns="0" bIns="0">
              <a:spAutoFit/>
            </a:bodyPr>
            <a:lstStyle/>
            <a:p>
              <a:r>
                <a:rPr lang="en-US" sz="1600"/>
                <a:t>+</a:t>
              </a:r>
              <a:endParaRPr lang="en-US" sz="2400">
                <a:latin typeface="Times New Roman" pitchFamily="18" charset="0"/>
              </a:endParaRPr>
            </a:p>
          </p:txBody>
        </p:sp>
        <p:sp>
          <p:nvSpPr>
            <p:cNvPr id="10331" name="Rectangle 20"/>
            <p:cNvSpPr>
              <a:spLocks noChangeArrowheads="1"/>
            </p:cNvSpPr>
            <p:nvPr/>
          </p:nvSpPr>
          <p:spPr bwMode="auto">
            <a:xfrm>
              <a:off x="3042" y="1506"/>
              <a:ext cx="71" cy="154"/>
            </a:xfrm>
            <a:prstGeom prst="rect">
              <a:avLst/>
            </a:prstGeom>
            <a:noFill/>
            <a:ln w="9525">
              <a:noFill/>
              <a:miter lim="800000"/>
              <a:headEnd/>
              <a:tailEnd/>
            </a:ln>
          </p:spPr>
          <p:txBody>
            <a:bodyPr wrap="none" lIns="0" tIns="0" rIns="0" bIns="0">
              <a:spAutoFit/>
            </a:bodyPr>
            <a:lstStyle/>
            <a:p>
              <a:r>
                <a:rPr lang="en-US" sz="1600"/>
                <a:t>3</a:t>
              </a:r>
              <a:endParaRPr lang="en-US" sz="2400">
                <a:latin typeface="Times New Roman" pitchFamily="18" charset="0"/>
              </a:endParaRPr>
            </a:p>
          </p:txBody>
        </p:sp>
        <p:sp>
          <p:nvSpPr>
            <p:cNvPr id="10332" name="Line 21"/>
            <p:cNvSpPr>
              <a:spLocks noChangeShapeType="1"/>
            </p:cNvSpPr>
            <p:nvPr/>
          </p:nvSpPr>
          <p:spPr bwMode="auto">
            <a:xfrm>
              <a:off x="3417" y="1620"/>
              <a:ext cx="42" cy="1"/>
            </a:xfrm>
            <a:prstGeom prst="line">
              <a:avLst/>
            </a:prstGeom>
            <a:noFill/>
            <a:ln w="38100">
              <a:solidFill>
                <a:schemeClr val="tx1"/>
              </a:solidFill>
              <a:round/>
              <a:headEnd/>
              <a:tailEnd/>
            </a:ln>
          </p:spPr>
          <p:txBody>
            <a:bodyPr/>
            <a:lstStyle/>
            <a:p>
              <a:endParaRPr lang="en-US"/>
            </a:p>
          </p:txBody>
        </p:sp>
        <p:sp>
          <p:nvSpPr>
            <p:cNvPr id="10333" name="Line 22"/>
            <p:cNvSpPr>
              <a:spLocks noChangeShapeType="1"/>
            </p:cNvSpPr>
            <p:nvPr/>
          </p:nvSpPr>
          <p:spPr bwMode="auto">
            <a:xfrm>
              <a:off x="3322" y="1620"/>
              <a:ext cx="44" cy="1"/>
            </a:xfrm>
            <a:prstGeom prst="line">
              <a:avLst/>
            </a:prstGeom>
            <a:noFill/>
            <a:ln w="38100">
              <a:solidFill>
                <a:schemeClr val="tx1"/>
              </a:solidFill>
              <a:round/>
              <a:headEnd/>
              <a:tailEnd/>
            </a:ln>
          </p:spPr>
          <p:txBody>
            <a:bodyPr/>
            <a:lstStyle/>
            <a:p>
              <a:endParaRPr lang="en-US"/>
            </a:p>
          </p:txBody>
        </p:sp>
        <p:sp>
          <p:nvSpPr>
            <p:cNvPr id="10334" name="Line 23"/>
            <p:cNvSpPr>
              <a:spLocks noChangeShapeType="1"/>
            </p:cNvSpPr>
            <p:nvPr/>
          </p:nvSpPr>
          <p:spPr bwMode="auto">
            <a:xfrm>
              <a:off x="3229" y="1620"/>
              <a:ext cx="42" cy="1"/>
            </a:xfrm>
            <a:prstGeom prst="line">
              <a:avLst/>
            </a:prstGeom>
            <a:noFill/>
            <a:ln w="38100">
              <a:solidFill>
                <a:schemeClr val="tx1"/>
              </a:solidFill>
              <a:round/>
              <a:headEnd/>
              <a:tailEnd/>
            </a:ln>
          </p:spPr>
          <p:txBody>
            <a:bodyPr/>
            <a:lstStyle/>
            <a:p>
              <a:endParaRPr lang="en-US"/>
            </a:p>
          </p:txBody>
        </p:sp>
        <p:sp>
          <p:nvSpPr>
            <p:cNvPr id="10335" name="Line 24"/>
            <p:cNvSpPr>
              <a:spLocks noChangeShapeType="1"/>
            </p:cNvSpPr>
            <p:nvPr/>
          </p:nvSpPr>
          <p:spPr bwMode="auto">
            <a:xfrm>
              <a:off x="3135" y="1620"/>
              <a:ext cx="33" cy="1"/>
            </a:xfrm>
            <a:prstGeom prst="line">
              <a:avLst/>
            </a:prstGeom>
            <a:noFill/>
            <a:ln w="38100">
              <a:solidFill>
                <a:schemeClr val="tx1"/>
              </a:solidFill>
              <a:round/>
              <a:headEnd/>
              <a:tailEnd/>
            </a:ln>
          </p:spPr>
          <p:txBody>
            <a:bodyPr/>
            <a:lstStyle/>
            <a:p>
              <a:endParaRPr lang="en-US"/>
            </a:p>
          </p:txBody>
        </p:sp>
      </p:grpSp>
      <p:grpSp>
        <p:nvGrpSpPr>
          <p:cNvPr id="10244" name="Group 47"/>
          <p:cNvGrpSpPr>
            <a:grpSpLocks/>
          </p:cNvGrpSpPr>
          <p:nvPr/>
        </p:nvGrpSpPr>
        <p:grpSpPr bwMode="auto">
          <a:xfrm>
            <a:off x="6934200" y="2916238"/>
            <a:ext cx="1981200" cy="1046162"/>
            <a:chOff x="3984" y="1968"/>
            <a:chExt cx="1248" cy="659"/>
          </a:xfrm>
        </p:grpSpPr>
        <p:sp>
          <p:nvSpPr>
            <p:cNvPr id="10302" name="AutoShape 26"/>
            <p:cNvSpPr>
              <a:spLocks noChangeAspect="1" noChangeArrowheads="1" noTextEdit="1"/>
            </p:cNvSpPr>
            <p:nvPr/>
          </p:nvSpPr>
          <p:spPr bwMode="auto">
            <a:xfrm>
              <a:off x="3984" y="1983"/>
              <a:ext cx="1248" cy="609"/>
            </a:xfrm>
            <a:prstGeom prst="rect">
              <a:avLst/>
            </a:prstGeom>
            <a:noFill/>
            <a:ln w="9525">
              <a:noFill/>
              <a:miter lim="800000"/>
              <a:headEnd/>
              <a:tailEnd/>
            </a:ln>
          </p:spPr>
          <p:txBody>
            <a:bodyPr/>
            <a:lstStyle/>
            <a:p>
              <a:endParaRPr lang="en-US"/>
            </a:p>
          </p:txBody>
        </p:sp>
        <p:sp>
          <p:nvSpPr>
            <p:cNvPr id="10303" name="Rectangle 28"/>
            <p:cNvSpPr>
              <a:spLocks noChangeArrowheads="1"/>
            </p:cNvSpPr>
            <p:nvPr/>
          </p:nvSpPr>
          <p:spPr bwMode="auto">
            <a:xfrm>
              <a:off x="4884" y="2226"/>
              <a:ext cx="93" cy="144"/>
            </a:xfrm>
            <a:prstGeom prst="rect">
              <a:avLst/>
            </a:prstGeom>
            <a:noFill/>
            <a:ln w="9525">
              <a:noFill/>
              <a:miter lim="800000"/>
              <a:headEnd/>
              <a:tailEnd/>
            </a:ln>
          </p:spPr>
          <p:txBody>
            <a:bodyPr wrap="none" lIns="0" tIns="0" rIns="0" bIns="0">
              <a:spAutoFit/>
            </a:bodyPr>
            <a:lstStyle/>
            <a:p>
              <a:r>
                <a:rPr lang="en-US" sz="1500" b="0"/>
                <a:t>O</a:t>
              </a:r>
              <a:endParaRPr lang="en-US" sz="2400" b="0">
                <a:latin typeface="Times New Roman" pitchFamily="18" charset="0"/>
              </a:endParaRPr>
            </a:p>
          </p:txBody>
        </p:sp>
        <p:sp>
          <p:nvSpPr>
            <p:cNvPr id="10304" name="Rectangle 29"/>
            <p:cNvSpPr>
              <a:spLocks noChangeArrowheads="1"/>
            </p:cNvSpPr>
            <p:nvPr/>
          </p:nvSpPr>
          <p:spPr bwMode="auto">
            <a:xfrm>
              <a:off x="5145" y="1968"/>
              <a:ext cx="87" cy="144"/>
            </a:xfrm>
            <a:prstGeom prst="rect">
              <a:avLst/>
            </a:prstGeom>
            <a:noFill/>
            <a:ln w="9525">
              <a:noFill/>
              <a:miter lim="800000"/>
              <a:headEnd/>
              <a:tailEnd/>
            </a:ln>
          </p:spPr>
          <p:txBody>
            <a:bodyPr wrap="none" lIns="0" tIns="0" rIns="0" bIns="0">
              <a:spAutoFit/>
            </a:bodyPr>
            <a:lstStyle/>
            <a:p>
              <a:r>
                <a:rPr lang="en-US" sz="1500" b="0"/>
                <a:t>H</a:t>
              </a:r>
              <a:endParaRPr lang="en-US" sz="2400" b="0">
                <a:latin typeface="Times New Roman" pitchFamily="18" charset="0"/>
              </a:endParaRPr>
            </a:p>
          </p:txBody>
        </p:sp>
        <p:sp>
          <p:nvSpPr>
            <p:cNvPr id="10305" name="Line 30"/>
            <p:cNvSpPr>
              <a:spLocks noChangeShapeType="1"/>
            </p:cNvSpPr>
            <p:nvPr/>
          </p:nvSpPr>
          <p:spPr bwMode="auto">
            <a:xfrm flipV="1">
              <a:off x="4977" y="2088"/>
              <a:ext cx="155" cy="154"/>
            </a:xfrm>
            <a:prstGeom prst="line">
              <a:avLst/>
            </a:prstGeom>
            <a:noFill/>
            <a:ln w="38100">
              <a:solidFill>
                <a:schemeClr val="tx1"/>
              </a:solidFill>
              <a:round/>
              <a:headEnd/>
              <a:tailEnd/>
            </a:ln>
          </p:spPr>
          <p:txBody>
            <a:bodyPr/>
            <a:lstStyle/>
            <a:p>
              <a:endParaRPr lang="en-US"/>
            </a:p>
          </p:txBody>
        </p:sp>
        <p:sp>
          <p:nvSpPr>
            <p:cNvPr id="10306" name="Rectangle 31"/>
            <p:cNvSpPr>
              <a:spLocks noChangeArrowheads="1"/>
            </p:cNvSpPr>
            <p:nvPr/>
          </p:nvSpPr>
          <p:spPr bwMode="auto">
            <a:xfrm>
              <a:off x="5145" y="2483"/>
              <a:ext cx="87" cy="144"/>
            </a:xfrm>
            <a:prstGeom prst="rect">
              <a:avLst/>
            </a:prstGeom>
            <a:noFill/>
            <a:ln w="9525">
              <a:noFill/>
              <a:miter lim="800000"/>
              <a:headEnd/>
              <a:tailEnd/>
            </a:ln>
          </p:spPr>
          <p:txBody>
            <a:bodyPr wrap="none" lIns="0" tIns="0" rIns="0" bIns="0">
              <a:spAutoFit/>
            </a:bodyPr>
            <a:lstStyle/>
            <a:p>
              <a:r>
                <a:rPr lang="en-US" sz="1500"/>
                <a:t>H</a:t>
              </a:r>
              <a:endParaRPr lang="en-US" sz="2400">
                <a:latin typeface="Times New Roman" pitchFamily="18" charset="0"/>
              </a:endParaRPr>
            </a:p>
          </p:txBody>
        </p:sp>
        <p:sp>
          <p:nvSpPr>
            <p:cNvPr id="10307" name="Line 32"/>
            <p:cNvSpPr>
              <a:spLocks noChangeShapeType="1"/>
            </p:cNvSpPr>
            <p:nvPr/>
          </p:nvSpPr>
          <p:spPr bwMode="auto">
            <a:xfrm>
              <a:off x="4980" y="2336"/>
              <a:ext cx="155" cy="154"/>
            </a:xfrm>
            <a:prstGeom prst="line">
              <a:avLst/>
            </a:prstGeom>
            <a:noFill/>
            <a:ln w="38100">
              <a:solidFill>
                <a:schemeClr val="tx1"/>
              </a:solidFill>
              <a:round/>
              <a:headEnd/>
              <a:tailEnd/>
            </a:ln>
          </p:spPr>
          <p:txBody>
            <a:bodyPr/>
            <a:lstStyle/>
            <a:p>
              <a:endParaRPr lang="en-US"/>
            </a:p>
          </p:txBody>
        </p:sp>
        <p:sp>
          <p:nvSpPr>
            <p:cNvPr id="10308" name="Rectangle 33"/>
            <p:cNvSpPr>
              <a:spLocks noChangeArrowheads="1"/>
            </p:cNvSpPr>
            <p:nvPr/>
          </p:nvSpPr>
          <p:spPr bwMode="auto">
            <a:xfrm>
              <a:off x="4343" y="2226"/>
              <a:ext cx="87" cy="144"/>
            </a:xfrm>
            <a:prstGeom prst="rect">
              <a:avLst/>
            </a:prstGeom>
            <a:noFill/>
            <a:ln w="9525">
              <a:noFill/>
              <a:miter lim="800000"/>
              <a:headEnd/>
              <a:tailEnd/>
            </a:ln>
          </p:spPr>
          <p:txBody>
            <a:bodyPr wrap="none" lIns="0" tIns="0" rIns="0" bIns="0">
              <a:spAutoFit/>
            </a:bodyPr>
            <a:lstStyle/>
            <a:p>
              <a:r>
                <a:rPr lang="en-US" sz="1500" b="0"/>
                <a:t>H</a:t>
              </a:r>
              <a:endParaRPr lang="en-US" sz="2400" b="0">
                <a:latin typeface="Times New Roman" pitchFamily="18" charset="0"/>
              </a:endParaRPr>
            </a:p>
          </p:txBody>
        </p:sp>
        <p:sp>
          <p:nvSpPr>
            <p:cNvPr id="10309" name="Line 34"/>
            <p:cNvSpPr>
              <a:spLocks noChangeShapeType="1"/>
            </p:cNvSpPr>
            <p:nvPr/>
          </p:nvSpPr>
          <p:spPr bwMode="auto">
            <a:xfrm>
              <a:off x="4833" y="2288"/>
              <a:ext cx="32" cy="1"/>
            </a:xfrm>
            <a:prstGeom prst="line">
              <a:avLst/>
            </a:prstGeom>
            <a:noFill/>
            <a:ln w="38100">
              <a:solidFill>
                <a:schemeClr val="tx1"/>
              </a:solidFill>
              <a:round/>
              <a:headEnd/>
              <a:tailEnd/>
            </a:ln>
          </p:spPr>
          <p:txBody>
            <a:bodyPr/>
            <a:lstStyle/>
            <a:p>
              <a:endParaRPr lang="en-US"/>
            </a:p>
          </p:txBody>
        </p:sp>
        <p:sp>
          <p:nvSpPr>
            <p:cNvPr id="10310" name="Line 35"/>
            <p:cNvSpPr>
              <a:spLocks noChangeShapeType="1"/>
            </p:cNvSpPr>
            <p:nvPr/>
          </p:nvSpPr>
          <p:spPr bwMode="auto">
            <a:xfrm>
              <a:off x="4768" y="2288"/>
              <a:ext cx="33" cy="1"/>
            </a:xfrm>
            <a:prstGeom prst="line">
              <a:avLst/>
            </a:prstGeom>
            <a:noFill/>
            <a:ln w="38100">
              <a:solidFill>
                <a:schemeClr val="tx1"/>
              </a:solidFill>
              <a:round/>
              <a:headEnd/>
              <a:tailEnd/>
            </a:ln>
          </p:spPr>
          <p:txBody>
            <a:bodyPr/>
            <a:lstStyle/>
            <a:p>
              <a:endParaRPr lang="en-US"/>
            </a:p>
          </p:txBody>
        </p:sp>
        <p:sp>
          <p:nvSpPr>
            <p:cNvPr id="10311" name="Line 36"/>
            <p:cNvSpPr>
              <a:spLocks noChangeShapeType="1"/>
            </p:cNvSpPr>
            <p:nvPr/>
          </p:nvSpPr>
          <p:spPr bwMode="auto">
            <a:xfrm>
              <a:off x="4704" y="2288"/>
              <a:ext cx="32" cy="1"/>
            </a:xfrm>
            <a:prstGeom prst="line">
              <a:avLst/>
            </a:prstGeom>
            <a:noFill/>
            <a:ln w="38100">
              <a:solidFill>
                <a:schemeClr val="tx1"/>
              </a:solidFill>
              <a:round/>
              <a:headEnd/>
              <a:tailEnd/>
            </a:ln>
          </p:spPr>
          <p:txBody>
            <a:bodyPr/>
            <a:lstStyle/>
            <a:p>
              <a:endParaRPr lang="en-US"/>
            </a:p>
          </p:txBody>
        </p:sp>
        <p:sp>
          <p:nvSpPr>
            <p:cNvPr id="10312" name="Line 37"/>
            <p:cNvSpPr>
              <a:spLocks noChangeShapeType="1"/>
            </p:cNvSpPr>
            <p:nvPr/>
          </p:nvSpPr>
          <p:spPr bwMode="auto">
            <a:xfrm>
              <a:off x="4639" y="2288"/>
              <a:ext cx="32" cy="1"/>
            </a:xfrm>
            <a:prstGeom prst="line">
              <a:avLst/>
            </a:prstGeom>
            <a:noFill/>
            <a:ln w="38100">
              <a:solidFill>
                <a:schemeClr val="tx1"/>
              </a:solidFill>
              <a:round/>
              <a:headEnd/>
              <a:tailEnd/>
            </a:ln>
          </p:spPr>
          <p:txBody>
            <a:bodyPr/>
            <a:lstStyle/>
            <a:p>
              <a:endParaRPr lang="en-US"/>
            </a:p>
          </p:txBody>
        </p:sp>
        <p:sp>
          <p:nvSpPr>
            <p:cNvPr id="10313" name="Line 38"/>
            <p:cNvSpPr>
              <a:spLocks noChangeShapeType="1"/>
            </p:cNvSpPr>
            <p:nvPr/>
          </p:nvSpPr>
          <p:spPr bwMode="auto">
            <a:xfrm>
              <a:off x="4573" y="2288"/>
              <a:ext cx="35" cy="1"/>
            </a:xfrm>
            <a:prstGeom prst="line">
              <a:avLst/>
            </a:prstGeom>
            <a:noFill/>
            <a:ln w="38100">
              <a:solidFill>
                <a:schemeClr val="tx1"/>
              </a:solidFill>
              <a:round/>
              <a:headEnd/>
              <a:tailEnd/>
            </a:ln>
          </p:spPr>
          <p:txBody>
            <a:bodyPr/>
            <a:lstStyle/>
            <a:p>
              <a:endParaRPr lang="en-US"/>
            </a:p>
          </p:txBody>
        </p:sp>
        <p:sp>
          <p:nvSpPr>
            <p:cNvPr id="10314" name="Line 39"/>
            <p:cNvSpPr>
              <a:spLocks noChangeShapeType="1"/>
            </p:cNvSpPr>
            <p:nvPr/>
          </p:nvSpPr>
          <p:spPr bwMode="auto">
            <a:xfrm>
              <a:off x="4509" y="2288"/>
              <a:ext cx="32" cy="1"/>
            </a:xfrm>
            <a:prstGeom prst="line">
              <a:avLst/>
            </a:prstGeom>
            <a:noFill/>
            <a:ln w="38100">
              <a:solidFill>
                <a:schemeClr val="tx1"/>
              </a:solidFill>
              <a:round/>
              <a:headEnd/>
              <a:tailEnd/>
            </a:ln>
          </p:spPr>
          <p:txBody>
            <a:bodyPr/>
            <a:lstStyle/>
            <a:p>
              <a:endParaRPr lang="en-US"/>
            </a:p>
          </p:txBody>
        </p:sp>
        <p:sp>
          <p:nvSpPr>
            <p:cNvPr id="10315" name="Line 40"/>
            <p:cNvSpPr>
              <a:spLocks noChangeShapeType="1"/>
            </p:cNvSpPr>
            <p:nvPr/>
          </p:nvSpPr>
          <p:spPr bwMode="auto">
            <a:xfrm>
              <a:off x="4444" y="2288"/>
              <a:ext cx="33" cy="1"/>
            </a:xfrm>
            <a:prstGeom prst="line">
              <a:avLst/>
            </a:prstGeom>
            <a:noFill/>
            <a:ln w="38100">
              <a:solidFill>
                <a:schemeClr val="tx1"/>
              </a:solidFill>
              <a:round/>
              <a:headEnd/>
              <a:tailEnd/>
            </a:ln>
          </p:spPr>
          <p:txBody>
            <a:bodyPr/>
            <a:lstStyle/>
            <a:p>
              <a:endParaRPr lang="en-US"/>
            </a:p>
          </p:txBody>
        </p:sp>
        <p:sp>
          <p:nvSpPr>
            <p:cNvPr id="10316" name="Rectangle 41"/>
            <p:cNvSpPr>
              <a:spLocks noChangeArrowheads="1"/>
            </p:cNvSpPr>
            <p:nvPr/>
          </p:nvSpPr>
          <p:spPr bwMode="auto">
            <a:xfrm>
              <a:off x="3984" y="2226"/>
              <a:ext cx="73" cy="144"/>
            </a:xfrm>
            <a:prstGeom prst="rect">
              <a:avLst/>
            </a:prstGeom>
            <a:noFill/>
            <a:ln w="9525">
              <a:noFill/>
              <a:miter lim="800000"/>
              <a:headEnd/>
              <a:tailEnd/>
            </a:ln>
          </p:spPr>
          <p:txBody>
            <a:bodyPr wrap="none" lIns="0" tIns="0" rIns="0" bIns="0">
              <a:spAutoFit/>
            </a:bodyPr>
            <a:lstStyle/>
            <a:p>
              <a:r>
                <a:rPr lang="en-US" sz="1500" b="0"/>
                <a:t>F</a:t>
              </a:r>
              <a:endParaRPr lang="en-US" sz="2400" b="0">
                <a:latin typeface="Times New Roman" pitchFamily="18" charset="0"/>
              </a:endParaRPr>
            </a:p>
          </p:txBody>
        </p:sp>
        <p:sp>
          <p:nvSpPr>
            <p:cNvPr id="10317" name="Line 42"/>
            <p:cNvSpPr>
              <a:spLocks noChangeShapeType="1"/>
            </p:cNvSpPr>
            <p:nvPr/>
          </p:nvSpPr>
          <p:spPr bwMode="auto">
            <a:xfrm flipH="1">
              <a:off x="4067" y="2288"/>
              <a:ext cx="262" cy="1"/>
            </a:xfrm>
            <a:prstGeom prst="line">
              <a:avLst/>
            </a:prstGeom>
            <a:noFill/>
            <a:ln w="38100">
              <a:solidFill>
                <a:schemeClr val="tx1"/>
              </a:solidFill>
              <a:round/>
              <a:headEnd/>
              <a:tailEnd/>
            </a:ln>
          </p:spPr>
          <p:txBody>
            <a:bodyPr/>
            <a:lstStyle/>
            <a:p>
              <a:endParaRPr lang="en-US"/>
            </a:p>
          </p:txBody>
        </p:sp>
        <p:sp>
          <p:nvSpPr>
            <p:cNvPr id="10318" name="Rectangle 43"/>
            <p:cNvSpPr>
              <a:spLocks noChangeArrowheads="1"/>
            </p:cNvSpPr>
            <p:nvPr/>
          </p:nvSpPr>
          <p:spPr bwMode="auto">
            <a:xfrm>
              <a:off x="4349" y="2004"/>
              <a:ext cx="71" cy="173"/>
            </a:xfrm>
            <a:prstGeom prst="rect">
              <a:avLst/>
            </a:prstGeom>
            <a:noFill/>
            <a:ln w="9525">
              <a:noFill/>
              <a:miter lim="800000"/>
              <a:headEnd/>
              <a:tailEnd/>
            </a:ln>
          </p:spPr>
          <p:txBody>
            <a:bodyPr wrap="none" lIns="0" tIns="0" rIns="0" bIns="0">
              <a:spAutoFit/>
            </a:bodyPr>
            <a:lstStyle/>
            <a:p>
              <a:r>
                <a:rPr lang="en-US" b="0">
                  <a:latin typeface="Symbol" pitchFamily="18" charset="2"/>
                </a:rPr>
                <a:t>d</a:t>
              </a:r>
              <a:endParaRPr lang="en-US" sz="2400" b="0">
                <a:latin typeface="Times New Roman" pitchFamily="18" charset="0"/>
              </a:endParaRPr>
            </a:p>
          </p:txBody>
        </p:sp>
        <p:sp>
          <p:nvSpPr>
            <p:cNvPr id="10319" name="Rectangle 44"/>
            <p:cNvSpPr>
              <a:spLocks noChangeArrowheads="1"/>
            </p:cNvSpPr>
            <p:nvPr/>
          </p:nvSpPr>
          <p:spPr bwMode="auto">
            <a:xfrm>
              <a:off x="4419" y="2004"/>
              <a:ext cx="79" cy="173"/>
            </a:xfrm>
            <a:prstGeom prst="rect">
              <a:avLst/>
            </a:prstGeom>
            <a:noFill/>
            <a:ln w="9525">
              <a:noFill/>
              <a:miter lim="800000"/>
              <a:headEnd/>
              <a:tailEnd/>
            </a:ln>
          </p:spPr>
          <p:txBody>
            <a:bodyPr wrap="none" lIns="0" tIns="0" rIns="0" bIns="0">
              <a:spAutoFit/>
            </a:bodyPr>
            <a:lstStyle/>
            <a:p>
              <a:r>
                <a:rPr lang="en-US" b="0">
                  <a:latin typeface="Symbol" pitchFamily="18" charset="2"/>
                </a:rPr>
                <a:t>+</a:t>
              </a:r>
              <a:endParaRPr lang="en-US" sz="2400" b="0">
                <a:latin typeface="Times New Roman" pitchFamily="18" charset="0"/>
              </a:endParaRPr>
            </a:p>
          </p:txBody>
        </p:sp>
        <p:sp>
          <p:nvSpPr>
            <p:cNvPr id="10320" name="Rectangle 45"/>
            <p:cNvSpPr>
              <a:spLocks noChangeArrowheads="1"/>
            </p:cNvSpPr>
            <p:nvPr/>
          </p:nvSpPr>
          <p:spPr bwMode="auto">
            <a:xfrm>
              <a:off x="4858" y="2023"/>
              <a:ext cx="71" cy="173"/>
            </a:xfrm>
            <a:prstGeom prst="rect">
              <a:avLst/>
            </a:prstGeom>
            <a:noFill/>
            <a:ln w="9525">
              <a:noFill/>
              <a:miter lim="800000"/>
              <a:headEnd/>
              <a:tailEnd/>
            </a:ln>
          </p:spPr>
          <p:txBody>
            <a:bodyPr wrap="none" lIns="0" tIns="0" rIns="0" bIns="0">
              <a:spAutoFit/>
            </a:bodyPr>
            <a:lstStyle/>
            <a:p>
              <a:r>
                <a:rPr lang="en-US" b="0">
                  <a:latin typeface="Symbol" pitchFamily="18" charset="2"/>
                </a:rPr>
                <a:t>d</a:t>
              </a:r>
              <a:endParaRPr lang="en-US" sz="2400" b="0">
                <a:latin typeface="Times New Roman" pitchFamily="18" charset="0"/>
              </a:endParaRPr>
            </a:p>
          </p:txBody>
        </p:sp>
        <p:sp>
          <p:nvSpPr>
            <p:cNvPr id="10321" name="Rectangle 46"/>
            <p:cNvSpPr>
              <a:spLocks noChangeArrowheads="1"/>
            </p:cNvSpPr>
            <p:nvPr/>
          </p:nvSpPr>
          <p:spPr bwMode="auto">
            <a:xfrm>
              <a:off x="4928" y="2023"/>
              <a:ext cx="79" cy="173"/>
            </a:xfrm>
            <a:prstGeom prst="rect">
              <a:avLst/>
            </a:prstGeom>
            <a:noFill/>
            <a:ln w="9525">
              <a:noFill/>
              <a:miter lim="800000"/>
              <a:headEnd/>
              <a:tailEnd/>
            </a:ln>
          </p:spPr>
          <p:txBody>
            <a:bodyPr wrap="none" lIns="0" tIns="0" rIns="0" bIns="0">
              <a:spAutoFit/>
            </a:bodyPr>
            <a:lstStyle/>
            <a:p>
              <a:r>
                <a:rPr lang="en-US" b="0">
                  <a:latin typeface="Symbol" pitchFamily="18" charset="2"/>
                </a:rPr>
                <a:t>-</a:t>
              </a:r>
              <a:endParaRPr lang="en-US" sz="2400" b="0">
                <a:latin typeface="Times New Roman" pitchFamily="18" charset="0"/>
              </a:endParaRPr>
            </a:p>
          </p:txBody>
        </p:sp>
      </p:grpSp>
      <p:sp>
        <p:nvSpPr>
          <p:cNvPr id="10245" name="AutoShape 48"/>
          <p:cNvSpPr>
            <a:spLocks noChangeAspect="1" noChangeArrowheads="1" noTextEdit="1"/>
          </p:cNvSpPr>
          <p:nvPr/>
        </p:nvSpPr>
        <p:spPr bwMode="auto">
          <a:xfrm>
            <a:off x="5715000" y="4191000"/>
            <a:ext cx="1905000" cy="561975"/>
          </a:xfrm>
          <a:prstGeom prst="rect">
            <a:avLst/>
          </a:prstGeom>
          <a:noFill/>
          <a:ln w="9525">
            <a:noFill/>
            <a:miter lim="800000"/>
            <a:headEnd/>
            <a:tailEnd/>
          </a:ln>
        </p:spPr>
        <p:txBody>
          <a:bodyPr/>
          <a:lstStyle/>
          <a:p>
            <a:endParaRPr lang="en-US"/>
          </a:p>
        </p:txBody>
      </p:sp>
      <p:sp>
        <p:nvSpPr>
          <p:cNvPr id="10246" name="Rectangle 50"/>
          <p:cNvSpPr>
            <a:spLocks noChangeArrowheads="1"/>
          </p:cNvSpPr>
          <p:nvPr/>
        </p:nvSpPr>
        <p:spPr bwMode="auto">
          <a:xfrm>
            <a:off x="6686550" y="4552950"/>
            <a:ext cx="168275" cy="258763"/>
          </a:xfrm>
          <a:prstGeom prst="rect">
            <a:avLst/>
          </a:prstGeom>
          <a:noFill/>
          <a:ln w="9525">
            <a:noFill/>
            <a:miter lim="800000"/>
            <a:headEnd/>
            <a:tailEnd/>
          </a:ln>
        </p:spPr>
        <p:txBody>
          <a:bodyPr wrap="none" lIns="0" tIns="0" rIns="0" bIns="0">
            <a:spAutoFit/>
          </a:bodyPr>
          <a:lstStyle/>
          <a:p>
            <a:r>
              <a:rPr lang="en-US" sz="1700"/>
              <a:t>O</a:t>
            </a:r>
            <a:endParaRPr lang="en-US" sz="2400">
              <a:latin typeface="Times New Roman" pitchFamily="18" charset="0"/>
            </a:endParaRPr>
          </a:p>
        </p:txBody>
      </p:sp>
      <p:sp>
        <p:nvSpPr>
          <p:cNvPr id="10247" name="Rectangle 51"/>
          <p:cNvSpPr>
            <a:spLocks noChangeArrowheads="1"/>
          </p:cNvSpPr>
          <p:nvPr/>
        </p:nvSpPr>
        <p:spPr bwMode="auto">
          <a:xfrm>
            <a:off x="5715000" y="4552950"/>
            <a:ext cx="131763" cy="258763"/>
          </a:xfrm>
          <a:prstGeom prst="rect">
            <a:avLst/>
          </a:prstGeom>
          <a:noFill/>
          <a:ln w="9525">
            <a:noFill/>
            <a:miter lim="800000"/>
            <a:headEnd/>
            <a:tailEnd/>
          </a:ln>
        </p:spPr>
        <p:txBody>
          <a:bodyPr wrap="none" lIns="0" tIns="0" rIns="0" bIns="0">
            <a:spAutoFit/>
          </a:bodyPr>
          <a:lstStyle/>
          <a:p>
            <a:r>
              <a:rPr lang="en-US" sz="1700"/>
              <a:t>F</a:t>
            </a:r>
            <a:endParaRPr lang="en-US" sz="2400">
              <a:latin typeface="Times New Roman" pitchFamily="18" charset="0"/>
            </a:endParaRPr>
          </a:p>
        </p:txBody>
      </p:sp>
      <p:sp>
        <p:nvSpPr>
          <p:cNvPr id="10248" name="Rectangle 52"/>
          <p:cNvSpPr>
            <a:spLocks noChangeArrowheads="1"/>
          </p:cNvSpPr>
          <p:nvPr/>
        </p:nvSpPr>
        <p:spPr bwMode="auto">
          <a:xfrm>
            <a:off x="5849938" y="4552950"/>
            <a:ext cx="120650" cy="258763"/>
          </a:xfrm>
          <a:prstGeom prst="rect">
            <a:avLst/>
          </a:prstGeom>
          <a:noFill/>
          <a:ln w="9525">
            <a:noFill/>
            <a:miter lim="800000"/>
            <a:headEnd/>
            <a:tailEnd/>
          </a:ln>
        </p:spPr>
        <p:txBody>
          <a:bodyPr wrap="none" lIns="0" tIns="0" rIns="0" bIns="0">
            <a:spAutoFit/>
          </a:bodyPr>
          <a:lstStyle/>
          <a:p>
            <a:r>
              <a:rPr lang="en-US" sz="1700"/>
              <a:t>e</a:t>
            </a:r>
            <a:endParaRPr lang="en-US" sz="2400">
              <a:latin typeface="Times New Roman" pitchFamily="18" charset="0"/>
            </a:endParaRPr>
          </a:p>
        </p:txBody>
      </p:sp>
      <p:sp>
        <p:nvSpPr>
          <p:cNvPr id="10249" name="Rectangle 53"/>
          <p:cNvSpPr>
            <a:spLocks noChangeArrowheads="1"/>
          </p:cNvSpPr>
          <p:nvPr/>
        </p:nvSpPr>
        <p:spPr bwMode="auto">
          <a:xfrm>
            <a:off x="5970588" y="4506913"/>
            <a:ext cx="103187" cy="212725"/>
          </a:xfrm>
          <a:prstGeom prst="rect">
            <a:avLst/>
          </a:prstGeom>
          <a:noFill/>
          <a:ln w="9525">
            <a:noFill/>
            <a:miter lim="800000"/>
            <a:headEnd/>
            <a:tailEnd/>
          </a:ln>
        </p:spPr>
        <p:txBody>
          <a:bodyPr wrap="none" lIns="0" tIns="0" rIns="0" bIns="0">
            <a:spAutoFit/>
          </a:bodyPr>
          <a:lstStyle/>
          <a:p>
            <a:r>
              <a:rPr lang="en-US" sz="1400"/>
              <a:t>+</a:t>
            </a:r>
            <a:endParaRPr lang="en-US" sz="2400">
              <a:latin typeface="Times New Roman" pitchFamily="18" charset="0"/>
            </a:endParaRPr>
          </a:p>
        </p:txBody>
      </p:sp>
      <p:sp>
        <p:nvSpPr>
          <p:cNvPr id="10250" name="Rectangle 54"/>
          <p:cNvSpPr>
            <a:spLocks noChangeArrowheads="1"/>
          </p:cNvSpPr>
          <p:nvPr/>
        </p:nvSpPr>
        <p:spPr bwMode="auto">
          <a:xfrm>
            <a:off x="6073775" y="4506913"/>
            <a:ext cx="98425" cy="212725"/>
          </a:xfrm>
          <a:prstGeom prst="rect">
            <a:avLst/>
          </a:prstGeom>
          <a:noFill/>
          <a:ln w="9525">
            <a:noFill/>
            <a:miter lim="800000"/>
            <a:headEnd/>
            <a:tailEnd/>
          </a:ln>
        </p:spPr>
        <p:txBody>
          <a:bodyPr wrap="none" lIns="0" tIns="0" rIns="0" bIns="0">
            <a:spAutoFit/>
          </a:bodyPr>
          <a:lstStyle/>
          <a:p>
            <a:r>
              <a:rPr lang="en-US" sz="1400"/>
              <a:t>3</a:t>
            </a:r>
            <a:endParaRPr lang="en-US" sz="2400">
              <a:latin typeface="Times New Roman" pitchFamily="18" charset="0"/>
            </a:endParaRPr>
          </a:p>
        </p:txBody>
      </p:sp>
      <p:sp>
        <p:nvSpPr>
          <p:cNvPr id="10251" name="Line 55"/>
          <p:cNvSpPr>
            <a:spLocks noChangeShapeType="1"/>
          </p:cNvSpPr>
          <p:nvPr/>
        </p:nvSpPr>
        <p:spPr bwMode="auto">
          <a:xfrm>
            <a:off x="6594475" y="4664075"/>
            <a:ext cx="58738" cy="1588"/>
          </a:xfrm>
          <a:prstGeom prst="line">
            <a:avLst/>
          </a:prstGeom>
          <a:noFill/>
          <a:ln w="38100">
            <a:solidFill>
              <a:schemeClr val="tx1"/>
            </a:solidFill>
            <a:round/>
            <a:headEnd/>
            <a:tailEnd/>
          </a:ln>
        </p:spPr>
        <p:txBody>
          <a:bodyPr/>
          <a:lstStyle/>
          <a:p>
            <a:endParaRPr lang="en-US"/>
          </a:p>
        </p:txBody>
      </p:sp>
      <p:sp>
        <p:nvSpPr>
          <p:cNvPr id="10252" name="Line 56"/>
          <p:cNvSpPr>
            <a:spLocks noChangeShapeType="1"/>
          </p:cNvSpPr>
          <p:nvPr/>
        </p:nvSpPr>
        <p:spPr bwMode="auto">
          <a:xfrm>
            <a:off x="6462713" y="4664075"/>
            <a:ext cx="61912" cy="1588"/>
          </a:xfrm>
          <a:prstGeom prst="line">
            <a:avLst/>
          </a:prstGeom>
          <a:noFill/>
          <a:ln w="38100">
            <a:solidFill>
              <a:schemeClr val="tx1"/>
            </a:solidFill>
            <a:round/>
            <a:headEnd/>
            <a:tailEnd/>
          </a:ln>
        </p:spPr>
        <p:txBody>
          <a:bodyPr/>
          <a:lstStyle/>
          <a:p>
            <a:endParaRPr lang="en-US"/>
          </a:p>
        </p:txBody>
      </p:sp>
      <p:sp>
        <p:nvSpPr>
          <p:cNvPr id="10253" name="Line 57"/>
          <p:cNvSpPr>
            <a:spLocks noChangeShapeType="1"/>
          </p:cNvSpPr>
          <p:nvPr/>
        </p:nvSpPr>
        <p:spPr bwMode="auto">
          <a:xfrm>
            <a:off x="6334125" y="4664075"/>
            <a:ext cx="58738" cy="1588"/>
          </a:xfrm>
          <a:prstGeom prst="line">
            <a:avLst/>
          </a:prstGeom>
          <a:noFill/>
          <a:ln w="38100">
            <a:solidFill>
              <a:schemeClr val="tx1"/>
            </a:solidFill>
            <a:round/>
            <a:headEnd/>
            <a:tailEnd/>
          </a:ln>
        </p:spPr>
        <p:txBody>
          <a:bodyPr/>
          <a:lstStyle/>
          <a:p>
            <a:endParaRPr lang="en-US"/>
          </a:p>
        </p:txBody>
      </p:sp>
      <p:sp>
        <p:nvSpPr>
          <p:cNvPr id="10254" name="Line 58"/>
          <p:cNvSpPr>
            <a:spLocks noChangeShapeType="1"/>
          </p:cNvSpPr>
          <p:nvPr/>
        </p:nvSpPr>
        <p:spPr bwMode="auto">
          <a:xfrm>
            <a:off x="6202363" y="4664075"/>
            <a:ext cx="60325" cy="1588"/>
          </a:xfrm>
          <a:prstGeom prst="line">
            <a:avLst/>
          </a:prstGeom>
          <a:noFill/>
          <a:ln w="38100">
            <a:solidFill>
              <a:schemeClr val="tx1"/>
            </a:solidFill>
            <a:round/>
            <a:headEnd/>
            <a:tailEnd/>
          </a:ln>
        </p:spPr>
        <p:txBody>
          <a:bodyPr/>
          <a:lstStyle/>
          <a:p>
            <a:endParaRPr lang="en-US"/>
          </a:p>
        </p:txBody>
      </p:sp>
      <p:sp>
        <p:nvSpPr>
          <p:cNvPr id="10255" name="Rectangle 59"/>
          <p:cNvSpPr>
            <a:spLocks noChangeArrowheads="1"/>
          </p:cNvSpPr>
          <p:nvPr/>
        </p:nvSpPr>
        <p:spPr bwMode="auto">
          <a:xfrm>
            <a:off x="7345363" y="4552950"/>
            <a:ext cx="168275" cy="258763"/>
          </a:xfrm>
          <a:prstGeom prst="rect">
            <a:avLst/>
          </a:prstGeom>
          <a:noFill/>
          <a:ln w="9525">
            <a:noFill/>
            <a:miter lim="800000"/>
            <a:headEnd/>
            <a:tailEnd/>
          </a:ln>
        </p:spPr>
        <p:txBody>
          <a:bodyPr wrap="none" lIns="0" tIns="0" rIns="0" bIns="0">
            <a:spAutoFit/>
          </a:bodyPr>
          <a:lstStyle/>
          <a:p>
            <a:r>
              <a:rPr lang="en-US" sz="1700"/>
              <a:t>O</a:t>
            </a:r>
            <a:endParaRPr lang="en-US" sz="2400">
              <a:latin typeface="Times New Roman" pitchFamily="18" charset="0"/>
            </a:endParaRPr>
          </a:p>
        </p:txBody>
      </p:sp>
      <p:sp>
        <p:nvSpPr>
          <p:cNvPr id="10256" name="Line 60"/>
          <p:cNvSpPr>
            <a:spLocks noChangeShapeType="1"/>
          </p:cNvSpPr>
          <p:nvPr/>
        </p:nvSpPr>
        <p:spPr bwMode="auto">
          <a:xfrm>
            <a:off x="6889750" y="4624388"/>
            <a:ext cx="422275" cy="1587"/>
          </a:xfrm>
          <a:prstGeom prst="line">
            <a:avLst/>
          </a:prstGeom>
          <a:noFill/>
          <a:ln w="38100">
            <a:solidFill>
              <a:schemeClr val="tx1"/>
            </a:solidFill>
            <a:round/>
            <a:headEnd/>
            <a:tailEnd/>
          </a:ln>
        </p:spPr>
        <p:txBody>
          <a:bodyPr/>
          <a:lstStyle/>
          <a:p>
            <a:endParaRPr lang="en-US"/>
          </a:p>
        </p:txBody>
      </p:sp>
      <p:sp>
        <p:nvSpPr>
          <p:cNvPr id="10257" name="Line 61"/>
          <p:cNvSpPr>
            <a:spLocks noChangeShapeType="1"/>
          </p:cNvSpPr>
          <p:nvPr/>
        </p:nvSpPr>
        <p:spPr bwMode="auto">
          <a:xfrm>
            <a:off x="6889750" y="4703763"/>
            <a:ext cx="422275" cy="1587"/>
          </a:xfrm>
          <a:prstGeom prst="line">
            <a:avLst/>
          </a:prstGeom>
          <a:noFill/>
          <a:ln w="38100">
            <a:solidFill>
              <a:schemeClr val="tx1"/>
            </a:solidFill>
            <a:round/>
            <a:headEnd/>
            <a:tailEnd/>
          </a:ln>
        </p:spPr>
        <p:txBody>
          <a:bodyPr/>
          <a:lstStyle/>
          <a:p>
            <a:endParaRPr lang="en-US"/>
          </a:p>
        </p:txBody>
      </p:sp>
      <p:sp>
        <p:nvSpPr>
          <p:cNvPr id="10258" name="Rectangle 62"/>
          <p:cNvSpPr>
            <a:spLocks noChangeArrowheads="1"/>
          </p:cNvSpPr>
          <p:nvPr/>
        </p:nvSpPr>
        <p:spPr bwMode="auto">
          <a:xfrm>
            <a:off x="7345363" y="4137025"/>
            <a:ext cx="131762" cy="320675"/>
          </a:xfrm>
          <a:prstGeom prst="rect">
            <a:avLst/>
          </a:prstGeom>
          <a:noFill/>
          <a:ln w="9525">
            <a:noFill/>
            <a:miter lim="800000"/>
            <a:headEnd/>
            <a:tailEnd/>
          </a:ln>
        </p:spPr>
        <p:txBody>
          <a:bodyPr wrap="none" lIns="0" tIns="0" rIns="0" bIns="0">
            <a:spAutoFit/>
          </a:bodyPr>
          <a:lstStyle/>
          <a:p>
            <a:r>
              <a:rPr lang="en-US" sz="2100">
                <a:latin typeface="Symbol" pitchFamily="18" charset="2"/>
              </a:rPr>
              <a:t>d</a:t>
            </a:r>
            <a:endParaRPr lang="en-US" sz="2400">
              <a:latin typeface="Times New Roman" pitchFamily="18" charset="0"/>
            </a:endParaRPr>
          </a:p>
        </p:txBody>
      </p:sp>
      <p:sp>
        <p:nvSpPr>
          <p:cNvPr id="10259" name="Rectangle 63"/>
          <p:cNvSpPr>
            <a:spLocks noChangeArrowheads="1"/>
          </p:cNvSpPr>
          <p:nvPr/>
        </p:nvSpPr>
        <p:spPr bwMode="auto">
          <a:xfrm>
            <a:off x="7475538" y="4137025"/>
            <a:ext cx="146050" cy="320675"/>
          </a:xfrm>
          <a:prstGeom prst="rect">
            <a:avLst/>
          </a:prstGeom>
          <a:noFill/>
          <a:ln w="9525">
            <a:noFill/>
            <a:miter lim="800000"/>
            <a:headEnd/>
            <a:tailEnd/>
          </a:ln>
        </p:spPr>
        <p:txBody>
          <a:bodyPr wrap="none" lIns="0" tIns="0" rIns="0" bIns="0">
            <a:spAutoFit/>
          </a:bodyPr>
          <a:lstStyle/>
          <a:p>
            <a:r>
              <a:rPr lang="en-US" sz="2100">
                <a:latin typeface="Symbol" pitchFamily="18" charset="2"/>
              </a:rPr>
              <a:t>+</a:t>
            </a:r>
            <a:endParaRPr lang="en-US" sz="2400">
              <a:latin typeface="Times New Roman" pitchFamily="18" charset="0"/>
            </a:endParaRPr>
          </a:p>
        </p:txBody>
      </p:sp>
      <p:sp>
        <p:nvSpPr>
          <p:cNvPr id="10260" name="Rectangle 64"/>
          <p:cNvSpPr>
            <a:spLocks noChangeArrowheads="1"/>
          </p:cNvSpPr>
          <p:nvPr/>
        </p:nvSpPr>
        <p:spPr bwMode="auto">
          <a:xfrm>
            <a:off x="6705600" y="4137025"/>
            <a:ext cx="131763" cy="320675"/>
          </a:xfrm>
          <a:prstGeom prst="rect">
            <a:avLst/>
          </a:prstGeom>
          <a:noFill/>
          <a:ln w="9525">
            <a:noFill/>
            <a:miter lim="800000"/>
            <a:headEnd/>
            <a:tailEnd/>
          </a:ln>
        </p:spPr>
        <p:txBody>
          <a:bodyPr wrap="none" lIns="0" tIns="0" rIns="0" bIns="0">
            <a:spAutoFit/>
          </a:bodyPr>
          <a:lstStyle/>
          <a:p>
            <a:r>
              <a:rPr lang="en-US" sz="2100">
                <a:latin typeface="Symbol" pitchFamily="18" charset="2"/>
              </a:rPr>
              <a:t>d</a:t>
            </a:r>
            <a:endParaRPr lang="en-US" sz="2400">
              <a:latin typeface="Times New Roman" pitchFamily="18" charset="0"/>
            </a:endParaRPr>
          </a:p>
        </p:txBody>
      </p:sp>
      <p:sp>
        <p:nvSpPr>
          <p:cNvPr id="10261" name="Rectangle 65"/>
          <p:cNvSpPr>
            <a:spLocks noChangeArrowheads="1"/>
          </p:cNvSpPr>
          <p:nvPr/>
        </p:nvSpPr>
        <p:spPr bwMode="auto">
          <a:xfrm>
            <a:off x="6832600" y="4137025"/>
            <a:ext cx="146050" cy="320675"/>
          </a:xfrm>
          <a:prstGeom prst="rect">
            <a:avLst/>
          </a:prstGeom>
          <a:noFill/>
          <a:ln w="9525">
            <a:noFill/>
            <a:miter lim="800000"/>
            <a:headEnd/>
            <a:tailEnd/>
          </a:ln>
        </p:spPr>
        <p:txBody>
          <a:bodyPr wrap="none" lIns="0" tIns="0" rIns="0" bIns="0">
            <a:spAutoFit/>
          </a:bodyPr>
          <a:lstStyle/>
          <a:p>
            <a:r>
              <a:rPr lang="en-US" sz="2100">
                <a:latin typeface="Symbol" pitchFamily="18" charset="2"/>
              </a:rPr>
              <a:t>-</a:t>
            </a:r>
            <a:endParaRPr lang="en-US" sz="2400">
              <a:latin typeface="Times New Roman" pitchFamily="18" charset="0"/>
            </a:endParaRPr>
          </a:p>
        </p:txBody>
      </p:sp>
      <p:grpSp>
        <p:nvGrpSpPr>
          <p:cNvPr id="10262" name="Group 86"/>
          <p:cNvGrpSpPr>
            <a:grpSpLocks/>
          </p:cNvGrpSpPr>
          <p:nvPr/>
        </p:nvGrpSpPr>
        <p:grpSpPr bwMode="auto">
          <a:xfrm>
            <a:off x="6781800" y="4905375"/>
            <a:ext cx="2208213" cy="652463"/>
            <a:chOff x="4272" y="3090"/>
            <a:chExt cx="1391" cy="411"/>
          </a:xfrm>
        </p:grpSpPr>
        <p:sp>
          <p:nvSpPr>
            <p:cNvPr id="10283" name="AutoShape 66"/>
            <p:cNvSpPr>
              <a:spLocks noChangeAspect="1" noChangeArrowheads="1" noTextEdit="1"/>
            </p:cNvSpPr>
            <p:nvPr/>
          </p:nvSpPr>
          <p:spPr bwMode="auto">
            <a:xfrm>
              <a:off x="4272" y="3168"/>
              <a:ext cx="1344" cy="333"/>
            </a:xfrm>
            <a:prstGeom prst="rect">
              <a:avLst/>
            </a:prstGeom>
            <a:noFill/>
            <a:ln w="9525">
              <a:noFill/>
              <a:miter lim="800000"/>
              <a:headEnd/>
              <a:tailEnd/>
            </a:ln>
          </p:spPr>
          <p:txBody>
            <a:bodyPr/>
            <a:lstStyle/>
            <a:p>
              <a:endParaRPr lang="en-US"/>
            </a:p>
          </p:txBody>
        </p:sp>
        <p:sp>
          <p:nvSpPr>
            <p:cNvPr id="10284" name="Rectangle 68"/>
            <p:cNvSpPr>
              <a:spLocks noChangeArrowheads="1"/>
            </p:cNvSpPr>
            <p:nvPr/>
          </p:nvSpPr>
          <p:spPr bwMode="auto">
            <a:xfrm>
              <a:off x="5211" y="3319"/>
              <a:ext cx="93" cy="144"/>
            </a:xfrm>
            <a:prstGeom prst="rect">
              <a:avLst/>
            </a:prstGeom>
            <a:noFill/>
            <a:ln w="9525">
              <a:noFill/>
              <a:miter lim="800000"/>
              <a:headEnd/>
              <a:tailEnd/>
            </a:ln>
          </p:spPr>
          <p:txBody>
            <a:bodyPr wrap="none" lIns="0" tIns="0" rIns="0" bIns="0">
              <a:spAutoFit/>
            </a:bodyPr>
            <a:lstStyle/>
            <a:p>
              <a:r>
                <a:rPr lang="en-US" sz="1500"/>
                <a:t>O</a:t>
              </a:r>
              <a:endParaRPr lang="en-US" sz="2400">
                <a:latin typeface="Times New Roman" pitchFamily="18" charset="0"/>
              </a:endParaRPr>
            </a:p>
          </p:txBody>
        </p:sp>
        <p:sp>
          <p:nvSpPr>
            <p:cNvPr id="10285" name="Rectangle 69"/>
            <p:cNvSpPr>
              <a:spLocks noChangeArrowheads="1"/>
            </p:cNvSpPr>
            <p:nvPr/>
          </p:nvSpPr>
          <p:spPr bwMode="auto">
            <a:xfrm>
              <a:off x="4675" y="3319"/>
              <a:ext cx="87" cy="144"/>
            </a:xfrm>
            <a:prstGeom prst="rect">
              <a:avLst/>
            </a:prstGeom>
            <a:noFill/>
            <a:ln w="9525">
              <a:noFill/>
              <a:miter lim="800000"/>
              <a:headEnd/>
              <a:tailEnd/>
            </a:ln>
          </p:spPr>
          <p:txBody>
            <a:bodyPr wrap="none" lIns="0" tIns="0" rIns="0" bIns="0">
              <a:spAutoFit/>
            </a:bodyPr>
            <a:lstStyle/>
            <a:p>
              <a:r>
                <a:rPr lang="en-US" sz="1500"/>
                <a:t>H</a:t>
              </a:r>
              <a:endParaRPr lang="en-US" sz="2400">
                <a:latin typeface="Times New Roman" pitchFamily="18" charset="0"/>
              </a:endParaRPr>
            </a:p>
          </p:txBody>
        </p:sp>
        <p:sp>
          <p:nvSpPr>
            <p:cNvPr id="10286" name="Line 70"/>
            <p:cNvSpPr>
              <a:spLocks noChangeShapeType="1"/>
            </p:cNvSpPr>
            <p:nvPr/>
          </p:nvSpPr>
          <p:spPr bwMode="auto">
            <a:xfrm>
              <a:off x="5160" y="3379"/>
              <a:ext cx="32" cy="1"/>
            </a:xfrm>
            <a:prstGeom prst="line">
              <a:avLst/>
            </a:prstGeom>
            <a:noFill/>
            <a:ln w="38100">
              <a:solidFill>
                <a:schemeClr val="tx1"/>
              </a:solidFill>
              <a:round/>
              <a:headEnd/>
              <a:tailEnd/>
            </a:ln>
          </p:spPr>
          <p:txBody>
            <a:bodyPr/>
            <a:lstStyle/>
            <a:p>
              <a:endParaRPr lang="en-US"/>
            </a:p>
          </p:txBody>
        </p:sp>
        <p:sp>
          <p:nvSpPr>
            <p:cNvPr id="10287" name="Line 71"/>
            <p:cNvSpPr>
              <a:spLocks noChangeShapeType="1"/>
            </p:cNvSpPr>
            <p:nvPr/>
          </p:nvSpPr>
          <p:spPr bwMode="auto">
            <a:xfrm>
              <a:off x="5096" y="3379"/>
              <a:ext cx="33" cy="1"/>
            </a:xfrm>
            <a:prstGeom prst="line">
              <a:avLst/>
            </a:prstGeom>
            <a:noFill/>
            <a:ln w="38100">
              <a:solidFill>
                <a:schemeClr val="tx1"/>
              </a:solidFill>
              <a:round/>
              <a:headEnd/>
              <a:tailEnd/>
            </a:ln>
          </p:spPr>
          <p:txBody>
            <a:bodyPr/>
            <a:lstStyle/>
            <a:p>
              <a:endParaRPr lang="en-US"/>
            </a:p>
          </p:txBody>
        </p:sp>
        <p:sp>
          <p:nvSpPr>
            <p:cNvPr id="10288" name="Line 72"/>
            <p:cNvSpPr>
              <a:spLocks noChangeShapeType="1"/>
            </p:cNvSpPr>
            <p:nvPr/>
          </p:nvSpPr>
          <p:spPr bwMode="auto">
            <a:xfrm>
              <a:off x="5032" y="3379"/>
              <a:ext cx="32" cy="1"/>
            </a:xfrm>
            <a:prstGeom prst="line">
              <a:avLst/>
            </a:prstGeom>
            <a:noFill/>
            <a:ln w="38100">
              <a:solidFill>
                <a:schemeClr val="tx1"/>
              </a:solidFill>
              <a:round/>
              <a:headEnd/>
              <a:tailEnd/>
            </a:ln>
          </p:spPr>
          <p:txBody>
            <a:bodyPr/>
            <a:lstStyle/>
            <a:p>
              <a:endParaRPr lang="en-US"/>
            </a:p>
          </p:txBody>
        </p:sp>
        <p:sp>
          <p:nvSpPr>
            <p:cNvPr id="10289" name="Line 73"/>
            <p:cNvSpPr>
              <a:spLocks noChangeShapeType="1"/>
            </p:cNvSpPr>
            <p:nvPr/>
          </p:nvSpPr>
          <p:spPr bwMode="auto">
            <a:xfrm>
              <a:off x="4968" y="3379"/>
              <a:ext cx="31" cy="1"/>
            </a:xfrm>
            <a:prstGeom prst="line">
              <a:avLst/>
            </a:prstGeom>
            <a:noFill/>
            <a:ln w="38100">
              <a:solidFill>
                <a:schemeClr val="tx1"/>
              </a:solidFill>
              <a:round/>
              <a:headEnd/>
              <a:tailEnd/>
            </a:ln>
          </p:spPr>
          <p:txBody>
            <a:bodyPr/>
            <a:lstStyle/>
            <a:p>
              <a:endParaRPr lang="en-US"/>
            </a:p>
          </p:txBody>
        </p:sp>
        <p:sp>
          <p:nvSpPr>
            <p:cNvPr id="10290" name="Line 74"/>
            <p:cNvSpPr>
              <a:spLocks noChangeShapeType="1"/>
            </p:cNvSpPr>
            <p:nvPr/>
          </p:nvSpPr>
          <p:spPr bwMode="auto">
            <a:xfrm>
              <a:off x="4903" y="3379"/>
              <a:ext cx="33" cy="1"/>
            </a:xfrm>
            <a:prstGeom prst="line">
              <a:avLst/>
            </a:prstGeom>
            <a:noFill/>
            <a:ln w="38100">
              <a:solidFill>
                <a:schemeClr val="tx1"/>
              </a:solidFill>
              <a:round/>
              <a:headEnd/>
              <a:tailEnd/>
            </a:ln>
          </p:spPr>
          <p:txBody>
            <a:bodyPr/>
            <a:lstStyle/>
            <a:p>
              <a:endParaRPr lang="en-US"/>
            </a:p>
          </p:txBody>
        </p:sp>
        <p:sp>
          <p:nvSpPr>
            <p:cNvPr id="10291" name="Line 75"/>
            <p:cNvSpPr>
              <a:spLocks noChangeShapeType="1"/>
            </p:cNvSpPr>
            <p:nvPr/>
          </p:nvSpPr>
          <p:spPr bwMode="auto">
            <a:xfrm>
              <a:off x="4839" y="3379"/>
              <a:ext cx="32" cy="1"/>
            </a:xfrm>
            <a:prstGeom prst="line">
              <a:avLst/>
            </a:prstGeom>
            <a:noFill/>
            <a:ln w="38100">
              <a:solidFill>
                <a:schemeClr val="tx1"/>
              </a:solidFill>
              <a:round/>
              <a:headEnd/>
              <a:tailEnd/>
            </a:ln>
          </p:spPr>
          <p:txBody>
            <a:bodyPr/>
            <a:lstStyle/>
            <a:p>
              <a:endParaRPr lang="en-US"/>
            </a:p>
          </p:txBody>
        </p:sp>
        <p:sp>
          <p:nvSpPr>
            <p:cNvPr id="10292" name="Line 76"/>
            <p:cNvSpPr>
              <a:spLocks noChangeShapeType="1"/>
            </p:cNvSpPr>
            <p:nvPr/>
          </p:nvSpPr>
          <p:spPr bwMode="auto">
            <a:xfrm>
              <a:off x="4775" y="3379"/>
              <a:ext cx="33" cy="1"/>
            </a:xfrm>
            <a:prstGeom prst="line">
              <a:avLst/>
            </a:prstGeom>
            <a:noFill/>
            <a:ln w="38100">
              <a:solidFill>
                <a:schemeClr val="tx1"/>
              </a:solidFill>
              <a:round/>
              <a:headEnd/>
              <a:tailEnd/>
            </a:ln>
          </p:spPr>
          <p:txBody>
            <a:bodyPr/>
            <a:lstStyle/>
            <a:p>
              <a:endParaRPr lang="en-US"/>
            </a:p>
          </p:txBody>
        </p:sp>
        <p:sp>
          <p:nvSpPr>
            <p:cNvPr id="10293" name="Rectangle 77"/>
            <p:cNvSpPr>
              <a:spLocks noChangeArrowheads="1"/>
            </p:cNvSpPr>
            <p:nvPr/>
          </p:nvSpPr>
          <p:spPr bwMode="auto">
            <a:xfrm>
              <a:off x="5570" y="3319"/>
              <a:ext cx="93" cy="144"/>
            </a:xfrm>
            <a:prstGeom prst="rect">
              <a:avLst/>
            </a:prstGeom>
            <a:noFill/>
            <a:ln w="9525">
              <a:noFill/>
              <a:miter lim="800000"/>
              <a:headEnd/>
              <a:tailEnd/>
            </a:ln>
          </p:spPr>
          <p:txBody>
            <a:bodyPr wrap="none" lIns="0" tIns="0" rIns="0" bIns="0">
              <a:spAutoFit/>
            </a:bodyPr>
            <a:lstStyle/>
            <a:p>
              <a:r>
                <a:rPr lang="en-US" sz="1500"/>
                <a:t>O</a:t>
              </a:r>
              <a:endParaRPr lang="en-US" sz="2400">
                <a:latin typeface="Times New Roman" pitchFamily="18" charset="0"/>
              </a:endParaRPr>
            </a:p>
          </p:txBody>
        </p:sp>
        <p:sp>
          <p:nvSpPr>
            <p:cNvPr id="10294" name="Line 78"/>
            <p:cNvSpPr>
              <a:spLocks noChangeShapeType="1"/>
            </p:cNvSpPr>
            <p:nvPr/>
          </p:nvSpPr>
          <p:spPr bwMode="auto">
            <a:xfrm>
              <a:off x="5322" y="3358"/>
              <a:ext cx="230" cy="1"/>
            </a:xfrm>
            <a:prstGeom prst="line">
              <a:avLst/>
            </a:prstGeom>
            <a:noFill/>
            <a:ln w="38100">
              <a:solidFill>
                <a:schemeClr val="tx1"/>
              </a:solidFill>
              <a:round/>
              <a:headEnd/>
              <a:tailEnd/>
            </a:ln>
          </p:spPr>
          <p:txBody>
            <a:bodyPr/>
            <a:lstStyle/>
            <a:p>
              <a:endParaRPr lang="en-US"/>
            </a:p>
          </p:txBody>
        </p:sp>
        <p:sp>
          <p:nvSpPr>
            <p:cNvPr id="10295" name="Line 79"/>
            <p:cNvSpPr>
              <a:spLocks noChangeShapeType="1"/>
            </p:cNvSpPr>
            <p:nvPr/>
          </p:nvSpPr>
          <p:spPr bwMode="auto">
            <a:xfrm>
              <a:off x="5322" y="3401"/>
              <a:ext cx="230" cy="1"/>
            </a:xfrm>
            <a:prstGeom prst="line">
              <a:avLst/>
            </a:prstGeom>
            <a:noFill/>
            <a:ln w="38100">
              <a:solidFill>
                <a:schemeClr val="tx1"/>
              </a:solidFill>
              <a:round/>
              <a:headEnd/>
              <a:tailEnd/>
            </a:ln>
          </p:spPr>
          <p:txBody>
            <a:bodyPr/>
            <a:lstStyle/>
            <a:p>
              <a:endParaRPr lang="en-US"/>
            </a:p>
          </p:txBody>
        </p:sp>
        <p:sp>
          <p:nvSpPr>
            <p:cNvPr id="10296" name="Rectangle 80"/>
            <p:cNvSpPr>
              <a:spLocks noChangeArrowheads="1"/>
            </p:cNvSpPr>
            <p:nvPr/>
          </p:nvSpPr>
          <p:spPr bwMode="auto">
            <a:xfrm>
              <a:off x="4662" y="3116"/>
              <a:ext cx="71" cy="173"/>
            </a:xfrm>
            <a:prstGeom prst="rect">
              <a:avLst/>
            </a:prstGeom>
            <a:noFill/>
            <a:ln w="9525">
              <a:noFill/>
              <a:miter lim="800000"/>
              <a:headEnd/>
              <a:tailEnd/>
            </a:ln>
          </p:spPr>
          <p:txBody>
            <a:bodyPr wrap="none" lIns="0" tIns="0" rIns="0" bIns="0">
              <a:spAutoFit/>
            </a:bodyPr>
            <a:lstStyle/>
            <a:p>
              <a:r>
                <a:rPr lang="en-US">
                  <a:latin typeface="Symbol" pitchFamily="18" charset="2"/>
                </a:rPr>
                <a:t>d</a:t>
              </a:r>
              <a:endParaRPr lang="en-US" sz="2400">
                <a:latin typeface="Times New Roman" pitchFamily="18" charset="0"/>
              </a:endParaRPr>
            </a:p>
          </p:txBody>
        </p:sp>
        <p:sp>
          <p:nvSpPr>
            <p:cNvPr id="10297" name="Rectangle 81"/>
            <p:cNvSpPr>
              <a:spLocks noChangeArrowheads="1"/>
            </p:cNvSpPr>
            <p:nvPr/>
          </p:nvSpPr>
          <p:spPr bwMode="auto">
            <a:xfrm>
              <a:off x="4733" y="3116"/>
              <a:ext cx="79" cy="173"/>
            </a:xfrm>
            <a:prstGeom prst="rect">
              <a:avLst/>
            </a:prstGeom>
            <a:noFill/>
            <a:ln w="9525">
              <a:noFill/>
              <a:miter lim="800000"/>
              <a:headEnd/>
              <a:tailEnd/>
            </a:ln>
          </p:spPr>
          <p:txBody>
            <a:bodyPr wrap="none" lIns="0" tIns="0" rIns="0" bIns="0">
              <a:spAutoFit/>
            </a:bodyPr>
            <a:lstStyle/>
            <a:p>
              <a:r>
                <a:rPr lang="en-US">
                  <a:latin typeface="Symbol" pitchFamily="18" charset="2"/>
                </a:rPr>
                <a:t>+</a:t>
              </a:r>
              <a:endParaRPr lang="en-US" sz="2400">
                <a:latin typeface="Times New Roman" pitchFamily="18" charset="0"/>
              </a:endParaRPr>
            </a:p>
          </p:txBody>
        </p:sp>
        <p:sp>
          <p:nvSpPr>
            <p:cNvPr id="10298" name="Rectangle 82"/>
            <p:cNvSpPr>
              <a:spLocks noChangeArrowheads="1"/>
            </p:cNvSpPr>
            <p:nvPr/>
          </p:nvSpPr>
          <p:spPr bwMode="auto">
            <a:xfrm>
              <a:off x="5221" y="3090"/>
              <a:ext cx="71" cy="173"/>
            </a:xfrm>
            <a:prstGeom prst="rect">
              <a:avLst/>
            </a:prstGeom>
            <a:noFill/>
            <a:ln w="9525">
              <a:noFill/>
              <a:miter lim="800000"/>
              <a:headEnd/>
              <a:tailEnd/>
            </a:ln>
          </p:spPr>
          <p:txBody>
            <a:bodyPr wrap="none" lIns="0" tIns="0" rIns="0" bIns="0">
              <a:spAutoFit/>
            </a:bodyPr>
            <a:lstStyle/>
            <a:p>
              <a:r>
                <a:rPr lang="en-US">
                  <a:latin typeface="Symbol" pitchFamily="18" charset="2"/>
                </a:rPr>
                <a:t>d</a:t>
              </a:r>
              <a:endParaRPr lang="en-US" sz="2400">
                <a:latin typeface="Times New Roman" pitchFamily="18" charset="0"/>
              </a:endParaRPr>
            </a:p>
          </p:txBody>
        </p:sp>
        <p:sp>
          <p:nvSpPr>
            <p:cNvPr id="10299" name="Rectangle 83"/>
            <p:cNvSpPr>
              <a:spLocks noChangeArrowheads="1"/>
            </p:cNvSpPr>
            <p:nvPr/>
          </p:nvSpPr>
          <p:spPr bwMode="auto">
            <a:xfrm>
              <a:off x="5290" y="3090"/>
              <a:ext cx="79" cy="173"/>
            </a:xfrm>
            <a:prstGeom prst="rect">
              <a:avLst/>
            </a:prstGeom>
            <a:noFill/>
            <a:ln w="9525">
              <a:noFill/>
              <a:miter lim="800000"/>
              <a:headEnd/>
              <a:tailEnd/>
            </a:ln>
          </p:spPr>
          <p:txBody>
            <a:bodyPr wrap="none" lIns="0" tIns="0" rIns="0" bIns="0">
              <a:spAutoFit/>
            </a:bodyPr>
            <a:lstStyle/>
            <a:p>
              <a:r>
                <a:rPr lang="en-US">
                  <a:latin typeface="Symbol" pitchFamily="18" charset="2"/>
                </a:rPr>
                <a:t>-</a:t>
              </a:r>
              <a:endParaRPr lang="en-US" sz="2400">
                <a:latin typeface="Times New Roman" pitchFamily="18" charset="0"/>
              </a:endParaRPr>
            </a:p>
          </p:txBody>
        </p:sp>
        <p:sp>
          <p:nvSpPr>
            <p:cNvPr id="10300" name="Rectangle 84"/>
            <p:cNvSpPr>
              <a:spLocks noChangeArrowheads="1"/>
            </p:cNvSpPr>
            <p:nvPr/>
          </p:nvSpPr>
          <p:spPr bwMode="auto">
            <a:xfrm>
              <a:off x="4320" y="3319"/>
              <a:ext cx="73" cy="144"/>
            </a:xfrm>
            <a:prstGeom prst="rect">
              <a:avLst/>
            </a:prstGeom>
            <a:noFill/>
            <a:ln w="9525">
              <a:noFill/>
              <a:miter lim="800000"/>
              <a:headEnd/>
              <a:tailEnd/>
            </a:ln>
          </p:spPr>
          <p:txBody>
            <a:bodyPr wrap="none" lIns="0" tIns="0" rIns="0" bIns="0">
              <a:spAutoFit/>
            </a:bodyPr>
            <a:lstStyle/>
            <a:p>
              <a:r>
                <a:rPr lang="en-US" sz="1500"/>
                <a:t>F</a:t>
              </a:r>
              <a:endParaRPr lang="en-US" sz="2400">
                <a:latin typeface="Times New Roman" pitchFamily="18" charset="0"/>
              </a:endParaRPr>
            </a:p>
          </p:txBody>
        </p:sp>
        <p:sp>
          <p:nvSpPr>
            <p:cNvPr id="10301" name="Line 85"/>
            <p:cNvSpPr>
              <a:spLocks noChangeShapeType="1"/>
            </p:cNvSpPr>
            <p:nvPr/>
          </p:nvSpPr>
          <p:spPr bwMode="auto">
            <a:xfrm flipH="1">
              <a:off x="4402" y="3379"/>
              <a:ext cx="259" cy="1"/>
            </a:xfrm>
            <a:prstGeom prst="line">
              <a:avLst/>
            </a:prstGeom>
            <a:noFill/>
            <a:ln w="38100">
              <a:solidFill>
                <a:schemeClr val="tx1"/>
              </a:solidFill>
              <a:round/>
              <a:headEnd/>
              <a:tailEnd/>
            </a:ln>
          </p:spPr>
          <p:txBody>
            <a:bodyPr/>
            <a:lstStyle/>
            <a:p>
              <a:endParaRPr lang="en-US"/>
            </a:p>
          </p:txBody>
        </p:sp>
      </p:grpSp>
      <p:sp>
        <p:nvSpPr>
          <p:cNvPr id="10263" name="AutoShape 87"/>
          <p:cNvSpPr>
            <a:spLocks noChangeAspect="1" noChangeArrowheads="1" noTextEdit="1"/>
          </p:cNvSpPr>
          <p:nvPr/>
        </p:nvSpPr>
        <p:spPr bwMode="auto">
          <a:xfrm>
            <a:off x="6400800" y="6172200"/>
            <a:ext cx="2362200" cy="581025"/>
          </a:xfrm>
          <a:prstGeom prst="rect">
            <a:avLst/>
          </a:prstGeom>
          <a:noFill/>
          <a:ln w="9525">
            <a:noFill/>
            <a:miter lim="800000"/>
            <a:headEnd/>
            <a:tailEnd/>
          </a:ln>
        </p:spPr>
        <p:txBody>
          <a:bodyPr/>
          <a:lstStyle/>
          <a:p>
            <a:endParaRPr lang="en-US"/>
          </a:p>
        </p:txBody>
      </p:sp>
      <p:sp>
        <p:nvSpPr>
          <p:cNvPr id="10264" name="Rectangle 89"/>
          <p:cNvSpPr>
            <a:spLocks noChangeArrowheads="1"/>
          </p:cNvSpPr>
          <p:nvPr/>
        </p:nvSpPr>
        <p:spPr bwMode="auto">
          <a:xfrm>
            <a:off x="7970838" y="6518275"/>
            <a:ext cx="168275" cy="258763"/>
          </a:xfrm>
          <a:prstGeom prst="rect">
            <a:avLst/>
          </a:prstGeom>
          <a:noFill/>
          <a:ln w="9525">
            <a:noFill/>
            <a:miter lim="800000"/>
            <a:headEnd/>
            <a:tailEnd/>
          </a:ln>
        </p:spPr>
        <p:txBody>
          <a:bodyPr wrap="none" lIns="0" tIns="0" rIns="0" bIns="0">
            <a:spAutoFit/>
          </a:bodyPr>
          <a:lstStyle/>
          <a:p>
            <a:r>
              <a:rPr lang="en-US" sz="1700"/>
              <a:t>O</a:t>
            </a:r>
            <a:endParaRPr lang="en-US" sz="2400">
              <a:latin typeface="Times New Roman" pitchFamily="18" charset="0"/>
            </a:endParaRPr>
          </a:p>
        </p:txBody>
      </p:sp>
      <p:sp>
        <p:nvSpPr>
          <p:cNvPr id="10265" name="Rectangle 90"/>
          <p:cNvSpPr>
            <a:spLocks noChangeArrowheads="1"/>
          </p:cNvSpPr>
          <p:nvPr/>
        </p:nvSpPr>
        <p:spPr bwMode="auto">
          <a:xfrm>
            <a:off x="7029450" y="6518275"/>
            <a:ext cx="168275" cy="258763"/>
          </a:xfrm>
          <a:prstGeom prst="rect">
            <a:avLst/>
          </a:prstGeom>
          <a:noFill/>
          <a:ln w="9525">
            <a:noFill/>
            <a:miter lim="800000"/>
            <a:headEnd/>
            <a:tailEnd/>
          </a:ln>
        </p:spPr>
        <p:txBody>
          <a:bodyPr wrap="none" lIns="0" tIns="0" rIns="0" bIns="0">
            <a:spAutoFit/>
          </a:bodyPr>
          <a:lstStyle/>
          <a:p>
            <a:r>
              <a:rPr lang="en-US" sz="1700"/>
              <a:t>O</a:t>
            </a:r>
            <a:endParaRPr lang="en-US" sz="2400">
              <a:latin typeface="Times New Roman" pitchFamily="18" charset="0"/>
            </a:endParaRPr>
          </a:p>
        </p:txBody>
      </p:sp>
      <p:sp>
        <p:nvSpPr>
          <p:cNvPr id="10266" name="Line 91"/>
          <p:cNvSpPr>
            <a:spLocks noChangeShapeType="1"/>
          </p:cNvSpPr>
          <p:nvPr/>
        </p:nvSpPr>
        <p:spPr bwMode="auto">
          <a:xfrm>
            <a:off x="7883525" y="6624638"/>
            <a:ext cx="55563" cy="1587"/>
          </a:xfrm>
          <a:prstGeom prst="line">
            <a:avLst/>
          </a:prstGeom>
          <a:noFill/>
          <a:ln w="38100">
            <a:solidFill>
              <a:schemeClr val="tx1"/>
            </a:solidFill>
            <a:round/>
            <a:headEnd/>
            <a:tailEnd/>
          </a:ln>
        </p:spPr>
        <p:txBody>
          <a:bodyPr/>
          <a:lstStyle/>
          <a:p>
            <a:endParaRPr lang="en-US"/>
          </a:p>
        </p:txBody>
      </p:sp>
      <p:sp>
        <p:nvSpPr>
          <p:cNvPr id="10267" name="Line 92"/>
          <p:cNvSpPr>
            <a:spLocks noChangeShapeType="1"/>
          </p:cNvSpPr>
          <p:nvPr/>
        </p:nvSpPr>
        <p:spPr bwMode="auto">
          <a:xfrm>
            <a:off x="7772400" y="6624638"/>
            <a:ext cx="55563" cy="1587"/>
          </a:xfrm>
          <a:prstGeom prst="line">
            <a:avLst/>
          </a:prstGeom>
          <a:noFill/>
          <a:ln w="38100">
            <a:solidFill>
              <a:schemeClr val="tx1"/>
            </a:solidFill>
            <a:round/>
            <a:headEnd/>
            <a:tailEnd/>
          </a:ln>
        </p:spPr>
        <p:txBody>
          <a:bodyPr/>
          <a:lstStyle/>
          <a:p>
            <a:endParaRPr lang="en-US"/>
          </a:p>
        </p:txBody>
      </p:sp>
      <p:sp>
        <p:nvSpPr>
          <p:cNvPr id="10268" name="Line 93"/>
          <p:cNvSpPr>
            <a:spLocks noChangeShapeType="1"/>
          </p:cNvSpPr>
          <p:nvPr/>
        </p:nvSpPr>
        <p:spPr bwMode="auto">
          <a:xfrm>
            <a:off x="7662863" y="6624638"/>
            <a:ext cx="57150" cy="1587"/>
          </a:xfrm>
          <a:prstGeom prst="line">
            <a:avLst/>
          </a:prstGeom>
          <a:noFill/>
          <a:ln w="38100">
            <a:solidFill>
              <a:schemeClr val="tx1"/>
            </a:solidFill>
            <a:round/>
            <a:headEnd/>
            <a:tailEnd/>
          </a:ln>
        </p:spPr>
        <p:txBody>
          <a:bodyPr/>
          <a:lstStyle/>
          <a:p>
            <a:endParaRPr lang="en-US"/>
          </a:p>
        </p:txBody>
      </p:sp>
      <p:sp>
        <p:nvSpPr>
          <p:cNvPr id="10269" name="Line 94"/>
          <p:cNvSpPr>
            <a:spLocks noChangeShapeType="1"/>
          </p:cNvSpPr>
          <p:nvPr/>
        </p:nvSpPr>
        <p:spPr bwMode="auto">
          <a:xfrm>
            <a:off x="7551738" y="6624638"/>
            <a:ext cx="57150" cy="1587"/>
          </a:xfrm>
          <a:prstGeom prst="line">
            <a:avLst/>
          </a:prstGeom>
          <a:noFill/>
          <a:ln w="38100">
            <a:solidFill>
              <a:schemeClr val="tx1"/>
            </a:solidFill>
            <a:round/>
            <a:headEnd/>
            <a:tailEnd/>
          </a:ln>
        </p:spPr>
        <p:txBody>
          <a:bodyPr/>
          <a:lstStyle/>
          <a:p>
            <a:endParaRPr lang="en-US"/>
          </a:p>
        </p:txBody>
      </p:sp>
      <p:sp>
        <p:nvSpPr>
          <p:cNvPr id="10270" name="Line 95"/>
          <p:cNvSpPr>
            <a:spLocks noChangeShapeType="1"/>
          </p:cNvSpPr>
          <p:nvPr/>
        </p:nvSpPr>
        <p:spPr bwMode="auto">
          <a:xfrm>
            <a:off x="7440613" y="6624638"/>
            <a:ext cx="26987" cy="0"/>
          </a:xfrm>
          <a:prstGeom prst="line">
            <a:avLst/>
          </a:prstGeom>
          <a:noFill/>
          <a:ln w="38100">
            <a:solidFill>
              <a:schemeClr val="tx1"/>
            </a:solidFill>
            <a:round/>
            <a:headEnd/>
            <a:tailEnd/>
          </a:ln>
        </p:spPr>
        <p:txBody>
          <a:bodyPr/>
          <a:lstStyle/>
          <a:p>
            <a:endParaRPr lang="en-US"/>
          </a:p>
        </p:txBody>
      </p:sp>
      <p:sp>
        <p:nvSpPr>
          <p:cNvPr id="10271" name="Line 96"/>
          <p:cNvSpPr>
            <a:spLocks noChangeShapeType="1"/>
          </p:cNvSpPr>
          <p:nvPr/>
        </p:nvSpPr>
        <p:spPr bwMode="auto">
          <a:xfrm>
            <a:off x="7331075" y="6624638"/>
            <a:ext cx="57150" cy="1587"/>
          </a:xfrm>
          <a:prstGeom prst="line">
            <a:avLst/>
          </a:prstGeom>
          <a:noFill/>
          <a:ln w="38100">
            <a:solidFill>
              <a:schemeClr val="tx1"/>
            </a:solidFill>
            <a:round/>
            <a:headEnd/>
            <a:tailEnd/>
          </a:ln>
        </p:spPr>
        <p:txBody>
          <a:bodyPr/>
          <a:lstStyle/>
          <a:p>
            <a:endParaRPr lang="en-US"/>
          </a:p>
        </p:txBody>
      </p:sp>
      <p:sp>
        <p:nvSpPr>
          <p:cNvPr id="10272" name="Line 97"/>
          <p:cNvSpPr>
            <a:spLocks noChangeShapeType="1"/>
          </p:cNvSpPr>
          <p:nvPr/>
        </p:nvSpPr>
        <p:spPr bwMode="auto">
          <a:xfrm>
            <a:off x="7223125" y="6624638"/>
            <a:ext cx="53975" cy="1587"/>
          </a:xfrm>
          <a:prstGeom prst="line">
            <a:avLst/>
          </a:prstGeom>
          <a:noFill/>
          <a:ln w="38100">
            <a:solidFill>
              <a:schemeClr val="tx1"/>
            </a:solidFill>
            <a:round/>
            <a:headEnd/>
            <a:tailEnd/>
          </a:ln>
        </p:spPr>
        <p:txBody>
          <a:bodyPr/>
          <a:lstStyle/>
          <a:p>
            <a:endParaRPr lang="en-US"/>
          </a:p>
        </p:txBody>
      </p:sp>
      <p:sp>
        <p:nvSpPr>
          <p:cNvPr id="10273" name="Rectangle 98"/>
          <p:cNvSpPr>
            <a:spLocks noChangeArrowheads="1"/>
          </p:cNvSpPr>
          <p:nvPr/>
        </p:nvSpPr>
        <p:spPr bwMode="auto">
          <a:xfrm>
            <a:off x="8599488" y="6518275"/>
            <a:ext cx="168275" cy="258763"/>
          </a:xfrm>
          <a:prstGeom prst="rect">
            <a:avLst/>
          </a:prstGeom>
          <a:noFill/>
          <a:ln w="9525">
            <a:noFill/>
            <a:miter lim="800000"/>
            <a:headEnd/>
            <a:tailEnd/>
          </a:ln>
        </p:spPr>
        <p:txBody>
          <a:bodyPr wrap="none" lIns="0" tIns="0" rIns="0" bIns="0">
            <a:spAutoFit/>
          </a:bodyPr>
          <a:lstStyle/>
          <a:p>
            <a:r>
              <a:rPr lang="en-US" sz="1700"/>
              <a:t>O</a:t>
            </a:r>
            <a:endParaRPr lang="en-US" sz="2400">
              <a:latin typeface="Times New Roman" pitchFamily="18" charset="0"/>
            </a:endParaRPr>
          </a:p>
        </p:txBody>
      </p:sp>
      <p:sp>
        <p:nvSpPr>
          <p:cNvPr id="10274" name="Line 99"/>
          <p:cNvSpPr>
            <a:spLocks noChangeShapeType="1"/>
          </p:cNvSpPr>
          <p:nvPr/>
        </p:nvSpPr>
        <p:spPr bwMode="auto">
          <a:xfrm>
            <a:off x="8164513" y="6586538"/>
            <a:ext cx="403225" cy="1587"/>
          </a:xfrm>
          <a:prstGeom prst="line">
            <a:avLst/>
          </a:prstGeom>
          <a:noFill/>
          <a:ln w="38100">
            <a:solidFill>
              <a:schemeClr val="tx1"/>
            </a:solidFill>
            <a:round/>
            <a:headEnd/>
            <a:tailEnd/>
          </a:ln>
        </p:spPr>
        <p:txBody>
          <a:bodyPr/>
          <a:lstStyle/>
          <a:p>
            <a:endParaRPr lang="en-US"/>
          </a:p>
        </p:txBody>
      </p:sp>
      <p:sp>
        <p:nvSpPr>
          <p:cNvPr id="10275" name="Line 100"/>
          <p:cNvSpPr>
            <a:spLocks noChangeShapeType="1"/>
          </p:cNvSpPr>
          <p:nvPr/>
        </p:nvSpPr>
        <p:spPr bwMode="auto">
          <a:xfrm>
            <a:off x="8164513" y="6662738"/>
            <a:ext cx="403225" cy="1587"/>
          </a:xfrm>
          <a:prstGeom prst="line">
            <a:avLst/>
          </a:prstGeom>
          <a:noFill/>
          <a:ln w="38100">
            <a:solidFill>
              <a:schemeClr val="tx1"/>
            </a:solidFill>
            <a:round/>
            <a:headEnd/>
            <a:tailEnd/>
          </a:ln>
        </p:spPr>
        <p:txBody>
          <a:bodyPr/>
          <a:lstStyle/>
          <a:p>
            <a:endParaRPr lang="en-US"/>
          </a:p>
        </p:txBody>
      </p:sp>
      <p:sp>
        <p:nvSpPr>
          <p:cNvPr id="10276" name="Rectangle 101"/>
          <p:cNvSpPr>
            <a:spLocks noChangeArrowheads="1"/>
          </p:cNvSpPr>
          <p:nvPr/>
        </p:nvSpPr>
        <p:spPr bwMode="auto">
          <a:xfrm>
            <a:off x="7013575" y="6165850"/>
            <a:ext cx="125413" cy="304800"/>
          </a:xfrm>
          <a:prstGeom prst="rect">
            <a:avLst/>
          </a:prstGeom>
          <a:noFill/>
          <a:ln w="9525">
            <a:noFill/>
            <a:miter lim="800000"/>
            <a:headEnd/>
            <a:tailEnd/>
          </a:ln>
        </p:spPr>
        <p:txBody>
          <a:bodyPr wrap="none" lIns="0" tIns="0" rIns="0" bIns="0">
            <a:spAutoFit/>
          </a:bodyPr>
          <a:lstStyle/>
          <a:p>
            <a:r>
              <a:rPr lang="en-US" sz="2000">
                <a:latin typeface="Symbol" pitchFamily="18" charset="2"/>
              </a:rPr>
              <a:t>d</a:t>
            </a:r>
            <a:endParaRPr lang="en-US" sz="2400">
              <a:latin typeface="Times New Roman" pitchFamily="18" charset="0"/>
            </a:endParaRPr>
          </a:p>
        </p:txBody>
      </p:sp>
      <p:sp>
        <p:nvSpPr>
          <p:cNvPr id="10277" name="Rectangle 102"/>
          <p:cNvSpPr>
            <a:spLocks noChangeArrowheads="1"/>
          </p:cNvSpPr>
          <p:nvPr/>
        </p:nvSpPr>
        <p:spPr bwMode="auto">
          <a:xfrm>
            <a:off x="7137400" y="6165850"/>
            <a:ext cx="139700" cy="304800"/>
          </a:xfrm>
          <a:prstGeom prst="rect">
            <a:avLst/>
          </a:prstGeom>
          <a:noFill/>
          <a:ln w="9525">
            <a:noFill/>
            <a:miter lim="800000"/>
            <a:headEnd/>
            <a:tailEnd/>
          </a:ln>
        </p:spPr>
        <p:txBody>
          <a:bodyPr wrap="none" lIns="0" tIns="0" rIns="0" bIns="0">
            <a:spAutoFit/>
          </a:bodyPr>
          <a:lstStyle/>
          <a:p>
            <a:r>
              <a:rPr lang="en-US" sz="2000">
                <a:latin typeface="Symbol" pitchFamily="18" charset="2"/>
              </a:rPr>
              <a:t>+</a:t>
            </a:r>
            <a:endParaRPr lang="en-US" sz="2400">
              <a:latin typeface="Times New Roman" pitchFamily="18" charset="0"/>
            </a:endParaRPr>
          </a:p>
        </p:txBody>
      </p:sp>
      <p:sp>
        <p:nvSpPr>
          <p:cNvPr id="10278" name="Rectangle 103"/>
          <p:cNvSpPr>
            <a:spLocks noChangeArrowheads="1"/>
          </p:cNvSpPr>
          <p:nvPr/>
        </p:nvSpPr>
        <p:spPr bwMode="auto">
          <a:xfrm>
            <a:off x="7988300" y="6119813"/>
            <a:ext cx="125413" cy="304800"/>
          </a:xfrm>
          <a:prstGeom prst="rect">
            <a:avLst/>
          </a:prstGeom>
          <a:noFill/>
          <a:ln w="9525">
            <a:noFill/>
            <a:miter lim="800000"/>
            <a:headEnd/>
            <a:tailEnd/>
          </a:ln>
        </p:spPr>
        <p:txBody>
          <a:bodyPr wrap="none" lIns="0" tIns="0" rIns="0" bIns="0">
            <a:spAutoFit/>
          </a:bodyPr>
          <a:lstStyle/>
          <a:p>
            <a:r>
              <a:rPr lang="en-US" sz="2000">
                <a:latin typeface="Symbol" pitchFamily="18" charset="2"/>
              </a:rPr>
              <a:t>d</a:t>
            </a:r>
            <a:endParaRPr lang="en-US" sz="2400">
              <a:latin typeface="Times New Roman" pitchFamily="18" charset="0"/>
            </a:endParaRPr>
          </a:p>
        </p:txBody>
      </p:sp>
      <p:sp>
        <p:nvSpPr>
          <p:cNvPr id="10279" name="Rectangle 104"/>
          <p:cNvSpPr>
            <a:spLocks noChangeArrowheads="1"/>
          </p:cNvSpPr>
          <p:nvPr/>
        </p:nvSpPr>
        <p:spPr bwMode="auto">
          <a:xfrm>
            <a:off x="8108950" y="6119813"/>
            <a:ext cx="139700" cy="304800"/>
          </a:xfrm>
          <a:prstGeom prst="rect">
            <a:avLst/>
          </a:prstGeom>
          <a:noFill/>
          <a:ln w="9525">
            <a:noFill/>
            <a:miter lim="800000"/>
            <a:headEnd/>
            <a:tailEnd/>
          </a:ln>
        </p:spPr>
        <p:txBody>
          <a:bodyPr wrap="none" lIns="0" tIns="0" rIns="0" bIns="0">
            <a:spAutoFit/>
          </a:bodyPr>
          <a:lstStyle/>
          <a:p>
            <a:r>
              <a:rPr lang="en-US" sz="2000">
                <a:latin typeface="Symbol" pitchFamily="18" charset="2"/>
              </a:rPr>
              <a:t>-</a:t>
            </a:r>
            <a:endParaRPr lang="en-US" sz="2400">
              <a:latin typeface="Times New Roman" pitchFamily="18" charset="0"/>
            </a:endParaRPr>
          </a:p>
        </p:txBody>
      </p:sp>
      <p:sp>
        <p:nvSpPr>
          <p:cNvPr id="10280" name="Rectangle 105"/>
          <p:cNvSpPr>
            <a:spLocks noChangeArrowheads="1"/>
          </p:cNvSpPr>
          <p:nvPr/>
        </p:nvSpPr>
        <p:spPr bwMode="auto">
          <a:xfrm>
            <a:off x="6400800" y="6518275"/>
            <a:ext cx="168275" cy="258763"/>
          </a:xfrm>
          <a:prstGeom prst="rect">
            <a:avLst/>
          </a:prstGeom>
          <a:noFill/>
          <a:ln w="9525">
            <a:noFill/>
            <a:miter lim="800000"/>
            <a:headEnd/>
            <a:tailEnd/>
          </a:ln>
        </p:spPr>
        <p:txBody>
          <a:bodyPr wrap="none" lIns="0" tIns="0" rIns="0" bIns="0">
            <a:spAutoFit/>
          </a:bodyPr>
          <a:lstStyle/>
          <a:p>
            <a:r>
              <a:rPr lang="en-US" sz="1700"/>
              <a:t>O</a:t>
            </a:r>
            <a:endParaRPr lang="en-US" sz="2400">
              <a:latin typeface="Times New Roman" pitchFamily="18" charset="0"/>
            </a:endParaRPr>
          </a:p>
        </p:txBody>
      </p:sp>
      <p:sp>
        <p:nvSpPr>
          <p:cNvPr id="10281" name="Line 106"/>
          <p:cNvSpPr>
            <a:spLocks noChangeShapeType="1"/>
          </p:cNvSpPr>
          <p:nvPr/>
        </p:nvSpPr>
        <p:spPr bwMode="auto">
          <a:xfrm flipH="1">
            <a:off x="6594475" y="6662738"/>
            <a:ext cx="401638" cy="1587"/>
          </a:xfrm>
          <a:prstGeom prst="line">
            <a:avLst/>
          </a:prstGeom>
          <a:noFill/>
          <a:ln w="38100">
            <a:solidFill>
              <a:schemeClr val="tx1"/>
            </a:solidFill>
            <a:round/>
            <a:headEnd/>
            <a:tailEnd/>
          </a:ln>
        </p:spPr>
        <p:txBody>
          <a:bodyPr/>
          <a:lstStyle/>
          <a:p>
            <a:endParaRPr lang="en-US"/>
          </a:p>
        </p:txBody>
      </p:sp>
      <p:sp>
        <p:nvSpPr>
          <p:cNvPr id="10282" name="Line 107"/>
          <p:cNvSpPr>
            <a:spLocks noChangeShapeType="1"/>
          </p:cNvSpPr>
          <p:nvPr/>
        </p:nvSpPr>
        <p:spPr bwMode="auto">
          <a:xfrm flipH="1">
            <a:off x="6594475" y="6586538"/>
            <a:ext cx="401638" cy="1587"/>
          </a:xfrm>
          <a:prstGeom prst="line">
            <a:avLst/>
          </a:prstGeom>
          <a:noFill/>
          <a:ln w="38100">
            <a:solidFill>
              <a:schemeClr val="tx1"/>
            </a:solidFill>
            <a:round/>
            <a:headEnd/>
            <a:tailEnd/>
          </a:ln>
        </p:spPr>
        <p:txBody>
          <a:bodyPr/>
          <a:lstStyle/>
          <a:p>
            <a:endParaRPr lang="en-US"/>
          </a:p>
        </p:txBody>
      </p:sp>
    </p:spTree>
  </p:cSld>
  <p:clrMapOvr>
    <a:masterClrMapping/>
  </p:clrMapOvr>
  <p:transition>
    <p:blinds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609600" y="762000"/>
            <a:ext cx="7772400" cy="609600"/>
          </a:xfrm>
        </p:spPr>
        <p:txBody>
          <a:bodyPr/>
          <a:lstStyle/>
          <a:p>
            <a:pPr>
              <a:defRPr/>
            </a:pPr>
            <a:r>
              <a:rPr lang="en-US" sz="4000" smtClean="0"/>
              <a:t>Vapor Pressure</a:t>
            </a:r>
            <a:endParaRPr lang="en-US" b="0" smtClean="0"/>
          </a:p>
        </p:txBody>
      </p:sp>
      <p:sp>
        <p:nvSpPr>
          <p:cNvPr id="447491" name="Rectangle 3"/>
          <p:cNvSpPr>
            <a:spLocks noGrp="1" noChangeArrowheads="1"/>
          </p:cNvSpPr>
          <p:nvPr>
            <p:ph type="body" idx="1"/>
          </p:nvPr>
        </p:nvSpPr>
        <p:spPr>
          <a:xfrm>
            <a:off x="609600" y="1828800"/>
            <a:ext cx="8077200" cy="2514600"/>
          </a:xfrm>
        </p:spPr>
        <p:txBody>
          <a:bodyPr/>
          <a:lstStyle/>
          <a:p>
            <a:r>
              <a:rPr lang="en-US" sz="3600" smtClean="0"/>
              <a:t>The vapor pressure is the equilibrium pressure of the vapor above the liquid at a given temperature.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Effect transition="in" filter="wipe(up)">
                                      <p:cBhvr>
                                        <p:cTn id="7" dur="500"/>
                                        <p:tgtEl>
                                          <p:spTgt spid="447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66800" y="152400"/>
            <a:ext cx="7162800" cy="1143000"/>
          </a:xfrm>
        </p:spPr>
        <p:txBody>
          <a:bodyPr/>
          <a:lstStyle/>
          <a:p>
            <a:pPr>
              <a:defRPr/>
            </a:pPr>
            <a:r>
              <a:rPr lang="en-US" sz="4400" smtClean="0"/>
              <a:t>Vapor Pressure</a:t>
            </a:r>
            <a:endParaRPr lang="en-US" sz="3200" i="1" smtClean="0"/>
          </a:p>
        </p:txBody>
      </p:sp>
      <p:pic>
        <p:nvPicPr>
          <p:cNvPr id="74755" name="Picture 4" descr="KO13_18"/>
          <p:cNvPicPr>
            <a:picLocks noChangeAspect="1" noChangeArrowheads="1"/>
          </p:cNvPicPr>
          <p:nvPr/>
        </p:nvPicPr>
        <p:blipFill>
          <a:blip r:embed="rId3" cstate="print"/>
          <a:srcRect l="3535" t="19934" r="3535" b="9477"/>
          <a:stretch>
            <a:fillRect/>
          </a:stretch>
        </p:blipFill>
        <p:spPr bwMode="auto">
          <a:xfrm>
            <a:off x="1219200" y="1447800"/>
            <a:ext cx="7010400" cy="4114800"/>
          </a:xfrm>
          <a:prstGeom prst="rect">
            <a:avLst/>
          </a:prstGeom>
          <a:noFill/>
          <a:ln w="9525">
            <a:noFill/>
            <a:miter lim="800000"/>
            <a:headEnd/>
            <a:tailEnd/>
          </a:ln>
        </p:spPr>
      </p:pic>
      <p:sp>
        <p:nvSpPr>
          <p:cNvPr id="83973" name="Text Box 5"/>
          <p:cNvSpPr txBox="1">
            <a:spLocks noChangeArrowheads="1"/>
          </p:cNvSpPr>
          <p:nvPr/>
        </p:nvSpPr>
        <p:spPr bwMode="auto">
          <a:xfrm>
            <a:off x="3505200" y="5638800"/>
            <a:ext cx="2362200" cy="457200"/>
          </a:xfrm>
          <a:prstGeom prst="rect">
            <a:avLst/>
          </a:prstGeom>
          <a:noFill/>
          <a:ln w="12700">
            <a:noFill/>
            <a:miter lim="800000"/>
            <a:headEnd/>
            <a:tailEnd/>
          </a:ln>
          <a:effectLst/>
        </p:spPr>
        <p:txBody>
          <a:bodyPr>
            <a:spAutoFit/>
          </a:bodyPr>
          <a:lstStyle/>
          <a:p>
            <a:pPr>
              <a:spcBef>
                <a:spcPct val="50000"/>
              </a:spcBef>
              <a:defRPr/>
            </a:pPr>
            <a:r>
              <a:rPr lang="en-US" sz="2400">
                <a:effectLst>
                  <a:outerShdw blurRad="38100" dist="38100" dir="2700000" algn="tl">
                    <a:srgbClr val="FFFFFF"/>
                  </a:outerShdw>
                </a:effectLst>
              </a:rPr>
              <a:t>Figure 13.18</a:t>
            </a:r>
            <a:endParaRPr lang="en-US" sz="2800">
              <a:effectLst>
                <a:outerShdw blurRad="38100" dist="38100" dir="2700000" algn="tl">
                  <a:srgbClr val="FFFFFF"/>
                </a:outerShdw>
              </a:effectLst>
            </a:endParaRPr>
          </a:p>
        </p:txBody>
      </p:sp>
    </p:spTree>
  </p:cSld>
  <p:clrMapOvr>
    <a:masterClrMapping/>
  </p:clrMapOvr>
  <p:transition>
    <p:blinds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609600" y="685800"/>
            <a:ext cx="7772400" cy="609600"/>
          </a:xfrm>
        </p:spPr>
        <p:txBody>
          <a:bodyPr/>
          <a:lstStyle/>
          <a:p>
            <a:pPr>
              <a:defRPr/>
            </a:pPr>
            <a:r>
              <a:rPr lang="en-US" sz="4000" smtClean="0"/>
              <a:t>Vapor Pressure</a:t>
            </a:r>
            <a:endParaRPr lang="en-US" b="0" smtClean="0"/>
          </a:p>
        </p:txBody>
      </p:sp>
      <p:sp>
        <p:nvSpPr>
          <p:cNvPr id="483331" name="Rectangle 3"/>
          <p:cNvSpPr>
            <a:spLocks noGrp="1" noChangeArrowheads="1"/>
          </p:cNvSpPr>
          <p:nvPr>
            <p:ph type="body" idx="1"/>
          </p:nvPr>
        </p:nvSpPr>
        <p:spPr>
          <a:xfrm>
            <a:off x="685800" y="1676400"/>
            <a:ext cx="8077200" cy="3657600"/>
          </a:xfrm>
        </p:spPr>
        <p:txBody>
          <a:bodyPr/>
          <a:lstStyle/>
          <a:p>
            <a:pPr>
              <a:buFontTx/>
              <a:buNone/>
            </a:pPr>
            <a:r>
              <a:rPr lang="en-US" sz="3200" smtClean="0"/>
              <a:t>Compounds with higher vapor pressures are more volatile than those with lower vapor pressures.  </a:t>
            </a:r>
          </a:p>
          <a:p>
            <a:r>
              <a:rPr lang="en-US" sz="3200" smtClean="0"/>
              <a:t>The stronger the inter- molecular forces, the lower the vapor pressure.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Effect transition="in" filter="wipe(up)">
                                      <p:cBhvr>
                                        <p:cTn id="7" dur="500"/>
                                        <p:tgtEl>
                                          <p:spTgt spid="483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3331">
                                            <p:txEl>
                                              <p:pRg st="1" end="1"/>
                                            </p:txEl>
                                          </p:spTgt>
                                        </p:tgtEl>
                                        <p:attrNameLst>
                                          <p:attrName>style.visibility</p:attrName>
                                        </p:attrNameLst>
                                      </p:cBhvr>
                                      <p:to>
                                        <p:strVal val="visible"/>
                                      </p:to>
                                    </p:set>
                                    <p:animEffect transition="in" filter="wipe(up)">
                                      <p:cBhvr>
                                        <p:cTn id="12" dur="500"/>
                                        <p:tgtEl>
                                          <p:spTgt spid="483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050"/>
          <p:cNvSpPr>
            <a:spLocks noGrp="1" noChangeArrowheads="1"/>
          </p:cNvSpPr>
          <p:nvPr>
            <p:ph type="title"/>
          </p:nvPr>
        </p:nvSpPr>
        <p:spPr>
          <a:xfrm>
            <a:off x="1066800" y="152400"/>
            <a:ext cx="7162800" cy="1143000"/>
          </a:xfrm>
        </p:spPr>
        <p:txBody>
          <a:bodyPr/>
          <a:lstStyle/>
          <a:p>
            <a:pPr>
              <a:defRPr/>
            </a:pPr>
            <a:r>
              <a:rPr lang="en-US" sz="4400" smtClean="0"/>
              <a:t>Vapor Pressure</a:t>
            </a:r>
            <a:endParaRPr lang="en-US" sz="3200" i="1" smtClean="0"/>
          </a:p>
        </p:txBody>
      </p:sp>
      <p:sp>
        <p:nvSpPr>
          <p:cNvPr id="375812" name="Text Box 2052"/>
          <p:cNvSpPr txBox="1">
            <a:spLocks noChangeArrowheads="1"/>
          </p:cNvSpPr>
          <p:nvPr/>
        </p:nvSpPr>
        <p:spPr bwMode="auto">
          <a:xfrm>
            <a:off x="3505200" y="5943600"/>
            <a:ext cx="2362200" cy="457200"/>
          </a:xfrm>
          <a:prstGeom prst="rect">
            <a:avLst/>
          </a:prstGeom>
          <a:noFill/>
          <a:ln w="12700">
            <a:noFill/>
            <a:miter lim="800000"/>
            <a:headEnd/>
            <a:tailEnd/>
          </a:ln>
          <a:effectLst/>
        </p:spPr>
        <p:txBody>
          <a:bodyPr>
            <a:spAutoFit/>
          </a:bodyPr>
          <a:lstStyle/>
          <a:p>
            <a:pPr>
              <a:spcBef>
                <a:spcPct val="50000"/>
              </a:spcBef>
              <a:defRPr/>
            </a:pPr>
            <a:r>
              <a:rPr lang="en-US" sz="2400">
                <a:effectLst>
                  <a:outerShdw blurRad="38100" dist="38100" dir="2700000" algn="tl">
                    <a:srgbClr val="FFFFFF"/>
                  </a:outerShdw>
                </a:effectLst>
              </a:rPr>
              <a:t>Figure 13.19</a:t>
            </a:r>
            <a:endParaRPr lang="en-US" sz="2800">
              <a:effectLst>
                <a:outerShdw blurRad="38100" dist="38100" dir="2700000" algn="tl">
                  <a:srgbClr val="FFFFFF"/>
                </a:outerShdw>
              </a:effectLst>
            </a:endParaRPr>
          </a:p>
        </p:txBody>
      </p:sp>
      <p:pic>
        <p:nvPicPr>
          <p:cNvPr id="76804" name="Picture 2053" descr="KO13_19"/>
          <p:cNvPicPr>
            <a:picLocks noChangeAspect="1" noChangeArrowheads="1"/>
          </p:cNvPicPr>
          <p:nvPr/>
        </p:nvPicPr>
        <p:blipFill>
          <a:blip r:embed="rId3" cstate="print"/>
          <a:srcRect l="8586" t="19934" r="9596" b="9477"/>
          <a:stretch>
            <a:fillRect/>
          </a:stretch>
        </p:blipFill>
        <p:spPr bwMode="auto">
          <a:xfrm>
            <a:off x="1447800" y="1219200"/>
            <a:ext cx="6858000" cy="4572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1026"/>
          <p:cNvSpPr>
            <a:spLocks noGrp="1" noChangeArrowheads="1"/>
          </p:cNvSpPr>
          <p:nvPr>
            <p:ph type="title"/>
          </p:nvPr>
        </p:nvSpPr>
        <p:spPr>
          <a:xfrm>
            <a:off x="1066800" y="152400"/>
            <a:ext cx="7162800" cy="1143000"/>
          </a:xfrm>
        </p:spPr>
        <p:txBody>
          <a:bodyPr/>
          <a:lstStyle/>
          <a:p>
            <a:pPr>
              <a:defRPr/>
            </a:pPr>
            <a:r>
              <a:rPr lang="en-US" sz="4400" smtClean="0"/>
              <a:t>Vapor Pressure</a:t>
            </a:r>
            <a:endParaRPr lang="en-US" sz="3200" i="1" smtClean="0"/>
          </a:p>
        </p:txBody>
      </p:sp>
      <p:pic>
        <p:nvPicPr>
          <p:cNvPr id="373766" name="13M09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2667000" y="1219200"/>
            <a:ext cx="3840163" cy="5486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37376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73766"/>
                                        </p:tgtEl>
                                      </p:cBhvr>
                                    </p:cmd>
                                  </p:childTnLst>
                                </p:cTn>
                              </p:par>
                            </p:childTnLst>
                          </p:cTn>
                        </p:par>
                      </p:childTnLst>
                    </p:cTn>
                  </p:par>
                </p:childTnLst>
              </p:cTn>
              <p:nextCondLst>
                <p:cond evt="onClick" delay="0">
                  <p:tgtEl>
                    <p:spTgt spid="373766"/>
                  </p:tgtEl>
                </p:cond>
              </p:nextCondLst>
            </p:seq>
            <p:video>
              <p:cMediaNode>
                <p:cTn id="7" fill="hold" display="0">
                  <p:stCondLst>
                    <p:cond delay="indefinite"/>
                  </p:stCondLst>
                  <p:endCondLst>
                    <p:cond evt="onNext" delay="0">
                      <p:tgtEl>
                        <p:sldTgt/>
                      </p:tgtEl>
                    </p:cond>
                    <p:cond evt="onPrev" delay="0">
                      <p:tgtEl>
                        <p:sldTgt/>
                      </p:tgtEl>
                    </p:cond>
                  </p:endCondLst>
                </p:cTn>
                <p:tgtEl>
                  <p:spTgt spid="373766"/>
                </p:tgtEl>
              </p:cMediaNode>
            </p:vide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238500" y="304800"/>
            <a:ext cx="2597150" cy="5334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86019" name="Rectangle 3"/>
          <p:cNvSpPr>
            <a:spLocks noGrp="1" noChangeArrowheads="1"/>
          </p:cNvSpPr>
          <p:nvPr>
            <p:ph type="body" idx="1"/>
          </p:nvPr>
        </p:nvSpPr>
        <p:spPr>
          <a:xfrm>
            <a:off x="609600" y="1676400"/>
            <a:ext cx="8153400" cy="4267200"/>
          </a:xfrm>
        </p:spPr>
        <p:txBody>
          <a:bodyPr/>
          <a:lstStyle/>
          <a:p>
            <a:pPr>
              <a:buFontTx/>
              <a:buNone/>
              <a:defRPr/>
            </a:pPr>
            <a:r>
              <a:rPr lang="en-US" u="sng" smtClean="0">
                <a:effectLst>
                  <a:outerShdw blurRad="38100" dist="38100" dir="2700000" algn="tl">
                    <a:srgbClr val="FFFFFF"/>
                  </a:outerShdw>
                </a:effectLst>
              </a:rPr>
              <a:t>FIG. 13.19</a:t>
            </a:r>
            <a:r>
              <a:rPr lang="en-US" smtClean="0">
                <a:effectLst>
                  <a:outerShdw blurRad="38100" dist="38100" dir="2700000" algn="tl">
                    <a:srgbClr val="FFFFFF"/>
                  </a:outerShdw>
                </a:effectLst>
              </a:rPr>
              <a:t>  </a:t>
            </a:r>
            <a:r>
              <a:rPr lang="en-US" smtClean="0"/>
              <a:t>shows VP as a function of T.</a:t>
            </a:r>
          </a:p>
          <a:p>
            <a:pPr>
              <a:buFontTx/>
              <a:buNone/>
              <a:defRPr/>
            </a:pPr>
            <a:r>
              <a:rPr lang="en-US" smtClean="0"/>
              <a:t>1. The curves show all conditions of P and T where LIQ and VAP are in EQUILIBRIUM.</a:t>
            </a:r>
          </a:p>
          <a:p>
            <a:pPr>
              <a:buFontTx/>
              <a:buNone/>
              <a:defRPr/>
            </a:pPr>
            <a:r>
              <a:rPr lang="en-US" smtClean="0"/>
              <a:t>2. The VP rises with T.</a:t>
            </a:r>
          </a:p>
          <a:p>
            <a:pPr>
              <a:buFontTx/>
              <a:buNone/>
              <a:defRPr/>
            </a:pPr>
            <a:r>
              <a:rPr lang="en-US" smtClean="0"/>
              <a:t>3.  When VP  =  external P, the liquid  boils.</a:t>
            </a:r>
          </a:p>
          <a:p>
            <a:pPr algn="ctr">
              <a:buClr>
                <a:schemeClr val="hlink"/>
              </a:buClr>
              <a:buSzPct val="150000"/>
              <a:buFontTx/>
              <a:buNone/>
              <a:defRPr/>
            </a:pPr>
            <a:r>
              <a:rPr lang="en-US" sz="4800" baseline="-10000" smtClean="0"/>
              <a:t>  </a:t>
            </a:r>
            <a:r>
              <a:rPr lang="en-US" sz="4800" baseline="-10000" smtClean="0">
                <a:effectLst>
                  <a:outerShdw blurRad="38100" dist="38100" dir="2700000" algn="tl">
                    <a:srgbClr val="FFFFFF"/>
                  </a:outerShdw>
                </a:effectLst>
              </a:rPr>
              <a:t>*</a:t>
            </a:r>
            <a:r>
              <a:rPr lang="en-US" sz="4800" baseline="-10000" smtClean="0"/>
              <a:t> </a:t>
            </a:r>
            <a:r>
              <a:rPr lang="en-US" smtClean="0"/>
              <a:t>This means that BP’s of liquids  change with altitude.</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up)">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up)">
                                      <p:cBhvr>
                                        <p:cTn id="12" dur="5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wipe(up)">
                                      <p:cBhvr>
                                        <p:cTn id="17" dur="5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wipe(up)">
                                      <p:cBhvr>
                                        <p:cTn id="22" dur="500"/>
                                        <p:tgtEl>
                                          <p:spTgt spid="86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Effect transition="in" filter="wipe(up)">
                                      <p:cBhvr>
                                        <p:cTn id="27"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228600"/>
            <a:ext cx="7772400" cy="609600"/>
          </a:xfrm>
        </p:spPr>
        <p:txBody>
          <a:bodyPr/>
          <a:lstStyle/>
          <a:p>
            <a:pPr>
              <a:defRPr/>
            </a:pPr>
            <a:r>
              <a:rPr lang="en-US" sz="4400" smtClean="0"/>
              <a:t>Vapor Pressure</a:t>
            </a:r>
            <a:endParaRPr lang="en-US" b="0" smtClean="0"/>
          </a:p>
        </p:txBody>
      </p:sp>
      <p:sp>
        <p:nvSpPr>
          <p:cNvPr id="448515" name="Rectangle 3"/>
          <p:cNvSpPr>
            <a:spLocks noGrp="1" noChangeArrowheads="1"/>
          </p:cNvSpPr>
          <p:nvPr>
            <p:ph type="body" idx="1"/>
          </p:nvPr>
        </p:nvSpPr>
        <p:spPr>
          <a:xfrm>
            <a:off x="762000" y="990600"/>
            <a:ext cx="8001000" cy="3429000"/>
          </a:xfrm>
        </p:spPr>
        <p:txBody>
          <a:bodyPr/>
          <a:lstStyle/>
          <a:p>
            <a:pPr>
              <a:lnSpc>
                <a:spcPct val="80000"/>
              </a:lnSpc>
            </a:pPr>
            <a:r>
              <a:rPr lang="en-US" sz="2400" smtClean="0"/>
              <a:t>As the temperature increases, the vapor pressure increases since there are more higher energy molecules at the higher temperature.	Figure 13.15. </a:t>
            </a:r>
          </a:p>
          <a:p>
            <a:pPr>
              <a:lnSpc>
                <a:spcPct val="80000"/>
              </a:lnSpc>
            </a:pPr>
            <a:r>
              <a:rPr lang="en-US" sz="2400" smtClean="0"/>
              <a:t>Example 13.5 and Exercises 13.4 and 13.5, page 604, illustrate the vapor pressure concepts.</a:t>
            </a:r>
          </a:p>
          <a:p>
            <a:pPr>
              <a:lnSpc>
                <a:spcPct val="120000"/>
              </a:lnSpc>
            </a:pPr>
            <a:r>
              <a:rPr lang="en-US" sz="2400" smtClean="0"/>
              <a:t>The Clausius-Clapeyron equation for P vs T.</a:t>
            </a:r>
          </a:p>
        </p:txBody>
      </p:sp>
      <p:grpSp>
        <p:nvGrpSpPr>
          <p:cNvPr id="2" name="Group 4"/>
          <p:cNvGrpSpPr>
            <a:grpSpLocks/>
          </p:cNvGrpSpPr>
          <p:nvPr/>
        </p:nvGrpSpPr>
        <p:grpSpPr bwMode="auto">
          <a:xfrm>
            <a:off x="1739900" y="4648200"/>
            <a:ext cx="5489575" cy="1395413"/>
            <a:chOff x="1096" y="3331"/>
            <a:chExt cx="3458" cy="879"/>
          </a:xfrm>
        </p:grpSpPr>
        <p:sp>
          <p:nvSpPr>
            <p:cNvPr id="79877" name="Rectangle 5"/>
            <p:cNvSpPr>
              <a:spLocks noChangeArrowheads="1"/>
            </p:cNvSpPr>
            <p:nvPr/>
          </p:nvSpPr>
          <p:spPr bwMode="auto">
            <a:xfrm>
              <a:off x="1368" y="3443"/>
              <a:ext cx="134" cy="480"/>
            </a:xfrm>
            <a:prstGeom prst="rect">
              <a:avLst/>
            </a:prstGeom>
            <a:noFill/>
            <a:ln w="9525">
              <a:noFill/>
              <a:miter lim="800000"/>
              <a:headEnd/>
              <a:tailEnd/>
            </a:ln>
          </p:spPr>
          <p:txBody>
            <a:bodyPr wrap="none" lIns="0" tIns="0" rIns="0" bIns="0">
              <a:spAutoFit/>
            </a:bodyPr>
            <a:lstStyle/>
            <a:p>
              <a:r>
                <a:rPr lang="en-US" sz="5000">
                  <a:latin typeface="Symbol" pitchFamily="18" charset="2"/>
                </a:rPr>
                <a:t>[</a:t>
              </a:r>
              <a:endParaRPr lang="en-US" sz="2400">
                <a:latin typeface="Times New Roman" pitchFamily="18" charset="0"/>
              </a:endParaRPr>
            </a:p>
          </p:txBody>
        </p:sp>
        <p:sp>
          <p:nvSpPr>
            <p:cNvPr id="79878" name="Rectangle 6"/>
            <p:cNvSpPr>
              <a:spLocks noChangeArrowheads="1"/>
            </p:cNvSpPr>
            <p:nvPr/>
          </p:nvSpPr>
          <p:spPr bwMode="auto">
            <a:xfrm>
              <a:off x="2127" y="3443"/>
              <a:ext cx="134" cy="480"/>
            </a:xfrm>
            <a:prstGeom prst="rect">
              <a:avLst/>
            </a:prstGeom>
            <a:noFill/>
            <a:ln w="9525">
              <a:noFill/>
              <a:miter lim="800000"/>
              <a:headEnd/>
              <a:tailEnd/>
            </a:ln>
          </p:spPr>
          <p:txBody>
            <a:bodyPr wrap="none" lIns="0" tIns="0" rIns="0" bIns="0">
              <a:spAutoFit/>
            </a:bodyPr>
            <a:lstStyle/>
            <a:p>
              <a:r>
                <a:rPr lang="en-US" sz="5000">
                  <a:latin typeface="Symbol" pitchFamily="18" charset="2"/>
                </a:rPr>
                <a:t>]</a:t>
              </a:r>
              <a:endParaRPr lang="en-US" sz="2400">
                <a:latin typeface="Times New Roman" pitchFamily="18" charset="0"/>
              </a:endParaRPr>
            </a:p>
          </p:txBody>
        </p:sp>
        <p:sp>
          <p:nvSpPr>
            <p:cNvPr id="79879" name="Line 7"/>
            <p:cNvSpPr>
              <a:spLocks noChangeShapeType="1"/>
            </p:cNvSpPr>
            <p:nvPr/>
          </p:nvSpPr>
          <p:spPr bwMode="auto">
            <a:xfrm>
              <a:off x="2736" y="3792"/>
              <a:ext cx="720" cy="0"/>
            </a:xfrm>
            <a:prstGeom prst="line">
              <a:avLst/>
            </a:prstGeom>
            <a:noFill/>
            <a:ln w="28575">
              <a:solidFill>
                <a:schemeClr val="tx1"/>
              </a:solidFill>
              <a:round/>
              <a:headEnd/>
              <a:tailEnd/>
            </a:ln>
          </p:spPr>
          <p:txBody>
            <a:bodyPr/>
            <a:lstStyle/>
            <a:p>
              <a:endParaRPr lang="en-US"/>
            </a:p>
          </p:txBody>
        </p:sp>
        <p:sp>
          <p:nvSpPr>
            <p:cNvPr id="79880" name="Line 8"/>
            <p:cNvSpPr>
              <a:spLocks noChangeShapeType="1"/>
            </p:cNvSpPr>
            <p:nvPr/>
          </p:nvSpPr>
          <p:spPr bwMode="auto">
            <a:xfrm>
              <a:off x="3614" y="3773"/>
              <a:ext cx="282" cy="1"/>
            </a:xfrm>
            <a:prstGeom prst="line">
              <a:avLst/>
            </a:prstGeom>
            <a:noFill/>
            <a:ln w="28575">
              <a:solidFill>
                <a:schemeClr val="tx1"/>
              </a:solidFill>
              <a:round/>
              <a:headEnd/>
              <a:tailEnd/>
            </a:ln>
          </p:spPr>
          <p:txBody>
            <a:bodyPr/>
            <a:lstStyle/>
            <a:p>
              <a:endParaRPr lang="en-US"/>
            </a:p>
          </p:txBody>
        </p:sp>
        <p:sp>
          <p:nvSpPr>
            <p:cNvPr id="79881" name="Line 9"/>
            <p:cNvSpPr>
              <a:spLocks noChangeShapeType="1"/>
            </p:cNvSpPr>
            <p:nvPr/>
          </p:nvSpPr>
          <p:spPr bwMode="auto">
            <a:xfrm>
              <a:off x="4172" y="3773"/>
              <a:ext cx="250" cy="1"/>
            </a:xfrm>
            <a:prstGeom prst="line">
              <a:avLst/>
            </a:prstGeom>
            <a:noFill/>
            <a:ln w="28575">
              <a:solidFill>
                <a:schemeClr val="tx1"/>
              </a:solidFill>
              <a:round/>
              <a:headEnd/>
              <a:tailEnd/>
            </a:ln>
          </p:spPr>
          <p:txBody>
            <a:bodyPr/>
            <a:lstStyle/>
            <a:p>
              <a:endParaRPr lang="en-US"/>
            </a:p>
          </p:txBody>
        </p:sp>
        <p:sp>
          <p:nvSpPr>
            <p:cNvPr id="79882" name="Rectangle 10"/>
            <p:cNvSpPr>
              <a:spLocks noChangeArrowheads="1"/>
            </p:cNvSpPr>
            <p:nvPr/>
          </p:nvSpPr>
          <p:spPr bwMode="auto">
            <a:xfrm>
              <a:off x="4440" y="3629"/>
              <a:ext cx="114" cy="355"/>
            </a:xfrm>
            <a:prstGeom prst="rect">
              <a:avLst/>
            </a:prstGeom>
            <a:noFill/>
            <a:ln w="9525">
              <a:noFill/>
              <a:miter lim="800000"/>
              <a:headEnd/>
              <a:tailEnd/>
            </a:ln>
          </p:spPr>
          <p:txBody>
            <a:bodyPr wrap="none" lIns="0" tIns="0" rIns="0" bIns="0">
              <a:spAutoFit/>
            </a:bodyPr>
            <a:lstStyle/>
            <a:p>
              <a:r>
                <a:rPr lang="en-US" sz="3700">
                  <a:latin typeface="Symbol" pitchFamily="18" charset="2"/>
                </a:rPr>
                <a:t>ú</a:t>
              </a:r>
              <a:endParaRPr lang="en-US" sz="2400">
                <a:latin typeface="Times New Roman" pitchFamily="18" charset="0"/>
              </a:endParaRPr>
            </a:p>
          </p:txBody>
        </p:sp>
        <p:sp>
          <p:nvSpPr>
            <p:cNvPr id="79883" name="Rectangle 11"/>
            <p:cNvSpPr>
              <a:spLocks noChangeArrowheads="1"/>
            </p:cNvSpPr>
            <p:nvPr/>
          </p:nvSpPr>
          <p:spPr bwMode="auto">
            <a:xfrm>
              <a:off x="4440" y="3855"/>
              <a:ext cx="114" cy="355"/>
            </a:xfrm>
            <a:prstGeom prst="rect">
              <a:avLst/>
            </a:prstGeom>
            <a:noFill/>
            <a:ln w="9525">
              <a:noFill/>
              <a:miter lim="800000"/>
              <a:headEnd/>
              <a:tailEnd/>
            </a:ln>
          </p:spPr>
          <p:txBody>
            <a:bodyPr wrap="none" lIns="0" tIns="0" rIns="0" bIns="0">
              <a:spAutoFit/>
            </a:bodyPr>
            <a:lstStyle/>
            <a:p>
              <a:r>
                <a:rPr lang="en-US" sz="3700">
                  <a:latin typeface="Symbol" pitchFamily="18" charset="2"/>
                </a:rPr>
                <a:t>û</a:t>
              </a:r>
              <a:endParaRPr lang="en-US" sz="2400">
                <a:latin typeface="Times New Roman" pitchFamily="18" charset="0"/>
              </a:endParaRPr>
            </a:p>
          </p:txBody>
        </p:sp>
        <p:sp>
          <p:nvSpPr>
            <p:cNvPr id="79884" name="Rectangle 12"/>
            <p:cNvSpPr>
              <a:spLocks noChangeArrowheads="1"/>
            </p:cNvSpPr>
            <p:nvPr/>
          </p:nvSpPr>
          <p:spPr bwMode="auto">
            <a:xfrm>
              <a:off x="4440" y="3348"/>
              <a:ext cx="114" cy="355"/>
            </a:xfrm>
            <a:prstGeom prst="rect">
              <a:avLst/>
            </a:prstGeom>
            <a:noFill/>
            <a:ln w="9525">
              <a:noFill/>
              <a:miter lim="800000"/>
              <a:headEnd/>
              <a:tailEnd/>
            </a:ln>
          </p:spPr>
          <p:txBody>
            <a:bodyPr wrap="none" lIns="0" tIns="0" rIns="0" bIns="0">
              <a:spAutoFit/>
            </a:bodyPr>
            <a:lstStyle/>
            <a:p>
              <a:r>
                <a:rPr lang="en-US" sz="3700">
                  <a:latin typeface="Symbol" pitchFamily="18" charset="2"/>
                </a:rPr>
                <a:t>ù</a:t>
              </a:r>
              <a:endParaRPr lang="en-US" sz="2400">
                <a:latin typeface="Times New Roman" pitchFamily="18" charset="0"/>
              </a:endParaRPr>
            </a:p>
          </p:txBody>
        </p:sp>
        <p:sp>
          <p:nvSpPr>
            <p:cNvPr id="79885" name="Rectangle 13"/>
            <p:cNvSpPr>
              <a:spLocks noChangeArrowheads="1"/>
            </p:cNvSpPr>
            <p:nvPr/>
          </p:nvSpPr>
          <p:spPr bwMode="auto">
            <a:xfrm>
              <a:off x="3956" y="3551"/>
              <a:ext cx="163" cy="355"/>
            </a:xfrm>
            <a:prstGeom prst="rect">
              <a:avLst/>
            </a:prstGeom>
            <a:noFill/>
            <a:ln w="9525">
              <a:noFill/>
              <a:miter lim="800000"/>
              <a:headEnd/>
              <a:tailEnd/>
            </a:ln>
          </p:spPr>
          <p:txBody>
            <a:bodyPr wrap="none" lIns="0" tIns="0" rIns="0" bIns="0">
              <a:spAutoFit/>
            </a:bodyPr>
            <a:lstStyle/>
            <a:p>
              <a:r>
                <a:rPr lang="en-US" sz="3700">
                  <a:latin typeface="Symbol" pitchFamily="18" charset="2"/>
                </a:rPr>
                <a:t>-</a:t>
              </a:r>
              <a:endParaRPr lang="en-US" sz="2400">
                <a:latin typeface="Times New Roman" pitchFamily="18" charset="0"/>
              </a:endParaRPr>
            </a:p>
          </p:txBody>
        </p:sp>
        <p:sp>
          <p:nvSpPr>
            <p:cNvPr id="79886" name="Rectangle 14"/>
            <p:cNvSpPr>
              <a:spLocks noChangeArrowheads="1"/>
            </p:cNvSpPr>
            <p:nvPr/>
          </p:nvSpPr>
          <p:spPr bwMode="auto">
            <a:xfrm>
              <a:off x="3490" y="3629"/>
              <a:ext cx="114" cy="355"/>
            </a:xfrm>
            <a:prstGeom prst="rect">
              <a:avLst/>
            </a:prstGeom>
            <a:noFill/>
            <a:ln w="9525">
              <a:noFill/>
              <a:miter lim="800000"/>
              <a:headEnd/>
              <a:tailEnd/>
            </a:ln>
          </p:spPr>
          <p:txBody>
            <a:bodyPr wrap="none" lIns="0" tIns="0" rIns="0" bIns="0">
              <a:spAutoFit/>
            </a:bodyPr>
            <a:lstStyle/>
            <a:p>
              <a:r>
                <a:rPr lang="en-US" sz="3700">
                  <a:latin typeface="Symbol" pitchFamily="18" charset="2"/>
                </a:rPr>
                <a:t>ê</a:t>
              </a:r>
              <a:endParaRPr lang="en-US" sz="2400">
                <a:latin typeface="Times New Roman" pitchFamily="18" charset="0"/>
              </a:endParaRPr>
            </a:p>
          </p:txBody>
        </p:sp>
        <p:sp>
          <p:nvSpPr>
            <p:cNvPr id="79887" name="Rectangle 15"/>
            <p:cNvSpPr>
              <a:spLocks noChangeArrowheads="1"/>
            </p:cNvSpPr>
            <p:nvPr/>
          </p:nvSpPr>
          <p:spPr bwMode="auto">
            <a:xfrm>
              <a:off x="3490" y="3855"/>
              <a:ext cx="114" cy="355"/>
            </a:xfrm>
            <a:prstGeom prst="rect">
              <a:avLst/>
            </a:prstGeom>
            <a:noFill/>
            <a:ln w="9525">
              <a:noFill/>
              <a:miter lim="800000"/>
              <a:headEnd/>
              <a:tailEnd/>
            </a:ln>
          </p:spPr>
          <p:txBody>
            <a:bodyPr wrap="none" lIns="0" tIns="0" rIns="0" bIns="0">
              <a:spAutoFit/>
            </a:bodyPr>
            <a:lstStyle/>
            <a:p>
              <a:r>
                <a:rPr lang="en-US" sz="3700">
                  <a:latin typeface="Symbol" pitchFamily="18" charset="2"/>
                </a:rPr>
                <a:t>ë</a:t>
              </a:r>
              <a:endParaRPr lang="en-US" sz="2400">
                <a:latin typeface="Times New Roman" pitchFamily="18" charset="0"/>
              </a:endParaRPr>
            </a:p>
          </p:txBody>
        </p:sp>
        <p:sp>
          <p:nvSpPr>
            <p:cNvPr id="79888" name="Rectangle 16"/>
            <p:cNvSpPr>
              <a:spLocks noChangeArrowheads="1"/>
            </p:cNvSpPr>
            <p:nvPr/>
          </p:nvSpPr>
          <p:spPr bwMode="auto">
            <a:xfrm>
              <a:off x="3490" y="3348"/>
              <a:ext cx="114" cy="355"/>
            </a:xfrm>
            <a:prstGeom prst="rect">
              <a:avLst/>
            </a:prstGeom>
            <a:noFill/>
            <a:ln w="9525">
              <a:noFill/>
              <a:miter lim="800000"/>
              <a:headEnd/>
              <a:tailEnd/>
            </a:ln>
          </p:spPr>
          <p:txBody>
            <a:bodyPr wrap="none" lIns="0" tIns="0" rIns="0" bIns="0">
              <a:spAutoFit/>
            </a:bodyPr>
            <a:lstStyle/>
            <a:p>
              <a:r>
                <a:rPr lang="en-US" sz="3700">
                  <a:latin typeface="Symbol" pitchFamily="18" charset="2"/>
                </a:rPr>
                <a:t>é</a:t>
              </a:r>
              <a:endParaRPr lang="en-US" sz="2400">
                <a:latin typeface="Times New Roman" pitchFamily="18" charset="0"/>
              </a:endParaRPr>
            </a:p>
          </p:txBody>
        </p:sp>
        <p:sp>
          <p:nvSpPr>
            <p:cNvPr id="79889" name="Rectangle 17"/>
            <p:cNvSpPr>
              <a:spLocks noChangeArrowheads="1"/>
            </p:cNvSpPr>
            <p:nvPr/>
          </p:nvSpPr>
          <p:spPr bwMode="auto">
            <a:xfrm>
              <a:off x="2724" y="3331"/>
              <a:ext cx="181" cy="355"/>
            </a:xfrm>
            <a:prstGeom prst="rect">
              <a:avLst/>
            </a:prstGeom>
            <a:noFill/>
            <a:ln w="9525">
              <a:noFill/>
              <a:miter lim="800000"/>
              <a:headEnd/>
              <a:tailEnd/>
            </a:ln>
          </p:spPr>
          <p:txBody>
            <a:bodyPr wrap="none" lIns="0" tIns="0" rIns="0" bIns="0">
              <a:spAutoFit/>
            </a:bodyPr>
            <a:lstStyle/>
            <a:p>
              <a:r>
                <a:rPr lang="en-US" sz="3700">
                  <a:latin typeface="Symbol" pitchFamily="18" charset="2"/>
                </a:rPr>
                <a:t>D</a:t>
              </a:r>
              <a:endParaRPr lang="en-US" sz="2400">
                <a:latin typeface="Times New Roman" pitchFamily="18" charset="0"/>
              </a:endParaRPr>
            </a:p>
          </p:txBody>
        </p:sp>
        <p:sp>
          <p:nvSpPr>
            <p:cNvPr id="79890" name="Rectangle 18"/>
            <p:cNvSpPr>
              <a:spLocks noChangeArrowheads="1"/>
            </p:cNvSpPr>
            <p:nvPr/>
          </p:nvSpPr>
          <p:spPr bwMode="auto">
            <a:xfrm>
              <a:off x="2513" y="3331"/>
              <a:ext cx="163" cy="355"/>
            </a:xfrm>
            <a:prstGeom prst="rect">
              <a:avLst/>
            </a:prstGeom>
            <a:noFill/>
            <a:ln w="9525">
              <a:noFill/>
              <a:miter lim="800000"/>
              <a:headEnd/>
              <a:tailEnd/>
            </a:ln>
          </p:spPr>
          <p:txBody>
            <a:bodyPr wrap="none" lIns="0" tIns="0" rIns="0" bIns="0">
              <a:spAutoFit/>
            </a:bodyPr>
            <a:lstStyle/>
            <a:p>
              <a:r>
                <a:rPr lang="en-US" sz="3700">
                  <a:latin typeface="Symbol" pitchFamily="18" charset="2"/>
                </a:rPr>
                <a:t>-</a:t>
              </a:r>
              <a:endParaRPr lang="en-US" sz="2400">
                <a:latin typeface="Times New Roman" pitchFamily="18" charset="0"/>
              </a:endParaRPr>
            </a:p>
          </p:txBody>
        </p:sp>
        <p:sp>
          <p:nvSpPr>
            <p:cNvPr id="79891" name="Rectangle 19"/>
            <p:cNvSpPr>
              <a:spLocks noChangeArrowheads="1"/>
            </p:cNvSpPr>
            <p:nvPr/>
          </p:nvSpPr>
          <p:spPr bwMode="auto">
            <a:xfrm>
              <a:off x="2304" y="3600"/>
              <a:ext cx="385" cy="355"/>
            </a:xfrm>
            <a:prstGeom prst="rect">
              <a:avLst/>
            </a:prstGeom>
            <a:noFill/>
            <a:ln w="9525">
              <a:noFill/>
              <a:miter lim="800000"/>
              <a:headEnd/>
              <a:tailEnd/>
            </a:ln>
          </p:spPr>
          <p:txBody>
            <a:bodyPr wrap="none" lIns="0" tIns="0" rIns="0" bIns="0">
              <a:spAutoFit/>
            </a:bodyPr>
            <a:lstStyle/>
            <a:p>
              <a:r>
                <a:rPr lang="en-US" sz="3700">
                  <a:latin typeface="Symbol" pitchFamily="18" charset="2"/>
                </a:rPr>
                <a:t> =  </a:t>
              </a:r>
              <a:endParaRPr lang="en-US" sz="2400">
                <a:latin typeface="Times New Roman" pitchFamily="18" charset="0"/>
              </a:endParaRPr>
            </a:p>
          </p:txBody>
        </p:sp>
        <p:sp>
          <p:nvSpPr>
            <p:cNvPr id="79892" name="Rectangle 20"/>
            <p:cNvSpPr>
              <a:spLocks noChangeArrowheads="1"/>
            </p:cNvSpPr>
            <p:nvPr/>
          </p:nvSpPr>
          <p:spPr bwMode="auto">
            <a:xfrm>
              <a:off x="4306" y="3995"/>
              <a:ext cx="84" cy="202"/>
            </a:xfrm>
            <a:prstGeom prst="rect">
              <a:avLst/>
            </a:prstGeom>
            <a:noFill/>
            <a:ln w="9525">
              <a:noFill/>
              <a:miter lim="800000"/>
              <a:headEnd/>
              <a:tailEnd/>
            </a:ln>
          </p:spPr>
          <p:txBody>
            <a:bodyPr wrap="none" lIns="0" tIns="0" rIns="0" bIns="0">
              <a:spAutoFit/>
            </a:bodyPr>
            <a:lstStyle/>
            <a:p>
              <a:r>
                <a:rPr lang="en-US" sz="2100">
                  <a:latin typeface="Times New Roman" pitchFamily="18" charset="0"/>
                </a:rPr>
                <a:t>1</a:t>
              </a:r>
              <a:endParaRPr lang="en-US" sz="2400">
                <a:latin typeface="Times New Roman" pitchFamily="18" charset="0"/>
              </a:endParaRPr>
            </a:p>
          </p:txBody>
        </p:sp>
        <p:sp>
          <p:nvSpPr>
            <p:cNvPr id="79893" name="Rectangle 21"/>
            <p:cNvSpPr>
              <a:spLocks noChangeArrowheads="1"/>
            </p:cNvSpPr>
            <p:nvPr/>
          </p:nvSpPr>
          <p:spPr bwMode="auto">
            <a:xfrm>
              <a:off x="3767" y="3995"/>
              <a:ext cx="84" cy="202"/>
            </a:xfrm>
            <a:prstGeom prst="rect">
              <a:avLst/>
            </a:prstGeom>
            <a:noFill/>
            <a:ln w="9525">
              <a:noFill/>
              <a:miter lim="800000"/>
              <a:headEnd/>
              <a:tailEnd/>
            </a:ln>
          </p:spPr>
          <p:txBody>
            <a:bodyPr wrap="none" lIns="0" tIns="0" rIns="0" bIns="0">
              <a:spAutoFit/>
            </a:bodyPr>
            <a:lstStyle/>
            <a:p>
              <a:r>
                <a:rPr lang="en-US" sz="2100">
                  <a:latin typeface="Times New Roman" pitchFamily="18" charset="0"/>
                </a:rPr>
                <a:t>2</a:t>
              </a:r>
              <a:endParaRPr lang="en-US" sz="2400">
                <a:latin typeface="Times New Roman" pitchFamily="18" charset="0"/>
              </a:endParaRPr>
            </a:p>
          </p:txBody>
        </p:sp>
        <p:sp>
          <p:nvSpPr>
            <p:cNvPr id="79894" name="Rectangle 22"/>
            <p:cNvSpPr>
              <a:spLocks noChangeArrowheads="1"/>
            </p:cNvSpPr>
            <p:nvPr/>
          </p:nvSpPr>
          <p:spPr bwMode="auto">
            <a:xfrm>
              <a:off x="2018" y="3767"/>
              <a:ext cx="84" cy="202"/>
            </a:xfrm>
            <a:prstGeom prst="rect">
              <a:avLst/>
            </a:prstGeom>
            <a:noFill/>
            <a:ln w="9525">
              <a:noFill/>
              <a:miter lim="800000"/>
              <a:headEnd/>
              <a:tailEnd/>
            </a:ln>
          </p:spPr>
          <p:txBody>
            <a:bodyPr wrap="none" lIns="0" tIns="0" rIns="0" bIns="0">
              <a:spAutoFit/>
            </a:bodyPr>
            <a:lstStyle/>
            <a:p>
              <a:r>
                <a:rPr lang="en-US" sz="2100">
                  <a:latin typeface="Times New Roman" pitchFamily="18" charset="0"/>
                </a:rPr>
                <a:t>1</a:t>
              </a:r>
              <a:endParaRPr lang="en-US" sz="2400">
                <a:latin typeface="Times New Roman" pitchFamily="18" charset="0"/>
              </a:endParaRPr>
            </a:p>
          </p:txBody>
        </p:sp>
        <p:sp>
          <p:nvSpPr>
            <p:cNvPr id="79895" name="Rectangle 23"/>
            <p:cNvSpPr>
              <a:spLocks noChangeArrowheads="1"/>
            </p:cNvSpPr>
            <p:nvPr/>
          </p:nvSpPr>
          <p:spPr bwMode="auto">
            <a:xfrm>
              <a:off x="1597" y="3767"/>
              <a:ext cx="84" cy="202"/>
            </a:xfrm>
            <a:prstGeom prst="rect">
              <a:avLst/>
            </a:prstGeom>
            <a:noFill/>
            <a:ln w="9525">
              <a:noFill/>
              <a:miter lim="800000"/>
              <a:headEnd/>
              <a:tailEnd/>
            </a:ln>
          </p:spPr>
          <p:txBody>
            <a:bodyPr wrap="none" lIns="0" tIns="0" rIns="0" bIns="0">
              <a:spAutoFit/>
            </a:bodyPr>
            <a:lstStyle/>
            <a:p>
              <a:r>
                <a:rPr lang="en-US" sz="2100">
                  <a:latin typeface="Times New Roman" pitchFamily="18" charset="0"/>
                </a:rPr>
                <a:t>2</a:t>
              </a:r>
              <a:endParaRPr lang="en-US" sz="2400">
                <a:latin typeface="Times New Roman" pitchFamily="18" charset="0"/>
              </a:endParaRPr>
            </a:p>
          </p:txBody>
        </p:sp>
        <p:sp>
          <p:nvSpPr>
            <p:cNvPr id="79896" name="Rectangle 24"/>
            <p:cNvSpPr>
              <a:spLocks noChangeArrowheads="1"/>
            </p:cNvSpPr>
            <p:nvPr/>
          </p:nvSpPr>
          <p:spPr bwMode="auto">
            <a:xfrm>
              <a:off x="4223" y="3401"/>
              <a:ext cx="148"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1</a:t>
              </a:r>
              <a:endParaRPr lang="en-US" sz="2400">
                <a:latin typeface="Times New Roman" pitchFamily="18" charset="0"/>
              </a:endParaRPr>
            </a:p>
          </p:txBody>
        </p:sp>
        <p:sp>
          <p:nvSpPr>
            <p:cNvPr id="79897" name="Rectangle 25"/>
            <p:cNvSpPr>
              <a:spLocks noChangeArrowheads="1"/>
            </p:cNvSpPr>
            <p:nvPr/>
          </p:nvSpPr>
          <p:spPr bwMode="auto">
            <a:xfrm>
              <a:off x="3681" y="3401"/>
              <a:ext cx="148"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1</a:t>
              </a:r>
              <a:endParaRPr lang="en-US" sz="2400">
                <a:latin typeface="Times New Roman" pitchFamily="18" charset="0"/>
              </a:endParaRPr>
            </a:p>
          </p:txBody>
        </p:sp>
        <p:sp>
          <p:nvSpPr>
            <p:cNvPr id="79898" name="Rectangle 26"/>
            <p:cNvSpPr>
              <a:spLocks noChangeArrowheads="1"/>
            </p:cNvSpPr>
            <p:nvPr/>
          </p:nvSpPr>
          <p:spPr bwMode="auto">
            <a:xfrm>
              <a:off x="1757" y="3585"/>
              <a:ext cx="82"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a:t>
              </a:r>
              <a:endParaRPr lang="en-US" sz="2400">
                <a:latin typeface="Times New Roman" pitchFamily="18" charset="0"/>
              </a:endParaRPr>
            </a:p>
          </p:txBody>
        </p:sp>
        <p:sp>
          <p:nvSpPr>
            <p:cNvPr id="79899" name="Rectangle 27"/>
            <p:cNvSpPr>
              <a:spLocks noChangeArrowheads="1"/>
            </p:cNvSpPr>
            <p:nvPr/>
          </p:nvSpPr>
          <p:spPr bwMode="auto">
            <a:xfrm>
              <a:off x="4173" y="3814"/>
              <a:ext cx="197"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T</a:t>
              </a:r>
              <a:endParaRPr lang="en-US" sz="2400">
                <a:latin typeface="Times New Roman" pitchFamily="18" charset="0"/>
              </a:endParaRPr>
            </a:p>
          </p:txBody>
        </p:sp>
        <p:sp>
          <p:nvSpPr>
            <p:cNvPr id="79900" name="Rectangle 28"/>
            <p:cNvSpPr>
              <a:spLocks noChangeArrowheads="1"/>
            </p:cNvSpPr>
            <p:nvPr/>
          </p:nvSpPr>
          <p:spPr bwMode="auto">
            <a:xfrm>
              <a:off x="3615" y="3814"/>
              <a:ext cx="197"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T</a:t>
              </a:r>
              <a:endParaRPr lang="en-US" sz="2400">
                <a:latin typeface="Times New Roman" pitchFamily="18" charset="0"/>
              </a:endParaRPr>
            </a:p>
          </p:txBody>
        </p:sp>
        <p:sp>
          <p:nvSpPr>
            <p:cNvPr id="79901" name="Rectangle 29"/>
            <p:cNvSpPr>
              <a:spLocks noChangeArrowheads="1"/>
            </p:cNvSpPr>
            <p:nvPr/>
          </p:nvSpPr>
          <p:spPr bwMode="auto">
            <a:xfrm>
              <a:off x="2879" y="3814"/>
              <a:ext cx="214"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R</a:t>
              </a:r>
              <a:endParaRPr lang="en-US" sz="2400">
                <a:latin typeface="Times New Roman" pitchFamily="18" charset="0"/>
              </a:endParaRPr>
            </a:p>
          </p:txBody>
        </p:sp>
        <p:sp>
          <p:nvSpPr>
            <p:cNvPr id="79902" name="Rectangle 30"/>
            <p:cNvSpPr>
              <a:spLocks noChangeArrowheads="1"/>
            </p:cNvSpPr>
            <p:nvPr/>
          </p:nvSpPr>
          <p:spPr bwMode="auto">
            <a:xfrm>
              <a:off x="2903" y="3365"/>
              <a:ext cx="230"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H</a:t>
              </a:r>
              <a:endParaRPr lang="en-US" sz="2400">
                <a:latin typeface="Times New Roman" pitchFamily="18" charset="0"/>
              </a:endParaRPr>
            </a:p>
          </p:txBody>
        </p:sp>
        <p:sp>
          <p:nvSpPr>
            <p:cNvPr id="79903" name="Rectangle 31"/>
            <p:cNvSpPr>
              <a:spLocks noChangeArrowheads="1"/>
            </p:cNvSpPr>
            <p:nvPr/>
          </p:nvSpPr>
          <p:spPr bwMode="auto">
            <a:xfrm>
              <a:off x="1900" y="3585"/>
              <a:ext cx="181"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P</a:t>
              </a:r>
              <a:endParaRPr lang="en-US" sz="2400">
                <a:latin typeface="Times New Roman" pitchFamily="18" charset="0"/>
              </a:endParaRPr>
            </a:p>
          </p:txBody>
        </p:sp>
        <p:sp>
          <p:nvSpPr>
            <p:cNvPr id="79904" name="Rectangle 32"/>
            <p:cNvSpPr>
              <a:spLocks noChangeArrowheads="1"/>
            </p:cNvSpPr>
            <p:nvPr/>
          </p:nvSpPr>
          <p:spPr bwMode="auto">
            <a:xfrm>
              <a:off x="1459" y="3585"/>
              <a:ext cx="181" cy="355"/>
            </a:xfrm>
            <a:prstGeom prst="rect">
              <a:avLst/>
            </a:prstGeom>
            <a:noFill/>
            <a:ln w="9525">
              <a:noFill/>
              <a:miter lim="800000"/>
              <a:headEnd/>
              <a:tailEnd/>
            </a:ln>
          </p:spPr>
          <p:txBody>
            <a:bodyPr wrap="none" lIns="0" tIns="0" rIns="0" bIns="0">
              <a:spAutoFit/>
            </a:bodyPr>
            <a:lstStyle/>
            <a:p>
              <a:r>
                <a:rPr lang="en-US" sz="3700">
                  <a:latin typeface="Times New Roman" pitchFamily="18" charset="0"/>
                </a:rPr>
                <a:t>P</a:t>
              </a:r>
              <a:endParaRPr lang="en-US" sz="2400">
                <a:latin typeface="Times New Roman" pitchFamily="18" charset="0"/>
              </a:endParaRPr>
            </a:p>
          </p:txBody>
        </p:sp>
        <p:sp>
          <p:nvSpPr>
            <p:cNvPr id="79905" name="Rectangle 33"/>
            <p:cNvSpPr>
              <a:spLocks noChangeArrowheads="1"/>
            </p:cNvSpPr>
            <p:nvPr/>
          </p:nvSpPr>
          <p:spPr bwMode="auto">
            <a:xfrm>
              <a:off x="1224" y="3585"/>
              <a:ext cx="165" cy="355"/>
            </a:xfrm>
            <a:prstGeom prst="rect">
              <a:avLst/>
            </a:prstGeom>
            <a:noFill/>
            <a:ln w="9525">
              <a:noFill/>
              <a:miter lim="800000"/>
              <a:headEnd/>
              <a:tailEnd/>
            </a:ln>
          </p:spPr>
          <p:txBody>
            <a:bodyPr wrap="none" lIns="0" tIns="0" rIns="0" bIns="0">
              <a:spAutoFit/>
            </a:bodyPr>
            <a:lstStyle/>
            <a:p>
              <a:r>
                <a:rPr lang="en-US" sz="3700" i="1">
                  <a:latin typeface="Times New Roman" pitchFamily="18" charset="0"/>
                </a:rPr>
                <a:t>n</a:t>
              </a:r>
              <a:endParaRPr lang="en-US" sz="2400">
                <a:latin typeface="Times New Roman" pitchFamily="18" charset="0"/>
              </a:endParaRPr>
            </a:p>
          </p:txBody>
        </p:sp>
        <p:sp>
          <p:nvSpPr>
            <p:cNvPr id="79906" name="Rectangle 34"/>
            <p:cNvSpPr>
              <a:spLocks noChangeArrowheads="1"/>
            </p:cNvSpPr>
            <p:nvPr/>
          </p:nvSpPr>
          <p:spPr bwMode="auto">
            <a:xfrm>
              <a:off x="3139" y="3546"/>
              <a:ext cx="243" cy="202"/>
            </a:xfrm>
            <a:prstGeom prst="rect">
              <a:avLst/>
            </a:prstGeom>
            <a:noFill/>
            <a:ln w="9525">
              <a:noFill/>
              <a:miter lim="800000"/>
              <a:headEnd/>
              <a:tailEnd/>
            </a:ln>
          </p:spPr>
          <p:txBody>
            <a:bodyPr wrap="none" lIns="0" tIns="0" rIns="0" bIns="0">
              <a:spAutoFit/>
            </a:bodyPr>
            <a:lstStyle/>
            <a:p>
              <a:r>
                <a:rPr lang="en-US" sz="2100" i="1">
                  <a:latin typeface="Times New Roman" pitchFamily="18" charset="0"/>
                </a:rPr>
                <a:t>vap</a:t>
              </a:r>
              <a:endParaRPr lang="en-US" sz="2400">
                <a:latin typeface="Times New Roman" pitchFamily="18" charset="0"/>
              </a:endParaRPr>
            </a:p>
          </p:txBody>
        </p:sp>
        <p:sp>
          <p:nvSpPr>
            <p:cNvPr id="79907" name="Rectangle 35"/>
            <p:cNvSpPr>
              <a:spLocks noChangeArrowheads="1"/>
            </p:cNvSpPr>
            <p:nvPr/>
          </p:nvSpPr>
          <p:spPr bwMode="auto">
            <a:xfrm>
              <a:off x="1096" y="3612"/>
              <a:ext cx="129" cy="355"/>
            </a:xfrm>
            <a:prstGeom prst="rect">
              <a:avLst/>
            </a:prstGeom>
            <a:noFill/>
            <a:ln w="9525">
              <a:noFill/>
              <a:miter lim="800000"/>
              <a:headEnd/>
              <a:tailEnd/>
            </a:ln>
          </p:spPr>
          <p:txBody>
            <a:bodyPr wrap="none" lIns="0" tIns="0" rIns="0" bIns="0">
              <a:spAutoFit/>
            </a:bodyPr>
            <a:lstStyle/>
            <a:p>
              <a:r>
                <a:rPr lang="en-US" sz="3700">
                  <a:latin typeface="MT Extra" pitchFamily="18" charset="2"/>
                </a:rPr>
                <a:t>l</a:t>
              </a:r>
              <a:endParaRPr lang="en-US" sz="2400">
                <a:latin typeface="Times New Roman" pitchFamily="18" charset="0"/>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wipe(up)">
                                      <p:cBhvr>
                                        <p:cTn id="7" dur="500"/>
                                        <p:tgtEl>
                                          <p:spTgt spid="448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8515">
                                            <p:txEl>
                                              <p:pRg st="1" end="1"/>
                                            </p:txEl>
                                          </p:spTgt>
                                        </p:tgtEl>
                                        <p:attrNameLst>
                                          <p:attrName>style.visibility</p:attrName>
                                        </p:attrNameLst>
                                      </p:cBhvr>
                                      <p:to>
                                        <p:strVal val="visible"/>
                                      </p:to>
                                    </p:set>
                                    <p:animEffect transition="in" filter="wipe(up)">
                                      <p:cBhvr>
                                        <p:cTn id="12" dur="500"/>
                                        <p:tgtEl>
                                          <p:spTgt spid="448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8515">
                                            <p:txEl>
                                              <p:pRg st="2" end="2"/>
                                            </p:txEl>
                                          </p:spTgt>
                                        </p:tgtEl>
                                        <p:attrNameLst>
                                          <p:attrName>style.visibility</p:attrName>
                                        </p:attrNameLst>
                                      </p:cBhvr>
                                      <p:to>
                                        <p:strVal val="visible"/>
                                      </p:to>
                                    </p:set>
                                    <p:animEffect transition="in" filter="wipe(up)">
                                      <p:cBhvr>
                                        <p:cTn id="17" dur="500"/>
                                        <p:tgtEl>
                                          <p:spTgt spid="448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3048000" y="228600"/>
            <a:ext cx="2819400" cy="7620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481283" name="Rectangle 3"/>
          <p:cNvSpPr>
            <a:spLocks noGrp="1" noChangeArrowheads="1"/>
          </p:cNvSpPr>
          <p:nvPr>
            <p:ph type="body" idx="1"/>
          </p:nvPr>
        </p:nvSpPr>
        <p:spPr>
          <a:xfrm>
            <a:off x="228600" y="1143000"/>
            <a:ext cx="8763000" cy="4953000"/>
          </a:xfrm>
        </p:spPr>
        <p:txBody>
          <a:bodyPr/>
          <a:lstStyle/>
          <a:p>
            <a:pPr>
              <a:buFontTx/>
              <a:buNone/>
              <a:defRPr/>
            </a:pPr>
            <a:r>
              <a:rPr lang="en-US" sz="3200" smtClean="0">
                <a:solidFill>
                  <a:schemeClr val="hlink"/>
                </a:solidFill>
                <a:effectLst>
                  <a:outerShdw blurRad="38100" dist="38100" dir="2700000" algn="tl">
                    <a:srgbClr val="000000"/>
                  </a:outerShdw>
                </a:effectLst>
              </a:rPr>
              <a:t>  </a:t>
            </a:r>
            <a:r>
              <a:rPr lang="en-US" sz="3200" smtClean="0">
                <a:effectLst>
                  <a:outerShdw blurRad="38100" dist="38100" dir="2700000" algn="tl">
                    <a:srgbClr val="FFFFFF"/>
                  </a:outerShdw>
                </a:effectLst>
              </a:rPr>
              <a:t>HEAT OF VAPORIZATION</a:t>
            </a:r>
            <a:r>
              <a:rPr lang="en-US" smtClean="0">
                <a:effectLst>
                  <a:outerShdw blurRad="38100" dist="38100" dir="2700000" algn="tl">
                    <a:srgbClr val="FFFFFF"/>
                  </a:outerShdw>
                </a:effectLst>
              </a:rPr>
              <a:t>  </a:t>
            </a:r>
            <a:r>
              <a:rPr lang="en-US" smtClean="0"/>
              <a:t>is the heat required (at constant P) to vaporize the liquid.</a:t>
            </a:r>
          </a:p>
          <a:p>
            <a:pPr>
              <a:buFontTx/>
              <a:buNone/>
              <a:defRPr/>
            </a:pPr>
            <a:r>
              <a:rPr lang="en-US" smtClean="0"/>
              <a:t>			</a:t>
            </a:r>
            <a:r>
              <a:rPr lang="en-US" sz="3200" smtClean="0"/>
              <a:t>LIQ   +   heat   ---&gt;   VAP</a:t>
            </a:r>
            <a:endParaRPr lang="en-US" sz="3200" smtClean="0">
              <a:effectLst>
                <a:outerShdw blurRad="38100" dist="38100" dir="2700000" algn="tl">
                  <a:srgbClr val="FFFFFF"/>
                </a:outerShdw>
              </a:effectLst>
            </a:endParaRPr>
          </a:p>
          <a:p>
            <a:pPr>
              <a:buFontTx/>
              <a:buNone/>
              <a:defRPr/>
            </a:pPr>
            <a:r>
              <a:rPr lang="en-US" sz="3200" smtClean="0">
                <a:effectLst>
                  <a:outerShdw blurRad="38100" dist="38100" dir="2700000" algn="tl">
                    <a:srgbClr val="FFFFFF"/>
                  </a:outerShdw>
                </a:effectLst>
              </a:rPr>
              <a:t>Cmpd.	    </a:t>
            </a:r>
            <a:r>
              <a:rPr lang="el-GR" sz="3200" smtClean="0">
                <a:cs typeface="Arial" pitchFamily="34" charset="0"/>
              </a:rPr>
              <a:t>Δ</a:t>
            </a:r>
            <a:r>
              <a:rPr lang="en-US" sz="3200" smtClean="0">
                <a:effectLst>
                  <a:outerShdw blurRad="38100" dist="38100" dir="2700000" algn="tl">
                    <a:srgbClr val="FFFFFF"/>
                  </a:outerShdw>
                </a:effectLst>
              </a:rPr>
              <a:t>H</a:t>
            </a:r>
            <a:r>
              <a:rPr lang="en-US" sz="3200" baseline="-25000" smtClean="0">
                <a:effectLst>
                  <a:outerShdw blurRad="38100" dist="38100" dir="2700000" algn="tl">
                    <a:srgbClr val="FFFFFF"/>
                  </a:outerShdw>
                </a:effectLst>
              </a:rPr>
              <a:t>vap</a:t>
            </a:r>
            <a:r>
              <a:rPr lang="en-US" sz="3200" smtClean="0">
                <a:effectLst>
                  <a:outerShdw blurRad="38100" dist="38100" dir="2700000" algn="tl">
                    <a:srgbClr val="FFFFFF"/>
                  </a:outerShdw>
                </a:effectLst>
              </a:rPr>
              <a:t> (kJ/mol) 	IM Force</a:t>
            </a:r>
            <a:endParaRPr lang="en-US" sz="3200" smtClean="0"/>
          </a:p>
          <a:p>
            <a:pPr>
              <a:buFontTx/>
              <a:buNone/>
              <a:defRPr/>
            </a:pPr>
            <a:r>
              <a:rPr lang="en-US" sz="3200" smtClean="0"/>
              <a:t>  H</a:t>
            </a:r>
            <a:r>
              <a:rPr lang="en-US" sz="3200" baseline="-25000" smtClean="0"/>
              <a:t>2</a:t>
            </a:r>
            <a:r>
              <a:rPr lang="en-US" sz="3200" smtClean="0"/>
              <a:t>O	     40.7 (100 </a:t>
            </a:r>
            <a:r>
              <a:rPr lang="en-US" sz="3200" baseline="30000" smtClean="0"/>
              <a:t>o</a:t>
            </a:r>
            <a:r>
              <a:rPr lang="en-US" sz="3200" smtClean="0"/>
              <a:t>C)	 H-bonds</a:t>
            </a:r>
          </a:p>
          <a:p>
            <a:pPr>
              <a:buFontTx/>
              <a:buNone/>
              <a:defRPr/>
            </a:pPr>
            <a:r>
              <a:rPr lang="en-US" sz="3200" smtClean="0"/>
              <a:t>  SO</a:t>
            </a:r>
            <a:r>
              <a:rPr lang="en-US" sz="3200" baseline="-25000" smtClean="0"/>
              <a:t>2</a:t>
            </a:r>
            <a:r>
              <a:rPr lang="en-US" sz="3200" smtClean="0"/>
              <a:t>	     26.8 (-47 </a:t>
            </a:r>
            <a:r>
              <a:rPr lang="en-US" sz="3200" baseline="30000" smtClean="0"/>
              <a:t>o</a:t>
            </a:r>
            <a:r>
              <a:rPr lang="en-US" sz="3200" smtClean="0"/>
              <a:t>C)	 dipole	</a:t>
            </a:r>
          </a:p>
          <a:p>
            <a:pPr>
              <a:buFontTx/>
              <a:buNone/>
              <a:defRPr/>
            </a:pPr>
            <a:r>
              <a:rPr lang="en-US" sz="3200" smtClean="0"/>
              <a:t>  Xe		     12.6 (-107 </a:t>
            </a:r>
            <a:r>
              <a:rPr lang="en-US" sz="3200" baseline="30000" smtClean="0"/>
              <a:t>o</a:t>
            </a:r>
            <a:r>
              <a:rPr lang="en-US" sz="3200" smtClean="0"/>
              <a:t>C)	 induced dipole</a:t>
            </a:r>
            <a:r>
              <a:rPr lang="en-US" smtClean="0">
                <a:effectLst>
                  <a:outerShdw blurRad="38100" dist="38100" dir="2700000" algn="tl">
                    <a:srgbClr val="FFFFFF"/>
                  </a:outerShdw>
                </a:effectLst>
              </a:rPr>
              <a:t>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Effect transition="in" filter="wipe(up)">
                                      <p:cBhvr>
                                        <p:cTn id="7" dur="500"/>
                                        <p:tgtEl>
                                          <p:spTgt spid="481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1283">
                                            <p:txEl>
                                              <p:pRg st="1" end="1"/>
                                            </p:txEl>
                                          </p:spTgt>
                                        </p:tgtEl>
                                        <p:attrNameLst>
                                          <p:attrName>style.visibility</p:attrName>
                                        </p:attrNameLst>
                                      </p:cBhvr>
                                      <p:to>
                                        <p:strVal val="visible"/>
                                      </p:to>
                                    </p:set>
                                    <p:animEffect transition="in" filter="wipe(up)">
                                      <p:cBhvr>
                                        <p:cTn id="12" dur="500"/>
                                        <p:tgtEl>
                                          <p:spTgt spid="481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81283">
                                            <p:txEl>
                                              <p:pRg st="2" end="2"/>
                                            </p:txEl>
                                          </p:spTgt>
                                        </p:tgtEl>
                                        <p:attrNameLst>
                                          <p:attrName>style.visibility</p:attrName>
                                        </p:attrNameLst>
                                      </p:cBhvr>
                                      <p:to>
                                        <p:strVal val="visible"/>
                                      </p:to>
                                    </p:set>
                                    <p:animEffect transition="in" filter="wipe(up)">
                                      <p:cBhvr>
                                        <p:cTn id="17" dur="500"/>
                                        <p:tgtEl>
                                          <p:spTgt spid="481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81283">
                                            <p:txEl>
                                              <p:pRg st="3" end="3"/>
                                            </p:txEl>
                                          </p:spTgt>
                                        </p:tgtEl>
                                        <p:attrNameLst>
                                          <p:attrName>style.visibility</p:attrName>
                                        </p:attrNameLst>
                                      </p:cBhvr>
                                      <p:to>
                                        <p:strVal val="visible"/>
                                      </p:to>
                                    </p:set>
                                    <p:animEffect transition="in" filter="wipe(up)">
                                      <p:cBhvr>
                                        <p:cTn id="22" dur="500"/>
                                        <p:tgtEl>
                                          <p:spTgt spid="481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81283">
                                            <p:txEl>
                                              <p:pRg st="4" end="4"/>
                                            </p:txEl>
                                          </p:spTgt>
                                        </p:tgtEl>
                                        <p:attrNameLst>
                                          <p:attrName>style.visibility</p:attrName>
                                        </p:attrNameLst>
                                      </p:cBhvr>
                                      <p:to>
                                        <p:strVal val="visible"/>
                                      </p:to>
                                    </p:set>
                                    <p:animEffect transition="in" filter="wipe(up)">
                                      <p:cBhvr>
                                        <p:cTn id="27" dur="500"/>
                                        <p:tgtEl>
                                          <p:spTgt spid="481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81283">
                                            <p:txEl>
                                              <p:pRg st="5" end="5"/>
                                            </p:txEl>
                                          </p:spTgt>
                                        </p:tgtEl>
                                        <p:attrNameLst>
                                          <p:attrName>style.visibility</p:attrName>
                                        </p:attrNameLst>
                                      </p:cBhvr>
                                      <p:to>
                                        <p:strVal val="visible"/>
                                      </p:to>
                                    </p:set>
                                    <p:animEffect transition="in" filter="wipe(up)">
                                      <p:cBhvr>
                                        <p:cTn id="32" dur="500"/>
                                        <p:tgtEl>
                                          <p:spTgt spid="481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38" name="Rectangle 2050"/>
          <p:cNvSpPr>
            <a:spLocks noGrp="1" noChangeArrowheads="1"/>
          </p:cNvSpPr>
          <p:nvPr>
            <p:ph type="title"/>
          </p:nvPr>
        </p:nvSpPr>
        <p:spPr>
          <a:xfrm>
            <a:off x="685800" y="228600"/>
            <a:ext cx="7772400" cy="838200"/>
          </a:xfrm>
        </p:spPr>
        <p:txBody>
          <a:bodyPr/>
          <a:lstStyle/>
          <a:p>
            <a:pPr>
              <a:defRPr/>
            </a:pPr>
            <a:r>
              <a:rPr lang="en-US" sz="4000" smtClean="0"/>
              <a:t>Boiling Point</a:t>
            </a:r>
            <a:endParaRPr lang="en-US" b="0" smtClean="0"/>
          </a:p>
        </p:txBody>
      </p:sp>
      <p:sp>
        <p:nvSpPr>
          <p:cNvPr id="449539" name="Rectangle 2051"/>
          <p:cNvSpPr>
            <a:spLocks noGrp="1" noChangeArrowheads="1"/>
          </p:cNvSpPr>
          <p:nvPr>
            <p:ph type="body" idx="1"/>
          </p:nvPr>
        </p:nvSpPr>
        <p:spPr>
          <a:xfrm>
            <a:off x="762000" y="1066800"/>
            <a:ext cx="7772400" cy="5181600"/>
          </a:xfrm>
        </p:spPr>
        <p:txBody>
          <a:bodyPr/>
          <a:lstStyle/>
          <a:p>
            <a:pPr>
              <a:lnSpc>
                <a:spcPct val="80000"/>
              </a:lnSpc>
            </a:pPr>
            <a:r>
              <a:rPr lang="en-US" sz="3200" smtClean="0"/>
              <a:t>The boiling point, T</a:t>
            </a:r>
            <a:r>
              <a:rPr lang="en-US" sz="3200" baseline="-25000" smtClean="0"/>
              <a:t>b</a:t>
            </a:r>
            <a:r>
              <a:rPr lang="en-US" sz="3200" smtClean="0"/>
              <a:t>, is the temperature when the equilibrium vapor pressure equals the external pressure.  </a:t>
            </a:r>
          </a:p>
          <a:p>
            <a:pPr>
              <a:lnSpc>
                <a:spcPct val="80000"/>
              </a:lnSpc>
            </a:pPr>
            <a:r>
              <a:rPr lang="en-US" sz="3200" smtClean="0"/>
              <a:t>The normal boiling point, T</a:t>
            </a:r>
            <a:r>
              <a:rPr lang="en-US" sz="3200" baseline="-25000" smtClean="0"/>
              <a:t>b</a:t>
            </a:r>
            <a:r>
              <a:rPr lang="en-US" sz="3200" baseline="30000" smtClean="0"/>
              <a:t>o</a:t>
            </a:r>
            <a:r>
              <a:rPr lang="en-US" sz="3200" smtClean="0"/>
              <a:t>, is the temperature when the equilibrium vapor pressure equals one atmosphere pressure or 760 torr. </a:t>
            </a:r>
          </a:p>
          <a:p>
            <a:pPr>
              <a:lnSpc>
                <a:spcPct val="80000"/>
              </a:lnSpc>
            </a:pPr>
            <a:r>
              <a:rPr lang="en-US" sz="3200" smtClean="0"/>
              <a:t>Figure 13.19 illustrates  T</a:t>
            </a:r>
            <a:r>
              <a:rPr lang="en-US" sz="3200" baseline="-25000" smtClean="0"/>
              <a:t>b</a:t>
            </a:r>
            <a:r>
              <a:rPr lang="en-US" sz="3200" baseline="30000" smtClean="0"/>
              <a:t>o </a:t>
            </a:r>
            <a:r>
              <a:rPr lang="en-US" sz="3200" smtClean="0"/>
              <a:t> with a dashed horizontal line.</a:t>
            </a:r>
          </a:p>
          <a:p>
            <a:pPr>
              <a:lnSpc>
                <a:spcPct val="80000"/>
              </a:lnSpc>
            </a:pPr>
            <a:endParaRPr lang="en-US" sz="240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animEffect transition="in" filter="wipe(up)">
                                      <p:cBhvr>
                                        <p:cTn id="7" dur="500"/>
                                        <p:tgtEl>
                                          <p:spTgt spid="449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9539">
                                            <p:txEl>
                                              <p:pRg st="1" end="1"/>
                                            </p:txEl>
                                          </p:spTgt>
                                        </p:tgtEl>
                                        <p:attrNameLst>
                                          <p:attrName>style.visibility</p:attrName>
                                        </p:attrNameLst>
                                      </p:cBhvr>
                                      <p:to>
                                        <p:strVal val="visible"/>
                                      </p:to>
                                    </p:set>
                                    <p:animEffect transition="in" filter="wipe(up)">
                                      <p:cBhvr>
                                        <p:cTn id="12" dur="500"/>
                                        <p:tgtEl>
                                          <p:spTgt spid="449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9539">
                                            <p:txEl>
                                              <p:pRg st="2" end="2"/>
                                            </p:txEl>
                                          </p:spTgt>
                                        </p:tgtEl>
                                        <p:attrNameLst>
                                          <p:attrName>style.visibility</p:attrName>
                                        </p:attrNameLst>
                                      </p:cBhvr>
                                      <p:to>
                                        <p:strVal val="visible"/>
                                      </p:to>
                                    </p:set>
                                    <p:animEffect transition="in" filter="wipe(up)">
                                      <p:cBhvr>
                                        <p:cTn id="17" dur="500"/>
                                        <p:tgtEl>
                                          <p:spTgt spid="449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90600" y="304800"/>
            <a:ext cx="7162800" cy="685800"/>
          </a:xfrm>
          <a:effectLst>
            <a:outerShdw dist="35921" dir="2700000" algn="ctr" rotWithShape="0">
              <a:schemeClr val="bg2"/>
            </a:outerShdw>
          </a:effectLst>
        </p:spPr>
        <p:txBody>
          <a:bodyPr/>
          <a:lstStyle/>
          <a:p>
            <a:pPr>
              <a:defRPr/>
            </a:pPr>
            <a:r>
              <a:rPr lang="en-US" sz="4800" smtClean="0">
                <a:solidFill>
                  <a:schemeClr val="tx1"/>
                </a:solidFill>
              </a:rPr>
              <a:t>Boiling Liquids</a:t>
            </a:r>
          </a:p>
        </p:txBody>
      </p:sp>
      <p:sp>
        <p:nvSpPr>
          <p:cNvPr id="82947" name="Rectangle 3"/>
          <p:cNvSpPr>
            <a:spLocks noGrp="1" noChangeArrowheads="1"/>
          </p:cNvSpPr>
          <p:nvPr>
            <p:ph type="body" idx="1"/>
          </p:nvPr>
        </p:nvSpPr>
        <p:spPr>
          <a:xfrm>
            <a:off x="3886200" y="4114800"/>
            <a:ext cx="4953000" cy="2057400"/>
          </a:xfrm>
          <a:noFill/>
        </p:spPr>
        <p:txBody>
          <a:bodyPr/>
          <a:lstStyle/>
          <a:p>
            <a:pPr>
              <a:lnSpc>
                <a:spcPct val="80000"/>
              </a:lnSpc>
              <a:buFontTx/>
              <a:buNone/>
            </a:pPr>
            <a:r>
              <a:rPr lang="en-US" smtClean="0"/>
              <a:t>   </a:t>
            </a:r>
            <a:r>
              <a:rPr lang="en-US" sz="3200" smtClean="0"/>
              <a:t>A liquid boils when its vapor pressure equals atmospheric pressure.</a:t>
            </a:r>
          </a:p>
        </p:txBody>
      </p:sp>
      <p:pic>
        <p:nvPicPr>
          <p:cNvPr id="88075" name="13M10AN1.AVI">
            <a:hlinkClick r:id="" action="ppaction://media"/>
          </p:cNvPr>
          <p:cNvPicPr>
            <a:picLocks noRot="1" noChangeAspect="1" noChangeArrowheads="1"/>
          </p:cNvPicPr>
          <p:nvPr>
            <a:videoFile r:link="rId1"/>
          </p:nvPr>
        </p:nvPicPr>
        <p:blipFill>
          <a:blip r:embed="rId5" cstate="print"/>
          <a:srcRect/>
          <a:stretch>
            <a:fillRect/>
          </a:stretch>
        </p:blipFill>
        <p:spPr bwMode="auto">
          <a:xfrm>
            <a:off x="228600" y="1143000"/>
            <a:ext cx="3441700" cy="5029200"/>
          </a:xfrm>
          <a:prstGeom prst="rect">
            <a:avLst/>
          </a:prstGeom>
          <a:noFill/>
          <a:ln w="9525">
            <a:noFill/>
            <a:miter lim="800000"/>
            <a:headEnd/>
            <a:tailEnd/>
          </a:ln>
        </p:spPr>
      </p:pic>
      <p:pic>
        <p:nvPicPr>
          <p:cNvPr id="88077" name="13M10AN2.AVI">
            <a:hlinkClick r:id="" action="ppaction://media"/>
          </p:cNvPr>
          <p:cNvPicPr>
            <a:picLocks noRot="1" noChangeAspect="1" noChangeArrowheads="1"/>
          </p:cNvPicPr>
          <p:nvPr>
            <a:videoFile r:link="rId2"/>
          </p:nvPr>
        </p:nvPicPr>
        <p:blipFill>
          <a:blip r:embed="rId6" cstate="print"/>
          <a:srcRect/>
          <a:stretch>
            <a:fillRect/>
          </a:stretch>
        </p:blipFill>
        <p:spPr bwMode="auto">
          <a:xfrm>
            <a:off x="4038600" y="1447800"/>
            <a:ext cx="4876800" cy="258127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8807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8075"/>
                                        </p:tgtEl>
                                      </p:cBhvr>
                                    </p:cmd>
                                  </p:childTnLst>
                                </p:cTn>
                              </p:par>
                            </p:childTnLst>
                          </p:cTn>
                        </p:par>
                      </p:childTnLst>
                    </p:cTn>
                  </p:par>
                </p:childTnLst>
              </p:cTn>
              <p:nextCondLst>
                <p:cond evt="onClick" delay="0">
                  <p:tgtEl>
                    <p:spTgt spid="88075"/>
                  </p:tgtEl>
                </p:cond>
              </p:nextCondLst>
            </p:seq>
            <p:video>
              <p:cMediaNode>
                <p:cTn id="7" fill="hold" display="0">
                  <p:stCondLst>
                    <p:cond delay="indefinite"/>
                  </p:stCondLst>
                  <p:endCondLst>
                    <p:cond evt="onNext" delay="0">
                      <p:tgtEl>
                        <p:sldTgt/>
                      </p:tgtEl>
                    </p:cond>
                    <p:cond evt="onPrev" delay="0">
                      <p:tgtEl>
                        <p:sldTgt/>
                      </p:tgtEl>
                    </p:cond>
                  </p:endCondLst>
                </p:cTn>
                <p:tgtEl>
                  <p:spTgt spid="88075"/>
                </p:tgtEl>
              </p:cMediaNode>
            </p:video>
            <p:seq concurrent="1" nextAc="seek">
              <p:cTn id="8" restart="whenNotActive" fill="hold" evtFilter="cancelBubble" nodeType="interactiveSeq">
                <p:stCondLst>
                  <p:cond evt="onClick" delay="0">
                    <p:tgtEl>
                      <p:spTgt spid="8807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8077"/>
                                        </p:tgtEl>
                                      </p:cBhvr>
                                    </p:cmd>
                                  </p:childTnLst>
                                </p:cTn>
                              </p:par>
                            </p:childTnLst>
                          </p:cTn>
                        </p:par>
                      </p:childTnLst>
                    </p:cTn>
                  </p:par>
                </p:childTnLst>
              </p:cTn>
              <p:nextCondLst>
                <p:cond evt="onClick" delay="0">
                  <p:tgtEl>
                    <p:spTgt spid="88077"/>
                  </p:tgtEl>
                </p:cond>
              </p:nextCondLst>
            </p:seq>
            <p:video>
              <p:cMediaNode>
                <p:cTn id="13" fill="hold" display="0">
                  <p:stCondLst>
                    <p:cond delay="indefinite"/>
                  </p:stCondLst>
                  <p:endCondLst>
                    <p:cond evt="onNext" delay="0">
                      <p:tgtEl>
                        <p:sldTgt/>
                      </p:tgtEl>
                    </p:cond>
                    <p:cond evt="onPrev" delay="0">
                      <p:tgtEl>
                        <p:sldTgt/>
                      </p:tgtEl>
                    </p:cond>
                  </p:endCondLst>
                </p:cTn>
                <p:tgtEl>
                  <p:spTgt spid="8807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KOT13_00"/>
          <p:cNvPicPr>
            <a:picLocks noChangeAspect="1" noChangeArrowheads="1"/>
          </p:cNvPicPr>
          <p:nvPr/>
        </p:nvPicPr>
        <p:blipFill>
          <a:blip r:embed="rId3" cstate="print"/>
          <a:srcRect l="11111" t="19193" r="3922" b="10101"/>
          <a:stretch>
            <a:fillRect/>
          </a:stretch>
        </p:blipFill>
        <p:spPr bwMode="auto">
          <a:xfrm>
            <a:off x="1447800" y="0"/>
            <a:ext cx="6369050" cy="6858000"/>
          </a:xfrm>
          <a:prstGeom prst="rect">
            <a:avLst/>
          </a:prstGeom>
          <a:noFill/>
          <a:ln w="9525">
            <a:noFill/>
            <a:miter lim="800000"/>
            <a:headEnd/>
            <a:tailEnd/>
          </a:ln>
        </p:spPr>
      </p:pic>
      <p:sp>
        <p:nvSpPr>
          <p:cNvPr id="354307" name="Text Box 1027"/>
          <p:cNvSpPr txBox="1">
            <a:spLocks noChangeArrowheads="1"/>
          </p:cNvSpPr>
          <p:nvPr/>
        </p:nvSpPr>
        <p:spPr bwMode="auto">
          <a:xfrm>
            <a:off x="3886200" y="228600"/>
            <a:ext cx="2057400" cy="519113"/>
          </a:xfrm>
          <a:prstGeom prst="rect">
            <a:avLst/>
          </a:prstGeom>
          <a:noFill/>
          <a:ln w="12700">
            <a:noFill/>
            <a:miter lim="800000"/>
            <a:headEnd/>
            <a:tailEnd/>
          </a:ln>
          <a:effectLst/>
        </p:spPr>
        <p:txBody>
          <a:bodyPr>
            <a:spAutoFit/>
          </a:bodyPr>
          <a:lstStyle/>
          <a:p>
            <a:pPr>
              <a:spcBef>
                <a:spcPct val="50000"/>
              </a:spcBef>
              <a:defRPr/>
            </a:pPr>
            <a:r>
              <a:rPr lang="en-US" sz="2800">
                <a:effectLst>
                  <a:outerShdw blurRad="38100" dist="38100" dir="2700000" algn="tl">
                    <a:srgbClr val="FFFFFF"/>
                  </a:outerShdw>
                </a:effectLst>
              </a:rPr>
              <a:t>Table 13.1</a:t>
            </a:r>
          </a:p>
        </p:txBody>
      </p:sp>
    </p:spTree>
  </p:cSld>
  <p:clrMapOvr>
    <a:masterClrMapping/>
  </p:clrMapOvr>
  <p:transition>
    <p:blinds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90600" y="304800"/>
            <a:ext cx="7162800" cy="1447800"/>
          </a:xfrm>
          <a:effectLst>
            <a:outerShdw dist="35921" dir="2700000" algn="ctr" rotWithShape="0">
              <a:schemeClr val="bg2"/>
            </a:outerShdw>
          </a:effectLst>
        </p:spPr>
        <p:txBody>
          <a:bodyPr/>
          <a:lstStyle/>
          <a:p>
            <a:pPr>
              <a:defRPr/>
            </a:pPr>
            <a:r>
              <a:rPr lang="en-US" sz="4400" smtClean="0"/>
              <a:t>Boiling Point at Lower Pressure</a:t>
            </a:r>
          </a:p>
        </p:txBody>
      </p:sp>
      <p:sp>
        <p:nvSpPr>
          <p:cNvPr id="90115" name="Rectangle 3"/>
          <p:cNvSpPr>
            <a:spLocks noGrp="1" noChangeArrowheads="1"/>
          </p:cNvSpPr>
          <p:nvPr>
            <p:ph type="body" idx="1"/>
          </p:nvPr>
        </p:nvSpPr>
        <p:spPr>
          <a:xfrm>
            <a:off x="533400" y="5181600"/>
            <a:ext cx="7924800" cy="1295400"/>
          </a:xfrm>
        </p:spPr>
        <p:txBody>
          <a:bodyPr/>
          <a:lstStyle/>
          <a:p>
            <a:pPr>
              <a:lnSpc>
                <a:spcPct val="80000"/>
              </a:lnSpc>
              <a:buFontTx/>
              <a:buNone/>
              <a:defRPr/>
            </a:pPr>
            <a:r>
              <a:rPr lang="en-US" sz="2400" smtClean="0">
                <a:effectLst>
                  <a:outerShdw blurRad="38100" dist="38100" dir="2700000" algn="tl">
                    <a:srgbClr val="FFFFFF"/>
                  </a:outerShdw>
                </a:effectLst>
              </a:rPr>
              <a:t>   </a:t>
            </a:r>
            <a:r>
              <a:rPr lang="en-US" smtClean="0">
                <a:effectLst>
                  <a:outerShdw blurRad="38100" dist="38100" dir="2700000" algn="tl">
                    <a:srgbClr val="FFFFFF"/>
                  </a:outerShdw>
                </a:effectLst>
              </a:rPr>
              <a:t>When pressure is lowered, the vapor pressure can equal the external pressure at a lower temperature.</a:t>
            </a:r>
          </a:p>
        </p:txBody>
      </p:sp>
      <p:pic>
        <p:nvPicPr>
          <p:cNvPr id="90119" name="13P10VD1.AVI">
            <a:hlinkClick r:id="" action="ppaction://media"/>
          </p:cNvPr>
          <p:cNvPicPr>
            <a:picLocks noRot="1" noChangeAspect="1" noChangeArrowheads="1"/>
          </p:cNvPicPr>
          <p:nvPr>
            <a:videoFile r:link="rId1"/>
          </p:nvPr>
        </p:nvPicPr>
        <p:blipFill>
          <a:blip r:embed="rId4" cstate="print"/>
          <a:srcRect/>
          <a:stretch>
            <a:fillRect/>
          </a:stretch>
        </p:blipFill>
        <p:spPr bwMode="auto">
          <a:xfrm>
            <a:off x="2133600" y="1676400"/>
            <a:ext cx="4800600" cy="351948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up)">
                                      <p:cBhvr>
                                        <p:cTn id="7"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01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0119"/>
                                        </p:tgtEl>
                                      </p:cBhvr>
                                    </p:cmd>
                                  </p:childTnLst>
                                </p:cTn>
                              </p:par>
                            </p:childTnLst>
                          </p:cTn>
                        </p:par>
                      </p:childTnLst>
                    </p:cTn>
                  </p:par>
                </p:childTnLst>
              </p:cTn>
              <p:nextCondLst>
                <p:cond evt="onClick" delay="0">
                  <p:tgtEl>
                    <p:spTgt spid="90119"/>
                  </p:tgtEl>
                </p:cond>
              </p:nextCondLst>
            </p:seq>
            <p:video>
              <p:cMediaNode>
                <p:cTn id="13" fill="hold" display="0">
                  <p:stCondLst>
                    <p:cond delay="indefinite"/>
                  </p:stCondLst>
                  <p:endCondLst>
                    <p:cond evt="onNext" delay="0">
                      <p:tgtEl>
                        <p:sldTgt/>
                      </p:tgtEl>
                    </p:cond>
                    <p:cond evt="onPrev" delay="0">
                      <p:tgtEl>
                        <p:sldTgt/>
                      </p:tgtEl>
                    </p:cond>
                  </p:endCondLst>
                </p:cTn>
                <p:tgtEl>
                  <p:spTgt spid="90119"/>
                </p:tgtEl>
              </p:cMediaNode>
            </p:video>
          </p:childTnLst>
        </p:cTn>
      </p:par>
    </p:tnLst>
    <p:bldLst>
      <p:bldP spid="90115"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90600" y="228600"/>
            <a:ext cx="7162800" cy="1524000"/>
          </a:xfrm>
          <a:effectLst>
            <a:outerShdw dist="35921" dir="2700000" algn="ctr" rotWithShape="0">
              <a:schemeClr val="bg2"/>
            </a:outerShdw>
          </a:effectLst>
        </p:spPr>
        <p:txBody>
          <a:bodyPr/>
          <a:lstStyle/>
          <a:p>
            <a:pPr>
              <a:defRPr/>
            </a:pPr>
            <a:r>
              <a:rPr lang="en-US" sz="4000" smtClean="0">
                <a:solidFill>
                  <a:schemeClr val="tx1"/>
                </a:solidFill>
              </a:rPr>
              <a:t>Consequences of Vapor Pressure Changes</a:t>
            </a:r>
          </a:p>
        </p:txBody>
      </p:sp>
      <p:sp>
        <p:nvSpPr>
          <p:cNvPr id="92163" name="Rectangle 3"/>
          <p:cNvSpPr>
            <a:spLocks noGrp="1" noChangeArrowheads="1"/>
          </p:cNvSpPr>
          <p:nvPr>
            <p:ph type="body" idx="1"/>
          </p:nvPr>
        </p:nvSpPr>
        <p:spPr>
          <a:xfrm>
            <a:off x="914400" y="5105400"/>
            <a:ext cx="7620000" cy="1371600"/>
          </a:xfrm>
        </p:spPr>
        <p:txBody>
          <a:bodyPr/>
          <a:lstStyle/>
          <a:p>
            <a:pPr>
              <a:lnSpc>
                <a:spcPct val="80000"/>
              </a:lnSpc>
              <a:buFontTx/>
              <a:buNone/>
              <a:defRPr/>
            </a:pPr>
            <a:r>
              <a:rPr lang="en-US" smtClean="0">
                <a:effectLst>
                  <a:outerShdw blurRad="38100" dist="38100" dir="2700000" algn="tl">
                    <a:srgbClr val="FFFFFF"/>
                  </a:outerShdw>
                </a:effectLst>
              </a:rPr>
              <a:t>  When can cools, VP of water drops. Pressure in the can is less than that of atmosphere, so can is crushed. </a:t>
            </a:r>
          </a:p>
        </p:txBody>
      </p:sp>
      <p:pic>
        <p:nvPicPr>
          <p:cNvPr id="92167" name="13M18VD1.AVI">
            <a:hlinkClick r:id="" action="ppaction://media"/>
          </p:cNvPr>
          <p:cNvPicPr>
            <a:picLocks noRot="1" noChangeAspect="1" noChangeArrowheads="1"/>
          </p:cNvPicPr>
          <p:nvPr>
            <a:videoFile r:link="rId1"/>
          </p:nvPr>
        </p:nvPicPr>
        <p:blipFill>
          <a:blip r:embed="rId4" cstate="print"/>
          <a:srcRect/>
          <a:stretch>
            <a:fillRect/>
          </a:stretch>
        </p:blipFill>
        <p:spPr bwMode="auto">
          <a:xfrm>
            <a:off x="2057400" y="1752600"/>
            <a:ext cx="4495800" cy="329723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up)">
                                      <p:cBhvr>
                                        <p:cTn id="7"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216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2167"/>
                                        </p:tgtEl>
                                      </p:cBhvr>
                                    </p:cmd>
                                  </p:childTnLst>
                                </p:cTn>
                              </p:par>
                            </p:childTnLst>
                          </p:cTn>
                        </p:par>
                      </p:childTnLst>
                    </p:cTn>
                  </p:par>
                </p:childTnLst>
              </p:cTn>
              <p:nextCondLst>
                <p:cond evt="onClick" delay="0">
                  <p:tgtEl>
                    <p:spTgt spid="92167"/>
                  </p:tgtEl>
                </p:cond>
              </p:nextCondLst>
            </p:seq>
            <p:video>
              <p:cMediaNode>
                <p:cTn id="13" fill="hold" display="0">
                  <p:stCondLst>
                    <p:cond delay="indefinite"/>
                  </p:stCondLst>
                  <p:endCondLst>
                    <p:cond evt="onNext" delay="0">
                      <p:tgtEl>
                        <p:sldTgt/>
                      </p:tgtEl>
                    </p:cond>
                    <p:cond evt="onPrev" delay="0">
                      <p:tgtEl>
                        <p:sldTgt/>
                      </p:tgtEl>
                    </p:cond>
                  </p:endCondLst>
                </p:cTn>
                <p:tgtEl>
                  <p:spTgt spid="92167"/>
                </p:tgtEl>
              </p:cMediaNode>
            </p:video>
          </p:childTnLst>
        </p:cTn>
      </p:par>
    </p:tnLst>
    <p:bldLst>
      <p:bldP spid="92163"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228600" y="1447800"/>
            <a:ext cx="8534400" cy="2514600"/>
          </a:xfrm>
        </p:spPr>
        <p:txBody>
          <a:bodyPr/>
          <a:lstStyle/>
          <a:p>
            <a:pPr>
              <a:buFontTx/>
              <a:buNone/>
              <a:defRPr/>
            </a:pPr>
            <a:r>
              <a:rPr lang="en-US" sz="2400" u="sng" smtClean="0">
                <a:effectLst>
                  <a:outerShdw blurRad="38100" dist="38100" dir="2700000" algn="tl">
                    <a:srgbClr val="FFFFFF"/>
                  </a:outerShdw>
                </a:effectLst>
              </a:rPr>
              <a:t>FIGURE 13.19</a:t>
            </a:r>
            <a:r>
              <a:rPr lang="en-US" sz="2400" smtClean="0"/>
              <a:t> shows VP as a function of T.</a:t>
            </a:r>
          </a:p>
          <a:p>
            <a:pPr>
              <a:buFontTx/>
              <a:buNone/>
              <a:defRPr/>
            </a:pPr>
            <a:r>
              <a:rPr lang="en-US" sz="2400" smtClean="0"/>
              <a:t>4. If external P = 760  mm Hg, T of boiling is the </a:t>
            </a:r>
            <a:r>
              <a:rPr lang="en-US" sz="2400" smtClean="0">
                <a:effectLst>
                  <a:outerShdw blurRad="38100" dist="38100" dir="2700000" algn="tl">
                    <a:srgbClr val="FFFFFF"/>
                  </a:outerShdw>
                </a:effectLst>
              </a:rPr>
              <a:t>NORMAL BOILING POINT</a:t>
            </a:r>
            <a:endParaRPr lang="en-US" sz="2400" smtClean="0"/>
          </a:p>
          <a:p>
            <a:pPr>
              <a:buFontTx/>
              <a:buNone/>
              <a:defRPr/>
            </a:pPr>
            <a:r>
              <a:rPr lang="en-US" sz="2400" smtClean="0"/>
              <a:t>5.  VP of a given molecule at a given T depends on IM forces.  Here the VP’s are in the order:</a:t>
            </a:r>
          </a:p>
        </p:txBody>
      </p:sp>
      <p:grpSp>
        <p:nvGrpSpPr>
          <p:cNvPr id="2" name="Group 47"/>
          <p:cNvGrpSpPr>
            <a:grpSpLocks/>
          </p:cNvGrpSpPr>
          <p:nvPr/>
        </p:nvGrpSpPr>
        <p:grpSpPr bwMode="auto">
          <a:xfrm>
            <a:off x="1219200" y="4038600"/>
            <a:ext cx="6781800" cy="2590800"/>
            <a:chOff x="768" y="2544"/>
            <a:chExt cx="4272" cy="1632"/>
          </a:xfrm>
        </p:grpSpPr>
        <p:sp>
          <p:nvSpPr>
            <p:cNvPr id="96302" name="Rectangle 46"/>
            <p:cNvSpPr>
              <a:spLocks noChangeArrowheads="1"/>
            </p:cNvSpPr>
            <p:nvPr/>
          </p:nvSpPr>
          <p:spPr bwMode="auto">
            <a:xfrm>
              <a:off x="768" y="2544"/>
              <a:ext cx="4272" cy="1632"/>
            </a:xfrm>
            <a:prstGeom prst="rect">
              <a:avLst/>
            </a:prstGeom>
            <a:solidFill>
              <a:srgbClr val="FCFEB9"/>
            </a:solidFill>
            <a:ln w="9525">
              <a:noFill/>
              <a:miter lim="800000"/>
              <a:headEnd/>
              <a:tailEnd/>
            </a:ln>
            <a:effectLst>
              <a:outerShdw dist="107763" dir="2700000" algn="ctr" rotWithShape="0">
                <a:schemeClr val="bg2"/>
              </a:outerShdw>
            </a:effectLst>
          </p:spPr>
          <p:txBody>
            <a:bodyPr/>
            <a:lstStyle/>
            <a:p>
              <a:pPr>
                <a:defRPr/>
              </a:pPr>
              <a:endParaRPr lang="en-US"/>
            </a:p>
          </p:txBody>
        </p:sp>
        <p:grpSp>
          <p:nvGrpSpPr>
            <p:cNvPr id="86022" name="Group 7"/>
            <p:cNvGrpSpPr>
              <a:grpSpLocks/>
            </p:cNvGrpSpPr>
            <p:nvPr/>
          </p:nvGrpSpPr>
          <p:grpSpPr bwMode="auto">
            <a:xfrm>
              <a:off x="992" y="3792"/>
              <a:ext cx="3952" cy="113"/>
              <a:chOff x="992" y="3786"/>
              <a:chExt cx="3624" cy="119"/>
            </a:xfrm>
          </p:grpSpPr>
          <p:sp>
            <p:nvSpPr>
              <p:cNvPr id="86061" name="Freeform 5"/>
              <p:cNvSpPr>
                <a:spLocks/>
              </p:cNvSpPr>
              <p:nvPr/>
            </p:nvSpPr>
            <p:spPr bwMode="auto">
              <a:xfrm>
                <a:off x="4393" y="3786"/>
                <a:ext cx="223" cy="119"/>
              </a:xfrm>
              <a:custGeom>
                <a:avLst/>
                <a:gdLst>
                  <a:gd name="T0" fmla="*/ 223 w 223"/>
                  <a:gd name="T1" fmla="*/ 56 h 119"/>
                  <a:gd name="T2" fmla="*/ 0 w 223"/>
                  <a:gd name="T3" fmla="*/ 119 h 119"/>
                  <a:gd name="T4" fmla="*/ 24 w 223"/>
                  <a:gd name="T5" fmla="*/ 56 h 119"/>
                  <a:gd name="T6" fmla="*/ 0 w 223"/>
                  <a:gd name="T7" fmla="*/ 0 h 119"/>
                  <a:gd name="T8" fmla="*/ 223 w 223"/>
                  <a:gd name="T9" fmla="*/ 56 h 119"/>
                  <a:gd name="T10" fmla="*/ 0 60000 65536"/>
                  <a:gd name="T11" fmla="*/ 0 60000 65536"/>
                  <a:gd name="T12" fmla="*/ 0 60000 65536"/>
                  <a:gd name="T13" fmla="*/ 0 60000 65536"/>
                  <a:gd name="T14" fmla="*/ 0 60000 65536"/>
                  <a:gd name="T15" fmla="*/ 0 w 223"/>
                  <a:gd name="T16" fmla="*/ 0 h 119"/>
                  <a:gd name="T17" fmla="*/ 223 w 223"/>
                  <a:gd name="T18" fmla="*/ 119 h 119"/>
                </a:gdLst>
                <a:ahLst/>
                <a:cxnLst>
                  <a:cxn ang="T10">
                    <a:pos x="T0" y="T1"/>
                  </a:cxn>
                  <a:cxn ang="T11">
                    <a:pos x="T2" y="T3"/>
                  </a:cxn>
                  <a:cxn ang="T12">
                    <a:pos x="T4" y="T5"/>
                  </a:cxn>
                  <a:cxn ang="T13">
                    <a:pos x="T6" y="T7"/>
                  </a:cxn>
                  <a:cxn ang="T14">
                    <a:pos x="T8" y="T9"/>
                  </a:cxn>
                </a:cxnLst>
                <a:rect l="T15" t="T16" r="T17" b="T18"/>
                <a:pathLst>
                  <a:path w="223" h="119">
                    <a:moveTo>
                      <a:pt x="223" y="56"/>
                    </a:moveTo>
                    <a:lnTo>
                      <a:pt x="0" y="119"/>
                    </a:lnTo>
                    <a:lnTo>
                      <a:pt x="24" y="56"/>
                    </a:lnTo>
                    <a:lnTo>
                      <a:pt x="0" y="0"/>
                    </a:lnTo>
                    <a:lnTo>
                      <a:pt x="223" y="56"/>
                    </a:lnTo>
                    <a:close/>
                  </a:path>
                </a:pathLst>
              </a:custGeom>
              <a:solidFill>
                <a:srgbClr val="000000"/>
              </a:solidFill>
              <a:ln w="9525">
                <a:noFill/>
                <a:round/>
                <a:headEnd/>
                <a:tailEnd/>
              </a:ln>
            </p:spPr>
            <p:txBody>
              <a:bodyPr/>
              <a:lstStyle/>
              <a:p>
                <a:endParaRPr lang="en-US"/>
              </a:p>
            </p:txBody>
          </p:sp>
          <p:sp>
            <p:nvSpPr>
              <p:cNvPr id="86062" name="Line 6"/>
              <p:cNvSpPr>
                <a:spLocks noChangeShapeType="1"/>
              </p:cNvSpPr>
              <p:nvPr/>
            </p:nvSpPr>
            <p:spPr bwMode="auto">
              <a:xfrm flipH="1">
                <a:off x="992" y="3842"/>
                <a:ext cx="3433" cy="1"/>
              </a:xfrm>
              <a:prstGeom prst="line">
                <a:avLst/>
              </a:prstGeom>
              <a:noFill/>
              <a:ln w="38100">
                <a:solidFill>
                  <a:srgbClr val="000000"/>
                </a:solidFill>
                <a:round/>
                <a:headEnd/>
                <a:tailEnd/>
              </a:ln>
            </p:spPr>
            <p:txBody>
              <a:bodyPr/>
              <a:lstStyle/>
              <a:p>
                <a:endParaRPr lang="en-US"/>
              </a:p>
            </p:txBody>
          </p:sp>
        </p:grpSp>
        <p:sp>
          <p:nvSpPr>
            <p:cNvPr id="86023" name="Line 8"/>
            <p:cNvSpPr>
              <a:spLocks noChangeShapeType="1"/>
            </p:cNvSpPr>
            <p:nvPr/>
          </p:nvSpPr>
          <p:spPr bwMode="auto">
            <a:xfrm>
              <a:off x="1687" y="2871"/>
              <a:ext cx="127" cy="135"/>
            </a:xfrm>
            <a:prstGeom prst="line">
              <a:avLst/>
            </a:prstGeom>
            <a:noFill/>
            <a:ln w="50800">
              <a:solidFill>
                <a:srgbClr val="000000"/>
              </a:solidFill>
              <a:round/>
              <a:headEnd/>
              <a:tailEnd/>
            </a:ln>
          </p:spPr>
          <p:txBody>
            <a:bodyPr/>
            <a:lstStyle/>
            <a:p>
              <a:endParaRPr lang="en-US"/>
            </a:p>
          </p:txBody>
        </p:sp>
        <p:sp>
          <p:nvSpPr>
            <p:cNvPr id="86024" name="Line 9"/>
            <p:cNvSpPr>
              <a:spLocks noChangeShapeType="1"/>
            </p:cNvSpPr>
            <p:nvPr/>
          </p:nvSpPr>
          <p:spPr bwMode="auto">
            <a:xfrm flipH="1">
              <a:off x="1375" y="2871"/>
              <a:ext cx="199" cy="190"/>
            </a:xfrm>
            <a:prstGeom prst="line">
              <a:avLst/>
            </a:prstGeom>
            <a:noFill/>
            <a:ln w="50800">
              <a:solidFill>
                <a:srgbClr val="000000"/>
              </a:solidFill>
              <a:round/>
              <a:headEnd/>
              <a:tailEnd/>
            </a:ln>
          </p:spPr>
          <p:txBody>
            <a:bodyPr/>
            <a:lstStyle/>
            <a:p>
              <a:endParaRPr lang="en-US"/>
            </a:p>
          </p:txBody>
        </p:sp>
        <p:sp>
          <p:nvSpPr>
            <p:cNvPr id="86025" name="Line 10"/>
            <p:cNvSpPr>
              <a:spLocks noChangeShapeType="1"/>
            </p:cNvSpPr>
            <p:nvPr/>
          </p:nvSpPr>
          <p:spPr bwMode="auto">
            <a:xfrm flipH="1">
              <a:off x="2868" y="2902"/>
              <a:ext cx="184" cy="174"/>
            </a:xfrm>
            <a:prstGeom prst="line">
              <a:avLst/>
            </a:prstGeom>
            <a:noFill/>
            <a:ln w="50800">
              <a:solidFill>
                <a:srgbClr val="000000"/>
              </a:solidFill>
              <a:round/>
              <a:headEnd/>
              <a:tailEnd/>
            </a:ln>
          </p:spPr>
          <p:txBody>
            <a:bodyPr/>
            <a:lstStyle/>
            <a:p>
              <a:endParaRPr lang="en-US"/>
            </a:p>
          </p:txBody>
        </p:sp>
        <p:sp>
          <p:nvSpPr>
            <p:cNvPr id="86026" name="Line 11"/>
            <p:cNvSpPr>
              <a:spLocks noChangeShapeType="1"/>
            </p:cNvSpPr>
            <p:nvPr/>
          </p:nvSpPr>
          <p:spPr bwMode="auto">
            <a:xfrm>
              <a:off x="3163" y="2902"/>
              <a:ext cx="168" cy="158"/>
            </a:xfrm>
            <a:prstGeom prst="line">
              <a:avLst/>
            </a:prstGeom>
            <a:noFill/>
            <a:ln w="50800">
              <a:solidFill>
                <a:srgbClr val="000000"/>
              </a:solidFill>
              <a:round/>
              <a:headEnd/>
              <a:tailEnd/>
            </a:ln>
          </p:spPr>
          <p:txBody>
            <a:bodyPr/>
            <a:lstStyle/>
            <a:p>
              <a:endParaRPr lang="en-US"/>
            </a:p>
          </p:txBody>
        </p:sp>
        <p:sp>
          <p:nvSpPr>
            <p:cNvPr id="86027" name="Line 12"/>
            <p:cNvSpPr>
              <a:spLocks noChangeShapeType="1"/>
            </p:cNvSpPr>
            <p:nvPr/>
          </p:nvSpPr>
          <p:spPr bwMode="auto">
            <a:xfrm>
              <a:off x="4289" y="2926"/>
              <a:ext cx="144" cy="143"/>
            </a:xfrm>
            <a:prstGeom prst="line">
              <a:avLst/>
            </a:prstGeom>
            <a:noFill/>
            <a:ln w="50800">
              <a:solidFill>
                <a:srgbClr val="000000"/>
              </a:solidFill>
              <a:round/>
              <a:headEnd/>
              <a:tailEnd/>
            </a:ln>
          </p:spPr>
          <p:txBody>
            <a:bodyPr/>
            <a:lstStyle/>
            <a:p>
              <a:endParaRPr lang="en-US"/>
            </a:p>
          </p:txBody>
        </p:sp>
        <p:sp>
          <p:nvSpPr>
            <p:cNvPr id="86028" name="Line 13"/>
            <p:cNvSpPr>
              <a:spLocks noChangeShapeType="1"/>
            </p:cNvSpPr>
            <p:nvPr/>
          </p:nvSpPr>
          <p:spPr bwMode="auto">
            <a:xfrm flipH="1">
              <a:off x="4041" y="2927"/>
              <a:ext cx="136" cy="126"/>
            </a:xfrm>
            <a:prstGeom prst="line">
              <a:avLst/>
            </a:prstGeom>
            <a:noFill/>
            <a:ln w="50800">
              <a:solidFill>
                <a:srgbClr val="000000"/>
              </a:solidFill>
              <a:round/>
              <a:headEnd/>
              <a:tailEnd/>
            </a:ln>
          </p:spPr>
          <p:txBody>
            <a:bodyPr/>
            <a:lstStyle/>
            <a:p>
              <a:endParaRPr lang="en-US"/>
            </a:p>
          </p:txBody>
        </p:sp>
        <p:grpSp>
          <p:nvGrpSpPr>
            <p:cNvPr id="86029" name="Group 18"/>
            <p:cNvGrpSpPr>
              <a:grpSpLocks/>
            </p:cNvGrpSpPr>
            <p:nvPr/>
          </p:nvGrpSpPr>
          <p:grpSpPr bwMode="auto">
            <a:xfrm>
              <a:off x="1814" y="2974"/>
              <a:ext cx="495" cy="279"/>
              <a:chOff x="1814" y="2974"/>
              <a:chExt cx="495" cy="279"/>
            </a:xfrm>
          </p:grpSpPr>
          <p:sp>
            <p:nvSpPr>
              <p:cNvPr id="96270" name="Rectangle 14"/>
              <p:cNvSpPr>
                <a:spLocks noChangeArrowheads="1"/>
              </p:cNvSpPr>
              <p:nvPr/>
            </p:nvSpPr>
            <p:spPr bwMode="auto">
              <a:xfrm>
                <a:off x="1814" y="2974"/>
                <a:ext cx="216"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C</a:t>
                </a:r>
                <a:endParaRPr lang="en-US" sz="2800">
                  <a:effectLst>
                    <a:outerShdw blurRad="38100" dist="38100" dir="2700000" algn="tl">
                      <a:srgbClr val="FFFFFF"/>
                    </a:outerShdw>
                  </a:effectLst>
                </a:endParaRPr>
              </a:p>
            </p:txBody>
          </p:sp>
          <p:sp>
            <p:nvSpPr>
              <p:cNvPr id="96271" name="Rectangle 15"/>
              <p:cNvSpPr>
                <a:spLocks noChangeArrowheads="1"/>
              </p:cNvSpPr>
              <p:nvPr/>
            </p:nvSpPr>
            <p:spPr bwMode="auto">
              <a:xfrm>
                <a:off x="1950" y="3062"/>
                <a:ext cx="136" cy="191"/>
              </a:xfrm>
              <a:prstGeom prst="rect">
                <a:avLst/>
              </a:prstGeom>
              <a:noFill/>
              <a:ln w="9525">
                <a:noFill/>
                <a:miter lim="800000"/>
                <a:headEnd/>
                <a:tailEnd/>
              </a:ln>
            </p:spPr>
            <p:txBody>
              <a:bodyPr wrap="none" lIns="0" tIns="0" rIns="0" bIns="0">
                <a:spAutoFit/>
              </a:bodyPr>
              <a:lstStyle/>
              <a:p>
                <a:pPr>
                  <a:defRPr/>
                </a:pPr>
                <a:r>
                  <a:rPr lang="en-US">
                    <a:solidFill>
                      <a:srgbClr val="000000"/>
                    </a:solidFill>
                    <a:latin typeface="Times" pitchFamily="18" charset="0"/>
                  </a:rPr>
                  <a:t>2</a:t>
                </a:r>
                <a:endParaRPr lang="en-US" sz="2800">
                  <a:effectLst>
                    <a:outerShdw blurRad="38100" dist="38100" dir="2700000" algn="tl">
                      <a:srgbClr val="FFFFFF"/>
                    </a:outerShdw>
                  </a:effectLst>
                </a:endParaRPr>
              </a:p>
            </p:txBody>
          </p:sp>
          <p:sp>
            <p:nvSpPr>
              <p:cNvPr id="96272" name="Rectangle 16"/>
              <p:cNvSpPr>
                <a:spLocks noChangeArrowheads="1"/>
              </p:cNvSpPr>
              <p:nvPr/>
            </p:nvSpPr>
            <p:spPr bwMode="auto">
              <a:xfrm>
                <a:off x="2022" y="2974"/>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a:t>
                </a:r>
                <a:endParaRPr lang="en-US" sz="2800">
                  <a:effectLst>
                    <a:outerShdw blurRad="38100" dist="38100" dir="2700000" algn="tl">
                      <a:srgbClr val="FFFFFF"/>
                    </a:outerShdw>
                  </a:effectLst>
                </a:endParaRPr>
              </a:p>
            </p:txBody>
          </p:sp>
          <p:sp>
            <p:nvSpPr>
              <p:cNvPr id="96273" name="Rectangle 17"/>
              <p:cNvSpPr>
                <a:spLocks noChangeArrowheads="1"/>
              </p:cNvSpPr>
              <p:nvPr/>
            </p:nvSpPr>
            <p:spPr bwMode="auto">
              <a:xfrm>
                <a:off x="2173" y="3062"/>
                <a:ext cx="136" cy="191"/>
              </a:xfrm>
              <a:prstGeom prst="rect">
                <a:avLst/>
              </a:prstGeom>
              <a:noFill/>
              <a:ln w="9525">
                <a:noFill/>
                <a:miter lim="800000"/>
                <a:headEnd/>
                <a:tailEnd/>
              </a:ln>
            </p:spPr>
            <p:txBody>
              <a:bodyPr wrap="none" lIns="0" tIns="0" rIns="0" bIns="0">
                <a:spAutoFit/>
              </a:bodyPr>
              <a:lstStyle/>
              <a:p>
                <a:pPr>
                  <a:defRPr/>
                </a:pPr>
                <a:r>
                  <a:rPr lang="en-US">
                    <a:solidFill>
                      <a:srgbClr val="000000"/>
                    </a:solidFill>
                    <a:latin typeface="Times" pitchFamily="18" charset="0"/>
                  </a:rPr>
                  <a:t>5</a:t>
                </a:r>
                <a:endParaRPr lang="en-US" sz="2800">
                  <a:effectLst>
                    <a:outerShdw blurRad="38100" dist="38100" dir="2700000" algn="tl">
                      <a:srgbClr val="FFFFFF"/>
                    </a:outerShdw>
                  </a:effectLst>
                </a:endParaRPr>
              </a:p>
            </p:txBody>
          </p:sp>
        </p:grpSp>
        <p:grpSp>
          <p:nvGrpSpPr>
            <p:cNvPr id="86030" name="Group 23"/>
            <p:cNvGrpSpPr>
              <a:grpSpLocks/>
            </p:cNvGrpSpPr>
            <p:nvPr/>
          </p:nvGrpSpPr>
          <p:grpSpPr bwMode="auto">
            <a:xfrm>
              <a:off x="968" y="2982"/>
              <a:ext cx="495" cy="279"/>
              <a:chOff x="968" y="2982"/>
              <a:chExt cx="495" cy="279"/>
            </a:xfrm>
          </p:grpSpPr>
          <p:sp>
            <p:nvSpPr>
              <p:cNvPr id="96275" name="Rectangle 19"/>
              <p:cNvSpPr>
                <a:spLocks noChangeArrowheads="1"/>
              </p:cNvSpPr>
              <p:nvPr/>
            </p:nvSpPr>
            <p:spPr bwMode="auto">
              <a:xfrm>
                <a:off x="968" y="2982"/>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a:t>
                </a:r>
                <a:endParaRPr lang="en-US" sz="2800">
                  <a:effectLst>
                    <a:outerShdw blurRad="38100" dist="38100" dir="2700000" algn="tl">
                      <a:srgbClr val="FFFFFF"/>
                    </a:outerShdw>
                  </a:effectLst>
                </a:endParaRPr>
              </a:p>
            </p:txBody>
          </p:sp>
          <p:sp>
            <p:nvSpPr>
              <p:cNvPr id="96276" name="Rectangle 20"/>
              <p:cNvSpPr>
                <a:spLocks noChangeArrowheads="1"/>
              </p:cNvSpPr>
              <p:nvPr/>
            </p:nvSpPr>
            <p:spPr bwMode="auto">
              <a:xfrm>
                <a:off x="1120" y="3070"/>
                <a:ext cx="136" cy="191"/>
              </a:xfrm>
              <a:prstGeom prst="rect">
                <a:avLst/>
              </a:prstGeom>
              <a:noFill/>
              <a:ln w="9525">
                <a:noFill/>
                <a:miter lim="800000"/>
                <a:headEnd/>
                <a:tailEnd/>
              </a:ln>
            </p:spPr>
            <p:txBody>
              <a:bodyPr wrap="none" lIns="0" tIns="0" rIns="0" bIns="0">
                <a:spAutoFit/>
              </a:bodyPr>
              <a:lstStyle/>
              <a:p>
                <a:pPr>
                  <a:defRPr/>
                </a:pPr>
                <a:r>
                  <a:rPr lang="en-US">
                    <a:solidFill>
                      <a:srgbClr val="000000"/>
                    </a:solidFill>
                    <a:latin typeface="Times" pitchFamily="18" charset="0"/>
                  </a:rPr>
                  <a:t>5</a:t>
                </a:r>
                <a:endParaRPr lang="en-US" sz="2800">
                  <a:effectLst>
                    <a:outerShdw blurRad="38100" dist="38100" dir="2700000" algn="tl">
                      <a:srgbClr val="FFFFFF"/>
                    </a:outerShdw>
                  </a:effectLst>
                </a:endParaRPr>
              </a:p>
            </p:txBody>
          </p:sp>
          <p:sp>
            <p:nvSpPr>
              <p:cNvPr id="96277" name="Rectangle 21"/>
              <p:cNvSpPr>
                <a:spLocks noChangeArrowheads="1"/>
              </p:cNvSpPr>
              <p:nvPr/>
            </p:nvSpPr>
            <p:spPr bwMode="auto">
              <a:xfrm>
                <a:off x="1192" y="2982"/>
                <a:ext cx="216"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C</a:t>
                </a:r>
                <a:endParaRPr lang="en-US" sz="2800">
                  <a:effectLst>
                    <a:outerShdw blurRad="38100" dist="38100" dir="2700000" algn="tl">
                      <a:srgbClr val="FFFFFF"/>
                    </a:outerShdw>
                  </a:effectLst>
                </a:endParaRPr>
              </a:p>
            </p:txBody>
          </p:sp>
          <p:sp>
            <p:nvSpPr>
              <p:cNvPr id="96278" name="Rectangle 22"/>
              <p:cNvSpPr>
                <a:spLocks noChangeArrowheads="1"/>
              </p:cNvSpPr>
              <p:nvPr/>
            </p:nvSpPr>
            <p:spPr bwMode="auto">
              <a:xfrm>
                <a:off x="1327" y="3070"/>
                <a:ext cx="136" cy="191"/>
              </a:xfrm>
              <a:prstGeom prst="rect">
                <a:avLst/>
              </a:prstGeom>
              <a:noFill/>
              <a:ln w="9525">
                <a:noFill/>
                <a:miter lim="800000"/>
                <a:headEnd/>
                <a:tailEnd/>
              </a:ln>
            </p:spPr>
            <p:txBody>
              <a:bodyPr wrap="none" lIns="0" tIns="0" rIns="0" bIns="0">
                <a:spAutoFit/>
              </a:bodyPr>
              <a:lstStyle/>
              <a:p>
                <a:pPr>
                  <a:defRPr/>
                </a:pPr>
                <a:r>
                  <a:rPr lang="en-US">
                    <a:solidFill>
                      <a:srgbClr val="000000"/>
                    </a:solidFill>
                    <a:latin typeface="Times" pitchFamily="18" charset="0"/>
                  </a:rPr>
                  <a:t>2</a:t>
                </a:r>
                <a:endParaRPr lang="en-US" sz="2800">
                  <a:effectLst>
                    <a:outerShdw blurRad="38100" dist="38100" dir="2700000" algn="tl">
                      <a:srgbClr val="FFFFFF"/>
                    </a:outerShdw>
                  </a:effectLst>
                </a:endParaRPr>
              </a:p>
            </p:txBody>
          </p:sp>
        </p:grpSp>
        <p:sp>
          <p:nvSpPr>
            <p:cNvPr id="96280" name="Rectangle 24"/>
            <p:cNvSpPr>
              <a:spLocks noChangeArrowheads="1"/>
            </p:cNvSpPr>
            <p:nvPr/>
          </p:nvSpPr>
          <p:spPr bwMode="auto">
            <a:xfrm>
              <a:off x="3347" y="3046"/>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a:t>
              </a:r>
              <a:endParaRPr lang="en-US" sz="2800">
                <a:effectLst>
                  <a:outerShdw blurRad="38100" dist="38100" dir="2700000" algn="tl">
                    <a:srgbClr val="FFFFFF"/>
                  </a:outerShdw>
                </a:effectLst>
              </a:endParaRPr>
            </a:p>
          </p:txBody>
        </p:sp>
        <p:grpSp>
          <p:nvGrpSpPr>
            <p:cNvPr id="86032" name="Group 29"/>
            <p:cNvGrpSpPr>
              <a:grpSpLocks/>
            </p:cNvGrpSpPr>
            <p:nvPr/>
          </p:nvGrpSpPr>
          <p:grpSpPr bwMode="auto">
            <a:xfrm>
              <a:off x="2461" y="2998"/>
              <a:ext cx="495" cy="279"/>
              <a:chOff x="2461" y="2998"/>
              <a:chExt cx="495" cy="279"/>
            </a:xfrm>
          </p:grpSpPr>
          <p:sp>
            <p:nvSpPr>
              <p:cNvPr id="96281" name="Rectangle 25"/>
              <p:cNvSpPr>
                <a:spLocks noChangeArrowheads="1"/>
              </p:cNvSpPr>
              <p:nvPr/>
            </p:nvSpPr>
            <p:spPr bwMode="auto">
              <a:xfrm>
                <a:off x="2461" y="2998"/>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a:t>
                </a:r>
                <a:endParaRPr lang="en-US" sz="2800">
                  <a:effectLst>
                    <a:outerShdw blurRad="38100" dist="38100" dir="2700000" algn="tl">
                      <a:srgbClr val="FFFFFF"/>
                    </a:outerShdw>
                  </a:effectLst>
                </a:endParaRPr>
              </a:p>
            </p:txBody>
          </p:sp>
          <p:sp>
            <p:nvSpPr>
              <p:cNvPr id="96282" name="Rectangle 26"/>
              <p:cNvSpPr>
                <a:spLocks noChangeArrowheads="1"/>
              </p:cNvSpPr>
              <p:nvPr/>
            </p:nvSpPr>
            <p:spPr bwMode="auto">
              <a:xfrm>
                <a:off x="2612" y="3086"/>
                <a:ext cx="136" cy="191"/>
              </a:xfrm>
              <a:prstGeom prst="rect">
                <a:avLst/>
              </a:prstGeom>
              <a:noFill/>
              <a:ln w="9525">
                <a:noFill/>
                <a:miter lim="800000"/>
                <a:headEnd/>
                <a:tailEnd/>
              </a:ln>
            </p:spPr>
            <p:txBody>
              <a:bodyPr wrap="none" lIns="0" tIns="0" rIns="0" bIns="0">
                <a:spAutoFit/>
              </a:bodyPr>
              <a:lstStyle/>
              <a:p>
                <a:pPr>
                  <a:defRPr/>
                </a:pPr>
                <a:r>
                  <a:rPr lang="en-US">
                    <a:solidFill>
                      <a:srgbClr val="000000"/>
                    </a:solidFill>
                    <a:latin typeface="Times" pitchFamily="18" charset="0"/>
                  </a:rPr>
                  <a:t>5</a:t>
                </a:r>
                <a:endParaRPr lang="en-US" sz="2800">
                  <a:effectLst>
                    <a:outerShdw blurRad="38100" dist="38100" dir="2700000" algn="tl">
                      <a:srgbClr val="FFFFFF"/>
                    </a:outerShdw>
                  </a:effectLst>
                </a:endParaRPr>
              </a:p>
            </p:txBody>
          </p:sp>
          <p:sp>
            <p:nvSpPr>
              <p:cNvPr id="96283" name="Rectangle 27"/>
              <p:cNvSpPr>
                <a:spLocks noChangeArrowheads="1"/>
              </p:cNvSpPr>
              <p:nvPr/>
            </p:nvSpPr>
            <p:spPr bwMode="auto">
              <a:xfrm>
                <a:off x="2684" y="2998"/>
                <a:ext cx="216"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C</a:t>
                </a:r>
                <a:endParaRPr lang="en-US" sz="2800">
                  <a:effectLst>
                    <a:outerShdw blurRad="38100" dist="38100" dir="2700000" algn="tl">
                      <a:srgbClr val="FFFFFF"/>
                    </a:outerShdw>
                  </a:effectLst>
                </a:endParaRPr>
              </a:p>
            </p:txBody>
          </p:sp>
          <p:sp>
            <p:nvSpPr>
              <p:cNvPr id="96284" name="Rectangle 28"/>
              <p:cNvSpPr>
                <a:spLocks noChangeArrowheads="1"/>
              </p:cNvSpPr>
              <p:nvPr/>
            </p:nvSpPr>
            <p:spPr bwMode="auto">
              <a:xfrm>
                <a:off x="2820" y="3086"/>
                <a:ext cx="136" cy="191"/>
              </a:xfrm>
              <a:prstGeom prst="rect">
                <a:avLst/>
              </a:prstGeom>
              <a:noFill/>
              <a:ln w="9525">
                <a:noFill/>
                <a:miter lim="800000"/>
                <a:headEnd/>
                <a:tailEnd/>
              </a:ln>
            </p:spPr>
            <p:txBody>
              <a:bodyPr wrap="none" lIns="0" tIns="0" rIns="0" bIns="0">
                <a:spAutoFit/>
              </a:bodyPr>
              <a:lstStyle/>
              <a:p>
                <a:pPr>
                  <a:defRPr/>
                </a:pPr>
                <a:r>
                  <a:rPr lang="en-US">
                    <a:solidFill>
                      <a:srgbClr val="000000"/>
                    </a:solidFill>
                    <a:latin typeface="Times" pitchFamily="18" charset="0"/>
                  </a:rPr>
                  <a:t>2</a:t>
                </a:r>
                <a:endParaRPr lang="en-US" sz="2800">
                  <a:effectLst>
                    <a:outerShdw blurRad="38100" dist="38100" dir="2700000" algn="tl">
                      <a:srgbClr val="FFFFFF"/>
                    </a:outerShdw>
                  </a:effectLst>
                </a:endParaRPr>
              </a:p>
            </p:txBody>
          </p:sp>
        </p:grpSp>
        <p:sp>
          <p:nvSpPr>
            <p:cNvPr id="96286" name="Rectangle 30"/>
            <p:cNvSpPr>
              <a:spLocks noChangeArrowheads="1"/>
            </p:cNvSpPr>
            <p:nvPr/>
          </p:nvSpPr>
          <p:spPr bwMode="auto">
            <a:xfrm>
              <a:off x="4448" y="3054"/>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a:t>
              </a:r>
              <a:endParaRPr lang="en-US" sz="2800">
                <a:effectLst>
                  <a:outerShdw blurRad="38100" dist="38100" dir="2700000" algn="tl">
                    <a:srgbClr val="FFFFFF"/>
                  </a:outerShdw>
                </a:effectLst>
              </a:endParaRPr>
            </a:p>
          </p:txBody>
        </p:sp>
        <p:sp>
          <p:nvSpPr>
            <p:cNvPr id="96287" name="Rectangle 31"/>
            <p:cNvSpPr>
              <a:spLocks noChangeArrowheads="1"/>
            </p:cNvSpPr>
            <p:nvPr/>
          </p:nvSpPr>
          <p:spPr bwMode="auto">
            <a:xfrm>
              <a:off x="3890" y="3030"/>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a:t>
              </a:r>
              <a:endParaRPr lang="en-US" sz="2800">
                <a:effectLst>
                  <a:outerShdw blurRad="38100" dist="38100" dir="2700000" algn="tl">
                    <a:srgbClr val="FFFFFF"/>
                  </a:outerShdw>
                </a:effectLst>
              </a:endParaRPr>
            </a:p>
          </p:txBody>
        </p:sp>
        <p:sp>
          <p:nvSpPr>
            <p:cNvPr id="96288" name="Rectangle 32"/>
            <p:cNvSpPr>
              <a:spLocks noChangeArrowheads="1"/>
            </p:cNvSpPr>
            <p:nvPr/>
          </p:nvSpPr>
          <p:spPr bwMode="auto">
            <a:xfrm>
              <a:off x="4009" y="2568"/>
              <a:ext cx="469" cy="230"/>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water</a:t>
              </a:r>
              <a:endParaRPr lang="en-US" sz="2800">
                <a:effectLst>
                  <a:outerShdw blurRad="38100" dist="38100" dir="2700000" algn="tl">
                    <a:srgbClr val="FFFFFF"/>
                  </a:outerShdw>
                </a:effectLst>
              </a:endParaRPr>
            </a:p>
          </p:txBody>
        </p:sp>
        <p:sp>
          <p:nvSpPr>
            <p:cNvPr id="96289" name="Rectangle 33"/>
            <p:cNvSpPr>
              <a:spLocks noChangeArrowheads="1"/>
            </p:cNvSpPr>
            <p:nvPr/>
          </p:nvSpPr>
          <p:spPr bwMode="auto">
            <a:xfrm>
              <a:off x="2822" y="2568"/>
              <a:ext cx="586" cy="230"/>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alcohol</a:t>
              </a:r>
              <a:endParaRPr lang="en-US" sz="2800">
                <a:effectLst>
                  <a:outerShdw blurRad="38100" dist="38100" dir="2700000" algn="tl">
                    <a:srgbClr val="FFFFFF"/>
                  </a:outerShdw>
                </a:effectLst>
              </a:endParaRPr>
            </a:p>
          </p:txBody>
        </p:sp>
        <p:sp>
          <p:nvSpPr>
            <p:cNvPr id="96290" name="Rectangle 34"/>
            <p:cNvSpPr>
              <a:spLocks noChangeArrowheads="1"/>
            </p:cNvSpPr>
            <p:nvPr/>
          </p:nvSpPr>
          <p:spPr bwMode="auto">
            <a:xfrm>
              <a:off x="1375" y="2568"/>
              <a:ext cx="511"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ether</a:t>
              </a:r>
              <a:endParaRPr lang="en-US" sz="2800">
                <a:effectLst>
                  <a:outerShdw blurRad="38100" dist="38100" dir="2700000" algn="tl">
                    <a:srgbClr val="FFFFFF"/>
                  </a:outerShdw>
                </a:effectLst>
              </a:endParaRPr>
            </a:p>
          </p:txBody>
        </p:sp>
        <p:sp>
          <p:nvSpPr>
            <p:cNvPr id="96291" name="Rectangle 35"/>
            <p:cNvSpPr>
              <a:spLocks noChangeArrowheads="1"/>
            </p:cNvSpPr>
            <p:nvPr/>
          </p:nvSpPr>
          <p:spPr bwMode="auto">
            <a:xfrm>
              <a:off x="984" y="3905"/>
              <a:ext cx="3177"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increasing strength of IM interactions</a:t>
              </a:r>
              <a:endParaRPr lang="en-US" sz="2800">
                <a:effectLst>
                  <a:outerShdw blurRad="38100" dist="38100" dir="2700000" algn="tl">
                    <a:srgbClr val="FFFFFF"/>
                  </a:outerShdw>
                </a:effectLst>
              </a:endParaRPr>
            </a:p>
          </p:txBody>
        </p:sp>
        <p:grpSp>
          <p:nvGrpSpPr>
            <p:cNvPr id="86039" name="Group 38"/>
            <p:cNvGrpSpPr>
              <a:grpSpLocks/>
            </p:cNvGrpSpPr>
            <p:nvPr/>
          </p:nvGrpSpPr>
          <p:grpSpPr bwMode="auto">
            <a:xfrm>
              <a:off x="3910" y="3277"/>
              <a:ext cx="746" cy="421"/>
              <a:chOff x="3810" y="3277"/>
              <a:chExt cx="746" cy="421"/>
            </a:xfrm>
          </p:grpSpPr>
          <p:sp>
            <p:nvSpPr>
              <p:cNvPr id="96292" name="Rectangle 36"/>
              <p:cNvSpPr>
                <a:spLocks noChangeArrowheads="1"/>
              </p:cNvSpPr>
              <p:nvPr/>
            </p:nvSpPr>
            <p:spPr bwMode="auto">
              <a:xfrm>
                <a:off x="3810" y="3277"/>
                <a:ext cx="746" cy="230"/>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extensive</a:t>
                </a:r>
                <a:endParaRPr lang="en-US" sz="2800">
                  <a:effectLst>
                    <a:outerShdw blurRad="38100" dist="38100" dir="2700000" algn="tl">
                      <a:srgbClr val="FFFFFF"/>
                    </a:outerShdw>
                  </a:effectLst>
                </a:endParaRPr>
              </a:p>
            </p:txBody>
          </p:sp>
          <p:sp>
            <p:nvSpPr>
              <p:cNvPr id="96293" name="Rectangle 37"/>
              <p:cNvSpPr>
                <a:spLocks noChangeArrowheads="1"/>
              </p:cNvSpPr>
              <p:nvPr/>
            </p:nvSpPr>
            <p:spPr bwMode="auto">
              <a:xfrm>
                <a:off x="3810" y="3468"/>
                <a:ext cx="705" cy="230"/>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H-bonds</a:t>
                </a:r>
                <a:endParaRPr lang="en-US" sz="2800">
                  <a:effectLst>
                    <a:outerShdw blurRad="38100" dist="38100" dir="2700000" algn="tl">
                      <a:srgbClr val="FFFFFF"/>
                    </a:outerShdw>
                  </a:effectLst>
                </a:endParaRPr>
              </a:p>
            </p:txBody>
          </p:sp>
        </p:grpSp>
        <p:sp>
          <p:nvSpPr>
            <p:cNvPr id="96295" name="Rectangle 39"/>
            <p:cNvSpPr>
              <a:spLocks noChangeArrowheads="1"/>
            </p:cNvSpPr>
            <p:nvPr/>
          </p:nvSpPr>
          <p:spPr bwMode="auto">
            <a:xfrm>
              <a:off x="2703" y="3468"/>
              <a:ext cx="705" cy="230"/>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H-bonds</a:t>
              </a:r>
              <a:endParaRPr lang="en-US" sz="2800">
                <a:effectLst>
                  <a:outerShdw blurRad="38100" dist="38100" dir="2700000" algn="tl">
                    <a:srgbClr val="FFFFFF"/>
                  </a:outerShdw>
                </a:effectLst>
              </a:endParaRPr>
            </a:p>
          </p:txBody>
        </p:sp>
        <p:grpSp>
          <p:nvGrpSpPr>
            <p:cNvPr id="86041" name="Group 42"/>
            <p:cNvGrpSpPr>
              <a:grpSpLocks/>
            </p:cNvGrpSpPr>
            <p:nvPr/>
          </p:nvGrpSpPr>
          <p:grpSpPr bwMode="auto">
            <a:xfrm>
              <a:off x="1327" y="3229"/>
              <a:ext cx="647" cy="438"/>
              <a:chOff x="1327" y="3229"/>
              <a:chExt cx="647" cy="438"/>
            </a:xfrm>
          </p:grpSpPr>
          <p:sp>
            <p:nvSpPr>
              <p:cNvPr id="96296" name="Rectangle 40"/>
              <p:cNvSpPr>
                <a:spLocks noChangeArrowheads="1"/>
              </p:cNvSpPr>
              <p:nvPr/>
            </p:nvSpPr>
            <p:spPr bwMode="auto">
              <a:xfrm>
                <a:off x="1327" y="3229"/>
                <a:ext cx="647"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dipole-</a:t>
                </a:r>
                <a:endParaRPr lang="en-US" sz="2800">
                  <a:effectLst>
                    <a:outerShdw blurRad="38100" dist="38100" dir="2700000" algn="tl">
                      <a:srgbClr val="FFFFFF"/>
                    </a:outerShdw>
                  </a:effectLst>
                </a:endParaRPr>
              </a:p>
            </p:txBody>
          </p:sp>
          <p:sp>
            <p:nvSpPr>
              <p:cNvPr id="96297" name="Rectangle 41"/>
              <p:cNvSpPr>
                <a:spLocks noChangeArrowheads="1"/>
              </p:cNvSpPr>
              <p:nvPr/>
            </p:nvSpPr>
            <p:spPr bwMode="auto">
              <a:xfrm>
                <a:off x="1327" y="3420"/>
                <a:ext cx="583"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dipole</a:t>
                </a:r>
                <a:endParaRPr lang="en-US" sz="2800">
                  <a:effectLst>
                    <a:outerShdw blurRad="38100" dist="38100" dir="2700000" algn="tl">
                      <a:srgbClr val="FFFFFF"/>
                    </a:outerShdw>
                  </a:effectLst>
                </a:endParaRPr>
              </a:p>
            </p:txBody>
          </p:sp>
        </p:grpSp>
        <p:sp>
          <p:nvSpPr>
            <p:cNvPr id="96299" name="Rectangle 43"/>
            <p:cNvSpPr>
              <a:spLocks noChangeArrowheads="1"/>
            </p:cNvSpPr>
            <p:nvPr/>
          </p:nvSpPr>
          <p:spPr bwMode="auto">
            <a:xfrm>
              <a:off x="4161" y="2799"/>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O</a:t>
              </a:r>
              <a:endParaRPr lang="en-US" sz="2800">
                <a:effectLst>
                  <a:outerShdw blurRad="38100" dist="38100" dir="2700000" algn="tl">
                    <a:srgbClr val="FFFFFF"/>
                  </a:outerShdw>
                </a:effectLst>
              </a:endParaRPr>
            </a:p>
          </p:txBody>
        </p:sp>
        <p:sp>
          <p:nvSpPr>
            <p:cNvPr id="96300" name="Rectangle 44"/>
            <p:cNvSpPr>
              <a:spLocks noChangeArrowheads="1"/>
            </p:cNvSpPr>
            <p:nvPr/>
          </p:nvSpPr>
          <p:spPr bwMode="auto">
            <a:xfrm>
              <a:off x="3036" y="2775"/>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O</a:t>
              </a:r>
              <a:endParaRPr lang="en-US" sz="2800">
                <a:effectLst>
                  <a:outerShdw blurRad="38100" dist="38100" dir="2700000" algn="tl">
                    <a:srgbClr val="FFFFFF"/>
                  </a:outerShdw>
                </a:effectLst>
              </a:endParaRPr>
            </a:p>
          </p:txBody>
        </p:sp>
        <p:sp>
          <p:nvSpPr>
            <p:cNvPr id="96301" name="Rectangle 45"/>
            <p:cNvSpPr>
              <a:spLocks noChangeArrowheads="1"/>
            </p:cNvSpPr>
            <p:nvPr/>
          </p:nvSpPr>
          <p:spPr bwMode="auto">
            <a:xfrm>
              <a:off x="1559" y="2743"/>
              <a:ext cx="232" cy="247"/>
            </a:xfrm>
            <a:prstGeom prst="rect">
              <a:avLst/>
            </a:prstGeom>
            <a:noFill/>
            <a:ln w="9525">
              <a:noFill/>
              <a:miter lim="800000"/>
              <a:headEnd/>
              <a:tailEnd/>
            </a:ln>
          </p:spPr>
          <p:txBody>
            <a:bodyPr wrap="none" lIns="0" tIns="0" rIns="0" bIns="0">
              <a:spAutoFit/>
            </a:bodyPr>
            <a:lstStyle/>
            <a:p>
              <a:pPr>
                <a:defRPr/>
              </a:pPr>
              <a:r>
                <a:rPr lang="en-US" sz="2400">
                  <a:solidFill>
                    <a:srgbClr val="000000"/>
                  </a:solidFill>
                  <a:latin typeface="Times" pitchFamily="18" charset="0"/>
                </a:rPr>
                <a:t>O</a:t>
              </a:r>
              <a:endParaRPr lang="en-US" sz="2800">
                <a:effectLst>
                  <a:outerShdw blurRad="38100" dist="38100" dir="2700000" algn="tl">
                    <a:srgbClr val="FFFFFF"/>
                  </a:outerShdw>
                </a:effectLst>
              </a:endParaRPr>
            </a:p>
          </p:txBody>
        </p:sp>
      </p:grpSp>
      <p:sp>
        <p:nvSpPr>
          <p:cNvPr id="96260" name="Rectangle 4"/>
          <p:cNvSpPr>
            <a:spLocks noGrp="1" noChangeArrowheads="1"/>
          </p:cNvSpPr>
          <p:nvPr>
            <p:ph type="title"/>
          </p:nvPr>
        </p:nvSpPr>
        <p:spPr>
          <a:xfrm>
            <a:off x="2971800" y="533400"/>
            <a:ext cx="2819400" cy="685800"/>
          </a:xfrm>
          <a:effectLst>
            <a:outerShdw dist="35921" dir="2700000" algn="ctr" rotWithShape="0">
              <a:schemeClr val="bg2"/>
            </a:outerShdw>
          </a:effectLst>
        </p:spPr>
        <p:txBody>
          <a:bodyPr/>
          <a:lstStyle/>
          <a:p>
            <a:pPr>
              <a:defRPr/>
            </a:pPr>
            <a:r>
              <a:rPr lang="en-US" sz="4800" smtClean="0"/>
              <a:t>Liquids</a:t>
            </a:r>
            <a:endParaRPr lang="en-US" sz="3200" i="1"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09600" y="228600"/>
            <a:ext cx="8229600" cy="685800"/>
          </a:xfrm>
        </p:spPr>
        <p:txBody>
          <a:bodyPr/>
          <a:lstStyle/>
          <a:p>
            <a:pPr algn="l">
              <a:defRPr/>
            </a:pPr>
            <a:r>
              <a:rPr lang="en-US" sz="3200" smtClean="0"/>
              <a:t>Critical Temperature and Pressure</a:t>
            </a:r>
            <a:endParaRPr lang="en-US" sz="3200" b="0" smtClean="0"/>
          </a:p>
        </p:txBody>
      </p:sp>
      <p:sp>
        <p:nvSpPr>
          <p:cNvPr id="453635" name="Rectangle 3"/>
          <p:cNvSpPr>
            <a:spLocks noGrp="1" noChangeArrowheads="1"/>
          </p:cNvSpPr>
          <p:nvPr>
            <p:ph type="body" idx="1"/>
          </p:nvPr>
        </p:nvSpPr>
        <p:spPr>
          <a:xfrm>
            <a:off x="762000" y="1219200"/>
            <a:ext cx="7772400" cy="5105400"/>
          </a:xfrm>
        </p:spPr>
        <p:txBody>
          <a:bodyPr/>
          <a:lstStyle/>
          <a:p>
            <a:pPr>
              <a:lnSpc>
                <a:spcPct val="80000"/>
              </a:lnSpc>
            </a:pPr>
            <a:r>
              <a:rPr lang="en-US" smtClean="0"/>
              <a:t>The critical temperature, T</a:t>
            </a:r>
            <a:r>
              <a:rPr lang="en-US" baseline="-25000" smtClean="0"/>
              <a:t>c </a:t>
            </a:r>
            <a:r>
              <a:rPr lang="en-US" smtClean="0"/>
              <a:t>, is the temperature at which the liquid state no longer exists since all molecules have sufficient energy to be separated from each other.  </a:t>
            </a:r>
          </a:p>
          <a:p>
            <a:pPr>
              <a:lnSpc>
                <a:spcPct val="80000"/>
              </a:lnSpc>
            </a:pPr>
            <a:r>
              <a:rPr lang="en-US" smtClean="0"/>
              <a:t>The critical pressure, P</a:t>
            </a:r>
            <a:r>
              <a:rPr lang="en-US" baseline="-25000" smtClean="0"/>
              <a:t>c</a:t>
            </a:r>
            <a:r>
              <a:rPr lang="en-US" smtClean="0"/>
              <a:t> , is the pressure corresponding to the critical temperature, where no further increase in pressure will cause the gas phase to condense into the liquid phase.  </a:t>
            </a:r>
          </a:p>
          <a:p>
            <a:pPr>
              <a:lnSpc>
                <a:spcPct val="80000"/>
              </a:lnSpc>
            </a:pPr>
            <a:r>
              <a:rPr lang="en-US" smtClean="0"/>
              <a:t>This (T</a:t>
            </a:r>
            <a:r>
              <a:rPr lang="en-US" baseline="-25000" smtClean="0"/>
              <a:t>c </a:t>
            </a:r>
            <a:r>
              <a:rPr lang="en-US" smtClean="0"/>
              <a:t>, P</a:t>
            </a:r>
            <a:r>
              <a:rPr lang="en-US" baseline="-25000" smtClean="0"/>
              <a:t>c</a:t>
            </a:r>
            <a:r>
              <a:rPr lang="en-US" smtClean="0"/>
              <a:t>) point is called the critical point on the vapor pressure graph.  </a:t>
            </a:r>
          </a:p>
          <a:p>
            <a:pPr>
              <a:lnSpc>
                <a:spcPct val="80000"/>
              </a:lnSpc>
            </a:pPr>
            <a:r>
              <a:rPr lang="en-US" smtClean="0"/>
              <a:t>More on this later!!</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Effect transition="in" filter="wipe(up)">
                                      <p:cBhvr>
                                        <p:cTn id="7" dur="500"/>
                                        <p:tgtEl>
                                          <p:spTgt spid="453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3635">
                                            <p:txEl>
                                              <p:pRg st="1" end="1"/>
                                            </p:txEl>
                                          </p:spTgt>
                                        </p:tgtEl>
                                        <p:attrNameLst>
                                          <p:attrName>style.visibility</p:attrName>
                                        </p:attrNameLst>
                                      </p:cBhvr>
                                      <p:to>
                                        <p:strVal val="visible"/>
                                      </p:to>
                                    </p:set>
                                    <p:animEffect transition="in" filter="wipe(up)">
                                      <p:cBhvr>
                                        <p:cTn id="12" dur="500"/>
                                        <p:tgtEl>
                                          <p:spTgt spid="453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3635">
                                            <p:txEl>
                                              <p:pRg st="2" end="2"/>
                                            </p:txEl>
                                          </p:spTgt>
                                        </p:tgtEl>
                                        <p:attrNameLst>
                                          <p:attrName>style.visibility</p:attrName>
                                        </p:attrNameLst>
                                      </p:cBhvr>
                                      <p:to>
                                        <p:strVal val="visible"/>
                                      </p:to>
                                    </p:set>
                                    <p:animEffect transition="in" filter="wipe(up)">
                                      <p:cBhvr>
                                        <p:cTn id="17" dur="500"/>
                                        <p:tgtEl>
                                          <p:spTgt spid="453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3635">
                                            <p:txEl>
                                              <p:pRg st="3" end="3"/>
                                            </p:txEl>
                                          </p:spTgt>
                                        </p:tgtEl>
                                        <p:attrNameLst>
                                          <p:attrName>style.visibility</p:attrName>
                                        </p:attrNameLst>
                                      </p:cBhvr>
                                      <p:to>
                                        <p:strVal val="visible"/>
                                      </p:to>
                                    </p:set>
                                    <p:animEffect transition="in" filter="wipe(up)">
                                      <p:cBhvr>
                                        <p:cTn id="22" dur="500"/>
                                        <p:tgtEl>
                                          <p:spTgt spid="453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304800" y="228600"/>
            <a:ext cx="8534400" cy="1143000"/>
          </a:xfrm>
        </p:spPr>
        <p:txBody>
          <a:bodyPr/>
          <a:lstStyle/>
          <a:p>
            <a:pPr>
              <a:defRPr/>
            </a:pPr>
            <a:r>
              <a:rPr lang="en-US" sz="4000" smtClean="0"/>
              <a:t>Surface Tension, Capillary Action, and Viscosity</a:t>
            </a:r>
            <a:endParaRPr lang="en-US" b="0" smtClean="0"/>
          </a:p>
        </p:txBody>
      </p:sp>
      <p:sp>
        <p:nvSpPr>
          <p:cNvPr id="454659" name="Rectangle 3"/>
          <p:cNvSpPr>
            <a:spLocks noGrp="1" noChangeArrowheads="1"/>
          </p:cNvSpPr>
          <p:nvPr>
            <p:ph type="body" idx="1"/>
          </p:nvPr>
        </p:nvSpPr>
        <p:spPr>
          <a:xfrm>
            <a:off x="1143000" y="1371600"/>
            <a:ext cx="7391400" cy="4724400"/>
          </a:xfrm>
        </p:spPr>
        <p:txBody>
          <a:bodyPr/>
          <a:lstStyle/>
          <a:p>
            <a:pPr>
              <a:lnSpc>
                <a:spcPct val="110000"/>
              </a:lnSpc>
            </a:pPr>
            <a:r>
              <a:rPr lang="en-US" smtClean="0"/>
              <a:t>Surface tension</a:t>
            </a:r>
            <a:r>
              <a:rPr lang="en-US" sz="2400" smtClean="0"/>
              <a:t> is the result of the intermolecular force acting at the surface of a liquid.  </a:t>
            </a:r>
          </a:p>
          <a:p>
            <a:pPr>
              <a:lnSpc>
                <a:spcPct val="110000"/>
              </a:lnSpc>
            </a:pPr>
            <a:r>
              <a:rPr lang="en-US" smtClean="0"/>
              <a:t>Capillary action</a:t>
            </a:r>
            <a:r>
              <a:rPr lang="en-US" sz="2400" smtClean="0"/>
              <a:t>, ie. rising of a fluid in a very small diameter tube, results from the combination of </a:t>
            </a:r>
            <a:r>
              <a:rPr lang="en-US" smtClean="0"/>
              <a:t>adhesive forces</a:t>
            </a:r>
            <a:r>
              <a:rPr lang="en-US" sz="2400" smtClean="0"/>
              <a:t>, between a solid (like glass) and the liquid and the </a:t>
            </a:r>
            <a:r>
              <a:rPr lang="en-US" smtClean="0"/>
              <a:t>cohesive forces</a:t>
            </a:r>
            <a:r>
              <a:rPr lang="en-US" sz="2400" smtClean="0"/>
              <a:t>, between the molecules of the liquid.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Effect transition="in" filter="wipe(up)">
                                      <p:cBhvr>
                                        <p:cTn id="7" dur="500"/>
                                        <p:tgtEl>
                                          <p:spTgt spid="454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4659">
                                            <p:txEl>
                                              <p:pRg st="1" end="1"/>
                                            </p:txEl>
                                          </p:spTgt>
                                        </p:tgtEl>
                                        <p:attrNameLst>
                                          <p:attrName>style.visibility</p:attrName>
                                        </p:attrNameLst>
                                      </p:cBhvr>
                                      <p:to>
                                        <p:strVal val="visible"/>
                                      </p:to>
                                    </p:set>
                                    <p:animEffect transition="in" filter="wipe(up)">
                                      <p:cBhvr>
                                        <p:cTn id="12" dur="500"/>
                                        <p:tgtEl>
                                          <p:spTgt spid="454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5682" name="Rectangle 1026"/>
          <p:cNvSpPr>
            <a:spLocks noGrp="1" noChangeArrowheads="1"/>
          </p:cNvSpPr>
          <p:nvPr>
            <p:ph type="title"/>
          </p:nvPr>
        </p:nvSpPr>
        <p:spPr>
          <a:xfrm>
            <a:off x="457200" y="228600"/>
            <a:ext cx="7696200" cy="1219200"/>
          </a:xfrm>
        </p:spPr>
        <p:txBody>
          <a:bodyPr/>
          <a:lstStyle/>
          <a:p>
            <a:pPr>
              <a:defRPr/>
            </a:pPr>
            <a:r>
              <a:rPr lang="en-US" smtClean="0"/>
              <a:t>Surface Tension, Capillary Action, and Viscosity</a:t>
            </a:r>
            <a:endParaRPr lang="en-US" sz="2800" b="0" smtClean="0"/>
          </a:p>
        </p:txBody>
      </p:sp>
      <p:sp>
        <p:nvSpPr>
          <p:cNvPr id="455683" name="Rectangle 1027"/>
          <p:cNvSpPr>
            <a:spLocks noGrp="1" noChangeArrowheads="1"/>
          </p:cNvSpPr>
          <p:nvPr>
            <p:ph type="body" idx="1"/>
          </p:nvPr>
        </p:nvSpPr>
        <p:spPr>
          <a:xfrm>
            <a:off x="1143000" y="1676400"/>
            <a:ext cx="7010400" cy="4191000"/>
          </a:xfrm>
        </p:spPr>
        <p:txBody>
          <a:bodyPr/>
          <a:lstStyle/>
          <a:p>
            <a:pPr>
              <a:lnSpc>
                <a:spcPct val="110000"/>
              </a:lnSpc>
            </a:pPr>
            <a:r>
              <a:rPr lang="en-US" smtClean="0"/>
              <a:t>If the cohesive forces are stronger, the liquid forms an upward rounded meniscus.  </a:t>
            </a:r>
          </a:p>
          <a:p>
            <a:pPr>
              <a:lnSpc>
                <a:spcPct val="110000"/>
              </a:lnSpc>
            </a:pPr>
            <a:r>
              <a:rPr lang="en-US" smtClean="0"/>
              <a:t>A downward rounded meniscus forms if the adhesive forces are stronger.  </a:t>
            </a:r>
          </a:p>
          <a:p>
            <a:pPr>
              <a:lnSpc>
                <a:spcPct val="110000"/>
              </a:lnSpc>
            </a:pPr>
            <a:r>
              <a:rPr lang="en-US" smtClean="0"/>
              <a:t>Viscosity is the resistance to flow, and is at least partially a function of the intermolecular forces.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animEffect transition="in" filter="wipe(up)">
                                      <p:cBhvr>
                                        <p:cTn id="7" dur="500"/>
                                        <p:tgtEl>
                                          <p:spTgt spid="455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5683">
                                            <p:txEl>
                                              <p:pRg st="1" end="1"/>
                                            </p:txEl>
                                          </p:spTgt>
                                        </p:tgtEl>
                                        <p:attrNameLst>
                                          <p:attrName>style.visibility</p:attrName>
                                        </p:attrNameLst>
                                      </p:cBhvr>
                                      <p:to>
                                        <p:strVal val="visible"/>
                                      </p:to>
                                    </p:set>
                                    <p:animEffect transition="in" filter="wipe(up)">
                                      <p:cBhvr>
                                        <p:cTn id="12" dur="500"/>
                                        <p:tgtEl>
                                          <p:spTgt spid="455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5683">
                                            <p:txEl>
                                              <p:pRg st="2" end="2"/>
                                            </p:txEl>
                                          </p:spTgt>
                                        </p:tgtEl>
                                        <p:attrNameLst>
                                          <p:attrName>style.visibility</p:attrName>
                                        </p:attrNameLst>
                                      </p:cBhvr>
                                      <p:to>
                                        <p:strVal val="visible"/>
                                      </p:to>
                                    </p:set>
                                    <p:animEffect transition="in" filter="wipe(up)">
                                      <p:cBhvr>
                                        <p:cTn id="17" dur="500"/>
                                        <p:tgtEl>
                                          <p:spTgt spid="455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048000" y="228600"/>
            <a:ext cx="2819400" cy="6096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106499" name="Rectangle 3"/>
          <p:cNvSpPr>
            <a:spLocks noGrp="1" noChangeArrowheads="1"/>
          </p:cNvSpPr>
          <p:nvPr>
            <p:ph type="body" idx="1"/>
          </p:nvPr>
        </p:nvSpPr>
        <p:spPr>
          <a:xfrm>
            <a:off x="381000" y="4038600"/>
            <a:ext cx="8305800" cy="2286000"/>
          </a:xfrm>
        </p:spPr>
        <p:txBody>
          <a:bodyPr/>
          <a:lstStyle/>
          <a:p>
            <a:pPr>
              <a:buFontTx/>
              <a:buNone/>
              <a:defRPr/>
            </a:pPr>
            <a:r>
              <a:rPr lang="en-US" smtClean="0"/>
              <a:t>Molecules at surface experience net INWARD force of attraction.  </a:t>
            </a:r>
          </a:p>
          <a:p>
            <a:pPr>
              <a:buFontTx/>
              <a:buNone/>
              <a:defRPr/>
            </a:pPr>
            <a:r>
              <a:rPr lang="en-US" smtClean="0"/>
              <a:t>This leads to </a:t>
            </a:r>
            <a:r>
              <a:rPr lang="en-US" smtClean="0">
                <a:solidFill>
                  <a:schemeClr val="hlink"/>
                </a:solidFill>
                <a:effectLst>
                  <a:outerShdw blurRad="38100" dist="38100" dir="2700000" algn="tl">
                    <a:srgbClr val="000000"/>
                  </a:outerShdw>
                </a:effectLst>
              </a:rPr>
              <a:t>SURFACE TENSION</a:t>
            </a:r>
            <a:r>
              <a:rPr lang="en-US" smtClean="0"/>
              <a:t> — the energy required to break the surface.</a:t>
            </a:r>
          </a:p>
        </p:txBody>
      </p:sp>
      <p:pic>
        <p:nvPicPr>
          <p:cNvPr id="106500" name="Picture 4"/>
          <p:cNvPicPr>
            <a:picLocks noChangeArrowheads="1"/>
          </p:cNvPicPr>
          <p:nvPr/>
        </p:nvPicPr>
        <p:blipFill>
          <a:blip r:embed="rId3" cstate="print"/>
          <a:srcRect/>
          <a:stretch>
            <a:fillRect/>
          </a:stretch>
        </p:blipFill>
        <p:spPr bwMode="auto">
          <a:xfrm>
            <a:off x="1993900" y="2197100"/>
            <a:ext cx="4838700" cy="1765300"/>
          </a:xfrm>
          <a:prstGeom prst="rect">
            <a:avLst/>
          </a:prstGeom>
          <a:noFill/>
          <a:ln w="12700">
            <a:noFill/>
            <a:miter lim="800000"/>
            <a:headEnd/>
            <a:tailEnd/>
          </a:ln>
          <a:effectLst>
            <a:outerShdw dist="53882" dir="2700000" algn="ctr" rotWithShape="0">
              <a:schemeClr val="bg2"/>
            </a:outerShdw>
          </a:effectLst>
        </p:spPr>
      </p:pic>
      <p:sp>
        <p:nvSpPr>
          <p:cNvPr id="106501" name="Rectangle 5"/>
          <p:cNvSpPr>
            <a:spLocks noChangeArrowheads="1"/>
          </p:cNvSpPr>
          <p:nvPr/>
        </p:nvSpPr>
        <p:spPr bwMode="auto">
          <a:xfrm>
            <a:off x="304800" y="990600"/>
            <a:ext cx="8382000" cy="914400"/>
          </a:xfrm>
          <a:prstGeom prst="rect">
            <a:avLst/>
          </a:prstGeom>
          <a:noFill/>
          <a:ln w="12700">
            <a:noFill/>
            <a:miter lim="800000"/>
            <a:headEnd/>
            <a:tailEnd/>
          </a:ln>
        </p:spPr>
        <p:txBody>
          <a:bodyPr lIns="90488" tIns="44450" rIns="90488" bIns="44450"/>
          <a:lstStyle/>
          <a:p>
            <a:pPr marL="285750" indent="-285750" algn="ctr">
              <a:lnSpc>
                <a:spcPct val="90000"/>
              </a:lnSpc>
              <a:spcBef>
                <a:spcPct val="30000"/>
              </a:spcBef>
              <a:buSzPct val="100000"/>
            </a:pPr>
            <a:r>
              <a:rPr lang="en-US" sz="2800"/>
              <a:t>Molecules at surface behave differently than those in the interior.</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wipe(up)">
                                      <p:cBhvr>
                                        <p:cTn id="7" dur="5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wipe(up)">
                                      <p:cBhvr>
                                        <p:cTn id="12" dur="500"/>
                                        <p:tgtEl>
                                          <p:spTgt spid="10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6499">
                                            <p:txEl>
                                              <p:pRg st="0" end="0"/>
                                            </p:txEl>
                                          </p:spTgt>
                                        </p:tgtEl>
                                        <p:attrNameLst>
                                          <p:attrName>style.visibility</p:attrName>
                                        </p:attrNameLst>
                                      </p:cBhvr>
                                      <p:to>
                                        <p:strVal val="visible"/>
                                      </p:to>
                                    </p:set>
                                    <p:animEffect transition="in" filter="wipe(up)">
                                      <p:cBhvr>
                                        <p:cTn id="17" dur="500"/>
                                        <p:tgtEl>
                                          <p:spTgt spid="1064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6499">
                                            <p:txEl>
                                              <p:pRg st="1" end="1"/>
                                            </p:txEl>
                                          </p:spTgt>
                                        </p:tgtEl>
                                        <p:attrNameLst>
                                          <p:attrName>style.visibility</p:attrName>
                                        </p:attrNameLst>
                                      </p:cBhvr>
                                      <p:to>
                                        <p:strVal val="visible"/>
                                      </p:to>
                                    </p:set>
                                    <p:animEffect transition="in" filter="wipe(up)">
                                      <p:cBhvr>
                                        <p:cTn id="22" dur="500"/>
                                        <p:tgtEl>
                                          <p:spTgt spid="1064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5" autoUpdateAnimBg="0"/>
      <p:bldP spid="106501"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1026"/>
          <p:cNvSpPr>
            <a:spLocks noGrp="1" noChangeArrowheads="1"/>
          </p:cNvSpPr>
          <p:nvPr>
            <p:ph type="title"/>
          </p:nvPr>
        </p:nvSpPr>
        <p:spPr>
          <a:xfrm>
            <a:off x="1981200" y="228600"/>
            <a:ext cx="5410200" cy="1752600"/>
          </a:xfrm>
          <a:effectLst>
            <a:outerShdw dist="35921" dir="2700000" algn="ctr" rotWithShape="0">
              <a:schemeClr val="bg2"/>
            </a:outerShdw>
          </a:effectLst>
        </p:spPr>
        <p:txBody>
          <a:bodyPr/>
          <a:lstStyle/>
          <a:p>
            <a:pPr>
              <a:defRPr/>
            </a:pPr>
            <a:r>
              <a:rPr lang="en-US" sz="5400" smtClean="0"/>
              <a:t>Liquids</a:t>
            </a:r>
            <a:r>
              <a:rPr lang="en-US" sz="4800" smtClean="0"/>
              <a:t/>
            </a:r>
            <a:br>
              <a:rPr lang="en-US" sz="4800" smtClean="0"/>
            </a:br>
            <a:r>
              <a:rPr lang="en-US" sz="4000" smtClean="0"/>
              <a:t>Surface Tension</a:t>
            </a:r>
            <a:endParaRPr lang="en-US" sz="3200" i="1" smtClean="0"/>
          </a:p>
        </p:txBody>
      </p:sp>
      <p:pic>
        <p:nvPicPr>
          <p:cNvPr id="91139" name="Picture 1029" descr="KO13_22"/>
          <p:cNvPicPr>
            <a:picLocks noChangeAspect="1" noChangeArrowheads="1"/>
          </p:cNvPicPr>
          <p:nvPr/>
        </p:nvPicPr>
        <p:blipFill>
          <a:blip r:embed="rId3" cstate="print"/>
          <a:srcRect l="6566" t="35622" r="5556" b="23856"/>
          <a:stretch>
            <a:fillRect/>
          </a:stretch>
        </p:blipFill>
        <p:spPr bwMode="auto">
          <a:xfrm>
            <a:off x="0" y="2381250"/>
            <a:ext cx="9144000" cy="3257550"/>
          </a:xfrm>
          <a:prstGeom prst="rect">
            <a:avLst/>
          </a:prstGeom>
          <a:noFill/>
          <a:ln w="9525">
            <a:noFill/>
            <a:miter lim="800000"/>
            <a:headEnd/>
            <a:tailEnd/>
          </a:ln>
        </p:spPr>
      </p:pic>
      <p:sp>
        <p:nvSpPr>
          <p:cNvPr id="377862" name="Text Box 1030"/>
          <p:cNvSpPr txBox="1">
            <a:spLocks noChangeArrowheads="1"/>
          </p:cNvSpPr>
          <p:nvPr/>
        </p:nvSpPr>
        <p:spPr bwMode="auto">
          <a:xfrm>
            <a:off x="3505200" y="5791200"/>
            <a:ext cx="2743200" cy="457200"/>
          </a:xfrm>
          <a:prstGeom prst="rect">
            <a:avLst/>
          </a:prstGeom>
          <a:noFill/>
          <a:ln w="12700">
            <a:noFill/>
            <a:miter lim="800000"/>
            <a:headEnd/>
            <a:tailEnd/>
          </a:ln>
          <a:effectLst/>
        </p:spPr>
        <p:txBody>
          <a:bodyPr>
            <a:spAutoFit/>
          </a:bodyPr>
          <a:lstStyle/>
          <a:p>
            <a:pPr>
              <a:spcBef>
                <a:spcPct val="50000"/>
              </a:spcBef>
              <a:defRPr/>
            </a:pPr>
            <a:r>
              <a:rPr lang="en-US" sz="2400">
                <a:effectLst>
                  <a:outerShdw blurRad="38100" dist="38100" dir="2700000" algn="tl">
                    <a:srgbClr val="FFFFFF"/>
                  </a:outerShdw>
                </a:effectLst>
              </a:rPr>
              <a:t>Figure 13.22</a:t>
            </a:r>
          </a:p>
        </p:txBody>
      </p:sp>
    </p:spTree>
  </p:cSld>
  <p:clrMapOvr>
    <a:masterClrMapping/>
  </p:clrMapOvr>
  <p:transition>
    <p:blinds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447800" y="228600"/>
            <a:ext cx="6400800" cy="1143000"/>
          </a:xfrm>
          <a:effectLst>
            <a:outerShdw dist="35921" dir="2700000" algn="ctr" rotWithShape="0">
              <a:schemeClr val="bg2"/>
            </a:outerShdw>
          </a:effectLst>
        </p:spPr>
        <p:txBody>
          <a:bodyPr/>
          <a:lstStyle/>
          <a:p>
            <a:pPr>
              <a:defRPr/>
            </a:pPr>
            <a:r>
              <a:rPr lang="en-US" sz="4800" smtClean="0"/>
              <a:t>Surface Tension</a:t>
            </a:r>
            <a:endParaRPr lang="en-US" sz="3200" i="1" smtClean="0"/>
          </a:p>
        </p:txBody>
      </p:sp>
      <p:sp>
        <p:nvSpPr>
          <p:cNvPr id="108547" name="Rectangle 3"/>
          <p:cNvSpPr>
            <a:spLocks noGrp="1" noChangeArrowheads="1"/>
          </p:cNvSpPr>
          <p:nvPr>
            <p:ph type="body" idx="1"/>
          </p:nvPr>
        </p:nvSpPr>
        <p:spPr>
          <a:xfrm>
            <a:off x="1676400" y="5638800"/>
            <a:ext cx="6248400" cy="914400"/>
          </a:xfrm>
        </p:spPr>
        <p:txBody>
          <a:bodyPr/>
          <a:lstStyle/>
          <a:p>
            <a:pPr>
              <a:buFontTx/>
              <a:buNone/>
              <a:defRPr/>
            </a:pPr>
            <a:r>
              <a:rPr lang="en-US" smtClean="0">
                <a:solidFill>
                  <a:schemeClr val="hlink"/>
                </a:solidFill>
                <a:effectLst>
                  <a:outerShdw blurRad="38100" dist="38100" dir="2700000" algn="tl">
                    <a:srgbClr val="000000"/>
                  </a:outerShdw>
                </a:effectLst>
              </a:rPr>
              <a:t>SURFACE TENSION</a:t>
            </a:r>
            <a:r>
              <a:rPr lang="en-US" smtClean="0">
                <a:effectLst>
                  <a:outerShdw blurRad="38100" dist="38100" dir="2700000" algn="tl">
                    <a:srgbClr val="FFFFFF"/>
                  </a:outerShdw>
                </a:effectLst>
              </a:rPr>
              <a:t> </a:t>
            </a:r>
            <a:r>
              <a:rPr lang="en-US" smtClean="0"/>
              <a:t>also leads to spherical liquid droplets.</a:t>
            </a:r>
            <a:endParaRPr lang="en-US" sz="2400" smtClean="0"/>
          </a:p>
        </p:txBody>
      </p:sp>
      <p:pic>
        <p:nvPicPr>
          <p:cNvPr id="108551" name="13M11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1676400" y="1295400"/>
            <a:ext cx="5791200" cy="4246563"/>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1085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8551"/>
                                        </p:tgtEl>
                                      </p:cBhvr>
                                    </p:cmd>
                                  </p:childTnLst>
                                </p:cTn>
                              </p:par>
                            </p:childTnLst>
                          </p:cTn>
                        </p:par>
                      </p:childTnLst>
                    </p:cTn>
                  </p:par>
                </p:childTnLst>
              </p:cTn>
              <p:nextCondLst>
                <p:cond evt="onClick" delay="0">
                  <p:tgtEl>
                    <p:spTgt spid="108551"/>
                  </p:tgtEl>
                </p:cond>
              </p:nextCondLst>
            </p:seq>
            <p:video>
              <p:cMediaNode>
                <p:cTn id="7" fill="hold" display="0">
                  <p:stCondLst>
                    <p:cond delay="indefinite"/>
                  </p:stCondLst>
                  <p:endCondLst>
                    <p:cond evt="onNext" delay="0">
                      <p:tgtEl>
                        <p:sldTgt/>
                      </p:tgtEl>
                    </p:cond>
                    <p:cond evt="onPrev" delay="0">
                      <p:tgtEl>
                        <p:sldTgt/>
                      </p:tgtEl>
                    </p:cond>
                  </p:endCondLst>
                </p:cTn>
                <p:tgtEl>
                  <p:spTgt spid="108551"/>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48000" y="228600"/>
            <a:ext cx="2819400" cy="609600"/>
          </a:xfrm>
          <a:effectLst>
            <a:outerShdw dist="35921" dir="2700000" algn="ctr" rotWithShape="0">
              <a:schemeClr val="bg2"/>
            </a:outerShdw>
          </a:effectLst>
        </p:spPr>
        <p:txBody>
          <a:bodyPr/>
          <a:lstStyle/>
          <a:p>
            <a:pPr>
              <a:defRPr/>
            </a:pPr>
            <a:r>
              <a:rPr lang="en-US" sz="4800" smtClean="0"/>
              <a:t>Liquids</a:t>
            </a:r>
            <a:endParaRPr lang="en-US" sz="3200" i="1" smtClean="0"/>
          </a:p>
        </p:txBody>
      </p:sp>
      <p:sp>
        <p:nvSpPr>
          <p:cNvPr id="110595" name="Rectangle 3"/>
          <p:cNvSpPr>
            <a:spLocks noGrp="1" noChangeArrowheads="1"/>
          </p:cNvSpPr>
          <p:nvPr>
            <p:ph type="body" idx="1"/>
          </p:nvPr>
        </p:nvSpPr>
        <p:spPr>
          <a:xfrm>
            <a:off x="304800" y="990600"/>
            <a:ext cx="8534400" cy="1600200"/>
          </a:xfrm>
        </p:spPr>
        <p:txBody>
          <a:bodyPr/>
          <a:lstStyle/>
          <a:p>
            <a:pPr>
              <a:buFontTx/>
              <a:buNone/>
              <a:defRPr/>
            </a:pPr>
            <a:r>
              <a:rPr lang="en-US" smtClean="0"/>
              <a:t>   IM forces also lead to </a:t>
            </a:r>
            <a:r>
              <a:rPr lang="en-US" smtClean="0">
                <a:solidFill>
                  <a:schemeClr val="hlink"/>
                </a:solidFill>
                <a:effectLst>
                  <a:outerShdw blurRad="38100" dist="38100" dir="2700000" algn="tl">
                    <a:srgbClr val="000000"/>
                  </a:outerShdw>
                </a:effectLst>
              </a:rPr>
              <a:t>CAPILLARY</a:t>
            </a:r>
            <a:r>
              <a:rPr lang="en-US" smtClean="0"/>
              <a:t> action and to the existence of a concave meniscus for a water column.</a:t>
            </a:r>
            <a:endParaRPr lang="en-US" sz="2400" smtClean="0"/>
          </a:p>
        </p:txBody>
      </p:sp>
      <p:pic>
        <p:nvPicPr>
          <p:cNvPr id="110596" name="Picture 4"/>
          <p:cNvPicPr>
            <a:picLocks noChangeArrowheads="1"/>
          </p:cNvPicPr>
          <p:nvPr/>
        </p:nvPicPr>
        <p:blipFill>
          <a:blip r:embed="rId3" cstate="print"/>
          <a:srcRect/>
          <a:stretch>
            <a:fillRect/>
          </a:stretch>
        </p:blipFill>
        <p:spPr bwMode="auto">
          <a:xfrm>
            <a:off x="1014413" y="2690813"/>
            <a:ext cx="6937375" cy="3598862"/>
          </a:xfrm>
          <a:prstGeom prst="rect">
            <a:avLst/>
          </a:prstGeom>
          <a:solidFill>
            <a:srgbClr val="FFFFFF"/>
          </a:solidFill>
          <a:ln w="12700">
            <a:noFill/>
            <a:miter lim="800000"/>
            <a:headEnd/>
            <a:tailEnd/>
          </a:ln>
          <a:effectLst>
            <a:outerShdw dist="107763" dir="2700000" algn="ctr" rotWithShape="0">
              <a:schemeClr val="bg2"/>
            </a:out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wipe(up)">
                                      <p:cBhvr>
                                        <p:cTn id="7"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1026"/>
          <p:cNvSpPr>
            <a:spLocks noGrp="1" noChangeArrowheads="1"/>
          </p:cNvSpPr>
          <p:nvPr>
            <p:ph type="title"/>
          </p:nvPr>
        </p:nvSpPr>
        <p:spPr>
          <a:xfrm>
            <a:off x="228600" y="304800"/>
            <a:ext cx="8610600" cy="533400"/>
          </a:xfrm>
        </p:spPr>
        <p:txBody>
          <a:bodyPr/>
          <a:lstStyle/>
          <a:p>
            <a:pPr>
              <a:defRPr/>
            </a:pPr>
            <a:r>
              <a:rPr lang="en-US" sz="4800" smtClean="0"/>
              <a:t>Ion-Ion Forces</a:t>
            </a:r>
            <a:endParaRPr lang="en-US" sz="4400" b="0" smtClean="0"/>
          </a:p>
        </p:txBody>
      </p:sp>
      <p:sp>
        <p:nvSpPr>
          <p:cNvPr id="422915" name="Rectangle 1027"/>
          <p:cNvSpPr>
            <a:spLocks noGrp="1" noChangeArrowheads="1"/>
          </p:cNvSpPr>
          <p:nvPr>
            <p:ph type="body" idx="1"/>
          </p:nvPr>
        </p:nvSpPr>
        <p:spPr>
          <a:xfrm>
            <a:off x="685800" y="1219200"/>
            <a:ext cx="7848600" cy="4724400"/>
          </a:xfrm>
        </p:spPr>
        <p:txBody>
          <a:bodyPr/>
          <a:lstStyle/>
          <a:p>
            <a:pPr>
              <a:lnSpc>
                <a:spcPct val="80000"/>
              </a:lnSpc>
            </a:pPr>
            <a:r>
              <a:rPr lang="en-US" smtClean="0"/>
              <a:t>The strongest force, not listed, is the </a:t>
            </a:r>
            <a:r>
              <a:rPr lang="en-US" sz="3200" smtClean="0"/>
              <a:t>ion - ion force</a:t>
            </a:r>
            <a:r>
              <a:rPr lang="en-US" smtClean="0"/>
              <a:t> and  is considered later in the section on ionic solids.</a:t>
            </a:r>
          </a:p>
          <a:p>
            <a:pPr>
              <a:lnSpc>
                <a:spcPct val="80000"/>
              </a:lnSpc>
            </a:pPr>
            <a:r>
              <a:rPr lang="en-US" smtClean="0"/>
              <a:t>These forces (ion-ion) increase as the size of the ion decreases and as the magnitude of the charge increases.  </a:t>
            </a:r>
          </a:p>
          <a:p>
            <a:pPr>
              <a:lnSpc>
                <a:spcPct val="80000"/>
              </a:lnSpc>
            </a:pPr>
            <a:r>
              <a:rPr lang="en-US" smtClean="0"/>
              <a:t>Remember that anions are larger than the atoms they are derived from and cations are smaller than the atoms they are derived from.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Effect transition="in" filter="wipe(up)">
                                      <p:cBhvr>
                                        <p:cTn id="7" dur="500"/>
                                        <p:tgtEl>
                                          <p:spTgt spid="422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2915">
                                            <p:txEl>
                                              <p:pRg st="1" end="1"/>
                                            </p:txEl>
                                          </p:spTgt>
                                        </p:tgtEl>
                                        <p:attrNameLst>
                                          <p:attrName>style.visibility</p:attrName>
                                        </p:attrNameLst>
                                      </p:cBhvr>
                                      <p:to>
                                        <p:strVal val="visible"/>
                                      </p:to>
                                    </p:set>
                                    <p:animEffect transition="in" filter="wipe(up)">
                                      <p:cBhvr>
                                        <p:cTn id="12" dur="500"/>
                                        <p:tgtEl>
                                          <p:spTgt spid="422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2915">
                                            <p:txEl>
                                              <p:pRg st="2" end="2"/>
                                            </p:txEl>
                                          </p:spTgt>
                                        </p:tgtEl>
                                        <p:attrNameLst>
                                          <p:attrName>style.visibility</p:attrName>
                                        </p:attrNameLst>
                                      </p:cBhvr>
                                      <p:to>
                                        <p:strVal val="visible"/>
                                      </p:to>
                                    </p:set>
                                    <p:animEffect transition="in" filter="wipe(up)">
                                      <p:cBhvr>
                                        <p:cTn id="17" dur="500"/>
                                        <p:tgtEl>
                                          <p:spTgt spid="422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990600" y="152400"/>
            <a:ext cx="7162800" cy="838200"/>
          </a:xfrm>
          <a:effectLst>
            <a:outerShdw dist="35921" dir="2700000" algn="ctr" rotWithShape="0">
              <a:schemeClr val="bg2"/>
            </a:outerShdw>
          </a:effectLst>
        </p:spPr>
        <p:txBody>
          <a:bodyPr/>
          <a:lstStyle/>
          <a:p>
            <a:pPr>
              <a:defRPr/>
            </a:pPr>
            <a:r>
              <a:rPr lang="en-US" sz="4800" smtClean="0"/>
              <a:t>Capillary Action</a:t>
            </a:r>
          </a:p>
        </p:txBody>
      </p:sp>
      <p:sp>
        <p:nvSpPr>
          <p:cNvPr id="112643" name="Rectangle 3"/>
          <p:cNvSpPr>
            <a:spLocks noGrp="1" noChangeArrowheads="1"/>
          </p:cNvSpPr>
          <p:nvPr>
            <p:ph type="body" idx="1"/>
          </p:nvPr>
        </p:nvSpPr>
        <p:spPr>
          <a:xfrm>
            <a:off x="1143000" y="4800600"/>
            <a:ext cx="7162800" cy="1828800"/>
          </a:xfrm>
        </p:spPr>
        <p:txBody>
          <a:bodyPr/>
          <a:lstStyle/>
          <a:p>
            <a:pPr>
              <a:lnSpc>
                <a:spcPct val="80000"/>
              </a:lnSpc>
              <a:buFontTx/>
              <a:buNone/>
              <a:defRPr/>
            </a:pPr>
            <a:r>
              <a:rPr lang="en-US" smtClean="0">
                <a:effectLst>
                  <a:outerShdw blurRad="38100" dist="38100" dir="2700000" algn="tl">
                    <a:srgbClr val="FFFFFF"/>
                  </a:outerShdw>
                </a:effectLst>
              </a:rPr>
              <a:t>  Movement of water up a piece of paper depends on H-bonds between H</a:t>
            </a:r>
            <a:r>
              <a:rPr lang="en-US" baseline="-25000" smtClean="0">
                <a:effectLst>
                  <a:outerShdw blurRad="38100" dist="38100" dir="2700000" algn="tl">
                    <a:srgbClr val="FFFFFF"/>
                  </a:outerShdw>
                </a:effectLst>
              </a:rPr>
              <a:t>2</a:t>
            </a:r>
            <a:r>
              <a:rPr lang="en-US" smtClean="0">
                <a:effectLst>
                  <a:outerShdw blurRad="38100" dist="38100" dir="2700000" algn="tl">
                    <a:srgbClr val="FFFFFF"/>
                  </a:outerShdw>
                </a:effectLst>
              </a:rPr>
              <a:t>O and the OH groups of the cellulose in the paper.</a:t>
            </a:r>
          </a:p>
        </p:txBody>
      </p:sp>
      <p:pic>
        <p:nvPicPr>
          <p:cNvPr id="112647" name="13M11AN1.AVI">
            <a:hlinkClick r:id="" action="ppaction://media"/>
          </p:cNvPr>
          <p:cNvPicPr>
            <a:picLocks noRot="1" noChangeAspect="1" noChangeArrowheads="1"/>
          </p:cNvPicPr>
          <p:nvPr>
            <a:videoFile r:link="rId1"/>
          </p:nvPr>
        </p:nvPicPr>
        <p:blipFill>
          <a:blip r:embed="rId4" cstate="print"/>
          <a:srcRect/>
          <a:stretch>
            <a:fillRect/>
          </a:stretch>
        </p:blipFill>
        <p:spPr bwMode="auto">
          <a:xfrm>
            <a:off x="2743200" y="1066800"/>
            <a:ext cx="3224213" cy="3810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11264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2647"/>
                                        </p:tgtEl>
                                      </p:cBhvr>
                                    </p:cmd>
                                  </p:childTnLst>
                                </p:cTn>
                              </p:par>
                            </p:childTnLst>
                          </p:cTn>
                        </p:par>
                      </p:childTnLst>
                    </p:cTn>
                  </p:par>
                </p:childTnLst>
              </p:cTn>
              <p:nextCondLst>
                <p:cond evt="onClick" delay="0">
                  <p:tgtEl>
                    <p:spTgt spid="112647"/>
                  </p:tgtEl>
                </p:cond>
              </p:nextCondLst>
            </p:seq>
            <p:video>
              <p:cMediaNode>
                <p:cTn id="7" fill="hold" display="0">
                  <p:stCondLst>
                    <p:cond delay="indefinite"/>
                  </p:stCondLst>
                  <p:endCondLst>
                    <p:cond evt="onNext" delay="0">
                      <p:tgtEl>
                        <p:sldTgt/>
                      </p:tgtEl>
                    </p:cond>
                    <p:cond evt="onPrev" delay="0">
                      <p:tgtEl>
                        <p:sldTgt/>
                      </p:tgtEl>
                    </p:cond>
                  </p:endCondLst>
                </p:cTn>
                <p:tgtEl>
                  <p:spTgt spid="112647"/>
                </p:tgtEl>
              </p:cMediaNode>
            </p:video>
          </p:childTnLst>
        </p:cTn>
      </p:par>
    </p:tnLst>
  </p:timing>
</p:sld>
</file>

<file path=ppt/theme/theme1.xml><?xml version="1.0" encoding="utf-8"?>
<a:theme xmlns:a="http://schemas.openxmlformats.org/drawingml/2006/main" name="Ch1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h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triangle" w="med" len="med"/>
        </a:ln>
        <a:effectLst>
          <a:outerShdw dist="107763" dir="27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triangle" w="med" len="med"/>
        </a:ln>
        <a:effectLst>
          <a:outerShdw dist="107763" dir="27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h1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1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1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1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1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1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1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 Ch16</Template>
  <TotalTime>370</TotalTime>
  <Pages>32</Pages>
  <Words>2933</Words>
  <Application>Microsoft Office PowerPoint</Application>
  <PresentationFormat>Letter Paper (8.5x11 in)</PresentationFormat>
  <Paragraphs>498</Paragraphs>
  <Slides>90</Slides>
  <Notes>90</Notes>
  <HiddenSlides>0</HiddenSlides>
  <MMClips>18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Ch16</vt:lpstr>
      <vt:lpstr>CS ChemDraw Drawing</vt:lpstr>
      <vt:lpstr>INTERMOLECULAR FORCES Chapter 13</vt:lpstr>
      <vt:lpstr>CHAPTER 13</vt:lpstr>
      <vt:lpstr>13.1  PHASES OF MATTER AND THE KINETIC  MOLECULAR THEORY</vt:lpstr>
      <vt:lpstr>PHASES OF MATTER AND THE  KINETIC MOLECULAR THEORY</vt:lpstr>
      <vt:lpstr>13.2  INTERMOLECULAR FORCES</vt:lpstr>
      <vt:lpstr>Inter-molecular Forces</vt:lpstr>
      <vt:lpstr>Slide 7</vt:lpstr>
      <vt:lpstr>Slide 8</vt:lpstr>
      <vt:lpstr>Ion-Ion Forces</vt:lpstr>
      <vt:lpstr>Intermolecular Forces Ion-Ion Forces</vt:lpstr>
      <vt:lpstr>Ion - Dipole Forces</vt:lpstr>
      <vt:lpstr>Ion - Dipole Forces</vt:lpstr>
      <vt:lpstr>Ion - Dipole Forces</vt:lpstr>
      <vt:lpstr>Attraction Between Ions and Permanent Dipoles</vt:lpstr>
      <vt:lpstr>Attraction Between Ions and Permanent Dipoles</vt:lpstr>
      <vt:lpstr>CuSO4(s)    CuSO4•4H2O + heat</vt:lpstr>
      <vt:lpstr>Attraction Between Ions and Permanent Dipoles</vt:lpstr>
      <vt:lpstr>Attraction Between Ions and Permanent Dipoles</vt:lpstr>
      <vt:lpstr>Dipole - Dipole Forces</vt:lpstr>
      <vt:lpstr>Dipole-Dipole Forces</vt:lpstr>
      <vt:lpstr>Dipole - Dipole Forces</vt:lpstr>
      <vt:lpstr>Dipole - Dipole Forces</vt:lpstr>
      <vt:lpstr>Dipole-Dipole Forces</vt:lpstr>
      <vt:lpstr>Slide 24</vt:lpstr>
      <vt:lpstr>Dipole - Dipole Forces</vt:lpstr>
      <vt:lpstr>Dipole-Dipole Forces</vt:lpstr>
      <vt:lpstr>Hydrogen Bonding</vt:lpstr>
      <vt:lpstr>Hydrogen Bonding</vt:lpstr>
      <vt:lpstr>Hydrogen Bonding</vt:lpstr>
      <vt:lpstr>Hydrogen Bonding</vt:lpstr>
      <vt:lpstr>H-Bonding Between Methanol and Water</vt:lpstr>
      <vt:lpstr>H-Bonding Between Two Methanol Molecules</vt:lpstr>
      <vt:lpstr>H-Bonding Between Ammonia and Water</vt:lpstr>
      <vt:lpstr>Hydrogen Bonding</vt:lpstr>
      <vt:lpstr>Hydrogen Bonding</vt:lpstr>
      <vt:lpstr>Hydrogen Bonding</vt:lpstr>
      <vt:lpstr>Slide 37</vt:lpstr>
      <vt:lpstr>Slide 38</vt:lpstr>
      <vt:lpstr>Hydrogen Bonding</vt:lpstr>
      <vt:lpstr>Unusual Properties of Water:  Consequences of Hydrogen Bonding</vt:lpstr>
      <vt:lpstr>Hydrogen Bonding in H2O</vt:lpstr>
      <vt:lpstr>Hydrogen Bonding in H2O</vt:lpstr>
      <vt:lpstr>Hydrogen Bonding in H2O</vt:lpstr>
      <vt:lpstr>Hydrogen Bonding in H2O</vt:lpstr>
      <vt:lpstr>Hydrogen Bonding</vt:lpstr>
      <vt:lpstr>FORCES INVOLVING INDUCED DIPOLES</vt:lpstr>
      <vt:lpstr>Dispersion Forces:   Interactions Involving Induced Dipoles</vt:lpstr>
      <vt:lpstr>Interactions Involving  Induced Dipoles</vt:lpstr>
      <vt:lpstr>Interactions Involving Induced Dipoles</vt:lpstr>
      <vt:lpstr>Interactions Involving  Induced Dipoles</vt:lpstr>
      <vt:lpstr>Interactions Involving  Induced Dipoles</vt:lpstr>
      <vt:lpstr>Slide 52</vt:lpstr>
      <vt:lpstr>FORCES INVOLVING INDUCED DIPOLES</vt:lpstr>
      <vt:lpstr>FORCES INVOLVING INDUCED DIPOLES</vt:lpstr>
      <vt:lpstr>FORCES INVOLVING INDUCED DIPOLES</vt:lpstr>
      <vt:lpstr>FORCES INVOLVING INDUCED DIPOLES</vt:lpstr>
      <vt:lpstr>FORCES INVOLVING  INDUCED DIPOLES</vt:lpstr>
      <vt:lpstr>FORCES INVOLVING  INDUCED DIPOLES</vt:lpstr>
      <vt:lpstr>Boiling Points of Hydrocarbons</vt:lpstr>
      <vt:lpstr>Check Question</vt:lpstr>
      <vt:lpstr>Liquids Section 13.3</vt:lpstr>
      <vt:lpstr>13.3  PROPERTIES OF LIQUIDS</vt:lpstr>
      <vt:lpstr>Enthalpy of Vaporization</vt:lpstr>
      <vt:lpstr>Liquids</vt:lpstr>
      <vt:lpstr>Liquids</vt:lpstr>
      <vt:lpstr>Liquids</vt:lpstr>
      <vt:lpstr>Liquids</vt:lpstr>
      <vt:lpstr>Liquids</vt:lpstr>
      <vt:lpstr>Liquids</vt:lpstr>
      <vt:lpstr>Vapor Pressure</vt:lpstr>
      <vt:lpstr>Vapor Pressure</vt:lpstr>
      <vt:lpstr>Vapor Pressure</vt:lpstr>
      <vt:lpstr>Vapor Pressure</vt:lpstr>
      <vt:lpstr>Vapor Pressure</vt:lpstr>
      <vt:lpstr>Liquids</vt:lpstr>
      <vt:lpstr>Vapor Pressure</vt:lpstr>
      <vt:lpstr>Liquids</vt:lpstr>
      <vt:lpstr>Boiling Point</vt:lpstr>
      <vt:lpstr>Boiling Liquids</vt:lpstr>
      <vt:lpstr>Boiling Point at Lower Pressure</vt:lpstr>
      <vt:lpstr>Consequences of Vapor Pressure Changes</vt:lpstr>
      <vt:lpstr>Liquids</vt:lpstr>
      <vt:lpstr>Critical Temperature and Pressure</vt:lpstr>
      <vt:lpstr>Surface Tension, Capillary Action, and Viscosity</vt:lpstr>
      <vt:lpstr>Surface Tension, Capillary Action, and Viscosity</vt:lpstr>
      <vt:lpstr>Liquids</vt:lpstr>
      <vt:lpstr>Liquids Surface Tension</vt:lpstr>
      <vt:lpstr>Surface Tension</vt:lpstr>
      <vt:lpstr>Liquids</vt:lpstr>
      <vt:lpstr>Capillary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INTERMOLECULAR FORCES Chap. 13</dc:title>
  <dc:subject/>
  <dc:creator>J. Kotz</dc:creator>
  <cp:keywords/>
  <dc:description/>
  <cp:lastModifiedBy>Vondrasek</cp:lastModifiedBy>
  <cp:revision>116</cp:revision>
  <cp:lastPrinted>1601-01-01T00:00:00Z</cp:lastPrinted>
  <dcterms:created xsi:type="dcterms:W3CDTF">1996-06-18T21:25:47Z</dcterms:created>
  <dcterms:modified xsi:type="dcterms:W3CDTF">2016-05-17T07:40:44Z</dcterms:modified>
</cp:coreProperties>
</file>