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362" r:id="rId2"/>
    <p:sldId id="394" r:id="rId3"/>
    <p:sldId id="397" r:id="rId4"/>
    <p:sldId id="398" r:id="rId5"/>
    <p:sldId id="399" r:id="rId6"/>
    <p:sldId id="396" r:id="rId7"/>
    <p:sldId id="395" r:id="rId8"/>
    <p:sldId id="401" r:id="rId9"/>
    <p:sldId id="402" r:id="rId10"/>
    <p:sldId id="400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000000"/>
    <a:srgbClr val="FF0066"/>
    <a:srgbClr val="FF7C80"/>
    <a:srgbClr val="66FF66"/>
    <a:srgbClr val="FFFF99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9" autoAdjust="0"/>
    <p:restoredTop sz="94595" autoAdjust="0"/>
  </p:normalViewPr>
  <p:slideViewPr>
    <p:cSldViewPr>
      <p:cViewPr>
        <p:scale>
          <a:sx n="80" d="100"/>
          <a:sy n="80" d="100"/>
        </p:scale>
        <p:origin x="-1800" y="-732"/>
      </p:cViewPr>
      <p:guideLst>
        <p:guide orient="horz" pos="2160"/>
        <p:guide pos="2880"/>
      </p:guideLst>
    </p:cSldViewPr>
  </p:slideViewPr>
  <p:outlineViewPr>
    <p:cViewPr>
      <p:scale>
        <a:sx n="45" d="100"/>
        <a:sy n="4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02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1203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4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5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6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7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208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9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0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1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2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3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4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5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6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7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8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9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20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21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22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23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224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25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26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27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28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29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30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31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32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33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34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35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36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37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38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239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51240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41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1242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243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1244" name="Rectangle 4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1245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1246" name="Rectangle 4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9BDD107-BF13-440B-A04E-A9432B4E2CD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218CA0-A19A-4142-949B-B6B40EBACB0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8FE9AA-9FD5-4F54-9D35-F50E72F4BD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9C93A0-653E-4D0A-9615-DFFE6860EA1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D51A17-2FF7-4CF8-B95A-399A74085A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AB1D86-34A2-419D-B03B-164B7C29852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0AC6B9-987D-4C2E-B56A-312C13A86F6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C97465-6850-4546-9C37-45707E0883E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DB75F0-9534-4816-8615-35921E5201E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7DED6D-C3ED-4745-9EF4-933999F663E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5873D8-7A6D-4B98-ACEF-1A398FB5CCD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0179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80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81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82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83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184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85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86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87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88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89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90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91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92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93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94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95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96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97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98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99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200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01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02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03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04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05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06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07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08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09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10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11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12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13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14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0215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50216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217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0218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021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0220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50221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50222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710234DD-752B-4EE4-9A64-3B400E4F8449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ransition>
    <p:wipe dir="d"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ChangeArrowheads="1"/>
          </p:cNvSpPr>
          <p:nvPr/>
        </p:nvSpPr>
        <p:spPr bwMode="auto">
          <a:xfrm>
            <a:off x="2514600" y="1676400"/>
            <a:ext cx="43497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PROTEIN PHYSICS</a:t>
            </a:r>
          </a:p>
          <a:p>
            <a:pPr algn="ctr"/>
            <a:endParaRPr lang="en-US" sz="3600" b="1" dirty="0">
              <a:solidFill>
                <a:srgbClr val="66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en-US" sz="3600" b="1" dirty="0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LECTURE </a:t>
            </a:r>
            <a:r>
              <a:rPr lang="en-US" sz="3600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  <a:endParaRPr lang="en-US" sz="3600" b="1" dirty="0">
              <a:solidFill>
                <a:srgbClr val="66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endParaRPr lang="en-US" sz="3600" b="1" dirty="0">
              <a:solidFill>
                <a:srgbClr val="66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5" name="Rectangle 5"/>
          <p:cNvSpPr>
            <a:spLocks noChangeArrowheads="1"/>
          </p:cNvSpPr>
          <p:nvPr/>
        </p:nvSpPr>
        <p:spPr bwMode="auto">
          <a:xfrm>
            <a:off x="1752600" y="5410200"/>
            <a:ext cx="73914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Just because H-bonds have large energy, </a:t>
            </a:r>
          </a:p>
          <a:p>
            <a:r>
              <a:rPr lang="en-US" sz="2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only their ENTROPIC part </a:t>
            </a:r>
          </a:p>
          <a:p>
            <a:r>
              <a:rPr lang="en-US" sz="2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plays a role in water surrounding </a:t>
            </a:r>
            <a:endParaRPr lang="en-US" sz="2800" b="1">
              <a:solidFill>
                <a:srgbClr val="66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204808" name="Object 8"/>
          <p:cNvGraphicFramePr>
            <a:graphicFrameLocks noChangeAspect="1"/>
          </p:cNvGraphicFramePr>
          <p:nvPr/>
        </p:nvGraphicFramePr>
        <p:xfrm>
          <a:off x="0" y="1114425"/>
          <a:ext cx="9144000" cy="4186238"/>
        </p:xfrm>
        <a:graphic>
          <a:graphicData uri="http://schemas.openxmlformats.org/presentationml/2006/ole">
            <p:oleObj spid="_x0000_s204808" name="Bitmap Image" r:id="rId3" imgW="5974598" imgH="2735817" progId="PBrush">
              <p:embed/>
            </p:oleObj>
          </a:graphicData>
        </a:graphic>
      </p:graphicFrame>
      <p:sp>
        <p:nvSpPr>
          <p:cNvPr id="204809" name="Rectangle 9"/>
          <p:cNvSpPr>
            <a:spLocks noChangeArrowheads="1"/>
          </p:cNvSpPr>
          <p:nvPr/>
        </p:nvSpPr>
        <p:spPr bwMode="auto">
          <a:xfrm>
            <a:off x="6096000" y="3068638"/>
            <a:ext cx="30480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H-bonds are formed, when E</a:t>
            </a:r>
            <a:r>
              <a:rPr lang="en-US" sz="2800" b="1" baseline="-25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</a:t>
            </a:r>
            <a:r>
              <a:rPr lang="en-US" sz="28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&lt; -TS</a:t>
            </a:r>
            <a:r>
              <a:rPr lang="en-US" sz="2800" b="1" baseline="-25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</a:t>
            </a:r>
            <a:r>
              <a:rPr lang="en-US" sz="2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US" sz="2800" b="1">
              <a:solidFill>
                <a:srgbClr val="66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8659" name="Picture 3" descr="txt-ris-04-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10200"/>
            <a:ext cx="9144000" cy="1447800"/>
          </a:xfrm>
          <a:prstGeom prst="rect">
            <a:avLst/>
          </a:prstGeom>
          <a:noFill/>
        </p:spPr>
      </p:pic>
      <p:pic>
        <p:nvPicPr>
          <p:cNvPr id="198665" name="Picture 9" descr="04_01_formu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57600"/>
            <a:ext cx="2362200" cy="708025"/>
          </a:xfrm>
          <a:prstGeom prst="rect">
            <a:avLst/>
          </a:prstGeom>
          <a:noFill/>
        </p:spPr>
      </p:pic>
      <p:sp>
        <p:nvSpPr>
          <p:cNvPr id="198666" name="Rectangle 10"/>
          <p:cNvSpPr>
            <a:spLocks noChangeArrowheads="1"/>
          </p:cNvSpPr>
          <p:nvPr/>
        </p:nvSpPr>
        <p:spPr bwMode="auto">
          <a:xfrm>
            <a:off x="0" y="990600"/>
            <a:ext cx="487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WATER</a:t>
            </a:r>
            <a:r>
              <a:rPr lang="en-US" sz="2800" b="1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molecule:</a:t>
            </a:r>
          </a:p>
        </p:txBody>
      </p:sp>
      <p:sp>
        <p:nvSpPr>
          <p:cNvPr id="198667" name="Rectangle 11"/>
          <p:cNvSpPr>
            <a:spLocks noChangeArrowheads="1"/>
          </p:cNvSpPr>
          <p:nvPr/>
        </p:nvSpPr>
        <p:spPr bwMode="auto">
          <a:xfrm>
            <a:off x="228600" y="0"/>
            <a:ext cx="50927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000" b="1">
                <a:effectLst>
                  <a:outerShdw blurRad="38100" dist="38100" dir="2700000" algn="tl">
                    <a:srgbClr val="000000"/>
                  </a:outerShdw>
                </a:effectLst>
              </a:rPr>
              <a:t>HYDROGEN BONDS</a:t>
            </a:r>
          </a:p>
        </p:txBody>
      </p:sp>
      <p:sp>
        <p:nvSpPr>
          <p:cNvPr id="198671" name="Rectangle 15"/>
          <p:cNvSpPr>
            <a:spLocks noChangeArrowheads="1"/>
          </p:cNvSpPr>
          <p:nvPr/>
        </p:nvSpPr>
        <p:spPr bwMode="auto">
          <a:xfrm>
            <a:off x="0" y="2057400"/>
            <a:ext cx="89154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H-bond energy:</a:t>
            </a:r>
            <a:r>
              <a:rPr lang="en-US" sz="2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5 kcal/mol</a:t>
            </a:r>
          </a:p>
          <a:p>
            <a:r>
              <a:rPr lang="en-US" sz="2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ICE </a:t>
            </a:r>
            <a:r>
              <a:rPr lang="en-US" sz="2800" b="1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sublimation:  </a:t>
            </a:r>
            <a:r>
              <a:rPr lang="en-US" sz="2800" b="1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(</a:t>
            </a:r>
            <a:r>
              <a:rPr lang="en-US" sz="2800" b="1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12 kcal/mol - 2 kcal/mol</a:t>
            </a:r>
            <a:r>
              <a:rPr 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[vdW]</a:t>
            </a:r>
            <a:r>
              <a:rPr lang="en-US" sz="2800" b="1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)</a:t>
            </a:r>
            <a:r>
              <a:rPr lang="en-US" sz="2800" b="1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/2</a:t>
            </a:r>
            <a:endParaRPr lang="en-US" sz="28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800" b="1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10 kcal/mol</a:t>
            </a:r>
            <a:r>
              <a:rPr lang="en-US" sz="2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[CH</a:t>
            </a:r>
            <a:r>
              <a:rPr lang="en-US" sz="2800" b="1" baseline="-250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sz="2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-CH</a:t>
            </a:r>
            <a:r>
              <a:rPr lang="en-US" sz="2800" b="1" baseline="-250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-OH]</a:t>
            </a:r>
            <a:r>
              <a:rPr lang="en-US" sz="2800" b="1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- 5 kcal/mol</a:t>
            </a:r>
            <a:r>
              <a:rPr lang="en-US" sz="2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[CH</a:t>
            </a:r>
            <a:r>
              <a:rPr lang="en-US" sz="2800" b="1" baseline="-250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sz="2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-O-CH</a:t>
            </a:r>
            <a:r>
              <a:rPr lang="en-US" sz="2800" b="1" baseline="-250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sz="2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]</a:t>
            </a:r>
            <a:endParaRPr lang="en-US" sz="2800" b="1">
              <a:solidFill>
                <a:srgbClr val="66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98672" name="Picture 16" descr="txt-ris-04_0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609600"/>
            <a:ext cx="3733800" cy="1816100"/>
          </a:xfrm>
          <a:prstGeom prst="rect">
            <a:avLst/>
          </a:prstGeom>
          <a:noFill/>
        </p:spPr>
      </p:pic>
      <p:pic>
        <p:nvPicPr>
          <p:cNvPr id="198673" name="Picture 17" descr="04_02_formu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95600" y="3657600"/>
            <a:ext cx="4876800" cy="717550"/>
          </a:xfrm>
          <a:prstGeom prst="rect">
            <a:avLst/>
          </a:prstGeom>
          <a:noFill/>
        </p:spPr>
      </p:pic>
      <p:sp>
        <p:nvSpPr>
          <p:cNvPr id="198674" name="Rectangle 18"/>
          <p:cNvSpPr>
            <a:spLocks noChangeArrowheads="1"/>
          </p:cNvSpPr>
          <p:nvPr/>
        </p:nvSpPr>
        <p:spPr bwMode="auto">
          <a:xfrm>
            <a:off x="0" y="4419600"/>
            <a:ext cx="9144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(HO)</a:t>
            </a:r>
            <a:r>
              <a:rPr lang="en-US" sz="2800" b="1" baseline="30000">
                <a:solidFill>
                  <a:srgbClr val="FF7C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-1/3</a:t>
            </a:r>
            <a:r>
              <a:rPr lang="en-US" sz="2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-H</a:t>
            </a:r>
            <a:r>
              <a:rPr lang="en-US" sz="2800" b="1" baseline="30000">
                <a:solidFill>
                  <a:srgbClr val="FF7C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+1/3</a:t>
            </a:r>
            <a:r>
              <a:rPr lang="en-US" sz="2800" b="1">
                <a:solidFill>
                  <a:srgbClr val="FF7C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::::: </a:t>
            </a:r>
            <a:r>
              <a:rPr lang="en-US" sz="2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  <a:r>
              <a:rPr lang="en-US" sz="2800" b="1" baseline="30000">
                <a:solidFill>
                  <a:srgbClr val="FF7C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-2/3</a:t>
            </a:r>
            <a:r>
              <a:rPr lang="en-US" sz="2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-H</a:t>
            </a:r>
            <a:r>
              <a:rPr lang="en-US" sz="2800" b="1" baseline="-250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800" b="1" baseline="30000">
                <a:solidFill>
                  <a:srgbClr val="FF7C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+2/3</a:t>
            </a:r>
            <a:r>
              <a:rPr lang="en-US" sz="2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      </a:t>
            </a:r>
            <a:r>
              <a:rPr lang="en-US" sz="3200" b="1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e</a:t>
            </a:r>
            <a:r>
              <a:rPr lang="en-US" sz="2000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  <a:sym typeface="Symbol" pitchFamily="18" charset="2"/>
              </a:rPr>
              <a:t></a:t>
            </a:r>
            <a:r>
              <a:rPr lang="en-US" sz="2800" b="1" baseline="30000">
                <a:solidFill>
                  <a:srgbClr val="FF7C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800" b="1">
                <a:solidFill>
                  <a:srgbClr val="FF7C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/</a:t>
            </a:r>
            <a:r>
              <a:rPr lang="en-US" sz="2800" b="1" baseline="-25000">
                <a:solidFill>
                  <a:srgbClr val="FF7C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</a:t>
            </a:r>
            <a:r>
              <a:rPr lang="en-US" sz="2000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  <a:sym typeface="Symbol" pitchFamily="18" charset="2"/>
              </a:rPr>
              <a:t></a:t>
            </a:r>
            <a:r>
              <a:rPr lang="en-US" sz="2800" b="1" baseline="30000">
                <a:solidFill>
                  <a:srgbClr val="FF7C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800" b="1">
                <a:solidFill>
                  <a:srgbClr val="FF7C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/</a:t>
            </a:r>
            <a:r>
              <a:rPr lang="en-US" sz="2800" b="1" baseline="-25000">
                <a:solidFill>
                  <a:srgbClr val="FF7C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</a:t>
            </a:r>
            <a:r>
              <a:rPr lang="en-US" sz="2000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  <a:sym typeface="Symbol" pitchFamily="18" charset="2"/>
              </a:rPr>
              <a:t></a:t>
            </a:r>
            <a:r>
              <a:rPr lang="en-US" sz="2800" b="1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(-</a:t>
            </a:r>
            <a:r>
              <a:rPr lang="en-US" sz="2800" b="1" baseline="30000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800" b="1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/</a:t>
            </a:r>
            <a:r>
              <a:rPr lang="en-US" sz="2800" b="1" baseline="-25000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800" b="1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en-US" sz="2800" b="1" baseline="30000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800" b="1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/</a:t>
            </a:r>
            <a:r>
              <a:rPr lang="en-US" sz="2800" b="1" baseline="-25000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r>
              <a:rPr lang="en-US" sz="2800" b="1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+2</a:t>
            </a:r>
            <a:r>
              <a:rPr lang="en-US" sz="2000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  <a:sym typeface="Symbol" pitchFamily="18" charset="2"/>
              </a:rPr>
              <a:t></a:t>
            </a:r>
            <a:r>
              <a:rPr lang="en-US" sz="2800" b="1" baseline="30000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sz="2800" b="1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/</a:t>
            </a:r>
            <a:r>
              <a:rPr lang="en-US" sz="2800" b="1" baseline="-25000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sz="2800" b="1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endParaRPr lang="en-US" sz="2800" b="1" baseline="-25000">
              <a:solidFill>
                <a:srgbClr val="66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2800" b="1" baseline="-25000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                                                                    </a:t>
            </a:r>
            <a:r>
              <a:rPr lang="en-US" sz="2800" b="1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~ 6 kcal/mol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732" name="Picture 4" descr="txt-ris-04-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4989513"/>
            <a:ext cx="3733800" cy="1868487"/>
          </a:xfrm>
          <a:prstGeom prst="rect">
            <a:avLst/>
          </a:prstGeom>
          <a:noFill/>
        </p:spPr>
      </p:pic>
      <p:pic>
        <p:nvPicPr>
          <p:cNvPr id="201733" name="Picture 5" descr="txt-ris-04-0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85800"/>
            <a:ext cx="6172200" cy="1630363"/>
          </a:xfrm>
          <a:prstGeom prst="rect">
            <a:avLst/>
          </a:prstGeom>
          <a:noFill/>
        </p:spPr>
      </p:pic>
      <p:pic>
        <p:nvPicPr>
          <p:cNvPr id="201734" name="Picture 6" descr="txt-ris-04-0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2667000"/>
            <a:ext cx="4038600" cy="171767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754" name="Picture 2" descr="04-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85800"/>
            <a:ext cx="7772400" cy="5621338"/>
          </a:xfrm>
          <a:prstGeom prst="rect">
            <a:avLst/>
          </a:prstGeom>
          <a:noFill/>
        </p:spPr>
      </p:pic>
      <p:sp>
        <p:nvSpPr>
          <p:cNvPr id="202756" name="Rectangle 4"/>
          <p:cNvSpPr>
            <a:spLocks noChangeArrowheads="1"/>
          </p:cNvSpPr>
          <p:nvPr/>
        </p:nvSpPr>
        <p:spPr bwMode="auto">
          <a:xfrm>
            <a:off x="3995738" y="5589588"/>
            <a:ext cx="946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600" b="1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ICE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3779" name="Picture 3" descr="04-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76563"/>
            <a:ext cx="9144000" cy="3122612"/>
          </a:xfrm>
          <a:prstGeom prst="rect">
            <a:avLst/>
          </a:prstGeom>
          <a:noFill/>
        </p:spPr>
      </p:pic>
      <p:sp>
        <p:nvSpPr>
          <p:cNvPr id="203781" name="Rectangle 5"/>
          <p:cNvSpPr>
            <a:spLocks noChangeArrowheads="1"/>
          </p:cNvSpPr>
          <p:nvPr/>
        </p:nvSpPr>
        <p:spPr bwMode="auto">
          <a:xfrm>
            <a:off x="2336800" y="2209800"/>
            <a:ext cx="27924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H--O</a:t>
            </a:r>
            <a:r>
              <a:rPr lang="en-US" sz="3600" b="1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in CCl</a:t>
            </a:r>
            <a:r>
              <a:rPr lang="en-US" sz="2400" b="1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203782" name="Rectangle 6"/>
          <p:cNvSpPr>
            <a:spLocks noChangeArrowheads="1"/>
          </p:cNvSpPr>
          <p:nvPr/>
        </p:nvSpPr>
        <p:spPr bwMode="auto">
          <a:xfrm>
            <a:off x="4643438" y="2924175"/>
            <a:ext cx="18605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H--O</a:t>
            </a:r>
            <a:r>
              <a:rPr lang="en-US" sz="3600"/>
              <a:t> </a:t>
            </a:r>
            <a:r>
              <a:rPr lang="en-US" sz="3600" b="1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</a:t>
            </a:r>
            <a:endParaRPr lang="en-US"/>
          </a:p>
          <a:p>
            <a:pPr algn="ctr"/>
            <a:r>
              <a:rPr lang="en-US" sz="3600" b="1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WATER</a:t>
            </a:r>
          </a:p>
        </p:txBody>
      </p:sp>
      <p:sp>
        <p:nvSpPr>
          <p:cNvPr id="203783" name="Rectangle 7"/>
          <p:cNvSpPr>
            <a:spLocks noChangeArrowheads="1"/>
          </p:cNvSpPr>
          <p:nvPr/>
        </p:nvSpPr>
        <p:spPr bwMode="auto">
          <a:xfrm>
            <a:off x="304800" y="304800"/>
            <a:ext cx="86677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MODEL OF “FORMED” and “BROKEN”</a:t>
            </a:r>
          </a:p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H-BONDS IN WATER IS VERY ROUGH</a:t>
            </a:r>
          </a:p>
        </p:txBody>
      </p:sp>
      <p:sp>
        <p:nvSpPr>
          <p:cNvPr id="203784" name="Rectangle 8"/>
          <p:cNvSpPr>
            <a:spLocks noChangeArrowheads="1"/>
          </p:cNvSpPr>
          <p:nvPr/>
        </p:nvSpPr>
        <p:spPr bwMode="auto">
          <a:xfrm>
            <a:off x="6372225" y="2209800"/>
            <a:ext cx="27717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H--O</a:t>
            </a:r>
            <a:r>
              <a:rPr lang="en-US"/>
              <a:t> </a:t>
            </a:r>
            <a:r>
              <a:rPr lang="en-US" sz="3600" b="1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ICE</a:t>
            </a:r>
          </a:p>
        </p:txBody>
      </p:sp>
      <p:sp>
        <p:nvSpPr>
          <p:cNvPr id="203785" name="Rectangle 9"/>
          <p:cNvSpPr>
            <a:spLocks noChangeArrowheads="1"/>
          </p:cNvSpPr>
          <p:nvPr/>
        </p:nvSpPr>
        <p:spPr bwMode="auto">
          <a:xfrm>
            <a:off x="3203575" y="6216650"/>
            <a:ext cx="5940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O--H                 </a:t>
            </a:r>
            <a:r>
              <a:rPr lang="en-US"/>
              <a:t> </a:t>
            </a:r>
            <a:r>
              <a:rPr lang="en-US" sz="3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O--H ::: O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711" name="Picture 7" descr="txt-ris-04-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304800"/>
            <a:ext cx="4572000" cy="3416300"/>
          </a:xfrm>
          <a:prstGeom prst="rect">
            <a:avLst/>
          </a:prstGeom>
          <a:noFill/>
        </p:spPr>
      </p:pic>
      <p:sp>
        <p:nvSpPr>
          <p:cNvPr id="200712" name="Rectangle 8"/>
          <p:cNvSpPr>
            <a:spLocks noChangeArrowheads="1"/>
          </p:cNvSpPr>
          <p:nvPr/>
        </p:nvSpPr>
        <p:spPr bwMode="auto">
          <a:xfrm>
            <a:off x="0" y="304800"/>
            <a:ext cx="407035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600" b="1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PEPTIDE GROUP </a:t>
            </a:r>
          </a:p>
          <a:p>
            <a:pPr algn="ctr"/>
            <a:r>
              <a:rPr lang="en-US" sz="3600" b="1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ALSO FORMS </a:t>
            </a:r>
          </a:p>
          <a:p>
            <a:pPr algn="ctr"/>
            <a:r>
              <a:rPr lang="en-US" sz="3600" b="1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H-BONDS</a:t>
            </a:r>
          </a:p>
        </p:txBody>
      </p:sp>
      <p:sp>
        <p:nvSpPr>
          <p:cNvPr id="200713" name="Rectangle 9"/>
          <p:cNvSpPr>
            <a:spLocks noChangeArrowheads="1"/>
          </p:cNvSpPr>
          <p:nvPr/>
        </p:nvSpPr>
        <p:spPr bwMode="auto">
          <a:xfrm>
            <a:off x="6934200" y="3200400"/>
            <a:ext cx="15081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DONOR</a:t>
            </a:r>
          </a:p>
        </p:txBody>
      </p:sp>
      <p:sp>
        <p:nvSpPr>
          <p:cNvPr id="200714" name="Rectangle 10"/>
          <p:cNvSpPr>
            <a:spLocks noChangeArrowheads="1"/>
          </p:cNvSpPr>
          <p:nvPr/>
        </p:nvSpPr>
        <p:spPr bwMode="auto">
          <a:xfrm>
            <a:off x="5105400" y="304800"/>
            <a:ext cx="21796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ACCEPTOR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4" name="Rectangle 4"/>
          <p:cNvSpPr>
            <a:spLocks noChangeArrowheads="1"/>
          </p:cNvSpPr>
          <p:nvPr/>
        </p:nvSpPr>
        <p:spPr bwMode="auto">
          <a:xfrm>
            <a:off x="2590800" y="3200400"/>
            <a:ext cx="4408488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EXCHANGE OF </a:t>
            </a:r>
          </a:p>
          <a:p>
            <a:pPr algn="ctr"/>
            <a:r>
              <a:rPr lang="en-US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H-BONDS</a:t>
            </a:r>
          </a:p>
        </p:txBody>
      </p:sp>
      <p:graphicFrame>
        <p:nvGraphicFramePr>
          <p:cNvPr id="199687" name="Object 7"/>
          <p:cNvGraphicFramePr>
            <a:graphicFrameLocks noChangeAspect="1"/>
          </p:cNvGraphicFramePr>
          <p:nvPr/>
        </p:nvGraphicFramePr>
        <p:xfrm>
          <a:off x="0" y="1355725"/>
          <a:ext cx="9144000" cy="1741488"/>
        </p:xfrm>
        <a:graphic>
          <a:graphicData uri="http://schemas.openxmlformats.org/presentationml/2006/ole">
            <p:oleObj spid="_x0000_s199687" name="Bitmap Image" r:id="rId3" imgW="4686706" imgH="891806" progId="PBrush">
              <p:embed/>
            </p:oleObj>
          </a:graphicData>
        </a:graphic>
      </p:graphicFrame>
    </p:spTree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ChangeArrowheads="1"/>
          </p:cNvSpPr>
          <p:nvPr/>
        </p:nvSpPr>
        <p:spPr bwMode="auto">
          <a:xfrm>
            <a:off x="0" y="42863"/>
            <a:ext cx="9417050" cy="677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Aft>
                <a:spcPct val="5000"/>
              </a:spcAft>
            </a:pPr>
            <a:r>
              <a:rPr lang="en-US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ENERGY:  E                         (E </a:t>
            </a:r>
            <a:r>
              <a:rPr lang="en-US" sz="4000">
                <a:solidFill>
                  <a:srgbClr val="FF7C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 min</a:t>
            </a:r>
            <a:r>
              <a:rPr lang="en-US" sz="400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)</a:t>
            </a:r>
          </a:p>
          <a:p>
            <a:pPr>
              <a:spcBef>
                <a:spcPct val="10000"/>
              </a:spcBef>
              <a:spcAft>
                <a:spcPct val="50000"/>
              </a:spcAft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                                                                     </a:t>
            </a: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BUT: THEMAL KICKS!</a:t>
            </a:r>
          </a:p>
          <a:p>
            <a:pPr>
              <a:spcAft>
                <a:spcPct val="25000"/>
              </a:spcAft>
            </a:pPr>
            <a:r>
              <a:rPr 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Barometric eq.:</a:t>
            </a: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density  (N/</a:t>
            </a:r>
            <a:r>
              <a:rPr lang="en-US" sz="10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V)|</a:t>
            </a:r>
            <a:r>
              <a:rPr lang="en-US" sz="3200" b="1" baseline="-250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E=mgh</a:t>
            </a:r>
            <a:r>
              <a:rPr lang="en-US" sz="32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~ exp(-E/k</a:t>
            </a:r>
            <a:r>
              <a:rPr lang="en-US" sz="3200" b="1" baseline="-250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32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T)</a:t>
            </a:r>
          </a:p>
          <a:p>
            <a:pPr>
              <a:spcAft>
                <a:spcPct val="5000"/>
              </a:spcAft>
            </a:pPr>
            <a:r>
              <a:rPr lang="en-US" sz="4000" b="1">
                <a:solidFill>
                  <a:srgbClr val="66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Boltzmann:</a:t>
            </a:r>
          </a:p>
          <a:p>
            <a:pPr>
              <a:spcAft>
                <a:spcPct val="5000"/>
              </a:spcAft>
            </a:pPr>
            <a:endParaRPr lang="en-US" sz="8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Aft>
                <a:spcPct val="5000"/>
              </a:spcAft>
            </a:pPr>
            <a:r>
              <a:rPr lang="en-US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Probability</a:t>
            </a:r>
            <a:r>
              <a:rPr lang="en-US" sz="4400" baseline="-250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1_STATE</a:t>
            </a:r>
            <a:r>
              <a:rPr lang="en-US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(E) </a:t>
            </a:r>
            <a:r>
              <a:rPr lang="en-US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~</a:t>
            </a:r>
            <a:r>
              <a:rPr lang="en-US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exp(-E/k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T)</a:t>
            </a:r>
          </a:p>
          <a:p>
            <a:pPr>
              <a:spcAft>
                <a:spcPct val="25000"/>
              </a:spcAft>
            </a:pPr>
            <a:endParaRPr lang="en-US" sz="10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Aft>
                <a:spcPct val="25000"/>
              </a:spcAft>
            </a:pPr>
            <a:r>
              <a:rPr lang="en-US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Probability</a:t>
            </a:r>
            <a:r>
              <a:rPr lang="en-US" sz="4400" baseline="-250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V_STATES</a:t>
            </a:r>
            <a:r>
              <a:rPr lang="en-US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(E)</a:t>
            </a: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~</a:t>
            </a: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en-US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•</a:t>
            </a:r>
            <a:r>
              <a:rPr lang="en-US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exp(-E/k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T) </a:t>
            </a:r>
          </a:p>
          <a:p>
            <a:pPr>
              <a:spcAft>
                <a:spcPct val="25000"/>
              </a:spcAft>
            </a:pPr>
            <a:r>
              <a:rPr lang="en-US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exp(</a:t>
            </a:r>
            <a:r>
              <a:rPr lang="en-US"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ln(V) </a:t>
            </a:r>
            <a:r>
              <a:rPr lang="en-US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E/k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T) </a:t>
            </a:r>
          </a:p>
          <a:p>
            <a:pPr>
              <a:spcAft>
                <a:spcPct val="25000"/>
              </a:spcAft>
            </a:pPr>
            <a:r>
              <a:rPr lang="en-US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exp(-(E – T</a:t>
            </a:r>
            <a:r>
              <a:rPr lang="en-US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•</a:t>
            </a:r>
            <a:r>
              <a:rPr lang="en-US"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</a:t>
            </a:r>
            <a:r>
              <a:rPr lang="en-US" sz="2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36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•</a:t>
            </a:r>
            <a:r>
              <a:rPr lang="en-US"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ln(V)</a:t>
            </a:r>
            <a:r>
              <a:rPr lang="en-US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)/k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T) </a:t>
            </a:r>
          </a:p>
          <a:p>
            <a:pPr>
              <a:spcAft>
                <a:spcPct val="25000"/>
              </a:spcAft>
            </a:pPr>
            <a:r>
              <a:rPr lang="en-US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exp(-(E – T</a:t>
            </a:r>
            <a:r>
              <a:rPr lang="en-US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•</a:t>
            </a:r>
            <a:r>
              <a:rPr lang="en-US" sz="44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)/k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T) </a:t>
            </a:r>
          </a:p>
        </p:txBody>
      </p:sp>
    </p:spTree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ChangeArrowheads="1"/>
          </p:cNvSpPr>
          <p:nvPr/>
        </p:nvSpPr>
        <p:spPr bwMode="auto">
          <a:xfrm>
            <a:off x="0" y="49213"/>
            <a:ext cx="8823325" cy="640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Aft>
                <a:spcPct val="25000"/>
              </a:spcAft>
            </a:pPr>
            <a:r>
              <a:rPr lang="en-US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Probability</a:t>
            </a:r>
            <a:r>
              <a:rPr lang="en-US" sz="4000" baseline="-250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V_STATES</a:t>
            </a:r>
            <a:r>
              <a:rPr lang="en-US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(E) ~ </a:t>
            </a:r>
            <a:r>
              <a:rPr lang="en-US" sz="40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en-US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•</a:t>
            </a:r>
            <a:r>
              <a:rPr lang="en-US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exp(-E/k</a:t>
            </a:r>
            <a:r>
              <a:rPr lang="en-US" sz="4000" baseline="-25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T) </a:t>
            </a:r>
          </a:p>
          <a:p>
            <a:pPr>
              <a:spcAft>
                <a:spcPct val="25000"/>
              </a:spcAft>
            </a:pPr>
            <a:r>
              <a:rPr lang="en-US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exp(-(E – T</a:t>
            </a:r>
            <a:r>
              <a:rPr lang="en-US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•</a:t>
            </a:r>
            <a:r>
              <a:rPr lang="en-US" sz="40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)/k</a:t>
            </a:r>
            <a:r>
              <a:rPr lang="en-US" sz="4000" baseline="-25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T)</a:t>
            </a:r>
          </a:p>
          <a:p>
            <a:endParaRPr lang="en-US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ENTROPY: </a:t>
            </a:r>
            <a:r>
              <a:rPr lang="en-US" sz="40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 =  k</a:t>
            </a:r>
            <a:r>
              <a:rPr lang="en-US" sz="4000" baseline="-250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40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•ln(V)</a:t>
            </a:r>
          </a:p>
          <a:p>
            <a:r>
              <a:rPr lang="en-US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=&gt; </a:t>
            </a:r>
            <a:r>
              <a:rPr lang="en-US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</a:t>
            </a:r>
            <a:r>
              <a:rPr lang="en-US" sz="4000" b="1" baseline="-25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•</a:t>
            </a:r>
            <a:r>
              <a:rPr lang="en-US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ln(#STATES)</a:t>
            </a:r>
          </a:p>
          <a:p>
            <a:endParaRPr lang="en-US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FREE ENEGRY:   F = E – TS</a:t>
            </a:r>
          </a:p>
          <a:p>
            <a:endParaRPr lang="en-US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Aft>
                <a:spcPct val="25000"/>
              </a:spcAft>
            </a:pPr>
            <a:r>
              <a:rPr lang="en-US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Probability ~ exp(-F/k</a:t>
            </a:r>
            <a:r>
              <a:rPr lang="en-US" sz="4000" baseline="-25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T) </a:t>
            </a:r>
            <a:r>
              <a:rPr lang="en-US" sz="4000">
                <a:solidFill>
                  <a:srgbClr val="FF7C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 max</a:t>
            </a:r>
          </a:p>
          <a:p>
            <a:pPr>
              <a:spcAft>
                <a:spcPct val="25000"/>
              </a:spcAft>
            </a:pPr>
            <a:r>
              <a:rPr lang="en-US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  F </a:t>
            </a:r>
            <a:r>
              <a:rPr lang="en-US" sz="4000">
                <a:solidFill>
                  <a:srgbClr val="FF7C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 min</a:t>
            </a:r>
          </a:p>
          <a:p>
            <a:pPr>
              <a:spcAft>
                <a:spcPct val="25000"/>
              </a:spcAft>
            </a:pPr>
            <a:r>
              <a:rPr lang="en-US" sz="4000">
                <a:solidFill>
                  <a:srgbClr val="FF7C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                              (under T=const)</a:t>
            </a:r>
          </a:p>
        </p:txBody>
      </p:sp>
    </p:spTree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Лучи">
  <a:themeElements>
    <a:clrScheme name="Лучи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Луч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Лучи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2736</TotalTime>
  <Words>252</Words>
  <Application>Microsoft Office PowerPoint</Application>
  <PresentationFormat>On-screen Show (4:3)</PresentationFormat>
  <Paragraphs>51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Лучи</vt:lpstr>
      <vt:lpstr>Bitmap Image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IPR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HHMI meeting, FOLDING</dc:title>
  <dc:creator>AF</dc:creator>
  <cp:lastModifiedBy>Vondrasek</cp:lastModifiedBy>
  <cp:revision>101</cp:revision>
  <cp:lastPrinted>1601-01-01T00:00:00Z</cp:lastPrinted>
  <dcterms:created xsi:type="dcterms:W3CDTF">2002-06-06T18:51:05Z</dcterms:created>
  <dcterms:modified xsi:type="dcterms:W3CDTF">2016-05-17T07:55:43Z</dcterms:modified>
</cp:coreProperties>
</file>