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sldIdLst>
    <p:sldId id="362" r:id="rId2"/>
    <p:sldId id="389" r:id="rId3"/>
    <p:sldId id="390" r:id="rId4"/>
    <p:sldId id="391" r:id="rId5"/>
    <p:sldId id="392" r:id="rId6"/>
    <p:sldId id="393" r:id="rId7"/>
    <p:sldId id="394" r:id="rId8"/>
    <p:sldId id="395" r:id="rId9"/>
    <p:sldId id="396" r:id="rId10"/>
    <p:sldId id="397" r:id="rId11"/>
    <p:sldId id="398" r:id="rId12"/>
    <p:sldId id="373" r:id="rId13"/>
    <p:sldId id="399" r:id="rId14"/>
    <p:sldId id="400" r:id="rId15"/>
    <p:sldId id="401" r:id="rId16"/>
    <p:sldId id="402" r:id="rId17"/>
    <p:sldId id="361" r:id="rId18"/>
    <p:sldId id="359" r:id="rId19"/>
    <p:sldId id="369" r:id="rId20"/>
    <p:sldId id="374" r:id="rId21"/>
    <p:sldId id="376" r:id="rId22"/>
    <p:sldId id="386" r:id="rId23"/>
    <p:sldId id="375" r:id="rId24"/>
    <p:sldId id="356" r:id="rId25"/>
    <p:sldId id="387" r:id="rId26"/>
    <p:sldId id="370" r:id="rId27"/>
    <p:sldId id="383" r:id="rId28"/>
    <p:sldId id="382" r:id="rId29"/>
    <p:sldId id="388" r:id="rId30"/>
    <p:sldId id="38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00"/>
    <a:srgbClr val="FF0066"/>
    <a:srgbClr val="FF7C80"/>
    <a:srgbClr val="66FF66"/>
    <a:srgbClr val="FFFF99"/>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595" autoAdjust="0"/>
  </p:normalViewPr>
  <p:slideViewPr>
    <p:cSldViewPr>
      <p:cViewPr varScale="1">
        <p:scale>
          <a:sx n="110" d="100"/>
          <a:sy n="110" d="100"/>
        </p:scale>
        <p:origin x="-930" y="-84"/>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96031-1913-46F3-BA2C-F86CC15BDEA8}"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041D1-1ACA-4D96-9C5A-BFC7625502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9BA5197-B972-47E9-B234-44283DF374E0}" type="slidenum">
              <a:rPr lang="en-US"/>
              <a:pPr/>
              <a:t>13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D68C80E-C8A8-480D-9601-AD453606DAE5}" type="slidenum">
              <a:rPr lang="en-US"/>
              <a:pPr/>
              <a:t>14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0186F68-4288-4F27-905F-CBEA5A004528}" type="slidenum">
              <a:rPr lang="en-US"/>
              <a:pPr/>
              <a:t>15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46ED85A-6FD5-439A-8155-2F36F8C5E0F1}" type="slidenum">
              <a:rPr lang="en-US"/>
              <a:pPr/>
              <a:t>16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44000" cy="6856413"/>
            <a:chOff x="0" y="0"/>
            <a:chExt cx="5760" cy="4319"/>
          </a:xfrm>
        </p:grpSpPr>
        <p:sp>
          <p:nvSpPr>
            <p:cNvPr id="512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2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2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2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2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2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2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2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2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2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2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2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2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2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2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2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2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2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2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2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2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2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2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2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2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2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2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2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239" name="Group 39"/>
            <p:cNvGrpSpPr>
              <a:grpSpLocks/>
            </p:cNvGrpSpPr>
            <p:nvPr userDrawn="1"/>
          </p:nvGrpSpPr>
          <p:grpSpPr bwMode="auto">
            <a:xfrm>
              <a:off x="0" y="1632"/>
              <a:ext cx="5758" cy="1858"/>
              <a:chOff x="0" y="1632"/>
              <a:chExt cx="5758" cy="1858"/>
            </a:xfrm>
          </p:grpSpPr>
          <p:sp>
            <p:nvSpPr>
              <p:cNvPr id="512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2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242" name="Rectangle 42"/>
          <p:cNvSpPr>
            <a:spLocks noGrp="1" noChangeArrowheads="1"/>
          </p:cNvSpPr>
          <p:nvPr>
            <p:ph type="ctrTitle" sz="quarter"/>
          </p:nvPr>
        </p:nvSpPr>
        <p:spPr>
          <a:xfrm>
            <a:off x="457200" y="1600200"/>
            <a:ext cx="8229600" cy="1828800"/>
          </a:xfrm>
        </p:spPr>
        <p:txBody>
          <a:bodyPr/>
          <a:lstStyle>
            <a:lvl1pPr>
              <a:defRPr sz="4800"/>
            </a:lvl1pPr>
          </a:lstStyle>
          <a:p>
            <a:r>
              <a:rPr lang="ru-RU"/>
              <a:t>Образец заголовка</a:t>
            </a:r>
          </a:p>
        </p:txBody>
      </p:sp>
      <p:sp>
        <p:nvSpPr>
          <p:cNvPr id="512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51244" name="Rectangle 44"/>
          <p:cNvSpPr>
            <a:spLocks noGrp="1" noChangeArrowheads="1"/>
          </p:cNvSpPr>
          <p:nvPr>
            <p:ph type="dt" sz="quarter" idx="2"/>
          </p:nvPr>
        </p:nvSpPr>
        <p:spPr/>
        <p:txBody>
          <a:bodyPr/>
          <a:lstStyle>
            <a:lvl1pPr>
              <a:defRPr/>
            </a:lvl1pPr>
          </a:lstStyle>
          <a:p>
            <a:endParaRPr lang="ru-RU"/>
          </a:p>
        </p:txBody>
      </p:sp>
      <p:sp>
        <p:nvSpPr>
          <p:cNvPr id="51245" name="Rectangle 45"/>
          <p:cNvSpPr>
            <a:spLocks noGrp="1" noChangeArrowheads="1"/>
          </p:cNvSpPr>
          <p:nvPr>
            <p:ph type="ftr" sz="quarter" idx="3"/>
          </p:nvPr>
        </p:nvSpPr>
        <p:spPr/>
        <p:txBody>
          <a:bodyPr/>
          <a:lstStyle>
            <a:lvl1pPr>
              <a:defRPr/>
            </a:lvl1pPr>
          </a:lstStyle>
          <a:p>
            <a:endParaRPr lang="ru-RU"/>
          </a:p>
        </p:txBody>
      </p:sp>
      <p:sp>
        <p:nvSpPr>
          <p:cNvPr id="51246" name="Rectangle 46"/>
          <p:cNvSpPr>
            <a:spLocks noGrp="1" noChangeArrowheads="1"/>
          </p:cNvSpPr>
          <p:nvPr>
            <p:ph type="sldNum" sz="quarter" idx="4"/>
          </p:nvPr>
        </p:nvSpPr>
        <p:spPr/>
        <p:txBody>
          <a:bodyPr/>
          <a:lstStyle>
            <a:lvl1pPr>
              <a:defRPr/>
            </a:lvl1pPr>
          </a:lstStyle>
          <a:p>
            <a:fld id="{6FA7C651-EF06-43B1-8B4F-FE8B83DAF970}" type="slidenum">
              <a:rPr lang="ru-RU"/>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6DEE97D-48AD-4340-A16C-609A5B7D4ACA}" type="slidenum">
              <a:rPr lang="ru-RU"/>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75A504E-45C3-4E95-9E1B-731D5D128866}" type="slidenum">
              <a:rPr lang="ru-RU"/>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DD516C7-7F7A-4206-A81E-B3D406FB8AB9}" type="slidenum">
              <a:rPr lang="ru-RU"/>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B61178C-7257-4E94-95EA-3F768EE90CE6}" type="slidenum">
              <a:rPr lang="ru-RU"/>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A08C6C4B-E6B3-4C97-AF3D-EAAB1C041AC7}" type="slidenum">
              <a:rPr lang="ru-RU"/>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2190320A-6688-41B5-863C-1B29D20DC357}" type="slidenum">
              <a:rPr lang="ru-RU"/>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1C1C54A5-923C-4A3A-ACC8-A9007419D359}" type="slidenum">
              <a:rPr lang="ru-RU"/>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4D6793BA-D980-46B9-A2A9-A5ABD0C9932C}" type="slidenum">
              <a:rPr lang="ru-RU"/>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54E4B2E-9F96-4371-AB6F-7012CB7ECF48}" type="slidenum">
              <a:rPr lang="ru-RU"/>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15ECF69-6DB2-44EC-B062-972E7AA1E18A}" type="slidenum">
              <a:rPr lang="ru-RU"/>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44000" cy="6856413"/>
            <a:chOff x="0" y="0"/>
            <a:chExt cx="5760" cy="4319"/>
          </a:xfrm>
        </p:grpSpPr>
        <p:sp>
          <p:nvSpPr>
            <p:cNvPr id="501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01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01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01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01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01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01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01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01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01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01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01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01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01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01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01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01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01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01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01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01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02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02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02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02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02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02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02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02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02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02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02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02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02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02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02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0215" name="Group 39"/>
            <p:cNvGrpSpPr>
              <a:grpSpLocks/>
            </p:cNvGrpSpPr>
            <p:nvPr userDrawn="1"/>
          </p:nvGrpSpPr>
          <p:grpSpPr bwMode="auto">
            <a:xfrm>
              <a:off x="0" y="1632"/>
              <a:ext cx="5758" cy="1858"/>
              <a:chOff x="0" y="1632"/>
              <a:chExt cx="5758" cy="1858"/>
            </a:xfrm>
          </p:grpSpPr>
          <p:sp>
            <p:nvSpPr>
              <p:cNvPr id="502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02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02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2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02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502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502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59FBAECC-8184-4900-921D-ABD4E83095E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wipe dir="d"/>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514600" y="1676400"/>
            <a:ext cx="4349750" cy="2289175"/>
          </a:xfrm>
          <a:prstGeom prst="rect">
            <a:avLst/>
          </a:prstGeom>
          <a:noFill/>
          <a:ln w="9525">
            <a:noFill/>
            <a:miter lim="800000"/>
            <a:headEnd/>
            <a:tailEnd/>
          </a:ln>
          <a:effectLst/>
        </p:spPr>
        <p:txBody>
          <a:bodyPr wrap="none">
            <a:spAutoFit/>
          </a:bodyPr>
          <a:lstStyle/>
          <a:p>
            <a:pPr algn="ctr"/>
            <a:r>
              <a:rPr lang="en-US" sz="3600" b="1">
                <a:effectLst>
                  <a:outerShdw blurRad="38100" dist="38100" dir="2700000" algn="tl">
                    <a:srgbClr val="000000"/>
                  </a:outerShdw>
                </a:effectLst>
              </a:rPr>
              <a:t>PROTEIN PHYSICS</a:t>
            </a:r>
          </a:p>
          <a:p>
            <a:pPr algn="ctr"/>
            <a:endParaRPr lang="en-US" sz="3600" b="1">
              <a:solidFill>
                <a:srgbClr val="66FF66"/>
              </a:solidFill>
              <a:effectLst>
                <a:outerShdw blurRad="38100" dist="38100" dir="2700000" algn="tl">
                  <a:srgbClr val="000000"/>
                </a:outerShdw>
              </a:effectLst>
            </a:endParaRPr>
          </a:p>
          <a:p>
            <a:pPr algn="ctr"/>
            <a:r>
              <a:rPr lang="en-US" sz="3600" b="1">
                <a:solidFill>
                  <a:srgbClr val="66FF66"/>
                </a:solidFill>
                <a:effectLst>
                  <a:outerShdw blurRad="38100" dist="38100" dir="2700000" algn="tl">
                    <a:srgbClr val="000000"/>
                  </a:outerShdw>
                </a:effectLst>
              </a:rPr>
              <a:t>LECTURE 2</a:t>
            </a:r>
          </a:p>
          <a:p>
            <a:pPr algn="ctr"/>
            <a:endParaRPr lang="en-US" sz="3600" b="1">
              <a:solidFill>
                <a:srgbClr val="66FF66"/>
              </a:solidFill>
              <a:effectLst>
                <a:outerShdw blurRad="38100" dist="38100" dir="2700000" algn="tl">
                  <a:srgbClr val="000000"/>
                </a:outerShdw>
              </a:effectLst>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Amphiphilicity/Amphipathicity</a:t>
            </a:r>
          </a:p>
        </p:txBody>
      </p:sp>
      <p:sp>
        <p:nvSpPr>
          <p:cNvPr id="11267" name="Rectangle 3"/>
          <p:cNvSpPr>
            <a:spLocks noGrp="1" noChangeArrowheads="1"/>
          </p:cNvSpPr>
          <p:nvPr>
            <p:ph type="body" idx="1"/>
          </p:nvPr>
        </p:nvSpPr>
        <p:spPr/>
        <p:txBody>
          <a:bodyPr/>
          <a:lstStyle/>
          <a:p>
            <a:r>
              <a:rPr lang="en-US" sz="2800" dirty="0" smtClean="0"/>
              <a:t>A structural domain of a protein (e.g., an </a:t>
            </a:r>
            <a:r>
              <a:rPr lang="en-US" sz="2800" dirty="0" smtClean="0">
                <a:latin typeface="Symbol" pitchFamily="18" charset="2"/>
              </a:rPr>
              <a:t></a:t>
            </a:r>
            <a:r>
              <a:rPr lang="en-US" sz="2800" dirty="0" smtClean="0"/>
              <a:t>-helix) can be present at an interface between polar and non-polar environments</a:t>
            </a:r>
          </a:p>
          <a:p>
            <a:pPr lvl="1"/>
            <a:r>
              <a:rPr lang="en-US" sz="2400" dirty="0" smtClean="0">
                <a:ea typeface="ＭＳ Ｐゴシック" pitchFamily="28" charset="-128"/>
              </a:rPr>
              <a:t>Example: Domain of a </a:t>
            </a:r>
            <a:r>
              <a:rPr lang="en-US" sz="2400" b="1" dirty="0" smtClean="0">
                <a:solidFill>
                  <a:schemeClr val="accent2"/>
                </a:solidFill>
                <a:ea typeface="ＭＳ Ｐゴシック" pitchFamily="28" charset="-128"/>
              </a:rPr>
              <a:t>membrane-associated protein</a:t>
            </a:r>
            <a:r>
              <a:rPr lang="en-US" sz="2400" dirty="0" smtClean="0">
                <a:solidFill>
                  <a:schemeClr val="accent2"/>
                </a:solidFill>
                <a:ea typeface="ＭＳ Ｐゴシック" pitchFamily="28" charset="-128"/>
              </a:rPr>
              <a:t> </a:t>
            </a:r>
            <a:r>
              <a:rPr lang="en-US" sz="2400" dirty="0" smtClean="0">
                <a:ea typeface="ＭＳ Ｐゴシック" pitchFamily="28" charset="-128"/>
              </a:rPr>
              <a:t>that anchors it to membrane</a:t>
            </a:r>
          </a:p>
          <a:p>
            <a:r>
              <a:rPr lang="en-US" sz="2800" dirty="0" smtClean="0"/>
              <a:t>Such a domain will ideally be hydrophilic on one side and hydrophobic on the other</a:t>
            </a:r>
          </a:p>
          <a:p>
            <a:r>
              <a:rPr lang="en-US" sz="2800" dirty="0" smtClean="0"/>
              <a:t>This is termed an </a:t>
            </a:r>
            <a:r>
              <a:rPr lang="en-US" sz="2800" b="1" dirty="0" err="1" smtClean="0">
                <a:solidFill>
                  <a:schemeClr val="accent2"/>
                </a:solidFill>
              </a:rPr>
              <a:t>amphiphilic</a:t>
            </a:r>
            <a:r>
              <a:rPr lang="en-US" sz="2800" dirty="0" smtClean="0"/>
              <a:t> or </a:t>
            </a:r>
            <a:r>
              <a:rPr lang="en-US" sz="2800" b="1" dirty="0" err="1" smtClean="0">
                <a:solidFill>
                  <a:schemeClr val="accent2"/>
                </a:solidFill>
              </a:rPr>
              <a:t>amphipathic</a:t>
            </a:r>
            <a:r>
              <a:rPr lang="en-US" sz="2800" dirty="0" smtClean="0"/>
              <a:t> sequence or domain</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Amphiphilicity/Amphipathicity</a:t>
            </a:r>
          </a:p>
        </p:txBody>
      </p:sp>
      <p:sp>
        <p:nvSpPr>
          <p:cNvPr id="12291" name="Rectangle 3"/>
          <p:cNvSpPr>
            <a:spLocks noGrp="1" noChangeArrowheads="1"/>
          </p:cNvSpPr>
          <p:nvPr>
            <p:ph type="body" idx="1"/>
          </p:nvPr>
        </p:nvSpPr>
        <p:spPr/>
        <p:txBody>
          <a:bodyPr/>
          <a:lstStyle/>
          <a:p>
            <a:r>
              <a:rPr lang="en-US" smtClean="0"/>
              <a:t>To find such sequences, we look for regions where short stretches of charged residues alternate with short stretches of hydrophobic residues </a:t>
            </a:r>
            <a:r>
              <a:rPr lang="en-US" i="1" smtClean="0"/>
              <a:t>with a repeat distance corresponding to the period of the structure</a:t>
            </a:r>
          </a:p>
          <a:p>
            <a:r>
              <a:rPr lang="en-US" smtClean="0"/>
              <a:t>A </a:t>
            </a:r>
            <a:r>
              <a:rPr lang="en-US" i="1" smtClean="0"/>
              <a:t>helical wheel</a:t>
            </a:r>
            <a:r>
              <a:rPr lang="en-US" smtClean="0"/>
              <a:t> plot can aid finding such repeats</a:t>
            </a:r>
            <a:endParaRPr lang="en-US" i="1"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3" descr="txt-ris-01-01"/>
          <p:cNvPicPr>
            <a:picLocks noChangeAspect="1" noChangeArrowheads="1"/>
          </p:cNvPicPr>
          <p:nvPr/>
        </p:nvPicPr>
        <p:blipFill>
          <a:blip r:embed="rId2" cstate="print"/>
          <a:srcRect/>
          <a:stretch>
            <a:fillRect/>
          </a:stretch>
        </p:blipFill>
        <p:spPr bwMode="auto">
          <a:xfrm>
            <a:off x="0" y="3357563"/>
            <a:ext cx="9144000" cy="1668462"/>
          </a:xfrm>
          <a:prstGeom prst="rect">
            <a:avLst/>
          </a:prstGeom>
          <a:noFill/>
        </p:spPr>
      </p:pic>
      <p:sp>
        <p:nvSpPr>
          <p:cNvPr id="177156"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ru-RU" sz="4400">
              <a:solidFill>
                <a:schemeClr val="tx2"/>
              </a:solidFill>
              <a:effectLst>
                <a:outerShdw blurRad="38100" dist="38100" dir="2700000" algn="tl">
                  <a:srgbClr val="000000"/>
                </a:outerShdw>
              </a:effectLst>
            </a:endParaRPr>
          </a:p>
        </p:txBody>
      </p:sp>
      <p:sp>
        <p:nvSpPr>
          <p:cNvPr id="177157" name="Rectangle 5"/>
          <p:cNvSpPr>
            <a:spLocks noChangeArrowheads="1"/>
          </p:cNvSpPr>
          <p:nvPr/>
        </p:nvSpPr>
        <p:spPr bwMode="auto">
          <a:xfrm>
            <a:off x="2268538" y="0"/>
            <a:ext cx="5181600" cy="3016250"/>
          </a:xfrm>
          <a:prstGeom prst="rect">
            <a:avLst/>
          </a:prstGeom>
          <a:noFill/>
          <a:ln w="9525">
            <a:noFill/>
            <a:miter lim="800000"/>
            <a:headEnd/>
            <a:tailEnd/>
          </a:ln>
          <a:effectLst/>
        </p:spPr>
        <p:txBody>
          <a:bodyPr>
            <a:spAutoFit/>
          </a:bodyPr>
          <a:lstStyle/>
          <a:p>
            <a:pPr algn="ctr"/>
            <a:r>
              <a:rPr lang="en-US" sz="4000" b="1" u="sng">
                <a:solidFill>
                  <a:schemeClr val="tx2"/>
                </a:solidFill>
                <a:effectLst>
                  <a:outerShdw blurRad="38100" dist="38100" dir="2700000" algn="tl">
                    <a:srgbClr val="000000"/>
                  </a:outerShdw>
                </a:effectLst>
              </a:rPr>
              <a:t>Protein chain</a:t>
            </a:r>
            <a:r>
              <a:rPr lang="en-US" sz="4000" b="1">
                <a:solidFill>
                  <a:schemeClr val="tx2"/>
                </a:solidFill>
                <a:effectLst>
                  <a:outerShdw blurRad="38100" dist="38100" dir="2700000" algn="tl">
                    <a:srgbClr val="000000"/>
                  </a:outerShdw>
                </a:effectLst>
              </a:rPr>
              <a:t>:</a:t>
            </a:r>
            <a:r>
              <a:rPr lang="en-US" sz="3200" b="1">
                <a:solidFill>
                  <a:schemeClr val="tx2"/>
                </a:solidFill>
                <a:effectLst>
                  <a:outerShdw blurRad="38100" dist="38100" dir="2700000" algn="tl">
                    <a:srgbClr val="000000"/>
                  </a:outerShdw>
                </a:effectLst>
              </a:rPr>
              <a:t> </a:t>
            </a:r>
          </a:p>
          <a:p>
            <a:pPr algn="ctr"/>
            <a:endParaRPr lang="en-US" sz="2400" b="1">
              <a:solidFill>
                <a:schemeClr val="tx2"/>
              </a:solidFill>
              <a:effectLst>
                <a:outerShdw blurRad="38100" dist="38100" dir="2700000" algn="tl">
                  <a:srgbClr val="000000"/>
                </a:outerShdw>
              </a:effectLst>
            </a:endParaRPr>
          </a:p>
          <a:p>
            <a:pPr algn="ctr"/>
            <a:r>
              <a:rPr lang="en-US" sz="3200" b="1">
                <a:solidFill>
                  <a:schemeClr val="tx2"/>
                </a:solidFill>
                <a:effectLst>
                  <a:outerShdw blurRad="38100" dist="38100" dir="2700000" algn="tl">
                    <a:srgbClr val="000000"/>
                  </a:outerShdw>
                </a:effectLst>
              </a:rPr>
              <a:t>regular backbone</a:t>
            </a:r>
          </a:p>
          <a:p>
            <a:pPr algn="ctr"/>
            <a:r>
              <a:rPr lang="en-US" sz="3200" b="1">
                <a:solidFill>
                  <a:schemeClr val="tx2"/>
                </a:solidFill>
                <a:effectLst>
                  <a:outerShdw blurRad="38100" dist="38100" dir="2700000" algn="tl">
                    <a:srgbClr val="000000"/>
                  </a:outerShdw>
                </a:effectLst>
              </a:rPr>
              <a:t>&amp;</a:t>
            </a:r>
          </a:p>
          <a:p>
            <a:pPr algn="ctr"/>
            <a:r>
              <a:rPr lang="en-US" sz="3200" b="1">
                <a:solidFill>
                  <a:schemeClr val="tx2"/>
                </a:solidFill>
                <a:effectLst>
                  <a:outerShdw blurRad="38100" dist="38100" dir="2700000" algn="tl">
                    <a:srgbClr val="000000"/>
                  </a:outerShdw>
                </a:effectLst>
              </a:rPr>
              <a:t>gene-encoded sequence</a:t>
            </a:r>
          </a:p>
          <a:p>
            <a:pPr algn="ctr"/>
            <a:r>
              <a:rPr lang="en-US" sz="3200" b="1">
                <a:solidFill>
                  <a:schemeClr val="tx2"/>
                </a:solidFill>
                <a:effectLst>
                  <a:outerShdw blurRad="38100" dist="38100" dir="2700000" algn="tl">
                    <a:srgbClr val="000000"/>
                  </a:outerShdw>
                </a:effectLst>
              </a:rPr>
              <a:t>of side chains </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0"/>
          <p:cNvSpPr txBox="1">
            <a:spLocks noChangeArrowheads="1"/>
          </p:cNvSpPr>
          <p:nvPr/>
        </p:nvSpPr>
        <p:spPr bwMode="auto">
          <a:xfrm>
            <a:off x="2674938" y="685800"/>
            <a:ext cx="6469062" cy="1539875"/>
          </a:xfrm>
          <a:prstGeom prst="rect">
            <a:avLst/>
          </a:prstGeom>
          <a:noFill/>
          <a:ln w="9525">
            <a:noFill/>
            <a:miter lim="800000"/>
            <a:headEnd/>
            <a:tailEnd/>
          </a:ln>
        </p:spPr>
        <p:txBody>
          <a:bodyPr wrap="none">
            <a:spAutoFit/>
          </a:bodyPr>
          <a:lstStyle/>
          <a:p>
            <a:pPr>
              <a:spcBef>
                <a:spcPct val="25000"/>
              </a:spcBef>
            </a:pPr>
            <a:r>
              <a:rPr lang="en-US" b="0"/>
              <a:t>peptide bond is relatively rigid and planar</a:t>
            </a:r>
          </a:p>
          <a:p>
            <a:pPr>
              <a:spcBef>
                <a:spcPct val="25000"/>
              </a:spcBef>
            </a:pPr>
            <a:r>
              <a:rPr lang="en-US" b="0"/>
              <a:t>(significant barrier to rotation, ~20 kcal/mol) </a:t>
            </a:r>
          </a:p>
          <a:p>
            <a:pPr>
              <a:spcBef>
                <a:spcPct val="25000"/>
              </a:spcBef>
            </a:pPr>
            <a:r>
              <a:rPr lang="en-US" b="0" i="1"/>
              <a:t>trans</a:t>
            </a:r>
            <a:r>
              <a:rPr lang="en-US" b="0"/>
              <a:t> peptide bond is favored over </a:t>
            </a:r>
            <a:r>
              <a:rPr lang="en-US" b="0" i="1"/>
              <a:t>cis</a:t>
            </a:r>
            <a:r>
              <a:rPr lang="en-US" b="0"/>
              <a:t> by 10</a:t>
            </a:r>
            <a:r>
              <a:rPr lang="en-US" b="0" baseline="30000"/>
              <a:t>3</a:t>
            </a:r>
            <a:r>
              <a:rPr lang="en-US" b="0"/>
              <a:t> (steric clash)</a:t>
            </a:r>
          </a:p>
          <a:p>
            <a:pPr>
              <a:spcBef>
                <a:spcPct val="25000"/>
              </a:spcBef>
            </a:pPr>
            <a:r>
              <a:rPr lang="en-US" b="0" i="1"/>
              <a:t>Except </a:t>
            </a:r>
            <a:r>
              <a:rPr lang="en-US" b="0"/>
              <a:t>PRO: </a:t>
            </a:r>
            <a:r>
              <a:rPr lang="en-US" b="0" i="1"/>
              <a:t>trans</a:t>
            </a:r>
            <a:r>
              <a:rPr lang="en-US" b="0"/>
              <a:t> favored by only 80:20 </a:t>
            </a:r>
          </a:p>
        </p:txBody>
      </p:sp>
      <p:grpSp>
        <p:nvGrpSpPr>
          <p:cNvPr id="2" name="Group 81"/>
          <p:cNvGrpSpPr>
            <a:grpSpLocks/>
          </p:cNvGrpSpPr>
          <p:nvPr/>
        </p:nvGrpSpPr>
        <p:grpSpPr bwMode="auto">
          <a:xfrm>
            <a:off x="3429000" y="2667000"/>
            <a:ext cx="3403600" cy="2043113"/>
            <a:chOff x="1112" y="432"/>
            <a:chExt cx="2144" cy="1287"/>
          </a:xfrm>
        </p:grpSpPr>
        <p:grpSp>
          <p:nvGrpSpPr>
            <p:cNvPr id="3" name="Group 82"/>
            <p:cNvGrpSpPr>
              <a:grpSpLocks/>
            </p:cNvGrpSpPr>
            <p:nvPr/>
          </p:nvGrpSpPr>
          <p:grpSpPr bwMode="auto">
            <a:xfrm>
              <a:off x="1112" y="432"/>
              <a:ext cx="2144" cy="1287"/>
              <a:chOff x="1112" y="432"/>
              <a:chExt cx="2144" cy="1287"/>
            </a:xfrm>
          </p:grpSpPr>
          <p:sp>
            <p:nvSpPr>
              <p:cNvPr id="7186" name="Rectangle 83"/>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7187" name="Text Box 84"/>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7188" name="Line 85"/>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7189" name="Text Box 86"/>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7190" name="Text Box 87"/>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7191" name="Line 88"/>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7192" name="Line 89"/>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7193" name="Line 90"/>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7194" name="Text Box 91"/>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7195" name="Line 92"/>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7196" name="Line 93"/>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7197" name="Text Box 94"/>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7198" name="Text Box 95"/>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7199" name="Line 96"/>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7200" name="Line 97"/>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7201" name="Text Box 98"/>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202" name="Line 99"/>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7203" name="Line 100"/>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7204" name="Text Box 101"/>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205" name="Line 102"/>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7206" name="Line 103"/>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7207" name="Line 104"/>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7208" name="Text Box 105"/>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7209" name="Line 106"/>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7210" name="Line 107"/>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7211" name="Line 108"/>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7212" name="Text Box 109"/>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7213" name="Text Box 110"/>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7214" name="Text Box 111"/>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4" name="Group 112"/>
              <p:cNvGrpSpPr>
                <a:grpSpLocks/>
              </p:cNvGrpSpPr>
              <p:nvPr/>
            </p:nvGrpSpPr>
            <p:grpSpPr bwMode="auto">
              <a:xfrm>
                <a:off x="1760" y="1248"/>
                <a:ext cx="260" cy="471"/>
                <a:chOff x="1760" y="1248"/>
                <a:chExt cx="260" cy="471"/>
              </a:xfrm>
            </p:grpSpPr>
            <p:sp>
              <p:nvSpPr>
                <p:cNvPr id="7216" name="Line 113"/>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7217" name="Text Box 114"/>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7170" name="Object 115"/>
            <p:cNvGraphicFramePr>
              <a:graphicFrameLocks noChangeAspect="1"/>
            </p:cNvGraphicFramePr>
            <p:nvPr/>
          </p:nvGraphicFramePr>
          <p:xfrm>
            <a:off x="1888" y="968"/>
            <a:ext cx="329" cy="242"/>
          </p:xfrm>
          <a:graphic>
            <a:graphicData uri="http://schemas.openxmlformats.org/presentationml/2006/ole">
              <p:oleObj spid="_x0000_s216066" name="CS ChemDraw Drawing" r:id="rId4" imgW="522360" imgH="384480" progId="MDLDrawOLE.MDLDrawObject.1">
                <p:embed/>
              </p:oleObj>
            </a:graphicData>
          </a:graphic>
        </p:graphicFrame>
        <p:sp>
          <p:nvSpPr>
            <p:cNvPr id="7185" name="AutoShape 116"/>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5" name="Group 142"/>
          <p:cNvGrpSpPr>
            <a:grpSpLocks/>
          </p:cNvGrpSpPr>
          <p:nvPr/>
        </p:nvGrpSpPr>
        <p:grpSpPr bwMode="auto">
          <a:xfrm>
            <a:off x="1295400" y="609600"/>
            <a:ext cx="990600" cy="1814513"/>
            <a:chOff x="376" y="176"/>
            <a:chExt cx="624" cy="1143"/>
          </a:xfrm>
        </p:grpSpPr>
        <p:sp>
          <p:nvSpPr>
            <p:cNvPr id="7175" name="Rectangle 128"/>
            <p:cNvSpPr>
              <a:spLocks noChangeArrowheads="1"/>
            </p:cNvSpPr>
            <p:nvPr/>
          </p:nvSpPr>
          <p:spPr bwMode="auto">
            <a:xfrm>
              <a:off x="808" y="720"/>
              <a:ext cx="192" cy="192"/>
            </a:xfrm>
            <a:prstGeom prst="rect">
              <a:avLst/>
            </a:prstGeom>
            <a:solidFill>
              <a:schemeClr val="bg1"/>
            </a:solidFill>
            <a:ln w="9525">
              <a:noFill/>
              <a:miter lim="800000"/>
              <a:headEnd/>
              <a:tailEnd/>
            </a:ln>
          </p:spPr>
          <p:txBody>
            <a:bodyPr wrap="none" anchor="ctr"/>
            <a:lstStyle/>
            <a:p>
              <a:endParaRPr lang="en-US"/>
            </a:p>
          </p:txBody>
        </p:sp>
        <p:sp>
          <p:nvSpPr>
            <p:cNvPr id="7176" name="Text Box 129"/>
            <p:cNvSpPr txBox="1">
              <a:spLocks noChangeArrowheads="1"/>
            </p:cNvSpPr>
            <p:nvPr/>
          </p:nvSpPr>
          <p:spPr bwMode="auto">
            <a:xfrm>
              <a:off x="712" y="640"/>
              <a:ext cx="262" cy="327"/>
            </a:xfrm>
            <a:prstGeom prst="rect">
              <a:avLst/>
            </a:prstGeom>
            <a:noFill/>
            <a:ln w="9525">
              <a:noFill/>
              <a:miter lim="800000"/>
              <a:headEnd/>
              <a:tailEnd/>
            </a:ln>
          </p:spPr>
          <p:txBody>
            <a:bodyPr wrap="none">
              <a:spAutoFit/>
            </a:bodyPr>
            <a:lstStyle/>
            <a:p>
              <a:r>
                <a:rPr lang="en-US" sz="2800" b="0"/>
                <a:t>N</a:t>
              </a:r>
            </a:p>
          </p:txBody>
        </p:sp>
        <p:sp>
          <p:nvSpPr>
            <p:cNvPr id="7177" name="Line 132"/>
            <p:cNvSpPr>
              <a:spLocks noChangeShapeType="1"/>
            </p:cNvSpPr>
            <p:nvPr/>
          </p:nvSpPr>
          <p:spPr bwMode="auto">
            <a:xfrm flipH="1" flipV="1">
              <a:off x="568" y="656"/>
              <a:ext cx="192" cy="144"/>
            </a:xfrm>
            <a:prstGeom prst="line">
              <a:avLst/>
            </a:prstGeom>
            <a:noFill/>
            <a:ln w="38100">
              <a:solidFill>
                <a:schemeClr val="hlink"/>
              </a:solidFill>
              <a:round/>
              <a:headEnd/>
              <a:tailEnd/>
            </a:ln>
          </p:spPr>
          <p:txBody>
            <a:bodyPr/>
            <a:lstStyle/>
            <a:p>
              <a:endParaRPr lang="en-US"/>
            </a:p>
          </p:txBody>
        </p:sp>
        <p:sp>
          <p:nvSpPr>
            <p:cNvPr id="7178" name="Text Box 133"/>
            <p:cNvSpPr txBox="1">
              <a:spLocks noChangeArrowheads="1"/>
            </p:cNvSpPr>
            <p:nvPr/>
          </p:nvSpPr>
          <p:spPr bwMode="auto">
            <a:xfrm>
              <a:off x="376" y="480"/>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179" name="Line 134"/>
            <p:cNvSpPr>
              <a:spLocks noChangeShapeType="1"/>
            </p:cNvSpPr>
            <p:nvPr/>
          </p:nvSpPr>
          <p:spPr bwMode="auto">
            <a:xfrm>
              <a:off x="477" y="440"/>
              <a:ext cx="3" cy="112"/>
            </a:xfrm>
            <a:prstGeom prst="line">
              <a:avLst/>
            </a:prstGeom>
            <a:noFill/>
            <a:ln w="38100">
              <a:solidFill>
                <a:schemeClr val="hlink"/>
              </a:solidFill>
              <a:round/>
              <a:headEnd/>
              <a:tailEnd/>
            </a:ln>
          </p:spPr>
          <p:txBody>
            <a:bodyPr/>
            <a:lstStyle/>
            <a:p>
              <a:endParaRPr lang="en-US"/>
            </a:p>
          </p:txBody>
        </p:sp>
        <p:sp>
          <p:nvSpPr>
            <p:cNvPr id="7180" name="Line 135"/>
            <p:cNvSpPr>
              <a:spLocks noChangeShapeType="1"/>
            </p:cNvSpPr>
            <p:nvPr/>
          </p:nvSpPr>
          <p:spPr bwMode="auto">
            <a:xfrm>
              <a:off x="520" y="440"/>
              <a:ext cx="3" cy="112"/>
            </a:xfrm>
            <a:prstGeom prst="line">
              <a:avLst/>
            </a:prstGeom>
            <a:noFill/>
            <a:ln w="38100">
              <a:solidFill>
                <a:schemeClr val="hlink"/>
              </a:solidFill>
              <a:round/>
              <a:headEnd/>
              <a:tailEnd/>
            </a:ln>
          </p:spPr>
          <p:txBody>
            <a:bodyPr/>
            <a:lstStyle/>
            <a:p>
              <a:endParaRPr lang="en-US"/>
            </a:p>
          </p:txBody>
        </p:sp>
        <p:sp>
          <p:nvSpPr>
            <p:cNvPr id="7181" name="Text Box 136"/>
            <p:cNvSpPr txBox="1">
              <a:spLocks noChangeArrowheads="1"/>
            </p:cNvSpPr>
            <p:nvPr/>
          </p:nvSpPr>
          <p:spPr bwMode="auto">
            <a:xfrm>
              <a:off x="376" y="176"/>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182" name="Text Box 140"/>
            <p:cNvSpPr txBox="1">
              <a:spLocks noChangeArrowheads="1"/>
            </p:cNvSpPr>
            <p:nvPr/>
          </p:nvSpPr>
          <p:spPr bwMode="auto">
            <a:xfrm>
              <a:off x="704" y="992"/>
              <a:ext cx="260" cy="327"/>
            </a:xfrm>
            <a:prstGeom prst="rect">
              <a:avLst/>
            </a:prstGeom>
            <a:noFill/>
            <a:ln w="9525">
              <a:noFill/>
              <a:miter lim="800000"/>
              <a:headEnd/>
              <a:tailEnd/>
            </a:ln>
          </p:spPr>
          <p:txBody>
            <a:bodyPr wrap="none">
              <a:spAutoFit/>
            </a:bodyPr>
            <a:lstStyle/>
            <a:p>
              <a:r>
                <a:rPr lang="en-US" sz="2800" b="0"/>
                <a:t>H</a:t>
              </a:r>
            </a:p>
          </p:txBody>
        </p:sp>
        <p:sp>
          <p:nvSpPr>
            <p:cNvPr id="7183" name="Line 141"/>
            <p:cNvSpPr>
              <a:spLocks noChangeShapeType="1"/>
            </p:cNvSpPr>
            <p:nvPr/>
          </p:nvSpPr>
          <p:spPr bwMode="auto">
            <a:xfrm flipH="1" flipV="1">
              <a:off x="832" y="864"/>
              <a:ext cx="0" cy="211"/>
            </a:xfrm>
            <a:prstGeom prst="line">
              <a:avLst/>
            </a:prstGeom>
            <a:noFill/>
            <a:ln w="38100">
              <a:solidFill>
                <a:schemeClr val="tx1"/>
              </a:solidFill>
              <a:round/>
              <a:headEnd/>
              <a:tailEnd/>
            </a:ln>
          </p:spPr>
          <p:txBody>
            <a:bodyPr/>
            <a:lstStyle/>
            <a:p>
              <a:endParaRPr lang="en-US"/>
            </a:p>
          </p:txBody>
        </p:sp>
      </p:grpSp>
      <p:sp>
        <p:nvSpPr>
          <p:cNvPr id="7174" name="Text Box 143"/>
          <p:cNvSpPr txBox="1">
            <a:spLocks noChangeArrowheads="1"/>
          </p:cNvSpPr>
          <p:nvPr/>
        </p:nvSpPr>
        <p:spPr bwMode="auto">
          <a:xfrm>
            <a:off x="2057400" y="4724400"/>
            <a:ext cx="6634163" cy="1158875"/>
          </a:xfrm>
          <a:prstGeom prst="rect">
            <a:avLst/>
          </a:prstGeom>
          <a:noFill/>
          <a:ln w="9525">
            <a:noFill/>
            <a:miter lim="800000"/>
            <a:headEnd/>
            <a:tailEnd/>
          </a:ln>
        </p:spPr>
        <p:txBody>
          <a:bodyPr wrap="none">
            <a:spAutoFit/>
          </a:bodyPr>
          <a:lstStyle/>
          <a:p>
            <a:pPr>
              <a:spcBef>
                <a:spcPct val="25000"/>
              </a:spcBef>
            </a:pPr>
            <a:r>
              <a:rPr lang="en-US" b="0"/>
              <a:t>The planar peptide bonds can rotate about the C</a:t>
            </a:r>
            <a:r>
              <a:rPr lang="el-GR" b="0"/>
              <a:t>α</a:t>
            </a:r>
            <a:r>
              <a:rPr lang="en-US" b="0"/>
              <a:t> carbon </a:t>
            </a:r>
          </a:p>
          <a:p>
            <a:pPr>
              <a:spcBef>
                <a:spcPct val="25000"/>
              </a:spcBef>
            </a:pPr>
            <a:r>
              <a:rPr lang="ru-RU" b="0"/>
              <a:t>Ф</a:t>
            </a:r>
            <a:r>
              <a:rPr lang="en-US"/>
              <a:t> </a:t>
            </a:r>
            <a:r>
              <a:rPr lang="en-US" b="0"/>
              <a:t>and </a:t>
            </a:r>
            <a:r>
              <a:rPr lang="el-GR" b="0"/>
              <a:t>Ψ</a:t>
            </a:r>
            <a:r>
              <a:rPr lang="en-US" b="0"/>
              <a:t> are 180</a:t>
            </a:r>
            <a:r>
              <a:rPr lang="en-US" b="0" baseline="30000"/>
              <a:t>o</a:t>
            </a:r>
            <a:r>
              <a:rPr lang="en-US" b="0"/>
              <a:t> in the conformation shown and increase </a:t>
            </a:r>
          </a:p>
          <a:p>
            <a:pPr>
              <a:spcBef>
                <a:spcPct val="25000"/>
              </a:spcBef>
            </a:pPr>
            <a:r>
              <a:rPr lang="en-US" b="0"/>
              <a:t>in the clockwise direction when view from the C</a:t>
            </a:r>
            <a:r>
              <a:rPr lang="el-GR" b="0"/>
              <a:t>α</a:t>
            </a:r>
            <a:r>
              <a:rPr lang="en-US" b="0"/>
              <a:t> carbon</a:t>
            </a:r>
            <a:r>
              <a:rPr lang="en-US"/>
              <a:t> </a:t>
            </a:r>
            <a:endParaRPr lang="ru-RU"/>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057"/>
          <p:cNvPicPr>
            <a:picLocks noChangeAspect="1" noChangeArrowheads="1"/>
          </p:cNvPicPr>
          <p:nvPr/>
        </p:nvPicPr>
        <p:blipFill>
          <a:blip r:embed="rId4" cstate="print"/>
          <a:srcRect/>
          <a:stretch>
            <a:fillRect/>
          </a:stretch>
        </p:blipFill>
        <p:spPr bwMode="auto">
          <a:xfrm>
            <a:off x="2209800" y="2667000"/>
            <a:ext cx="4257675" cy="4191000"/>
          </a:xfrm>
          <a:prstGeom prst="rect">
            <a:avLst/>
          </a:prstGeom>
          <a:noFill/>
          <a:ln w="9525">
            <a:noFill/>
            <a:miter lim="800000"/>
            <a:headEnd/>
            <a:tailEnd/>
          </a:ln>
        </p:spPr>
      </p:pic>
      <p:sp>
        <p:nvSpPr>
          <p:cNvPr id="8196" name="Text Box 1058"/>
          <p:cNvSpPr txBox="1">
            <a:spLocks noChangeArrowheads="1"/>
          </p:cNvSpPr>
          <p:nvPr/>
        </p:nvSpPr>
        <p:spPr bwMode="auto">
          <a:xfrm>
            <a:off x="6400800" y="2908300"/>
            <a:ext cx="2560638" cy="3140075"/>
          </a:xfrm>
          <a:prstGeom prst="rect">
            <a:avLst/>
          </a:prstGeom>
          <a:noFill/>
          <a:ln w="9525">
            <a:noFill/>
            <a:miter lim="800000"/>
            <a:headEnd/>
            <a:tailEnd/>
          </a:ln>
        </p:spPr>
        <p:txBody>
          <a:bodyPr>
            <a:spAutoFit/>
          </a:bodyPr>
          <a:lstStyle/>
          <a:p>
            <a:pPr algn="ctr"/>
            <a:r>
              <a:rPr lang="en-US" b="0"/>
              <a:t>Ramachandran plot:</a:t>
            </a:r>
          </a:p>
          <a:p>
            <a:pPr algn="ctr"/>
            <a:r>
              <a:rPr lang="en-US" b="0">
                <a:solidFill>
                  <a:srgbClr val="0000FF"/>
                </a:solidFill>
              </a:rPr>
              <a:t>Shows sterically allowed conformational angles phi and psi</a:t>
            </a:r>
          </a:p>
          <a:p>
            <a:pPr algn="ctr"/>
            <a:endParaRPr lang="en-US" b="0">
              <a:solidFill>
                <a:srgbClr val="0000FF"/>
              </a:solidFill>
            </a:endParaRPr>
          </a:p>
          <a:p>
            <a:pPr algn="ctr"/>
            <a:r>
              <a:rPr lang="en-US" b="0">
                <a:solidFill>
                  <a:srgbClr val="0000FF"/>
                </a:solidFill>
              </a:rPr>
              <a:t>Steric interactions eliminate a large fraction of possible comformations.</a:t>
            </a:r>
          </a:p>
        </p:txBody>
      </p:sp>
      <p:sp>
        <p:nvSpPr>
          <p:cNvPr id="8197" name="Text Box 1059"/>
          <p:cNvSpPr txBox="1">
            <a:spLocks noChangeArrowheads="1"/>
          </p:cNvSpPr>
          <p:nvPr/>
        </p:nvSpPr>
        <p:spPr bwMode="auto">
          <a:xfrm>
            <a:off x="76200" y="6264275"/>
            <a:ext cx="3633788" cy="517525"/>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1.7a </a:t>
            </a:r>
            <a:endParaRPr lang="en-US" sz="1400" b="0" u="sng"/>
          </a:p>
        </p:txBody>
      </p:sp>
      <p:grpSp>
        <p:nvGrpSpPr>
          <p:cNvPr id="2" name="Group 1063"/>
          <p:cNvGrpSpPr>
            <a:grpSpLocks/>
          </p:cNvGrpSpPr>
          <p:nvPr/>
        </p:nvGrpSpPr>
        <p:grpSpPr bwMode="auto">
          <a:xfrm>
            <a:off x="2743200" y="609600"/>
            <a:ext cx="3403600" cy="2043113"/>
            <a:chOff x="1112" y="432"/>
            <a:chExt cx="2144" cy="1287"/>
          </a:xfrm>
        </p:grpSpPr>
        <p:grpSp>
          <p:nvGrpSpPr>
            <p:cNvPr id="3" name="Group 1064"/>
            <p:cNvGrpSpPr>
              <a:grpSpLocks/>
            </p:cNvGrpSpPr>
            <p:nvPr/>
          </p:nvGrpSpPr>
          <p:grpSpPr bwMode="auto">
            <a:xfrm>
              <a:off x="1112" y="432"/>
              <a:ext cx="2144" cy="1287"/>
              <a:chOff x="1112" y="432"/>
              <a:chExt cx="2144" cy="1287"/>
            </a:xfrm>
          </p:grpSpPr>
          <p:sp>
            <p:nvSpPr>
              <p:cNvPr id="8204" name="Rectangle 1065"/>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8205" name="Text Box 1066"/>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8206" name="Line 1067"/>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8207" name="Text Box 1068"/>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8208" name="Text Box 1069"/>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8209" name="Line 1070"/>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8210" name="Line 1071"/>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8211" name="Line 1072"/>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8212" name="Text Box 1073"/>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8213" name="Line 1074"/>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8214" name="Line 1075"/>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8215" name="Text Box 1076"/>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8216" name="Text Box 1077"/>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8217" name="Line 1078"/>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8218" name="Line 1079"/>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8219" name="Text Box 1080"/>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8220" name="Line 1081"/>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8221" name="Line 1082"/>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8222" name="Text Box 1083"/>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8223" name="Line 1084"/>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8224" name="Line 1085"/>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8225" name="Line 1086"/>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8226" name="Text Box 1087"/>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8227" name="Line 1088"/>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8228" name="Line 1089"/>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8229" name="Line 1090"/>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8230" name="Text Box 1091"/>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8231" name="Text Box 1092"/>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8232" name="Text Box 1093"/>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4" name="Group 1094"/>
              <p:cNvGrpSpPr>
                <a:grpSpLocks/>
              </p:cNvGrpSpPr>
              <p:nvPr/>
            </p:nvGrpSpPr>
            <p:grpSpPr bwMode="auto">
              <a:xfrm>
                <a:off x="1760" y="1248"/>
                <a:ext cx="260" cy="471"/>
                <a:chOff x="1760" y="1248"/>
                <a:chExt cx="260" cy="471"/>
              </a:xfrm>
            </p:grpSpPr>
            <p:sp>
              <p:nvSpPr>
                <p:cNvPr id="8234" name="Line 1095"/>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8235" name="Text Box 1096"/>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8194" name="Object 1097"/>
            <p:cNvGraphicFramePr>
              <a:graphicFrameLocks noChangeAspect="1"/>
            </p:cNvGraphicFramePr>
            <p:nvPr/>
          </p:nvGraphicFramePr>
          <p:xfrm>
            <a:off x="1888" y="968"/>
            <a:ext cx="329" cy="242"/>
          </p:xfrm>
          <a:graphic>
            <a:graphicData uri="http://schemas.openxmlformats.org/presentationml/2006/ole">
              <p:oleObj spid="_x0000_s217090" name="CS ChemDraw Drawing" r:id="rId5" imgW="522360" imgH="384480" progId="MDLDrawOLE.MDLDrawObject.1">
                <p:embed/>
              </p:oleObj>
            </a:graphicData>
          </a:graphic>
        </p:graphicFrame>
        <p:sp>
          <p:nvSpPr>
            <p:cNvPr id="8203" name="AutoShape 1098"/>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5" name="Group 1099"/>
          <p:cNvGrpSpPr>
            <a:grpSpLocks/>
          </p:cNvGrpSpPr>
          <p:nvPr/>
        </p:nvGrpSpPr>
        <p:grpSpPr bwMode="auto">
          <a:xfrm>
            <a:off x="8229600" y="1066800"/>
            <a:ext cx="685800" cy="457200"/>
            <a:chOff x="4800" y="1200"/>
            <a:chExt cx="432" cy="288"/>
          </a:xfrm>
        </p:grpSpPr>
        <p:sp>
          <p:nvSpPr>
            <p:cNvPr id="8200" name="Oval 1100"/>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8201" name="Text Box 1101"/>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60000"/>
                <a:lumOff val="4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9220" name="Text Box 1058"/>
          <p:cNvSpPr txBox="1">
            <a:spLocks noChangeArrowheads="1"/>
          </p:cNvSpPr>
          <p:nvPr/>
        </p:nvSpPr>
        <p:spPr bwMode="auto">
          <a:xfrm>
            <a:off x="5410200" y="2286000"/>
            <a:ext cx="3200400" cy="396875"/>
          </a:xfrm>
          <a:prstGeom prst="rect">
            <a:avLst/>
          </a:prstGeom>
          <a:noFill/>
          <a:ln w="9525">
            <a:noFill/>
            <a:miter lim="800000"/>
            <a:headEnd/>
            <a:tailEnd/>
          </a:ln>
        </p:spPr>
        <p:txBody>
          <a:bodyPr>
            <a:spAutoFit/>
          </a:bodyPr>
          <a:lstStyle/>
          <a:p>
            <a:r>
              <a:rPr lang="en-US" b="0"/>
              <a:t>GLY: much more freedom</a:t>
            </a:r>
          </a:p>
        </p:txBody>
      </p:sp>
      <p:sp>
        <p:nvSpPr>
          <p:cNvPr id="9221" name="Text Box 1059"/>
          <p:cNvSpPr txBox="1">
            <a:spLocks noChangeArrowheads="1"/>
          </p:cNvSpPr>
          <p:nvPr/>
        </p:nvSpPr>
        <p:spPr bwMode="auto">
          <a:xfrm>
            <a:off x="4419600" y="304800"/>
            <a:ext cx="4567238" cy="730250"/>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1.7b.c</a:t>
            </a:r>
          </a:p>
          <a:p>
            <a:r>
              <a:rPr lang="en-US" sz="1400" b="0"/>
              <a:t>From J. Richardson, </a:t>
            </a:r>
            <a:r>
              <a:rPr lang="en-US" sz="1400" b="0" i="1"/>
              <a:t>Adv. Prot. Chem.</a:t>
            </a:r>
            <a:r>
              <a:rPr lang="en-US" sz="1400" b="0"/>
              <a:t> 34, 174-174 (1981)</a:t>
            </a:r>
            <a:endParaRPr lang="en-US" sz="1400" b="0" u="sng"/>
          </a:p>
        </p:txBody>
      </p:sp>
      <p:sp>
        <p:nvSpPr>
          <p:cNvPr id="9222" name="Text Box 1061"/>
          <p:cNvSpPr txBox="1">
            <a:spLocks noChangeArrowheads="1"/>
          </p:cNvSpPr>
          <p:nvPr/>
        </p:nvSpPr>
        <p:spPr bwMode="auto">
          <a:xfrm>
            <a:off x="914400" y="2133600"/>
            <a:ext cx="3733800" cy="701675"/>
          </a:xfrm>
          <a:prstGeom prst="rect">
            <a:avLst/>
          </a:prstGeom>
          <a:noFill/>
          <a:ln w="9525">
            <a:noFill/>
            <a:miter lim="800000"/>
            <a:headEnd/>
            <a:tailEnd/>
          </a:ln>
        </p:spPr>
        <p:txBody>
          <a:bodyPr>
            <a:spAutoFit/>
          </a:bodyPr>
          <a:lstStyle/>
          <a:p>
            <a:r>
              <a:rPr lang="en-US" b="0"/>
              <a:t>All amino acids (except glycine) from high resolution crystals</a:t>
            </a:r>
          </a:p>
        </p:txBody>
      </p:sp>
      <p:grpSp>
        <p:nvGrpSpPr>
          <p:cNvPr id="2" name="Group 1064"/>
          <p:cNvGrpSpPr>
            <a:grpSpLocks/>
          </p:cNvGrpSpPr>
          <p:nvPr/>
        </p:nvGrpSpPr>
        <p:grpSpPr bwMode="auto">
          <a:xfrm>
            <a:off x="533400" y="152400"/>
            <a:ext cx="3403600" cy="2043113"/>
            <a:chOff x="1112" y="432"/>
            <a:chExt cx="2144" cy="1287"/>
          </a:xfrm>
        </p:grpSpPr>
        <p:grpSp>
          <p:nvGrpSpPr>
            <p:cNvPr id="3" name="Group 1065"/>
            <p:cNvGrpSpPr>
              <a:grpSpLocks/>
            </p:cNvGrpSpPr>
            <p:nvPr/>
          </p:nvGrpSpPr>
          <p:grpSpPr bwMode="auto">
            <a:xfrm>
              <a:off x="1112" y="432"/>
              <a:ext cx="2144" cy="1287"/>
              <a:chOff x="1112" y="432"/>
              <a:chExt cx="2144" cy="1287"/>
            </a:xfrm>
          </p:grpSpPr>
          <p:sp>
            <p:nvSpPr>
              <p:cNvPr id="9226" name="Rectangle 1066"/>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9227" name="Text Box 1067"/>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9228" name="Line 1068"/>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9229" name="Text Box 1069"/>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9230" name="Text Box 1070"/>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9231" name="Line 1071"/>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9232" name="Line 1072"/>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9233" name="Line 1073"/>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9234" name="Text Box 1074"/>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9235" name="Line 1075"/>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9236" name="Line 1076"/>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9237" name="Text Box 1077"/>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9238" name="Text Box 1078"/>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9239" name="Line 1079"/>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9240" name="Line 1080"/>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9241" name="Text Box 1081"/>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9242" name="Line 1082"/>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9243" name="Line 1083"/>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9244" name="Text Box 1084"/>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9245" name="Line 1085"/>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9246" name="Line 1086"/>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9247" name="Line 1087"/>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9248" name="Text Box 1088"/>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9249" name="Line 1089"/>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9250" name="Line 1090"/>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9251" name="Line 1091"/>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9252" name="Text Box 1092"/>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9253" name="Text Box 1093"/>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9254" name="Text Box 1094"/>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4" name="Group 1095"/>
              <p:cNvGrpSpPr>
                <a:grpSpLocks/>
              </p:cNvGrpSpPr>
              <p:nvPr/>
            </p:nvGrpSpPr>
            <p:grpSpPr bwMode="auto">
              <a:xfrm>
                <a:off x="1760" y="1248"/>
                <a:ext cx="260" cy="471"/>
                <a:chOff x="1760" y="1248"/>
                <a:chExt cx="260" cy="471"/>
              </a:xfrm>
            </p:grpSpPr>
            <p:sp>
              <p:nvSpPr>
                <p:cNvPr id="9256" name="Line 1096"/>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9257" name="Text Box 1097"/>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9218" name="Object 1098"/>
            <p:cNvGraphicFramePr>
              <a:graphicFrameLocks noChangeAspect="1"/>
            </p:cNvGraphicFramePr>
            <p:nvPr/>
          </p:nvGraphicFramePr>
          <p:xfrm>
            <a:off x="1888" y="968"/>
            <a:ext cx="329" cy="242"/>
          </p:xfrm>
          <a:graphic>
            <a:graphicData uri="http://schemas.openxmlformats.org/presentationml/2006/ole">
              <p:oleObj spid="_x0000_s218114" name="CS ChemDraw Drawing" r:id="rId4" imgW="522360" imgH="384480" progId="MDLDrawOLE.MDLDrawObject.1">
                <p:embed/>
              </p:oleObj>
            </a:graphicData>
          </a:graphic>
        </p:graphicFrame>
        <p:sp>
          <p:nvSpPr>
            <p:cNvPr id="9225" name="AutoShape 1099"/>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pic>
        <p:nvPicPr>
          <p:cNvPr id="218115" name="Picture 3"/>
          <p:cNvPicPr>
            <a:picLocks noChangeAspect="1" noChangeArrowheads="1"/>
          </p:cNvPicPr>
          <p:nvPr/>
        </p:nvPicPr>
        <p:blipFill>
          <a:blip r:embed="rId5" cstate="print"/>
          <a:srcRect/>
          <a:stretch>
            <a:fillRect/>
          </a:stretch>
        </p:blipFill>
        <p:spPr bwMode="auto">
          <a:xfrm>
            <a:off x="755576" y="2901290"/>
            <a:ext cx="7920880" cy="3956710"/>
          </a:xfrm>
          <a:prstGeom prst="rect">
            <a:avLst/>
          </a:prstGeom>
          <a:noFill/>
          <a:ln w="9525">
            <a:noFill/>
            <a:miter lim="800000"/>
            <a:headEnd/>
            <a:tailEnd/>
          </a:ln>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438400" y="533400"/>
            <a:ext cx="4265613" cy="1343025"/>
          </a:xfrm>
          <a:prstGeom prst="rect">
            <a:avLst/>
          </a:prstGeom>
          <a:noFill/>
          <a:ln w="9525">
            <a:noFill/>
            <a:miter lim="800000"/>
            <a:headEnd/>
            <a:tailEnd/>
          </a:ln>
        </p:spPr>
        <p:txBody>
          <a:bodyPr wrap="none">
            <a:spAutoFit/>
          </a:bodyPr>
          <a:lstStyle/>
          <a:p>
            <a:pPr algn="ctr"/>
            <a:r>
              <a:rPr lang="en-US" sz="2800" b="0"/>
              <a:t>amino acids/proteins:</a:t>
            </a:r>
          </a:p>
          <a:p>
            <a:pPr algn="ctr"/>
            <a:r>
              <a:rPr lang="en-US" sz="1800" b="0">
                <a:solidFill>
                  <a:schemeClr val="accent2"/>
                </a:solidFill>
              </a:rPr>
              <a:t>ala, gly, leu, ile, val, glu, asp, gln, asn, pro,</a:t>
            </a:r>
          </a:p>
          <a:p>
            <a:pPr algn="ctr"/>
            <a:r>
              <a:rPr lang="en-US" sz="1800" b="0">
                <a:solidFill>
                  <a:schemeClr val="accent2"/>
                </a:solidFill>
              </a:rPr>
              <a:t>lys, arg, ser, thr, tyr, trp, phe, his, cys, met</a:t>
            </a:r>
          </a:p>
          <a:p>
            <a:pPr algn="ctr"/>
            <a:endParaRPr lang="en-US" sz="1800" b="0">
              <a:solidFill>
                <a:schemeClr val="accent2"/>
              </a:solidFill>
            </a:endParaRPr>
          </a:p>
        </p:txBody>
      </p:sp>
      <p:sp>
        <p:nvSpPr>
          <p:cNvPr id="30723" name="Text Box 4"/>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30724" name="Picture 5"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30725" name="Oval 6"/>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30726" name="Text Box 7"/>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30727" name="Text Box 8"/>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grpSp>
        <p:nvGrpSpPr>
          <p:cNvPr id="2" name="Group 10"/>
          <p:cNvGrpSpPr>
            <a:grpSpLocks/>
          </p:cNvGrpSpPr>
          <p:nvPr/>
        </p:nvGrpSpPr>
        <p:grpSpPr bwMode="auto">
          <a:xfrm>
            <a:off x="7772400" y="1295400"/>
            <a:ext cx="685800" cy="457200"/>
            <a:chOff x="4800" y="1200"/>
            <a:chExt cx="432" cy="288"/>
          </a:xfrm>
        </p:grpSpPr>
        <p:sp>
          <p:nvSpPr>
            <p:cNvPr id="30729" name="Oval 11"/>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0730" name="Text Box 12"/>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Fi02f02"/>
          <p:cNvPicPr>
            <a:picLocks noChangeAspect="1" noChangeArrowheads="1"/>
          </p:cNvPicPr>
          <p:nvPr/>
        </p:nvPicPr>
        <p:blipFill>
          <a:blip r:embed="rId2" cstate="print"/>
          <a:srcRect/>
          <a:stretch>
            <a:fillRect/>
          </a:stretch>
        </p:blipFill>
        <p:spPr bwMode="auto">
          <a:xfrm>
            <a:off x="3352800" y="0"/>
            <a:ext cx="4795838" cy="6858000"/>
          </a:xfrm>
          <a:prstGeom prst="rect">
            <a:avLst/>
          </a:prstGeom>
          <a:noFill/>
        </p:spPr>
      </p:pic>
      <p:sp>
        <p:nvSpPr>
          <p:cNvPr id="163843" name="Rectangle 3"/>
          <p:cNvSpPr>
            <a:spLocks noChangeArrowheads="1"/>
          </p:cNvSpPr>
          <p:nvPr/>
        </p:nvSpPr>
        <p:spPr bwMode="auto">
          <a:xfrm>
            <a:off x="0" y="228600"/>
            <a:ext cx="3429000" cy="579438"/>
          </a:xfrm>
          <a:prstGeom prst="rect">
            <a:avLst/>
          </a:prstGeom>
          <a:noFill/>
          <a:ln w="9525">
            <a:noFill/>
            <a:miter lim="800000"/>
            <a:headEnd/>
            <a:tailEnd/>
          </a:ln>
          <a:effectLst/>
        </p:spPr>
        <p:txBody>
          <a:bodyPr>
            <a:spAutoFit/>
          </a:bodyPr>
          <a:lstStyle/>
          <a:p>
            <a:pPr algn="ctr"/>
            <a:r>
              <a:rPr lang="en-US" sz="3200" b="1">
                <a:solidFill>
                  <a:schemeClr val="tx2"/>
                </a:solidFill>
                <a:effectLst>
                  <a:outerShdw blurRad="38100" dist="38100" dir="2700000" algn="tl">
                    <a:srgbClr val="000000"/>
                  </a:outerShdw>
                </a:effectLst>
              </a:rPr>
              <a:t>Protein chain</a:t>
            </a:r>
          </a:p>
        </p:txBody>
      </p:sp>
      <p:sp>
        <p:nvSpPr>
          <p:cNvPr id="163844" name="Rectangle 4"/>
          <p:cNvSpPr>
            <a:spLocks noChangeArrowheads="1"/>
          </p:cNvSpPr>
          <p:nvPr/>
        </p:nvSpPr>
        <p:spPr bwMode="auto">
          <a:xfrm>
            <a:off x="0" y="1447800"/>
            <a:ext cx="3429000" cy="5216525"/>
          </a:xfrm>
          <a:prstGeom prst="rect">
            <a:avLst/>
          </a:prstGeom>
          <a:noFill/>
          <a:ln w="9525">
            <a:noFill/>
            <a:miter lim="800000"/>
            <a:headEnd/>
            <a:tailEnd/>
          </a:ln>
          <a:effectLst/>
        </p:spPr>
        <p:txBody>
          <a:bodyPr>
            <a:spAutoFit/>
          </a:bodyPr>
          <a:lstStyle/>
          <a:p>
            <a:pPr algn="ctr"/>
            <a:r>
              <a:rPr lang="en-US" sz="2800" b="1">
                <a:solidFill>
                  <a:srgbClr val="FFFF99"/>
                </a:solidFill>
                <a:effectLst>
                  <a:outerShdw blurRad="38100" dist="38100" dir="2700000" algn="tl">
                    <a:srgbClr val="000000"/>
                  </a:outerShdw>
                </a:effectLst>
              </a:rPr>
              <a:t>Covalent bond lengths:</a:t>
            </a:r>
          </a:p>
          <a:p>
            <a:pPr algn="ctr"/>
            <a:r>
              <a:rPr lang="en-US" sz="2800" b="1">
                <a:solidFill>
                  <a:srgbClr val="FFFF99"/>
                </a:solidFill>
                <a:effectLst>
                  <a:outerShdw blurRad="38100" dist="38100" dir="2700000" algn="tl">
                    <a:srgbClr val="000000"/>
                  </a:outerShdw>
                </a:effectLst>
              </a:rPr>
              <a:t>0.9 – 1.8 </a:t>
            </a:r>
            <a:r>
              <a:rPr lang="en-US" sz="2800" b="1">
                <a:solidFill>
                  <a:srgbClr val="FFFF99"/>
                </a:solidFill>
                <a:effectLst>
                  <a:outerShdw blurRad="38100" dist="38100" dir="2700000" algn="tl">
                    <a:srgbClr val="000000"/>
                  </a:outerShdw>
                </a:effectLst>
                <a:cs typeface="Arial" charset="0"/>
              </a:rPr>
              <a:t>Å</a:t>
            </a:r>
            <a:endParaRPr lang="en-US" sz="2800" b="1">
              <a:solidFill>
                <a:srgbClr val="FFFF99"/>
              </a:solidFill>
              <a:effectLst>
                <a:outerShdw blurRad="38100" dist="38100" dir="2700000" algn="tl">
                  <a:srgbClr val="000000"/>
                </a:outerShdw>
              </a:effectLst>
            </a:endParaRPr>
          </a:p>
          <a:p>
            <a:pPr algn="ctr"/>
            <a:endParaRPr lang="en-US" sz="2800" b="1">
              <a:solidFill>
                <a:srgbClr val="FFFF99"/>
              </a:solidFill>
              <a:effectLst>
                <a:outerShdw blurRad="38100" dist="38100" dir="2700000" algn="tl">
                  <a:srgbClr val="000000"/>
                </a:outerShdw>
              </a:effectLst>
            </a:endParaRPr>
          </a:p>
          <a:p>
            <a:pPr algn="ctr"/>
            <a:endParaRPr lang="en-US" sz="2800" b="1">
              <a:solidFill>
                <a:srgbClr val="FFFF99"/>
              </a:solidFill>
              <a:effectLst>
                <a:outerShdw blurRad="38100" dist="38100" dir="2700000" algn="tl">
                  <a:srgbClr val="000000"/>
                </a:outerShdw>
              </a:effectLst>
            </a:endParaRPr>
          </a:p>
          <a:p>
            <a:pPr algn="ctr"/>
            <a:r>
              <a:rPr lang="en-US" sz="2800" b="1">
                <a:solidFill>
                  <a:srgbClr val="FFFF99"/>
                </a:solidFill>
                <a:effectLst>
                  <a:outerShdw blurRad="38100" dist="38100" dir="2700000" algn="tl">
                    <a:srgbClr val="000000"/>
                  </a:outerShdw>
                </a:effectLst>
              </a:rPr>
              <a:t>Covalent bond angles:</a:t>
            </a:r>
          </a:p>
          <a:p>
            <a:pPr algn="ctr"/>
            <a:r>
              <a:rPr lang="en-US" sz="2800" b="1">
                <a:solidFill>
                  <a:srgbClr val="FFFF99"/>
                </a:solidFill>
                <a:effectLst>
                  <a:outerShdw blurRad="38100" dist="38100" dir="2700000" algn="tl">
                    <a:srgbClr val="000000"/>
                  </a:outerShdw>
                </a:effectLst>
              </a:rPr>
              <a:t>109</a:t>
            </a:r>
            <a:r>
              <a:rPr lang="en-US" sz="2800" b="1" baseline="30000">
                <a:solidFill>
                  <a:srgbClr val="FFFF99"/>
                </a:solidFill>
                <a:effectLst>
                  <a:outerShdw blurRad="38100" dist="38100" dir="2700000" algn="tl">
                    <a:srgbClr val="000000"/>
                  </a:outerShdw>
                </a:effectLst>
              </a:rPr>
              <a:t>o</a:t>
            </a:r>
            <a:r>
              <a:rPr lang="en-US" sz="2800" b="1">
                <a:solidFill>
                  <a:srgbClr val="FFFF99"/>
                </a:solidFill>
                <a:effectLst>
                  <a:outerShdw blurRad="38100" dist="38100" dir="2700000" algn="tl">
                    <a:srgbClr val="000000"/>
                  </a:outerShdw>
                </a:effectLst>
              </a:rPr>
              <a:t> – 120</a:t>
            </a:r>
            <a:r>
              <a:rPr lang="en-US" sz="2800" b="1" baseline="30000">
                <a:solidFill>
                  <a:srgbClr val="FFFF99"/>
                </a:solidFill>
                <a:effectLst>
                  <a:outerShdw blurRad="38100" dist="38100" dir="2700000" algn="tl">
                    <a:srgbClr val="000000"/>
                  </a:outerShdw>
                </a:effectLst>
              </a:rPr>
              <a:t>o</a:t>
            </a:r>
            <a:endParaRPr lang="en-US" sz="2800" b="1">
              <a:solidFill>
                <a:srgbClr val="FFFF99"/>
              </a:solidFill>
              <a:effectLst>
                <a:outerShdw blurRad="38100" dist="38100" dir="2700000" algn="tl">
                  <a:srgbClr val="000000"/>
                </a:outerShdw>
              </a:effectLst>
            </a:endParaRPr>
          </a:p>
          <a:p>
            <a:pPr algn="ctr"/>
            <a:endParaRPr lang="en-US" sz="2800" b="1">
              <a:solidFill>
                <a:srgbClr val="FFFF99"/>
              </a:solidFill>
              <a:effectLst>
                <a:outerShdw blurRad="38100" dist="38100" dir="2700000" algn="tl">
                  <a:srgbClr val="000000"/>
                </a:outerShdw>
              </a:effectLst>
            </a:endParaRPr>
          </a:p>
          <a:p>
            <a:pPr algn="ctr"/>
            <a:endParaRPr lang="en-US" sz="2800" b="1">
              <a:solidFill>
                <a:srgbClr val="FFFF99"/>
              </a:solidFill>
              <a:effectLst>
                <a:outerShdw blurRad="38100" dist="38100" dir="2700000" algn="tl">
                  <a:srgbClr val="000000"/>
                </a:outerShdw>
              </a:effectLst>
            </a:endParaRPr>
          </a:p>
          <a:p>
            <a:pPr algn="ctr"/>
            <a:r>
              <a:rPr lang="en-US" sz="2800" b="1">
                <a:solidFill>
                  <a:srgbClr val="FFFF99"/>
                </a:solidFill>
                <a:effectLst>
                  <a:outerShdw blurRad="38100" dist="38100" dir="2700000" algn="tl">
                    <a:srgbClr val="000000"/>
                  </a:outerShdw>
                </a:effectLst>
              </a:rPr>
              <a:t>Atom radii:</a:t>
            </a:r>
          </a:p>
          <a:p>
            <a:pPr algn="ctr"/>
            <a:r>
              <a:rPr lang="en-US" sz="2800" b="1">
                <a:solidFill>
                  <a:srgbClr val="FFFF99"/>
                </a:solidFill>
                <a:effectLst>
                  <a:outerShdw blurRad="38100" dist="38100" dir="2700000" algn="tl">
                    <a:srgbClr val="000000"/>
                  </a:outerShdw>
                </a:effectLst>
              </a:rPr>
              <a:t>1 – 2 </a:t>
            </a:r>
            <a:r>
              <a:rPr lang="en-US" sz="2800" b="1">
                <a:solidFill>
                  <a:srgbClr val="FFFF99"/>
                </a:solidFill>
                <a:effectLst>
                  <a:outerShdw blurRad="38100" dist="38100" dir="2700000" algn="tl">
                    <a:srgbClr val="000000"/>
                  </a:outerShdw>
                </a:effectLst>
                <a:cs typeface="Arial" charset="0"/>
              </a:rPr>
              <a:t>Å</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p:cNvPicPr>
            <a:picLocks noChangeAspect="1" noChangeArrowheads="1"/>
          </p:cNvPicPr>
          <p:nvPr/>
        </p:nvPicPr>
        <p:blipFill>
          <a:blip r:embed="rId2" cstate="print"/>
          <a:srcRect/>
          <a:stretch>
            <a:fillRect/>
          </a:stretch>
        </p:blipFill>
        <p:spPr bwMode="auto">
          <a:xfrm>
            <a:off x="827088" y="0"/>
            <a:ext cx="7448550" cy="6715125"/>
          </a:xfrm>
          <a:prstGeom prst="rect">
            <a:avLst/>
          </a:prstGeom>
          <a:noFill/>
          <a:ln w="9525">
            <a:noFill/>
            <a:miter lim="800000"/>
            <a:headEnd/>
            <a:tailEnd/>
          </a:ln>
          <a:effectLst/>
        </p:spPr>
      </p:pic>
      <p:sp>
        <p:nvSpPr>
          <p:cNvPr id="161797" name="Rectangle 5"/>
          <p:cNvSpPr>
            <a:spLocks noChangeArrowheads="1"/>
          </p:cNvSpPr>
          <p:nvPr/>
        </p:nvSpPr>
        <p:spPr bwMode="auto">
          <a:xfrm>
            <a:off x="7019925" y="0"/>
            <a:ext cx="1295400" cy="944563"/>
          </a:xfrm>
          <a:prstGeom prst="rect">
            <a:avLst/>
          </a:prstGeom>
          <a:noFill/>
          <a:ln w="9525">
            <a:noFill/>
            <a:miter lim="800000"/>
            <a:headEnd/>
            <a:tailEnd/>
          </a:ln>
          <a:effectLst/>
        </p:spPr>
        <p:txBody>
          <a:bodyPr>
            <a:spAutoFit/>
          </a:bodyPr>
          <a:lstStyle/>
          <a:p>
            <a:pPr algn="ctr"/>
            <a:r>
              <a:rPr lang="en-US" sz="2400" b="1">
                <a:solidFill>
                  <a:schemeClr val="bg1"/>
                </a:solidFill>
                <a:effectLst>
                  <a:outerShdw blurRad="38100" dist="38100" dir="2700000" algn="tl">
                    <a:srgbClr val="000000"/>
                  </a:outerShdw>
                </a:effectLst>
              </a:rPr>
              <a:t>Side chains</a:t>
            </a:r>
            <a:r>
              <a:rPr lang="en-US" sz="3200" b="1">
                <a:solidFill>
                  <a:schemeClr val="tx2"/>
                </a:solidFill>
                <a:effectLst>
                  <a:outerShdw blurRad="38100" dist="38100" dir="2700000" algn="tl">
                    <a:srgbClr val="000000"/>
                  </a:outerShdw>
                </a:effectLst>
              </a:rPr>
              <a:t> </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txt-ris-02-01"/>
          <p:cNvPicPr>
            <a:picLocks noChangeAspect="1" noChangeArrowheads="1"/>
          </p:cNvPicPr>
          <p:nvPr/>
        </p:nvPicPr>
        <p:blipFill>
          <a:blip r:embed="rId2" cstate="print"/>
          <a:srcRect/>
          <a:stretch>
            <a:fillRect/>
          </a:stretch>
        </p:blipFill>
        <p:spPr bwMode="auto">
          <a:xfrm>
            <a:off x="2286000" y="1600200"/>
            <a:ext cx="6553200" cy="2422525"/>
          </a:xfrm>
          <a:prstGeom prst="rect">
            <a:avLst/>
          </a:prstGeom>
          <a:noFill/>
        </p:spPr>
      </p:pic>
      <p:pic>
        <p:nvPicPr>
          <p:cNvPr id="173059" name="Picture 3" descr="txt-ris-02-02"/>
          <p:cNvPicPr>
            <a:picLocks noChangeAspect="1" noChangeArrowheads="1"/>
          </p:cNvPicPr>
          <p:nvPr/>
        </p:nvPicPr>
        <p:blipFill>
          <a:blip r:embed="rId3" cstate="print"/>
          <a:srcRect/>
          <a:stretch>
            <a:fillRect/>
          </a:stretch>
        </p:blipFill>
        <p:spPr bwMode="auto">
          <a:xfrm>
            <a:off x="4343400" y="4495800"/>
            <a:ext cx="2138363" cy="1865313"/>
          </a:xfrm>
          <a:prstGeom prst="rect">
            <a:avLst/>
          </a:prstGeom>
          <a:noFill/>
        </p:spPr>
      </p:pic>
      <p:sp>
        <p:nvSpPr>
          <p:cNvPr id="173062" name="Rectangle 6"/>
          <p:cNvSpPr>
            <a:spLocks noChangeArrowheads="1"/>
          </p:cNvSpPr>
          <p:nvPr/>
        </p:nvSpPr>
        <p:spPr bwMode="auto">
          <a:xfrm>
            <a:off x="0" y="4724400"/>
            <a:ext cx="3581400" cy="1554163"/>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Main-chain</a:t>
            </a:r>
          </a:p>
          <a:p>
            <a:r>
              <a:rPr lang="en-US" sz="3200" b="1">
                <a:solidFill>
                  <a:schemeClr val="tx2"/>
                </a:solidFill>
                <a:effectLst>
                  <a:outerShdw blurRad="38100" dist="38100" dir="2700000" algn="tl">
                    <a:srgbClr val="000000"/>
                  </a:outerShdw>
                </a:effectLst>
              </a:rPr>
              <a:t>peptide group: </a:t>
            </a:r>
          </a:p>
          <a:p>
            <a:r>
              <a:rPr lang="en-US" sz="3200" b="1">
                <a:solidFill>
                  <a:srgbClr val="FFFF99"/>
                </a:solidFill>
                <a:effectLst>
                  <a:outerShdw blurRad="38100" dist="38100" dir="2700000" algn="tl">
                    <a:srgbClr val="000000"/>
                  </a:outerShdw>
                </a:effectLst>
              </a:rPr>
              <a:t>flat &amp; rigid</a:t>
            </a:r>
          </a:p>
        </p:txBody>
      </p:sp>
      <p:sp>
        <p:nvSpPr>
          <p:cNvPr id="173063" name="Rectangle 7"/>
          <p:cNvSpPr>
            <a:spLocks noChangeArrowheads="1"/>
          </p:cNvSpPr>
          <p:nvPr/>
        </p:nvSpPr>
        <p:spPr bwMode="auto">
          <a:xfrm>
            <a:off x="0" y="1524000"/>
            <a:ext cx="1676400" cy="2528888"/>
          </a:xfrm>
          <a:prstGeom prst="rect">
            <a:avLst/>
          </a:prstGeom>
          <a:noFill/>
          <a:ln w="9525">
            <a:noFill/>
            <a:miter lim="800000"/>
            <a:headEnd/>
            <a:tailEnd/>
          </a:ln>
          <a:effectLst/>
        </p:spPr>
        <p:txBody>
          <a:bodyPr>
            <a:spAutoFit/>
          </a:bodyPr>
          <a:lstStyle/>
          <a:p>
            <a:pPr algn="ctr"/>
            <a:r>
              <a:rPr lang="en-US" sz="3200" b="1">
                <a:solidFill>
                  <a:schemeClr val="tx2"/>
                </a:solidFill>
                <a:effectLst>
                  <a:outerShdw blurRad="38100" dist="38100" dir="2700000" algn="tl">
                    <a:srgbClr val="000000"/>
                  </a:outerShdw>
                </a:effectLst>
              </a:rPr>
              <a:t>Side chains: </a:t>
            </a:r>
            <a:r>
              <a:rPr lang="en-US" sz="3200" b="1">
                <a:solidFill>
                  <a:srgbClr val="FFFF99"/>
                </a:solidFill>
                <a:effectLst>
                  <a:outerShdw blurRad="38100" dist="38100" dir="2700000" algn="tl">
                    <a:srgbClr val="000000"/>
                  </a:outerShdw>
                </a:effectLst>
              </a:rPr>
              <a:t>L-amino acids</a:t>
            </a:r>
            <a:r>
              <a:rPr lang="en-US" sz="3200" b="1">
                <a:solidFill>
                  <a:schemeClr val="tx2"/>
                </a:solidFill>
                <a:effectLst>
                  <a:outerShdw blurRad="38100" dist="38100" dir="2700000" algn="tl">
                    <a:srgbClr val="000000"/>
                  </a:outerShdw>
                </a:effectLst>
              </a:rPr>
              <a:t> </a:t>
            </a:r>
          </a:p>
        </p:txBody>
      </p:sp>
      <p:sp>
        <p:nvSpPr>
          <p:cNvPr id="173064" name="Rectangle 8"/>
          <p:cNvSpPr>
            <a:spLocks noChangeArrowheads="1"/>
          </p:cNvSpPr>
          <p:nvPr/>
        </p:nvSpPr>
        <p:spPr bwMode="auto">
          <a:xfrm>
            <a:off x="2438400" y="2514600"/>
            <a:ext cx="914400" cy="579438"/>
          </a:xfrm>
          <a:prstGeom prst="rect">
            <a:avLst/>
          </a:prstGeom>
          <a:noFill/>
          <a:ln w="9525">
            <a:noFill/>
            <a:miter lim="800000"/>
            <a:headEnd/>
            <a:tailEnd/>
          </a:ln>
          <a:effectLst/>
        </p:spPr>
        <p:txBody>
          <a:bodyPr>
            <a:spAutoFit/>
          </a:bodyPr>
          <a:lstStyle/>
          <a:p>
            <a:pPr algn="ctr"/>
            <a:r>
              <a:rPr lang="en-US" sz="3200" b="1">
                <a:solidFill>
                  <a:srgbClr val="FF0000"/>
                </a:solidFill>
                <a:effectLst>
                  <a:outerShdw blurRad="38100" dist="38100" dir="2700000" algn="tl">
                    <a:srgbClr val="000000"/>
                  </a:outerShdw>
                </a:effectLst>
              </a:rPr>
              <a:t>___</a:t>
            </a:r>
          </a:p>
        </p:txBody>
      </p:sp>
      <p:sp>
        <p:nvSpPr>
          <p:cNvPr id="173065" name="Rectangle 9"/>
          <p:cNvSpPr>
            <a:spLocks noChangeArrowheads="1"/>
          </p:cNvSpPr>
          <p:nvPr/>
        </p:nvSpPr>
        <p:spPr bwMode="auto">
          <a:xfrm>
            <a:off x="2971800" y="152400"/>
            <a:ext cx="5334000" cy="823913"/>
          </a:xfrm>
          <a:prstGeom prst="rect">
            <a:avLst/>
          </a:prstGeom>
          <a:noFill/>
          <a:ln w="9525">
            <a:noFill/>
            <a:miter lim="800000"/>
            <a:headEnd/>
            <a:tailEnd/>
          </a:ln>
          <a:effectLst/>
        </p:spPr>
        <p:txBody>
          <a:bodyPr>
            <a:spAutoFit/>
          </a:bodyPr>
          <a:lstStyle/>
          <a:p>
            <a:pPr algn="ctr"/>
            <a:r>
              <a:rPr lang="en-US" sz="4800" b="1" u="sng">
                <a:solidFill>
                  <a:schemeClr val="tx2"/>
                </a:solidFill>
                <a:effectLst>
                  <a:outerShdw blurRad="38100" dist="38100" dir="2700000" algn="tl">
                    <a:srgbClr val="000000"/>
                  </a:outerShdw>
                </a:effectLst>
              </a:rPr>
              <a:t>Protein chain</a:t>
            </a:r>
            <a:r>
              <a:rPr lang="en-US" sz="3200" b="1">
                <a:solidFill>
                  <a:schemeClr val="tx2"/>
                </a:solidFill>
                <a:effectLst>
                  <a:outerShdw blurRad="38100" dist="38100" dir="2700000" algn="tl">
                    <a:srgbClr val="000000"/>
                  </a:outerShdw>
                </a:effectLst>
              </a:rPr>
              <a:t> </a:t>
            </a:r>
          </a:p>
        </p:txBody>
      </p:sp>
      <p:sp>
        <p:nvSpPr>
          <p:cNvPr id="173066" name="Rectangle 10"/>
          <p:cNvSpPr>
            <a:spLocks noChangeArrowheads="1"/>
          </p:cNvSpPr>
          <p:nvPr/>
        </p:nvSpPr>
        <p:spPr bwMode="auto">
          <a:xfrm>
            <a:off x="3200400" y="3276600"/>
            <a:ext cx="1600200" cy="579438"/>
          </a:xfrm>
          <a:prstGeom prst="rect">
            <a:avLst/>
          </a:prstGeom>
          <a:noFill/>
          <a:ln w="9525">
            <a:noFill/>
            <a:miter lim="800000"/>
            <a:headEnd/>
            <a:tailEnd/>
          </a:ln>
          <a:effectLst/>
        </p:spPr>
        <p:txBody>
          <a:bodyPr>
            <a:spAutoFit/>
          </a:bodyPr>
          <a:lstStyle/>
          <a:p>
            <a:pPr algn="ctr"/>
            <a:r>
              <a:rPr lang="en-US" sz="3200" b="1">
                <a:solidFill>
                  <a:srgbClr val="66FF66"/>
                </a:solidFill>
                <a:effectLst>
                  <a:outerShdw blurRad="38100" dist="38100" dir="2700000" algn="tl">
                    <a:srgbClr val="000000"/>
                  </a:outerShdw>
                </a:effectLst>
              </a:rPr>
              <a:t>______</a:t>
            </a:r>
          </a:p>
        </p:txBody>
      </p:sp>
      <p:sp>
        <p:nvSpPr>
          <p:cNvPr id="173067" name="Rectangle 11"/>
          <p:cNvSpPr>
            <a:spLocks noChangeArrowheads="1"/>
          </p:cNvSpPr>
          <p:nvPr/>
        </p:nvSpPr>
        <p:spPr bwMode="auto">
          <a:xfrm>
            <a:off x="6629400" y="3276600"/>
            <a:ext cx="1600200" cy="579438"/>
          </a:xfrm>
          <a:prstGeom prst="rect">
            <a:avLst/>
          </a:prstGeom>
          <a:noFill/>
          <a:ln w="9525">
            <a:noFill/>
            <a:miter lim="800000"/>
            <a:headEnd/>
            <a:tailEnd/>
          </a:ln>
          <a:effectLst/>
        </p:spPr>
        <p:txBody>
          <a:bodyPr>
            <a:spAutoFit/>
          </a:bodyPr>
          <a:lstStyle/>
          <a:p>
            <a:pPr algn="ctr"/>
            <a:r>
              <a:rPr lang="en-US" sz="3200" b="1">
                <a:solidFill>
                  <a:srgbClr val="66FF66"/>
                </a:solidFill>
                <a:effectLst>
                  <a:outerShdw blurRad="38100" dist="38100" dir="2700000" algn="tl">
                    <a:srgbClr val="000000"/>
                  </a:outerShdw>
                </a:effectLst>
              </a:rPr>
              <a:t>______</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Starting Point</a:t>
            </a:r>
          </a:p>
        </p:txBody>
      </p:sp>
      <p:sp>
        <p:nvSpPr>
          <p:cNvPr id="46083" name="Rectangle 3"/>
          <p:cNvSpPr>
            <a:spLocks noGrp="1" noChangeArrowheads="1"/>
          </p:cNvSpPr>
          <p:nvPr>
            <p:ph type="body" idx="1"/>
          </p:nvPr>
        </p:nvSpPr>
        <p:spPr/>
        <p:txBody>
          <a:bodyPr/>
          <a:lstStyle/>
          <a:p>
            <a:r>
              <a:rPr lang="en-US" smtClean="0"/>
              <a:t>Some properties or “propensities” can be directly calculated from individual amino acids</a:t>
            </a:r>
          </a:p>
          <a:p>
            <a:r>
              <a:rPr lang="en-US" smtClean="0"/>
              <a:t>These properties are useful in themselves and may also be used in place of the original sequence for some prediction methods (or in addition to sequence)</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05__GLY_cross"/>
          <p:cNvPicPr>
            <a:picLocks noChangeAspect="1" noChangeArrowheads="1"/>
          </p:cNvPicPr>
          <p:nvPr/>
        </p:nvPicPr>
        <p:blipFill>
          <a:blip r:embed="rId2" cstate="print"/>
          <a:srcRect/>
          <a:stretch>
            <a:fillRect/>
          </a:stretch>
        </p:blipFill>
        <p:spPr bwMode="auto">
          <a:xfrm>
            <a:off x="762000" y="0"/>
            <a:ext cx="7467600" cy="1503363"/>
          </a:xfrm>
          <a:prstGeom prst="rect">
            <a:avLst/>
          </a:prstGeom>
          <a:noFill/>
        </p:spPr>
      </p:pic>
      <p:pic>
        <p:nvPicPr>
          <p:cNvPr id="178179" name="Picture 3" descr="06__ALA_cross"/>
          <p:cNvPicPr>
            <a:picLocks noChangeAspect="1" noChangeArrowheads="1"/>
          </p:cNvPicPr>
          <p:nvPr/>
        </p:nvPicPr>
        <p:blipFill>
          <a:blip r:embed="rId3" cstate="print"/>
          <a:srcRect/>
          <a:stretch>
            <a:fillRect/>
          </a:stretch>
        </p:blipFill>
        <p:spPr bwMode="auto">
          <a:xfrm>
            <a:off x="609600" y="1981200"/>
            <a:ext cx="7848600" cy="1955800"/>
          </a:xfrm>
          <a:prstGeom prst="rect">
            <a:avLst/>
          </a:prstGeom>
          <a:noFill/>
        </p:spPr>
      </p:pic>
      <p:pic>
        <p:nvPicPr>
          <p:cNvPr id="178180" name="Picture 4" descr="07__ALA-D_cross"/>
          <p:cNvPicPr>
            <a:picLocks noChangeAspect="1" noChangeArrowheads="1"/>
          </p:cNvPicPr>
          <p:nvPr/>
        </p:nvPicPr>
        <p:blipFill>
          <a:blip r:embed="rId4" cstate="print"/>
          <a:srcRect/>
          <a:stretch>
            <a:fillRect/>
          </a:stretch>
        </p:blipFill>
        <p:spPr bwMode="auto">
          <a:xfrm>
            <a:off x="609600" y="5029200"/>
            <a:ext cx="7848600" cy="1662113"/>
          </a:xfrm>
          <a:prstGeom prst="rect">
            <a:avLst/>
          </a:prstGeom>
          <a:noFill/>
        </p:spPr>
      </p:pic>
      <p:sp>
        <p:nvSpPr>
          <p:cNvPr id="178181" name="Rectangle 5"/>
          <p:cNvSpPr>
            <a:spLocks noChangeArrowheads="1"/>
          </p:cNvSpPr>
          <p:nvPr/>
        </p:nvSpPr>
        <p:spPr bwMode="auto">
          <a:xfrm>
            <a:off x="4140200" y="3962400"/>
            <a:ext cx="1631950" cy="974725"/>
          </a:xfrm>
          <a:prstGeom prst="rect">
            <a:avLst/>
          </a:prstGeom>
          <a:noFill/>
          <a:ln w="9525">
            <a:noFill/>
            <a:miter lim="800000"/>
            <a:headEnd/>
            <a:tailEnd/>
          </a:ln>
          <a:effectLst/>
        </p:spPr>
        <p:txBody>
          <a:bodyPr>
            <a:spAutoFit/>
          </a:bodyPr>
          <a:lstStyle/>
          <a:p>
            <a:r>
              <a:rPr lang="en-US" sz="2400" b="1" u="sng">
                <a:solidFill>
                  <a:srgbClr val="66FF66"/>
                </a:solidFill>
                <a:effectLst>
                  <a:outerShdw blurRad="38100" dist="38100" dir="2700000" algn="tl">
                    <a:srgbClr val="000000"/>
                  </a:outerShdw>
                </a:effectLst>
              </a:rPr>
              <a:t>Ala _L_ </a:t>
            </a:r>
          </a:p>
          <a:p>
            <a:endParaRPr lang="en-US" sz="1000" b="1">
              <a:solidFill>
                <a:srgbClr val="66FF66"/>
              </a:solidFill>
              <a:effectLst>
                <a:outerShdw blurRad="38100" dist="38100" dir="2700000" algn="tl">
                  <a:srgbClr val="000000"/>
                </a:outerShdw>
              </a:effectLst>
            </a:endParaRPr>
          </a:p>
          <a:p>
            <a:r>
              <a:rPr lang="en-US" sz="2400" b="1">
                <a:solidFill>
                  <a:srgbClr val="66FF66"/>
                </a:solidFill>
                <a:effectLst>
                  <a:outerShdw blurRad="38100" dist="38100" dir="2700000" algn="tl">
                    <a:srgbClr val="000000"/>
                  </a:outerShdw>
                </a:effectLst>
              </a:rPr>
              <a:t> Ala -D- </a:t>
            </a:r>
          </a:p>
        </p:txBody>
      </p:sp>
      <p:sp>
        <p:nvSpPr>
          <p:cNvPr id="178182" name="Rectangle 6"/>
          <p:cNvSpPr>
            <a:spLocks noChangeArrowheads="1"/>
          </p:cNvSpPr>
          <p:nvPr/>
        </p:nvSpPr>
        <p:spPr bwMode="auto">
          <a:xfrm>
            <a:off x="4343400" y="1524000"/>
            <a:ext cx="674688" cy="457200"/>
          </a:xfrm>
          <a:prstGeom prst="rect">
            <a:avLst/>
          </a:prstGeom>
          <a:noFill/>
          <a:ln w="9525">
            <a:noFill/>
            <a:miter lim="800000"/>
            <a:headEnd/>
            <a:tailEnd/>
          </a:ln>
          <a:effectLst/>
        </p:spPr>
        <p:txBody>
          <a:bodyPr wrap="none">
            <a:spAutoFit/>
          </a:bodyPr>
          <a:lstStyle/>
          <a:p>
            <a:r>
              <a:rPr lang="en-US" sz="2400" b="1">
                <a:solidFill>
                  <a:srgbClr val="66FF66"/>
                </a:solidFill>
                <a:effectLst>
                  <a:outerShdw blurRad="38100" dist="38100" dir="2700000" algn="tl">
                    <a:srgbClr val="000000"/>
                  </a:outerShdw>
                </a:effectLst>
              </a:rPr>
              <a:t>Gly</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381000" y="0"/>
            <a:ext cx="8534400" cy="519113"/>
          </a:xfrm>
          <a:prstGeom prst="rect">
            <a:avLst/>
          </a:prstGeom>
          <a:noFill/>
          <a:ln w="9525">
            <a:noFill/>
            <a:miter lim="800000"/>
            <a:headEnd/>
            <a:tailEnd/>
          </a:ln>
          <a:effectLst/>
        </p:spPr>
        <p:txBody>
          <a:bodyPr>
            <a:spAutoFit/>
          </a:bodyPr>
          <a:lstStyle/>
          <a:p>
            <a:r>
              <a:rPr lang="en-US" sz="2800" b="1">
                <a:solidFill>
                  <a:schemeClr val="tx2"/>
                </a:solidFill>
                <a:effectLst>
                  <a:outerShdw blurRad="38100" dist="38100" dir="2700000" algn="tl">
                    <a:srgbClr val="000000"/>
                  </a:outerShdw>
                </a:effectLst>
              </a:rPr>
              <a:t>Two amino acids have asymmetric side chains:</a:t>
            </a:r>
            <a:endParaRPr lang="en-US" sz="2800" b="1">
              <a:solidFill>
                <a:srgbClr val="FFFF99"/>
              </a:solidFill>
              <a:effectLst>
                <a:outerShdw blurRad="38100" dist="38100" dir="2700000" algn="tl">
                  <a:srgbClr val="000000"/>
                </a:outerShdw>
              </a:effectLst>
            </a:endParaRPr>
          </a:p>
        </p:txBody>
      </p:sp>
      <p:pic>
        <p:nvPicPr>
          <p:cNvPr id="180230" name="Picture 6" descr="09a__2Cys_mono_"/>
          <p:cNvPicPr>
            <a:picLocks noChangeAspect="1" noChangeArrowheads="1"/>
          </p:cNvPicPr>
          <p:nvPr/>
        </p:nvPicPr>
        <p:blipFill>
          <a:blip r:embed="rId2" cstate="print"/>
          <a:srcRect/>
          <a:stretch>
            <a:fillRect/>
          </a:stretch>
        </p:blipFill>
        <p:spPr bwMode="auto">
          <a:xfrm>
            <a:off x="4891088" y="4803775"/>
            <a:ext cx="4252912" cy="2054225"/>
          </a:xfrm>
          <a:prstGeom prst="rect">
            <a:avLst/>
          </a:prstGeom>
          <a:noFill/>
        </p:spPr>
      </p:pic>
      <p:sp>
        <p:nvSpPr>
          <p:cNvPr id="180231" name="Rectangle 7"/>
          <p:cNvSpPr>
            <a:spLocks noChangeArrowheads="1"/>
          </p:cNvSpPr>
          <p:nvPr/>
        </p:nvSpPr>
        <p:spPr bwMode="auto">
          <a:xfrm>
            <a:off x="0" y="5410200"/>
            <a:ext cx="4267200" cy="946150"/>
          </a:xfrm>
          <a:prstGeom prst="rect">
            <a:avLst/>
          </a:prstGeom>
          <a:noFill/>
          <a:ln w="9525">
            <a:noFill/>
            <a:miter lim="800000"/>
            <a:headEnd/>
            <a:tailEnd/>
          </a:ln>
          <a:effectLst/>
        </p:spPr>
        <p:txBody>
          <a:bodyPr>
            <a:spAutoFit/>
          </a:bodyPr>
          <a:lstStyle/>
          <a:p>
            <a:r>
              <a:rPr lang="en-US" sz="2800" b="1">
                <a:solidFill>
                  <a:schemeClr val="tx2"/>
                </a:solidFill>
                <a:effectLst>
                  <a:outerShdw blurRad="38100" dist="38100" dir="2700000" algn="tl">
                    <a:srgbClr val="000000"/>
                  </a:outerShdw>
                </a:effectLst>
              </a:rPr>
              <a:t>Chemical S-S bond </a:t>
            </a:r>
          </a:p>
          <a:p>
            <a:r>
              <a:rPr lang="en-US" sz="2800" b="1">
                <a:solidFill>
                  <a:schemeClr val="tx2"/>
                </a:solidFill>
                <a:effectLst>
                  <a:outerShdw blurRad="38100" dist="38100" dir="2700000" algn="tl">
                    <a:srgbClr val="000000"/>
                  </a:outerShdw>
                </a:effectLst>
              </a:rPr>
              <a:t>of two </a:t>
            </a:r>
            <a:r>
              <a:rPr lang="en-US" sz="2800" b="1">
                <a:solidFill>
                  <a:srgbClr val="66FF66"/>
                </a:solidFill>
                <a:effectLst>
                  <a:outerShdw blurRad="38100" dist="38100" dir="2700000" algn="tl">
                    <a:srgbClr val="000000"/>
                  </a:outerShdw>
                </a:effectLst>
              </a:rPr>
              <a:t>CYS </a:t>
            </a:r>
            <a:r>
              <a:rPr lang="en-US" sz="2800" b="1">
                <a:solidFill>
                  <a:schemeClr val="tx2"/>
                </a:solidFill>
                <a:effectLst>
                  <a:outerShdw blurRad="38100" dist="38100" dir="2700000" algn="tl">
                    <a:srgbClr val="000000"/>
                  </a:outerShdw>
                </a:effectLst>
              </a:rPr>
              <a:t>side chains:</a:t>
            </a:r>
            <a:endParaRPr lang="en-US" sz="2800" b="1">
              <a:solidFill>
                <a:srgbClr val="FFFF99"/>
              </a:solidFill>
              <a:effectLst>
                <a:outerShdw blurRad="38100" dist="38100" dir="2700000" algn="tl">
                  <a:srgbClr val="000000"/>
                </a:outerShdw>
              </a:effectLst>
            </a:endParaRPr>
          </a:p>
        </p:txBody>
      </p:sp>
      <p:sp>
        <p:nvSpPr>
          <p:cNvPr id="180232" name="Rectangle 8"/>
          <p:cNvSpPr>
            <a:spLocks noChangeArrowheads="1"/>
          </p:cNvSpPr>
          <p:nvPr/>
        </p:nvSpPr>
        <p:spPr bwMode="auto">
          <a:xfrm>
            <a:off x="8001000" y="685800"/>
            <a:ext cx="1143000" cy="3081338"/>
          </a:xfrm>
          <a:prstGeom prst="rect">
            <a:avLst/>
          </a:prstGeom>
          <a:noFill/>
          <a:ln w="9525">
            <a:noFill/>
            <a:miter lim="800000"/>
            <a:headEnd/>
            <a:tailEnd/>
          </a:ln>
          <a:effectLst/>
        </p:spPr>
        <p:txBody>
          <a:bodyPr>
            <a:spAutoFit/>
          </a:bodyPr>
          <a:lstStyle/>
          <a:p>
            <a:endParaRPr lang="en-US" sz="2800" b="1">
              <a:solidFill>
                <a:schemeClr val="tx2"/>
              </a:solidFill>
              <a:effectLst>
                <a:outerShdw blurRad="38100" dist="38100" dir="2700000" algn="tl">
                  <a:srgbClr val="000000"/>
                </a:outerShdw>
              </a:effectLst>
            </a:endParaRPr>
          </a:p>
          <a:p>
            <a:r>
              <a:rPr lang="en-US" sz="2800" b="1">
                <a:solidFill>
                  <a:srgbClr val="66FF66"/>
                </a:solidFill>
                <a:effectLst>
                  <a:outerShdw blurRad="38100" dist="38100" dir="2700000" algn="tl">
                    <a:srgbClr val="000000"/>
                  </a:outerShdw>
                </a:effectLst>
              </a:rPr>
              <a:t>THR</a:t>
            </a:r>
          </a:p>
          <a:p>
            <a:endParaRPr lang="en-US" sz="2800" b="1">
              <a:solidFill>
                <a:srgbClr val="66FF66"/>
              </a:solidFill>
              <a:effectLst>
                <a:outerShdw blurRad="38100" dist="38100" dir="2700000" algn="tl">
                  <a:srgbClr val="000000"/>
                </a:outerShdw>
              </a:effectLst>
            </a:endParaRPr>
          </a:p>
          <a:p>
            <a:endParaRPr lang="en-US" sz="2800" b="1">
              <a:solidFill>
                <a:srgbClr val="66FF66"/>
              </a:solidFill>
              <a:effectLst>
                <a:outerShdw blurRad="38100" dist="38100" dir="2700000" algn="tl">
                  <a:srgbClr val="000000"/>
                </a:outerShdw>
              </a:effectLst>
            </a:endParaRPr>
          </a:p>
          <a:p>
            <a:endParaRPr lang="en-US" sz="2800" b="1">
              <a:solidFill>
                <a:srgbClr val="66FF66"/>
              </a:solidFill>
              <a:effectLst>
                <a:outerShdw blurRad="38100" dist="38100" dir="2700000" algn="tl">
                  <a:srgbClr val="000000"/>
                </a:outerShdw>
              </a:effectLst>
            </a:endParaRPr>
          </a:p>
          <a:p>
            <a:endParaRPr lang="en-US" sz="2800" b="1">
              <a:solidFill>
                <a:srgbClr val="66FF66"/>
              </a:solidFill>
              <a:effectLst>
                <a:outerShdw blurRad="38100" dist="38100" dir="2700000" algn="tl">
                  <a:srgbClr val="000000"/>
                </a:outerShdw>
              </a:effectLst>
            </a:endParaRPr>
          </a:p>
          <a:p>
            <a:r>
              <a:rPr lang="en-US" sz="2800" b="1">
                <a:solidFill>
                  <a:srgbClr val="66FF66"/>
                </a:solidFill>
                <a:effectLst>
                  <a:outerShdw blurRad="38100" dist="38100" dir="2700000" algn="tl">
                    <a:srgbClr val="000000"/>
                  </a:outerShdw>
                </a:effectLst>
              </a:rPr>
              <a:t> ILE</a:t>
            </a:r>
          </a:p>
        </p:txBody>
      </p:sp>
      <p:pic>
        <p:nvPicPr>
          <p:cNvPr id="180233" name="Picture 9" descr="08__THR_cross"/>
          <p:cNvPicPr>
            <a:picLocks noChangeAspect="1" noChangeArrowheads="1"/>
          </p:cNvPicPr>
          <p:nvPr/>
        </p:nvPicPr>
        <p:blipFill>
          <a:blip r:embed="rId3" cstate="print"/>
          <a:srcRect/>
          <a:stretch>
            <a:fillRect/>
          </a:stretch>
        </p:blipFill>
        <p:spPr bwMode="auto">
          <a:xfrm>
            <a:off x="1981200" y="609600"/>
            <a:ext cx="4876800" cy="1655763"/>
          </a:xfrm>
          <a:prstGeom prst="rect">
            <a:avLst/>
          </a:prstGeom>
          <a:noFill/>
        </p:spPr>
      </p:pic>
      <p:pic>
        <p:nvPicPr>
          <p:cNvPr id="180234" name="Picture 10" descr="09__ILE_cross"/>
          <p:cNvPicPr>
            <a:picLocks noChangeAspect="1" noChangeArrowheads="1"/>
          </p:cNvPicPr>
          <p:nvPr/>
        </p:nvPicPr>
        <p:blipFill>
          <a:blip r:embed="rId4" cstate="print"/>
          <a:srcRect/>
          <a:stretch>
            <a:fillRect/>
          </a:stretch>
        </p:blipFill>
        <p:spPr bwMode="auto">
          <a:xfrm>
            <a:off x="1828800" y="2438400"/>
            <a:ext cx="5410200" cy="2093913"/>
          </a:xfrm>
          <a:prstGeom prst="rect">
            <a:avLst/>
          </a:prstGeom>
          <a:noFill/>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02_01_formul"/>
          <p:cNvPicPr>
            <a:picLocks noChangeAspect="1" noChangeArrowheads="1"/>
          </p:cNvPicPr>
          <p:nvPr/>
        </p:nvPicPr>
        <p:blipFill>
          <a:blip r:embed="rId2" cstate="print"/>
          <a:srcRect/>
          <a:stretch>
            <a:fillRect/>
          </a:stretch>
        </p:blipFill>
        <p:spPr bwMode="auto">
          <a:xfrm>
            <a:off x="323850" y="0"/>
            <a:ext cx="8153400" cy="6884988"/>
          </a:xfrm>
          <a:prstGeom prst="rect">
            <a:avLst/>
          </a:prstGeom>
          <a:noFill/>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3" descr="txt-ris-02-02"/>
          <p:cNvPicPr>
            <a:picLocks noChangeAspect="1" noChangeArrowheads="1"/>
          </p:cNvPicPr>
          <p:nvPr/>
        </p:nvPicPr>
        <p:blipFill>
          <a:blip r:embed="rId2" cstate="print"/>
          <a:srcRect/>
          <a:stretch>
            <a:fillRect/>
          </a:stretch>
        </p:blipFill>
        <p:spPr bwMode="auto">
          <a:xfrm>
            <a:off x="3810000" y="0"/>
            <a:ext cx="3124200" cy="2725738"/>
          </a:xfrm>
          <a:prstGeom prst="rect">
            <a:avLst/>
          </a:prstGeom>
          <a:noFill/>
        </p:spPr>
      </p:pic>
      <p:pic>
        <p:nvPicPr>
          <p:cNvPr id="179204" name="Picture 4" descr="txt-ris-02-03"/>
          <p:cNvPicPr>
            <a:picLocks noChangeAspect="1" noChangeArrowheads="1"/>
          </p:cNvPicPr>
          <p:nvPr/>
        </p:nvPicPr>
        <p:blipFill>
          <a:blip r:embed="rId3" cstate="print"/>
          <a:srcRect/>
          <a:stretch>
            <a:fillRect/>
          </a:stretch>
        </p:blipFill>
        <p:spPr bwMode="auto">
          <a:xfrm>
            <a:off x="1535113" y="3357563"/>
            <a:ext cx="7608887" cy="1931987"/>
          </a:xfrm>
          <a:prstGeom prst="rect">
            <a:avLst/>
          </a:prstGeom>
          <a:noFill/>
        </p:spPr>
      </p:pic>
      <p:sp>
        <p:nvSpPr>
          <p:cNvPr id="179205" name="Rectangle 5"/>
          <p:cNvSpPr>
            <a:spLocks noChangeArrowheads="1"/>
          </p:cNvSpPr>
          <p:nvPr/>
        </p:nvSpPr>
        <p:spPr bwMode="auto">
          <a:xfrm>
            <a:off x="0" y="685800"/>
            <a:ext cx="3581400" cy="1066800"/>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Peptide group: </a:t>
            </a:r>
          </a:p>
          <a:p>
            <a:r>
              <a:rPr lang="en-US" sz="3200" b="1">
                <a:solidFill>
                  <a:srgbClr val="FFFF99"/>
                </a:solidFill>
                <a:effectLst>
                  <a:outerShdw blurRad="38100" dist="38100" dir="2700000" algn="tl">
                    <a:srgbClr val="000000"/>
                  </a:outerShdw>
                </a:effectLst>
              </a:rPr>
              <a:t>flat &amp; rigid</a:t>
            </a:r>
          </a:p>
        </p:txBody>
      </p:sp>
      <p:sp>
        <p:nvSpPr>
          <p:cNvPr id="179208" name="Rectangle 8"/>
          <p:cNvSpPr>
            <a:spLocks noChangeArrowheads="1"/>
          </p:cNvSpPr>
          <p:nvPr/>
        </p:nvSpPr>
        <p:spPr bwMode="auto">
          <a:xfrm>
            <a:off x="1752600" y="3352800"/>
            <a:ext cx="4038600" cy="519113"/>
          </a:xfrm>
          <a:prstGeom prst="rect">
            <a:avLst/>
          </a:prstGeom>
          <a:noFill/>
          <a:ln w="9525">
            <a:noFill/>
            <a:miter lim="800000"/>
            <a:headEnd/>
            <a:tailEnd/>
          </a:ln>
          <a:effectLst/>
        </p:spPr>
        <p:txBody>
          <a:bodyPr>
            <a:spAutoFit/>
          </a:bodyPr>
          <a:lstStyle/>
          <a:p>
            <a:pPr algn="ctr"/>
            <a:r>
              <a:rPr lang="en-US" sz="2800" b="1">
                <a:solidFill>
                  <a:schemeClr val="accent2"/>
                </a:solidFill>
                <a:effectLst>
                  <a:outerShdw blurRad="38100" dist="38100" dir="2700000" algn="tl">
                    <a:srgbClr val="000000"/>
                  </a:outerShdw>
                </a:effectLst>
              </a:rPr>
              <a:t>sp2</a:t>
            </a:r>
            <a:r>
              <a:rPr lang="en-US" sz="2800" b="1">
                <a:solidFill>
                  <a:srgbClr val="66FF66"/>
                </a:solidFill>
                <a:effectLst>
                  <a:outerShdw blurRad="38100" dist="38100" dir="2700000" algn="tl">
                    <a:srgbClr val="000000"/>
                  </a:outerShdw>
                </a:effectLst>
              </a:rPr>
              <a:t> + </a:t>
            </a:r>
            <a:r>
              <a:rPr lang="en-US" sz="2800" b="1">
                <a:solidFill>
                  <a:srgbClr val="CCCC00"/>
                </a:solidFill>
                <a:effectLst>
                  <a:outerShdw blurRad="38100" dist="38100" dir="2700000" algn="tl">
                    <a:srgbClr val="000000"/>
                  </a:outerShdw>
                </a:effectLst>
              </a:rPr>
              <a:t>p</a:t>
            </a:r>
            <a:r>
              <a:rPr lang="en-US" sz="2800" b="1">
                <a:solidFill>
                  <a:srgbClr val="66FF66"/>
                </a:solidFill>
                <a:effectLst>
                  <a:outerShdw blurRad="38100" dist="38100" dir="2700000" algn="tl">
                    <a:srgbClr val="000000"/>
                  </a:outerShdw>
                </a:effectLst>
              </a:rPr>
              <a:t>        </a:t>
            </a:r>
            <a:r>
              <a:rPr lang="en-US" sz="2800" b="1">
                <a:solidFill>
                  <a:schemeClr val="accent2"/>
                </a:solidFill>
                <a:effectLst>
                  <a:outerShdw blurRad="38100" dist="38100" dir="2700000" algn="tl">
                    <a:srgbClr val="000000"/>
                  </a:outerShdw>
                </a:effectLst>
              </a:rPr>
              <a:t>sp2</a:t>
            </a:r>
            <a:r>
              <a:rPr lang="en-US" sz="2800" b="1">
                <a:solidFill>
                  <a:srgbClr val="66FF66"/>
                </a:solidFill>
                <a:effectLst>
                  <a:outerShdw blurRad="38100" dist="38100" dir="2700000" algn="tl">
                    <a:srgbClr val="000000"/>
                  </a:outerShdw>
                </a:effectLst>
              </a:rPr>
              <a:t> + </a:t>
            </a:r>
            <a:r>
              <a:rPr lang="en-US" sz="2800" b="1">
                <a:solidFill>
                  <a:srgbClr val="CCCC00"/>
                </a:solidFill>
                <a:effectLst>
                  <a:outerShdw blurRad="38100" dist="38100" dir="2700000" algn="tl">
                    <a:srgbClr val="000000"/>
                  </a:outerShdw>
                </a:effectLst>
              </a:rPr>
              <a:t>p</a:t>
            </a:r>
          </a:p>
        </p:txBody>
      </p:sp>
      <p:sp>
        <p:nvSpPr>
          <p:cNvPr id="179210" name="Rectangle 10"/>
          <p:cNvSpPr>
            <a:spLocks noChangeArrowheads="1"/>
          </p:cNvSpPr>
          <p:nvPr/>
        </p:nvSpPr>
        <p:spPr bwMode="auto">
          <a:xfrm>
            <a:off x="2771775" y="5589588"/>
            <a:ext cx="4572000" cy="579437"/>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Covalent bonding</a:t>
            </a:r>
            <a:endParaRPr lang="en-US" sz="3200" b="1">
              <a:solidFill>
                <a:srgbClr val="FFFF99"/>
              </a:solidFill>
              <a:effectLst>
                <a:outerShdw blurRad="38100" dist="38100" dir="2700000" algn="tl">
                  <a:srgbClr val="000000"/>
                </a:outerShdw>
              </a:effectLst>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i02f02"/>
          <p:cNvPicPr>
            <a:picLocks noChangeAspect="1" noChangeArrowheads="1"/>
          </p:cNvPicPr>
          <p:nvPr/>
        </p:nvPicPr>
        <p:blipFill>
          <a:blip r:embed="rId2" cstate="print"/>
          <a:srcRect/>
          <a:stretch>
            <a:fillRect/>
          </a:stretch>
        </p:blipFill>
        <p:spPr bwMode="auto">
          <a:xfrm>
            <a:off x="228600" y="0"/>
            <a:ext cx="4795838" cy="6858000"/>
          </a:xfrm>
          <a:prstGeom prst="rect">
            <a:avLst/>
          </a:prstGeom>
          <a:noFill/>
        </p:spPr>
      </p:pic>
      <p:sp>
        <p:nvSpPr>
          <p:cNvPr id="158723" name="Rectangle 3"/>
          <p:cNvSpPr>
            <a:spLocks noChangeArrowheads="1"/>
          </p:cNvSpPr>
          <p:nvPr/>
        </p:nvSpPr>
        <p:spPr bwMode="auto">
          <a:xfrm>
            <a:off x="5562600" y="990600"/>
            <a:ext cx="3276600" cy="3444875"/>
          </a:xfrm>
          <a:prstGeom prst="rect">
            <a:avLst/>
          </a:prstGeom>
          <a:noFill/>
          <a:ln w="9525">
            <a:noFill/>
            <a:miter lim="800000"/>
            <a:headEnd/>
            <a:tailEnd/>
          </a:ln>
          <a:effectLst/>
        </p:spPr>
        <p:txBody>
          <a:bodyPr>
            <a:spAutoFit/>
          </a:bodyPr>
          <a:lstStyle/>
          <a:p>
            <a:pPr algn="ctr"/>
            <a:r>
              <a:rPr lang="en-US" sz="3200" b="1">
                <a:effectLst>
                  <a:outerShdw blurRad="38100" dist="38100" dir="2700000" algn="tl">
                    <a:srgbClr val="000000"/>
                  </a:outerShdw>
                </a:effectLst>
              </a:rPr>
              <a:t>Main-chain:</a:t>
            </a:r>
          </a:p>
          <a:p>
            <a:pPr algn="ctr">
              <a:buFont typeface="Symbol" pitchFamily="18" charset="2"/>
              <a:buNone/>
            </a:pPr>
            <a:r>
              <a:rPr lang="en-US" sz="2800" b="1">
                <a:solidFill>
                  <a:srgbClr val="66FF66"/>
                </a:solidFill>
                <a:effectLst>
                  <a:outerShdw blurRad="38100" dist="38100" dir="2700000" algn="tl">
                    <a:srgbClr val="000000"/>
                  </a:outerShdw>
                </a:effectLst>
                <a:latin typeface="Symbol" pitchFamily="18" charset="2"/>
              </a:rPr>
              <a:t>f (</a:t>
            </a:r>
            <a:r>
              <a:rPr lang="en-US" sz="2800" b="1">
                <a:solidFill>
                  <a:srgbClr val="66FF66"/>
                </a:solidFill>
                <a:effectLst>
                  <a:outerShdw blurRad="38100" dist="38100" dir="2700000" algn="tl">
                    <a:srgbClr val="000000"/>
                  </a:outerShdw>
                </a:effectLst>
              </a:rPr>
              <a:t>N-C</a:t>
            </a:r>
            <a:r>
              <a:rPr lang="en-US" sz="2800" b="1">
                <a:solidFill>
                  <a:srgbClr val="66FF66"/>
                </a:solidFill>
                <a:effectLst>
                  <a:outerShdw blurRad="38100" dist="38100" dir="2700000" algn="tl">
                    <a:srgbClr val="000000"/>
                  </a:outerShdw>
                </a:effectLst>
                <a:latin typeface="Symbol" pitchFamily="18" charset="2"/>
              </a:rPr>
              <a:t>a</a:t>
            </a:r>
            <a:r>
              <a:rPr lang="en-US" sz="2800" b="1">
                <a:solidFill>
                  <a:srgbClr val="66FF66"/>
                </a:solidFill>
                <a:effectLst>
                  <a:outerShdw blurRad="38100" dist="38100" dir="2700000" algn="tl">
                    <a:srgbClr val="000000"/>
                  </a:outerShdw>
                </a:effectLst>
              </a:rPr>
              <a:t>)</a:t>
            </a:r>
            <a:r>
              <a:rPr lang="en-US" sz="2800" b="1">
                <a:solidFill>
                  <a:srgbClr val="66FF66"/>
                </a:solidFill>
                <a:effectLst>
                  <a:outerShdw blurRad="38100" dist="38100" dir="2700000" algn="tl">
                    <a:srgbClr val="000000"/>
                  </a:outerShdw>
                </a:effectLst>
                <a:latin typeface="Symbol" pitchFamily="18" charset="2"/>
              </a:rPr>
              <a:t> , </a:t>
            </a:r>
          </a:p>
          <a:p>
            <a:pPr algn="ctr">
              <a:buFont typeface="Symbol" pitchFamily="18" charset="2"/>
              <a:buNone/>
            </a:pPr>
            <a:r>
              <a:rPr lang="en-US" sz="2800" b="1">
                <a:solidFill>
                  <a:srgbClr val="66FF66"/>
                </a:solidFill>
                <a:effectLst>
                  <a:outerShdw blurRad="38100" dist="38100" dir="2700000" algn="tl">
                    <a:srgbClr val="000000"/>
                  </a:outerShdw>
                </a:effectLst>
                <a:latin typeface="Symbol" pitchFamily="18" charset="2"/>
              </a:rPr>
              <a:t>y </a:t>
            </a:r>
            <a:r>
              <a:rPr lang="en-US" sz="2800" b="1">
                <a:solidFill>
                  <a:srgbClr val="66FF66"/>
                </a:solidFill>
                <a:effectLst>
                  <a:outerShdw blurRad="38100" dist="38100" dir="2700000" algn="tl">
                    <a:srgbClr val="000000"/>
                  </a:outerShdw>
                </a:effectLst>
              </a:rPr>
              <a:t>(C</a:t>
            </a:r>
            <a:r>
              <a:rPr lang="en-US" sz="2800" b="1">
                <a:solidFill>
                  <a:srgbClr val="66FF66"/>
                </a:solidFill>
                <a:effectLst>
                  <a:outerShdw blurRad="38100" dist="38100" dir="2700000" algn="tl">
                    <a:srgbClr val="000000"/>
                  </a:outerShdw>
                </a:effectLst>
                <a:latin typeface="Symbol" pitchFamily="18" charset="2"/>
              </a:rPr>
              <a:t>a</a:t>
            </a:r>
            <a:r>
              <a:rPr lang="en-US" sz="2800" b="1">
                <a:solidFill>
                  <a:srgbClr val="66FF66"/>
                </a:solidFill>
                <a:effectLst>
                  <a:outerShdw blurRad="38100" dist="38100" dir="2700000" algn="tl">
                    <a:srgbClr val="000000"/>
                  </a:outerShdw>
                </a:effectLst>
              </a:rPr>
              <a:t>-C’),</a:t>
            </a:r>
            <a:r>
              <a:rPr lang="en-US" sz="2800" b="1">
                <a:solidFill>
                  <a:srgbClr val="66FF66"/>
                </a:solidFill>
                <a:effectLst>
                  <a:outerShdw blurRad="38100" dist="38100" dir="2700000" algn="tl">
                    <a:srgbClr val="000000"/>
                  </a:outerShdw>
                </a:effectLst>
                <a:latin typeface="Symbol" pitchFamily="18" charset="2"/>
              </a:rPr>
              <a:t> </a:t>
            </a:r>
          </a:p>
          <a:p>
            <a:pPr>
              <a:buFont typeface="Symbol" pitchFamily="18" charset="2"/>
              <a:buNone/>
            </a:pPr>
            <a:r>
              <a:rPr lang="en-US" sz="3200" b="1">
                <a:solidFill>
                  <a:srgbClr val="66FF66"/>
                </a:solidFill>
                <a:effectLst>
                  <a:outerShdw blurRad="38100" dist="38100" dir="2700000" algn="tl">
                    <a:srgbClr val="000000"/>
                  </a:outerShdw>
                </a:effectLst>
                <a:latin typeface="Symbol" pitchFamily="18" charset="2"/>
              </a:rPr>
              <a:t>       </a:t>
            </a:r>
            <a:r>
              <a:rPr lang="en-US" sz="4000" b="1">
                <a:solidFill>
                  <a:srgbClr val="66FF66"/>
                </a:solidFill>
                <a:effectLst>
                  <a:outerShdw blurRad="38100" dist="38100" dir="2700000" algn="tl">
                    <a:srgbClr val="000000"/>
                  </a:outerShdw>
                </a:effectLst>
                <a:latin typeface="Symbol" pitchFamily="18" charset="2"/>
              </a:rPr>
              <a:t>w </a:t>
            </a:r>
            <a:r>
              <a:rPr lang="en-US" sz="3200" b="1">
                <a:solidFill>
                  <a:srgbClr val="66FF66"/>
                </a:solidFill>
                <a:effectLst>
                  <a:outerShdw blurRad="38100" dist="38100" dir="2700000" algn="tl">
                    <a:srgbClr val="000000"/>
                  </a:outerShdw>
                </a:effectLst>
              </a:rPr>
              <a:t>(C’=N)</a:t>
            </a:r>
            <a:r>
              <a:rPr lang="en-US" sz="2800" b="1">
                <a:solidFill>
                  <a:srgbClr val="66FF66"/>
                </a:solidFill>
                <a:effectLst>
                  <a:outerShdw blurRad="38100" dist="38100" dir="2700000" algn="tl">
                    <a:srgbClr val="000000"/>
                  </a:outerShdw>
                </a:effectLst>
              </a:rPr>
              <a:t>          </a:t>
            </a:r>
          </a:p>
          <a:p>
            <a:pPr algn="ctr"/>
            <a:endParaRPr lang="en-US" sz="2800" b="1">
              <a:solidFill>
                <a:srgbClr val="66FF66"/>
              </a:solidFill>
              <a:effectLst>
                <a:outerShdw blurRad="38100" dist="38100" dir="2700000" algn="tl">
                  <a:srgbClr val="000000"/>
                </a:outerShdw>
              </a:effectLst>
            </a:endParaRPr>
          </a:p>
          <a:p>
            <a:pPr algn="ctr"/>
            <a:r>
              <a:rPr lang="en-US" sz="3200" b="1">
                <a:effectLst>
                  <a:outerShdw blurRad="38100" dist="38100" dir="2700000" algn="tl">
                    <a:srgbClr val="000000"/>
                  </a:outerShdw>
                </a:effectLst>
              </a:rPr>
              <a:t>Side-chain:</a:t>
            </a:r>
          </a:p>
          <a:p>
            <a:pPr algn="ctr"/>
            <a:r>
              <a:rPr lang="en-US" sz="3200" b="1">
                <a:solidFill>
                  <a:srgbClr val="66FF66"/>
                </a:solidFill>
                <a:effectLst>
                  <a:outerShdw blurRad="38100" dist="38100" dir="2700000" algn="tl">
                    <a:srgbClr val="000000"/>
                  </a:outerShdw>
                </a:effectLst>
                <a:latin typeface="Symbol" pitchFamily="18" charset="2"/>
              </a:rPr>
              <a:t>c</a:t>
            </a:r>
            <a:r>
              <a:rPr lang="en-US" sz="3600" b="1" baseline="20000">
                <a:solidFill>
                  <a:srgbClr val="66FF66"/>
                </a:solidFill>
                <a:effectLst>
                  <a:outerShdw blurRad="38100" dist="38100" dir="2700000" algn="tl">
                    <a:srgbClr val="000000"/>
                  </a:outerShdw>
                </a:effectLst>
                <a:latin typeface="Symbol" pitchFamily="18" charset="2"/>
              </a:rPr>
              <a:t>1</a:t>
            </a:r>
            <a:r>
              <a:rPr lang="en-US" sz="3200" b="1">
                <a:solidFill>
                  <a:srgbClr val="66FF66"/>
                </a:solidFill>
                <a:effectLst>
                  <a:outerShdw blurRad="38100" dist="38100" dir="2700000" algn="tl">
                    <a:srgbClr val="000000"/>
                  </a:outerShdw>
                </a:effectLst>
                <a:latin typeface="Symbol" pitchFamily="18" charset="2"/>
              </a:rPr>
              <a:t>, c</a:t>
            </a:r>
            <a:r>
              <a:rPr lang="en-US" sz="3600" b="1" baseline="18000">
                <a:solidFill>
                  <a:srgbClr val="66FF66"/>
                </a:solidFill>
                <a:effectLst>
                  <a:outerShdw blurRad="38100" dist="38100" dir="2700000" algn="tl">
                    <a:srgbClr val="000000"/>
                  </a:outerShdw>
                </a:effectLst>
                <a:latin typeface="Symbol" pitchFamily="18" charset="2"/>
              </a:rPr>
              <a:t>2</a:t>
            </a:r>
            <a:r>
              <a:rPr lang="en-US" sz="3200" b="1">
                <a:solidFill>
                  <a:srgbClr val="66FF66"/>
                </a:solidFill>
                <a:effectLst>
                  <a:outerShdw blurRad="38100" dist="38100" dir="2700000" algn="tl">
                    <a:srgbClr val="000000"/>
                  </a:outerShdw>
                </a:effectLst>
                <a:latin typeface="Symbol" pitchFamily="18" charset="2"/>
              </a:rPr>
              <a:t>, ...</a:t>
            </a:r>
            <a:r>
              <a:rPr lang="en-US" sz="2800" b="1">
                <a:solidFill>
                  <a:srgbClr val="66FF66"/>
                </a:solidFill>
                <a:effectLst>
                  <a:outerShdw blurRad="38100" dist="38100" dir="2700000" algn="tl">
                    <a:srgbClr val="000000"/>
                  </a:outerShdw>
                </a:effectLst>
              </a:rPr>
              <a:t>  </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02-03"/>
          <p:cNvPicPr>
            <a:picLocks noChangeAspect="1" noChangeArrowheads="1"/>
          </p:cNvPicPr>
          <p:nvPr/>
        </p:nvPicPr>
        <p:blipFill>
          <a:blip r:embed="rId2" cstate="print"/>
          <a:srcRect/>
          <a:stretch>
            <a:fillRect/>
          </a:stretch>
        </p:blipFill>
        <p:spPr bwMode="auto">
          <a:xfrm>
            <a:off x="2286000" y="0"/>
            <a:ext cx="6858000" cy="1571625"/>
          </a:xfrm>
          <a:prstGeom prst="rect">
            <a:avLst/>
          </a:prstGeom>
          <a:noFill/>
        </p:spPr>
      </p:pic>
      <p:sp>
        <p:nvSpPr>
          <p:cNvPr id="193539" name="Rectangle 3"/>
          <p:cNvSpPr>
            <a:spLocks noChangeArrowheads="1"/>
          </p:cNvSpPr>
          <p:nvPr/>
        </p:nvSpPr>
        <p:spPr bwMode="auto">
          <a:xfrm>
            <a:off x="0" y="0"/>
            <a:ext cx="1828800" cy="860425"/>
          </a:xfrm>
          <a:prstGeom prst="rect">
            <a:avLst/>
          </a:prstGeom>
          <a:noFill/>
          <a:ln w="9525">
            <a:noFill/>
            <a:miter lim="800000"/>
            <a:headEnd/>
            <a:tailEnd/>
          </a:ln>
          <a:effectLst/>
        </p:spPr>
        <p:txBody>
          <a:bodyPr>
            <a:spAutoFit/>
          </a:bodyPr>
          <a:lstStyle/>
          <a:p>
            <a:pPr algn="ctr">
              <a:lnSpc>
                <a:spcPct val="90000"/>
              </a:lnSpc>
            </a:pPr>
            <a:r>
              <a:rPr lang="en-US" sz="2800" b="1">
                <a:solidFill>
                  <a:srgbClr val="66FF66"/>
                </a:solidFill>
                <a:effectLst>
                  <a:outerShdw blurRad="38100" dist="38100" dir="2700000" algn="tl">
                    <a:srgbClr val="000000"/>
                  </a:outerShdw>
                </a:effectLst>
              </a:rPr>
              <a:t>Counting</a:t>
            </a:r>
          </a:p>
          <a:p>
            <a:pPr algn="ctr">
              <a:lnSpc>
                <a:spcPct val="90000"/>
              </a:lnSpc>
            </a:pPr>
            <a:r>
              <a:rPr lang="en-US" sz="2800" b="1">
                <a:solidFill>
                  <a:srgbClr val="66FF66"/>
                </a:solidFill>
                <a:effectLst>
                  <a:outerShdw blurRad="38100" dist="38100" dir="2700000" algn="tl">
                    <a:srgbClr val="000000"/>
                  </a:outerShdw>
                </a:effectLst>
              </a:rPr>
              <a:t>angles: </a:t>
            </a:r>
          </a:p>
        </p:txBody>
      </p:sp>
      <p:sp>
        <p:nvSpPr>
          <p:cNvPr id="193540" name="Rectangle 4"/>
          <p:cNvSpPr>
            <a:spLocks noChangeArrowheads="1"/>
          </p:cNvSpPr>
          <p:nvPr/>
        </p:nvSpPr>
        <p:spPr bwMode="auto">
          <a:xfrm>
            <a:off x="0" y="1219200"/>
            <a:ext cx="9144000" cy="519113"/>
          </a:xfrm>
          <a:prstGeom prst="rect">
            <a:avLst/>
          </a:prstGeom>
          <a:noFill/>
          <a:ln w="9525">
            <a:noFill/>
            <a:miter lim="800000"/>
            <a:headEnd/>
            <a:tailEnd/>
          </a:ln>
          <a:effectLst/>
        </p:spPr>
        <p:txBody>
          <a:bodyPr>
            <a:spAutoFit/>
          </a:bodyPr>
          <a:lstStyle/>
          <a:p>
            <a:r>
              <a:rPr lang="en-US" sz="2800" b="1">
                <a:solidFill>
                  <a:srgbClr val="FFFF00"/>
                </a:solidFill>
                <a:effectLst>
                  <a:outerShdw blurRad="38100" dist="38100" dir="2700000" algn="tl">
                    <a:srgbClr val="000000"/>
                  </a:outerShdw>
                </a:effectLst>
              </a:rPr>
              <a:t>_____________________________________________</a:t>
            </a:r>
          </a:p>
        </p:txBody>
      </p:sp>
      <p:pic>
        <p:nvPicPr>
          <p:cNvPr id="193541" name="Picture 5" descr="Fi02f02"/>
          <p:cNvPicPr>
            <a:picLocks noChangeAspect="1" noChangeArrowheads="1"/>
          </p:cNvPicPr>
          <p:nvPr/>
        </p:nvPicPr>
        <p:blipFill>
          <a:blip r:embed="rId3" cstate="print"/>
          <a:srcRect/>
          <a:stretch>
            <a:fillRect/>
          </a:stretch>
        </p:blipFill>
        <p:spPr bwMode="auto">
          <a:xfrm>
            <a:off x="2895600" y="1905000"/>
            <a:ext cx="3462338" cy="4953000"/>
          </a:xfrm>
          <a:prstGeom prst="rect">
            <a:avLst/>
          </a:prstGeom>
          <a:noFill/>
        </p:spPr>
      </p:pic>
      <p:sp>
        <p:nvSpPr>
          <p:cNvPr id="193542" name="Rectangle 6"/>
          <p:cNvSpPr>
            <a:spLocks noChangeArrowheads="1"/>
          </p:cNvSpPr>
          <p:nvPr/>
        </p:nvSpPr>
        <p:spPr bwMode="auto">
          <a:xfrm>
            <a:off x="8439150" y="835025"/>
            <a:ext cx="477838" cy="457200"/>
          </a:xfrm>
          <a:prstGeom prst="rect">
            <a:avLst/>
          </a:prstGeom>
          <a:noFill/>
          <a:ln w="9525">
            <a:noFill/>
            <a:miter lim="800000"/>
            <a:headEnd/>
            <a:tailEnd/>
          </a:ln>
          <a:effectLst/>
        </p:spPr>
        <p:txBody>
          <a:bodyPr wrap="none">
            <a:spAutoFit/>
          </a:bodyPr>
          <a:lstStyle/>
          <a:p>
            <a:r>
              <a:rPr lang="en-US" sz="2400" b="1">
                <a:solidFill>
                  <a:srgbClr val="66FF66"/>
                </a:solidFill>
                <a:effectLst>
                  <a:outerShdw blurRad="38100" dist="38100" dir="2700000" algn="tl">
                    <a:srgbClr val="000000"/>
                  </a:outerShdw>
                </a:effectLst>
              </a:rPr>
              <a:t>0</a:t>
            </a:r>
            <a:r>
              <a:rPr lang="en-US" sz="2400" b="1" baseline="30000">
                <a:solidFill>
                  <a:srgbClr val="66FF66"/>
                </a:solidFill>
                <a:effectLst>
                  <a:outerShdw blurRad="38100" dist="38100" dir="2700000" algn="tl">
                    <a:srgbClr val="000000"/>
                  </a:outerShdw>
                </a:effectLst>
              </a:rPr>
              <a:t>o</a:t>
            </a:r>
            <a:endParaRPr lang="ru-RU" sz="2400" b="1" baseline="30000">
              <a:solidFill>
                <a:srgbClr val="66FF66"/>
              </a:solidFill>
              <a:effectLst>
                <a:outerShdw blurRad="38100" dist="38100" dir="2700000" algn="tl">
                  <a:srgbClr val="000000"/>
                </a:outerShdw>
              </a:effectLst>
            </a:endParaRPr>
          </a:p>
        </p:txBody>
      </p:sp>
      <p:sp>
        <p:nvSpPr>
          <p:cNvPr id="193543" name="Rectangle 7"/>
          <p:cNvSpPr>
            <a:spLocks noChangeArrowheads="1"/>
          </p:cNvSpPr>
          <p:nvPr/>
        </p:nvSpPr>
        <p:spPr bwMode="auto">
          <a:xfrm>
            <a:off x="6659563" y="884238"/>
            <a:ext cx="782637" cy="396875"/>
          </a:xfrm>
          <a:prstGeom prst="rect">
            <a:avLst/>
          </a:prstGeom>
          <a:noFill/>
          <a:ln w="9525">
            <a:noFill/>
            <a:miter lim="800000"/>
            <a:headEnd/>
            <a:tailEnd/>
          </a:ln>
          <a:effectLst/>
        </p:spPr>
        <p:txBody>
          <a:bodyPr>
            <a:spAutoFit/>
          </a:bodyPr>
          <a:lstStyle/>
          <a:p>
            <a:r>
              <a:rPr lang="en-US" sz="2000" b="1">
                <a:solidFill>
                  <a:schemeClr val="folHlink"/>
                </a:solidFill>
              </a:rPr>
              <a:t>180</a:t>
            </a:r>
            <a:r>
              <a:rPr lang="en-US" sz="2000" b="1" baseline="30000">
                <a:solidFill>
                  <a:schemeClr val="folHlink"/>
                </a:solidFill>
              </a:rPr>
              <a:t>o</a:t>
            </a:r>
            <a:endParaRPr lang="ru-RU" sz="2000" b="1" baseline="30000">
              <a:solidFill>
                <a:schemeClr val="folHlink"/>
              </a:solidFill>
            </a:endParaRPr>
          </a:p>
        </p:txBody>
      </p:sp>
      <p:sp>
        <p:nvSpPr>
          <p:cNvPr id="193544" name="Rectangle 8"/>
          <p:cNvSpPr>
            <a:spLocks noChangeArrowheads="1"/>
          </p:cNvSpPr>
          <p:nvPr/>
        </p:nvSpPr>
        <p:spPr bwMode="auto">
          <a:xfrm>
            <a:off x="6732588" y="0"/>
            <a:ext cx="719137" cy="396875"/>
          </a:xfrm>
          <a:prstGeom prst="rect">
            <a:avLst/>
          </a:prstGeom>
          <a:noFill/>
          <a:ln w="9525">
            <a:noFill/>
            <a:miter lim="800000"/>
            <a:headEnd/>
            <a:tailEnd/>
          </a:ln>
          <a:effectLst/>
        </p:spPr>
        <p:txBody>
          <a:bodyPr>
            <a:spAutoFit/>
          </a:bodyPr>
          <a:lstStyle/>
          <a:p>
            <a:r>
              <a:rPr lang="en-US" sz="2000" b="1">
                <a:solidFill>
                  <a:schemeClr val="folHlink"/>
                </a:solidFill>
              </a:rPr>
              <a:t>120</a:t>
            </a:r>
            <a:r>
              <a:rPr lang="en-US" sz="2000" b="1" baseline="30000">
                <a:solidFill>
                  <a:schemeClr val="folHlink"/>
                </a:solidFill>
              </a:rPr>
              <a:t>o</a:t>
            </a:r>
            <a:endParaRPr lang="ru-RU" sz="2000" b="1" baseline="30000">
              <a:solidFill>
                <a:schemeClr val="folHlink"/>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txt-ris-02-04"/>
          <p:cNvPicPr>
            <a:picLocks noChangeAspect="1" noChangeArrowheads="1"/>
          </p:cNvPicPr>
          <p:nvPr/>
        </p:nvPicPr>
        <p:blipFill>
          <a:blip r:embed="rId2" cstate="print"/>
          <a:srcRect/>
          <a:stretch>
            <a:fillRect/>
          </a:stretch>
        </p:blipFill>
        <p:spPr bwMode="auto">
          <a:xfrm>
            <a:off x="-1260475" y="765175"/>
            <a:ext cx="10404475" cy="2119313"/>
          </a:xfrm>
          <a:prstGeom prst="rect">
            <a:avLst/>
          </a:prstGeom>
          <a:noFill/>
        </p:spPr>
      </p:pic>
      <p:pic>
        <p:nvPicPr>
          <p:cNvPr id="174083" name="Picture 3" descr="txt-ris-02-05"/>
          <p:cNvPicPr>
            <a:picLocks noChangeAspect="1" noChangeArrowheads="1"/>
          </p:cNvPicPr>
          <p:nvPr/>
        </p:nvPicPr>
        <p:blipFill>
          <a:blip r:embed="rId3" cstate="print"/>
          <a:srcRect/>
          <a:stretch>
            <a:fillRect/>
          </a:stretch>
        </p:blipFill>
        <p:spPr bwMode="auto">
          <a:xfrm>
            <a:off x="-180975" y="3357563"/>
            <a:ext cx="9324975" cy="3314700"/>
          </a:xfrm>
          <a:prstGeom prst="rect">
            <a:avLst/>
          </a:prstGeom>
          <a:noFill/>
        </p:spPr>
      </p:pic>
      <p:sp>
        <p:nvSpPr>
          <p:cNvPr id="174084" name="Rectangle 4"/>
          <p:cNvSpPr>
            <a:spLocks noChangeArrowheads="1"/>
          </p:cNvSpPr>
          <p:nvPr/>
        </p:nvSpPr>
        <p:spPr bwMode="auto">
          <a:xfrm>
            <a:off x="2339975" y="0"/>
            <a:ext cx="4038600" cy="641350"/>
          </a:xfrm>
          <a:prstGeom prst="rect">
            <a:avLst/>
          </a:prstGeom>
          <a:noFill/>
          <a:ln w="9525">
            <a:noFill/>
            <a:miter lim="800000"/>
            <a:headEnd/>
            <a:tailEnd/>
          </a:ln>
          <a:effectLst/>
        </p:spPr>
        <p:txBody>
          <a:bodyPr>
            <a:spAutoFit/>
          </a:bodyPr>
          <a:lstStyle/>
          <a:p>
            <a:pPr algn="ctr"/>
            <a:r>
              <a:rPr lang="en-US" sz="2800" b="1">
                <a:solidFill>
                  <a:srgbClr val="66FF66"/>
                </a:solidFill>
                <a:effectLst>
                  <a:outerShdw blurRad="38100" dist="38100" dir="2700000" algn="tl">
                    <a:srgbClr val="000000"/>
                  </a:outerShdw>
                </a:effectLst>
              </a:rPr>
              <a:t>sp2 - sp2  (</a:t>
            </a:r>
            <a:r>
              <a:rPr lang="en-US" sz="3600" b="1">
                <a:solidFill>
                  <a:srgbClr val="66FF66"/>
                </a:solidFill>
                <a:effectLst>
                  <a:outerShdw blurRad="38100" dist="38100" dir="2700000" algn="tl">
                    <a:srgbClr val="000000"/>
                  </a:outerShdw>
                </a:effectLst>
                <a:latin typeface="Symbol" pitchFamily="18" charset="2"/>
              </a:rPr>
              <a:t>w</a:t>
            </a:r>
            <a:r>
              <a:rPr lang="en-US" sz="2800" b="1">
                <a:solidFill>
                  <a:srgbClr val="66FF66"/>
                </a:solidFill>
                <a:effectLst>
                  <a:outerShdw blurRad="38100" dist="38100" dir="2700000" algn="tl">
                    <a:srgbClr val="000000"/>
                  </a:outerShdw>
                </a:effectLst>
              </a:rPr>
              <a:t>)  </a:t>
            </a:r>
          </a:p>
        </p:txBody>
      </p:sp>
      <p:sp>
        <p:nvSpPr>
          <p:cNvPr id="174085" name="Rectangle 5"/>
          <p:cNvSpPr>
            <a:spLocks noChangeArrowheads="1"/>
          </p:cNvSpPr>
          <p:nvPr/>
        </p:nvSpPr>
        <p:spPr bwMode="auto">
          <a:xfrm>
            <a:off x="2771775" y="2781300"/>
            <a:ext cx="5818188" cy="579438"/>
          </a:xfrm>
          <a:prstGeom prst="rect">
            <a:avLst/>
          </a:prstGeom>
          <a:noFill/>
          <a:ln w="9525">
            <a:noFill/>
            <a:miter lim="800000"/>
            <a:headEnd/>
            <a:tailEnd/>
          </a:ln>
          <a:effectLst/>
        </p:spPr>
        <p:txBody>
          <a:bodyPr wrap="none">
            <a:spAutoFit/>
          </a:bodyPr>
          <a:lstStyle/>
          <a:p>
            <a:r>
              <a:rPr lang="en-US" sz="3200" b="1">
                <a:solidFill>
                  <a:srgbClr val="66FF66"/>
                </a:solidFill>
                <a:effectLst>
                  <a:outerShdw blurRad="38100" dist="38100" dir="2700000" algn="tl">
                    <a:srgbClr val="000000"/>
                  </a:outerShdw>
                </a:effectLst>
                <a:latin typeface="Symbol" pitchFamily="18" charset="2"/>
              </a:rPr>
              <a:t>w</a:t>
            </a:r>
            <a:r>
              <a:rPr lang="en-US" sz="2400" b="1">
                <a:solidFill>
                  <a:srgbClr val="66FF66"/>
                </a:solidFill>
                <a:effectLst>
                  <a:outerShdw blurRad="38100" dist="38100" dir="2700000" algn="tl">
                    <a:srgbClr val="000000"/>
                  </a:outerShdw>
                </a:effectLst>
              </a:rPr>
              <a:t> = 180</a:t>
            </a:r>
            <a:r>
              <a:rPr lang="en-US" sz="2400" b="1" baseline="30000">
                <a:solidFill>
                  <a:srgbClr val="66FF66"/>
                </a:solidFill>
                <a:effectLst>
                  <a:outerShdw blurRad="38100" dist="38100" dir="2700000" algn="tl">
                    <a:srgbClr val="000000"/>
                  </a:outerShdw>
                </a:effectLst>
              </a:rPr>
              <a:t>o                                                           </a:t>
            </a:r>
            <a:r>
              <a:rPr lang="en-US" sz="3200" b="1">
                <a:solidFill>
                  <a:srgbClr val="66FF66"/>
                </a:solidFill>
                <a:effectLst>
                  <a:outerShdw blurRad="38100" dist="38100" dir="2700000" algn="tl">
                    <a:srgbClr val="000000"/>
                  </a:outerShdw>
                </a:effectLst>
                <a:latin typeface="Symbol" pitchFamily="18" charset="2"/>
              </a:rPr>
              <a:t>w</a:t>
            </a:r>
            <a:r>
              <a:rPr lang="en-US" sz="2400" b="1">
                <a:solidFill>
                  <a:srgbClr val="66FF66"/>
                </a:solidFill>
                <a:effectLst>
                  <a:outerShdw blurRad="38100" dist="38100" dir="2700000" algn="tl">
                    <a:srgbClr val="000000"/>
                  </a:outerShdw>
                </a:effectLst>
              </a:rPr>
              <a:t> = 0</a:t>
            </a:r>
            <a:r>
              <a:rPr lang="en-US" sz="2400" b="1" baseline="30000">
                <a:solidFill>
                  <a:srgbClr val="66FF66"/>
                </a:solidFill>
                <a:effectLst>
                  <a:outerShdw blurRad="38100" dist="38100" dir="2700000" algn="tl">
                    <a:srgbClr val="000000"/>
                  </a:outerShdw>
                </a:effectLst>
              </a:rPr>
              <a:t>o</a:t>
            </a:r>
            <a:r>
              <a:rPr lang="en-US" sz="2400"/>
              <a:t> </a:t>
            </a:r>
            <a:endParaRPr lang="ru-RU" sz="240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0"/>
            <a:ext cx="9144000" cy="476250"/>
          </a:xfrm>
          <a:prstGeom prst="rect">
            <a:avLst/>
          </a:prstGeom>
          <a:noFill/>
          <a:ln w="9525">
            <a:noFill/>
            <a:miter lim="800000"/>
            <a:headEnd/>
            <a:tailEnd/>
          </a:ln>
          <a:effectLst/>
        </p:spPr>
        <p:txBody>
          <a:bodyPr>
            <a:spAutoFit/>
          </a:bodyPr>
          <a:lstStyle/>
          <a:p>
            <a:pPr algn="ctr">
              <a:lnSpc>
                <a:spcPct val="90000"/>
              </a:lnSpc>
            </a:pPr>
            <a:r>
              <a:rPr lang="en-US" sz="2800" b="1">
                <a:solidFill>
                  <a:srgbClr val="66FF66"/>
                </a:solidFill>
                <a:effectLst>
                  <a:outerShdw blurRad="38100" dist="38100" dir="2700000" algn="tl">
                    <a:srgbClr val="000000"/>
                  </a:outerShdw>
                </a:effectLst>
              </a:rPr>
              <a:t>Potentials: from IR spectra of vibrations </a:t>
            </a:r>
          </a:p>
        </p:txBody>
      </p:sp>
      <p:sp>
        <p:nvSpPr>
          <p:cNvPr id="189443" name="Rectangle 3"/>
          <p:cNvSpPr>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r>
              <a:rPr lang="en-US" sz="2800" b="1">
                <a:solidFill>
                  <a:srgbClr val="FFFF00"/>
                </a:solidFill>
                <a:effectLst>
                  <a:outerShdw blurRad="38100" dist="38100" dir="2700000" algn="tl">
                    <a:srgbClr val="000000"/>
                  </a:outerShdw>
                </a:effectLst>
              </a:rPr>
              <a:t>_____________________________________________</a:t>
            </a:r>
          </a:p>
        </p:txBody>
      </p:sp>
      <p:graphicFrame>
        <p:nvGraphicFramePr>
          <p:cNvPr id="189449" name="Object 9"/>
          <p:cNvGraphicFramePr>
            <a:graphicFrameLocks noChangeAspect="1"/>
          </p:cNvGraphicFramePr>
          <p:nvPr/>
        </p:nvGraphicFramePr>
        <p:xfrm>
          <a:off x="0" y="692150"/>
          <a:ext cx="9144000" cy="5746750"/>
        </p:xfrm>
        <a:graphic>
          <a:graphicData uri="http://schemas.openxmlformats.org/presentationml/2006/ole">
            <p:oleObj spid="_x0000_s189449" name="Bitmap Image" r:id="rId3" imgW="8611346" imgH="5409524" progId="PBrush">
              <p:embed/>
            </p:oleObj>
          </a:graphicData>
        </a:graphic>
      </p:graphicFrame>
      <p:sp>
        <p:nvSpPr>
          <p:cNvPr id="189450" name="Rectangle 10"/>
          <p:cNvSpPr>
            <a:spLocks noChangeArrowheads="1"/>
          </p:cNvSpPr>
          <p:nvPr/>
        </p:nvSpPr>
        <p:spPr bwMode="auto">
          <a:xfrm>
            <a:off x="1258888" y="1195388"/>
            <a:ext cx="1184275" cy="457200"/>
          </a:xfrm>
          <a:prstGeom prst="rect">
            <a:avLst/>
          </a:prstGeom>
          <a:noFill/>
          <a:ln w="9525">
            <a:noFill/>
            <a:miter lim="800000"/>
            <a:headEnd/>
            <a:tailEnd/>
          </a:ln>
          <a:effectLst/>
        </p:spPr>
        <p:txBody>
          <a:bodyPr>
            <a:spAutoFit/>
          </a:bodyPr>
          <a:lstStyle/>
          <a:p>
            <a:r>
              <a:rPr lang="en-US" sz="2400">
                <a:solidFill>
                  <a:srgbClr val="FFFF99"/>
                </a:solidFill>
                <a:effectLst>
                  <a:outerShdw blurRad="38100" dist="38100" dir="2700000" algn="tl">
                    <a:srgbClr val="000000"/>
                  </a:outerShdw>
                </a:effectLst>
              </a:rPr>
              <a:t>¼ eV</a:t>
            </a:r>
            <a:endParaRPr lang="ru-RU" sz="2400">
              <a:solidFill>
                <a:srgbClr val="FFFF99"/>
              </a:solidFill>
              <a:effectLst>
                <a:outerShdw blurRad="38100" dist="38100" dir="2700000" algn="tl">
                  <a:srgbClr val="000000"/>
                </a:outerShdw>
              </a:effectLst>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Rectangle 5"/>
          <p:cNvSpPr>
            <a:spLocks noChangeArrowheads="1"/>
          </p:cNvSpPr>
          <p:nvPr/>
        </p:nvSpPr>
        <p:spPr bwMode="auto">
          <a:xfrm>
            <a:off x="0" y="0"/>
            <a:ext cx="9144000" cy="476250"/>
          </a:xfrm>
          <a:prstGeom prst="rect">
            <a:avLst/>
          </a:prstGeom>
          <a:noFill/>
          <a:ln w="9525">
            <a:noFill/>
            <a:miter lim="800000"/>
            <a:headEnd/>
            <a:tailEnd/>
          </a:ln>
          <a:effectLst/>
        </p:spPr>
        <p:txBody>
          <a:bodyPr>
            <a:spAutoFit/>
          </a:bodyPr>
          <a:lstStyle/>
          <a:p>
            <a:pPr algn="ctr">
              <a:lnSpc>
                <a:spcPct val="90000"/>
              </a:lnSpc>
            </a:pPr>
            <a:r>
              <a:rPr lang="en-US" sz="2800" b="1">
                <a:solidFill>
                  <a:srgbClr val="66FF66"/>
                </a:solidFill>
                <a:effectLst>
                  <a:outerShdw blurRad="38100" dist="38100" dir="2700000" algn="tl">
                    <a:srgbClr val="000000"/>
                  </a:outerShdw>
                </a:effectLst>
              </a:rPr>
              <a:t>Potentials: from IR spectra of vibrations </a:t>
            </a:r>
          </a:p>
        </p:txBody>
      </p:sp>
      <p:sp>
        <p:nvSpPr>
          <p:cNvPr id="188429" name="Rectangle 13"/>
          <p:cNvSpPr>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r>
              <a:rPr lang="en-US" sz="2800" b="1">
                <a:solidFill>
                  <a:srgbClr val="FFFF00"/>
                </a:solidFill>
                <a:effectLst>
                  <a:outerShdw blurRad="38100" dist="38100" dir="2700000" algn="tl">
                    <a:srgbClr val="000000"/>
                  </a:outerShdw>
                </a:effectLst>
              </a:rPr>
              <a:t>_____________________________________________</a:t>
            </a:r>
          </a:p>
        </p:txBody>
      </p:sp>
      <p:sp>
        <p:nvSpPr>
          <p:cNvPr id="188430" name="Rectangle 14"/>
          <p:cNvSpPr>
            <a:spLocks noChangeArrowheads="1"/>
          </p:cNvSpPr>
          <p:nvPr/>
        </p:nvSpPr>
        <p:spPr bwMode="auto">
          <a:xfrm>
            <a:off x="0" y="908050"/>
            <a:ext cx="4572000" cy="4400550"/>
          </a:xfrm>
          <a:prstGeom prst="rect">
            <a:avLst/>
          </a:prstGeom>
          <a:noFill/>
          <a:ln w="9525">
            <a:noFill/>
            <a:miter lim="800000"/>
            <a:headEnd/>
            <a:tailEnd/>
          </a:ln>
          <a:effectLst/>
        </p:spPr>
        <p:txBody>
          <a:bodyPr>
            <a:spAutoFit/>
          </a:bodyPr>
          <a:lstStyle/>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r>
              <a:rPr lang="en-US" sz="2400" b="1">
                <a:solidFill>
                  <a:srgbClr val="FFFF99"/>
                </a:solidFill>
                <a:effectLst>
                  <a:outerShdw blurRad="38100" dist="38100" dir="2700000" algn="tl">
                    <a:srgbClr val="000000"/>
                  </a:outerShdw>
                </a:effectLst>
              </a:rPr>
              <a:t>Covalent bond lengths:</a:t>
            </a:r>
          </a:p>
          <a:p>
            <a:pPr>
              <a:spcBef>
                <a:spcPct val="10000"/>
              </a:spcBef>
              <a:spcAft>
                <a:spcPct val="10000"/>
              </a:spcAft>
            </a:pPr>
            <a:r>
              <a:rPr lang="en-US" sz="2400" b="1">
                <a:solidFill>
                  <a:srgbClr val="FFFF99"/>
                </a:solidFill>
                <a:effectLst>
                  <a:outerShdw blurRad="38100" dist="38100" dir="2700000" algn="tl">
                    <a:srgbClr val="000000"/>
                  </a:outerShdw>
                </a:effectLst>
              </a:rPr>
              <a:t>l</a:t>
            </a:r>
            <a:r>
              <a:rPr lang="en-US" sz="2400" b="1" baseline="-25000">
                <a:solidFill>
                  <a:srgbClr val="FFFF99"/>
                </a:solidFill>
                <a:effectLst>
                  <a:outerShdw blurRad="38100" dist="38100" dir="2700000" algn="tl">
                    <a:srgbClr val="000000"/>
                  </a:outerShdw>
                </a:effectLst>
              </a:rPr>
              <a:t>0</a:t>
            </a:r>
            <a:r>
              <a:rPr lang="en-US" sz="2400" b="1">
                <a:solidFill>
                  <a:srgbClr val="FFFF99"/>
                </a:solidFill>
                <a:effectLst>
                  <a:outerShdw blurRad="38100" dist="38100" dir="2700000" algn="tl">
                    <a:srgbClr val="000000"/>
                  </a:outerShdw>
                </a:effectLst>
              </a:rPr>
              <a:t> = 0.9 – 1.8 Å</a:t>
            </a:r>
          </a:p>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endParaRPr lang="en-US" sz="2400" b="1">
              <a:solidFill>
                <a:srgbClr val="FFFF99"/>
              </a:solidFill>
              <a:effectLst>
                <a:outerShdw blurRad="38100" dist="38100" dir="2700000" algn="tl">
                  <a:srgbClr val="000000"/>
                </a:outerShdw>
              </a:effectLst>
            </a:endParaRPr>
          </a:p>
          <a:p>
            <a:pPr>
              <a:spcBef>
                <a:spcPct val="10000"/>
              </a:spcBef>
              <a:spcAft>
                <a:spcPct val="10000"/>
              </a:spcAft>
            </a:pPr>
            <a:r>
              <a:rPr lang="en-US" sz="2400" b="1">
                <a:solidFill>
                  <a:srgbClr val="FFFF99"/>
                </a:solidFill>
                <a:effectLst>
                  <a:outerShdw blurRad="38100" dist="38100" dir="2700000" algn="tl">
                    <a:srgbClr val="000000"/>
                  </a:outerShdw>
                </a:effectLst>
              </a:rPr>
              <a:t>Covalent bond angles:</a:t>
            </a:r>
          </a:p>
          <a:p>
            <a:pPr>
              <a:spcBef>
                <a:spcPct val="10000"/>
              </a:spcBef>
              <a:spcAft>
                <a:spcPct val="10000"/>
              </a:spcAft>
            </a:pPr>
            <a:r>
              <a:rPr lang="en-US" sz="2400" b="1">
                <a:solidFill>
                  <a:srgbClr val="FFFF99"/>
                </a:solidFill>
                <a:effectLst>
                  <a:outerShdw blurRad="38100" dist="38100" dir="2700000" algn="tl">
                    <a:srgbClr val="000000"/>
                  </a:outerShdw>
                </a:effectLst>
              </a:rPr>
              <a:t>109</a:t>
            </a:r>
            <a:r>
              <a:rPr lang="en-US" sz="2400" b="1" baseline="30000">
                <a:solidFill>
                  <a:srgbClr val="FFFF99"/>
                </a:solidFill>
                <a:effectLst>
                  <a:outerShdw blurRad="38100" dist="38100" dir="2700000" algn="tl">
                    <a:srgbClr val="000000"/>
                  </a:outerShdw>
                </a:effectLst>
              </a:rPr>
              <a:t>o</a:t>
            </a:r>
            <a:r>
              <a:rPr lang="en-US" sz="2400" b="1">
                <a:solidFill>
                  <a:srgbClr val="FFFF99"/>
                </a:solidFill>
                <a:effectLst>
                  <a:outerShdw blurRad="38100" dist="38100" dir="2700000" algn="tl">
                    <a:srgbClr val="000000"/>
                  </a:outerShdw>
                </a:effectLst>
              </a:rPr>
              <a:t> – 120</a:t>
            </a:r>
            <a:r>
              <a:rPr lang="en-US" sz="2400" b="1" baseline="30000">
                <a:solidFill>
                  <a:srgbClr val="FFFF99"/>
                </a:solidFill>
                <a:effectLst>
                  <a:outerShdw blurRad="38100" dist="38100" dir="2700000" algn="tl">
                    <a:srgbClr val="000000"/>
                  </a:outerShdw>
                </a:effectLst>
              </a:rPr>
              <a:t>o</a:t>
            </a:r>
          </a:p>
        </p:txBody>
      </p:sp>
      <p:graphicFrame>
        <p:nvGraphicFramePr>
          <p:cNvPr id="188433" name="Object 17"/>
          <p:cNvGraphicFramePr>
            <a:graphicFrameLocks noChangeAspect="1"/>
          </p:cNvGraphicFramePr>
          <p:nvPr/>
        </p:nvGraphicFramePr>
        <p:xfrm>
          <a:off x="539750" y="2924175"/>
          <a:ext cx="1311275" cy="715963"/>
        </p:xfrm>
        <a:graphic>
          <a:graphicData uri="http://schemas.openxmlformats.org/presentationml/2006/ole">
            <p:oleObj spid="_x0000_s188433" name="Bitmap Image" r:id="rId3" imgW="1310754" imgH="716342" progId="PBrush">
              <p:embed/>
            </p:oleObj>
          </a:graphicData>
        </a:graphic>
      </p:graphicFrame>
      <p:graphicFrame>
        <p:nvGraphicFramePr>
          <p:cNvPr id="188435" name="Object 19"/>
          <p:cNvGraphicFramePr>
            <a:graphicFrameLocks noChangeAspect="1"/>
          </p:cNvGraphicFramePr>
          <p:nvPr/>
        </p:nvGraphicFramePr>
        <p:xfrm>
          <a:off x="395288" y="5445125"/>
          <a:ext cx="1768475" cy="1211263"/>
        </p:xfrm>
        <a:graphic>
          <a:graphicData uri="http://schemas.openxmlformats.org/presentationml/2006/ole">
            <p:oleObj spid="_x0000_s188435" name="Bitmap Image" r:id="rId4" imgW="1767993" imgH="1211685" progId="PBrush">
              <p:embed/>
            </p:oleObj>
          </a:graphicData>
        </a:graphic>
      </p:graphicFrame>
      <p:graphicFrame>
        <p:nvGraphicFramePr>
          <p:cNvPr id="188436" name="Object 20"/>
          <p:cNvGraphicFramePr>
            <a:graphicFrameLocks noChangeAspect="1"/>
          </p:cNvGraphicFramePr>
          <p:nvPr/>
        </p:nvGraphicFramePr>
        <p:xfrm>
          <a:off x="4500563" y="549275"/>
          <a:ext cx="2190750" cy="3063875"/>
        </p:xfrm>
        <a:graphic>
          <a:graphicData uri="http://schemas.openxmlformats.org/presentationml/2006/ole">
            <p:oleObj spid="_x0000_s188436" name="Bitmap Image" r:id="rId5" imgW="2293333" imgH="3208298" progId="PBrush">
              <p:embed/>
            </p:oleObj>
          </a:graphicData>
        </a:graphic>
      </p:graphicFrame>
      <p:graphicFrame>
        <p:nvGraphicFramePr>
          <p:cNvPr id="188437" name="Object 21"/>
          <p:cNvGraphicFramePr>
            <a:graphicFrameLocks noChangeAspect="1"/>
          </p:cNvGraphicFramePr>
          <p:nvPr/>
        </p:nvGraphicFramePr>
        <p:xfrm>
          <a:off x="4211638" y="3716338"/>
          <a:ext cx="2852737" cy="3141662"/>
        </p:xfrm>
        <a:graphic>
          <a:graphicData uri="http://schemas.openxmlformats.org/presentationml/2006/ole">
            <p:oleObj spid="_x0000_s188437" name="Bitmap Image" r:id="rId6" imgW="2918713" imgH="3215238" progId="PBrush">
              <p:embed/>
            </p:oleObj>
          </a:graphicData>
        </a:graphic>
      </p:graphicFrame>
      <p:sp>
        <p:nvSpPr>
          <p:cNvPr id="188438" name="Rectangle 22"/>
          <p:cNvSpPr>
            <a:spLocks noChangeArrowheads="1"/>
          </p:cNvSpPr>
          <p:nvPr/>
        </p:nvSpPr>
        <p:spPr bwMode="auto">
          <a:xfrm>
            <a:off x="7199313" y="558800"/>
            <a:ext cx="1944687" cy="5756275"/>
          </a:xfrm>
          <a:prstGeom prst="rect">
            <a:avLst/>
          </a:prstGeom>
          <a:noFill/>
          <a:ln w="9525">
            <a:noFill/>
            <a:miter lim="800000"/>
            <a:headEnd/>
            <a:tailEnd/>
          </a:ln>
          <a:effectLst/>
        </p:spPr>
        <p:txBody>
          <a:bodyPr>
            <a:spAutoFit/>
          </a:bodyPr>
          <a:lstStyle/>
          <a:p>
            <a:r>
              <a:rPr lang="en-US" sz="2400" b="1">
                <a:solidFill>
                  <a:srgbClr val="FFFF99"/>
                </a:solidFill>
                <a:effectLst>
                  <a:outerShdw blurRad="38100" dist="38100" dir="2700000" algn="tl">
                    <a:srgbClr val="000000"/>
                  </a:outerShdw>
                </a:effectLst>
              </a:rPr>
              <a:t>QUANTUM</a:t>
            </a:r>
          </a:p>
          <a:p>
            <a:r>
              <a:rPr lang="en-US" sz="2400" b="1">
                <a:solidFill>
                  <a:srgbClr val="FFFF99"/>
                </a:solidFill>
                <a:effectLst>
                  <a:outerShdw blurRad="38100" dist="38100" dir="2700000" algn="tl">
                    <a:srgbClr val="000000"/>
                  </a:outerShdw>
                </a:effectLst>
              </a:rPr>
              <a:t>EFFECTS:</a:t>
            </a:r>
          </a:p>
          <a:p>
            <a:endParaRPr lang="en-US" b="1">
              <a:solidFill>
                <a:srgbClr val="FFFF99"/>
              </a:solidFill>
              <a:effectLst>
                <a:outerShdw blurRad="38100" dist="38100" dir="2700000" algn="tl">
                  <a:srgbClr val="000000"/>
                </a:outerShdw>
              </a:effectLst>
            </a:endParaRPr>
          </a:p>
          <a:p>
            <a:endParaRPr lang="en-US" b="1">
              <a:solidFill>
                <a:srgbClr val="FFFF99"/>
              </a:solidFill>
              <a:effectLst>
                <a:outerShdw blurRad="38100" dist="38100" dir="2700000" algn="tl">
                  <a:srgbClr val="000000"/>
                </a:outerShdw>
              </a:effectLst>
            </a:endParaRPr>
          </a:p>
          <a:p>
            <a:r>
              <a:rPr lang="en-US" sz="2400" b="1">
                <a:solidFill>
                  <a:srgbClr val="FFFF99"/>
                </a:solidFill>
                <a:effectLst>
                  <a:outerShdw blurRad="38100" dist="38100" dir="2700000" algn="tl">
                    <a:srgbClr val="000000"/>
                  </a:outerShdw>
                </a:effectLst>
              </a:rPr>
              <a:t>No thermal </a:t>
            </a:r>
          </a:p>
          <a:p>
            <a:r>
              <a:rPr lang="en-US" sz="2400" b="1">
                <a:solidFill>
                  <a:srgbClr val="FFFF99"/>
                </a:solidFill>
                <a:effectLst>
                  <a:outerShdw blurRad="38100" dist="38100" dir="2700000" algn="tl">
                    <a:srgbClr val="000000"/>
                  </a:outerShdw>
                </a:effectLst>
              </a:rPr>
              <a:t>vibrations</a:t>
            </a:r>
          </a:p>
          <a:p>
            <a:r>
              <a:rPr lang="en-US" sz="2400" b="1">
                <a:solidFill>
                  <a:srgbClr val="FFFF99"/>
                </a:solidFill>
                <a:effectLst>
                  <a:outerShdw blurRad="38100" dist="38100" dir="2700000" algn="tl">
                    <a:srgbClr val="000000"/>
                  </a:outerShdw>
                </a:effectLst>
              </a:rPr>
              <a:t>of bonds</a:t>
            </a:r>
          </a:p>
          <a:p>
            <a:r>
              <a:rPr lang="en-US" sz="2400" b="1">
                <a:solidFill>
                  <a:srgbClr val="FFFF99"/>
                </a:solidFill>
                <a:effectLst>
                  <a:outerShdw blurRad="38100" dist="38100" dir="2700000" algn="tl">
                    <a:srgbClr val="000000"/>
                  </a:outerShdw>
                </a:effectLst>
              </a:rPr>
              <a:t>at T~300</a:t>
            </a:r>
            <a:r>
              <a:rPr lang="en-US" sz="2400" b="1" baseline="30000">
                <a:solidFill>
                  <a:srgbClr val="FFFF99"/>
                </a:solidFill>
                <a:effectLst>
                  <a:outerShdw blurRad="38100" dist="38100" dir="2700000" algn="tl">
                    <a:srgbClr val="000000"/>
                  </a:outerShdw>
                </a:effectLst>
              </a:rPr>
              <a:t>o</a:t>
            </a:r>
            <a:r>
              <a:rPr lang="en-US" sz="2400" b="1">
                <a:solidFill>
                  <a:srgbClr val="FFFF99"/>
                </a:solidFill>
                <a:effectLst>
                  <a:outerShdw blurRad="38100" dist="38100" dir="2700000" algn="tl">
                    <a:srgbClr val="000000"/>
                  </a:outerShdw>
                </a:effectLst>
              </a:rPr>
              <a:t>K</a:t>
            </a:r>
          </a:p>
          <a:p>
            <a:endParaRPr lang="en-US" b="1">
              <a:solidFill>
                <a:srgbClr val="FFFF99"/>
              </a:solidFill>
              <a:effectLst>
                <a:outerShdw blurRad="38100" dist="38100" dir="2700000" algn="tl">
                  <a:srgbClr val="000000"/>
                </a:outerShdw>
              </a:effectLst>
            </a:endParaRPr>
          </a:p>
          <a:p>
            <a:endParaRPr lang="en-US" b="1">
              <a:solidFill>
                <a:srgbClr val="FFFF99"/>
              </a:solidFill>
              <a:effectLst>
                <a:outerShdw blurRad="38100" dist="38100" dir="2700000" algn="tl">
                  <a:srgbClr val="000000"/>
                </a:outerShdw>
              </a:effectLst>
            </a:endParaRPr>
          </a:p>
          <a:p>
            <a:endParaRPr lang="en-US" b="1">
              <a:solidFill>
                <a:srgbClr val="FFFF99"/>
              </a:solidFill>
              <a:effectLst>
                <a:outerShdw blurRad="38100" dist="38100" dir="2700000" algn="tl">
                  <a:srgbClr val="000000"/>
                </a:outerShdw>
              </a:effectLst>
            </a:endParaRPr>
          </a:p>
          <a:p>
            <a:endParaRPr lang="en-US" b="1">
              <a:solidFill>
                <a:srgbClr val="FFFF99"/>
              </a:solidFill>
              <a:effectLst>
                <a:outerShdw blurRad="38100" dist="38100" dir="2700000" algn="tl">
                  <a:srgbClr val="000000"/>
                </a:outerShdw>
              </a:effectLst>
            </a:endParaRPr>
          </a:p>
          <a:p>
            <a:r>
              <a:rPr lang="en-US" sz="2400" b="1">
                <a:solidFill>
                  <a:srgbClr val="FFFF99"/>
                </a:solidFill>
                <a:effectLst>
                  <a:outerShdw blurRad="38100" dist="38100" dir="2700000" algn="tl">
                    <a:srgbClr val="000000"/>
                  </a:outerShdw>
                </a:effectLst>
              </a:rPr>
              <a:t>Thermal</a:t>
            </a:r>
          </a:p>
          <a:p>
            <a:r>
              <a:rPr lang="en-US" sz="2400" b="1">
                <a:solidFill>
                  <a:srgbClr val="FFFF99"/>
                </a:solidFill>
                <a:effectLst>
                  <a:outerShdw blurRad="38100" dist="38100" dir="2700000" algn="tl">
                    <a:srgbClr val="000000"/>
                  </a:outerShdw>
                </a:effectLst>
              </a:rPr>
              <a:t>vibrations</a:t>
            </a:r>
          </a:p>
          <a:p>
            <a:r>
              <a:rPr lang="en-US" sz="2400" b="1">
                <a:solidFill>
                  <a:srgbClr val="FFFF99"/>
                </a:solidFill>
                <a:effectLst>
                  <a:outerShdw blurRad="38100" dist="38100" dir="2700000" algn="tl">
                    <a:srgbClr val="000000"/>
                  </a:outerShdw>
                </a:effectLst>
              </a:rPr>
              <a:t>of angles</a:t>
            </a:r>
          </a:p>
          <a:p>
            <a:r>
              <a:rPr lang="en-US" sz="2400" b="1">
                <a:solidFill>
                  <a:srgbClr val="FFFF99"/>
                </a:solidFill>
                <a:effectLst>
                  <a:outerShdw blurRad="38100" dist="38100" dir="2700000" algn="tl">
                    <a:srgbClr val="000000"/>
                  </a:outerShdw>
                </a:effectLst>
              </a:rPr>
              <a:t>just begin</a:t>
            </a:r>
          </a:p>
          <a:p>
            <a:r>
              <a:rPr lang="en-US" sz="2400" b="1">
                <a:solidFill>
                  <a:srgbClr val="FFFF99"/>
                </a:solidFill>
                <a:effectLst>
                  <a:outerShdw blurRad="38100" dist="38100" dir="2700000" algn="tl">
                    <a:srgbClr val="000000"/>
                  </a:outerShdw>
                </a:effectLst>
              </a:rPr>
              <a:t>at T~300</a:t>
            </a:r>
            <a:r>
              <a:rPr lang="en-US" sz="2400" b="1" baseline="30000">
                <a:solidFill>
                  <a:srgbClr val="FFFF99"/>
                </a:solidFill>
                <a:effectLst>
                  <a:outerShdw blurRad="38100" dist="38100" dir="2700000" algn="tl">
                    <a:srgbClr val="000000"/>
                  </a:outerShdw>
                </a:effectLst>
              </a:rPr>
              <a:t>o</a:t>
            </a:r>
            <a:r>
              <a:rPr lang="en-US" sz="2400" b="1">
                <a:solidFill>
                  <a:srgbClr val="FFFF99"/>
                </a:solidFill>
                <a:effectLst>
                  <a:outerShdw blurRad="38100" dist="38100" dir="2700000" algn="tl">
                    <a:srgbClr val="000000"/>
                  </a:outerShdw>
                </a:effectLst>
              </a:rPr>
              <a:t>K</a:t>
            </a:r>
            <a:endParaRPr lang="ru-RU" sz="2400" b="1">
              <a:solidFill>
                <a:srgbClr val="FFFF99"/>
              </a:solidFill>
              <a:effectLst>
                <a:outerShdw blurRad="38100" dist="38100" dir="2700000" algn="tl">
                  <a:srgbClr val="000000"/>
                </a:outerShdw>
              </a:effectLst>
            </a:endParaRPr>
          </a:p>
        </p:txBody>
      </p:sp>
      <p:sp>
        <p:nvSpPr>
          <p:cNvPr id="188439" name="Rectangle 23"/>
          <p:cNvSpPr>
            <a:spLocks noChangeArrowheads="1"/>
          </p:cNvSpPr>
          <p:nvPr/>
        </p:nvSpPr>
        <p:spPr bwMode="auto">
          <a:xfrm>
            <a:off x="7308850" y="6491288"/>
            <a:ext cx="1530350" cy="366712"/>
          </a:xfrm>
          <a:prstGeom prst="rect">
            <a:avLst/>
          </a:prstGeom>
          <a:noFill/>
          <a:ln w="9525">
            <a:noFill/>
            <a:miter lim="800000"/>
            <a:headEnd/>
            <a:tailEnd/>
          </a:ln>
          <a:effectLst/>
        </p:spPr>
        <p:txBody>
          <a:bodyPr wrap="none">
            <a:spAutoFit/>
          </a:bodyPr>
          <a:lstStyle/>
          <a:p>
            <a:r>
              <a:rPr lang="ru-RU"/>
              <a:t>semiclassical</a:t>
            </a:r>
          </a:p>
        </p:txBody>
      </p:sp>
      <p:sp>
        <p:nvSpPr>
          <p:cNvPr id="188440" name="Rectangle 24"/>
          <p:cNvSpPr>
            <a:spLocks noChangeArrowheads="1"/>
          </p:cNvSpPr>
          <p:nvPr/>
        </p:nvSpPr>
        <p:spPr bwMode="auto">
          <a:xfrm>
            <a:off x="7308850" y="3284538"/>
            <a:ext cx="1073150" cy="366712"/>
          </a:xfrm>
          <a:prstGeom prst="rect">
            <a:avLst/>
          </a:prstGeom>
          <a:noFill/>
          <a:ln w="9525">
            <a:noFill/>
            <a:miter lim="800000"/>
            <a:headEnd/>
            <a:tailEnd/>
          </a:ln>
          <a:effectLst/>
        </p:spPr>
        <p:txBody>
          <a:bodyPr wrap="none">
            <a:spAutoFit/>
          </a:bodyPr>
          <a:lstStyle/>
          <a:p>
            <a:r>
              <a:rPr lang="en-US"/>
              <a:t>quantum</a:t>
            </a:r>
            <a:endParaRPr lang="ru-RU"/>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02-04"/>
          <p:cNvPicPr>
            <a:picLocks noChangeAspect="1" noChangeArrowheads="1"/>
          </p:cNvPicPr>
          <p:nvPr/>
        </p:nvPicPr>
        <p:blipFill>
          <a:blip r:embed="rId2" cstate="print"/>
          <a:srcRect/>
          <a:stretch>
            <a:fillRect/>
          </a:stretch>
        </p:blipFill>
        <p:spPr bwMode="auto">
          <a:xfrm>
            <a:off x="0" y="3644900"/>
            <a:ext cx="9144000" cy="1292225"/>
          </a:xfrm>
          <a:prstGeom prst="rect">
            <a:avLst/>
          </a:prstGeom>
          <a:noFill/>
        </p:spPr>
      </p:pic>
      <p:pic>
        <p:nvPicPr>
          <p:cNvPr id="194563" name="Picture 3" descr="02-05"/>
          <p:cNvPicPr>
            <a:picLocks noChangeAspect="1" noChangeArrowheads="1"/>
          </p:cNvPicPr>
          <p:nvPr/>
        </p:nvPicPr>
        <p:blipFill>
          <a:blip r:embed="rId3" cstate="print"/>
          <a:srcRect/>
          <a:stretch>
            <a:fillRect/>
          </a:stretch>
        </p:blipFill>
        <p:spPr bwMode="auto">
          <a:xfrm>
            <a:off x="2590800" y="990600"/>
            <a:ext cx="6553200" cy="2017713"/>
          </a:xfrm>
          <a:prstGeom prst="rect">
            <a:avLst/>
          </a:prstGeom>
          <a:noFill/>
        </p:spPr>
      </p:pic>
      <p:pic>
        <p:nvPicPr>
          <p:cNvPr id="194564" name="Picture 4" descr="02-06"/>
          <p:cNvPicPr>
            <a:picLocks noChangeAspect="1" noChangeArrowheads="1"/>
          </p:cNvPicPr>
          <p:nvPr/>
        </p:nvPicPr>
        <p:blipFill>
          <a:blip r:embed="rId4" cstate="print"/>
          <a:srcRect/>
          <a:stretch>
            <a:fillRect/>
          </a:stretch>
        </p:blipFill>
        <p:spPr bwMode="auto">
          <a:xfrm>
            <a:off x="457200" y="5702300"/>
            <a:ext cx="8305800" cy="1155700"/>
          </a:xfrm>
          <a:prstGeom prst="rect">
            <a:avLst/>
          </a:prstGeom>
          <a:noFill/>
        </p:spPr>
      </p:pic>
      <p:sp>
        <p:nvSpPr>
          <p:cNvPr id="194565" name="Rectangle 5"/>
          <p:cNvSpPr>
            <a:spLocks noChangeArrowheads="1"/>
          </p:cNvSpPr>
          <p:nvPr/>
        </p:nvSpPr>
        <p:spPr bwMode="auto">
          <a:xfrm>
            <a:off x="0" y="0"/>
            <a:ext cx="9144000" cy="476250"/>
          </a:xfrm>
          <a:prstGeom prst="rect">
            <a:avLst/>
          </a:prstGeom>
          <a:noFill/>
          <a:ln w="9525">
            <a:noFill/>
            <a:miter lim="800000"/>
            <a:headEnd/>
            <a:tailEnd/>
          </a:ln>
          <a:effectLst/>
        </p:spPr>
        <p:txBody>
          <a:bodyPr>
            <a:spAutoFit/>
          </a:bodyPr>
          <a:lstStyle/>
          <a:p>
            <a:pPr algn="ctr">
              <a:lnSpc>
                <a:spcPct val="90000"/>
              </a:lnSpc>
            </a:pPr>
            <a:r>
              <a:rPr lang="en-US" sz="2800" b="1">
                <a:solidFill>
                  <a:srgbClr val="66FF66"/>
                </a:solidFill>
                <a:effectLst>
                  <a:outerShdw blurRad="38100" dist="38100" dir="2700000" algn="tl">
                    <a:srgbClr val="000000"/>
                  </a:outerShdw>
                </a:effectLst>
              </a:rPr>
              <a:t>Potentials: from IR spectra of vibrations </a:t>
            </a:r>
          </a:p>
        </p:txBody>
      </p:sp>
      <p:sp>
        <p:nvSpPr>
          <p:cNvPr id="194566" name="Rectangle 6"/>
          <p:cNvSpPr>
            <a:spLocks noChangeArrowheads="1"/>
          </p:cNvSpPr>
          <p:nvPr/>
        </p:nvSpPr>
        <p:spPr bwMode="auto">
          <a:xfrm>
            <a:off x="0" y="1524000"/>
            <a:ext cx="2514600" cy="641350"/>
          </a:xfrm>
          <a:prstGeom prst="rect">
            <a:avLst/>
          </a:prstGeom>
          <a:noFill/>
          <a:ln w="9525">
            <a:noFill/>
            <a:miter lim="800000"/>
            <a:headEnd/>
            <a:tailEnd/>
          </a:ln>
          <a:effectLst/>
        </p:spPr>
        <p:txBody>
          <a:bodyPr>
            <a:spAutoFit/>
          </a:bodyPr>
          <a:lstStyle/>
          <a:p>
            <a:pPr algn="ctr"/>
            <a:r>
              <a:rPr lang="en-US" sz="2800" b="1">
                <a:solidFill>
                  <a:srgbClr val="66FF66"/>
                </a:solidFill>
                <a:effectLst>
                  <a:outerShdw blurRad="38100" dist="38100" dir="2700000" algn="tl">
                    <a:srgbClr val="000000"/>
                  </a:outerShdw>
                </a:effectLst>
              </a:rPr>
              <a:t>sp2 - sp2 (</a:t>
            </a:r>
            <a:r>
              <a:rPr lang="en-US" sz="3600" b="1">
                <a:solidFill>
                  <a:srgbClr val="66FF66"/>
                </a:solidFill>
                <a:effectLst>
                  <a:outerShdw blurRad="38100" dist="38100" dir="2700000" algn="tl">
                    <a:srgbClr val="000000"/>
                  </a:outerShdw>
                </a:effectLst>
                <a:latin typeface="Symbol" pitchFamily="18" charset="2"/>
              </a:rPr>
              <a:t>w</a:t>
            </a:r>
            <a:r>
              <a:rPr lang="en-US" sz="2800" b="1">
                <a:solidFill>
                  <a:srgbClr val="66FF66"/>
                </a:solidFill>
                <a:effectLst>
                  <a:outerShdw blurRad="38100" dist="38100" dir="2700000" algn="tl">
                    <a:srgbClr val="000000"/>
                  </a:outerShdw>
                </a:effectLst>
              </a:rPr>
              <a:t>)  </a:t>
            </a:r>
          </a:p>
        </p:txBody>
      </p:sp>
      <p:sp>
        <p:nvSpPr>
          <p:cNvPr id="194567" name="Rectangle 7"/>
          <p:cNvSpPr>
            <a:spLocks noChangeArrowheads="1"/>
          </p:cNvSpPr>
          <p:nvPr/>
        </p:nvSpPr>
        <p:spPr bwMode="auto">
          <a:xfrm>
            <a:off x="0" y="2971800"/>
            <a:ext cx="2514600" cy="641350"/>
          </a:xfrm>
          <a:prstGeom prst="rect">
            <a:avLst/>
          </a:prstGeom>
          <a:noFill/>
          <a:ln w="9525">
            <a:noFill/>
            <a:miter lim="800000"/>
            <a:headEnd/>
            <a:tailEnd/>
          </a:ln>
          <a:effectLst/>
        </p:spPr>
        <p:txBody>
          <a:bodyPr>
            <a:spAutoFit/>
          </a:bodyPr>
          <a:lstStyle/>
          <a:p>
            <a:pPr algn="ctr"/>
            <a:r>
              <a:rPr lang="en-US" sz="2800" b="1">
                <a:solidFill>
                  <a:srgbClr val="66FF66"/>
                </a:solidFill>
                <a:effectLst>
                  <a:outerShdw blurRad="38100" dist="38100" dir="2700000" algn="tl">
                    <a:srgbClr val="000000"/>
                  </a:outerShdw>
                </a:effectLst>
              </a:rPr>
              <a:t>sp3 – sp3 (</a:t>
            </a:r>
            <a:r>
              <a:rPr lang="en-US" sz="3600" b="1">
                <a:solidFill>
                  <a:srgbClr val="66FF66"/>
                </a:solidFill>
                <a:effectLst>
                  <a:outerShdw blurRad="38100" dist="38100" dir="2700000" algn="tl">
                    <a:srgbClr val="000000"/>
                  </a:outerShdw>
                </a:effectLst>
                <a:latin typeface="Symbol" pitchFamily="18" charset="2"/>
              </a:rPr>
              <a:t>c</a:t>
            </a:r>
            <a:r>
              <a:rPr lang="en-US" sz="2800" b="1">
                <a:solidFill>
                  <a:srgbClr val="66FF66"/>
                </a:solidFill>
                <a:effectLst>
                  <a:outerShdw blurRad="38100" dist="38100" dir="2700000" algn="tl">
                    <a:srgbClr val="000000"/>
                  </a:outerShdw>
                </a:effectLst>
              </a:rPr>
              <a:t>)  </a:t>
            </a:r>
          </a:p>
        </p:txBody>
      </p:sp>
      <p:sp>
        <p:nvSpPr>
          <p:cNvPr id="194568" name="Rectangle 8"/>
          <p:cNvSpPr>
            <a:spLocks noChangeArrowheads="1"/>
          </p:cNvSpPr>
          <p:nvPr/>
        </p:nvSpPr>
        <p:spPr bwMode="auto">
          <a:xfrm>
            <a:off x="0" y="5029200"/>
            <a:ext cx="3124200" cy="641350"/>
          </a:xfrm>
          <a:prstGeom prst="rect">
            <a:avLst/>
          </a:prstGeom>
          <a:noFill/>
          <a:ln w="9525">
            <a:noFill/>
            <a:miter lim="800000"/>
            <a:headEnd/>
            <a:tailEnd/>
          </a:ln>
          <a:effectLst/>
        </p:spPr>
        <p:txBody>
          <a:bodyPr>
            <a:spAutoFit/>
          </a:bodyPr>
          <a:lstStyle/>
          <a:p>
            <a:pPr algn="ctr"/>
            <a:r>
              <a:rPr lang="en-US" sz="2800" b="1">
                <a:solidFill>
                  <a:srgbClr val="66FF66"/>
                </a:solidFill>
                <a:effectLst>
                  <a:outerShdw blurRad="38100" dist="38100" dir="2700000" algn="tl">
                    <a:srgbClr val="000000"/>
                  </a:outerShdw>
                </a:effectLst>
              </a:rPr>
              <a:t>sp2 – sp3 (</a:t>
            </a:r>
            <a:r>
              <a:rPr lang="en-US" sz="3600" b="1">
                <a:solidFill>
                  <a:srgbClr val="66FF66"/>
                </a:solidFill>
                <a:effectLst>
                  <a:outerShdw blurRad="38100" dist="38100" dir="2700000" algn="tl">
                    <a:srgbClr val="000000"/>
                  </a:outerShdw>
                </a:effectLst>
                <a:latin typeface="Symbol" pitchFamily="18" charset="2"/>
              </a:rPr>
              <a:t>f, y</a:t>
            </a:r>
            <a:r>
              <a:rPr lang="en-US" sz="2800" b="1">
                <a:solidFill>
                  <a:srgbClr val="66FF66"/>
                </a:solidFill>
                <a:effectLst>
                  <a:outerShdw blurRad="38100" dist="38100" dir="2700000" algn="tl">
                    <a:srgbClr val="000000"/>
                  </a:outerShdw>
                </a:effectLst>
              </a:rPr>
              <a:t>)  </a:t>
            </a:r>
          </a:p>
        </p:txBody>
      </p:sp>
      <p:sp>
        <p:nvSpPr>
          <p:cNvPr id="194569" name="Rectangle 9"/>
          <p:cNvSpPr>
            <a:spLocks noChangeArrowheads="1"/>
          </p:cNvSpPr>
          <p:nvPr/>
        </p:nvSpPr>
        <p:spPr bwMode="auto">
          <a:xfrm>
            <a:off x="5181600" y="1295400"/>
            <a:ext cx="990600" cy="519113"/>
          </a:xfrm>
          <a:prstGeom prst="rect">
            <a:avLst/>
          </a:prstGeom>
          <a:noFill/>
          <a:ln w="9525">
            <a:noFill/>
            <a:miter lim="800000"/>
            <a:headEnd/>
            <a:tailEnd/>
          </a:ln>
          <a:effectLst/>
        </p:spPr>
        <p:txBody>
          <a:bodyPr>
            <a:spAutoFit/>
          </a:bodyPr>
          <a:lstStyle/>
          <a:p>
            <a:pPr algn="ctr"/>
            <a:r>
              <a:rPr lang="en-US" sz="2800" b="1">
                <a:solidFill>
                  <a:schemeClr val="accent1"/>
                </a:solidFill>
                <a:effectLst>
                  <a:outerShdw blurRad="38100" dist="38100" dir="2700000" algn="tl">
                    <a:srgbClr val="000000"/>
                  </a:outerShdw>
                </a:effectLst>
              </a:rPr>
              <a:t>Pro  </a:t>
            </a:r>
          </a:p>
        </p:txBody>
      </p:sp>
      <p:sp>
        <p:nvSpPr>
          <p:cNvPr id="194570" name="Rectangle 10"/>
          <p:cNvSpPr>
            <a:spLocks noChangeArrowheads="1"/>
          </p:cNvSpPr>
          <p:nvPr/>
        </p:nvSpPr>
        <p:spPr bwMode="auto">
          <a:xfrm>
            <a:off x="5943600" y="1981200"/>
            <a:ext cx="1524000" cy="819150"/>
          </a:xfrm>
          <a:prstGeom prst="rect">
            <a:avLst/>
          </a:prstGeom>
          <a:noFill/>
          <a:ln w="9525">
            <a:noFill/>
            <a:miter lim="800000"/>
            <a:headEnd/>
            <a:tailEnd/>
          </a:ln>
          <a:effectLst/>
        </p:spPr>
        <p:txBody>
          <a:bodyPr>
            <a:spAutoFit/>
          </a:bodyPr>
          <a:lstStyle/>
          <a:p>
            <a:pPr algn="ctr">
              <a:lnSpc>
                <a:spcPct val="85000"/>
              </a:lnSpc>
            </a:pPr>
            <a:r>
              <a:rPr lang="en-US" sz="2800" b="1">
                <a:solidFill>
                  <a:srgbClr val="FF0066"/>
                </a:solidFill>
                <a:effectLst>
                  <a:outerShdw blurRad="38100" dist="38100" dir="2700000" algn="tl">
                    <a:srgbClr val="000000"/>
                  </a:outerShdw>
                </a:effectLst>
              </a:rPr>
              <a:t>All,</a:t>
            </a:r>
          </a:p>
          <a:p>
            <a:pPr algn="ctr">
              <a:lnSpc>
                <a:spcPct val="85000"/>
              </a:lnSpc>
            </a:pPr>
            <a:r>
              <a:rPr lang="en-US" sz="2000" b="1">
                <a:solidFill>
                  <a:srgbClr val="FF0066"/>
                </a:solidFill>
                <a:effectLst>
                  <a:outerShdw blurRad="38100" dist="38100" dir="2700000" algn="tl">
                    <a:srgbClr val="000000"/>
                  </a:outerShdw>
                </a:effectLst>
              </a:rPr>
              <a:t>but Pro</a:t>
            </a:r>
            <a:r>
              <a:rPr lang="en-US" sz="2800" b="1">
                <a:solidFill>
                  <a:schemeClr val="accent1"/>
                </a:solidFill>
                <a:effectLst>
                  <a:outerShdw blurRad="38100" dist="38100" dir="2700000" algn="tl">
                    <a:srgbClr val="000000"/>
                  </a:outerShdw>
                </a:effectLst>
              </a:rPr>
              <a:t>  </a:t>
            </a:r>
          </a:p>
        </p:txBody>
      </p:sp>
      <p:sp>
        <p:nvSpPr>
          <p:cNvPr id="194571" name="Rectangle 11"/>
          <p:cNvSpPr>
            <a:spLocks noChangeArrowheads="1"/>
          </p:cNvSpPr>
          <p:nvPr/>
        </p:nvSpPr>
        <p:spPr bwMode="auto">
          <a:xfrm>
            <a:off x="1981200" y="3581400"/>
            <a:ext cx="2057400" cy="519113"/>
          </a:xfrm>
          <a:prstGeom prst="rect">
            <a:avLst/>
          </a:prstGeom>
          <a:noFill/>
          <a:ln w="9525">
            <a:noFill/>
            <a:miter lim="800000"/>
            <a:headEnd/>
            <a:tailEnd/>
          </a:ln>
          <a:effectLst/>
        </p:spPr>
        <p:txBody>
          <a:bodyPr>
            <a:spAutoFit/>
          </a:bodyPr>
          <a:lstStyle/>
          <a:p>
            <a:pPr algn="ctr"/>
            <a:r>
              <a:rPr lang="en-US" sz="2800">
                <a:solidFill>
                  <a:srgbClr val="FF0066"/>
                </a:solidFill>
                <a:effectLst>
                  <a:outerShdw blurRad="38100" dist="38100" dir="2700000" algn="tl">
                    <a:srgbClr val="000000"/>
                  </a:outerShdw>
                </a:effectLst>
              </a:rPr>
              <a:t>CH</a:t>
            </a:r>
            <a:r>
              <a:rPr lang="en-US" sz="2400">
                <a:solidFill>
                  <a:srgbClr val="FF0066"/>
                </a:solidFill>
                <a:effectLst>
                  <a:outerShdw blurRad="38100" dist="38100" dir="2700000" algn="tl">
                    <a:srgbClr val="000000"/>
                  </a:outerShdw>
                </a:effectLst>
              </a:rPr>
              <a:t>3</a:t>
            </a:r>
            <a:r>
              <a:rPr lang="en-US" sz="2800">
                <a:solidFill>
                  <a:srgbClr val="FF0066"/>
                </a:solidFill>
                <a:effectLst>
                  <a:outerShdw blurRad="38100" dist="38100" dir="2700000" algn="tl">
                    <a:srgbClr val="000000"/>
                  </a:outerShdw>
                </a:effectLst>
              </a:rPr>
              <a:t>-CH</a:t>
            </a:r>
            <a:r>
              <a:rPr lang="en-US" sz="2400">
                <a:solidFill>
                  <a:srgbClr val="FF0066"/>
                </a:solidFill>
                <a:effectLst>
                  <a:outerShdw blurRad="38100" dist="38100" dir="2700000" algn="tl">
                    <a:srgbClr val="000000"/>
                  </a:outerShdw>
                </a:effectLst>
              </a:rPr>
              <a:t>3</a:t>
            </a:r>
            <a:r>
              <a:rPr lang="en-US" sz="2800">
                <a:solidFill>
                  <a:srgbClr val="FF0066"/>
                </a:solidFill>
                <a:effectLst>
                  <a:outerShdw blurRad="38100" dist="38100" dir="2700000" algn="tl">
                    <a:srgbClr val="000000"/>
                  </a:outerShdw>
                </a:effectLst>
              </a:rPr>
              <a:t>  </a:t>
            </a:r>
          </a:p>
        </p:txBody>
      </p:sp>
      <p:sp>
        <p:nvSpPr>
          <p:cNvPr id="194572" name="Rectangle 12"/>
          <p:cNvSpPr>
            <a:spLocks noChangeArrowheads="1"/>
          </p:cNvSpPr>
          <p:nvPr/>
        </p:nvSpPr>
        <p:spPr bwMode="auto">
          <a:xfrm>
            <a:off x="3886200" y="3505200"/>
            <a:ext cx="2133600" cy="519113"/>
          </a:xfrm>
          <a:prstGeom prst="rect">
            <a:avLst/>
          </a:prstGeom>
          <a:noFill/>
          <a:ln w="9525">
            <a:noFill/>
            <a:miter lim="800000"/>
            <a:headEnd/>
            <a:tailEnd/>
          </a:ln>
          <a:effectLst/>
        </p:spPr>
        <p:txBody>
          <a:bodyPr>
            <a:spAutoFit/>
          </a:bodyPr>
          <a:lstStyle/>
          <a:p>
            <a:pPr algn="ctr"/>
            <a:r>
              <a:rPr lang="en-US" sz="2400" b="1">
                <a:solidFill>
                  <a:schemeClr val="accent1"/>
                </a:solidFill>
                <a:effectLst>
                  <a:outerShdw blurRad="38100" dist="38100" dir="2700000" algn="tl">
                    <a:srgbClr val="000000"/>
                  </a:outerShdw>
                </a:effectLst>
              </a:rPr>
              <a:t>C-CH</a:t>
            </a:r>
            <a:r>
              <a:rPr lang="en-US" sz="2400" b="1" baseline="-25000">
                <a:solidFill>
                  <a:schemeClr val="accent1"/>
                </a:solidFill>
                <a:effectLst>
                  <a:outerShdw blurRad="38100" dist="38100" dir="2700000" algn="tl">
                    <a:srgbClr val="000000"/>
                  </a:outerShdw>
                </a:effectLst>
              </a:rPr>
              <a:t>2</a:t>
            </a:r>
            <a:r>
              <a:rPr lang="en-US" sz="2400" b="1">
                <a:solidFill>
                  <a:schemeClr val="accent1"/>
                </a:solidFill>
                <a:effectLst>
                  <a:outerShdw blurRad="38100" dist="38100" dir="2700000" algn="tl">
                    <a:srgbClr val="000000"/>
                  </a:outerShdw>
                </a:effectLst>
              </a:rPr>
              <a:t>-CH</a:t>
            </a:r>
            <a:r>
              <a:rPr lang="en-US" sz="2400" b="1" baseline="-25000">
                <a:solidFill>
                  <a:schemeClr val="accent1"/>
                </a:solidFill>
                <a:effectLst>
                  <a:outerShdw blurRad="38100" dist="38100" dir="2700000" algn="tl">
                    <a:srgbClr val="000000"/>
                  </a:outerShdw>
                </a:effectLst>
              </a:rPr>
              <a:t>2</a:t>
            </a:r>
            <a:r>
              <a:rPr lang="en-US" sz="2400" b="1">
                <a:solidFill>
                  <a:schemeClr val="accent1"/>
                </a:solidFill>
                <a:effectLst>
                  <a:outerShdw blurRad="38100" dist="38100" dir="2700000" algn="tl">
                    <a:srgbClr val="000000"/>
                  </a:outerShdw>
                </a:effectLst>
              </a:rPr>
              <a:t>-C</a:t>
            </a:r>
            <a:r>
              <a:rPr lang="en-US" sz="2800" b="1">
                <a:solidFill>
                  <a:schemeClr val="accent1"/>
                </a:solidFill>
                <a:effectLst>
                  <a:outerShdw blurRad="38100" dist="38100" dir="2700000" algn="tl">
                    <a:srgbClr val="000000"/>
                  </a:outerShdw>
                </a:effectLst>
              </a:rPr>
              <a:t>  </a:t>
            </a:r>
          </a:p>
        </p:txBody>
      </p:sp>
      <p:sp>
        <p:nvSpPr>
          <p:cNvPr id="194573" name="Rectangle 13"/>
          <p:cNvSpPr>
            <a:spLocks noChangeArrowheads="1"/>
          </p:cNvSpPr>
          <p:nvPr/>
        </p:nvSpPr>
        <p:spPr bwMode="auto">
          <a:xfrm>
            <a:off x="0" y="304800"/>
            <a:ext cx="9144000" cy="519113"/>
          </a:xfrm>
          <a:prstGeom prst="rect">
            <a:avLst/>
          </a:prstGeom>
          <a:noFill/>
          <a:ln w="9525">
            <a:noFill/>
            <a:miter lim="800000"/>
            <a:headEnd/>
            <a:tailEnd/>
          </a:ln>
          <a:effectLst/>
        </p:spPr>
        <p:txBody>
          <a:bodyPr>
            <a:spAutoFit/>
          </a:bodyPr>
          <a:lstStyle/>
          <a:p>
            <a:r>
              <a:rPr lang="en-US" sz="2800" b="1">
                <a:solidFill>
                  <a:srgbClr val="FFFF00"/>
                </a:solidFill>
                <a:effectLst>
                  <a:outerShdw blurRad="38100" dist="38100" dir="2700000" algn="tl">
                    <a:srgbClr val="000000"/>
                  </a:outerShdw>
                </a:effectLst>
              </a:rPr>
              <a:t>_____________________________________________</a:t>
            </a:r>
          </a:p>
        </p:txBody>
      </p:sp>
      <p:sp>
        <p:nvSpPr>
          <p:cNvPr id="194574" name="Rectangle 14"/>
          <p:cNvSpPr>
            <a:spLocks noChangeArrowheads="1"/>
          </p:cNvSpPr>
          <p:nvPr/>
        </p:nvSpPr>
        <p:spPr bwMode="auto">
          <a:xfrm>
            <a:off x="8147050" y="333375"/>
            <a:ext cx="1047750" cy="366713"/>
          </a:xfrm>
          <a:prstGeom prst="rect">
            <a:avLst/>
          </a:prstGeom>
          <a:noFill/>
          <a:ln w="9525">
            <a:noFill/>
            <a:miter lim="800000"/>
            <a:headEnd/>
            <a:tailEnd/>
          </a:ln>
          <a:effectLst/>
        </p:spPr>
        <p:txBody>
          <a:bodyPr wrap="none">
            <a:spAutoFit/>
          </a:bodyPr>
          <a:lstStyle/>
          <a:p>
            <a:r>
              <a:rPr lang="ru-RU"/>
              <a:t>classica</a:t>
            </a:r>
            <a:r>
              <a:rPr lang="en-US"/>
              <a:t>l</a:t>
            </a:r>
            <a:endParaRPr lang="ru-RU"/>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Use of amino acid properties in prediction schemes</a:t>
            </a:r>
          </a:p>
        </p:txBody>
      </p:sp>
      <p:grpSp>
        <p:nvGrpSpPr>
          <p:cNvPr id="2" name="Group 22"/>
          <p:cNvGrpSpPr>
            <a:grpSpLocks/>
          </p:cNvGrpSpPr>
          <p:nvPr/>
        </p:nvGrpSpPr>
        <p:grpSpPr bwMode="auto">
          <a:xfrm>
            <a:off x="4114800" y="4267200"/>
            <a:ext cx="4876800" cy="1241425"/>
            <a:chOff x="2592" y="2688"/>
            <a:chExt cx="3072" cy="782"/>
          </a:xfrm>
        </p:grpSpPr>
        <p:sp>
          <p:nvSpPr>
            <p:cNvPr id="22540" name="Line 3"/>
            <p:cNvSpPr>
              <a:spLocks noChangeShapeType="1"/>
            </p:cNvSpPr>
            <p:nvPr/>
          </p:nvSpPr>
          <p:spPr bwMode="auto">
            <a:xfrm flipH="1">
              <a:off x="3312" y="2880"/>
              <a:ext cx="432" cy="1"/>
            </a:xfrm>
            <a:prstGeom prst="line">
              <a:avLst/>
            </a:prstGeom>
            <a:noFill/>
            <a:ln w="50800">
              <a:solidFill>
                <a:schemeClr val="tx1"/>
              </a:solidFill>
              <a:round/>
              <a:headEnd type="triangle" w="med" len="med"/>
              <a:tailEnd/>
            </a:ln>
          </p:spPr>
          <p:txBody>
            <a:bodyPr wrap="none" anchor="ctr"/>
            <a:lstStyle/>
            <a:p>
              <a:endParaRPr lang="en-US"/>
            </a:p>
          </p:txBody>
        </p:sp>
        <p:sp>
          <p:nvSpPr>
            <p:cNvPr id="22541" name="Rectangle 4"/>
            <p:cNvSpPr>
              <a:spLocks noChangeArrowheads="1"/>
            </p:cNvSpPr>
            <p:nvPr/>
          </p:nvSpPr>
          <p:spPr bwMode="auto">
            <a:xfrm>
              <a:off x="3744" y="2880"/>
              <a:ext cx="864" cy="472"/>
            </a:xfrm>
            <a:prstGeom prst="rect">
              <a:avLst/>
            </a:prstGeom>
            <a:solidFill>
              <a:schemeClr val="hlink"/>
            </a:solidFill>
            <a:ln w="50800">
              <a:solidFill>
                <a:schemeClr val="tx1"/>
              </a:solidFill>
              <a:miter lim="800000"/>
              <a:headEnd/>
              <a:tailEnd/>
            </a:ln>
          </p:spPr>
          <p:txBody>
            <a:bodyPr lIns="90487" tIns="44450" rIns="90487" bIns="44450">
              <a:spAutoFit/>
            </a:bodyPr>
            <a:lstStyle/>
            <a:p>
              <a:pPr>
                <a:spcBef>
                  <a:spcPct val="50000"/>
                </a:spcBef>
              </a:pPr>
              <a:r>
                <a:rPr lang="en-US" sz="2000" b="1"/>
                <a:t>Prediction function</a:t>
              </a:r>
            </a:p>
          </p:txBody>
        </p:sp>
        <p:sp>
          <p:nvSpPr>
            <p:cNvPr id="22542" name="Rectangle 5"/>
            <p:cNvSpPr>
              <a:spLocks noChangeArrowheads="1"/>
            </p:cNvSpPr>
            <p:nvPr/>
          </p:nvSpPr>
          <p:spPr bwMode="auto">
            <a:xfrm>
              <a:off x="2592" y="2688"/>
              <a:ext cx="720" cy="340"/>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Sequence</a:t>
              </a:r>
              <a:br>
                <a:rPr lang="en-US" sz="1400">
                  <a:solidFill>
                    <a:schemeClr val="bg2"/>
                  </a:solidFill>
                </a:rPr>
              </a:br>
              <a:endParaRPr lang="en-US" sz="1400">
                <a:solidFill>
                  <a:schemeClr val="bg2"/>
                </a:solidFill>
              </a:endParaRPr>
            </a:p>
          </p:txBody>
        </p:sp>
        <p:sp>
          <p:nvSpPr>
            <p:cNvPr id="22543" name="Rectangle 6"/>
            <p:cNvSpPr>
              <a:spLocks noChangeArrowheads="1"/>
            </p:cNvSpPr>
            <p:nvPr/>
          </p:nvSpPr>
          <p:spPr bwMode="auto">
            <a:xfrm>
              <a:off x="2592" y="3264"/>
              <a:ext cx="720" cy="206"/>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Other inputs</a:t>
              </a:r>
            </a:p>
          </p:txBody>
        </p:sp>
        <p:sp>
          <p:nvSpPr>
            <p:cNvPr id="22544" name="Rectangle 7"/>
            <p:cNvSpPr>
              <a:spLocks noChangeArrowheads="1"/>
            </p:cNvSpPr>
            <p:nvPr/>
          </p:nvSpPr>
          <p:spPr bwMode="auto">
            <a:xfrm>
              <a:off x="4944" y="3024"/>
              <a:ext cx="720" cy="206"/>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Prediction</a:t>
              </a:r>
            </a:p>
          </p:txBody>
        </p:sp>
        <p:sp>
          <p:nvSpPr>
            <p:cNvPr id="22545" name="Line 8"/>
            <p:cNvSpPr>
              <a:spLocks noChangeShapeType="1"/>
            </p:cNvSpPr>
            <p:nvPr/>
          </p:nvSpPr>
          <p:spPr bwMode="auto">
            <a:xfrm flipH="1">
              <a:off x="3312" y="3360"/>
              <a:ext cx="432" cy="0"/>
            </a:xfrm>
            <a:prstGeom prst="line">
              <a:avLst/>
            </a:prstGeom>
            <a:noFill/>
            <a:ln w="50800">
              <a:solidFill>
                <a:schemeClr val="tx1"/>
              </a:solidFill>
              <a:round/>
              <a:headEnd type="triangle" w="med" len="med"/>
              <a:tailEnd/>
            </a:ln>
          </p:spPr>
          <p:txBody>
            <a:bodyPr wrap="none" anchor="ctr"/>
            <a:lstStyle/>
            <a:p>
              <a:endParaRPr lang="en-US"/>
            </a:p>
          </p:txBody>
        </p:sp>
        <p:sp>
          <p:nvSpPr>
            <p:cNvPr id="22546" name="Line 9"/>
            <p:cNvSpPr>
              <a:spLocks noChangeShapeType="1"/>
            </p:cNvSpPr>
            <p:nvPr/>
          </p:nvSpPr>
          <p:spPr bwMode="auto">
            <a:xfrm flipH="1">
              <a:off x="4608" y="3120"/>
              <a:ext cx="336" cy="0"/>
            </a:xfrm>
            <a:prstGeom prst="line">
              <a:avLst/>
            </a:prstGeom>
            <a:noFill/>
            <a:ln w="50800">
              <a:solidFill>
                <a:schemeClr val="tx1"/>
              </a:solidFill>
              <a:round/>
              <a:headEnd type="triangle" w="med" len="med"/>
              <a:tailEnd/>
            </a:ln>
          </p:spPr>
          <p:txBody>
            <a:bodyPr wrap="none" anchor="ctr"/>
            <a:lstStyle/>
            <a:p>
              <a:endParaRPr lang="en-US"/>
            </a:p>
          </p:txBody>
        </p:sp>
      </p:grpSp>
      <p:grpSp>
        <p:nvGrpSpPr>
          <p:cNvPr id="3" name="Group 23"/>
          <p:cNvGrpSpPr>
            <a:grpSpLocks/>
          </p:cNvGrpSpPr>
          <p:nvPr/>
        </p:nvGrpSpPr>
        <p:grpSpPr bwMode="auto">
          <a:xfrm>
            <a:off x="304800" y="2590800"/>
            <a:ext cx="4953000" cy="2216150"/>
            <a:chOff x="192" y="1632"/>
            <a:chExt cx="3120" cy="1396"/>
          </a:xfrm>
        </p:grpSpPr>
        <p:sp>
          <p:nvSpPr>
            <p:cNvPr id="22533" name="Line 14"/>
            <p:cNvSpPr>
              <a:spLocks noChangeShapeType="1"/>
            </p:cNvSpPr>
            <p:nvPr/>
          </p:nvSpPr>
          <p:spPr bwMode="auto">
            <a:xfrm flipH="1">
              <a:off x="912" y="1728"/>
              <a:ext cx="432" cy="0"/>
            </a:xfrm>
            <a:prstGeom prst="line">
              <a:avLst/>
            </a:prstGeom>
            <a:noFill/>
            <a:ln w="50800">
              <a:solidFill>
                <a:schemeClr val="tx1"/>
              </a:solidFill>
              <a:round/>
              <a:headEnd type="triangle" w="med" len="med"/>
              <a:tailEnd/>
            </a:ln>
          </p:spPr>
          <p:txBody>
            <a:bodyPr wrap="none" anchor="ctr"/>
            <a:lstStyle/>
            <a:p>
              <a:endParaRPr lang="en-US"/>
            </a:p>
          </p:txBody>
        </p:sp>
        <p:sp>
          <p:nvSpPr>
            <p:cNvPr id="22534" name="Rectangle 15"/>
            <p:cNvSpPr>
              <a:spLocks noChangeArrowheads="1"/>
            </p:cNvSpPr>
            <p:nvPr/>
          </p:nvSpPr>
          <p:spPr bwMode="auto">
            <a:xfrm>
              <a:off x="1344" y="1680"/>
              <a:ext cx="1248" cy="548"/>
            </a:xfrm>
            <a:prstGeom prst="rect">
              <a:avLst/>
            </a:prstGeom>
            <a:solidFill>
              <a:schemeClr val="hlink"/>
            </a:solidFill>
            <a:ln w="50800">
              <a:solidFill>
                <a:schemeClr val="tx1"/>
              </a:solidFill>
              <a:miter lim="800000"/>
              <a:headEnd/>
              <a:tailEnd/>
            </a:ln>
          </p:spPr>
          <p:txBody>
            <a:bodyPr lIns="90487" tIns="44450" rIns="90487" bIns="44450">
              <a:spAutoFit/>
            </a:bodyPr>
            <a:lstStyle/>
            <a:p>
              <a:pPr>
                <a:spcBef>
                  <a:spcPct val="50000"/>
                </a:spcBef>
              </a:pPr>
              <a:r>
                <a:rPr lang="en-US" b="1"/>
                <a:t>Propensity function</a:t>
              </a:r>
            </a:p>
          </p:txBody>
        </p:sp>
        <p:sp>
          <p:nvSpPr>
            <p:cNvPr id="22535" name="Rectangle 16"/>
            <p:cNvSpPr>
              <a:spLocks noChangeArrowheads="1"/>
            </p:cNvSpPr>
            <p:nvPr/>
          </p:nvSpPr>
          <p:spPr bwMode="auto">
            <a:xfrm>
              <a:off x="192" y="1632"/>
              <a:ext cx="720" cy="206"/>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Sequence</a:t>
              </a:r>
            </a:p>
          </p:txBody>
        </p:sp>
        <p:sp>
          <p:nvSpPr>
            <p:cNvPr id="22536" name="Rectangle 17"/>
            <p:cNvSpPr>
              <a:spLocks noChangeArrowheads="1"/>
            </p:cNvSpPr>
            <p:nvPr/>
          </p:nvSpPr>
          <p:spPr bwMode="auto">
            <a:xfrm>
              <a:off x="192" y="2160"/>
              <a:ext cx="720" cy="206"/>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Other inputs</a:t>
              </a:r>
            </a:p>
          </p:txBody>
        </p:sp>
        <p:sp>
          <p:nvSpPr>
            <p:cNvPr id="22537" name="Line 18"/>
            <p:cNvSpPr>
              <a:spLocks noChangeShapeType="1"/>
            </p:cNvSpPr>
            <p:nvPr/>
          </p:nvSpPr>
          <p:spPr bwMode="auto">
            <a:xfrm flipH="1">
              <a:off x="912" y="2208"/>
              <a:ext cx="432" cy="0"/>
            </a:xfrm>
            <a:prstGeom prst="line">
              <a:avLst/>
            </a:prstGeom>
            <a:noFill/>
            <a:ln w="50800">
              <a:solidFill>
                <a:schemeClr val="tx1"/>
              </a:solidFill>
              <a:round/>
              <a:headEnd type="triangle" w="med" len="med"/>
              <a:tailEnd/>
            </a:ln>
          </p:spPr>
          <p:txBody>
            <a:bodyPr wrap="none" anchor="ctr"/>
            <a:lstStyle/>
            <a:p>
              <a:endParaRPr lang="en-US"/>
            </a:p>
          </p:txBody>
        </p:sp>
        <p:sp>
          <p:nvSpPr>
            <p:cNvPr id="22538" name="AutoShape 19"/>
            <p:cNvSpPr>
              <a:spLocks noChangeArrowheads="1"/>
            </p:cNvSpPr>
            <p:nvPr/>
          </p:nvSpPr>
          <p:spPr bwMode="auto">
            <a:xfrm rot="5400000">
              <a:off x="2460" y="2052"/>
              <a:ext cx="768" cy="504"/>
            </a:xfrm>
            <a:custGeom>
              <a:avLst/>
              <a:gdLst>
                <a:gd name="T0" fmla="*/ 538 w 21600"/>
                <a:gd name="T1" fmla="*/ 0 h 21600"/>
                <a:gd name="T2" fmla="*/ 538 w 21600"/>
                <a:gd name="T3" fmla="*/ 284 h 21600"/>
                <a:gd name="T4" fmla="*/ 115 w 21600"/>
                <a:gd name="T5" fmla="*/ 504 h 21600"/>
                <a:gd name="T6" fmla="*/ 768 w 21600"/>
                <a:gd name="T7" fmla="*/ 142 h 21600"/>
                <a:gd name="T8" fmla="*/ 3 60000 65536"/>
                <a:gd name="T9" fmla="*/ 1 60000 65536"/>
                <a:gd name="T10" fmla="*/ 1 60000 65536"/>
                <a:gd name="T11" fmla="*/ 0 60000 65536"/>
                <a:gd name="T12" fmla="*/ 12431 w 21600"/>
                <a:gd name="T13" fmla="*/ 2914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a:tailEnd/>
            </a:ln>
          </p:spPr>
          <p:txBody>
            <a:bodyPr wrap="none" anchor="ctr"/>
            <a:lstStyle/>
            <a:p>
              <a:endParaRPr lang="en-US"/>
            </a:p>
          </p:txBody>
        </p:sp>
        <p:sp>
          <p:nvSpPr>
            <p:cNvPr id="22539" name="Rectangle 21"/>
            <p:cNvSpPr>
              <a:spLocks noChangeArrowheads="1"/>
            </p:cNvSpPr>
            <p:nvPr/>
          </p:nvSpPr>
          <p:spPr bwMode="auto">
            <a:xfrm>
              <a:off x="2592" y="2688"/>
              <a:ext cx="720" cy="340"/>
            </a:xfrm>
            <a:prstGeom prst="rect">
              <a:avLst/>
            </a:prstGeom>
            <a:solidFill>
              <a:schemeClr val="accent2"/>
            </a:solidFill>
            <a:ln w="25400">
              <a:solidFill>
                <a:schemeClr val="tx1"/>
              </a:solidFill>
              <a:miter lim="800000"/>
              <a:headEnd/>
              <a:tailEnd/>
            </a:ln>
          </p:spPr>
          <p:txBody>
            <a:bodyPr lIns="90487" tIns="44450" rIns="90487" bIns="44450">
              <a:spAutoFit/>
            </a:bodyPr>
            <a:lstStyle/>
            <a:p>
              <a:pPr>
                <a:spcBef>
                  <a:spcPct val="50000"/>
                </a:spcBef>
              </a:pPr>
              <a:r>
                <a:rPr lang="en-US" sz="1400">
                  <a:solidFill>
                    <a:schemeClr val="bg2"/>
                  </a:solidFill>
                </a:rPr>
                <a:t>Vector of propensities</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txt-ris-02-03"/>
          <p:cNvPicPr>
            <a:picLocks noChangeAspect="1" noChangeArrowheads="1"/>
          </p:cNvPicPr>
          <p:nvPr/>
        </p:nvPicPr>
        <p:blipFill>
          <a:blip r:embed="rId2" cstate="print"/>
          <a:srcRect/>
          <a:stretch>
            <a:fillRect/>
          </a:stretch>
        </p:blipFill>
        <p:spPr bwMode="auto">
          <a:xfrm>
            <a:off x="1600200" y="533400"/>
            <a:ext cx="6324600" cy="1606550"/>
          </a:xfrm>
          <a:prstGeom prst="rect">
            <a:avLst/>
          </a:prstGeom>
          <a:noFill/>
        </p:spPr>
      </p:pic>
      <p:sp>
        <p:nvSpPr>
          <p:cNvPr id="190467" name="Rectangle 3"/>
          <p:cNvSpPr>
            <a:spLocks noChangeArrowheads="1"/>
          </p:cNvSpPr>
          <p:nvPr/>
        </p:nvSpPr>
        <p:spPr bwMode="auto">
          <a:xfrm>
            <a:off x="1676400" y="457200"/>
            <a:ext cx="4038600" cy="519113"/>
          </a:xfrm>
          <a:prstGeom prst="rect">
            <a:avLst/>
          </a:prstGeom>
          <a:noFill/>
          <a:ln w="9525">
            <a:noFill/>
            <a:miter lim="800000"/>
            <a:headEnd/>
            <a:tailEnd/>
          </a:ln>
          <a:effectLst/>
        </p:spPr>
        <p:txBody>
          <a:bodyPr>
            <a:spAutoFit/>
          </a:bodyPr>
          <a:lstStyle/>
          <a:p>
            <a:pPr algn="ctr"/>
            <a:r>
              <a:rPr lang="en-US" sz="2800" b="1">
                <a:solidFill>
                  <a:schemeClr val="accent2"/>
                </a:solidFill>
                <a:effectLst>
                  <a:outerShdw blurRad="38100" dist="38100" dir="2700000" algn="tl">
                    <a:srgbClr val="000000"/>
                  </a:outerShdw>
                </a:effectLst>
              </a:rPr>
              <a:t>sp2</a:t>
            </a:r>
            <a:r>
              <a:rPr lang="en-US" sz="2800" b="1">
                <a:solidFill>
                  <a:srgbClr val="66FF66"/>
                </a:solidFill>
                <a:effectLst>
                  <a:outerShdw blurRad="38100" dist="38100" dir="2700000" algn="tl">
                    <a:srgbClr val="000000"/>
                  </a:outerShdw>
                </a:effectLst>
              </a:rPr>
              <a:t> + </a:t>
            </a:r>
            <a:r>
              <a:rPr lang="en-US" sz="2800" b="1">
                <a:solidFill>
                  <a:srgbClr val="CCCC00"/>
                </a:solidFill>
                <a:effectLst>
                  <a:outerShdw blurRad="38100" dist="38100" dir="2700000" algn="tl">
                    <a:srgbClr val="000000"/>
                  </a:outerShdw>
                </a:effectLst>
              </a:rPr>
              <a:t>p</a:t>
            </a:r>
            <a:r>
              <a:rPr lang="en-US" sz="2800" b="1">
                <a:solidFill>
                  <a:srgbClr val="66FF66"/>
                </a:solidFill>
                <a:effectLst>
                  <a:outerShdw blurRad="38100" dist="38100" dir="2700000" algn="tl">
                    <a:srgbClr val="000000"/>
                  </a:outerShdw>
                </a:effectLst>
              </a:rPr>
              <a:t>        </a:t>
            </a:r>
            <a:r>
              <a:rPr lang="en-US" sz="2800" b="1">
                <a:solidFill>
                  <a:schemeClr val="accent2"/>
                </a:solidFill>
                <a:effectLst>
                  <a:outerShdw blurRad="38100" dist="38100" dir="2700000" algn="tl">
                    <a:srgbClr val="000000"/>
                  </a:outerShdw>
                </a:effectLst>
              </a:rPr>
              <a:t>sp2</a:t>
            </a:r>
            <a:r>
              <a:rPr lang="en-US" sz="2800" b="1">
                <a:solidFill>
                  <a:srgbClr val="66FF66"/>
                </a:solidFill>
                <a:effectLst>
                  <a:outerShdw blurRad="38100" dist="38100" dir="2700000" algn="tl">
                    <a:srgbClr val="000000"/>
                  </a:outerShdw>
                </a:effectLst>
              </a:rPr>
              <a:t> + </a:t>
            </a:r>
            <a:r>
              <a:rPr lang="en-US" sz="2800" b="1">
                <a:solidFill>
                  <a:srgbClr val="CCCC00"/>
                </a:solidFill>
                <a:effectLst>
                  <a:outerShdw blurRad="38100" dist="38100" dir="2700000" algn="tl">
                    <a:srgbClr val="000000"/>
                  </a:outerShdw>
                </a:effectLst>
              </a:rPr>
              <a:t>p</a:t>
            </a:r>
          </a:p>
        </p:txBody>
      </p:sp>
      <p:sp>
        <p:nvSpPr>
          <p:cNvPr id="190468" name="Rectangle 4"/>
          <p:cNvSpPr>
            <a:spLocks noChangeArrowheads="1"/>
          </p:cNvSpPr>
          <p:nvPr/>
        </p:nvSpPr>
        <p:spPr bwMode="auto">
          <a:xfrm>
            <a:off x="2438400" y="0"/>
            <a:ext cx="4572000" cy="579438"/>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“Partial” double bond:</a:t>
            </a:r>
            <a:endParaRPr lang="en-US" sz="3200" b="1">
              <a:solidFill>
                <a:srgbClr val="FFFF99"/>
              </a:solidFill>
              <a:effectLst>
                <a:outerShdw blurRad="38100" dist="38100" dir="2700000" algn="tl">
                  <a:srgbClr val="000000"/>
                </a:outerShdw>
              </a:effectLst>
            </a:endParaRPr>
          </a:p>
        </p:txBody>
      </p:sp>
      <p:sp>
        <p:nvSpPr>
          <p:cNvPr id="190469" name="Rectangle 5"/>
          <p:cNvSpPr>
            <a:spLocks noChangeArrowheads="1"/>
          </p:cNvSpPr>
          <p:nvPr/>
        </p:nvSpPr>
        <p:spPr bwMode="auto">
          <a:xfrm>
            <a:off x="2286000" y="2209800"/>
            <a:ext cx="4800600" cy="579438"/>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“Resonance” of bonds:</a:t>
            </a:r>
            <a:endParaRPr lang="en-US" sz="3200" b="1">
              <a:solidFill>
                <a:srgbClr val="FFFF99"/>
              </a:solidFill>
              <a:effectLst>
                <a:outerShdw blurRad="38100" dist="38100" dir="2700000" algn="tl">
                  <a:srgbClr val="000000"/>
                </a:outerShdw>
              </a:effectLst>
            </a:endParaRPr>
          </a:p>
        </p:txBody>
      </p:sp>
      <p:pic>
        <p:nvPicPr>
          <p:cNvPr id="190470" name="Picture 6" descr="02_03_formul"/>
          <p:cNvPicPr>
            <a:picLocks noChangeAspect="1" noChangeArrowheads="1"/>
          </p:cNvPicPr>
          <p:nvPr/>
        </p:nvPicPr>
        <p:blipFill>
          <a:blip r:embed="rId3" cstate="print"/>
          <a:srcRect/>
          <a:stretch>
            <a:fillRect/>
          </a:stretch>
        </p:blipFill>
        <p:spPr bwMode="auto">
          <a:xfrm>
            <a:off x="1828800" y="4233863"/>
            <a:ext cx="5410200" cy="2624137"/>
          </a:xfrm>
          <a:prstGeom prst="rect">
            <a:avLst/>
          </a:prstGeom>
          <a:noFill/>
        </p:spPr>
      </p:pic>
      <p:pic>
        <p:nvPicPr>
          <p:cNvPr id="190471" name="Picture 7" descr="02_02_formul"/>
          <p:cNvPicPr>
            <a:picLocks noChangeAspect="1" noChangeArrowheads="1"/>
          </p:cNvPicPr>
          <p:nvPr/>
        </p:nvPicPr>
        <p:blipFill>
          <a:blip r:embed="rId4" cstate="print"/>
          <a:srcRect/>
          <a:stretch>
            <a:fillRect/>
          </a:stretch>
        </p:blipFill>
        <p:spPr bwMode="auto">
          <a:xfrm>
            <a:off x="2667000" y="2743200"/>
            <a:ext cx="3771900" cy="1447800"/>
          </a:xfrm>
          <a:prstGeom prst="rect">
            <a:avLst/>
          </a:prstGeom>
          <a:no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Hydro-pathy/phobicity/philicity</a:t>
            </a:r>
          </a:p>
        </p:txBody>
      </p:sp>
      <p:sp>
        <p:nvSpPr>
          <p:cNvPr id="49155" name="Rectangle 3"/>
          <p:cNvSpPr>
            <a:spLocks noGrp="1" noChangeArrowheads="1"/>
          </p:cNvSpPr>
          <p:nvPr>
            <p:ph type="body" idx="1"/>
          </p:nvPr>
        </p:nvSpPr>
        <p:spPr/>
        <p:txBody>
          <a:bodyPr/>
          <a:lstStyle/>
          <a:p>
            <a:r>
              <a:rPr lang="en-US" smtClean="0"/>
              <a:t>One of the most commonly used properties is the suitability of an amino acid for an aqueous environment</a:t>
            </a:r>
          </a:p>
          <a:p>
            <a:r>
              <a:rPr lang="en-US" smtClean="0"/>
              <a:t>Hydropathy &amp; Hydrophobicity</a:t>
            </a:r>
          </a:p>
          <a:p>
            <a:pPr lvl="1"/>
            <a:r>
              <a:rPr lang="en-US" smtClean="0">
                <a:ea typeface="ＭＳ Ｐゴシック" pitchFamily="28" charset="-128"/>
              </a:rPr>
              <a:t>degree to which something is “water hating” or “water fearing”</a:t>
            </a:r>
          </a:p>
          <a:p>
            <a:r>
              <a:rPr lang="en-US" smtClean="0"/>
              <a:t>Hydrophilicity</a:t>
            </a:r>
          </a:p>
          <a:p>
            <a:pPr lvl="1"/>
            <a:r>
              <a:rPr lang="en-US" smtClean="0">
                <a:ea typeface="ＭＳ Ｐゴシック" pitchFamily="28" charset="-128"/>
              </a:rPr>
              <a:t>degree to which something is “water loving”</a:t>
            </a:r>
          </a:p>
          <a:p>
            <a:endParaRPr lang="en-US" smtClean="0"/>
          </a:p>
          <a:p>
            <a:endParaRPr lang="en-US" smtClean="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Hydro-pathy/phobicity/philicity Analysis</a:t>
            </a:r>
          </a:p>
        </p:txBody>
      </p:sp>
      <p:sp>
        <p:nvSpPr>
          <p:cNvPr id="6147" name="Rectangle 3"/>
          <p:cNvSpPr>
            <a:spLocks noGrp="1" noChangeArrowheads="1"/>
          </p:cNvSpPr>
          <p:nvPr>
            <p:ph type="body" idx="1"/>
          </p:nvPr>
        </p:nvSpPr>
        <p:spPr/>
        <p:txBody>
          <a:bodyPr/>
          <a:lstStyle/>
          <a:p>
            <a:r>
              <a:rPr lang="en-US" smtClean="0"/>
              <a:t>Goal: Obtain quantitative descriptions of the degree to which regions of a protein are likely to be exposed to aqueous solvents</a:t>
            </a:r>
          </a:p>
          <a:p>
            <a:r>
              <a:rPr lang="en-US" smtClean="0"/>
              <a:t>Starting point: Tables of propensities of each amino acid</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Hydrophobicity/Hydrophilicity Tables</a:t>
            </a:r>
          </a:p>
        </p:txBody>
      </p:sp>
      <p:sp>
        <p:nvSpPr>
          <p:cNvPr id="7171" name="Rectangle 3"/>
          <p:cNvSpPr>
            <a:spLocks noGrp="1" noChangeArrowheads="1"/>
          </p:cNvSpPr>
          <p:nvPr>
            <p:ph type="body" idx="1"/>
          </p:nvPr>
        </p:nvSpPr>
        <p:spPr/>
        <p:txBody>
          <a:bodyPr/>
          <a:lstStyle/>
          <a:p>
            <a:r>
              <a:rPr lang="en-US" smtClean="0"/>
              <a:t>Describe the likelihood that each amino acid will be found in an aqueous environment - one value for each amino acid</a:t>
            </a:r>
          </a:p>
          <a:p>
            <a:r>
              <a:rPr lang="en-US" smtClean="0"/>
              <a:t>Commonly used tables</a:t>
            </a:r>
          </a:p>
          <a:p>
            <a:pPr lvl="1"/>
            <a:r>
              <a:rPr lang="en-US" b="1" smtClean="0">
                <a:solidFill>
                  <a:schemeClr val="accent2"/>
                </a:solidFill>
                <a:ea typeface="ＭＳ Ｐゴシック" pitchFamily="28" charset="-128"/>
              </a:rPr>
              <a:t>Kyte-Doolittle</a:t>
            </a:r>
            <a:r>
              <a:rPr lang="en-US" smtClean="0">
                <a:ea typeface="ＭＳ Ｐゴシック" pitchFamily="28" charset="-128"/>
              </a:rPr>
              <a:t> hydropathy</a:t>
            </a:r>
          </a:p>
          <a:p>
            <a:pPr lvl="1"/>
            <a:r>
              <a:rPr lang="en-US" b="1" smtClean="0">
                <a:solidFill>
                  <a:schemeClr val="accent2"/>
                </a:solidFill>
                <a:ea typeface="ＭＳ Ｐゴシック" pitchFamily="28" charset="-128"/>
              </a:rPr>
              <a:t>Hopp-Woods</a:t>
            </a:r>
            <a:r>
              <a:rPr lang="en-US" smtClean="0">
                <a:ea typeface="ＭＳ Ｐゴシック" pitchFamily="28" charset="-128"/>
              </a:rPr>
              <a:t> hydrophilicity</a:t>
            </a:r>
          </a:p>
          <a:p>
            <a:pPr lvl="1"/>
            <a:r>
              <a:rPr lang="en-US" b="1" smtClean="0">
                <a:solidFill>
                  <a:schemeClr val="accent2"/>
                </a:solidFill>
                <a:ea typeface="ＭＳ Ｐゴシック" pitchFamily="28" charset="-128"/>
              </a:rPr>
              <a:t>Eisenberg et al. </a:t>
            </a:r>
            <a:r>
              <a:rPr lang="en-US" smtClean="0">
                <a:ea typeface="ＭＳ Ｐゴシック" pitchFamily="28" charset="-128"/>
              </a:rPr>
              <a:t>normalized consensus hydrophobicity</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Kyte-Doolittle hydropathy</a:t>
            </a:r>
          </a:p>
        </p:txBody>
      </p:sp>
      <p:graphicFrame>
        <p:nvGraphicFramePr>
          <p:cNvPr id="30722" name="Object 2"/>
          <p:cNvGraphicFramePr>
            <a:graphicFrameLocks/>
          </p:cNvGraphicFramePr>
          <p:nvPr/>
        </p:nvGraphicFramePr>
        <p:xfrm>
          <a:off x="1524000" y="1695450"/>
          <a:ext cx="6083300" cy="5207000"/>
        </p:xfrm>
        <a:graphic>
          <a:graphicData uri="http://schemas.openxmlformats.org/presentationml/2006/ole">
            <p:oleObj spid="_x0000_s215042" name="Microsoft Word 6.0 Document" r:id="rId4" imgW="6096000" imgH="5219700" progId="Word.Document.8">
              <p:embed/>
            </p:oleObj>
          </a:graphicData>
        </a:graphic>
      </p:graphicFrame>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effectLst>
            <a:outerShdw dist="35921" dir="2700000" algn="ctr" rotWithShape="0">
              <a:srgbClr val="000000"/>
            </a:outerShdw>
          </a:effectLst>
        </p:spPr>
        <p:txBody>
          <a:bodyPr/>
          <a:lstStyle/>
          <a:p>
            <a:r>
              <a:rPr lang="en-US" smtClean="0"/>
              <a:t>Basic Hydropathy/Hydrophilicity Plot</a:t>
            </a:r>
          </a:p>
        </p:txBody>
      </p:sp>
      <p:sp>
        <p:nvSpPr>
          <p:cNvPr id="9219" name="Rectangle 3"/>
          <p:cNvSpPr>
            <a:spLocks noGrp="1" noChangeArrowheads="1"/>
          </p:cNvSpPr>
          <p:nvPr>
            <p:ph type="body" idx="1"/>
          </p:nvPr>
        </p:nvSpPr>
        <p:spPr/>
        <p:txBody>
          <a:bodyPr/>
          <a:lstStyle/>
          <a:p>
            <a:r>
              <a:rPr lang="en-US" smtClean="0"/>
              <a:t>Calculate average hydropathy over a </a:t>
            </a:r>
            <a:r>
              <a:rPr lang="en-US" b="1" smtClean="0">
                <a:solidFill>
                  <a:schemeClr val="accent2"/>
                </a:solidFill>
              </a:rPr>
              <a:t>window</a:t>
            </a:r>
            <a:r>
              <a:rPr lang="en-US" smtClean="0"/>
              <a:t> (e.g., 7 amino acids) and slide window until entire sequence has been analyzed</a:t>
            </a:r>
          </a:p>
          <a:p>
            <a:r>
              <a:rPr lang="en-US" smtClean="0"/>
              <a:t>Plot average for each window versus position of window in sequence</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3" cstate="print"/>
          <a:srcRect/>
          <a:stretch>
            <a:fillRect/>
          </a:stretch>
        </p:blipFill>
        <p:spPr bwMode="auto">
          <a:xfrm>
            <a:off x="1001713" y="1663700"/>
            <a:ext cx="8066087" cy="3213100"/>
          </a:xfrm>
          <a:prstGeom prst="rect">
            <a:avLst/>
          </a:prstGeom>
          <a:noFill/>
          <a:ln w="12700">
            <a:noFill/>
            <a:miter lim="800000"/>
            <a:headEnd/>
            <a:tailEnd/>
          </a:ln>
        </p:spPr>
      </p:pic>
      <p:sp>
        <p:nvSpPr>
          <p:cNvPr id="10243" name="Rectangle 3"/>
          <p:cNvSpPr>
            <a:spLocks noGrp="1" noChangeArrowheads="1"/>
          </p:cNvSpPr>
          <p:nvPr>
            <p:ph type="title"/>
          </p:nvPr>
        </p:nvSpPr>
        <p:spPr>
          <a:noFill/>
          <a:effectLst>
            <a:outerShdw dist="35921" dir="2700000" algn="ctr" rotWithShape="0">
              <a:srgbClr val="000000"/>
            </a:outerShdw>
          </a:effectLst>
        </p:spPr>
        <p:txBody>
          <a:bodyPr/>
          <a:lstStyle/>
          <a:p>
            <a:r>
              <a:rPr lang="en-US" smtClean="0"/>
              <a:t>Example Hydrophilicity Plot</a:t>
            </a:r>
          </a:p>
        </p:txBody>
      </p:sp>
      <p:sp>
        <p:nvSpPr>
          <p:cNvPr id="34820" name="Rectangle 4"/>
          <p:cNvSpPr>
            <a:spLocks noChangeArrowheads="1"/>
          </p:cNvSpPr>
          <p:nvPr/>
        </p:nvSpPr>
        <p:spPr bwMode="auto">
          <a:xfrm>
            <a:off x="992188" y="5106988"/>
            <a:ext cx="8074025" cy="1549400"/>
          </a:xfrm>
          <a:prstGeom prst="rect">
            <a:avLst/>
          </a:prstGeom>
          <a:solidFill>
            <a:schemeClr val="accent1"/>
          </a:solidFill>
          <a:ln w="12700">
            <a:noFill/>
            <a:miter lim="800000"/>
            <a:headEnd/>
            <a:tailEnd/>
          </a:ln>
        </p:spPr>
        <p:txBody>
          <a:bodyPr lIns="90487" tIns="44450" rIns="90487" bIns="44450">
            <a:spAutoFit/>
          </a:bodyPr>
          <a:lstStyle/>
          <a:p>
            <a:pPr>
              <a:spcBef>
                <a:spcPct val="50000"/>
              </a:spcBef>
            </a:pPr>
            <a:r>
              <a:rPr lang="en-US"/>
              <a:t>This plot is for a tubulin, a soluble cytoplasmic protein.  Regions with high hydrophilicity are likely to be exposed to the solvent (cytoplasm), while those with low hydrophilicity are likely to be internal or interacting with other proteins.</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2527</TotalTime>
  <Words>891</Words>
  <Application>Microsoft Office PowerPoint</Application>
  <PresentationFormat>On-screen Show (4:3)</PresentationFormat>
  <Paragraphs>233</Paragraphs>
  <Slides>30</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Лучи</vt:lpstr>
      <vt:lpstr>Microsoft Word 6.0 Document</vt:lpstr>
      <vt:lpstr>CS ChemDraw Drawing</vt:lpstr>
      <vt:lpstr>Bitmap Image</vt:lpstr>
      <vt:lpstr>Slide 1</vt:lpstr>
      <vt:lpstr>Starting Point</vt:lpstr>
      <vt:lpstr>Use of amino acid properties in prediction schemes</vt:lpstr>
      <vt:lpstr>Hydro-pathy/phobicity/philicity</vt:lpstr>
      <vt:lpstr>Hydro-pathy/phobicity/philicity Analysis</vt:lpstr>
      <vt:lpstr>Hydrophobicity/Hydrophilicity Tables</vt:lpstr>
      <vt:lpstr>Kyte-Doolittle hydropathy</vt:lpstr>
      <vt:lpstr>Basic Hydropathy/Hydrophilicity Plot</vt:lpstr>
      <vt:lpstr>Example Hydrophilicity Plot</vt:lpstr>
      <vt:lpstr>Amphiphilicity/Amphipathicity</vt:lpstr>
      <vt:lpstr>Amphiphilicity/Amphipathicity</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IPR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HHMI meeting, FOLDING</dc:title>
  <dc:creator>AF</dc:creator>
  <cp:lastModifiedBy>Vondrasek</cp:lastModifiedBy>
  <cp:revision>100</cp:revision>
  <cp:lastPrinted>1601-01-01T00:00:00Z</cp:lastPrinted>
  <dcterms:created xsi:type="dcterms:W3CDTF">2002-06-06T18:51:05Z</dcterms:created>
  <dcterms:modified xsi:type="dcterms:W3CDTF">2016-05-17T07:38:33Z</dcterms:modified>
</cp:coreProperties>
</file>