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99" r:id="rId3"/>
    <p:sldId id="278" r:id="rId4"/>
    <p:sldId id="282" r:id="rId5"/>
    <p:sldId id="279" r:id="rId6"/>
    <p:sldId id="300" r:id="rId7"/>
    <p:sldId id="301" r:id="rId8"/>
    <p:sldId id="302" r:id="rId9"/>
    <p:sldId id="280" r:id="rId10"/>
    <p:sldId id="303" r:id="rId11"/>
    <p:sldId id="304" r:id="rId12"/>
    <p:sldId id="293" r:id="rId13"/>
    <p:sldId id="305" r:id="rId14"/>
    <p:sldId id="286" r:id="rId15"/>
    <p:sldId id="306" r:id="rId16"/>
    <p:sldId id="281" r:id="rId17"/>
    <p:sldId id="307" r:id="rId18"/>
    <p:sldId id="283" r:id="rId19"/>
    <p:sldId id="308" r:id="rId20"/>
    <p:sldId id="309" r:id="rId21"/>
    <p:sldId id="294" r:id="rId22"/>
    <p:sldId id="287" r:id="rId23"/>
    <p:sldId id="319" r:id="rId24"/>
    <p:sldId id="284" r:id="rId25"/>
    <p:sldId id="310" r:id="rId26"/>
    <p:sldId id="311" r:id="rId27"/>
    <p:sldId id="312" r:id="rId28"/>
    <p:sldId id="285" r:id="rId29"/>
    <p:sldId id="313" r:id="rId30"/>
    <p:sldId id="320" r:id="rId31"/>
    <p:sldId id="289" r:id="rId32"/>
    <p:sldId id="288" r:id="rId33"/>
    <p:sldId id="314" r:id="rId34"/>
    <p:sldId id="290" r:id="rId35"/>
    <p:sldId id="315" r:id="rId36"/>
    <p:sldId id="317" r:id="rId37"/>
    <p:sldId id="291" r:id="rId38"/>
    <p:sldId id="292" r:id="rId39"/>
    <p:sldId id="316"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0066"/>
    <a:srgbClr val="0033CC"/>
    <a:srgbClr val="3333FF"/>
    <a:srgbClr val="993300"/>
    <a:srgbClr val="FF9933"/>
    <a:srgbClr val="B2B2B2"/>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4660"/>
  </p:normalViewPr>
  <p:slideViewPr>
    <p:cSldViewPr snapToGrid="0">
      <p:cViewPr>
        <p:scale>
          <a:sx n="75" d="100"/>
          <a:sy n="75" d="100"/>
        </p:scale>
        <p:origin x="-1884" y="-7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5" Type="http://schemas.openxmlformats.org/officeDocument/2006/relationships/image" Target="../media/image16.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4.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9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9.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5" Type="http://schemas.openxmlformats.org/officeDocument/2006/relationships/image" Target="../media/image25.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2.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0.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32DA4-07B7-4C3A-B76C-F56A3836077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70B818-8F02-4D9E-AF2B-D6ABFE6AB06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690FC4-CCD0-4BBD-9F54-016174730CE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18C732C-AFDD-41D5-9749-D80B4ACCD5E0}"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E1AFB7-CB37-4A86-8980-B5DF57B81DF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0F4AC5-EA01-48BC-9D61-A02520E069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B33FF8C-D60F-4056-9856-FE97ABE3D6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5589779-2234-4C0A-A5E0-3C8CD287532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AFF942A-7DF4-4CA8-AC93-B01BEB788CC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BB43FA9-3876-468D-A157-FA7470C604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2DAE910-7C16-4790-97CC-ADC4BA9FF9C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050CBCB-4C9C-470D-94B7-86DE89FA653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oleObject" Target="../embeddings/oleObject26.bin"/><Relationship Id="rId3" Type="http://schemas.openxmlformats.org/officeDocument/2006/relationships/image" Target="../media/image2.png"/><Relationship Id="rId7" Type="http://schemas.openxmlformats.org/officeDocument/2006/relationships/oleObject" Target="../embeddings/oleObject20.bin"/><Relationship Id="rId12"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9.bin"/><Relationship Id="rId11" Type="http://schemas.openxmlformats.org/officeDocument/2006/relationships/oleObject" Target="../embeddings/oleObject24.bin"/><Relationship Id="rId5" Type="http://schemas.openxmlformats.org/officeDocument/2006/relationships/oleObject" Target="../embeddings/oleObject18.bin"/><Relationship Id="rId10" Type="http://schemas.openxmlformats.org/officeDocument/2006/relationships/oleObject" Target="../embeddings/oleObject23.bin"/><Relationship Id="rId4" Type="http://schemas.openxmlformats.org/officeDocument/2006/relationships/oleObject" Target="../embeddings/oleObject17.bin"/><Relationship Id="rId9"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image" Target="../media/image2.png"/><Relationship Id="rId7" Type="http://schemas.openxmlformats.org/officeDocument/2006/relationships/oleObject" Target="../embeddings/oleObject30.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 Id="rId9" Type="http://schemas.openxmlformats.org/officeDocument/2006/relationships/oleObject" Target="../embeddings/oleObject32.bin"/></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www.mnp.leeds.ac.uk/dasmith/Tjump.html" TargetMode="External"/><Relationship Id="rId4" Type="http://schemas.openxmlformats.org/officeDocument/2006/relationships/image" Target="../media/image48.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oleObject" Target="../embeddings/oleObject34.bin"/><Relationship Id="rId4" Type="http://schemas.openxmlformats.org/officeDocument/2006/relationships/oleObject" Target="../embeddings/oleObject33.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37.bin"/></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png"/><Relationship Id="rId7" Type="http://schemas.openxmlformats.org/officeDocument/2006/relationships/oleObject" Target="../embeddings/oleObject40.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5.png"/><Relationship Id="rId5" Type="http://schemas.openxmlformats.org/officeDocument/2006/relationships/oleObject" Target="../embeddings/oleObject39.bin"/><Relationship Id="rId4" Type="http://schemas.openxmlformats.org/officeDocument/2006/relationships/oleObject" Target="../embeddings/oleObject38.bin"/><Relationship Id="rId9" Type="http://schemas.openxmlformats.org/officeDocument/2006/relationships/oleObject" Target="../embeddings/oleObject41.bin"/></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oleObject" Target="../embeddings/oleObject43.bin"/><Relationship Id="rId4" Type="http://schemas.openxmlformats.org/officeDocument/2006/relationships/oleObject" Target="../embeddings/oleObject42.bin"/></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oleObject" Target="../embeddings/oleObject46.bin"/></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48.bin"/><Relationship Id="rId5" Type="http://schemas.openxmlformats.org/officeDocument/2006/relationships/oleObject" Target="../embeddings/oleObject47.bin"/><Relationship Id="rId4" Type="http://schemas.openxmlformats.org/officeDocument/2006/relationships/image" Target="../media/image7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6.jpeg"/><Relationship Id="rId4" Type="http://schemas.openxmlformats.org/officeDocument/2006/relationships/image" Target="../media/image75.wmf"/></Relationships>
</file>

<file path=ppt/slides/_rels/slide31.x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hyperlink" Target="http://www.proteinscience.org/cgi/reprint/11/12/2759"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biochem.arizona.edu/classes/bioc462/462a/NOTES/ENZYMES/enzyme_mechanism.html"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2.png"/><Relationship Id="rId7"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50.bin"/><Relationship Id="rId11" Type="http://schemas.openxmlformats.org/officeDocument/2006/relationships/image" Target="../media/image87.png"/><Relationship Id="rId5" Type="http://schemas.openxmlformats.org/officeDocument/2006/relationships/oleObject" Target="../embeddings/oleObject49.bin"/><Relationship Id="rId10" Type="http://schemas.openxmlformats.org/officeDocument/2006/relationships/image" Target="../media/image86.png"/><Relationship Id="rId4" Type="http://schemas.openxmlformats.org/officeDocument/2006/relationships/image" Target="../media/image82.jpeg"/><Relationship Id="rId9" Type="http://schemas.openxmlformats.org/officeDocument/2006/relationships/image" Target="../media/image85.png"/></Relationships>
</file>

<file path=ppt/slides/_rels/slide35.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4" Type="http://schemas.openxmlformats.org/officeDocument/2006/relationships/oleObject" Target="../embeddings/oleObject51.bin"/></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oleObject" Target="../embeddings/oleObject52.bin"/></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oleObject" Target="../embeddings/oleObject53.bin"/><Relationship Id="rId4" Type="http://schemas.openxmlformats.org/officeDocument/2006/relationships/image" Target="../media/image93.png"/></Relationships>
</file>

<file path=ppt/slides/_rels/slide39.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2.png"/><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2.png"/><Relationship Id="rId7"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3584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pPr algn="ctr"/>
            <a:r>
              <a:rPr lang="en-US" sz="3200" b="1" u="sng">
                <a:solidFill>
                  <a:srgbClr val="993300"/>
                </a:solidFill>
                <a:latin typeface="Californian FB" pitchFamily="18" charset="0"/>
              </a:rPr>
              <a:t>Lecture 2: Proteins In Detail</a:t>
            </a:r>
          </a:p>
        </p:txBody>
      </p:sp>
      <p:sp>
        <p:nvSpPr>
          <p:cNvPr id="3584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35845"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35846"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‘Native State’ structures look like this:</a:t>
            </a:r>
            <a:endParaRPr lang="en-US" sz="2400" b="1">
              <a:solidFill>
                <a:srgbClr val="993300"/>
              </a:solidFill>
              <a:latin typeface="Californian FB" pitchFamily="18" charset="0"/>
            </a:endParaRPr>
          </a:p>
        </p:txBody>
      </p:sp>
      <p:pic>
        <p:nvPicPr>
          <p:cNvPr id="35856" name="Picture 16" descr="BD14791_"/>
          <p:cNvPicPr>
            <a:picLocks noChangeAspect="1" noChangeArrowheads="1"/>
          </p:cNvPicPr>
          <p:nvPr/>
        </p:nvPicPr>
        <p:blipFill>
          <a:blip r:embed="rId2" cstate="print"/>
          <a:srcRect/>
          <a:stretch>
            <a:fillRect/>
          </a:stretch>
        </p:blipFill>
        <p:spPr bwMode="auto">
          <a:xfrm>
            <a:off x="233363" y="4721225"/>
            <a:ext cx="149225" cy="142875"/>
          </a:xfrm>
          <a:prstGeom prst="rect">
            <a:avLst/>
          </a:prstGeom>
          <a:noFill/>
        </p:spPr>
      </p:pic>
      <p:sp>
        <p:nvSpPr>
          <p:cNvPr id="35857" name="Text Box 17"/>
          <p:cNvSpPr txBox="1">
            <a:spLocks noChangeArrowheads="1"/>
          </p:cNvSpPr>
          <p:nvPr/>
        </p:nvSpPr>
        <p:spPr bwMode="auto">
          <a:xfrm>
            <a:off x="401638" y="4565650"/>
            <a:ext cx="84280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But how did they get there (Kinetics) and why do they stay that way (Thermodynamics)?</a:t>
            </a:r>
            <a:endParaRPr lang="en-US" sz="2400" b="1">
              <a:solidFill>
                <a:srgbClr val="993300"/>
              </a:solidFill>
              <a:latin typeface="Californian FB" pitchFamily="18" charset="0"/>
            </a:endParaRPr>
          </a:p>
        </p:txBody>
      </p:sp>
      <p:pic>
        <p:nvPicPr>
          <p:cNvPr id="35858" name="Picture 18" descr="BD14791_"/>
          <p:cNvPicPr>
            <a:picLocks noChangeAspect="1" noChangeArrowheads="1"/>
          </p:cNvPicPr>
          <p:nvPr/>
        </p:nvPicPr>
        <p:blipFill>
          <a:blip r:embed="rId2" cstate="print"/>
          <a:srcRect/>
          <a:stretch>
            <a:fillRect/>
          </a:stretch>
        </p:blipFill>
        <p:spPr bwMode="auto">
          <a:xfrm>
            <a:off x="233363" y="5749925"/>
            <a:ext cx="149225" cy="142875"/>
          </a:xfrm>
          <a:prstGeom prst="rect">
            <a:avLst/>
          </a:prstGeom>
          <a:noFill/>
        </p:spPr>
      </p:pic>
      <p:sp>
        <p:nvSpPr>
          <p:cNvPr id="35859" name="Text Box 19"/>
          <p:cNvSpPr txBox="1">
            <a:spLocks noChangeArrowheads="1"/>
          </p:cNvSpPr>
          <p:nvPr/>
        </p:nvSpPr>
        <p:spPr bwMode="auto">
          <a:xfrm>
            <a:off x="427038" y="5581650"/>
            <a:ext cx="84280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We’ll start at the very beginning: Primary structure</a:t>
            </a:r>
            <a:endParaRPr lang="en-US" sz="2400" b="1">
              <a:solidFill>
                <a:srgbClr val="993300"/>
              </a:solidFill>
              <a:latin typeface="Californian FB" pitchFamily="18" charset="0"/>
            </a:endParaRPr>
          </a:p>
        </p:txBody>
      </p:sp>
      <p:pic>
        <p:nvPicPr>
          <p:cNvPr id="35861" name="Picture 21" descr="iNOS native state"/>
          <p:cNvPicPr>
            <a:picLocks noChangeAspect="1" noChangeArrowheads="1"/>
          </p:cNvPicPr>
          <p:nvPr/>
        </p:nvPicPr>
        <p:blipFill>
          <a:blip r:embed="rId3" cstate="print"/>
          <a:srcRect/>
          <a:stretch>
            <a:fillRect/>
          </a:stretch>
        </p:blipFill>
        <p:spPr bwMode="auto">
          <a:xfrm>
            <a:off x="2603500" y="1773238"/>
            <a:ext cx="3784600" cy="2566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7" grpId="0"/>
      <p:bldP spid="358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246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Solving Systems of Differential Equations…</a:t>
            </a:r>
          </a:p>
        </p:txBody>
      </p:sp>
      <p:sp>
        <p:nvSpPr>
          <p:cNvPr id="6246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2469"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62470"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Now we need to find the ‘eigenvectors’</a:t>
            </a:r>
            <a:endParaRPr lang="en-US" sz="2400" b="1">
              <a:solidFill>
                <a:srgbClr val="993300"/>
              </a:solidFill>
              <a:latin typeface="Californian FB" pitchFamily="18" charset="0"/>
            </a:endParaRPr>
          </a:p>
        </p:txBody>
      </p:sp>
      <p:sp>
        <p:nvSpPr>
          <p:cNvPr id="62471" name="Rectangle 7"/>
          <p:cNvSpPr>
            <a:spLocks noChangeArrowheads="1"/>
          </p:cNvSpPr>
          <p:nvPr/>
        </p:nvSpPr>
        <p:spPr bwMode="auto">
          <a:xfrm>
            <a:off x="419100" y="2120900"/>
            <a:ext cx="19177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72" name="Object 8"/>
          <p:cNvGraphicFramePr>
            <a:graphicFrameLocks noChangeAspect="1"/>
          </p:cNvGraphicFramePr>
          <p:nvPr/>
        </p:nvGraphicFramePr>
        <p:xfrm>
          <a:off x="442913" y="2138363"/>
          <a:ext cx="1828800" cy="412750"/>
        </p:xfrm>
        <a:graphic>
          <a:graphicData uri="http://schemas.openxmlformats.org/presentationml/2006/ole">
            <p:oleObj spid="_x0000_s62472" name="Equation" r:id="rId4" imgW="787320" imgH="177480" progId="Equation.3">
              <p:embed/>
            </p:oleObj>
          </a:graphicData>
        </a:graphic>
      </p:graphicFrame>
      <p:sp>
        <p:nvSpPr>
          <p:cNvPr id="62473" name="Rectangle 9"/>
          <p:cNvSpPr>
            <a:spLocks noChangeArrowheads="1"/>
          </p:cNvSpPr>
          <p:nvPr/>
        </p:nvSpPr>
        <p:spPr bwMode="auto">
          <a:xfrm>
            <a:off x="3276600" y="1841500"/>
            <a:ext cx="3835400" cy="1130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74" name="Object 10"/>
          <p:cNvGraphicFramePr>
            <a:graphicFrameLocks noChangeAspect="1"/>
          </p:cNvGraphicFramePr>
          <p:nvPr/>
        </p:nvGraphicFramePr>
        <p:xfrm>
          <a:off x="3378200" y="1847850"/>
          <a:ext cx="3679825" cy="1120775"/>
        </p:xfrm>
        <a:graphic>
          <a:graphicData uri="http://schemas.openxmlformats.org/presentationml/2006/ole">
            <p:oleObj spid="_x0000_s62474" name="Equation" r:id="rId5" imgW="1612800" imgH="482400" progId="Equation.3">
              <p:embed/>
            </p:oleObj>
          </a:graphicData>
        </a:graphic>
      </p:graphicFrame>
      <p:sp>
        <p:nvSpPr>
          <p:cNvPr id="62475" name="Rectangle 11"/>
          <p:cNvSpPr>
            <a:spLocks noChangeArrowheads="1"/>
          </p:cNvSpPr>
          <p:nvPr/>
        </p:nvSpPr>
        <p:spPr bwMode="auto">
          <a:xfrm>
            <a:off x="2133600" y="3429000"/>
            <a:ext cx="23622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76" name="Object 12"/>
          <p:cNvGraphicFramePr>
            <a:graphicFrameLocks noChangeAspect="1"/>
          </p:cNvGraphicFramePr>
          <p:nvPr/>
        </p:nvGraphicFramePr>
        <p:xfrm>
          <a:off x="2163763" y="3416300"/>
          <a:ext cx="2300287" cy="500063"/>
        </p:xfrm>
        <a:graphic>
          <a:graphicData uri="http://schemas.openxmlformats.org/presentationml/2006/ole">
            <p:oleObj spid="_x0000_s62476" name="Equation" r:id="rId6" imgW="990360" imgH="215640" progId="Equation.3">
              <p:embed/>
            </p:oleObj>
          </a:graphicData>
        </a:graphic>
      </p:graphicFrame>
      <p:sp>
        <p:nvSpPr>
          <p:cNvPr id="62477" name="Rectangle 13"/>
          <p:cNvSpPr>
            <a:spLocks noChangeArrowheads="1"/>
          </p:cNvSpPr>
          <p:nvPr/>
        </p:nvSpPr>
        <p:spPr bwMode="auto">
          <a:xfrm>
            <a:off x="5448300" y="3187700"/>
            <a:ext cx="3022600" cy="15494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78" name="Object 14"/>
          <p:cNvGraphicFramePr>
            <a:graphicFrameLocks noChangeAspect="1"/>
          </p:cNvGraphicFramePr>
          <p:nvPr/>
        </p:nvGraphicFramePr>
        <p:xfrm>
          <a:off x="5522913" y="3211513"/>
          <a:ext cx="2946400" cy="1470025"/>
        </p:xfrm>
        <a:graphic>
          <a:graphicData uri="http://schemas.openxmlformats.org/presentationml/2006/ole">
            <p:oleObj spid="_x0000_s62478" name="Equation" r:id="rId7" imgW="1269720" imgH="634680" progId="Equation.3">
              <p:embed/>
            </p:oleObj>
          </a:graphicData>
        </a:graphic>
      </p:graphicFrame>
      <p:sp>
        <p:nvSpPr>
          <p:cNvPr id="62479" name="Rectangle 15"/>
          <p:cNvSpPr>
            <a:spLocks noChangeArrowheads="1"/>
          </p:cNvSpPr>
          <p:nvPr/>
        </p:nvSpPr>
        <p:spPr bwMode="auto">
          <a:xfrm>
            <a:off x="1663700" y="5130800"/>
            <a:ext cx="37719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80" name="Object 16"/>
          <p:cNvGraphicFramePr>
            <a:graphicFrameLocks noChangeAspect="1"/>
          </p:cNvGraphicFramePr>
          <p:nvPr/>
        </p:nvGraphicFramePr>
        <p:xfrm>
          <a:off x="1684338" y="5118100"/>
          <a:ext cx="3716337" cy="500063"/>
        </p:xfrm>
        <a:graphic>
          <a:graphicData uri="http://schemas.openxmlformats.org/presentationml/2006/ole">
            <p:oleObj spid="_x0000_s62480" name="Equation" r:id="rId8" imgW="1600200" imgH="215640" progId="Equation.3">
              <p:embed/>
            </p:oleObj>
          </a:graphicData>
        </a:graphic>
      </p:graphicFrame>
      <p:sp>
        <p:nvSpPr>
          <p:cNvPr id="62481" name="Rectangle 17"/>
          <p:cNvSpPr>
            <a:spLocks noChangeArrowheads="1"/>
          </p:cNvSpPr>
          <p:nvPr/>
        </p:nvSpPr>
        <p:spPr bwMode="auto">
          <a:xfrm>
            <a:off x="2133600" y="3987800"/>
            <a:ext cx="23622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82" name="Object 18"/>
          <p:cNvGraphicFramePr>
            <a:graphicFrameLocks noChangeAspect="1"/>
          </p:cNvGraphicFramePr>
          <p:nvPr/>
        </p:nvGraphicFramePr>
        <p:xfrm>
          <a:off x="2295525" y="3975100"/>
          <a:ext cx="2035175" cy="500063"/>
        </p:xfrm>
        <a:graphic>
          <a:graphicData uri="http://schemas.openxmlformats.org/presentationml/2006/ole">
            <p:oleObj spid="_x0000_s62482" name="Equation" r:id="rId9" imgW="876240" imgH="215640" progId="Equation.3">
              <p:embed/>
            </p:oleObj>
          </a:graphicData>
        </a:graphic>
      </p:graphicFrame>
      <p:sp>
        <p:nvSpPr>
          <p:cNvPr id="62483" name="Rectangle 19"/>
          <p:cNvSpPr>
            <a:spLocks noChangeArrowheads="1"/>
          </p:cNvSpPr>
          <p:nvPr/>
        </p:nvSpPr>
        <p:spPr bwMode="auto">
          <a:xfrm>
            <a:off x="1663700" y="5727700"/>
            <a:ext cx="37719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84" name="Object 20"/>
          <p:cNvGraphicFramePr>
            <a:graphicFrameLocks noChangeAspect="1"/>
          </p:cNvGraphicFramePr>
          <p:nvPr/>
        </p:nvGraphicFramePr>
        <p:xfrm>
          <a:off x="1801813" y="5715000"/>
          <a:ext cx="3481387" cy="500063"/>
        </p:xfrm>
        <a:graphic>
          <a:graphicData uri="http://schemas.openxmlformats.org/presentationml/2006/ole">
            <p:oleObj spid="_x0000_s62484" name="Equation" r:id="rId10" imgW="1498320" imgH="215640" progId="Equation.3">
              <p:embed/>
            </p:oleObj>
          </a:graphicData>
        </a:graphic>
      </p:graphicFrame>
      <p:sp>
        <p:nvSpPr>
          <p:cNvPr id="62485" name="Rectangle 21"/>
          <p:cNvSpPr>
            <a:spLocks noChangeArrowheads="1"/>
          </p:cNvSpPr>
          <p:nvPr/>
        </p:nvSpPr>
        <p:spPr bwMode="auto">
          <a:xfrm>
            <a:off x="5778500" y="4864100"/>
            <a:ext cx="3022600" cy="15494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86" name="Object 22"/>
          <p:cNvGraphicFramePr>
            <a:graphicFrameLocks noChangeAspect="1"/>
          </p:cNvGraphicFramePr>
          <p:nvPr/>
        </p:nvGraphicFramePr>
        <p:xfrm>
          <a:off x="5911850" y="5064125"/>
          <a:ext cx="2828925" cy="1117600"/>
        </p:xfrm>
        <a:graphic>
          <a:graphicData uri="http://schemas.openxmlformats.org/presentationml/2006/ole">
            <p:oleObj spid="_x0000_s62486" name="Equation" r:id="rId11" imgW="1218960" imgH="482400" progId="Equation.3">
              <p:embed/>
            </p:oleObj>
          </a:graphicData>
        </a:graphic>
      </p:graphicFrame>
      <p:sp>
        <p:nvSpPr>
          <p:cNvPr id="62487" name="Rectangle 23"/>
          <p:cNvSpPr>
            <a:spLocks noChangeArrowheads="1"/>
          </p:cNvSpPr>
          <p:nvPr/>
        </p:nvSpPr>
        <p:spPr bwMode="auto">
          <a:xfrm>
            <a:off x="635000" y="3695700"/>
            <a:ext cx="10160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88" name="Object 24"/>
          <p:cNvGraphicFramePr>
            <a:graphicFrameLocks noChangeAspect="1"/>
          </p:cNvGraphicFramePr>
          <p:nvPr/>
        </p:nvGraphicFramePr>
        <p:xfrm>
          <a:off x="671513" y="3683000"/>
          <a:ext cx="915987" cy="500063"/>
        </p:xfrm>
        <a:graphic>
          <a:graphicData uri="http://schemas.openxmlformats.org/presentationml/2006/ole">
            <p:oleObj spid="_x0000_s62488" name="Equation" r:id="rId12" imgW="393480" imgH="215640" progId="Equation.3">
              <p:embed/>
            </p:oleObj>
          </a:graphicData>
        </a:graphic>
      </p:graphicFrame>
      <p:sp>
        <p:nvSpPr>
          <p:cNvPr id="62489" name="Rectangle 25"/>
          <p:cNvSpPr>
            <a:spLocks noChangeArrowheads="1"/>
          </p:cNvSpPr>
          <p:nvPr/>
        </p:nvSpPr>
        <p:spPr bwMode="auto">
          <a:xfrm>
            <a:off x="241300" y="5422900"/>
            <a:ext cx="12065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2490" name="Object 26"/>
          <p:cNvGraphicFramePr>
            <a:graphicFrameLocks noChangeAspect="1"/>
          </p:cNvGraphicFramePr>
          <p:nvPr/>
        </p:nvGraphicFramePr>
        <p:xfrm>
          <a:off x="254000" y="5481638"/>
          <a:ext cx="1154113" cy="365125"/>
        </p:xfrm>
        <a:graphic>
          <a:graphicData uri="http://schemas.openxmlformats.org/presentationml/2006/ole">
            <p:oleObj spid="_x0000_s62490" name="Equation" r:id="rId13" imgW="927000" imgH="215640" progId="Equation.3">
              <p:embed/>
            </p:oleObj>
          </a:graphicData>
        </a:graphic>
      </p:graphicFrame>
      <p:sp>
        <p:nvSpPr>
          <p:cNvPr id="62491" name="Freeform 27"/>
          <p:cNvSpPr>
            <a:spLocks/>
          </p:cNvSpPr>
          <p:nvPr/>
        </p:nvSpPr>
        <p:spPr bwMode="auto">
          <a:xfrm>
            <a:off x="4013200" y="1701800"/>
            <a:ext cx="1346200" cy="304800"/>
          </a:xfrm>
          <a:custGeom>
            <a:avLst/>
            <a:gdLst/>
            <a:ahLst/>
            <a:cxnLst>
              <a:cxn ang="0">
                <a:pos x="0" y="152"/>
              </a:cxn>
              <a:cxn ang="0">
                <a:pos x="496" y="8"/>
              </a:cxn>
              <a:cxn ang="0">
                <a:pos x="872" y="200"/>
              </a:cxn>
            </a:cxnLst>
            <a:rect l="0" t="0" r="r" b="b"/>
            <a:pathLst>
              <a:path w="872" h="200">
                <a:moveTo>
                  <a:pt x="0" y="152"/>
                </a:moveTo>
                <a:cubicBezTo>
                  <a:pt x="175" y="76"/>
                  <a:pt x="351" y="0"/>
                  <a:pt x="496" y="8"/>
                </a:cubicBezTo>
                <a:cubicBezTo>
                  <a:pt x="641" y="16"/>
                  <a:pt x="756" y="108"/>
                  <a:pt x="872" y="200"/>
                </a:cubicBezTo>
              </a:path>
            </a:pathLst>
          </a:custGeom>
          <a:noFill/>
          <a:ln w="15875" cap="flat" cmpd="sng">
            <a:solidFill>
              <a:schemeClr val="tx1"/>
            </a:solidFill>
            <a:prstDash val="solid"/>
            <a:round/>
            <a:headEnd/>
            <a:tailEnd type="arrow" w="med" len="med"/>
          </a:ln>
          <a:effectLst/>
        </p:spPr>
        <p:txBody>
          <a:bodyPr/>
          <a:lstStyle/>
          <a:p>
            <a:endParaRPr lang="en-US"/>
          </a:p>
        </p:txBody>
      </p:sp>
      <p:sp>
        <p:nvSpPr>
          <p:cNvPr id="62492" name="Line 28"/>
          <p:cNvSpPr>
            <a:spLocks noChangeShapeType="1"/>
          </p:cNvSpPr>
          <p:nvPr/>
        </p:nvSpPr>
        <p:spPr bwMode="auto">
          <a:xfrm>
            <a:off x="4914900" y="2273300"/>
            <a:ext cx="330200" cy="292100"/>
          </a:xfrm>
          <a:prstGeom prst="line">
            <a:avLst/>
          </a:prstGeom>
          <a:noFill/>
          <a:ln w="15875">
            <a:solidFill>
              <a:schemeClr val="tx1"/>
            </a:solidFill>
            <a:round/>
            <a:headEnd/>
            <a:tailEnd type="arrow"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24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9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8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248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247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248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248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47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24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49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247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48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248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48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24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2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1" grpId="0" animBg="1"/>
      <p:bldP spid="62473" grpId="0" animBg="1"/>
      <p:bldP spid="62475" grpId="0" animBg="1"/>
      <p:bldP spid="62477" grpId="0" animBg="1"/>
      <p:bldP spid="62479" grpId="0" animBg="1"/>
      <p:bldP spid="62481" grpId="0" animBg="1"/>
      <p:bldP spid="62483" grpId="0" animBg="1"/>
      <p:bldP spid="62485" grpId="0" animBg="1"/>
      <p:bldP spid="62487" grpId="0" animBg="1"/>
      <p:bldP spid="62489" grpId="0" animBg="1"/>
      <p:bldP spid="62491" grpId="0" animBg="1"/>
      <p:bldP spid="624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349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Solving Systems of Differential Equations…</a:t>
            </a:r>
          </a:p>
        </p:txBody>
      </p:sp>
      <p:sp>
        <p:nvSpPr>
          <p:cNvPr id="6349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3493"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63494"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Jacobian mthod assumes that the answer is in the form of a sum of exponentials, so…</a:t>
            </a:r>
            <a:endParaRPr lang="en-US" sz="2400" b="1">
              <a:solidFill>
                <a:srgbClr val="993300"/>
              </a:solidFill>
              <a:latin typeface="Californian FB" pitchFamily="18" charset="0"/>
            </a:endParaRPr>
          </a:p>
        </p:txBody>
      </p:sp>
      <p:sp>
        <p:nvSpPr>
          <p:cNvPr id="63511" name="Rectangle 23"/>
          <p:cNvSpPr>
            <a:spLocks noChangeArrowheads="1"/>
          </p:cNvSpPr>
          <p:nvPr/>
        </p:nvSpPr>
        <p:spPr bwMode="auto">
          <a:xfrm>
            <a:off x="508000" y="2197100"/>
            <a:ext cx="2527300" cy="15494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3512" name="Object 24"/>
          <p:cNvGraphicFramePr>
            <a:graphicFrameLocks noChangeAspect="1"/>
          </p:cNvGraphicFramePr>
          <p:nvPr/>
        </p:nvGraphicFramePr>
        <p:xfrm>
          <a:off x="549275" y="2244725"/>
          <a:ext cx="2482850" cy="1471613"/>
        </p:xfrm>
        <a:graphic>
          <a:graphicData uri="http://schemas.openxmlformats.org/presentationml/2006/ole">
            <p:oleObj spid="_x0000_s63512" name="Equation" r:id="rId4" imgW="1066680" imgH="634680" progId="Equation.3">
              <p:embed/>
            </p:oleObj>
          </a:graphicData>
        </a:graphic>
      </p:graphicFrame>
      <p:sp>
        <p:nvSpPr>
          <p:cNvPr id="63517" name="Rectangle 29"/>
          <p:cNvSpPr>
            <a:spLocks noChangeArrowheads="1"/>
          </p:cNvSpPr>
          <p:nvPr/>
        </p:nvSpPr>
        <p:spPr bwMode="auto">
          <a:xfrm>
            <a:off x="4318000" y="2349500"/>
            <a:ext cx="3784600" cy="12065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3518" name="Object 30"/>
          <p:cNvGraphicFramePr>
            <a:graphicFrameLocks noChangeAspect="1"/>
          </p:cNvGraphicFramePr>
          <p:nvPr/>
        </p:nvGraphicFramePr>
        <p:xfrm>
          <a:off x="4337050" y="2462213"/>
          <a:ext cx="3695700" cy="1060450"/>
        </p:xfrm>
        <a:graphic>
          <a:graphicData uri="http://schemas.openxmlformats.org/presentationml/2006/ole">
            <p:oleObj spid="_x0000_s63518" name="Equation" r:id="rId5" imgW="1587240" imgH="457200" progId="Equation.3">
              <p:embed/>
            </p:oleObj>
          </a:graphicData>
        </a:graphic>
      </p:graphicFrame>
      <p:sp>
        <p:nvSpPr>
          <p:cNvPr id="63519" name="Rectangle 31"/>
          <p:cNvSpPr>
            <a:spLocks noChangeArrowheads="1"/>
          </p:cNvSpPr>
          <p:nvPr/>
        </p:nvSpPr>
        <p:spPr bwMode="auto">
          <a:xfrm>
            <a:off x="330200" y="4362450"/>
            <a:ext cx="4044950" cy="104775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3520" name="Object 32"/>
          <p:cNvGraphicFramePr>
            <a:graphicFrameLocks noChangeAspect="1"/>
          </p:cNvGraphicFramePr>
          <p:nvPr/>
        </p:nvGraphicFramePr>
        <p:xfrm>
          <a:off x="325438" y="4391025"/>
          <a:ext cx="4059237" cy="965200"/>
        </p:xfrm>
        <a:graphic>
          <a:graphicData uri="http://schemas.openxmlformats.org/presentationml/2006/ole">
            <p:oleObj spid="_x0000_s63520" name="Equation" r:id="rId6" imgW="2057400" imgH="482400" progId="Equation.3">
              <p:embed/>
            </p:oleObj>
          </a:graphicData>
        </a:graphic>
      </p:graphicFrame>
      <p:sp>
        <p:nvSpPr>
          <p:cNvPr id="63521" name="Rectangle 33"/>
          <p:cNvSpPr>
            <a:spLocks noChangeArrowheads="1"/>
          </p:cNvSpPr>
          <p:nvPr/>
        </p:nvSpPr>
        <p:spPr bwMode="auto">
          <a:xfrm>
            <a:off x="4483100" y="4368800"/>
            <a:ext cx="4330700" cy="10414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3522" name="Object 34"/>
          <p:cNvGraphicFramePr>
            <a:graphicFrameLocks noChangeAspect="1"/>
          </p:cNvGraphicFramePr>
          <p:nvPr/>
        </p:nvGraphicFramePr>
        <p:xfrm>
          <a:off x="4603750" y="4578350"/>
          <a:ext cx="3933825" cy="546100"/>
        </p:xfrm>
        <a:graphic>
          <a:graphicData uri="http://schemas.openxmlformats.org/presentationml/2006/ole">
            <p:oleObj spid="_x0000_s63522" name="Equation" r:id="rId7" imgW="1828800" imgH="253800" progId="Equation.3">
              <p:embed/>
            </p:oleObj>
          </a:graphicData>
        </a:graphic>
      </p:graphicFrame>
      <p:graphicFrame>
        <p:nvGraphicFramePr>
          <p:cNvPr id="63523" name="Object 35">
            <a:hlinkClick r:id="" action="ppaction://ole?verb=0"/>
          </p:cNvPr>
          <p:cNvGraphicFramePr>
            <a:graphicFrameLocks noChangeAspect="1"/>
          </p:cNvGraphicFramePr>
          <p:nvPr/>
        </p:nvGraphicFramePr>
        <p:xfrm>
          <a:off x="1168400" y="5688013"/>
          <a:ext cx="2054225" cy="523875"/>
        </p:xfrm>
        <a:graphic>
          <a:graphicData uri="http://schemas.openxmlformats.org/presentationml/2006/ole">
            <p:oleObj spid="_x0000_s63523" name="Package" r:id="rId8" imgW="1905120" imgH="485640" progId="Package">
              <p:embed/>
            </p:oleObj>
          </a:graphicData>
        </a:graphic>
      </p:graphicFrame>
      <p:graphicFrame>
        <p:nvGraphicFramePr>
          <p:cNvPr id="63524" name="Object 36">
            <a:hlinkClick r:id="" action="ppaction://ole?verb=0"/>
          </p:cNvPr>
          <p:cNvGraphicFramePr>
            <a:graphicFrameLocks noChangeAspect="1"/>
          </p:cNvGraphicFramePr>
          <p:nvPr/>
        </p:nvGraphicFramePr>
        <p:xfrm>
          <a:off x="5365750" y="5637213"/>
          <a:ext cx="2282825" cy="549275"/>
        </p:xfrm>
        <a:graphic>
          <a:graphicData uri="http://schemas.openxmlformats.org/presentationml/2006/ole">
            <p:oleObj spid="_x0000_s63524" name="Package" r:id="rId9" imgW="2019240" imgH="4856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5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5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5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35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5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5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5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35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3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1" grpId="0" animBg="1"/>
      <p:bldP spid="63517" grpId="0" animBg="1"/>
      <p:bldP spid="63519" grpId="0" animBg="1"/>
      <p:bldP spid="635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222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Kinetic Protein Folding Experiments…</a:t>
            </a:r>
          </a:p>
        </p:txBody>
      </p:sp>
      <p:sp>
        <p:nvSpPr>
          <p:cNvPr id="5222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2229"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52230"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Simple Unfold/Fold</a:t>
            </a:r>
            <a:endParaRPr lang="en-US" sz="2400" b="1">
              <a:solidFill>
                <a:srgbClr val="993300"/>
              </a:solidFill>
              <a:latin typeface="Californian FB" pitchFamily="18" charset="0"/>
            </a:endParaRPr>
          </a:p>
        </p:txBody>
      </p:sp>
      <p:sp>
        <p:nvSpPr>
          <p:cNvPr id="52231" name="Freeform 7"/>
          <p:cNvSpPr>
            <a:spLocks/>
          </p:cNvSpPr>
          <p:nvPr/>
        </p:nvSpPr>
        <p:spPr bwMode="auto">
          <a:xfrm>
            <a:off x="2022475" y="1878013"/>
            <a:ext cx="1431925" cy="903287"/>
          </a:xfrm>
          <a:custGeom>
            <a:avLst/>
            <a:gdLst/>
            <a:ahLst/>
            <a:cxnLst>
              <a:cxn ang="0">
                <a:pos x="30" y="233"/>
              </a:cxn>
              <a:cxn ang="0">
                <a:pos x="126" y="121"/>
              </a:cxn>
              <a:cxn ang="0">
                <a:pos x="174" y="81"/>
              </a:cxn>
              <a:cxn ang="0">
                <a:pos x="318" y="9"/>
              </a:cxn>
              <a:cxn ang="0">
                <a:pos x="406" y="41"/>
              </a:cxn>
              <a:cxn ang="0">
                <a:pos x="390" y="113"/>
              </a:cxn>
              <a:cxn ang="0">
                <a:pos x="334" y="185"/>
              </a:cxn>
              <a:cxn ang="0">
                <a:pos x="302" y="217"/>
              </a:cxn>
              <a:cxn ang="0">
                <a:pos x="294" y="241"/>
              </a:cxn>
              <a:cxn ang="0">
                <a:pos x="270" y="265"/>
              </a:cxn>
              <a:cxn ang="0">
                <a:pos x="238" y="313"/>
              </a:cxn>
              <a:cxn ang="0">
                <a:pos x="246" y="361"/>
              </a:cxn>
              <a:cxn ang="0">
                <a:pos x="350" y="417"/>
              </a:cxn>
              <a:cxn ang="0">
                <a:pos x="486" y="361"/>
              </a:cxn>
              <a:cxn ang="0">
                <a:pos x="574" y="329"/>
              </a:cxn>
              <a:cxn ang="0">
                <a:pos x="590" y="305"/>
              </a:cxn>
              <a:cxn ang="0">
                <a:pos x="486" y="153"/>
              </a:cxn>
              <a:cxn ang="0">
                <a:pos x="478" y="129"/>
              </a:cxn>
              <a:cxn ang="0">
                <a:pos x="606" y="73"/>
              </a:cxn>
              <a:cxn ang="0">
                <a:pos x="638" y="65"/>
              </a:cxn>
              <a:cxn ang="0">
                <a:pos x="726" y="129"/>
              </a:cxn>
              <a:cxn ang="0">
                <a:pos x="614" y="209"/>
              </a:cxn>
              <a:cxn ang="0">
                <a:pos x="726" y="249"/>
              </a:cxn>
              <a:cxn ang="0">
                <a:pos x="758" y="353"/>
              </a:cxn>
              <a:cxn ang="0">
                <a:pos x="646" y="473"/>
              </a:cxn>
              <a:cxn ang="0">
                <a:pos x="542" y="369"/>
              </a:cxn>
              <a:cxn ang="0">
                <a:pos x="422" y="297"/>
              </a:cxn>
              <a:cxn ang="0">
                <a:pos x="302" y="337"/>
              </a:cxn>
              <a:cxn ang="0">
                <a:pos x="270" y="393"/>
              </a:cxn>
              <a:cxn ang="0">
                <a:pos x="158" y="513"/>
              </a:cxn>
              <a:cxn ang="0">
                <a:pos x="78" y="505"/>
              </a:cxn>
              <a:cxn ang="0">
                <a:pos x="14" y="449"/>
              </a:cxn>
              <a:cxn ang="0">
                <a:pos x="70" y="369"/>
              </a:cxn>
              <a:cxn ang="0">
                <a:pos x="182" y="401"/>
              </a:cxn>
              <a:cxn ang="0">
                <a:pos x="270" y="529"/>
              </a:cxn>
              <a:cxn ang="0">
                <a:pos x="294" y="537"/>
              </a:cxn>
              <a:cxn ang="0">
                <a:pos x="390" y="561"/>
              </a:cxn>
              <a:cxn ang="0">
                <a:pos x="414" y="569"/>
              </a:cxn>
              <a:cxn ang="0">
                <a:pos x="662" y="553"/>
              </a:cxn>
              <a:cxn ang="0">
                <a:pos x="814" y="497"/>
              </a:cxn>
              <a:cxn ang="0">
                <a:pos x="878" y="361"/>
              </a:cxn>
              <a:cxn ang="0">
                <a:pos x="902" y="241"/>
              </a:cxn>
              <a:cxn ang="0">
                <a:pos x="830" y="201"/>
              </a:cxn>
              <a:cxn ang="0">
                <a:pos x="758" y="209"/>
              </a:cxn>
              <a:cxn ang="0">
                <a:pos x="750" y="233"/>
              </a:cxn>
              <a:cxn ang="0">
                <a:pos x="734" y="297"/>
              </a:cxn>
              <a:cxn ang="0">
                <a:pos x="662" y="337"/>
              </a:cxn>
              <a:cxn ang="0">
                <a:pos x="590" y="321"/>
              </a:cxn>
              <a:cxn ang="0">
                <a:pos x="526" y="257"/>
              </a:cxn>
              <a:cxn ang="0">
                <a:pos x="478" y="193"/>
              </a:cxn>
              <a:cxn ang="0">
                <a:pos x="190" y="201"/>
              </a:cxn>
            </a:cxnLst>
            <a:rect l="0" t="0" r="r" b="b"/>
            <a:pathLst>
              <a:path w="902" h="569">
                <a:moveTo>
                  <a:pt x="30" y="233"/>
                </a:moveTo>
                <a:cubicBezTo>
                  <a:pt x="66" y="149"/>
                  <a:pt x="38" y="189"/>
                  <a:pt x="126" y="121"/>
                </a:cubicBezTo>
                <a:cubicBezTo>
                  <a:pt x="191" y="70"/>
                  <a:pt x="114" y="101"/>
                  <a:pt x="174" y="81"/>
                </a:cubicBezTo>
                <a:cubicBezTo>
                  <a:pt x="216" y="49"/>
                  <a:pt x="267" y="19"/>
                  <a:pt x="318" y="9"/>
                </a:cubicBezTo>
                <a:cubicBezTo>
                  <a:pt x="326" y="10"/>
                  <a:pt x="406" y="0"/>
                  <a:pt x="406" y="41"/>
                </a:cubicBezTo>
                <a:cubicBezTo>
                  <a:pt x="406" y="66"/>
                  <a:pt x="401" y="91"/>
                  <a:pt x="390" y="113"/>
                </a:cubicBezTo>
                <a:cubicBezTo>
                  <a:pt x="376" y="140"/>
                  <a:pt x="334" y="185"/>
                  <a:pt x="334" y="185"/>
                </a:cubicBezTo>
                <a:cubicBezTo>
                  <a:pt x="313" y="249"/>
                  <a:pt x="345" y="174"/>
                  <a:pt x="302" y="217"/>
                </a:cubicBezTo>
                <a:cubicBezTo>
                  <a:pt x="296" y="223"/>
                  <a:pt x="299" y="234"/>
                  <a:pt x="294" y="241"/>
                </a:cubicBezTo>
                <a:cubicBezTo>
                  <a:pt x="288" y="250"/>
                  <a:pt x="277" y="256"/>
                  <a:pt x="270" y="265"/>
                </a:cubicBezTo>
                <a:cubicBezTo>
                  <a:pt x="258" y="280"/>
                  <a:pt x="238" y="313"/>
                  <a:pt x="238" y="313"/>
                </a:cubicBezTo>
                <a:cubicBezTo>
                  <a:pt x="241" y="329"/>
                  <a:pt x="239" y="346"/>
                  <a:pt x="246" y="361"/>
                </a:cubicBezTo>
                <a:cubicBezTo>
                  <a:pt x="262" y="398"/>
                  <a:pt x="316" y="409"/>
                  <a:pt x="350" y="417"/>
                </a:cubicBezTo>
                <a:cubicBezTo>
                  <a:pt x="422" y="408"/>
                  <a:pt x="428" y="399"/>
                  <a:pt x="486" y="361"/>
                </a:cubicBezTo>
                <a:cubicBezTo>
                  <a:pt x="510" y="345"/>
                  <a:pt x="548" y="342"/>
                  <a:pt x="574" y="329"/>
                </a:cubicBezTo>
                <a:cubicBezTo>
                  <a:pt x="579" y="321"/>
                  <a:pt x="589" y="315"/>
                  <a:pt x="590" y="305"/>
                </a:cubicBezTo>
                <a:cubicBezTo>
                  <a:pt x="596" y="250"/>
                  <a:pt x="538" y="170"/>
                  <a:pt x="486" y="153"/>
                </a:cubicBezTo>
                <a:cubicBezTo>
                  <a:pt x="483" y="145"/>
                  <a:pt x="472" y="135"/>
                  <a:pt x="478" y="129"/>
                </a:cubicBezTo>
                <a:cubicBezTo>
                  <a:pt x="513" y="89"/>
                  <a:pt x="559" y="85"/>
                  <a:pt x="606" y="73"/>
                </a:cubicBezTo>
                <a:cubicBezTo>
                  <a:pt x="617" y="70"/>
                  <a:pt x="638" y="65"/>
                  <a:pt x="638" y="65"/>
                </a:cubicBezTo>
                <a:cubicBezTo>
                  <a:pt x="707" y="74"/>
                  <a:pt x="711" y="68"/>
                  <a:pt x="726" y="129"/>
                </a:cubicBezTo>
                <a:cubicBezTo>
                  <a:pt x="693" y="162"/>
                  <a:pt x="659" y="194"/>
                  <a:pt x="614" y="209"/>
                </a:cubicBezTo>
                <a:cubicBezTo>
                  <a:pt x="652" y="247"/>
                  <a:pt x="668" y="242"/>
                  <a:pt x="726" y="249"/>
                </a:cubicBezTo>
                <a:cubicBezTo>
                  <a:pt x="772" y="280"/>
                  <a:pt x="771" y="292"/>
                  <a:pt x="758" y="353"/>
                </a:cubicBezTo>
                <a:cubicBezTo>
                  <a:pt x="745" y="413"/>
                  <a:pt x="703" y="454"/>
                  <a:pt x="646" y="473"/>
                </a:cubicBezTo>
                <a:cubicBezTo>
                  <a:pt x="581" y="457"/>
                  <a:pt x="589" y="406"/>
                  <a:pt x="542" y="369"/>
                </a:cubicBezTo>
                <a:cubicBezTo>
                  <a:pt x="503" y="338"/>
                  <a:pt x="462" y="324"/>
                  <a:pt x="422" y="297"/>
                </a:cubicBezTo>
                <a:cubicBezTo>
                  <a:pt x="373" y="303"/>
                  <a:pt x="338" y="301"/>
                  <a:pt x="302" y="337"/>
                </a:cubicBezTo>
                <a:cubicBezTo>
                  <a:pt x="288" y="351"/>
                  <a:pt x="279" y="377"/>
                  <a:pt x="270" y="393"/>
                </a:cubicBezTo>
                <a:cubicBezTo>
                  <a:pt x="239" y="444"/>
                  <a:pt x="216" y="494"/>
                  <a:pt x="158" y="513"/>
                </a:cubicBezTo>
                <a:cubicBezTo>
                  <a:pt x="131" y="510"/>
                  <a:pt x="104" y="511"/>
                  <a:pt x="78" y="505"/>
                </a:cubicBezTo>
                <a:cubicBezTo>
                  <a:pt x="53" y="499"/>
                  <a:pt x="36" y="463"/>
                  <a:pt x="14" y="449"/>
                </a:cubicBezTo>
                <a:cubicBezTo>
                  <a:pt x="0" y="406"/>
                  <a:pt x="31" y="382"/>
                  <a:pt x="70" y="369"/>
                </a:cubicBezTo>
                <a:cubicBezTo>
                  <a:pt x="121" y="375"/>
                  <a:pt x="142" y="374"/>
                  <a:pt x="182" y="401"/>
                </a:cubicBezTo>
                <a:cubicBezTo>
                  <a:pt x="193" y="498"/>
                  <a:pt x="179" y="499"/>
                  <a:pt x="270" y="529"/>
                </a:cubicBezTo>
                <a:cubicBezTo>
                  <a:pt x="278" y="532"/>
                  <a:pt x="286" y="536"/>
                  <a:pt x="294" y="537"/>
                </a:cubicBezTo>
                <a:cubicBezTo>
                  <a:pt x="359" y="548"/>
                  <a:pt x="327" y="540"/>
                  <a:pt x="390" y="561"/>
                </a:cubicBezTo>
                <a:cubicBezTo>
                  <a:pt x="398" y="564"/>
                  <a:pt x="414" y="569"/>
                  <a:pt x="414" y="569"/>
                </a:cubicBezTo>
                <a:cubicBezTo>
                  <a:pt x="512" y="565"/>
                  <a:pt x="576" y="569"/>
                  <a:pt x="662" y="553"/>
                </a:cubicBezTo>
                <a:cubicBezTo>
                  <a:pt x="719" y="543"/>
                  <a:pt x="762" y="514"/>
                  <a:pt x="814" y="497"/>
                </a:cubicBezTo>
                <a:cubicBezTo>
                  <a:pt x="861" y="450"/>
                  <a:pt x="832" y="407"/>
                  <a:pt x="878" y="361"/>
                </a:cubicBezTo>
                <a:cubicBezTo>
                  <a:pt x="872" y="310"/>
                  <a:pt x="856" y="272"/>
                  <a:pt x="902" y="241"/>
                </a:cubicBezTo>
                <a:cubicBezTo>
                  <a:pt x="847" y="204"/>
                  <a:pt x="872" y="215"/>
                  <a:pt x="830" y="201"/>
                </a:cubicBezTo>
                <a:cubicBezTo>
                  <a:pt x="806" y="204"/>
                  <a:pt x="780" y="200"/>
                  <a:pt x="758" y="209"/>
                </a:cubicBezTo>
                <a:cubicBezTo>
                  <a:pt x="750" y="212"/>
                  <a:pt x="752" y="225"/>
                  <a:pt x="750" y="233"/>
                </a:cubicBezTo>
                <a:cubicBezTo>
                  <a:pt x="744" y="254"/>
                  <a:pt x="746" y="279"/>
                  <a:pt x="734" y="297"/>
                </a:cubicBezTo>
                <a:cubicBezTo>
                  <a:pt x="718" y="321"/>
                  <a:pt x="687" y="329"/>
                  <a:pt x="662" y="337"/>
                </a:cubicBezTo>
                <a:cubicBezTo>
                  <a:pt x="656" y="336"/>
                  <a:pt x="603" y="330"/>
                  <a:pt x="590" y="321"/>
                </a:cubicBezTo>
                <a:cubicBezTo>
                  <a:pt x="563" y="303"/>
                  <a:pt x="553" y="275"/>
                  <a:pt x="526" y="257"/>
                </a:cubicBezTo>
                <a:cubicBezTo>
                  <a:pt x="516" y="227"/>
                  <a:pt x="496" y="220"/>
                  <a:pt x="478" y="193"/>
                </a:cubicBezTo>
                <a:cubicBezTo>
                  <a:pt x="324" y="207"/>
                  <a:pt x="419" y="201"/>
                  <a:pt x="190" y="201"/>
                </a:cubicBezTo>
              </a:path>
            </a:pathLst>
          </a:custGeom>
          <a:noFill/>
          <a:ln w="38100" cap="flat" cmpd="sng">
            <a:solidFill>
              <a:srgbClr val="FF0000"/>
            </a:solidFill>
            <a:prstDash val="solid"/>
            <a:round/>
            <a:headEnd/>
            <a:tailEnd/>
          </a:ln>
          <a:effectLst/>
        </p:spPr>
        <p:txBody>
          <a:bodyPr/>
          <a:lstStyle/>
          <a:p>
            <a:endParaRPr lang="en-US"/>
          </a:p>
        </p:txBody>
      </p:sp>
      <p:sp>
        <p:nvSpPr>
          <p:cNvPr id="52232" name="Line 8"/>
          <p:cNvSpPr>
            <a:spLocks noChangeShapeType="1"/>
          </p:cNvSpPr>
          <p:nvPr/>
        </p:nvSpPr>
        <p:spPr bwMode="auto">
          <a:xfrm>
            <a:off x="3848100" y="2286000"/>
            <a:ext cx="1701800" cy="0"/>
          </a:xfrm>
          <a:prstGeom prst="line">
            <a:avLst/>
          </a:prstGeom>
          <a:noFill/>
          <a:ln w="15875">
            <a:solidFill>
              <a:schemeClr val="tx1"/>
            </a:solidFill>
            <a:round/>
            <a:headEnd/>
            <a:tailEnd type="triangle" w="med" len="med"/>
          </a:ln>
          <a:effectLst/>
        </p:spPr>
        <p:txBody>
          <a:bodyPr/>
          <a:lstStyle/>
          <a:p>
            <a:endParaRPr lang="en-US"/>
          </a:p>
        </p:txBody>
      </p:sp>
      <p:sp>
        <p:nvSpPr>
          <p:cNvPr id="52233" name="Freeform 9"/>
          <p:cNvSpPr>
            <a:spLocks/>
          </p:cNvSpPr>
          <p:nvPr/>
        </p:nvSpPr>
        <p:spPr bwMode="auto">
          <a:xfrm>
            <a:off x="5846763" y="1974850"/>
            <a:ext cx="758825" cy="704850"/>
          </a:xfrm>
          <a:custGeom>
            <a:avLst/>
            <a:gdLst/>
            <a:ahLst/>
            <a:cxnLst>
              <a:cxn ang="0">
                <a:pos x="21" y="148"/>
              </a:cxn>
              <a:cxn ang="0">
                <a:pos x="37" y="212"/>
              </a:cxn>
              <a:cxn ang="0">
                <a:pos x="69" y="252"/>
              </a:cxn>
              <a:cxn ang="0">
                <a:pos x="117" y="284"/>
              </a:cxn>
              <a:cxn ang="0">
                <a:pos x="77" y="404"/>
              </a:cxn>
              <a:cxn ang="0">
                <a:pos x="253" y="124"/>
              </a:cxn>
              <a:cxn ang="0">
                <a:pos x="301" y="156"/>
              </a:cxn>
              <a:cxn ang="0">
                <a:pos x="229" y="268"/>
              </a:cxn>
              <a:cxn ang="0">
                <a:pos x="333" y="212"/>
              </a:cxn>
              <a:cxn ang="0">
                <a:pos x="277" y="300"/>
              </a:cxn>
              <a:cxn ang="0">
                <a:pos x="309" y="348"/>
              </a:cxn>
              <a:cxn ang="0">
                <a:pos x="421" y="276"/>
              </a:cxn>
              <a:cxn ang="0">
                <a:pos x="365" y="332"/>
              </a:cxn>
              <a:cxn ang="0">
                <a:pos x="397" y="436"/>
              </a:cxn>
              <a:cxn ang="0">
                <a:pos x="445" y="404"/>
              </a:cxn>
              <a:cxn ang="0">
                <a:pos x="429" y="196"/>
              </a:cxn>
              <a:cxn ang="0">
                <a:pos x="389" y="156"/>
              </a:cxn>
              <a:cxn ang="0">
                <a:pos x="365" y="108"/>
              </a:cxn>
              <a:cxn ang="0">
                <a:pos x="205" y="52"/>
              </a:cxn>
              <a:cxn ang="0">
                <a:pos x="245" y="36"/>
              </a:cxn>
              <a:cxn ang="0">
                <a:pos x="309" y="76"/>
              </a:cxn>
              <a:cxn ang="0">
                <a:pos x="349" y="84"/>
              </a:cxn>
              <a:cxn ang="0">
                <a:pos x="405" y="156"/>
              </a:cxn>
              <a:cxn ang="0">
                <a:pos x="373" y="148"/>
              </a:cxn>
              <a:cxn ang="0">
                <a:pos x="413" y="236"/>
              </a:cxn>
              <a:cxn ang="0">
                <a:pos x="421" y="196"/>
              </a:cxn>
              <a:cxn ang="0">
                <a:pos x="437" y="348"/>
              </a:cxn>
              <a:cxn ang="0">
                <a:pos x="341" y="300"/>
              </a:cxn>
              <a:cxn ang="0">
                <a:pos x="301" y="228"/>
              </a:cxn>
              <a:cxn ang="0">
                <a:pos x="261" y="260"/>
              </a:cxn>
              <a:cxn ang="0">
                <a:pos x="245" y="156"/>
              </a:cxn>
              <a:cxn ang="0">
                <a:pos x="181" y="100"/>
              </a:cxn>
              <a:cxn ang="0">
                <a:pos x="93" y="108"/>
              </a:cxn>
            </a:cxnLst>
            <a:rect l="0" t="0" r="r" b="b"/>
            <a:pathLst>
              <a:path w="478" h="444">
                <a:moveTo>
                  <a:pt x="93" y="108"/>
                </a:moveTo>
                <a:cubicBezTo>
                  <a:pt x="52" y="116"/>
                  <a:pt x="34" y="108"/>
                  <a:pt x="21" y="148"/>
                </a:cubicBezTo>
                <a:cubicBezTo>
                  <a:pt x="29" y="153"/>
                  <a:pt x="43" y="155"/>
                  <a:pt x="45" y="164"/>
                </a:cubicBezTo>
                <a:cubicBezTo>
                  <a:pt x="54" y="210"/>
                  <a:pt x="0" y="165"/>
                  <a:pt x="37" y="212"/>
                </a:cubicBezTo>
                <a:cubicBezTo>
                  <a:pt x="43" y="220"/>
                  <a:pt x="53" y="223"/>
                  <a:pt x="61" y="228"/>
                </a:cubicBezTo>
                <a:cubicBezTo>
                  <a:pt x="175" y="214"/>
                  <a:pt x="108" y="213"/>
                  <a:pt x="69" y="252"/>
                </a:cubicBezTo>
                <a:cubicBezTo>
                  <a:pt x="56" y="291"/>
                  <a:pt x="47" y="317"/>
                  <a:pt x="93" y="332"/>
                </a:cubicBezTo>
                <a:cubicBezTo>
                  <a:pt x="149" y="295"/>
                  <a:pt x="157" y="311"/>
                  <a:pt x="117" y="284"/>
                </a:cubicBezTo>
                <a:cubicBezTo>
                  <a:pt x="93" y="308"/>
                  <a:pt x="80" y="324"/>
                  <a:pt x="69" y="356"/>
                </a:cubicBezTo>
                <a:cubicBezTo>
                  <a:pt x="72" y="372"/>
                  <a:pt x="62" y="397"/>
                  <a:pt x="77" y="404"/>
                </a:cubicBezTo>
                <a:cubicBezTo>
                  <a:pt x="151" y="438"/>
                  <a:pt x="153" y="408"/>
                  <a:pt x="165" y="372"/>
                </a:cubicBezTo>
                <a:cubicBezTo>
                  <a:pt x="171" y="250"/>
                  <a:pt x="133" y="164"/>
                  <a:pt x="253" y="124"/>
                </a:cubicBezTo>
                <a:cubicBezTo>
                  <a:pt x="274" y="127"/>
                  <a:pt x="299" y="120"/>
                  <a:pt x="317" y="132"/>
                </a:cubicBezTo>
                <a:cubicBezTo>
                  <a:pt x="325" y="137"/>
                  <a:pt x="308" y="149"/>
                  <a:pt x="301" y="156"/>
                </a:cubicBezTo>
                <a:cubicBezTo>
                  <a:pt x="281" y="176"/>
                  <a:pt x="253" y="196"/>
                  <a:pt x="229" y="212"/>
                </a:cubicBezTo>
                <a:cubicBezTo>
                  <a:pt x="209" y="243"/>
                  <a:pt x="185" y="253"/>
                  <a:pt x="229" y="268"/>
                </a:cubicBezTo>
                <a:cubicBezTo>
                  <a:pt x="242" y="265"/>
                  <a:pt x="256" y="265"/>
                  <a:pt x="269" y="260"/>
                </a:cubicBezTo>
                <a:cubicBezTo>
                  <a:pt x="303" y="247"/>
                  <a:pt x="295" y="225"/>
                  <a:pt x="333" y="212"/>
                </a:cubicBezTo>
                <a:cubicBezTo>
                  <a:pt x="336" y="220"/>
                  <a:pt x="344" y="228"/>
                  <a:pt x="341" y="236"/>
                </a:cubicBezTo>
                <a:cubicBezTo>
                  <a:pt x="337" y="249"/>
                  <a:pt x="289" y="292"/>
                  <a:pt x="277" y="300"/>
                </a:cubicBezTo>
                <a:cubicBezTo>
                  <a:pt x="273" y="313"/>
                  <a:pt x="257" y="344"/>
                  <a:pt x="277" y="356"/>
                </a:cubicBezTo>
                <a:cubicBezTo>
                  <a:pt x="286" y="362"/>
                  <a:pt x="298" y="351"/>
                  <a:pt x="309" y="348"/>
                </a:cubicBezTo>
                <a:cubicBezTo>
                  <a:pt x="334" y="323"/>
                  <a:pt x="336" y="303"/>
                  <a:pt x="365" y="284"/>
                </a:cubicBezTo>
                <a:cubicBezTo>
                  <a:pt x="388" y="249"/>
                  <a:pt x="394" y="236"/>
                  <a:pt x="421" y="276"/>
                </a:cubicBezTo>
                <a:cubicBezTo>
                  <a:pt x="418" y="284"/>
                  <a:pt x="419" y="294"/>
                  <a:pt x="413" y="300"/>
                </a:cubicBezTo>
                <a:cubicBezTo>
                  <a:pt x="399" y="314"/>
                  <a:pt x="365" y="332"/>
                  <a:pt x="365" y="332"/>
                </a:cubicBezTo>
                <a:cubicBezTo>
                  <a:pt x="321" y="398"/>
                  <a:pt x="331" y="361"/>
                  <a:pt x="341" y="444"/>
                </a:cubicBezTo>
                <a:cubicBezTo>
                  <a:pt x="360" y="441"/>
                  <a:pt x="379" y="443"/>
                  <a:pt x="397" y="436"/>
                </a:cubicBezTo>
                <a:cubicBezTo>
                  <a:pt x="408" y="432"/>
                  <a:pt x="412" y="418"/>
                  <a:pt x="421" y="412"/>
                </a:cubicBezTo>
                <a:cubicBezTo>
                  <a:pt x="428" y="407"/>
                  <a:pt x="437" y="407"/>
                  <a:pt x="445" y="404"/>
                </a:cubicBezTo>
                <a:cubicBezTo>
                  <a:pt x="466" y="341"/>
                  <a:pt x="458" y="373"/>
                  <a:pt x="469" y="308"/>
                </a:cubicBezTo>
                <a:cubicBezTo>
                  <a:pt x="464" y="258"/>
                  <a:pt x="478" y="212"/>
                  <a:pt x="429" y="196"/>
                </a:cubicBezTo>
                <a:cubicBezTo>
                  <a:pt x="424" y="188"/>
                  <a:pt x="420" y="179"/>
                  <a:pt x="413" y="172"/>
                </a:cubicBezTo>
                <a:cubicBezTo>
                  <a:pt x="406" y="165"/>
                  <a:pt x="395" y="164"/>
                  <a:pt x="389" y="156"/>
                </a:cubicBezTo>
                <a:cubicBezTo>
                  <a:pt x="384" y="149"/>
                  <a:pt x="385" y="140"/>
                  <a:pt x="381" y="132"/>
                </a:cubicBezTo>
                <a:cubicBezTo>
                  <a:pt x="377" y="123"/>
                  <a:pt x="371" y="115"/>
                  <a:pt x="365" y="108"/>
                </a:cubicBezTo>
                <a:cubicBezTo>
                  <a:pt x="326" y="64"/>
                  <a:pt x="278" y="23"/>
                  <a:pt x="221" y="4"/>
                </a:cubicBezTo>
                <a:cubicBezTo>
                  <a:pt x="179" y="14"/>
                  <a:pt x="160" y="22"/>
                  <a:pt x="205" y="52"/>
                </a:cubicBezTo>
                <a:cubicBezTo>
                  <a:pt x="258" y="45"/>
                  <a:pt x="281" y="53"/>
                  <a:pt x="309" y="12"/>
                </a:cubicBezTo>
                <a:cubicBezTo>
                  <a:pt x="274" y="0"/>
                  <a:pt x="265" y="5"/>
                  <a:pt x="245" y="36"/>
                </a:cubicBezTo>
                <a:cubicBezTo>
                  <a:pt x="248" y="47"/>
                  <a:pt x="242" y="65"/>
                  <a:pt x="253" y="68"/>
                </a:cubicBezTo>
                <a:cubicBezTo>
                  <a:pt x="307" y="83"/>
                  <a:pt x="368" y="37"/>
                  <a:pt x="309" y="76"/>
                </a:cubicBezTo>
                <a:cubicBezTo>
                  <a:pt x="285" y="112"/>
                  <a:pt x="276" y="140"/>
                  <a:pt x="325" y="156"/>
                </a:cubicBezTo>
                <a:cubicBezTo>
                  <a:pt x="360" y="133"/>
                  <a:pt x="359" y="124"/>
                  <a:pt x="349" y="84"/>
                </a:cubicBezTo>
                <a:cubicBezTo>
                  <a:pt x="313" y="108"/>
                  <a:pt x="295" y="146"/>
                  <a:pt x="349" y="164"/>
                </a:cubicBezTo>
                <a:cubicBezTo>
                  <a:pt x="368" y="161"/>
                  <a:pt x="389" y="166"/>
                  <a:pt x="405" y="156"/>
                </a:cubicBezTo>
                <a:cubicBezTo>
                  <a:pt x="412" y="151"/>
                  <a:pt x="405" y="134"/>
                  <a:pt x="397" y="132"/>
                </a:cubicBezTo>
                <a:cubicBezTo>
                  <a:pt x="388" y="130"/>
                  <a:pt x="381" y="143"/>
                  <a:pt x="373" y="148"/>
                </a:cubicBezTo>
                <a:cubicBezTo>
                  <a:pt x="352" y="211"/>
                  <a:pt x="354" y="179"/>
                  <a:pt x="365" y="244"/>
                </a:cubicBezTo>
                <a:cubicBezTo>
                  <a:pt x="381" y="241"/>
                  <a:pt x="398" y="243"/>
                  <a:pt x="413" y="236"/>
                </a:cubicBezTo>
                <a:cubicBezTo>
                  <a:pt x="432" y="228"/>
                  <a:pt x="450" y="193"/>
                  <a:pt x="445" y="188"/>
                </a:cubicBezTo>
                <a:cubicBezTo>
                  <a:pt x="439" y="182"/>
                  <a:pt x="429" y="193"/>
                  <a:pt x="421" y="196"/>
                </a:cubicBezTo>
                <a:cubicBezTo>
                  <a:pt x="398" y="231"/>
                  <a:pt x="377" y="259"/>
                  <a:pt x="429" y="276"/>
                </a:cubicBezTo>
                <a:cubicBezTo>
                  <a:pt x="431" y="283"/>
                  <a:pt x="459" y="333"/>
                  <a:pt x="437" y="348"/>
                </a:cubicBezTo>
                <a:cubicBezTo>
                  <a:pt x="423" y="358"/>
                  <a:pt x="389" y="364"/>
                  <a:pt x="389" y="364"/>
                </a:cubicBezTo>
                <a:cubicBezTo>
                  <a:pt x="370" y="336"/>
                  <a:pt x="370" y="319"/>
                  <a:pt x="341" y="300"/>
                </a:cubicBezTo>
                <a:cubicBezTo>
                  <a:pt x="303" y="313"/>
                  <a:pt x="283" y="319"/>
                  <a:pt x="269" y="276"/>
                </a:cubicBezTo>
                <a:cubicBezTo>
                  <a:pt x="273" y="264"/>
                  <a:pt x="281" y="228"/>
                  <a:pt x="301" y="228"/>
                </a:cubicBezTo>
                <a:cubicBezTo>
                  <a:pt x="311" y="228"/>
                  <a:pt x="293" y="246"/>
                  <a:pt x="285" y="252"/>
                </a:cubicBezTo>
                <a:cubicBezTo>
                  <a:pt x="278" y="257"/>
                  <a:pt x="269" y="257"/>
                  <a:pt x="261" y="260"/>
                </a:cubicBezTo>
                <a:cubicBezTo>
                  <a:pt x="205" y="241"/>
                  <a:pt x="218" y="260"/>
                  <a:pt x="205" y="220"/>
                </a:cubicBezTo>
                <a:cubicBezTo>
                  <a:pt x="224" y="163"/>
                  <a:pt x="207" y="181"/>
                  <a:pt x="245" y="156"/>
                </a:cubicBezTo>
                <a:cubicBezTo>
                  <a:pt x="229" y="204"/>
                  <a:pt x="198" y="186"/>
                  <a:pt x="149" y="180"/>
                </a:cubicBezTo>
                <a:cubicBezTo>
                  <a:pt x="123" y="141"/>
                  <a:pt x="138" y="114"/>
                  <a:pt x="181" y="100"/>
                </a:cubicBezTo>
                <a:cubicBezTo>
                  <a:pt x="166" y="144"/>
                  <a:pt x="144" y="131"/>
                  <a:pt x="101" y="124"/>
                </a:cubicBezTo>
                <a:cubicBezTo>
                  <a:pt x="83" y="97"/>
                  <a:pt x="78" y="93"/>
                  <a:pt x="93" y="108"/>
                </a:cubicBezTo>
                <a:close/>
              </a:path>
            </a:pathLst>
          </a:custGeom>
          <a:noFill/>
          <a:ln w="38100" cap="flat" cmpd="sng">
            <a:solidFill>
              <a:srgbClr val="FF0000"/>
            </a:solidFill>
            <a:prstDash val="solid"/>
            <a:round/>
            <a:headEnd/>
            <a:tailEnd/>
          </a:ln>
          <a:effectLst/>
        </p:spPr>
        <p:txBody>
          <a:bodyPr/>
          <a:lstStyle/>
          <a:p>
            <a:endParaRPr lang="en-US"/>
          </a:p>
        </p:txBody>
      </p:sp>
      <p:sp>
        <p:nvSpPr>
          <p:cNvPr id="52234" name="Text Box 10"/>
          <p:cNvSpPr txBox="1">
            <a:spLocks noChangeArrowheads="1"/>
          </p:cNvSpPr>
          <p:nvPr/>
        </p:nvSpPr>
        <p:spPr bwMode="auto">
          <a:xfrm>
            <a:off x="1836738" y="2774950"/>
            <a:ext cx="20526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Denaturant</a:t>
            </a:r>
            <a:endParaRPr lang="en-US" sz="2400" b="1">
              <a:solidFill>
                <a:srgbClr val="993300"/>
              </a:solidFill>
              <a:latin typeface="Californian FB" pitchFamily="18" charset="0"/>
            </a:endParaRPr>
          </a:p>
        </p:txBody>
      </p:sp>
      <p:sp>
        <p:nvSpPr>
          <p:cNvPr id="52235" name="Text Box 11"/>
          <p:cNvSpPr txBox="1">
            <a:spLocks noChangeArrowheads="1"/>
          </p:cNvSpPr>
          <p:nvPr/>
        </p:nvSpPr>
        <p:spPr bwMode="auto">
          <a:xfrm>
            <a:off x="3856038" y="1822450"/>
            <a:ext cx="1836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rapid dilute</a:t>
            </a:r>
            <a:endParaRPr lang="en-US" sz="2400" b="1">
              <a:solidFill>
                <a:srgbClr val="993300"/>
              </a:solidFill>
              <a:latin typeface="Californian FB" pitchFamily="18" charset="0"/>
            </a:endParaRPr>
          </a:p>
        </p:txBody>
      </p:sp>
      <p:sp>
        <p:nvSpPr>
          <p:cNvPr id="52236" name="Text Box 12"/>
          <p:cNvSpPr txBox="1">
            <a:spLocks noChangeArrowheads="1"/>
          </p:cNvSpPr>
          <p:nvPr/>
        </p:nvSpPr>
        <p:spPr bwMode="auto">
          <a:xfrm>
            <a:off x="5773738" y="2736850"/>
            <a:ext cx="12271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Folded</a:t>
            </a:r>
            <a:endParaRPr lang="en-US" sz="2400" b="1">
              <a:solidFill>
                <a:srgbClr val="993300"/>
              </a:solidFill>
              <a:latin typeface="Californian FB" pitchFamily="18" charset="0"/>
            </a:endParaRPr>
          </a:p>
        </p:txBody>
      </p:sp>
      <p:pic>
        <p:nvPicPr>
          <p:cNvPr id="52237" name="Picture 13" descr="BD14791_"/>
          <p:cNvPicPr>
            <a:picLocks noChangeAspect="1" noChangeArrowheads="1"/>
          </p:cNvPicPr>
          <p:nvPr/>
        </p:nvPicPr>
        <p:blipFill>
          <a:blip r:embed="rId2" cstate="print"/>
          <a:srcRect/>
          <a:stretch>
            <a:fillRect/>
          </a:stretch>
        </p:blipFill>
        <p:spPr bwMode="auto">
          <a:xfrm>
            <a:off x="233363" y="3908425"/>
            <a:ext cx="142875" cy="142875"/>
          </a:xfrm>
          <a:prstGeom prst="rect">
            <a:avLst/>
          </a:prstGeom>
          <a:noFill/>
        </p:spPr>
      </p:pic>
      <p:sp>
        <p:nvSpPr>
          <p:cNvPr id="52238" name="Text Box 14"/>
          <p:cNvSpPr txBox="1">
            <a:spLocks noChangeArrowheads="1"/>
          </p:cNvSpPr>
          <p:nvPr/>
        </p:nvSpPr>
        <p:spPr bwMode="auto">
          <a:xfrm>
            <a:off x="401638" y="37528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Refold or Double Jump Experiment</a:t>
            </a:r>
            <a:endParaRPr lang="en-US" sz="2400" b="1">
              <a:solidFill>
                <a:srgbClr val="993300"/>
              </a:solidFill>
              <a:latin typeface="Californian FB" pitchFamily="18" charset="0"/>
            </a:endParaRPr>
          </a:p>
        </p:txBody>
      </p:sp>
      <p:sp>
        <p:nvSpPr>
          <p:cNvPr id="52239" name="Freeform 15"/>
          <p:cNvSpPr>
            <a:spLocks/>
          </p:cNvSpPr>
          <p:nvPr/>
        </p:nvSpPr>
        <p:spPr bwMode="auto">
          <a:xfrm>
            <a:off x="995363" y="4870450"/>
            <a:ext cx="758825" cy="704850"/>
          </a:xfrm>
          <a:custGeom>
            <a:avLst/>
            <a:gdLst/>
            <a:ahLst/>
            <a:cxnLst>
              <a:cxn ang="0">
                <a:pos x="21" y="148"/>
              </a:cxn>
              <a:cxn ang="0">
                <a:pos x="37" y="212"/>
              </a:cxn>
              <a:cxn ang="0">
                <a:pos x="69" y="252"/>
              </a:cxn>
              <a:cxn ang="0">
                <a:pos x="117" y="284"/>
              </a:cxn>
              <a:cxn ang="0">
                <a:pos x="77" y="404"/>
              </a:cxn>
              <a:cxn ang="0">
                <a:pos x="253" y="124"/>
              </a:cxn>
              <a:cxn ang="0">
                <a:pos x="301" y="156"/>
              </a:cxn>
              <a:cxn ang="0">
                <a:pos x="229" y="268"/>
              </a:cxn>
              <a:cxn ang="0">
                <a:pos x="333" y="212"/>
              </a:cxn>
              <a:cxn ang="0">
                <a:pos x="277" y="300"/>
              </a:cxn>
              <a:cxn ang="0">
                <a:pos x="309" y="348"/>
              </a:cxn>
              <a:cxn ang="0">
                <a:pos x="421" y="276"/>
              </a:cxn>
              <a:cxn ang="0">
                <a:pos x="365" y="332"/>
              </a:cxn>
              <a:cxn ang="0">
                <a:pos x="397" y="436"/>
              </a:cxn>
              <a:cxn ang="0">
                <a:pos x="445" y="404"/>
              </a:cxn>
              <a:cxn ang="0">
                <a:pos x="429" y="196"/>
              </a:cxn>
              <a:cxn ang="0">
                <a:pos x="389" y="156"/>
              </a:cxn>
              <a:cxn ang="0">
                <a:pos x="365" y="108"/>
              </a:cxn>
              <a:cxn ang="0">
                <a:pos x="205" y="52"/>
              </a:cxn>
              <a:cxn ang="0">
                <a:pos x="245" y="36"/>
              </a:cxn>
              <a:cxn ang="0">
                <a:pos x="309" y="76"/>
              </a:cxn>
              <a:cxn ang="0">
                <a:pos x="349" y="84"/>
              </a:cxn>
              <a:cxn ang="0">
                <a:pos x="405" y="156"/>
              </a:cxn>
              <a:cxn ang="0">
                <a:pos x="373" y="148"/>
              </a:cxn>
              <a:cxn ang="0">
                <a:pos x="413" y="236"/>
              </a:cxn>
              <a:cxn ang="0">
                <a:pos x="421" y="196"/>
              </a:cxn>
              <a:cxn ang="0">
                <a:pos x="437" y="348"/>
              </a:cxn>
              <a:cxn ang="0">
                <a:pos x="341" y="300"/>
              </a:cxn>
              <a:cxn ang="0">
                <a:pos x="301" y="228"/>
              </a:cxn>
              <a:cxn ang="0">
                <a:pos x="261" y="260"/>
              </a:cxn>
              <a:cxn ang="0">
                <a:pos x="245" y="156"/>
              </a:cxn>
              <a:cxn ang="0">
                <a:pos x="181" y="100"/>
              </a:cxn>
              <a:cxn ang="0">
                <a:pos x="93" y="108"/>
              </a:cxn>
            </a:cxnLst>
            <a:rect l="0" t="0" r="r" b="b"/>
            <a:pathLst>
              <a:path w="478" h="444">
                <a:moveTo>
                  <a:pt x="93" y="108"/>
                </a:moveTo>
                <a:cubicBezTo>
                  <a:pt x="52" y="116"/>
                  <a:pt x="34" y="108"/>
                  <a:pt x="21" y="148"/>
                </a:cubicBezTo>
                <a:cubicBezTo>
                  <a:pt x="29" y="153"/>
                  <a:pt x="43" y="155"/>
                  <a:pt x="45" y="164"/>
                </a:cubicBezTo>
                <a:cubicBezTo>
                  <a:pt x="54" y="210"/>
                  <a:pt x="0" y="165"/>
                  <a:pt x="37" y="212"/>
                </a:cubicBezTo>
                <a:cubicBezTo>
                  <a:pt x="43" y="220"/>
                  <a:pt x="53" y="223"/>
                  <a:pt x="61" y="228"/>
                </a:cubicBezTo>
                <a:cubicBezTo>
                  <a:pt x="175" y="214"/>
                  <a:pt x="108" y="213"/>
                  <a:pt x="69" y="252"/>
                </a:cubicBezTo>
                <a:cubicBezTo>
                  <a:pt x="56" y="291"/>
                  <a:pt x="47" y="317"/>
                  <a:pt x="93" y="332"/>
                </a:cubicBezTo>
                <a:cubicBezTo>
                  <a:pt x="149" y="295"/>
                  <a:pt x="157" y="311"/>
                  <a:pt x="117" y="284"/>
                </a:cubicBezTo>
                <a:cubicBezTo>
                  <a:pt x="93" y="308"/>
                  <a:pt x="80" y="324"/>
                  <a:pt x="69" y="356"/>
                </a:cubicBezTo>
                <a:cubicBezTo>
                  <a:pt x="72" y="372"/>
                  <a:pt x="62" y="397"/>
                  <a:pt x="77" y="404"/>
                </a:cubicBezTo>
                <a:cubicBezTo>
                  <a:pt x="151" y="438"/>
                  <a:pt x="153" y="408"/>
                  <a:pt x="165" y="372"/>
                </a:cubicBezTo>
                <a:cubicBezTo>
                  <a:pt x="171" y="250"/>
                  <a:pt x="133" y="164"/>
                  <a:pt x="253" y="124"/>
                </a:cubicBezTo>
                <a:cubicBezTo>
                  <a:pt x="274" y="127"/>
                  <a:pt x="299" y="120"/>
                  <a:pt x="317" y="132"/>
                </a:cubicBezTo>
                <a:cubicBezTo>
                  <a:pt x="325" y="137"/>
                  <a:pt x="308" y="149"/>
                  <a:pt x="301" y="156"/>
                </a:cubicBezTo>
                <a:cubicBezTo>
                  <a:pt x="281" y="176"/>
                  <a:pt x="253" y="196"/>
                  <a:pt x="229" y="212"/>
                </a:cubicBezTo>
                <a:cubicBezTo>
                  <a:pt x="209" y="243"/>
                  <a:pt x="185" y="253"/>
                  <a:pt x="229" y="268"/>
                </a:cubicBezTo>
                <a:cubicBezTo>
                  <a:pt x="242" y="265"/>
                  <a:pt x="256" y="265"/>
                  <a:pt x="269" y="260"/>
                </a:cubicBezTo>
                <a:cubicBezTo>
                  <a:pt x="303" y="247"/>
                  <a:pt x="295" y="225"/>
                  <a:pt x="333" y="212"/>
                </a:cubicBezTo>
                <a:cubicBezTo>
                  <a:pt x="336" y="220"/>
                  <a:pt x="344" y="228"/>
                  <a:pt x="341" y="236"/>
                </a:cubicBezTo>
                <a:cubicBezTo>
                  <a:pt x="337" y="249"/>
                  <a:pt x="289" y="292"/>
                  <a:pt x="277" y="300"/>
                </a:cubicBezTo>
                <a:cubicBezTo>
                  <a:pt x="273" y="313"/>
                  <a:pt x="257" y="344"/>
                  <a:pt x="277" y="356"/>
                </a:cubicBezTo>
                <a:cubicBezTo>
                  <a:pt x="286" y="362"/>
                  <a:pt x="298" y="351"/>
                  <a:pt x="309" y="348"/>
                </a:cubicBezTo>
                <a:cubicBezTo>
                  <a:pt x="334" y="323"/>
                  <a:pt x="336" y="303"/>
                  <a:pt x="365" y="284"/>
                </a:cubicBezTo>
                <a:cubicBezTo>
                  <a:pt x="388" y="249"/>
                  <a:pt x="394" y="236"/>
                  <a:pt x="421" y="276"/>
                </a:cubicBezTo>
                <a:cubicBezTo>
                  <a:pt x="418" y="284"/>
                  <a:pt x="419" y="294"/>
                  <a:pt x="413" y="300"/>
                </a:cubicBezTo>
                <a:cubicBezTo>
                  <a:pt x="399" y="314"/>
                  <a:pt x="365" y="332"/>
                  <a:pt x="365" y="332"/>
                </a:cubicBezTo>
                <a:cubicBezTo>
                  <a:pt x="321" y="398"/>
                  <a:pt x="331" y="361"/>
                  <a:pt x="341" y="444"/>
                </a:cubicBezTo>
                <a:cubicBezTo>
                  <a:pt x="360" y="441"/>
                  <a:pt x="379" y="443"/>
                  <a:pt x="397" y="436"/>
                </a:cubicBezTo>
                <a:cubicBezTo>
                  <a:pt x="408" y="432"/>
                  <a:pt x="412" y="418"/>
                  <a:pt x="421" y="412"/>
                </a:cubicBezTo>
                <a:cubicBezTo>
                  <a:pt x="428" y="407"/>
                  <a:pt x="437" y="407"/>
                  <a:pt x="445" y="404"/>
                </a:cubicBezTo>
                <a:cubicBezTo>
                  <a:pt x="466" y="341"/>
                  <a:pt x="458" y="373"/>
                  <a:pt x="469" y="308"/>
                </a:cubicBezTo>
                <a:cubicBezTo>
                  <a:pt x="464" y="258"/>
                  <a:pt x="478" y="212"/>
                  <a:pt x="429" y="196"/>
                </a:cubicBezTo>
                <a:cubicBezTo>
                  <a:pt x="424" y="188"/>
                  <a:pt x="420" y="179"/>
                  <a:pt x="413" y="172"/>
                </a:cubicBezTo>
                <a:cubicBezTo>
                  <a:pt x="406" y="165"/>
                  <a:pt x="395" y="164"/>
                  <a:pt x="389" y="156"/>
                </a:cubicBezTo>
                <a:cubicBezTo>
                  <a:pt x="384" y="149"/>
                  <a:pt x="385" y="140"/>
                  <a:pt x="381" y="132"/>
                </a:cubicBezTo>
                <a:cubicBezTo>
                  <a:pt x="377" y="123"/>
                  <a:pt x="371" y="115"/>
                  <a:pt x="365" y="108"/>
                </a:cubicBezTo>
                <a:cubicBezTo>
                  <a:pt x="326" y="64"/>
                  <a:pt x="278" y="23"/>
                  <a:pt x="221" y="4"/>
                </a:cubicBezTo>
                <a:cubicBezTo>
                  <a:pt x="179" y="14"/>
                  <a:pt x="160" y="22"/>
                  <a:pt x="205" y="52"/>
                </a:cubicBezTo>
                <a:cubicBezTo>
                  <a:pt x="258" y="45"/>
                  <a:pt x="281" y="53"/>
                  <a:pt x="309" y="12"/>
                </a:cubicBezTo>
                <a:cubicBezTo>
                  <a:pt x="274" y="0"/>
                  <a:pt x="265" y="5"/>
                  <a:pt x="245" y="36"/>
                </a:cubicBezTo>
                <a:cubicBezTo>
                  <a:pt x="248" y="47"/>
                  <a:pt x="242" y="65"/>
                  <a:pt x="253" y="68"/>
                </a:cubicBezTo>
                <a:cubicBezTo>
                  <a:pt x="307" y="83"/>
                  <a:pt x="368" y="37"/>
                  <a:pt x="309" y="76"/>
                </a:cubicBezTo>
                <a:cubicBezTo>
                  <a:pt x="285" y="112"/>
                  <a:pt x="276" y="140"/>
                  <a:pt x="325" y="156"/>
                </a:cubicBezTo>
                <a:cubicBezTo>
                  <a:pt x="360" y="133"/>
                  <a:pt x="359" y="124"/>
                  <a:pt x="349" y="84"/>
                </a:cubicBezTo>
                <a:cubicBezTo>
                  <a:pt x="313" y="108"/>
                  <a:pt x="295" y="146"/>
                  <a:pt x="349" y="164"/>
                </a:cubicBezTo>
                <a:cubicBezTo>
                  <a:pt x="368" y="161"/>
                  <a:pt x="389" y="166"/>
                  <a:pt x="405" y="156"/>
                </a:cubicBezTo>
                <a:cubicBezTo>
                  <a:pt x="412" y="151"/>
                  <a:pt x="405" y="134"/>
                  <a:pt x="397" y="132"/>
                </a:cubicBezTo>
                <a:cubicBezTo>
                  <a:pt x="388" y="130"/>
                  <a:pt x="381" y="143"/>
                  <a:pt x="373" y="148"/>
                </a:cubicBezTo>
                <a:cubicBezTo>
                  <a:pt x="352" y="211"/>
                  <a:pt x="354" y="179"/>
                  <a:pt x="365" y="244"/>
                </a:cubicBezTo>
                <a:cubicBezTo>
                  <a:pt x="381" y="241"/>
                  <a:pt x="398" y="243"/>
                  <a:pt x="413" y="236"/>
                </a:cubicBezTo>
                <a:cubicBezTo>
                  <a:pt x="432" y="228"/>
                  <a:pt x="450" y="193"/>
                  <a:pt x="445" y="188"/>
                </a:cubicBezTo>
                <a:cubicBezTo>
                  <a:pt x="439" y="182"/>
                  <a:pt x="429" y="193"/>
                  <a:pt x="421" y="196"/>
                </a:cubicBezTo>
                <a:cubicBezTo>
                  <a:pt x="398" y="231"/>
                  <a:pt x="377" y="259"/>
                  <a:pt x="429" y="276"/>
                </a:cubicBezTo>
                <a:cubicBezTo>
                  <a:pt x="431" y="283"/>
                  <a:pt x="459" y="333"/>
                  <a:pt x="437" y="348"/>
                </a:cubicBezTo>
                <a:cubicBezTo>
                  <a:pt x="423" y="358"/>
                  <a:pt x="389" y="364"/>
                  <a:pt x="389" y="364"/>
                </a:cubicBezTo>
                <a:cubicBezTo>
                  <a:pt x="370" y="336"/>
                  <a:pt x="370" y="319"/>
                  <a:pt x="341" y="300"/>
                </a:cubicBezTo>
                <a:cubicBezTo>
                  <a:pt x="303" y="313"/>
                  <a:pt x="283" y="319"/>
                  <a:pt x="269" y="276"/>
                </a:cubicBezTo>
                <a:cubicBezTo>
                  <a:pt x="273" y="264"/>
                  <a:pt x="281" y="228"/>
                  <a:pt x="301" y="228"/>
                </a:cubicBezTo>
                <a:cubicBezTo>
                  <a:pt x="311" y="228"/>
                  <a:pt x="293" y="246"/>
                  <a:pt x="285" y="252"/>
                </a:cubicBezTo>
                <a:cubicBezTo>
                  <a:pt x="278" y="257"/>
                  <a:pt x="269" y="257"/>
                  <a:pt x="261" y="260"/>
                </a:cubicBezTo>
                <a:cubicBezTo>
                  <a:pt x="205" y="241"/>
                  <a:pt x="218" y="260"/>
                  <a:pt x="205" y="220"/>
                </a:cubicBezTo>
                <a:cubicBezTo>
                  <a:pt x="224" y="163"/>
                  <a:pt x="207" y="181"/>
                  <a:pt x="245" y="156"/>
                </a:cubicBezTo>
                <a:cubicBezTo>
                  <a:pt x="229" y="204"/>
                  <a:pt x="198" y="186"/>
                  <a:pt x="149" y="180"/>
                </a:cubicBezTo>
                <a:cubicBezTo>
                  <a:pt x="123" y="141"/>
                  <a:pt x="138" y="114"/>
                  <a:pt x="181" y="100"/>
                </a:cubicBezTo>
                <a:cubicBezTo>
                  <a:pt x="166" y="144"/>
                  <a:pt x="144" y="131"/>
                  <a:pt x="101" y="124"/>
                </a:cubicBezTo>
                <a:cubicBezTo>
                  <a:pt x="83" y="97"/>
                  <a:pt x="78" y="93"/>
                  <a:pt x="93" y="108"/>
                </a:cubicBezTo>
                <a:close/>
              </a:path>
            </a:pathLst>
          </a:custGeom>
          <a:noFill/>
          <a:ln w="38100" cap="flat" cmpd="sng">
            <a:solidFill>
              <a:srgbClr val="FF0000"/>
            </a:solidFill>
            <a:prstDash val="solid"/>
            <a:round/>
            <a:headEnd/>
            <a:tailEnd/>
          </a:ln>
          <a:effectLst/>
        </p:spPr>
        <p:txBody>
          <a:bodyPr/>
          <a:lstStyle/>
          <a:p>
            <a:endParaRPr lang="en-US"/>
          </a:p>
        </p:txBody>
      </p:sp>
      <p:sp>
        <p:nvSpPr>
          <p:cNvPr id="52240" name="Line 16"/>
          <p:cNvSpPr>
            <a:spLocks noChangeShapeType="1"/>
          </p:cNvSpPr>
          <p:nvPr/>
        </p:nvSpPr>
        <p:spPr bwMode="auto">
          <a:xfrm>
            <a:off x="1892300" y="5194300"/>
            <a:ext cx="1701800" cy="0"/>
          </a:xfrm>
          <a:prstGeom prst="line">
            <a:avLst/>
          </a:prstGeom>
          <a:noFill/>
          <a:ln w="15875">
            <a:solidFill>
              <a:schemeClr val="tx1"/>
            </a:solidFill>
            <a:round/>
            <a:headEnd/>
            <a:tailEnd type="triangle" w="med" len="med"/>
          </a:ln>
          <a:effectLst/>
        </p:spPr>
        <p:txBody>
          <a:bodyPr/>
          <a:lstStyle/>
          <a:p>
            <a:endParaRPr lang="en-US"/>
          </a:p>
        </p:txBody>
      </p:sp>
      <p:sp>
        <p:nvSpPr>
          <p:cNvPr id="52241" name="Freeform 17"/>
          <p:cNvSpPr>
            <a:spLocks/>
          </p:cNvSpPr>
          <p:nvPr/>
        </p:nvSpPr>
        <p:spPr bwMode="auto">
          <a:xfrm>
            <a:off x="3673475" y="4799013"/>
            <a:ext cx="1431925" cy="903287"/>
          </a:xfrm>
          <a:custGeom>
            <a:avLst/>
            <a:gdLst/>
            <a:ahLst/>
            <a:cxnLst>
              <a:cxn ang="0">
                <a:pos x="30" y="233"/>
              </a:cxn>
              <a:cxn ang="0">
                <a:pos x="126" y="121"/>
              </a:cxn>
              <a:cxn ang="0">
                <a:pos x="174" y="81"/>
              </a:cxn>
              <a:cxn ang="0">
                <a:pos x="318" y="9"/>
              </a:cxn>
              <a:cxn ang="0">
                <a:pos x="406" y="41"/>
              </a:cxn>
              <a:cxn ang="0">
                <a:pos x="390" y="113"/>
              </a:cxn>
              <a:cxn ang="0">
                <a:pos x="334" y="185"/>
              </a:cxn>
              <a:cxn ang="0">
                <a:pos x="302" y="217"/>
              </a:cxn>
              <a:cxn ang="0">
                <a:pos x="294" y="241"/>
              </a:cxn>
              <a:cxn ang="0">
                <a:pos x="270" y="265"/>
              </a:cxn>
              <a:cxn ang="0">
                <a:pos x="238" y="313"/>
              </a:cxn>
              <a:cxn ang="0">
                <a:pos x="246" y="361"/>
              </a:cxn>
              <a:cxn ang="0">
                <a:pos x="350" y="417"/>
              </a:cxn>
              <a:cxn ang="0">
                <a:pos x="486" y="361"/>
              </a:cxn>
              <a:cxn ang="0">
                <a:pos x="574" y="329"/>
              </a:cxn>
              <a:cxn ang="0">
                <a:pos x="590" y="305"/>
              </a:cxn>
              <a:cxn ang="0">
                <a:pos x="486" y="153"/>
              </a:cxn>
              <a:cxn ang="0">
                <a:pos x="478" y="129"/>
              </a:cxn>
              <a:cxn ang="0">
                <a:pos x="606" y="73"/>
              </a:cxn>
              <a:cxn ang="0">
                <a:pos x="638" y="65"/>
              </a:cxn>
              <a:cxn ang="0">
                <a:pos x="726" y="129"/>
              </a:cxn>
              <a:cxn ang="0">
                <a:pos x="614" y="209"/>
              </a:cxn>
              <a:cxn ang="0">
                <a:pos x="726" y="249"/>
              </a:cxn>
              <a:cxn ang="0">
                <a:pos x="758" y="353"/>
              </a:cxn>
              <a:cxn ang="0">
                <a:pos x="646" y="473"/>
              </a:cxn>
              <a:cxn ang="0">
                <a:pos x="542" y="369"/>
              </a:cxn>
              <a:cxn ang="0">
                <a:pos x="422" y="297"/>
              </a:cxn>
              <a:cxn ang="0">
                <a:pos x="302" y="337"/>
              </a:cxn>
              <a:cxn ang="0">
                <a:pos x="270" y="393"/>
              </a:cxn>
              <a:cxn ang="0">
                <a:pos x="158" y="513"/>
              </a:cxn>
              <a:cxn ang="0">
                <a:pos x="78" y="505"/>
              </a:cxn>
              <a:cxn ang="0">
                <a:pos x="14" y="449"/>
              </a:cxn>
              <a:cxn ang="0">
                <a:pos x="70" y="369"/>
              </a:cxn>
              <a:cxn ang="0">
                <a:pos x="182" y="401"/>
              </a:cxn>
              <a:cxn ang="0">
                <a:pos x="270" y="529"/>
              </a:cxn>
              <a:cxn ang="0">
                <a:pos x="294" y="537"/>
              </a:cxn>
              <a:cxn ang="0">
                <a:pos x="390" y="561"/>
              </a:cxn>
              <a:cxn ang="0">
                <a:pos x="414" y="569"/>
              </a:cxn>
              <a:cxn ang="0">
                <a:pos x="662" y="553"/>
              </a:cxn>
              <a:cxn ang="0">
                <a:pos x="814" y="497"/>
              </a:cxn>
              <a:cxn ang="0">
                <a:pos x="878" y="361"/>
              </a:cxn>
              <a:cxn ang="0">
                <a:pos x="902" y="241"/>
              </a:cxn>
              <a:cxn ang="0">
                <a:pos x="830" y="201"/>
              </a:cxn>
              <a:cxn ang="0">
                <a:pos x="758" y="209"/>
              </a:cxn>
              <a:cxn ang="0">
                <a:pos x="750" y="233"/>
              </a:cxn>
              <a:cxn ang="0">
                <a:pos x="734" y="297"/>
              </a:cxn>
              <a:cxn ang="0">
                <a:pos x="662" y="337"/>
              </a:cxn>
              <a:cxn ang="0">
                <a:pos x="590" y="321"/>
              </a:cxn>
              <a:cxn ang="0">
                <a:pos x="526" y="257"/>
              </a:cxn>
              <a:cxn ang="0">
                <a:pos x="478" y="193"/>
              </a:cxn>
              <a:cxn ang="0">
                <a:pos x="190" y="201"/>
              </a:cxn>
            </a:cxnLst>
            <a:rect l="0" t="0" r="r" b="b"/>
            <a:pathLst>
              <a:path w="902" h="569">
                <a:moveTo>
                  <a:pt x="30" y="233"/>
                </a:moveTo>
                <a:cubicBezTo>
                  <a:pt x="66" y="149"/>
                  <a:pt x="38" y="189"/>
                  <a:pt x="126" y="121"/>
                </a:cubicBezTo>
                <a:cubicBezTo>
                  <a:pt x="191" y="70"/>
                  <a:pt x="114" y="101"/>
                  <a:pt x="174" y="81"/>
                </a:cubicBezTo>
                <a:cubicBezTo>
                  <a:pt x="216" y="49"/>
                  <a:pt x="267" y="19"/>
                  <a:pt x="318" y="9"/>
                </a:cubicBezTo>
                <a:cubicBezTo>
                  <a:pt x="326" y="10"/>
                  <a:pt x="406" y="0"/>
                  <a:pt x="406" y="41"/>
                </a:cubicBezTo>
                <a:cubicBezTo>
                  <a:pt x="406" y="66"/>
                  <a:pt x="401" y="91"/>
                  <a:pt x="390" y="113"/>
                </a:cubicBezTo>
                <a:cubicBezTo>
                  <a:pt x="376" y="140"/>
                  <a:pt x="334" y="185"/>
                  <a:pt x="334" y="185"/>
                </a:cubicBezTo>
                <a:cubicBezTo>
                  <a:pt x="313" y="249"/>
                  <a:pt x="345" y="174"/>
                  <a:pt x="302" y="217"/>
                </a:cubicBezTo>
                <a:cubicBezTo>
                  <a:pt x="296" y="223"/>
                  <a:pt x="299" y="234"/>
                  <a:pt x="294" y="241"/>
                </a:cubicBezTo>
                <a:cubicBezTo>
                  <a:pt x="288" y="250"/>
                  <a:pt x="277" y="256"/>
                  <a:pt x="270" y="265"/>
                </a:cubicBezTo>
                <a:cubicBezTo>
                  <a:pt x="258" y="280"/>
                  <a:pt x="238" y="313"/>
                  <a:pt x="238" y="313"/>
                </a:cubicBezTo>
                <a:cubicBezTo>
                  <a:pt x="241" y="329"/>
                  <a:pt x="239" y="346"/>
                  <a:pt x="246" y="361"/>
                </a:cubicBezTo>
                <a:cubicBezTo>
                  <a:pt x="262" y="398"/>
                  <a:pt x="316" y="409"/>
                  <a:pt x="350" y="417"/>
                </a:cubicBezTo>
                <a:cubicBezTo>
                  <a:pt x="422" y="408"/>
                  <a:pt x="428" y="399"/>
                  <a:pt x="486" y="361"/>
                </a:cubicBezTo>
                <a:cubicBezTo>
                  <a:pt x="510" y="345"/>
                  <a:pt x="548" y="342"/>
                  <a:pt x="574" y="329"/>
                </a:cubicBezTo>
                <a:cubicBezTo>
                  <a:pt x="579" y="321"/>
                  <a:pt x="589" y="315"/>
                  <a:pt x="590" y="305"/>
                </a:cubicBezTo>
                <a:cubicBezTo>
                  <a:pt x="596" y="250"/>
                  <a:pt x="538" y="170"/>
                  <a:pt x="486" y="153"/>
                </a:cubicBezTo>
                <a:cubicBezTo>
                  <a:pt x="483" y="145"/>
                  <a:pt x="472" y="135"/>
                  <a:pt x="478" y="129"/>
                </a:cubicBezTo>
                <a:cubicBezTo>
                  <a:pt x="513" y="89"/>
                  <a:pt x="559" y="85"/>
                  <a:pt x="606" y="73"/>
                </a:cubicBezTo>
                <a:cubicBezTo>
                  <a:pt x="617" y="70"/>
                  <a:pt x="638" y="65"/>
                  <a:pt x="638" y="65"/>
                </a:cubicBezTo>
                <a:cubicBezTo>
                  <a:pt x="707" y="74"/>
                  <a:pt x="711" y="68"/>
                  <a:pt x="726" y="129"/>
                </a:cubicBezTo>
                <a:cubicBezTo>
                  <a:pt x="693" y="162"/>
                  <a:pt x="659" y="194"/>
                  <a:pt x="614" y="209"/>
                </a:cubicBezTo>
                <a:cubicBezTo>
                  <a:pt x="652" y="247"/>
                  <a:pt x="668" y="242"/>
                  <a:pt x="726" y="249"/>
                </a:cubicBezTo>
                <a:cubicBezTo>
                  <a:pt x="772" y="280"/>
                  <a:pt x="771" y="292"/>
                  <a:pt x="758" y="353"/>
                </a:cubicBezTo>
                <a:cubicBezTo>
                  <a:pt x="745" y="413"/>
                  <a:pt x="703" y="454"/>
                  <a:pt x="646" y="473"/>
                </a:cubicBezTo>
                <a:cubicBezTo>
                  <a:pt x="581" y="457"/>
                  <a:pt x="589" y="406"/>
                  <a:pt x="542" y="369"/>
                </a:cubicBezTo>
                <a:cubicBezTo>
                  <a:pt x="503" y="338"/>
                  <a:pt x="462" y="324"/>
                  <a:pt x="422" y="297"/>
                </a:cubicBezTo>
                <a:cubicBezTo>
                  <a:pt x="373" y="303"/>
                  <a:pt x="338" y="301"/>
                  <a:pt x="302" y="337"/>
                </a:cubicBezTo>
                <a:cubicBezTo>
                  <a:pt x="288" y="351"/>
                  <a:pt x="279" y="377"/>
                  <a:pt x="270" y="393"/>
                </a:cubicBezTo>
                <a:cubicBezTo>
                  <a:pt x="239" y="444"/>
                  <a:pt x="216" y="494"/>
                  <a:pt x="158" y="513"/>
                </a:cubicBezTo>
                <a:cubicBezTo>
                  <a:pt x="131" y="510"/>
                  <a:pt x="104" y="511"/>
                  <a:pt x="78" y="505"/>
                </a:cubicBezTo>
                <a:cubicBezTo>
                  <a:pt x="53" y="499"/>
                  <a:pt x="36" y="463"/>
                  <a:pt x="14" y="449"/>
                </a:cubicBezTo>
                <a:cubicBezTo>
                  <a:pt x="0" y="406"/>
                  <a:pt x="31" y="382"/>
                  <a:pt x="70" y="369"/>
                </a:cubicBezTo>
                <a:cubicBezTo>
                  <a:pt x="121" y="375"/>
                  <a:pt x="142" y="374"/>
                  <a:pt x="182" y="401"/>
                </a:cubicBezTo>
                <a:cubicBezTo>
                  <a:pt x="193" y="498"/>
                  <a:pt x="179" y="499"/>
                  <a:pt x="270" y="529"/>
                </a:cubicBezTo>
                <a:cubicBezTo>
                  <a:pt x="278" y="532"/>
                  <a:pt x="286" y="536"/>
                  <a:pt x="294" y="537"/>
                </a:cubicBezTo>
                <a:cubicBezTo>
                  <a:pt x="359" y="548"/>
                  <a:pt x="327" y="540"/>
                  <a:pt x="390" y="561"/>
                </a:cubicBezTo>
                <a:cubicBezTo>
                  <a:pt x="398" y="564"/>
                  <a:pt x="414" y="569"/>
                  <a:pt x="414" y="569"/>
                </a:cubicBezTo>
                <a:cubicBezTo>
                  <a:pt x="512" y="565"/>
                  <a:pt x="576" y="569"/>
                  <a:pt x="662" y="553"/>
                </a:cubicBezTo>
                <a:cubicBezTo>
                  <a:pt x="719" y="543"/>
                  <a:pt x="762" y="514"/>
                  <a:pt x="814" y="497"/>
                </a:cubicBezTo>
                <a:cubicBezTo>
                  <a:pt x="861" y="450"/>
                  <a:pt x="832" y="407"/>
                  <a:pt x="878" y="361"/>
                </a:cubicBezTo>
                <a:cubicBezTo>
                  <a:pt x="872" y="310"/>
                  <a:pt x="856" y="272"/>
                  <a:pt x="902" y="241"/>
                </a:cubicBezTo>
                <a:cubicBezTo>
                  <a:pt x="847" y="204"/>
                  <a:pt x="872" y="215"/>
                  <a:pt x="830" y="201"/>
                </a:cubicBezTo>
                <a:cubicBezTo>
                  <a:pt x="806" y="204"/>
                  <a:pt x="780" y="200"/>
                  <a:pt x="758" y="209"/>
                </a:cubicBezTo>
                <a:cubicBezTo>
                  <a:pt x="750" y="212"/>
                  <a:pt x="752" y="225"/>
                  <a:pt x="750" y="233"/>
                </a:cubicBezTo>
                <a:cubicBezTo>
                  <a:pt x="744" y="254"/>
                  <a:pt x="746" y="279"/>
                  <a:pt x="734" y="297"/>
                </a:cubicBezTo>
                <a:cubicBezTo>
                  <a:pt x="718" y="321"/>
                  <a:pt x="687" y="329"/>
                  <a:pt x="662" y="337"/>
                </a:cubicBezTo>
                <a:cubicBezTo>
                  <a:pt x="656" y="336"/>
                  <a:pt x="603" y="330"/>
                  <a:pt x="590" y="321"/>
                </a:cubicBezTo>
                <a:cubicBezTo>
                  <a:pt x="563" y="303"/>
                  <a:pt x="553" y="275"/>
                  <a:pt x="526" y="257"/>
                </a:cubicBezTo>
                <a:cubicBezTo>
                  <a:pt x="516" y="227"/>
                  <a:pt x="496" y="220"/>
                  <a:pt x="478" y="193"/>
                </a:cubicBezTo>
                <a:cubicBezTo>
                  <a:pt x="324" y="207"/>
                  <a:pt x="419" y="201"/>
                  <a:pt x="190" y="201"/>
                </a:cubicBezTo>
              </a:path>
            </a:pathLst>
          </a:custGeom>
          <a:noFill/>
          <a:ln w="38100" cap="flat" cmpd="sng">
            <a:solidFill>
              <a:srgbClr val="FF0000"/>
            </a:solidFill>
            <a:prstDash val="solid"/>
            <a:round/>
            <a:headEnd/>
            <a:tailEnd/>
          </a:ln>
          <a:effectLst/>
        </p:spPr>
        <p:txBody>
          <a:bodyPr/>
          <a:lstStyle/>
          <a:p>
            <a:endParaRPr lang="en-US"/>
          </a:p>
        </p:txBody>
      </p:sp>
      <p:sp>
        <p:nvSpPr>
          <p:cNvPr id="52242" name="Line 18"/>
          <p:cNvSpPr>
            <a:spLocks noChangeShapeType="1"/>
          </p:cNvSpPr>
          <p:nvPr/>
        </p:nvSpPr>
        <p:spPr bwMode="auto">
          <a:xfrm>
            <a:off x="5308600" y="5194300"/>
            <a:ext cx="1701800" cy="0"/>
          </a:xfrm>
          <a:prstGeom prst="line">
            <a:avLst/>
          </a:prstGeom>
          <a:noFill/>
          <a:ln w="15875">
            <a:solidFill>
              <a:schemeClr val="tx1"/>
            </a:solidFill>
            <a:round/>
            <a:headEnd/>
            <a:tailEnd type="triangle" w="med" len="med"/>
          </a:ln>
          <a:effectLst/>
        </p:spPr>
        <p:txBody>
          <a:bodyPr/>
          <a:lstStyle/>
          <a:p>
            <a:endParaRPr lang="en-US"/>
          </a:p>
        </p:txBody>
      </p:sp>
      <p:sp>
        <p:nvSpPr>
          <p:cNvPr id="52243" name="Freeform 19"/>
          <p:cNvSpPr>
            <a:spLocks/>
          </p:cNvSpPr>
          <p:nvPr/>
        </p:nvSpPr>
        <p:spPr bwMode="auto">
          <a:xfrm>
            <a:off x="7129463" y="4806950"/>
            <a:ext cx="758825" cy="704850"/>
          </a:xfrm>
          <a:custGeom>
            <a:avLst/>
            <a:gdLst/>
            <a:ahLst/>
            <a:cxnLst>
              <a:cxn ang="0">
                <a:pos x="21" y="148"/>
              </a:cxn>
              <a:cxn ang="0">
                <a:pos x="37" y="212"/>
              </a:cxn>
              <a:cxn ang="0">
                <a:pos x="69" y="252"/>
              </a:cxn>
              <a:cxn ang="0">
                <a:pos x="117" y="284"/>
              </a:cxn>
              <a:cxn ang="0">
                <a:pos x="77" y="404"/>
              </a:cxn>
              <a:cxn ang="0">
                <a:pos x="253" y="124"/>
              </a:cxn>
              <a:cxn ang="0">
                <a:pos x="301" y="156"/>
              </a:cxn>
              <a:cxn ang="0">
                <a:pos x="229" y="268"/>
              </a:cxn>
              <a:cxn ang="0">
                <a:pos x="333" y="212"/>
              </a:cxn>
              <a:cxn ang="0">
                <a:pos x="277" y="300"/>
              </a:cxn>
              <a:cxn ang="0">
                <a:pos x="309" y="348"/>
              </a:cxn>
              <a:cxn ang="0">
                <a:pos x="421" y="276"/>
              </a:cxn>
              <a:cxn ang="0">
                <a:pos x="365" y="332"/>
              </a:cxn>
              <a:cxn ang="0">
                <a:pos x="397" y="436"/>
              </a:cxn>
              <a:cxn ang="0">
                <a:pos x="445" y="404"/>
              </a:cxn>
              <a:cxn ang="0">
                <a:pos x="429" y="196"/>
              </a:cxn>
              <a:cxn ang="0">
                <a:pos x="389" y="156"/>
              </a:cxn>
              <a:cxn ang="0">
                <a:pos x="365" y="108"/>
              </a:cxn>
              <a:cxn ang="0">
                <a:pos x="205" y="52"/>
              </a:cxn>
              <a:cxn ang="0">
                <a:pos x="245" y="36"/>
              </a:cxn>
              <a:cxn ang="0">
                <a:pos x="309" y="76"/>
              </a:cxn>
              <a:cxn ang="0">
                <a:pos x="349" y="84"/>
              </a:cxn>
              <a:cxn ang="0">
                <a:pos x="405" y="156"/>
              </a:cxn>
              <a:cxn ang="0">
                <a:pos x="373" y="148"/>
              </a:cxn>
              <a:cxn ang="0">
                <a:pos x="413" y="236"/>
              </a:cxn>
              <a:cxn ang="0">
                <a:pos x="421" y="196"/>
              </a:cxn>
              <a:cxn ang="0">
                <a:pos x="437" y="348"/>
              </a:cxn>
              <a:cxn ang="0">
                <a:pos x="341" y="300"/>
              </a:cxn>
              <a:cxn ang="0">
                <a:pos x="301" y="228"/>
              </a:cxn>
              <a:cxn ang="0">
                <a:pos x="261" y="260"/>
              </a:cxn>
              <a:cxn ang="0">
                <a:pos x="245" y="156"/>
              </a:cxn>
              <a:cxn ang="0">
                <a:pos x="181" y="100"/>
              </a:cxn>
              <a:cxn ang="0">
                <a:pos x="93" y="108"/>
              </a:cxn>
            </a:cxnLst>
            <a:rect l="0" t="0" r="r" b="b"/>
            <a:pathLst>
              <a:path w="478" h="444">
                <a:moveTo>
                  <a:pt x="93" y="108"/>
                </a:moveTo>
                <a:cubicBezTo>
                  <a:pt x="52" y="116"/>
                  <a:pt x="34" y="108"/>
                  <a:pt x="21" y="148"/>
                </a:cubicBezTo>
                <a:cubicBezTo>
                  <a:pt x="29" y="153"/>
                  <a:pt x="43" y="155"/>
                  <a:pt x="45" y="164"/>
                </a:cubicBezTo>
                <a:cubicBezTo>
                  <a:pt x="54" y="210"/>
                  <a:pt x="0" y="165"/>
                  <a:pt x="37" y="212"/>
                </a:cubicBezTo>
                <a:cubicBezTo>
                  <a:pt x="43" y="220"/>
                  <a:pt x="53" y="223"/>
                  <a:pt x="61" y="228"/>
                </a:cubicBezTo>
                <a:cubicBezTo>
                  <a:pt x="175" y="214"/>
                  <a:pt x="108" y="213"/>
                  <a:pt x="69" y="252"/>
                </a:cubicBezTo>
                <a:cubicBezTo>
                  <a:pt x="56" y="291"/>
                  <a:pt x="47" y="317"/>
                  <a:pt x="93" y="332"/>
                </a:cubicBezTo>
                <a:cubicBezTo>
                  <a:pt x="149" y="295"/>
                  <a:pt x="157" y="311"/>
                  <a:pt x="117" y="284"/>
                </a:cubicBezTo>
                <a:cubicBezTo>
                  <a:pt x="93" y="308"/>
                  <a:pt x="80" y="324"/>
                  <a:pt x="69" y="356"/>
                </a:cubicBezTo>
                <a:cubicBezTo>
                  <a:pt x="72" y="372"/>
                  <a:pt x="62" y="397"/>
                  <a:pt x="77" y="404"/>
                </a:cubicBezTo>
                <a:cubicBezTo>
                  <a:pt x="151" y="438"/>
                  <a:pt x="153" y="408"/>
                  <a:pt x="165" y="372"/>
                </a:cubicBezTo>
                <a:cubicBezTo>
                  <a:pt x="171" y="250"/>
                  <a:pt x="133" y="164"/>
                  <a:pt x="253" y="124"/>
                </a:cubicBezTo>
                <a:cubicBezTo>
                  <a:pt x="274" y="127"/>
                  <a:pt x="299" y="120"/>
                  <a:pt x="317" y="132"/>
                </a:cubicBezTo>
                <a:cubicBezTo>
                  <a:pt x="325" y="137"/>
                  <a:pt x="308" y="149"/>
                  <a:pt x="301" y="156"/>
                </a:cubicBezTo>
                <a:cubicBezTo>
                  <a:pt x="281" y="176"/>
                  <a:pt x="253" y="196"/>
                  <a:pt x="229" y="212"/>
                </a:cubicBezTo>
                <a:cubicBezTo>
                  <a:pt x="209" y="243"/>
                  <a:pt x="185" y="253"/>
                  <a:pt x="229" y="268"/>
                </a:cubicBezTo>
                <a:cubicBezTo>
                  <a:pt x="242" y="265"/>
                  <a:pt x="256" y="265"/>
                  <a:pt x="269" y="260"/>
                </a:cubicBezTo>
                <a:cubicBezTo>
                  <a:pt x="303" y="247"/>
                  <a:pt x="295" y="225"/>
                  <a:pt x="333" y="212"/>
                </a:cubicBezTo>
                <a:cubicBezTo>
                  <a:pt x="336" y="220"/>
                  <a:pt x="344" y="228"/>
                  <a:pt x="341" y="236"/>
                </a:cubicBezTo>
                <a:cubicBezTo>
                  <a:pt x="337" y="249"/>
                  <a:pt x="289" y="292"/>
                  <a:pt x="277" y="300"/>
                </a:cubicBezTo>
                <a:cubicBezTo>
                  <a:pt x="273" y="313"/>
                  <a:pt x="257" y="344"/>
                  <a:pt x="277" y="356"/>
                </a:cubicBezTo>
                <a:cubicBezTo>
                  <a:pt x="286" y="362"/>
                  <a:pt x="298" y="351"/>
                  <a:pt x="309" y="348"/>
                </a:cubicBezTo>
                <a:cubicBezTo>
                  <a:pt x="334" y="323"/>
                  <a:pt x="336" y="303"/>
                  <a:pt x="365" y="284"/>
                </a:cubicBezTo>
                <a:cubicBezTo>
                  <a:pt x="388" y="249"/>
                  <a:pt x="394" y="236"/>
                  <a:pt x="421" y="276"/>
                </a:cubicBezTo>
                <a:cubicBezTo>
                  <a:pt x="418" y="284"/>
                  <a:pt x="419" y="294"/>
                  <a:pt x="413" y="300"/>
                </a:cubicBezTo>
                <a:cubicBezTo>
                  <a:pt x="399" y="314"/>
                  <a:pt x="365" y="332"/>
                  <a:pt x="365" y="332"/>
                </a:cubicBezTo>
                <a:cubicBezTo>
                  <a:pt x="321" y="398"/>
                  <a:pt x="331" y="361"/>
                  <a:pt x="341" y="444"/>
                </a:cubicBezTo>
                <a:cubicBezTo>
                  <a:pt x="360" y="441"/>
                  <a:pt x="379" y="443"/>
                  <a:pt x="397" y="436"/>
                </a:cubicBezTo>
                <a:cubicBezTo>
                  <a:pt x="408" y="432"/>
                  <a:pt x="412" y="418"/>
                  <a:pt x="421" y="412"/>
                </a:cubicBezTo>
                <a:cubicBezTo>
                  <a:pt x="428" y="407"/>
                  <a:pt x="437" y="407"/>
                  <a:pt x="445" y="404"/>
                </a:cubicBezTo>
                <a:cubicBezTo>
                  <a:pt x="466" y="341"/>
                  <a:pt x="458" y="373"/>
                  <a:pt x="469" y="308"/>
                </a:cubicBezTo>
                <a:cubicBezTo>
                  <a:pt x="464" y="258"/>
                  <a:pt x="478" y="212"/>
                  <a:pt x="429" y="196"/>
                </a:cubicBezTo>
                <a:cubicBezTo>
                  <a:pt x="424" y="188"/>
                  <a:pt x="420" y="179"/>
                  <a:pt x="413" y="172"/>
                </a:cubicBezTo>
                <a:cubicBezTo>
                  <a:pt x="406" y="165"/>
                  <a:pt x="395" y="164"/>
                  <a:pt x="389" y="156"/>
                </a:cubicBezTo>
                <a:cubicBezTo>
                  <a:pt x="384" y="149"/>
                  <a:pt x="385" y="140"/>
                  <a:pt x="381" y="132"/>
                </a:cubicBezTo>
                <a:cubicBezTo>
                  <a:pt x="377" y="123"/>
                  <a:pt x="371" y="115"/>
                  <a:pt x="365" y="108"/>
                </a:cubicBezTo>
                <a:cubicBezTo>
                  <a:pt x="326" y="64"/>
                  <a:pt x="278" y="23"/>
                  <a:pt x="221" y="4"/>
                </a:cubicBezTo>
                <a:cubicBezTo>
                  <a:pt x="179" y="14"/>
                  <a:pt x="160" y="22"/>
                  <a:pt x="205" y="52"/>
                </a:cubicBezTo>
                <a:cubicBezTo>
                  <a:pt x="258" y="45"/>
                  <a:pt x="281" y="53"/>
                  <a:pt x="309" y="12"/>
                </a:cubicBezTo>
                <a:cubicBezTo>
                  <a:pt x="274" y="0"/>
                  <a:pt x="265" y="5"/>
                  <a:pt x="245" y="36"/>
                </a:cubicBezTo>
                <a:cubicBezTo>
                  <a:pt x="248" y="47"/>
                  <a:pt x="242" y="65"/>
                  <a:pt x="253" y="68"/>
                </a:cubicBezTo>
                <a:cubicBezTo>
                  <a:pt x="307" y="83"/>
                  <a:pt x="368" y="37"/>
                  <a:pt x="309" y="76"/>
                </a:cubicBezTo>
                <a:cubicBezTo>
                  <a:pt x="285" y="112"/>
                  <a:pt x="276" y="140"/>
                  <a:pt x="325" y="156"/>
                </a:cubicBezTo>
                <a:cubicBezTo>
                  <a:pt x="360" y="133"/>
                  <a:pt x="359" y="124"/>
                  <a:pt x="349" y="84"/>
                </a:cubicBezTo>
                <a:cubicBezTo>
                  <a:pt x="313" y="108"/>
                  <a:pt x="295" y="146"/>
                  <a:pt x="349" y="164"/>
                </a:cubicBezTo>
                <a:cubicBezTo>
                  <a:pt x="368" y="161"/>
                  <a:pt x="389" y="166"/>
                  <a:pt x="405" y="156"/>
                </a:cubicBezTo>
                <a:cubicBezTo>
                  <a:pt x="412" y="151"/>
                  <a:pt x="405" y="134"/>
                  <a:pt x="397" y="132"/>
                </a:cubicBezTo>
                <a:cubicBezTo>
                  <a:pt x="388" y="130"/>
                  <a:pt x="381" y="143"/>
                  <a:pt x="373" y="148"/>
                </a:cubicBezTo>
                <a:cubicBezTo>
                  <a:pt x="352" y="211"/>
                  <a:pt x="354" y="179"/>
                  <a:pt x="365" y="244"/>
                </a:cubicBezTo>
                <a:cubicBezTo>
                  <a:pt x="381" y="241"/>
                  <a:pt x="398" y="243"/>
                  <a:pt x="413" y="236"/>
                </a:cubicBezTo>
                <a:cubicBezTo>
                  <a:pt x="432" y="228"/>
                  <a:pt x="450" y="193"/>
                  <a:pt x="445" y="188"/>
                </a:cubicBezTo>
                <a:cubicBezTo>
                  <a:pt x="439" y="182"/>
                  <a:pt x="429" y="193"/>
                  <a:pt x="421" y="196"/>
                </a:cubicBezTo>
                <a:cubicBezTo>
                  <a:pt x="398" y="231"/>
                  <a:pt x="377" y="259"/>
                  <a:pt x="429" y="276"/>
                </a:cubicBezTo>
                <a:cubicBezTo>
                  <a:pt x="431" y="283"/>
                  <a:pt x="459" y="333"/>
                  <a:pt x="437" y="348"/>
                </a:cubicBezTo>
                <a:cubicBezTo>
                  <a:pt x="423" y="358"/>
                  <a:pt x="389" y="364"/>
                  <a:pt x="389" y="364"/>
                </a:cubicBezTo>
                <a:cubicBezTo>
                  <a:pt x="370" y="336"/>
                  <a:pt x="370" y="319"/>
                  <a:pt x="341" y="300"/>
                </a:cubicBezTo>
                <a:cubicBezTo>
                  <a:pt x="303" y="313"/>
                  <a:pt x="283" y="319"/>
                  <a:pt x="269" y="276"/>
                </a:cubicBezTo>
                <a:cubicBezTo>
                  <a:pt x="273" y="264"/>
                  <a:pt x="281" y="228"/>
                  <a:pt x="301" y="228"/>
                </a:cubicBezTo>
                <a:cubicBezTo>
                  <a:pt x="311" y="228"/>
                  <a:pt x="293" y="246"/>
                  <a:pt x="285" y="252"/>
                </a:cubicBezTo>
                <a:cubicBezTo>
                  <a:pt x="278" y="257"/>
                  <a:pt x="269" y="257"/>
                  <a:pt x="261" y="260"/>
                </a:cubicBezTo>
                <a:cubicBezTo>
                  <a:pt x="205" y="241"/>
                  <a:pt x="218" y="260"/>
                  <a:pt x="205" y="220"/>
                </a:cubicBezTo>
                <a:cubicBezTo>
                  <a:pt x="224" y="163"/>
                  <a:pt x="207" y="181"/>
                  <a:pt x="245" y="156"/>
                </a:cubicBezTo>
                <a:cubicBezTo>
                  <a:pt x="229" y="204"/>
                  <a:pt x="198" y="186"/>
                  <a:pt x="149" y="180"/>
                </a:cubicBezTo>
                <a:cubicBezTo>
                  <a:pt x="123" y="141"/>
                  <a:pt x="138" y="114"/>
                  <a:pt x="181" y="100"/>
                </a:cubicBezTo>
                <a:cubicBezTo>
                  <a:pt x="166" y="144"/>
                  <a:pt x="144" y="131"/>
                  <a:pt x="101" y="124"/>
                </a:cubicBezTo>
                <a:cubicBezTo>
                  <a:pt x="83" y="97"/>
                  <a:pt x="78" y="93"/>
                  <a:pt x="93" y="108"/>
                </a:cubicBezTo>
                <a:close/>
              </a:path>
            </a:pathLst>
          </a:custGeom>
          <a:noFill/>
          <a:ln w="38100" cap="flat" cmpd="sng">
            <a:solidFill>
              <a:srgbClr val="FF0000"/>
            </a:solidFill>
            <a:prstDash val="solid"/>
            <a:round/>
            <a:headEnd/>
            <a:tailEnd/>
          </a:ln>
          <a:effectLst/>
        </p:spPr>
        <p:txBody>
          <a:bodyPr/>
          <a:lstStyle/>
          <a:p>
            <a:endParaRPr lang="en-US"/>
          </a:p>
        </p:txBody>
      </p:sp>
      <p:sp>
        <p:nvSpPr>
          <p:cNvPr id="52244" name="Text Box 20"/>
          <p:cNvSpPr txBox="1">
            <a:spLocks noChangeArrowheads="1"/>
          </p:cNvSpPr>
          <p:nvPr/>
        </p:nvSpPr>
        <p:spPr bwMode="auto">
          <a:xfrm>
            <a:off x="5303838" y="4730750"/>
            <a:ext cx="1836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rapid dilute</a:t>
            </a:r>
            <a:endParaRPr lang="en-US" sz="2400" b="1">
              <a:solidFill>
                <a:srgbClr val="993300"/>
              </a:solidFill>
              <a:latin typeface="Californian FB" pitchFamily="18" charset="0"/>
            </a:endParaRPr>
          </a:p>
        </p:txBody>
      </p:sp>
      <p:sp>
        <p:nvSpPr>
          <p:cNvPr id="52245" name="Text Box 21"/>
          <p:cNvSpPr txBox="1">
            <a:spLocks noChangeArrowheads="1"/>
          </p:cNvSpPr>
          <p:nvPr/>
        </p:nvSpPr>
        <p:spPr bwMode="auto">
          <a:xfrm>
            <a:off x="1900238" y="4768850"/>
            <a:ext cx="1836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denaturant</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2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22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3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2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2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22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22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22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P spid="52233" grpId="0" animBg="1"/>
      <p:bldP spid="52235" grpId="0"/>
      <p:bldP spid="52236" grpId="0"/>
      <p:bldP spid="52238" grpId="0"/>
      <p:bldP spid="52239" grpId="0" animBg="1"/>
      <p:bldP spid="52240" grpId="0" animBg="1"/>
      <p:bldP spid="52241" grpId="0" animBg="1"/>
      <p:bldP spid="52242" grpId="0" animBg="1"/>
      <p:bldP spid="52243" grpId="0" animBg="1"/>
      <p:bldP spid="52244" grpId="0"/>
      <p:bldP spid="522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451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One-state vs. Multistate Folding…</a:t>
            </a:r>
          </a:p>
        </p:txBody>
      </p:sp>
      <p:sp>
        <p:nvSpPr>
          <p:cNvPr id="6451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4517"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64518" name="Text Box 6"/>
          <p:cNvSpPr txBox="1">
            <a:spLocks noChangeArrowheads="1"/>
          </p:cNvSpPr>
          <p:nvPr/>
        </p:nvSpPr>
        <p:spPr bwMode="auto">
          <a:xfrm>
            <a:off x="363538" y="1225550"/>
            <a:ext cx="80978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most common type of kinetic (un)folding experiment is the ‘chevron’ type in which the protein is (un)folded in varying concentrations of denaturant…</a:t>
            </a:r>
            <a:endParaRPr lang="en-US" sz="2400" b="1">
              <a:solidFill>
                <a:srgbClr val="993300"/>
              </a:solidFill>
              <a:latin typeface="Californian FB" pitchFamily="18" charset="0"/>
            </a:endParaRPr>
          </a:p>
        </p:txBody>
      </p:sp>
      <p:pic>
        <p:nvPicPr>
          <p:cNvPr id="64529" name="Picture 17" descr="Chevron plot"/>
          <p:cNvPicPr>
            <a:picLocks noChangeAspect="1" noChangeArrowheads="1"/>
          </p:cNvPicPr>
          <p:nvPr/>
        </p:nvPicPr>
        <p:blipFill>
          <a:blip r:embed="rId3" cstate="print"/>
          <a:srcRect/>
          <a:stretch>
            <a:fillRect/>
          </a:stretch>
        </p:blipFill>
        <p:spPr bwMode="auto">
          <a:xfrm>
            <a:off x="365125" y="2590800"/>
            <a:ext cx="4894263" cy="3698875"/>
          </a:xfrm>
          <a:prstGeom prst="rect">
            <a:avLst/>
          </a:prstGeom>
          <a:noFill/>
        </p:spPr>
      </p:pic>
      <p:pic>
        <p:nvPicPr>
          <p:cNvPr id="64530" name="Picture 18" descr="BD14791_"/>
          <p:cNvPicPr>
            <a:picLocks noChangeAspect="1" noChangeArrowheads="1"/>
          </p:cNvPicPr>
          <p:nvPr/>
        </p:nvPicPr>
        <p:blipFill>
          <a:blip r:embed="rId2" cstate="print"/>
          <a:srcRect/>
          <a:stretch>
            <a:fillRect/>
          </a:stretch>
        </p:blipFill>
        <p:spPr bwMode="auto">
          <a:xfrm>
            <a:off x="5465763" y="2778125"/>
            <a:ext cx="142875" cy="142875"/>
          </a:xfrm>
          <a:prstGeom prst="rect">
            <a:avLst/>
          </a:prstGeom>
          <a:noFill/>
        </p:spPr>
      </p:pic>
      <p:sp>
        <p:nvSpPr>
          <p:cNvPr id="64531" name="Text Box 19"/>
          <p:cNvSpPr txBox="1">
            <a:spLocks noChangeArrowheads="1"/>
          </p:cNvSpPr>
          <p:nvPr/>
        </p:nvSpPr>
        <p:spPr bwMode="auto">
          <a:xfrm>
            <a:off x="5634038" y="2622550"/>
            <a:ext cx="3208337" cy="155257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‘m’ values (slopes) indicate the extent of cooperativity in the (un)folding process</a:t>
            </a:r>
            <a:endParaRPr lang="en-US" sz="2400" b="1">
              <a:solidFill>
                <a:srgbClr val="993300"/>
              </a:solidFill>
              <a:latin typeface="Californian FB" pitchFamily="18" charset="0"/>
            </a:endParaRPr>
          </a:p>
        </p:txBody>
      </p:sp>
      <p:pic>
        <p:nvPicPr>
          <p:cNvPr id="64532" name="Picture 20" descr="BD14791_"/>
          <p:cNvPicPr>
            <a:picLocks noChangeAspect="1" noChangeArrowheads="1"/>
          </p:cNvPicPr>
          <p:nvPr/>
        </p:nvPicPr>
        <p:blipFill>
          <a:blip r:embed="rId2" cstate="print"/>
          <a:srcRect/>
          <a:stretch>
            <a:fillRect/>
          </a:stretch>
        </p:blipFill>
        <p:spPr bwMode="auto">
          <a:xfrm>
            <a:off x="5440363" y="4492625"/>
            <a:ext cx="142875" cy="142875"/>
          </a:xfrm>
          <a:prstGeom prst="rect">
            <a:avLst/>
          </a:prstGeom>
          <a:noFill/>
        </p:spPr>
      </p:pic>
      <p:sp>
        <p:nvSpPr>
          <p:cNvPr id="64533" name="Text Box 21"/>
          <p:cNvSpPr txBox="1">
            <a:spLocks noChangeArrowheads="1"/>
          </p:cNvSpPr>
          <p:nvPr/>
        </p:nvSpPr>
        <p:spPr bwMode="auto">
          <a:xfrm>
            <a:off x="5583238" y="4324350"/>
            <a:ext cx="3309937" cy="19177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the absolute sum of the kinetic ‘m’ values matches the equlibrium ‘m’ value, folding is two-state</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1" grpId="0"/>
      <p:bldP spid="645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505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Phi Value Analysis…</a:t>
            </a:r>
          </a:p>
        </p:txBody>
      </p:sp>
      <p:sp>
        <p:nvSpPr>
          <p:cNvPr id="4506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506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45062"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Compare the (un)folding kinetics of the native state and selected mutants</a:t>
            </a:r>
            <a:endParaRPr lang="en-US" sz="2400" b="1">
              <a:solidFill>
                <a:srgbClr val="993300"/>
              </a:solidFill>
              <a:latin typeface="Californian FB" pitchFamily="18" charset="0"/>
            </a:endParaRPr>
          </a:p>
        </p:txBody>
      </p:sp>
      <p:pic>
        <p:nvPicPr>
          <p:cNvPr id="45063" name="Picture 7" descr="Phi values"/>
          <p:cNvPicPr>
            <a:picLocks noChangeAspect="1" noChangeArrowheads="1"/>
          </p:cNvPicPr>
          <p:nvPr/>
        </p:nvPicPr>
        <p:blipFill>
          <a:blip r:embed="rId3" cstate="print"/>
          <a:srcRect/>
          <a:stretch>
            <a:fillRect/>
          </a:stretch>
        </p:blipFill>
        <p:spPr bwMode="auto">
          <a:xfrm>
            <a:off x="482600" y="2205038"/>
            <a:ext cx="6883400" cy="2446337"/>
          </a:xfrm>
          <a:prstGeom prst="rect">
            <a:avLst/>
          </a:prstGeom>
          <a:noFill/>
        </p:spPr>
      </p:pic>
      <p:sp>
        <p:nvSpPr>
          <p:cNvPr id="45065" name="Line 9"/>
          <p:cNvSpPr>
            <a:spLocks noChangeShapeType="1"/>
          </p:cNvSpPr>
          <p:nvPr/>
        </p:nvSpPr>
        <p:spPr bwMode="auto">
          <a:xfrm flipV="1">
            <a:off x="1511300" y="4127500"/>
            <a:ext cx="203200" cy="762000"/>
          </a:xfrm>
          <a:prstGeom prst="line">
            <a:avLst/>
          </a:prstGeom>
          <a:noFill/>
          <a:ln w="15875">
            <a:solidFill>
              <a:schemeClr val="tx1"/>
            </a:solidFill>
            <a:round/>
            <a:headEnd/>
            <a:tailEnd type="triangle" w="med" len="med"/>
          </a:ln>
          <a:effectLst/>
        </p:spPr>
        <p:txBody>
          <a:bodyPr/>
          <a:lstStyle/>
          <a:p>
            <a:endParaRPr lang="en-US"/>
          </a:p>
        </p:txBody>
      </p:sp>
      <p:sp>
        <p:nvSpPr>
          <p:cNvPr id="45066" name="Line 10"/>
          <p:cNvSpPr>
            <a:spLocks noChangeShapeType="1"/>
          </p:cNvSpPr>
          <p:nvPr/>
        </p:nvSpPr>
        <p:spPr bwMode="auto">
          <a:xfrm flipH="1" flipV="1">
            <a:off x="5003800" y="4267200"/>
            <a:ext cx="393700" cy="723900"/>
          </a:xfrm>
          <a:prstGeom prst="line">
            <a:avLst/>
          </a:prstGeom>
          <a:noFill/>
          <a:ln w="15875">
            <a:solidFill>
              <a:schemeClr val="tx1"/>
            </a:solidFill>
            <a:round/>
            <a:headEnd/>
            <a:tailEnd type="triangle" w="med" len="med"/>
          </a:ln>
          <a:effectLst/>
        </p:spPr>
        <p:txBody>
          <a:bodyPr/>
          <a:lstStyle/>
          <a:p>
            <a:endParaRPr lang="en-US"/>
          </a:p>
        </p:txBody>
      </p:sp>
      <p:sp>
        <p:nvSpPr>
          <p:cNvPr id="45067" name="Text Box 11"/>
          <p:cNvSpPr txBox="1">
            <a:spLocks noChangeArrowheads="1"/>
          </p:cNvSpPr>
          <p:nvPr/>
        </p:nvSpPr>
        <p:spPr bwMode="auto">
          <a:xfrm>
            <a:off x="261938" y="4845050"/>
            <a:ext cx="2344737" cy="1006475"/>
          </a:xfrm>
          <a:prstGeom prst="rect">
            <a:avLst/>
          </a:prstGeom>
          <a:noFill/>
          <a:ln w="9525">
            <a:noFill/>
            <a:miter lim="800000"/>
            <a:headEnd/>
            <a:tailEnd/>
          </a:ln>
          <a:effectLst/>
        </p:spPr>
        <p:txBody>
          <a:bodyPr>
            <a:spAutoFit/>
          </a:bodyPr>
          <a:lstStyle/>
          <a:p>
            <a:pPr algn="ctr"/>
            <a:r>
              <a:rPr lang="en-US" sz="2000" b="1">
                <a:solidFill>
                  <a:srgbClr val="000066"/>
                </a:solidFill>
                <a:latin typeface="Californian FB" pitchFamily="18" charset="0"/>
              </a:rPr>
              <a:t>The mutated region is </a:t>
            </a:r>
            <a:r>
              <a:rPr lang="en-US" sz="2000" b="1">
                <a:solidFill>
                  <a:srgbClr val="993300"/>
                </a:solidFill>
                <a:latin typeface="Californian FB" pitchFamily="18" charset="0"/>
              </a:rPr>
              <a:t>unstructured</a:t>
            </a:r>
            <a:r>
              <a:rPr lang="en-US" sz="2000" b="1">
                <a:solidFill>
                  <a:srgbClr val="000066"/>
                </a:solidFill>
                <a:latin typeface="Californian FB" pitchFamily="18" charset="0"/>
              </a:rPr>
              <a:t> in the TS</a:t>
            </a:r>
            <a:endParaRPr lang="en-US" sz="2000" b="1">
              <a:solidFill>
                <a:srgbClr val="993300"/>
              </a:solidFill>
              <a:latin typeface="Californian FB" pitchFamily="18" charset="0"/>
            </a:endParaRPr>
          </a:p>
        </p:txBody>
      </p:sp>
      <p:sp>
        <p:nvSpPr>
          <p:cNvPr id="45068" name="Text Box 12"/>
          <p:cNvSpPr txBox="1">
            <a:spLocks noChangeArrowheads="1"/>
          </p:cNvSpPr>
          <p:nvPr/>
        </p:nvSpPr>
        <p:spPr bwMode="auto">
          <a:xfrm>
            <a:off x="4313238" y="4984750"/>
            <a:ext cx="2344737" cy="1006475"/>
          </a:xfrm>
          <a:prstGeom prst="rect">
            <a:avLst/>
          </a:prstGeom>
          <a:noFill/>
          <a:ln w="9525">
            <a:noFill/>
            <a:miter lim="800000"/>
            <a:headEnd/>
            <a:tailEnd/>
          </a:ln>
          <a:effectLst/>
        </p:spPr>
        <p:txBody>
          <a:bodyPr>
            <a:spAutoFit/>
          </a:bodyPr>
          <a:lstStyle/>
          <a:p>
            <a:pPr algn="ctr"/>
            <a:r>
              <a:rPr lang="en-US" sz="2000" b="1">
                <a:solidFill>
                  <a:srgbClr val="000066"/>
                </a:solidFill>
                <a:latin typeface="Californian FB" pitchFamily="18" charset="0"/>
              </a:rPr>
              <a:t>The mutated region is </a:t>
            </a:r>
            <a:r>
              <a:rPr lang="en-US" sz="2000" b="1">
                <a:solidFill>
                  <a:srgbClr val="993300"/>
                </a:solidFill>
                <a:latin typeface="Californian FB" pitchFamily="18" charset="0"/>
              </a:rPr>
              <a:t>structured</a:t>
            </a:r>
            <a:r>
              <a:rPr lang="en-US" sz="2000" b="1">
                <a:solidFill>
                  <a:srgbClr val="000066"/>
                </a:solidFill>
                <a:latin typeface="Californian FB" pitchFamily="18" charset="0"/>
              </a:rPr>
              <a:t> in the TS</a:t>
            </a:r>
            <a:endParaRPr lang="en-US" sz="2000" b="1">
              <a:solidFill>
                <a:srgbClr val="993300"/>
              </a:solidFill>
              <a:latin typeface="Californian FB" pitchFamily="18" charset="0"/>
            </a:endParaRPr>
          </a:p>
        </p:txBody>
      </p:sp>
      <p:sp>
        <p:nvSpPr>
          <p:cNvPr id="45069" name="Text Box 13"/>
          <p:cNvSpPr txBox="1">
            <a:spLocks noChangeArrowheads="1"/>
          </p:cNvSpPr>
          <p:nvPr/>
        </p:nvSpPr>
        <p:spPr bwMode="auto">
          <a:xfrm>
            <a:off x="630238" y="5822950"/>
            <a:ext cx="1570037" cy="457200"/>
          </a:xfrm>
          <a:prstGeom prst="rect">
            <a:avLst/>
          </a:prstGeom>
          <a:noFill/>
          <a:ln w="9525">
            <a:noFill/>
            <a:miter lim="800000"/>
            <a:headEnd/>
            <a:tailEnd/>
          </a:ln>
          <a:effectLst/>
        </p:spPr>
        <p:txBody>
          <a:bodyPr>
            <a:spAutoFit/>
          </a:bodyPr>
          <a:lstStyle/>
          <a:p>
            <a:pPr algn="ctr"/>
            <a:r>
              <a:rPr lang="en-US" sz="2400" b="1">
                <a:solidFill>
                  <a:srgbClr val="000066"/>
                </a:solidFill>
                <a:latin typeface="Californian FB" pitchFamily="18" charset="0"/>
                <a:sym typeface="Symbol" pitchFamily="18" charset="2"/>
              </a:rPr>
              <a:t> is </a:t>
            </a:r>
            <a:r>
              <a:rPr lang="en-US" sz="2400" b="1">
                <a:solidFill>
                  <a:srgbClr val="993300"/>
                </a:solidFill>
                <a:latin typeface="Californian FB" pitchFamily="18" charset="0"/>
                <a:sym typeface="Symbol" pitchFamily="18" charset="2"/>
              </a:rPr>
              <a:t>not 1</a:t>
            </a:r>
          </a:p>
        </p:txBody>
      </p:sp>
      <p:sp>
        <p:nvSpPr>
          <p:cNvPr id="45070" name="Text Box 14"/>
          <p:cNvSpPr txBox="1">
            <a:spLocks noChangeArrowheads="1"/>
          </p:cNvSpPr>
          <p:nvPr/>
        </p:nvSpPr>
        <p:spPr bwMode="auto">
          <a:xfrm>
            <a:off x="4541838" y="5911850"/>
            <a:ext cx="2078037" cy="457200"/>
          </a:xfrm>
          <a:prstGeom prst="rect">
            <a:avLst/>
          </a:prstGeom>
          <a:noFill/>
          <a:ln w="9525">
            <a:noFill/>
            <a:miter lim="800000"/>
            <a:headEnd/>
            <a:tailEnd/>
          </a:ln>
          <a:effectLst/>
        </p:spPr>
        <p:txBody>
          <a:bodyPr>
            <a:spAutoFit/>
          </a:bodyPr>
          <a:lstStyle/>
          <a:p>
            <a:pPr algn="ctr"/>
            <a:r>
              <a:rPr lang="en-US" sz="2400" b="1">
                <a:solidFill>
                  <a:srgbClr val="000066"/>
                </a:solidFill>
                <a:latin typeface="Californian FB" pitchFamily="18" charset="0"/>
                <a:sym typeface="Symbol" pitchFamily="18" charset="2"/>
              </a:rPr>
              <a:t> is </a:t>
            </a:r>
            <a:r>
              <a:rPr lang="en-US" sz="2400" b="1">
                <a:solidFill>
                  <a:srgbClr val="993300"/>
                </a:solidFill>
                <a:latin typeface="Californian FB" pitchFamily="18" charset="0"/>
                <a:sym typeface="Symbol" pitchFamily="18" charset="2"/>
              </a:rPr>
              <a:t>close to 1</a:t>
            </a:r>
          </a:p>
        </p:txBody>
      </p:sp>
      <p:pic>
        <p:nvPicPr>
          <p:cNvPr id="45071" name="Picture 15" descr="Phi value definition"/>
          <p:cNvPicPr>
            <a:picLocks noChangeAspect="1" noChangeArrowheads="1"/>
          </p:cNvPicPr>
          <p:nvPr/>
        </p:nvPicPr>
        <p:blipFill>
          <a:blip r:embed="rId4" cstate="print"/>
          <a:srcRect/>
          <a:stretch>
            <a:fillRect/>
          </a:stretch>
        </p:blipFill>
        <p:spPr bwMode="auto">
          <a:xfrm>
            <a:off x="7437438" y="3140075"/>
            <a:ext cx="1381125"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50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06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0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506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5" grpId="0" animBg="1"/>
      <p:bldP spid="45066" grpId="0" animBg="1"/>
      <p:bldP spid="45067" grpId="0"/>
      <p:bldP spid="45068" grpId="0"/>
      <p:bldP spid="45069" grpId="0"/>
      <p:bldP spid="4507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553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Phi Values to Intermediate Structures…</a:t>
            </a:r>
          </a:p>
        </p:txBody>
      </p:sp>
      <p:sp>
        <p:nvSpPr>
          <p:cNvPr id="6554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554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65542" name="Text Box 6"/>
          <p:cNvSpPr txBox="1">
            <a:spLocks noChangeArrowheads="1"/>
          </p:cNvSpPr>
          <p:nvPr/>
        </p:nvSpPr>
        <p:spPr bwMode="auto">
          <a:xfrm>
            <a:off x="363538" y="1225550"/>
            <a:ext cx="86185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Vendruscolo </a:t>
            </a:r>
            <a:r>
              <a:rPr lang="en-US" sz="2400" b="1" i="1">
                <a:solidFill>
                  <a:srgbClr val="000066"/>
                </a:solidFill>
                <a:latin typeface="Californian FB" pitchFamily="18" charset="0"/>
              </a:rPr>
              <a:t>et al</a:t>
            </a:r>
            <a:r>
              <a:rPr lang="en-US" sz="2400" b="1">
                <a:solidFill>
                  <a:srgbClr val="000066"/>
                </a:solidFill>
                <a:latin typeface="Californian FB" pitchFamily="18" charset="0"/>
              </a:rPr>
              <a:t>. have used </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values to determine the structure of the AcP folding transition state…</a:t>
            </a:r>
            <a:endParaRPr lang="en-US" sz="2400" b="1">
              <a:solidFill>
                <a:srgbClr val="993300"/>
              </a:solidFill>
              <a:latin typeface="Californian FB" pitchFamily="18" charset="0"/>
            </a:endParaRPr>
          </a:p>
        </p:txBody>
      </p:sp>
      <p:pic>
        <p:nvPicPr>
          <p:cNvPr id="65551" name="Picture 15"/>
          <p:cNvPicPr>
            <a:picLocks noChangeAspect="1" noChangeArrowheads="1"/>
          </p:cNvPicPr>
          <p:nvPr/>
        </p:nvPicPr>
        <p:blipFill>
          <a:blip r:embed="rId3" cstate="print"/>
          <a:srcRect/>
          <a:stretch>
            <a:fillRect/>
          </a:stretch>
        </p:blipFill>
        <p:spPr bwMode="auto">
          <a:xfrm>
            <a:off x="495300" y="2314575"/>
            <a:ext cx="3986213" cy="3878263"/>
          </a:xfrm>
          <a:prstGeom prst="rect">
            <a:avLst/>
          </a:prstGeom>
          <a:noFill/>
          <a:ln w="9525">
            <a:noFill/>
            <a:miter lim="800000"/>
            <a:headEnd/>
            <a:tailEnd/>
          </a:ln>
          <a:effectLst/>
        </p:spPr>
      </p:pic>
      <p:pic>
        <p:nvPicPr>
          <p:cNvPr id="65552" name="Picture 16" descr="BD14791_"/>
          <p:cNvPicPr>
            <a:picLocks noChangeAspect="1" noChangeArrowheads="1"/>
          </p:cNvPicPr>
          <p:nvPr/>
        </p:nvPicPr>
        <p:blipFill>
          <a:blip r:embed="rId2" cstate="print"/>
          <a:srcRect/>
          <a:stretch>
            <a:fillRect/>
          </a:stretch>
        </p:blipFill>
        <p:spPr bwMode="auto">
          <a:xfrm>
            <a:off x="4678363" y="2600325"/>
            <a:ext cx="142875" cy="142875"/>
          </a:xfrm>
          <a:prstGeom prst="rect">
            <a:avLst/>
          </a:prstGeom>
          <a:noFill/>
        </p:spPr>
      </p:pic>
      <p:sp>
        <p:nvSpPr>
          <p:cNvPr id="65553" name="Text Box 17"/>
          <p:cNvSpPr txBox="1">
            <a:spLocks noChangeArrowheads="1"/>
          </p:cNvSpPr>
          <p:nvPr/>
        </p:nvSpPr>
        <p:spPr bwMode="auto">
          <a:xfrm>
            <a:off x="4821238" y="2432050"/>
            <a:ext cx="3906837" cy="22828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values are used in the computer model to indicate the number of native contacts in the TS ensemble generated by the Monte Carlo approach</a:t>
            </a:r>
            <a:endParaRPr lang="en-US" sz="2400" b="1">
              <a:solidFill>
                <a:srgbClr val="993300"/>
              </a:solidFill>
              <a:latin typeface="Californian FB" pitchFamily="18" charset="0"/>
            </a:endParaRPr>
          </a:p>
        </p:txBody>
      </p:sp>
      <p:pic>
        <p:nvPicPr>
          <p:cNvPr id="65554" name="Picture 18" descr="BD14791_"/>
          <p:cNvPicPr>
            <a:picLocks noChangeAspect="1" noChangeArrowheads="1"/>
          </p:cNvPicPr>
          <p:nvPr/>
        </p:nvPicPr>
        <p:blipFill>
          <a:blip r:embed="rId2" cstate="print"/>
          <a:srcRect/>
          <a:stretch>
            <a:fillRect/>
          </a:stretch>
        </p:blipFill>
        <p:spPr bwMode="auto">
          <a:xfrm>
            <a:off x="4691063" y="4911725"/>
            <a:ext cx="142875" cy="142875"/>
          </a:xfrm>
          <a:prstGeom prst="rect">
            <a:avLst/>
          </a:prstGeom>
          <a:noFill/>
        </p:spPr>
      </p:pic>
      <p:sp>
        <p:nvSpPr>
          <p:cNvPr id="65555" name="Text Box 19"/>
          <p:cNvSpPr txBox="1">
            <a:spLocks noChangeArrowheads="1"/>
          </p:cNvSpPr>
          <p:nvPr/>
        </p:nvSpPr>
        <p:spPr bwMode="auto">
          <a:xfrm>
            <a:off x="4846638" y="4768850"/>
            <a:ext cx="3906837" cy="155257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sym typeface="Symbol" pitchFamily="18" charset="2"/>
              </a:rPr>
              <a:t>This creates an energy function that is </a:t>
            </a:r>
            <a:r>
              <a:rPr lang="en-US" sz="2400" b="1">
                <a:solidFill>
                  <a:srgbClr val="993300"/>
                </a:solidFill>
                <a:latin typeface="Californian FB" pitchFamily="18" charset="0"/>
                <a:sym typeface="Symbol" pitchFamily="18" charset="2"/>
              </a:rPr>
              <a:t>minimized</a:t>
            </a:r>
            <a:r>
              <a:rPr lang="en-US" sz="2400" b="1">
                <a:solidFill>
                  <a:srgbClr val="000066"/>
                </a:solidFill>
                <a:latin typeface="Californian FB" pitchFamily="18" charset="0"/>
                <a:sym typeface="Symbol" pitchFamily="18" charset="2"/>
              </a:rPr>
              <a:t> at the TS and can thus be ‘converged to’.</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5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3" grpId="0"/>
      <p:bldP spid="655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3993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Methods for Studying Kinetics…</a:t>
            </a:r>
          </a:p>
        </p:txBody>
      </p:sp>
      <p:sp>
        <p:nvSpPr>
          <p:cNvPr id="3994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3994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39942"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Rapid Mixing…</a:t>
            </a:r>
            <a:endParaRPr lang="en-US" sz="2400" b="1">
              <a:solidFill>
                <a:srgbClr val="993300"/>
              </a:solidFill>
              <a:latin typeface="Californian FB" pitchFamily="18" charset="0"/>
            </a:endParaRPr>
          </a:p>
        </p:txBody>
      </p:sp>
      <p:sp>
        <p:nvSpPr>
          <p:cNvPr id="39945" name="Text Box 9"/>
          <p:cNvSpPr txBox="1">
            <a:spLocks noChangeArrowheads="1"/>
          </p:cNvSpPr>
          <p:nvPr/>
        </p:nvSpPr>
        <p:spPr bwMode="auto">
          <a:xfrm>
            <a:off x="1239838" y="6013450"/>
            <a:ext cx="21034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Stopped Flow</a:t>
            </a:r>
            <a:endParaRPr lang="en-US" sz="2400" b="1">
              <a:solidFill>
                <a:srgbClr val="993300"/>
              </a:solidFill>
              <a:latin typeface="Californian FB" pitchFamily="18" charset="0"/>
            </a:endParaRPr>
          </a:p>
        </p:txBody>
      </p:sp>
      <p:pic>
        <p:nvPicPr>
          <p:cNvPr id="39948" name="Picture 12" descr="Rapid Mixing Devoces"/>
          <p:cNvPicPr>
            <a:picLocks noChangeAspect="1" noChangeArrowheads="1"/>
          </p:cNvPicPr>
          <p:nvPr/>
        </p:nvPicPr>
        <p:blipFill>
          <a:blip r:embed="rId3" cstate="print"/>
          <a:srcRect/>
          <a:stretch>
            <a:fillRect/>
          </a:stretch>
        </p:blipFill>
        <p:spPr bwMode="auto">
          <a:xfrm>
            <a:off x="914400" y="1670050"/>
            <a:ext cx="7315200" cy="4303713"/>
          </a:xfrm>
          <a:prstGeom prst="rect">
            <a:avLst/>
          </a:prstGeom>
          <a:noFill/>
        </p:spPr>
      </p:pic>
      <p:sp>
        <p:nvSpPr>
          <p:cNvPr id="39946" name="Text Box 10"/>
          <p:cNvSpPr txBox="1">
            <a:spLocks noChangeArrowheads="1"/>
          </p:cNvSpPr>
          <p:nvPr/>
        </p:nvSpPr>
        <p:spPr bwMode="auto">
          <a:xfrm>
            <a:off x="5024438" y="5264150"/>
            <a:ext cx="26749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Continuous Flow</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5" grpId="0"/>
      <p:bldP spid="3994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656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Methods for Studying Kinetics:T-Jump…</a:t>
            </a:r>
          </a:p>
        </p:txBody>
      </p:sp>
      <p:sp>
        <p:nvSpPr>
          <p:cNvPr id="6656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6565" name="Picture 5" descr="BD14791_"/>
          <p:cNvPicPr>
            <a:picLocks noChangeAspect="1" noChangeArrowheads="1"/>
          </p:cNvPicPr>
          <p:nvPr/>
        </p:nvPicPr>
        <p:blipFill>
          <a:blip r:embed="rId2" cstate="print"/>
          <a:srcRect/>
          <a:stretch>
            <a:fillRect/>
          </a:stretch>
        </p:blipFill>
        <p:spPr bwMode="auto">
          <a:xfrm>
            <a:off x="246063" y="1330325"/>
            <a:ext cx="142875" cy="142875"/>
          </a:xfrm>
          <a:prstGeom prst="rect">
            <a:avLst/>
          </a:prstGeom>
          <a:noFill/>
        </p:spPr>
      </p:pic>
      <p:sp>
        <p:nvSpPr>
          <p:cNvPr id="66566" name="Text Box 6"/>
          <p:cNvSpPr txBox="1">
            <a:spLocks noChangeArrowheads="1"/>
          </p:cNvSpPr>
          <p:nvPr/>
        </p:nvSpPr>
        <p:spPr bwMode="auto">
          <a:xfrm>
            <a:off x="363538" y="1162050"/>
            <a:ext cx="33099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Temperature Jump…</a:t>
            </a:r>
            <a:endParaRPr lang="en-US" sz="2400" b="1">
              <a:solidFill>
                <a:srgbClr val="993300"/>
              </a:solidFill>
              <a:latin typeface="Californian FB" pitchFamily="18" charset="0"/>
            </a:endParaRPr>
          </a:p>
        </p:txBody>
      </p:sp>
      <p:sp>
        <p:nvSpPr>
          <p:cNvPr id="66570" name="AutoShape 10"/>
          <p:cNvSpPr>
            <a:spLocks noChangeArrowheads="1"/>
          </p:cNvSpPr>
          <p:nvPr/>
        </p:nvSpPr>
        <p:spPr bwMode="auto">
          <a:xfrm>
            <a:off x="6451600" y="1397000"/>
            <a:ext cx="1244600" cy="2590800"/>
          </a:xfrm>
          <a:prstGeom prst="cube">
            <a:avLst>
              <a:gd name="adj" fmla="val 25000"/>
            </a:avLst>
          </a:prstGeom>
          <a:solidFill>
            <a:srgbClr val="DDDDDD"/>
          </a:solidFill>
          <a:ln w="9525">
            <a:solidFill>
              <a:schemeClr val="tx1"/>
            </a:solidFill>
            <a:miter lim="800000"/>
            <a:headEnd/>
            <a:tailEnd/>
          </a:ln>
          <a:effectLst/>
        </p:spPr>
        <p:txBody>
          <a:bodyPr wrap="none" anchor="ctr"/>
          <a:lstStyle/>
          <a:p>
            <a:endParaRPr lang="en-US"/>
          </a:p>
        </p:txBody>
      </p:sp>
      <p:sp>
        <p:nvSpPr>
          <p:cNvPr id="66571" name="Freeform 11"/>
          <p:cNvSpPr>
            <a:spLocks/>
          </p:cNvSpPr>
          <p:nvPr/>
        </p:nvSpPr>
        <p:spPr bwMode="auto">
          <a:xfrm>
            <a:off x="6519863" y="2368550"/>
            <a:ext cx="758825" cy="704850"/>
          </a:xfrm>
          <a:custGeom>
            <a:avLst/>
            <a:gdLst/>
            <a:ahLst/>
            <a:cxnLst>
              <a:cxn ang="0">
                <a:pos x="21" y="148"/>
              </a:cxn>
              <a:cxn ang="0">
                <a:pos x="37" y="212"/>
              </a:cxn>
              <a:cxn ang="0">
                <a:pos x="69" y="252"/>
              </a:cxn>
              <a:cxn ang="0">
                <a:pos x="117" y="284"/>
              </a:cxn>
              <a:cxn ang="0">
                <a:pos x="77" y="404"/>
              </a:cxn>
              <a:cxn ang="0">
                <a:pos x="253" y="124"/>
              </a:cxn>
              <a:cxn ang="0">
                <a:pos x="301" y="156"/>
              </a:cxn>
              <a:cxn ang="0">
                <a:pos x="229" y="268"/>
              </a:cxn>
              <a:cxn ang="0">
                <a:pos x="333" y="212"/>
              </a:cxn>
              <a:cxn ang="0">
                <a:pos x="277" y="300"/>
              </a:cxn>
              <a:cxn ang="0">
                <a:pos x="309" y="348"/>
              </a:cxn>
              <a:cxn ang="0">
                <a:pos x="421" y="276"/>
              </a:cxn>
              <a:cxn ang="0">
                <a:pos x="365" y="332"/>
              </a:cxn>
              <a:cxn ang="0">
                <a:pos x="397" y="436"/>
              </a:cxn>
              <a:cxn ang="0">
                <a:pos x="445" y="404"/>
              </a:cxn>
              <a:cxn ang="0">
                <a:pos x="429" y="196"/>
              </a:cxn>
              <a:cxn ang="0">
                <a:pos x="389" y="156"/>
              </a:cxn>
              <a:cxn ang="0">
                <a:pos x="365" y="108"/>
              </a:cxn>
              <a:cxn ang="0">
                <a:pos x="205" y="52"/>
              </a:cxn>
              <a:cxn ang="0">
                <a:pos x="245" y="36"/>
              </a:cxn>
              <a:cxn ang="0">
                <a:pos x="309" y="76"/>
              </a:cxn>
              <a:cxn ang="0">
                <a:pos x="349" y="84"/>
              </a:cxn>
              <a:cxn ang="0">
                <a:pos x="405" y="156"/>
              </a:cxn>
              <a:cxn ang="0">
                <a:pos x="373" y="148"/>
              </a:cxn>
              <a:cxn ang="0">
                <a:pos x="413" y="236"/>
              </a:cxn>
              <a:cxn ang="0">
                <a:pos x="421" y="196"/>
              </a:cxn>
              <a:cxn ang="0">
                <a:pos x="437" y="348"/>
              </a:cxn>
              <a:cxn ang="0">
                <a:pos x="341" y="300"/>
              </a:cxn>
              <a:cxn ang="0">
                <a:pos x="301" y="228"/>
              </a:cxn>
              <a:cxn ang="0">
                <a:pos x="261" y="260"/>
              </a:cxn>
              <a:cxn ang="0">
                <a:pos x="245" y="156"/>
              </a:cxn>
              <a:cxn ang="0">
                <a:pos x="181" y="100"/>
              </a:cxn>
              <a:cxn ang="0">
                <a:pos x="93" y="108"/>
              </a:cxn>
            </a:cxnLst>
            <a:rect l="0" t="0" r="r" b="b"/>
            <a:pathLst>
              <a:path w="478" h="444">
                <a:moveTo>
                  <a:pt x="93" y="108"/>
                </a:moveTo>
                <a:cubicBezTo>
                  <a:pt x="52" y="116"/>
                  <a:pt x="34" y="108"/>
                  <a:pt x="21" y="148"/>
                </a:cubicBezTo>
                <a:cubicBezTo>
                  <a:pt x="29" y="153"/>
                  <a:pt x="43" y="155"/>
                  <a:pt x="45" y="164"/>
                </a:cubicBezTo>
                <a:cubicBezTo>
                  <a:pt x="54" y="210"/>
                  <a:pt x="0" y="165"/>
                  <a:pt x="37" y="212"/>
                </a:cubicBezTo>
                <a:cubicBezTo>
                  <a:pt x="43" y="220"/>
                  <a:pt x="53" y="223"/>
                  <a:pt x="61" y="228"/>
                </a:cubicBezTo>
                <a:cubicBezTo>
                  <a:pt x="175" y="214"/>
                  <a:pt x="108" y="213"/>
                  <a:pt x="69" y="252"/>
                </a:cubicBezTo>
                <a:cubicBezTo>
                  <a:pt x="56" y="291"/>
                  <a:pt x="47" y="317"/>
                  <a:pt x="93" y="332"/>
                </a:cubicBezTo>
                <a:cubicBezTo>
                  <a:pt x="149" y="295"/>
                  <a:pt x="157" y="311"/>
                  <a:pt x="117" y="284"/>
                </a:cubicBezTo>
                <a:cubicBezTo>
                  <a:pt x="93" y="308"/>
                  <a:pt x="80" y="324"/>
                  <a:pt x="69" y="356"/>
                </a:cubicBezTo>
                <a:cubicBezTo>
                  <a:pt x="72" y="372"/>
                  <a:pt x="62" y="397"/>
                  <a:pt x="77" y="404"/>
                </a:cubicBezTo>
                <a:cubicBezTo>
                  <a:pt x="151" y="438"/>
                  <a:pt x="153" y="408"/>
                  <a:pt x="165" y="372"/>
                </a:cubicBezTo>
                <a:cubicBezTo>
                  <a:pt x="171" y="250"/>
                  <a:pt x="133" y="164"/>
                  <a:pt x="253" y="124"/>
                </a:cubicBezTo>
                <a:cubicBezTo>
                  <a:pt x="274" y="127"/>
                  <a:pt x="299" y="120"/>
                  <a:pt x="317" y="132"/>
                </a:cubicBezTo>
                <a:cubicBezTo>
                  <a:pt x="325" y="137"/>
                  <a:pt x="308" y="149"/>
                  <a:pt x="301" y="156"/>
                </a:cubicBezTo>
                <a:cubicBezTo>
                  <a:pt x="281" y="176"/>
                  <a:pt x="253" y="196"/>
                  <a:pt x="229" y="212"/>
                </a:cubicBezTo>
                <a:cubicBezTo>
                  <a:pt x="209" y="243"/>
                  <a:pt x="185" y="253"/>
                  <a:pt x="229" y="268"/>
                </a:cubicBezTo>
                <a:cubicBezTo>
                  <a:pt x="242" y="265"/>
                  <a:pt x="256" y="265"/>
                  <a:pt x="269" y="260"/>
                </a:cubicBezTo>
                <a:cubicBezTo>
                  <a:pt x="303" y="247"/>
                  <a:pt x="295" y="225"/>
                  <a:pt x="333" y="212"/>
                </a:cubicBezTo>
                <a:cubicBezTo>
                  <a:pt x="336" y="220"/>
                  <a:pt x="344" y="228"/>
                  <a:pt x="341" y="236"/>
                </a:cubicBezTo>
                <a:cubicBezTo>
                  <a:pt x="337" y="249"/>
                  <a:pt x="289" y="292"/>
                  <a:pt x="277" y="300"/>
                </a:cubicBezTo>
                <a:cubicBezTo>
                  <a:pt x="273" y="313"/>
                  <a:pt x="257" y="344"/>
                  <a:pt x="277" y="356"/>
                </a:cubicBezTo>
                <a:cubicBezTo>
                  <a:pt x="286" y="362"/>
                  <a:pt x="298" y="351"/>
                  <a:pt x="309" y="348"/>
                </a:cubicBezTo>
                <a:cubicBezTo>
                  <a:pt x="334" y="323"/>
                  <a:pt x="336" y="303"/>
                  <a:pt x="365" y="284"/>
                </a:cubicBezTo>
                <a:cubicBezTo>
                  <a:pt x="388" y="249"/>
                  <a:pt x="394" y="236"/>
                  <a:pt x="421" y="276"/>
                </a:cubicBezTo>
                <a:cubicBezTo>
                  <a:pt x="418" y="284"/>
                  <a:pt x="419" y="294"/>
                  <a:pt x="413" y="300"/>
                </a:cubicBezTo>
                <a:cubicBezTo>
                  <a:pt x="399" y="314"/>
                  <a:pt x="365" y="332"/>
                  <a:pt x="365" y="332"/>
                </a:cubicBezTo>
                <a:cubicBezTo>
                  <a:pt x="321" y="398"/>
                  <a:pt x="331" y="361"/>
                  <a:pt x="341" y="444"/>
                </a:cubicBezTo>
                <a:cubicBezTo>
                  <a:pt x="360" y="441"/>
                  <a:pt x="379" y="443"/>
                  <a:pt x="397" y="436"/>
                </a:cubicBezTo>
                <a:cubicBezTo>
                  <a:pt x="408" y="432"/>
                  <a:pt x="412" y="418"/>
                  <a:pt x="421" y="412"/>
                </a:cubicBezTo>
                <a:cubicBezTo>
                  <a:pt x="428" y="407"/>
                  <a:pt x="437" y="407"/>
                  <a:pt x="445" y="404"/>
                </a:cubicBezTo>
                <a:cubicBezTo>
                  <a:pt x="466" y="341"/>
                  <a:pt x="458" y="373"/>
                  <a:pt x="469" y="308"/>
                </a:cubicBezTo>
                <a:cubicBezTo>
                  <a:pt x="464" y="258"/>
                  <a:pt x="478" y="212"/>
                  <a:pt x="429" y="196"/>
                </a:cubicBezTo>
                <a:cubicBezTo>
                  <a:pt x="424" y="188"/>
                  <a:pt x="420" y="179"/>
                  <a:pt x="413" y="172"/>
                </a:cubicBezTo>
                <a:cubicBezTo>
                  <a:pt x="406" y="165"/>
                  <a:pt x="395" y="164"/>
                  <a:pt x="389" y="156"/>
                </a:cubicBezTo>
                <a:cubicBezTo>
                  <a:pt x="384" y="149"/>
                  <a:pt x="385" y="140"/>
                  <a:pt x="381" y="132"/>
                </a:cubicBezTo>
                <a:cubicBezTo>
                  <a:pt x="377" y="123"/>
                  <a:pt x="371" y="115"/>
                  <a:pt x="365" y="108"/>
                </a:cubicBezTo>
                <a:cubicBezTo>
                  <a:pt x="326" y="64"/>
                  <a:pt x="278" y="23"/>
                  <a:pt x="221" y="4"/>
                </a:cubicBezTo>
                <a:cubicBezTo>
                  <a:pt x="179" y="14"/>
                  <a:pt x="160" y="22"/>
                  <a:pt x="205" y="52"/>
                </a:cubicBezTo>
                <a:cubicBezTo>
                  <a:pt x="258" y="45"/>
                  <a:pt x="281" y="53"/>
                  <a:pt x="309" y="12"/>
                </a:cubicBezTo>
                <a:cubicBezTo>
                  <a:pt x="274" y="0"/>
                  <a:pt x="265" y="5"/>
                  <a:pt x="245" y="36"/>
                </a:cubicBezTo>
                <a:cubicBezTo>
                  <a:pt x="248" y="47"/>
                  <a:pt x="242" y="65"/>
                  <a:pt x="253" y="68"/>
                </a:cubicBezTo>
                <a:cubicBezTo>
                  <a:pt x="307" y="83"/>
                  <a:pt x="368" y="37"/>
                  <a:pt x="309" y="76"/>
                </a:cubicBezTo>
                <a:cubicBezTo>
                  <a:pt x="285" y="112"/>
                  <a:pt x="276" y="140"/>
                  <a:pt x="325" y="156"/>
                </a:cubicBezTo>
                <a:cubicBezTo>
                  <a:pt x="360" y="133"/>
                  <a:pt x="359" y="124"/>
                  <a:pt x="349" y="84"/>
                </a:cubicBezTo>
                <a:cubicBezTo>
                  <a:pt x="313" y="108"/>
                  <a:pt x="295" y="146"/>
                  <a:pt x="349" y="164"/>
                </a:cubicBezTo>
                <a:cubicBezTo>
                  <a:pt x="368" y="161"/>
                  <a:pt x="389" y="166"/>
                  <a:pt x="405" y="156"/>
                </a:cubicBezTo>
                <a:cubicBezTo>
                  <a:pt x="412" y="151"/>
                  <a:pt x="405" y="134"/>
                  <a:pt x="397" y="132"/>
                </a:cubicBezTo>
                <a:cubicBezTo>
                  <a:pt x="388" y="130"/>
                  <a:pt x="381" y="143"/>
                  <a:pt x="373" y="148"/>
                </a:cubicBezTo>
                <a:cubicBezTo>
                  <a:pt x="352" y="211"/>
                  <a:pt x="354" y="179"/>
                  <a:pt x="365" y="244"/>
                </a:cubicBezTo>
                <a:cubicBezTo>
                  <a:pt x="381" y="241"/>
                  <a:pt x="398" y="243"/>
                  <a:pt x="413" y="236"/>
                </a:cubicBezTo>
                <a:cubicBezTo>
                  <a:pt x="432" y="228"/>
                  <a:pt x="450" y="193"/>
                  <a:pt x="445" y="188"/>
                </a:cubicBezTo>
                <a:cubicBezTo>
                  <a:pt x="439" y="182"/>
                  <a:pt x="429" y="193"/>
                  <a:pt x="421" y="196"/>
                </a:cubicBezTo>
                <a:cubicBezTo>
                  <a:pt x="398" y="231"/>
                  <a:pt x="377" y="259"/>
                  <a:pt x="429" y="276"/>
                </a:cubicBezTo>
                <a:cubicBezTo>
                  <a:pt x="431" y="283"/>
                  <a:pt x="459" y="333"/>
                  <a:pt x="437" y="348"/>
                </a:cubicBezTo>
                <a:cubicBezTo>
                  <a:pt x="423" y="358"/>
                  <a:pt x="389" y="364"/>
                  <a:pt x="389" y="364"/>
                </a:cubicBezTo>
                <a:cubicBezTo>
                  <a:pt x="370" y="336"/>
                  <a:pt x="370" y="319"/>
                  <a:pt x="341" y="300"/>
                </a:cubicBezTo>
                <a:cubicBezTo>
                  <a:pt x="303" y="313"/>
                  <a:pt x="283" y="319"/>
                  <a:pt x="269" y="276"/>
                </a:cubicBezTo>
                <a:cubicBezTo>
                  <a:pt x="273" y="264"/>
                  <a:pt x="281" y="228"/>
                  <a:pt x="301" y="228"/>
                </a:cubicBezTo>
                <a:cubicBezTo>
                  <a:pt x="311" y="228"/>
                  <a:pt x="293" y="246"/>
                  <a:pt x="285" y="252"/>
                </a:cubicBezTo>
                <a:cubicBezTo>
                  <a:pt x="278" y="257"/>
                  <a:pt x="269" y="257"/>
                  <a:pt x="261" y="260"/>
                </a:cubicBezTo>
                <a:cubicBezTo>
                  <a:pt x="205" y="241"/>
                  <a:pt x="218" y="260"/>
                  <a:pt x="205" y="220"/>
                </a:cubicBezTo>
                <a:cubicBezTo>
                  <a:pt x="224" y="163"/>
                  <a:pt x="207" y="181"/>
                  <a:pt x="245" y="156"/>
                </a:cubicBezTo>
                <a:cubicBezTo>
                  <a:pt x="229" y="204"/>
                  <a:pt x="198" y="186"/>
                  <a:pt x="149" y="180"/>
                </a:cubicBezTo>
                <a:cubicBezTo>
                  <a:pt x="123" y="141"/>
                  <a:pt x="138" y="114"/>
                  <a:pt x="181" y="100"/>
                </a:cubicBezTo>
                <a:cubicBezTo>
                  <a:pt x="166" y="144"/>
                  <a:pt x="144" y="131"/>
                  <a:pt x="101" y="124"/>
                </a:cubicBezTo>
                <a:cubicBezTo>
                  <a:pt x="83" y="97"/>
                  <a:pt x="78" y="93"/>
                  <a:pt x="93" y="108"/>
                </a:cubicBezTo>
                <a:close/>
              </a:path>
            </a:pathLst>
          </a:custGeom>
          <a:noFill/>
          <a:ln w="38100" cap="flat" cmpd="sng">
            <a:solidFill>
              <a:srgbClr val="339966"/>
            </a:solidFill>
            <a:prstDash val="solid"/>
            <a:round/>
            <a:headEnd/>
            <a:tailEnd/>
          </a:ln>
          <a:effectLst/>
        </p:spPr>
        <p:txBody>
          <a:bodyPr/>
          <a:lstStyle/>
          <a:p>
            <a:endParaRPr lang="en-US"/>
          </a:p>
        </p:txBody>
      </p:sp>
      <p:sp>
        <p:nvSpPr>
          <p:cNvPr id="66572" name="AutoShape 12"/>
          <p:cNvSpPr>
            <a:spLocks noChangeArrowheads="1"/>
          </p:cNvSpPr>
          <p:nvPr/>
        </p:nvSpPr>
        <p:spPr bwMode="auto">
          <a:xfrm rot="5400000">
            <a:off x="2286000" y="1752600"/>
            <a:ext cx="673100" cy="2082800"/>
          </a:xfrm>
          <a:prstGeom prst="can">
            <a:avLst>
              <a:gd name="adj" fmla="val 38665"/>
            </a:avLst>
          </a:prstGeom>
          <a:gradFill rotWithShape="1">
            <a:gsLst>
              <a:gs pos="0">
                <a:srgbClr val="808080">
                  <a:gamma/>
                  <a:shade val="46275"/>
                  <a:invGamma/>
                </a:srgbClr>
              </a:gs>
              <a:gs pos="50000">
                <a:srgbClr val="808080"/>
              </a:gs>
              <a:gs pos="100000">
                <a:srgbClr val="808080">
                  <a:gamma/>
                  <a:shade val="46275"/>
                  <a:invGamma/>
                </a:srgbClr>
              </a:gs>
            </a:gsLst>
            <a:lin ang="0" scaled="1"/>
          </a:gradFill>
          <a:ln w="9525">
            <a:solidFill>
              <a:schemeClr val="tx1"/>
            </a:solidFill>
            <a:round/>
            <a:headEnd/>
            <a:tailEnd/>
          </a:ln>
          <a:effectLst/>
        </p:spPr>
        <p:txBody>
          <a:bodyPr wrap="none" anchor="ctr"/>
          <a:lstStyle/>
          <a:p>
            <a:endParaRPr lang="en-US"/>
          </a:p>
        </p:txBody>
      </p:sp>
      <p:pic>
        <p:nvPicPr>
          <p:cNvPr id="66573" name="Picture 13" descr="Laser Radiation Warning"/>
          <p:cNvPicPr>
            <a:picLocks noChangeAspect="1" noChangeArrowheads="1"/>
          </p:cNvPicPr>
          <p:nvPr/>
        </p:nvPicPr>
        <p:blipFill>
          <a:blip r:embed="rId3" cstate="print"/>
          <a:srcRect/>
          <a:stretch>
            <a:fillRect/>
          </a:stretch>
        </p:blipFill>
        <p:spPr bwMode="auto">
          <a:xfrm>
            <a:off x="2286000" y="2501900"/>
            <a:ext cx="571500" cy="571500"/>
          </a:xfrm>
          <a:prstGeom prst="rect">
            <a:avLst/>
          </a:prstGeom>
          <a:noFill/>
        </p:spPr>
      </p:pic>
      <p:sp>
        <p:nvSpPr>
          <p:cNvPr id="66574" name="Line 14"/>
          <p:cNvSpPr>
            <a:spLocks noChangeShapeType="1"/>
          </p:cNvSpPr>
          <p:nvPr/>
        </p:nvSpPr>
        <p:spPr bwMode="auto">
          <a:xfrm flipV="1">
            <a:off x="3556000" y="2755900"/>
            <a:ext cx="2857500" cy="12700"/>
          </a:xfrm>
          <a:prstGeom prst="line">
            <a:avLst/>
          </a:prstGeom>
          <a:noFill/>
          <a:ln w="88900" cap="rnd">
            <a:solidFill>
              <a:srgbClr val="FF0000"/>
            </a:solidFill>
            <a:prstDash val="sysDot"/>
            <a:round/>
            <a:headEnd/>
            <a:tailEnd/>
          </a:ln>
          <a:effectLst/>
        </p:spPr>
        <p:txBody>
          <a:bodyPr/>
          <a:lstStyle/>
          <a:p>
            <a:endParaRPr lang="en-US"/>
          </a:p>
        </p:txBody>
      </p:sp>
      <p:sp>
        <p:nvSpPr>
          <p:cNvPr id="66575" name="Freeform 15"/>
          <p:cNvSpPr>
            <a:spLocks/>
          </p:cNvSpPr>
          <p:nvPr/>
        </p:nvSpPr>
        <p:spPr bwMode="auto">
          <a:xfrm>
            <a:off x="6505575" y="2398713"/>
            <a:ext cx="847725" cy="649287"/>
          </a:xfrm>
          <a:custGeom>
            <a:avLst/>
            <a:gdLst/>
            <a:ahLst/>
            <a:cxnLst>
              <a:cxn ang="0">
                <a:pos x="30" y="233"/>
              </a:cxn>
              <a:cxn ang="0">
                <a:pos x="126" y="121"/>
              </a:cxn>
              <a:cxn ang="0">
                <a:pos x="174" y="81"/>
              </a:cxn>
              <a:cxn ang="0">
                <a:pos x="318" y="9"/>
              </a:cxn>
              <a:cxn ang="0">
                <a:pos x="406" y="41"/>
              </a:cxn>
              <a:cxn ang="0">
                <a:pos x="390" y="113"/>
              </a:cxn>
              <a:cxn ang="0">
                <a:pos x="334" y="185"/>
              </a:cxn>
              <a:cxn ang="0">
                <a:pos x="302" y="217"/>
              </a:cxn>
              <a:cxn ang="0">
                <a:pos x="294" y="241"/>
              </a:cxn>
              <a:cxn ang="0">
                <a:pos x="270" y="265"/>
              </a:cxn>
              <a:cxn ang="0">
                <a:pos x="238" y="313"/>
              </a:cxn>
              <a:cxn ang="0">
                <a:pos x="246" y="361"/>
              </a:cxn>
              <a:cxn ang="0">
                <a:pos x="350" y="417"/>
              </a:cxn>
              <a:cxn ang="0">
                <a:pos x="486" y="361"/>
              </a:cxn>
              <a:cxn ang="0">
                <a:pos x="574" y="329"/>
              </a:cxn>
              <a:cxn ang="0">
                <a:pos x="590" y="305"/>
              </a:cxn>
              <a:cxn ang="0">
                <a:pos x="486" y="153"/>
              </a:cxn>
              <a:cxn ang="0">
                <a:pos x="478" y="129"/>
              </a:cxn>
              <a:cxn ang="0">
                <a:pos x="606" y="73"/>
              </a:cxn>
              <a:cxn ang="0">
                <a:pos x="638" y="65"/>
              </a:cxn>
              <a:cxn ang="0">
                <a:pos x="726" y="129"/>
              </a:cxn>
              <a:cxn ang="0">
                <a:pos x="614" y="209"/>
              </a:cxn>
              <a:cxn ang="0">
                <a:pos x="726" y="249"/>
              </a:cxn>
              <a:cxn ang="0">
                <a:pos x="758" y="353"/>
              </a:cxn>
              <a:cxn ang="0">
                <a:pos x="646" y="473"/>
              </a:cxn>
              <a:cxn ang="0">
                <a:pos x="542" y="369"/>
              </a:cxn>
              <a:cxn ang="0">
                <a:pos x="422" y="297"/>
              </a:cxn>
              <a:cxn ang="0">
                <a:pos x="302" y="337"/>
              </a:cxn>
              <a:cxn ang="0">
                <a:pos x="270" y="393"/>
              </a:cxn>
              <a:cxn ang="0">
                <a:pos x="158" y="513"/>
              </a:cxn>
              <a:cxn ang="0">
                <a:pos x="78" y="505"/>
              </a:cxn>
              <a:cxn ang="0">
                <a:pos x="14" y="449"/>
              </a:cxn>
              <a:cxn ang="0">
                <a:pos x="70" y="369"/>
              </a:cxn>
              <a:cxn ang="0">
                <a:pos x="182" y="401"/>
              </a:cxn>
              <a:cxn ang="0">
                <a:pos x="270" y="529"/>
              </a:cxn>
              <a:cxn ang="0">
                <a:pos x="294" y="537"/>
              </a:cxn>
              <a:cxn ang="0">
                <a:pos x="390" y="561"/>
              </a:cxn>
              <a:cxn ang="0">
                <a:pos x="414" y="569"/>
              </a:cxn>
              <a:cxn ang="0">
                <a:pos x="662" y="553"/>
              </a:cxn>
              <a:cxn ang="0">
                <a:pos x="814" y="497"/>
              </a:cxn>
              <a:cxn ang="0">
                <a:pos x="878" y="361"/>
              </a:cxn>
              <a:cxn ang="0">
                <a:pos x="902" y="241"/>
              </a:cxn>
              <a:cxn ang="0">
                <a:pos x="830" y="201"/>
              </a:cxn>
              <a:cxn ang="0">
                <a:pos x="758" y="209"/>
              </a:cxn>
              <a:cxn ang="0">
                <a:pos x="750" y="233"/>
              </a:cxn>
              <a:cxn ang="0">
                <a:pos x="734" y="297"/>
              </a:cxn>
              <a:cxn ang="0">
                <a:pos x="662" y="337"/>
              </a:cxn>
              <a:cxn ang="0">
                <a:pos x="590" y="321"/>
              </a:cxn>
              <a:cxn ang="0">
                <a:pos x="526" y="257"/>
              </a:cxn>
              <a:cxn ang="0">
                <a:pos x="478" y="193"/>
              </a:cxn>
              <a:cxn ang="0">
                <a:pos x="190" y="201"/>
              </a:cxn>
            </a:cxnLst>
            <a:rect l="0" t="0" r="r" b="b"/>
            <a:pathLst>
              <a:path w="902" h="569">
                <a:moveTo>
                  <a:pt x="30" y="233"/>
                </a:moveTo>
                <a:cubicBezTo>
                  <a:pt x="66" y="149"/>
                  <a:pt x="38" y="189"/>
                  <a:pt x="126" y="121"/>
                </a:cubicBezTo>
                <a:cubicBezTo>
                  <a:pt x="191" y="70"/>
                  <a:pt x="114" y="101"/>
                  <a:pt x="174" y="81"/>
                </a:cubicBezTo>
                <a:cubicBezTo>
                  <a:pt x="216" y="49"/>
                  <a:pt x="267" y="19"/>
                  <a:pt x="318" y="9"/>
                </a:cubicBezTo>
                <a:cubicBezTo>
                  <a:pt x="326" y="10"/>
                  <a:pt x="406" y="0"/>
                  <a:pt x="406" y="41"/>
                </a:cubicBezTo>
                <a:cubicBezTo>
                  <a:pt x="406" y="66"/>
                  <a:pt x="401" y="91"/>
                  <a:pt x="390" y="113"/>
                </a:cubicBezTo>
                <a:cubicBezTo>
                  <a:pt x="376" y="140"/>
                  <a:pt x="334" y="185"/>
                  <a:pt x="334" y="185"/>
                </a:cubicBezTo>
                <a:cubicBezTo>
                  <a:pt x="313" y="249"/>
                  <a:pt x="345" y="174"/>
                  <a:pt x="302" y="217"/>
                </a:cubicBezTo>
                <a:cubicBezTo>
                  <a:pt x="296" y="223"/>
                  <a:pt x="299" y="234"/>
                  <a:pt x="294" y="241"/>
                </a:cubicBezTo>
                <a:cubicBezTo>
                  <a:pt x="288" y="250"/>
                  <a:pt x="277" y="256"/>
                  <a:pt x="270" y="265"/>
                </a:cubicBezTo>
                <a:cubicBezTo>
                  <a:pt x="258" y="280"/>
                  <a:pt x="238" y="313"/>
                  <a:pt x="238" y="313"/>
                </a:cubicBezTo>
                <a:cubicBezTo>
                  <a:pt x="241" y="329"/>
                  <a:pt x="239" y="346"/>
                  <a:pt x="246" y="361"/>
                </a:cubicBezTo>
                <a:cubicBezTo>
                  <a:pt x="262" y="398"/>
                  <a:pt x="316" y="409"/>
                  <a:pt x="350" y="417"/>
                </a:cubicBezTo>
                <a:cubicBezTo>
                  <a:pt x="422" y="408"/>
                  <a:pt x="428" y="399"/>
                  <a:pt x="486" y="361"/>
                </a:cubicBezTo>
                <a:cubicBezTo>
                  <a:pt x="510" y="345"/>
                  <a:pt x="548" y="342"/>
                  <a:pt x="574" y="329"/>
                </a:cubicBezTo>
                <a:cubicBezTo>
                  <a:pt x="579" y="321"/>
                  <a:pt x="589" y="315"/>
                  <a:pt x="590" y="305"/>
                </a:cubicBezTo>
                <a:cubicBezTo>
                  <a:pt x="596" y="250"/>
                  <a:pt x="538" y="170"/>
                  <a:pt x="486" y="153"/>
                </a:cubicBezTo>
                <a:cubicBezTo>
                  <a:pt x="483" y="145"/>
                  <a:pt x="472" y="135"/>
                  <a:pt x="478" y="129"/>
                </a:cubicBezTo>
                <a:cubicBezTo>
                  <a:pt x="513" y="89"/>
                  <a:pt x="559" y="85"/>
                  <a:pt x="606" y="73"/>
                </a:cubicBezTo>
                <a:cubicBezTo>
                  <a:pt x="617" y="70"/>
                  <a:pt x="638" y="65"/>
                  <a:pt x="638" y="65"/>
                </a:cubicBezTo>
                <a:cubicBezTo>
                  <a:pt x="707" y="74"/>
                  <a:pt x="711" y="68"/>
                  <a:pt x="726" y="129"/>
                </a:cubicBezTo>
                <a:cubicBezTo>
                  <a:pt x="693" y="162"/>
                  <a:pt x="659" y="194"/>
                  <a:pt x="614" y="209"/>
                </a:cubicBezTo>
                <a:cubicBezTo>
                  <a:pt x="652" y="247"/>
                  <a:pt x="668" y="242"/>
                  <a:pt x="726" y="249"/>
                </a:cubicBezTo>
                <a:cubicBezTo>
                  <a:pt x="772" y="280"/>
                  <a:pt x="771" y="292"/>
                  <a:pt x="758" y="353"/>
                </a:cubicBezTo>
                <a:cubicBezTo>
                  <a:pt x="745" y="413"/>
                  <a:pt x="703" y="454"/>
                  <a:pt x="646" y="473"/>
                </a:cubicBezTo>
                <a:cubicBezTo>
                  <a:pt x="581" y="457"/>
                  <a:pt x="589" y="406"/>
                  <a:pt x="542" y="369"/>
                </a:cubicBezTo>
                <a:cubicBezTo>
                  <a:pt x="503" y="338"/>
                  <a:pt x="462" y="324"/>
                  <a:pt x="422" y="297"/>
                </a:cubicBezTo>
                <a:cubicBezTo>
                  <a:pt x="373" y="303"/>
                  <a:pt x="338" y="301"/>
                  <a:pt x="302" y="337"/>
                </a:cubicBezTo>
                <a:cubicBezTo>
                  <a:pt x="288" y="351"/>
                  <a:pt x="279" y="377"/>
                  <a:pt x="270" y="393"/>
                </a:cubicBezTo>
                <a:cubicBezTo>
                  <a:pt x="239" y="444"/>
                  <a:pt x="216" y="494"/>
                  <a:pt x="158" y="513"/>
                </a:cubicBezTo>
                <a:cubicBezTo>
                  <a:pt x="131" y="510"/>
                  <a:pt x="104" y="511"/>
                  <a:pt x="78" y="505"/>
                </a:cubicBezTo>
                <a:cubicBezTo>
                  <a:pt x="53" y="499"/>
                  <a:pt x="36" y="463"/>
                  <a:pt x="14" y="449"/>
                </a:cubicBezTo>
                <a:cubicBezTo>
                  <a:pt x="0" y="406"/>
                  <a:pt x="31" y="382"/>
                  <a:pt x="70" y="369"/>
                </a:cubicBezTo>
                <a:cubicBezTo>
                  <a:pt x="121" y="375"/>
                  <a:pt x="142" y="374"/>
                  <a:pt x="182" y="401"/>
                </a:cubicBezTo>
                <a:cubicBezTo>
                  <a:pt x="193" y="498"/>
                  <a:pt x="179" y="499"/>
                  <a:pt x="270" y="529"/>
                </a:cubicBezTo>
                <a:cubicBezTo>
                  <a:pt x="278" y="532"/>
                  <a:pt x="286" y="536"/>
                  <a:pt x="294" y="537"/>
                </a:cubicBezTo>
                <a:cubicBezTo>
                  <a:pt x="359" y="548"/>
                  <a:pt x="327" y="540"/>
                  <a:pt x="390" y="561"/>
                </a:cubicBezTo>
                <a:cubicBezTo>
                  <a:pt x="398" y="564"/>
                  <a:pt x="414" y="569"/>
                  <a:pt x="414" y="569"/>
                </a:cubicBezTo>
                <a:cubicBezTo>
                  <a:pt x="512" y="565"/>
                  <a:pt x="576" y="569"/>
                  <a:pt x="662" y="553"/>
                </a:cubicBezTo>
                <a:cubicBezTo>
                  <a:pt x="719" y="543"/>
                  <a:pt x="762" y="514"/>
                  <a:pt x="814" y="497"/>
                </a:cubicBezTo>
                <a:cubicBezTo>
                  <a:pt x="861" y="450"/>
                  <a:pt x="832" y="407"/>
                  <a:pt x="878" y="361"/>
                </a:cubicBezTo>
                <a:cubicBezTo>
                  <a:pt x="872" y="310"/>
                  <a:pt x="856" y="272"/>
                  <a:pt x="902" y="241"/>
                </a:cubicBezTo>
                <a:cubicBezTo>
                  <a:pt x="847" y="204"/>
                  <a:pt x="872" y="215"/>
                  <a:pt x="830" y="201"/>
                </a:cubicBezTo>
                <a:cubicBezTo>
                  <a:pt x="806" y="204"/>
                  <a:pt x="780" y="200"/>
                  <a:pt x="758" y="209"/>
                </a:cubicBezTo>
                <a:cubicBezTo>
                  <a:pt x="750" y="212"/>
                  <a:pt x="752" y="225"/>
                  <a:pt x="750" y="233"/>
                </a:cubicBezTo>
                <a:cubicBezTo>
                  <a:pt x="744" y="254"/>
                  <a:pt x="746" y="279"/>
                  <a:pt x="734" y="297"/>
                </a:cubicBezTo>
                <a:cubicBezTo>
                  <a:pt x="718" y="321"/>
                  <a:pt x="687" y="329"/>
                  <a:pt x="662" y="337"/>
                </a:cubicBezTo>
                <a:cubicBezTo>
                  <a:pt x="656" y="336"/>
                  <a:pt x="603" y="330"/>
                  <a:pt x="590" y="321"/>
                </a:cubicBezTo>
                <a:cubicBezTo>
                  <a:pt x="563" y="303"/>
                  <a:pt x="553" y="275"/>
                  <a:pt x="526" y="257"/>
                </a:cubicBezTo>
                <a:cubicBezTo>
                  <a:pt x="516" y="227"/>
                  <a:pt x="496" y="220"/>
                  <a:pt x="478" y="193"/>
                </a:cubicBezTo>
                <a:cubicBezTo>
                  <a:pt x="324" y="207"/>
                  <a:pt x="419" y="201"/>
                  <a:pt x="190" y="201"/>
                </a:cubicBezTo>
              </a:path>
            </a:pathLst>
          </a:custGeom>
          <a:noFill/>
          <a:ln w="38100" cap="flat" cmpd="sng">
            <a:solidFill>
              <a:srgbClr val="FF0000"/>
            </a:solidFill>
            <a:prstDash val="solid"/>
            <a:round/>
            <a:headEnd/>
            <a:tailEnd/>
          </a:ln>
          <a:effectLst/>
        </p:spPr>
        <p:txBody>
          <a:bodyPr/>
          <a:lstStyle/>
          <a:p>
            <a:endParaRPr lang="en-US"/>
          </a:p>
        </p:txBody>
      </p:sp>
      <p:pic>
        <p:nvPicPr>
          <p:cNvPr id="66576" name="Picture 16" descr="BD14791_"/>
          <p:cNvPicPr>
            <a:picLocks noChangeAspect="1" noChangeArrowheads="1"/>
          </p:cNvPicPr>
          <p:nvPr/>
        </p:nvPicPr>
        <p:blipFill>
          <a:blip r:embed="rId2" cstate="print"/>
          <a:srcRect/>
          <a:stretch>
            <a:fillRect/>
          </a:stretch>
        </p:blipFill>
        <p:spPr bwMode="auto">
          <a:xfrm>
            <a:off x="220663" y="4060825"/>
            <a:ext cx="142875" cy="142875"/>
          </a:xfrm>
          <a:prstGeom prst="rect">
            <a:avLst/>
          </a:prstGeom>
          <a:noFill/>
        </p:spPr>
      </p:pic>
      <p:sp>
        <p:nvSpPr>
          <p:cNvPr id="66577" name="Text Box 17"/>
          <p:cNvSpPr txBox="1">
            <a:spLocks noChangeArrowheads="1"/>
          </p:cNvSpPr>
          <p:nvPr/>
        </p:nvSpPr>
        <p:spPr bwMode="auto">
          <a:xfrm>
            <a:off x="376238" y="3905250"/>
            <a:ext cx="58880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Can do very rapid kinetics, +10 °C / 10 </a:t>
            </a:r>
            <a:r>
              <a:rPr lang="en-US" sz="2400" b="1">
                <a:solidFill>
                  <a:srgbClr val="993300"/>
                </a:solidFill>
                <a:latin typeface="Californian FB" pitchFamily="18" charset="0"/>
              </a:rPr>
              <a:t>ns</a:t>
            </a:r>
          </a:p>
        </p:txBody>
      </p:sp>
      <p:pic>
        <p:nvPicPr>
          <p:cNvPr id="66578" name="Picture 18" descr="Temp Jump Plot"/>
          <p:cNvPicPr>
            <a:picLocks noChangeAspect="1" noChangeArrowheads="1"/>
          </p:cNvPicPr>
          <p:nvPr/>
        </p:nvPicPr>
        <p:blipFill>
          <a:blip r:embed="rId4" cstate="print"/>
          <a:srcRect/>
          <a:stretch>
            <a:fillRect/>
          </a:stretch>
        </p:blipFill>
        <p:spPr bwMode="auto">
          <a:xfrm>
            <a:off x="825500" y="4508500"/>
            <a:ext cx="3454400" cy="1987550"/>
          </a:xfrm>
          <a:prstGeom prst="rect">
            <a:avLst/>
          </a:prstGeom>
          <a:noFill/>
        </p:spPr>
      </p:pic>
      <p:sp>
        <p:nvSpPr>
          <p:cNvPr id="66581" name="Rectangle 21"/>
          <p:cNvSpPr>
            <a:spLocks noChangeArrowheads="1"/>
          </p:cNvSpPr>
          <p:nvPr/>
        </p:nvSpPr>
        <p:spPr bwMode="auto">
          <a:xfrm>
            <a:off x="4343400" y="5067300"/>
            <a:ext cx="3949700" cy="546100"/>
          </a:xfrm>
          <a:prstGeom prst="rect">
            <a:avLst/>
          </a:prstGeom>
          <a:solidFill>
            <a:schemeClr val="bg1"/>
          </a:solidFill>
          <a:ln w="9525">
            <a:noFill/>
            <a:miter lim="800000"/>
            <a:headEnd/>
            <a:tailEnd/>
          </a:ln>
          <a:effectLst/>
        </p:spPr>
        <p:txBody>
          <a:bodyPr wrap="none" anchor="ctr"/>
          <a:lstStyle/>
          <a:p>
            <a:endParaRPr lang="en-US"/>
          </a:p>
        </p:txBody>
      </p:sp>
      <p:sp>
        <p:nvSpPr>
          <p:cNvPr id="66579" name="Text Box 19"/>
          <p:cNvSpPr txBox="1">
            <a:spLocks noChangeArrowheads="1"/>
          </p:cNvSpPr>
          <p:nvPr/>
        </p:nvSpPr>
        <p:spPr bwMode="auto">
          <a:xfrm>
            <a:off x="4313238" y="5060950"/>
            <a:ext cx="4043362" cy="549275"/>
          </a:xfrm>
          <a:prstGeom prst="rect">
            <a:avLst/>
          </a:prstGeom>
          <a:noFill/>
          <a:ln w="9525">
            <a:noFill/>
            <a:miter lim="800000"/>
            <a:headEnd/>
            <a:tailEnd/>
          </a:ln>
          <a:effectLst/>
        </p:spPr>
        <p:txBody>
          <a:bodyPr>
            <a:spAutoFit/>
          </a:bodyPr>
          <a:lstStyle/>
          <a:p>
            <a:r>
              <a:rPr lang="en-US" sz="1600" b="1">
                <a:solidFill>
                  <a:srgbClr val="000066"/>
                </a:solidFill>
                <a:latin typeface="Californian FB" pitchFamily="18" charset="0"/>
              </a:rPr>
              <a:t>G. Dimitriadis et al.</a:t>
            </a:r>
          </a:p>
          <a:p>
            <a:r>
              <a:rPr lang="en-US" sz="1400" b="1">
                <a:solidFill>
                  <a:srgbClr val="000066"/>
                </a:solidFill>
                <a:latin typeface="Californian FB" pitchFamily="18" charset="0"/>
                <a:hlinkClick r:id="rId5"/>
              </a:rPr>
              <a:t>http://www.mnp.leeds.ac.uk/dasmith/Tjump.html</a:t>
            </a:r>
            <a:endParaRPr lang="en-US" sz="1400" b="1">
              <a:solidFill>
                <a:srgbClr val="000066"/>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74"/>
                                        </p:tgtEl>
                                        <p:attrNameLst>
                                          <p:attrName>style.visibility</p:attrName>
                                        </p:attrNameLst>
                                      </p:cBhvr>
                                      <p:to>
                                        <p:strVal val="visible"/>
                                      </p:to>
                                    </p:set>
                                  </p:childTnLst>
                                </p:cTn>
                              </p:par>
                              <p:par>
                                <p:cTn id="7" presetID="26" presetClass="emph" presetSubtype="0" repeatCount="3000" fill="hold" grpId="1" nodeType="withEffect">
                                  <p:stCondLst>
                                    <p:cond delay="0"/>
                                  </p:stCondLst>
                                  <p:childTnLst>
                                    <p:animEffect transition="out" filter="fade">
                                      <p:cBhvr>
                                        <p:cTn id="8" dur="100" tmFilter="0, 0; .2, .5; .8, .5; 1, 0"/>
                                        <p:tgtEl>
                                          <p:spTgt spid="66574"/>
                                        </p:tgtEl>
                                      </p:cBhvr>
                                    </p:animEffect>
                                    <p:animScale>
                                      <p:cBhvr>
                                        <p:cTn id="9" dur="50" autoRev="1" fill="hold"/>
                                        <p:tgtEl>
                                          <p:spTgt spid="66574"/>
                                        </p:tgtEl>
                                      </p:cBhvr>
                                      <p:by x="105000" y="105000"/>
                                    </p:animScale>
                                  </p:childTnLst>
                                </p:cTn>
                              </p:par>
                              <p:par>
                                <p:cTn id="10" presetID="10" presetClass="entr" presetSubtype="0" fill="hold" grpId="0" nodeType="withEffect">
                                  <p:stCondLst>
                                    <p:cond delay="0"/>
                                  </p:stCondLst>
                                  <p:childTnLst>
                                    <p:set>
                                      <p:cBhvr>
                                        <p:cTn id="11" dur="1" fill="hold">
                                          <p:stCondLst>
                                            <p:cond delay="0"/>
                                          </p:stCondLst>
                                        </p:cTn>
                                        <p:tgtEl>
                                          <p:spTgt spid="66575"/>
                                        </p:tgtEl>
                                        <p:attrNameLst>
                                          <p:attrName>style.visibility</p:attrName>
                                        </p:attrNameLst>
                                      </p:cBhvr>
                                      <p:to>
                                        <p:strVal val="visible"/>
                                      </p:to>
                                    </p:set>
                                    <p:animEffect transition="in" filter="fade">
                                      <p:cBhvr>
                                        <p:cTn id="12" dur="2000"/>
                                        <p:tgtEl>
                                          <p:spTgt spid="66575"/>
                                        </p:tgtEl>
                                      </p:cBhvr>
                                    </p:animEffect>
                                  </p:childTnLst>
                                </p:cTn>
                              </p:par>
                              <p:par>
                                <p:cTn id="13" presetID="10" presetClass="exit" presetSubtype="0" fill="hold" grpId="0" nodeType="withEffect">
                                  <p:stCondLst>
                                    <p:cond delay="0"/>
                                  </p:stCondLst>
                                  <p:childTnLst>
                                    <p:animEffect transition="out" filter="fade">
                                      <p:cBhvr>
                                        <p:cTn id="14" dur="2000"/>
                                        <p:tgtEl>
                                          <p:spTgt spid="66571"/>
                                        </p:tgtEl>
                                      </p:cBhvr>
                                    </p:animEffect>
                                    <p:set>
                                      <p:cBhvr>
                                        <p:cTn id="15" dur="1" fill="hold">
                                          <p:stCondLst>
                                            <p:cond delay="1999"/>
                                          </p:stCondLst>
                                        </p:cTn>
                                        <p:tgtEl>
                                          <p:spTgt spid="66571"/>
                                        </p:tgtEl>
                                        <p:attrNameLst>
                                          <p:attrName>style.visibility</p:attrName>
                                        </p:attrNameLst>
                                      </p:cBhvr>
                                      <p:to>
                                        <p:strVal val="hidden"/>
                                      </p:to>
                                    </p:set>
                                  </p:childTnLst>
                                </p:cTn>
                              </p:par>
                            </p:childTnLst>
                          </p:cTn>
                        </p:par>
                        <p:par>
                          <p:cTn id="16" fill="hold">
                            <p:stCondLst>
                              <p:cond delay="2000"/>
                            </p:stCondLst>
                            <p:childTnLst>
                              <p:par>
                                <p:cTn id="17" presetID="10" presetClass="exit" presetSubtype="0" fill="hold" grpId="1" nodeType="afterEffect">
                                  <p:stCondLst>
                                    <p:cond delay="0"/>
                                  </p:stCondLst>
                                  <p:childTnLst>
                                    <p:animEffect transition="out" filter="fade">
                                      <p:cBhvr>
                                        <p:cTn id="18" dur="2000"/>
                                        <p:tgtEl>
                                          <p:spTgt spid="66575"/>
                                        </p:tgtEl>
                                      </p:cBhvr>
                                    </p:animEffect>
                                    <p:set>
                                      <p:cBhvr>
                                        <p:cTn id="19" dur="1" fill="hold">
                                          <p:stCondLst>
                                            <p:cond delay="1999"/>
                                          </p:stCondLst>
                                        </p:cTn>
                                        <p:tgtEl>
                                          <p:spTgt spid="66575"/>
                                        </p:tgtEl>
                                        <p:attrNameLst>
                                          <p:attrName>style.visibility</p:attrName>
                                        </p:attrNameLst>
                                      </p:cBhvr>
                                      <p:to>
                                        <p:strVal val="hidden"/>
                                      </p:to>
                                    </p:set>
                                  </p:childTnLst>
                                </p:cTn>
                              </p:par>
                              <p:par>
                                <p:cTn id="20" presetID="10" presetClass="entr" presetSubtype="0" fill="hold" grpId="1" nodeType="withEffect">
                                  <p:stCondLst>
                                    <p:cond delay="0"/>
                                  </p:stCondLst>
                                  <p:childTnLst>
                                    <p:set>
                                      <p:cBhvr>
                                        <p:cTn id="21" dur="1" fill="hold">
                                          <p:stCondLst>
                                            <p:cond delay="0"/>
                                          </p:stCondLst>
                                        </p:cTn>
                                        <p:tgtEl>
                                          <p:spTgt spid="66571"/>
                                        </p:tgtEl>
                                        <p:attrNameLst>
                                          <p:attrName>style.visibility</p:attrName>
                                        </p:attrNameLst>
                                      </p:cBhvr>
                                      <p:to>
                                        <p:strVal val="visible"/>
                                      </p:to>
                                    </p:set>
                                    <p:animEffect transition="in" filter="fade">
                                      <p:cBhvr>
                                        <p:cTn id="22" dur="2000"/>
                                        <p:tgtEl>
                                          <p:spTgt spid="66571"/>
                                        </p:tgtEl>
                                      </p:cBhvr>
                                    </p:animEffect>
                                  </p:childTnLst>
                                </p:cTn>
                              </p:par>
                              <p:par>
                                <p:cTn id="23" presetID="1" presetClass="exit" presetSubtype="0" fill="hold" grpId="2" nodeType="withEffect">
                                  <p:stCondLst>
                                    <p:cond delay="0"/>
                                  </p:stCondLst>
                                  <p:childTnLst>
                                    <p:set>
                                      <p:cBhvr>
                                        <p:cTn id="24" dur="1" fill="hold">
                                          <p:stCondLst>
                                            <p:cond delay="0"/>
                                          </p:stCondLst>
                                        </p:cTn>
                                        <p:tgtEl>
                                          <p:spTgt spid="6657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65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65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658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1" grpId="0" animBg="1"/>
      <p:bldP spid="66571" grpId="1" animBg="1"/>
      <p:bldP spid="66574" grpId="0" animBg="1"/>
      <p:bldP spid="66574" grpId="1" animBg="1"/>
      <p:bldP spid="66574" grpId="2" animBg="1"/>
      <p:bldP spid="66575" grpId="0" animBg="1"/>
      <p:bldP spid="66575" grpId="1" animBg="1"/>
      <p:bldP spid="66577" grpId="0"/>
      <p:bldP spid="66581" grpId="0" animBg="1"/>
      <p:bldP spid="665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198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The Native State: Thermodynamics…</a:t>
            </a:r>
          </a:p>
        </p:txBody>
      </p:sp>
      <p:sp>
        <p:nvSpPr>
          <p:cNvPr id="4198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1989"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41990" name="Text Box 6"/>
          <p:cNvSpPr txBox="1">
            <a:spLocks noChangeArrowheads="1"/>
          </p:cNvSpPr>
          <p:nvPr/>
        </p:nvSpPr>
        <p:spPr bwMode="auto">
          <a:xfrm>
            <a:off x="363538" y="1225550"/>
            <a:ext cx="84407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Again, to describe the stability of the native state of proteins, we can borrow from small molecule chemistry</a:t>
            </a:r>
            <a:endParaRPr lang="en-US" sz="2400" b="1">
              <a:solidFill>
                <a:srgbClr val="993300"/>
              </a:solidFill>
              <a:latin typeface="Californian FB" pitchFamily="18" charset="0"/>
            </a:endParaRPr>
          </a:p>
        </p:txBody>
      </p:sp>
      <p:sp>
        <p:nvSpPr>
          <p:cNvPr id="42014" name="Rectangle 30"/>
          <p:cNvSpPr>
            <a:spLocks noChangeArrowheads="1"/>
          </p:cNvSpPr>
          <p:nvPr/>
        </p:nvSpPr>
        <p:spPr bwMode="auto">
          <a:xfrm>
            <a:off x="1689100" y="2146300"/>
            <a:ext cx="5359400" cy="3225800"/>
          </a:xfrm>
          <a:prstGeom prst="rect">
            <a:avLst/>
          </a:prstGeom>
          <a:solidFill>
            <a:schemeClr val="bg1"/>
          </a:solidFill>
          <a:ln w="9525">
            <a:noFill/>
            <a:miter lim="800000"/>
            <a:headEnd/>
            <a:tailEnd/>
          </a:ln>
          <a:effectLst/>
        </p:spPr>
        <p:txBody>
          <a:bodyPr wrap="none" anchor="ctr"/>
          <a:lstStyle/>
          <a:p>
            <a:endParaRPr lang="en-US"/>
          </a:p>
        </p:txBody>
      </p:sp>
      <p:grpSp>
        <p:nvGrpSpPr>
          <p:cNvPr id="41992" name="Group 8"/>
          <p:cNvGrpSpPr>
            <a:grpSpLocks noChangeAspect="1"/>
          </p:cNvGrpSpPr>
          <p:nvPr/>
        </p:nvGrpSpPr>
        <p:grpSpPr bwMode="auto">
          <a:xfrm>
            <a:off x="1701800" y="2374900"/>
            <a:ext cx="5570538" cy="2974975"/>
            <a:chOff x="2439" y="1436"/>
            <a:chExt cx="9923" cy="5793"/>
          </a:xfrm>
        </p:grpSpPr>
        <p:sp>
          <p:nvSpPr>
            <p:cNvPr id="41993" name="AutoShape 9"/>
            <p:cNvSpPr>
              <a:spLocks noChangeAspect="1" noChangeArrowheads="1"/>
            </p:cNvSpPr>
            <p:nvPr/>
          </p:nvSpPr>
          <p:spPr bwMode="auto">
            <a:xfrm>
              <a:off x="2439" y="1436"/>
              <a:ext cx="9923" cy="5793"/>
            </a:xfrm>
            <a:prstGeom prst="rect">
              <a:avLst/>
            </a:prstGeom>
            <a:noFill/>
            <a:ln w="9525">
              <a:noFill/>
              <a:miter lim="800000"/>
              <a:headEnd/>
              <a:tailEnd/>
            </a:ln>
          </p:spPr>
          <p:txBody>
            <a:bodyPr/>
            <a:lstStyle/>
            <a:p>
              <a:endParaRPr lang="en-US"/>
            </a:p>
          </p:txBody>
        </p:sp>
        <p:grpSp>
          <p:nvGrpSpPr>
            <p:cNvPr id="41994" name="Group 10"/>
            <p:cNvGrpSpPr>
              <a:grpSpLocks/>
            </p:cNvGrpSpPr>
            <p:nvPr/>
          </p:nvGrpSpPr>
          <p:grpSpPr bwMode="auto">
            <a:xfrm>
              <a:off x="2439" y="1436"/>
              <a:ext cx="8694" cy="5064"/>
              <a:chOff x="612" y="818"/>
              <a:chExt cx="4173" cy="2363"/>
            </a:xfrm>
          </p:grpSpPr>
          <p:sp>
            <p:nvSpPr>
              <p:cNvPr id="41995" name="Line 11"/>
              <p:cNvSpPr>
                <a:spLocks noChangeShapeType="1"/>
              </p:cNvSpPr>
              <p:nvPr/>
            </p:nvSpPr>
            <p:spPr bwMode="auto">
              <a:xfrm>
                <a:off x="996" y="829"/>
                <a:ext cx="0" cy="2352"/>
              </a:xfrm>
              <a:prstGeom prst="line">
                <a:avLst/>
              </a:prstGeom>
              <a:noFill/>
              <a:ln w="19050">
                <a:solidFill>
                  <a:srgbClr val="000000"/>
                </a:solidFill>
                <a:round/>
                <a:headEnd type="arrow" w="lg" len="lg"/>
                <a:tailEnd/>
              </a:ln>
            </p:spPr>
            <p:txBody>
              <a:bodyPr/>
              <a:lstStyle/>
              <a:p>
                <a:endParaRPr lang="en-US"/>
              </a:p>
            </p:txBody>
          </p:sp>
          <p:sp>
            <p:nvSpPr>
              <p:cNvPr id="41996" name="Line 12"/>
              <p:cNvSpPr>
                <a:spLocks noChangeShapeType="1"/>
              </p:cNvSpPr>
              <p:nvPr/>
            </p:nvSpPr>
            <p:spPr bwMode="auto">
              <a:xfrm>
                <a:off x="996" y="3181"/>
                <a:ext cx="3456" cy="0"/>
              </a:xfrm>
              <a:prstGeom prst="line">
                <a:avLst/>
              </a:prstGeom>
              <a:noFill/>
              <a:ln w="19050">
                <a:solidFill>
                  <a:srgbClr val="000000"/>
                </a:solidFill>
                <a:round/>
                <a:headEnd/>
                <a:tailEnd type="arrow" w="lg" len="lg"/>
              </a:ln>
            </p:spPr>
            <p:txBody>
              <a:bodyPr/>
              <a:lstStyle/>
              <a:p>
                <a:endParaRPr lang="en-US"/>
              </a:p>
            </p:txBody>
          </p:sp>
          <p:sp>
            <p:nvSpPr>
              <p:cNvPr id="41997" name="Text Box 13"/>
              <p:cNvSpPr txBox="1">
                <a:spLocks noChangeArrowheads="1"/>
              </p:cNvSpPr>
              <p:nvPr/>
            </p:nvSpPr>
            <p:spPr bwMode="auto">
              <a:xfrm>
                <a:off x="612" y="1933"/>
                <a:ext cx="281" cy="231"/>
              </a:xfrm>
              <a:prstGeom prst="rect">
                <a:avLst/>
              </a:prstGeom>
              <a:noFill/>
              <a:ln w="9525">
                <a:noFill/>
                <a:miter lim="800000"/>
                <a:headEnd/>
                <a:tailEnd/>
              </a:ln>
            </p:spPr>
            <p:txBody>
              <a:bodyPr lIns="66751" tIns="33376" rIns="66751" bIns="33376"/>
              <a:lstStyle/>
              <a:p>
                <a:r>
                  <a:rPr lang="en-US" sz="1300" b="1" i="1">
                    <a:solidFill>
                      <a:srgbClr val="000000"/>
                    </a:solidFill>
                  </a:rPr>
                  <a:t>G</a:t>
                </a:r>
                <a:r>
                  <a:rPr lang="en-US" sz="1300" b="1" i="1" baseline="30000">
                    <a:solidFill>
                      <a:srgbClr val="000000"/>
                    </a:solidFill>
                  </a:rPr>
                  <a:t>0</a:t>
                </a:r>
                <a:endParaRPr lang="en-US"/>
              </a:p>
            </p:txBody>
          </p:sp>
          <p:sp>
            <p:nvSpPr>
              <p:cNvPr id="41998" name="Freeform 14"/>
              <p:cNvSpPr>
                <a:spLocks/>
              </p:cNvSpPr>
              <p:nvPr/>
            </p:nvSpPr>
            <p:spPr bwMode="auto">
              <a:xfrm>
                <a:off x="1524" y="997"/>
                <a:ext cx="1680" cy="1704"/>
              </a:xfrm>
              <a:custGeom>
                <a:avLst/>
                <a:gdLst/>
                <a:ahLst/>
                <a:cxnLst>
                  <a:cxn ang="0">
                    <a:pos x="0" y="984"/>
                  </a:cxn>
                  <a:cxn ang="0">
                    <a:pos x="672" y="120"/>
                  </a:cxn>
                  <a:cxn ang="0">
                    <a:pos x="1680" y="1704"/>
                  </a:cxn>
                </a:cxnLst>
                <a:rect l="0" t="0" r="r" b="b"/>
                <a:pathLst>
                  <a:path w="1680" h="1704">
                    <a:moveTo>
                      <a:pt x="0" y="984"/>
                    </a:moveTo>
                    <a:cubicBezTo>
                      <a:pt x="196" y="492"/>
                      <a:pt x="392" y="0"/>
                      <a:pt x="672" y="120"/>
                    </a:cubicBezTo>
                    <a:cubicBezTo>
                      <a:pt x="952" y="240"/>
                      <a:pt x="1512" y="1440"/>
                      <a:pt x="1680" y="1704"/>
                    </a:cubicBezTo>
                  </a:path>
                </a:pathLst>
              </a:custGeom>
              <a:noFill/>
              <a:ln w="19050">
                <a:solidFill>
                  <a:srgbClr val="000000"/>
                </a:solidFill>
                <a:round/>
                <a:headEnd/>
                <a:tailEnd/>
              </a:ln>
              <a:effectLst/>
            </p:spPr>
            <p:txBody>
              <a:bodyPr/>
              <a:lstStyle/>
              <a:p>
                <a:endParaRPr lang="en-US"/>
              </a:p>
            </p:txBody>
          </p:sp>
          <p:sp>
            <p:nvSpPr>
              <p:cNvPr id="41999" name="Freeform 15"/>
              <p:cNvSpPr>
                <a:spLocks/>
              </p:cNvSpPr>
              <p:nvPr/>
            </p:nvSpPr>
            <p:spPr bwMode="auto">
              <a:xfrm>
                <a:off x="1147" y="1976"/>
                <a:ext cx="384" cy="112"/>
              </a:xfrm>
              <a:custGeom>
                <a:avLst/>
                <a:gdLst/>
                <a:ahLst/>
                <a:cxnLst>
                  <a:cxn ang="0">
                    <a:pos x="384" y="0"/>
                  </a:cxn>
                  <a:cxn ang="0">
                    <a:pos x="240" y="96"/>
                  </a:cxn>
                  <a:cxn ang="0">
                    <a:pos x="0" y="96"/>
                  </a:cxn>
                </a:cxnLst>
                <a:rect l="0" t="0" r="r" b="b"/>
                <a:pathLst>
                  <a:path w="384" h="112">
                    <a:moveTo>
                      <a:pt x="384" y="0"/>
                    </a:moveTo>
                    <a:cubicBezTo>
                      <a:pt x="344" y="40"/>
                      <a:pt x="304" y="80"/>
                      <a:pt x="240" y="96"/>
                    </a:cubicBezTo>
                    <a:cubicBezTo>
                      <a:pt x="176" y="112"/>
                      <a:pt x="40" y="96"/>
                      <a:pt x="0" y="96"/>
                    </a:cubicBezTo>
                  </a:path>
                </a:pathLst>
              </a:custGeom>
              <a:noFill/>
              <a:ln w="19050">
                <a:solidFill>
                  <a:srgbClr val="000000"/>
                </a:solidFill>
                <a:round/>
                <a:headEnd/>
                <a:tailEnd/>
              </a:ln>
              <a:effectLst/>
            </p:spPr>
            <p:txBody>
              <a:bodyPr/>
              <a:lstStyle/>
              <a:p>
                <a:endParaRPr lang="en-US"/>
              </a:p>
            </p:txBody>
          </p:sp>
          <p:sp>
            <p:nvSpPr>
              <p:cNvPr id="42000" name="Freeform 16"/>
              <p:cNvSpPr>
                <a:spLocks/>
              </p:cNvSpPr>
              <p:nvPr/>
            </p:nvSpPr>
            <p:spPr bwMode="auto">
              <a:xfrm>
                <a:off x="3210" y="2700"/>
                <a:ext cx="499" cy="52"/>
              </a:xfrm>
              <a:custGeom>
                <a:avLst/>
                <a:gdLst/>
                <a:ahLst/>
                <a:cxnLst>
                  <a:cxn ang="0">
                    <a:pos x="0" y="0"/>
                  </a:cxn>
                  <a:cxn ang="0">
                    <a:pos x="136" y="45"/>
                  </a:cxn>
                  <a:cxn ang="0">
                    <a:pos x="499" y="45"/>
                  </a:cxn>
                </a:cxnLst>
                <a:rect l="0" t="0" r="r" b="b"/>
                <a:pathLst>
                  <a:path w="499" h="52">
                    <a:moveTo>
                      <a:pt x="0" y="0"/>
                    </a:moveTo>
                    <a:cubicBezTo>
                      <a:pt x="26" y="19"/>
                      <a:pt x="53" y="38"/>
                      <a:pt x="136" y="45"/>
                    </a:cubicBezTo>
                    <a:cubicBezTo>
                      <a:pt x="219" y="52"/>
                      <a:pt x="439" y="45"/>
                      <a:pt x="499" y="45"/>
                    </a:cubicBezTo>
                  </a:path>
                </a:pathLst>
              </a:custGeom>
              <a:noFill/>
              <a:ln w="19050">
                <a:solidFill>
                  <a:srgbClr val="000000"/>
                </a:solidFill>
                <a:round/>
                <a:headEnd/>
                <a:tailEnd/>
              </a:ln>
              <a:effectLst/>
            </p:spPr>
            <p:txBody>
              <a:bodyPr/>
              <a:lstStyle/>
              <a:p>
                <a:endParaRPr lang="en-US"/>
              </a:p>
            </p:txBody>
          </p:sp>
          <p:sp>
            <p:nvSpPr>
              <p:cNvPr id="42001" name="Line 17"/>
              <p:cNvSpPr>
                <a:spLocks noChangeShapeType="1"/>
              </p:cNvSpPr>
              <p:nvPr/>
            </p:nvSpPr>
            <p:spPr bwMode="auto">
              <a:xfrm>
                <a:off x="1328" y="2088"/>
                <a:ext cx="2993" cy="0"/>
              </a:xfrm>
              <a:prstGeom prst="line">
                <a:avLst/>
              </a:prstGeom>
              <a:noFill/>
              <a:ln w="9525">
                <a:solidFill>
                  <a:srgbClr val="000000"/>
                </a:solidFill>
                <a:prstDash val="sysDot"/>
                <a:round/>
                <a:headEnd/>
                <a:tailEnd/>
              </a:ln>
            </p:spPr>
            <p:txBody>
              <a:bodyPr/>
              <a:lstStyle/>
              <a:p>
                <a:endParaRPr lang="en-US"/>
              </a:p>
            </p:txBody>
          </p:sp>
          <p:sp>
            <p:nvSpPr>
              <p:cNvPr id="42002" name="Line 18"/>
              <p:cNvSpPr>
                <a:spLocks noChangeShapeType="1"/>
              </p:cNvSpPr>
              <p:nvPr/>
            </p:nvSpPr>
            <p:spPr bwMode="auto">
              <a:xfrm>
                <a:off x="3640" y="2745"/>
                <a:ext cx="1122" cy="5"/>
              </a:xfrm>
              <a:prstGeom prst="line">
                <a:avLst/>
              </a:prstGeom>
              <a:noFill/>
              <a:ln w="9525">
                <a:solidFill>
                  <a:srgbClr val="000000"/>
                </a:solidFill>
                <a:prstDash val="sysDot"/>
                <a:round/>
                <a:headEnd/>
                <a:tailEnd/>
              </a:ln>
            </p:spPr>
            <p:txBody>
              <a:bodyPr/>
              <a:lstStyle/>
              <a:p>
                <a:endParaRPr lang="en-US"/>
              </a:p>
            </p:txBody>
          </p:sp>
          <p:sp>
            <p:nvSpPr>
              <p:cNvPr id="42003" name="Line 19"/>
              <p:cNvSpPr>
                <a:spLocks noChangeShapeType="1"/>
              </p:cNvSpPr>
              <p:nvPr/>
            </p:nvSpPr>
            <p:spPr bwMode="auto">
              <a:xfrm>
                <a:off x="2122" y="1090"/>
                <a:ext cx="2663" cy="4"/>
              </a:xfrm>
              <a:prstGeom prst="line">
                <a:avLst/>
              </a:prstGeom>
              <a:noFill/>
              <a:ln w="9525">
                <a:solidFill>
                  <a:srgbClr val="000000"/>
                </a:solidFill>
                <a:prstDash val="sysDot"/>
                <a:round/>
                <a:headEnd/>
                <a:tailEnd/>
              </a:ln>
            </p:spPr>
            <p:txBody>
              <a:bodyPr/>
              <a:lstStyle/>
              <a:p>
                <a:endParaRPr lang="en-US"/>
              </a:p>
            </p:txBody>
          </p:sp>
          <p:sp>
            <p:nvSpPr>
              <p:cNvPr id="42004" name="Text Box 20"/>
              <p:cNvSpPr txBox="1">
                <a:spLocks noChangeArrowheads="1"/>
              </p:cNvSpPr>
              <p:nvPr/>
            </p:nvSpPr>
            <p:spPr bwMode="auto">
              <a:xfrm>
                <a:off x="1950" y="818"/>
                <a:ext cx="300" cy="231"/>
              </a:xfrm>
              <a:prstGeom prst="rect">
                <a:avLst/>
              </a:prstGeom>
              <a:noFill/>
              <a:ln w="9525">
                <a:noFill/>
                <a:miter lim="800000"/>
                <a:headEnd/>
                <a:tailEnd/>
              </a:ln>
            </p:spPr>
            <p:txBody>
              <a:bodyPr lIns="66751" tIns="33376" rIns="66751" bIns="33376"/>
              <a:lstStyle/>
              <a:p>
                <a:r>
                  <a:rPr lang="en-US" sz="1300" b="1" i="1">
                    <a:solidFill>
                      <a:srgbClr val="000000"/>
                    </a:solidFill>
                  </a:rPr>
                  <a:t>TS</a:t>
                </a:r>
                <a:endParaRPr lang="en-US"/>
              </a:p>
            </p:txBody>
          </p:sp>
          <p:sp>
            <p:nvSpPr>
              <p:cNvPr id="42005" name="Text Box 21"/>
              <p:cNvSpPr txBox="1">
                <a:spLocks noChangeArrowheads="1"/>
              </p:cNvSpPr>
              <p:nvPr/>
            </p:nvSpPr>
            <p:spPr bwMode="auto">
              <a:xfrm>
                <a:off x="1144" y="2127"/>
                <a:ext cx="220" cy="231"/>
              </a:xfrm>
              <a:prstGeom prst="rect">
                <a:avLst/>
              </a:prstGeom>
              <a:noFill/>
              <a:ln w="9525">
                <a:noFill/>
                <a:miter lim="800000"/>
                <a:headEnd/>
                <a:tailEnd/>
              </a:ln>
            </p:spPr>
            <p:txBody>
              <a:bodyPr lIns="66751" tIns="33376" rIns="66751" bIns="33376"/>
              <a:lstStyle/>
              <a:p>
                <a:r>
                  <a:rPr lang="en-US" sz="1300" b="1" i="1">
                    <a:solidFill>
                      <a:srgbClr val="000000"/>
                    </a:solidFill>
                  </a:rPr>
                  <a:t>A</a:t>
                </a:r>
                <a:endParaRPr lang="en-US"/>
              </a:p>
            </p:txBody>
          </p:sp>
          <p:sp>
            <p:nvSpPr>
              <p:cNvPr id="42006" name="Text Box 22"/>
              <p:cNvSpPr txBox="1">
                <a:spLocks noChangeArrowheads="1"/>
              </p:cNvSpPr>
              <p:nvPr/>
            </p:nvSpPr>
            <p:spPr bwMode="auto">
              <a:xfrm>
                <a:off x="3344" y="2762"/>
                <a:ext cx="220" cy="231"/>
              </a:xfrm>
              <a:prstGeom prst="rect">
                <a:avLst/>
              </a:prstGeom>
              <a:noFill/>
              <a:ln w="9525">
                <a:noFill/>
                <a:miter lim="800000"/>
                <a:headEnd/>
                <a:tailEnd/>
              </a:ln>
            </p:spPr>
            <p:txBody>
              <a:bodyPr lIns="66751" tIns="33376" rIns="66751" bIns="33376"/>
              <a:lstStyle/>
              <a:p>
                <a:r>
                  <a:rPr lang="en-US" sz="1300" b="1" i="1">
                    <a:solidFill>
                      <a:srgbClr val="000000"/>
                    </a:solidFill>
                  </a:rPr>
                  <a:t>B</a:t>
                </a:r>
                <a:endParaRPr lang="en-US"/>
              </a:p>
            </p:txBody>
          </p:sp>
          <p:sp>
            <p:nvSpPr>
              <p:cNvPr id="42007" name="Line 23"/>
              <p:cNvSpPr>
                <a:spLocks noChangeShapeType="1"/>
              </p:cNvSpPr>
              <p:nvPr/>
            </p:nvSpPr>
            <p:spPr bwMode="auto">
              <a:xfrm>
                <a:off x="3901" y="2160"/>
                <a:ext cx="0" cy="522"/>
              </a:xfrm>
              <a:prstGeom prst="line">
                <a:avLst/>
              </a:prstGeom>
              <a:noFill/>
              <a:ln w="9525">
                <a:solidFill>
                  <a:srgbClr val="000000"/>
                </a:solidFill>
                <a:round/>
                <a:headEnd type="triangle" w="med" len="med"/>
                <a:tailEnd type="triangle" w="med" len="med"/>
              </a:ln>
            </p:spPr>
            <p:txBody>
              <a:bodyPr/>
              <a:lstStyle/>
              <a:p>
                <a:endParaRPr lang="en-US"/>
              </a:p>
            </p:txBody>
          </p:sp>
          <p:sp>
            <p:nvSpPr>
              <p:cNvPr id="42008" name="Line 24"/>
              <p:cNvSpPr>
                <a:spLocks noChangeShapeType="1"/>
              </p:cNvSpPr>
              <p:nvPr/>
            </p:nvSpPr>
            <p:spPr bwMode="auto">
              <a:xfrm>
                <a:off x="3674" y="1185"/>
                <a:ext cx="0" cy="839"/>
              </a:xfrm>
              <a:prstGeom prst="line">
                <a:avLst/>
              </a:prstGeom>
              <a:noFill/>
              <a:ln w="9525">
                <a:solidFill>
                  <a:srgbClr val="000000"/>
                </a:solidFill>
                <a:round/>
                <a:headEnd type="triangle" w="med" len="med"/>
                <a:tailEnd type="triangle" w="med" len="med"/>
              </a:ln>
            </p:spPr>
            <p:txBody>
              <a:bodyPr/>
              <a:lstStyle/>
              <a:p>
                <a:endParaRPr lang="en-US"/>
              </a:p>
            </p:txBody>
          </p:sp>
          <p:sp>
            <p:nvSpPr>
              <p:cNvPr id="42009" name="Text Box 25"/>
              <p:cNvSpPr txBox="1">
                <a:spLocks noChangeArrowheads="1"/>
              </p:cNvSpPr>
              <p:nvPr/>
            </p:nvSpPr>
            <p:spPr bwMode="auto">
              <a:xfrm>
                <a:off x="3901" y="2284"/>
                <a:ext cx="580" cy="231"/>
              </a:xfrm>
              <a:prstGeom prst="rect">
                <a:avLst/>
              </a:prstGeom>
              <a:noFill/>
              <a:ln w="9525">
                <a:noFill/>
                <a:miter lim="800000"/>
                <a:headEnd/>
                <a:tailEnd/>
              </a:ln>
            </p:spPr>
            <p:txBody>
              <a:bodyPr lIns="66751" tIns="33376" rIns="66751" bIns="33376"/>
              <a:lstStyle/>
              <a:p>
                <a:r>
                  <a:rPr lang="en-US" sz="1300">
                    <a:solidFill>
                      <a:srgbClr val="000000"/>
                    </a:solidFill>
                    <a:sym typeface="Symbol" pitchFamily="18" charset="2"/>
                  </a:rPr>
                  <a:t></a:t>
                </a:r>
                <a:r>
                  <a:rPr lang="en-US" sz="1300" b="1" i="1">
                    <a:solidFill>
                      <a:srgbClr val="000000"/>
                    </a:solidFill>
                  </a:rPr>
                  <a:t>G</a:t>
                </a:r>
                <a:r>
                  <a:rPr lang="en-US" sz="1300" b="1" i="1" baseline="30000">
                    <a:solidFill>
                      <a:srgbClr val="000000"/>
                    </a:solidFill>
                  </a:rPr>
                  <a:t>0</a:t>
                </a:r>
                <a:endParaRPr lang="en-US"/>
              </a:p>
            </p:txBody>
          </p:sp>
          <p:sp>
            <p:nvSpPr>
              <p:cNvPr id="42010" name="Text Box 26"/>
              <p:cNvSpPr txBox="1">
                <a:spLocks noChangeArrowheads="1"/>
              </p:cNvSpPr>
              <p:nvPr/>
            </p:nvSpPr>
            <p:spPr bwMode="auto">
              <a:xfrm>
                <a:off x="3683" y="1453"/>
                <a:ext cx="739" cy="231"/>
              </a:xfrm>
              <a:prstGeom prst="rect">
                <a:avLst/>
              </a:prstGeom>
              <a:noFill/>
              <a:ln w="9525">
                <a:noFill/>
                <a:miter lim="800000"/>
                <a:headEnd/>
                <a:tailEnd/>
              </a:ln>
            </p:spPr>
            <p:txBody>
              <a:bodyPr lIns="66751" tIns="33376" rIns="66751" bIns="33376"/>
              <a:lstStyle/>
              <a:p>
                <a:r>
                  <a:rPr lang="en-US" sz="1300" b="1" i="1">
                    <a:solidFill>
                      <a:srgbClr val="000000"/>
                    </a:solidFill>
                  </a:rPr>
                  <a:t>E</a:t>
                </a:r>
                <a:r>
                  <a:rPr lang="en-US" sz="1300" b="1" baseline="-25000">
                    <a:solidFill>
                      <a:srgbClr val="000000"/>
                    </a:solidFill>
                  </a:rPr>
                  <a:t>a </a:t>
                </a:r>
                <a:r>
                  <a:rPr lang="en-US" sz="1300" b="1" i="1" baseline="-25000">
                    <a:solidFill>
                      <a:srgbClr val="000000"/>
                    </a:solidFill>
                  </a:rPr>
                  <a:t>A→B</a:t>
                </a:r>
                <a:endParaRPr lang="en-US"/>
              </a:p>
            </p:txBody>
          </p:sp>
          <p:sp>
            <p:nvSpPr>
              <p:cNvPr id="42011" name="Line 27"/>
              <p:cNvSpPr>
                <a:spLocks noChangeShapeType="1"/>
              </p:cNvSpPr>
              <p:nvPr/>
            </p:nvSpPr>
            <p:spPr bwMode="auto">
              <a:xfrm>
                <a:off x="4558" y="1162"/>
                <a:ext cx="0" cy="1519"/>
              </a:xfrm>
              <a:prstGeom prst="line">
                <a:avLst/>
              </a:prstGeom>
              <a:noFill/>
              <a:ln w="9525">
                <a:solidFill>
                  <a:srgbClr val="000000"/>
                </a:solidFill>
                <a:round/>
                <a:headEnd type="triangle" w="med" len="med"/>
                <a:tailEnd type="triangle" w="med" len="med"/>
              </a:ln>
            </p:spPr>
            <p:txBody>
              <a:bodyPr/>
              <a:lstStyle/>
              <a:p>
                <a:endParaRPr lang="en-US"/>
              </a:p>
            </p:txBody>
          </p:sp>
        </p:grpSp>
        <p:sp>
          <p:nvSpPr>
            <p:cNvPr id="42012" name="Text Box 28"/>
            <p:cNvSpPr txBox="1">
              <a:spLocks noChangeArrowheads="1"/>
            </p:cNvSpPr>
            <p:nvPr/>
          </p:nvSpPr>
          <p:spPr bwMode="auto">
            <a:xfrm>
              <a:off x="10801" y="3534"/>
              <a:ext cx="1561" cy="495"/>
            </a:xfrm>
            <a:prstGeom prst="rect">
              <a:avLst/>
            </a:prstGeom>
            <a:noFill/>
            <a:ln w="9525">
              <a:noFill/>
              <a:miter lim="800000"/>
              <a:headEnd/>
              <a:tailEnd/>
            </a:ln>
          </p:spPr>
          <p:txBody>
            <a:bodyPr lIns="66751" tIns="33376" rIns="66751" bIns="33376"/>
            <a:lstStyle/>
            <a:p>
              <a:r>
                <a:rPr lang="en-US" sz="1300" b="1" i="1">
                  <a:solidFill>
                    <a:srgbClr val="000000"/>
                  </a:solidFill>
                </a:rPr>
                <a:t>E</a:t>
              </a:r>
              <a:r>
                <a:rPr lang="en-US" sz="1300" b="1" baseline="-25000">
                  <a:solidFill>
                    <a:srgbClr val="000000"/>
                  </a:solidFill>
                </a:rPr>
                <a:t>a </a:t>
              </a:r>
              <a:r>
                <a:rPr lang="en-US" sz="1300" b="1" i="1" baseline="-25000">
                  <a:solidFill>
                    <a:srgbClr val="000000"/>
                  </a:solidFill>
                </a:rPr>
                <a:t>B→A</a:t>
              </a:r>
              <a:endParaRPr lang="en-US"/>
            </a:p>
          </p:txBody>
        </p:sp>
        <p:sp>
          <p:nvSpPr>
            <p:cNvPr id="42013" name="Text Box 29"/>
            <p:cNvSpPr txBox="1">
              <a:spLocks noChangeArrowheads="1"/>
            </p:cNvSpPr>
            <p:nvPr/>
          </p:nvSpPr>
          <p:spPr bwMode="auto">
            <a:xfrm>
              <a:off x="6112" y="6734"/>
              <a:ext cx="675" cy="495"/>
            </a:xfrm>
            <a:prstGeom prst="rect">
              <a:avLst/>
            </a:prstGeom>
            <a:noFill/>
            <a:ln w="9525">
              <a:noFill/>
              <a:miter lim="800000"/>
              <a:headEnd/>
              <a:tailEnd/>
            </a:ln>
          </p:spPr>
          <p:txBody>
            <a:bodyPr lIns="66751" tIns="33376" rIns="66751" bIns="33376"/>
            <a:lstStyle/>
            <a:p>
              <a:r>
                <a:rPr lang="en-US" sz="1300" b="1" i="1">
                  <a:solidFill>
                    <a:srgbClr val="000000"/>
                  </a:solidFill>
                </a:rPr>
                <a:t>RC</a:t>
              </a:r>
              <a:endParaRPr lang="en-US"/>
            </a:p>
          </p:txBody>
        </p:sp>
      </p:grpSp>
      <p:sp>
        <p:nvSpPr>
          <p:cNvPr id="42018" name="Rectangle 34"/>
          <p:cNvSpPr>
            <a:spLocks noChangeArrowheads="1"/>
          </p:cNvSpPr>
          <p:nvPr/>
        </p:nvSpPr>
        <p:spPr bwMode="auto">
          <a:xfrm>
            <a:off x="825500" y="5664200"/>
            <a:ext cx="3657600" cy="482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2017" name="Object 33"/>
          <p:cNvGraphicFramePr>
            <a:graphicFrameLocks noChangeAspect="1"/>
          </p:cNvGraphicFramePr>
          <p:nvPr/>
        </p:nvGraphicFramePr>
        <p:xfrm>
          <a:off x="819150" y="5664200"/>
          <a:ext cx="3644900" cy="482600"/>
        </p:xfrm>
        <a:graphic>
          <a:graphicData uri="http://schemas.openxmlformats.org/presentationml/2006/ole">
            <p:oleObj spid="_x0000_s42017" name="Equation" r:id="rId4" imgW="1726920" imgH="228600" progId="Equation.3">
              <p:embed/>
            </p:oleObj>
          </a:graphicData>
        </a:graphic>
      </p:graphicFrame>
      <p:sp>
        <p:nvSpPr>
          <p:cNvPr id="42019" name="Rectangle 35"/>
          <p:cNvSpPr>
            <a:spLocks noChangeArrowheads="1"/>
          </p:cNvSpPr>
          <p:nvPr/>
        </p:nvSpPr>
        <p:spPr bwMode="auto">
          <a:xfrm>
            <a:off x="5245100" y="5664200"/>
            <a:ext cx="2857500" cy="482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2020" name="Object 36"/>
          <p:cNvGraphicFramePr>
            <a:graphicFrameLocks noChangeAspect="1"/>
          </p:cNvGraphicFramePr>
          <p:nvPr/>
        </p:nvGraphicFramePr>
        <p:xfrm>
          <a:off x="5299075" y="5689600"/>
          <a:ext cx="2762250" cy="482600"/>
        </p:xfrm>
        <a:graphic>
          <a:graphicData uri="http://schemas.openxmlformats.org/presentationml/2006/ole">
            <p:oleObj spid="_x0000_s42020" name="Equation" r:id="rId5" imgW="130788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0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2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8" grpId="0" animBg="1"/>
      <p:bldP spid="420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758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Enthalpy…</a:t>
            </a:r>
          </a:p>
        </p:txBody>
      </p:sp>
      <p:sp>
        <p:nvSpPr>
          <p:cNvPr id="6758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7589"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67590" name="Text Box 6"/>
          <p:cNvSpPr txBox="1">
            <a:spLocks noChangeArrowheads="1"/>
          </p:cNvSpPr>
          <p:nvPr/>
        </p:nvSpPr>
        <p:spPr bwMode="auto">
          <a:xfrm>
            <a:off x="388938" y="1225550"/>
            <a:ext cx="8440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a:t>
            </a:r>
            <a:r>
              <a:rPr lang="en-US" sz="2400" b="1">
                <a:solidFill>
                  <a:srgbClr val="000066"/>
                </a:solidFill>
                <a:latin typeface="Californian FB" pitchFamily="18" charset="0"/>
                <a:sym typeface="Symbol" pitchFamily="18" charset="2"/>
              </a:rPr>
              <a:t>H</a:t>
            </a:r>
            <a:r>
              <a:rPr lang="en-US" sz="2400" b="1" baseline="-25000">
                <a:solidFill>
                  <a:srgbClr val="000066"/>
                </a:solidFill>
                <a:latin typeface="Californian FB" pitchFamily="18" charset="0"/>
                <a:sym typeface="Symbol" pitchFamily="18" charset="2"/>
              </a:rPr>
              <a:t>u</a:t>
            </a:r>
            <a:r>
              <a:rPr lang="en-US" sz="2400" b="1" baseline="-25000">
                <a:solidFill>
                  <a:srgbClr val="000066"/>
                </a:solidFill>
                <a:latin typeface="Californian FB" pitchFamily="18" charset="0"/>
                <a:cs typeface="Arial" charset="0"/>
                <a:sym typeface="Symbol" pitchFamily="18" charset="2"/>
              </a:rPr>
              <a:t>→f</a:t>
            </a:r>
            <a:r>
              <a:rPr lang="en-US" sz="2400" b="1">
                <a:solidFill>
                  <a:srgbClr val="000066"/>
                </a:solidFill>
                <a:latin typeface="Californian FB" pitchFamily="18" charset="0"/>
                <a:cs typeface="Arial" charset="0"/>
                <a:sym typeface="Symbol" pitchFamily="18" charset="2"/>
              </a:rPr>
              <a:t> is known at one </a:t>
            </a:r>
            <a:r>
              <a:rPr lang="en-US" sz="2400" b="1">
                <a:solidFill>
                  <a:srgbClr val="000066"/>
                </a:solidFill>
                <a:latin typeface="Californian FB" pitchFamily="18" charset="0"/>
                <a:sym typeface="Symbol" pitchFamily="18" charset="2"/>
              </a:rPr>
              <a:t>temperature</a:t>
            </a:r>
            <a:r>
              <a:rPr lang="en-US" sz="2400" b="1">
                <a:solidFill>
                  <a:srgbClr val="000066"/>
                </a:solidFill>
                <a:latin typeface="Californian FB" pitchFamily="18" charset="0"/>
              </a:rPr>
              <a:t>…</a:t>
            </a:r>
          </a:p>
        </p:txBody>
      </p:sp>
      <p:sp>
        <p:nvSpPr>
          <p:cNvPr id="67597" name="Rectangle 13"/>
          <p:cNvSpPr>
            <a:spLocks noChangeArrowheads="1"/>
          </p:cNvSpPr>
          <p:nvPr/>
        </p:nvSpPr>
        <p:spPr bwMode="auto">
          <a:xfrm>
            <a:off x="1460500" y="1917700"/>
            <a:ext cx="5372100" cy="584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7596" name="Object 12"/>
          <p:cNvGraphicFramePr>
            <a:graphicFrameLocks noChangeAspect="1"/>
          </p:cNvGraphicFramePr>
          <p:nvPr/>
        </p:nvGraphicFramePr>
        <p:xfrm>
          <a:off x="1601788" y="1949450"/>
          <a:ext cx="5137150" cy="533400"/>
        </p:xfrm>
        <a:graphic>
          <a:graphicData uri="http://schemas.openxmlformats.org/presentationml/2006/ole">
            <p:oleObj spid="_x0000_s67596" name="Equation" r:id="rId4" imgW="2323800" imgH="241200" progId="Equation.3">
              <p:embed/>
            </p:oleObj>
          </a:graphicData>
        </a:graphic>
      </p:graphicFrame>
      <p:pic>
        <p:nvPicPr>
          <p:cNvPr id="67598" name="Picture 14" descr="BD14791_"/>
          <p:cNvPicPr>
            <a:picLocks noChangeAspect="1" noChangeArrowheads="1"/>
          </p:cNvPicPr>
          <p:nvPr/>
        </p:nvPicPr>
        <p:blipFill>
          <a:blip r:embed="rId3" cstate="print"/>
          <a:srcRect/>
          <a:stretch>
            <a:fillRect/>
          </a:stretch>
        </p:blipFill>
        <p:spPr bwMode="auto">
          <a:xfrm>
            <a:off x="233363" y="3057525"/>
            <a:ext cx="142875" cy="142875"/>
          </a:xfrm>
          <a:prstGeom prst="rect">
            <a:avLst/>
          </a:prstGeom>
          <a:noFill/>
        </p:spPr>
      </p:pic>
      <p:sp>
        <p:nvSpPr>
          <p:cNvPr id="67599" name="Text Box 15"/>
          <p:cNvSpPr txBox="1">
            <a:spLocks noChangeArrowheads="1"/>
          </p:cNvSpPr>
          <p:nvPr/>
        </p:nvSpPr>
        <p:spPr bwMode="auto">
          <a:xfrm>
            <a:off x="414338" y="2889250"/>
            <a:ext cx="8440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What contributes to protein folding Enthalpy?</a:t>
            </a:r>
          </a:p>
        </p:txBody>
      </p:sp>
      <p:pic>
        <p:nvPicPr>
          <p:cNvPr id="67600" name="Picture 16" descr="BD14791_"/>
          <p:cNvPicPr>
            <a:picLocks noChangeAspect="1" noChangeArrowheads="1"/>
          </p:cNvPicPr>
          <p:nvPr/>
        </p:nvPicPr>
        <p:blipFill>
          <a:blip r:embed="rId3" cstate="print"/>
          <a:srcRect/>
          <a:stretch>
            <a:fillRect/>
          </a:stretch>
        </p:blipFill>
        <p:spPr bwMode="auto">
          <a:xfrm>
            <a:off x="839788" y="3590925"/>
            <a:ext cx="142875" cy="142875"/>
          </a:xfrm>
          <a:prstGeom prst="rect">
            <a:avLst/>
          </a:prstGeom>
          <a:noFill/>
        </p:spPr>
      </p:pic>
      <p:sp>
        <p:nvSpPr>
          <p:cNvPr id="67601" name="Text Box 17"/>
          <p:cNvSpPr txBox="1">
            <a:spLocks noChangeArrowheads="1"/>
          </p:cNvSpPr>
          <p:nvPr/>
        </p:nvSpPr>
        <p:spPr bwMode="auto">
          <a:xfrm>
            <a:off x="1020763" y="3422650"/>
            <a:ext cx="7094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Ionic Interactions – salt bridges (E=1/D*r)</a:t>
            </a:r>
          </a:p>
        </p:txBody>
      </p:sp>
      <p:pic>
        <p:nvPicPr>
          <p:cNvPr id="67602" name="Picture 18" descr="BD14791_"/>
          <p:cNvPicPr>
            <a:picLocks noChangeAspect="1" noChangeArrowheads="1"/>
          </p:cNvPicPr>
          <p:nvPr/>
        </p:nvPicPr>
        <p:blipFill>
          <a:blip r:embed="rId3" cstate="print"/>
          <a:srcRect/>
          <a:stretch>
            <a:fillRect/>
          </a:stretch>
        </p:blipFill>
        <p:spPr bwMode="auto">
          <a:xfrm>
            <a:off x="852488" y="4010025"/>
            <a:ext cx="142875" cy="142875"/>
          </a:xfrm>
          <a:prstGeom prst="rect">
            <a:avLst/>
          </a:prstGeom>
          <a:noFill/>
        </p:spPr>
      </p:pic>
      <p:sp>
        <p:nvSpPr>
          <p:cNvPr id="67603" name="Text Box 19"/>
          <p:cNvSpPr txBox="1">
            <a:spLocks noChangeArrowheads="1"/>
          </p:cNvSpPr>
          <p:nvPr/>
        </p:nvSpPr>
        <p:spPr bwMode="auto">
          <a:xfrm>
            <a:off x="1033463" y="3841750"/>
            <a:ext cx="7805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Randomly oriented dipoles / induced dipoles (E=1/D*r</a:t>
            </a:r>
            <a:r>
              <a:rPr lang="en-US" sz="2400" b="1" baseline="30000">
                <a:solidFill>
                  <a:srgbClr val="000066"/>
                </a:solidFill>
                <a:latin typeface="Californian FB" pitchFamily="18" charset="0"/>
              </a:rPr>
              <a:t>6</a:t>
            </a:r>
            <a:r>
              <a:rPr lang="en-US" sz="2400" b="1">
                <a:solidFill>
                  <a:srgbClr val="000066"/>
                </a:solidFill>
                <a:latin typeface="Californian FB" pitchFamily="18" charset="0"/>
              </a:rPr>
              <a:t>)</a:t>
            </a:r>
          </a:p>
        </p:txBody>
      </p:sp>
      <p:pic>
        <p:nvPicPr>
          <p:cNvPr id="67604" name="Picture 20" descr="BD14791_"/>
          <p:cNvPicPr>
            <a:picLocks noChangeAspect="1" noChangeArrowheads="1"/>
          </p:cNvPicPr>
          <p:nvPr/>
        </p:nvPicPr>
        <p:blipFill>
          <a:blip r:embed="rId3" cstate="print"/>
          <a:srcRect/>
          <a:stretch>
            <a:fillRect/>
          </a:stretch>
        </p:blipFill>
        <p:spPr bwMode="auto">
          <a:xfrm>
            <a:off x="852488" y="4441825"/>
            <a:ext cx="142875" cy="142875"/>
          </a:xfrm>
          <a:prstGeom prst="rect">
            <a:avLst/>
          </a:prstGeom>
          <a:noFill/>
        </p:spPr>
      </p:pic>
      <p:sp>
        <p:nvSpPr>
          <p:cNvPr id="67605" name="Text Box 21"/>
          <p:cNvSpPr txBox="1">
            <a:spLocks noChangeArrowheads="1"/>
          </p:cNvSpPr>
          <p:nvPr/>
        </p:nvSpPr>
        <p:spPr bwMode="auto">
          <a:xfrm>
            <a:off x="1033463" y="4273550"/>
            <a:ext cx="7526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Permanent dipole / induced dipoles (E=1/D*r</a:t>
            </a:r>
            <a:r>
              <a:rPr lang="en-US" sz="2400" b="1" baseline="30000">
                <a:solidFill>
                  <a:srgbClr val="000066"/>
                </a:solidFill>
                <a:latin typeface="Californian FB" pitchFamily="18" charset="0"/>
              </a:rPr>
              <a:t>4</a:t>
            </a:r>
            <a:r>
              <a:rPr lang="en-US" sz="2400" b="1">
                <a:solidFill>
                  <a:srgbClr val="000066"/>
                </a:solidFill>
                <a:latin typeface="Californian FB" pitchFamily="18" charset="0"/>
              </a:rPr>
              <a:t>)</a:t>
            </a:r>
          </a:p>
        </p:txBody>
      </p:sp>
      <p:sp>
        <p:nvSpPr>
          <p:cNvPr id="67607" name="Text Box 23"/>
          <p:cNvSpPr txBox="1">
            <a:spLocks noChangeArrowheads="1"/>
          </p:cNvSpPr>
          <p:nvPr/>
        </p:nvSpPr>
        <p:spPr bwMode="auto">
          <a:xfrm>
            <a:off x="1287463" y="4730750"/>
            <a:ext cx="7526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D = dielectric constant = 80 (water), 2-4 (protein)</a:t>
            </a:r>
          </a:p>
        </p:txBody>
      </p:sp>
      <p:pic>
        <p:nvPicPr>
          <p:cNvPr id="67608" name="Picture 24" descr="BD14791_"/>
          <p:cNvPicPr>
            <a:picLocks noChangeAspect="1" noChangeArrowheads="1"/>
          </p:cNvPicPr>
          <p:nvPr/>
        </p:nvPicPr>
        <p:blipFill>
          <a:blip r:embed="rId3" cstate="print"/>
          <a:srcRect/>
          <a:stretch>
            <a:fillRect/>
          </a:stretch>
        </p:blipFill>
        <p:spPr bwMode="auto">
          <a:xfrm>
            <a:off x="839788" y="5356225"/>
            <a:ext cx="142875" cy="142875"/>
          </a:xfrm>
          <a:prstGeom prst="rect">
            <a:avLst/>
          </a:prstGeom>
          <a:noFill/>
        </p:spPr>
      </p:pic>
      <p:sp>
        <p:nvSpPr>
          <p:cNvPr id="67609" name="Text Box 25"/>
          <p:cNvSpPr txBox="1">
            <a:spLocks noChangeArrowheads="1"/>
          </p:cNvSpPr>
          <p:nvPr/>
        </p:nvSpPr>
        <p:spPr bwMode="auto">
          <a:xfrm>
            <a:off x="1020763" y="5187950"/>
            <a:ext cx="7526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van der Waals (dispersion forces)</a:t>
            </a:r>
          </a:p>
        </p:txBody>
      </p:sp>
      <p:sp>
        <p:nvSpPr>
          <p:cNvPr id="67612" name="Rectangle 28"/>
          <p:cNvSpPr>
            <a:spLocks noChangeArrowheads="1"/>
          </p:cNvSpPr>
          <p:nvPr/>
        </p:nvSpPr>
        <p:spPr bwMode="auto">
          <a:xfrm>
            <a:off x="3505200" y="5689600"/>
            <a:ext cx="1701800" cy="711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7611" name="Object 27"/>
          <p:cNvGraphicFramePr>
            <a:graphicFrameLocks noChangeAspect="1"/>
          </p:cNvGraphicFramePr>
          <p:nvPr/>
        </p:nvGraphicFramePr>
        <p:xfrm>
          <a:off x="3575050" y="5695950"/>
          <a:ext cx="1485900" cy="638175"/>
        </p:xfrm>
        <a:graphic>
          <a:graphicData uri="http://schemas.openxmlformats.org/presentationml/2006/ole">
            <p:oleObj spid="_x0000_s67611" name="Equation" r:id="rId5" imgW="7999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6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60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760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60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76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6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7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9" grpId="0"/>
      <p:bldP spid="67601" grpId="0"/>
      <p:bldP spid="67603" grpId="0"/>
      <p:bldP spid="67605" grpId="0"/>
      <p:bldP spid="67607" grpId="0"/>
      <p:bldP spid="67609" grpId="0"/>
      <p:bldP spid="676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837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Protein Folding: The Early Years…</a:t>
            </a:r>
          </a:p>
        </p:txBody>
      </p:sp>
      <p:sp>
        <p:nvSpPr>
          <p:cNvPr id="5837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8373"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58374" name="Text Box 6"/>
          <p:cNvSpPr txBox="1">
            <a:spLocks noChangeArrowheads="1"/>
          </p:cNvSpPr>
          <p:nvPr/>
        </p:nvSpPr>
        <p:spPr bwMode="auto">
          <a:xfrm>
            <a:off x="388938" y="1225550"/>
            <a:ext cx="83645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1954, Anfinsen et al. noted that the activity of Ribonuclease A can be restored after exposure to </a:t>
            </a:r>
            <a:r>
              <a:rPr lang="en-US" sz="2400" b="1">
                <a:solidFill>
                  <a:srgbClr val="993300"/>
                </a:solidFill>
                <a:latin typeface="Californian FB" pitchFamily="18" charset="0"/>
              </a:rPr>
              <a:t>85% Formic Acid</a:t>
            </a:r>
          </a:p>
        </p:txBody>
      </p:sp>
      <p:pic>
        <p:nvPicPr>
          <p:cNvPr id="58375" name="Picture 7" descr="Christin B"/>
          <p:cNvPicPr>
            <a:picLocks noChangeAspect="1" noChangeArrowheads="1"/>
          </p:cNvPicPr>
          <p:nvPr/>
        </p:nvPicPr>
        <p:blipFill>
          <a:blip r:embed="rId3" cstate="print"/>
          <a:srcRect/>
          <a:stretch>
            <a:fillRect/>
          </a:stretch>
        </p:blipFill>
        <p:spPr bwMode="auto">
          <a:xfrm>
            <a:off x="419100" y="2166938"/>
            <a:ext cx="1420813" cy="2127250"/>
          </a:xfrm>
          <a:prstGeom prst="rect">
            <a:avLst/>
          </a:prstGeom>
          <a:noFill/>
        </p:spPr>
      </p:pic>
      <p:sp>
        <p:nvSpPr>
          <p:cNvPr id="58376" name="Text Box 8"/>
          <p:cNvSpPr txBox="1">
            <a:spLocks noChangeArrowheads="1"/>
          </p:cNvSpPr>
          <p:nvPr/>
        </p:nvSpPr>
        <p:spPr bwMode="auto">
          <a:xfrm>
            <a:off x="1925638" y="2228850"/>
            <a:ext cx="41227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Christian Anfinsen(1916 - ) </a:t>
            </a:r>
            <a:endParaRPr lang="en-US" sz="2400" b="1">
              <a:solidFill>
                <a:srgbClr val="993300"/>
              </a:solidFill>
              <a:latin typeface="Californian FB" pitchFamily="18" charset="0"/>
            </a:endParaRPr>
          </a:p>
        </p:txBody>
      </p:sp>
      <p:pic>
        <p:nvPicPr>
          <p:cNvPr id="58377" name="Picture 9" descr="Ribonuclease A"/>
          <p:cNvPicPr>
            <a:picLocks noChangeAspect="1" noChangeArrowheads="1"/>
          </p:cNvPicPr>
          <p:nvPr/>
        </p:nvPicPr>
        <p:blipFill>
          <a:blip r:embed="rId4" cstate="print"/>
          <a:srcRect/>
          <a:stretch>
            <a:fillRect/>
          </a:stretch>
        </p:blipFill>
        <p:spPr bwMode="auto">
          <a:xfrm>
            <a:off x="3543300" y="2857500"/>
            <a:ext cx="2636838" cy="1787525"/>
          </a:xfrm>
          <a:prstGeom prst="rect">
            <a:avLst/>
          </a:prstGeom>
          <a:noFill/>
        </p:spPr>
      </p:pic>
      <p:sp>
        <p:nvSpPr>
          <p:cNvPr id="58378" name="Freeform 10"/>
          <p:cNvSpPr>
            <a:spLocks/>
          </p:cNvSpPr>
          <p:nvPr/>
        </p:nvSpPr>
        <p:spPr bwMode="auto">
          <a:xfrm>
            <a:off x="368300" y="5143500"/>
            <a:ext cx="2197100" cy="1300163"/>
          </a:xfrm>
          <a:custGeom>
            <a:avLst/>
            <a:gdLst/>
            <a:ahLst/>
            <a:cxnLst>
              <a:cxn ang="0">
                <a:pos x="280" y="528"/>
              </a:cxn>
              <a:cxn ang="0">
                <a:pos x="80" y="552"/>
              </a:cxn>
              <a:cxn ang="0">
                <a:pos x="0" y="472"/>
              </a:cxn>
              <a:cxn ang="0">
                <a:pos x="112" y="376"/>
              </a:cxn>
              <a:cxn ang="0">
                <a:pos x="184" y="392"/>
              </a:cxn>
              <a:cxn ang="0">
                <a:pos x="232" y="416"/>
              </a:cxn>
              <a:cxn ang="0">
                <a:pos x="264" y="424"/>
              </a:cxn>
              <a:cxn ang="0">
                <a:pos x="312" y="440"/>
              </a:cxn>
              <a:cxn ang="0">
                <a:pos x="408" y="432"/>
              </a:cxn>
              <a:cxn ang="0">
                <a:pos x="400" y="312"/>
              </a:cxn>
              <a:cxn ang="0">
                <a:pos x="568" y="240"/>
              </a:cxn>
              <a:cxn ang="0">
                <a:pos x="608" y="248"/>
              </a:cxn>
              <a:cxn ang="0">
                <a:pos x="616" y="312"/>
              </a:cxn>
              <a:cxn ang="0">
                <a:pos x="648" y="368"/>
              </a:cxn>
              <a:cxn ang="0">
                <a:pos x="592" y="448"/>
              </a:cxn>
              <a:cxn ang="0">
                <a:pos x="544" y="464"/>
              </a:cxn>
              <a:cxn ang="0">
                <a:pos x="608" y="560"/>
              </a:cxn>
              <a:cxn ang="0">
                <a:pos x="656" y="592"/>
              </a:cxn>
              <a:cxn ang="0">
                <a:pos x="720" y="624"/>
              </a:cxn>
              <a:cxn ang="0">
                <a:pos x="888" y="576"/>
              </a:cxn>
              <a:cxn ang="0">
                <a:pos x="928" y="512"/>
              </a:cxn>
              <a:cxn ang="0">
                <a:pos x="896" y="432"/>
              </a:cxn>
              <a:cxn ang="0">
                <a:pos x="864" y="384"/>
              </a:cxn>
              <a:cxn ang="0">
                <a:pos x="848" y="336"/>
              </a:cxn>
              <a:cxn ang="0">
                <a:pos x="856" y="216"/>
              </a:cxn>
              <a:cxn ang="0">
                <a:pos x="800" y="200"/>
              </a:cxn>
              <a:cxn ang="0">
                <a:pos x="744" y="168"/>
              </a:cxn>
              <a:cxn ang="0">
                <a:pos x="648" y="88"/>
              </a:cxn>
              <a:cxn ang="0">
                <a:pos x="472" y="40"/>
              </a:cxn>
              <a:cxn ang="0">
                <a:pos x="336" y="56"/>
              </a:cxn>
              <a:cxn ang="0">
                <a:pos x="304" y="72"/>
              </a:cxn>
              <a:cxn ang="0">
                <a:pos x="256" y="88"/>
              </a:cxn>
              <a:cxn ang="0">
                <a:pos x="184" y="136"/>
              </a:cxn>
              <a:cxn ang="0">
                <a:pos x="128" y="128"/>
              </a:cxn>
              <a:cxn ang="0">
                <a:pos x="120" y="96"/>
              </a:cxn>
              <a:cxn ang="0">
                <a:pos x="184" y="48"/>
              </a:cxn>
              <a:cxn ang="0">
                <a:pos x="352" y="0"/>
              </a:cxn>
              <a:cxn ang="0">
                <a:pos x="544" y="8"/>
              </a:cxn>
              <a:cxn ang="0">
                <a:pos x="760" y="128"/>
              </a:cxn>
              <a:cxn ang="0">
                <a:pos x="768" y="152"/>
              </a:cxn>
              <a:cxn ang="0">
                <a:pos x="784" y="176"/>
              </a:cxn>
              <a:cxn ang="0">
                <a:pos x="800" y="224"/>
              </a:cxn>
              <a:cxn ang="0">
                <a:pos x="768" y="336"/>
              </a:cxn>
              <a:cxn ang="0">
                <a:pos x="1016" y="456"/>
              </a:cxn>
              <a:cxn ang="0">
                <a:pos x="1088" y="496"/>
              </a:cxn>
              <a:cxn ang="0">
                <a:pos x="1104" y="544"/>
              </a:cxn>
              <a:cxn ang="0">
                <a:pos x="1048" y="688"/>
              </a:cxn>
              <a:cxn ang="0">
                <a:pos x="936" y="696"/>
              </a:cxn>
              <a:cxn ang="0">
                <a:pos x="688" y="720"/>
              </a:cxn>
              <a:cxn ang="0">
                <a:pos x="392" y="744"/>
              </a:cxn>
              <a:cxn ang="0">
                <a:pos x="552" y="816"/>
              </a:cxn>
              <a:cxn ang="0">
                <a:pos x="1080" y="736"/>
              </a:cxn>
              <a:cxn ang="0">
                <a:pos x="1128" y="720"/>
              </a:cxn>
              <a:cxn ang="0">
                <a:pos x="1048" y="568"/>
              </a:cxn>
              <a:cxn ang="0">
                <a:pos x="1136" y="464"/>
              </a:cxn>
              <a:cxn ang="0">
                <a:pos x="1280" y="512"/>
              </a:cxn>
              <a:cxn ang="0">
                <a:pos x="1384" y="464"/>
              </a:cxn>
              <a:cxn ang="0">
                <a:pos x="1384" y="432"/>
              </a:cxn>
            </a:cxnLst>
            <a:rect l="0" t="0" r="r" b="b"/>
            <a:pathLst>
              <a:path w="1384" h="819">
                <a:moveTo>
                  <a:pt x="280" y="528"/>
                </a:moveTo>
                <a:cubicBezTo>
                  <a:pt x="190" y="588"/>
                  <a:pt x="251" y="561"/>
                  <a:pt x="80" y="552"/>
                </a:cubicBezTo>
                <a:cubicBezTo>
                  <a:pt x="35" y="541"/>
                  <a:pt x="15" y="516"/>
                  <a:pt x="0" y="472"/>
                </a:cubicBezTo>
                <a:cubicBezTo>
                  <a:pt x="15" y="411"/>
                  <a:pt x="52" y="391"/>
                  <a:pt x="112" y="376"/>
                </a:cubicBezTo>
                <a:cubicBezTo>
                  <a:pt x="130" y="379"/>
                  <a:pt x="164" y="382"/>
                  <a:pt x="184" y="392"/>
                </a:cubicBezTo>
                <a:cubicBezTo>
                  <a:pt x="231" y="415"/>
                  <a:pt x="185" y="403"/>
                  <a:pt x="232" y="416"/>
                </a:cubicBezTo>
                <a:cubicBezTo>
                  <a:pt x="243" y="419"/>
                  <a:pt x="253" y="421"/>
                  <a:pt x="264" y="424"/>
                </a:cubicBezTo>
                <a:cubicBezTo>
                  <a:pt x="280" y="429"/>
                  <a:pt x="312" y="440"/>
                  <a:pt x="312" y="440"/>
                </a:cubicBezTo>
                <a:cubicBezTo>
                  <a:pt x="350" y="478"/>
                  <a:pt x="376" y="479"/>
                  <a:pt x="408" y="432"/>
                </a:cubicBezTo>
                <a:cubicBezTo>
                  <a:pt x="405" y="392"/>
                  <a:pt x="394" y="352"/>
                  <a:pt x="400" y="312"/>
                </a:cubicBezTo>
                <a:cubicBezTo>
                  <a:pt x="406" y="272"/>
                  <a:pt x="536" y="245"/>
                  <a:pt x="568" y="240"/>
                </a:cubicBezTo>
                <a:cubicBezTo>
                  <a:pt x="581" y="243"/>
                  <a:pt x="600" y="237"/>
                  <a:pt x="608" y="248"/>
                </a:cubicBezTo>
                <a:cubicBezTo>
                  <a:pt x="620" y="266"/>
                  <a:pt x="612" y="291"/>
                  <a:pt x="616" y="312"/>
                </a:cubicBezTo>
                <a:cubicBezTo>
                  <a:pt x="621" y="339"/>
                  <a:pt x="631" y="345"/>
                  <a:pt x="648" y="368"/>
                </a:cubicBezTo>
                <a:cubicBezTo>
                  <a:pt x="664" y="415"/>
                  <a:pt x="634" y="431"/>
                  <a:pt x="592" y="448"/>
                </a:cubicBezTo>
                <a:cubicBezTo>
                  <a:pt x="576" y="454"/>
                  <a:pt x="544" y="464"/>
                  <a:pt x="544" y="464"/>
                </a:cubicBezTo>
                <a:cubicBezTo>
                  <a:pt x="531" y="529"/>
                  <a:pt x="541" y="543"/>
                  <a:pt x="608" y="560"/>
                </a:cubicBezTo>
                <a:cubicBezTo>
                  <a:pt x="624" y="571"/>
                  <a:pt x="640" y="581"/>
                  <a:pt x="656" y="592"/>
                </a:cubicBezTo>
                <a:cubicBezTo>
                  <a:pt x="676" y="605"/>
                  <a:pt x="720" y="624"/>
                  <a:pt x="720" y="624"/>
                </a:cubicBezTo>
                <a:cubicBezTo>
                  <a:pt x="849" y="614"/>
                  <a:pt x="801" y="620"/>
                  <a:pt x="888" y="576"/>
                </a:cubicBezTo>
                <a:cubicBezTo>
                  <a:pt x="898" y="545"/>
                  <a:pt x="918" y="543"/>
                  <a:pt x="928" y="512"/>
                </a:cubicBezTo>
                <a:cubicBezTo>
                  <a:pt x="921" y="484"/>
                  <a:pt x="910" y="457"/>
                  <a:pt x="896" y="432"/>
                </a:cubicBezTo>
                <a:cubicBezTo>
                  <a:pt x="887" y="415"/>
                  <a:pt x="870" y="402"/>
                  <a:pt x="864" y="384"/>
                </a:cubicBezTo>
                <a:cubicBezTo>
                  <a:pt x="859" y="368"/>
                  <a:pt x="848" y="336"/>
                  <a:pt x="848" y="336"/>
                </a:cubicBezTo>
                <a:cubicBezTo>
                  <a:pt x="850" y="322"/>
                  <a:pt x="875" y="235"/>
                  <a:pt x="856" y="216"/>
                </a:cubicBezTo>
                <a:cubicBezTo>
                  <a:pt x="852" y="212"/>
                  <a:pt x="800" y="200"/>
                  <a:pt x="800" y="200"/>
                </a:cubicBezTo>
                <a:cubicBezTo>
                  <a:pt x="777" y="191"/>
                  <a:pt x="764" y="181"/>
                  <a:pt x="744" y="168"/>
                </a:cubicBezTo>
                <a:cubicBezTo>
                  <a:pt x="721" y="99"/>
                  <a:pt x="729" y="100"/>
                  <a:pt x="648" y="88"/>
                </a:cubicBezTo>
                <a:cubicBezTo>
                  <a:pt x="588" y="28"/>
                  <a:pt x="584" y="47"/>
                  <a:pt x="472" y="40"/>
                </a:cubicBezTo>
                <a:cubicBezTo>
                  <a:pt x="422" y="44"/>
                  <a:pt x="380" y="37"/>
                  <a:pt x="336" y="56"/>
                </a:cubicBezTo>
                <a:cubicBezTo>
                  <a:pt x="325" y="61"/>
                  <a:pt x="315" y="68"/>
                  <a:pt x="304" y="72"/>
                </a:cubicBezTo>
                <a:cubicBezTo>
                  <a:pt x="288" y="78"/>
                  <a:pt x="256" y="88"/>
                  <a:pt x="256" y="88"/>
                </a:cubicBezTo>
                <a:cubicBezTo>
                  <a:pt x="232" y="112"/>
                  <a:pt x="212" y="117"/>
                  <a:pt x="184" y="136"/>
                </a:cubicBezTo>
                <a:cubicBezTo>
                  <a:pt x="165" y="133"/>
                  <a:pt x="144" y="138"/>
                  <a:pt x="128" y="128"/>
                </a:cubicBezTo>
                <a:cubicBezTo>
                  <a:pt x="119" y="122"/>
                  <a:pt x="114" y="105"/>
                  <a:pt x="120" y="96"/>
                </a:cubicBezTo>
                <a:cubicBezTo>
                  <a:pt x="135" y="74"/>
                  <a:pt x="158" y="55"/>
                  <a:pt x="184" y="48"/>
                </a:cubicBezTo>
                <a:cubicBezTo>
                  <a:pt x="241" y="32"/>
                  <a:pt x="294" y="12"/>
                  <a:pt x="352" y="0"/>
                </a:cubicBezTo>
                <a:cubicBezTo>
                  <a:pt x="416" y="3"/>
                  <a:pt x="480" y="2"/>
                  <a:pt x="544" y="8"/>
                </a:cubicBezTo>
                <a:cubicBezTo>
                  <a:pt x="611" y="15"/>
                  <a:pt x="706" y="87"/>
                  <a:pt x="760" y="128"/>
                </a:cubicBezTo>
                <a:cubicBezTo>
                  <a:pt x="763" y="136"/>
                  <a:pt x="764" y="144"/>
                  <a:pt x="768" y="152"/>
                </a:cubicBezTo>
                <a:cubicBezTo>
                  <a:pt x="772" y="161"/>
                  <a:pt x="780" y="167"/>
                  <a:pt x="784" y="176"/>
                </a:cubicBezTo>
                <a:cubicBezTo>
                  <a:pt x="791" y="191"/>
                  <a:pt x="800" y="224"/>
                  <a:pt x="800" y="224"/>
                </a:cubicBezTo>
                <a:cubicBezTo>
                  <a:pt x="791" y="292"/>
                  <a:pt x="786" y="283"/>
                  <a:pt x="768" y="336"/>
                </a:cubicBezTo>
                <a:cubicBezTo>
                  <a:pt x="798" y="499"/>
                  <a:pt x="824" y="448"/>
                  <a:pt x="1016" y="456"/>
                </a:cubicBezTo>
                <a:cubicBezTo>
                  <a:pt x="1040" y="472"/>
                  <a:pt x="1064" y="480"/>
                  <a:pt x="1088" y="496"/>
                </a:cubicBezTo>
                <a:cubicBezTo>
                  <a:pt x="1093" y="512"/>
                  <a:pt x="1099" y="528"/>
                  <a:pt x="1104" y="544"/>
                </a:cubicBezTo>
                <a:cubicBezTo>
                  <a:pt x="1112" y="569"/>
                  <a:pt x="1090" y="678"/>
                  <a:pt x="1048" y="688"/>
                </a:cubicBezTo>
                <a:cubicBezTo>
                  <a:pt x="1012" y="697"/>
                  <a:pt x="973" y="693"/>
                  <a:pt x="936" y="696"/>
                </a:cubicBezTo>
                <a:cubicBezTo>
                  <a:pt x="855" y="712"/>
                  <a:pt x="771" y="712"/>
                  <a:pt x="688" y="720"/>
                </a:cubicBezTo>
                <a:cubicBezTo>
                  <a:pt x="586" y="754"/>
                  <a:pt x="527" y="739"/>
                  <a:pt x="392" y="744"/>
                </a:cubicBezTo>
                <a:cubicBezTo>
                  <a:pt x="417" y="819"/>
                  <a:pt x="486" y="807"/>
                  <a:pt x="552" y="816"/>
                </a:cubicBezTo>
                <a:cubicBezTo>
                  <a:pt x="731" y="807"/>
                  <a:pt x="902" y="758"/>
                  <a:pt x="1080" y="736"/>
                </a:cubicBezTo>
                <a:cubicBezTo>
                  <a:pt x="1096" y="731"/>
                  <a:pt x="1130" y="737"/>
                  <a:pt x="1128" y="720"/>
                </a:cubicBezTo>
                <a:cubicBezTo>
                  <a:pt x="1118" y="652"/>
                  <a:pt x="1095" y="615"/>
                  <a:pt x="1048" y="568"/>
                </a:cubicBezTo>
                <a:cubicBezTo>
                  <a:pt x="1027" y="506"/>
                  <a:pt x="1086" y="481"/>
                  <a:pt x="1136" y="464"/>
                </a:cubicBezTo>
                <a:cubicBezTo>
                  <a:pt x="1196" y="471"/>
                  <a:pt x="1232" y="480"/>
                  <a:pt x="1280" y="512"/>
                </a:cubicBezTo>
                <a:cubicBezTo>
                  <a:pt x="1319" y="499"/>
                  <a:pt x="1350" y="487"/>
                  <a:pt x="1384" y="464"/>
                </a:cubicBezTo>
                <a:cubicBezTo>
                  <a:pt x="1375" y="436"/>
                  <a:pt x="1370" y="446"/>
                  <a:pt x="1384" y="432"/>
                </a:cubicBezTo>
              </a:path>
            </a:pathLst>
          </a:custGeom>
          <a:noFill/>
          <a:ln w="38100" cap="flat" cmpd="sng">
            <a:solidFill>
              <a:srgbClr val="FF0000"/>
            </a:solidFill>
            <a:prstDash val="solid"/>
            <a:round/>
            <a:headEnd/>
            <a:tailEnd/>
          </a:ln>
          <a:effectLst/>
        </p:spPr>
        <p:txBody>
          <a:bodyPr/>
          <a:lstStyle/>
          <a:p>
            <a:endParaRPr lang="en-US"/>
          </a:p>
        </p:txBody>
      </p:sp>
      <p:sp>
        <p:nvSpPr>
          <p:cNvPr id="58379" name="Line 11"/>
          <p:cNvSpPr>
            <a:spLocks noChangeShapeType="1"/>
          </p:cNvSpPr>
          <p:nvPr/>
        </p:nvSpPr>
        <p:spPr bwMode="auto">
          <a:xfrm flipV="1">
            <a:off x="3035300" y="5791200"/>
            <a:ext cx="1651000" cy="12700"/>
          </a:xfrm>
          <a:prstGeom prst="line">
            <a:avLst/>
          </a:prstGeom>
          <a:noFill/>
          <a:ln w="12700">
            <a:solidFill>
              <a:schemeClr val="tx1"/>
            </a:solidFill>
            <a:round/>
            <a:headEnd/>
            <a:tailEnd type="triangle" w="med" len="med"/>
          </a:ln>
          <a:effectLst/>
        </p:spPr>
        <p:txBody>
          <a:bodyPr/>
          <a:lstStyle/>
          <a:p>
            <a:endParaRPr lang="en-US"/>
          </a:p>
        </p:txBody>
      </p:sp>
      <p:pic>
        <p:nvPicPr>
          <p:cNvPr id="58380" name="Picture 12" descr="Ribonuclease A"/>
          <p:cNvPicPr>
            <a:picLocks noChangeAspect="1" noChangeArrowheads="1"/>
          </p:cNvPicPr>
          <p:nvPr/>
        </p:nvPicPr>
        <p:blipFill>
          <a:blip r:embed="rId5" cstate="print"/>
          <a:srcRect/>
          <a:stretch>
            <a:fillRect/>
          </a:stretch>
        </p:blipFill>
        <p:spPr bwMode="auto">
          <a:xfrm>
            <a:off x="5359400" y="5089525"/>
            <a:ext cx="1836738" cy="1244600"/>
          </a:xfrm>
          <a:prstGeom prst="rect">
            <a:avLst/>
          </a:prstGeom>
          <a:noFill/>
        </p:spPr>
      </p:pic>
      <p:sp>
        <p:nvSpPr>
          <p:cNvPr id="58381" name="Text Box 13"/>
          <p:cNvSpPr txBox="1">
            <a:spLocks noChangeArrowheads="1"/>
          </p:cNvSpPr>
          <p:nvPr/>
        </p:nvSpPr>
        <p:spPr bwMode="auto">
          <a:xfrm>
            <a:off x="6307138" y="3333750"/>
            <a:ext cx="24082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Ribonuclease A </a:t>
            </a:r>
            <a:endParaRPr lang="en-US" sz="2400" b="1">
              <a:solidFill>
                <a:srgbClr val="993300"/>
              </a:solidFill>
              <a:latin typeface="Californian FB" pitchFamily="18" charset="0"/>
            </a:endParaRPr>
          </a:p>
        </p:txBody>
      </p:sp>
      <p:sp>
        <p:nvSpPr>
          <p:cNvPr id="58382" name="Text Box 14"/>
          <p:cNvSpPr txBox="1">
            <a:spLocks noChangeArrowheads="1"/>
          </p:cNvSpPr>
          <p:nvPr/>
        </p:nvSpPr>
        <p:spPr bwMode="auto">
          <a:xfrm>
            <a:off x="7323138" y="5467350"/>
            <a:ext cx="1125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BUT!!! </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3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3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3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38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8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6" grpId="0"/>
      <p:bldP spid="58378" grpId="0" animBg="1"/>
      <p:bldP spid="58379" grpId="0" animBg="1"/>
      <p:bldP spid="58381" grpId="0"/>
      <p:bldP spid="5838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861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The H-bond…</a:t>
            </a:r>
          </a:p>
        </p:txBody>
      </p:sp>
      <p:sp>
        <p:nvSpPr>
          <p:cNvPr id="68612" name="AutoShape 4"/>
          <p:cNvSpPr>
            <a:spLocks noChangeArrowheads="1"/>
          </p:cNvSpPr>
          <p:nvPr/>
        </p:nvSpPr>
        <p:spPr bwMode="auto">
          <a:xfrm>
            <a:off x="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8614" name="Text Box 6"/>
          <p:cNvSpPr txBox="1">
            <a:spLocks noChangeArrowheads="1"/>
          </p:cNvSpPr>
          <p:nvPr/>
        </p:nvSpPr>
        <p:spPr bwMode="auto">
          <a:xfrm>
            <a:off x="236538" y="1276350"/>
            <a:ext cx="8440737" cy="2014538"/>
          </a:xfrm>
          <a:prstGeom prst="rect">
            <a:avLst/>
          </a:prstGeom>
          <a:noFill/>
          <a:ln w="9525">
            <a:noFill/>
            <a:miter lim="800000"/>
            <a:headEnd/>
            <a:tailEnd/>
          </a:ln>
          <a:effectLst/>
        </p:spPr>
        <p:txBody>
          <a:bodyPr>
            <a:spAutoFit/>
          </a:bodyPr>
          <a:lstStyle/>
          <a:p>
            <a:pPr algn="ctr"/>
            <a:r>
              <a:rPr lang="en-US" b="1" i="1">
                <a:solidFill>
                  <a:srgbClr val="000066"/>
                </a:solidFill>
                <a:latin typeface="Californian FB" pitchFamily="18" charset="0"/>
              </a:rPr>
              <a:t>“Because of its small bond energy and the small activation energy involved in its formation and rupture, the hydrogen bond is especially suited to play a part in reactions occurring at normal temperatures. It has been recognized that hydrogen bonds restrain protein molecules to their native configurations, and I believe that as the methods of structural chemistry are further applied to physiological problems it will be found that the significance of the hydrogen bond for physiology is greater than that of any other single structural feature.” – Linus Pauling 1947</a:t>
            </a:r>
          </a:p>
        </p:txBody>
      </p:sp>
      <p:pic>
        <p:nvPicPr>
          <p:cNvPr id="68630" name="Picture 22" descr="Beta Sheet H-bonds"/>
          <p:cNvPicPr>
            <a:picLocks noChangeAspect="1" noChangeArrowheads="1"/>
          </p:cNvPicPr>
          <p:nvPr/>
        </p:nvPicPr>
        <p:blipFill>
          <a:blip r:embed="rId2" cstate="print"/>
          <a:srcRect/>
          <a:stretch>
            <a:fillRect/>
          </a:stretch>
        </p:blipFill>
        <p:spPr bwMode="auto">
          <a:xfrm>
            <a:off x="4038600" y="4279900"/>
            <a:ext cx="2540000" cy="1752600"/>
          </a:xfrm>
          <a:prstGeom prst="rect">
            <a:avLst/>
          </a:prstGeom>
          <a:noFill/>
        </p:spPr>
      </p:pic>
      <p:pic>
        <p:nvPicPr>
          <p:cNvPr id="68631" name="Picture 23" descr="alpha helix h bonds"/>
          <p:cNvPicPr>
            <a:picLocks noChangeAspect="1" noChangeArrowheads="1"/>
          </p:cNvPicPr>
          <p:nvPr/>
        </p:nvPicPr>
        <p:blipFill>
          <a:blip r:embed="rId3" cstate="print"/>
          <a:srcRect/>
          <a:stretch>
            <a:fillRect/>
          </a:stretch>
        </p:blipFill>
        <p:spPr bwMode="auto">
          <a:xfrm>
            <a:off x="6843713" y="4005263"/>
            <a:ext cx="1517650" cy="2249487"/>
          </a:xfrm>
          <a:prstGeom prst="rect">
            <a:avLst/>
          </a:prstGeom>
          <a:noFill/>
        </p:spPr>
      </p:pic>
      <p:sp>
        <p:nvSpPr>
          <p:cNvPr id="68632" name="Text Box 24"/>
          <p:cNvSpPr txBox="1">
            <a:spLocks noChangeArrowheads="1"/>
          </p:cNvSpPr>
          <p:nvPr/>
        </p:nvSpPr>
        <p:spPr bwMode="auto">
          <a:xfrm>
            <a:off x="525463" y="4286250"/>
            <a:ext cx="1493837" cy="519113"/>
          </a:xfrm>
          <a:prstGeom prst="rect">
            <a:avLst/>
          </a:prstGeom>
          <a:noFill/>
          <a:ln w="9525">
            <a:noFill/>
            <a:miter lim="800000"/>
            <a:headEnd/>
            <a:tailEnd/>
          </a:ln>
          <a:effectLst/>
        </p:spPr>
        <p:txBody>
          <a:bodyPr>
            <a:spAutoFit/>
          </a:bodyPr>
          <a:lstStyle/>
          <a:p>
            <a:r>
              <a:rPr lang="en-US" sz="2800" b="1">
                <a:solidFill>
                  <a:srgbClr val="000066"/>
                </a:solidFill>
                <a:latin typeface="Arial Unicode MS" pitchFamily="34" charset="-128"/>
              </a:rPr>
              <a:t>R-</a:t>
            </a:r>
            <a:r>
              <a:rPr lang="en-US" sz="2800" b="1">
                <a:solidFill>
                  <a:srgbClr val="800080"/>
                </a:solidFill>
                <a:latin typeface="Arial Unicode MS" pitchFamily="34" charset="-128"/>
              </a:rPr>
              <a:t>N</a:t>
            </a:r>
            <a:r>
              <a:rPr lang="en-US" sz="2800" b="1">
                <a:solidFill>
                  <a:srgbClr val="000066"/>
                </a:solidFill>
                <a:latin typeface="Arial Unicode MS" pitchFamily="34" charset="-128"/>
              </a:rPr>
              <a:t>-H</a:t>
            </a:r>
          </a:p>
        </p:txBody>
      </p:sp>
      <p:sp>
        <p:nvSpPr>
          <p:cNvPr id="68633" name="Text Box 25"/>
          <p:cNvSpPr txBox="1">
            <a:spLocks noChangeArrowheads="1"/>
          </p:cNvSpPr>
          <p:nvPr/>
        </p:nvSpPr>
        <p:spPr bwMode="auto">
          <a:xfrm>
            <a:off x="2214563" y="4273550"/>
            <a:ext cx="1150937" cy="519113"/>
          </a:xfrm>
          <a:prstGeom prst="rect">
            <a:avLst/>
          </a:prstGeom>
          <a:noFill/>
          <a:ln w="9525">
            <a:noFill/>
            <a:miter lim="800000"/>
            <a:headEnd/>
            <a:tailEnd/>
          </a:ln>
          <a:effectLst/>
        </p:spPr>
        <p:txBody>
          <a:bodyPr>
            <a:spAutoFit/>
          </a:bodyPr>
          <a:lstStyle/>
          <a:p>
            <a:r>
              <a:rPr lang="en-US" sz="2800" b="1">
                <a:solidFill>
                  <a:srgbClr val="000066"/>
                </a:solidFill>
                <a:latin typeface="Arial Unicode MS" pitchFamily="34" charset="-128"/>
              </a:rPr>
              <a:t>:</a:t>
            </a:r>
            <a:r>
              <a:rPr lang="en-US" sz="2800" b="1">
                <a:solidFill>
                  <a:srgbClr val="3333FF"/>
                </a:solidFill>
                <a:latin typeface="Arial Unicode MS" pitchFamily="34" charset="-128"/>
              </a:rPr>
              <a:t>O</a:t>
            </a:r>
            <a:r>
              <a:rPr lang="en-US" sz="2800" b="1">
                <a:solidFill>
                  <a:srgbClr val="000066"/>
                </a:solidFill>
                <a:latin typeface="Arial Unicode MS" pitchFamily="34" charset="-128"/>
              </a:rPr>
              <a:t>=R</a:t>
            </a:r>
          </a:p>
        </p:txBody>
      </p:sp>
      <p:sp>
        <p:nvSpPr>
          <p:cNvPr id="68634" name="Line 26"/>
          <p:cNvSpPr>
            <a:spLocks noChangeShapeType="1"/>
          </p:cNvSpPr>
          <p:nvPr/>
        </p:nvSpPr>
        <p:spPr bwMode="auto">
          <a:xfrm>
            <a:off x="1739900" y="4559300"/>
            <a:ext cx="520700" cy="0"/>
          </a:xfrm>
          <a:prstGeom prst="line">
            <a:avLst/>
          </a:prstGeom>
          <a:noFill/>
          <a:ln w="38100">
            <a:solidFill>
              <a:srgbClr val="000080"/>
            </a:solidFill>
            <a:prstDash val="sysDot"/>
            <a:round/>
            <a:headEnd/>
            <a:tailEnd/>
          </a:ln>
          <a:effectLst/>
        </p:spPr>
        <p:txBody>
          <a:bodyPr/>
          <a:lstStyle/>
          <a:p>
            <a:endParaRPr lang="en-US"/>
          </a:p>
        </p:txBody>
      </p:sp>
      <p:sp>
        <p:nvSpPr>
          <p:cNvPr id="68635" name="Oval 27"/>
          <p:cNvSpPr>
            <a:spLocks noChangeArrowheads="1"/>
          </p:cNvSpPr>
          <p:nvPr/>
        </p:nvSpPr>
        <p:spPr bwMode="auto">
          <a:xfrm>
            <a:off x="1320800" y="4241800"/>
            <a:ext cx="1460500" cy="584200"/>
          </a:xfrm>
          <a:prstGeom prst="ellipse">
            <a:avLst/>
          </a:prstGeom>
          <a:noFill/>
          <a:ln w="15875">
            <a:solidFill>
              <a:srgbClr val="FF0000"/>
            </a:solidFill>
            <a:round/>
            <a:headEnd/>
            <a:tailEnd/>
          </a:ln>
          <a:effectLst/>
        </p:spPr>
        <p:txBody>
          <a:bodyPr wrap="none" anchor="ctr"/>
          <a:lstStyle/>
          <a:p>
            <a:endParaRPr lang="en-US"/>
          </a:p>
        </p:txBody>
      </p:sp>
      <p:sp>
        <p:nvSpPr>
          <p:cNvPr id="68636" name="Text Box 28"/>
          <p:cNvSpPr txBox="1">
            <a:spLocks noChangeArrowheads="1"/>
          </p:cNvSpPr>
          <p:nvPr/>
        </p:nvSpPr>
        <p:spPr bwMode="auto">
          <a:xfrm>
            <a:off x="588963" y="3600450"/>
            <a:ext cx="1214437" cy="519113"/>
          </a:xfrm>
          <a:prstGeom prst="rect">
            <a:avLst/>
          </a:prstGeom>
          <a:noFill/>
          <a:ln w="9525">
            <a:noFill/>
            <a:miter lim="800000"/>
            <a:headEnd/>
            <a:tailEnd/>
          </a:ln>
          <a:effectLst/>
        </p:spPr>
        <p:txBody>
          <a:bodyPr>
            <a:spAutoFit/>
          </a:bodyPr>
          <a:lstStyle/>
          <a:p>
            <a:r>
              <a:rPr lang="en-US" sz="2800" b="1">
                <a:solidFill>
                  <a:srgbClr val="000066"/>
                </a:solidFill>
                <a:latin typeface="Californian FB" pitchFamily="18" charset="0"/>
              </a:rPr>
              <a:t>Donor</a:t>
            </a:r>
          </a:p>
        </p:txBody>
      </p:sp>
      <p:sp>
        <p:nvSpPr>
          <p:cNvPr id="68637" name="Line 29"/>
          <p:cNvSpPr>
            <a:spLocks noChangeShapeType="1"/>
          </p:cNvSpPr>
          <p:nvPr/>
        </p:nvSpPr>
        <p:spPr bwMode="auto">
          <a:xfrm>
            <a:off x="1117600" y="4038600"/>
            <a:ext cx="0" cy="317500"/>
          </a:xfrm>
          <a:prstGeom prst="line">
            <a:avLst/>
          </a:prstGeom>
          <a:noFill/>
          <a:ln w="15875">
            <a:solidFill>
              <a:schemeClr val="tx1"/>
            </a:solidFill>
            <a:round/>
            <a:headEnd/>
            <a:tailEnd type="triangle" w="med" len="med"/>
          </a:ln>
          <a:effectLst/>
        </p:spPr>
        <p:txBody>
          <a:bodyPr/>
          <a:lstStyle/>
          <a:p>
            <a:endParaRPr lang="en-US"/>
          </a:p>
        </p:txBody>
      </p:sp>
      <p:sp>
        <p:nvSpPr>
          <p:cNvPr id="68638" name="Text Box 30"/>
          <p:cNvSpPr txBox="1">
            <a:spLocks noChangeArrowheads="1"/>
          </p:cNvSpPr>
          <p:nvPr/>
        </p:nvSpPr>
        <p:spPr bwMode="auto">
          <a:xfrm>
            <a:off x="1922463" y="3613150"/>
            <a:ext cx="1747837" cy="519113"/>
          </a:xfrm>
          <a:prstGeom prst="rect">
            <a:avLst/>
          </a:prstGeom>
          <a:noFill/>
          <a:ln w="9525">
            <a:noFill/>
            <a:miter lim="800000"/>
            <a:headEnd/>
            <a:tailEnd/>
          </a:ln>
          <a:effectLst/>
        </p:spPr>
        <p:txBody>
          <a:bodyPr>
            <a:spAutoFit/>
          </a:bodyPr>
          <a:lstStyle/>
          <a:p>
            <a:r>
              <a:rPr lang="en-US" sz="2800" b="1">
                <a:solidFill>
                  <a:srgbClr val="000066"/>
                </a:solidFill>
                <a:latin typeface="Californian FB" pitchFamily="18" charset="0"/>
              </a:rPr>
              <a:t>Acceptor</a:t>
            </a:r>
          </a:p>
        </p:txBody>
      </p:sp>
      <p:sp>
        <p:nvSpPr>
          <p:cNvPr id="68639" name="Line 31"/>
          <p:cNvSpPr>
            <a:spLocks noChangeShapeType="1"/>
          </p:cNvSpPr>
          <p:nvPr/>
        </p:nvSpPr>
        <p:spPr bwMode="auto">
          <a:xfrm>
            <a:off x="2540000" y="4025900"/>
            <a:ext cx="0" cy="317500"/>
          </a:xfrm>
          <a:prstGeom prst="line">
            <a:avLst/>
          </a:prstGeom>
          <a:noFill/>
          <a:ln w="15875">
            <a:solidFill>
              <a:schemeClr val="tx1"/>
            </a:solidFill>
            <a:round/>
            <a:headEnd/>
            <a:tailEnd type="triangle" w="med" len="med"/>
          </a:ln>
          <a:effectLst/>
        </p:spPr>
        <p:txBody>
          <a:bodyPr/>
          <a:lstStyle/>
          <a:p>
            <a:endParaRPr lang="en-US"/>
          </a:p>
        </p:txBody>
      </p:sp>
      <p:sp>
        <p:nvSpPr>
          <p:cNvPr id="68640" name="Line 32"/>
          <p:cNvSpPr>
            <a:spLocks noChangeShapeType="1"/>
          </p:cNvSpPr>
          <p:nvPr/>
        </p:nvSpPr>
        <p:spPr bwMode="auto">
          <a:xfrm flipH="1">
            <a:off x="1536700" y="4927600"/>
            <a:ext cx="990600" cy="0"/>
          </a:xfrm>
          <a:prstGeom prst="line">
            <a:avLst/>
          </a:prstGeom>
          <a:noFill/>
          <a:ln w="15875">
            <a:solidFill>
              <a:schemeClr val="tx1"/>
            </a:solidFill>
            <a:round/>
            <a:headEnd type="stealth" w="med" len="med"/>
            <a:tailEnd type="stealth" w="med" len="med"/>
          </a:ln>
          <a:effectLst/>
        </p:spPr>
        <p:txBody>
          <a:bodyPr/>
          <a:lstStyle/>
          <a:p>
            <a:endParaRPr lang="en-US"/>
          </a:p>
        </p:txBody>
      </p:sp>
      <p:sp>
        <p:nvSpPr>
          <p:cNvPr id="68641" name="Line 33"/>
          <p:cNvSpPr>
            <a:spLocks noChangeShapeType="1"/>
          </p:cNvSpPr>
          <p:nvPr/>
        </p:nvSpPr>
        <p:spPr bwMode="auto">
          <a:xfrm flipH="1">
            <a:off x="1130300" y="5372100"/>
            <a:ext cx="1397000" cy="0"/>
          </a:xfrm>
          <a:prstGeom prst="line">
            <a:avLst/>
          </a:prstGeom>
          <a:noFill/>
          <a:ln w="15875">
            <a:solidFill>
              <a:schemeClr val="tx1"/>
            </a:solidFill>
            <a:round/>
            <a:headEnd type="stealth" w="med" len="med"/>
            <a:tailEnd type="stealth" w="med" len="med"/>
          </a:ln>
          <a:effectLst/>
        </p:spPr>
        <p:txBody>
          <a:bodyPr/>
          <a:lstStyle/>
          <a:p>
            <a:endParaRPr lang="en-US"/>
          </a:p>
        </p:txBody>
      </p:sp>
      <p:sp>
        <p:nvSpPr>
          <p:cNvPr id="68642" name="Text Box 34"/>
          <p:cNvSpPr txBox="1">
            <a:spLocks noChangeArrowheads="1"/>
          </p:cNvSpPr>
          <p:nvPr/>
        </p:nvSpPr>
        <p:spPr bwMode="auto">
          <a:xfrm>
            <a:off x="1439863" y="4921250"/>
            <a:ext cx="2052637" cy="366713"/>
          </a:xfrm>
          <a:prstGeom prst="rect">
            <a:avLst/>
          </a:prstGeom>
          <a:noFill/>
          <a:ln w="9525">
            <a:noFill/>
            <a:miter lim="800000"/>
            <a:headEnd/>
            <a:tailEnd/>
          </a:ln>
          <a:effectLst/>
        </p:spPr>
        <p:txBody>
          <a:bodyPr>
            <a:spAutoFit/>
          </a:bodyPr>
          <a:lstStyle/>
          <a:p>
            <a:r>
              <a:rPr lang="en-US" b="1">
                <a:solidFill>
                  <a:srgbClr val="000066"/>
                </a:solidFill>
                <a:latin typeface="Californian FB" pitchFamily="18" charset="0"/>
              </a:rPr>
              <a:t>1.85-2.00 Å</a:t>
            </a:r>
          </a:p>
        </p:txBody>
      </p:sp>
      <p:sp>
        <p:nvSpPr>
          <p:cNvPr id="68643" name="Text Box 35"/>
          <p:cNvSpPr txBox="1">
            <a:spLocks noChangeArrowheads="1"/>
          </p:cNvSpPr>
          <p:nvPr/>
        </p:nvSpPr>
        <p:spPr bwMode="auto">
          <a:xfrm>
            <a:off x="1211263" y="5365750"/>
            <a:ext cx="1303337" cy="366713"/>
          </a:xfrm>
          <a:prstGeom prst="rect">
            <a:avLst/>
          </a:prstGeom>
          <a:noFill/>
          <a:ln w="9525">
            <a:noFill/>
            <a:miter lim="800000"/>
            <a:headEnd/>
            <a:tailEnd/>
          </a:ln>
          <a:effectLst/>
        </p:spPr>
        <p:txBody>
          <a:bodyPr>
            <a:spAutoFit/>
          </a:bodyPr>
          <a:lstStyle/>
          <a:p>
            <a:r>
              <a:rPr lang="en-US" b="1">
                <a:solidFill>
                  <a:srgbClr val="000066"/>
                </a:solidFill>
                <a:latin typeface="Californian FB" pitchFamily="18" charset="0"/>
              </a:rPr>
              <a:t>2.85-3.00 Å</a:t>
            </a:r>
          </a:p>
        </p:txBody>
      </p:sp>
      <p:sp>
        <p:nvSpPr>
          <p:cNvPr id="68644" name="Text Box 36"/>
          <p:cNvSpPr txBox="1">
            <a:spLocks noChangeArrowheads="1"/>
          </p:cNvSpPr>
          <p:nvPr/>
        </p:nvSpPr>
        <p:spPr bwMode="auto">
          <a:xfrm>
            <a:off x="728663" y="5835650"/>
            <a:ext cx="2433637" cy="396875"/>
          </a:xfrm>
          <a:prstGeom prst="rect">
            <a:avLst/>
          </a:prstGeom>
          <a:noFill/>
          <a:ln w="9525">
            <a:noFill/>
            <a:miter lim="800000"/>
            <a:headEnd/>
            <a:tailEnd/>
          </a:ln>
          <a:effectLst/>
        </p:spPr>
        <p:txBody>
          <a:bodyPr>
            <a:spAutoFit/>
          </a:bodyPr>
          <a:lstStyle/>
          <a:p>
            <a:r>
              <a:rPr lang="en-US" sz="2000" b="1">
                <a:solidFill>
                  <a:srgbClr val="000066"/>
                </a:solidFill>
                <a:latin typeface="Californian FB" pitchFamily="18" charset="0"/>
              </a:rPr>
              <a:t>12 &lt;= E &lt;= 38 kJ/mol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6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86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86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6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6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86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6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86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86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64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6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8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2" grpId="0"/>
      <p:bldP spid="68633" grpId="0"/>
      <p:bldP spid="68634" grpId="0" animBg="1"/>
      <p:bldP spid="68635" grpId="0" animBg="1"/>
      <p:bldP spid="68636" grpId="0"/>
      <p:bldP spid="68637" grpId="0" animBg="1"/>
      <p:bldP spid="68638" grpId="0"/>
      <p:bldP spid="68639" grpId="0" animBg="1"/>
      <p:bldP spid="68640" grpId="0" animBg="1"/>
      <p:bldP spid="68641" grpId="0" animBg="1"/>
      <p:bldP spid="68642" grpId="0"/>
      <p:bldP spid="68643" grpId="0"/>
      <p:bldP spid="686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325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Enthalpy</a:t>
            </a:r>
          </a:p>
        </p:txBody>
      </p:sp>
      <p:sp>
        <p:nvSpPr>
          <p:cNvPr id="5325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3253"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53254" name="Text Box 6"/>
          <p:cNvSpPr txBox="1">
            <a:spLocks noChangeArrowheads="1"/>
          </p:cNvSpPr>
          <p:nvPr/>
        </p:nvSpPr>
        <p:spPr bwMode="auto">
          <a:xfrm>
            <a:off x="363538" y="1225550"/>
            <a:ext cx="84407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enthalpy of protein unfolding can be measured by </a:t>
            </a:r>
            <a:r>
              <a:rPr lang="en-US" sz="2400" b="1">
                <a:solidFill>
                  <a:srgbClr val="993300"/>
                </a:solidFill>
                <a:latin typeface="Californian FB" pitchFamily="18" charset="0"/>
              </a:rPr>
              <a:t>Differential Scanning Calorimetry</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pic>
        <p:nvPicPr>
          <p:cNvPr id="53255" name="Picture 7"/>
          <p:cNvPicPr>
            <a:picLocks noChangeAspect="1" noChangeArrowheads="1"/>
          </p:cNvPicPr>
          <p:nvPr/>
        </p:nvPicPr>
        <p:blipFill>
          <a:blip r:embed="rId3" cstate="print"/>
          <a:srcRect/>
          <a:stretch>
            <a:fillRect/>
          </a:stretch>
        </p:blipFill>
        <p:spPr bwMode="auto">
          <a:xfrm>
            <a:off x="2341563" y="2208213"/>
            <a:ext cx="3940175" cy="2876550"/>
          </a:xfrm>
          <a:prstGeom prst="rect">
            <a:avLst/>
          </a:prstGeom>
          <a:noFill/>
          <a:ln w="9525">
            <a:noFill/>
            <a:miter lim="800000"/>
            <a:headEnd/>
            <a:tailEnd/>
          </a:ln>
          <a:effectLst/>
        </p:spPr>
      </p:pic>
      <p:sp>
        <p:nvSpPr>
          <p:cNvPr id="53257" name="Text Box 9"/>
          <p:cNvSpPr txBox="1">
            <a:spLocks noChangeArrowheads="1"/>
          </p:cNvSpPr>
          <p:nvPr/>
        </p:nvSpPr>
        <p:spPr bwMode="auto">
          <a:xfrm>
            <a:off x="439738" y="52006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sym typeface="Symbol" pitchFamily="18" charset="2"/>
              </a:rPr>
              <a:t>H is the area under the excess heat capacity curve</a:t>
            </a:r>
            <a:endParaRPr lang="en-US" sz="2400" b="1">
              <a:solidFill>
                <a:srgbClr val="993300"/>
              </a:solidFill>
              <a:latin typeface="Californian FB" pitchFamily="18" charset="0"/>
              <a:sym typeface="Symbol" pitchFamily="18" charset="2"/>
            </a:endParaRPr>
          </a:p>
        </p:txBody>
      </p:sp>
      <p:pic>
        <p:nvPicPr>
          <p:cNvPr id="53258" name="Picture 10" descr="BD14791_"/>
          <p:cNvPicPr>
            <a:picLocks noChangeAspect="1" noChangeArrowheads="1"/>
          </p:cNvPicPr>
          <p:nvPr/>
        </p:nvPicPr>
        <p:blipFill>
          <a:blip r:embed="rId2" cstate="print"/>
          <a:srcRect/>
          <a:stretch>
            <a:fillRect/>
          </a:stretch>
        </p:blipFill>
        <p:spPr bwMode="auto">
          <a:xfrm>
            <a:off x="246063" y="5356225"/>
            <a:ext cx="142875" cy="142875"/>
          </a:xfrm>
          <a:prstGeom prst="rect">
            <a:avLst/>
          </a:prstGeom>
          <a:noFill/>
        </p:spPr>
      </p:pic>
      <p:sp>
        <p:nvSpPr>
          <p:cNvPr id="53259" name="Text Box 11"/>
          <p:cNvSpPr txBox="1">
            <a:spLocks noChangeArrowheads="1"/>
          </p:cNvSpPr>
          <p:nvPr/>
        </p:nvSpPr>
        <p:spPr bwMode="auto">
          <a:xfrm>
            <a:off x="427038" y="57086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sym typeface="Symbol" pitchFamily="18" charset="2"/>
              </a:rPr>
              <a:t>Also, since at T</a:t>
            </a:r>
            <a:r>
              <a:rPr lang="en-US" sz="2400" b="1" baseline="-25000">
                <a:solidFill>
                  <a:srgbClr val="000066"/>
                </a:solidFill>
                <a:latin typeface="Californian FB" pitchFamily="18" charset="0"/>
                <a:sym typeface="Symbol" pitchFamily="18" charset="2"/>
              </a:rPr>
              <a:t>m</a:t>
            </a:r>
            <a:r>
              <a:rPr lang="en-US" sz="2400" b="1">
                <a:solidFill>
                  <a:srgbClr val="000066"/>
                </a:solidFill>
                <a:latin typeface="Californian FB" pitchFamily="18" charset="0"/>
                <a:sym typeface="Symbol" pitchFamily="18" charset="2"/>
              </a:rPr>
              <a:t> G = 0, </a:t>
            </a:r>
            <a:r>
              <a:rPr lang="en-US" sz="2400" b="1">
                <a:solidFill>
                  <a:srgbClr val="993300"/>
                </a:solidFill>
                <a:latin typeface="Californian FB" pitchFamily="18" charset="0"/>
                <a:sym typeface="Symbol" pitchFamily="18" charset="2"/>
              </a:rPr>
              <a:t>H</a:t>
            </a:r>
            <a:r>
              <a:rPr lang="en-US" sz="2400" b="1" baseline="-25000">
                <a:solidFill>
                  <a:srgbClr val="993300"/>
                </a:solidFill>
                <a:latin typeface="Californian FB" pitchFamily="18" charset="0"/>
                <a:sym typeface="Symbol" pitchFamily="18" charset="2"/>
              </a:rPr>
              <a:t>u</a:t>
            </a:r>
            <a:r>
              <a:rPr lang="en-US" sz="2400" b="1" baseline="-25000">
                <a:solidFill>
                  <a:srgbClr val="993300"/>
                </a:solidFill>
                <a:cs typeface="Arial" charset="0"/>
                <a:sym typeface="Symbol" pitchFamily="18" charset="2"/>
              </a:rPr>
              <a:t>→f</a:t>
            </a:r>
            <a:r>
              <a:rPr lang="en-US" sz="2400" b="1">
                <a:solidFill>
                  <a:srgbClr val="993300"/>
                </a:solidFill>
                <a:cs typeface="Arial" charset="0"/>
                <a:sym typeface="Symbol" pitchFamily="18" charset="2"/>
              </a:rPr>
              <a:t> = T</a:t>
            </a:r>
            <a:r>
              <a:rPr lang="en-US" sz="2400" b="1" baseline="-25000">
                <a:solidFill>
                  <a:srgbClr val="993300"/>
                </a:solidFill>
                <a:cs typeface="Arial" charset="0"/>
                <a:sym typeface="Symbol" pitchFamily="18" charset="2"/>
              </a:rPr>
              <a:t>m </a:t>
            </a:r>
            <a:r>
              <a:rPr lang="en-US" sz="2400" b="1">
                <a:solidFill>
                  <a:srgbClr val="993300"/>
                </a:solidFill>
                <a:latin typeface="Californian FB" pitchFamily="18" charset="0"/>
                <a:sym typeface="Symbol" pitchFamily="18" charset="2"/>
              </a:rPr>
              <a:t>S</a:t>
            </a:r>
            <a:r>
              <a:rPr lang="en-US" sz="2400" b="1" baseline="-25000">
                <a:solidFill>
                  <a:srgbClr val="993300"/>
                </a:solidFill>
                <a:latin typeface="Californian FB" pitchFamily="18" charset="0"/>
                <a:sym typeface="Symbol" pitchFamily="18" charset="2"/>
              </a:rPr>
              <a:t>u</a:t>
            </a:r>
            <a:r>
              <a:rPr lang="en-US" sz="2400" b="1" baseline="-25000">
                <a:solidFill>
                  <a:srgbClr val="993300"/>
                </a:solidFill>
                <a:cs typeface="Arial" charset="0"/>
                <a:sym typeface="Symbol" pitchFamily="18" charset="2"/>
              </a:rPr>
              <a:t>→f</a:t>
            </a:r>
            <a:r>
              <a:rPr lang="en-US" sz="2400" b="1" baseline="-25000">
                <a:solidFill>
                  <a:srgbClr val="000066"/>
                </a:solidFill>
                <a:cs typeface="Arial" charset="0"/>
                <a:sym typeface="Symbol" pitchFamily="18" charset="2"/>
              </a:rPr>
              <a:t> </a:t>
            </a:r>
            <a:r>
              <a:rPr lang="en-US" sz="2400" b="1">
                <a:solidFill>
                  <a:srgbClr val="000066"/>
                </a:solidFill>
                <a:cs typeface="Arial" charset="0"/>
                <a:sym typeface="Symbol" pitchFamily="18" charset="2"/>
              </a:rPr>
              <a:t>. </a:t>
            </a:r>
            <a:r>
              <a:rPr lang="en-US" sz="2400" b="1">
                <a:solidFill>
                  <a:srgbClr val="000066"/>
                </a:solidFill>
                <a:latin typeface="Californian FB" pitchFamily="18" charset="0"/>
                <a:cs typeface="Arial" charset="0"/>
                <a:sym typeface="Symbol" pitchFamily="18" charset="2"/>
              </a:rPr>
              <a:t>T</a:t>
            </a:r>
            <a:r>
              <a:rPr lang="en-US" sz="2400" b="1" baseline="-25000">
                <a:solidFill>
                  <a:srgbClr val="000066"/>
                </a:solidFill>
                <a:latin typeface="Californian FB" pitchFamily="18" charset="0"/>
                <a:cs typeface="Arial" charset="0"/>
                <a:sym typeface="Symbol" pitchFamily="18" charset="2"/>
              </a:rPr>
              <a:t>m</a:t>
            </a:r>
            <a:r>
              <a:rPr lang="en-US" sz="2400" b="1">
                <a:solidFill>
                  <a:srgbClr val="000066"/>
                </a:solidFill>
                <a:latin typeface="Californian FB" pitchFamily="18" charset="0"/>
                <a:cs typeface="Arial" charset="0"/>
                <a:sym typeface="Symbol" pitchFamily="18" charset="2"/>
              </a:rPr>
              <a:t> does </a:t>
            </a:r>
            <a:r>
              <a:rPr lang="en-US" sz="2400" b="1">
                <a:solidFill>
                  <a:srgbClr val="993300"/>
                </a:solidFill>
                <a:latin typeface="Californian FB" pitchFamily="18" charset="0"/>
                <a:cs typeface="Arial" charset="0"/>
                <a:sym typeface="Symbol" pitchFamily="18" charset="2"/>
              </a:rPr>
              <a:t>not </a:t>
            </a:r>
            <a:r>
              <a:rPr lang="en-US" sz="2400" b="1">
                <a:solidFill>
                  <a:srgbClr val="000066"/>
                </a:solidFill>
                <a:latin typeface="Californian FB" pitchFamily="18" charset="0"/>
                <a:cs typeface="Arial" charset="0"/>
                <a:sym typeface="Symbol" pitchFamily="18" charset="2"/>
              </a:rPr>
              <a:t>reflect stability</a:t>
            </a:r>
            <a:r>
              <a:rPr lang="en-US" sz="2400" b="1">
                <a:solidFill>
                  <a:srgbClr val="000066"/>
                </a:solidFill>
                <a:cs typeface="Arial" charset="0"/>
                <a:sym typeface="Symbol" pitchFamily="18" charset="2"/>
              </a:rPr>
              <a:t> </a:t>
            </a:r>
          </a:p>
        </p:txBody>
      </p:sp>
      <p:pic>
        <p:nvPicPr>
          <p:cNvPr id="53260" name="Picture 12" descr="BD14791_"/>
          <p:cNvPicPr>
            <a:picLocks noChangeAspect="1" noChangeArrowheads="1"/>
          </p:cNvPicPr>
          <p:nvPr/>
        </p:nvPicPr>
        <p:blipFill>
          <a:blip r:embed="rId2" cstate="print"/>
          <a:srcRect/>
          <a:stretch>
            <a:fillRect/>
          </a:stretch>
        </p:blipFill>
        <p:spPr bwMode="auto">
          <a:xfrm>
            <a:off x="246063" y="5876925"/>
            <a:ext cx="142875" cy="14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32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7" grpId="0"/>
      <p:bldP spid="532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608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Differential Scanning Calorimetry…</a:t>
            </a:r>
          </a:p>
        </p:txBody>
      </p:sp>
      <p:sp>
        <p:nvSpPr>
          <p:cNvPr id="4608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6085"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46086" name="Text Box 6"/>
          <p:cNvSpPr txBox="1">
            <a:spLocks noChangeArrowheads="1"/>
          </p:cNvSpPr>
          <p:nvPr/>
        </p:nvSpPr>
        <p:spPr bwMode="auto">
          <a:xfrm>
            <a:off x="363538" y="1225550"/>
            <a:ext cx="84153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DSC instruments measure the total current required to raise the temperature of the sample solution by each °K</a:t>
            </a:r>
            <a:endParaRPr lang="en-US" sz="2400" b="1">
              <a:solidFill>
                <a:srgbClr val="993300"/>
              </a:solidFill>
              <a:latin typeface="Californian FB" pitchFamily="18" charset="0"/>
            </a:endParaRPr>
          </a:p>
        </p:txBody>
      </p:sp>
      <p:pic>
        <p:nvPicPr>
          <p:cNvPr id="46087" name="Picture 7" descr="Differential Scanning Calorimeter"/>
          <p:cNvPicPr>
            <a:picLocks noChangeAspect="1" noChangeArrowheads="1"/>
          </p:cNvPicPr>
          <p:nvPr/>
        </p:nvPicPr>
        <p:blipFill>
          <a:blip r:embed="rId3" cstate="print"/>
          <a:srcRect/>
          <a:stretch>
            <a:fillRect/>
          </a:stretch>
        </p:blipFill>
        <p:spPr bwMode="auto">
          <a:xfrm>
            <a:off x="1257300" y="2757488"/>
            <a:ext cx="2006600" cy="2271712"/>
          </a:xfrm>
          <a:prstGeom prst="rect">
            <a:avLst/>
          </a:prstGeom>
          <a:noFill/>
        </p:spPr>
      </p:pic>
      <p:pic>
        <p:nvPicPr>
          <p:cNvPr id="46088" name="Picture 8" descr="DSC Curve"/>
          <p:cNvPicPr>
            <a:picLocks noChangeAspect="1" noChangeArrowheads="1"/>
          </p:cNvPicPr>
          <p:nvPr/>
        </p:nvPicPr>
        <p:blipFill>
          <a:blip r:embed="rId4" cstate="print"/>
          <a:srcRect/>
          <a:stretch>
            <a:fillRect/>
          </a:stretch>
        </p:blipFill>
        <p:spPr bwMode="auto">
          <a:xfrm>
            <a:off x="4292600" y="2247900"/>
            <a:ext cx="3657600" cy="3162300"/>
          </a:xfrm>
          <a:prstGeom prst="rect">
            <a:avLst/>
          </a:prstGeom>
          <a:noFill/>
        </p:spPr>
      </p:pic>
      <p:sp>
        <p:nvSpPr>
          <p:cNvPr id="46089" name="Text Box 9"/>
          <p:cNvSpPr txBox="1">
            <a:spLocks noChangeArrowheads="1"/>
          </p:cNvSpPr>
          <p:nvPr/>
        </p:nvSpPr>
        <p:spPr bwMode="auto">
          <a:xfrm>
            <a:off x="452438" y="5530850"/>
            <a:ext cx="84153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It is easy to convert current to energy (J/sec=V*A) and energy to heat capacity (J/mol/K) of the system</a:t>
            </a:r>
            <a:endParaRPr lang="en-US" sz="2400" b="1">
              <a:solidFill>
                <a:srgbClr val="993300"/>
              </a:solidFill>
              <a:latin typeface="Californian FB" pitchFamily="18" charset="0"/>
            </a:endParaRPr>
          </a:p>
        </p:txBody>
      </p:sp>
      <p:pic>
        <p:nvPicPr>
          <p:cNvPr id="46090" name="Picture 10" descr="BD14791_"/>
          <p:cNvPicPr>
            <a:picLocks noChangeAspect="1" noChangeArrowheads="1"/>
          </p:cNvPicPr>
          <p:nvPr/>
        </p:nvPicPr>
        <p:blipFill>
          <a:blip r:embed="rId2" cstate="print"/>
          <a:srcRect/>
          <a:stretch>
            <a:fillRect/>
          </a:stretch>
        </p:blipFill>
        <p:spPr bwMode="auto">
          <a:xfrm>
            <a:off x="271463" y="5699125"/>
            <a:ext cx="142875" cy="1428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0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987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Isothermal Titration Calorimetry…</a:t>
            </a:r>
          </a:p>
        </p:txBody>
      </p:sp>
      <p:sp>
        <p:nvSpPr>
          <p:cNvPr id="7987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9877"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79878" name="Text Box 6"/>
          <p:cNvSpPr txBox="1">
            <a:spLocks noChangeArrowheads="1"/>
          </p:cNvSpPr>
          <p:nvPr/>
        </p:nvSpPr>
        <p:spPr bwMode="auto">
          <a:xfrm>
            <a:off x="363538" y="1225550"/>
            <a:ext cx="84153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ITC instruments measure the heat of association upon ligand binding by measuring the amount of energy required to keep the temperature the </a:t>
            </a:r>
            <a:r>
              <a:rPr lang="en-US" sz="2400" b="1">
                <a:solidFill>
                  <a:srgbClr val="993300"/>
                </a:solidFill>
                <a:latin typeface="Californian FB" pitchFamily="18" charset="0"/>
              </a:rPr>
              <a:t>same</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pic>
        <p:nvPicPr>
          <p:cNvPr id="79884" name="Picture 12" descr="ITC Schematic"/>
          <p:cNvPicPr>
            <a:picLocks noChangeAspect="1" noChangeArrowheads="1"/>
          </p:cNvPicPr>
          <p:nvPr/>
        </p:nvPicPr>
        <p:blipFill>
          <a:blip r:embed="rId3" cstate="print"/>
          <a:srcRect/>
          <a:stretch>
            <a:fillRect/>
          </a:stretch>
        </p:blipFill>
        <p:spPr bwMode="auto">
          <a:xfrm>
            <a:off x="676275" y="2827338"/>
            <a:ext cx="2881313" cy="2959100"/>
          </a:xfrm>
          <a:prstGeom prst="rect">
            <a:avLst/>
          </a:prstGeom>
          <a:noFill/>
        </p:spPr>
      </p:pic>
      <p:pic>
        <p:nvPicPr>
          <p:cNvPr id="79885" name="Picture 13"/>
          <p:cNvPicPr>
            <a:picLocks noChangeAspect="1" noChangeArrowheads="1"/>
          </p:cNvPicPr>
          <p:nvPr/>
        </p:nvPicPr>
        <p:blipFill>
          <a:blip r:embed="rId4" cstate="print"/>
          <a:srcRect/>
          <a:stretch>
            <a:fillRect/>
          </a:stretch>
        </p:blipFill>
        <p:spPr bwMode="auto">
          <a:xfrm>
            <a:off x="4559300" y="2349500"/>
            <a:ext cx="3856038" cy="34528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301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Entropy</a:t>
            </a:r>
          </a:p>
        </p:txBody>
      </p:sp>
      <p:sp>
        <p:nvSpPr>
          <p:cNvPr id="4301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3013"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43014"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 protein folding, there are two entropy contributions to consider:</a:t>
            </a:r>
            <a:endParaRPr lang="en-US" sz="2400" b="1">
              <a:solidFill>
                <a:srgbClr val="993300"/>
              </a:solidFill>
              <a:latin typeface="Californian FB" pitchFamily="18" charset="0"/>
            </a:endParaRPr>
          </a:p>
        </p:txBody>
      </p:sp>
      <p:pic>
        <p:nvPicPr>
          <p:cNvPr id="43015" name="Picture 7" descr="BD14791_"/>
          <p:cNvPicPr>
            <a:picLocks noChangeAspect="1" noChangeArrowheads="1"/>
          </p:cNvPicPr>
          <p:nvPr/>
        </p:nvPicPr>
        <p:blipFill>
          <a:blip r:embed="rId3" cstate="print"/>
          <a:srcRect/>
          <a:stretch>
            <a:fillRect/>
          </a:stretch>
        </p:blipFill>
        <p:spPr bwMode="auto">
          <a:xfrm>
            <a:off x="1033463" y="2308225"/>
            <a:ext cx="142875" cy="142875"/>
          </a:xfrm>
          <a:prstGeom prst="rect">
            <a:avLst/>
          </a:prstGeom>
          <a:noFill/>
        </p:spPr>
      </p:pic>
      <p:sp>
        <p:nvSpPr>
          <p:cNvPr id="43016" name="Text Box 8"/>
          <p:cNvSpPr txBox="1">
            <a:spLocks noChangeArrowheads="1"/>
          </p:cNvSpPr>
          <p:nvPr/>
        </p:nvSpPr>
        <p:spPr bwMode="auto">
          <a:xfrm>
            <a:off x="1201738" y="2152650"/>
            <a:ext cx="7246937" cy="822325"/>
          </a:xfrm>
          <a:prstGeom prst="rect">
            <a:avLst/>
          </a:prstGeom>
          <a:noFill/>
          <a:ln w="9525">
            <a:noFill/>
            <a:miter lim="800000"/>
            <a:headEnd/>
            <a:tailEnd/>
          </a:ln>
          <a:effectLst/>
        </p:spPr>
        <p:txBody>
          <a:bodyPr>
            <a:spAutoFit/>
          </a:bodyPr>
          <a:lstStyle/>
          <a:p>
            <a:r>
              <a:rPr lang="en-US" sz="2400" b="1">
                <a:solidFill>
                  <a:srgbClr val="993300"/>
                </a:solidFill>
                <a:latin typeface="Californian FB" pitchFamily="18" charset="0"/>
              </a:rPr>
              <a:t>Conformational</a:t>
            </a:r>
            <a:r>
              <a:rPr lang="en-US" sz="2400" b="1">
                <a:solidFill>
                  <a:srgbClr val="000066"/>
                </a:solidFill>
                <a:latin typeface="Californian FB" pitchFamily="18" charset="0"/>
              </a:rPr>
              <a:t>: The denatured state is much more disordered than the native state</a:t>
            </a:r>
            <a:endParaRPr lang="en-US" sz="2400" b="1">
              <a:solidFill>
                <a:srgbClr val="993300"/>
              </a:solidFill>
              <a:latin typeface="Californian FB" pitchFamily="18" charset="0"/>
            </a:endParaRPr>
          </a:p>
        </p:txBody>
      </p:sp>
      <p:pic>
        <p:nvPicPr>
          <p:cNvPr id="43017" name="Picture 9" descr="BD14791_"/>
          <p:cNvPicPr>
            <a:picLocks noChangeAspect="1" noChangeArrowheads="1"/>
          </p:cNvPicPr>
          <p:nvPr/>
        </p:nvPicPr>
        <p:blipFill>
          <a:blip r:embed="rId3" cstate="print"/>
          <a:srcRect/>
          <a:stretch>
            <a:fillRect/>
          </a:stretch>
        </p:blipFill>
        <p:spPr bwMode="auto">
          <a:xfrm>
            <a:off x="1033463" y="3133725"/>
            <a:ext cx="142875" cy="142875"/>
          </a:xfrm>
          <a:prstGeom prst="rect">
            <a:avLst/>
          </a:prstGeom>
          <a:noFill/>
        </p:spPr>
      </p:pic>
      <p:sp>
        <p:nvSpPr>
          <p:cNvPr id="43018" name="Text Box 10"/>
          <p:cNvSpPr txBox="1">
            <a:spLocks noChangeArrowheads="1"/>
          </p:cNvSpPr>
          <p:nvPr/>
        </p:nvSpPr>
        <p:spPr bwMode="auto">
          <a:xfrm>
            <a:off x="1189038" y="2965450"/>
            <a:ext cx="7246937" cy="822325"/>
          </a:xfrm>
          <a:prstGeom prst="rect">
            <a:avLst/>
          </a:prstGeom>
          <a:noFill/>
          <a:ln w="9525">
            <a:noFill/>
            <a:miter lim="800000"/>
            <a:headEnd/>
            <a:tailEnd/>
          </a:ln>
          <a:effectLst/>
        </p:spPr>
        <p:txBody>
          <a:bodyPr>
            <a:spAutoFit/>
          </a:bodyPr>
          <a:lstStyle/>
          <a:p>
            <a:r>
              <a:rPr lang="en-US" sz="2400" b="1">
                <a:solidFill>
                  <a:srgbClr val="993300"/>
                </a:solidFill>
                <a:latin typeface="Californian FB" pitchFamily="18" charset="0"/>
              </a:rPr>
              <a:t>Systemic</a:t>
            </a:r>
            <a:r>
              <a:rPr lang="en-US" sz="2400" b="1">
                <a:solidFill>
                  <a:srgbClr val="000066"/>
                </a:solidFill>
                <a:latin typeface="Californian FB" pitchFamily="18" charset="0"/>
              </a:rPr>
              <a:t>: The folding state of the protein affects the disordered-ness of the solvent</a:t>
            </a:r>
            <a:endParaRPr lang="en-US" sz="2400" b="1">
              <a:solidFill>
                <a:srgbClr val="993300"/>
              </a:solidFill>
              <a:latin typeface="Californian FB" pitchFamily="18" charset="0"/>
            </a:endParaRPr>
          </a:p>
        </p:txBody>
      </p:sp>
      <p:sp>
        <p:nvSpPr>
          <p:cNvPr id="43019" name="Rectangle 11"/>
          <p:cNvSpPr>
            <a:spLocks noChangeArrowheads="1"/>
          </p:cNvSpPr>
          <p:nvPr/>
        </p:nvSpPr>
        <p:spPr bwMode="auto">
          <a:xfrm>
            <a:off x="2260600" y="4864100"/>
            <a:ext cx="4711700" cy="876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3020" name="Object 12"/>
          <p:cNvGraphicFramePr>
            <a:graphicFrameLocks noChangeAspect="1"/>
          </p:cNvGraphicFramePr>
          <p:nvPr/>
        </p:nvGraphicFramePr>
        <p:xfrm>
          <a:off x="2241550" y="4826000"/>
          <a:ext cx="4772025" cy="954088"/>
        </p:xfrm>
        <a:graphic>
          <a:graphicData uri="http://schemas.openxmlformats.org/presentationml/2006/ole">
            <p:oleObj spid="_x0000_s43020" name="Equation" r:id="rId4" imgW="2158920" imgH="431640" progId="Equation.3">
              <p:embed/>
            </p:oleObj>
          </a:graphicData>
        </a:graphic>
      </p:graphicFrame>
      <p:pic>
        <p:nvPicPr>
          <p:cNvPr id="43021" name="Picture 13" descr="BD14791_"/>
          <p:cNvPicPr>
            <a:picLocks noChangeAspect="1" noChangeArrowheads="1"/>
          </p:cNvPicPr>
          <p:nvPr/>
        </p:nvPicPr>
        <p:blipFill>
          <a:blip r:embed="rId3" cstate="print"/>
          <a:srcRect/>
          <a:stretch>
            <a:fillRect/>
          </a:stretch>
        </p:blipFill>
        <p:spPr bwMode="auto">
          <a:xfrm>
            <a:off x="296863" y="4213225"/>
            <a:ext cx="142875" cy="142875"/>
          </a:xfrm>
          <a:prstGeom prst="rect">
            <a:avLst/>
          </a:prstGeom>
          <a:noFill/>
        </p:spPr>
      </p:pic>
      <p:sp>
        <p:nvSpPr>
          <p:cNvPr id="43022" name="Text Box 14"/>
          <p:cNvSpPr txBox="1">
            <a:spLocks noChangeArrowheads="1"/>
          </p:cNvSpPr>
          <p:nvPr/>
        </p:nvSpPr>
        <p:spPr bwMode="auto">
          <a:xfrm>
            <a:off x="439738" y="40576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a:t>
            </a:r>
            <a:r>
              <a:rPr lang="en-US" sz="2400" b="1">
                <a:solidFill>
                  <a:srgbClr val="000066"/>
                </a:solidFill>
                <a:latin typeface="Californian FB" pitchFamily="18" charset="0"/>
                <a:sym typeface="Symbol" pitchFamily="18" charset="2"/>
              </a:rPr>
              <a:t>S is known at one temperature (probably T</a:t>
            </a:r>
            <a:r>
              <a:rPr lang="en-US" sz="2400" b="1" baseline="-25000">
                <a:solidFill>
                  <a:srgbClr val="000066"/>
                </a:solidFill>
                <a:latin typeface="Californian FB" pitchFamily="18" charset="0"/>
                <a:sym typeface="Symbol" pitchFamily="18" charset="2"/>
              </a:rPr>
              <a:t>m</a:t>
            </a:r>
            <a:r>
              <a:rPr lang="en-US" sz="2400" b="1">
                <a:solidFill>
                  <a:srgbClr val="000066"/>
                </a:solidFill>
                <a:latin typeface="Californian FB" pitchFamily="18" charset="0"/>
                <a:sym typeface="Symbol" pitchFamily="18" charset="2"/>
              </a:rPr>
              <a:t>) …</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6" grpId="0"/>
      <p:bldP spid="43018" grpId="0"/>
      <p:bldP spid="430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963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Conformational Entropy…</a:t>
            </a:r>
          </a:p>
        </p:txBody>
      </p:sp>
      <p:sp>
        <p:nvSpPr>
          <p:cNvPr id="6963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9640" name="Text Box 8"/>
          <p:cNvSpPr txBox="1">
            <a:spLocks noChangeArrowheads="1"/>
          </p:cNvSpPr>
          <p:nvPr/>
        </p:nvSpPr>
        <p:spPr bwMode="auto">
          <a:xfrm>
            <a:off x="376238" y="1250950"/>
            <a:ext cx="85169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Conformational entropy arises from the fact that the unfolded state takes up the vast majority of </a:t>
            </a:r>
            <a:r>
              <a:rPr lang="en-US" sz="2400" b="1">
                <a:solidFill>
                  <a:srgbClr val="993300"/>
                </a:solidFill>
                <a:latin typeface="Californian FB" pitchFamily="18" charset="0"/>
              </a:rPr>
              <a:t>microstates</a:t>
            </a:r>
            <a:r>
              <a:rPr lang="en-US" sz="2400" b="1">
                <a:solidFill>
                  <a:srgbClr val="000066"/>
                </a:solidFill>
                <a:latin typeface="Californian FB" pitchFamily="18" charset="0"/>
              </a:rPr>
              <a:t> in the distribution of conformations</a:t>
            </a:r>
            <a:endParaRPr lang="en-US" sz="2400" b="1">
              <a:solidFill>
                <a:srgbClr val="993300"/>
              </a:solidFill>
              <a:latin typeface="Californian FB" pitchFamily="18" charset="0"/>
            </a:endParaRPr>
          </a:p>
        </p:txBody>
      </p:sp>
      <p:pic>
        <p:nvPicPr>
          <p:cNvPr id="69647" name="Picture 15" descr="BD14791_"/>
          <p:cNvPicPr>
            <a:picLocks noChangeAspect="1" noChangeArrowheads="1"/>
          </p:cNvPicPr>
          <p:nvPr/>
        </p:nvPicPr>
        <p:blipFill>
          <a:blip r:embed="rId3" cstate="print"/>
          <a:srcRect/>
          <a:stretch>
            <a:fillRect/>
          </a:stretch>
        </p:blipFill>
        <p:spPr bwMode="auto">
          <a:xfrm>
            <a:off x="207963" y="1419225"/>
            <a:ext cx="142875" cy="142875"/>
          </a:xfrm>
          <a:prstGeom prst="rect">
            <a:avLst/>
          </a:prstGeom>
          <a:noFill/>
        </p:spPr>
      </p:pic>
      <p:sp>
        <p:nvSpPr>
          <p:cNvPr id="69650" name="Rectangle 18"/>
          <p:cNvSpPr>
            <a:spLocks noChangeArrowheads="1"/>
          </p:cNvSpPr>
          <p:nvPr/>
        </p:nvSpPr>
        <p:spPr bwMode="auto">
          <a:xfrm>
            <a:off x="660400" y="2654300"/>
            <a:ext cx="1854200" cy="457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9649" name="Object 17"/>
          <p:cNvGraphicFramePr>
            <a:graphicFrameLocks noChangeAspect="1"/>
          </p:cNvGraphicFramePr>
          <p:nvPr/>
        </p:nvGraphicFramePr>
        <p:xfrm>
          <a:off x="698500" y="2628900"/>
          <a:ext cx="1836738" cy="533400"/>
        </p:xfrm>
        <a:graphic>
          <a:graphicData uri="http://schemas.openxmlformats.org/presentationml/2006/ole">
            <p:oleObj spid="_x0000_s69649" name="Equation" r:id="rId4" imgW="787320" imgH="228600" progId="Equation.3">
              <p:embed/>
            </p:oleObj>
          </a:graphicData>
        </a:graphic>
      </p:graphicFrame>
      <p:sp>
        <p:nvSpPr>
          <p:cNvPr id="69652" name="Rectangle 20"/>
          <p:cNvSpPr>
            <a:spLocks noChangeArrowheads="1"/>
          </p:cNvSpPr>
          <p:nvPr/>
        </p:nvSpPr>
        <p:spPr bwMode="auto">
          <a:xfrm>
            <a:off x="5715000" y="5321300"/>
            <a:ext cx="2197100" cy="10414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9651" name="Object 19"/>
          <p:cNvGraphicFramePr>
            <a:graphicFrameLocks noChangeAspect="1"/>
          </p:cNvGraphicFramePr>
          <p:nvPr/>
        </p:nvGraphicFramePr>
        <p:xfrm>
          <a:off x="5776913" y="5338763"/>
          <a:ext cx="2066925" cy="1020762"/>
        </p:xfrm>
        <a:graphic>
          <a:graphicData uri="http://schemas.openxmlformats.org/presentationml/2006/ole">
            <p:oleObj spid="_x0000_s69651" name="Equation" r:id="rId5" imgW="977760" imgH="482400" progId="Equation.3">
              <p:embed/>
            </p:oleObj>
          </a:graphicData>
        </a:graphic>
      </p:graphicFrame>
      <p:pic>
        <p:nvPicPr>
          <p:cNvPr id="69653" name="Picture 21"/>
          <p:cNvPicPr>
            <a:picLocks noChangeAspect="1" noChangeArrowheads="1"/>
          </p:cNvPicPr>
          <p:nvPr/>
        </p:nvPicPr>
        <p:blipFill>
          <a:blip r:embed="rId6" cstate="print"/>
          <a:srcRect/>
          <a:stretch>
            <a:fillRect/>
          </a:stretch>
        </p:blipFill>
        <p:spPr bwMode="auto">
          <a:xfrm>
            <a:off x="482600" y="3263900"/>
            <a:ext cx="2895600" cy="2895600"/>
          </a:xfrm>
          <a:prstGeom prst="rect">
            <a:avLst/>
          </a:prstGeom>
          <a:noFill/>
          <a:ln w="9525">
            <a:noFill/>
            <a:miter lim="800000"/>
            <a:headEnd/>
            <a:tailEnd/>
          </a:ln>
          <a:effectLst/>
        </p:spPr>
      </p:pic>
      <p:graphicFrame>
        <p:nvGraphicFramePr>
          <p:cNvPr id="69654" name="Object 22"/>
          <p:cNvGraphicFramePr>
            <a:graphicFrameLocks noChangeAspect="1"/>
          </p:cNvGraphicFramePr>
          <p:nvPr/>
        </p:nvGraphicFramePr>
        <p:xfrm>
          <a:off x="3416300" y="5357813"/>
          <a:ext cx="1295400" cy="485775"/>
        </p:xfrm>
        <a:graphic>
          <a:graphicData uri="http://schemas.openxmlformats.org/presentationml/2006/ole">
            <p:oleObj spid="_x0000_s69654" name="Package" r:id="rId7" imgW="1295280" imgH="485640" progId="Package">
              <p:embed/>
            </p:oleObj>
          </a:graphicData>
        </a:graphic>
      </p:graphicFrame>
      <p:pic>
        <p:nvPicPr>
          <p:cNvPr id="69655" name="Picture 23"/>
          <p:cNvPicPr>
            <a:picLocks noChangeAspect="1" noChangeArrowheads="1"/>
          </p:cNvPicPr>
          <p:nvPr/>
        </p:nvPicPr>
        <p:blipFill>
          <a:blip r:embed="rId8" cstate="print"/>
          <a:srcRect/>
          <a:stretch>
            <a:fillRect/>
          </a:stretch>
        </p:blipFill>
        <p:spPr bwMode="auto">
          <a:xfrm>
            <a:off x="5562600" y="2133600"/>
            <a:ext cx="3048000" cy="3048000"/>
          </a:xfrm>
          <a:prstGeom prst="rect">
            <a:avLst/>
          </a:prstGeom>
          <a:noFill/>
          <a:ln w="9525">
            <a:noFill/>
            <a:miter lim="800000"/>
            <a:headEnd/>
            <a:tailEnd/>
          </a:ln>
          <a:effectLst/>
        </p:spPr>
      </p:pic>
      <p:graphicFrame>
        <p:nvGraphicFramePr>
          <p:cNvPr id="69656" name="Object 24"/>
          <p:cNvGraphicFramePr>
            <a:graphicFrameLocks noChangeAspect="1"/>
          </p:cNvGraphicFramePr>
          <p:nvPr/>
        </p:nvGraphicFramePr>
        <p:xfrm>
          <a:off x="4027488" y="3414713"/>
          <a:ext cx="1495425" cy="485775"/>
        </p:xfrm>
        <a:graphic>
          <a:graphicData uri="http://schemas.openxmlformats.org/presentationml/2006/ole">
            <p:oleObj spid="_x0000_s69656" name="Package" r:id="rId9" imgW="1495440" imgH="4856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6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6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065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Entropy of the System…</a:t>
            </a:r>
          </a:p>
        </p:txBody>
      </p:sp>
      <p:sp>
        <p:nvSpPr>
          <p:cNvPr id="7066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pPr algn="ctr"/>
            <a:endParaRPr lang="en-US"/>
          </a:p>
        </p:txBody>
      </p:sp>
      <p:pic>
        <p:nvPicPr>
          <p:cNvPr id="7066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70662"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protein folding, the entropy of the system arises from the availability of microstates to the surrounding water</a:t>
            </a:r>
            <a:endParaRPr lang="en-US" sz="2400" b="1">
              <a:solidFill>
                <a:srgbClr val="993300"/>
              </a:solidFill>
              <a:latin typeface="Californian FB" pitchFamily="18" charset="0"/>
            </a:endParaRPr>
          </a:p>
        </p:txBody>
      </p:sp>
      <p:sp>
        <p:nvSpPr>
          <p:cNvPr id="70663" name="Freeform 7"/>
          <p:cNvSpPr>
            <a:spLocks/>
          </p:cNvSpPr>
          <p:nvPr/>
        </p:nvSpPr>
        <p:spPr bwMode="auto">
          <a:xfrm>
            <a:off x="2387600" y="2781300"/>
            <a:ext cx="1417638" cy="3162300"/>
          </a:xfrm>
          <a:custGeom>
            <a:avLst/>
            <a:gdLst/>
            <a:ahLst/>
            <a:cxnLst>
              <a:cxn ang="0">
                <a:pos x="0" y="16"/>
              </a:cxn>
              <a:cxn ang="0">
                <a:pos x="296" y="32"/>
              </a:cxn>
              <a:cxn ang="0">
                <a:pos x="312" y="56"/>
              </a:cxn>
              <a:cxn ang="0">
                <a:pos x="200" y="232"/>
              </a:cxn>
              <a:cxn ang="0">
                <a:pos x="168" y="280"/>
              </a:cxn>
              <a:cxn ang="0">
                <a:pos x="152" y="328"/>
              </a:cxn>
              <a:cxn ang="0">
                <a:pos x="168" y="400"/>
              </a:cxn>
              <a:cxn ang="0">
                <a:pos x="200" y="408"/>
              </a:cxn>
              <a:cxn ang="0">
                <a:pos x="392" y="424"/>
              </a:cxn>
              <a:cxn ang="0">
                <a:pos x="472" y="456"/>
              </a:cxn>
              <a:cxn ang="0">
                <a:pos x="440" y="600"/>
              </a:cxn>
              <a:cxn ang="0">
                <a:pos x="392" y="672"/>
              </a:cxn>
              <a:cxn ang="0">
                <a:pos x="352" y="744"/>
              </a:cxn>
              <a:cxn ang="0">
                <a:pos x="368" y="832"/>
              </a:cxn>
              <a:cxn ang="0">
                <a:pos x="504" y="904"/>
              </a:cxn>
              <a:cxn ang="0">
                <a:pos x="592" y="928"/>
              </a:cxn>
              <a:cxn ang="0">
                <a:pos x="664" y="960"/>
              </a:cxn>
              <a:cxn ang="0">
                <a:pos x="688" y="968"/>
              </a:cxn>
              <a:cxn ang="0">
                <a:pos x="696" y="992"/>
              </a:cxn>
              <a:cxn ang="0">
                <a:pos x="712" y="1016"/>
              </a:cxn>
              <a:cxn ang="0">
                <a:pos x="728" y="1064"/>
              </a:cxn>
              <a:cxn ang="0">
                <a:pos x="704" y="1208"/>
              </a:cxn>
              <a:cxn ang="0">
                <a:pos x="528" y="1504"/>
              </a:cxn>
              <a:cxn ang="0">
                <a:pos x="536" y="1576"/>
              </a:cxn>
              <a:cxn ang="0">
                <a:pos x="568" y="1624"/>
              </a:cxn>
              <a:cxn ang="0">
                <a:pos x="824" y="1720"/>
              </a:cxn>
              <a:cxn ang="0">
                <a:pos x="864" y="1992"/>
              </a:cxn>
            </a:cxnLst>
            <a:rect l="0" t="0" r="r" b="b"/>
            <a:pathLst>
              <a:path w="893" h="1992">
                <a:moveTo>
                  <a:pt x="0" y="16"/>
                </a:moveTo>
                <a:cubicBezTo>
                  <a:pt x="99" y="2"/>
                  <a:pt x="201" y="0"/>
                  <a:pt x="296" y="32"/>
                </a:cubicBezTo>
                <a:cubicBezTo>
                  <a:pt x="301" y="40"/>
                  <a:pt x="311" y="46"/>
                  <a:pt x="312" y="56"/>
                </a:cubicBezTo>
                <a:cubicBezTo>
                  <a:pt x="317" y="104"/>
                  <a:pt x="239" y="206"/>
                  <a:pt x="200" y="232"/>
                </a:cubicBezTo>
                <a:cubicBezTo>
                  <a:pt x="174" y="311"/>
                  <a:pt x="218" y="190"/>
                  <a:pt x="168" y="280"/>
                </a:cubicBezTo>
                <a:cubicBezTo>
                  <a:pt x="160" y="295"/>
                  <a:pt x="152" y="328"/>
                  <a:pt x="152" y="328"/>
                </a:cubicBezTo>
                <a:cubicBezTo>
                  <a:pt x="156" y="352"/>
                  <a:pt x="149" y="385"/>
                  <a:pt x="168" y="400"/>
                </a:cubicBezTo>
                <a:cubicBezTo>
                  <a:pt x="177" y="407"/>
                  <a:pt x="189" y="405"/>
                  <a:pt x="200" y="408"/>
                </a:cubicBezTo>
                <a:cubicBezTo>
                  <a:pt x="293" y="434"/>
                  <a:pt x="113" y="411"/>
                  <a:pt x="392" y="424"/>
                </a:cubicBezTo>
                <a:cubicBezTo>
                  <a:pt x="422" y="432"/>
                  <a:pt x="443" y="446"/>
                  <a:pt x="472" y="456"/>
                </a:cubicBezTo>
                <a:cubicBezTo>
                  <a:pt x="490" y="511"/>
                  <a:pt x="472" y="557"/>
                  <a:pt x="440" y="600"/>
                </a:cubicBezTo>
                <a:cubicBezTo>
                  <a:pt x="429" y="633"/>
                  <a:pt x="414" y="646"/>
                  <a:pt x="392" y="672"/>
                </a:cubicBezTo>
                <a:cubicBezTo>
                  <a:pt x="374" y="694"/>
                  <a:pt x="368" y="720"/>
                  <a:pt x="352" y="744"/>
                </a:cubicBezTo>
                <a:cubicBezTo>
                  <a:pt x="356" y="774"/>
                  <a:pt x="348" y="810"/>
                  <a:pt x="368" y="832"/>
                </a:cubicBezTo>
                <a:cubicBezTo>
                  <a:pt x="390" y="857"/>
                  <a:pt x="480" y="896"/>
                  <a:pt x="504" y="904"/>
                </a:cubicBezTo>
                <a:cubicBezTo>
                  <a:pt x="533" y="914"/>
                  <a:pt x="592" y="928"/>
                  <a:pt x="592" y="928"/>
                </a:cubicBezTo>
                <a:cubicBezTo>
                  <a:pt x="630" y="953"/>
                  <a:pt x="607" y="941"/>
                  <a:pt x="664" y="960"/>
                </a:cubicBezTo>
                <a:cubicBezTo>
                  <a:pt x="672" y="963"/>
                  <a:pt x="688" y="968"/>
                  <a:pt x="688" y="968"/>
                </a:cubicBezTo>
                <a:cubicBezTo>
                  <a:pt x="691" y="976"/>
                  <a:pt x="692" y="984"/>
                  <a:pt x="696" y="992"/>
                </a:cubicBezTo>
                <a:cubicBezTo>
                  <a:pt x="700" y="1001"/>
                  <a:pt x="708" y="1007"/>
                  <a:pt x="712" y="1016"/>
                </a:cubicBezTo>
                <a:cubicBezTo>
                  <a:pt x="719" y="1031"/>
                  <a:pt x="728" y="1064"/>
                  <a:pt x="728" y="1064"/>
                </a:cubicBezTo>
                <a:cubicBezTo>
                  <a:pt x="724" y="1106"/>
                  <a:pt x="725" y="1166"/>
                  <a:pt x="704" y="1208"/>
                </a:cubicBezTo>
                <a:cubicBezTo>
                  <a:pt x="654" y="1308"/>
                  <a:pt x="564" y="1397"/>
                  <a:pt x="528" y="1504"/>
                </a:cubicBezTo>
                <a:cubicBezTo>
                  <a:pt x="531" y="1528"/>
                  <a:pt x="528" y="1553"/>
                  <a:pt x="536" y="1576"/>
                </a:cubicBezTo>
                <a:cubicBezTo>
                  <a:pt x="542" y="1594"/>
                  <a:pt x="554" y="1610"/>
                  <a:pt x="568" y="1624"/>
                </a:cubicBezTo>
                <a:cubicBezTo>
                  <a:pt x="668" y="1724"/>
                  <a:pt x="668" y="1711"/>
                  <a:pt x="824" y="1720"/>
                </a:cubicBezTo>
                <a:cubicBezTo>
                  <a:pt x="893" y="1823"/>
                  <a:pt x="864" y="1809"/>
                  <a:pt x="864" y="1992"/>
                </a:cubicBezTo>
              </a:path>
            </a:pathLst>
          </a:custGeom>
          <a:noFill/>
          <a:ln w="25400" cap="flat" cmpd="sng">
            <a:solidFill>
              <a:srgbClr val="FF0000"/>
            </a:solidFill>
            <a:prstDash val="solid"/>
            <a:round/>
            <a:headEnd/>
            <a:tailEnd/>
          </a:ln>
          <a:effectLst/>
        </p:spPr>
        <p:txBody>
          <a:bodyPr/>
          <a:lstStyle/>
          <a:p>
            <a:endParaRPr lang="en-US"/>
          </a:p>
        </p:txBody>
      </p:sp>
      <p:sp>
        <p:nvSpPr>
          <p:cNvPr id="70664" name="Line 8"/>
          <p:cNvSpPr>
            <a:spLocks noChangeShapeType="1"/>
          </p:cNvSpPr>
          <p:nvPr/>
        </p:nvSpPr>
        <p:spPr bwMode="auto">
          <a:xfrm flipV="1">
            <a:off x="2882900" y="2857500"/>
            <a:ext cx="127000" cy="12700"/>
          </a:xfrm>
          <a:prstGeom prst="line">
            <a:avLst/>
          </a:prstGeom>
          <a:noFill/>
          <a:ln w="25400">
            <a:solidFill>
              <a:srgbClr val="FF0000"/>
            </a:solidFill>
            <a:round/>
            <a:headEnd/>
            <a:tailEnd/>
          </a:ln>
          <a:effectLst/>
        </p:spPr>
        <p:txBody>
          <a:bodyPr/>
          <a:lstStyle/>
          <a:p>
            <a:endParaRPr lang="en-US"/>
          </a:p>
        </p:txBody>
      </p:sp>
      <p:sp>
        <p:nvSpPr>
          <p:cNvPr id="70665" name="Line 9"/>
          <p:cNvSpPr>
            <a:spLocks noChangeShapeType="1"/>
          </p:cNvSpPr>
          <p:nvPr/>
        </p:nvSpPr>
        <p:spPr bwMode="auto">
          <a:xfrm flipV="1">
            <a:off x="3136900" y="3517900"/>
            <a:ext cx="127000" cy="12700"/>
          </a:xfrm>
          <a:prstGeom prst="line">
            <a:avLst/>
          </a:prstGeom>
          <a:noFill/>
          <a:ln w="25400">
            <a:solidFill>
              <a:srgbClr val="FF0000"/>
            </a:solidFill>
            <a:round/>
            <a:headEnd/>
            <a:tailEnd/>
          </a:ln>
          <a:effectLst/>
        </p:spPr>
        <p:txBody>
          <a:bodyPr/>
          <a:lstStyle/>
          <a:p>
            <a:endParaRPr lang="en-US"/>
          </a:p>
        </p:txBody>
      </p:sp>
      <p:sp>
        <p:nvSpPr>
          <p:cNvPr id="70666" name="Line 10"/>
          <p:cNvSpPr>
            <a:spLocks noChangeShapeType="1"/>
          </p:cNvSpPr>
          <p:nvPr/>
        </p:nvSpPr>
        <p:spPr bwMode="auto">
          <a:xfrm flipV="1">
            <a:off x="2908300" y="3810000"/>
            <a:ext cx="127000" cy="12700"/>
          </a:xfrm>
          <a:prstGeom prst="line">
            <a:avLst/>
          </a:prstGeom>
          <a:noFill/>
          <a:ln w="25400">
            <a:solidFill>
              <a:srgbClr val="FF0000"/>
            </a:solidFill>
            <a:round/>
            <a:headEnd/>
            <a:tailEnd/>
          </a:ln>
          <a:effectLst/>
        </p:spPr>
        <p:txBody>
          <a:bodyPr/>
          <a:lstStyle/>
          <a:p>
            <a:endParaRPr lang="en-US"/>
          </a:p>
        </p:txBody>
      </p:sp>
      <p:sp>
        <p:nvSpPr>
          <p:cNvPr id="70668" name="Line 12"/>
          <p:cNvSpPr>
            <a:spLocks noChangeShapeType="1"/>
          </p:cNvSpPr>
          <p:nvPr/>
        </p:nvSpPr>
        <p:spPr bwMode="auto">
          <a:xfrm flipV="1">
            <a:off x="3429000" y="4813300"/>
            <a:ext cx="127000" cy="12700"/>
          </a:xfrm>
          <a:prstGeom prst="line">
            <a:avLst/>
          </a:prstGeom>
          <a:noFill/>
          <a:ln w="25400">
            <a:solidFill>
              <a:srgbClr val="FF0000"/>
            </a:solidFill>
            <a:round/>
            <a:headEnd/>
            <a:tailEnd/>
          </a:ln>
          <a:effectLst/>
        </p:spPr>
        <p:txBody>
          <a:bodyPr/>
          <a:lstStyle/>
          <a:p>
            <a:endParaRPr lang="en-US"/>
          </a:p>
        </p:txBody>
      </p:sp>
      <p:sp>
        <p:nvSpPr>
          <p:cNvPr id="70669" name="Line 13"/>
          <p:cNvSpPr>
            <a:spLocks noChangeShapeType="1"/>
          </p:cNvSpPr>
          <p:nvPr/>
        </p:nvSpPr>
        <p:spPr bwMode="auto">
          <a:xfrm flipV="1">
            <a:off x="3149600" y="5334000"/>
            <a:ext cx="127000" cy="12700"/>
          </a:xfrm>
          <a:prstGeom prst="line">
            <a:avLst/>
          </a:prstGeom>
          <a:noFill/>
          <a:ln w="25400">
            <a:solidFill>
              <a:srgbClr val="FF0000"/>
            </a:solidFill>
            <a:round/>
            <a:headEnd/>
            <a:tailEnd/>
          </a:ln>
          <a:effectLst/>
        </p:spPr>
        <p:txBody>
          <a:bodyPr/>
          <a:lstStyle/>
          <a:p>
            <a:endParaRPr lang="en-US"/>
          </a:p>
        </p:txBody>
      </p:sp>
      <p:sp>
        <p:nvSpPr>
          <p:cNvPr id="70671" name="Text Box 15"/>
          <p:cNvSpPr txBox="1">
            <a:spLocks noChangeArrowheads="1"/>
          </p:cNvSpPr>
          <p:nvPr/>
        </p:nvSpPr>
        <p:spPr bwMode="auto">
          <a:xfrm>
            <a:off x="2968625" y="2665413"/>
            <a:ext cx="323850" cy="366712"/>
          </a:xfrm>
          <a:prstGeom prst="rect">
            <a:avLst/>
          </a:prstGeom>
          <a:noFill/>
          <a:ln w="9525">
            <a:noFill/>
            <a:miter lim="800000"/>
            <a:headEnd/>
            <a:tailEnd/>
          </a:ln>
          <a:effectLst/>
        </p:spPr>
        <p:txBody>
          <a:bodyPr wrap="none">
            <a:spAutoFit/>
          </a:bodyPr>
          <a:lstStyle/>
          <a:p>
            <a:r>
              <a:rPr lang="en-US">
                <a:solidFill>
                  <a:srgbClr val="FF0000"/>
                </a:solidFill>
              </a:rPr>
              <a:t>F</a:t>
            </a:r>
          </a:p>
        </p:txBody>
      </p:sp>
      <p:sp>
        <p:nvSpPr>
          <p:cNvPr id="70672" name="Text Box 16"/>
          <p:cNvSpPr txBox="1">
            <a:spLocks noChangeArrowheads="1"/>
          </p:cNvSpPr>
          <p:nvPr/>
        </p:nvSpPr>
        <p:spPr bwMode="auto">
          <a:xfrm>
            <a:off x="3235325" y="3313113"/>
            <a:ext cx="323850" cy="366712"/>
          </a:xfrm>
          <a:prstGeom prst="rect">
            <a:avLst/>
          </a:prstGeom>
          <a:noFill/>
          <a:ln w="9525">
            <a:noFill/>
            <a:miter lim="800000"/>
            <a:headEnd/>
            <a:tailEnd/>
          </a:ln>
          <a:effectLst/>
        </p:spPr>
        <p:txBody>
          <a:bodyPr wrap="none">
            <a:spAutoFit/>
          </a:bodyPr>
          <a:lstStyle/>
          <a:p>
            <a:r>
              <a:rPr lang="en-US">
                <a:solidFill>
                  <a:srgbClr val="FF0000"/>
                </a:solidFill>
              </a:rPr>
              <a:t>F</a:t>
            </a:r>
          </a:p>
        </p:txBody>
      </p:sp>
      <p:sp>
        <p:nvSpPr>
          <p:cNvPr id="70673" name="Text Box 17"/>
          <p:cNvSpPr txBox="1">
            <a:spLocks noChangeArrowheads="1"/>
          </p:cNvSpPr>
          <p:nvPr/>
        </p:nvSpPr>
        <p:spPr bwMode="auto">
          <a:xfrm>
            <a:off x="2625725" y="3643313"/>
            <a:ext cx="323850" cy="366712"/>
          </a:xfrm>
          <a:prstGeom prst="rect">
            <a:avLst/>
          </a:prstGeom>
          <a:noFill/>
          <a:ln w="9525">
            <a:noFill/>
            <a:miter lim="800000"/>
            <a:headEnd/>
            <a:tailEnd/>
          </a:ln>
          <a:effectLst/>
        </p:spPr>
        <p:txBody>
          <a:bodyPr wrap="none">
            <a:spAutoFit/>
          </a:bodyPr>
          <a:lstStyle/>
          <a:p>
            <a:r>
              <a:rPr lang="en-US">
                <a:solidFill>
                  <a:srgbClr val="FF0000"/>
                </a:solidFill>
              </a:rPr>
              <a:t>F</a:t>
            </a:r>
          </a:p>
        </p:txBody>
      </p:sp>
      <p:sp>
        <p:nvSpPr>
          <p:cNvPr id="70675" name="Text Box 19"/>
          <p:cNvSpPr txBox="1">
            <a:spLocks noChangeArrowheads="1"/>
          </p:cNvSpPr>
          <p:nvPr/>
        </p:nvSpPr>
        <p:spPr bwMode="auto">
          <a:xfrm>
            <a:off x="3527425" y="4608513"/>
            <a:ext cx="323850" cy="366712"/>
          </a:xfrm>
          <a:prstGeom prst="rect">
            <a:avLst/>
          </a:prstGeom>
          <a:noFill/>
          <a:ln w="9525">
            <a:noFill/>
            <a:miter lim="800000"/>
            <a:headEnd/>
            <a:tailEnd/>
          </a:ln>
          <a:effectLst/>
        </p:spPr>
        <p:txBody>
          <a:bodyPr wrap="none">
            <a:spAutoFit/>
          </a:bodyPr>
          <a:lstStyle/>
          <a:p>
            <a:r>
              <a:rPr lang="en-US">
                <a:solidFill>
                  <a:srgbClr val="FF0000"/>
                </a:solidFill>
              </a:rPr>
              <a:t>F</a:t>
            </a:r>
          </a:p>
        </p:txBody>
      </p:sp>
      <p:sp>
        <p:nvSpPr>
          <p:cNvPr id="70676" name="Text Box 20"/>
          <p:cNvSpPr txBox="1">
            <a:spLocks noChangeArrowheads="1"/>
          </p:cNvSpPr>
          <p:nvPr/>
        </p:nvSpPr>
        <p:spPr bwMode="auto">
          <a:xfrm>
            <a:off x="2879725" y="5154613"/>
            <a:ext cx="323850" cy="366712"/>
          </a:xfrm>
          <a:prstGeom prst="rect">
            <a:avLst/>
          </a:prstGeom>
          <a:noFill/>
          <a:ln w="9525">
            <a:noFill/>
            <a:miter lim="800000"/>
            <a:headEnd/>
            <a:tailEnd/>
          </a:ln>
          <a:effectLst/>
        </p:spPr>
        <p:txBody>
          <a:bodyPr wrap="none">
            <a:spAutoFit/>
          </a:bodyPr>
          <a:lstStyle/>
          <a:p>
            <a:r>
              <a:rPr lang="en-US">
                <a:solidFill>
                  <a:srgbClr val="FF0000"/>
                </a:solidFill>
              </a:rPr>
              <a:t>F</a:t>
            </a:r>
          </a:p>
        </p:txBody>
      </p:sp>
      <p:grpSp>
        <p:nvGrpSpPr>
          <p:cNvPr id="70679" name="Group 23"/>
          <p:cNvGrpSpPr>
            <a:grpSpLocks/>
          </p:cNvGrpSpPr>
          <p:nvPr/>
        </p:nvGrpSpPr>
        <p:grpSpPr bwMode="auto">
          <a:xfrm rot="3121704">
            <a:off x="3124200" y="2565400"/>
            <a:ext cx="292100" cy="165100"/>
            <a:chOff x="664" y="2432"/>
            <a:chExt cx="152" cy="64"/>
          </a:xfrm>
        </p:grpSpPr>
        <p:sp>
          <p:nvSpPr>
            <p:cNvPr id="70677" name="Line 21"/>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678" name="Line 22"/>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04" name="Group 48"/>
          <p:cNvGrpSpPr>
            <a:grpSpLocks/>
          </p:cNvGrpSpPr>
          <p:nvPr/>
        </p:nvGrpSpPr>
        <p:grpSpPr bwMode="auto">
          <a:xfrm rot="5400000">
            <a:off x="3263900" y="2781300"/>
            <a:ext cx="292100" cy="165100"/>
            <a:chOff x="664" y="2432"/>
            <a:chExt cx="152" cy="64"/>
          </a:xfrm>
        </p:grpSpPr>
        <p:sp>
          <p:nvSpPr>
            <p:cNvPr id="70705" name="Line 49"/>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06" name="Line 50"/>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07" name="Group 51"/>
          <p:cNvGrpSpPr>
            <a:grpSpLocks/>
          </p:cNvGrpSpPr>
          <p:nvPr/>
        </p:nvGrpSpPr>
        <p:grpSpPr bwMode="auto">
          <a:xfrm rot="8385818">
            <a:off x="3098800" y="2959100"/>
            <a:ext cx="292100" cy="165100"/>
            <a:chOff x="664" y="2432"/>
            <a:chExt cx="152" cy="64"/>
          </a:xfrm>
        </p:grpSpPr>
        <p:sp>
          <p:nvSpPr>
            <p:cNvPr id="70708" name="Line 52"/>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09" name="Line 53"/>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10" name="Group 54"/>
          <p:cNvGrpSpPr>
            <a:grpSpLocks/>
          </p:cNvGrpSpPr>
          <p:nvPr/>
        </p:nvGrpSpPr>
        <p:grpSpPr bwMode="auto">
          <a:xfrm rot="4042809">
            <a:off x="3454400" y="2552700"/>
            <a:ext cx="292100" cy="165100"/>
            <a:chOff x="664" y="2432"/>
            <a:chExt cx="152" cy="64"/>
          </a:xfrm>
        </p:grpSpPr>
        <p:sp>
          <p:nvSpPr>
            <p:cNvPr id="70711" name="Line 55"/>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12" name="Line 56"/>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13" name="Group 57"/>
          <p:cNvGrpSpPr>
            <a:grpSpLocks/>
          </p:cNvGrpSpPr>
          <p:nvPr/>
        </p:nvGrpSpPr>
        <p:grpSpPr bwMode="auto">
          <a:xfrm rot="6336439">
            <a:off x="3479800" y="2971800"/>
            <a:ext cx="292100" cy="165100"/>
            <a:chOff x="664" y="2432"/>
            <a:chExt cx="152" cy="64"/>
          </a:xfrm>
        </p:grpSpPr>
        <p:sp>
          <p:nvSpPr>
            <p:cNvPr id="70714" name="Line 58"/>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15" name="Line 59"/>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16" name="Group 60"/>
          <p:cNvGrpSpPr>
            <a:grpSpLocks/>
          </p:cNvGrpSpPr>
          <p:nvPr/>
        </p:nvGrpSpPr>
        <p:grpSpPr bwMode="auto">
          <a:xfrm rot="-1271644">
            <a:off x="3835400" y="3403600"/>
            <a:ext cx="292100" cy="165100"/>
            <a:chOff x="664" y="2432"/>
            <a:chExt cx="152" cy="64"/>
          </a:xfrm>
        </p:grpSpPr>
        <p:sp>
          <p:nvSpPr>
            <p:cNvPr id="70717" name="Line 61"/>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18" name="Line 62"/>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19" name="Group 63"/>
          <p:cNvGrpSpPr>
            <a:grpSpLocks/>
          </p:cNvGrpSpPr>
          <p:nvPr/>
        </p:nvGrpSpPr>
        <p:grpSpPr bwMode="auto">
          <a:xfrm rot="3832096">
            <a:off x="3467100" y="3911600"/>
            <a:ext cx="292100" cy="165100"/>
            <a:chOff x="664" y="2432"/>
            <a:chExt cx="152" cy="64"/>
          </a:xfrm>
        </p:grpSpPr>
        <p:sp>
          <p:nvSpPr>
            <p:cNvPr id="70720" name="Line 64"/>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21" name="Line 65"/>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22" name="Group 66"/>
          <p:cNvGrpSpPr>
            <a:grpSpLocks/>
          </p:cNvGrpSpPr>
          <p:nvPr/>
        </p:nvGrpSpPr>
        <p:grpSpPr bwMode="auto">
          <a:xfrm rot="-3540028">
            <a:off x="3886200" y="2578100"/>
            <a:ext cx="292100" cy="165100"/>
            <a:chOff x="664" y="2432"/>
            <a:chExt cx="152" cy="64"/>
          </a:xfrm>
        </p:grpSpPr>
        <p:sp>
          <p:nvSpPr>
            <p:cNvPr id="70723" name="Line 67"/>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24" name="Line 68"/>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25" name="Group 69"/>
          <p:cNvGrpSpPr>
            <a:grpSpLocks/>
          </p:cNvGrpSpPr>
          <p:nvPr/>
        </p:nvGrpSpPr>
        <p:grpSpPr bwMode="auto">
          <a:xfrm rot="5939035">
            <a:off x="3784600" y="3797300"/>
            <a:ext cx="292100" cy="165100"/>
            <a:chOff x="664" y="2432"/>
            <a:chExt cx="152" cy="64"/>
          </a:xfrm>
        </p:grpSpPr>
        <p:sp>
          <p:nvSpPr>
            <p:cNvPr id="70726" name="Line 70"/>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27" name="Line 71"/>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28" name="Group 72"/>
          <p:cNvGrpSpPr>
            <a:grpSpLocks/>
          </p:cNvGrpSpPr>
          <p:nvPr/>
        </p:nvGrpSpPr>
        <p:grpSpPr bwMode="auto">
          <a:xfrm>
            <a:off x="3898900" y="4229100"/>
            <a:ext cx="292100" cy="165100"/>
            <a:chOff x="664" y="2432"/>
            <a:chExt cx="152" cy="64"/>
          </a:xfrm>
        </p:grpSpPr>
        <p:sp>
          <p:nvSpPr>
            <p:cNvPr id="70729" name="Line 73"/>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30" name="Line 74"/>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32" name="Group 76"/>
          <p:cNvGrpSpPr>
            <a:grpSpLocks/>
          </p:cNvGrpSpPr>
          <p:nvPr/>
        </p:nvGrpSpPr>
        <p:grpSpPr bwMode="auto">
          <a:xfrm rot="3121704">
            <a:off x="3403600" y="3213100"/>
            <a:ext cx="292100" cy="165100"/>
            <a:chOff x="664" y="2432"/>
            <a:chExt cx="152" cy="64"/>
          </a:xfrm>
        </p:grpSpPr>
        <p:sp>
          <p:nvSpPr>
            <p:cNvPr id="70733" name="Line 77"/>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34" name="Line 78"/>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35" name="Group 79"/>
          <p:cNvGrpSpPr>
            <a:grpSpLocks/>
          </p:cNvGrpSpPr>
          <p:nvPr/>
        </p:nvGrpSpPr>
        <p:grpSpPr bwMode="auto">
          <a:xfrm rot="5400000">
            <a:off x="3543300" y="3429000"/>
            <a:ext cx="292100" cy="165100"/>
            <a:chOff x="664" y="2432"/>
            <a:chExt cx="152" cy="64"/>
          </a:xfrm>
        </p:grpSpPr>
        <p:sp>
          <p:nvSpPr>
            <p:cNvPr id="70736" name="Line 80"/>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37" name="Line 81"/>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38" name="Group 82"/>
          <p:cNvGrpSpPr>
            <a:grpSpLocks/>
          </p:cNvGrpSpPr>
          <p:nvPr/>
        </p:nvGrpSpPr>
        <p:grpSpPr bwMode="auto">
          <a:xfrm rot="8385818">
            <a:off x="3378200" y="3606800"/>
            <a:ext cx="292100" cy="165100"/>
            <a:chOff x="664" y="2432"/>
            <a:chExt cx="152" cy="64"/>
          </a:xfrm>
        </p:grpSpPr>
        <p:sp>
          <p:nvSpPr>
            <p:cNvPr id="70739" name="Line 83"/>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40" name="Line 84"/>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42" name="Group 86"/>
          <p:cNvGrpSpPr>
            <a:grpSpLocks/>
          </p:cNvGrpSpPr>
          <p:nvPr/>
        </p:nvGrpSpPr>
        <p:grpSpPr bwMode="auto">
          <a:xfrm rot="3121704">
            <a:off x="3670300" y="4495800"/>
            <a:ext cx="292100" cy="165100"/>
            <a:chOff x="664" y="2432"/>
            <a:chExt cx="152" cy="64"/>
          </a:xfrm>
        </p:grpSpPr>
        <p:sp>
          <p:nvSpPr>
            <p:cNvPr id="70743" name="Line 87"/>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44" name="Line 88"/>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45" name="Group 89"/>
          <p:cNvGrpSpPr>
            <a:grpSpLocks/>
          </p:cNvGrpSpPr>
          <p:nvPr/>
        </p:nvGrpSpPr>
        <p:grpSpPr bwMode="auto">
          <a:xfrm rot="5400000">
            <a:off x="3810000" y="4711700"/>
            <a:ext cx="292100" cy="165100"/>
            <a:chOff x="664" y="2432"/>
            <a:chExt cx="152" cy="64"/>
          </a:xfrm>
        </p:grpSpPr>
        <p:sp>
          <p:nvSpPr>
            <p:cNvPr id="70746" name="Line 90"/>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47" name="Line 91"/>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48" name="Group 92"/>
          <p:cNvGrpSpPr>
            <a:grpSpLocks/>
          </p:cNvGrpSpPr>
          <p:nvPr/>
        </p:nvGrpSpPr>
        <p:grpSpPr bwMode="auto">
          <a:xfrm rot="8385818">
            <a:off x="3644900" y="4889500"/>
            <a:ext cx="292100" cy="165100"/>
            <a:chOff x="664" y="2432"/>
            <a:chExt cx="152" cy="64"/>
          </a:xfrm>
        </p:grpSpPr>
        <p:sp>
          <p:nvSpPr>
            <p:cNvPr id="70749" name="Line 93"/>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50" name="Line 94"/>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60" name="Group 104"/>
          <p:cNvGrpSpPr>
            <a:grpSpLocks/>
          </p:cNvGrpSpPr>
          <p:nvPr/>
        </p:nvGrpSpPr>
        <p:grpSpPr bwMode="auto">
          <a:xfrm rot="10252499">
            <a:off x="2730500" y="5080000"/>
            <a:ext cx="393700" cy="622300"/>
            <a:chOff x="968" y="2984"/>
            <a:chExt cx="248" cy="392"/>
          </a:xfrm>
        </p:grpSpPr>
        <p:grpSp>
          <p:nvGrpSpPr>
            <p:cNvPr id="70751" name="Group 95"/>
            <p:cNvGrpSpPr>
              <a:grpSpLocks/>
            </p:cNvGrpSpPr>
            <p:nvPr/>
          </p:nvGrpSpPr>
          <p:grpSpPr bwMode="auto">
            <a:xfrm rot="3121704">
              <a:off x="984" y="3024"/>
              <a:ext cx="184" cy="104"/>
              <a:chOff x="664" y="2432"/>
              <a:chExt cx="152" cy="64"/>
            </a:xfrm>
          </p:grpSpPr>
          <p:sp>
            <p:nvSpPr>
              <p:cNvPr id="70752" name="Line 96"/>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53" name="Line 97"/>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54" name="Group 98"/>
            <p:cNvGrpSpPr>
              <a:grpSpLocks/>
            </p:cNvGrpSpPr>
            <p:nvPr/>
          </p:nvGrpSpPr>
          <p:grpSpPr bwMode="auto">
            <a:xfrm rot="5400000">
              <a:off x="1072" y="3160"/>
              <a:ext cx="184" cy="104"/>
              <a:chOff x="664" y="2432"/>
              <a:chExt cx="152" cy="64"/>
            </a:xfrm>
          </p:grpSpPr>
          <p:sp>
            <p:nvSpPr>
              <p:cNvPr id="70755" name="Line 99"/>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56" name="Line 100"/>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57" name="Group 101"/>
            <p:cNvGrpSpPr>
              <a:grpSpLocks/>
            </p:cNvGrpSpPr>
            <p:nvPr/>
          </p:nvGrpSpPr>
          <p:grpSpPr bwMode="auto">
            <a:xfrm rot="8385818">
              <a:off x="968" y="3272"/>
              <a:ext cx="184" cy="104"/>
              <a:chOff x="664" y="2432"/>
              <a:chExt cx="152" cy="64"/>
            </a:xfrm>
          </p:grpSpPr>
          <p:sp>
            <p:nvSpPr>
              <p:cNvPr id="70758" name="Line 102"/>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59" name="Line 103"/>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grpSp>
        <p:nvGrpSpPr>
          <p:cNvPr id="70771" name="Group 115"/>
          <p:cNvGrpSpPr>
            <a:grpSpLocks/>
          </p:cNvGrpSpPr>
          <p:nvPr/>
        </p:nvGrpSpPr>
        <p:grpSpPr bwMode="auto">
          <a:xfrm rot="9739782">
            <a:off x="2451100" y="3581400"/>
            <a:ext cx="393700" cy="622300"/>
            <a:chOff x="968" y="2984"/>
            <a:chExt cx="248" cy="392"/>
          </a:xfrm>
        </p:grpSpPr>
        <p:grpSp>
          <p:nvGrpSpPr>
            <p:cNvPr id="70772" name="Group 116"/>
            <p:cNvGrpSpPr>
              <a:grpSpLocks/>
            </p:cNvGrpSpPr>
            <p:nvPr/>
          </p:nvGrpSpPr>
          <p:grpSpPr bwMode="auto">
            <a:xfrm rot="3121704">
              <a:off x="984" y="3024"/>
              <a:ext cx="184" cy="104"/>
              <a:chOff x="664" y="2432"/>
              <a:chExt cx="152" cy="64"/>
            </a:xfrm>
          </p:grpSpPr>
          <p:sp>
            <p:nvSpPr>
              <p:cNvPr id="70773" name="Line 117"/>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74" name="Line 118"/>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75" name="Group 119"/>
            <p:cNvGrpSpPr>
              <a:grpSpLocks/>
            </p:cNvGrpSpPr>
            <p:nvPr/>
          </p:nvGrpSpPr>
          <p:grpSpPr bwMode="auto">
            <a:xfrm rot="5400000">
              <a:off x="1072" y="3160"/>
              <a:ext cx="184" cy="104"/>
              <a:chOff x="664" y="2432"/>
              <a:chExt cx="152" cy="64"/>
            </a:xfrm>
          </p:grpSpPr>
          <p:sp>
            <p:nvSpPr>
              <p:cNvPr id="70776" name="Line 120"/>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77" name="Line 121"/>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78" name="Group 122"/>
            <p:cNvGrpSpPr>
              <a:grpSpLocks/>
            </p:cNvGrpSpPr>
            <p:nvPr/>
          </p:nvGrpSpPr>
          <p:grpSpPr bwMode="auto">
            <a:xfrm rot="8385818">
              <a:off x="968" y="3272"/>
              <a:ext cx="184" cy="104"/>
              <a:chOff x="664" y="2432"/>
              <a:chExt cx="152" cy="64"/>
            </a:xfrm>
          </p:grpSpPr>
          <p:sp>
            <p:nvSpPr>
              <p:cNvPr id="70779" name="Line 123"/>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80" name="Line 124"/>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grpSp>
        <p:nvGrpSpPr>
          <p:cNvPr id="70781" name="Group 125"/>
          <p:cNvGrpSpPr>
            <a:grpSpLocks/>
          </p:cNvGrpSpPr>
          <p:nvPr/>
        </p:nvGrpSpPr>
        <p:grpSpPr bwMode="auto">
          <a:xfrm rot="-1126682">
            <a:off x="3937000" y="2997200"/>
            <a:ext cx="292100" cy="165100"/>
            <a:chOff x="664" y="2432"/>
            <a:chExt cx="152" cy="64"/>
          </a:xfrm>
        </p:grpSpPr>
        <p:sp>
          <p:nvSpPr>
            <p:cNvPr id="70782" name="Line 126"/>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83" name="Line 127"/>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84" name="Group 128"/>
          <p:cNvGrpSpPr>
            <a:grpSpLocks/>
          </p:cNvGrpSpPr>
          <p:nvPr/>
        </p:nvGrpSpPr>
        <p:grpSpPr bwMode="auto">
          <a:xfrm rot="3598898">
            <a:off x="4051300" y="4521200"/>
            <a:ext cx="292100" cy="165100"/>
            <a:chOff x="664" y="2432"/>
            <a:chExt cx="152" cy="64"/>
          </a:xfrm>
        </p:grpSpPr>
        <p:sp>
          <p:nvSpPr>
            <p:cNvPr id="70785" name="Line 129"/>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86" name="Line 130"/>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87" name="Group 131"/>
          <p:cNvGrpSpPr>
            <a:grpSpLocks/>
          </p:cNvGrpSpPr>
          <p:nvPr/>
        </p:nvGrpSpPr>
        <p:grpSpPr bwMode="auto">
          <a:xfrm rot="7771358">
            <a:off x="4000500" y="4838700"/>
            <a:ext cx="292100" cy="165100"/>
            <a:chOff x="664" y="2432"/>
            <a:chExt cx="152" cy="64"/>
          </a:xfrm>
        </p:grpSpPr>
        <p:sp>
          <p:nvSpPr>
            <p:cNvPr id="70788" name="Line 132"/>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789" name="Line 133"/>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790" name="Group 134"/>
          <p:cNvGrpSpPr>
            <a:grpSpLocks/>
          </p:cNvGrpSpPr>
          <p:nvPr/>
        </p:nvGrpSpPr>
        <p:grpSpPr bwMode="auto">
          <a:xfrm rot="7625570">
            <a:off x="3721100" y="5118100"/>
            <a:ext cx="292100" cy="165100"/>
            <a:chOff x="664" y="2432"/>
            <a:chExt cx="152" cy="64"/>
          </a:xfrm>
        </p:grpSpPr>
        <p:sp>
          <p:nvSpPr>
            <p:cNvPr id="70791" name="Line 135"/>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92" name="Line 136"/>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93" name="Group 137"/>
          <p:cNvGrpSpPr>
            <a:grpSpLocks/>
          </p:cNvGrpSpPr>
          <p:nvPr/>
        </p:nvGrpSpPr>
        <p:grpSpPr bwMode="auto">
          <a:xfrm rot="-1332209">
            <a:off x="4394200" y="4470400"/>
            <a:ext cx="292100" cy="165100"/>
            <a:chOff x="664" y="2432"/>
            <a:chExt cx="152" cy="64"/>
          </a:xfrm>
        </p:grpSpPr>
        <p:sp>
          <p:nvSpPr>
            <p:cNvPr id="70794" name="Line 138"/>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95" name="Line 139"/>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96" name="Group 140"/>
          <p:cNvGrpSpPr>
            <a:grpSpLocks/>
          </p:cNvGrpSpPr>
          <p:nvPr/>
        </p:nvGrpSpPr>
        <p:grpSpPr bwMode="auto">
          <a:xfrm>
            <a:off x="4432300" y="4953000"/>
            <a:ext cx="292100" cy="165100"/>
            <a:chOff x="664" y="2432"/>
            <a:chExt cx="152" cy="64"/>
          </a:xfrm>
        </p:grpSpPr>
        <p:sp>
          <p:nvSpPr>
            <p:cNvPr id="70797" name="Line 141"/>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798" name="Line 142"/>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799" name="Group 143"/>
          <p:cNvGrpSpPr>
            <a:grpSpLocks/>
          </p:cNvGrpSpPr>
          <p:nvPr/>
        </p:nvGrpSpPr>
        <p:grpSpPr bwMode="auto">
          <a:xfrm rot="-673716">
            <a:off x="4127500" y="5245100"/>
            <a:ext cx="292100" cy="165100"/>
            <a:chOff x="664" y="2432"/>
            <a:chExt cx="152" cy="64"/>
          </a:xfrm>
        </p:grpSpPr>
        <p:sp>
          <p:nvSpPr>
            <p:cNvPr id="70800" name="Line 144"/>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01" name="Line 145"/>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02" name="Group 146"/>
          <p:cNvGrpSpPr>
            <a:grpSpLocks/>
          </p:cNvGrpSpPr>
          <p:nvPr/>
        </p:nvGrpSpPr>
        <p:grpSpPr bwMode="auto">
          <a:xfrm rot="-2700000">
            <a:off x="2222500" y="3505200"/>
            <a:ext cx="292100" cy="165100"/>
            <a:chOff x="664" y="2432"/>
            <a:chExt cx="152" cy="64"/>
          </a:xfrm>
        </p:grpSpPr>
        <p:sp>
          <p:nvSpPr>
            <p:cNvPr id="70803" name="Line 147"/>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04" name="Line 148"/>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05" name="Group 149"/>
          <p:cNvGrpSpPr>
            <a:grpSpLocks/>
          </p:cNvGrpSpPr>
          <p:nvPr/>
        </p:nvGrpSpPr>
        <p:grpSpPr bwMode="auto">
          <a:xfrm rot="-4924982">
            <a:off x="2133600" y="3860800"/>
            <a:ext cx="292100" cy="165100"/>
            <a:chOff x="664" y="2432"/>
            <a:chExt cx="152" cy="64"/>
          </a:xfrm>
        </p:grpSpPr>
        <p:sp>
          <p:nvSpPr>
            <p:cNvPr id="70806" name="Line 150"/>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07" name="Line 151"/>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08" name="Group 152"/>
          <p:cNvGrpSpPr>
            <a:grpSpLocks/>
          </p:cNvGrpSpPr>
          <p:nvPr/>
        </p:nvGrpSpPr>
        <p:grpSpPr bwMode="auto">
          <a:xfrm rot="-8304835">
            <a:off x="2349500" y="4140200"/>
            <a:ext cx="292100" cy="165100"/>
            <a:chOff x="664" y="2432"/>
            <a:chExt cx="152" cy="64"/>
          </a:xfrm>
        </p:grpSpPr>
        <p:sp>
          <p:nvSpPr>
            <p:cNvPr id="70809" name="Line 153"/>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10" name="Line 154"/>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11" name="Group 155"/>
          <p:cNvGrpSpPr>
            <a:grpSpLocks/>
          </p:cNvGrpSpPr>
          <p:nvPr/>
        </p:nvGrpSpPr>
        <p:grpSpPr bwMode="auto">
          <a:xfrm rot="-3835478">
            <a:off x="2463800" y="4508500"/>
            <a:ext cx="292100" cy="165100"/>
            <a:chOff x="664" y="2432"/>
            <a:chExt cx="152" cy="64"/>
          </a:xfrm>
        </p:grpSpPr>
        <p:sp>
          <p:nvSpPr>
            <p:cNvPr id="70812" name="Line 156"/>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13" name="Line 157"/>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14" name="Group 158"/>
          <p:cNvGrpSpPr>
            <a:grpSpLocks/>
          </p:cNvGrpSpPr>
          <p:nvPr/>
        </p:nvGrpSpPr>
        <p:grpSpPr bwMode="auto">
          <a:xfrm rot="-3305850">
            <a:off x="2400300" y="5092700"/>
            <a:ext cx="292100" cy="165100"/>
            <a:chOff x="664" y="2432"/>
            <a:chExt cx="152" cy="64"/>
          </a:xfrm>
        </p:grpSpPr>
        <p:sp>
          <p:nvSpPr>
            <p:cNvPr id="70815" name="Line 159"/>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16" name="Line 160"/>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17" name="Group 161"/>
          <p:cNvGrpSpPr>
            <a:grpSpLocks/>
          </p:cNvGrpSpPr>
          <p:nvPr/>
        </p:nvGrpSpPr>
        <p:grpSpPr bwMode="auto">
          <a:xfrm rot="-23664481">
            <a:off x="2667000" y="4851400"/>
            <a:ext cx="292100" cy="165100"/>
            <a:chOff x="664" y="2432"/>
            <a:chExt cx="152" cy="64"/>
          </a:xfrm>
        </p:grpSpPr>
        <p:sp>
          <p:nvSpPr>
            <p:cNvPr id="70818" name="Line 162"/>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19" name="Line 163"/>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20" name="Group 164"/>
          <p:cNvGrpSpPr>
            <a:grpSpLocks/>
          </p:cNvGrpSpPr>
          <p:nvPr/>
        </p:nvGrpSpPr>
        <p:grpSpPr bwMode="auto">
          <a:xfrm rot="3746831">
            <a:off x="2197100" y="4775200"/>
            <a:ext cx="292100" cy="165100"/>
            <a:chOff x="664" y="2432"/>
            <a:chExt cx="152" cy="64"/>
          </a:xfrm>
        </p:grpSpPr>
        <p:sp>
          <p:nvSpPr>
            <p:cNvPr id="70821" name="Line 165"/>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22" name="Line 166"/>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23" name="Group 167"/>
          <p:cNvGrpSpPr>
            <a:grpSpLocks/>
          </p:cNvGrpSpPr>
          <p:nvPr/>
        </p:nvGrpSpPr>
        <p:grpSpPr bwMode="auto">
          <a:xfrm rot="13735095">
            <a:off x="3048000" y="5854700"/>
            <a:ext cx="292100" cy="165100"/>
            <a:chOff x="664" y="2432"/>
            <a:chExt cx="152" cy="64"/>
          </a:xfrm>
        </p:grpSpPr>
        <p:sp>
          <p:nvSpPr>
            <p:cNvPr id="70824" name="Line 168"/>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25" name="Line 169"/>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26" name="Group 170"/>
          <p:cNvGrpSpPr>
            <a:grpSpLocks/>
          </p:cNvGrpSpPr>
          <p:nvPr/>
        </p:nvGrpSpPr>
        <p:grpSpPr bwMode="auto">
          <a:xfrm rot="10077955">
            <a:off x="3086100" y="5549900"/>
            <a:ext cx="292100" cy="165100"/>
            <a:chOff x="664" y="2432"/>
            <a:chExt cx="152" cy="64"/>
          </a:xfrm>
        </p:grpSpPr>
        <p:sp>
          <p:nvSpPr>
            <p:cNvPr id="70827" name="Line 171"/>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28" name="Line 172"/>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29" name="Group 173"/>
          <p:cNvGrpSpPr>
            <a:grpSpLocks/>
          </p:cNvGrpSpPr>
          <p:nvPr/>
        </p:nvGrpSpPr>
        <p:grpSpPr bwMode="auto">
          <a:xfrm rot="13171358">
            <a:off x="2705100" y="5676900"/>
            <a:ext cx="292100" cy="165100"/>
            <a:chOff x="664" y="2432"/>
            <a:chExt cx="152" cy="64"/>
          </a:xfrm>
        </p:grpSpPr>
        <p:sp>
          <p:nvSpPr>
            <p:cNvPr id="70830" name="Line 174"/>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31" name="Line 175"/>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32" name="Group 176"/>
          <p:cNvGrpSpPr>
            <a:grpSpLocks/>
          </p:cNvGrpSpPr>
          <p:nvPr/>
        </p:nvGrpSpPr>
        <p:grpSpPr bwMode="auto">
          <a:xfrm rot="15278991">
            <a:off x="2438400" y="5397500"/>
            <a:ext cx="292100" cy="165100"/>
            <a:chOff x="664" y="2432"/>
            <a:chExt cx="152" cy="64"/>
          </a:xfrm>
        </p:grpSpPr>
        <p:sp>
          <p:nvSpPr>
            <p:cNvPr id="70833" name="Line 177"/>
            <p:cNvSpPr>
              <a:spLocks noChangeShapeType="1"/>
            </p:cNvSpPr>
            <p:nvPr/>
          </p:nvSpPr>
          <p:spPr bwMode="auto">
            <a:xfrm>
              <a:off x="664" y="2432"/>
              <a:ext cx="72" cy="64"/>
            </a:xfrm>
            <a:prstGeom prst="line">
              <a:avLst/>
            </a:prstGeom>
            <a:noFill/>
            <a:ln w="25400">
              <a:solidFill>
                <a:srgbClr val="000080"/>
              </a:solidFill>
              <a:round/>
              <a:headEnd/>
              <a:tailEnd/>
            </a:ln>
            <a:effectLst/>
          </p:spPr>
          <p:txBody>
            <a:bodyPr/>
            <a:lstStyle/>
            <a:p>
              <a:endParaRPr lang="en-US"/>
            </a:p>
          </p:txBody>
        </p:sp>
        <p:sp>
          <p:nvSpPr>
            <p:cNvPr id="70834" name="Line 178"/>
            <p:cNvSpPr>
              <a:spLocks noChangeShapeType="1"/>
            </p:cNvSpPr>
            <p:nvPr/>
          </p:nvSpPr>
          <p:spPr bwMode="auto">
            <a:xfrm flipH="1">
              <a:off x="728" y="2432"/>
              <a:ext cx="88" cy="64"/>
            </a:xfrm>
            <a:prstGeom prst="line">
              <a:avLst/>
            </a:prstGeom>
            <a:noFill/>
            <a:ln w="25400">
              <a:solidFill>
                <a:srgbClr val="000080"/>
              </a:solidFill>
              <a:round/>
              <a:headEnd/>
              <a:tailEnd/>
            </a:ln>
            <a:effectLst/>
          </p:spPr>
          <p:txBody>
            <a:bodyPr/>
            <a:lstStyle/>
            <a:p>
              <a:endParaRPr lang="en-US"/>
            </a:p>
          </p:txBody>
        </p:sp>
      </p:grpSp>
      <p:grpSp>
        <p:nvGrpSpPr>
          <p:cNvPr id="70835" name="Group 179"/>
          <p:cNvGrpSpPr>
            <a:grpSpLocks/>
          </p:cNvGrpSpPr>
          <p:nvPr/>
        </p:nvGrpSpPr>
        <p:grpSpPr bwMode="auto">
          <a:xfrm>
            <a:off x="2260600" y="3149600"/>
            <a:ext cx="292100" cy="165100"/>
            <a:chOff x="664" y="2432"/>
            <a:chExt cx="152" cy="64"/>
          </a:xfrm>
        </p:grpSpPr>
        <p:sp>
          <p:nvSpPr>
            <p:cNvPr id="70836" name="Line 180"/>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37" name="Line 181"/>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38" name="Group 182"/>
          <p:cNvGrpSpPr>
            <a:grpSpLocks/>
          </p:cNvGrpSpPr>
          <p:nvPr/>
        </p:nvGrpSpPr>
        <p:grpSpPr bwMode="auto">
          <a:xfrm rot="1357191">
            <a:off x="1854200" y="3657600"/>
            <a:ext cx="292100" cy="165100"/>
            <a:chOff x="664" y="2432"/>
            <a:chExt cx="152" cy="64"/>
          </a:xfrm>
        </p:grpSpPr>
        <p:sp>
          <p:nvSpPr>
            <p:cNvPr id="70839" name="Line 183"/>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40" name="Line 184"/>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41" name="Group 185"/>
          <p:cNvGrpSpPr>
            <a:grpSpLocks/>
          </p:cNvGrpSpPr>
          <p:nvPr/>
        </p:nvGrpSpPr>
        <p:grpSpPr bwMode="auto">
          <a:xfrm rot="-1913448">
            <a:off x="1905000" y="4165600"/>
            <a:ext cx="292100" cy="165100"/>
            <a:chOff x="664" y="2432"/>
            <a:chExt cx="152" cy="64"/>
          </a:xfrm>
        </p:grpSpPr>
        <p:sp>
          <p:nvSpPr>
            <p:cNvPr id="70842" name="Line 186"/>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43" name="Line 187"/>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44" name="Group 188"/>
          <p:cNvGrpSpPr>
            <a:grpSpLocks/>
          </p:cNvGrpSpPr>
          <p:nvPr/>
        </p:nvGrpSpPr>
        <p:grpSpPr bwMode="auto">
          <a:xfrm rot="2841198">
            <a:off x="2120900" y="2908300"/>
            <a:ext cx="292100" cy="165100"/>
            <a:chOff x="664" y="2432"/>
            <a:chExt cx="152" cy="64"/>
          </a:xfrm>
        </p:grpSpPr>
        <p:sp>
          <p:nvSpPr>
            <p:cNvPr id="70845" name="Line 189"/>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46" name="Line 190"/>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47" name="Group 191"/>
          <p:cNvGrpSpPr>
            <a:grpSpLocks/>
          </p:cNvGrpSpPr>
          <p:nvPr/>
        </p:nvGrpSpPr>
        <p:grpSpPr bwMode="auto">
          <a:xfrm rot="-1857826">
            <a:off x="1943100" y="3390900"/>
            <a:ext cx="292100" cy="165100"/>
            <a:chOff x="664" y="2432"/>
            <a:chExt cx="152" cy="64"/>
          </a:xfrm>
        </p:grpSpPr>
        <p:sp>
          <p:nvSpPr>
            <p:cNvPr id="70848" name="Line 192"/>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49" name="Line 193"/>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50" name="Group 194"/>
          <p:cNvGrpSpPr>
            <a:grpSpLocks/>
          </p:cNvGrpSpPr>
          <p:nvPr/>
        </p:nvGrpSpPr>
        <p:grpSpPr bwMode="auto">
          <a:xfrm rot="2039788">
            <a:off x="2743200" y="4394200"/>
            <a:ext cx="292100" cy="165100"/>
            <a:chOff x="664" y="2432"/>
            <a:chExt cx="152" cy="64"/>
          </a:xfrm>
        </p:grpSpPr>
        <p:sp>
          <p:nvSpPr>
            <p:cNvPr id="70851" name="Line 195"/>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52" name="Line 196"/>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53" name="Group 197"/>
          <p:cNvGrpSpPr>
            <a:grpSpLocks/>
          </p:cNvGrpSpPr>
          <p:nvPr/>
        </p:nvGrpSpPr>
        <p:grpSpPr bwMode="auto">
          <a:xfrm rot="17413616">
            <a:off x="1739900" y="3924300"/>
            <a:ext cx="292100" cy="165100"/>
            <a:chOff x="664" y="2432"/>
            <a:chExt cx="152" cy="64"/>
          </a:xfrm>
        </p:grpSpPr>
        <p:sp>
          <p:nvSpPr>
            <p:cNvPr id="70854" name="Line 198"/>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55" name="Line 199"/>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56" name="Group 200"/>
          <p:cNvGrpSpPr>
            <a:grpSpLocks/>
          </p:cNvGrpSpPr>
          <p:nvPr/>
        </p:nvGrpSpPr>
        <p:grpSpPr bwMode="auto">
          <a:xfrm>
            <a:off x="2095500" y="4394200"/>
            <a:ext cx="292100" cy="165100"/>
            <a:chOff x="664" y="2432"/>
            <a:chExt cx="152" cy="64"/>
          </a:xfrm>
        </p:grpSpPr>
        <p:sp>
          <p:nvSpPr>
            <p:cNvPr id="70857" name="Line 201"/>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58" name="Line 202"/>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59" name="Group 203"/>
          <p:cNvGrpSpPr>
            <a:grpSpLocks/>
          </p:cNvGrpSpPr>
          <p:nvPr/>
        </p:nvGrpSpPr>
        <p:grpSpPr bwMode="auto">
          <a:xfrm rot="2841198">
            <a:off x="3060700" y="4457700"/>
            <a:ext cx="292100" cy="165100"/>
            <a:chOff x="664" y="2432"/>
            <a:chExt cx="152" cy="64"/>
          </a:xfrm>
        </p:grpSpPr>
        <p:sp>
          <p:nvSpPr>
            <p:cNvPr id="70860" name="Line 204"/>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61" name="Line 205"/>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grpSp>
        <p:nvGrpSpPr>
          <p:cNvPr id="70862" name="Group 206"/>
          <p:cNvGrpSpPr>
            <a:grpSpLocks/>
          </p:cNvGrpSpPr>
          <p:nvPr/>
        </p:nvGrpSpPr>
        <p:grpSpPr bwMode="auto">
          <a:xfrm rot="13688815">
            <a:off x="2959100" y="4699000"/>
            <a:ext cx="292100" cy="165100"/>
            <a:chOff x="664" y="2432"/>
            <a:chExt cx="152" cy="64"/>
          </a:xfrm>
        </p:grpSpPr>
        <p:sp>
          <p:nvSpPr>
            <p:cNvPr id="70863" name="Line 207"/>
            <p:cNvSpPr>
              <a:spLocks noChangeShapeType="1"/>
            </p:cNvSpPr>
            <p:nvPr/>
          </p:nvSpPr>
          <p:spPr bwMode="auto">
            <a:xfrm>
              <a:off x="664" y="2432"/>
              <a:ext cx="72" cy="64"/>
            </a:xfrm>
            <a:prstGeom prst="line">
              <a:avLst/>
            </a:prstGeom>
            <a:noFill/>
            <a:ln w="25400">
              <a:solidFill>
                <a:srgbClr val="008000"/>
              </a:solidFill>
              <a:round/>
              <a:headEnd/>
              <a:tailEnd/>
            </a:ln>
            <a:effectLst/>
          </p:spPr>
          <p:txBody>
            <a:bodyPr/>
            <a:lstStyle/>
            <a:p>
              <a:endParaRPr lang="en-US"/>
            </a:p>
          </p:txBody>
        </p:sp>
        <p:sp>
          <p:nvSpPr>
            <p:cNvPr id="70864" name="Line 208"/>
            <p:cNvSpPr>
              <a:spLocks noChangeShapeType="1"/>
            </p:cNvSpPr>
            <p:nvPr/>
          </p:nvSpPr>
          <p:spPr bwMode="auto">
            <a:xfrm flipH="1">
              <a:off x="728" y="2432"/>
              <a:ext cx="88" cy="64"/>
            </a:xfrm>
            <a:prstGeom prst="line">
              <a:avLst/>
            </a:prstGeom>
            <a:noFill/>
            <a:ln w="25400">
              <a:solidFill>
                <a:srgbClr val="008000"/>
              </a:solidFill>
              <a:round/>
              <a:headEnd/>
              <a:tailEnd/>
            </a:ln>
            <a:effectLst/>
          </p:spPr>
          <p:txBody>
            <a:bodyPr/>
            <a:lstStyle/>
            <a:p>
              <a:endParaRPr lang="en-US"/>
            </a:p>
          </p:txBody>
        </p:sp>
      </p:grpSp>
      <p:sp>
        <p:nvSpPr>
          <p:cNvPr id="70865" name="Line 209"/>
          <p:cNvSpPr>
            <a:spLocks noChangeShapeType="1"/>
          </p:cNvSpPr>
          <p:nvPr/>
        </p:nvSpPr>
        <p:spPr bwMode="auto">
          <a:xfrm flipH="1">
            <a:off x="3784600" y="2451100"/>
            <a:ext cx="1104900" cy="152400"/>
          </a:xfrm>
          <a:prstGeom prst="line">
            <a:avLst/>
          </a:prstGeom>
          <a:noFill/>
          <a:ln w="25400">
            <a:solidFill>
              <a:schemeClr val="tx1"/>
            </a:solidFill>
            <a:round/>
            <a:headEnd/>
            <a:tailEnd type="triangle" w="med" len="med"/>
          </a:ln>
          <a:effectLst/>
        </p:spPr>
        <p:txBody>
          <a:bodyPr/>
          <a:lstStyle/>
          <a:p>
            <a:endParaRPr lang="en-US"/>
          </a:p>
        </p:txBody>
      </p:sp>
      <p:sp>
        <p:nvSpPr>
          <p:cNvPr id="70866" name="Text Box 210"/>
          <p:cNvSpPr txBox="1">
            <a:spLocks noChangeArrowheads="1"/>
          </p:cNvSpPr>
          <p:nvPr/>
        </p:nvSpPr>
        <p:spPr bwMode="auto">
          <a:xfrm>
            <a:off x="4897438" y="2190750"/>
            <a:ext cx="2649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‘Iceburg’ water</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8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8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865" grpId="0" animBg="1"/>
      <p:bldP spid="7086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168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Stability of the Native State: </a:t>
            </a:r>
            <a:r>
              <a:rPr lang="en-US" sz="3200" b="1" u="sng">
                <a:solidFill>
                  <a:srgbClr val="993300"/>
                </a:solidFill>
                <a:latin typeface="Californian FB" pitchFamily="18" charset="0"/>
                <a:sym typeface="Symbol" pitchFamily="18" charset="2"/>
              </a:rPr>
              <a:t>G</a:t>
            </a:r>
            <a:r>
              <a:rPr lang="en-US" sz="3200" b="1" u="sng">
                <a:solidFill>
                  <a:srgbClr val="993300"/>
                </a:solidFill>
                <a:latin typeface="Californian FB" pitchFamily="18" charset="0"/>
              </a:rPr>
              <a:t>…</a:t>
            </a:r>
          </a:p>
        </p:txBody>
      </p:sp>
      <p:sp>
        <p:nvSpPr>
          <p:cNvPr id="7168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1685"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71686"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Here are our expressions for </a:t>
            </a:r>
            <a:r>
              <a:rPr lang="en-US" sz="2400" b="1">
                <a:solidFill>
                  <a:srgbClr val="000066"/>
                </a:solidFill>
                <a:latin typeface="Californian FB" pitchFamily="18" charset="0"/>
                <a:sym typeface="Symbol" pitchFamily="18" charset="2"/>
              </a:rPr>
              <a:t>G…</a:t>
            </a:r>
          </a:p>
        </p:txBody>
      </p:sp>
      <p:sp>
        <p:nvSpPr>
          <p:cNvPr id="71687" name="Rectangle 7"/>
          <p:cNvSpPr>
            <a:spLocks noChangeArrowheads="1"/>
          </p:cNvSpPr>
          <p:nvPr/>
        </p:nvSpPr>
        <p:spPr bwMode="auto">
          <a:xfrm>
            <a:off x="2463800" y="1955800"/>
            <a:ext cx="3632200" cy="482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71688" name="Object 8"/>
          <p:cNvGraphicFramePr>
            <a:graphicFrameLocks noChangeAspect="1"/>
          </p:cNvGraphicFramePr>
          <p:nvPr/>
        </p:nvGraphicFramePr>
        <p:xfrm>
          <a:off x="2444750" y="1955800"/>
          <a:ext cx="3646488" cy="482600"/>
        </p:xfrm>
        <a:graphic>
          <a:graphicData uri="http://schemas.openxmlformats.org/presentationml/2006/ole">
            <p:oleObj spid="_x0000_s71688" name="Equation" r:id="rId4" imgW="1726920" imgH="228600" progId="Equation.3">
              <p:embed/>
            </p:oleObj>
          </a:graphicData>
        </a:graphic>
      </p:graphicFrame>
      <p:pic>
        <p:nvPicPr>
          <p:cNvPr id="71689" name="Picture 9" descr="BD14791_"/>
          <p:cNvPicPr>
            <a:picLocks noChangeAspect="1" noChangeArrowheads="1"/>
          </p:cNvPicPr>
          <p:nvPr/>
        </p:nvPicPr>
        <p:blipFill>
          <a:blip r:embed="rId3" cstate="print"/>
          <a:srcRect/>
          <a:stretch>
            <a:fillRect/>
          </a:stretch>
        </p:blipFill>
        <p:spPr bwMode="auto">
          <a:xfrm>
            <a:off x="246063" y="3476625"/>
            <a:ext cx="142875" cy="142875"/>
          </a:xfrm>
          <a:prstGeom prst="rect">
            <a:avLst/>
          </a:prstGeom>
          <a:noFill/>
        </p:spPr>
      </p:pic>
      <p:sp>
        <p:nvSpPr>
          <p:cNvPr id="71690" name="Text Box 10"/>
          <p:cNvSpPr txBox="1">
            <a:spLocks noChangeArrowheads="1"/>
          </p:cNvSpPr>
          <p:nvPr/>
        </p:nvSpPr>
        <p:spPr bwMode="auto">
          <a:xfrm>
            <a:off x="388938" y="33210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We can now express </a:t>
            </a:r>
            <a:r>
              <a:rPr lang="en-US" sz="2400" b="1">
                <a:solidFill>
                  <a:srgbClr val="000066"/>
                </a:solidFill>
                <a:latin typeface="Californian FB" pitchFamily="18" charset="0"/>
                <a:sym typeface="Symbol" pitchFamily="18" charset="2"/>
              </a:rPr>
              <a:t>G as a function of temperature…</a:t>
            </a:r>
          </a:p>
        </p:txBody>
      </p:sp>
      <p:sp>
        <p:nvSpPr>
          <p:cNvPr id="71691" name="Rectangle 11"/>
          <p:cNvSpPr>
            <a:spLocks noChangeArrowheads="1"/>
          </p:cNvSpPr>
          <p:nvPr/>
        </p:nvSpPr>
        <p:spPr bwMode="auto">
          <a:xfrm>
            <a:off x="469900" y="3975100"/>
            <a:ext cx="8204200" cy="9398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71692" name="Object 12"/>
          <p:cNvGraphicFramePr>
            <a:graphicFrameLocks noChangeAspect="1"/>
          </p:cNvGraphicFramePr>
          <p:nvPr/>
        </p:nvGraphicFramePr>
        <p:xfrm>
          <a:off x="457200" y="3910013"/>
          <a:ext cx="8207375" cy="1073150"/>
        </p:xfrm>
        <a:graphic>
          <a:graphicData uri="http://schemas.openxmlformats.org/presentationml/2006/ole">
            <p:oleObj spid="_x0000_s71692" name="Equation" r:id="rId5" imgW="3949560" imgH="507960" progId="Equation.3">
              <p:embed/>
            </p:oleObj>
          </a:graphicData>
        </a:graphic>
      </p:graphicFrame>
      <p:pic>
        <p:nvPicPr>
          <p:cNvPr id="71693" name="Picture 13" descr="BD14791_"/>
          <p:cNvPicPr>
            <a:picLocks noChangeAspect="1" noChangeArrowheads="1"/>
          </p:cNvPicPr>
          <p:nvPr/>
        </p:nvPicPr>
        <p:blipFill>
          <a:blip r:embed="rId3" cstate="print"/>
          <a:srcRect/>
          <a:stretch>
            <a:fillRect/>
          </a:stretch>
        </p:blipFill>
        <p:spPr bwMode="auto">
          <a:xfrm>
            <a:off x="246063" y="5140325"/>
            <a:ext cx="142875" cy="142875"/>
          </a:xfrm>
          <a:prstGeom prst="rect">
            <a:avLst/>
          </a:prstGeom>
          <a:noFill/>
        </p:spPr>
      </p:pic>
      <p:sp>
        <p:nvSpPr>
          <p:cNvPr id="71694" name="Text Box 14"/>
          <p:cNvSpPr txBox="1">
            <a:spLocks noChangeArrowheads="1"/>
          </p:cNvSpPr>
          <p:nvPr/>
        </p:nvSpPr>
        <p:spPr bwMode="auto">
          <a:xfrm>
            <a:off x="388938" y="49847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Or as a function of K</a:t>
            </a:r>
            <a:r>
              <a:rPr lang="en-US" sz="2400" b="1" baseline="-25000">
                <a:solidFill>
                  <a:srgbClr val="000066"/>
                </a:solidFill>
                <a:latin typeface="Californian FB" pitchFamily="18" charset="0"/>
              </a:rPr>
              <a:t>eq</a:t>
            </a:r>
            <a:r>
              <a:rPr lang="en-US" sz="2400" b="1">
                <a:solidFill>
                  <a:srgbClr val="000066"/>
                </a:solidFill>
                <a:latin typeface="Californian FB" pitchFamily="18" charset="0"/>
              </a:rPr>
              <a:t>… </a:t>
            </a:r>
            <a:endParaRPr lang="en-US" sz="2400" b="1">
              <a:solidFill>
                <a:srgbClr val="000066"/>
              </a:solidFill>
              <a:latin typeface="Californian FB" pitchFamily="18" charset="0"/>
              <a:sym typeface="Symbol" pitchFamily="18" charset="2"/>
            </a:endParaRPr>
          </a:p>
        </p:txBody>
      </p:sp>
      <p:sp>
        <p:nvSpPr>
          <p:cNvPr id="71695" name="Rectangle 15"/>
          <p:cNvSpPr>
            <a:spLocks noChangeArrowheads="1"/>
          </p:cNvSpPr>
          <p:nvPr/>
        </p:nvSpPr>
        <p:spPr bwMode="auto">
          <a:xfrm>
            <a:off x="2768600" y="2679700"/>
            <a:ext cx="2857500" cy="482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71696" name="Object 16"/>
          <p:cNvGraphicFramePr>
            <a:graphicFrameLocks noChangeAspect="1"/>
          </p:cNvGraphicFramePr>
          <p:nvPr/>
        </p:nvGraphicFramePr>
        <p:xfrm>
          <a:off x="2822575" y="2705100"/>
          <a:ext cx="2762250" cy="482600"/>
        </p:xfrm>
        <a:graphic>
          <a:graphicData uri="http://schemas.openxmlformats.org/presentationml/2006/ole">
            <p:oleObj spid="_x0000_s71696" name="Equation" r:id="rId6" imgW="1307880" imgH="228600" progId="Equation.3">
              <p:embed/>
            </p:oleObj>
          </a:graphicData>
        </a:graphic>
      </p:graphicFrame>
      <p:sp>
        <p:nvSpPr>
          <p:cNvPr id="71697" name="Rectangle 17"/>
          <p:cNvSpPr>
            <a:spLocks noChangeArrowheads="1"/>
          </p:cNvSpPr>
          <p:nvPr/>
        </p:nvSpPr>
        <p:spPr bwMode="auto">
          <a:xfrm>
            <a:off x="2209800" y="5473700"/>
            <a:ext cx="4635500" cy="965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71698" name="Object 18"/>
          <p:cNvGraphicFramePr>
            <a:graphicFrameLocks noChangeAspect="1"/>
          </p:cNvGraphicFramePr>
          <p:nvPr/>
        </p:nvGraphicFramePr>
        <p:xfrm>
          <a:off x="2282825" y="5487988"/>
          <a:ext cx="4505325" cy="936625"/>
        </p:xfrm>
        <a:graphic>
          <a:graphicData uri="http://schemas.openxmlformats.org/presentationml/2006/ole">
            <p:oleObj spid="_x0000_s71698" name="Equation" r:id="rId7" imgW="2133360" imgH="4442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9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69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6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9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6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16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0" grpId="0"/>
      <p:bldP spid="71691" grpId="0" animBg="1"/>
      <p:bldP spid="71694" grpId="0"/>
      <p:bldP spid="7169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403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Equilibrium Unfolding Experiments…</a:t>
            </a:r>
          </a:p>
        </p:txBody>
      </p:sp>
      <p:sp>
        <p:nvSpPr>
          <p:cNvPr id="4403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4037" name="Picture 5" descr="BD14791_"/>
          <p:cNvPicPr>
            <a:picLocks noChangeAspect="1" noChangeArrowheads="1"/>
          </p:cNvPicPr>
          <p:nvPr/>
        </p:nvPicPr>
        <p:blipFill>
          <a:blip r:embed="rId3" cstate="print"/>
          <a:srcRect/>
          <a:stretch>
            <a:fillRect/>
          </a:stretch>
        </p:blipFill>
        <p:spPr bwMode="auto">
          <a:xfrm>
            <a:off x="207963" y="3146425"/>
            <a:ext cx="142875" cy="142875"/>
          </a:xfrm>
          <a:prstGeom prst="rect">
            <a:avLst/>
          </a:prstGeom>
          <a:noFill/>
        </p:spPr>
      </p:pic>
      <p:sp>
        <p:nvSpPr>
          <p:cNvPr id="44038" name="Text Box 6"/>
          <p:cNvSpPr txBox="1">
            <a:spLocks noChangeArrowheads="1"/>
          </p:cNvSpPr>
          <p:nvPr/>
        </p:nvSpPr>
        <p:spPr bwMode="auto">
          <a:xfrm>
            <a:off x="350838" y="2990850"/>
            <a:ext cx="8793162"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 these denaturants, the free energy of transfer of polypeptides from water to denaturant is roughly linear, thus…</a:t>
            </a:r>
            <a:endParaRPr lang="en-US" sz="2400" b="1">
              <a:solidFill>
                <a:srgbClr val="993300"/>
              </a:solidFill>
              <a:latin typeface="Californian FB" pitchFamily="18" charset="0"/>
            </a:endParaRPr>
          </a:p>
        </p:txBody>
      </p:sp>
      <p:pic>
        <p:nvPicPr>
          <p:cNvPr id="44039" name="Picture 7" descr="BD14791_"/>
          <p:cNvPicPr>
            <a:picLocks noChangeAspect="1" noChangeArrowheads="1"/>
          </p:cNvPicPr>
          <p:nvPr/>
        </p:nvPicPr>
        <p:blipFill>
          <a:blip r:embed="rId3" cstate="print"/>
          <a:srcRect/>
          <a:stretch>
            <a:fillRect/>
          </a:stretch>
        </p:blipFill>
        <p:spPr bwMode="auto">
          <a:xfrm>
            <a:off x="207963" y="1406525"/>
            <a:ext cx="142875" cy="142875"/>
          </a:xfrm>
          <a:prstGeom prst="rect">
            <a:avLst/>
          </a:prstGeom>
          <a:noFill/>
        </p:spPr>
      </p:pic>
      <p:sp>
        <p:nvSpPr>
          <p:cNvPr id="44040" name="Text Box 8"/>
          <p:cNvSpPr txBox="1">
            <a:spLocks noChangeArrowheads="1"/>
          </p:cNvSpPr>
          <p:nvPr/>
        </p:nvSpPr>
        <p:spPr bwMode="auto">
          <a:xfrm>
            <a:off x="350838" y="1250950"/>
            <a:ext cx="8097837" cy="155257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Temperature studies are useful because we can tease apart </a:t>
            </a:r>
            <a:r>
              <a:rPr lang="en-US" sz="2400" b="1">
                <a:solidFill>
                  <a:srgbClr val="000066"/>
                </a:solidFill>
                <a:latin typeface="Californian FB" pitchFamily="18" charset="0"/>
                <a:sym typeface="Symbol" pitchFamily="18" charset="2"/>
              </a:rPr>
              <a:t>H and S, but proteins tend to aggregate at increased temperature. We can also unfold proteins with chemicals, usualy </a:t>
            </a:r>
            <a:r>
              <a:rPr lang="en-US" sz="2400" b="1">
                <a:solidFill>
                  <a:srgbClr val="993300"/>
                </a:solidFill>
                <a:latin typeface="Californian FB" pitchFamily="18" charset="0"/>
                <a:sym typeface="Symbol" pitchFamily="18" charset="2"/>
              </a:rPr>
              <a:t>GdnHCl</a:t>
            </a:r>
            <a:r>
              <a:rPr lang="en-US" sz="2400" b="1">
                <a:solidFill>
                  <a:srgbClr val="000066"/>
                </a:solidFill>
                <a:latin typeface="Californian FB" pitchFamily="18" charset="0"/>
                <a:sym typeface="Symbol" pitchFamily="18" charset="2"/>
              </a:rPr>
              <a:t> or </a:t>
            </a:r>
            <a:r>
              <a:rPr lang="en-US" sz="2400" b="1">
                <a:solidFill>
                  <a:srgbClr val="993300"/>
                </a:solidFill>
                <a:latin typeface="Californian FB" pitchFamily="18" charset="0"/>
                <a:sym typeface="Symbol" pitchFamily="18" charset="2"/>
              </a:rPr>
              <a:t>Urea</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a:t>
            </a:r>
            <a:endParaRPr lang="en-US" sz="2400" b="1">
              <a:solidFill>
                <a:srgbClr val="000066"/>
              </a:solidFill>
              <a:latin typeface="Californian FB" pitchFamily="18" charset="0"/>
              <a:sym typeface="Symbol" pitchFamily="18" charset="2"/>
            </a:endParaRPr>
          </a:p>
        </p:txBody>
      </p:sp>
      <p:sp>
        <p:nvSpPr>
          <p:cNvPr id="44041" name="Rectangle 9"/>
          <p:cNvSpPr>
            <a:spLocks noChangeArrowheads="1"/>
          </p:cNvSpPr>
          <p:nvPr/>
        </p:nvSpPr>
        <p:spPr bwMode="auto">
          <a:xfrm>
            <a:off x="2463800" y="4140200"/>
            <a:ext cx="3835400" cy="5715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4042" name="Object 10"/>
          <p:cNvGraphicFramePr>
            <a:graphicFrameLocks noChangeAspect="1"/>
          </p:cNvGraphicFramePr>
          <p:nvPr/>
        </p:nvGraphicFramePr>
        <p:xfrm>
          <a:off x="2479675" y="4152900"/>
          <a:ext cx="3781425" cy="509588"/>
        </p:xfrm>
        <a:graphic>
          <a:graphicData uri="http://schemas.openxmlformats.org/presentationml/2006/ole">
            <p:oleObj spid="_x0000_s44042" name="Equation" r:id="rId4" imgW="1790640" imgH="241200" progId="Equation.3">
              <p:embed/>
            </p:oleObj>
          </a:graphicData>
        </a:graphic>
      </p:graphicFrame>
      <p:sp>
        <p:nvSpPr>
          <p:cNvPr id="44043" name="Text Box 11"/>
          <p:cNvSpPr txBox="1">
            <a:spLocks noChangeArrowheads="1"/>
          </p:cNvSpPr>
          <p:nvPr/>
        </p:nvSpPr>
        <p:spPr bwMode="auto">
          <a:xfrm>
            <a:off x="465138" y="4959350"/>
            <a:ext cx="83010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Where [D] is the concentration of denaturant and m is the dependence of </a:t>
            </a:r>
            <a:r>
              <a:rPr lang="en-US" sz="2400" b="1">
                <a:solidFill>
                  <a:srgbClr val="000066"/>
                </a:solidFill>
                <a:latin typeface="Californian FB" pitchFamily="18" charset="0"/>
                <a:sym typeface="Symbol" pitchFamily="18" charset="2"/>
              </a:rPr>
              <a:t>G on [D], </a:t>
            </a:r>
            <a:r>
              <a:rPr lang="en-US" sz="2400" b="1">
                <a:solidFill>
                  <a:srgbClr val="000066"/>
                </a:solidFill>
                <a:latin typeface="Californian FB" pitchFamily="18" charset="0"/>
              </a:rPr>
              <a:t>called the </a:t>
            </a:r>
            <a:r>
              <a:rPr lang="en-US" sz="2400" b="1" i="1">
                <a:solidFill>
                  <a:srgbClr val="000066"/>
                </a:solidFill>
                <a:latin typeface="Californian FB" pitchFamily="18" charset="0"/>
              </a:rPr>
              <a:t>m</a:t>
            </a:r>
            <a:r>
              <a:rPr lang="en-US" sz="2400" b="1">
                <a:solidFill>
                  <a:srgbClr val="000066"/>
                </a:solidFill>
                <a:latin typeface="Californian FB" pitchFamily="18" charset="0"/>
              </a:rPr>
              <a:t>-value</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0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p:bldP spid="44041" grpId="0" animBg="1"/>
      <p:bldP spid="4404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270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Equilibrium Unfolding Experiments…</a:t>
            </a:r>
          </a:p>
        </p:txBody>
      </p:sp>
      <p:sp>
        <p:nvSpPr>
          <p:cNvPr id="7270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2709"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72710"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GdmHCl experiments…</a:t>
            </a:r>
            <a:endParaRPr lang="en-US" sz="2400" b="1">
              <a:solidFill>
                <a:srgbClr val="993300"/>
              </a:solidFill>
              <a:latin typeface="Californian FB" pitchFamily="18" charset="0"/>
            </a:endParaRPr>
          </a:p>
        </p:txBody>
      </p:sp>
      <p:pic>
        <p:nvPicPr>
          <p:cNvPr id="72714" name="Picture 10"/>
          <p:cNvPicPr>
            <a:picLocks noChangeAspect="1" noChangeArrowheads="1"/>
          </p:cNvPicPr>
          <p:nvPr/>
        </p:nvPicPr>
        <p:blipFill>
          <a:blip r:embed="rId4" cstate="print"/>
          <a:srcRect/>
          <a:stretch>
            <a:fillRect/>
          </a:stretch>
        </p:blipFill>
        <p:spPr bwMode="auto">
          <a:xfrm>
            <a:off x="482600" y="2070100"/>
            <a:ext cx="3708400" cy="3708400"/>
          </a:xfrm>
          <a:prstGeom prst="rect">
            <a:avLst/>
          </a:prstGeom>
          <a:noFill/>
          <a:ln w="9525">
            <a:noFill/>
            <a:miter lim="800000"/>
            <a:headEnd/>
            <a:tailEnd/>
          </a:ln>
          <a:effectLst/>
        </p:spPr>
      </p:pic>
      <p:graphicFrame>
        <p:nvGraphicFramePr>
          <p:cNvPr id="72715" name="Object 11">
            <a:hlinkClick r:id="" action="ppaction://ole?verb=0"/>
          </p:cNvPr>
          <p:cNvGraphicFramePr>
            <a:graphicFrameLocks noChangeAspect="1"/>
          </p:cNvGraphicFramePr>
          <p:nvPr/>
        </p:nvGraphicFramePr>
        <p:xfrm>
          <a:off x="1635125" y="5929313"/>
          <a:ext cx="1123950" cy="485775"/>
        </p:xfrm>
        <a:graphic>
          <a:graphicData uri="http://schemas.openxmlformats.org/presentationml/2006/ole">
            <p:oleObj spid="_x0000_s72715" name="Package" r:id="rId5" imgW="1123920" imgH="485640" progId="Package">
              <p:embed/>
            </p:oleObj>
          </a:graphicData>
        </a:graphic>
      </p:graphicFrame>
      <p:sp>
        <p:nvSpPr>
          <p:cNvPr id="72717" name="Rectangle 13"/>
          <p:cNvSpPr>
            <a:spLocks noChangeArrowheads="1"/>
          </p:cNvSpPr>
          <p:nvPr/>
        </p:nvSpPr>
        <p:spPr bwMode="auto">
          <a:xfrm>
            <a:off x="4521200" y="1739900"/>
            <a:ext cx="4098925" cy="965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72716" name="Object 12"/>
          <p:cNvGraphicFramePr>
            <a:graphicFrameLocks noChangeAspect="1"/>
          </p:cNvGraphicFramePr>
          <p:nvPr/>
        </p:nvGraphicFramePr>
        <p:xfrm>
          <a:off x="4616450" y="1758950"/>
          <a:ext cx="3878263" cy="914400"/>
        </p:xfrm>
        <a:graphic>
          <a:graphicData uri="http://schemas.openxmlformats.org/presentationml/2006/ole">
            <p:oleObj spid="_x0000_s72716" name="Equation" r:id="rId6" imgW="1993680" imgH="469800" progId="Equation.3">
              <p:embed/>
            </p:oleObj>
          </a:graphicData>
        </a:graphic>
      </p:graphicFrame>
      <p:sp>
        <p:nvSpPr>
          <p:cNvPr id="72718" name="Text Box 14"/>
          <p:cNvSpPr txBox="1">
            <a:spLocks noChangeArrowheads="1"/>
          </p:cNvSpPr>
          <p:nvPr/>
        </p:nvSpPr>
        <p:spPr bwMode="auto">
          <a:xfrm>
            <a:off x="4652963" y="2749550"/>
            <a:ext cx="3055937" cy="457200"/>
          </a:xfrm>
          <a:prstGeom prst="rect">
            <a:avLst/>
          </a:prstGeom>
          <a:noFill/>
          <a:ln w="9525">
            <a:noFill/>
            <a:miter lim="800000"/>
            <a:headEnd/>
            <a:tailEnd/>
          </a:ln>
          <a:effectLst/>
        </p:spPr>
        <p:txBody>
          <a:bodyPr>
            <a:spAutoFit/>
          </a:bodyPr>
          <a:lstStyle/>
          <a:p>
            <a:r>
              <a:rPr lang="en-US" sz="2400" b="1" i="1">
                <a:solidFill>
                  <a:srgbClr val="000066"/>
                </a:solidFill>
                <a:latin typeface="Californian FB" pitchFamily="18" charset="0"/>
              </a:rPr>
              <a:t>m</a:t>
            </a:r>
            <a:r>
              <a:rPr lang="en-US" sz="2400" b="1">
                <a:solidFill>
                  <a:srgbClr val="000066"/>
                </a:solidFill>
                <a:latin typeface="Californian FB" pitchFamily="18" charset="0"/>
              </a:rPr>
              <a:t> has units J/mol/M</a:t>
            </a:r>
            <a:endParaRPr lang="en-US" sz="2400" b="1">
              <a:solidFill>
                <a:srgbClr val="993300"/>
              </a:solidFill>
              <a:latin typeface="Californian FB" pitchFamily="18" charset="0"/>
            </a:endParaRPr>
          </a:p>
        </p:txBody>
      </p:sp>
      <p:pic>
        <p:nvPicPr>
          <p:cNvPr id="72719" name="Picture 15" descr="BD14791_"/>
          <p:cNvPicPr>
            <a:picLocks noChangeAspect="1" noChangeArrowheads="1"/>
          </p:cNvPicPr>
          <p:nvPr/>
        </p:nvPicPr>
        <p:blipFill>
          <a:blip r:embed="rId3" cstate="print"/>
          <a:srcRect/>
          <a:stretch>
            <a:fillRect/>
          </a:stretch>
        </p:blipFill>
        <p:spPr bwMode="auto">
          <a:xfrm>
            <a:off x="4449763" y="2930525"/>
            <a:ext cx="142875" cy="142875"/>
          </a:xfrm>
          <a:prstGeom prst="rect">
            <a:avLst/>
          </a:prstGeom>
          <a:noFill/>
        </p:spPr>
      </p:pic>
      <p:pic>
        <p:nvPicPr>
          <p:cNvPr id="72720" name="Picture 16" descr="BD14791_"/>
          <p:cNvPicPr>
            <a:picLocks noChangeAspect="1" noChangeArrowheads="1"/>
          </p:cNvPicPr>
          <p:nvPr/>
        </p:nvPicPr>
        <p:blipFill>
          <a:blip r:embed="rId3" cstate="print"/>
          <a:srcRect/>
          <a:stretch>
            <a:fillRect/>
          </a:stretch>
        </p:blipFill>
        <p:spPr bwMode="auto">
          <a:xfrm>
            <a:off x="4462463" y="3375025"/>
            <a:ext cx="142875" cy="142875"/>
          </a:xfrm>
          <a:prstGeom prst="rect">
            <a:avLst/>
          </a:prstGeom>
          <a:noFill/>
        </p:spPr>
      </p:pic>
      <p:sp>
        <p:nvSpPr>
          <p:cNvPr id="72721" name="Text Box 17"/>
          <p:cNvSpPr txBox="1">
            <a:spLocks noChangeArrowheads="1"/>
          </p:cNvSpPr>
          <p:nvPr/>
        </p:nvSpPr>
        <p:spPr bwMode="auto">
          <a:xfrm>
            <a:off x="4652963" y="3181350"/>
            <a:ext cx="4046537" cy="1187450"/>
          </a:xfrm>
          <a:prstGeom prst="rect">
            <a:avLst/>
          </a:prstGeom>
          <a:noFill/>
          <a:ln w="9525">
            <a:noFill/>
            <a:miter lim="800000"/>
            <a:headEnd/>
            <a:tailEnd/>
          </a:ln>
          <a:effectLst/>
        </p:spPr>
        <p:txBody>
          <a:bodyPr>
            <a:spAutoFit/>
          </a:bodyPr>
          <a:lstStyle/>
          <a:p>
            <a:r>
              <a:rPr lang="en-US" sz="2400" b="1" i="1">
                <a:solidFill>
                  <a:srgbClr val="000066"/>
                </a:solidFill>
                <a:latin typeface="Californian FB" pitchFamily="18" charset="0"/>
              </a:rPr>
              <a:t>m</a:t>
            </a:r>
            <a:r>
              <a:rPr lang="en-US" sz="2400" b="1">
                <a:solidFill>
                  <a:srgbClr val="000066"/>
                </a:solidFill>
                <a:latin typeface="Californian FB" pitchFamily="18" charset="0"/>
              </a:rPr>
              <a:t> can be seen sum of the solvent transfer energies of exposed groups</a:t>
            </a:r>
            <a:endParaRPr lang="en-US" sz="2400" b="1">
              <a:solidFill>
                <a:srgbClr val="993300"/>
              </a:solidFill>
              <a:latin typeface="Californian FB" pitchFamily="18" charset="0"/>
            </a:endParaRPr>
          </a:p>
        </p:txBody>
      </p:sp>
      <p:pic>
        <p:nvPicPr>
          <p:cNvPr id="72722" name="Picture 18" descr="BD14791_"/>
          <p:cNvPicPr>
            <a:picLocks noChangeAspect="1" noChangeArrowheads="1"/>
          </p:cNvPicPr>
          <p:nvPr/>
        </p:nvPicPr>
        <p:blipFill>
          <a:blip r:embed="rId3" cstate="print"/>
          <a:srcRect/>
          <a:stretch>
            <a:fillRect/>
          </a:stretch>
        </p:blipFill>
        <p:spPr bwMode="auto">
          <a:xfrm>
            <a:off x="4487863" y="4556125"/>
            <a:ext cx="142875" cy="142875"/>
          </a:xfrm>
          <a:prstGeom prst="rect">
            <a:avLst/>
          </a:prstGeom>
          <a:noFill/>
        </p:spPr>
      </p:pic>
      <p:sp>
        <p:nvSpPr>
          <p:cNvPr id="72723" name="Text Box 19"/>
          <p:cNvSpPr txBox="1">
            <a:spLocks noChangeArrowheads="1"/>
          </p:cNvSpPr>
          <p:nvPr/>
        </p:nvSpPr>
        <p:spPr bwMode="auto">
          <a:xfrm>
            <a:off x="4678363" y="4375150"/>
            <a:ext cx="40465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it is thus proportional to the </a:t>
            </a:r>
            <a:r>
              <a:rPr lang="en-US" sz="2400" b="1">
                <a:solidFill>
                  <a:srgbClr val="993300"/>
                </a:solidFill>
                <a:latin typeface="Californian FB" pitchFamily="18" charset="0"/>
              </a:rPr>
              <a:t>size</a:t>
            </a:r>
            <a:r>
              <a:rPr lang="en-US" sz="2400" b="1">
                <a:solidFill>
                  <a:srgbClr val="000066"/>
                </a:solidFill>
                <a:latin typeface="Californian FB" pitchFamily="18" charset="0"/>
              </a:rPr>
              <a:t> of the protein</a:t>
            </a:r>
            <a:endParaRPr lang="en-US" sz="2400" b="1">
              <a:solidFill>
                <a:srgbClr val="993300"/>
              </a:solidFill>
              <a:latin typeface="Californian FB" pitchFamily="18" charset="0"/>
            </a:endParaRPr>
          </a:p>
        </p:txBody>
      </p:sp>
      <p:pic>
        <p:nvPicPr>
          <p:cNvPr id="72724" name="Picture 20" descr="BD14791_"/>
          <p:cNvPicPr>
            <a:picLocks noChangeAspect="1" noChangeArrowheads="1"/>
          </p:cNvPicPr>
          <p:nvPr/>
        </p:nvPicPr>
        <p:blipFill>
          <a:blip r:embed="rId3" cstate="print"/>
          <a:srcRect/>
          <a:stretch>
            <a:fillRect/>
          </a:stretch>
        </p:blipFill>
        <p:spPr bwMode="auto">
          <a:xfrm>
            <a:off x="4487863" y="5407025"/>
            <a:ext cx="142875" cy="142875"/>
          </a:xfrm>
          <a:prstGeom prst="rect">
            <a:avLst/>
          </a:prstGeom>
          <a:noFill/>
        </p:spPr>
      </p:pic>
      <p:sp>
        <p:nvSpPr>
          <p:cNvPr id="72725" name="Text Box 21"/>
          <p:cNvSpPr txBox="1">
            <a:spLocks noChangeArrowheads="1"/>
          </p:cNvSpPr>
          <p:nvPr/>
        </p:nvSpPr>
        <p:spPr bwMode="auto">
          <a:xfrm>
            <a:off x="4665663" y="5187950"/>
            <a:ext cx="40465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It is also proportional to the </a:t>
            </a:r>
            <a:r>
              <a:rPr lang="en-US" sz="2400" b="1">
                <a:solidFill>
                  <a:srgbClr val="993300"/>
                </a:solidFill>
                <a:latin typeface="Californian FB" pitchFamily="18" charset="0"/>
              </a:rPr>
              <a:t>cooperativity</a:t>
            </a:r>
            <a:r>
              <a:rPr lang="en-US" sz="2400" b="1">
                <a:solidFill>
                  <a:srgbClr val="000066"/>
                </a:solidFill>
                <a:latin typeface="Californian FB" pitchFamily="18" charset="0"/>
              </a:rPr>
              <a:t> of the transition</a:t>
            </a:r>
            <a:endParaRPr lang="en-US" sz="2400" b="1">
              <a:solidFill>
                <a:srgbClr val="993300"/>
              </a:solidFill>
              <a:latin typeface="Californian FB" pitchFamily="18" charset="0"/>
            </a:endParaRPr>
          </a:p>
        </p:txBody>
      </p:sp>
      <p:sp>
        <p:nvSpPr>
          <p:cNvPr id="72726" name="Line 22"/>
          <p:cNvSpPr>
            <a:spLocks noChangeShapeType="1"/>
          </p:cNvSpPr>
          <p:nvPr/>
        </p:nvSpPr>
        <p:spPr bwMode="auto">
          <a:xfrm flipH="1">
            <a:off x="1892300" y="1905000"/>
            <a:ext cx="25400" cy="3975100"/>
          </a:xfrm>
          <a:prstGeom prst="line">
            <a:avLst/>
          </a:prstGeom>
          <a:noFill/>
          <a:ln w="19050">
            <a:solidFill>
              <a:schemeClr val="tx1"/>
            </a:solidFill>
            <a:prstDash val="sysDot"/>
            <a:round/>
            <a:headEnd/>
            <a:tailEnd/>
          </a:ln>
          <a:effectLst/>
        </p:spPr>
        <p:txBody>
          <a:bodyPr/>
          <a:lstStyle/>
          <a:p>
            <a:endParaRPr lang="en-US"/>
          </a:p>
        </p:txBody>
      </p:sp>
      <p:sp>
        <p:nvSpPr>
          <p:cNvPr id="72727" name="Line 23"/>
          <p:cNvSpPr>
            <a:spLocks noChangeShapeType="1"/>
          </p:cNvSpPr>
          <p:nvPr/>
        </p:nvSpPr>
        <p:spPr bwMode="auto">
          <a:xfrm flipH="1">
            <a:off x="2438400" y="1892300"/>
            <a:ext cx="25400" cy="3975100"/>
          </a:xfrm>
          <a:prstGeom prst="line">
            <a:avLst/>
          </a:prstGeom>
          <a:noFill/>
          <a:ln w="19050">
            <a:solidFill>
              <a:schemeClr val="tx1"/>
            </a:solidFill>
            <a:prstDash val="sysDot"/>
            <a:round/>
            <a:headEnd/>
            <a:tailEnd/>
          </a:ln>
          <a:effectLst/>
        </p:spPr>
        <p:txBody>
          <a:bodyPr/>
          <a:lstStyle/>
          <a:p>
            <a:endParaRPr lang="en-US"/>
          </a:p>
        </p:txBody>
      </p:sp>
      <p:sp>
        <p:nvSpPr>
          <p:cNvPr id="72728" name="Text Box 24"/>
          <p:cNvSpPr txBox="1">
            <a:spLocks noChangeArrowheads="1"/>
          </p:cNvSpPr>
          <p:nvPr/>
        </p:nvSpPr>
        <p:spPr bwMode="auto">
          <a:xfrm>
            <a:off x="1495425" y="1684338"/>
            <a:ext cx="457200" cy="366712"/>
          </a:xfrm>
          <a:prstGeom prst="rect">
            <a:avLst/>
          </a:prstGeom>
          <a:noFill/>
          <a:ln w="9525">
            <a:noFill/>
            <a:miter lim="800000"/>
            <a:headEnd/>
            <a:tailEnd/>
          </a:ln>
          <a:effectLst/>
        </p:spPr>
        <p:txBody>
          <a:bodyPr wrap="none">
            <a:spAutoFit/>
          </a:bodyPr>
          <a:lstStyle/>
          <a:p>
            <a:r>
              <a:rPr lang="en-US" b="1">
                <a:solidFill>
                  <a:srgbClr val="000066"/>
                </a:solidFill>
                <a:latin typeface="Californian FB" pitchFamily="18" charset="0"/>
              </a:rPr>
              <a:t>T</a:t>
            </a:r>
            <a:r>
              <a:rPr lang="en-US" b="1" baseline="-25000">
                <a:solidFill>
                  <a:srgbClr val="000066"/>
                </a:solidFill>
                <a:latin typeface="Californian FB" pitchFamily="18" charset="0"/>
              </a:rPr>
              <a:t>m</a:t>
            </a:r>
            <a:endParaRPr lang="en-US" b="1">
              <a:solidFill>
                <a:srgbClr val="000066"/>
              </a:solidFill>
              <a:latin typeface="Californian FB" pitchFamily="18" charset="0"/>
            </a:endParaRPr>
          </a:p>
        </p:txBody>
      </p:sp>
      <p:sp>
        <p:nvSpPr>
          <p:cNvPr id="72729" name="Text Box 25"/>
          <p:cNvSpPr txBox="1">
            <a:spLocks noChangeArrowheads="1"/>
          </p:cNvSpPr>
          <p:nvPr/>
        </p:nvSpPr>
        <p:spPr bwMode="auto">
          <a:xfrm>
            <a:off x="2435225" y="1697038"/>
            <a:ext cx="457200" cy="366712"/>
          </a:xfrm>
          <a:prstGeom prst="rect">
            <a:avLst/>
          </a:prstGeom>
          <a:noFill/>
          <a:ln w="9525">
            <a:noFill/>
            <a:miter lim="800000"/>
            <a:headEnd/>
            <a:tailEnd/>
          </a:ln>
          <a:effectLst/>
        </p:spPr>
        <p:txBody>
          <a:bodyPr wrap="none">
            <a:spAutoFit/>
          </a:bodyPr>
          <a:lstStyle/>
          <a:p>
            <a:r>
              <a:rPr lang="en-US" b="1">
                <a:solidFill>
                  <a:srgbClr val="000066"/>
                </a:solidFill>
                <a:latin typeface="Californian FB" pitchFamily="18" charset="0"/>
              </a:rPr>
              <a:t>T</a:t>
            </a:r>
            <a:r>
              <a:rPr lang="en-US" b="1" baseline="-25000">
                <a:solidFill>
                  <a:srgbClr val="000066"/>
                </a:solidFill>
                <a:latin typeface="Californian FB" pitchFamily="18" charset="0"/>
              </a:rPr>
              <a:t>m</a:t>
            </a:r>
            <a:endParaRPr lang="en-US" b="1">
              <a:solidFill>
                <a:srgbClr val="000066"/>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7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7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27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27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27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7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7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2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7" grpId="0" animBg="1"/>
      <p:bldP spid="72718" grpId="0"/>
      <p:bldP spid="72721" grpId="0"/>
      <p:bldP spid="72723" grpId="0"/>
      <p:bldP spid="72725" grpId="0"/>
      <p:bldP spid="72726" grpId="0" animBg="1"/>
      <p:bldP spid="72727" grpId="0" animBg="1"/>
      <p:bldP spid="72728" grpId="0"/>
      <p:bldP spid="727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3686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Levinthal’s Paradox…</a:t>
            </a:r>
          </a:p>
        </p:txBody>
      </p:sp>
      <p:sp>
        <p:nvSpPr>
          <p:cNvPr id="3686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36869"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36870"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Levinthall’s Paradox</a:t>
            </a:r>
            <a:endParaRPr lang="en-US" sz="2400" b="1">
              <a:solidFill>
                <a:srgbClr val="993300"/>
              </a:solidFill>
              <a:latin typeface="Californian FB" pitchFamily="18" charset="0"/>
            </a:endParaRPr>
          </a:p>
        </p:txBody>
      </p:sp>
      <p:pic>
        <p:nvPicPr>
          <p:cNvPr id="36871" name="Picture 7" descr="phi psi angles"/>
          <p:cNvPicPr>
            <a:picLocks noChangeAspect="1" noChangeArrowheads="1"/>
          </p:cNvPicPr>
          <p:nvPr/>
        </p:nvPicPr>
        <p:blipFill>
          <a:blip r:embed="rId3" cstate="print"/>
          <a:srcRect/>
          <a:stretch>
            <a:fillRect/>
          </a:stretch>
        </p:blipFill>
        <p:spPr bwMode="auto">
          <a:xfrm>
            <a:off x="5397500" y="1571625"/>
            <a:ext cx="2298700" cy="1460500"/>
          </a:xfrm>
          <a:prstGeom prst="rect">
            <a:avLst/>
          </a:prstGeom>
          <a:noFill/>
        </p:spPr>
      </p:pic>
      <p:sp>
        <p:nvSpPr>
          <p:cNvPr id="36872" name="Text Box 8"/>
          <p:cNvSpPr txBox="1">
            <a:spLocks noChangeArrowheads="1"/>
          </p:cNvSpPr>
          <p:nvPr/>
        </p:nvSpPr>
        <p:spPr bwMode="auto">
          <a:xfrm>
            <a:off x="871538" y="1822450"/>
            <a:ext cx="44148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Protein conformation is essentially a </a:t>
            </a:r>
            <a:r>
              <a:rPr lang="en-US" sz="2400" b="1">
                <a:solidFill>
                  <a:srgbClr val="993300"/>
                </a:solidFill>
                <a:latin typeface="Californian FB" pitchFamily="18" charset="0"/>
              </a:rPr>
              <a:t>specific</a:t>
            </a:r>
            <a:r>
              <a:rPr lang="en-US" sz="2400" b="1">
                <a:solidFill>
                  <a:srgbClr val="000066"/>
                </a:solidFill>
                <a:latin typeface="Californian FB" pitchFamily="18" charset="0"/>
              </a:rPr>
              <a:t> set of </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angles</a:t>
            </a:r>
            <a:endParaRPr lang="en-US" sz="2400" b="1">
              <a:solidFill>
                <a:srgbClr val="993300"/>
              </a:solidFill>
              <a:latin typeface="Californian FB" pitchFamily="18" charset="0"/>
            </a:endParaRPr>
          </a:p>
        </p:txBody>
      </p:sp>
      <p:pic>
        <p:nvPicPr>
          <p:cNvPr id="36873" name="Picture 9" descr="BD14791_"/>
          <p:cNvPicPr>
            <a:picLocks noChangeAspect="1" noChangeArrowheads="1"/>
          </p:cNvPicPr>
          <p:nvPr/>
        </p:nvPicPr>
        <p:blipFill>
          <a:blip r:embed="rId2" cstate="print"/>
          <a:srcRect/>
          <a:stretch>
            <a:fillRect/>
          </a:stretch>
        </p:blipFill>
        <p:spPr bwMode="auto">
          <a:xfrm>
            <a:off x="690563" y="1978025"/>
            <a:ext cx="142875" cy="142875"/>
          </a:xfrm>
          <a:prstGeom prst="rect">
            <a:avLst/>
          </a:prstGeom>
          <a:noFill/>
        </p:spPr>
      </p:pic>
      <p:sp>
        <p:nvSpPr>
          <p:cNvPr id="36874" name="Text Box 10"/>
          <p:cNvSpPr txBox="1">
            <a:spLocks noChangeArrowheads="1"/>
          </p:cNvSpPr>
          <p:nvPr/>
        </p:nvSpPr>
        <p:spPr bwMode="auto">
          <a:xfrm>
            <a:off x="465138" y="3143250"/>
            <a:ext cx="82502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protein folding is a ‘random search’, even of only 3 possible </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angles…</a:t>
            </a:r>
          </a:p>
        </p:txBody>
      </p:sp>
      <p:pic>
        <p:nvPicPr>
          <p:cNvPr id="36875" name="Picture 11" descr="BD14791_"/>
          <p:cNvPicPr>
            <a:picLocks noChangeAspect="1" noChangeArrowheads="1"/>
          </p:cNvPicPr>
          <p:nvPr/>
        </p:nvPicPr>
        <p:blipFill>
          <a:blip r:embed="rId2" cstate="print"/>
          <a:srcRect/>
          <a:stretch>
            <a:fillRect/>
          </a:stretch>
        </p:blipFill>
        <p:spPr bwMode="auto">
          <a:xfrm>
            <a:off x="246063" y="3298825"/>
            <a:ext cx="142875" cy="142875"/>
          </a:xfrm>
          <a:prstGeom prst="rect">
            <a:avLst/>
          </a:prstGeom>
          <a:noFill/>
        </p:spPr>
      </p:pic>
      <p:sp>
        <p:nvSpPr>
          <p:cNvPr id="36876" name="Text Box 12"/>
          <p:cNvSpPr txBox="1">
            <a:spLocks noChangeArrowheads="1"/>
          </p:cNvSpPr>
          <p:nvPr/>
        </p:nvSpPr>
        <p:spPr bwMode="auto">
          <a:xfrm>
            <a:off x="960438" y="3981450"/>
            <a:ext cx="7815262"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 a 50 a.a. protein there are </a:t>
            </a:r>
            <a:r>
              <a:rPr lang="en-US" sz="2400" b="1">
                <a:solidFill>
                  <a:srgbClr val="993300"/>
                </a:solidFill>
                <a:latin typeface="Californian FB" pitchFamily="18" charset="0"/>
              </a:rPr>
              <a:t>3</a:t>
            </a:r>
            <a:r>
              <a:rPr lang="en-US" sz="2400" b="1" baseline="30000">
                <a:solidFill>
                  <a:srgbClr val="993300"/>
                </a:solidFill>
                <a:latin typeface="Californian FB" pitchFamily="18" charset="0"/>
              </a:rPr>
              <a:t>98</a:t>
            </a:r>
            <a:r>
              <a:rPr lang="en-US" sz="2400" b="1">
                <a:solidFill>
                  <a:srgbClr val="000066"/>
                </a:solidFill>
                <a:latin typeface="Californian FB" pitchFamily="18" charset="0"/>
              </a:rPr>
              <a:t> (or </a:t>
            </a:r>
            <a:r>
              <a:rPr lang="en-US" sz="2400" b="1">
                <a:solidFill>
                  <a:srgbClr val="993300"/>
                </a:solidFill>
                <a:latin typeface="Californian FB" pitchFamily="18" charset="0"/>
              </a:rPr>
              <a:t>5.74*10</a:t>
            </a:r>
            <a:r>
              <a:rPr lang="en-US" sz="2400" b="1" baseline="30000">
                <a:solidFill>
                  <a:srgbClr val="993300"/>
                </a:solidFill>
                <a:latin typeface="Californian FB" pitchFamily="18" charset="0"/>
              </a:rPr>
              <a:t>46</a:t>
            </a:r>
            <a:r>
              <a:rPr lang="en-US" sz="2400" b="1">
                <a:solidFill>
                  <a:srgbClr val="000066"/>
                </a:solidFill>
                <a:latin typeface="Californian FB" pitchFamily="18" charset="0"/>
              </a:rPr>
              <a:t>) possible conformations</a:t>
            </a:r>
          </a:p>
        </p:txBody>
      </p:sp>
      <p:pic>
        <p:nvPicPr>
          <p:cNvPr id="36877" name="Picture 13" descr="BD14791_"/>
          <p:cNvPicPr>
            <a:picLocks noChangeAspect="1" noChangeArrowheads="1"/>
          </p:cNvPicPr>
          <p:nvPr/>
        </p:nvPicPr>
        <p:blipFill>
          <a:blip r:embed="rId2" cstate="print"/>
          <a:srcRect/>
          <a:stretch>
            <a:fillRect/>
          </a:stretch>
        </p:blipFill>
        <p:spPr bwMode="auto">
          <a:xfrm>
            <a:off x="233363" y="4975225"/>
            <a:ext cx="142875" cy="142875"/>
          </a:xfrm>
          <a:prstGeom prst="rect">
            <a:avLst/>
          </a:prstGeom>
          <a:noFill/>
        </p:spPr>
      </p:pic>
      <p:sp>
        <p:nvSpPr>
          <p:cNvPr id="36878" name="Text Box 14"/>
          <p:cNvSpPr txBox="1">
            <a:spLocks noChangeArrowheads="1"/>
          </p:cNvSpPr>
          <p:nvPr/>
        </p:nvSpPr>
        <p:spPr bwMode="auto">
          <a:xfrm>
            <a:off x="439738" y="4781550"/>
            <a:ext cx="75009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rotations around </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 take 1 ns, a random search would take on average…</a:t>
            </a:r>
          </a:p>
        </p:txBody>
      </p:sp>
      <p:sp>
        <p:nvSpPr>
          <p:cNvPr id="36879" name="Text Box 15"/>
          <p:cNvSpPr txBox="1">
            <a:spLocks noChangeArrowheads="1"/>
          </p:cNvSpPr>
          <p:nvPr/>
        </p:nvSpPr>
        <p:spPr bwMode="auto">
          <a:xfrm>
            <a:off x="998538" y="5632450"/>
            <a:ext cx="7815262" cy="822325"/>
          </a:xfrm>
          <a:prstGeom prst="rect">
            <a:avLst/>
          </a:prstGeom>
          <a:noFill/>
          <a:ln w="9525">
            <a:noFill/>
            <a:miter lim="800000"/>
            <a:headEnd/>
            <a:tailEnd/>
          </a:ln>
          <a:effectLst/>
        </p:spPr>
        <p:txBody>
          <a:bodyPr>
            <a:spAutoFit/>
          </a:bodyPr>
          <a:lstStyle/>
          <a:p>
            <a:r>
              <a:rPr lang="en-US" sz="2400" b="1">
                <a:solidFill>
                  <a:srgbClr val="993300"/>
                </a:solidFill>
                <a:latin typeface="Californian FB" pitchFamily="18" charset="0"/>
              </a:rPr>
              <a:t>7.5*10</a:t>
            </a:r>
            <a:r>
              <a:rPr lang="en-US" sz="2400" b="1" baseline="30000">
                <a:solidFill>
                  <a:srgbClr val="993300"/>
                </a:solidFill>
                <a:latin typeface="Californian FB" pitchFamily="18" charset="0"/>
              </a:rPr>
              <a:t>22</a:t>
            </a:r>
            <a:r>
              <a:rPr lang="en-US" sz="2400" b="1">
                <a:solidFill>
                  <a:srgbClr val="993300"/>
                </a:solidFill>
                <a:latin typeface="Californian FB" pitchFamily="18" charset="0"/>
              </a:rPr>
              <a:t> Years!!! </a:t>
            </a:r>
            <a:r>
              <a:rPr lang="en-US" sz="2400" b="1">
                <a:solidFill>
                  <a:srgbClr val="000066"/>
                </a:solidFill>
                <a:latin typeface="Californian FB" pitchFamily="18" charset="0"/>
              </a:rPr>
              <a:t>(For your reference, the age of the universe is 1.37*10</a:t>
            </a:r>
            <a:r>
              <a:rPr lang="en-US" sz="2400" b="1" baseline="30000">
                <a:solidFill>
                  <a:srgbClr val="000066"/>
                </a:solidFill>
                <a:latin typeface="Californian FB" pitchFamily="18" charset="0"/>
              </a:rPr>
              <a:t>10</a:t>
            </a:r>
            <a:r>
              <a:rPr lang="en-US" sz="2400" b="1">
                <a:solidFill>
                  <a:srgbClr val="000066"/>
                </a:solidFill>
                <a:latin typeface="Californian FB" pitchFamily="18" charset="0"/>
              </a:rPr>
              <a:t> Years old).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7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2" grpId="0"/>
      <p:bldP spid="36874" grpId="0"/>
      <p:bldP spid="36876" grpId="0"/>
      <p:bldP spid="36878" grpId="0"/>
      <p:bldP spid="368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8089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Back to Folding Funnels…</a:t>
            </a:r>
          </a:p>
        </p:txBody>
      </p:sp>
      <p:sp>
        <p:nvSpPr>
          <p:cNvPr id="8090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8090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80902"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We can now understand folding funnels in terms of Enthalpy and Entropy</a:t>
            </a:r>
            <a:endParaRPr lang="en-US" sz="2400" b="1">
              <a:solidFill>
                <a:srgbClr val="993300"/>
              </a:solidFill>
              <a:latin typeface="Californian FB" pitchFamily="18" charset="0"/>
            </a:endParaRPr>
          </a:p>
        </p:txBody>
      </p:sp>
      <p:pic>
        <p:nvPicPr>
          <p:cNvPr id="80903" name="Picture 7" descr="Dill golfFunnel"/>
          <p:cNvPicPr>
            <a:picLocks noChangeAspect="1" noChangeArrowheads="1"/>
          </p:cNvPicPr>
          <p:nvPr/>
        </p:nvPicPr>
        <p:blipFill>
          <a:blip r:embed="rId3" cstate="print"/>
          <a:srcRect/>
          <a:stretch>
            <a:fillRect/>
          </a:stretch>
        </p:blipFill>
        <p:spPr bwMode="auto">
          <a:xfrm>
            <a:off x="377825" y="2316163"/>
            <a:ext cx="2152650" cy="1651000"/>
          </a:xfrm>
          <a:prstGeom prst="rect">
            <a:avLst/>
          </a:prstGeom>
          <a:noFill/>
        </p:spPr>
      </p:pic>
      <p:sp>
        <p:nvSpPr>
          <p:cNvPr id="80904" name="Line 8"/>
          <p:cNvSpPr>
            <a:spLocks noChangeShapeType="1"/>
          </p:cNvSpPr>
          <p:nvPr/>
        </p:nvSpPr>
        <p:spPr bwMode="auto">
          <a:xfrm flipH="1">
            <a:off x="2171700" y="2387600"/>
            <a:ext cx="952500" cy="279400"/>
          </a:xfrm>
          <a:prstGeom prst="line">
            <a:avLst/>
          </a:prstGeom>
          <a:noFill/>
          <a:ln w="19050">
            <a:solidFill>
              <a:schemeClr val="tx1"/>
            </a:solidFill>
            <a:round/>
            <a:headEnd/>
            <a:tailEnd type="triangle" w="med" len="med"/>
          </a:ln>
          <a:effectLst/>
        </p:spPr>
        <p:txBody>
          <a:bodyPr/>
          <a:lstStyle/>
          <a:p>
            <a:endParaRPr lang="en-US"/>
          </a:p>
        </p:txBody>
      </p:sp>
      <p:sp>
        <p:nvSpPr>
          <p:cNvPr id="80905" name="Text Box 9"/>
          <p:cNvSpPr txBox="1">
            <a:spLocks noChangeArrowheads="1"/>
          </p:cNvSpPr>
          <p:nvPr/>
        </p:nvSpPr>
        <p:spPr bwMode="auto">
          <a:xfrm>
            <a:off x="3182938" y="2076450"/>
            <a:ext cx="4427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 big huge entropic barrier</a:t>
            </a:r>
            <a:endParaRPr lang="en-US" sz="2400" b="1">
              <a:solidFill>
                <a:srgbClr val="993300"/>
              </a:solidFill>
              <a:latin typeface="Californian FB" pitchFamily="18" charset="0"/>
            </a:endParaRPr>
          </a:p>
        </p:txBody>
      </p:sp>
      <p:pic>
        <p:nvPicPr>
          <p:cNvPr id="80906" name="Picture 10"/>
          <p:cNvPicPr>
            <a:picLocks noChangeAspect="1" noChangeArrowheads="1"/>
          </p:cNvPicPr>
          <p:nvPr/>
        </p:nvPicPr>
        <p:blipFill>
          <a:blip r:embed="rId4" cstate="print"/>
          <a:srcRect/>
          <a:stretch>
            <a:fillRect/>
          </a:stretch>
        </p:blipFill>
        <p:spPr bwMode="auto">
          <a:xfrm>
            <a:off x="6013450" y="3478213"/>
            <a:ext cx="2538413" cy="2230437"/>
          </a:xfrm>
          <a:prstGeom prst="rect">
            <a:avLst/>
          </a:prstGeom>
          <a:noFill/>
          <a:ln w="9525">
            <a:noFill/>
            <a:miter lim="800000"/>
            <a:headEnd/>
            <a:tailEnd/>
          </a:ln>
          <a:effectLst/>
        </p:spPr>
      </p:pic>
      <p:sp>
        <p:nvSpPr>
          <p:cNvPr id="80907" name="Line 11"/>
          <p:cNvSpPr>
            <a:spLocks noChangeShapeType="1"/>
          </p:cNvSpPr>
          <p:nvPr/>
        </p:nvSpPr>
        <p:spPr bwMode="auto">
          <a:xfrm>
            <a:off x="6121400" y="3276600"/>
            <a:ext cx="622300" cy="647700"/>
          </a:xfrm>
          <a:prstGeom prst="line">
            <a:avLst/>
          </a:prstGeom>
          <a:noFill/>
          <a:ln w="19050">
            <a:solidFill>
              <a:schemeClr val="tx1"/>
            </a:solidFill>
            <a:round/>
            <a:headEnd/>
            <a:tailEnd type="triangle" w="med" len="med"/>
          </a:ln>
          <a:effectLst/>
        </p:spPr>
        <p:txBody>
          <a:bodyPr/>
          <a:lstStyle/>
          <a:p>
            <a:endParaRPr lang="en-US"/>
          </a:p>
        </p:txBody>
      </p:sp>
      <p:sp>
        <p:nvSpPr>
          <p:cNvPr id="80908" name="Text Box 12"/>
          <p:cNvSpPr txBox="1">
            <a:spLocks noChangeArrowheads="1"/>
          </p:cNvSpPr>
          <p:nvPr/>
        </p:nvSpPr>
        <p:spPr bwMode="auto">
          <a:xfrm>
            <a:off x="4414838" y="2838450"/>
            <a:ext cx="36401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Enthalpy/Entropy Barrier</a:t>
            </a:r>
            <a:endParaRPr lang="en-US" sz="2400" b="1">
              <a:solidFill>
                <a:srgbClr val="993300"/>
              </a:solidFill>
              <a:latin typeface="Californian FB" pitchFamily="18" charset="0"/>
            </a:endParaRPr>
          </a:p>
        </p:txBody>
      </p:sp>
      <p:pic>
        <p:nvPicPr>
          <p:cNvPr id="80909" name="Picture 13" descr="smoothFunnel"/>
          <p:cNvPicPr>
            <a:picLocks noChangeAspect="1" noChangeArrowheads="1"/>
          </p:cNvPicPr>
          <p:nvPr/>
        </p:nvPicPr>
        <p:blipFill>
          <a:blip r:embed="rId5" cstate="print"/>
          <a:srcRect/>
          <a:stretch>
            <a:fillRect/>
          </a:stretch>
        </p:blipFill>
        <p:spPr bwMode="auto">
          <a:xfrm>
            <a:off x="1876425" y="4210050"/>
            <a:ext cx="2571750" cy="2247900"/>
          </a:xfrm>
          <a:prstGeom prst="rect">
            <a:avLst/>
          </a:prstGeom>
          <a:noFill/>
        </p:spPr>
      </p:pic>
      <p:sp>
        <p:nvSpPr>
          <p:cNvPr id="80910" name="Line 14"/>
          <p:cNvSpPr>
            <a:spLocks noChangeShapeType="1"/>
          </p:cNvSpPr>
          <p:nvPr/>
        </p:nvSpPr>
        <p:spPr bwMode="auto">
          <a:xfrm flipH="1">
            <a:off x="3263900" y="3911600"/>
            <a:ext cx="444500" cy="635000"/>
          </a:xfrm>
          <a:prstGeom prst="line">
            <a:avLst/>
          </a:prstGeom>
          <a:noFill/>
          <a:ln w="19050">
            <a:solidFill>
              <a:schemeClr val="tx1"/>
            </a:solidFill>
            <a:round/>
            <a:headEnd/>
            <a:tailEnd type="triangle" w="med" len="med"/>
          </a:ln>
          <a:effectLst/>
        </p:spPr>
        <p:txBody>
          <a:bodyPr/>
          <a:lstStyle/>
          <a:p>
            <a:endParaRPr lang="en-US"/>
          </a:p>
        </p:txBody>
      </p:sp>
      <p:sp>
        <p:nvSpPr>
          <p:cNvPr id="80911" name="Text Box 15"/>
          <p:cNvSpPr txBox="1">
            <a:spLocks noChangeArrowheads="1"/>
          </p:cNvSpPr>
          <p:nvPr/>
        </p:nvSpPr>
        <p:spPr bwMode="auto">
          <a:xfrm>
            <a:off x="3068638" y="3486150"/>
            <a:ext cx="2255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No Barrier (???)</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9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9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0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090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90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09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090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09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0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animBg="1"/>
      <p:bldP spid="80905" grpId="0"/>
      <p:bldP spid="80907" grpId="0" animBg="1"/>
      <p:bldP spid="80908" grpId="0"/>
      <p:bldP spid="80910" grpId="0" animBg="1"/>
      <p:bldP spid="809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813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Atomic Force Microscopy</a:t>
            </a:r>
          </a:p>
        </p:txBody>
      </p:sp>
      <p:sp>
        <p:nvSpPr>
          <p:cNvPr id="4813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8133"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48134"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AFM protein ‘pulling’ experiments…</a:t>
            </a:r>
            <a:endParaRPr lang="en-US" sz="2400" b="1">
              <a:solidFill>
                <a:srgbClr val="993300"/>
              </a:solidFill>
              <a:latin typeface="Californian FB" pitchFamily="18" charset="0"/>
            </a:endParaRPr>
          </a:p>
        </p:txBody>
      </p:sp>
      <p:pic>
        <p:nvPicPr>
          <p:cNvPr id="48135" name="Picture 7"/>
          <p:cNvPicPr>
            <a:picLocks noChangeAspect="1" noChangeArrowheads="1"/>
          </p:cNvPicPr>
          <p:nvPr/>
        </p:nvPicPr>
        <p:blipFill>
          <a:blip r:embed="rId3" cstate="print"/>
          <a:srcRect/>
          <a:stretch>
            <a:fillRect/>
          </a:stretch>
        </p:blipFill>
        <p:spPr bwMode="auto">
          <a:xfrm>
            <a:off x="736600" y="1919288"/>
            <a:ext cx="4329113" cy="3838575"/>
          </a:xfrm>
          <a:prstGeom prst="rect">
            <a:avLst/>
          </a:prstGeom>
          <a:noFill/>
          <a:ln w="9525">
            <a:noFill/>
            <a:miter lim="800000"/>
            <a:headEnd/>
            <a:tailEnd/>
          </a:ln>
          <a:effectLst/>
        </p:spPr>
      </p:pic>
      <p:sp>
        <p:nvSpPr>
          <p:cNvPr id="48139" name="Rectangle 11"/>
          <p:cNvSpPr>
            <a:spLocks noChangeArrowheads="1"/>
          </p:cNvSpPr>
          <p:nvPr/>
        </p:nvSpPr>
        <p:spPr bwMode="auto">
          <a:xfrm>
            <a:off x="254000" y="6019800"/>
            <a:ext cx="5473700" cy="381000"/>
          </a:xfrm>
          <a:prstGeom prst="rect">
            <a:avLst/>
          </a:prstGeom>
          <a:solidFill>
            <a:schemeClr val="bg1"/>
          </a:solidFill>
          <a:ln w="9525">
            <a:noFill/>
            <a:miter lim="800000"/>
            <a:headEnd/>
            <a:tailEnd/>
          </a:ln>
          <a:effectLst/>
        </p:spPr>
        <p:txBody>
          <a:bodyPr wrap="none" anchor="ctr"/>
          <a:lstStyle/>
          <a:p>
            <a:endParaRPr lang="en-US"/>
          </a:p>
        </p:txBody>
      </p:sp>
      <p:sp>
        <p:nvSpPr>
          <p:cNvPr id="48138" name="Text Box 10"/>
          <p:cNvSpPr txBox="1">
            <a:spLocks noChangeArrowheads="1"/>
          </p:cNvSpPr>
          <p:nvPr/>
        </p:nvSpPr>
        <p:spPr bwMode="auto">
          <a:xfrm>
            <a:off x="325438" y="5988050"/>
            <a:ext cx="5430837" cy="366713"/>
          </a:xfrm>
          <a:prstGeom prst="rect">
            <a:avLst/>
          </a:prstGeom>
          <a:noFill/>
          <a:ln w="9525">
            <a:noFill/>
            <a:miter lim="800000"/>
            <a:headEnd/>
            <a:tailEnd/>
          </a:ln>
          <a:effectLst/>
        </p:spPr>
        <p:txBody>
          <a:bodyPr>
            <a:spAutoFit/>
          </a:bodyPr>
          <a:lstStyle/>
          <a:p>
            <a:r>
              <a:rPr lang="en-US" b="1">
                <a:solidFill>
                  <a:srgbClr val="000066"/>
                </a:solidFill>
                <a:latin typeface="Californian FB" pitchFamily="18" charset="0"/>
                <a:hlinkClick r:id="rId4"/>
              </a:rPr>
              <a:t>http://www.proteinscience.org/cgi/reprint/11/12/2759</a:t>
            </a:r>
            <a:endParaRPr lang="en-US" b="1">
              <a:solidFill>
                <a:srgbClr val="000066"/>
              </a:solidFill>
              <a:latin typeface="Californian FB" pitchFamily="18" charset="0"/>
            </a:endParaRPr>
          </a:p>
        </p:txBody>
      </p:sp>
      <p:grpSp>
        <p:nvGrpSpPr>
          <p:cNvPr id="48143" name="Group 15"/>
          <p:cNvGrpSpPr>
            <a:grpSpLocks/>
          </p:cNvGrpSpPr>
          <p:nvPr/>
        </p:nvGrpSpPr>
        <p:grpSpPr bwMode="auto">
          <a:xfrm>
            <a:off x="5689600" y="1219200"/>
            <a:ext cx="2857500" cy="4991100"/>
            <a:chOff x="3584" y="768"/>
            <a:chExt cx="1800" cy="3144"/>
          </a:xfrm>
        </p:grpSpPr>
        <p:sp>
          <p:nvSpPr>
            <p:cNvPr id="48136" name="AutoShape 8"/>
            <p:cNvSpPr>
              <a:spLocks noChangeArrowheads="1"/>
            </p:cNvSpPr>
            <p:nvPr/>
          </p:nvSpPr>
          <p:spPr bwMode="auto">
            <a:xfrm rot="10800000">
              <a:off x="4608" y="2624"/>
              <a:ext cx="381" cy="688"/>
            </a:xfrm>
            <a:prstGeom prst="triangle">
              <a:avLst>
                <a:gd name="adj" fmla="val 50000"/>
              </a:avLst>
            </a:prstGeom>
            <a:gradFill rotWithShape="1">
              <a:gsLst>
                <a:gs pos="0">
                  <a:srgbClr val="B2B2B2"/>
                </a:gs>
                <a:gs pos="50000">
                  <a:srgbClr val="B2B2B2">
                    <a:gamma/>
                    <a:shade val="46275"/>
                    <a:invGamma/>
                  </a:srgbClr>
                </a:gs>
                <a:gs pos="100000">
                  <a:srgbClr val="B2B2B2"/>
                </a:gs>
              </a:gsLst>
              <a:lin ang="0" scaled="1"/>
            </a:gradFill>
            <a:ln w="9525">
              <a:solidFill>
                <a:schemeClr val="tx1"/>
              </a:solidFill>
              <a:miter lim="800000"/>
              <a:headEnd/>
              <a:tailEnd/>
            </a:ln>
            <a:effectLst/>
          </p:spPr>
          <p:txBody>
            <a:bodyPr wrap="none" anchor="ctr"/>
            <a:lstStyle/>
            <a:p>
              <a:endParaRPr lang="en-US"/>
            </a:p>
          </p:txBody>
        </p:sp>
        <p:pic>
          <p:nvPicPr>
            <p:cNvPr id="48137" name="Picture 9" descr="AFM Schematic"/>
            <p:cNvPicPr>
              <a:picLocks noChangeAspect="1" noChangeArrowheads="1"/>
            </p:cNvPicPr>
            <p:nvPr/>
          </p:nvPicPr>
          <p:blipFill>
            <a:blip r:embed="rId5" cstate="print"/>
            <a:srcRect/>
            <a:stretch>
              <a:fillRect/>
            </a:stretch>
          </p:blipFill>
          <p:spPr bwMode="auto">
            <a:xfrm>
              <a:off x="3808" y="768"/>
              <a:ext cx="1576" cy="1488"/>
            </a:xfrm>
            <a:prstGeom prst="rect">
              <a:avLst/>
            </a:prstGeom>
            <a:noFill/>
          </p:spPr>
        </p:pic>
        <p:sp>
          <p:nvSpPr>
            <p:cNvPr id="48140" name="Freeform 12"/>
            <p:cNvSpPr>
              <a:spLocks/>
            </p:cNvSpPr>
            <p:nvPr/>
          </p:nvSpPr>
          <p:spPr bwMode="auto">
            <a:xfrm>
              <a:off x="3584" y="2400"/>
              <a:ext cx="1424" cy="228"/>
            </a:xfrm>
            <a:custGeom>
              <a:avLst/>
              <a:gdLst/>
              <a:ahLst/>
              <a:cxnLst>
                <a:cxn ang="0">
                  <a:pos x="1216" y="216"/>
                </a:cxn>
                <a:cxn ang="0">
                  <a:pos x="520" y="192"/>
                </a:cxn>
                <a:cxn ang="0">
                  <a:pos x="0" y="0"/>
                </a:cxn>
              </a:cxnLst>
              <a:rect l="0" t="0" r="r" b="b"/>
              <a:pathLst>
                <a:path w="1216" h="228">
                  <a:moveTo>
                    <a:pt x="1216" y="216"/>
                  </a:moveTo>
                  <a:cubicBezTo>
                    <a:pt x="969" y="222"/>
                    <a:pt x="723" y="228"/>
                    <a:pt x="520" y="192"/>
                  </a:cubicBezTo>
                  <a:cubicBezTo>
                    <a:pt x="317" y="156"/>
                    <a:pt x="158" y="78"/>
                    <a:pt x="0" y="0"/>
                  </a:cubicBezTo>
                </a:path>
              </a:pathLst>
            </a:custGeom>
            <a:noFill/>
            <a:ln w="101600" cap="flat" cmpd="sng">
              <a:solidFill>
                <a:schemeClr val="tx1"/>
              </a:solidFill>
              <a:prstDash val="solid"/>
              <a:round/>
              <a:headEnd/>
              <a:tailEnd/>
            </a:ln>
            <a:effectLst/>
          </p:spPr>
          <p:txBody>
            <a:bodyPr/>
            <a:lstStyle/>
            <a:p>
              <a:endParaRPr lang="en-US"/>
            </a:p>
          </p:txBody>
        </p:sp>
        <p:sp>
          <p:nvSpPr>
            <p:cNvPr id="48141" name="Freeform 13"/>
            <p:cNvSpPr>
              <a:spLocks/>
            </p:cNvSpPr>
            <p:nvPr/>
          </p:nvSpPr>
          <p:spPr bwMode="auto">
            <a:xfrm>
              <a:off x="4530" y="3305"/>
              <a:ext cx="582" cy="575"/>
            </a:xfrm>
            <a:custGeom>
              <a:avLst/>
              <a:gdLst/>
              <a:ahLst/>
              <a:cxnLst>
                <a:cxn ang="0">
                  <a:pos x="254" y="551"/>
                </a:cxn>
                <a:cxn ang="0">
                  <a:pos x="246" y="487"/>
                </a:cxn>
                <a:cxn ang="0">
                  <a:pos x="222" y="479"/>
                </a:cxn>
                <a:cxn ang="0">
                  <a:pos x="206" y="455"/>
                </a:cxn>
                <a:cxn ang="0">
                  <a:pos x="182" y="439"/>
                </a:cxn>
                <a:cxn ang="0">
                  <a:pos x="62" y="455"/>
                </a:cxn>
                <a:cxn ang="0">
                  <a:pos x="158" y="383"/>
                </a:cxn>
                <a:cxn ang="0">
                  <a:pos x="222" y="431"/>
                </a:cxn>
                <a:cxn ang="0">
                  <a:pos x="262" y="423"/>
                </a:cxn>
                <a:cxn ang="0">
                  <a:pos x="270" y="399"/>
                </a:cxn>
                <a:cxn ang="0">
                  <a:pos x="214" y="311"/>
                </a:cxn>
                <a:cxn ang="0">
                  <a:pos x="166" y="375"/>
                </a:cxn>
                <a:cxn ang="0">
                  <a:pos x="302" y="327"/>
                </a:cxn>
                <a:cxn ang="0">
                  <a:pos x="326" y="303"/>
                </a:cxn>
                <a:cxn ang="0">
                  <a:pos x="350" y="327"/>
                </a:cxn>
                <a:cxn ang="0">
                  <a:pos x="318" y="407"/>
                </a:cxn>
                <a:cxn ang="0">
                  <a:pos x="238" y="399"/>
                </a:cxn>
                <a:cxn ang="0">
                  <a:pos x="238" y="287"/>
                </a:cxn>
                <a:cxn ang="0">
                  <a:pos x="294" y="279"/>
                </a:cxn>
                <a:cxn ang="0">
                  <a:pos x="302" y="255"/>
                </a:cxn>
                <a:cxn ang="0">
                  <a:pos x="286" y="231"/>
                </a:cxn>
                <a:cxn ang="0">
                  <a:pos x="238" y="183"/>
                </a:cxn>
                <a:cxn ang="0">
                  <a:pos x="190" y="167"/>
                </a:cxn>
                <a:cxn ang="0">
                  <a:pos x="134" y="175"/>
                </a:cxn>
                <a:cxn ang="0">
                  <a:pos x="94" y="247"/>
                </a:cxn>
                <a:cxn ang="0">
                  <a:pos x="350" y="199"/>
                </a:cxn>
                <a:cxn ang="0">
                  <a:pos x="318" y="143"/>
                </a:cxn>
                <a:cxn ang="0">
                  <a:pos x="342" y="175"/>
                </a:cxn>
                <a:cxn ang="0">
                  <a:pos x="382" y="191"/>
                </a:cxn>
                <a:cxn ang="0">
                  <a:pos x="438" y="263"/>
                </a:cxn>
                <a:cxn ang="0">
                  <a:pos x="374" y="351"/>
                </a:cxn>
                <a:cxn ang="0">
                  <a:pos x="198" y="343"/>
                </a:cxn>
                <a:cxn ang="0">
                  <a:pos x="174" y="327"/>
                </a:cxn>
                <a:cxn ang="0">
                  <a:pos x="94" y="303"/>
                </a:cxn>
                <a:cxn ang="0">
                  <a:pos x="46" y="287"/>
                </a:cxn>
                <a:cxn ang="0">
                  <a:pos x="6" y="215"/>
                </a:cxn>
                <a:cxn ang="0">
                  <a:pos x="94" y="167"/>
                </a:cxn>
                <a:cxn ang="0">
                  <a:pos x="462" y="143"/>
                </a:cxn>
                <a:cxn ang="0">
                  <a:pos x="446" y="31"/>
                </a:cxn>
                <a:cxn ang="0">
                  <a:pos x="262" y="159"/>
                </a:cxn>
                <a:cxn ang="0">
                  <a:pos x="542" y="263"/>
                </a:cxn>
                <a:cxn ang="0">
                  <a:pos x="502" y="407"/>
                </a:cxn>
                <a:cxn ang="0">
                  <a:pos x="334" y="351"/>
                </a:cxn>
                <a:cxn ang="0">
                  <a:pos x="302" y="303"/>
                </a:cxn>
                <a:cxn ang="0">
                  <a:pos x="286" y="255"/>
                </a:cxn>
                <a:cxn ang="0">
                  <a:pos x="206" y="159"/>
                </a:cxn>
                <a:cxn ang="0">
                  <a:pos x="102" y="71"/>
                </a:cxn>
                <a:cxn ang="0">
                  <a:pos x="22" y="79"/>
                </a:cxn>
                <a:cxn ang="0">
                  <a:pos x="6" y="103"/>
                </a:cxn>
                <a:cxn ang="0">
                  <a:pos x="70" y="191"/>
                </a:cxn>
                <a:cxn ang="0">
                  <a:pos x="238" y="127"/>
                </a:cxn>
                <a:cxn ang="0">
                  <a:pos x="230" y="39"/>
                </a:cxn>
                <a:cxn ang="0">
                  <a:pos x="262" y="7"/>
                </a:cxn>
              </a:cxnLst>
              <a:rect l="0" t="0" r="r" b="b"/>
              <a:pathLst>
                <a:path w="582" h="551">
                  <a:moveTo>
                    <a:pt x="254" y="551"/>
                  </a:moveTo>
                  <a:cubicBezTo>
                    <a:pt x="251" y="530"/>
                    <a:pt x="255" y="507"/>
                    <a:pt x="246" y="487"/>
                  </a:cubicBezTo>
                  <a:cubicBezTo>
                    <a:pt x="243" y="479"/>
                    <a:pt x="229" y="484"/>
                    <a:pt x="222" y="479"/>
                  </a:cubicBezTo>
                  <a:cubicBezTo>
                    <a:pt x="214" y="473"/>
                    <a:pt x="213" y="462"/>
                    <a:pt x="206" y="455"/>
                  </a:cubicBezTo>
                  <a:cubicBezTo>
                    <a:pt x="199" y="448"/>
                    <a:pt x="190" y="444"/>
                    <a:pt x="182" y="439"/>
                  </a:cubicBezTo>
                  <a:cubicBezTo>
                    <a:pt x="116" y="452"/>
                    <a:pt x="137" y="466"/>
                    <a:pt x="62" y="455"/>
                  </a:cubicBezTo>
                  <a:cubicBezTo>
                    <a:pt x="78" y="408"/>
                    <a:pt x="112" y="394"/>
                    <a:pt x="158" y="383"/>
                  </a:cubicBezTo>
                  <a:cubicBezTo>
                    <a:pt x="188" y="393"/>
                    <a:pt x="195" y="413"/>
                    <a:pt x="222" y="431"/>
                  </a:cubicBezTo>
                  <a:cubicBezTo>
                    <a:pt x="235" y="428"/>
                    <a:pt x="251" y="431"/>
                    <a:pt x="262" y="423"/>
                  </a:cubicBezTo>
                  <a:cubicBezTo>
                    <a:pt x="269" y="418"/>
                    <a:pt x="270" y="407"/>
                    <a:pt x="270" y="399"/>
                  </a:cubicBezTo>
                  <a:cubicBezTo>
                    <a:pt x="270" y="347"/>
                    <a:pt x="260" y="326"/>
                    <a:pt x="214" y="311"/>
                  </a:cubicBezTo>
                  <a:cubicBezTo>
                    <a:pt x="166" y="323"/>
                    <a:pt x="153" y="323"/>
                    <a:pt x="166" y="375"/>
                  </a:cubicBezTo>
                  <a:cubicBezTo>
                    <a:pt x="224" y="363"/>
                    <a:pt x="252" y="344"/>
                    <a:pt x="302" y="327"/>
                  </a:cubicBezTo>
                  <a:cubicBezTo>
                    <a:pt x="310" y="319"/>
                    <a:pt x="315" y="303"/>
                    <a:pt x="326" y="303"/>
                  </a:cubicBezTo>
                  <a:cubicBezTo>
                    <a:pt x="337" y="303"/>
                    <a:pt x="348" y="316"/>
                    <a:pt x="350" y="327"/>
                  </a:cubicBezTo>
                  <a:cubicBezTo>
                    <a:pt x="362" y="400"/>
                    <a:pt x="358" y="394"/>
                    <a:pt x="318" y="407"/>
                  </a:cubicBezTo>
                  <a:cubicBezTo>
                    <a:pt x="291" y="404"/>
                    <a:pt x="263" y="407"/>
                    <a:pt x="238" y="399"/>
                  </a:cubicBezTo>
                  <a:cubicBezTo>
                    <a:pt x="208" y="389"/>
                    <a:pt x="227" y="293"/>
                    <a:pt x="238" y="287"/>
                  </a:cubicBezTo>
                  <a:cubicBezTo>
                    <a:pt x="255" y="279"/>
                    <a:pt x="275" y="282"/>
                    <a:pt x="294" y="279"/>
                  </a:cubicBezTo>
                  <a:cubicBezTo>
                    <a:pt x="297" y="271"/>
                    <a:pt x="303" y="263"/>
                    <a:pt x="302" y="255"/>
                  </a:cubicBezTo>
                  <a:cubicBezTo>
                    <a:pt x="300" y="246"/>
                    <a:pt x="292" y="238"/>
                    <a:pt x="286" y="231"/>
                  </a:cubicBezTo>
                  <a:cubicBezTo>
                    <a:pt x="271" y="214"/>
                    <a:pt x="259" y="190"/>
                    <a:pt x="238" y="183"/>
                  </a:cubicBezTo>
                  <a:cubicBezTo>
                    <a:pt x="222" y="178"/>
                    <a:pt x="190" y="167"/>
                    <a:pt x="190" y="167"/>
                  </a:cubicBezTo>
                  <a:cubicBezTo>
                    <a:pt x="171" y="170"/>
                    <a:pt x="150" y="165"/>
                    <a:pt x="134" y="175"/>
                  </a:cubicBezTo>
                  <a:cubicBezTo>
                    <a:pt x="111" y="190"/>
                    <a:pt x="102" y="222"/>
                    <a:pt x="94" y="247"/>
                  </a:cubicBezTo>
                  <a:cubicBezTo>
                    <a:pt x="223" y="290"/>
                    <a:pt x="254" y="231"/>
                    <a:pt x="350" y="199"/>
                  </a:cubicBezTo>
                  <a:cubicBezTo>
                    <a:pt x="362" y="164"/>
                    <a:pt x="352" y="154"/>
                    <a:pt x="318" y="143"/>
                  </a:cubicBezTo>
                  <a:cubicBezTo>
                    <a:pt x="326" y="154"/>
                    <a:pt x="331" y="167"/>
                    <a:pt x="342" y="175"/>
                  </a:cubicBezTo>
                  <a:cubicBezTo>
                    <a:pt x="353" y="184"/>
                    <a:pt x="369" y="184"/>
                    <a:pt x="382" y="191"/>
                  </a:cubicBezTo>
                  <a:cubicBezTo>
                    <a:pt x="415" y="209"/>
                    <a:pt x="427" y="230"/>
                    <a:pt x="438" y="263"/>
                  </a:cubicBezTo>
                  <a:cubicBezTo>
                    <a:pt x="427" y="307"/>
                    <a:pt x="421" y="335"/>
                    <a:pt x="374" y="351"/>
                  </a:cubicBezTo>
                  <a:cubicBezTo>
                    <a:pt x="315" y="348"/>
                    <a:pt x="256" y="350"/>
                    <a:pt x="198" y="343"/>
                  </a:cubicBezTo>
                  <a:cubicBezTo>
                    <a:pt x="188" y="342"/>
                    <a:pt x="183" y="331"/>
                    <a:pt x="174" y="327"/>
                  </a:cubicBezTo>
                  <a:cubicBezTo>
                    <a:pt x="135" y="310"/>
                    <a:pt x="130" y="314"/>
                    <a:pt x="94" y="303"/>
                  </a:cubicBezTo>
                  <a:cubicBezTo>
                    <a:pt x="78" y="298"/>
                    <a:pt x="46" y="287"/>
                    <a:pt x="46" y="287"/>
                  </a:cubicBezTo>
                  <a:cubicBezTo>
                    <a:pt x="9" y="232"/>
                    <a:pt x="20" y="257"/>
                    <a:pt x="6" y="215"/>
                  </a:cubicBezTo>
                  <a:cubicBezTo>
                    <a:pt x="37" y="184"/>
                    <a:pt x="50" y="176"/>
                    <a:pt x="94" y="167"/>
                  </a:cubicBezTo>
                  <a:cubicBezTo>
                    <a:pt x="193" y="171"/>
                    <a:pt x="367" y="207"/>
                    <a:pt x="462" y="143"/>
                  </a:cubicBezTo>
                  <a:cubicBezTo>
                    <a:pt x="488" y="104"/>
                    <a:pt x="498" y="48"/>
                    <a:pt x="446" y="31"/>
                  </a:cubicBezTo>
                  <a:cubicBezTo>
                    <a:pt x="338" y="51"/>
                    <a:pt x="298" y="51"/>
                    <a:pt x="262" y="159"/>
                  </a:cubicBezTo>
                  <a:cubicBezTo>
                    <a:pt x="341" y="238"/>
                    <a:pt x="435" y="253"/>
                    <a:pt x="542" y="263"/>
                  </a:cubicBezTo>
                  <a:cubicBezTo>
                    <a:pt x="582" y="324"/>
                    <a:pt x="582" y="387"/>
                    <a:pt x="502" y="407"/>
                  </a:cubicBezTo>
                  <a:cubicBezTo>
                    <a:pt x="395" y="400"/>
                    <a:pt x="386" y="420"/>
                    <a:pt x="334" y="351"/>
                  </a:cubicBezTo>
                  <a:cubicBezTo>
                    <a:pt x="308" y="272"/>
                    <a:pt x="352" y="393"/>
                    <a:pt x="302" y="303"/>
                  </a:cubicBezTo>
                  <a:cubicBezTo>
                    <a:pt x="294" y="288"/>
                    <a:pt x="295" y="269"/>
                    <a:pt x="286" y="255"/>
                  </a:cubicBezTo>
                  <a:cubicBezTo>
                    <a:pt x="263" y="220"/>
                    <a:pt x="232" y="192"/>
                    <a:pt x="206" y="159"/>
                  </a:cubicBezTo>
                  <a:cubicBezTo>
                    <a:pt x="172" y="116"/>
                    <a:pt x="156" y="89"/>
                    <a:pt x="102" y="71"/>
                  </a:cubicBezTo>
                  <a:cubicBezTo>
                    <a:pt x="75" y="74"/>
                    <a:pt x="47" y="71"/>
                    <a:pt x="22" y="79"/>
                  </a:cubicBezTo>
                  <a:cubicBezTo>
                    <a:pt x="13" y="82"/>
                    <a:pt x="7" y="93"/>
                    <a:pt x="6" y="103"/>
                  </a:cubicBezTo>
                  <a:cubicBezTo>
                    <a:pt x="0" y="165"/>
                    <a:pt x="26" y="169"/>
                    <a:pt x="70" y="191"/>
                  </a:cubicBezTo>
                  <a:cubicBezTo>
                    <a:pt x="135" y="178"/>
                    <a:pt x="184" y="163"/>
                    <a:pt x="238" y="127"/>
                  </a:cubicBezTo>
                  <a:cubicBezTo>
                    <a:pt x="266" y="86"/>
                    <a:pt x="276" y="70"/>
                    <a:pt x="230" y="39"/>
                  </a:cubicBezTo>
                  <a:cubicBezTo>
                    <a:pt x="217" y="0"/>
                    <a:pt x="226" y="7"/>
                    <a:pt x="262" y="7"/>
                  </a:cubicBezTo>
                </a:path>
              </a:pathLst>
            </a:custGeom>
            <a:noFill/>
            <a:ln w="15875" cap="flat" cmpd="sng">
              <a:solidFill>
                <a:srgbClr val="FF0000"/>
              </a:solidFill>
              <a:prstDash val="solid"/>
              <a:round/>
              <a:headEnd/>
              <a:tailEnd/>
            </a:ln>
            <a:effectLst/>
          </p:spPr>
          <p:txBody>
            <a:bodyPr/>
            <a:lstStyle/>
            <a:p>
              <a:endParaRPr lang="en-US"/>
            </a:p>
          </p:txBody>
        </p:sp>
        <p:sp>
          <p:nvSpPr>
            <p:cNvPr id="48142" name="Line 14"/>
            <p:cNvSpPr>
              <a:spLocks noChangeShapeType="1"/>
            </p:cNvSpPr>
            <p:nvPr/>
          </p:nvSpPr>
          <p:spPr bwMode="auto">
            <a:xfrm>
              <a:off x="4344" y="3912"/>
              <a:ext cx="864" cy="0"/>
            </a:xfrm>
            <a:prstGeom prst="line">
              <a:avLst/>
            </a:prstGeom>
            <a:noFill/>
            <a:ln w="101600">
              <a:solidFill>
                <a:srgbClr val="FFFF00"/>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1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8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9" grpId="0" animBg="1"/>
      <p:bldP spid="481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7133" name="Rectangle 29"/>
          <p:cNvSpPr>
            <a:spLocks noChangeArrowheads="1"/>
          </p:cNvSpPr>
          <p:nvPr/>
        </p:nvSpPr>
        <p:spPr bwMode="auto">
          <a:xfrm>
            <a:off x="1333500" y="2336800"/>
            <a:ext cx="6769100" cy="3632200"/>
          </a:xfrm>
          <a:prstGeom prst="rect">
            <a:avLst/>
          </a:prstGeom>
          <a:solidFill>
            <a:schemeClr val="bg1"/>
          </a:solidFill>
          <a:ln w="9525">
            <a:noFill/>
            <a:miter lim="800000"/>
            <a:headEnd/>
            <a:tailEnd/>
          </a:ln>
          <a:effectLst/>
        </p:spPr>
        <p:txBody>
          <a:bodyPr wrap="none" anchor="ctr"/>
          <a:lstStyle/>
          <a:p>
            <a:endParaRPr lang="en-US"/>
          </a:p>
        </p:txBody>
      </p:sp>
      <p:sp>
        <p:nvSpPr>
          <p:cNvPr id="4710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710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Catalysis…</a:t>
            </a:r>
          </a:p>
        </p:txBody>
      </p:sp>
      <p:pic>
        <p:nvPicPr>
          <p:cNvPr id="47109"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47110"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Catalysis is lowering the activation energy for the reaction. This will make it go </a:t>
            </a:r>
            <a:r>
              <a:rPr lang="en-US" sz="2400" b="1">
                <a:solidFill>
                  <a:srgbClr val="993300"/>
                </a:solidFill>
                <a:latin typeface="Californian FB" pitchFamily="18" charset="0"/>
              </a:rPr>
              <a:t>faster, but not farther</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sp>
        <p:nvSpPr>
          <p:cNvPr id="47112" name="AutoShape 8"/>
          <p:cNvSpPr>
            <a:spLocks noChangeAspect="1" noChangeArrowheads="1"/>
          </p:cNvSpPr>
          <p:nvPr/>
        </p:nvSpPr>
        <p:spPr bwMode="auto">
          <a:xfrm>
            <a:off x="1485900" y="2806700"/>
            <a:ext cx="5570538" cy="2974975"/>
          </a:xfrm>
          <a:prstGeom prst="rect">
            <a:avLst/>
          </a:prstGeom>
          <a:noFill/>
          <a:ln w="9525">
            <a:noFill/>
            <a:miter lim="800000"/>
            <a:headEnd/>
            <a:tailEnd/>
          </a:ln>
        </p:spPr>
        <p:txBody>
          <a:bodyPr/>
          <a:lstStyle/>
          <a:p>
            <a:endParaRPr lang="en-US"/>
          </a:p>
        </p:txBody>
      </p:sp>
      <p:sp>
        <p:nvSpPr>
          <p:cNvPr id="47114" name="Line 10"/>
          <p:cNvSpPr>
            <a:spLocks noChangeShapeType="1"/>
          </p:cNvSpPr>
          <p:nvPr/>
        </p:nvSpPr>
        <p:spPr bwMode="auto">
          <a:xfrm>
            <a:off x="1935163" y="2819400"/>
            <a:ext cx="0" cy="2587625"/>
          </a:xfrm>
          <a:prstGeom prst="line">
            <a:avLst/>
          </a:prstGeom>
          <a:noFill/>
          <a:ln w="19050">
            <a:solidFill>
              <a:srgbClr val="000000"/>
            </a:solidFill>
            <a:round/>
            <a:headEnd type="arrow" w="lg" len="lg"/>
            <a:tailEnd/>
          </a:ln>
        </p:spPr>
        <p:txBody>
          <a:bodyPr/>
          <a:lstStyle/>
          <a:p>
            <a:endParaRPr lang="en-US"/>
          </a:p>
        </p:txBody>
      </p:sp>
      <p:sp>
        <p:nvSpPr>
          <p:cNvPr id="47115" name="Line 11"/>
          <p:cNvSpPr>
            <a:spLocks noChangeShapeType="1"/>
          </p:cNvSpPr>
          <p:nvPr/>
        </p:nvSpPr>
        <p:spPr bwMode="auto">
          <a:xfrm>
            <a:off x="1935163" y="5407025"/>
            <a:ext cx="4041775" cy="0"/>
          </a:xfrm>
          <a:prstGeom prst="line">
            <a:avLst/>
          </a:prstGeom>
          <a:noFill/>
          <a:ln w="19050">
            <a:solidFill>
              <a:srgbClr val="000000"/>
            </a:solidFill>
            <a:round/>
            <a:headEnd/>
            <a:tailEnd type="arrow" w="lg" len="lg"/>
          </a:ln>
        </p:spPr>
        <p:txBody>
          <a:bodyPr/>
          <a:lstStyle/>
          <a:p>
            <a:endParaRPr lang="en-US"/>
          </a:p>
        </p:txBody>
      </p:sp>
      <p:sp>
        <p:nvSpPr>
          <p:cNvPr id="47116" name="Text Box 12"/>
          <p:cNvSpPr txBox="1">
            <a:spLocks noChangeArrowheads="1"/>
          </p:cNvSpPr>
          <p:nvPr/>
        </p:nvSpPr>
        <p:spPr bwMode="auto">
          <a:xfrm>
            <a:off x="1485900" y="4033838"/>
            <a:ext cx="328613" cy="254000"/>
          </a:xfrm>
          <a:prstGeom prst="rect">
            <a:avLst/>
          </a:prstGeom>
          <a:noFill/>
          <a:ln w="9525">
            <a:noFill/>
            <a:miter lim="800000"/>
            <a:headEnd/>
            <a:tailEnd/>
          </a:ln>
        </p:spPr>
        <p:txBody>
          <a:bodyPr lIns="66751" tIns="33376" rIns="66751" bIns="33376"/>
          <a:lstStyle/>
          <a:p>
            <a:r>
              <a:rPr lang="en-US" sz="1300" b="1" i="1">
                <a:solidFill>
                  <a:srgbClr val="000000"/>
                </a:solidFill>
              </a:rPr>
              <a:t>G</a:t>
            </a:r>
            <a:r>
              <a:rPr lang="en-US" sz="1300" b="1" i="1" baseline="30000">
                <a:solidFill>
                  <a:srgbClr val="000000"/>
                </a:solidFill>
              </a:rPr>
              <a:t>0</a:t>
            </a:r>
            <a:endParaRPr lang="en-US"/>
          </a:p>
        </p:txBody>
      </p:sp>
      <p:sp>
        <p:nvSpPr>
          <p:cNvPr id="47117" name="Freeform 13"/>
          <p:cNvSpPr>
            <a:spLocks/>
          </p:cNvSpPr>
          <p:nvPr/>
        </p:nvSpPr>
        <p:spPr bwMode="auto">
          <a:xfrm>
            <a:off x="2552700" y="3003550"/>
            <a:ext cx="1963738" cy="1874838"/>
          </a:xfrm>
          <a:custGeom>
            <a:avLst/>
            <a:gdLst/>
            <a:ahLst/>
            <a:cxnLst>
              <a:cxn ang="0">
                <a:pos x="0" y="984"/>
              </a:cxn>
              <a:cxn ang="0">
                <a:pos x="672" y="120"/>
              </a:cxn>
              <a:cxn ang="0">
                <a:pos x="1680" y="1704"/>
              </a:cxn>
            </a:cxnLst>
            <a:rect l="0" t="0" r="r" b="b"/>
            <a:pathLst>
              <a:path w="1680" h="1704">
                <a:moveTo>
                  <a:pt x="0" y="984"/>
                </a:moveTo>
                <a:cubicBezTo>
                  <a:pt x="196" y="492"/>
                  <a:pt x="392" y="0"/>
                  <a:pt x="672" y="120"/>
                </a:cubicBezTo>
                <a:cubicBezTo>
                  <a:pt x="952" y="240"/>
                  <a:pt x="1512" y="1440"/>
                  <a:pt x="1680" y="1704"/>
                </a:cubicBezTo>
              </a:path>
            </a:pathLst>
          </a:custGeom>
          <a:noFill/>
          <a:ln w="19050">
            <a:solidFill>
              <a:srgbClr val="000000"/>
            </a:solidFill>
            <a:round/>
            <a:headEnd/>
            <a:tailEnd/>
          </a:ln>
          <a:effectLst/>
        </p:spPr>
        <p:txBody>
          <a:bodyPr/>
          <a:lstStyle/>
          <a:p>
            <a:endParaRPr lang="en-US"/>
          </a:p>
        </p:txBody>
      </p:sp>
      <p:sp>
        <p:nvSpPr>
          <p:cNvPr id="47118" name="Freeform 14"/>
          <p:cNvSpPr>
            <a:spLocks/>
          </p:cNvSpPr>
          <p:nvPr/>
        </p:nvSpPr>
        <p:spPr bwMode="auto">
          <a:xfrm>
            <a:off x="2111375" y="4081463"/>
            <a:ext cx="449263" cy="122237"/>
          </a:xfrm>
          <a:custGeom>
            <a:avLst/>
            <a:gdLst/>
            <a:ahLst/>
            <a:cxnLst>
              <a:cxn ang="0">
                <a:pos x="384" y="0"/>
              </a:cxn>
              <a:cxn ang="0">
                <a:pos x="240" y="96"/>
              </a:cxn>
              <a:cxn ang="0">
                <a:pos x="0" y="96"/>
              </a:cxn>
            </a:cxnLst>
            <a:rect l="0" t="0" r="r" b="b"/>
            <a:pathLst>
              <a:path w="384" h="112">
                <a:moveTo>
                  <a:pt x="384" y="0"/>
                </a:moveTo>
                <a:cubicBezTo>
                  <a:pt x="344" y="40"/>
                  <a:pt x="304" y="80"/>
                  <a:pt x="240" y="96"/>
                </a:cubicBezTo>
                <a:cubicBezTo>
                  <a:pt x="176" y="112"/>
                  <a:pt x="40" y="96"/>
                  <a:pt x="0" y="96"/>
                </a:cubicBezTo>
              </a:path>
            </a:pathLst>
          </a:custGeom>
          <a:noFill/>
          <a:ln w="19050">
            <a:solidFill>
              <a:srgbClr val="000000"/>
            </a:solidFill>
            <a:round/>
            <a:headEnd/>
            <a:tailEnd/>
          </a:ln>
          <a:effectLst/>
        </p:spPr>
        <p:txBody>
          <a:bodyPr/>
          <a:lstStyle/>
          <a:p>
            <a:endParaRPr lang="en-US"/>
          </a:p>
        </p:txBody>
      </p:sp>
      <p:sp>
        <p:nvSpPr>
          <p:cNvPr id="47119" name="Freeform 15"/>
          <p:cNvSpPr>
            <a:spLocks/>
          </p:cNvSpPr>
          <p:nvPr/>
        </p:nvSpPr>
        <p:spPr bwMode="auto">
          <a:xfrm>
            <a:off x="4524375" y="4878388"/>
            <a:ext cx="582613" cy="57150"/>
          </a:xfrm>
          <a:custGeom>
            <a:avLst/>
            <a:gdLst/>
            <a:ahLst/>
            <a:cxnLst>
              <a:cxn ang="0">
                <a:pos x="0" y="0"/>
              </a:cxn>
              <a:cxn ang="0">
                <a:pos x="136" y="45"/>
              </a:cxn>
              <a:cxn ang="0">
                <a:pos x="499" y="45"/>
              </a:cxn>
            </a:cxnLst>
            <a:rect l="0" t="0" r="r" b="b"/>
            <a:pathLst>
              <a:path w="499" h="52">
                <a:moveTo>
                  <a:pt x="0" y="0"/>
                </a:moveTo>
                <a:cubicBezTo>
                  <a:pt x="26" y="19"/>
                  <a:pt x="53" y="38"/>
                  <a:pt x="136" y="45"/>
                </a:cubicBezTo>
                <a:cubicBezTo>
                  <a:pt x="219" y="52"/>
                  <a:pt x="439" y="45"/>
                  <a:pt x="499" y="45"/>
                </a:cubicBezTo>
              </a:path>
            </a:pathLst>
          </a:custGeom>
          <a:noFill/>
          <a:ln w="19050">
            <a:solidFill>
              <a:srgbClr val="000000"/>
            </a:solidFill>
            <a:round/>
            <a:headEnd/>
            <a:tailEnd/>
          </a:ln>
          <a:effectLst/>
        </p:spPr>
        <p:txBody>
          <a:bodyPr/>
          <a:lstStyle/>
          <a:p>
            <a:endParaRPr lang="en-US"/>
          </a:p>
        </p:txBody>
      </p:sp>
      <p:sp>
        <p:nvSpPr>
          <p:cNvPr id="47120" name="Line 16"/>
          <p:cNvSpPr>
            <a:spLocks noChangeShapeType="1"/>
          </p:cNvSpPr>
          <p:nvPr/>
        </p:nvSpPr>
        <p:spPr bwMode="auto">
          <a:xfrm>
            <a:off x="2309813" y="4203700"/>
            <a:ext cx="3500437" cy="0"/>
          </a:xfrm>
          <a:prstGeom prst="line">
            <a:avLst/>
          </a:prstGeom>
          <a:noFill/>
          <a:ln w="9525">
            <a:solidFill>
              <a:srgbClr val="000000"/>
            </a:solidFill>
            <a:prstDash val="sysDot"/>
            <a:round/>
            <a:headEnd/>
            <a:tailEnd/>
          </a:ln>
        </p:spPr>
        <p:txBody>
          <a:bodyPr/>
          <a:lstStyle/>
          <a:p>
            <a:endParaRPr lang="en-US"/>
          </a:p>
        </p:txBody>
      </p:sp>
      <p:sp>
        <p:nvSpPr>
          <p:cNvPr id="47123" name="Text Box 19"/>
          <p:cNvSpPr txBox="1">
            <a:spLocks noChangeArrowheads="1"/>
          </p:cNvSpPr>
          <p:nvPr/>
        </p:nvSpPr>
        <p:spPr bwMode="auto">
          <a:xfrm>
            <a:off x="3051175" y="2806700"/>
            <a:ext cx="350838" cy="254000"/>
          </a:xfrm>
          <a:prstGeom prst="rect">
            <a:avLst/>
          </a:prstGeom>
          <a:noFill/>
          <a:ln w="9525">
            <a:noFill/>
            <a:miter lim="800000"/>
            <a:headEnd/>
            <a:tailEnd/>
          </a:ln>
        </p:spPr>
        <p:txBody>
          <a:bodyPr lIns="66751" tIns="33376" rIns="66751" bIns="33376"/>
          <a:lstStyle/>
          <a:p>
            <a:r>
              <a:rPr lang="en-US" sz="1300" b="1" i="1">
                <a:solidFill>
                  <a:srgbClr val="000000"/>
                </a:solidFill>
              </a:rPr>
              <a:t>TS</a:t>
            </a:r>
            <a:endParaRPr lang="en-US"/>
          </a:p>
        </p:txBody>
      </p:sp>
      <p:sp>
        <p:nvSpPr>
          <p:cNvPr id="47124" name="Text Box 20"/>
          <p:cNvSpPr txBox="1">
            <a:spLocks noChangeArrowheads="1"/>
          </p:cNvSpPr>
          <p:nvPr/>
        </p:nvSpPr>
        <p:spPr bwMode="auto">
          <a:xfrm>
            <a:off x="2108200" y="4246563"/>
            <a:ext cx="257175" cy="255587"/>
          </a:xfrm>
          <a:prstGeom prst="rect">
            <a:avLst/>
          </a:prstGeom>
          <a:noFill/>
          <a:ln w="9525">
            <a:noFill/>
            <a:miter lim="800000"/>
            <a:headEnd/>
            <a:tailEnd/>
          </a:ln>
        </p:spPr>
        <p:txBody>
          <a:bodyPr lIns="66751" tIns="33376" rIns="66751" bIns="33376"/>
          <a:lstStyle/>
          <a:p>
            <a:r>
              <a:rPr lang="en-US" sz="1300" b="1" i="1">
                <a:solidFill>
                  <a:srgbClr val="000000"/>
                </a:solidFill>
              </a:rPr>
              <a:t>A</a:t>
            </a:r>
            <a:endParaRPr lang="en-US"/>
          </a:p>
        </p:txBody>
      </p:sp>
      <p:sp>
        <p:nvSpPr>
          <p:cNvPr id="47125" name="Text Box 21"/>
          <p:cNvSpPr txBox="1">
            <a:spLocks noChangeArrowheads="1"/>
          </p:cNvSpPr>
          <p:nvPr/>
        </p:nvSpPr>
        <p:spPr bwMode="auto">
          <a:xfrm>
            <a:off x="4681538" y="4946650"/>
            <a:ext cx="257175" cy="254000"/>
          </a:xfrm>
          <a:prstGeom prst="rect">
            <a:avLst/>
          </a:prstGeom>
          <a:noFill/>
          <a:ln w="9525">
            <a:noFill/>
            <a:miter lim="800000"/>
            <a:headEnd/>
            <a:tailEnd/>
          </a:ln>
        </p:spPr>
        <p:txBody>
          <a:bodyPr lIns="66751" tIns="33376" rIns="66751" bIns="33376"/>
          <a:lstStyle/>
          <a:p>
            <a:r>
              <a:rPr lang="en-US" sz="1300" b="1" i="1">
                <a:solidFill>
                  <a:srgbClr val="000000"/>
                </a:solidFill>
              </a:rPr>
              <a:t>B</a:t>
            </a:r>
            <a:endParaRPr lang="en-US"/>
          </a:p>
        </p:txBody>
      </p:sp>
      <p:sp>
        <p:nvSpPr>
          <p:cNvPr id="47121" name="Line 17"/>
          <p:cNvSpPr>
            <a:spLocks noChangeShapeType="1"/>
          </p:cNvSpPr>
          <p:nvPr/>
        </p:nvSpPr>
        <p:spPr bwMode="auto">
          <a:xfrm>
            <a:off x="5027613" y="4927600"/>
            <a:ext cx="1311275" cy="4763"/>
          </a:xfrm>
          <a:prstGeom prst="line">
            <a:avLst/>
          </a:prstGeom>
          <a:noFill/>
          <a:ln w="9525">
            <a:solidFill>
              <a:srgbClr val="000000"/>
            </a:solidFill>
            <a:prstDash val="sysDot"/>
            <a:round/>
            <a:headEnd/>
            <a:tailEnd/>
          </a:ln>
        </p:spPr>
        <p:txBody>
          <a:bodyPr/>
          <a:lstStyle/>
          <a:p>
            <a:endParaRPr lang="en-US"/>
          </a:p>
        </p:txBody>
      </p:sp>
      <p:sp>
        <p:nvSpPr>
          <p:cNvPr id="47126" name="Line 22"/>
          <p:cNvSpPr>
            <a:spLocks noChangeShapeType="1"/>
          </p:cNvSpPr>
          <p:nvPr/>
        </p:nvSpPr>
        <p:spPr bwMode="auto">
          <a:xfrm>
            <a:off x="5332413" y="4283075"/>
            <a:ext cx="0" cy="574675"/>
          </a:xfrm>
          <a:prstGeom prst="line">
            <a:avLst/>
          </a:prstGeom>
          <a:noFill/>
          <a:ln w="9525">
            <a:solidFill>
              <a:srgbClr val="000000"/>
            </a:solidFill>
            <a:round/>
            <a:headEnd type="triangle" w="med" len="med"/>
            <a:tailEnd type="triangle" w="med" len="med"/>
          </a:ln>
        </p:spPr>
        <p:txBody>
          <a:bodyPr/>
          <a:lstStyle/>
          <a:p>
            <a:endParaRPr lang="en-US"/>
          </a:p>
        </p:txBody>
      </p:sp>
      <p:sp>
        <p:nvSpPr>
          <p:cNvPr id="47128" name="Text Box 24"/>
          <p:cNvSpPr txBox="1">
            <a:spLocks noChangeArrowheads="1"/>
          </p:cNvSpPr>
          <p:nvPr/>
        </p:nvSpPr>
        <p:spPr bwMode="auto">
          <a:xfrm>
            <a:off x="5332413" y="4419600"/>
            <a:ext cx="677862" cy="254000"/>
          </a:xfrm>
          <a:prstGeom prst="rect">
            <a:avLst/>
          </a:prstGeom>
          <a:noFill/>
          <a:ln w="9525">
            <a:noFill/>
            <a:miter lim="800000"/>
            <a:headEnd/>
            <a:tailEnd/>
          </a:ln>
        </p:spPr>
        <p:txBody>
          <a:bodyPr lIns="66751" tIns="33376" rIns="66751" bIns="33376"/>
          <a:lstStyle/>
          <a:p>
            <a:r>
              <a:rPr lang="en-US" sz="1300">
                <a:solidFill>
                  <a:srgbClr val="000000"/>
                </a:solidFill>
                <a:sym typeface="Symbol" pitchFamily="18" charset="2"/>
              </a:rPr>
              <a:t></a:t>
            </a:r>
            <a:r>
              <a:rPr lang="en-US" sz="1300" b="1" i="1">
                <a:solidFill>
                  <a:srgbClr val="000000"/>
                </a:solidFill>
              </a:rPr>
              <a:t>G</a:t>
            </a:r>
            <a:r>
              <a:rPr lang="en-US" sz="1300" b="1" i="1" baseline="30000">
                <a:solidFill>
                  <a:srgbClr val="000000"/>
                </a:solidFill>
              </a:rPr>
              <a:t>0</a:t>
            </a:r>
            <a:endParaRPr lang="en-US"/>
          </a:p>
        </p:txBody>
      </p:sp>
      <p:grpSp>
        <p:nvGrpSpPr>
          <p:cNvPr id="47141" name="Group 37"/>
          <p:cNvGrpSpPr>
            <a:grpSpLocks/>
          </p:cNvGrpSpPr>
          <p:nvPr/>
        </p:nvGrpSpPr>
        <p:grpSpPr bwMode="auto">
          <a:xfrm>
            <a:off x="3251200" y="3106738"/>
            <a:ext cx="3805238" cy="1749425"/>
            <a:chOff x="2184" y="1685"/>
            <a:chExt cx="2397" cy="1102"/>
          </a:xfrm>
        </p:grpSpPr>
        <p:sp>
          <p:nvSpPr>
            <p:cNvPr id="47122" name="Line 18"/>
            <p:cNvSpPr>
              <a:spLocks noChangeShapeType="1"/>
            </p:cNvSpPr>
            <p:nvPr/>
          </p:nvSpPr>
          <p:spPr bwMode="auto">
            <a:xfrm>
              <a:off x="2184" y="1685"/>
              <a:ext cx="1962" cy="2"/>
            </a:xfrm>
            <a:prstGeom prst="line">
              <a:avLst/>
            </a:prstGeom>
            <a:noFill/>
            <a:ln w="9525">
              <a:solidFill>
                <a:srgbClr val="000000"/>
              </a:solidFill>
              <a:prstDash val="sysDot"/>
              <a:round/>
              <a:headEnd/>
              <a:tailEnd/>
            </a:ln>
          </p:spPr>
          <p:txBody>
            <a:bodyPr/>
            <a:lstStyle/>
            <a:p>
              <a:endParaRPr lang="en-US"/>
            </a:p>
          </p:txBody>
        </p:sp>
        <p:sp>
          <p:nvSpPr>
            <p:cNvPr id="47127" name="Line 23"/>
            <p:cNvSpPr>
              <a:spLocks noChangeShapeType="1"/>
            </p:cNvSpPr>
            <p:nvPr/>
          </p:nvSpPr>
          <p:spPr bwMode="auto">
            <a:xfrm>
              <a:off x="3328" y="1750"/>
              <a:ext cx="0" cy="582"/>
            </a:xfrm>
            <a:prstGeom prst="line">
              <a:avLst/>
            </a:prstGeom>
            <a:noFill/>
            <a:ln w="9525">
              <a:solidFill>
                <a:srgbClr val="000000"/>
              </a:solidFill>
              <a:round/>
              <a:headEnd type="triangle" w="med" len="med"/>
              <a:tailEnd type="triangle" w="med" len="med"/>
            </a:ln>
          </p:spPr>
          <p:txBody>
            <a:bodyPr/>
            <a:lstStyle/>
            <a:p>
              <a:endParaRPr lang="en-US"/>
            </a:p>
          </p:txBody>
        </p:sp>
        <p:sp>
          <p:nvSpPr>
            <p:cNvPr id="47129" name="Text Box 25"/>
            <p:cNvSpPr txBox="1">
              <a:spLocks noChangeArrowheads="1"/>
            </p:cNvSpPr>
            <p:nvPr/>
          </p:nvSpPr>
          <p:spPr bwMode="auto">
            <a:xfrm>
              <a:off x="3334" y="1936"/>
              <a:ext cx="545" cy="160"/>
            </a:xfrm>
            <a:prstGeom prst="rect">
              <a:avLst/>
            </a:prstGeom>
            <a:noFill/>
            <a:ln w="9525">
              <a:noFill/>
              <a:miter lim="800000"/>
              <a:headEnd/>
              <a:tailEnd/>
            </a:ln>
          </p:spPr>
          <p:txBody>
            <a:bodyPr lIns="66751" tIns="33376" rIns="66751" bIns="33376"/>
            <a:lstStyle/>
            <a:p>
              <a:r>
                <a:rPr lang="en-US" sz="1300" b="1" i="1">
                  <a:solidFill>
                    <a:srgbClr val="000000"/>
                  </a:solidFill>
                </a:rPr>
                <a:t>E</a:t>
              </a:r>
              <a:r>
                <a:rPr lang="en-US" sz="1300" b="1" baseline="-25000">
                  <a:solidFill>
                    <a:srgbClr val="000000"/>
                  </a:solidFill>
                </a:rPr>
                <a:t>a </a:t>
              </a:r>
              <a:r>
                <a:rPr lang="en-US" sz="1300" b="1" i="1" baseline="-25000">
                  <a:solidFill>
                    <a:srgbClr val="000000"/>
                  </a:solidFill>
                </a:rPr>
                <a:t>A→B</a:t>
              </a:r>
              <a:endParaRPr lang="en-US"/>
            </a:p>
          </p:txBody>
        </p:sp>
        <p:sp>
          <p:nvSpPr>
            <p:cNvPr id="47130" name="Line 26"/>
            <p:cNvSpPr>
              <a:spLocks noChangeShapeType="1"/>
            </p:cNvSpPr>
            <p:nvPr/>
          </p:nvSpPr>
          <p:spPr bwMode="auto">
            <a:xfrm>
              <a:off x="3979" y="1734"/>
              <a:ext cx="0" cy="1053"/>
            </a:xfrm>
            <a:prstGeom prst="line">
              <a:avLst/>
            </a:prstGeom>
            <a:noFill/>
            <a:ln w="9525">
              <a:solidFill>
                <a:srgbClr val="000000"/>
              </a:solidFill>
              <a:round/>
              <a:headEnd type="triangle" w="med" len="med"/>
              <a:tailEnd type="triangle" w="med" len="med"/>
            </a:ln>
          </p:spPr>
          <p:txBody>
            <a:bodyPr/>
            <a:lstStyle/>
            <a:p>
              <a:endParaRPr lang="en-US"/>
            </a:p>
          </p:txBody>
        </p:sp>
        <p:sp>
          <p:nvSpPr>
            <p:cNvPr id="47131" name="Text Box 27"/>
            <p:cNvSpPr txBox="1">
              <a:spLocks noChangeArrowheads="1"/>
            </p:cNvSpPr>
            <p:nvPr/>
          </p:nvSpPr>
          <p:spPr bwMode="auto">
            <a:xfrm>
              <a:off x="4029" y="2175"/>
              <a:ext cx="552" cy="160"/>
            </a:xfrm>
            <a:prstGeom prst="rect">
              <a:avLst/>
            </a:prstGeom>
            <a:noFill/>
            <a:ln w="9525">
              <a:noFill/>
              <a:miter lim="800000"/>
              <a:headEnd/>
              <a:tailEnd/>
            </a:ln>
          </p:spPr>
          <p:txBody>
            <a:bodyPr lIns="66751" tIns="33376" rIns="66751" bIns="33376"/>
            <a:lstStyle/>
            <a:p>
              <a:r>
                <a:rPr lang="en-US" sz="1300" b="1" i="1">
                  <a:solidFill>
                    <a:srgbClr val="000000"/>
                  </a:solidFill>
                </a:rPr>
                <a:t>E</a:t>
              </a:r>
              <a:r>
                <a:rPr lang="en-US" sz="1300" b="1" baseline="-25000">
                  <a:solidFill>
                    <a:srgbClr val="000000"/>
                  </a:solidFill>
                </a:rPr>
                <a:t>a </a:t>
              </a:r>
              <a:r>
                <a:rPr lang="en-US" sz="1300" b="1" i="1" baseline="-25000">
                  <a:solidFill>
                    <a:srgbClr val="000000"/>
                  </a:solidFill>
                </a:rPr>
                <a:t>B→A</a:t>
              </a:r>
              <a:endParaRPr lang="en-US"/>
            </a:p>
          </p:txBody>
        </p:sp>
      </p:grpSp>
      <p:sp>
        <p:nvSpPr>
          <p:cNvPr id="47132" name="Text Box 28"/>
          <p:cNvSpPr txBox="1">
            <a:spLocks noChangeArrowheads="1"/>
          </p:cNvSpPr>
          <p:nvPr/>
        </p:nvSpPr>
        <p:spPr bwMode="auto">
          <a:xfrm>
            <a:off x="3548063" y="5527675"/>
            <a:ext cx="379412" cy="254000"/>
          </a:xfrm>
          <a:prstGeom prst="rect">
            <a:avLst/>
          </a:prstGeom>
          <a:noFill/>
          <a:ln w="9525">
            <a:noFill/>
            <a:miter lim="800000"/>
            <a:headEnd/>
            <a:tailEnd/>
          </a:ln>
        </p:spPr>
        <p:txBody>
          <a:bodyPr lIns="66751" tIns="33376" rIns="66751" bIns="33376"/>
          <a:lstStyle/>
          <a:p>
            <a:r>
              <a:rPr lang="en-US" sz="1300" b="1" i="1">
                <a:solidFill>
                  <a:srgbClr val="000000"/>
                </a:solidFill>
              </a:rPr>
              <a:t>RC</a:t>
            </a:r>
            <a:endParaRPr lang="en-US"/>
          </a:p>
        </p:txBody>
      </p:sp>
      <p:grpSp>
        <p:nvGrpSpPr>
          <p:cNvPr id="47139" name="Group 35"/>
          <p:cNvGrpSpPr>
            <a:grpSpLocks/>
          </p:cNvGrpSpPr>
          <p:nvPr/>
        </p:nvGrpSpPr>
        <p:grpSpPr bwMode="auto">
          <a:xfrm>
            <a:off x="2413000" y="3541713"/>
            <a:ext cx="5545138" cy="1298575"/>
            <a:chOff x="1656" y="1959"/>
            <a:chExt cx="3493" cy="818"/>
          </a:xfrm>
        </p:grpSpPr>
        <p:sp>
          <p:nvSpPr>
            <p:cNvPr id="47134" name="Freeform 30"/>
            <p:cNvSpPr>
              <a:spLocks/>
            </p:cNvSpPr>
            <p:nvPr/>
          </p:nvSpPr>
          <p:spPr bwMode="auto">
            <a:xfrm>
              <a:off x="1656" y="1959"/>
              <a:ext cx="1309" cy="818"/>
            </a:xfrm>
            <a:custGeom>
              <a:avLst/>
              <a:gdLst/>
              <a:ahLst/>
              <a:cxnLst>
                <a:cxn ang="0">
                  <a:pos x="0" y="401"/>
                </a:cxn>
                <a:cxn ang="0">
                  <a:pos x="591" y="69"/>
                </a:cxn>
                <a:cxn ang="0">
                  <a:pos x="1333" y="818"/>
                </a:cxn>
              </a:cxnLst>
              <a:rect l="0" t="0" r="r" b="b"/>
              <a:pathLst>
                <a:path w="1333" h="818">
                  <a:moveTo>
                    <a:pt x="0" y="401"/>
                  </a:moveTo>
                  <a:cubicBezTo>
                    <a:pt x="98" y="347"/>
                    <a:pt x="369" y="0"/>
                    <a:pt x="591" y="69"/>
                  </a:cubicBezTo>
                  <a:cubicBezTo>
                    <a:pt x="813" y="138"/>
                    <a:pt x="1209" y="693"/>
                    <a:pt x="1333" y="818"/>
                  </a:cubicBezTo>
                </a:path>
              </a:pathLst>
            </a:custGeom>
            <a:noFill/>
            <a:ln w="19050" cap="flat">
              <a:solidFill>
                <a:srgbClr val="000000"/>
              </a:solidFill>
              <a:prstDash val="sysDot"/>
              <a:round/>
              <a:headEnd/>
              <a:tailEnd/>
            </a:ln>
            <a:effectLst/>
          </p:spPr>
          <p:txBody>
            <a:bodyPr/>
            <a:lstStyle/>
            <a:p>
              <a:endParaRPr lang="en-US"/>
            </a:p>
          </p:txBody>
        </p:sp>
        <p:sp>
          <p:nvSpPr>
            <p:cNvPr id="47135" name="Line 31"/>
            <p:cNvSpPr>
              <a:spLocks noChangeShapeType="1"/>
            </p:cNvSpPr>
            <p:nvPr/>
          </p:nvSpPr>
          <p:spPr bwMode="auto">
            <a:xfrm>
              <a:off x="2152" y="2005"/>
              <a:ext cx="2402" cy="2"/>
            </a:xfrm>
            <a:prstGeom prst="line">
              <a:avLst/>
            </a:prstGeom>
            <a:noFill/>
            <a:ln w="9525">
              <a:solidFill>
                <a:srgbClr val="000000"/>
              </a:solidFill>
              <a:prstDash val="sysDot"/>
              <a:round/>
              <a:headEnd/>
              <a:tailEnd/>
            </a:ln>
          </p:spPr>
          <p:txBody>
            <a:bodyPr/>
            <a:lstStyle/>
            <a:p>
              <a:endParaRPr lang="en-US"/>
            </a:p>
          </p:txBody>
        </p:sp>
        <p:sp>
          <p:nvSpPr>
            <p:cNvPr id="47136" name="Line 32"/>
            <p:cNvSpPr>
              <a:spLocks noChangeShapeType="1"/>
            </p:cNvSpPr>
            <p:nvPr/>
          </p:nvSpPr>
          <p:spPr bwMode="auto">
            <a:xfrm>
              <a:off x="3784" y="2381"/>
              <a:ext cx="770" cy="2"/>
            </a:xfrm>
            <a:prstGeom prst="line">
              <a:avLst/>
            </a:prstGeom>
            <a:noFill/>
            <a:ln w="9525">
              <a:solidFill>
                <a:srgbClr val="000000"/>
              </a:solidFill>
              <a:prstDash val="sysDot"/>
              <a:round/>
              <a:headEnd/>
              <a:tailEnd/>
            </a:ln>
          </p:spPr>
          <p:txBody>
            <a:bodyPr/>
            <a:lstStyle/>
            <a:p>
              <a:endParaRPr lang="en-US"/>
            </a:p>
          </p:txBody>
        </p:sp>
        <p:sp>
          <p:nvSpPr>
            <p:cNvPr id="47137" name="Line 33"/>
            <p:cNvSpPr>
              <a:spLocks noChangeShapeType="1"/>
            </p:cNvSpPr>
            <p:nvPr/>
          </p:nvSpPr>
          <p:spPr bwMode="auto">
            <a:xfrm>
              <a:off x="4571" y="1998"/>
              <a:ext cx="0" cy="405"/>
            </a:xfrm>
            <a:prstGeom prst="line">
              <a:avLst/>
            </a:prstGeom>
            <a:noFill/>
            <a:ln w="9525">
              <a:solidFill>
                <a:srgbClr val="000000"/>
              </a:solidFill>
              <a:round/>
              <a:headEnd type="triangle" w="med" len="med"/>
              <a:tailEnd type="triangle" w="med" len="med"/>
            </a:ln>
          </p:spPr>
          <p:txBody>
            <a:bodyPr/>
            <a:lstStyle/>
            <a:p>
              <a:endParaRPr lang="en-US"/>
            </a:p>
          </p:txBody>
        </p:sp>
        <p:sp>
          <p:nvSpPr>
            <p:cNvPr id="47138" name="Text Box 34"/>
            <p:cNvSpPr txBox="1">
              <a:spLocks noChangeArrowheads="1"/>
            </p:cNvSpPr>
            <p:nvPr/>
          </p:nvSpPr>
          <p:spPr bwMode="auto">
            <a:xfrm>
              <a:off x="4597" y="2111"/>
              <a:ext cx="552" cy="192"/>
            </a:xfrm>
            <a:prstGeom prst="rect">
              <a:avLst/>
            </a:prstGeom>
            <a:noFill/>
            <a:ln w="9525">
              <a:noFill/>
              <a:miter lim="800000"/>
              <a:headEnd/>
              <a:tailEnd/>
            </a:ln>
          </p:spPr>
          <p:txBody>
            <a:bodyPr lIns="66751" tIns="33376" rIns="66751" bIns="33376"/>
            <a:lstStyle/>
            <a:p>
              <a:r>
                <a:rPr lang="en-US" sz="1300" b="1" i="1">
                  <a:solidFill>
                    <a:srgbClr val="000000"/>
                  </a:solidFill>
                </a:rPr>
                <a:t>E</a:t>
              </a:r>
              <a:r>
                <a:rPr lang="en-US" sz="1300" b="1" baseline="-25000">
                  <a:solidFill>
                    <a:srgbClr val="000000"/>
                  </a:solidFill>
                </a:rPr>
                <a:t>a </a:t>
              </a:r>
              <a:r>
                <a:rPr lang="en-US" sz="1300" b="1" i="1" baseline="-25000">
                  <a:solidFill>
                    <a:srgbClr val="000000"/>
                  </a:solidFill>
                </a:rPr>
                <a:t>B→A(cat)</a:t>
              </a: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3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7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AutoShape 2"/>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4756" name="AutoShape 4"/>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4757" name="Text Box 5"/>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General Acid/Base Catalysis…</a:t>
            </a:r>
          </a:p>
        </p:txBody>
      </p:sp>
      <p:pic>
        <p:nvPicPr>
          <p:cNvPr id="74758" name="Picture 6"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74759" name="Text Box 7"/>
          <p:cNvSpPr txBox="1">
            <a:spLocks noChangeArrowheads="1"/>
          </p:cNvSpPr>
          <p:nvPr/>
        </p:nvSpPr>
        <p:spPr bwMode="auto">
          <a:xfrm>
            <a:off x="363538" y="1225550"/>
            <a:ext cx="80978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order to do their thing, catalysts must </a:t>
            </a:r>
            <a:r>
              <a:rPr lang="en-US" sz="2400" b="1">
                <a:solidFill>
                  <a:srgbClr val="993300"/>
                </a:solidFill>
                <a:latin typeface="Californian FB" pitchFamily="18" charset="0"/>
              </a:rPr>
              <a:t>lower the energy of the transition state. </a:t>
            </a:r>
            <a:r>
              <a:rPr lang="en-US" sz="2400" b="1">
                <a:solidFill>
                  <a:srgbClr val="000066"/>
                </a:solidFill>
                <a:latin typeface="Californian FB" pitchFamily="18" charset="0"/>
              </a:rPr>
              <a:t>This is most often done by providing a </a:t>
            </a:r>
            <a:r>
              <a:rPr lang="en-US" sz="2400" b="1">
                <a:solidFill>
                  <a:srgbClr val="993300"/>
                </a:solidFill>
                <a:latin typeface="Californian FB" pitchFamily="18" charset="0"/>
              </a:rPr>
              <a:t>complimentary charge</a:t>
            </a:r>
            <a:r>
              <a:rPr lang="en-US" sz="2400" b="1">
                <a:solidFill>
                  <a:srgbClr val="000066"/>
                </a:solidFill>
                <a:latin typeface="Californian FB" pitchFamily="18" charset="0"/>
              </a:rPr>
              <a:t>.</a:t>
            </a:r>
          </a:p>
        </p:txBody>
      </p:sp>
      <p:pic>
        <p:nvPicPr>
          <p:cNvPr id="74787" name="Picture 35" descr="General acid and base catalysis"/>
          <p:cNvPicPr>
            <a:picLocks noChangeAspect="1" noChangeArrowheads="1"/>
          </p:cNvPicPr>
          <p:nvPr/>
        </p:nvPicPr>
        <p:blipFill>
          <a:blip r:embed="rId3" cstate="print"/>
          <a:srcRect/>
          <a:stretch>
            <a:fillRect/>
          </a:stretch>
        </p:blipFill>
        <p:spPr bwMode="auto">
          <a:xfrm>
            <a:off x="2443163" y="2439988"/>
            <a:ext cx="4486275" cy="3587750"/>
          </a:xfrm>
          <a:prstGeom prst="rect">
            <a:avLst/>
          </a:prstGeom>
          <a:noFill/>
        </p:spPr>
      </p:pic>
      <p:sp>
        <p:nvSpPr>
          <p:cNvPr id="74789" name="Rectangle 37"/>
          <p:cNvSpPr>
            <a:spLocks noChangeArrowheads="1"/>
          </p:cNvSpPr>
          <p:nvPr/>
        </p:nvSpPr>
        <p:spPr bwMode="auto">
          <a:xfrm>
            <a:off x="508000" y="6108700"/>
            <a:ext cx="8013700" cy="393700"/>
          </a:xfrm>
          <a:prstGeom prst="rect">
            <a:avLst/>
          </a:prstGeom>
          <a:solidFill>
            <a:schemeClr val="bg1"/>
          </a:solidFill>
          <a:ln w="9525">
            <a:noFill/>
            <a:miter lim="800000"/>
            <a:headEnd/>
            <a:tailEnd/>
          </a:ln>
          <a:effectLst/>
        </p:spPr>
        <p:txBody>
          <a:bodyPr wrap="none" anchor="ctr"/>
          <a:lstStyle/>
          <a:p>
            <a:endParaRPr lang="en-US"/>
          </a:p>
        </p:txBody>
      </p:sp>
      <p:sp>
        <p:nvSpPr>
          <p:cNvPr id="74788" name="Text Box 36"/>
          <p:cNvSpPr txBox="1">
            <a:spLocks noChangeArrowheads="1"/>
          </p:cNvSpPr>
          <p:nvPr/>
        </p:nvSpPr>
        <p:spPr bwMode="auto">
          <a:xfrm>
            <a:off x="554038" y="6153150"/>
            <a:ext cx="8097837" cy="304800"/>
          </a:xfrm>
          <a:prstGeom prst="rect">
            <a:avLst/>
          </a:prstGeom>
          <a:noFill/>
          <a:ln w="9525">
            <a:noFill/>
            <a:miter lim="800000"/>
            <a:headEnd/>
            <a:tailEnd/>
          </a:ln>
          <a:effectLst/>
        </p:spPr>
        <p:txBody>
          <a:bodyPr>
            <a:spAutoFit/>
          </a:bodyPr>
          <a:lstStyle/>
          <a:p>
            <a:r>
              <a:rPr lang="en-US" sz="1400" b="1">
                <a:solidFill>
                  <a:srgbClr val="000066"/>
                </a:solidFill>
                <a:latin typeface="Californian FB" pitchFamily="18" charset="0"/>
                <a:hlinkClick r:id="rId4"/>
              </a:rPr>
              <a:t>http://www.biochem.arizona.edu/classes/bioc462/462a/NOTES/ENZYMES/enzyme_mechanism.html</a:t>
            </a:r>
            <a:endParaRPr lang="en-US" sz="1400" b="1">
              <a:solidFill>
                <a:srgbClr val="000066"/>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7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7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89" grpId="0" animBg="1"/>
      <p:bldP spid="7478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915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Enzyme Catalysis: The Steady State</a:t>
            </a:r>
          </a:p>
        </p:txBody>
      </p:sp>
      <p:sp>
        <p:nvSpPr>
          <p:cNvPr id="4915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9157"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49158"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‘steady state assumption’: Michaelis/Menten Kinetics</a:t>
            </a:r>
            <a:endParaRPr lang="en-US" sz="2400" b="1">
              <a:solidFill>
                <a:srgbClr val="993300"/>
              </a:solidFill>
              <a:latin typeface="Californian FB" pitchFamily="18" charset="0"/>
            </a:endParaRPr>
          </a:p>
        </p:txBody>
      </p:sp>
      <p:pic>
        <p:nvPicPr>
          <p:cNvPr id="49159" name="Picture 7" descr="Maud Menten"/>
          <p:cNvPicPr>
            <a:picLocks noChangeAspect="1" noChangeArrowheads="1"/>
          </p:cNvPicPr>
          <p:nvPr/>
        </p:nvPicPr>
        <p:blipFill>
          <a:blip r:embed="rId4" cstate="print"/>
          <a:srcRect/>
          <a:stretch>
            <a:fillRect/>
          </a:stretch>
        </p:blipFill>
        <p:spPr bwMode="auto">
          <a:xfrm>
            <a:off x="228600" y="1790700"/>
            <a:ext cx="1425575" cy="1663700"/>
          </a:xfrm>
          <a:prstGeom prst="rect">
            <a:avLst/>
          </a:prstGeom>
          <a:noFill/>
        </p:spPr>
      </p:pic>
      <p:sp>
        <p:nvSpPr>
          <p:cNvPr id="49160" name="Text Box 8"/>
          <p:cNvSpPr txBox="1">
            <a:spLocks noChangeArrowheads="1"/>
          </p:cNvSpPr>
          <p:nvPr/>
        </p:nvSpPr>
        <p:spPr bwMode="auto">
          <a:xfrm>
            <a:off x="376238" y="3460750"/>
            <a:ext cx="1303337" cy="366713"/>
          </a:xfrm>
          <a:prstGeom prst="rect">
            <a:avLst/>
          </a:prstGeom>
          <a:noFill/>
          <a:ln w="9525">
            <a:noFill/>
            <a:miter lim="800000"/>
            <a:headEnd/>
            <a:tailEnd/>
          </a:ln>
          <a:effectLst/>
        </p:spPr>
        <p:txBody>
          <a:bodyPr>
            <a:spAutoFit/>
          </a:bodyPr>
          <a:lstStyle/>
          <a:p>
            <a:r>
              <a:rPr lang="en-US" b="1">
                <a:solidFill>
                  <a:srgbClr val="000066"/>
                </a:solidFill>
                <a:latin typeface="Californian FB" pitchFamily="18" charset="0"/>
              </a:rPr>
              <a:t>1879-1960</a:t>
            </a:r>
            <a:endParaRPr lang="en-US" b="1">
              <a:solidFill>
                <a:srgbClr val="993300"/>
              </a:solidFill>
              <a:latin typeface="Californian FB" pitchFamily="18" charset="0"/>
            </a:endParaRPr>
          </a:p>
        </p:txBody>
      </p:sp>
      <p:sp>
        <p:nvSpPr>
          <p:cNvPr id="49161" name="Text Box 9"/>
          <p:cNvSpPr txBox="1">
            <a:spLocks noChangeArrowheads="1"/>
          </p:cNvSpPr>
          <p:nvPr/>
        </p:nvSpPr>
        <p:spPr bwMode="auto">
          <a:xfrm>
            <a:off x="325438" y="3727450"/>
            <a:ext cx="1303337" cy="396875"/>
          </a:xfrm>
          <a:prstGeom prst="rect">
            <a:avLst/>
          </a:prstGeom>
          <a:noFill/>
          <a:ln w="9525">
            <a:noFill/>
            <a:miter lim="800000"/>
            <a:headEnd/>
            <a:tailEnd/>
          </a:ln>
          <a:effectLst/>
        </p:spPr>
        <p:txBody>
          <a:bodyPr>
            <a:spAutoFit/>
          </a:bodyPr>
          <a:lstStyle/>
          <a:p>
            <a:r>
              <a:rPr lang="en-US" sz="2000" b="1">
                <a:solidFill>
                  <a:srgbClr val="FF0000"/>
                </a:solidFill>
                <a:latin typeface="Californian FB" pitchFamily="18" charset="0"/>
              </a:rPr>
              <a:t>Canadian!</a:t>
            </a:r>
          </a:p>
        </p:txBody>
      </p:sp>
      <p:pic>
        <p:nvPicPr>
          <p:cNvPr id="49162" name="Picture 10" descr="BD14791_"/>
          <p:cNvPicPr>
            <a:picLocks noChangeAspect="1" noChangeArrowheads="1"/>
          </p:cNvPicPr>
          <p:nvPr/>
        </p:nvPicPr>
        <p:blipFill>
          <a:blip r:embed="rId3" cstate="print"/>
          <a:srcRect/>
          <a:stretch>
            <a:fillRect/>
          </a:stretch>
        </p:blipFill>
        <p:spPr bwMode="auto">
          <a:xfrm>
            <a:off x="1871663" y="2028825"/>
            <a:ext cx="142875" cy="142875"/>
          </a:xfrm>
          <a:prstGeom prst="rect">
            <a:avLst/>
          </a:prstGeom>
          <a:noFill/>
        </p:spPr>
      </p:pic>
      <p:sp>
        <p:nvSpPr>
          <p:cNvPr id="49163" name="Text Box 11"/>
          <p:cNvSpPr txBox="1">
            <a:spLocks noChangeArrowheads="1"/>
          </p:cNvSpPr>
          <p:nvPr/>
        </p:nvSpPr>
        <p:spPr bwMode="auto">
          <a:xfrm>
            <a:off x="2065338" y="1835150"/>
            <a:ext cx="66373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All enzyme reactions fall under the general mechanism…</a:t>
            </a:r>
            <a:endParaRPr lang="en-US" sz="2400" b="1">
              <a:solidFill>
                <a:srgbClr val="993300"/>
              </a:solidFill>
              <a:latin typeface="Californian FB" pitchFamily="18" charset="0"/>
            </a:endParaRPr>
          </a:p>
        </p:txBody>
      </p:sp>
      <p:sp>
        <p:nvSpPr>
          <p:cNvPr id="49165" name="Rectangle 13"/>
          <p:cNvSpPr>
            <a:spLocks noChangeArrowheads="1"/>
          </p:cNvSpPr>
          <p:nvPr/>
        </p:nvSpPr>
        <p:spPr bwMode="auto">
          <a:xfrm>
            <a:off x="4013200" y="2260600"/>
            <a:ext cx="3467100" cy="8128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9164" name="Object 12"/>
          <p:cNvGraphicFramePr>
            <a:graphicFrameLocks noChangeAspect="1"/>
          </p:cNvGraphicFramePr>
          <p:nvPr/>
        </p:nvGraphicFramePr>
        <p:xfrm>
          <a:off x="4019550" y="2044700"/>
          <a:ext cx="3368675" cy="1285875"/>
        </p:xfrm>
        <a:graphic>
          <a:graphicData uri="http://schemas.openxmlformats.org/presentationml/2006/ole">
            <p:oleObj spid="_x0000_s49164" name="Equation" r:id="rId5" imgW="1663560" imgH="634680" progId="Equation.3">
              <p:embed/>
            </p:oleObj>
          </a:graphicData>
        </a:graphic>
      </p:graphicFrame>
      <p:pic>
        <p:nvPicPr>
          <p:cNvPr id="49166" name="Picture 14" descr="BD14791_"/>
          <p:cNvPicPr>
            <a:picLocks noChangeAspect="1" noChangeArrowheads="1"/>
          </p:cNvPicPr>
          <p:nvPr/>
        </p:nvPicPr>
        <p:blipFill>
          <a:blip r:embed="rId3" cstate="print"/>
          <a:srcRect/>
          <a:stretch>
            <a:fillRect/>
          </a:stretch>
        </p:blipFill>
        <p:spPr bwMode="auto">
          <a:xfrm>
            <a:off x="1808163" y="3260725"/>
            <a:ext cx="142875" cy="142875"/>
          </a:xfrm>
          <a:prstGeom prst="rect">
            <a:avLst/>
          </a:prstGeom>
          <a:noFill/>
        </p:spPr>
      </p:pic>
      <p:sp>
        <p:nvSpPr>
          <p:cNvPr id="49167" name="Text Box 15"/>
          <p:cNvSpPr txBox="1">
            <a:spLocks noChangeArrowheads="1"/>
          </p:cNvSpPr>
          <p:nvPr/>
        </p:nvSpPr>
        <p:spPr bwMode="auto">
          <a:xfrm>
            <a:off x="1976438" y="3130550"/>
            <a:ext cx="66373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If you assume that the E+S/ES equilibrium is established…</a:t>
            </a:r>
            <a:endParaRPr lang="en-US" sz="2400" b="1">
              <a:solidFill>
                <a:srgbClr val="993300"/>
              </a:solidFill>
              <a:latin typeface="Californian FB" pitchFamily="18" charset="0"/>
            </a:endParaRPr>
          </a:p>
        </p:txBody>
      </p:sp>
      <p:sp>
        <p:nvSpPr>
          <p:cNvPr id="49169" name="Rectangle 17"/>
          <p:cNvSpPr>
            <a:spLocks noChangeArrowheads="1"/>
          </p:cNvSpPr>
          <p:nvPr/>
        </p:nvSpPr>
        <p:spPr bwMode="auto">
          <a:xfrm>
            <a:off x="3810000" y="3581400"/>
            <a:ext cx="2133600" cy="9525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49168" name="Object 16"/>
          <p:cNvGraphicFramePr>
            <a:graphicFrameLocks noChangeAspect="1"/>
          </p:cNvGraphicFramePr>
          <p:nvPr/>
        </p:nvGraphicFramePr>
        <p:xfrm>
          <a:off x="3860800" y="3657600"/>
          <a:ext cx="2017713" cy="857250"/>
        </p:xfrm>
        <a:graphic>
          <a:graphicData uri="http://schemas.openxmlformats.org/presentationml/2006/ole">
            <p:oleObj spid="_x0000_s49168" name="Equation" r:id="rId6" imgW="1015920" imgH="431640" progId="Equation.3">
              <p:embed/>
            </p:oleObj>
          </a:graphicData>
        </a:graphic>
      </p:graphicFrame>
      <p:pic>
        <p:nvPicPr>
          <p:cNvPr id="49170" name="Picture 18"/>
          <p:cNvPicPr>
            <a:picLocks noChangeAspect="1" noChangeArrowheads="1"/>
          </p:cNvPicPr>
          <p:nvPr/>
        </p:nvPicPr>
        <p:blipFill>
          <a:blip r:embed="rId7" cstate="print"/>
          <a:srcRect/>
          <a:stretch>
            <a:fillRect/>
          </a:stretch>
        </p:blipFill>
        <p:spPr bwMode="auto">
          <a:xfrm>
            <a:off x="6297613" y="3654425"/>
            <a:ext cx="2465387" cy="692150"/>
          </a:xfrm>
          <a:prstGeom prst="rect">
            <a:avLst/>
          </a:prstGeom>
          <a:noFill/>
          <a:ln w="9525">
            <a:noFill/>
            <a:miter lim="800000"/>
            <a:headEnd/>
            <a:tailEnd/>
          </a:ln>
          <a:effectLst/>
        </p:spPr>
      </p:pic>
      <p:sp>
        <p:nvSpPr>
          <p:cNvPr id="49171" name="Text Box 19"/>
          <p:cNvSpPr txBox="1">
            <a:spLocks noChangeArrowheads="1"/>
          </p:cNvSpPr>
          <p:nvPr/>
        </p:nvSpPr>
        <p:spPr bwMode="auto">
          <a:xfrm>
            <a:off x="5964238" y="3803650"/>
            <a:ext cx="3762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pic>
        <p:nvPicPr>
          <p:cNvPr id="49172" name="Picture 20"/>
          <p:cNvPicPr>
            <a:picLocks noChangeAspect="1" noChangeArrowheads="1"/>
          </p:cNvPicPr>
          <p:nvPr/>
        </p:nvPicPr>
        <p:blipFill>
          <a:blip r:embed="rId8" cstate="print"/>
          <a:srcRect/>
          <a:stretch>
            <a:fillRect/>
          </a:stretch>
        </p:blipFill>
        <p:spPr bwMode="auto">
          <a:xfrm>
            <a:off x="6935788" y="4514850"/>
            <a:ext cx="1660525" cy="584200"/>
          </a:xfrm>
          <a:prstGeom prst="rect">
            <a:avLst/>
          </a:prstGeom>
          <a:noFill/>
          <a:ln w="9525">
            <a:noFill/>
            <a:miter lim="800000"/>
            <a:headEnd/>
            <a:tailEnd/>
          </a:ln>
          <a:effectLst/>
        </p:spPr>
      </p:pic>
      <p:sp>
        <p:nvSpPr>
          <p:cNvPr id="49173" name="Text Box 21"/>
          <p:cNvSpPr txBox="1">
            <a:spLocks noChangeArrowheads="1"/>
          </p:cNvSpPr>
          <p:nvPr/>
        </p:nvSpPr>
        <p:spPr bwMode="auto">
          <a:xfrm>
            <a:off x="5926138" y="4565650"/>
            <a:ext cx="11001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where</a:t>
            </a:r>
            <a:endParaRPr lang="en-US" sz="2400" b="1">
              <a:solidFill>
                <a:srgbClr val="993300"/>
              </a:solidFill>
              <a:latin typeface="Californian FB" pitchFamily="18" charset="0"/>
            </a:endParaRPr>
          </a:p>
        </p:txBody>
      </p:sp>
      <p:pic>
        <p:nvPicPr>
          <p:cNvPr id="49174" name="Picture 22"/>
          <p:cNvPicPr>
            <a:picLocks noChangeAspect="1" noChangeArrowheads="1"/>
          </p:cNvPicPr>
          <p:nvPr/>
        </p:nvPicPr>
        <p:blipFill>
          <a:blip r:embed="rId9" cstate="print"/>
          <a:srcRect/>
          <a:stretch>
            <a:fillRect/>
          </a:stretch>
        </p:blipFill>
        <p:spPr bwMode="auto">
          <a:xfrm>
            <a:off x="325438" y="4687888"/>
            <a:ext cx="2305050" cy="758825"/>
          </a:xfrm>
          <a:prstGeom prst="rect">
            <a:avLst/>
          </a:prstGeom>
          <a:noFill/>
          <a:ln w="9525">
            <a:noFill/>
            <a:miter lim="800000"/>
            <a:headEnd/>
            <a:tailEnd/>
          </a:ln>
          <a:effectLst/>
        </p:spPr>
      </p:pic>
      <p:sp>
        <p:nvSpPr>
          <p:cNvPr id="49175" name="AutoShape 23"/>
          <p:cNvSpPr>
            <a:spLocks noChangeArrowheads="1"/>
          </p:cNvSpPr>
          <p:nvPr/>
        </p:nvSpPr>
        <p:spPr bwMode="auto">
          <a:xfrm>
            <a:off x="2882900" y="4813300"/>
            <a:ext cx="2882900" cy="304800"/>
          </a:xfrm>
          <a:prstGeom prst="leftArrow">
            <a:avLst>
              <a:gd name="adj1" fmla="val 50000"/>
              <a:gd name="adj2" fmla="val 187634"/>
            </a:avLst>
          </a:prstGeom>
          <a:gradFill rotWithShape="1">
            <a:gsLst>
              <a:gs pos="0">
                <a:srgbClr val="FF0000"/>
              </a:gs>
              <a:gs pos="50000">
                <a:srgbClr val="FF0000">
                  <a:gamma/>
                  <a:shade val="46275"/>
                  <a:invGamma/>
                </a:srgbClr>
              </a:gs>
              <a:gs pos="100000">
                <a:srgbClr val="FF0000"/>
              </a:gs>
            </a:gsLst>
            <a:lin ang="5400000" scaled="1"/>
          </a:gradFill>
          <a:ln w="9525">
            <a:solidFill>
              <a:schemeClr val="tx1"/>
            </a:solidFill>
            <a:miter lim="800000"/>
            <a:headEnd/>
            <a:tailEnd/>
          </a:ln>
          <a:effectLst/>
        </p:spPr>
        <p:txBody>
          <a:bodyPr wrap="none" anchor="ctr"/>
          <a:lstStyle/>
          <a:p>
            <a:endParaRPr lang="en-US"/>
          </a:p>
        </p:txBody>
      </p:sp>
      <p:sp>
        <p:nvSpPr>
          <p:cNvPr id="49176" name="Text Box 24"/>
          <p:cNvSpPr txBox="1">
            <a:spLocks noChangeArrowheads="1"/>
          </p:cNvSpPr>
          <p:nvPr/>
        </p:nvSpPr>
        <p:spPr bwMode="auto">
          <a:xfrm>
            <a:off x="363538" y="4222750"/>
            <a:ext cx="2573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rearranges to:</a:t>
            </a:r>
            <a:endParaRPr lang="en-US" sz="2400" b="1">
              <a:solidFill>
                <a:srgbClr val="993300"/>
              </a:solidFill>
              <a:latin typeface="Californian FB" pitchFamily="18" charset="0"/>
            </a:endParaRPr>
          </a:p>
        </p:txBody>
      </p:sp>
      <p:pic>
        <p:nvPicPr>
          <p:cNvPr id="49177" name="Picture 25"/>
          <p:cNvPicPr>
            <a:picLocks noChangeAspect="1" noChangeArrowheads="1"/>
          </p:cNvPicPr>
          <p:nvPr/>
        </p:nvPicPr>
        <p:blipFill>
          <a:blip r:embed="rId10" cstate="print"/>
          <a:srcRect/>
          <a:stretch>
            <a:fillRect/>
          </a:stretch>
        </p:blipFill>
        <p:spPr bwMode="auto">
          <a:xfrm>
            <a:off x="366713" y="5807075"/>
            <a:ext cx="2243137" cy="577850"/>
          </a:xfrm>
          <a:prstGeom prst="rect">
            <a:avLst/>
          </a:prstGeom>
          <a:noFill/>
          <a:ln w="9525">
            <a:noFill/>
            <a:miter lim="800000"/>
            <a:headEnd/>
            <a:tailEnd/>
          </a:ln>
          <a:effectLst/>
        </p:spPr>
      </p:pic>
      <p:sp>
        <p:nvSpPr>
          <p:cNvPr id="49178" name="Text Box 26"/>
          <p:cNvSpPr txBox="1">
            <a:spLocks noChangeArrowheads="1"/>
          </p:cNvSpPr>
          <p:nvPr/>
        </p:nvSpPr>
        <p:spPr bwMode="auto">
          <a:xfrm>
            <a:off x="2776538" y="5848350"/>
            <a:ext cx="617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so</a:t>
            </a:r>
            <a:endParaRPr lang="en-US" sz="2400" b="1">
              <a:solidFill>
                <a:srgbClr val="993300"/>
              </a:solidFill>
              <a:latin typeface="Californian FB" pitchFamily="18" charset="0"/>
            </a:endParaRPr>
          </a:p>
        </p:txBody>
      </p:sp>
      <p:pic>
        <p:nvPicPr>
          <p:cNvPr id="49179" name="Picture 27"/>
          <p:cNvPicPr>
            <a:picLocks noChangeAspect="1" noChangeArrowheads="1"/>
          </p:cNvPicPr>
          <p:nvPr/>
        </p:nvPicPr>
        <p:blipFill>
          <a:blip r:embed="rId11" cstate="print"/>
          <a:srcRect/>
          <a:stretch>
            <a:fillRect/>
          </a:stretch>
        </p:blipFill>
        <p:spPr bwMode="auto">
          <a:xfrm>
            <a:off x="3352800" y="5656263"/>
            <a:ext cx="5229225" cy="7143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16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6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7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7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1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1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1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17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7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p:bldP spid="49165" grpId="0" animBg="1"/>
      <p:bldP spid="49167" grpId="0"/>
      <p:bldP spid="49169" grpId="0" animBg="1"/>
      <p:bldP spid="49171" grpId="0"/>
      <p:bldP spid="49173" grpId="0"/>
      <p:bldP spid="49175" grpId="0" animBg="1"/>
      <p:bldP spid="49176" grpId="0"/>
      <p:bldP spid="491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577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Michaelis-Menten Kinetics</a:t>
            </a:r>
          </a:p>
        </p:txBody>
      </p:sp>
      <p:sp>
        <p:nvSpPr>
          <p:cNvPr id="7578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5781"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75782"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So what happens if you monitor d[P]/dt at different [S]…</a:t>
            </a:r>
            <a:endParaRPr lang="en-US" sz="2400" b="1">
              <a:solidFill>
                <a:srgbClr val="993300"/>
              </a:solidFill>
              <a:latin typeface="Californian FB" pitchFamily="18" charset="0"/>
            </a:endParaRPr>
          </a:p>
        </p:txBody>
      </p:sp>
      <p:pic>
        <p:nvPicPr>
          <p:cNvPr id="75784" name="Picture 8" descr="V0 observations"/>
          <p:cNvPicPr>
            <a:picLocks noChangeAspect="1" noChangeArrowheads="1"/>
          </p:cNvPicPr>
          <p:nvPr/>
        </p:nvPicPr>
        <p:blipFill>
          <a:blip r:embed="rId3" cstate="print"/>
          <a:srcRect/>
          <a:stretch>
            <a:fillRect/>
          </a:stretch>
        </p:blipFill>
        <p:spPr bwMode="auto">
          <a:xfrm>
            <a:off x="236538" y="2039938"/>
            <a:ext cx="3994150" cy="3171825"/>
          </a:xfrm>
          <a:prstGeom prst="rect">
            <a:avLst/>
          </a:prstGeom>
          <a:noFill/>
        </p:spPr>
      </p:pic>
      <p:pic>
        <p:nvPicPr>
          <p:cNvPr id="75789" name="Picture 13" descr="michealis menten plot"/>
          <p:cNvPicPr>
            <a:picLocks noChangeAspect="1" noChangeArrowheads="1"/>
          </p:cNvPicPr>
          <p:nvPr/>
        </p:nvPicPr>
        <p:blipFill>
          <a:blip r:embed="rId4" cstate="print"/>
          <a:srcRect/>
          <a:stretch>
            <a:fillRect/>
          </a:stretch>
        </p:blipFill>
        <p:spPr bwMode="auto">
          <a:xfrm>
            <a:off x="4251325" y="2149475"/>
            <a:ext cx="4506913" cy="3079750"/>
          </a:xfrm>
          <a:prstGeom prst="rect">
            <a:avLst/>
          </a:prstGeom>
          <a:noFill/>
        </p:spPr>
      </p:pic>
      <p:sp>
        <p:nvSpPr>
          <p:cNvPr id="75790" name="Line 14"/>
          <p:cNvSpPr>
            <a:spLocks noChangeShapeType="1"/>
          </p:cNvSpPr>
          <p:nvPr/>
        </p:nvSpPr>
        <p:spPr bwMode="auto">
          <a:xfrm flipH="1">
            <a:off x="5473700" y="1905000"/>
            <a:ext cx="0" cy="2794000"/>
          </a:xfrm>
          <a:prstGeom prst="line">
            <a:avLst/>
          </a:prstGeom>
          <a:noFill/>
          <a:ln w="15875">
            <a:solidFill>
              <a:schemeClr val="tx1"/>
            </a:solidFill>
            <a:prstDash val="sysDot"/>
            <a:round/>
            <a:headEnd/>
            <a:tailEnd/>
          </a:ln>
          <a:effectLst/>
        </p:spPr>
        <p:txBody>
          <a:bodyPr/>
          <a:lstStyle/>
          <a:p>
            <a:endParaRPr lang="en-US"/>
          </a:p>
        </p:txBody>
      </p:sp>
      <p:sp>
        <p:nvSpPr>
          <p:cNvPr id="75791" name="Line 15"/>
          <p:cNvSpPr>
            <a:spLocks noChangeShapeType="1"/>
          </p:cNvSpPr>
          <p:nvPr/>
        </p:nvSpPr>
        <p:spPr bwMode="auto">
          <a:xfrm flipV="1">
            <a:off x="5041900" y="2679700"/>
            <a:ext cx="3644900" cy="25400"/>
          </a:xfrm>
          <a:prstGeom prst="line">
            <a:avLst/>
          </a:prstGeom>
          <a:noFill/>
          <a:ln w="15875">
            <a:solidFill>
              <a:schemeClr val="tx1"/>
            </a:solidFill>
            <a:prstDash val="sysDot"/>
            <a:round/>
            <a:headEnd/>
            <a:tailEnd/>
          </a:ln>
          <a:effectLst/>
        </p:spPr>
        <p:txBody>
          <a:bodyPr/>
          <a:lstStyle/>
          <a:p>
            <a:endParaRPr lang="en-US"/>
          </a:p>
        </p:txBody>
      </p:sp>
      <p:sp>
        <p:nvSpPr>
          <p:cNvPr id="75792" name="Text Box 16"/>
          <p:cNvSpPr txBox="1">
            <a:spLocks noChangeArrowheads="1"/>
          </p:cNvSpPr>
          <p:nvPr/>
        </p:nvSpPr>
        <p:spPr bwMode="auto">
          <a:xfrm>
            <a:off x="4960938" y="1619250"/>
            <a:ext cx="6429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K</a:t>
            </a:r>
            <a:r>
              <a:rPr lang="en-US" sz="2400" b="1" baseline="-25000">
                <a:solidFill>
                  <a:srgbClr val="000066"/>
                </a:solidFill>
                <a:latin typeface="Californian FB" pitchFamily="18" charset="0"/>
              </a:rPr>
              <a:t>m</a:t>
            </a:r>
            <a:endParaRPr lang="en-US" sz="2400" b="1">
              <a:solidFill>
                <a:srgbClr val="993300"/>
              </a:solidFill>
              <a:latin typeface="Californian FB" pitchFamily="18" charset="0"/>
            </a:endParaRPr>
          </a:p>
        </p:txBody>
      </p:sp>
      <p:sp>
        <p:nvSpPr>
          <p:cNvPr id="75793" name="Line 17"/>
          <p:cNvSpPr>
            <a:spLocks noChangeShapeType="1"/>
          </p:cNvSpPr>
          <p:nvPr/>
        </p:nvSpPr>
        <p:spPr bwMode="auto">
          <a:xfrm flipH="1">
            <a:off x="7734300" y="1943100"/>
            <a:ext cx="215900" cy="622300"/>
          </a:xfrm>
          <a:prstGeom prst="line">
            <a:avLst/>
          </a:prstGeom>
          <a:noFill/>
          <a:ln w="19050">
            <a:solidFill>
              <a:schemeClr val="tx1"/>
            </a:solidFill>
            <a:round/>
            <a:headEnd/>
            <a:tailEnd type="triangle" w="med" len="med"/>
          </a:ln>
          <a:effectLst/>
        </p:spPr>
        <p:txBody>
          <a:bodyPr/>
          <a:lstStyle/>
          <a:p>
            <a:endParaRPr lang="en-US"/>
          </a:p>
        </p:txBody>
      </p:sp>
      <p:sp>
        <p:nvSpPr>
          <p:cNvPr id="75794" name="Text Box 18"/>
          <p:cNvSpPr txBox="1">
            <a:spLocks noChangeArrowheads="1"/>
          </p:cNvSpPr>
          <p:nvPr/>
        </p:nvSpPr>
        <p:spPr bwMode="auto">
          <a:xfrm>
            <a:off x="7907338" y="1606550"/>
            <a:ext cx="8334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V</a:t>
            </a:r>
            <a:r>
              <a:rPr lang="en-US" sz="2400" b="1" baseline="-25000">
                <a:solidFill>
                  <a:srgbClr val="000066"/>
                </a:solidFill>
                <a:latin typeface="Californian FB" pitchFamily="18" charset="0"/>
              </a:rPr>
              <a:t>max</a:t>
            </a:r>
            <a:endParaRPr lang="en-US" sz="2400" b="1">
              <a:solidFill>
                <a:srgbClr val="993300"/>
              </a:solidFill>
              <a:latin typeface="Californian FB" pitchFamily="18" charset="0"/>
            </a:endParaRPr>
          </a:p>
        </p:txBody>
      </p:sp>
      <p:pic>
        <p:nvPicPr>
          <p:cNvPr id="75796" name="Picture 20" descr="BD14791_"/>
          <p:cNvPicPr>
            <a:picLocks noChangeAspect="1" noChangeArrowheads="1"/>
          </p:cNvPicPr>
          <p:nvPr/>
        </p:nvPicPr>
        <p:blipFill>
          <a:blip r:embed="rId2" cstate="print"/>
          <a:srcRect/>
          <a:stretch>
            <a:fillRect/>
          </a:stretch>
        </p:blipFill>
        <p:spPr bwMode="auto">
          <a:xfrm>
            <a:off x="258763" y="5445125"/>
            <a:ext cx="150812" cy="142875"/>
          </a:xfrm>
          <a:prstGeom prst="rect">
            <a:avLst/>
          </a:prstGeom>
          <a:noFill/>
        </p:spPr>
      </p:pic>
      <p:sp>
        <p:nvSpPr>
          <p:cNvPr id="75797" name="Text Box 21"/>
          <p:cNvSpPr txBox="1">
            <a:spLocks noChangeArrowheads="1"/>
          </p:cNvSpPr>
          <p:nvPr/>
        </p:nvSpPr>
        <p:spPr bwMode="auto">
          <a:xfrm>
            <a:off x="477838" y="5302250"/>
            <a:ext cx="819308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K</a:t>
            </a:r>
            <a:r>
              <a:rPr lang="en-US" sz="2400" b="1" baseline="-25000">
                <a:solidFill>
                  <a:srgbClr val="000066"/>
                </a:solidFill>
                <a:latin typeface="Californian FB" pitchFamily="18" charset="0"/>
              </a:rPr>
              <a:t>m</a:t>
            </a:r>
            <a:r>
              <a:rPr lang="en-US" sz="2400" b="1">
                <a:solidFill>
                  <a:srgbClr val="000066"/>
                </a:solidFill>
                <a:latin typeface="Californian FB" pitchFamily="18" charset="0"/>
              </a:rPr>
              <a:t> = the [S] at V</a:t>
            </a:r>
            <a:r>
              <a:rPr lang="en-US" sz="2400" b="1" baseline="-25000">
                <a:solidFill>
                  <a:srgbClr val="000066"/>
                </a:solidFill>
                <a:latin typeface="Californian FB" pitchFamily="18" charset="0"/>
              </a:rPr>
              <a:t>max</a:t>
            </a:r>
            <a:r>
              <a:rPr lang="en-US" sz="2400" b="1">
                <a:solidFill>
                  <a:srgbClr val="000066"/>
                </a:solidFill>
                <a:latin typeface="Californian FB" pitchFamily="18" charset="0"/>
              </a:rPr>
              <a:t>/2. It also =[E]+[S]/∑[ES].</a:t>
            </a:r>
            <a:endParaRPr lang="en-US" sz="2400" b="1">
              <a:solidFill>
                <a:srgbClr val="993300"/>
              </a:solidFill>
              <a:latin typeface="Californian FB" pitchFamily="18" charset="0"/>
            </a:endParaRPr>
          </a:p>
        </p:txBody>
      </p:sp>
      <p:pic>
        <p:nvPicPr>
          <p:cNvPr id="75798" name="Picture 22" descr="BD14791_"/>
          <p:cNvPicPr>
            <a:picLocks noChangeAspect="1" noChangeArrowheads="1"/>
          </p:cNvPicPr>
          <p:nvPr/>
        </p:nvPicPr>
        <p:blipFill>
          <a:blip r:embed="rId2" cstate="print"/>
          <a:srcRect/>
          <a:stretch>
            <a:fillRect/>
          </a:stretch>
        </p:blipFill>
        <p:spPr bwMode="auto">
          <a:xfrm>
            <a:off x="258763" y="5927725"/>
            <a:ext cx="150812" cy="142875"/>
          </a:xfrm>
          <a:prstGeom prst="rect">
            <a:avLst/>
          </a:prstGeom>
          <a:noFill/>
        </p:spPr>
      </p:pic>
      <p:sp>
        <p:nvSpPr>
          <p:cNvPr id="75799" name="Text Box 23"/>
          <p:cNvSpPr txBox="1">
            <a:spLocks noChangeArrowheads="1"/>
          </p:cNvSpPr>
          <p:nvPr/>
        </p:nvSpPr>
        <p:spPr bwMode="auto">
          <a:xfrm>
            <a:off x="452438" y="5759450"/>
            <a:ext cx="82883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k</a:t>
            </a:r>
            <a:r>
              <a:rPr lang="en-US" sz="2400" b="1" baseline="-25000">
                <a:solidFill>
                  <a:srgbClr val="000066"/>
                </a:solidFill>
                <a:latin typeface="Californian FB" pitchFamily="18" charset="0"/>
              </a:rPr>
              <a:t>2</a:t>
            </a:r>
            <a:r>
              <a:rPr lang="en-US" sz="2400" b="1">
                <a:solidFill>
                  <a:srgbClr val="000066"/>
                </a:solidFill>
                <a:latin typeface="Californian FB" pitchFamily="18" charset="0"/>
              </a:rPr>
              <a:t> = number of turnovers/sec. It cannot be greater than any forward microscopic rate.</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579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579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7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9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57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0" grpId="0" animBg="1"/>
      <p:bldP spid="75792" grpId="0"/>
      <p:bldP spid="75793" grpId="0" animBg="1"/>
      <p:bldP spid="75794" grpId="0"/>
      <p:bldP spid="75797" grpId="0"/>
      <p:bldP spid="7579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7827"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Michaelis-Menten and Inhibition</a:t>
            </a:r>
          </a:p>
        </p:txBody>
      </p:sp>
      <p:sp>
        <p:nvSpPr>
          <p:cNvPr id="77828"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7829"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77830" name="Text Box 6"/>
          <p:cNvSpPr txBox="1">
            <a:spLocks noChangeArrowheads="1"/>
          </p:cNvSpPr>
          <p:nvPr/>
        </p:nvSpPr>
        <p:spPr bwMode="auto">
          <a:xfrm>
            <a:off x="363538" y="1225550"/>
            <a:ext cx="84915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All biochem undergrads are taught how to distinguish the different types of enzyme inhibition by how they affect Michaleis-Menten plots…</a:t>
            </a:r>
            <a:endParaRPr lang="en-US" sz="2400" b="1">
              <a:solidFill>
                <a:srgbClr val="993300"/>
              </a:solidFill>
              <a:latin typeface="Californian FB" pitchFamily="18" charset="0"/>
            </a:endParaRPr>
          </a:p>
        </p:txBody>
      </p:sp>
      <p:sp>
        <p:nvSpPr>
          <p:cNvPr id="77832" name="Rectangle 8"/>
          <p:cNvSpPr>
            <a:spLocks noChangeArrowheads="1"/>
          </p:cNvSpPr>
          <p:nvPr/>
        </p:nvSpPr>
        <p:spPr bwMode="auto">
          <a:xfrm>
            <a:off x="508000" y="3009900"/>
            <a:ext cx="8064500" cy="1727200"/>
          </a:xfrm>
          <a:prstGeom prst="rect">
            <a:avLst/>
          </a:prstGeom>
          <a:solidFill>
            <a:schemeClr val="bg1"/>
          </a:solidFill>
          <a:ln w="9525">
            <a:noFill/>
            <a:miter lim="800000"/>
            <a:headEnd/>
            <a:tailEnd/>
          </a:ln>
          <a:effectLst/>
        </p:spPr>
        <p:txBody>
          <a:bodyPr wrap="none" anchor="ctr"/>
          <a:lstStyle/>
          <a:p>
            <a:endParaRPr lang="en-US"/>
          </a:p>
        </p:txBody>
      </p:sp>
      <p:sp>
        <p:nvSpPr>
          <p:cNvPr id="77833" name="Oval 9"/>
          <p:cNvSpPr>
            <a:spLocks noChangeArrowheads="1"/>
          </p:cNvSpPr>
          <p:nvPr/>
        </p:nvSpPr>
        <p:spPr bwMode="auto">
          <a:xfrm>
            <a:off x="1854200" y="3314700"/>
            <a:ext cx="1219200" cy="11811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77834" name="Oval 10"/>
          <p:cNvSpPr>
            <a:spLocks noChangeArrowheads="1"/>
          </p:cNvSpPr>
          <p:nvPr/>
        </p:nvSpPr>
        <p:spPr bwMode="auto">
          <a:xfrm>
            <a:off x="1689100" y="3886200"/>
            <a:ext cx="520700" cy="304800"/>
          </a:xfrm>
          <a:prstGeom prst="ellipse">
            <a:avLst/>
          </a:prstGeom>
          <a:solidFill>
            <a:schemeClr val="bg1"/>
          </a:solidFill>
          <a:ln w="9525">
            <a:noFill/>
            <a:round/>
            <a:headEnd/>
            <a:tailEnd/>
          </a:ln>
          <a:effectLst/>
        </p:spPr>
        <p:txBody>
          <a:bodyPr wrap="none" anchor="ctr"/>
          <a:lstStyle/>
          <a:p>
            <a:endParaRPr lang="en-US"/>
          </a:p>
        </p:txBody>
      </p:sp>
      <p:sp>
        <p:nvSpPr>
          <p:cNvPr id="77835" name="AutoShape 11"/>
          <p:cNvSpPr>
            <a:spLocks noChangeArrowheads="1"/>
          </p:cNvSpPr>
          <p:nvPr/>
        </p:nvSpPr>
        <p:spPr bwMode="auto">
          <a:xfrm>
            <a:off x="901700" y="4178300"/>
            <a:ext cx="736600" cy="304800"/>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en-US"/>
          </a:p>
        </p:txBody>
      </p:sp>
      <p:sp>
        <p:nvSpPr>
          <p:cNvPr id="77836" name="Oval 12"/>
          <p:cNvSpPr>
            <a:spLocks noChangeArrowheads="1"/>
          </p:cNvSpPr>
          <p:nvPr/>
        </p:nvSpPr>
        <p:spPr bwMode="auto">
          <a:xfrm>
            <a:off x="5778500" y="3263900"/>
            <a:ext cx="1219200" cy="1181100"/>
          </a:xfrm>
          <a:prstGeom prst="ellipse">
            <a:avLst/>
          </a:prstGeom>
          <a:solidFill>
            <a:srgbClr val="FF0000"/>
          </a:solidFill>
          <a:ln w="9525">
            <a:solidFill>
              <a:schemeClr val="tx1"/>
            </a:solidFill>
            <a:round/>
            <a:headEnd/>
            <a:tailEnd/>
          </a:ln>
          <a:effectLst/>
        </p:spPr>
        <p:txBody>
          <a:bodyPr wrap="none" anchor="ctr"/>
          <a:lstStyle/>
          <a:p>
            <a:endParaRPr lang="en-US"/>
          </a:p>
        </p:txBody>
      </p:sp>
      <p:sp>
        <p:nvSpPr>
          <p:cNvPr id="77837" name="Oval 13"/>
          <p:cNvSpPr>
            <a:spLocks noChangeArrowheads="1"/>
          </p:cNvSpPr>
          <p:nvPr/>
        </p:nvSpPr>
        <p:spPr bwMode="auto">
          <a:xfrm>
            <a:off x="5638800" y="3835400"/>
            <a:ext cx="520700" cy="304800"/>
          </a:xfrm>
          <a:prstGeom prst="ellipse">
            <a:avLst/>
          </a:prstGeom>
          <a:solidFill>
            <a:schemeClr val="bg1"/>
          </a:solidFill>
          <a:ln w="9525">
            <a:noFill/>
            <a:round/>
            <a:headEnd/>
            <a:tailEnd/>
          </a:ln>
          <a:effectLst/>
        </p:spPr>
        <p:txBody>
          <a:bodyPr wrap="none" anchor="ctr"/>
          <a:lstStyle/>
          <a:p>
            <a:endParaRPr lang="en-US"/>
          </a:p>
        </p:txBody>
      </p:sp>
      <p:sp>
        <p:nvSpPr>
          <p:cNvPr id="77838" name="Oval 14"/>
          <p:cNvSpPr>
            <a:spLocks noChangeArrowheads="1"/>
          </p:cNvSpPr>
          <p:nvPr/>
        </p:nvSpPr>
        <p:spPr bwMode="auto">
          <a:xfrm rot="-1049745">
            <a:off x="6642100" y="3276600"/>
            <a:ext cx="520700" cy="304800"/>
          </a:xfrm>
          <a:prstGeom prst="ellipse">
            <a:avLst/>
          </a:prstGeom>
          <a:solidFill>
            <a:schemeClr val="bg1"/>
          </a:solidFill>
          <a:ln w="9525">
            <a:noFill/>
            <a:round/>
            <a:headEnd/>
            <a:tailEnd/>
          </a:ln>
          <a:effectLst/>
        </p:spPr>
        <p:txBody>
          <a:bodyPr wrap="none" anchor="ctr"/>
          <a:lstStyle/>
          <a:p>
            <a:endParaRPr lang="en-US"/>
          </a:p>
        </p:txBody>
      </p:sp>
      <p:sp>
        <p:nvSpPr>
          <p:cNvPr id="77839" name="AutoShape 15"/>
          <p:cNvSpPr>
            <a:spLocks noChangeArrowheads="1"/>
          </p:cNvSpPr>
          <p:nvPr/>
        </p:nvSpPr>
        <p:spPr bwMode="auto">
          <a:xfrm>
            <a:off x="7747000" y="3454400"/>
            <a:ext cx="596900" cy="381000"/>
          </a:xfrm>
          <a:prstGeom prst="sun">
            <a:avLst>
              <a:gd name="adj" fmla="val 25000"/>
            </a:avLst>
          </a:prstGeom>
          <a:solidFill>
            <a:srgbClr val="FFFF00"/>
          </a:solidFill>
          <a:ln w="9525">
            <a:solidFill>
              <a:schemeClr val="tx1"/>
            </a:solidFill>
            <a:miter lim="800000"/>
            <a:headEnd/>
            <a:tailEnd/>
          </a:ln>
          <a:effectLst/>
        </p:spPr>
        <p:txBody>
          <a:bodyPr wrap="none" anchor="ctr"/>
          <a:lstStyle/>
          <a:p>
            <a:endParaRPr lang="en-US"/>
          </a:p>
        </p:txBody>
      </p:sp>
      <p:sp>
        <p:nvSpPr>
          <p:cNvPr id="77840" name="Oval 16"/>
          <p:cNvSpPr>
            <a:spLocks noChangeArrowheads="1"/>
          </p:cNvSpPr>
          <p:nvPr/>
        </p:nvSpPr>
        <p:spPr bwMode="auto">
          <a:xfrm>
            <a:off x="5473700" y="3860800"/>
            <a:ext cx="520700" cy="304800"/>
          </a:xfrm>
          <a:prstGeom prst="ellipse">
            <a:avLst/>
          </a:prstGeom>
          <a:solidFill>
            <a:schemeClr val="bg1"/>
          </a:solidFill>
          <a:ln w="9525">
            <a:noFill/>
            <a:round/>
            <a:headEnd/>
            <a:tailEnd/>
          </a:ln>
          <a:effectLst/>
        </p:spPr>
        <p:txBody>
          <a:bodyPr wrap="none" anchor="ctr"/>
          <a:lstStyle/>
          <a:p>
            <a:endParaRPr lang="en-US"/>
          </a:p>
        </p:txBody>
      </p:sp>
      <p:sp>
        <p:nvSpPr>
          <p:cNvPr id="77841" name="Text Box 17"/>
          <p:cNvSpPr txBox="1">
            <a:spLocks noChangeArrowheads="1"/>
          </p:cNvSpPr>
          <p:nvPr/>
        </p:nvSpPr>
        <p:spPr bwMode="auto">
          <a:xfrm>
            <a:off x="1582738" y="2597150"/>
            <a:ext cx="19510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Competitive</a:t>
            </a:r>
            <a:endParaRPr lang="en-US" sz="2400" b="1">
              <a:solidFill>
                <a:srgbClr val="993300"/>
              </a:solidFill>
              <a:latin typeface="Californian FB" pitchFamily="18" charset="0"/>
            </a:endParaRPr>
          </a:p>
        </p:txBody>
      </p:sp>
      <p:sp>
        <p:nvSpPr>
          <p:cNvPr id="77842" name="Text Box 18"/>
          <p:cNvSpPr txBox="1">
            <a:spLocks noChangeArrowheads="1"/>
          </p:cNvSpPr>
          <p:nvPr/>
        </p:nvSpPr>
        <p:spPr bwMode="auto">
          <a:xfrm>
            <a:off x="5646738" y="2584450"/>
            <a:ext cx="15446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Allosteric</a:t>
            </a:r>
            <a:endParaRPr lang="en-US" sz="2400" b="1">
              <a:solidFill>
                <a:srgbClr val="993300"/>
              </a:solidFill>
              <a:latin typeface="Californian FB" pitchFamily="18" charset="0"/>
            </a:endParaRPr>
          </a:p>
        </p:txBody>
      </p:sp>
      <p:sp>
        <p:nvSpPr>
          <p:cNvPr id="77843" name="Text Box 19"/>
          <p:cNvSpPr txBox="1">
            <a:spLocks noChangeArrowheads="1"/>
          </p:cNvSpPr>
          <p:nvPr/>
        </p:nvSpPr>
        <p:spPr bwMode="auto">
          <a:xfrm>
            <a:off x="719138" y="4781550"/>
            <a:ext cx="3563937" cy="1187450"/>
          </a:xfrm>
          <a:prstGeom prst="rect">
            <a:avLst/>
          </a:prstGeom>
          <a:noFill/>
          <a:ln w="9525">
            <a:noFill/>
            <a:miter lim="800000"/>
            <a:headEnd/>
            <a:tailEnd/>
          </a:ln>
          <a:effectLst/>
        </p:spPr>
        <p:txBody>
          <a:bodyPr>
            <a:spAutoFit/>
          </a:bodyPr>
          <a:lstStyle/>
          <a:p>
            <a:pPr algn="ctr"/>
            <a:r>
              <a:rPr lang="en-US" sz="2400" b="1">
                <a:solidFill>
                  <a:srgbClr val="000066"/>
                </a:solidFill>
                <a:latin typeface="Californian FB" pitchFamily="18" charset="0"/>
              </a:rPr>
              <a:t>A percentage of the enzyme is unavailable: Affects K</a:t>
            </a:r>
            <a:r>
              <a:rPr lang="en-US" sz="2400" b="1" baseline="-25000">
                <a:solidFill>
                  <a:srgbClr val="000066"/>
                </a:solidFill>
                <a:latin typeface="Californian FB" pitchFamily="18" charset="0"/>
              </a:rPr>
              <a:t>m</a:t>
            </a:r>
            <a:r>
              <a:rPr lang="en-US" sz="2400" b="1">
                <a:solidFill>
                  <a:srgbClr val="000066"/>
                </a:solidFill>
                <a:latin typeface="Californian FB" pitchFamily="18" charset="0"/>
              </a:rPr>
              <a:t> and </a:t>
            </a:r>
            <a:r>
              <a:rPr lang="en-US" sz="2400" b="1">
                <a:solidFill>
                  <a:srgbClr val="993300"/>
                </a:solidFill>
                <a:latin typeface="Californian FB" pitchFamily="18" charset="0"/>
              </a:rPr>
              <a:t>not</a:t>
            </a:r>
            <a:r>
              <a:rPr lang="en-US" sz="2400" b="1">
                <a:solidFill>
                  <a:srgbClr val="000066"/>
                </a:solidFill>
                <a:latin typeface="Californian FB" pitchFamily="18" charset="0"/>
              </a:rPr>
              <a:t> V</a:t>
            </a:r>
            <a:r>
              <a:rPr lang="en-US" sz="2400" b="1" baseline="-25000">
                <a:solidFill>
                  <a:srgbClr val="000066"/>
                </a:solidFill>
                <a:latin typeface="Californian FB" pitchFamily="18" charset="0"/>
              </a:rPr>
              <a:t>max</a:t>
            </a:r>
            <a:endParaRPr lang="en-US" sz="2400" b="1">
              <a:solidFill>
                <a:srgbClr val="993300"/>
              </a:solidFill>
              <a:latin typeface="Californian FB" pitchFamily="18" charset="0"/>
            </a:endParaRPr>
          </a:p>
        </p:txBody>
      </p:sp>
      <p:sp>
        <p:nvSpPr>
          <p:cNvPr id="77844" name="Text Box 20"/>
          <p:cNvSpPr txBox="1">
            <a:spLocks noChangeArrowheads="1"/>
          </p:cNvSpPr>
          <p:nvPr/>
        </p:nvSpPr>
        <p:spPr bwMode="auto">
          <a:xfrm>
            <a:off x="4402138" y="4794250"/>
            <a:ext cx="4046537" cy="1552575"/>
          </a:xfrm>
          <a:prstGeom prst="rect">
            <a:avLst/>
          </a:prstGeom>
          <a:noFill/>
          <a:ln w="9525">
            <a:noFill/>
            <a:miter lim="800000"/>
            <a:headEnd/>
            <a:tailEnd/>
          </a:ln>
          <a:effectLst/>
        </p:spPr>
        <p:txBody>
          <a:bodyPr>
            <a:spAutoFit/>
          </a:bodyPr>
          <a:lstStyle/>
          <a:p>
            <a:pPr algn="ctr"/>
            <a:r>
              <a:rPr lang="en-US" sz="2400" b="1">
                <a:solidFill>
                  <a:srgbClr val="000066"/>
                </a:solidFill>
                <a:latin typeface="Californian FB" pitchFamily="18" charset="0"/>
              </a:rPr>
              <a:t>There is a conformational change at the active site that affects enzymatic efficiency: V</a:t>
            </a:r>
            <a:r>
              <a:rPr lang="en-US" sz="2400" b="1" baseline="-25000">
                <a:solidFill>
                  <a:srgbClr val="000066"/>
                </a:solidFill>
                <a:latin typeface="Californian FB" pitchFamily="18" charset="0"/>
              </a:rPr>
              <a:t>max</a:t>
            </a:r>
            <a:r>
              <a:rPr lang="en-US" sz="2400" b="1">
                <a:solidFill>
                  <a:srgbClr val="000066"/>
                </a:solidFill>
                <a:latin typeface="Californian FB" pitchFamily="18" charset="0"/>
              </a:rPr>
              <a:t> is affected and </a:t>
            </a:r>
            <a:r>
              <a:rPr lang="en-US" sz="2400" b="1">
                <a:solidFill>
                  <a:srgbClr val="993300"/>
                </a:solidFill>
                <a:latin typeface="Californian FB" pitchFamily="18" charset="0"/>
              </a:rPr>
              <a:t>not</a:t>
            </a:r>
            <a:r>
              <a:rPr lang="en-US" sz="2400" b="1">
                <a:solidFill>
                  <a:srgbClr val="000066"/>
                </a:solidFill>
                <a:latin typeface="Californian FB" pitchFamily="18" charset="0"/>
              </a:rPr>
              <a:t> K</a:t>
            </a:r>
            <a:r>
              <a:rPr lang="en-US" sz="2400" b="1" baseline="-25000">
                <a:solidFill>
                  <a:srgbClr val="000066"/>
                </a:solidFill>
                <a:latin typeface="Californian FB" pitchFamily="18" charset="0"/>
              </a:rPr>
              <a:t>m</a:t>
            </a:r>
            <a:endParaRPr lang="en-US" sz="2400" b="1" baseline="-25000">
              <a:solidFill>
                <a:srgbClr val="993300"/>
              </a:solidFill>
              <a:latin typeface="Californian FB" pitchFamily="18" charset="0"/>
            </a:endParaRPr>
          </a:p>
        </p:txBody>
      </p:sp>
      <p:graphicFrame>
        <p:nvGraphicFramePr>
          <p:cNvPr id="77845" name="Object 21"/>
          <p:cNvGraphicFramePr>
            <a:graphicFrameLocks noChangeAspect="1"/>
          </p:cNvGraphicFramePr>
          <p:nvPr/>
        </p:nvGraphicFramePr>
        <p:xfrm>
          <a:off x="7078663" y="2106613"/>
          <a:ext cx="1666875" cy="485775"/>
        </p:xfrm>
        <a:graphic>
          <a:graphicData uri="http://schemas.openxmlformats.org/presentationml/2006/ole">
            <p:oleObj spid="_x0000_s77845" name="Package" r:id="rId4" imgW="1666800" imgH="4856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8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grpId="1" nodeType="clickEffect">
                                  <p:stCondLst>
                                    <p:cond delay="0"/>
                                  </p:stCondLst>
                                  <p:childTnLst>
                                    <p:animMotion origin="layout" path="M 1.11111E-6 -7.40741E-7 L 0.07639 -0.04259 " pathEditMode="relative" rAng="0" ptsTypes="AA">
                                      <p:cBhvr>
                                        <p:cTn id="22" dur="2000" fill="hold"/>
                                        <p:tgtEl>
                                          <p:spTgt spid="77835"/>
                                        </p:tgtEl>
                                        <p:attrNameLst>
                                          <p:attrName>ppt_x</p:attrName>
                                          <p:attrName>ppt_y</p:attrName>
                                        </p:attrNameLst>
                                      </p:cBhvr>
                                      <p:rCtr x="38" y="-21"/>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783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78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78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78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78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8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78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4.44444E-6 1.85185E-6 C 0.00086 -0.00023 0.00173 -0.00046 -0.00556 -0.01111 C -0.01285 -0.02176 -0.02379 -0.06181 -0.04445 -0.06482 C -0.06511 -0.06783 -0.09723 -0.04884 -0.12917 -0.02963 " pathEditMode="relative" ptsTypes="aaaA">
                                      <p:cBhvr>
                                        <p:cTn id="42" dur="2000" fill="hold"/>
                                        <p:tgtEl>
                                          <p:spTgt spid="77839"/>
                                        </p:tgtEl>
                                        <p:attrNameLst>
                                          <p:attrName>ppt_x</p:attrName>
                                          <p:attrName>ppt_y</p:attrName>
                                        </p:attrNameLst>
                                      </p:cBhvr>
                                    </p:animMotion>
                                  </p:childTnLst>
                                </p:cTn>
                              </p:par>
                            </p:childTnLst>
                          </p:cTn>
                        </p:par>
                        <p:par>
                          <p:cTn id="43" fill="hold">
                            <p:stCondLst>
                              <p:cond delay="2000"/>
                            </p:stCondLst>
                            <p:childTnLst>
                              <p:par>
                                <p:cTn id="44" presetID="10" presetClass="exit" presetSubtype="0" fill="hold" grpId="1" nodeType="afterEffect">
                                  <p:stCondLst>
                                    <p:cond delay="0"/>
                                  </p:stCondLst>
                                  <p:childTnLst>
                                    <p:animEffect transition="out" filter="fade">
                                      <p:cBhvr>
                                        <p:cTn id="45" dur="2000"/>
                                        <p:tgtEl>
                                          <p:spTgt spid="77837"/>
                                        </p:tgtEl>
                                      </p:cBhvr>
                                    </p:animEffect>
                                    <p:set>
                                      <p:cBhvr>
                                        <p:cTn id="46" dur="1" fill="hold">
                                          <p:stCondLst>
                                            <p:cond delay="1999"/>
                                          </p:stCondLst>
                                        </p:cTn>
                                        <p:tgtEl>
                                          <p:spTgt spid="778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P spid="77833" grpId="0" animBg="1"/>
      <p:bldP spid="77834" grpId="0" animBg="1"/>
      <p:bldP spid="77835" grpId="0" animBg="1"/>
      <p:bldP spid="77835" grpId="1" animBg="1"/>
      <p:bldP spid="77836" grpId="0" animBg="1"/>
      <p:bldP spid="77837" grpId="0" animBg="1"/>
      <p:bldP spid="77837" grpId="1" animBg="1"/>
      <p:bldP spid="77838" grpId="0" animBg="1"/>
      <p:bldP spid="77839" grpId="0" animBg="1"/>
      <p:bldP spid="77839" grpId="1" animBg="1"/>
      <p:bldP spid="77840" grpId="0" animBg="1"/>
      <p:bldP spid="77841" grpId="0"/>
      <p:bldP spid="77842" grpId="0"/>
      <p:bldP spid="77843" grpId="0"/>
      <p:bldP spid="7784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017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Pre-steady state Kinetics</a:t>
            </a:r>
          </a:p>
        </p:txBody>
      </p:sp>
      <p:sp>
        <p:nvSpPr>
          <p:cNvPr id="5018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0181"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50182" name="Text Box 6"/>
          <p:cNvSpPr txBox="1">
            <a:spLocks noChangeArrowheads="1"/>
          </p:cNvSpPr>
          <p:nvPr/>
        </p:nvSpPr>
        <p:spPr bwMode="auto">
          <a:xfrm>
            <a:off x="363538" y="1225550"/>
            <a:ext cx="84661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the Michaelis-Menten model, k</a:t>
            </a:r>
            <a:r>
              <a:rPr lang="en-US" sz="2400" b="1" baseline="-25000">
                <a:solidFill>
                  <a:srgbClr val="000066"/>
                </a:solidFill>
                <a:latin typeface="Californian FB" pitchFamily="18" charset="0"/>
              </a:rPr>
              <a:t>2</a:t>
            </a:r>
            <a:r>
              <a:rPr lang="en-US" sz="2400" b="1">
                <a:solidFill>
                  <a:srgbClr val="000066"/>
                </a:solidFill>
                <a:latin typeface="Californian FB" pitchFamily="18" charset="0"/>
              </a:rPr>
              <a:t> is actually an amalgamation of all of the ‘microscopic’ rates after the formation of ES</a:t>
            </a:r>
            <a:endParaRPr lang="en-US" sz="2400" b="1">
              <a:solidFill>
                <a:srgbClr val="993300"/>
              </a:solidFill>
              <a:latin typeface="Californian FB" pitchFamily="18" charset="0"/>
            </a:endParaRPr>
          </a:p>
        </p:txBody>
      </p:sp>
      <p:pic>
        <p:nvPicPr>
          <p:cNvPr id="50183" name="Picture 7" descr="BD14791_"/>
          <p:cNvPicPr>
            <a:picLocks noChangeAspect="1" noChangeArrowheads="1"/>
          </p:cNvPicPr>
          <p:nvPr/>
        </p:nvPicPr>
        <p:blipFill>
          <a:blip r:embed="rId3" cstate="print"/>
          <a:srcRect/>
          <a:stretch>
            <a:fillRect/>
          </a:stretch>
        </p:blipFill>
        <p:spPr bwMode="auto">
          <a:xfrm>
            <a:off x="220663" y="2308225"/>
            <a:ext cx="142875" cy="142875"/>
          </a:xfrm>
          <a:prstGeom prst="rect">
            <a:avLst/>
          </a:prstGeom>
          <a:noFill/>
        </p:spPr>
      </p:pic>
      <p:sp>
        <p:nvSpPr>
          <p:cNvPr id="50184" name="Text Box 8"/>
          <p:cNvSpPr txBox="1">
            <a:spLocks noChangeArrowheads="1"/>
          </p:cNvSpPr>
          <p:nvPr/>
        </p:nvSpPr>
        <p:spPr bwMode="auto">
          <a:xfrm>
            <a:off x="350838" y="2127250"/>
            <a:ext cx="84661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To detect microscopic rates, we need to study the enzyme reaction before the internal equilibria are established</a:t>
            </a:r>
            <a:endParaRPr lang="en-US" sz="2400" b="1">
              <a:solidFill>
                <a:srgbClr val="993300"/>
              </a:solidFill>
              <a:latin typeface="Californian FB" pitchFamily="18" charset="0"/>
            </a:endParaRPr>
          </a:p>
        </p:txBody>
      </p:sp>
      <p:sp>
        <p:nvSpPr>
          <p:cNvPr id="50186" name="Rectangle 10"/>
          <p:cNvSpPr>
            <a:spLocks noChangeArrowheads="1"/>
          </p:cNvSpPr>
          <p:nvPr/>
        </p:nvSpPr>
        <p:spPr bwMode="auto">
          <a:xfrm>
            <a:off x="1879600" y="3556000"/>
            <a:ext cx="4991100" cy="7620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50185" name="Object 9"/>
          <p:cNvGraphicFramePr>
            <a:graphicFrameLocks noChangeAspect="1"/>
          </p:cNvGraphicFramePr>
          <p:nvPr/>
        </p:nvGraphicFramePr>
        <p:xfrm>
          <a:off x="1962150" y="3327400"/>
          <a:ext cx="4699000" cy="1270000"/>
        </p:xfrm>
        <a:graphic>
          <a:graphicData uri="http://schemas.openxmlformats.org/presentationml/2006/ole">
            <p:oleObj spid="_x0000_s50185" name="Equation" r:id="rId4" imgW="2349360" imgH="634680" progId="Equation.3">
              <p:embed/>
            </p:oleObj>
          </a:graphicData>
        </a:graphic>
      </p:graphicFrame>
      <p:sp>
        <p:nvSpPr>
          <p:cNvPr id="50187" name="Oval 11"/>
          <p:cNvSpPr>
            <a:spLocks noChangeArrowheads="1"/>
          </p:cNvSpPr>
          <p:nvPr/>
        </p:nvSpPr>
        <p:spPr bwMode="auto">
          <a:xfrm>
            <a:off x="3619500" y="3517900"/>
            <a:ext cx="2286000" cy="863600"/>
          </a:xfrm>
          <a:prstGeom prst="ellipse">
            <a:avLst/>
          </a:prstGeom>
          <a:noFill/>
          <a:ln w="19050">
            <a:solidFill>
              <a:srgbClr val="FF0000"/>
            </a:solidFill>
            <a:round/>
            <a:headEnd/>
            <a:tailEnd/>
          </a:ln>
          <a:effectLst/>
        </p:spPr>
        <p:txBody>
          <a:bodyPr wrap="none" anchor="ctr"/>
          <a:lstStyle/>
          <a:p>
            <a:endParaRPr lang="en-US"/>
          </a:p>
        </p:txBody>
      </p:sp>
      <p:sp>
        <p:nvSpPr>
          <p:cNvPr id="50188" name="Text Box 12"/>
          <p:cNvSpPr txBox="1">
            <a:spLocks noChangeArrowheads="1"/>
          </p:cNvSpPr>
          <p:nvPr/>
        </p:nvSpPr>
        <p:spPr bwMode="auto">
          <a:xfrm>
            <a:off x="4391025" y="3109913"/>
            <a:ext cx="738188" cy="366712"/>
          </a:xfrm>
          <a:prstGeom prst="rect">
            <a:avLst/>
          </a:prstGeom>
          <a:noFill/>
          <a:ln w="9525">
            <a:noFill/>
            <a:miter lim="800000"/>
            <a:headEnd/>
            <a:tailEnd/>
          </a:ln>
          <a:effectLst/>
        </p:spPr>
        <p:txBody>
          <a:bodyPr wrap="none">
            <a:spAutoFit/>
          </a:bodyPr>
          <a:lstStyle/>
          <a:p>
            <a:r>
              <a:rPr lang="en-US"/>
              <a:t>k</a:t>
            </a:r>
            <a:r>
              <a:rPr lang="en-US" baseline="-25000"/>
              <a:t>2(MM)</a:t>
            </a:r>
            <a:endParaRPr lang="en-US"/>
          </a:p>
        </p:txBody>
      </p:sp>
      <p:pic>
        <p:nvPicPr>
          <p:cNvPr id="50189" name="Picture 13" descr="BD14791_"/>
          <p:cNvPicPr>
            <a:picLocks noChangeAspect="1" noChangeArrowheads="1"/>
          </p:cNvPicPr>
          <p:nvPr/>
        </p:nvPicPr>
        <p:blipFill>
          <a:blip r:embed="rId3" cstate="print"/>
          <a:srcRect/>
          <a:stretch>
            <a:fillRect/>
          </a:stretch>
        </p:blipFill>
        <p:spPr bwMode="auto">
          <a:xfrm>
            <a:off x="246063" y="4810125"/>
            <a:ext cx="142875" cy="142875"/>
          </a:xfrm>
          <a:prstGeom prst="rect">
            <a:avLst/>
          </a:prstGeom>
          <a:noFill/>
        </p:spPr>
      </p:pic>
      <p:sp>
        <p:nvSpPr>
          <p:cNvPr id="50190" name="Text Box 14"/>
          <p:cNvSpPr txBox="1">
            <a:spLocks noChangeArrowheads="1"/>
          </p:cNvSpPr>
          <p:nvPr/>
        </p:nvSpPr>
        <p:spPr bwMode="auto">
          <a:xfrm>
            <a:off x="427038" y="4705350"/>
            <a:ext cx="84661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this case, we need to monitor the formation of EP</a:t>
            </a:r>
            <a:r>
              <a:rPr lang="en-US" sz="2400" b="1" baseline="-25000">
                <a:solidFill>
                  <a:srgbClr val="000066"/>
                </a:solidFill>
                <a:latin typeface="Californian FB" pitchFamily="18" charset="0"/>
              </a:rPr>
              <a:t>1</a:t>
            </a:r>
            <a:r>
              <a:rPr lang="en-US" sz="2400" b="1">
                <a:solidFill>
                  <a:srgbClr val="000066"/>
                </a:solidFill>
                <a:latin typeface="Californian FB" pitchFamily="18" charset="0"/>
              </a:rPr>
              <a:t> ad the ES/EP</a:t>
            </a:r>
            <a:r>
              <a:rPr lang="en-US" sz="2400" b="1" baseline="-25000">
                <a:solidFill>
                  <a:srgbClr val="000066"/>
                </a:solidFill>
                <a:latin typeface="Californian FB" pitchFamily="18" charset="0"/>
              </a:rPr>
              <a:t>1</a:t>
            </a:r>
            <a:r>
              <a:rPr lang="en-US" sz="2400" b="1">
                <a:solidFill>
                  <a:srgbClr val="000066"/>
                </a:solidFill>
                <a:latin typeface="Californian FB" pitchFamily="18" charset="0"/>
              </a:rPr>
              <a:t> equilibrium is established</a:t>
            </a:r>
            <a:endParaRPr lang="en-US" sz="2400" b="1">
              <a:solidFill>
                <a:srgbClr val="993300"/>
              </a:solidFill>
              <a:latin typeface="Californian FB" pitchFamily="18" charset="0"/>
            </a:endParaRPr>
          </a:p>
        </p:txBody>
      </p:sp>
      <p:pic>
        <p:nvPicPr>
          <p:cNvPr id="50191" name="Picture 15" descr="BD14791_"/>
          <p:cNvPicPr>
            <a:picLocks noChangeAspect="1" noChangeArrowheads="1"/>
          </p:cNvPicPr>
          <p:nvPr/>
        </p:nvPicPr>
        <p:blipFill>
          <a:blip r:embed="rId3" cstate="print"/>
          <a:srcRect/>
          <a:stretch>
            <a:fillRect/>
          </a:stretch>
        </p:blipFill>
        <p:spPr bwMode="auto">
          <a:xfrm>
            <a:off x="195263" y="5699125"/>
            <a:ext cx="142875" cy="142875"/>
          </a:xfrm>
          <a:prstGeom prst="rect">
            <a:avLst/>
          </a:prstGeom>
          <a:noFill/>
        </p:spPr>
      </p:pic>
      <p:sp>
        <p:nvSpPr>
          <p:cNvPr id="50192" name="Text Box 16"/>
          <p:cNvSpPr txBox="1">
            <a:spLocks noChangeArrowheads="1"/>
          </p:cNvSpPr>
          <p:nvPr/>
        </p:nvSpPr>
        <p:spPr bwMode="auto">
          <a:xfrm>
            <a:off x="376238" y="5594350"/>
            <a:ext cx="84661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 most enzymes the internal equilibria are established on the millisecond time-scale</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87"/>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018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8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01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1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6" grpId="0" animBg="1"/>
      <p:bldP spid="50187" grpId="0" animBg="1"/>
      <p:bldP spid="50187" grpId="1" animBg="1"/>
      <p:bldP spid="50188" grpId="0"/>
      <p:bldP spid="50188" grpId="1"/>
      <p:bldP spid="50190" grpId="0"/>
      <p:bldP spid="5019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120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Pre-steady state example: Chymotrypsin</a:t>
            </a:r>
          </a:p>
        </p:txBody>
      </p:sp>
      <p:sp>
        <p:nvSpPr>
          <p:cNvPr id="5120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1205"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51206"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classic example: The </a:t>
            </a:r>
            <a:r>
              <a:rPr lang="en-US" sz="2400" b="1">
                <a:solidFill>
                  <a:srgbClr val="000066"/>
                </a:solidFill>
                <a:latin typeface="Californian FB" pitchFamily="18" charset="0"/>
                <a:sym typeface="Symbol" pitchFamily="18" charset="2"/>
              </a:rPr>
              <a:t>-chymotrypsin catalyzed hydrolysis of esters</a:t>
            </a:r>
            <a:endParaRPr lang="en-US" sz="2400" b="1">
              <a:solidFill>
                <a:srgbClr val="993300"/>
              </a:solidFill>
              <a:latin typeface="Californian FB" pitchFamily="18" charset="0"/>
              <a:sym typeface="Symbol" pitchFamily="18" charset="2"/>
            </a:endParaRPr>
          </a:p>
        </p:txBody>
      </p:sp>
      <p:sp>
        <p:nvSpPr>
          <p:cNvPr id="51207" name="Rectangle 7"/>
          <p:cNvSpPr>
            <a:spLocks noChangeArrowheads="1"/>
          </p:cNvSpPr>
          <p:nvPr/>
        </p:nvSpPr>
        <p:spPr bwMode="auto">
          <a:xfrm>
            <a:off x="898525" y="2520950"/>
            <a:ext cx="7127875" cy="2592388"/>
          </a:xfrm>
          <a:prstGeom prst="rect">
            <a:avLst/>
          </a:prstGeom>
          <a:solidFill>
            <a:schemeClr val="bg1"/>
          </a:solidFill>
          <a:ln w="25400">
            <a:solidFill>
              <a:schemeClr val="tx1"/>
            </a:solidFill>
            <a:miter lim="800000"/>
            <a:headEnd/>
            <a:tailEnd/>
          </a:ln>
          <a:effectLst/>
        </p:spPr>
        <p:txBody>
          <a:bodyPr wrap="none" anchor="ctr"/>
          <a:lstStyle/>
          <a:p>
            <a:pPr algn="ctr"/>
            <a:endParaRPr lang="en-US" sz="2000">
              <a:latin typeface="Eras Light ITC" pitchFamily="34" charset="0"/>
            </a:endParaRPr>
          </a:p>
        </p:txBody>
      </p:sp>
      <p:grpSp>
        <p:nvGrpSpPr>
          <p:cNvPr id="51208" name="Group 8"/>
          <p:cNvGrpSpPr>
            <a:grpSpLocks/>
          </p:cNvGrpSpPr>
          <p:nvPr/>
        </p:nvGrpSpPr>
        <p:grpSpPr bwMode="auto">
          <a:xfrm>
            <a:off x="5578475" y="2665413"/>
            <a:ext cx="2127250" cy="2160587"/>
            <a:chOff x="4228" y="2387"/>
            <a:chExt cx="1340" cy="1361"/>
          </a:xfrm>
        </p:grpSpPr>
        <p:sp>
          <p:nvSpPr>
            <p:cNvPr id="51209" name="Line 9"/>
            <p:cNvSpPr>
              <a:spLocks noChangeShapeType="1"/>
            </p:cNvSpPr>
            <p:nvPr/>
          </p:nvSpPr>
          <p:spPr bwMode="auto">
            <a:xfrm>
              <a:off x="4583" y="2976"/>
              <a:ext cx="412" cy="0"/>
            </a:xfrm>
            <a:prstGeom prst="line">
              <a:avLst/>
            </a:prstGeom>
            <a:noFill/>
            <a:ln w="25400">
              <a:solidFill>
                <a:schemeClr val="tx1"/>
              </a:solidFill>
              <a:round/>
              <a:headEnd/>
              <a:tailEnd type="triangle" w="med" len="med"/>
            </a:ln>
            <a:effectLst/>
          </p:spPr>
          <p:txBody>
            <a:bodyPr/>
            <a:lstStyle/>
            <a:p>
              <a:endParaRPr lang="en-US"/>
            </a:p>
          </p:txBody>
        </p:sp>
        <p:pic>
          <p:nvPicPr>
            <p:cNvPr id="51210" name="Picture 10"/>
            <p:cNvPicPr>
              <a:picLocks noChangeAspect="1" noChangeArrowheads="1"/>
            </p:cNvPicPr>
            <p:nvPr/>
          </p:nvPicPr>
          <p:blipFill>
            <a:blip r:embed="rId4" cstate="print"/>
            <a:srcRect/>
            <a:stretch>
              <a:fillRect/>
            </a:stretch>
          </p:blipFill>
          <p:spPr bwMode="auto">
            <a:xfrm>
              <a:off x="5057" y="2704"/>
              <a:ext cx="511" cy="545"/>
            </a:xfrm>
            <a:prstGeom prst="rect">
              <a:avLst/>
            </a:prstGeom>
            <a:noFill/>
          </p:spPr>
        </p:pic>
        <p:sp>
          <p:nvSpPr>
            <p:cNvPr id="51211" name="Text Box 11"/>
            <p:cNvSpPr txBox="1">
              <a:spLocks noChangeArrowheads="1"/>
            </p:cNvSpPr>
            <p:nvPr/>
          </p:nvSpPr>
          <p:spPr bwMode="auto">
            <a:xfrm>
              <a:off x="4949" y="2387"/>
              <a:ext cx="381" cy="231"/>
            </a:xfrm>
            <a:prstGeom prst="rect">
              <a:avLst/>
            </a:prstGeom>
            <a:noFill/>
            <a:ln w="25400">
              <a:noFill/>
              <a:miter lim="800000"/>
              <a:headEnd/>
              <a:tailEnd/>
            </a:ln>
            <a:effectLst/>
          </p:spPr>
          <p:txBody>
            <a:bodyPr wrap="none">
              <a:spAutoFit/>
            </a:bodyPr>
            <a:lstStyle/>
            <a:p>
              <a:r>
                <a:rPr lang="en-US" b="1">
                  <a:latin typeface="Eras Light ITC" pitchFamily="34" charset="0"/>
                </a:rPr>
                <a:t>H</a:t>
              </a:r>
              <a:r>
                <a:rPr lang="en-US" b="1" baseline="-25000">
                  <a:latin typeface="Eras Light ITC" pitchFamily="34" charset="0"/>
                </a:rPr>
                <a:t>2</a:t>
              </a:r>
              <a:r>
                <a:rPr lang="en-US" b="1">
                  <a:latin typeface="Eras Light ITC" pitchFamily="34" charset="0"/>
                </a:rPr>
                <a:t>O</a:t>
              </a:r>
            </a:p>
          </p:txBody>
        </p:sp>
        <p:sp>
          <p:nvSpPr>
            <p:cNvPr id="51212" name="Freeform 12"/>
            <p:cNvSpPr>
              <a:spLocks/>
            </p:cNvSpPr>
            <p:nvPr/>
          </p:nvSpPr>
          <p:spPr bwMode="auto">
            <a:xfrm>
              <a:off x="4747" y="2523"/>
              <a:ext cx="265" cy="227"/>
            </a:xfrm>
            <a:custGeom>
              <a:avLst/>
              <a:gdLst/>
              <a:ahLst/>
              <a:cxnLst>
                <a:cxn ang="0">
                  <a:pos x="265" y="0"/>
                </a:cxn>
                <a:cxn ang="0">
                  <a:pos x="38" y="91"/>
                </a:cxn>
                <a:cxn ang="0">
                  <a:pos x="38" y="317"/>
                </a:cxn>
              </a:cxnLst>
              <a:rect l="0" t="0" r="r" b="b"/>
              <a:pathLst>
                <a:path w="265" h="317">
                  <a:moveTo>
                    <a:pt x="265" y="0"/>
                  </a:moveTo>
                  <a:cubicBezTo>
                    <a:pt x="170" y="19"/>
                    <a:pt x="76" y="38"/>
                    <a:pt x="38" y="91"/>
                  </a:cubicBezTo>
                  <a:cubicBezTo>
                    <a:pt x="0" y="144"/>
                    <a:pt x="38" y="279"/>
                    <a:pt x="38" y="317"/>
                  </a:cubicBezTo>
                </a:path>
              </a:pathLst>
            </a:custGeom>
            <a:noFill/>
            <a:ln w="25400" cap="flat" cmpd="sng">
              <a:solidFill>
                <a:schemeClr val="tx1"/>
              </a:solidFill>
              <a:prstDash val="solid"/>
              <a:round/>
              <a:headEnd/>
              <a:tailEnd type="stealth" w="med" len="med"/>
            </a:ln>
            <a:effectLst/>
          </p:spPr>
          <p:txBody>
            <a:bodyPr/>
            <a:lstStyle/>
            <a:p>
              <a:endParaRPr lang="en-US"/>
            </a:p>
          </p:txBody>
        </p:sp>
        <p:sp>
          <p:nvSpPr>
            <p:cNvPr id="51213" name="Freeform 13"/>
            <p:cNvSpPr>
              <a:spLocks/>
            </p:cNvSpPr>
            <p:nvPr/>
          </p:nvSpPr>
          <p:spPr bwMode="auto">
            <a:xfrm>
              <a:off x="4604" y="3022"/>
              <a:ext cx="211" cy="453"/>
            </a:xfrm>
            <a:custGeom>
              <a:avLst/>
              <a:gdLst/>
              <a:ahLst/>
              <a:cxnLst>
                <a:cxn ang="0">
                  <a:pos x="181" y="0"/>
                </a:cxn>
                <a:cxn ang="0">
                  <a:pos x="181" y="363"/>
                </a:cxn>
                <a:cxn ang="0">
                  <a:pos x="0" y="453"/>
                </a:cxn>
              </a:cxnLst>
              <a:rect l="0" t="0" r="r" b="b"/>
              <a:pathLst>
                <a:path w="211" h="453">
                  <a:moveTo>
                    <a:pt x="181" y="0"/>
                  </a:moveTo>
                  <a:cubicBezTo>
                    <a:pt x="196" y="144"/>
                    <a:pt x="211" y="288"/>
                    <a:pt x="181" y="363"/>
                  </a:cubicBezTo>
                  <a:cubicBezTo>
                    <a:pt x="151" y="438"/>
                    <a:pt x="30" y="438"/>
                    <a:pt x="0" y="453"/>
                  </a:cubicBezTo>
                </a:path>
              </a:pathLst>
            </a:custGeom>
            <a:noFill/>
            <a:ln w="25400" cap="flat" cmpd="sng">
              <a:solidFill>
                <a:schemeClr val="tx1"/>
              </a:solidFill>
              <a:prstDash val="solid"/>
              <a:round/>
              <a:headEnd type="none" w="med" len="med"/>
              <a:tailEnd type="stealth" w="med" len="med"/>
            </a:ln>
            <a:effectLst/>
          </p:spPr>
          <p:txBody>
            <a:bodyPr/>
            <a:lstStyle/>
            <a:p>
              <a:endParaRPr lang="en-US"/>
            </a:p>
          </p:txBody>
        </p:sp>
        <p:sp>
          <p:nvSpPr>
            <p:cNvPr id="51214" name="Oval 14"/>
            <p:cNvSpPr>
              <a:spLocks noChangeArrowheads="1"/>
            </p:cNvSpPr>
            <p:nvPr/>
          </p:nvSpPr>
          <p:spPr bwMode="auto">
            <a:xfrm>
              <a:off x="4476" y="3428"/>
              <a:ext cx="82" cy="93"/>
            </a:xfrm>
            <a:prstGeom prst="ellipse">
              <a:avLst/>
            </a:prstGeom>
            <a:solidFill>
              <a:schemeClr val="accent2"/>
            </a:solidFill>
            <a:ln w="25400">
              <a:solidFill>
                <a:schemeClr val="tx1"/>
              </a:solidFill>
              <a:round/>
              <a:headEnd/>
              <a:tailEnd/>
            </a:ln>
            <a:effectLst/>
          </p:spPr>
          <p:txBody>
            <a:bodyPr wrap="none" anchor="ctr"/>
            <a:lstStyle/>
            <a:p>
              <a:endParaRPr lang="en-US"/>
            </a:p>
          </p:txBody>
        </p:sp>
        <p:sp>
          <p:nvSpPr>
            <p:cNvPr id="51215" name="Text Box 15"/>
            <p:cNvSpPr txBox="1">
              <a:spLocks noChangeArrowheads="1"/>
            </p:cNvSpPr>
            <p:nvPr/>
          </p:nvSpPr>
          <p:spPr bwMode="auto">
            <a:xfrm>
              <a:off x="4682" y="2726"/>
              <a:ext cx="239" cy="250"/>
            </a:xfrm>
            <a:prstGeom prst="rect">
              <a:avLst/>
            </a:prstGeom>
            <a:noFill/>
            <a:ln w="25400">
              <a:noFill/>
              <a:miter lim="800000"/>
              <a:headEnd/>
              <a:tailEnd/>
            </a:ln>
            <a:effectLst/>
          </p:spPr>
          <p:txBody>
            <a:bodyPr wrap="none">
              <a:spAutoFit/>
            </a:bodyPr>
            <a:lstStyle/>
            <a:p>
              <a:r>
                <a:rPr lang="en-US" sz="2000" b="1">
                  <a:latin typeface="Eras Light ITC" pitchFamily="34" charset="0"/>
                </a:rPr>
                <a:t>k</a:t>
              </a:r>
              <a:r>
                <a:rPr lang="en-US" sz="2000" b="1" baseline="-25000">
                  <a:latin typeface="Eras Light ITC" pitchFamily="34" charset="0"/>
                </a:rPr>
                <a:t>3</a:t>
              </a:r>
              <a:endParaRPr lang="en-US" sz="2000" b="1">
                <a:latin typeface="Eras Light ITC" pitchFamily="34" charset="0"/>
              </a:endParaRPr>
            </a:p>
          </p:txBody>
        </p:sp>
        <p:sp>
          <p:nvSpPr>
            <p:cNvPr id="51216" name="Text Box 16"/>
            <p:cNvSpPr txBox="1">
              <a:spLocks noChangeArrowheads="1"/>
            </p:cNvSpPr>
            <p:nvPr/>
          </p:nvSpPr>
          <p:spPr bwMode="auto">
            <a:xfrm>
              <a:off x="4228" y="3498"/>
              <a:ext cx="622" cy="250"/>
            </a:xfrm>
            <a:prstGeom prst="rect">
              <a:avLst/>
            </a:prstGeom>
            <a:noFill/>
            <a:ln w="25400">
              <a:noFill/>
              <a:miter lim="800000"/>
              <a:headEnd/>
              <a:tailEnd/>
            </a:ln>
            <a:effectLst/>
          </p:spPr>
          <p:txBody>
            <a:bodyPr wrap="none">
              <a:spAutoFit/>
            </a:bodyPr>
            <a:lstStyle/>
            <a:p>
              <a:r>
                <a:rPr lang="en-US" sz="2000" b="1">
                  <a:latin typeface="Eras Light ITC" pitchFamily="34" charset="0"/>
                </a:rPr>
                <a:t>Acetate</a:t>
              </a:r>
            </a:p>
          </p:txBody>
        </p:sp>
      </p:grpSp>
      <p:grpSp>
        <p:nvGrpSpPr>
          <p:cNvPr id="51217" name="Group 17"/>
          <p:cNvGrpSpPr>
            <a:grpSpLocks/>
          </p:cNvGrpSpPr>
          <p:nvPr/>
        </p:nvGrpSpPr>
        <p:grpSpPr bwMode="auto">
          <a:xfrm>
            <a:off x="4283075" y="3168650"/>
            <a:ext cx="1757363" cy="1728788"/>
            <a:chOff x="3412" y="2704"/>
            <a:chExt cx="1107" cy="1089"/>
          </a:xfrm>
        </p:grpSpPr>
        <p:sp>
          <p:nvSpPr>
            <p:cNvPr id="51218" name="Oval 18"/>
            <p:cNvSpPr>
              <a:spLocks noChangeArrowheads="1"/>
            </p:cNvSpPr>
            <p:nvPr/>
          </p:nvSpPr>
          <p:spPr bwMode="auto">
            <a:xfrm>
              <a:off x="3847" y="3294"/>
              <a:ext cx="167" cy="169"/>
            </a:xfrm>
            <a:prstGeom prst="ellipse">
              <a:avLst/>
            </a:prstGeom>
            <a:solidFill>
              <a:srgbClr val="FFFF00"/>
            </a:solidFill>
            <a:ln w="25400">
              <a:solidFill>
                <a:schemeClr val="tx1"/>
              </a:solidFill>
              <a:round/>
              <a:headEnd/>
              <a:tailEnd/>
            </a:ln>
            <a:effectLst/>
          </p:spPr>
          <p:txBody>
            <a:bodyPr wrap="none" anchor="ctr"/>
            <a:lstStyle/>
            <a:p>
              <a:endParaRPr lang="en-US"/>
            </a:p>
          </p:txBody>
        </p:sp>
        <p:sp>
          <p:nvSpPr>
            <p:cNvPr id="51219" name="Line 19"/>
            <p:cNvSpPr>
              <a:spLocks noChangeShapeType="1"/>
            </p:cNvSpPr>
            <p:nvPr/>
          </p:nvSpPr>
          <p:spPr bwMode="auto">
            <a:xfrm>
              <a:off x="3515" y="2976"/>
              <a:ext cx="410" cy="0"/>
            </a:xfrm>
            <a:prstGeom prst="line">
              <a:avLst/>
            </a:prstGeom>
            <a:noFill/>
            <a:ln w="25400">
              <a:solidFill>
                <a:schemeClr val="tx1"/>
              </a:solidFill>
              <a:round/>
              <a:headEnd/>
              <a:tailEnd type="triangle" w="med" len="med"/>
            </a:ln>
            <a:effectLst/>
          </p:spPr>
          <p:txBody>
            <a:bodyPr/>
            <a:lstStyle/>
            <a:p>
              <a:endParaRPr lang="en-US"/>
            </a:p>
          </p:txBody>
        </p:sp>
        <p:pic>
          <p:nvPicPr>
            <p:cNvPr id="51220" name="Picture 20"/>
            <p:cNvPicPr>
              <a:picLocks noChangeAspect="1" noChangeArrowheads="1"/>
            </p:cNvPicPr>
            <p:nvPr/>
          </p:nvPicPr>
          <p:blipFill>
            <a:blip r:embed="rId4" cstate="print"/>
            <a:srcRect/>
            <a:stretch>
              <a:fillRect/>
            </a:stretch>
          </p:blipFill>
          <p:spPr bwMode="auto">
            <a:xfrm>
              <a:off x="4008" y="2704"/>
              <a:ext cx="511" cy="545"/>
            </a:xfrm>
            <a:prstGeom prst="rect">
              <a:avLst/>
            </a:prstGeom>
            <a:noFill/>
          </p:spPr>
        </p:pic>
        <p:sp>
          <p:nvSpPr>
            <p:cNvPr id="51221" name="Oval 21"/>
            <p:cNvSpPr>
              <a:spLocks noChangeArrowheads="1"/>
            </p:cNvSpPr>
            <p:nvPr/>
          </p:nvSpPr>
          <p:spPr bwMode="auto">
            <a:xfrm>
              <a:off x="4214" y="2889"/>
              <a:ext cx="82" cy="93"/>
            </a:xfrm>
            <a:prstGeom prst="ellipse">
              <a:avLst/>
            </a:prstGeom>
            <a:solidFill>
              <a:schemeClr val="accent2"/>
            </a:solidFill>
            <a:ln w="25400">
              <a:solidFill>
                <a:schemeClr val="tx1"/>
              </a:solidFill>
              <a:round/>
              <a:headEnd/>
              <a:tailEnd/>
            </a:ln>
            <a:effectLst/>
          </p:spPr>
          <p:txBody>
            <a:bodyPr wrap="none" anchor="ctr"/>
            <a:lstStyle/>
            <a:p>
              <a:endParaRPr lang="en-US"/>
            </a:p>
          </p:txBody>
        </p:sp>
        <p:sp>
          <p:nvSpPr>
            <p:cNvPr id="51222" name="Freeform 22"/>
            <p:cNvSpPr>
              <a:spLocks/>
            </p:cNvSpPr>
            <p:nvPr/>
          </p:nvSpPr>
          <p:spPr bwMode="auto">
            <a:xfrm>
              <a:off x="3651" y="2976"/>
              <a:ext cx="272" cy="272"/>
            </a:xfrm>
            <a:custGeom>
              <a:avLst/>
              <a:gdLst/>
              <a:ahLst/>
              <a:cxnLst>
                <a:cxn ang="0">
                  <a:pos x="0" y="0"/>
                </a:cxn>
                <a:cxn ang="0">
                  <a:pos x="227" y="91"/>
                </a:cxn>
                <a:cxn ang="0">
                  <a:pos x="272" y="272"/>
                </a:cxn>
              </a:cxnLst>
              <a:rect l="0" t="0" r="r" b="b"/>
              <a:pathLst>
                <a:path w="272" h="272">
                  <a:moveTo>
                    <a:pt x="0" y="0"/>
                  </a:moveTo>
                  <a:cubicBezTo>
                    <a:pt x="91" y="23"/>
                    <a:pt x="182" y="46"/>
                    <a:pt x="227" y="91"/>
                  </a:cubicBezTo>
                  <a:cubicBezTo>
                    <a:pt x="272" y="136"/>
                    <a:pt x="265" y="242"/>
                    <a:pt x="272" y="272"/>
                  </a:cubicBezTo>
                </a:path>
              </a:pathLst>
            </a:custGeom>
            <a:noFill/>
            <a:ln w="25400" cap="flat" cmpd="sng">
              <a:solidFill>
                <a:schemeClr val="tx1"/>
              </a:solidFill>
              <a:prstDash val="solid"/>
              <a:round/>
              <a:headEnd/>
              <a:tailEnd type="stealth" w="med" len="med"/>
            </a:ln>
            <a:effectLst/>
          </p:spPr>
          <p:txBody>
            <a:bodyPr/>
            <a:lstStyle/>
            <a:p>
              <a:endParaRPr lang="en-US"/>
            </a:p>
          </p:txBody>
        </p:sp>
        <p:sp>
          <p:nvSpPr>
            <p:cNvPr id="51223" name="Text Box 23"/>
            <p:cNvSpPr txBox="1">
              <a:spLocks noChangeArrowheads="1"/>
            </p:cNvSpPr>
            <p:nvPr/>
          </p:nvSpPr>
          <p:spPr bwMode="auto">
            <a:xfrm>
              <a:off x="3594" y="2726"/>
              <a:ext cx="283" cy="250"/>
            </a:xfrm>
            <a:prstGeom prst="rect">
              <a:avLst/>
            </a:prstGeom>
            <a:noFill/>
            <a:ln w="25400">
              <a:noFill/>
              <a:miter lim="800000"/>
              <a:headEnd/>
              <a:tailEnd/>
            </a:ln>
            <a:effectLst/>
          </p:spPr>
          <p:txBody>
            <a:bodyPr wrap="none">
              <a:spAutoFit/>
            </a:bodyPr>
            <a:lstStyle/>
            <a:p>
              <a:r>
                <a:rPr lang="en-US" sz="2000" b="1">
                  <a:latin typeface="Eras Light ITC" pitchFamily="34" charset="0"/>
                </a:rPr>
                <a:t>k</a:t>
              </a:r>
              <a:r>
                <a:rPr lang="en-US" sz="2000" b="1" baseline="-25000">
                  <a:latin typeface="Eras Light ITC" pitchFamily="34" charset="0"/>
                </a:rPr>
                <a:t>ac</a:t>
              </a:r>
              <a:endParaRPr lang="en-US" sz="2000" b="1">
                <a:latin typeface="Eras Light ITC" pitchFamily="34" charset="0"/>
              </a:endParaRPr>
            </a:p>
          </p:txBody>
        </p:sp>
        <p:sp>
          <p:nvSpPr>
            <p:cNvPr id="51224" name="Text Box 24"/>
            <p:cNvSpPr txBox="1">
              <a:spLocks noChangeArrowheads="1"/>
            </p:cNvSpPr>
            <p:nvPr/>
          </p:nvSpPr>
          <p:spPr bwMode="auto">
            <a:xfrm>
              <a:off x="3457" y="3387"/>
              <a:ext cx="441" cy="250"/>
            </a:xfrm>
            <a:prstGeom prst="rect">
              <a:avLst/>
            </a:prstGeom>
            <a:noFill/>
            <a:ln w="25400">
              <a:noFill/>
              <a:miter lim="800000"/>
              <a:headEnd/>
              <a:tailEnd/>
            </a:ln>
            <a:effectLst/>
          </p:spPr>
          <p:txBody>
            <a:bodyPr wrap="none">
              <a:spAutoFit/>
            </a:bodyPr>
            <a:lstStyle/>
            <a:p>
              <a:r>
                <a:rPr lang="en-US" sz="2000" b="1">
                  <a:latin typeface="Eras Light ITC" pitchFamily="34" charset="0"/>
                </a:rPr>
                <a:t>p-NP</a:t>
              </a:r>
            </a:p>
          </p:txBody>
        </p:sp>
        <p:sp>
          <p:nvSpPr>
            <p:cNvPr id="51225" name="Text Box 25"/>
            <p:cNvSpPr txBox="1">
              <a:spLocks noChangeArrowheads="1"/>
            </p:cNvSpPr>
            <p:nvPr/>
          </p:nvSpPr>
          <p:spPr bwMode="auto">
            <a:xfrm>
              <a:off x="3412" y="3543"/>
              <a:ext cx="597" cy="250"/>
            </a:xfrm>
            <a:prstGeom prst="rect">
              <a:avLst/>
            </a:prstGeom>
            <a:noFill/>
            <a:ln w="25400">
              <a:noFill/>
              <a:miter lim="800000"/>
              <a:headEnd/>
              <a:tailEnd/>
            </a:ln>
            <a:effectLst/>
          </p:spPr>
          <p:txBody>
            <a:bodyPr wrap="none">
              <a:spAutoFit/>
            </a:bodyPr>
            <a:lstStyle/>
            <a:p>
              <a:r>
                <a:rPr lang="en-US" sz="2000" b="1">
                  <a:latin typeface="Eras Light ITC" pitchFamily="34" charset="0"/>
                </a:rPr>
                <a:t>410nm</a:t>
              </a:r>
            </a:p>
          </p:txBody>
        </p:sp>
      </p:grpSp>
      <p:grpSp>
        <p:nvGrpSpPr>
          <p:cNvPr id="51226" name="Group 26"/>
          <p:cNvGrpSpPr>
            <a:grpSpLocks/>
          </p:cNvGrpSpPr>
          <p:nvPr/>
        </p:nvGrpSpPr>
        <p:grpSpPr bwMode="auto">
          <a:xfrm>
            <a:off x="1022350" y="3097213"/>
            <a:ext cx="3135313" cy="1265237"/>
            <a:chOff x="418" y="2659"/>
            <a:chExt cx="1975" cy="797"/>
          </a:xfrm>
        </p:grpSpPr>
        <p:sp>
          <p:nvSpPr>
            <p:cNvPr id="51227" name="Text Box 27"/>
            <p:cNvSpPr txBox="1">
              <a:spLocks noChangeArrowheads="1"/>
            </p:cNvSpPr>
            <p:nvPr/>
          </p:nvSpPr>
          <p:spPr bwMode="auto">
            <a:xfrm>
              <a:off x="418" y="3206"/>
              <a:ext cx="509" cy="250"/>
            </a:xfrm>
            <a:prstGeom prst="rect">
              <a:avLst/>
            </a:prstGeom>
            <a:noFill/>
            <a:ln w="25400">
              <a:noFill/>
              <a:miter lim="800000"/>
              <a:headEnd/>
              <a:tailEnd/>
            </a:ln>
            <a:effectLst/>
          </p:spPr>
          <p:txBody>
            <a:bodyPr wrap="none">
              <a:spAutoFit/>
            </a:bodyPr>
            <a:lstStyle/>
            <a:p>
              <a:r>
                <a:rPr lang="en-US" sz="2000" b="1">
                  <a:latin typeface="Eras Light ITC" pitchFamily="34" charset="0"/>
                </a:rPr>
                <a:t>Chym</a:t>
              </a:r>
            </a:p>
          </p:txBody>
        </p:sp>
        <p:sp>
          <p:nvSpPr>
            <p:cNvPr id="51228" name="Text Box 28"/>
            <p:cNvSpPr txBox="1">
              <a:spLocks noChangeArrowheads="1"/>
            </p:cNvSpPr>
            <p:nvPr/>
          </p:nvSpPr>
          <p:spPr bwMode="auto">
            <a:xfrm>
              <a:off x="1008" y="3206"/>
              <a:ext cx="544" cy="250"/>
            </a:xfrm>
            <a:prstGeom prst="rect">
              <a:avLst/>
            </a:prstGeom>
            <a:noFill/>
            <a:ln w="25400">
              <a:noFill/>
              <a:miter lim="800000"/>
              <a:headEnd/>
              <a:tailEnd/>
            </a:ln>
            <a:effectLst/>
          </p:spPr>
          <p:txBody>
            <a:bodyPr wrap="none">
              <a:spAutoFit/>
            </a:bodyPr>
            <a:lstStyle/>
            <a:p>
              <a:r>
                <a:rPr lang="en-US" sz="2000" b="1">
                  <a:latin typeface="Eras Light ITC" pitchFamily="34" charset="0"/>
                </a:rPr>
                <a:t>p-NPA</a:t>
              </a:r>
            </a:p>
          </p:txBody>
        </p:sp>
        <p:grpSp>
          <p:nvGrpSpPr>
            <p:cNvPr id="51229" name="Group 29"/>
            <p:cNvGrpSpPr>
              <a:grpSpLocks/>
            </p:cNvGrpSpPr>
            <p:nvPr/>
          </p:nvGrpSpPr>
          <p:grpSpPr bwMode="auto">
            <a:xfrm>
              <a:off x="431" y="2659"/>
              <a:ext cx="1962" cy="636"/>
              <a:chOff x="431" y="2659"/>
              <a:chExt cx="1962" cy="636"/>
            </a:xfrm>
          </p:grpSpPr>
          <p:graphicFrame>
            <p:nvGraphicFramePr>
              <p:cNvPr id="51230" name="Object 30"/>
              <p:cNvGraphicFramePr>
                <a:graphicFrameLocks noChangeAspect="1"/>
              </p:cNvGraphicFramePr>
              <p:nvPr/>
            </p:nvGraphicFramePr>
            <p:xfrm>
              <a:off x="431" y="2713"/>
              <a:ext cx="511" cy="545"/>
            </p:xfrm>
            <a:graphic>
              <a:graphicData uri="http://schemas.openxmlformats.org/presentationml/2006/ole">
                <p:oleObj spid="_x0000_s51230" name="Bitmap Image" r:id="rId5" imgW="895238" imgH="847843" progId="PBrush">
                  <p:embed/>
                </p:oleObj>
              </a:graphicData>
            </a:graphic>
          </p:graphicFrame>
          <p:sp>
            <p:nvSpPr>
              <p:cNvPr id="51231" name="Text Box 31"/>
              <p:cNvSpPr txBox="1">
                <a:spLocks noChangeArrowheads="1"/>
              </p:cNvSpPr>
              <p:nvPr/>
            </p:nvSpPr>
            <p:spPr bwMode="auto">
              <a:xfrm>
                <a:off x="913" y="2826"/>
                <a:ext cx="219" cy="288"/>
              </a:xfrm>
              <a:prstGeom prst="rect">
                <a:avLst/>
              </a:prstGeom>
              <a:noFill/>
              <a:ln w="25400">
                <a:noFill/>
                <a:miter lim="800000"/>
                <a:headEnd/>
                <a:tailEnd/>
              </a:ln>
              <a:effectLst/>
            </p:spPr>
            <p:txBody>
              <a:bodyPr wrap="none">
                <a:spAutoFit/>
              </a:bodyPr>
              <a:lstStyle/>
              <a:p>
                <a:r>
                  <a:rPr lang="en-US" sz="2400" b="1">
                    <a:latin typeface="Eras Light ITC" pitchFamily="34" charset="0"/>
                  </a:rPr>
                  <a:t>+</a:t>
                </a:r>
              </a:p>
            </p:txBody>
          </p:sp>
          <p:grpSp>
            <p:nvGrpSpPr>
              <p:cNvPr id="51232" name="Group 32"/>
              <p:cNvGrpSpPr>
                <a:grpSpLocks/>
              </p:cNvGrpSpPr>
              <p:nvPr/>
            </p:nvGrpSpPr>
            <p:grpSpPr bwMode="auto">
              <a:xfrm>
                <a:off x="1882" y="2750"/>
                <a:ext cx="511" cy="545"/>
                <a:chOff x="1882" y="2794"/>
                <a:chExt cx="511" cy="545"/>
              </a:xfrm>
            </p:grpSpPr>
            <p:pic>
              <p:nvPicPr>
                <p:cNvPr id="51233" name="Picture 33"/>
                <p:cNvPicPr>
                  <a:picLocks noChangeAspect="1" noChangeArrowheads="1"/>
                </p:cNvPicPr>
                <p:nvPr/>
              </p:nvPicPr>
              <p:blipFill>
                <a:blip r:embed="rId4" cstate="print"/>
                <a:srcRect/>
                <a:stretch>
                  <a:fillRect/>
                </a:stretch>
              </p:blipFill>
              <p:spPr bwMode="auto">
                <a:xfrm>
                  <a:off x="1882" y="2794"/>
                  <a:ext cx="511" cy="545"/>
                </a:xfrm>
                <a:prstGeom prst="rect">
                  <a:avLst/>
                </a:prstGeom>
                <a:noFill/>
              </p:spPr>
            </p:pic>
            <p:grpSp>
              <p:nvGrpSpPr>
                <p:cNvPr id="51234" name="Group 34"/>
                <p:cNvGrpSpPr>
                  <a:grpSpLocks/>
                </p:cNvGrpSpPr>
                <p:nvPr/>
              </p:nvGrpSpPr>
              <p:grpSpPr bwMode="auto">
                <a:xfrm>
                  <a:off x="2158" y="3029"/>
                  <a:ext cx="206" cy="231"/>
                  <a:chOff x="4377" y="1933"/>
                  <a:chExt cx="227" cy="228"/>
                </a:xfrm>
              </p:grpSpPr>
              <p:sp>
                <p:nvSpPr>
                  <p:cNvPr id="51235" name="Oval 35"/>
                  <p:cNvSpPr>
                    <a:spLocks noChangeArrowheads="1"/>
                  </p:cNvSpPr>
                  <p:nvPr/>
                </p:nvSpPr>
                <p:spPr bwMode="auto">
                  <a:xfrm>
                    <a:off x="4422" y="1979"/>
                    <a:ext cx="182" cy="182"/>
                  </a:xfrm>
                  <a:prstGeom prst="ellipse">
                    <a:avLst/>
                  </a:prstGeom>
                  <a:solidFill>
                    <a:srgbClr val="FFFFCC"/>
                  </a:solidFill>
                  <a:ln w="25400">
                    <a:solidFill>
                      <a:schemeClr val="tx1"/>
                    </a:solidFill>
                    <a:round/>
                    <a:headEnd/>
                    <a:tailEnd/>
                  </a:ln>
                  <a:effectLst/>
                </p:spPr>
                <p:txBody>
                  <a:bodyPr wrap="none" anchor="ctr"/>
                  <a:lstStyle/>
                  <a:p>
                    <a:endParaRPr lang="en-US"/>
                  </a:p>
                </p:txBody>
              </p:sp>
              <p:sp>
                <p:nvSpPr>
                  <p:cNvPr id="51236" name="Oval 36"/>
                  <p:cNvSpPr>
                    <a:spLocks noChangeArrowheads="1"/>
                  </p:cNvSpPr>
                  <p:nvPr/>
                </p:nvSpPr>
                <p:spPr bwMode="auto">
                  <a:xfrm>
                    <a:off x="4377" y="1933"/>
                    <a:ext cx="91" cy="91"/>
                  </a:xfrm>
                  <a:prstGeom prst="ellipse">
                    <a:avLst/>
                  </a:prstGeom>
                  <a:solidFill>
                    <a:schemeClr val="accent2"/>
                  </a:solidFill>
                  <a:ln w="25400">
                    <a:solidFill>
                      <a:schemeClr val="tx1"/>
                    </a:solidFill>
                    <a:round/>
                    <a:headEnd/>
                    <a:tailEnd/>
                  </a:ln>
                  <a:effectLst/>
                </p:spPr>
                <p:txBody>
                  <a:bodyPr wrap="none" anchor="ctr"/>
                  <a:lstStyle/>
                  <a:p>
                    <a:endParaRPr lang="en-US"/>
                  </a:p>
                </p:txBody>
              </p:sp>
            </p:grpSp>
          </p:grpSp>
          <p:sp>
            <p:nvSpPr>
              <p:cNvPr id="51237" name="Line 37"/>
              <p:cNvSpPr>
                <a:spLocks noChangeShapeType="1"/>
              </p:cNvSpPr>
              <p:nvPr/>
            </p:nvSpPr>
            <p:spPr bwMode="auto">
              <a:xfrm>
                <a:off x="1377" y="2935"/>
                <a:ext cx="411" cy="0"/>
              </a:xfrm>
              <a:prstGeom prst="line">
                <a:avLst/>
              </a:prstGeom>
              <a:noFill/>
              <a:ln w="25400">
                <a:solidFill>
                  <a:schemeClr val="tx1"/>
                </a:solidFill>
                <a:round/>
                <a:headEnd/>
                <a:tailEnd type="triangle" w="med" len="med"/>
              </a:ln>
              <a:effectLst/>
            </p:spPr>
            <p:txBody>
              <a:bodyPr/>
              <a:lstStyle/>
              <a:p>
                <a:endParaRPr lang="en-US"/>
              </a:p>
            </p:txBody>
          </p:sp>
          <p:sp>
            <p:nvSpPr>
              <p:cNvPr id="51238" name="Line 38"/>
              <p:cNvSpPr>
                <a:spLocks noChangeShapeType="1"/>
              </p:cNvSpPr>
              <p:nvPr/>
            </p:nvSpPr>
            <p:spPr bwMode="auto">
              <a:xfrm flipH="1">
                <a:off x="1377" y="3029"/>
                <a:ext cx="411" cy="0"/>
              </a:xfrm>
              <a:prstGeom prst="line">
                <a:avLst/>
              </a:prstGeom>
              <a:noFill/>
              <a:ln w="25400">
                <a:solidFill>
                  <a:schemeClr val="tx1"/>
                </a:solidFill>
                <a:round/>
                <a:headEnd/>
                <a:tailEnd type="triangle" w="med" len="med"/>
              </a:ln>
              <a:effectLst/>
            </p:spPr>
            <p:txBody>
              <a:bodyPr/>
              <a:lstStyle/>
              <a:p>
                <a:endParaRPr lang="en-US"/>
              </a:p>
            </p:txBody>
          </p:sp>
          <p:grpSp>
            <p:nvGrpSpPr>
              <p:cNvPr id="51239" name="Group 39"/>
              <p:cNvGrpSpPr>
                <a:grpSpLocks/>
              </p:cNvGrpSpPr>
              <p:nvPr/>
            </p:nvGrpSpPr>
            <p:grpSpPr bwMode="auto">
              <a:xfrm>
                <a:off x="1130" y="2889"/>
                <a:ext cx="206" cy="231"/>
                <a:chOff x="4377" y="1933"/>
                <a:chExt cx="227" cy="228"/>
              </a:xfrm>
            </p:grpSpPr>
            <p:sp>
              <p:nvSpPr>
                <p:cNvPr id="51240" name="Oval 40"/>
                <p:cNvSpPr>
                  <a:spLocks noChangeArrowheads="1"/>
                </p:cNvSpPr>
                <p:nvPr/>
              </p:nvSpPr>
              <p:spPr bwMode="auto">
                <a:xfrm>
                  <a:off x="4422" y="1979"/>
                  <a:ext cx="182" cy="182"/>
                </a:xfrm>
                <a:prstGeom prst="ellipse">
                  <a:avLst/>
                </a:prstGeom>
                <a:solidFill>
                  <a:srgbClr val="FFFFCC"/>
                </a:solidFill>
                <a:ln w="25400">
                  <a:solidFill>
                    <a:schemeClr val="tx1"/>
                  </a:solidFill>
                  <a:round/>
                  <a:headEnd/>
                  <a:tailEnd/>
                </a:ln>
                <a:effectLst/>
              </p:spPr>
              <p:txBody>
                <a:bodyPr wrap="none" anchor="ctr"/>
                <a:lstStyle/>
                <a:p>
                  <a:endParaRPr lang="en-US"/>
                </a:p>
              </p:txBody>
            </p:sp>
            <p:sp>
              <p:nvSpPr>
                <p:cNvPr id="51241" name="Oval 41"/>
                <p:cNvSpPr>
                  <a:spLocks noChangeArrowheads="1"/>
                </p:cNvSpPr>
                <p:nvPr/>
              </p:nvSpPr>
              <p:spPr bwMode="auto">
                <a:xfrm>
                  <a:off x="4377" y="1933"/>
                  <a:ext cx="91" cy="91"/>
                </a:xfrm>
                <a:prstGeom prst="ellipse">
                  <a:avLst/>
                </a:prstGeom>
                <a:solidFill>
                  <a:schemeClr val="accent2"/>
                </a:solidFill>
                <a:ln w="25400">
                  <a:solidFill>
                    <a:schemeClr val="tx1"/>
                  </a:solidFill>
                  <a:round/>
                  <a:headEnd/>
                  <a:tailEnd/>
                </a:ln>
                <a:effectLst/>
              </p:spPr>
              <p:txBody>
                <a:bodyPr wrap="none" anchor="ctr"/>
                <a:lstStyle/>
                <a:p>
                  <a:endParaRPr lang="en-US"/>
                </a:p>
              </p:txBody>
            </p:sp>
          </p:grpSp>
          <p:sp>
            <p:nvSpPr>
              <p:cNvPr id="51242" name="Text Box 42"/>
              <p:cNvSpPr txBox="1">
                <a:spLocks noChangeArrowheads="1"/>
              </p:cNvSpPr>
              <p:nvPr/>
            </p:nvSpPr>
            <p:spPr bwMode="auto">
              <a:xfrm>
                <a:off x="1429" y="2659"/>
                <a:ext cx="256" cy="250"/>
              </a:xfrm>
              <a:prstGeom prst="rect">
                <a:avLst/>
              </a:prstGeom>
              <a:noFill/>
              <a:ln w="25400">
                <a:noFill/>
                <a:miter lim="800000"/>
                <a:headEnd/>
                <a:tailEnd/>
              </a:ln>
              <a:effectLst/>
            </p:spPr>
            <p:txBody>
              <a:bodyPr wrap="none">
                <a:spAutoFit/>
              </a:bodyPr>
              <a:lstStyle/>
              <a:p>
                <a:r>
                  <a:rPr lang="en-US" sz="2000" b="1">
                    <a:latin typeface="Eras Light ITC" pitchFamily="34" charset="0"/>
                  </a:rPr>
                  <a:t>K</a:t>
                </a:r>
                <a:r>
                  <a:rPr lang="en-US" sz="2000" b="1" baseline="-25000">
                    <a:latin typeface="Eras Light ITC" pitchFamily="34" charset="0"/>
                  </a:rPr>
                  <a:t>d</a:t>
                </a:r>
                <a:endParaRPr lang="en-US" sz="2000" b="1">
                  <a:latin typeface="Eras Light ITC" pitchFamily="34"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7680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Pre-steady state example: Chymotrypsin</a:t>
            </a:r>
          </a:p>
        </p:txBody>
      </p:sp>
      <p:sp>
        <p:nvSpPr>
          <p:cNvPr id="7680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76805"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76806"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Here we can see the establishment of an equilibrium between E</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pNPA and E</a:t>
            </a:r>
            <a:r>
              <a:rPr lang="en-US" sz="2400" b="1" baseline="-25000">
                <a:solidFill>
                  <a:srgbClr val="000066"/>
                </a:solidFill>
                <a:latin typeface="Californian FB" pitchFamily="18" charset="0"/>
              </a:rPr>
              <a:t>ac</a:t>
            </a:r>
            <a:r>
              <a:rPr lang="en-US" sz="2400" b="1">
                <a:solidFill>
                  <a:srgbClr val="000066"/>
                </a:solidFill>
                <a:latin typeface="Californian FB" pitchFamily="18" charset="0"/>
              </a:rPr>
              <a:t>.</a:t>
            </a:r>
            <a:endParaRPr lang="en-US" sz="2400" b="1">
              <a:solidFill>
                <a:srgbClr val="993300"/>
              </a:solidFill>
              <a:latin typeface="Californian FB" pitchFamily="18" charset="0"/>
              <a:sym typeface="Symbol" pitchFamily="18" charset="2"/>
            </a:endParaRPr>
          </a:p>
        </p:txBody>
      </p:sp>
      <p:pic>
        <p:nvPicPr>
          <p:cNvPr id="76846" name="Picture 46"/>
          <p:cNvPicPr>
            <a:picLocks noChangeAspect="1" noChangeArrowheads="1"/>
          </p:cNvPicPr>
          <p:nvPr/>
        </p:nvPicPr>
        <p:blipFill>
          <a:blip r:embed="rId3" cstate="print"/>
          <a:srcRect/>
          <a:stretch>
            <a:fillRect/>
          </a:stretch>
        </p:blipFill>
        <p:spPr bwMode="auto">
          <a:xfrm>
            <a:off x="1592263" y="2144713"/>
            <a:ext cx="6046787" cy="3471862"/>
          </a:xfrm>
          <a:prstGeom prst="rect">
            <a:avLst/>
          </a:prstGeom>
          <a:noFill/>
          <a:ln w="9525">
            <a:noFill/>
            <a:miter lim="800000"/>
            <a:headEnd/>
            <a:tailEnd/>
          </a:ln>
          <a:effectLst/>
        </p:spPr>
      </p:pic>
      <p:pic>
        <p:nvPicPr>
          <p:cNvPr id="76847" name="Picture 47" descr="BD14791_"/>
          <p:cNvPicPr>
            <a:picLocks noChangeAspect="1" noChangeArrowheads="1"/>
          </p:cNvPicPr>
          <p:nvPr/>
        </p:nvPicPr>
        <p:blipFill>
          <a:blip r:embed="rId2" cstate="print"/>
          <a:srcRect/>
          <a:stretch>
            <a:fillRect/>
          </a:stretch>
        </p:blipFill>
        <p:spPr bwMode="auto">
          <a:xfrm>
            <a:off x="258763" y="5851525"/>
            <a:ext cx="142875" cy="142875"/>
          </a:xfrm>
          <a:prstGeom prst="rect">
            <a:avLst/>
          </a:prstGeom>
          <a:noFill/>
        </p:spPr>
      </p:pic>
      <p:sp>
        <p:nvSpPr>
          <p:cNvPr id="76848" name="Text Box 48"/>
          <p:cNvSpPr txBox="1">
            <a:spLocks noChangeArrowheads="1"/>
          </p:cNvSpPr>
          <p:nvPr/>
        </p:nvSpPr>
        <p:spPr bwMode="auto">
          <a:xfrm>
            <a:off x="439738" y="56832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Fortunately, the equilibrium strongly favours E</a:t>
            </a:r>
            <a:r>
              <a:rPr lang="en-US" sz="2400" b="1" baseline="-25000">
                <a:solidFill>
                  <a:srgbClr val="000066"/>
                </a:solidFill>
                <a:latin typeface="Californian FB" pitchFamily="18" charset="0"/>
              </a:rPr>
              <a:t>ac</a:t>
            </a:r>
            <a:r>
              <a:rPr lang="en-US" sz="2400" b="1">
                <a:solidFill>
                  <a:srgbClr val="000066"/>
                </a:solidFill>
                <a:latin typeface="Californian FB" pitchFamily="18" charset="0"/>
              </a:rPr>
              <a:t>, so fitting the data to e</a:t>
            </a:r>
            <a:r>
              <a:rPr lang="en-US" sz="2400" b="1" baseline="30000">
                <a:solidFill>
                  <a:srgbClr val="000066"/>
                </a:solidFill>
                <a:latin typeface="Californian FB" pitchFamily="18" charset="0"/>
              </a:rPr>
              <a:t>-kt</a:t>
            </a:r>
            <a:r>
              <a:rPr lang="en-US" sz="2400" b="1">
                <a:solidFill>
                  <a:srgbClr val="000066"/>
                </a:solidFill>
                <a:latin typeface="Californian FB" pitchFamily="18" charset="0"/>
              </a:rPr>
              <a:t> gives us k</a:t>
            </a:r>
            <a:r>
              <a:rPr lang="en-US" sz="2400" b="1" baseline="-25000">
                <a:solidFill>
                  <a:srgbClr val="000066"/>
                </a:solidFill>
                <a:latin typeface="Californian FB" pitchFamily="18" charset="0"/>
              </a:rPr>
              <a:t>ac</a:t>
            </a:r>
            <a:r>
              <a:rPr lang="en-US" sz="2400" b="1">
                <a:solidFill>
                  <a:srgbClr val="000066"/>
                </a:solidFill>
                <a:latin typeface="Californian FB" pitchFamily="18" charset="0"/>
              </a:rPr>
              <a:t> and not k</a:t>
            </a:r>
            <a:r>
              <a:rPr lang="en-US" sz="2400" b="1" baseline="-25000">
                <a:solidFill>
                  <a:srgbClr val="000066"/>
                </a:solidFill>
                <a:latin typeface="Californian FB" pitchFamily="18" charset="0"/>
              </a:rPr>
              <a:t>ac</a:t>
            </a:r>
            <a:r>
              <a:rPr lang="en-US" sz="2400" b="1">
                <a:solidFill>
                  <a:srgbClr val="000066"/>
                </a:solidFill>
                <a:latin typeface="Californian FB" pitchFamily="18" charset="0"/>
              </a:rPr>
              <a:t>+k</a:t>
            </a:r>
            <a:r>
              <a:rPr lang="en-US" sz="2400" b="1" baseline="-25000">
                <a:solidFill>
                  <a:srgbClr val="000066"/>
                </a:solidFill>
                <a:latin typeface="Californian FB" pitchFamily="18" charset="0"/>
              </a:rPr>
              <a:t>-ac</a:t>
            </a:r>
            <a:endParaRPr lang="en-US" sz="2400" b="1">
              <a:solidFill>
                <a:srgbClr val="993300"/>
              </a:solidFill>
              <a:latin typeface="Californian FB" pitchFamily="18" charset="0"/>
              <a:sym typeface="Symbol"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4096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Folding Funnels…</a:t>
            </a:r>
          </a:p>
        </p:txBody>
      </p:sp>
      <p:sp>
        <p:nvSpPr>
          <p:cNvPr id="4096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40965"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40966"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Protein Folding Can be visualized by ‘folding funnels’, Ken Dill style.</a:t>
            </a:r>
            <a:endParaRPr lang="en-US" sz="2400" b="1">
              <a:solidFill>
                <a:srgbClr val="993300"/>
              </a:solidFill>
              <a:latin typeface="Californian FB" pitchFamily="18" charset="0"/>
            </a:endParaRPr>
          </a:p>
        </p:txBody>
      </p:sp>
      <p:sp>
        <p:nvSpPr>
          <p:cNvPr id="40967" name="Text Box 7"/>
          <p:cNvSpPr txBox="1">
            <a:spLocks noChangeArrowheads="1"/>
          </p:cNvSpPr>
          <p:nvPr/>
        </p:nvSpPr>
        <p:spPr bwMode="auto">
          <a:xfrm>
            <a:off x="2878138" y="2101850"/>
            <a:ext cx="4046537" cy="155257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funnel that best describes the Levinthal Paradox is the ‘golf hole’ funel…</a:t>
            </a:r>
            <a:endParaRPr lang="en-US" sz="2400" b="1">
              <a:solidFill>
                <a:srgbClr val="993300"/>
              </a:solidFill>
              <a:latin typeface="Californian FB" pitchFamily="18" charset="0"/>
            </a:endParaRPr>
          </a:p>
        </p:txBody>
      </p:sp>
      <p:pic>
        <p:nvPicPr>
          <p:cNvPr id="40968" name="Picture 8" descr="Dill golfFunnel"/>
          <p:cNvPicPr>
            <a:picLocks noChangeAspect="1" noChangeArrowheads="1"/>
          </p:cNvPicPr>
          <p:nvPr/>
        </p:nvPicPr>
        <p:blipFill>
          <a:blip r:embed="rId3" cstate="print"/>
          <a:srcRect/>
          <a:stretch>
            <a:fillRect/>
          </a:stretch>
        </p:blipFill>
        <p:spPr bwMode="auto">
          <a:xfrm>
            <a:off x="6372225" y="2011363"/>
            <a:ext cx="2152650" cy="1651000"/>
          </a:xfrm>
          <a:prstGeom prst="rect">
            <a:avLst/>
          </a:prstGeom>
          <a:noFill/>
        </p:spPr>
      </p:pic>
      <p:sp>
        <p:nvSpPr>
          <p:cNvPr id="40969" name="Text Box 9"/>
          <p:cNvSpPr txBox="1">
            <a:spLocks noChangeArrowheads="1"/>
          </p:cNvSpPr>
          <p:nvPr/>
        </p:nvSpPr>
        <p:spPr bwMode="auto">
          <a:xfrm>
            <a:off x="2865438" y="4235450"/>
            <a:ext cx="3284537" cy="118745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simplest ‘way out’ is the biased search ‘grand canyon’ funnel…</a:t>
            </a:r>
            <a:endParaRPr lang="en-US" sz="2400" b="1">
              <a:solidFill>
                <a:srgbClr val="993300"/>
              </a:solidFill>
              <a:latin typeface="Californian FB" pitchFamily="18" charset="0"/>
            </a:endParaRPr>
          </a:p>
        </p:txBody>
      </p:sp>
      <p:pic>
        <p:nvPicPr>
          <p:cNvPr id="40970" name="Picture 10" descr="Dill grand canyon funnel"/>
          <p:cNvPicPr>
            <a:picLocks noChangeAspect="1" noChangeArrowheads="1"/>
          </p:cNvPicPr>
          <p:nvPr/>
        </p:nvPicPr>
        <p:blipFill>
          <a:blip r:embed="rId4" cstate="print"/>
          <a:srcRect/>
          <a:stretch>
            <a:fillRect/>
          </a:stretch>
        </p:blipFill>
        <p:spPr bwMode="auto">
          <a:xfrm>
            <a:off x="6423025" y="4000500"/>
            <a:ext cx="2127250" cy="1771650"/>
          </a:xfrm>
          <a:prstGeom prst="rect">
            <a:avLst/>
          </a:prstGeom>
          <a:noFill/>
        </p:spPr>
      </p:pic>
      <p:pic>
        <p:nvPicPr>
          <p:cNvPr id="40971" name="Picture 11" descr="Ken Dill"/>
          <p:cNvPicPr>
            <a:picLocks noChangeAspect="1" noChangeArrowheads="1"/>
          </p:cNvPicPr>
          <p:nvPr/>
        </p:nvPicPr>
        <p:blipFill>
          <a:blip r:embed="rId5" cstate="print"/>
          <a:srcRect/>
          <a:stretch>
            <a:fillRect/>
          </a:stretch>
        </p:blipFill>
        <p:spPr bwMode="auto">
          <a:xfrm>
            <a:off x="566738" y="2165350"/>
            <a:ext cx="1444625" cy="2241550"/>
          </a:xfrm>
          <a:prstGeom prst="rect">
            <a:avLst/>
          </a:prstGeom>
          <a:noFill/>
        </p:spPr>
      </p:pic>
      <p:sp>
        <p:nvSpPr>
          <p:cNvPr id="40972" name="Text Box 12"/>
          <p:cNvSpPr txBox="1">
            <a:spLocks noChangeArrowheads="1"/>
          </p:cNvSpPr>
          <p:nvPr/>
        </p:nvSpPr>
        <p:spPr bwMode="auto">
          <a:xfrm>
            <a:off x="236538" y="4464050"/>
            <a:ext cx="2382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Ken Dill, UCSF</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7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0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p:bldP spid="40969" grpId="0"/>
      <p:bldP spid="4097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37891"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Kinetic Studies…</a:t>
            </a:r>
          </a:p>
        </p:txBody>
      </p:sp>
      <p:sp>
        <p:nvSpPr>
          <p:cNvPr id="37892"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37893" name="Picture 5" descr="BD14791_"/>
          <p:cNvPicPr>
            <a:picLocks noChangeAspect="1" noChangeArrowheads="1"/>
          </p:cNvPicPr>
          <p:nvPr/>
        </p:nvPicPr>
        <p:blipFill>
          <a:blip r:embed="rId2" cstate="print"/>
          <a:srcRect/>
          <a:stretch>
            <a:fillRect/>
          </a:stretch>
        </p:blipFill>
        <p:spPr bwMode="auto">
          <a:xfrm>
            <a:off x="220663" y="1381125"/>
            <a:ext cx="142875" cy="142875"/>
          </a:xfrm>
          <a:prstGeom prst="rect">
            <a:avLst/>
          </a:prstGeom>
          <a:noFill/>
        </p:spPr>
      </p:pic>
      <p:sp>
        <p:nvSpPr>
          <p:cNvPr id="37894"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In Kinetic Studies, reactions are monitored as a function of time:</a:t>
            </a:r>
            <a:endParaRPr lang="en-US" sz="2400" b="1">
              <a:solidFill>
                <a:srgbClr val="993300"/>
              </a:solidFill>
              <a:latin typeface="Californian FB" pitchFamily="18" charset="0"/>
            </a:endParaRPr>
          </a:p>
        </p:txBody>
      </p:sp>
      <p:sp>
        <p:nvSpPr>
          <p:cNvPr id="37896" name="Rectangle 8"/>
          <p:cNvSpPr>
            <a:spLocks noChangeArrowheads="1"/>
          </p:cNvSpPr>
          <p:nvPr/>
        </p:nvSpPr>
        <p:spPr bwMode="auto">
          <a:xfrm>
            <a:off x="2286000" y="1816100"/>
            <a:ext cx="3771900" cy="2794000"/>
          </a:xfrm>
          <a:prstGeom prst="rect">
            <a:avLst/>
          </a:prstGeom>
          <a:solidFill>
            <a:schemeClr val="bg1"/>
          </a:solidFill>
          <a:ln w="9525">
            <a:noFill/>
            <a:miter lim="800000"/>
            <a:headEnd/>
            <a:tailEnd/>
          </a:ln>
          <a:effectLst/>
        </p:spPr>
        <p:txBody>
          <a:bodyPr wrap="none" anchor="ctr"/>
          <a:lstStyle/>
          <a:p>
            <a:endParaRPr lang="en-US"/>
          </a:p>
        </p:txBody>
      </p:sp>
      <p:pic>
        <p:nvPicPr>
          <p:cNvPr id="37895" name="Picture 7"/>
          <p:cNvPicPr>
            <a:picLocks noChangeAspect="1" noChangeArrowheads="1"/>
          </p:cNvPicPr>
          <p:nvPr/>
        </p:nvPicPr>
        <p:blipFill>
          <a:blip r:embed="rId3" cstate="print"/>
          <a:srcRect/>
          <a:stretch>
            <a:fillRect/>
          </a:stretch>
        </p:blipFill>
        <p:spPr bwMode="auto">
          <a:xfrm>
            <a:off x="2286000" y="1939925"/>
            <a:ext cx="3708400" cy="2628900"/>
          </a:xfrm>
          <a:prstGeom prst="rect">
            <a:avLst/>
          </a:prstGeom>
          <a:noFill/>
          <a:ln w="9525">
            <a:noFill/>
            <a:miter lim="800000"/>
            <a:headEnd/>
            <a:tailEnd/>
          </a:ln>
        </p:spPr>
      </p:pic>
      <p:sp>
        <p:nvSpPr>
          <p:cNvPr id="37897" name="Text Box 9"/>
          <p:cNvSpPr txBox="1">
            <a:spLocks noChangeArrowheads="1"/>
          </p:cNvSpPr>
          <p:nvPr/>
        </p:nvSpPr>
        <p:spPr bwMode="auto">
          <a:xfrm>
            <a:off x="401638" y="47434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 purpose is to uncover mechanisms, that is, how do we get to </a:t>
            </a:r>
            <a:r>
              <a:rPr lang="en-US" sz="2400" b="1">
                <a:solidFill>
                  <a:srgbClr val="3333FF"/>
                </a:solidFill>
                <a:latin typeface="Californian FB" pitchFamily="18" charset="0"/>
              </a:rPr>
              <a:t>C</a:t>
            </a:r>
            <a:r>
              <a:rPr lang="en-US" sz="2400" b="1">
                <a:solidFill>
                  <a:srgbClr val="000066"/>
                </a:solidFill>
                <a:latin typeface="Californian FB" pitchFamily="18" charset="0"/>
              </a:rPr>
              <a:t> from </a:t>
            </a:r>
            <a:r>
              <a:rPr lang="en-US" sz="2400" b="1">
                <a:solidFill>
                  <a:srgbClr val="FF3300"/>
                </a:solidFill>
                <a:latin typeface="Californian FB" pitchFamily="18" charset="0"/>
              </a:rPr>
              <a:t>A</a:t>
            </a:r>
          </a:p>
        </p:txBody>
      </p:sp>
      <p:pic>
        <p:nvPicPr>
          <p:cNvPr id="37898" name="Picture 10" descr="BD14791_"/>
          <p:cNvPicPr>
            <a:picLocks noChangeAspect="1" noChangeArrowheads="1"/>
          </p:cNvPicPr>
          <p:nvPr/>
        </p:nvPicPr>
        <p:blipFill>
          <a:blip r:embed="rId2" cstate="print"/>
          <a:srcRect/>
          <a:stretch>
            <a:fillRect/>
          </a:stretch>
        </p:blipFill>
        <p:spPr bwMode="auto">
          <a:xfrm>
            <a:off x="233363" y="4899025"/>
            <a:ext cx="142875" cy="142875"/>
          </a:xfrm>
          <a:prstGeom prst="rect">
            <a:avLst/>
          </a:prstGeom>
          <a:noFill/>
        </p:spPr>
      </p:pic>
      <p:pic>
        <p:nvPicPr>
          <p:cNvPr id="37899" name="Picture 11" descr="BD14791_"/>
          <p:cNvPicPr>
            <a:picLocks noChangeAspect="1" noChangeArrowheads="1"/>
          </p:cNvPicPr>
          <p:nvPr/>
        </p:nvPicPr>
        <p:blipFill>
          <a:blip r:embed="rId2" cstate="print"/>
          <a:srcRect/>
          <a:stretch>
            <a:fillRect/>
          </a:stretch>
        </p:blipFill>
        <p:spPr bwMode="auto">
          <a:xfrm>
            <a:off x="233363" y="5800725"/>
            <a:ext cx="142875" cy="142875"/>
          </a:xfrm>
          <a:prstGeom prst="rect">
            <a:avLst/>
          </a:prstGeom>
          <a:noFill/>
        </p:spPr>
      </p:pic>
      <p:sp>
        <p:nvSpPr>
          <p:cNvPr id="37900" name="Text Box 12"/>
          <p:cNvSpPr txBox="1">
            <a:spLocks noChangeArrowheads="1"/>
          </p:cNvSpPr>
          <p:nvPr/>
        </p:nvSpPr>
        <p:spPr bwMode="auto">
          <a:xfrm>
            <a:off x="427038" y="56324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For protein folding kinetics, we can ‘borrow’ the theoretical framework from small molecule chemistry</a:t>
            </a:r>
            <a:endParaRPr lang="en-US" sz="2400" b="1">
              <a:solidFill>
                <a:srgbClr val="FF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9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7" grpId="0"/>
      <p:bldP spid="379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5939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The Rate Law…</a:t>
            </a:r>
          </a:p>
        </p:txBody>
      </p:sp>
      <p:sp>
        <p:nvSpPr>
          <p:cNvPr id="5939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59397"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59398"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Let’s take the simples protein folding case:</a:t>
            </a:r>
            <a:endParaRPr lang="en-US" sz="2400" b="1">
              <a:solidFill>
                <a:srgbClr val="993300"/>
              </a:solidFill>
              <a:latin typeface="Californian FB" pitchFamily="18" charset="0"/>
            </a:endParaRPr>
          </a:p>
        </p:txBody>
      </p:sp>
      <p:sp>
        <p:nvSpPr>
          <p:cNvPr id="59399" name="Text Box 7"/>
          <p:cNvSpPr txBox="1">
            <a:spLocks noChangeArrowheads="1"/>
          </p:cNvSpPr>
          <p:nvPr/>
        </p:nvSpPr>
        <p:spPr bwMode="auto">
          <a:xfrm>
            <a:off x="3411538" y="1924050"/>
            <a:ext cx="16970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P</a:t>
            </a:r>
            <a:r>
              <a:rPr lang="en-US" sz="2400" b="1" baseline="-25000">
                <a:solidFill>
                  <a:srgbClr val="000066"/>
                </a:solidFill>
                <a:latin typeface="Californian FB" pitchFamily="18" charset="0"/>
              </a:rPr>
              <a:t>u</a:t>
            </a:r>
            <a:r>
              <a:rPr lang="en-US" sz="2400" b="1">
                <a:solidFill>
                  <a:srgbClr val="000066"/>
                </a:solidFill>
                <a:latin typeface="Californian FB" pitchFamily="18" charset="0"/>
              </a:rPr>
              <a:t>	    P</a:t>
            </a:r>
            <a:r>
              <a:rPr lang="en-US" sz="2400" b="1" baseline="-25000">
                <a:solidFill>
                  <a:srgbClr val="000066"/>
                </a:solidFill>
                <a:latin typeface="Californian FB" pitchFamily="18" charset="0"/>
              </a:rPr>
              <a:t>f</a:t>
            </a:r>
            <a:endParaRPr lang="en-US" sz="2400" b="1">
              <a:solidFill>
                <a:srgbClr val="993300"/>
              </a:solidFill>
              <a:latin typeface="Californian FB" pitchFamily="18" charset="0"/>
            </a:endParaRPr>
          </a:p>
        </p:txBody>
      </p:sp>
      <p:sp>
        <p:nvSpPr>
          <p:cNvPr id="59400" name="Line 8"/>
          <p:cNvSpPr>
            <a:spLocks noChangeShapeType="1"/>
          </p:cNvSpPr>
          <p:nvPr/>
        </p:nvSpPr>
        <p:spPr bwMode="auto">
          <a:xfrm>
            <a:off x="3924300" y="2159000"/>
            <a:ext cx="596900" cy="0"/>
          </a:xfrm>
          <a:prstGeom prst="line">
            <a:avLst/>
          </a:prstGeom>
          <a:noFill/>
          <a:ln w="12700">
            <a:solidFill>
              <a:schemeClr val="tx1"/>
            </a:solidFill>
            <a:round/>
            <a:headEnd/>
            <a:tailEnd type="triangle" w="med" len="med"/>
          </a:ln>
          <a:effectLst/>
        </p:spPr>
        <p:txBody>
          <a:bodyPr/>
          <a:lstStyle/>
          <a:p>
            <a:endParaRPr lang="en-US"/>
          </a:p>
        </p:txBody>
      </p:sp>
      <p:sp>
        <p:nvSpPr>
          <p:cNvPr id="59401" name="Text Box 9"/>
          <p:cNvSpPr txBox="1">
            <a:spLocks noChangeArrowheads="1"/>
          </p:cNvSpPr>
          <p:nvPr/>
        </p:nvSpPr>
        <p:spPr bwMode="auto">
          <a:xfrm>
            <a:off x="846138" y="3333750"/>
            <a:ext cx="18494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rate = -k[P</a:t>
            </a:r>
            <a:r>
              <a:rPr lang="en-US" sz="2400" b="1" baseline="-25000">
                <a:solidFill>
                  <a:srgbClr val="000066"/>
                </a:solidFill>
                <a:latin typeface="Californian FB" pitchFamily="18" charset="0"/>
              </a:rPr>
              <a:t>u</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sp>
        <p:nvSpPr>
          <p:cNvPr id="59402" name="Text Box 10"/>
          <p:cNvSpPr txBox="1">
            <a:spLocks noChangeArrowheads="1"/>
          </p:cNvSpPr>
          <p:nvPr/>
        </p:nvSpPr>
        <p:spPr bwMode="auto">
          <a:xfrm>
            <a:off x="465138" y="26987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From our small molecule rate law:</a:t>
            </a:r>
            <a:endParaRPr lang="en-US" sz="2400" b="1">
              <a:solidFill>
                <a:srgbClr val="993300"/>
              </a:solidFill>
              <a:latin typeface="Californian FB" pitchFamily="18" charset="0"/>
            </a:endParaRPr>
          </a:p>
        </p:txBody>
      </p:sp>
      <p:pic>
        <p:nvPicPr>
          <p:cNvPr id="59403" name="Picture 11" descr="BD14791_"/>
          <p:cNvPicPr>
            <a:picLocks noChangeAspect="1" noChangeArrowheads="1"/>
          </p:cNvPicPr>
          <p:nvPr/>
        </p:nvPicPr>
        <p:blipFill>
          <a:blip r:embed="rId3" cstate="print"/>
          <a:srcRect/>
          <a:stretch>
            <a:fillRect/>
          </a:stretch>
        </p:blipFill>
        <p:spPr bwMode="auto">
          <a:xfrm>
            <a:off x="246063" y="2854325"/>
            <a:ext cx="142875" cy="142875"/>
          </a:xfrm>
          <a:prstGeom prst="rect">
            <a:avLst/>
          </a:prstGeom>
          <a:noFill/>
        </p:spPr>
      </p:pic>
      <p:sp>
        <p:nvSpPr>
          <p:cNvPr id="59406" name="Rectangle 14"/>
          <p:cNvSpPr>
            <a:spLocks noChangeArrowheads="1"/>
          </p:cNvSpPr>
          <p:nvPr/>
        </p:nvSpPr>
        <p:spPr bwMode="auto">
          <a:xfrm>
            <a:off x="4089400" y="3238500"/>
            <a:ext cx="1765300" cy="838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59405" name="Object 13"/>
          <p:cNvGraphicFramePr>
            <a:graphicFrameLocks noChangeAspect="1"/>
          </p:cNvGraphicFramePr>
          <p:nvPr/>
        </p:nvGraphicFramePr>
        <p:xfrm>
          <a:off x="4087813" y="3281363"/>
          <a:ext cx="1789112" cy="739775"/>
        </p:xfrm>
        <a:graphic>
          <a:graphicData uri="http://schemas.openxmlformats.org/presentationml/2006/ole">
            <p:oleObj spid="_x0000_s59405" name="Equation" r:id="rId4" imgW="952200" imgH="393480" progId="Equation.3">
              <p:embed/>
            </p:oleObj>
          </a:graphicData>
        </a:graphic>
      </p:graphicFrame>
      <p:pic>
        <p:nvPicPr>
          <p:cNvPr id="59407" name="Picture 15" descr="BD14791_"/>
          <p:cNvPicPr>
            <a:picLocks noChangeAspect="1" noChangeArrowheads="1"/>
          </p:cNvPicPr>
          <p:nvPr/>
        </p:nvPicPr>
        <p:blipFill>
          <a:blip r:embed="rId3" cstate="print"/>
          <a:srcRect/>
          <a:stretch>
            <a:fillRect/>
          </a:stretch>
        </p:blipFill>
        <p:spPr bwMode="auto">
          <a:xfrm>
            <a:off x="258763" y="4429125"/>
            <a:ext cx="142875" cy="142875"/>
          </a:xfrm>
          <a:prstGeom prst="rect">
            <a:avLst/>
          </a:prstGeom>
          <a:noFill/>
        </p:spPr>
      </p:pic>
      <p:sp>
        <p:nvSpPr>
          <p:cNvPr id="59408" name="Text Box 16"/>
          <p:cNvSpPr txBox="1">
            <a:spLocks noChangeArrowheads="1"/>
          </p:cNvSpPr>
          <p:nvPr/>
        </p:nvSpPr>
        <p:spPr bwMode="auto">
          <a:xfrm>
            <a:off x="465138" y="42608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Solve by Separation of Variables:</a:t>
            </a:r>
            <a:endParaRPr lang="en-US" sz="2400" b="1">
              <a:solidFill>
                <a:srgbClr val="993300"/>
              </a:solidFill>
              <a:latin typeface="Californian FB" pitchFamily="18" charset="0"/>
            </a:endParaRPr>
          </a:p>
        </p:txBody>
      </p:sp>
      <p:sp>
        <p:nvSpPr>
          <p:cNvPr id="59410" name="Rectangle 18"/>
          <p:cNvSpPr>
            <a:spLocks noChangeArrowheads="1"/>
          </p:cNvSpPr>
          <p:nvPr/>
        </p:nvSpPr>
        <p:spPr bwMode="auto">
          <a:xfrm>
            <a:off x="596900" y="5016500"/>
            <a:ext cx="2171700" cy="863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59409" name="Object 17"/>
          <p:cNvGraphicFramePr>
            <a:graphicFrameLocks noChangeAspect="1"/>
          </p:cNvGraphicFramePr>
          <p:nvPr/>
        </p:nvGraphicFramePr>
        <p:xfrm>
          <a:off x="728663" y="5049838"/>
          <a:ext cx="1931987" cy="811212"/>
        </p:xfrm>
        <a:graphic>
          <a:graphicData uri="http://schemas.openxmlformats.org/presentationml/2006/ole">
            <p:oleObj spid="_x0000_s59409" name="Equation" r:id="rId5" imgW="1028520" imgH="431640" progId="Equation.3">
              <p:embed/>
            </p:oleObj>
          </a:graphicData>
        </a:graphic>
      </p:graphicFrame>
      <p:sp>
        <p:nvSpPr>
          <p:cNvPr id="59412" name="Rectangle 20"/>
          <p:cNvSpPr>
            <a:spLocks noChangeArrowheads="1"/>
          </p:cNvSpPr>
          <p:nvPr/>
        </p:nvSpPr>
        <p:spPr bwMode="auto">
          <a:xfrm>
            <a:off x="3860800" y="5181600"/>
            <a:ext cx="1663700" cy="5588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59411" name="Object 19"/>
          <p:cNvGraphicFramePr>
            <a:graphicFrameLocks noChangeAspect="1"/>
          </p:cNvGraphicFramePr>
          <p:nvPr/>
        </p:nvGraphicFramePr>
        <p:xfrm>
          <a:off x="3892550" y="5253038"/>
          <a:ext cx="1622425" cy="428625"/>
        </p:xfrm>
        <a:graphic>
          <a:graphicData uri="http://schemas.openxmlformats.org/presentationml/2006/ole">
            <p:oleObj spid="_x0000_s59411" name="Equation" r:id="rId6" imgW="863280" imgH="228600" progId="Equation.3">
              <p:embed/>
            </p:oleObj>
          </a:graphicData>
        </a:graphic>
      </p:graphicFrame>
      <p:sp>
        <p:nvSpPr>
          <p:cNvPr id="59414" name="Rectangle 22"/>
          <p:cNvSpPr>
            <a:spLocks noChangeArrowheads="1"/>
          </p:cNvSpPr>
          <p:nvPr/>
        </p:nvSpPr>
        <p:spPr bwMode="auto">
          <a:xfrm>
            <a:off x="6477000" y="5232400"/>
            <a:ext cx="1346200" cy="4826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59413" name="Object 21"/>
          <p:cNvGraphicFramePr>
            <a:graphicFrameLocks noChangeAspect="1"/>
          </p:cNvGraphicFramePr>
          <p:nvPr/>
        </p:nvGraphicFramePr>
        <p:xfrm>
          <a:off x="6583363" y="5241925"/>
          <a:ext cx="1168400" cy="452438"/>
        </p:xfrm>
        <a:graphic>
          <a:graphicData uri="http://schemas.openxmlformats.org/presentationml/2006/ole">
            <p:oleObj spid="_x0000_s59413" name="Equation" r:id="rId7" imgW="622080" imgH="241200" progId="Equation.3">
              <p:embed/>
            </p:oleObj>
          </a:graphicData>
        </a:graphic>
      </p:graphicFrame>
      <p:graphicFrame>
        <p:nvGraphicFramePr>
          <p:cNvPr id="59415" name="Object 23">
            <a:hlinkClick r:id="" action="ppaction://ole?verb=0"/>
          </p:cNvPr>
          <p:cNvGraphicFramePr>
            <a:graphicFrameLocks noChangeAspect="1"/>
          </p:cNvGraphicFramePr>
          <p:nvPr/>
        </p:nvGraphicFramePr>
        <p:xfrm>
          <a:off x="6486525" y="5840413"/>
          <a:ext cx="1352550" cy="485775"/>
        </p:xfrm>
        <a:graphic>
          <a:graphicData uri="http://schemas.openxmlformats.org/presentationml/2006/ole">
            <p:oleObj spid="_x0000_s59415" name="Package" r:id="rId8" imgW="1352520" imgH="4856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0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4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940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40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40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4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4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94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94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941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9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1" grpId="0"/>
      <p:bldP spid="59402" grpId="0"/>
      <p:bldP spid="59406" grpId="0" animBg="1"/>
      <p:bldP spid="59408" grpId="0"/>
      <p:bldP spid="59410" grpId="0" animBg="1"/>
      <p:bldP spid="59412" grpId="0" animBg="1"/>
      <p:bldP spid="594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0419"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The Rate Law…</a:t>
            </a:r>
          </a:p>
        </p:txBody>
      </p:sp>
      <p:sp>
        <p:nvSpPr>
          <p:cNvPr id="60420"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0421"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60422" name="Text Box 6"/>
          <p:cNvSpPr txBox="1">
            <a:spLocks noChangeArrowheads="1"/>
          </p:cNvSpPr>
          <p:nvPr/>
        </p:nvSpPr>
        <p:spPr bwMode="auto">
          <a:xfrm>
            <a:off x="363538" y="12255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What happens where there’s an equilibrium?</a:t>
            </a:r>
            <a:endParaRPr lang="en-US" sz="2400" b="1">
              <a:solidFill>
                <a:srgbClr val="993300"/>
              </a:solidFill>
              <a:latin typeface="Californian FB" pitchFamily="18" charset="0"/>
            </a:endParaRPr>
          </a:p>
        </p:txBody>
      </p:sp>
      <p:sp>
        <p:nvSpPr>
          <p:cNvPr id="60423" name="Text Box 7"/>
          <p:cNvSpPr txBox="1">
            <a:spLocks noChangeArrowheads="1"/>
          </p:cNvSpPr>
          <p:nvPr/>
        </p:nvSpPr>
        <p:spPr bwMode="auto">
          <a:xfrm>
            <a:off x="3411538" y="1924050"/>
            <a:ext cx="16970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P</a:t>
            </a:r>
            <a:r>
              <a:rPr lang="en-US" sz="2400" b="1" baseline="-25000">
                <a:solidFill>
                  <a:srgbClr val="000066"/>
                </a:solidFill>
                <a:latin typeface="Californian FB" pitchFamily="18" charset="0"/>
              </a:rPr>
              <a:t>u</a:t>
            </a:r>
            <a:r>
              <a:rPr lang="en-US" sz="2400" b="1">
                <a:solidFill>
                  <a:srgbClr val="000066"/>
                </a:solidFill>
                <a:latin typeface="Californian FB" pitchFamily="18" charset="0"/>
              </a:rPr>
              <a:t>	    P</a:t>
            </a:r>
            <a:r>
              <a:rPr lang="en-US" sz="2400" b="1" baseline="-25000">
                <a:solidFill>
                  <a:srgbClr val="000066"/>
                </a:solidFill>
                <a:latin typeface="Californian FB" pitchFamily="18" charset="0"/>
              </a:rPr>
              <a:t>f</a:t>
            </a:r>
            <a:endParaRPr lang="en-US" sz="2400" b="1">
              <a:solidFill>
                <a:srgbClr val="993300"/>
              </a:solidFill>
              <a:latin typeface="Californian FB" pitchFamily="18" charset="0"/>
            </a:endParaRPr>
          </a:p>
        </p:txBody>
      </p:sp>
      <p:sp>
        <p:nvSpPr>
          <p:cNvPr id="60424" name="Line 8"/>
          <p:cNvSpPr>
            <a:spLocks noChangeShapeType="1"/>
          </p:cNvSpPr>
          <p:nvPr/>
        </p:nvSpPr>
        <p:spPr bwMode="auto">
          <a:xfrm>
            <a:off x="3924300" y="2146300"/>
            <a:ext cx="596900" cy="0"/>
          </a:xfrm>
          <a:prstGeom prst="line">
            <a:avLst/>
          </a:prstGeom>
          <a:noFill/>
          <a:ln w="12700">
            <a:solidFill>
              <a:schemeClr val="tx1"/>
            </a:solidFill>
            <a:round/>
            <a:headEnd/>
            <a:tailEnd type="triangle" w="med" len="med"/>
          </a:ln>
          <a:effectLst/>
        </p:spPr>
        <p:txBody>
          <a:bodyPr/>
          <a:lstStyle/>
          <a:p>
            <a:endParaRPr lang="en-US"/>
          </a:p>
        </p:txBody>
      </p:sp>
      <p:sp>
        <p:nvSpPr>
          <p:cNvPr id="60425" name="Text Box 9"/>
          <p:cNvSpPr txBox="1">
            <a:spLocks noChangeArrowheads="1"/>
          </p:cNvSpPr>
          <p:nvPr/>
        </p:nvSpPr>
        <p:spPr bwMode="auto">
          <a:xfrm>
            <a:off x="871538" y="3448050"/>
            <a:ext cx="3716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rate</a:t>
            </a:r>
            <a:r>
              <a:rPr lang="en-US" sz="2400" b="1" baseline="-25000">
                <a:solidFill>
                  <a:srgbClr val="000066"/>
                </a:solidFill>
                <a:latin typeface="Californian FB" pitchFamily="18" charset="0"/>
              </a:rPr>
              <a:t>Pu</a:t>
            </a:r>
            <a:r>
              <a:rPr lang="en-US" sz="2400" b="1">
                <a:solidFill>
                  <a:srgbClr val="000066"/>
                </a:solidFill>
                <a:latin typeface="Californian FB" pitchFamily="18" charset="0"/>
              </a:rPr>
              <a:t> = -k</a:t>
            </a:r>
            <a:r>
              <a:rPr lang="en-US" sz="2400" b="1" baseline="-25000">
                <a:solidFill>
                  <a:srgbClr val="000066"/>
                </a:solidFill>
                <a:latin typeface="Californian FB" pitchFamily="18" charset="0"/>
              </a:rPr>
              <a:t>1</a:t>
            </a:r>
            <a:r>
              <a:rPr lang="en-US" sz="2400" b="1">
                <a:solidFill>
                  <a:srgbClr val="000066"/>
                </a:solidFill>
                <a:latin typeface="Californian FB" pitchFamily="18" charset="0"/>
              </a:rPr>
              <a:t>[P</a:t>
            </a:r>
            <a:r>
              <a:rPr lang="en-US" sz="2400" b="1" baseline="-25000">
                <a:solidFill>
                  <a:srgbClr val="000066"/>
                </a:solidFill>
                <a:latin typeface="Californian FB" pitchFamily="18" charset="0"/>
              </a:rPr>
              <a:t>u</a:t>
            </a:r>
            <a:r>
              <a:rPr lang="en-US" sz="2400" b="1">
                <a:solidFill>
                  <a:srgbClr val="000066"/>
                </a:solidFill>
                <a:latin typeface="Californian FB" pitchFamily="18" charset="0"/>
              </a:rPr>
              <a:t>]+ k</a:t>
            </a:r>
            <a:r>
              <a:rPr lang="en-US" sz="2400" b="1" baseline="-25000">
                <a:solidFill>
                  <a:srgbClr val="000066"/>
                </a:solidFill>
                <a:latin typeface="Californian FB" pitchFamily="18" charset="0"/>
              </a:rPr>
              <a:t>2</a:t>
            </a:r>
            <a:r>
              <a:rPr lang="en-US" sz="2400" b="1">
                <a:solidFill>
                  <a:srgbClr val="000066"/>
                </a:solidFill>
                <a:latin typeface="Californian FB" pitchFamily="18" charset="0"/>
              </a:rPr>
              <a:t>[P</a:t>
            </a:r>
            <a:r>
              <a:rPr lang="en-US" sz="2400" b="1" baseline="-25000">
                <a:solidFill>
                  <a:srgbClr val="000066"/>
                </a:solidFill>
                <a:latin typeface="Californian FB" pitchFamily="18" charset="0"/>
              </a:rPr>
              <a:t>f</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sp>
        <p:nvSpPr>
          <p:cNvPr id="60426" name="Text Box 10"/>
          <p:cNvSpPr txBox="1">
            <a:spLocks noChangeArrowheads="1"/>
          </p:cNvSpPr>
          <p:nvPr/>
        </p:nvSpPr>
        <p:spPr bwMode="auto">
          <a:xfrm>
            <a:off x="465138" y="26987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From our small molecule rate law:</a:t>
            </a:r>
            <a:endParaRPr lang="en-US" sz="2400" b="1">
              <a:solidFill>
                <a:srgbClr val="993300"/>
              </a:solidFill>
              <a:latin typeface="Californian FB" pitchFamily="18" charset="0"/>
            </a:endParaRPr>
          </a:p>
        </p:txBody>
      </p:sp>
      <p:pic>
        <p:nvPicPr>
          <p:cNvPr id="60427" name="Picture 11" descr="BD14791_"/>
          <p:cNvPicPr>
            <a:picLocks noChangeAspect="1" noChangeArrowheads="1"/>
          </p:cNvPicPr>
          <p:nvPr/>
        </p:nvPicPr>
        <p:blipFill>
          <a:blip r:embed="rId3" cstate="print"/>
          <a:srcRect/>
          <a:stretch>
            <a:fillRect/>
          </a:stretch>
        </p:blipFill>
        <p:spPr bwMode="auto">
          <a:xfrm>
            <a:off x="246063" y="2854325"/>
            <a:ext cx="142875" cy="142875"/>
          </a:xfrm>
          <a:prstGeom prst="rect">
            <a:avLst/>
          </a:prstGeom>
          <a:noFill/>
        </p:spPr>
      </p:pic>
      <p:sp>
        <p:nvSpPr>
          <p:cNvPr id="60428" name="Rectangle 12"/>
          <p:cNvSpPr>
            <a:spLocks noChangeArrowheads="1"/>
          </p:cNvSpPr>
          <p:nvPr/>
        </p:nvSpPr>
        <p:spPr bwMode="auto">
          <a:xfrm>
            <a:off x="5181600" y="3225800"/>
            <a:ext cx="2921000" cy="723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0429" name="Object 13"/>
          <p:cNvGraphicFramePr>
            <a:graphicFrameLocks noChangeAspect="1"/>
          </p:cNvGraphicFramePr>
          <p:nvPr/>
        </p:nvGraphicFramePr>
        <p:xfrm>
          <a:off x="5187950" y="3192463"/>
          <a:ext cx="2814638" cy="739775"/>
        </p:xfrm>
        <a:graphic>
          <a:graphicData uri="http://schemas.openxmlformats.org/presentationml/2006/ole">
            <p:oleObj spid="_x0000_s60429" name="Equation" r:id="rId4" imgW="1498320" imgH="393480" progId="Equation.3">
              <p:embed/>
            </p:oleObj>
          </a:graphicData>
        </a:graphic>
      </p:graphicFrame>
      <p:pic>
        <p:nvPicPr>
          <p:cNvPr id="60430" name="Picture 14" descr="BD14791_"/>
          <p:cNvPicPr>
            <a:picLocks noChangeAspect="1" noChangeArrowheads="1"/>
          </p:cNvPicPr>
          <p:nvPr/>
        </p:nvPicPr>
        <p:blipFill>
          <a:blip r:embed="rId3" cstate="print"/>
          <a:srcRect/>
          <a:stretch>
            <a:fillRect/>
          </a:stretch>
        </p:blipFill>
        <p:spPr bwMode="auto">
          <a:xfrm>
            <a:off x="258763" y="4937125"/>
            <a:ext cx="142875" cy="142875"/>
          </a:xfrm>
          <a:prstGeom prst="rect">
            <a:avLst/>
          </a:prstGeom>
          <a:noFill/>
        </p:spPr>
      </p:pic>
      <p:sp>
        <p:nvSpPr>
          <p:cNvPr id="60431" name="Text Box 15"/>
          <p:cNvSpPr txBox="1">
            <a:spLocks noChangeArrowheads="1"/>
          </p:cNvSpPr>
          <p:nvPr/>
        </p:nvSpPr>
        <p:spPr bwMode="auto">
          <a:xfrm>
            <a:off x="465138" y="47688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We now have a </a:t>
            </a:r>
            <a:r>
              <a:rPr lang="en-US" sz="2400" b="1">
                <a:solidFill>
                  <a:srgbClr val="993300"/>
                </a:solidFill>
                <a:latin typeface="Californian FB" pitchFamily="18" charset="0"/>
              </a:rPr>
              <a:t>system</a:t>
            </a:r>
            <a:r>
              <a:rPr lang="en-US" sz="2400" b="1">
                <a:solidFill>
                  <a:srgbClr val="000066"/>
                </a:solidFill>
                <a:latin typeface="Californian FB" pitchFamily="18" charset="0"/>
              </a:rPr>
              <a:t> of differential equations. Time to bone up on our linear algebra…</a:t>
            </a:r>
            <a:endParaRPr lang="en-US" sz="2400" b="1">
              <a:solidFill>
                <a:srgbClr val="993300"/>
              </a:solidFill>
              <a:latin typeface="Californian FB" pitchFamily="18" charset="0"/>
            </a:endParaRPr>
          </a:p>
        </p:txBody>
      </p:sp>
      <p:sp>
        <p:nvSpPr>
          <p:cNvPr id="60439" name="Line 23"/>
          <p:cNvSpPr>
            <a:spLocks noChangeShapeType="1"/>
          </p:cNvSpPr>
          <p:nvPr/>
        </p:nvSpPr>
        <p:spPr bwMode="auto">
          <a:xfrm flipH="1">
            <a:off x="3924300" y="2260600"/>
            <a:ext cx="558800" cy="0"/>
          </a:xfrm>
          <a:prstGeom prst="line">
            <a:avLst/>
          </a:prstGeom>
          <a:noFill/>
          <a:ln w="12700">
            <a:solidFill>
              <a:schemeClr val="tx1"/>
            </a:solidFill>
            <a:round/>
            <a:headEnd/>
            <a:tailEnd type="triangle" w="med" len="med"/>
          </a:ln>
          <a:effectLst/>
        </p:spPr>
        <p:txBody>
          <a:bodyPr/>
          <a:lstStyle/>
          <a:p>
            <a:endParaRPr lang="en-US"/>
          </a:p>
        </p:txBody>
      </p:sp>
      <p:sp>
        <p:nvSpPr>
          <p:cNvPr id="60440" name="Text Box 24"/>
          <p:cNvSpPr txBox="1">
            <a:spLocks noChangeArrowheads="1"/>
          </p:cNvSpPr>
          <p:nvPr/>
        </p:nvSpPr>
        <p:spPr bwMode="auto">
          <a:xfrm>
            <a:off x="884238" y="3956050"/>
            <a:ext cx="30813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rate</a:t>
            </a:r>
            <a:r>
              <a:rPr lang="en-US" sz="2400" b="1" baseline="-25000">
                <a:solidFill>
                  <a:srgbClr val="000066"/>
                </a:solidFill>
                <a:latin typeface="Californian FB" pitchFamily="18" charset="0"/>
              </a:rPr>
              <a:t>Pf</a:t>
            </a:r>
            <a:r>
              <a:rPr lang="en-US" sz="2400" b="1">
                <a:solidFill>
                  <a:srgbClr val="000066"/>
                </a:solidFill>
                <a:latin typeface="Californian FB" pitchFamily="18" charset="0"/>
              </a:rPr>
              <a:t> = k</a:t>
            </a:r>
            <a:r>
              <a:rPr lang="en-US" sz="2400" b="1" baseline="-25000">
                <a:solidFill>
                  <a:srgbClr val="000066"/>
                </a:solidFill>
                <a:latin typeface="Californian FB" pitchFamily="18" charset="0"/>
              </a:rPr>
              <a:t>1</a:t>
            </a:r>
            <a:r>
              <a:rPr lang="en-US" sz="2400" b="1">
                <a:solidFill>
                  <a:srgbClr val="000066"/>
                </a:solidFill>
                <a:latin typeface="Californian FB" pitchFamily="18" charset="0"/>
              </a:rPr>
              <a:t>[P</a:t>
            </a:r>
            <a:r>
              <a:rPr lang="en-US" sz="2400" b="1" baseline="-25000">
                <a:solidFill>
                  <a:srgbClr val="000066"/>
                </a:solidFill>
                <a:latin typeface="Californian FB" pitchFamily="18" charset="0"/>
              </a:rPr>
              <a:t>u</a:t>
            </a:r>
            <a:r>
              <a:rPr lang="en-US" sz="2400" b="1">
                <a:solidFill>
                  <a:srgbClr val="000066"/>
                </a:solidFill>
                <a:latin typeface="Californian FB" pitchFamily="18" charset="0"/>
              </a:rPr>
              <a:t>]- k</a:t>
            </a:r>
            <a:r>
              <a:rPr lang="en-US" sz="2400" b="1" baseline="-25000">
                <a:solidFill>
                  <a:srgbClr val="000066"/>
                </a:solidFill>
                <a:latin typeface="Californian FB" pitchFamily="18" charset="0"/>
              </a:rPr>
              <a:t>2</a:t>
            </a:r>
            <a:r>
              <a:rPr lang="en-US" sz="2400" b="1">
                <a:solidFill>
                  <a:srgbClr val="000066"/>
                </a:solidFill>
                <a:latin typeface="Californian FB" pitchFamily="18" charset="0"/>
              </a:rPr>
              <a:t>[P</a:t>
            </a:r>
            <a:r>
              <a:rPr lang="en-US" sz="2400" b="1" baseline="-25000">
                <a:solidFill>
                  <a:srgbClr val="000066"/>
                </a:solidFill>
                <a:latin typeface="Californian FB" pitchFamily="18" charset="0"/>
              </a:rPr>
              <a:t>f</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sp>
        <p:nvSpPr>
          <p:cNvPr id="60441" name="Text Box 25"/>
          <p:cNvSpPr txBox="1">
            <a:spLocks noChangeArrowheads="1"/>
          </p:cNvSpPr>
          <p:nvPr/>
        </p:nvSpPr>
        <p:spPr bwMode="auto">
          <a:xfrm>
            <a:off x="4059238" y="1873250"/>
            <a:ext cx="503237" cy="304800"/>
          </a:xfrm>
          <a:prstGeom prst="rect">
            <a:avLst/>
          </a:prstGeom>
          <a:noFill/>
          <a:ln w="9525">
            <a:noFill/>
            <a:miter lim="800000"/>
            <a:headEnd/>
            <a:tailEnd/>
          </a:ln>
          <a:effectLst/>
        </p:spPr>
        <p:txBody>
          <a:bodyPr>
            <a:spAutoFit/>
          </a:bodyPr>
          <a:lstStyle/>
          <a:p>
            <a:r>
              <a:rPr lang="en-US" sz="1400" b="1">
                <a:solidFill>
                  <a:srgbClr val="000066"/>
                </a:solidFill>
                <a:latin typeface="Californian FB" pitchFamily="18" charset="0"/>
              </a:rPr>
              <a:t>k</a:t>
            </a:r>
            <a:r>
              <a:rPr lang="en-US" sz="1400" b="1" baseline="-25000">
                <a:solidFill>
                  <a:srgbClr val="000066"/>
                </a:solidFill>
                <a:latin typeface="Californian FB" pitchFamily="18" charset="0"/>
              </a:rPr>
              <a:t>1</a:t>
            </a:r>
            <a:endParaRPr lang="en-US" sz="1400" b="1">
              <a:solidFill>
                <a:srgbClr val="993300"/>
              </a:solidFill>
              <a:latin typeface="Californian FB" pitchFamily="18" charset="0"/>
            </a:endParaRPr>
          </a:p>
        </p:txBody>
      </p:sp>
      <p:sp>
        <p:nvSpPr>
          <p:cNvPr id="60442" name="Text Box 26"/>
          <p:cNvSpPr txBox="1">
            <a:spLocks noChangeArrowheads="1"/>
          </p:cNvSpPr>
          <p:nvPr/>
        </p:nvSpPr>
        <p:spPr bwMode="auto">
          <a:xfrm>
            <a:off x="4059238" y="2241550"/>
            <a:ext cx="503237" cy="304800"/>
          </a:xfrm>
          <a:prstGeom prst="rect">
            <a:avLst/>
          </a:prstGeom>
          <a:noFill/>
          <a:ln w="9525">
            <a:noFill/>
            <a:miter lim="800000"/>
            <a:headEnd/>
            <a:tailEnd/>
          </a:ln>
          <a:effectLst/>
        </p:spPr>
        <p:txBody>
          <a:bodyPr>
            <a:spAutoFit/>
          </a:bodyPr>
          <a:lstStyle/>
          <a:p>
            <a:r>
              <a:rPr lang="en-US" sz="1400" b="1">
                <a:solidFill>
                  <a:srgbClr val="000066"/>
                </a:solidFill>
                <a:latin typeface="Californian FB" pitchFamily="18" charset="0"/>
              </a:rPr>
              <a:t>k</a:t>
            </a:r>
            <a:r>
              <a:rPr lang="en-US" sz="1400" b="1" baseline="-25000">
                <a:solidFill>
                  <a:srgbClr val="000066"/>
                </a:solidFill>
                <a:latin typeface="Californian FB" pitchFamily="18" charset="0"/>
              </a:rPr>
              <a:t>2</a:t>
            </a:r>
            <a:endParaRPr lang="en-US" sz="1400" b="1">
              <a:solidFill>
                <a:srgbClr val="993300"/>
              </a:solidFill>
              <a:latin typeface="Californian FB" pitchFamily="18" charset="0"/>
            </a:endParaRPr>
          </a:p>
        </p:txBody>
      </p:sp>
      <p:sp>
        <p:nvSpPr>
          <p:cNvPr id="60443" name="Rectangle 27"/>
          <p:cNvSpPr>
            <a:spLocks noChangeArrowheads="1"/>
          </p:cNvSpPr>
          <p:nvPr/>
        </p:nvSpPr>
        <p:spPr bwMode="auto">
          <a:xfrm>
            <a:off x="5168900" y="3987800"/>
            <a:ext cx="2921000" cy="723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0444" name="Object 28"/>
          <p:cNvGraphicFramePr>
            <a:graphicFrameLocks noChangeAspect="1"/>
          </p:cNvGraphicFramePr>
          <p:nvPr/>
        </p:nvGraphicFramePr>
        <p:xfrm>
          <a:off x="5246688" y="3930650"/>
          <a:ext cx="2671762" cy="787400"/>
        </p:xfrm>
        <a:graphic>
          <a:graphicData uri="http://schemas.openxmlformats.org/presentationml/2006/ole">
            <p:oleObj spid="_x0000_s60444" name="Equation" r:id="rId5" imgW="1422360" imgH="419040" progId="Equation.3">
              <p:embed/>
            </p:oleObj>
          </a:graphicData>
        </a:graphic>
      </p:graphicFrame>
      <p:pic>
        <p:nvPicPr>
          <p:cNvPr id="60445" name="Picture 29" descr="BD14791_"/>
          <p:cNvPicPr>
            <a:picLocks noChangeAspect="1" noChangeArrowheads="1"/>
          </p:cNvPicPr>
          <p:nvPr/>
        </p:nvPicPr>
        <p:blipFill>
          <a:blip r:embed="rId3" cstate="print"/>
          <a:srcRect/>
          <a:stretch>
            <a:fillRect/>
          </a:stretch>
        </p:blipFill>
        <p:spPr bwMode="auto">
          <a:xfrm>
            <a:off x="246063" y="5826125"/>
            <a:ext cx="142875" cy="142875"/>
          </a:xfrm>
          <a:prstGeom prst="rect">
            <a:avLst/>
          </a:prstGeom>
          <a:noFill/>
        </p:spPr>
      </p:pic>
      <p:sp>
        <p:nvSpPr>
          <p:cNvPr id="60446" name="Text Box 30"/>
          <p:cNvSpPr txBox="1">
            <a:spLocks noChangeArrowheads="1"/>
          </p:cNvSpPr>
          <p:nvPr/>
        </p:nvSpPr>
        <p:spPr bwMode="auto">
          <a:xfrm>
            <a:off x="439738" y="56578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We know that the final answer is going to be in the form of a ‘sum of exponentials’, so we can use the </a:t>
            </a:r>
            <a:r>
              <a:rPr lang="en-US" sz="2400" b="1">
                <a:solidFill>
                  <a:srgbClr val="993300"/>
                </a:solidFill>
                <a:latin typeface="Californian FB" pitchFamily="18" charset="0"/>
              </a:rPr>
              <a:t>Jacobian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04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04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44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04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04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0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p:bldP spid="60426" grpId="0"/>
      <p:bldP spid="60428" grpId="0" animBg="1"/>
      <p:bldP spid="60431" grpId="0"/>
      <p:bldP spid="60440" grpId="0"/>
      <p:bldP spid="60443" grpId="0" animBg="1"/>
      <p:bldP spid="6044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61443"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Solving Systems of Differential Equations…</a:t>
            </a:r>
          </a:p>
        </p:txBody>
      </p:sp>
      <p:sp>
        <p:nvSpPr>
          <p:cNvPr id="61444"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61445"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61446"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First, we need to construct a matrix that is composed of the derivatives of the equations with respect to the variables:</a:t>
            </a:r>
            <a:endParaRPr lang="en-US" sz="2400" b="1">
              <a:solidFill>
                <a:srgbClr val="993300"/>
              </a:solidFill>
              <a:latin typeface="Californian FB" pitchFamily="18" charset="0"/>
            </a:endParaRPr>
          </a:p>
        </p:txBody>
      </p:sp>
      <p:sp>
        <p:nvSpPr>
          <p:cNvPr id="61450" name="Text Box 10"/>
          <p:cNvSpPr txBox="1">
            <a:spLocks noChangeArrowheads="1"/>
          </p:cNvSpPr>
          <p:nvPr/>
        </p:nvSpPr>
        <p:spPr bwMode="auto">
          <a:xfrm>
            <a:off x="465138" y="40068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Take the Jacobian and subtract the ‘identity matrix’ * </a:t>
            </a:r>
            <a:r>
              <a:rPr lang="en-US" sz="2400" b="1">
                <a:solidFill>
                  <a:srgbClr val="000066"/>
                </a:solidFill>
                <a:latin typeface="Californian FB" pitchFamily="18" charset="0"/>
                <a:sym typeface="Symbol" pitchFamily="18" charset="2"/>
              </a:rPr>
              <a:t></a:t>
            </a:r>
            <a:r>
              <a:rPr lang="en-US" sz="2400" b="1">
                <a:solidFill>
                  <a:srgbClr val="000066"/>
                </a:solidFill>
                <a:latin typeface="Californian FB" pitchFamily="18" charset="0"/>
              </a:rPr>
              <a:t>:</a:t>
            </a:r>
            <a:endParaRPr lang="en-US" sz="2400" b="1">
              <a:solidFill>
                <a:srgbClr val="993300"/>
              </a:solidFill>
              <a:latin typeface="Californian FB" pitchFamily="18" charset="0"/>
            </a:endParaRPr>
          </a:p>
        </p:txBody>
      </p:sp>
      <p:pic>
        <p:nvPicPr>
          <p:cNvPr id="61451" name="Picture 11" descr="BD14791_"/>
          <p:cNvPicPr>
            <a:picLocks noChangeAspect="1" noChangeArrowheads="1"/>
          </p:cNvPicPr>
          <p:nvPr/>
        </p:nvPicPr>
        <p:blipFill>
          <a:blip r:embed="rId3" cstate="print"/>
          <a:srcRect/>
          <a:stretch>
            <a:fillRect/>
          </a:stretch>
        </p:blipFill>
        <p:spPr bwMode="auto">
          <a:xfrm>
            <a:off x="309563" y="4162425"/>
            <a:ext cx="142875" cy="142875"/>
          </a:xfrm>
          <a:prstGeom prst="rect">
            <a:avLst/>
          </a:prstGeom>
          <a:noFill/>
        </p:spPr>
      </p:pic>
      <p:sp>
        <p:nvSpPr>
          <p:cNvPr id="61466" name="Rectangle 26"/>
          <p:cNvSpPr>
            <a:spLocks noChangeArrowheads="1"/>
          </p:cNvSpPr>
          <p:nvPr/>
        </p:nvSpPr>
        <p:spPr bwMode="auto">
          <a:xfrm>
            <a:off x="5715000" y="2425700"/>
            <a:ext cx="1968500" cy="1130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1453" name="Object 13"/>
          <p:cNvGraphicFramePr>
            <a:graphicFrameLocks noChangeAspect="1"/>
          </p:cNvGraphicFramePr>
          <p:nvPr/>
        </p:nvGraphicFramePr>
        <p:xfrm>
          <a:off x="5778500" y="2432050"/>
          <a:ext cx="1827213" cy="1120775"/>
        </p:xfrm>
        <a:graphic>
          <a:graphicData uri="http://schemas.openxmlformats.org/presentationml/2006/ole">
            <p:oleObj spid="_x0000_s61453" name="Equation" r:id="rId4" imgW="787320" imgH="482400" progId="Equation.3">
              <p:embed/>
            </p:oleObj>
          </a:graphicData>
        </a:graphic>
      </p:graphicFrame>
      <p:sp>
        <p:nvSpPr>
          <p:cNvPr id="61462" name="Rectangle 22"/>
          <p:cNvSpPr>
            <a:spLocks noChangeArrowheads="1"/>
          </p:cNvSpPr>
          <p:nvPr/>
        </p:nvSpPr>
        <p:spPr bwMode="auto">
          <a:xfrm>
            <a:off x="1473200" y="2197100"/>
            <a:ext cx="2921000" cy="723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1463" name="Object 23"/>
          <p:cNvGraphicFramePr>
            <a:graphicFrameLocks noChangeAspect="1"/>
          </p:cNvGraphicFramePr>
          <p:nvPr/>
        </p:nvGraphicFramePr>
        <p:xfrm>
          <a:off x="1479550" y="2163763"/>
          <a:ext cx="2814638" cy="739775"/>
        </p:xfrm>
        <a:graphic>
          <a:graphicData uri="http://schemas.openxmlformats.org/presentationml/2006/ole">
            <p:oleObj spid="_x0000_s61463" name="Equation" r:id="rId5" imgW="1498320" imgH="393480" progId="Equation.3">
              <p:embed/>
            </p:oleObj>
          </a:graphicData>
        </a:graphic>
      </p:graphicFrame>
      <p:sp>
        <p:nvSpPr>
          <p:cNvPr id="61464" name="Rectangle 24"/>
          <p:cNvSpPr>
            <a:spLocks noChangeArrowheads="1"/>
          </p:cNvSpPr>
          <p:nvPr/>
        </p:nvSpPr>
        <p:spPr bwMode="auto">
          <a:xfrm>
            <a:off x="1460500" y="2959100"/>
            <a:ext cx="2921000" cy="723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1465" name="Object 25"/>
          <p:cNvGraphicFramePr>
            <a:graphicFrameLocks noChangeAspect="1"/>
          </p:cNvGraphicFramePr>
          <p:nvPr/>
        </p:nvGraphicFramePr>
        <p:xfrm>
          <a:off x="1538288" y="2901950"/>
          <a:ext cx="2671762" cy="787400"/>
        </p:xfrm>
        <a:graphic>
          <a:graphicData uri="http://schemas.openxmlformats.org/presentationml/2006/ole">
            <p:oleObj spid="_x0000_s61465" name="Equation" r:id="rId6" imgW="1422360" imgH="419040" progId="Equation.3">
              <p:embed/>
            </p:oleObj>
          </a:graphicData>
        </a:graphic>
      </p:graphicFrame>
      <p:sp>
        <p:nvSpPr>
          <p:cNvPr id="61467" name="Line 27"/>
          <p:cNvSpPr>
            <a:spLocks noChangeShapeType="1"/>
          </p:cNvSpPr>
          <p:nvPr/>
        </p:nvSpPr>
        <p:spPr bwMode="auto">
          <a:xfrm>
            <a:off x="4686300" y="2933700"/>
            <a:ext cx="774700" cy="0"/>
          </a:xfrm>
          <a:prstGeom prst="line">
            <a:avLst/>
          </a:prstGeom>
          <a:noFill/>
          <a:ln w="25400">
            <a:solidFill>
              <a:schemeClr val="tx1"/>
            </a:solidFill>
            <a:round/>
            <a:headEnd/>
            <a:tailEnd type="triangle" w="med" len="med"/>
          </a:ln>
          <a:effectLst/>
        </p:spPr>
        <p:txBody>
          <a:bodyPr/>
          <a:lstStyle/>
          <a:p>
            <a:endParaRPr lang="en-US"/>
          </a:p>
        </p:txBody>
      </p:sp>
      <p:sp>
        <p:nvSpPr>
          <p:cNvPr id="61468" name="Rectangle 28"/>
          <p:cNvSpPr>
            <a:spLocks noChangeArrowheads="1"/>
          </p:cNvSpPr>
          <p:nvPr/>
        </p:nvSpPr>
        <p:spPr bwMode="auto">
          <a:xfrm>
            <a:off x="1104900" y="4838700"/>
            <a:ext cx="7023100" cy="1130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61469" name="Object 29"/>
          <p:cNvGraphicFramePr>
            <a:graphicFrameLocks noChangeAspect="1"/>
          </p:cNvGraphicFramePr>
          <p:nvPr/>
        </p:nvGraphicFramePr>
        <p:xfrm>
          <a:off x="1235075" y="4845050"/>
          <a:ext cx="6750050" cy="1120775"/>
        </p:xfrm>
        <a:graphic>
          <a:graphicData uri="http://schemas.openxmlformats.org/presentationml/2006/ole">
            <p:oleObj spid="_x0000_s61469" name="Equation" r:id="rId7" imgW="2908080" imgH="4824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6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6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6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14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6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P spid="61466" grpId="0" animBg="1"/>
      <p:bldP spid="61462" grpId="0" animBg="1"/>
      <p:bldP spid="61464" grpId="0" animBg="1"/>
      <p:bldP spid="61467" grpId="0" animBg="1"/>
      <p:bldP spid="614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61913" y="100013"/>
            <a:ext cx="8934450" cy="747712"/>
          </a:xfrm>
          <a:prstGeom prst="bevel">
            <a:avLst>
              <a:gd name="adj" fmla="val 7431"/>
            </a:avLst>
          </a:prstGeom>
          <a:solidFill>
            <a:srgbClr val="99CCFF">
              <a:alpha val="50999"/>
            </a:srgbClr>
          </a:solidFill>
          <a:ln w="9525">
            <a:solidFill>
              <a:schemeClr val="tx1"/>
            </a:solidFill>
            <a:miter lim="800000"/>
            <a:headEnd/>
            <a:tailEnd/>
          </a:ln>
          <a:effectLst/>
        </p:spPr>
        <p:txBody>
          <a:bodyPr wrap="none" anchor="ctr"/>
          <a:lstStyle/>
          <a:p>
            <a:endParaRPr lang="en-US"/>
          </a:p>
        </p:txBody>
      </p:sp>
      <p:sp>
        <p:nvSpPr>
          <p:cNvPr id="38915" name="Text Box 3"/>
          <p:cNvSpPr txBox="1">
            <a:spLocks noChangeArrowheads="1"/>
          </p:cNvSpPr>
          <p:nvPr/>
        </p:nvSpPr>
        <p:spPr bwMode="auto">
          <a:xfrm>
            <a:off x="165100" y="174625"/>
            <a:ext cx="8720138" cy="579438"/>
          </a:xfrm>
          <a:prstGeom prst="rect">
            <a:avLst/>
          </a:prstGeom>
          <a:noFill/>
          <a:ln w="9525">
            <a:noFill/>
            <a:miter lim="800000"/>
            <a:headEnd/>
            <a:tailEnd/>
          </a:ln>
          <a:effectLst/>
        </p:spPr>
        <p:txBody>
          <a:bodyPr>
            <a:spAutoFit/>
          </a:bodyPr>
          <a:lstStyle/>
          <a:p>
            <a:r>
              <a:rPr lang="en-US" sz="3200" b="1" u="sng">
                <a:solidFill>
                  <a:srgbClr val="993300"/>
                </a:solidFill>
                <a:latin typeface="Californian FB" pitchFamily="18" charset="0"/>
              </a:rPr>
              <a:t>Solving Systems of Differential Equations…</a:t>
            </a:r>
          </a:p>
        </p:txBody>
      </p:sp>
      <p:sp>
        <p:nvSpPr>
          <p:cNvPr id="38916" name="AutoShape 4"/>
          <p:cNvSpPr>
            <a:spLocks noChangeArrowheads="1"/>
          </p:cNvSpPr>
          <p:nvPr/>
        </p:nvSpPr>
        <p:spPr bwMode="auto">
          <a:xfrm>
            <a:off x="82550" y="1089025"/>
            <a:ext cx="8890000" cy="5559425"/>
          </a:xfrm>
          <a:prstGeom prst="bevel">
            <a:avLst>
              <a:gd name="adj" fmla="val 986"/>
            </a:avLst>
          </a:prstGeom>
          <a:solidFill>
            <a:srgbClr val="99CCFF">
              <a:alpha val="50999"/>
            </a:srgbClr>
          </a:solidFill>
          <a:ln w="9525">
            <a:solidFill>
              <a:schemeClr val="tx1"/>
            </a:solidFill>
            <a:miter lim="800000"/>
            <a:headEnd/>
            <a:tailEnd/>
          </a:ln>
          <a:effectLst/>
        </p:spPr>
        <p:txBody>
          <a:bodyPr wrap="none" anchor="ctr"/>
          <a:lstStyle/>
          <a:p>
            <a:endParaRPr lang="en-US"/>
          </a:p>
        </p:txBody>
      </p:sp>
      <p:pic>
        <p:nvPicPr>
          <p:cNvPr id="38917" name="Picture 5" descr="BD14791_"/>
          <p:cNvPicPr>
            <a:picLocks noChangeAspect="1" noChangeArrowheads="1"/>
          </p:cNvPicPr>
          <p:nvPr/>
        </p:nvPicPr>
        <p:blipFill>
          <a:blip r:embed="rId3" cstate="print"/>
          <a:srcRect/>
          <a:stretch>
            <a:fillRect/>
          </a:stretch>
        </p:blipFill>
        <p:spPr bwMode="auto">
          <a:xfrm>
            <a:off x="220663" y="1381125"/>
            <a:ext cx="142875" cy="142875"/>
          </a:xfrm>
          <a:prstGeom prst="rect">
            <a:avLst/>
          </a:prstGeom>
          <a:noFill/>
        </p:spPr>
      </p:pic>
      <p:sp>
        <p:nvSpPr>
          <p:cNvPr id="38918" name="Text Box 6"/>
          <p:cNvSpPr txBox="1">
            <a:spLocks noChangeArrowheads="1"/>
          </p:cNvSpPr>
          <p:nvPr/>
        </p:nvSpPr>
        <p:spPr bwMode="auto">
          <a:xfrm>
            <a:off x="363538" y="1225550"/>
            <a:ext cx="8097837" cy="822325"/>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To solve the system, we have to find the solutions to ‘the determinant of the modified jacobian = 0’</a:t>
            </a:r>
            <a:endParaRPr lang="en-US" sz="2400" b="1">
              <a:solidFill>
                <a:srgbClr val="993300"/>
              </a:solidFill>
              <a:latin typeface="Californian FB" pitchFamily="18" charset="0"/>
            </a:endParaRPr>
          </a:p>
        </p:txBody>
      </p:sp>
      <p:sp>
        <p:nvSpPr>
          <p:cNvPr id="38920" name="Rectangle 8"/>
          <p:cNvSpPr>
            <a:spLocks noChangeArrowheads="1"/>
          </p:cNvSpPr>
          <p:nvPr/>
        </p:nvSpPr>
        <p:spPr bwMode="auto">
          <a:xfrm>
            <a:off x="965200" y="2438400"/>
            <a:ext cx="3403600" cy="10922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38919" name="Object 7"/>
          <p:cNvGraphicFramePr>
            <a:graphicFrameLocks noChangeAspect="1"/>
          </p:cNvGraphicFramePr>
          <p:nvPr/>
        </p:nvGraphicFramePr>
        <p:xfrm>
          <a:off x="976313" y="2444750"/>
          <a:ext cx="3330575" cy="1120775"/>
        </p:xfrm>
        <a:graphic>
          <a:graphicData uri="http://schemas.openxmlformats.org/presentationml/2006/ole">
            <p:oleObj spid="_x0000_s38919" name="Equation" r:id="rId4" imgW="1434960" imgH="482400" progId="Equation.3">
              <p:embed/>
            </p:oleObj>
          </a:graphicData>
        </a:graphic>
      </p:graphicFrame>
      <p:sp>
        <p:nvSpPr>
          <p:cNvPr id="38921" name="Line 9"/>
          <p:cNvSpPr>
            <a:spLocks noChangeShapeType="1"/>
          </p:cNvSpPr>
          <p:nvPr/>
        </p:nvSpPr>
        <p:spPr bwMode="auto">
          <a:xfrm>
            <a:off x="2349500" y="2692400"/>
            <a:ext cx="812800" cy="533400"/>
          </a:xfrm>
          <a:prstGeom prst="line">
            <a:avLst/>
          </a:prstGeom>
          <a:noFill/>
          <a:ln w="15875">
            <a:solidFill>
              <a:schemeClr val="tx1"/>
            </a:solidFill>
            <a:round/>
            <a:headEnd/>
            <a:tailEnd type="triangle" w="med" len="med"/>
          </a:ln>
          <a:effectLst/>
        </p:spPr>
        <p:txBody>
          <a:bodyPr/>
          <a:lstStyle/>
          <a:p>
            <a:endParaRPr lang="en-US"/>
          </a:p>
        </p:txBody>
      </p:sp>
      <p:sp>
        <p:nvSpPr>
          <p:cNvPr id="38922" name="Line 10"/>
          <p:cNvSpPr>
            <a:spLocks noChangeShapeType="1"/>
          </p:cNvSpPr>
          <p:nvPr/>
        </p:nvSpPr>
        <p:spPr bwMode="auto">
          <a:xfrm flipH="1">
            <a:off x="2413000" y="2705100"/>
            <a:ext cx="774700" cy="520700"/>
          </a:xfrm>
          <a:prstGeom prst="line">
            <a:avLst/>
          </a:prstGeom>
          <a:noFill/>
          <a:ln w="15875">
            <a:solidFill>
              <a:schemeClr val="tx1"/>
            </a:solidFill>
            <a:round/>
            <a:headEnd/>
            <a:tailEnd type="triangle" w="med" len="med"/>
          </a:ln>
          <a:effectLst/>
        </p:spPr>
        <p:txBody>
          <a:bodyPr/>
          <a:lstStyle/>
          <a:p>
            <a:endParaRPr lang="en-US"/>
          </a:p>
        </p:txBody>
      </p:sp>
      <p:sp>
        <p:nvSpPr>
          <p:cNvPr id="38924" name="Rectangle 12"/>
          <p:cNvSpPr>
            <a:spLocks noChangeArrowheads="1"/>
          </p:cNvSpPr>
          <p:nvPr/>
        </p:nvSpPr>
        <p:spPr bwMode="auto">
          <a:xfrm>
            <a:off x="4432300" y="2768600"/>
            <a:ext cx="3886200" cy="495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38923" name="Object 11"/>
          <p:cNvGraphicFramePr>
            <a:graphicFrameLocks noChangeAspect="1"/>
          </p:cNvGraphicFramePr>
          <p:nvPr/>
        </p:nvGraphicFramePr>
        <p:xfrm>
          <a:off x="4462463" y="2741613"/>
          <a:ext cx="3775075" cy="501650"/>
        </p:xfrm>
        <a:graphic>
          <a:graphicData uri="http://schemas.openxmlformats.org/presentationml/2006/ole">
            <p:oleObj spid="_x0000_s38923" name="Equation" r:id="rId5" imgW="1625400" imgH="215640" progId="Equation.3">
              <p:embed/>
            </p:oleObj>
          </a:graphicData>
        </a:graphic>
      </p:graphicFrame>
      <p:sp>
        <p:nvSpPr>
          <p:cNvPr id="38925" name="Rectangle 13"/>
          <p:cNvSpPr>
            <a:spLocks noChangeArrowheads="1"/>
          </p:cNvSpPr>
          <p:nvPr/>
        </p:nvSpPr>
        <p:spPr bwMode="auto">
          <a:xfrm>
            <a:off x="927100" y="3987800"/>
            <a:ext cx="4127500" cy="4953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38926" name="Object 14"/>
          <p:cNvGraphicFramePr>
            <a:graphicFrameLocks noChangeAspect="1"/>
          </p:cNvGraphicFramePr>
          <p:nvPr/>
        </p:nvGraphicFramePr>
        <p:xfrm>
          <a:off x="979488" y="3986213"/>
          <a:ext cx="4011612" cy="501650"/>
        </p:xfrm>
        <a:graphic>
          <a:graphicData uri="http://schemas.openxmlformats.org/presentationml/2006/ole">
            <p:oleObj spid="_x0000_s38926" name="Equation" r:id="rId6" imgW="1726920" imgH="215640" progId="Equation.3">
              <p:embed/>
            </p:oleObj>
          </a:graphicData>
        </a:graphic>
      </p:graphicFrame>
      <p:sp>
        <p:nvSpPr>
          <p:cNvPr id="38927" name="Text Box 15"/>
          <p:cNvSpPr txBox="1">
            <a:spLocks noChangeArrowheads="1"/>
          </p:cNvSpPr>
          <p:nvPr/>
        </p:nvSpPr>
        <p:spPr bwMode="auto">
          <a:xfrm>
            <a:off x="5164138" y="4006850"/>
            <a:ext cx="27892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Has two solutions:</a:t>
            </a:r>
            <a:endParaRPr lang="en-US" sz="2400" b="1">
              <a:solidFill>
                <a:srgbClr val="993300"/>
              </a:solidFill>
              <a:latin typeface="Californian FB" pitchFamily="18" charset="0"/>
            </a:endParaRPr>
          </a:p>
        </p:txBody>
      </p:sp>
      <p:sp>
        <p:nvSpPr>
          <p:cNvPr id="38930" name="Rectangle 18"/>
          <p:cNvSpPr>
            <a:spLocks noChangeArrowheads="1"/>
          </p:cNvSpPr>
          <p:nvPr/>
        </p:nvSpPr>
        <p:spPr bwMode="auto">
          <a:xfrm>
            <a:off x="2070100" y="5054600"/>
            <a:ext cx="10287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38928" name="Object 16"/>
          <p:cNvGraphicFramePr>
            <a:graphicFrameLocks noChangeAspect="1"/>
          </p:cNvGraphicFramePr>
          <p:nvPr/>
        </p:nvGraphicFramePr>
        <p:xfrm>
          <a:off x="2108200" y="5027613"/>
          <a:ext cx="914400" cy="501650"/>
        </p:xfrm>
        <a:graphic>
          <a:graphicData uri="http://schemas.openxmlformats.org/presentationml/2006/ole">
            <p:oleObj spid="_x0000_s38928" name="Equation" r:id="rId7" imgW="393480" imgH="215640" progId="Equation.3">
              <p:embed/>
            </p:oleObj>
          </a:graphicData>
        </a:graphic>
      </p:graphicFrame>
      <p:sp>
        <p:nvSpPr>
          <p:cNvPr id="38931" name="Rectangle 19"/>
          <p:cNvSpPr>
            <a:spLocks noChangeArrowheads="1"/>
          </p:cNvSpPr>
          <p:nvPr/>
        </p:nvSpPr>
        <p:spPr bwMode="auto">
          <a:xfrm>
            <a:off x="4356100" y="5067300"/>
            <a:ext cx="2260600" cy="469900"/>
          </a:xfrm>
          <a:prstGeom prst="rect">
            <a:avLst/>
          </a:prstGeom>
          <a:solidFill>
            <a:schemeClr val="bg1"/>
          </a:solidFill>
          <a:ln w="9525">
            <a:noFill/>
            <a:miter lim="800000"/>
            <a:headEnd/>
            <a:tailEnd/>
          </a:ln>
          <a:effectLst/>
        </p:spPr>
        <p:txBody>
          <a:bodyPr wrap="none" anchor="ctr"/>
          <a:lstStyle/>
          <a:p>
            <a:endParaRPr lang="en-US"/>
          </a:p>
        </p:txBody>
      </p:sp>
      <p:graphicFrame>
        <p:nvGraphicFramePr>
          <p:cNvPr id="38929" name="Object 17"/>
          <p:cNvGraphicFramePr>
            <a:graphicFrameLocks noChangeAspect="1"/>
          </p:cNvGraphicFramePr>
          <p:nvPr/>
        </p:nvGraphicFramePr>
        <p:xfrm>
          <a:off x="4410075" y="5040313"/>
          <a:ext cx="2152650" cy="501650"/>
        </p:xfrm>
        <a:graphic>
          <a:graphicData uri="http://schemas.openxmlformats.org/presentationml/2006/ole">
            <p:oleObj spid="_x0000_s38929" name="Equation" r:id="rId8" imgW="927000" imgH="215640" progId="Equation.3">
              <p:embed/>
            </p:oleObj>
          </a:graphicData>
        </a:graphic>
      </p:graphicFrame>
      <p:sp>
        <p:nvSpPr>
          <p:cNvPr id="38932" name="Text Box 20"/>
          <p:cNvSpPr txBox="1">
            <a:spLocks noChangeArrowheads="1"/>
          </p:cNvSpPr>
          <p:nvPr/>
        </p:nvSpPr>
        <p:spPr bwMode="auto">
          <a:xfrm>
            <a:off x="3411538" y="5048250"/>
            <a:ext cx="7445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and</a:t>
            </a:r>
            <a:endParaRPr lang="en-US" sz="2400" b="1">
              <a:solidFill>
                <a:srgbClr val="993300"/>
              </a:solidFill>
              <a:latin typeface="Californian FB" pitchFamily="18" charset="0"/>
            </a:endParaRPr>
          </a:p>
        </p:txBody>
      </p:sp>
      <p:pic>
        <p:nvPicPr>
          <p:cNvPr id="38933" name="Picture 21" descr="BD14791_"/>
          <p:cNvPicPr>
            <a:picLocks noChangeAspect="1" noChangeArrowheads="1"/>
          </p:cNvPicPr>
          <p:nvPr/>
        </p:nvPicPr>
        <p:blipFill>
          <a:blip r:embed="rId3" cstate="print"/>
          <a:srcRect/>
          <a:stretch>
            <a:fillRect/>
          </a:stretch>
        </p:blipFill>
        <p:spPr bwMode="auto">
          <a:xfrm>
            <a:off x="271463" y="6003925"/>
            <a:ext cx="142875" cy="142875"/>
          </a:xfrm>
          <a:prstGeom prst="rect">
            <a:avLst/>
          </a:prstGeom>
          <a:noFill/>
        </p:spPr>
      </p:pic>
      <p:sp>
        <p:nvSpPr>
          <p:cNvPr id="38934" name="Text Box 22"/>
          <p:cNvSpPr txBox="1">
            <a:spLocks noChangeArrowheads="1"/>
          </p:cNvSpPr>
          <p:nvPr/>
        </p:nvSpPr>
        <p:spPr bwMode="auto">
          <a:xfrm>
            <a:off x="427038" y="5861050"/>
            <a:ext cx="8097837" cy="457200"/>
          </a:xfrm>
          <a:prstGeom prst="rect">
            <a:avLst/>
          </a:prstGeom>
          <a:noFill/>
          <a:ln w="9525">
            <a:noFill/>
            <a:miter lim="800000"/>
            <a:headEnd/>
            <a:tailEnd/>
          </a:ln>
          <a:effectLst/>
        </p:spPr>
        <p:txBody>
          <a:bodyPr>
            <a:spAutoFit/>
          </a:bodyPr>
          <a:lstStyle/>
          <a:p>
            <a:r>
              <a:rPr lang="en-US" sz="2400" b="1">
                <a:solidFill>
                  <a:srgbClr val="000066"/>
                </a:solidFill>
                <a:latin typeface="Californian FB" pitchFamily="18" charset="0"/>
              </a:rPr>
              <a:t>These are the ‘eigenvalues’ for the system</a:t>
            </a:r>
            <a:endParaRPr lang="en-US" sz="2400" b="1">
              <a:solidFill>
                <a:srgbClr val="993300"/>
              </a:solidFill>
              <a:latin typeface="Californian FB"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9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9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9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9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9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9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89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9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9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9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89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0" grpId="0" animBg="1"/>
      <p:bldP spid="38921" grpId="0" animBg="1"/>
      <p:bldP spid="38922" grpId="0" animBg="1"/>
      <p:bldP spid="38924" grpId="0" animBg="1"/>
      <p:bldP spid="38925" grpId="0" animBg="1"/>
      <p:bldP spid="38927" grpId="0"/>
      <p:bldP spid="38930" grpId="0" animBg="1"/>
      <p:bldP spid="38931" grpId="0" animBg="1"/>
      <p:bldP spid="38932" grpId="0"/>
      <p:bldP spid="3893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10189</TotalTime>
  <Words>1793</Words>
  <Application>Microsoft Office PowerPoint</Application>
  <PresentationFormat>On-screen Show (4:3)</PresentationFormat>
  <Paragraphs>216</Paragraphs>
  <Slides>39</Slides>
  <Notes>0</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39</vt:i4>
      </vt:variant>
    </vt:vector>
  </HeadingPairs>
  <TitlesOfParts>
    <vt:vector size="43" baseType="lpstr">
      <vt:lpstr>Default Design</vt:lpstr>
      <vt:lpstr>Equation</vt:lpstr>
      <vt:lpstr>Package</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 York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dkwilson</dc:creator>
  <cp:lastModifiedBy>Vondrasek</cp:lastModifiedBy>
  <cp:revision>95</cp:revision>
  <dcterms:created xsi:type="dcterms:W3CDTF">2007-12-04T22:40:54Z</dcterms:created>
  <dcterms:modified xsi:type="dcterms:W3CDTF">2016-05-17T07:35:53Z</dcterms:modified>
</cp:coreProperties>
</file>