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1"/>
  </p:handoutMasterIdLst>
  <p:sldIdLst>
    <p:sldId id="256" r:id="rId2"/>
    <p:sldId id="257" r:id="rId3"/>
    <p:sldId id="258" r:id="rId4"/>
    <p:sldId id="259" r:id="rId5"/>
    <p:sldId id="260" r:id="rId6"/>
    <p:sldId id="267" r:id="rId7"/>
    <p:sldId id="268" r:id="rId8"/>
    <p:sldId id="262" r:id="rId9"/>
    <p:sldId id="263" r:id="rId10"/>
    <p:sldId id="264" r:id="rId11"/>
    <p:sldId id="288" r:id="rId12"/>
    <p:sldId id="261" r:id="rId13"/>
    <p:sldId id="265" r:id="rId14"/>
    <p:sldId id="292" r:id="rId15"/>
    <p:sldId id="281" r:id="rId16"/>
    <p:sldId id="266" r:id="rId17"/>
    <p:sldId id="283" r:id="rId18"/>
    <p:sldId id="269" r:id="rId19"/>
    <p:sldId id="270" r:id="rId20"/>
    <p:sldId id="290" r:id="rId21"/>
    <p:sldId id="271" r:id="rId22"/>
    <p:sldId id="291" r:id="rId23"/>
    <p:sldId id="272" r:id="rId24"/>
    <p:sldId id="273" r:id="rId25"/>
    <p:sldId id="294" r:id="rId26"/>
    <p:sldId id="274" r:id="rId27"/>
    <p:sldId id="275" r:id="rId28"/>
    <p:sldId id="276" r:id="rId29"/>
    <p:sldId id="277" r:id="rId30"/>
    <p:sldId id="278" r:id="rId31"/>
    <p:sldId id="279" r:id="rId32"/>
    <p:sldId id="282" r:id="rId33"/>
    <p:sldId id="293" r:id="rId34"/>
    <p:sldId id="289" r:id="rId35"/>
    <p:sldId id="280" r:id="rId36"/>
    <p:sldId id="284" r:id="rId37"/>
    <p:sldId id="285" r:id="rId38"/>
    <p:sldId id="286" r:id="rId39"/>
    <p:sldId id="287" r:id="rId40"/>
    <p:sldId id="295" r:id="rId41"/>
    <p:sldId id="296" r:id="rId42"/>
    <p:sldId id="297" r:id="rId43"/>
    <p:sldId id="298" r:id="rId44"/>
    <p:sldId id="299" r:id="rId45"/>
    <p:sldId id="300" r:id="rId46"/>
    <p:sldId id="328" r:id="rId47"/>
    <p:sldId id="326" r:id="rId48"/>
    <p:sldId id="325" r:id="rId49"/>
    <p:sldId id="301" r:id="rId50"/>
    <p:sldId id="302" r:id="rId51"/>
    <p:sldId id="303" r:id="rId52"/>
    <p:sldId id="304" r:id="rId53"/>
    <p:sldId id="305" r:id="rId54"/>
    <p:sldId id="306" r:id="rId55"/>
    <p:sldId id="310" r:id="rId56"/>
    <p:sldId id="327" r:id="rId57"/>
    <p:sldId id="311" r:id="rId58"/>
    <p:sldId id="312" r:id="rId59"/>
    <p:sldId id="316" r:id="rId60"/>
    <p:sldId id="317" r:id="rId61"/>
    <p:sldId id="318" r:id="rId62"/>
    <p:sldId id="313" r:id="rId63"/>
    <p:sldId id="323" r:id="rId64"/>
    <p:sldId id="314" r:id="rId65"/>
    <p:sldId id="315" r:id="rId66"/>
    <p:sldId id="324" r:id="rId67"/>
    <p:sldId id="319" r:id="rId68"/>
    <p:sldId id="320" r:id="rId69"/>
    <p:sldId id="321" r:id="rId70"/>
    <p:sldId id="322" r:id="rId71"/>
    <p:sldId id="329" r:id="rId72"/>
    <p:sldId id="330" r:id="rId73"/>
    <p:sldId id="332" r:id="rId74"/>
    <p:sldId id="331" r:id="rId75"/>
    <p:sldId id="307" r:id="rId76"/>
    <p:sldId id="333" r:id="rId77"/>
    <p:sldId id="334" r:id="rId78"/>
    <p:sldId id="308" r:id="rId79"/>
    <p:sldId id="309" r:id="rId80"/>
  </p:sldIdLst>
  <p:sldSz cx="9144000" cy="6858000" type="screen4x3"/>
  <p:notesSz cx="6858000" cy="91170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90941" autoAdjust="0"/>
  </p:normalViewPr>
  <p:slideViewPr>
    <p:cSldViewPr>
      <p:cViewPr varScale="1">
        <p:scale>
          <a:sx n="99" d="100"/>
          <a:sy n="99" d="100"/>
        </p:scale>
        <p:origin x="-11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26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3971"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3972" name="Rectangle 4"/>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3973" name="Rectangle 5"/>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2984D26-1DE2-4FB0-8F41-38627538097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B8ACF2-C1E7-4A5F-95C5-D1C9882BE70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12F070-9CCC-445E-87E9-396944349F7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F14B9F-1B5A-4563-8396-809C2B9E1AB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108856-921E-494B-AB14-3E93E908428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BA409D-B92D-4A08-9FD5-584DC7423C5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245B53-79B7-4609-9F7B-17254E0C105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A2F4990-7A70-4C10-821A-D1C01715B60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97B5D2A-AB94-48A3-830E-F4D32BC51C4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E6680BC-49D1-4377-BD85-807E42ADC38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31134F-0FA5-4260-BCE0-627B85A0978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423CB9-6859-4D1D-908B-F3A7C5FED7B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A3BA40E-8A2C-4B90-902E-96A08EA3F98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1675" y="60325"/>
            <a:ext cx="7772400" cy="1752600"/>
          </a:xfrm>
        </p:spPr>
        <p:txBody>
          <a:bodyPr/>
          <a:lstStyle/>
          <a:p>
            <a:r>
              <a:rPr lang="en-US"/>
              <a:t>Protein Stability</a:t>
            </a:r>
            <a:br>
              <a:rPr lang="en-US"/>
            </a:br>
            <a:r>
              <a:rPr lang="en-US"/>
              <a:t>Protein Folding</a:t>
            </a:r>
            <a:br>
              <a:rPr lang="en-US"/>
            </a:br>
            <a:r>
              <a:rPr lang="en-US" sz="3000"/>
              <a:t>Chapter 6</a:t>
            </a:r>
          </a:p>
        </p:txBody>
      </p:sp>
      <p:pic>
        <p:nvPicPr>
          <p:cNvPr id="2052" name="Picture 4" descr="F16-00"/>
          <p:cNvPicPr>
            <a:picLocks noGrp="1" noChangeAspect="1" noChangeArrowheads="1"/>
          </p:cNvPicPr>
          <p:nvPr>
            <p:ph type="subTitle" idx="1"/>
          </p:nvPr>
        </p:nvPicPr>
        <p:blipFill>
          <a:blip r:embed="rId2" cstate="print"/>
          <a:srcRect/>
          <a:stretch>
            <a:fillRect/>
          </a:stretch>
        </p:blipFill>
        <p:spPr>
          <a:xfrm>
            <a:off x="1771650" y="1752600"/>
            <a:ext cx="5600700" cy="4900613"/>
          </a:xfrm>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14325" y="201613"/>
            <a:ext cx="3429000" cy="1143000"/>
          </a:xfrm>
        </p:spPr>
        <p:txBody>
          <a:bodyPr/>
          <a:lstStyle/>
          <a:p>
            <a:r>
              <a:rPr lang="en-US"/>
              <a:t>Denaturants</a:t>
            </a:r>
          </a:p>
        </p:txBody>
      </p:sp>
      <p:sp>
        <p:nvSpPr>
          <p:cNvPr id="10243" name="Rectangle 3"/>
          <p:cNvSpPr>
            <a:spLocks noGrp="1" noChangeArrowheads="1"/>
          </p:cNvSpPr>
          <p:nvPr>
            <p:ph type="body" idx="1"/>
          </p:nvPr>
        </p:nvSpPr>
        <p:spPr>
          <a:xfrm>
            <a:off x="60325" y="1439863"/>
            <a:ext cx="8991600" cy="5529262"/>
          </a:xfrm>
        </p:spPr>
        <p:txBody>
          <a:bodyPr/>
          <a:lstStyle/>
          <a:p>
            <a:pPr>
              <a:lnSpc>
                <a:spcPct val="90000"/>
              </a:lnSpc>
            </a:pPr>
            <a:r>
              <a:rPr lang="en-US" sz="2400"/>
              <a:t>The effects of denaturants such as urea (usually 8 M) or Guanidinium Hydrochloride (usually 6 M GuHCl) are complex, and currently are best thought of as involving preferential solvation of the denatured (unfolded) state, involving predominantly hydrophobic related properties, and to a lesser extent H-bonding (both side-chains and backbone appear to be more soluble in the presence of the denaturants).</a:t>
            </a:r>
          </a:p>
          <a:p>
            <a:pPr>
              <a:lnSpc>
                <a:spcPct val="90000"/>
              </a:lnSpc>
            </a:pPr>
            <a:r>
              <a:rPr lang="en-US" sz="2400"/>
              <a:t>There is no a very good solvent because solvents that are good for the hydrophobic components are bad for the hydrophilic ones and vice versa. </a:t>
            </a:r>
          </a:p>
          <a:p>
            <a:pPr>
              <a:lnSpc>
                <a:spcPct val="90000"/>
              </a:lnSpc>
            </a:pPr>
            <a:r>
              <a:rPr lang="en-US" sz="2400"/>
              <a:t>As in the case of pH-induced denaturation, not all proteins are unfolded by these denaturants. </a:t>
            </a:r>
          </a:p>
          <a:p>
            <a:pPr>
              <a:lnSpc>
                <a:spcPct val="90000"/>
              </a:lnSpc>
            </a:pPr>
            <a:r>
              <a:rPr lang="en-US" sz="2400"/>
              <a:t>Protein stability: SCN</a:t>
            </a:r>
            <a:r>
              <a:rPr lang="en-US" sz="2400" baseline="30000"/>
              <a:t>-</a:t>
            </a:r>
            <a:r>
              <a:rPr lang="en-US" sz="2400"/>
              <a:t> &lt; Cl</a:t>
            </a:r>
            <a:r>
              <a:rPr lang="en-US" sz="2400" baseline="30000"/>
              <a:t>-</a:t>
            </a:r>
            <a:r>
              <a:rPr lang="en-US" sz="2400"/>
              <a:t> &lt; Urea &lt; SO</a:t>
            </a:r>
            <a:r>
              <a:rPr lang="en-US" sz="2400" baseline="-25000"/>
              <a:t>4 </a:t>
            </a:r>
            <a:r>
              <a:rPr lang="en-US" sz="2400" baseline="30000"/>
              <a:t>2-</a:t>
            </a:r>
          </a:p>
          <a:p>
            <a:pPr>
              <a:lnSpc>
                <a:spcPct val="90000"/>
              </a:lnSpc>
              <a:buFontTx/>
              <a:buNone/>
            </a:pPr>
            <a:r>
              <a:rPr lang="en-US" sz="2400"/>
              <a:t>	e. g. midpoints of unfolding transition for RNase: GuSCN = 0.3M, GuHCl = 0.8 M, and urea nearly 3 M. </a:t>
            </a:r>
          </a:p>
        </p:txBody>
      </p:sp>
      <p:pic>
        <p:nvPicPr>
          <p:cNvPr id="10244" name="Picture 4" descr="Urea-Guan"/>
          <p:cNvPicPr>
            <a:picLocks noChangeAspect="1" noChangeArrowheads="1"/>
          </p:cNvPicPr>
          <p:nvPr/>
        </p:nvPicPr>
        <p:blipFill>
          <a:blip r:embed="rId2" cstate="print"/>
          <a:srcRect l="17093" t="21414" r="19890" b="13969"/>
          <a:stretch>
            <a:fillRect/>
          </a:stretch>
        </p:blipFill>
        <p:spPr bwMode="auto">
          <a:xfrm>
            <a:off x="3848100" y="66675"/>
            <a:ext cx="5224463" cy="14271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685800" y="0"/>
            <a:ext cx="7772400" cy="838200"/>
          </a:xfrm>
        </p:spPr>
        <p:txBody>
          <a:bodyPr/>
          <a:lstStyle/>
          <a:p>
            <a:r>
              <a:rPr lang="en-US"/>
              <a:t>Denaturants</a:t>
            </a:r>
          </a:p>
        </p:txBody>
      </p:sp>
      <p:pic>
        <p:nvPicPr>
          <p:cNvPr id="34820" name="Picture 1028" descr="Fig"/>
          <p:cNvPicPr>
            <a:picLocks noChangeAspect="1" noChangeArrowheads="1"/>
          </p:cNvPicPr>
          <p:nvPr/>
        </p:nvPicPr>
        <p:blipFill>
          <a:blip r:embed="rId2" cstate="print"/>
          <a:srcRect l="3284" t="5823" r="6976" b="11047"/>
          <a:stretch>
            <a:fillRect/>
          </a:stretch>
        </p:blipFill>
        <p:spPr bwMode="auto">
          <a:xfrm>
            <a:off x="247650" y="620713"/>
            <a:ext cx="8648700" cy="61182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00088" y="14288"/>
            <a:ext cx="7772400" cy="1143000"/>
          </a:xfrm>
        </p:spPr>
        <p:txBody>
          <a:bodyPr/>
          <a:lstStyle/>
          <a:p>
            <a:r>
              <a:rPr lang="en-US"/>
              <a:t>Two-state Unfolding of Protein</a:t>
            </a:r>
          </a:p>
        </p:txBody>
      </p:sp>
      <p:sp>
        <p:nvSpPr>
          <p:cNvPr id="7171" name="Rectangle 3"/>
          <p:cNvSpPr>
            <a:spLocks noGrp="1" noChangeArrowheads="1"/>
          </p:cNvSpPr>
          <p:nvPr>
            <p:ph type="body" idx="1"/>
          </p:nvPr>
        </p:nvSpPr>
        <p:spPr>
          <a:xfrm>
            <a:off x="0" y="1003300"/>
            <a:ext cx="9144000" cy="1331913"/>
          </a:xfrm>
        </p:spPr>
        <p:txBody>
          <a:bodyPr/>
          <a:lstStyle/>
          <a:p>
            <a:r>
              <a:rPr lang="en-US" sz="2800"/>
              <a:t>Keq=[N]/[U]= ( [</a:t>
            </a:r>
            <a:r>
              <a:rPr lang="en-US" sz="2800">
                <a:cs typeface="Times New Roman" pitchFamily="18" charset="0"/>
              </a:rPr>
              <a:t>θ]</a:t>
            </a:r>
            <a:r>
              <a:rPr lang="en-US" sz="2800" baseline="-25000">
                <a:cs typeface="Times New Roman" pitchFamily="18" charset="0"/>
              </a:rPr>
              <a:t>obs</a:t>
            </a:r>
            <a:r>
              <a:rPr lang="en-US" sz="2800">
                <a:cs typeface="Times New Roman" pitchFamily="18" charset="0"/>
              </a:rPr>
              <a:t>-</a:t>
            </a:r>
            <a:r>
              <a:rPr lang="en-US" sz="2800"/>
              <a:t> [</a:t>
            </a:r>
            <a:r>
              <a:rPr lang="en-US" sz="2800">
                <a:cs typeface="Times New Roman" pitchFamily="18" charset="0"/>
              </a:rPr>
              <a:t>θ]</a:t>
            </a:r>
            <a:r>
              <a:rPr lang="en-US" sz="2800" baseline="-25000">
                <a:cs typeface="Times New Roman" pitchFamily="18" charset="0"/>
              </a:rPr>
              <a:t>D</a:t>
            </a:r>
            <a:r>
              <a:rPr lang="en-US" sz="2800">
                <a:cs typeface="Times New Roman" pitchFamily="18" charset="0"/>
              </a:rPr>
              <a:t>)/</a:t>
            </a:r>
            <a:r>
              <a:rPr lang="en-US" sz="2800"/>
              <a:t>( [</a:t>
            </a:r>
            <a:r>
              <a:rPr lang="en-US" sz="2800">
                <a:cs typeface="Times New Roman" pitchFamily="18" charset="0"/>
              </a:rPr>
              <a:t>θ]</a:t>
            </a:r>
            <a:r>
              <a:rPr lang="en-US" sz="2800" baseline="-25000">
                <a:cs typeface="Times New Roman" pitchFamily="18" charset="0"/>
              </a:rPr>
              <a:t>N</a:t>
            </a:r>
            <a:r>
              <a:rPr lang="en-US" sz="2800">
                <a:cs typeface="Times New Roman" pitchFamily="18" charset="0"/>
              </a:rPr>
              <a:t>-</a:t>
            </a:r>
            <a:r>
              <a:rPr lang="en-US" sz="2800"/>
              <a:t> [</a:t>
            </a:r>
            <a:r>
              <a:rPr lang="en-US" sz="2800">
                <a:cs typeface="Times New Roman" pitchFamily="18" charset="0"/>
              </a:rPr>
              <a:t>θ]</a:t>
            </a:r>
            <a:r>
              <a:rPr lang="en-US" sz="2800" baseline="-25000">
                <a:cs typeface="Times New Roman" pitchFamily="18" charset="0"/>
              </a:rPr>
              <a:t>D</a:t>
            </a:r>
            <a:r>
              <a:rPr lang="en-US" sz="2800">
                <a:cs typeface="Times New Roman" pitchFamily="18" charset="0"/>
              </a:rPr>
              <a:t>) = </a:t>
            </a:r>
            <a:r>
              <a:rPr lang="en-US" sz="2800"/>
              <a:t>F</a:t>
            </a:r>
            <a:r>
              <a:rPr lang="en-US" sz="2800" baseline="-25000"/>
              <a:t>N</a:t>
            </a:r>
            <a:r>
              <a:rPr lang="en-US" sz="2800"/>
              <a:t>/(1- F</a:t>
            </a:r>
            <a:r>
              <a:rPr lang="en-US" sz="2800" baseline="-25000"/>
              <a:t>N</a:t>
            </a:r>
            <a:r>
              <a:rPr lang="en-US" sz="2800"/>
              <a:t>) </a:t>
            </a:r>
          </a:p>
          <a:p>
            <a:pPr>
              <a:buFontTx/>
              <a:buNone/>
            </a:pPr>
            <a:r>
              <a:rPr lang="en-US" sz="2800"/>
              <a:t>				 F</a:t>
            </a:r>
            <a:r>
              <a:rPr lang="en-US" sz="2800" baseline="-25000"/>
              <a:t>N</a:t>
            </a:r>
            <a:r>
              <a:rPr lang="en-US" sz="2800"/>
              <a:t> = fraction folded </a:t>
            </a:r>
            <a:endParaRPr lang="en-US" sz="2800" baseline="-25000">
              <a:cs typeface="Times New Roman" pitchFamily="18" charset="0"/>
            </a:endParaRPr>
          </a:p>
          <a:p>
            <a:endParaRPr lang="en-US" sz="2800" baseline="-25000">
              <a:cs typeface="Times New Roman" pitchFamily="18" charset="0"/>
            </a:endParaRPr>
          </a:p>
        </p:txBody>
      </p:sp>
      <p:pic>
        <p:nvPicPr>
          <p:cNvPr id="7173" name="Picture 5" descr="F16-02"/>
          <p:cNvPicPr>
            <a:picLocks noChangeAspect="1" noChangeArrowheads="1"/>
          </p:cNvPicPr>
          <p:nvPr/>
        </p:nvPicPr>
        <p:blipFill>
          <a:blip r:embed="rId2" cstate="print"/>
          <a:srcRect/>
          <a:stretch>
            <a:fillRect/>
          </a:stretch>
        </p:blipFill>
        <p:spPr bwMode="auto">
          <a:xfrm>
            <a:off x="542925" y="2051050"/>
            <a:ext cx="3757613" cy="4752975"/>
          </a:xfrm>
          <a:prstGeom prst="rect">
            <a:avLst/>
          </a:prstGeom>
          <a:noFill/>
        </p:spPr>
      </p:pic>
      <p:pic>
        <p:nvPicPr>
          <p:cNvPr id="7174" name="Picture 6" descr="F16-03"/>
          <p:cNvPicPr>
            <a:picLocks noChangeAspect="1" noChangeArrowheads="1"/>
          </p:cNvPicPr>
          <p:nvPr/>
        </p:nvPicPr>
        <p:blipFill>
          <a:blip r:embed="rId3" cstate="print"/>
          <a:srcRect/>
          <a:stretch>
            <a:fillRect/>
          </a:stretch>
        </p:blipFill>
        <p:spPr bwMode="auto">
          <a:xfrm>
            <a:off x="4953000" y="2103438"/>
            <a:ext cx="4094163" cy="452596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4138" y="1574800"/>
            <a:ext cx="3167062" cy="1143000"/>
          </a:xfrm>
        </p:spPr>
        <p:txBody>
          <a:bodyPr/>
          <a:lstStyle/>
          <a:p>
            <a:r>
              <a:rPr lang="en-US"/>
              <a:t>Denaturants</a:t>
            </a:r>
          </a:p>
        </p:txBody>
      </p:sp>
      <p:sp>
        <p:nvSpPr>
          <p:cNvPr id="11267" name="Rectangle 3"/>
          <p:cNvSpPr>
            <a:spLocks noGrp="1" noChangeArrowheads="1"/>
          </p:cNvSpPr>
          <p:nvPr>
            <p:ph type="body" idx="1"/>
          </p:nvPr>
        </p:nvSpPr>
        <p:spPr>
          <a:xfrm>
            <a:off x="460375" y="3335338"/>
            <a:ext cx="8153400" cy="3276600"/>
          </a:xfrm>
        </p:spPr>
        <p:txBody>
          <a:bodyPr/>
          <a:lstStyle/>
          <a:p>
            <a:pPr>
              <a:spcBef>
                <a:spcPct val="5000"/>
              </a:spcBef>
            </a:pPr>
            <a:r>
              <a:rPr lang="en-US" sz="2800"/>
              <a:t>It is common to extrapolate the data for the unfolding transition as a function of denaturant to 0 M to give the value in water (e.g. G(H</a:t>
            </a:r>
            <a:r>
              <a:rPr lang="en-US" sz="2800" baseline="-25000"/>
              <a:t>2</a:t>
            </a:r>
            <a:r>
              <a:rPr lang="en-US" sz="2800"/>
              <a:t>O)). </a:t>
            </a:r>
          </a:p>
          <a:p>
            <a:pPr>
              <a:spcBef>
                <a:spcPct val="5000"/>
              </a:spcBef>
              <a:buFontTx/>
              <a:buNone/>
            </a:pPr>
            <a:r>
              <a:rPr lang="en-US" sz="2800">
                <a:latin typeface="Symbol" pitchFamily="18" charset="2"/>
              </a:rPr>
              <a:t>		D</a:t>
            </a:r>
            <a:r>
              <a:rPr lang="en-US" sz="2800"/>
              <a:t>G </a:t>
            </a:r>
            <a:r>
              <a:rPr lang="en-US" sz="2800" baseline="-25000"/>
              <a:t>D-N </a:t>
            </a:r>
            <a:r>
              <a:rPr lang="en-US" sz="2800"/>
              <a:t>= </a:t>
            </a:r>
            <a:r>
              <a:rPr lang="en-US" sz="2800">
                <a:latin typeface="Symbol" pitchFamily="18" charset="2"/>
              </a:rPr>
              <a:t>D</a:t>
            </a:r>
            <a:r>
              <a:rPr lang="en-US" sz="2800"/>
              <a:t>G </a:t>
            </a:r>
            <a:r>
              <a:rPr lang="en-US" sz="2800" baseline="30000"/>
              <a:t>H20</a:t>
            </a:r>
            <a:r>
              <a:rPr lang="en-US" sz="2800" baseline="-25000"/>
              <a:t>D-N </a:t>
            </a:r>
            <a:r>
              <a:rPr lang="en-US" sz="2800"/>
              <a:t>- m </a:t>
            </a:r>
            <a:r>
              <a:rPr lang="en-US" sz="2800" baseline="-25000"/>
              <a:t>D-N</a:t>
            </a:r>
            <a:r>
              <a:rPr lang="en-US" sz="2800"/>
              <a:t> [denaturant]</a:t>
            </a:r>
          </a:p>
          <a:p>
            <a:pPr>
              <a:spcBef>
                <a:spcPct val="5000"/>
              </a:spcBef>
            </a:pPr>
            <a:endParaRPr lang="en-US" sz="2800"/>
          </a:p>
          <a:p>
            <a:pPr>
              <a:spcBef>
                <a:spcPct val="5000"/>
              </a:spcBef>
              <a:buFontTx/>
              <a:buNone/>
            </a:pPr>
            <a:r>
              <a:rPr lang="en-US" sz="2800">
                <a:latin typeface="Symbol" pitchFamily="18" charset="2"/>
              </a:rPr>
              <a:t>		D</a:t>
            </a:r>
            <a:r>
              <a:rPr lang="en-US" sz="2800"/>
              <a:t>G </a:t>
            </a:r>
            <a:r>
              <a:rPr lang="en-US" sz="2800" baseline="30000"/>
              <a:t>H20</a:t>
            </a:r>
            <a:r>
              <a:rPr lang="en-US" sz="2800" baseline="-25000"/>
              <a:t>D-N</a:t>
            </a:r>
            <a:r>
              <a:rPr lang="en-US" sz="2800"/>
              <a:t> is about –5 to –10 kcal/mol</a:t>
            </a:r>
          </a:p>
          <a:p>
            <a:pPr>
              <a:spcBef>
                <a:spcPct val="5000"/>
              </a:spcBef>
            </a:pPr>
            <a:r>
              <a:rPr lang="en-US" sz="2800"/>
              <a:t>The extrapolation can have large errors.</a:t>
            </a:r>
          </a:p>
        </p:txBody>
      </p:sp>
      <p:pic>
        <p:nvPicPr>
          <p:cNvPr id="11268" name="Picture 4" descr="IMG00003"/>
          <p:cNvPicPr>
            <a:picLocks noChangeAspect="1" noChangeArrowheads="1"/>
          </p:cNvPicPr>
          <p:nvPr/>
        </p:nvPicPr>
        <p:blipFill>
          <a:blip r:embed="rId2" cstate="print"/>
          <a:srcRect/>
          <a:stretch>
            <a:fillRect/>
          </a:stretch>
        </p:blipFill>
        <p:spPr bwMode="auto">
          <a:xfrm>
            <a:off x="3089275" y="144463"/>
            <a:ext cx="6015038" cy="314166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98500" y="9525"/>
            <a:ext cx="7772400" cy="865188"/>
          </a:xfrm>
        </p:spPr>
        <p:txBody>
          <a:bodyPr/>
          <a:lstStyle/>
          <a:p>
            <a:r>
              <a:rPr lang="en-US"/>
              <a:t>Urea Unfolding of Barnase</a:t>
            </a:r>
          </a:p>
        </p:txBody>
      </p:sp>
      <p:pic>
        <p:nvPicPr>
          <p:cNvPr id="38916" name="Picture 4" descr="Fig"/>
          <p:cNvPicPr>
            <a:picLocks noChangeAspect="1" noChangeArrowheads="1"/>
          </p:cNvPicPr>
          <p:nvPr/>
        </p:nvPicPr>
        <p:blipFill>
          <a:blip r:embed="rId2" cstate="print"/>
          <a:srcRect/>
          <a:stretch>
            <a:fillRect/>
          </a:stretch>
        </p:blipFill>
        <p:spPr bwMode="auto">
          <a:xfrm>
            <a:off x="536575" y="771525"/>
            <a:ext cx="8067675" cy="605948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m - value</a:t>
            </a:r>
          </a:p>
        </p:txBody>
      </p:sp>
      <p:sp>
        <p:nvSpPr>
          <p:cNvPr id="27651" name="Rectangle 3"/>
          <p:cNvSpPr>
            <a:spLocks noGrp="1" noChangeArrowheads="1"/>
          </p:cNvSpPr>
          <p:nvPr>
            <p:ph type="body" idx="1"/>
          </p:nvPr>
        </p:nvSpPr>
        <p:spPr>
          <a:xfrm>
            <a:off x="685800" y="1752600"/>
            <a:ext cx="7772400" cy="4876800"/>
          </a:xfrm>
        </p:spPr>
        <p:txBody>
          <a:bodyPr/>
          <a:lstStyle/>
          <a:p>
            <a:pPr>
              <a:lnSpc>
                <a:spcPct val="90000"/>
              </a:lnSpc>
            </a:pPr>
            <a:r>
              <a:rPr lang="en-US" sz="2800"/>
              <a:t>m-value reflects the dependence of the free energy on denaturant concentration</a:t>
            </a:r>
          </a:p>
          <a:p>
            <a:pPr lvl="1">
              <a:lnSpc>
                <a:spcPct val="90000"/>
              </a:lnSpc>
            </a:pPr>
            <a:r>
              <a:rPr lang="en-US" sz="2400"/>
              <a:t>Typically for urea m ~ 1 kcal/mol</a:t>
            </a:r>
          </a:p>
          <a:p>
            <a:pPr lvl="1">
              <a:lnSpc>
                <a:spcPct val="90000"/>
              </a:lnSpc>
            </a:pPr>
            <a:r>
              <a:rPr lang="en-US" sz="2400"/>
              <a:t>For GuHCl m ~ 3 kcal/mol</a:t>
            </a:r>
          </a:p>
          <a:p>
            <a:pPr>
              <a:lnSpc>
                <a:spcPct val="90000"/>
              </a:lnSpc>
              <a:spcBef>
                <a:spcPct val="5000"/>
              </a:spcBef>
            </a:pPr>
            <a:r>
              <a:rPr lang="en-US" sz="2400"/>
              <a:t>The variation in slope (m) is believed to be due to change in the solvent accessible area of hydrophobic residues.  The m-value is related to how cooperative the transition is, how much structure remains in the denatured state, perhaps how much denaturant binds to the unfolded state, etc. </a:t>
            </a:r>
          </a:p>
          <a:p>
            <a:pPr>
              <a:lnSpc>
                <a:spcPct val="90000"/>
              </a:lnSpc>
              <a:spcBef>
                <a:spcPct val="5000"/>
              </a:spcBef>
            </a:pPr>
            <a:r>
              <a:rPr lang="en-US" sz="2400">
                <a:solidFill>
                  <a:srgbClr val="FF0000"/>
                </a:solidFill>
              </a:rPr>
              <a:t>It’s important to note that because of different values of m, two proteins that have Cm is such that one may appear more stable, but, in fact, the opposite is true in the stability (based on </a:t>
            </a:r>
            <a:r>
              <a:rPr lang="en-US" sz="2400">
                <a:solidFill>
                  <a:srgbClr val="FF0000"/>
                </a:solidFill>
                <a:latin typeface="Symbol" pitchFamily="18" charset="2"/>
              </a:rPr>
              <a:t>D</a:t>
            </a:r>
            <a:r>
              <a:rPr lang="en-US" sz="2400">
                <a:solidFill>
                  <a:srgbClr val="FF0000"/>
                </a:solidFill>
              </a:rPr>
              <a:t>G </a:t>
            </a:r>
            <a:r>
              <a:rPr lang="en-US" sz="2400" baseline="30000">
                <a:solidFill>
                  <a:srgbClr val="FF0000"/>
                </a:solidFill>
              </a:rPr>
              <a:t>H20</a:t>
            </a:r>
            <a:r>
              <a:rPr lang="en-US" sz="2400" baseline="-25000">
                <a:solidFill>
                  <a:srgbClr val="FF0000"/>
                </a:solidFill>
              </a:rPr>
              <a:t>D-N</a:t>
            </a:r>
            <a:r>
              <a:rPr lang="en-US" sz="2400">
                <a:solidFill>
                  <a:srgbClr val="FF0000"/>
                </a:solidFill>
              </a:rPr>
              <a:t>). </a:t>
            </a:r>
            <a:endParaRPr lang="en-US" sz="2800">
              <a:solidFill>
                <a:srgbClr val="FF0000"/>
              </a:solidFill>
            </a:endParaRPr>
          </a:p>
          <a:p>
            <a:pPr>
              <a:lnSpc>
                <a:spcPct val="90000"/>
              </a:lnSpc>
            </a:pPr>
            <a:endParaRPr lang="en-US" sz="280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Thermal Denaturation </a:t>
            </a:r>
          </a:p>
        </p:txBody>
      </p:sp>
      <p:sp>
        <p:nvSpPr>
          <p:cNvPr id="12291" name="Rectangle 3"/>
          <p:cNvSpPr>
            <a:spLocks noGrp="1" noChangeArrowheads="1"/>
          </p:cNvSpPr>
          <p:nvPr>
            <p:ph type="body" idx="1"/>
          </p:nvPr>
        </p:nvSpPr>
        <p:spPr>
          <a:xfrm>
            <a:off x="1447800" y="1981200"/>
            <a:ext cx="7010400" cy="4724400"/>
          </a:xfrm>
        </p:spPr>
        <p:txBody>
          <a:bodyPr/>
          <a:lstStyle/>
          <a:p>
            <a:r>
              <a:rPr lang="en-US"/>
              <a:t>The effects of temperature on protein structure have been, and are, controversial, since most proteins can show the phenomenon of cold denaturation, under appropriate conditions! </a:t>
            </a:r>
          </a:p>
          <a:p>
            <a:r>
              <a:rPr lang="en-US"/>
              <a:t>Disruption of hydrogen bonding and increasing hydrophobicity occurs with thermal denaturation.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0"/>
            <a:ext cx="7772400" cy="733425"/>
          </a:xfrm>
        </p:spPr>
        <p:txBody>
          <a:bodyPr/>
          <a:lstStyle/>
          <a:p>
            <a:r>
              <a:rPr lang="en-US" sz="3600"/>
              <a:t>Differential Scanning Calorimetry (DSC)</a:t>
            </a:r>
          </a:p>
        </p:txBody>
      </p:sp>
      <p:sp>
        <p:nvSpPr>
          <p:cNvPr id="29699" name="Rectangle 3"/>
          <p:cNvSpPr>
            <a:spLocks noGrp="1" noChangeArrowheads="1"/>
          </p:cNvSpPr>
          <p:nvPr>
            <p:ph type="body" idx="1"/>
          </p:nvPr>
        </p:nvSpPr>
        <p:spPr>
          <a:xfrm>
            <a:off x="5257800" y="914400"/>
            <a:ext cx="3886200" cy="5930900"/>
          </a:xfrm>
        </p:spPr>
        <p:txBody>
          <a:bodyPr/>
          <a:lstStyle/>
          <a:p>
            <a:pPr>
              <a:lnSpc>
                <a:spcPct val="90000"/>
              </a:lnSpc>
            </a:pPr>
            <a:r>
              <a:rPr lang="en-US" sz="2400"/>
              <a:t>DSC measures the heat required to raise the temperature of the solution of macromolecules relative to that required to the buffer alone (heat obtained by substracting two large numbers).</a:t>
            </a:r>
          </a:p>
          <a:p>
            <a:pPr>
              <a:lnSpc>
                <a:spcPct val="90000"/>
              </a:lnSpc>
            </a:pPr>
            <a:r>
              <a:rPr lang="en-US" sz="2400"/>
              <a:t>DSC can be used to directly measure the enthalpy and melting temperature of a thermally induced transition.</a:t>
            </a:r>
          </a:p>
          <a:p>
            <a:pPr>
              <a:lnSpc>
                <a:spcPct val="90000"/>
              </a:lnSpc>
              <a:buFontTx/>
              <a:buNone/>
            </a:pPr>
            <a:r>
              <a:rPr lang="en-US" sz="2400"/>
              <a:t>	At Tm (50% unfolded),</a:t>
            </a:r>
          </a:p>
          <a:p>
            <a:pPr>
              <a:lnSpc>
                <a:spcPct val="90000"/>
              </a:lnSpc>
              <a:buFontTx/>
              <a:buNone/>
            </a:pPr>
            <a:r>
              <a:rPr lang="en-US" sz="2400"/>
              <a:t>	</a:t>
            </a:r>
            <a:r>
              <a:rPr lang="en-US" sz="2400">
                <a:latin typeface="Symbol" pitchFamily="18" charset="2"/>
              </a:rPr>
              <a:t>D</a:t>
            </a:r>
            <a:r>
              <a:rPr lang="en-US" sz="2400"/>
              <a:t>G = 0, </a:t>
            </a:r>
            <a:r>
              <a:rPr lang="en-US" sz="2400">
                <a:latin typeface="Symbol" pitchFamily="18" charset="2"/>
              </a:rPr>
              <a:t>D</a:t>
            </a:r>
            <a:r>
              <a:rPr lang="en-US" sz="2400"/>
              <a:t>H = T</a:t>
            </a:r>
            <a:r>
              <a:rPr lang="en-US" sz="2400">
                <a:latin typeface="Symbol" pitchFamily="18" charset="2"/>
              </a:rPr>
              <a:t>D</a:t>
            </a:r>
            <a:r>
              <a:rPr lang="en-US" sz="2400"/>
              <a:t>S</a:t>
            </a:r>
            <a:endParaRPr lang="en-US" sz="2800"/>
          </a:p>
        </p:txBody>
      </p:sp>
      <p:pic>
        <p:nvPicPr>
          <p:cNvPr id="29700" name="Picture 4" descr="Fig"/>
          <p:cNvPicPr>
            <a:picLocks noChangeAspect="1" noChangeArrowheads="1"/>
          </p:cNvPicPr>
          <p:nvPr/>
        </p:nvPicPr>
        <p:blipFill>
          <a:blip r:embed="rId2" cstate="print"/>
          <a:srcRect t="4398" b="4297"/>
          <a:stretch>
            <a:fillRect/>
          </a:stretch>
        </p:blipFill>
        <p:spPr bwMode="auto">
          <a:xfrm>
            <a:off x="123825" y="650875"/>
            <a:ext cx="4765675" cy="61896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Thermal Denaturation</a:t>
            </a:r>
          </a:p>
        </p:txBody>
      </p:sp>
      <p:sp>
        <p:nvSpPr>
          <p:cNvPr id="15363" name="Rectangle 3"/>
          <p:cNvSpPr>
            <a:spLocks noGrp="1" noChangeArrowheads="1"/>
          </p:cNvSpPr>
          <p:nvPr>
            <p:ph type="body" idx="1"/>
          </p:nvPr>
        </p:nvSpPr>
        <p:spPr>
          <a:xfrm>
            <a:off x="685800" y="1981200"/>
            <a:ext cx="7924800" cy="4114800"/>
          </a:xfrm>
        </p:spPr>
        <p:txBody>
          <a:bodyPr/>
          <a:lstStyle/>
          <a:p>
            <a:r>
              <a:rPr lang="en-US" sz="2800"/>
              <a:t>It is generally assumed that Cp is constant with respect to temperature.  However, Privalov observed that that Cp was positive for denaturation, i.e. the heat capacity Cp was greater for the unfolded state than the folded state.</a:t>
            </a:r>
          </a:p>
          <a:p>
            <a:pPr>
              <a:buFontTx/>
              <a:buNone/>
            </a:pPr>
            <a:r>
              <a:rPr lang="en-US" sz="2800"/>
              <a:t> 				Cp = H/T = TS/T</a:t>
            </a:r>
          </a:p>
          <a:p>
            <a:r>
              <a:rPr lang="en-US" sz="2800"/>
              <a:t>It is probably the change in ordered water structure between the native and denatured states which accounts, at least in part, for the change in Cp.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r>
              <a:rPr lang="en-US"/>
              <a:t>Thermal Denaturation</a:t>
            </a:r>
          </a:p>
        </p:txBody>
      </p:sp>
      <p:sp>
        <p:nvSpPr>
          <p:cNvPr id="16387" name="Rectangle 3"/>
          <p:cNvSpPr>
            <a:spLocks noGrp="1" noChangeArrowheads="1"/>
          </p:cNvSpPr>
          <p:nvPr>
            <p:ph type="body" idx="1"/>
          </p:nvPr>
        </p:nvSpPr>
        <p:spPr>
          <a:xfrm>
            <a:off x="304800" y="1371600"/>
            <a:ext cx="8610600" cy="5181600"/>
          </a:xfrm>
        </p:spPr>
        <p:txBody>
          <a:bodyPr/>
          <a:lstStyle/>
          <a:p>
            <a:pPr>
              <a:lnSpc>
                <a:spcPct val="90000"/>
              </a:lnSpc>
            </a:pPr>
            <a:r>
              <a:rPr lang="en-US" sz="2400"/>
              <a:t>The Van't Hoff eq: dlnK/d(1/T) = -H/R </a:t>
            </a:r>
          </a:p>
          <a:p>
            <a:pPr>
              <a:lnSpc>
                <a:spcPct val="90000"/>
              </a:lnSpc>
            </a:pPr>
            <a:r>
              <a:rPr lang="en-US" sz="2400"/>
              <a:t>Van't Hoff plots (lnK vs. 1/T) of the thermal denaturation of proteins are non-linear, indicating that H varies with temperature. </a:t>
            </a:r>
          </a:p>
          <a:p>
            <a:pPr>
              <a:lnSpc>
                <a:spcPct val="90000"/>
              </a:lnSpc>
            </a:pPr>
            <a:r>
              <a:rPr lang="en-US" sz="2400"/>
              <a:t>This implies that the heat capacity for the folded and unfolded proteins are different! </a:t>
            </a:r>
          </a:p>
          <a:p>
            <a:pPr>
              <a:lnSpc>
                <a:spcPct val="90000"/>
              </a:lnSpc>
              <a:buFontTx/>
              <a:buNone/>
            </a:pPr>
            <a:r>
              <a:rPr lang="en-US" sz="2400">
                <a:latin typeface="Symbol" pitchFamily="18" charset="2"/>
              </a:rPr>
              <a:t>			D</a:t>
            </a:r>
            <a:r>
              <a:rPr lang="en-US" sz="2400"/>
              <a:t>H/</a:t>
            </a:r>
            <a:r>
              <a:rPr lang="en-US" sz="2400">
                <a:latin typeface="Symbol" pitchFamily="18" charset="2"/>
              </a:rPr>
              <a:t>D</a:t>
            </a:r>
            <a:r>
              <a:rPr lang="en-US" sz="2400"/>
              <a:t>T = Cp = (Cp</a:t>
            </a:r>
            <a:r>
              <a:rPr lang="en-US" sz="2400" baseline="-25000"/>
              <a:t>U</a:t>
            </a:r>
            <a:r>
              <a:rPr lang="en-US" sz="2400"/>
              <a:t> - Cp</a:t>
            </a:r>
            <a:r>
              <a:rPr lang="en-US" sz="2400" baseline="-25000"/>
              <a:t>N</a:t>
            </a:r>
            <a:r>
              <a:rPr lang="en-US" sz="2400"/>
              <a:t>) </a:t>
            </a:r>
          </a:p>
          <a:p>
            <a:pPr>
              <a:lnSpc>
                <a:spcPct val="90000"/>
              </a:lnSpc>
            </a:pPr>
            <a:r>
              <a:rPr lang="en-US" sz="2400"/>
              <a:t>Since H = Ho + Cp(T-T</a:t>
            </a:r>
            <a:r>
              <a:rPr lang="en-US" sz="2400" baseline="-25000"/>
              <a:t>o</a:t>
            </a:r>
            <a:r>
              <a:rPr lang="en-US" sz="2400"/>
              <a:t>), S = So + Cp ln(T/T</a:t>
            </a:r>
            <a:r>
              <a:rPr lang="en-US" sz="2400" baseline="-25000"/>
              <a:t>o</a:t>
            </a:r>
            <a:r>
              <a:rPr lang="en-US" sz="2400"/>
              <a:t>) </a:t>
            </a:r>
          </a:p>
          <a:p>
            <a:pPr>
              <a:lnSpc>
                <a:spcPct val="90000"/>
              </a:lnSpc>
              <a:buFontTx/>
              <a:buNone/>
            </a:pPr>
            <a:r>
              <a:rPr lang="en-US" sz="2400"/>
              <a:t>		and G(T) = Ho - T S</a:t>
            </a:r>
            <a:r>
              <a:rPr lang="en-US" sz="2400" baseline="-25000"/>
              <a:t>o</a:t>
            </a:r>
            <a:r>
              <a:rPr lang="en-US" sz="2400"/>
              <a:t> + Cp [(T - T</a:t>
            </a:r>
            <a:r>
              <a:rPr lang="en-US" sz="2400" baseline="-25000"/>
              <a:t>o</a:t>
            </a:r>
            <a:r>
              <a:rPr lang="en-US" sz="2400"/>
              <a:t>) - Tln(T/T</a:t>
            </a:r>
            <a:r>
              <a:rPr lang="en-US" sz="2400" baseline="-25000"/>
              <a:t>o</a:t>
            </a:r>
            <a:r>
              <a:rPr lang="en-US" sz="2400"/>
              <a:t> )] </a:t>
            </a:r>
          </a:p>
          <a:p>
            <a:pPr>
              <a:lnSpc>
                <a:spcPct val="90000"/>
              </a:lnSpc>
              <a:buFontTx/>
              <a:buNone/>
            </a:pPr>
            <a:r>
              <a:rPr lang="en-US" sz="2400"/>
              <a:t>		where T</a:t>
            </a:r>
            <a:r>
              <a:rPr lang="en-US" sz="2400" baseline="-25000"/>
              <a:t>0</a:t>
            </a:r>
            <a:r>
              <a:rPr lang="en-US" sz="2400"/>
              <a:t> is any reference temperature (usually set = Tm).</a:t>
            </a:r>
          </a:p>
          <a:p>
            <a:pPr>
              <a:lnSpc>
                <a:spcPct val="90000"/>
              </a:lnSpc>
            </a:pPr>
            <a:r>
              <a:rPr lang="en-US" sz="2400"/>
              <a:t>The Gibbs Helmholz equation.  </a:t>
            </a:r>
          </a:p>
          <a:p>
            <a:pPr>
              <a:lnSpc>
                <a:spcPct val="90000"/>
              </a:lnSpc>
              <a:buFontTx/>
              <a:buNone/>
            </a:pPr>
            <a:r>
              <a:rPr lang="en-US" sz="2400"/>
              <a:t>		G(T) = Hm(1-T/Tm) - Cp[(Tm - T) + Tln(T/Tm)] </a:t>
            </a:r>
          </a:p>
          <a:p>
            <a:pPr>
              <a:lnSpc>
                <a:spcPct val="90000"/>
              </a:lnSpc>
            </a:pPr>
            <a:r>
              <a:rPr lang="en-US" sz="2400"/>
              <a:t>The temperature where S = 0, Ts = Tm exp(-Hm/[TmCp])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Protein Stability</a:t>
            </a:r>
          </a:p>
        </p:txBody>
      </p:sp>
      <p:sp>
        <p:nvSpPr>
          <p:cNvPr id="3075" name="Rectangle 3"/>
          <p:cNvSpPr>
            <a:spLocks noGrp="1" noChangeArrowheads="1"/>
          </p:cNvSpPr>
          <p:nvPr>
            <p:ph type="body" idx="1"/>
          </p:nvPr>
        </p:nvSpPr>
        <p:spPr/>
        <p:txBody>
          <a:bodyPr/>
          <a:lstStyle/>
          <a:p>
            <a:r>
              <a:rPr lang="en-US"/>
              <a:t>Protein stability is the net balance of forces, which determine whether a protein will be in its native folded conformation or a denatured state.</a:t>
            </a:r>
          </a:p>
          <a:p>
            <a:r>
              <a:rPr lang="en-US"/>
              <a:t>Protein stability normally refers to the physical (thermodynamic) stability, not the chemical stability.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7"/>
          <p:cNvPicPr>
            <a:picLocks noChangeAspect="1" noChangeArrowheads="1"/>
          </p:cNvPicPr>
          <p:nvPr/>
        </p:nvPicPr>
        <p:blipFill>
          <a:blip r:embed="rId2" cstate="print"/>
          <a:srcRect l="9151"/>
          <a:stretch>
            <a:fillRect/>
          </a:stretch>
        </p:blipFill>
        <p:spPr bwMode="auto">
          <a:xfrm rot="-126838">
            <a:off x="1982788" y="158750"/>
            <a:ext cx="5753100" cy="66262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04800"/>
            <a:ext cx="7772400" cy="1143000"/>
          </a:xfrm>
        </p:spPr>
        <p:txBody>
          <a:bodyPr/>
          <a:lstStyle/>
          <a:p>
            <a:r>
              <a:rPr lang="en-US"/>
              <a:t>Thermal Denaturation</a:t>
            </a:r>
          </a:p>
        </p:txBody>
      </p:sp>
      <p:sp>
        <p:nvSpPr>
          <p:cNvPr id="17411" name="Rectangle 3"/>
          <p:cNvSpPr>
            <a:spLocks noGrp="1" noChangeArrowheads="1"/>
          </p:cNvSpPr>
          <p:nvPr>
            <p:ph type="body" idx="1"/>
          </p:nvPr>
        </p:nvSpPr>
        <p:spPr>
          <a:xfrm>
            <a:off x="685800" y="1371600"/>
            <a:ext cx="7772400" cy="4876800"/>
          </a:xfrm>
        </p:spPr>
        <p:txBody>
          <a:bodyPr/>
          <a:lstStyle/>
          <a:p>
            <a:pPr>
              <a:lnSpc>
                <a:spcPct val="90000"/>
              </a:lnSpc>
            </a:pPr>
            <a:r>
              <a:rPr lang="en-US" sz="2800"/>
              <a:t>There are two important forms of enthalpy as far as protein unfolding is concerned, </a:t>
            </a:r>
          </a:p>
          <a:p>
            <a:pPr lvl="1">
              <a:lnSpc>
                <a:spcPct val="90000"/>
              </a:lnSpc>
            </a:pPr>
            <a:r>
              <a:rPr lang="en-US" sz="2400"/>
              <a:t>the Van't Hoff enthalpy, from the temperature dependence of the equilibrium constant, </a:t>
            </a:r>
            <a:r>
              <a:rPr lang="en-US" sz="2400">
                <a:latin typeface="Symbol" pitchFamily="18" charset="2"/>
              </a:rPr>
              <a:t>D</a:t>
            </a:r>
            <a:r>
              <a:rPr lang="en-US" sz="2400"/>
              <a:t>H</a:t>
            </a:r>
            <a:r>
              <a:rPr lang="en-US" sz="2400" baseline="-25000"/>
              <a:t>VH</a:t>
            </a:r>
            <a:r>
              <a:rPr lang="en-US" sz="2400"/>
              <a:t>, </a:t>
            </a:r>
          </a:p>
          <a:p>
            <a:pPr lvl="1">
              <a:lnSpc>
                <a:spcPct val="90000"/>
              </a:lnSpc>
            </a:pPr>
            <a:r>
              <a:rPr lang="en-US" sz="2400"/>
              <a:t>and the enthalpy measured calorimetrically (the area under the peak), </a:t>
            </a:r>
            <a:r>
              <a:rPr lang="en-US" sz="2400">
                <a:latin typeface="Symbol" pitchFamily="18" charset="2"/>
              </a:rPr>
              <a:t>D</a:t>
            </a:r>
            <a:r>
              <a:rPr lang="en-US" sz="2400"/>
              <a:t>H</a:t>
            </a:r>
            <a:r>
              <a:rPr lang="en-US" sz="2400" baseline="-25000"/>
              <a:t>cal</a:t>
            </a:r>
            <a:r>
              <a:rPr lang="en-US" sz="2400"/>
              <a:t>.</a:t>
            </a:r>
          </a:p>
          <a:p>
            <a:pPr>
              <a:lnSpc>
                <a:spcPct val="90000"/>
              </a:lnSpc>
            </a:pPr>
            <a:r>
              <a:rPr lang="en-US" sz="2800"/>
              <a:t>If these are equal, it means there are no populated intermediates present at the Tm, i. e. the system is a two-state one. </a:t>
            </a:r>
          </a:p>
          <a:p>
            <a:pPr>
              <a:lnSpc>
                <a:spcPct val="90000"/>
              </a:lnSpc>
            </a:pPr>
            <a:r>
              <a:rPr lang="en-US" sz="2800"/>
              <a:t>For most proteins </a:t>
            </a:r>
            <a:r>
              <a:rPr lang="en-US" sz="2800">
                <a:latin typeface="Symbol" pitchFamily="18" charset="2"/>
              </a:rPr>
              <a:t>D</a:t>
            </a:r>
            <a:r>
              <a:rPr lang="en-US" sz="2800"/>
              <a:t>H</a:t>
            </a:r>
            <a:r>
              <a:rPr lang="en-US" sz="2800" baseline="-25000"/>
              <a:t>VH</a:t>
            </a:r>
            <a:r>
              <a:rPr lang="en-US" sz="2800"/>
              <a:t>/</a:t>
            </a:r>
            <a:r>
              <a:rPr lang="en-US" sz="2800">
                <a:latin typeface="Symbol" pitchFamily="18" charset="2"/>
              </a:rPr>
              <a:t>D</a:t>
            </a:r>
            <a:r>
              <a:rPr lang="en-US" sz="2800"/>
              <a:t>h</a:t>
            </a:r>
            <a:r>
              <a:rPr lang="en-US" sz="2800" baseline="-25000"/>
              <a:t>cal </a:t>
            </a:r>
            <a:r>
              <a:rPr lang="en-US" sz="2800"/>
              <a:t>= 1.05 </a:t>
            </a:r>
            <a:r>
              <a:rPr lang="en-US" sz="2800">
                <a:cs typeface="Times New Roman" pitchFamily="18" charset="0"/>
              </a:rPr>
              <a:t>± 0.03 for two-state.</a:t>
            </a:r>
            <a:endParaRPr lang="en-US" sz="2800"/>
          </a:p>
          <a:p>
            <a:pPr>
              <a:lnSpc>
                <a:spcPct val="90000"/>
              </a:lnSpc>
            </a:pPr>
            <a:endParaRPr lang="en-US"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6988"/>
            <a:ext cx="7772400" cy="877888"/>
          </a:xfrm>
        </p:spPr>
        <p:txBody>
          <a:bodyPr/>
          <a:lstStyle/>
          <a:p>
            <a:r>
              <a:rPr lang="en-US"/>
              <a:t>Thermal Unfolding of Barnase</a:t>
            </a:r>
          </a:p>
        </p:txBody>
      </p:sp>
      <p:pic>
        <p:nvPicPr>
          <p:cNvPr id="37893" name="Picture 5" descr="Fig"/>
          <p:cNvPicPr>
            <a:picLocks noChangeAspect="1" noChangeArrowheads="1"/>
          </p:cNvPicPr>
          <p:nvPr/>
        </p:nvPicPr>
        <p:blipFill>
          <a:blip r:embed="rId2" cstate="print"/>
          <a:srcRect t="2922" b="7973"/>
          <a:stretch>
            <a:fillRect/>
          </a:stretch>
        </p:blipFill>
        <p:spPr bwMode="auto">
          <a:xfrm>
            <a:off x="692150" y="800100"/>
            <a:ext cx="7789863" cy="57943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143000"/>
          </a:xfrm>
        </p:spPr>
        <p:txBody>
          <a:bodyPr/>
          <a:lstStyle/>
          <a:p>
            <a:r>
              <a:rPr lang="en-US"/>
              <a:t>Thermophilic Proteins</a:t>
            </a:r>
          </a:p>
        </p:txBody>
      </p:sp>
      <p:sp>
        <p:nvSpPr>
          <p:cNvPr id="18435" name="Rectangle 3"/>
          <p:cNvSpPr>
            <a:spLocks noGrp="1" noChangeArrowheads="1"/>
          </p:cNvSpPr>
          <p:nvPr>
            <p:ph type="body" idx="1"/>
          </p:nvPr>
        </p:nvSpPr>
        <p:spPr>
          <a:xfrm>
            <a:off x="152400" y="1066800"/>
            <a:ext cx="8839200" cy="5791200"/>
          </a:xfrm>
        </p:spPr>
        <p:txBody>
          <a:bodyPr/>
          <a:lstStyle/>
          <a:p>
            <a:pPr>
              <a:lnSpc>
                <a:spcPct val="90000"/>
              </a:lnSpc>
              <a:spcBef>
                <a:spcPct val="0"/>
              </a:spcBef>
            </a:pPr>
            <a:r>
              <a:rPr lang="en-US" sz="2400"/>
              <a:t>Living organisms can be found in the most unexpected places, including deep sea vents at &gt; 100 </a:t>
            </a:r>
            <a:r>
              <a:rPr lang="en-US" sz="2400">
                <a:cs typeface="Times New Roman" pitchFamily="18" charset="0"/>
              </a:rPr>
              <a:t>º</a:t>
            </a:r>
            <a:r>
              <a:rPr lang="en-US" sz="2400"/>
              <a:t>C and several hundred bars pressure, in hot springs, and most recently, deep in the bowels of the earth, living off H</a:t>
            </a:r>
            <a:r>
              <a:rPr lang="en-US" sz="2400" baseline="-25000"/>
              <a:t>2</a:t>
            </a:r>
            <a:r>
              <a:rPr lang="en-US" sz="2400"/>
              <a:t> formed by chemical decomposition of rocks!</a:t>
            </a:r>
          </a:p>
          <a:p>
            <a:pPr>
              <a:lnSpc>
                <a:spcPct val="90000"/>
              </a:lnSpc>
              <a:spcBef>
                <a:spcPct val="0"/>
              </a:spcBef>
            </a:pPr>
            <a:r>
              <a:rPr lang="en-US" sz="2400"/>
              <a:t>The proteins found in thermophilic species are much more stable than their mesophilic counterparts (although this corresponds to only 3 - 8 kcal/mol of free energy).</a:t>
            </a:r>
          </a:p>
          <a:p>
            <a:pPr>
              <a:lnSpc>
                <a:spcPct val="90000"/>
              </a:lnSpc>
              <a:spcBef>
                <a:spcPct val="0"/>
              </a:spcBef>
            </a:pPr>
            <a:r>
              <a:rPr lang="en-US" sz="2400"/>
              <a:t>However, the overall three-dimensional structures will be essentially the same for both thermophilic and mesophilic proteins.</a:t>
            </a:r>
          </a:p>
          <a:p>
            <a:pPr>
              <a:lnSpc>
                <a:spcPct val="90000"/>
              </a:lnSpc>
              <a:spcBef>
                <a:spcPct val="0"/>
              </a:spcBef>
            </a:pPr>
            <a:r>
              <a:rPr lang="en-US" sz="2400"/>
              <a:t>It only takes stability of a couple of H-bonds, you can understand why there are no gross differences in structure between thermophilic and mesophilic proteins. </a:t>
            </a:r>
          </a:p>
          <a:p>
            <a:pPr>
              <a:lnSpc>
                <a:spcPct val="90000"/>
              </a:lnSpc>
              <a:spcBef>
                <a:spcPct val="0"/>
              </a:spcBef>
            </a:pPr>
            <a:r>
              <a:rPr lang="en-US" sz="2400"/>
              <a:t>The upper limit of temperature growth for bacteria is about 110 </a:t>
            </a:r>
            <a:r>
              <a:rPr lang="en-US" sz="2400">
                <a:cs typeface="Times New Roman" pitchFamily="18" charset="0"/>
              </a:rPr>
              <a:t>º</a:t>
            </a:r>
            <a:r>
              <a:rPr lang="en-US" sz="2400"/>
              <a:t> C.</a:t>
            </a:r>
          </a:p>
          <a:p>
            <a:pPr>
              <a:lnSpc>
                <a:spcPct val="90000"/>
              </a:lnSpc>
              <a:spcBef>
                <a:spcPct val="0"/>
              </a:spcBef>
            </a:pPr>
            <a:r>
              <a:rPr lang="en-US" sz="2400"/>
              <a:t>Many of the species found in these extreme environments </a:t>
            </a:r>
          </a:p>
          <a:p>
            <a:pPr>
              <a:lnSpc>
                <a:spcPct val="90000"/>
              </a:lnSpc>
              <a:spcBef>
                <a:spcPct val="0"/>
              </a:spcBef>
              <a:buFontTx/>
              <a:buNone/>
            </a:pPr>
            <a:r>
              <a:rPr lang="en-US" sz="2400"/>
              <a:t>	(T &gt; 100C, pH 2) belong to the Archeae kingdom.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a:t>Thermophilic vs Mesophilic Proteins</a:t>
            </a:r>
          </a:p>
        </p:txBody>
      </p:sp>
      <p:sp>
        <p:nvSpPr>
          <p:cNvPr id="19459" name="Rectangle 3"/>
          <p:cNvSpPr>
            <a:spLocks noGrp="1" noChangeArrowheads="1"/>
          </p:cNvSpPr>
          <p:nvPr>
            <p:ph type="body" idx="1"/>
          </p:nvPr>
        </p:nvSpPr>
        <p:spPr>
          <a:xfrm>
            <a:off x="685800" y="1752600"/>
            <a:ext cx="7772400" cy="4800600"/>
          </a:xfrm>
        </p:spPr>
        <p:txBody>
          <a:bodyPr/>
          <a:lstStyle/>
          <a:p>
            <a:pPr>
              <a:lnSpc>
                <a:spcPct val="90000"/>
              </a:lnSpc>
            </a:pPr>
            <a:r>
              <a:rPr lang="en-US" sz="2400"/>
              <a:t>Thermophilic proteins have increased amounts of Arg, increased occurrence of Ala in helices, and Gly/Ala substitutions (which affect the entropy of the denatured state, and thus its free energy) and increased number of salt bridges. </a:t>
            </a:r>
          </a:p>
          <a:p>
            <a:pPr>
              <a:lnSpc>
                <a:spcPct val="90000"/>
              </a:lnSpc>
            </a:pPr>
            <a:r>
              <a:rPr lang="en-US" sz="2400"/>
              <a:t>Each of these alone makes only a small effect, but several such changes are enough.  In general, it appears that there is no single determinant of increased thermal stability; each protein is a unique case, typically involving variations in hydrophobic interactions, H-bonds, electrostatic interactions, metal-ligand (e. g. Ca</a:t>
            </a:r>
            <a:r>
              <a:rPr lang="en-US" sz="2400" baseline="30000"/>
              <a:t>2+</a:t>
            </a:r>
            <a:r>
              <a:rPr lang="en-US" sz="2400"/>
              <a:t>) binding, and disulfide bonds.  There is some suggestion that better packing may also play a role.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81000"/>
            <a:ext cx="7772400" cy="1143000"/>
          </a:xfrm>
        </p:spPr>
        <p:txBody>
          <a:bodyPr/>
          <a:lstStyle/>
          <a:p>
            <a:r>
              <a:rPr lang="en-US"/>
              <a:t>Stability-activity Trade-off?</a:t>
            </a:r>
          </a:p>
        </p:txBody>
      </p:sp>
      <p:sp>
        <p:nvSpPr>
          <p:cNvPr id="40963" name="Rectangle 3"/>
          <p:cNvSpPr>
            <a:spLocks noGrp="1" noChangeArrowheads="1"/>
          </p:cNvSpPr>
          <p:nvPr>
            <p:ph type="body" idx="1"/>
          </p:nvPr>
        </p:nvSpPr>
        <p:spPr>
          <a:xfrm>
            <a:off x="685800" y="1600200"/>
            <a:ext cx="8229600" cy="5257800"/>
          </a:xfrm>
        </p:spPr>
        <p:txBody>
          <a:bodyPr/>
          <a:lstStyle/>
          <a:p>
            <a:pPr>
              <a:lnSpc>
                <a:spcPct val="90000"/>
              </a:lnSpc>
            </a:pPr>
            <a:r>
              <a:rPr lang="en-US" sz="2400"/>
              <a:t>Some enzymes from thermophiles that are very stable at normal temperatures have low activities at the lower temperatures.</a:t>
            </a:r>
          </a:p>
          <a:p>
            <a:pPr>
              <a:lnSpc>
                <a:spcPct val="90000"/>
              </a:lnSpc>
            </a:pPr>
            <a:r>
              <a:rPr lang="en-US" sz="2400"/>
              <a:t>There are is a compromise between the stability and activity in the structure of the active site of a protein.</a:t>
            </a:r>
          </a:p>
          <a:p>
            <a:pPr>
              <a:lnSpc>
                <a:spcPct val="90000"/>
              </a:lnSpc>
            </a:pPr>
            <a:r>
              <a:rPr lang="en-US" sz="2400"/>
              <a:t>There are several positions in the active site can be mutated to give more stable but less active protein.</a:t>
            </a:r>
          </a:p>
          <a:p>
            <a:pPr>
              <a:lnSpc>
                <a:spcPct val="90000"/>
              </a:lnSpc>
            </a:pPr>
            <a:r>
              <a:rPr lang="en-US" sz="2400"/>
              <a:t>Activity can then be increased further at an unacceptable expense to stability.</a:t>
            </a:r>
          </a:p>
          <a:p>
            <a:pPr>
              <a:lnSpc>
                <a:spcPct val="90000"/>
              </a:lnSpc>
            </a:pPr>
            <a:r>
              <a:rPr lang="en-US" sz="2400"/>
              <a:t>Active site of enzymes and binding sites of proteins are a general source of instability, because they contain groups that are exposed to solvent in order to bind substrates and ligands, and so are not paired with their normal types of partners</a:t>
            </a:r>
            <a:r>
              <a:rPr lang="en-US" sz="280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81000"/>
            <a:ext cx="8077200" cy="1143000"/>
          </a:xfrm>
        </p:spPr>
        <p:txBody>
          <a:bodyPr/>
          <a:lstStyle/>
          <a:p>
            <a:r>
              <a:rPr lang="en-US" sz="4000"/>
              <a:t>Aldehyde Ferredoxin Oxidoreductase</a:t>
            </a:r>
          </a:p>
        </p:txBody>
      </p:sp>
      <p:sp>
        <p:nvSpPr>
          <p:cNvPr id="20483" name="Rectangle 3"/>
          <p:cNvSpPr>
            <a:spLocks noGrp="1" noChangeArrowheads="1"/>
          </p:cNvSpPr>
          <p:nvPr>
            <p:ph type="body" idx="1"/>
          </p:nvPr>
        </p:nvSpPr>
        <p:spPr>
          <a:xfrm>
            <a:off x="685800" y="1676400"/>
            <a:ext cx="7772400" cy="4495800"/>
          </a:xfrm>
        </p:spPr>
        <p:txBody>
          <a:bodyPr/>
          <a:lstStyle/>
          <a:p>
            <a:pPr>
              <a:lnSpc>
                <a:spcPct val="90000"/>
              </a:lnSpc>
            </a:pPr>
            <a:r>
              <a:rPr lang="en-US" sz="2400"/>
              <a:t>The crystal structure of an unusual hyperthermophilic enzyme, aldehyde ferredoxin oxidoreductase, a tungsten-containing enzyme, has been solved. </a:t>
            </a:r>
          </a:p>
          <a:p>
            <a:pPr>
              <a:lnSpc>
                <a:spcPct val="90000"/>
              </a:lnSpc>
            </a:pPr>
            <a:r>
              <a:rPr lang="en-US" sz="2400"/>
              <a:t>The optimum temperature for this enzyme is  &gt; 95</a:t>
            </a:r>
            <a:r>
              <a:rPr lang="en-US" sz="2400">
                <a:sym typeface="Symbol" pitchFamily="18" charset="2"/>
              </a:rPr>
              <a:t> </a:t>
            </a:r>
            <a:r>
              <a:rPr lang="en-US" sz="2400"/>
              <a:t>C!! The amino acid composition is close to the average for all prokaryotic proteins except glutamine.  It is 45 % helical, 14 % </a:t>
            </a:r>
            <a:r>
              <a:rPr lang="en-US" sz="2400">
                <a:sym typeface="Symbol" pitchFamily="18" charset="2"/>
              </a:rPr>
              <a:t> </a:t>
            </a:r>
            <a:r>
              <a:rPr lang="en-US" sz="2400"/>
              <a:t>sheet.  There are no disulfide bonds. </a:t>
            </a:r>
          </a:p>
          <a:p>
            <a:pPr>
              <a:lnSpc>
                <a:spcPct val="90000"/>
              </a:lnSpc>
            </a:pPr>
            <a:r>
              <a:rPr lang="en-US" sz="2400"/>
              <a:t>As observed with many other thermophilic proteins there may be an increased number of salt bridges.</a:t>
            </a:r>
          </a:p>
          <a:p>
            <a:pPr>
              <a:lnSpc>
                <a:spcPct val="90000"/>
              </a:lnSpc>
            </a:pPr>
            <a:r>
              <a:rPr lang="en-US" sz="2400"/>
              <a:t>What may be significant is that the solvent accessible area is reduced, although the fraction of polar/hydrophobic is similar to other proteins.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Cold Denaturation</a:t>
            </a:r>
          </a:p>
        </p:txBody>
      </p:sp>
      <p:sp>
        <p:nvSpPr>
          <p:cNvPr id="21507" name="Rectangle 3"/>
          <p:cNvSpPr>
            <a:spLocks noGrp="1" noChangeArrowheads="1"/>
          </p:cNvSpPr>
          <p:nvPr>
            <p:ph type="body" idx="1"/>
          </p:nvPr>
        </p:nvSpPr>
        <p:spPr/>
        <p:txBody>
          <a:bodyPr/>
          <a:lstStyle/>
          <a:p>
            <a:pPr>
              <a:lnSpc>
                <a:spcPct val="90000"/>
              </a:lnSpc>
            </a:pPr>
            <a:r>
              <a:rPr lang="en-US" sz="2800"/>
              <a:t>The free energy curve starts to drop at lower temperatures as predicted by the thermodynamics of protein folding.</a:t>
            </a:r>
          </a:p>
          <a:p>
            <a:pPr>
              <a:lnSpc>
                <a:spcPct val="90000"/>
              </a:lnSpc>
            </a:pPr>
            <a:r>
              <a:rPr lang="en-US" sz="2800"/>
              <a:t>In the past few years, several proteins have been shown to exhibit cold denaturation under destabilizing conditions, in usually either low pH or moderate denaturant concentration.</a:t>
            </a:r>
          </a:p>
          <a:p>
            <a:pPr>
              <a:lnSpc>
                <a:spcPct val="90000"/>
              </a:lnSpc>
            </a:pPr>
            <a:r>
              <a:rPr lang="en-US" sz="2800"/>
              <a:t>Fink, A. L. observed a cold Denaturation for a Staphylococcal Nuclease Mutant under neutral pH and no-denaturant conditions.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609600"/>
            <a:ext cx="8001000" cy="1143000"/>
          </a:xfrm>
        </p:spPr>
        <p:txBody>
          <a:bodyPr/>
          <a:lstStyle/>
          <a:p>
            <a:r>
              <a:rPr lang="en-US"/>
              <a:t>Factors Affecting Protein Stability</a:t>
            </a:r>
          </a:p>
        </p:txBody>
      </p:sp>
      <p:sp>
        <p:nvSpPr>
          <p:cNvPr id="22531" name="Rectangle 3"/>
          <p:cNvSpPr>
            <a:spLocks noGrp="1" noChangeArrowheads="1"/>
          </p:cNvSpPr>
          <p:nvPr>
            <p:ph type="body" idx="1"/>
          </p:nvPr>
        </p:nvSpPr>
        <p:spPr/>
        <p:txBody>
          <a:bodyPr/>
          <a:lstStyle/>
          <a:p>
            <a:pPr>
              <a:lnSpc>
                <a:spcPct val="90000"/>
              </a:lnSpc>
            </a:pPr>
            <a:r>
              <a:rPr lang="en-US" sz="2800"/>
              <a:t>1) pH: proteins are most stable in the vicinity of their isoelectric point, pI.  In general, electrostatic interactions are believed to contribute to a small amount of the stability of the native state; however, there may be exceptions.</a:t>
            </a:r>
          </a:p>
          <a:p>
            <a:pPr>
              <a:lnSpc>
                <a:spcPct val="90000"/>
              </a:lnSpc>
            </a:pPr>
            <a:r>
              <a:rPr lang="en-US" sz="2800"/>
              <a:t>2) Ligand binding: It has been known for a long time that binding ligands, e.g. inhibitors to enzymes, increases the stability of the protein. This also applies to ion binding --- many proteins bind anions in their functional sites.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609600"/>
            <a:ext cx="8077200" cy="1143000"/>
          </a:xfrm>
        </p:spPr>
        <p:txBody>
          <a:bodyPr/>
          <a:lstStyle/>
          <a:p>
            <a:r>
              <a:rPr lang="en-US"/>
              <a:t>Factors Affecting Protein Stability</a:t>
            </a:r>
          </a:p>
        </p:txBody>
      </p:sp>
      <p:sp>
        <p:nvSpPr>
          <p:cNvPr id="23555" name="Rectangle 3"/>
          <p:cNvSpPr>
            <a:spLocks noGrp="1" noChangeArrowheads="1"/>
          </p:cNvSpPr>
          <p:nvPr>
            <p:ph type="body" idx="1"/>
          </p:nvPr>
        </p:nvSpPr>
        <p:spPr>
          <a:xfrm>
            <a:off x="457200" y="1981200"/>
            <a:ext cx="8001000" cy="4876800"/>
          </a:xfrm>
        </p:spPr>
        <p:txBody>
          <a:bodyPr/>
          <a:lstStyle/>
          <a:p>
            <a:pPr>
              <a:lnSpc>
                <a:spcPct val="90000"/>
              </a:lnSpc>
            </a:pPr>
            <a:r>
              <a:rPr lang="en-US" sz="2400"/>
              <a:t>3) Disulfide bonds: It was observed that many extracellular proteins contained disulfide bonds; whereas intracellular proteins usually did not exhibit disulfide bonds. </a:t>
            </a:r>
          </a:p>
          <a:p>
            <a:pPr>
              <a:lnSpc>
                <a:spcPct val="90000"/>
              </a:lnSpc>
            </a:pPr>
            <a:r>
              <a:rPr lang="en-US" sz="2400"/>
              <a:t>In addition, for many proteins, if their disulfides are broken (i.e. reduced) and then carboxymethylated with iodoacetate, the resulting protein is denatured, i.e. unfolded, or mostly unfolded. </a:t>
            </a:r>
          </a:p>
          <a:p>
            <a:pPr>
              <a:lnSpc>
                <a:spcPct val="90000"/>
              </a:lnSpc>
            </a:pPr>
            <a:r>
              <a:rPr lang="en-US" sz="2400"/>
              <a:t>Disulfide bonds are believed to increase the stability of the native state by decreasing the conformational entropy of the unfolded state due to the conformational constraints imposed by cross-linking (i. e. decreasing the free energy of the unfolded state).  Most protein have "loops" introduced by disulfides of about 15 residues, but rarely more than 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Chemical Stability</a:t>
            </a:r>
          </a:p>
        </p:txBody>
      </p:sp>
      <p:sp>
        <p:nvSpPr>
          <p:cNvPr id="4099" name="Rectangle 3"/>
          <p:cNvSpPr>
            <a:spLocks noGrp="1" noChangeArrowheads="1"/>
          </p:cNvSpPr>
          <p:nvPr>
            <p:ph type="body" idx="1"/>
          </p:nvPr>
        </p:nvSpPr>
        <p:spPr>
          <a:xfrm>
            <a:off x="255588" y="1570038"/>
            <a:ext cx="8610600" cy="4525962"/>
          </a:xfrm>
        </p:spPr>
        <p:txBody>
          <a:bodyPr/>
          <a:lstStyle/>
          <a:p>
            <a:r>
              <a:rPr lang="en-US" sz="2800"/>
              <a:t>Chemical stability involves loss of integrity due to bond cleavage.</a:t>
            </a:r>
          </a:p>
          <a:p>
            <a:pPr lvl="1"/>
            <a:r>
              <a:rPr lang="en-US" sz="2400"/>
              <a:t>deamination of asparagine and/or glutamine residues, </a:t>
            </a:r>
          </a:p>
          <a:p>
            <a:pPr lvl="1"/>
            <a:r>
              <a:rPr lang="en-US" sz="2400"/>
              <a:t>hydrolysis of the peptide bond of Asp residues at low pH, </a:t>
            </a:r>
          </a:p>
          <a:p>
            <a:pPr lvl="1"/>
            <a:r>
              <a:rPr lang="en-US" sz="2400"/>
              <a:t>oxidation of Met at high temperature, </a:t>
            </a:r>
          </a:p>
          <a:p>
            <a:pPr lvl="1"/>
            <a:r>
              <a:rPr lang="en-US" sz="2400"/>
              <a:t>elimination of disulfide bonds </a:t>
            </a:r>
          </a:p>
          <a:p>
            <a:pPr lvl="1"/>
            <a:r>
              <a:rPr lang="en-US" sz="2400"/>
              <a:t>disulfide interchange at neutral pH </a:t>
            </a:r>
          </a:p>
          <a:p>
            <a:r>
              <a:rPr lang="en-US" sz="2800"/>
              <a:t>Other processes include thiol-catalyzed disulfide interchange and oxidation of cysteine residues.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609600"/>
            <a:ext cx="8077200" cy="1143000"/>
          </a:xfrm>
        </p:spPr>
        <p:txBody>
          <a:bodyPr/>
          <a:lstStyle/>
          <a:p>
            <a:r>
              <a:rPr lang="en-US"/>
              <a:t>Factors Affecting Protein Stability</a:t>
            </a:r>
          </a:p>
        </p:txBody>
      </p:sp>
      <p:sp>
        <p:nvSpPr>
          <p:cNvPr id="24579" name="Rectangle 3"/>
          <p:cNvSpPr>
            <a:spLocks noGrp="1" noChangeArrowheads="1"/>
          </p:cNvSpPr>
          <p:nvPr>
            <p:ph type="body" idx="1"/>
          </p:nvPr>
        </p:nvSpPr>
        <p:spPr/>
        <p:txBody>
          <a:bodyPr/>
          <a:lstStyle/>
          <a:p>
            <a:pPr>
              <a:lnSpc>
                <a:spcPct val="90000"/>
              </a:lnSpc>
            </a:pPr>
            <a:r>
              <a:rPr lang="en-US" sz="2800"/>
              <a:t>4) Not all residues make equal contributions to protein stability.  In fact, it makes sense that interior ones, inaccessible to the solvent in the native state, should make a much greater contribution than those on the surface, which will also be solvent accessible in the unfolded state.</a:t>
            </a:r>
          </a:p>
          <a:p>
            <a:pPr>
              <a:lnSpc>
                <a:spcPct val="90000"/>
              </a:lnSpc>
            </a:pPr>
            <a:r>
              <a:rPr lang="en-US" sz="2800"/>
              <a:t>Proteins are very malleable, i.e. a mutation at a particular residue tends to be accommodated by changes in the position of adjacent residues, with little further propagation.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Denatured States</a:t>
            </a:r>
          </a:p>
        </p:txBody>
      </p:sp>
      <p:sp>
        <p:nvSpPr>
          <p:cNvPr id="25603" name="Rectangle 3"/>
          <p:cNvSpPr>
            <a:spLocks noGrp="1" noChangeArrowheads="1"/>
          </p:cNvSpPr>
          <p:nvPr>
            <p:ph type="body" idx="1"/>
          </p:nvPr>
        </p:nvSpPr>
        <p:spPr>
          <a:xfrm>
            <a:off x="685800" y="1600200"/>
            <a:ext cx="7772400" cy="4876800"/>
          </a:xfrm>
        </p:spPr>
        <p:txBody>
          <a:bodyPr/>
          <a:lstStyle/>
          <a:p>
            <a:pPr>
              <a:lnSpc>
                <a:spcPct val="90000"/>
              </a:lnSpc>
            </a:pPr>
            <a:r>
              <a:rPr lang="en-US" sz="2800"/>
              <a:t>If the denatured state involves most residues in a fully extended peptide chain conformation, i. e. maximal solvent exposure, then substitutions involving solvent-exposed residues in the native state will have limited effect. </a:t>
            </a:r>
          </a:p>
          <a:p>
            <a:pPr>
              <a:lnSpc>
                <a:spcPct val="90000"/>
              </a:lnSpc>
            </a:pPr>
            <a:r>
              <a:rPr lang="en-US" sz="2800"/>
              <a:t>If, on the other hand, the denatured state have considerable residual structure, then it is also possible that mutations may affect the conformation and free energy of the unfolded state; in extreme cases, perhaps only the denatured state and not the native state!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725488" y="2981325"/>
            <a:ext cx="7772400" cy="3822700"/>
          </a:xfrm>
        </p:spPr>
        <p:txBody>
          <a:bodyPr/>
          <a:lstStyle/>
          <a:p>
            <a:pPr>
              <a:lnSpc>
                <a:spcPct val="90000"/>
              </a:lnSpc>
              <a:spcBef>
                <a:spcPct val="0"/>
              </a:spcBef>
            </a:pPr>
            <a:r>
              <a:rPr lang="en-US" sz="2200"/>
              <a:t>The m-value changes can be used to understand the nature of denatured state.</a:t>
            </a:r>
          </a:p>
          <a:p>
            <a:pPr>
              <a:lnSpc>
                <a:spcPct val="90000"/>
              </a:lnSpc>
              <a:spcBef>
                <a:spcPct val="0"/>
              </a:spcBef>
            </a:pPr>
            <a:r>
              <a:rPr lang="en-US" sz="2200"/>
              <a:t>The effect of mutations to the protein stability can be estimated using the change of </a:t>
            </a:r>
            <a:r>
              <a:rPr lang="en-US" sz="2200">
                <a:latin typeface="Symbol" pitchFamily="18" charset="2"/>
              </a:rPr>
              <a:t>D</a:t>
            </a:r>
            <a:r>
              <a:rPr lang="en-US" sz="2200"/>
              <a:t>G </a:t>
            </a:r>
            <a:r>
              <a:rPr lang="en-US" sz="2200" baseline="30000"/>
              <a:t>H20</a:t>
            </a:r>
            <a:r>
              <a:rPr lang="en-US" sz="2200" baseline="-25000"/>
              <a:t>D-N</a:t>
            </a:r>
          </a:p>
          <a:p>
            <a:pPr>
              <a:lnSpc>
                <a:spcPct val="90000"/>
              </a:lnSpc>
              <a:spcBef>
                <a:spcPct val="0"/>
              </a:spcBef>
            </a:pPr>
            <a:r>
              <a:rPr lang="en-US" sz="2200"/>
              <a:t>For some of the mutation, the m-value is changed.  The different m-values related to the difference between the number of molecules of solvent bound in the native vs. denatured state.  Since for the folded stated we have similar structure, the number of solvent molecules bound to the folded state is about the same, and the m-value difference reflects the different distribution of denatured state.</a:t>
            </a:r>
          </a:p>
          <a:p>
            <a:pPr>
              <a:lnSpc>
                <a:spcPct val="90000"/>
              </a:lnSpc>
              <a:spcBef>
                <a:spcPct val="0"/>
              </a:spcBef>
            </a:pPr>
            <a:r>
              <a:rPr lang="en-US" sz="2200"/>
              <a:t>=&gt; more or less exposure of hydrophobic residues.</a:t>
            </a:r>
          </a:p>
        </p:txBody>
      </p:sp>
      <p:sp>
        <p:nvSpPr>
          <p:cNvPr id="28678" name="Line 6"/>
          <p:cNvSpPr>
            <a:spLocks noChangeShapeType="1"/>
          </p:cNvSpPr>
          <p:nvPr/>
        </p:nvSpPr>
        <p:spPr bwMode="auto">
          <a:xfrm>
            <a:off x="5943600" y="304800"/>
            <a:ext cx="2362200" cy="1295400"/>
          </a:xfrm>
          <a:prstGeom prst="line">
            <a:avLst/>
          </a:prstGeom>
          <a:noFill/>
          <a:ln w="9525">
            <a:solidFill>
              <a:schemeClr val="tx1"/>
            </a:solidFill>
            <a:round/>
            <a:headEnd/>
            <a:tailEnd/>
          </a:ln>
          <a:effectLst/>
        </p:spPr>
        <p:txBody>
          <a:bodyPr/>
          <a:lstStyle/>
          <a:p>
            <a:endParaRPr lang="en-US"/>
          </a:p>
        </p:txBody>
      </p:sp>
      <p:sp>
        <p:nvSpPr>
          <p:cNvPr id="28680" name="Line 8"/>
          <p:cNvSpPr>
            <a:spLocks noChangeShapeType="1"/>
          </p:cNvSpPr>
          <p:nvPr/>
        </p:nvSpPr>
        <p:spPr bwMode="auto">
          <a:xfrm>
            <a:off x="455613" y="892175"/>
            <a:ext cx="3157537" cy="1295400"/>
          </a:xfrm>
          <a:prstGeom prst="line">
            <a:avLst/>
          </a:prstGeom>
          <a:noFill/>
          <a:ln w="9525">
            <a:solidFill>
              <a:schemeClr val="tx1"/>
            </a:solidFill>
            <a:round/>
            <a:headEnd/>
            <a:tailEnd/>
          </a:ln>
          <a:effectLst/>
        </p:spPr>
        <p:txBody>
          <a:bodyPr/>
          <a:lstStyle/>
          <a:p>
            <a:endParaRPr lang="en-US"/>
          </a:p>
        </p:txBody>
      </p:sp>
      <p:sp>
        <p:nvSpPr>
          <p:cNvPr id="28681" name="Line 9"/>
          <p:cNvSpPr>
            <a:spLocks noChangeShapeType="1"/>
          </p:cNvSpPr>
          <p:nvPr/>
        </p:nvSpPr>
        <p:spPr bwMode="auto">
          <a:xfrm>
            <a:off x="1720850" y="422275"/>
            <a:ext cx="981075" cy="1779588"/>
          </a:xfrm>
          <a:prstGeom prst="line">
            <a:avLst/>
          </a:prstGeom>
          <a:noFill/>
          <a:ln w="9525">
            <a:solidFill>
              <a:schemeClr val="tx1"/>
            </a:solidFill>
            <a:round/>
            <a:headEnd/>
            <a:tailEnd/>
          </a:ln>
          <a:effectLst/>
        </p:spPr>
        <p:txBody>
          <a:bodyPr/>
          <a:lstStyle/>
          <a:p>
            <a:endParaRPr lang="en-US"/>
          </a:p>
        </p:txBody>
      </p:sp>
      <p:grpSp>
        <p:nvGrpSpPr>
          <p:cNvPr id="28688" name="Group 16"/>
          <p:cNvGrpSpPr>
            <a:grpSpLocks/>
          </p:cNvGrpSpPr>
          <p:nvPr/>
        </p:nvGrpSpPr>
        <p:grpSpPr bwMode="auto">
          <a:xfrm>
            <a:off x="0" y="0"/>
            <a:ext cx="9144000" cy="2590800"/>
            <a:chOff x="0" y="0"/>
            <a:chExt cx="5760" cy="1632"/>
          </a:xfrm>
        </p:grpSpPr>
        <p:pic>
          <p:nvPicPr>
            <p:cNvPr id="28676" name="Picture 4" descr="IMG00003"/>
            <p:cNvPicPr>
              <a:picLocks noChangeAspect="1" noChangeArrowheads="1"/>
            </p:cNvPicPr>
            <p:nvPr/>
          </p:nvPicPr>
          <p:blipFill>
            <a:blip r:embed="rId2" cstate="print"/>
            <a:srcRect/>
            <a:stretch>
              <a:fillRect/>
            </a:stretch>
          </p:blipFill>
          <p:spPr bwMode="auto">
            <a:xfrm>
              <a:off x="2880" y="96"/>
              <a:ext cx="2880" cy="1504"/>
            </a:xfrm>
            <a:prstGeom prst="rect">
              <a:avLst/>
            </a:prstGeom>
            <a:noFill/>
          </p:spPr>
        </p:pic>
        <p:pic>
          <p:nvPicPr>
            <p:cNvPr id="28679" name="Picture 7" descr="IMG00003"/>
            <p:cNvPicPr>
              <a:picLocks noChangeAspect="1" noChangeArrowheads="1"/>
            </p:cNvPicPr>
            <p:nvPr/>
          </p:nvPicPr>
          <p:blipFill>
            <a:blip r:embed="rId2" cstate="print"/>
            <a:srcRect/>
            <a:stretch>
              <a:fillRect/>
            </a:stretch>
          </p:blipFill>
          <p:spPr bwMode="auto">
            <a:xfrm>
              <a:off x="0" y="97"/>
              <a:ext cx="2400" cy="1535"/>
            </a:xfrm>
            <a:prstGeom prst="rect">
              <a:avLst/>
            </a:prstGeom>
            <a:noFill/>
          </p:spPr>
        </p:pic>
        <p:sp>
          <p:nvSpPr>
            <p:cNvPr id="28682" name="Text Box 10"/>
            <p:cNvSpPr txBox="1">
              <a:spLocks noChangeArrowheads="1"/>
            </p:cNvSpPr>
            <p:nvPr/>
          </p:nvSpPr>
          <p:spPr bwMode="auto">
            <a:xfrm>
              <a:off x="1306" y="199"/>
              <a:ext cx="373" cy="288"/>
            </a:xfrm>
            <a:prstGeom prst="rect">
              <a:avLst/>
            </a:prstGeom>
            <a:noFill/>
            <a:ln w="9525">
              <a:noFill/>
              <a:miter lim="800000"/>
              <a:headEnd/>
              <a:tailEnd/>
            </a:ln>
            <a:effectLst/>
          </p:spPr>
          <p:txBody>
            <a:bodyPr wrap="none">
              <a:spAutoFit/>
            </a:bodyPr>
            <a:lstStyle/>
            <a:p>
              <a:r>
                <a:rPr lang="en-US"/>
                <a:t>m+</a:t>
              </a:r>
            </a:p>
          </p:txBody>
        </p:sp>
        <p:sp>
          <p:nvSpPr>
            <p:cNvPr id="28683" name="Text Box 11"/>
            <p:cNvSpPr txBox="1">
              <a:spLocks noChangeArrowheads="1"/>
            </p:cNvSpPr>
            <p:nvPr/>
          </p:nvSpPr>
          <p:spPr bwMode="auto">
            <a:xfrm>
              <a:off x="488" y="863"/>
              <a:ext cx="329" cy="288"/>
            </a:xfrm>
            <a:prstGeom prst="rect">
              <a:avLst/>
            </a:prstGeom>
            <a:noFill/>
            <a:ln w="9525">
              <a:noFill/>
              <a:miter lim="800000"/>
              <a:headEnd/>
              <a:tailEnd/>
            </a:ln>
            <a:effectLst/>
          </p:spPr>
          <p:txBody>
            <a:bodyPr wrap="none">
              <a:spAutoFit/>
            </a:bodyPr>
            <a:lstStyle/>
            <a:p>
              <a:r>
                <a:rPr lang="en-US"/>
                <a:t>m-</a:t>
              </a:r>
            </a:p>
          </p:txBody>
        </p:sp>
        <p:sp>
          <p:nvSpPr>
            <p:cNvPr id="28684" name="Text Box 12"/>
            <p:cNvSpPr txBox="1">
              <a:spLocks noChangeArrowheads="1"/>
            </p:cNvSpPr>
            <p:nvPr/>
          </p:nvSpPr>
          <p:spPr bwMode="auto">
            <a:xfrm>
              <a:off x="53" y="0"/>
              <a:ext cx="308" cy="288"/>
            </a:xfrm>
            <a:prstGeom prst="rect">
              <a:avLst/>
            </a:prstGeom>
            <a:noFill/>
            <a:ln w="9525">
              <a:noFill/>
              <a:miter lim="800000"/>
              <a:headEnd/>
              <a:tailEnd/>
            </a:ln>
            <a:effectLst/>
          </p:spPr>
          <p:txBody>
            <a:bodyPr wrap="none">
              <a:spAutoFit/>
            </a:bodyPr>
            <a:lstStyle/>
            <a:p>
              <a:r>
                <a:rPr lang="en-US"/>
                <a:t>wt</a:t>
              </a:r>
            </a:p>
          </p:txBody>
        </p:sp>
      </p:grpSp>
      <p:sp>
        <p:nvSpPr>
          <p:cNvPr id="28674" name="Rectangle 2"/>
          <p:cNvSpPr>
            <a:spLocks noGrp="1" noChangeArrowheads="1"/>
          </p:cNvSpPr>
          <p:nvPr>
            <p:ph type="title"/>
          </p:nvPr>
        </p:nvSpPr>
        <p:spPr>
          <a:xfrm>
            <a:off x="2819400" y="0"/>
            <a:ext cx="2286000" cy="1143000"/>
          </a:xfrm>
        </p:spPr>
        <p:txBody>
          <a:bodyPr/>
          <a:lstStyle/>
          <a:p>
            <a:r>
              <a:rPr lang="en-US"/>
              <a:t>m-value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Different Unfolded States</a:t>
            </a:r>
          </a:p>
        </p:txBody>
      </p:sp>
      <p:pic>
        <p:nvPicPr>
          <p:cNvPr id="39940" name="Picture 4" descr="Unfolded"/>
          <p:cNvPicPr>
            <a:picLocks noChangeAspect="1" noChangeArrowheads="1"/>
          </p:cNvPicPr>
          <p:nvPr/>
        </p:nvPicPr>
        <p:blipFill>
          <a:blip r:embed="rId2" cstate="print"/>
          <a:srcRect l="5127" t="8969" r="12820" b="12108"/>
          <a:stretch>
            <a:fillRect/>
          </a:stretch>
        </p:blipFill>
        <p:spPr bwMode="auto">
          <a:xfrm>
            <a:off x="3657600" y="1981200"/>
            <a:ext cx="4876800" cy="4156075"/>
          </a:xfrm>
          <a:prstGeom prst="rect">
            <a:avLst/>
          </a:prstGeom>
          <a:noFill/>
        </p:spPr>
      </p:pic>
      <p:sp>
        <p:nvSpPr>
          <p:cNvPr id="39943" name="Text Box 7"/>
          <p:cNvSpPr txBox="1">
            <a:spLocks noGrp="1" noChangeArrowheads="1"/>
          </p:cNvSpPr>
          <p:nvPr>
            <p:ph type="body" idx="1"/>
          </p:nvPr>
        </p:nvSpPr>
        <p:spPr>
          <a:xfrm>
            <a:off x="685800" y="1981200"/>
            <a:ext cx="2667000" cy="4114800"/>
          </a:xfrm>
          <a:noFill/>
          <a:ln/>
        </p:spPr>
        <p:txBody>
          <a:bodyPr/>
          <a:lstStyle/>
          <a:p>
            <a:pPr>
              <a:spcBef>
                <a:spcPct val="0"/>
              </a:spcBef>
              <a:buFontTx/>
              <a:buNone/>
            </a:pPr>
            <a:r>
              <a:rPr lang="en-US" sz="2800"/>
              <a:t>m+ mutant has a more exposed unfolded state than that of m- mutant.</a:t>
            </a:r>
          </a:p>
        </p:txBody>
      </p:sp>
      <p:sp>
        <p:nvSpPr>
          <p:cNvPr id="39944" name="Text Box 8"/>
          <p:cNvSpPr txBox="1">
            <a:spLocks noChangeArrowheads="1"/>
          </p:cNvSpPr>
          <p:nvPr/>
        </p:nvSpPr>
        <p:spPr bwMode="auto">
          <a:xfrm>
            <a:off x="5622925" y="2022475"/>
            <a:ext cx="1512888" cy="822325"/>
          </a:xfrm>
          <a:prstGeom prst="rect">
            <a:avLst/>
          </a:prstGeom>
          <a:noFill/>
          <a:ln w="9525">
            <a:noFill/>
            <a:miter lim="800000"/>
            <a:headEnd/>
            <a:tailEnd/>
          </a:ln>
          <a:effectLst/>
        </p:spPr>
        <p:txBody>
          <a:bodyPr wrap="none">
            <a:spAutoFit/>
          </a:bodyPr>
          <a:lstStyle/>
          <a:p>
            <a:r>
              <a:rPr lang="en-US"/>
              <a:t>m+ mutant</a:t>
            </a:r>
          </a:p>
          <a:p>
            <a:endParaRPr lang="en-US"/>
          </a:p>
        </p:txBody>
      </p:sp>
      <p:sp>
        <p:nvSpPr>
          <p:cNvPr id="39945" name="Text Box 9"/>
          <p:cNvSpPr txBox="1">
            <a:spLocks noChangeArrowheads="1"/>
          </p:cNvSpPr>
          <p:nvPr/>
        </p:nvSpPr>
        <p:spPr bwMode="auto">
          <a:xfrm>
            <a:off x="5241925" y="4384675"/>
            <a:ext cx="1477963" cy="822325"/>
          </a:xfrm>
          <a:prstGeom prst="rect">
            <a:avLst/>
          </a:prstGeom>
          <a:noFill/>
          <a:ln w="9525">
            <a:noFill/>
            <a:miter lim="800000"/>
            <a:headEnd/>
            <a:tailEnd/>
          </a:ln>
          <a:effectLst/>
        </p:spPr>
        <p:txBody>
          <a:bodyPr wrap="none">
            <a:spAutoFit/>
          </a:bodyPr>
          <a:lstStyle/>
          <a:p>
            <a:r>
              <a:rPr lang="en-US"/>
              <a:t>M- mutant</a:t>
            </a:r>
          </a:p>
          <a:p>
            <a:endParaRPr lang="en-US"/>
          </a:p>
        </p:txBody>
      </p:sp>
      <p:sp>
        <p:nvSpPr>
          <p:cNvPr id="39946" name="Text Box 10"/>
          <p:cNvSpPr txBox="1">
            <a:spLocks noChangeArrowheads="1"/>
          </p:cNvSpPr>
          <p:nvPr/>
        </p:nvSpPr>
        <p:spPr bwMode="auto">
          <a:xfrm>
            <a:off x="6994525" y="6137275"/>
            <a:ext cx="1181100" cy="457200"/>
          </a:xfrm>
          <a:prstGeom prst="rect">
            <a:avLst/>
          </a:prstGeom>
          <a:noFill/>
          <a:ln w="9525">
            <a:noFill/>
            <a:miter lim="800000"/>
            <a:headEnd/>
            <a:tailEnd/>
          </a:ln>
          <a:effectLst/>
        </p:spPr>
        <p:txBody>
          <a:bodyPr wrap="none">
            <a:spAutoFit/>
          </a:bodyPr>
          <a:lstStyle/>
          <a:p>
            <a:r>
              <a:rPr lang="en-US"/>
              <a:t>smallest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Fig"/>
          <p:cNvPicPr>
            <a:picLocks noChangeAspect="1" noChangeArrowheads="1"/>
          </p:cNvPicPr>
          <p:nvPr/>
        </p:nvPicPr>
        <p:blipFill>
          <a:blip r:embed="rId2" cstate="print"/>
          <a:srcRect l="5002" t="3876" r="3822"/>
          <a:stretch>
            <a:fillRect/>
          </a:stretch>
        </p:blipFill>
        <p:spPr bwMode="auto">
          <a:xfrm>
            <a:off x="647700" y="115888"/>
            <a:ext cx="7848600" cy="662463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0"/>
            <a:ext cx="4267200" cy="1143000"/>
          </a:xfrm>
        </p:spPr>
        <p:txBody>
          <a:bodyPr/>
          <a:lstStyle/>
          <a:p>
            <a:r>
              <a:rPr lang="en-US"/>
              <a:t>Protein Folding</a:t>
            </a:r>
          </a:p>
        </p:txBody>
      </p:sp>
      <p:sp>
        <p:nvSpPr>
          <p:cNvPr id="26627" name="Rectangle 3"/>
          <p:cNvSpPr>
            <a:spLocks noGrp="1" noChangeArrowheads="1"/>
          </p:cNvSpPr>
          <p:nvPr>
            <p:ph type="body" idx="1"/>
          </p:nvPr>
        </p:nvSpPr>
        <p:spPr>
          <a:xfrm>
            <a:off x="304800" y="1219200"/>
            <a:ext cx="6324600" cy="5105400"/>
          </a:xfrm>
        </p:spPr>
        <p:txBody>
          <a:bodyPr/>
          <a:lstStyle/>
          <a:p>
            <a:r>
              <a:rPr lang="en-US" sz="2400"/>
              <a:t>Protein folding considers the question of how the process of protein folding occurs, i. e. how the unfolded protein adopts the native state. </a:t>
            </a:r>
          </a:p>
          <a:p>
            <a:r>
              <a:rPr lang="en-US" sz="2400"/>
              <a:t>This has proved to be a very challenging problem.  It has aptly been described as the second half of the genetic code, and as the three-dimensional code, as opposed to the one-dimensional code involved in nucleotide/amino acid sequence. </a:t>
            </a:r>
          </a:p>
          <a:p>
            <a:pPr lvl="1"/>
            <a:r>
              <a:rPr lang="en-US" sz="2400"/>
              <a:t>Predict 3D structure from primary sequence</a:t>
            </a:r>
          </a:p>
          <a:p>
            <a:pPr lvl="1"/>
            <a:r>
              <a:rPr lang="en-US" sz="2400"/>
              <a:t>Avoid misfolding related to human diseases</a:t>
            </a:r>
          </a:p>
          <a:p>
            <a:pPr lvl="1"/>
            <a:r>
              <a:rPr lang="en-US" sz="2400"/>
              <a:t>Design proteins with novel functions</a:t>
            </a:r>
          </a:p>
        </p:txBody>
      </p:sp>
      <p:pic>
        <p:nvPicPr>
          <p:cNvPr id="26630" name="Picture 6" descr="F16-00"/>
          <p:cNvPicPr>
            <a:picLocks noChangeAspect="1" noChangeArrowheads="1"/>
          </p:cNvPicPr>
          <p:nvPr/>
        </p:nvPicPr>
        <p:blipFill>
          <a:blip r:embed="rId2" cstate="print"/>
          <a:srcRect l="57210" r="13071"/>
          <a:stretch>
            <a:fillRect/>
          </a:stretch>
        </p:blipFill>
        <p:spPr bwMode="auto">
          <a:xfrm>
            <a:off x="6815138" y="0"/>
            <a:ext cx="2328862"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9475" y="490538"/>
            <a:ext cx="4259263" cy="1408112"/>
          </a:xfrm>
        </p:spPr>
        <p:txBody>
          <a:bodyPr/>
          <a:lstStyle/>
          <a:p>
            <a:r>
              <a:rPr lang="en-US"/>
              <a:t>Anfinsen Experiment </a:t>
            </a:r>
          </a:p>
        </p:txBody>
      </p:sp>
      <p:sp>
        <p:nvSpPr>
          <p:cNvPr id="30723" name="Rectangle 3"/>
          <p:cNvSpPr>
            <a:spLocks noGrp="1" noChangeArrowheads="1"/>
          </p:cNvSpPr>
          <p:nvPr>
            <p:ph type="body" idx="1"/>
          </p:nvPr>
        </p:nvSpPr>
        <p:spPr>
          <a:xfrm>
            <a:off x="4932363" y="2058988"/>
            <a:ext cx="3886200" cy="4114800"/>
          </a:xfrm>
        </p:spPr>
        <p:txBody>
          <a:bodyPr/>
          <a:lstStyle/>
          <a:p>
            <a:r>
              <a:rPr lang="en-US"/>
              <a:t>Denaturation of ribunuclease A ( 4 disulfide bonds) with 8 M Urea containing</a:t>
            </a:r>
            <a:r>
              <a:rPr lang="en-US">
                <a:latin typeface="Symbol" pitchFamily="18" charset="2"/>
              </a:rPr>
              <a:t> b</a:t>
            </a:r>
            <a:r>
              <a:rPr lang="en-US"/>
              <a:t>-mercaptoethanol to random coil, no activity </a:t>
            </a:r>
          </a:p>
        </p:txBody>
      </p:sp>
      <p:pic>
        <p:nvPicPr>
          <p:cNvPr id="30726" name="Picture 6" descr="F02-52"/>
          <p:cNvPicPr>
            <a:picLocks noChangeAspect="1" noChangeArrowheads="1"/>
          </p:cNvPicPr>
          <p:nvPr/>
        </p:nvPicPr>
        <p:blipFill>
          <a:blip r:embed="rId2" cstate="print"/>
          <a:srcRect l="14999" t="4080" r="18333"/>
          <a:stretch>
            <a:fillRect/>
          </a:stretch>
        </p:blipFill>
        <p:spPr bwMode="auto">
          <a:xfrm>
            <a:off x="249238" y="565150"/>
            <a:ext cx="3638550" cy="610711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lstStyle/>
          <a:p>
            <a:r>
              <a:rPr lang="en-US"/>
              <a:t>Anfinsen Experiment</a:t>
            </a:r>
          </a:p>
        </p:txBody>
      </p:sp>
      <p:sp>
        <p:nvSpPr>
          <p:cNvPr id="31747" name="Rectangle 3"/>
          <p:cNvSpPr>
            <a:spLocks noGrp="1" noChangeArrowheads="1"/>
          </p:cNvSpPr>
          <p:nvPr>
            <p:ph type="body" idx="1"/>
          </p:nvPr>
        </p:nvSpPr>
        <p:spPr>
          <a:xfrm>
            <a:off x="685800" y="4419600"/>
            <a:ext cx="7772400" cy="1676400"/>
          </a:xfrm>
        </p:spPr>
        <p:txBody>
          <a:bodyPr/>
          <a:lstStyle/>
          <a:p>
            <a:pPr>
              <a:lnSpc>
                <a:spcPct val="90000"/>
              </a:lnSpc>
            </a:pPr>
            <a:r>
              <a:rPr lang="en-US" sz="2400"/>
              <a:t>After renaturation, the refolded protein has native activity despite the fact that there are 105 ways to renature the protein.</a:t>
            </a:r>
          </a:p>
          <a:p>
            <a:pPr>
              <a:lnSpc>
                <a:spcPct val="90000"/>
              </a:lnSpc>
            </a:pPr>
            <a:r>
              <a:rPr lang="en-US" sz="2400"/>
              <a:t>Conclusion: All the information necessary for folding the peptide chain into its native structure is contained in the primary amino acid sequence of the peptide.</a:t>
            </a:r>
          </a:p>
        </p:txBody>
      </p:sp>
      <p:pic>
        <p:nvPicPr>
          <p:cNvPr id="31748" name="Picture 4" descr="F02-53"/>
          <p:cNvPicPr>
            <a:picLocks noChangeAspect="1" noChangeArrowheads="1"/>
          </p:cNvPicPr>
          <p:nvPr/>
        </p:nvPicPr>
        <p:blipFill>
          <a:blip r:embed="rId2" cstate="print"/>
          <a:srcRect t="18750" b="15625"/>
          <a:stretch>
            <a:fillRect/>
          </a:stretch>
        </p:blipFill>
        <p:spPr bwMode="auto">
          <a:xfrm>
            <a:off x="0" y="1143000"/>
            <a:ext cx="9042400" cy="300513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743200" y="609600"/>
            <a:ext cx="5715000" cy="1143000"/>
          </a:xfrm>
        </p:spPr>
        <p:txBody>
          <a:bodyPr/>
          <a:lstStyle/>
          <a:p>
            <a:r>
              <a:rPr lang="en-US"/>
              <a:t>Anfinsen Experiment</a:t>
            </a:r>
          </a:p>
        </p:txBody>
      </p:sp>
      <p:sp>
        <p:nvSpPr>
          <p:cNvPr id="32771" name="Rectangle 3"/>
          <p:cNvSpPr>
            <a:spLocks noGrp="1" noChangeArrowheads="1"/>
          </p:cNvSpPr>
          <p:nvPr>
            <p:ph type="body" idx="1"/>
          </p:nvPr>
        </p:nvSpPr>
        <p:spPr>
          <a:xfrm>
            <a:off x="2971800" y="1828800"/>
            <a:ext cx="5486400" cy="4114800"/>
          </a:xfrm>
        </p:spPr>
        <p:txBody>
          <a:bodyPr/>
          <a:lstStyle/>
          <a:p>
            <a:pPr>
              <a:lnSpc>
                <a:spcPct val="90000"/>
              </a:lnSpc>
            </a:pPr>
            <a:r>
              <a:rPr lang="en-US" sz="2800"/>
              <a:t>Remove </a:t>
            </a:r>
            <a:r>
              <a:rPr lang="en-US" sz="2800">
                <a:latin typeface="Symbol" pitchFamily="18" charset="2"/>
              </a:rPr>
              <a:t>b</a:t>
            </a:r>
            <a:r>
              <a:rPr lang="en-US" sz="2800"/>
              <a:t>-mercaptoethanol only, oxidation of the sulfhydryl group, then remove urea </a:t>
            </a:r>
            <a:r>
              <a:rPr lang="en-US" sz="2800">
                <a:cs typeface="Times New Roman" pitchFamily="18" charset="0"/>
              </a:rPr>
              <a:t>→</a:t>
            </a:r>
            <a:r>
              <a:rPr lang="en-US" sz="2800"/>
              <a:t> scrambled protein, no activity</a:t>
            </a:r>
          </a:p>
          <a:p>
            <a:pPr>
              <a:lnSpc>
                <a:spcPct val="90000"/>
              </a:lnSpc>
            </a:pPr>
            <a:r>
              <a:rPr lang="en-US" sz="2800"/>
              <a:t>Further addition of trace amounts of </a:t>
            </a:r>
            <a:r>
              <a:rPr lang="en-US" sz="2800">
                <a:latin typeface="Symbol" pitchFamily="18" charset="2"/>
              </a:rPr>
              <a:t>b</a:t>
            </a:r>
            <a:r>
              <a:rPr lang="en-US" sz="2800"/>
              <a:t>-mercaptoethanol converts the scrambled form into native form.</a:t>
            </a:r>
          </a:p>
          <a:p>
            <a:pPr>
              <a:lnSpc>
                <a:spcPct val="90000"/>
              </a:lnSpc>
            </a:pPr>
            <a:r>
              <a:rPr lang="en-US" sz="2800"/>
              <a:t>Conclusion: The native form of a protein has the thermodynamically most stable structure.</a:t>
            </a:r>
          </a:p>
        </p:txBody>
      </p:sp>
      <p:pic>
        <p:nvPicPr>
          <p:cNvPr id="32772" name="Picture 4" descr="F02-54"/>
          <p:cNvPicPr>
            <a:picLocks noChangeAspect="1" noChangeArrowheads="1"/>
          </p:cNvPicPr>
          <p:nvPr/>
        </p:nvPicPr>
        <p:blipFill>
          <a:blip r:embed="rId2" cstate="print"/>
          <a:srcRect l="23334" r="16667"/>
          <a:stretch>
            <a:fillRect/>
          </a:stretch>
        </p:blipFill>
        <p:spPr bwMode="auto">
          <a:xfrm>
            <a:off x="152400" y="762000"/>
            <a:ext cx="2743200" cy="5334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The Levinthal Paradox</a:t>
            </a:r>
          </a:p>
        </p:txBody>
      </p:sp>
      <p:sp>
        <p:nvSpPr>
          <p:cNvPr id="33795" name="Rectangle 3"/>
          <p:cNvSpPr>
            <a:spLocks noGrp="1" noChangeArrowheads="1"/>
          </p:cNvSpPr>
          <p:nvPr>
            <p:ph type="body" idx="1"/>
          </p:nvPr>
        </p:nvSpPr>
        <p:spPr>
          <a:xfrm>
            <a:off x="304800" y="1981200"/>
            <a:ext cx="8153400" cy="4114800"/>
          </a:xfrm>
        </p:spPr>
        <p:txBody>
          <a:bodyPr/>
          <a:lstStyle/>
          <a:p>
            <a:pPr>
              <a:lnSpc>
                <a:spcPct val="90000"/>
              </a:lnSpc>
            </a:pPr>
            <a:r>
              <a:rPr lang="en-US" sz="2800"/>
              <a:t>There are vastly too many different possible conformations for a protein to fold by a random search.</a:t>
            </a:r>
          </a:p>
          <a:p>
            <a:pPr>
              <a:lnSpc>
                <a:spcPct val="90000"/>
              </a:lnSpc>
            </a:pPr>
            <a:r>
              <a:rPr lang="en-US" sz="2800"/>
              <a:t>Consider just for the peptide backbone, there are 3 conformations per amino acid in the unfolded state, For a 100 a.a. protein we have 3</a:t>
            </a:r>
            <a:r>
              <a:rPr lang="en-US" sz="2800" baseline="30000"/>
              <a:t>100</a:t>
            </a:r>
            <a:r>
              <a:rPr lang="en-US" sz="2800"/>
              <a:t> conformations.</a:t>
            </a:r>
          </a:p>
          <a:p>
            <a:pPr>
              <a:lnSpc>
                <a:spcPct val="90000"/>
              </a:lnSpc>
            </a:pPr>
            <a:r>
              <a:rPr lang="en-US" sz="2800"/>
              <a:t>If the chain can sample 10</a:t>
            </a:r>
            <a:r>
              <a:rPr lang="en-US" sz="2800" baseline="30000"/>
              <a:t>12</a:t>
            </a:r>
            <a:r>
              <a:rPr lang="en-US" sz="2800"/>
              <a:t> conformations/sec, it takes 5 x 10</a:t>
            </a:r>
            <a:r>
              <a:rPr lang="en-US" sz="2800" baseline="30000"/>
              <a:t>35</a:t>
            </a:r>
            <a:r>
              <a:rPr lang="en-US" sz="2800"/>
              <a:t> sec (2 x 10</a:t>
            </a:r>
            <a:r>
              <a:rPr lang="en-US" sz="2800" baseline="30000"/>
              <a:t>28</a:t>
            </a:r>
            <a:r>
              <a:rPr lang="en-US" sz="2800"/>
              <a:t> year)</a:t>
            </a:r>
          </a:p>
          <a:p>
            <a:pPr>
              <a:lnSpc>
                <a:spcPct val="90000"/>
              </a:lnSpc>
            </a:pPr>
            <a:r>
              <a:rPr lang="en-US" sz="2800"/>
              <a:t>Conclusion: Protein folding is not random, must have pathways.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609600"/>
            <a:ext cx="5410200" cy="1143000"/>
          </a:xfrm>
        </p:spPr>
        <p:txBody>
          <a:bodyPr/>
          <a:lstStyle/>
          <a:p>
            <a:r>
              <a:rPr lang="en-US"/>
              <a:t>Protein Stability</a:t>
            </a:r>
          </a:p>
        </p:txBody>
      </p:sp>
      <p:sp>
        <p:nvSpPr>
          <p:cNvPr id="5123" name="Rectangle 3"/>
          <p:cNvSpPr>
            <a:spLocks noGrp="1" noChangeArrowheads="1"/>
          </p:cNvSpPr>
          <p:nvPr>
            <p:ph type="body" idx="1"/>
          </p:nvPr>
        </p:nvSpPr>
        <p:spPr>
          <a:xfrm>
            <a:off x="304800" y="1981200"/>
            <a:ext cx="8534400" cy="4876800"/>
          </a:xfrm>
        </p:spPr>
        <p:txBody>
          <a:bodyPr/>
          <a:lstStyle/>
          <a:p>
            <a:pPr>
              <a:lnSpc>
                <a:spcPct val="90000"/>
              </a:lnSpc>
            </a:pPr>
            <a:r>
              <a:rPr lang="en-US" sz="2800"/>
              <a:t>The net stability of a protein is defined as the difference in free energy between the native and denatured state: </a:t>
            </a:r>
          </a:p>
          <a:p>
            <a:pPr>
              <a:lnSpc>
                <a:spcPct val="90000"/>
              </a:lnSpc>
            </a:pPr>
            <a:r>
              <a:rPr lang="en-US" sz="2800"/>
              <a:t>Both G</a:t>
            </a:r>
            <a:r>
              <a:rPr lang="en-US" sz="2800" baseline="-25000"/>
              <a:t>N</a:t>
            </a:r>
            <a:r>
              <a:rPr lang="en-US" sz="2800"/>
              <a:t> and G</a:t>
            </a:r>
            <a:r>
              <a:rPr lang="en-US" sz="2800" baseline="-25000"/>
              <a:t>U</a:t>
            </a:r>
            <a:r>
              <a:rPr lang="en-US" sz="2800"/>
              <a:t> contribute to G </a:t>
            </a:r>
          </a:p>
          <a:p>
            <a:pPr>
              <a:lnSpc>
                <a:spcPct val="90000"/>
              </a:lnSpc>
            </a:pPr>
            <a:r>
              <a:rPr lang="en-US" sz="2800"/>
              <a:t>The free energy may be readily calculated from the following relationships: </a:t>
            </a:r>
          </a:p>
          <a:p>
            <a:pPr>
              <a:lnSpc>
                <a:spcPct val="90000"/>
              </a:lnSpc>
              <a:buFontTx/>
              <a:buNone/>
            </a:pPr>
            <a:r>
              <a:rPr lang="en-US" sz="2800"/>
              <a:t>		K = [N]/[U] = F</a:t>
            </a:r>
            <a:r>
              <a:rPr lang="en-US" sz="2800" baseline="-25000"/>
              <a:t>N</a:t>
            </a:r>
            <a:r>
              <a:rPr lang="en-US" sz="2800"/>
              <a:t>/(1- F</a:t>
            </a:r>
            <a:r>
              <a:rPr lang="en-US" sz="2800" baseline="-25000"/>
              <a:t>N</a:t>
            </a:r>
            <a:r>
              <a:rPr lang="en-US" sz="2800"/>
              <a:t>), </a:t>
            </a:r>
          </a:p>
          <a:p>
            <a:pPr>
              <a:lnSpc>
                <a:spcPct val="90000"/>
              </a:lnSpc>
              <a:buFontTx/>
              <a:buNone/>
            </a:pPr>
            <a:r>
              <a:rPr lang="en-US" sz="2800"/>
              <a:t>			F</a:t>
            </a:r>
            <a:r>
              <a:rPr lang="en-US" sz="2800" baseline="-25000"/>
              <a:t>N</a:t>
            </a:r>
            <a:r>
              <a:rPr lang="en-US" sz="2800"/>
              <a:t> = fraction folded </a:t>
            </a:r>
          </a:p>
          <a:p>
            <a:pPr>
              <a:lnSpc>
                <a:spcPct val="90000"/>
              </a:lnSpc>
              <a:buFont typeface="Wingdings" pitchFamily="2" charset="2"/>
              <a:buNone/>
            </a:pPr>
            <a:r>
              <a:rPr lang="en-US" sz="2800">
                <a:latin typeface="Symbol" pitchFamily="18" charset="2"/>
              </a:rPr>
              <a:t>		D</a:t>
            </a:r>
            <a:r>
              <a:rPr lang="en-US" sz="2800"/>
              <a:t>G = G</a:t>
            </a:r>
            <a:r>
              <a:rPr lang="en-US" sz="2800" baseline="-25000"/>
              <a:t>N</a:t>
            </a:r>
            <a:r>
              <a:rPr lang="en-US" sz="2800"/>
              <a:t> - G</a:t>
            </a:r>
            <a:r>
              <a:rPr lang="en-US" sz="2800" baseline="-25000"/>
              <a:t>U</a:t>
            </a:r>
            <a:r>
              <a:rPr lang="en-US" sz="2800"/>
              <a:t> = -RTlnK </a:t>
            </a:r>
          </a:p>
          <a:p>
            <a:pPr>
              <a:lnSpc>
                <a:spcPct val="90000"/>
              </a:lnSpc>
            </a:pPr>
            <a:r>
              <a:rPr lang="en-US" sz="2800"/>
              <a:t>Decreasing the energy of the folded state or increasing the energy of the unfolded state have the same effect on </a:t>
            </a:r>
            <a:r>
              <a:rPr lang="en-US" sz="2800">
                <a:latin typeface="Symbol" pitchFamily="18" charset="2"/>
              </a:rPr>
              <a:t>D</a:t>
            </a:r>
            <a:r>
              <a:rPr lang="en-US" sz="2800"/>
              <a:t>G.</a:t>
            </a:r>
          </a:p>
        </p:txBody>
      </p:sp>
      <p:pic>
        <p:nvPicPr>
          <p:cNvPr id="5124" name="Picture 4" descr="IMG00001"/>
          <p:cNvPicPr>
            <a:picLocks noChangeAspect="1" noChangeArrowheads="1"/>
          </p:cNvPicPr>
          <p:nvPr/>
        </p:nvPicPr>
        <p:blipFill>
          <a:blip r:embed="rId2" cstate="print"/>
          <a:srcRect/>
          <a:stretch>
            <a:fillRect/>
          </a:stretch>
        </p:blipFill>
        <p:spPr bwMode="auto">
          <a:xfrm>
            <a:off x="5791200" y="304800"/>
            <a:ext cx="2819400" cy="166211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Equilibrium Unfolding</a:t>
            </a:r>
          </a:p>
        </p:txBody>
      </p:sp>
      <p:sp>
        <p:nvSpPr>
          <p:cNvPr id="41987" name="Rectangle 3"/>
          <p:cNvSpPr>
            <a:spLocks noGrp="1" noChangeArrowheads="1"/>
          </p:cNvSpPr>
          <p:nvPr>
            <p:ph type="body" idx="1"/>
          </p:nvPr>
        </p:nvSpPr>
        <p:spPr/>
        <p:txBody>
          <a:bodyPr/>
          <a:lstStyle/>
          <a:p>
            <a:r>
              <a:rPr lang="en-US"/>
              <a:t>switch off part of the interactions in the native protein under different denaturing conditions such as chemical denaturants, low pH, high salt and high temperature</a:t>
            </a:r>
          </a:p>
          <a:p>
            <a:r>
              <a:rPr lang="en-US"/>
              <a:t>understand which types of native structure can be preserved by the remaining interactions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0"/>
            <a:ext cx="7772400" cy="1143000"/>
          </a:xfrm>
        </p:spPr>
        <p:txBody>
          <a:bodyPr/>
          <a:lstStyle/>
          <a:p>
            <a:r>
              <a:rPr lang="en-US"/>
              <a:t>Equilibrium Unfolding</a:t>
            </a:r>
          </a:p>
        </p:txBody>
      </p:sp>
      <p:sp>
        <p:nvSpPr>
          <p:cNvPr id="43011" name="Rectangle 3"/>
          <p:cNvSpPr>
            <a:spLocks noGrp="1" noChangeArrowheads="1"/>
          </p:cNvSpPr>
          <p:nvPr>
            <p:ph type="body" idx="1"/>
          </p:nvPr>
        </p:nvSpPr>
        <p:spPr>
          <a:xfrm>
            <a:off x="685800" y="914400"/>
            <a:ext cx="7772400" cy="2819400"/>
          </a:xfrm>
        </p:spPr>
        <p:txBody>
          <a:bodyPr/>
          <a:lstStyle/>
          <a:p>
            <a:r>
              <a:rPr lang="en-US" sz="2400"/>
              <a:t>Using many probes to investigate the number of transitions during unfolding and folding</a:t>
            </a:r>
          </a:p>
          <a:p>
            <a:r>
              <a:rPr lang="en-US" sz="2400"/>
              <a:t>For 2-state unfolding, all probes give the same transition curves. Single domains or small proteins usually have two-state folding behavior.</a:t>
            </a:r>
          </a:p>
          <a:p>
            <a:r>
              <a:rPr lang="en-US" sz="2400"/>
              <a:t>For 3-state unfolding, there are more than one transitions or different probes have different transition curves</a:t>
            </a:r>
          </a:p>
          <a:p>
            <a:endParaRPr lang="en-US" sz="2400"/>
          </a:p>
        </p:txBody>
      </p:sp>
      <p:pic>
        <p:nvPicPr>
          <p:cNvPr id="43012" name="Picture 4" descr="2-state"/>
          <p:cNvPicPr>
            <a:picLocks noChangeAspect="1" noChangeArrowheads="1"/>
          </p:cNvPicPr>
          <p:nvPr/>
        </p:nvPicPr>
        <p:blipFill>
          <a:blip r:embed="rId2" cstate="print"/>
          <a:srcRect r="5128"/>
          <a:stretch>
            <a:fillRect/>
          </a:stretch>
        </p:blipFill>
        <p:spPr bwMode="auto">
          <a:xfrm>
            <a:off x="0" y="4260850"/>
            <a:ext cx="3048000" cy="2124075"/>
          </a:xfrm>
          <a:prstGeom prst="rect">
            <a:avLst/>
          </a:prstGeom>
          <a:noFill/>
        </p:spPr>
      </p:pic>
      <p:pic>
        <p:nvPicPr>
          <p:cNvPr id="43013" name="Picture 5" descr="3-state"/>
          <p:cNvPicPr>
            <a:picLocks noChangeAspect="1" noChangeArrowheads="1"/>
          </p:cNvPicPr>
          <p:nvPr/>
        </p:nvPicPr>
        <p:blipFill>
          <a:blip r:embed="rId3" cstate="print"/>
          <a:srcRect/>
          <a:stretch>
            <a:fillRect/>
          </a:stretch>
        </p:blipFill>
        <p:spPr bwMode="auto">
          <a:xfrm>
            <a:off x="3028950" y="4267200"/>
            <a:ext cx="6115050" cy="228758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533400"/>
            <a:ext cx="3733800" cy="1143000"/>
          </a:xfrm>
        </p:spPr>
        <p:txBody>
          <a:bodyPr/>
          <a:lstStyle/>
          <a:p>
            <a:r>
              <a:rPr lang="en-US" sz="3600"/>
              <a:t>Molten Globule State (MG)</a:t>
            </a:r>
          </a:p>
        </p:txBody>
      </p:sp>
      <p:sp>
        <p:nvSpPr>
          <p:cNvPr id="44035" name="Rectangle 3"/>
          <p:cNvSpPr>
            <a:spLocks noGrp="1" noChangeArrowheads="1"/>
          </p:cNvSpPr>
          <p:nvPr>
            <p:ph type="body" idx="1"/>
          </p:nvPr>
        </p:nvSpPr>
        <p:spPr>
          <a:xfrm>
            <a:off x="685800" y="2743200"/>
            <a:ext cx="7772400" cy="3733800"/>
          </a:xfrm>
        </p:spPr>
        <p:txBody>
          <a:bodyPr/>
          <a:lstStyle/>
          <a:p>
            <a:pPr>
              <a:lnSpc>
                <a:spcPct val="85000"/>
              </a:lnSpc>
              <a:spcBef>
                <a:spcPct val="0"/>
              </a:spcBef>
            </a:pPr>
            <a:r>
              <a:rPr lang="en-US" sz="2400"/>
              <a:t>It is an intermediate of the folding transition U</a:t>
            </a:r>
            <a:r>
              <a:rPr lang="en-US" sz="2400">
                <a:cs typeface="Times New Roman" pitchFamily="18" charset="0"/>
              </a:rPr>
              <a:t>→</a:t>
            </a:r>
            <a:r>
              <a:rPr lang="en-US" sz="2400"/>
              <a:t>MG</a:t>
            </a:r>
            <a:r>
              <a:rPr lang="en-US" sz="2400">
                <a:cs typeface="Times New Roman" pitchFamily="18" charset="0"/>
              </a:rPr>
              <a:t>→</a:t>
            </a:r>
            <a:r>
              <a:rPr lang="en-US" sz="2400"/>
              <a:t>F</a:t>
            </a:r>
          </a:p>
          <a:p>
            <a:pPr>
              <a:lnSpc>
                <a:spcPct val="85000"/>
              </a:lnSpc>
              <a:spcBef>
                <a:spcPct val="0"/>
              </a:spcBef>
            </a:pPr>
            <a:r>
              <a:rPr lang="en-US" sz="2400"/>
              <a:t>It is a compact globule, yet expanded over a native radius</a:t>
            </a:r>
          </a:p>
          <a:p>
            <a:pPr>
              <a:lnSpc>
                <a:spcPct val="85000"/>
              </a:lnSpc>
              <a:spcBef>
                <a:spcPct val="0"/>
              </a:spcBef>
            </a:pPr>
            <a:r>
              <a:rPr lang="en-US" sz="2400"/>
              <a:t>Native-like secondary structure, can be measured by CD and NMR proton exchange rate</a:t>
            </a:r>
          </a:p>
          <a:p>
            <a:pPr>
              <a:lnSpc>
                <a:spcPct val="85000"/>
              </a:lnSpc>
              <a:spcBef>
                <a:spcPct val="0"/>
              </a:spcBef>
            </a:pPr>
            <a:r>
              <a:rPr lang="en-US" sz="2400"/>
              <a:t>It has a slowly fluctuating tertiary structure which gives no detectable near UV CD signal and gives quenched fluorescence signal with broadened NMR chemical peaks</a:t>
            </a:r>
          </a:p>
          <a:p>
            <a:pPr>
              <a:lnSpc>
                <a:spcPct val="85000"/>
              </a:lnSpc>
              <a:spcBef>
                <a:spcPct val="0"/>
              </a:spcBef>
            </a:pPr>
            <a:r>
              <a:rPr lang="en-US" sz="2400"/>
              <a:t>Non-specific assembly of secondary structure and hydrophobic interactions, which allows ANS to bind and gives an enhanced ANS fluorescence </a:t>
            </a:r>
          </a:p>
          <a:p>
            <a:pPr>
              <a:lnSpc>
                <a:spcPct val="85000"/>
              </a:lnSpc>
              <a:spcBef>
                <a:spcPct val="0"/>
              </a:spcBef>
            </a:pPr>
            <a:r>
              <a:rPr lang="en-US" sz="2400"/>
              <a:t>MG is about a 10 % increase in size than the native state</a:t>
            </a:r>
          </a:p>
        </p:txBody>
      </p:sp>
      <p:pic>
        <p:nvPicPr>
          <p:cNvPr id="44036" name="Picture 4" descr="MG"/>
          <p:cNvPicPr>
            <a:picLocks noChangeAspect="1" noChangeArrowheads="1"/>
          </p:cNvPicPr>
          <p:nvPr/>
        </p:nvPicPr>
        <p:blipFill>
          <a:blip r:embed="rId2" cstate="print"/>
          <a:srcRect l="5908" r="8430" b="27083"/>
          <a:stretch>
            <a:fillRect/>
          </a:stretch>
        </p:blipFill>
        <p:spPr bwMode="auto">
          <a:xfrm>
            <a:off x="4191000" y="0"/>
            <a:ext cx="4419600" cy="2667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609600"/>
            <a:ext cx="2590800" cy="1143000"/>
          </a:xfrm>
        </p:spPr>
        <p:txBody>
          <a:bodyPr/>
          <a:lstStyle/>
          <a:p>
            <a:r>
              <a:rPr lang="en-US" sz="3400"/>
              <a:t>Fluorescence</a:t>
            </a:r>
          </a:p>
        </p:txBody>
      </p:sp>
      <p:sp>
        <p:nvSpPr>
          <p:cNvPr id="45059" name="Rectangle 3"/>
          <p:cNvSpPr>
            <a:spLocks noGrp="1" noChangeArrowheads="1"/>
          </p:cNvSpPr>
          <p:nvPr>
            <p:ph type="body" idx="1"/>
          </p:nvPr>
        </p:nvSpPr>
        <p:spPr>
          <a:xfrm>
            <a:off x="609600" y="2057400"/>
            <a:ext cx="2362200" cy="4114800"/>
          </a:xfrm>
        </p:spPr>
        <p:txBody>
          <a:bodyPr/>
          <a:lstStyle/>
          <a:p>
            <a:pPr>
              <a:buFontTx/>
              <a:buNone/>
            </a:pPr>
            <a:r>
              <a:rPr lang="en-US" sz="2400"/>
              <a:t>A.</a:t>
            </a:r>
          </a:p>
          <a:p>
            <a:pPr>
              <a:buFontTx/>
              <a:buNone/>
            </a:pPr>
            <a:r>
              <a:rPr lang="en-US" sz="2400"/>
              <a:t>	1 - native</a:t>
            </a:r>
          </a:p>
          <a:p>
            <a:pPr>
              <a:buFontTx/>
              <a:buNone/>
            </a:pPr>
            <a:r>
              <a:rPr lang="en-US" sz="2400"/>
              <a:t>	3 - MG</a:t>
            </a:r>
          </a:p>
          <a:p>
            <a:pPr>
              <a:buFontTx/>
              <a:buNone/>
            </a:pPr>
            <a:r>
              <a:rPr lang="en-US" sz="2400"/>
              <a:t>	2,4 - unfolded</a:t>
            </a:r>
          </a:p>
          <a:p>
            <a:pPr>
              <a:buFontTx/>
              <a:buNone/>
            </a:pPr>
            <a:r>
              <a:rPr lang="en-US" sz="2400"/>
              <a:t>B.</a:t>
            </a:r>
          </a:p>
          <a:p>
            <a:pPr>
              <a:buFontTx/>
              <a:buNone/>
            </a:pPr>
            <a:r>
              <a:rPr lang="en-US" sz="2400"/>
              <a:t>	1 - native</a:t>
            </a:r>
          </a:p>
          <a:p>
            <a:pPr>
              <a:buFontTx/>
              <a:buNone/>
            </a:pPr>
            <a:r>
              <a:rPr lang="en-US" sz="2400"/>
              <a:t>	3,4 - MG</a:t>
            </a:r>
          </a:p>
          <a:p>
            <a:pPr>
              <a:buFontTx/>
              <a:buNone/>
            </a:pPr>
            <a:r>
              <a:rPr lang="en-US" sz="2400"/>
              <a:t>	2 - unfolded</a:t>
            </a:r>
          </a:p>
        </p:txBody>
      </p:sp>
      <p:pic>
        <p:nvPicPr>
          <p:cNvPr id="45060" name="Picture 4" descr="Fluo"/>
          <p:cNvPicPr>
            <a:picLocks noChangeAspect="1" noChangeArrowheads="1"/>
          </p:cNvPicPr>
          <p:nvPr/>
        </p:nvPicPr>
        <p:blipFill>
          <a:blip r:embed="rId2" cstate="print"/>
          <a:srcRect l="8646" t="10149" r="4893" b="7219"/>
          <a:stretch>
            <a:fillRect/>
          </a:stretch>
        </p:blipFill>
        <p:spPr bwMode="auto">
          <a:xfrm>
            <a:off x="2895600" y="354013"/>
            <a:ext cx="5943600" cy="5646737"/>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ANS has a Strong Affinity to the Hydrophobic Surface</a:t>
            </a:r>
          </a:p>
        </p:txBody>
      </p:sp>
      <p:pic>
        <p:nvPicPr>
          <p:cNvPr id="46084" name="Picture 4" descr="ANS"/>
          <p:cNvPicPr>
            <a:picLocks noChangeAspect="1" noChangeArrowheads="1"/>
          </p:cNvPicPr>
          <p:nvPr/>
        </p:nvPicPr>
        <p:blipFill>
          <a:blip r:embed="rId2" cstate="print"/>
          <a:srcRect l="5557" t="26122" r="6410" b="18657"/>
          <a:stretch>
            <a:fillRect/>
          </a:stretch>
        </p:blipFill>
        <p:spPr bwMode="auto">
          <a:xfrm>
            <a:off x="133350" y="2286000"/>
            <a:ext cx="8877300" cy="390207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609600"/>
            <a:ext cx="3124200" cy="1143000"/>
          </a:xfrm>
        </p:spPr>
        <p:txBody>
          <a:bodyPr/>
          <a:lstStyle/>
          <a:p>
            <a:r>
              <a:rPr lang="en-US"/>
              <a:t>NMR of MG</a:t>
            </a:r>
          </a:p>
        </p:txBody>
      </p:sp>
      <p:pic>
        <p:nvPicPr>
          <p:cNvPr id="47108" name="Picture 4" descr="Fig"/>
          <p:cNvPicPr>
            <a:picLocks noChangeAspect="1" noChangeArrowheads="1"/>
          </p:cNvPicPr>
          <p:nvPr/>
        </p:nvPicPr>
        <p:blipFill>
          <a:blip r:embed="rId2" cstate="print"/>
          <a:srcRect/>
          <a:stretch>
            <a:fillRect/>
          </a:stretch>
        </p:blipFill>
        <p:spPr bwMode="auto">
          <a:xfrm>
            <a:off x="4267200" y="182563"/>
            <a:ext cx="4316413" cy="6675437"/>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Kinetic Folding Pathways</a:t>
            </a:r>
          </a:p>
        </p:txBody>
      </p:sp>
      <p:sp>
        <p:nvSpPr>
          <p:cNvPr id="75779" name="Rectangle 3"/>
          <p:cNvSpPr>
            <a:spLocks noGrp="1" noChangeArrowheads="1"/>
          </p:cNvSpPr>
          <p:nvPr>
            <p:ph type="body" idx="1"/>
          </p:nvPr>
        </p:nvSpPr>
        <p:spPr>
          <a:xfrm>
            <a:off x="685800" y="1981200"/>
            <a:ext cx="7772400" cy="4724400"/>
          </a:xfrm>
        </p:spPr>
        <p:txBody>
          <a:bodyPr/>
          <a:lstStyle/>
          <a:p>
            <a:pPr>
              <a:lnSpc>
                <a:spcPct val="90000"/>
              </a:lnSpc>
            </a:pPr>
            <a:r>
              <a:rPr lang="en-US" sz="2800"/>
              <a:t>U</a:t>
            </a:r>
            <a:r>
              <a:rPr lang="en-US" sz="2800">
                <a:cs typeface="Times New Roman" pitchFamily="18" charset="0"/>
              </a:rPr>
              <a:t>→</a:t>
            </a:r>
            <a:r>
              <a:rPr lang="en-US" sz="2800"/>
              <a:t> I </a:t>
            </a:r>
            <a:r>
              <a:rPr lang="en-US" sz="2800">
                <a:cs typeface="Times New Roman" pitchFamily="18" charset="0"/>
              </a:rPr>
              <a:t>→</a:t>
            </a:r>
            <a:r>
              <a:rPr lang="en-US" sz="2800"/>
              <a:t>II </a:t>
            </a:r>
            <a:r>
              <a:rPr lang="en-US" sz="2800">
                <a:cs typeface="Times New Roman" pitchFamily="18" charset="0"/>
              </a:rPr>
              <a:t>→</a:t>
            </a:r>
            <a:r>
              <a:rPr lang="en-US" sz="2800"/>
              <a:t> N</a:t>
            </a:r>
          </a:p>
          <a:p>
            <a:pPr>
              <a:lnSpc>
                <a:spcPct val="90000"/>
              </a:lnSpc>
            </a:pPr>
            <a:r>
              <a:rPr lang="en-US" sz="2800"/>
              <a:t>Not all steps have the same rate constants.</a:t>
            </a:r>
          </a:p>
          <a:p>
            <a:pPr>
              <a:lnSpc>
                <a:spcPct val="90000"/>
              </a:lnSpc>
            </a:pPr>
            <a:r>
              <a:rPr lang="en-US" sz="2800"/>
              <a:t>Intermediates accumulate to relatively low concentrations, and always present as a mixture </a:t>
            </a:r>
          </a:p>
          <a:p>
            <a:pPr>
              <a:lnSpc>
                <a:spcPct val="90000"/>
              </a:lnSpc>
            </a:pPr>
            <a:r>
              <a:rPr lang="en-US" sz="2800"/>
              <a:t>Identify kinetic intermediates </a:t>
            </a:r>
          </a:p>
          <a:p>
            <a:pPr>
              <a:lnSpc>
                <a:spcPct val="90000"/>
              </a:lnSpc>
            </a:pPr>
            <a:r>
              <a:rPr lang="en-US" sz="2800"/>
              <a:t>Measuring the rate constants</a:t>
            </a:r>
          </a:p>
          <a:p>
            <a:pPr>
              <a:lnSpc>
                <a:spcPct val="90000"/>
              </a:lnSpc>
            </a:pPr>
            <a:r>
              <a:rPr lang="en-US" sz="2800"/>
              <a:t>Figure out the pathways</a:t>
            </a:r>
          </a:p>
          <a:p>
            <a:pPr>
              <a:lnSpc>
                <a:spcPct val="90000"/>
              </a:lnSpc>
            </a:pPr>
            <a:r>
              <a:rPr lang="en-US" sz="2800"/>
              <a:t>Slow folding</a:t>
            </a:r>
          </a:p>
          <a:p>
            <a:pPr lvl="1">
              <a:lnSpc>
                <a:spcPct val="90000"/>
              </a:lnSpc>
            </a:pPr>
            <a:r>
              <a:rPr lang="en-US" sz="2400"/>
              <a:t>Formation of disulfile bond</a:t>
            </a:r>
          </a:p>
          <a:p>
            <a:pPr lvl="1">
              <a:lnSpc>
                <a:spcPct val="90000"/>
              </a:lnSpc>
            </a:pPr>
            <a:r>
              <a:rPr lang="en-US" sz="2400"/>
              <a:t>Pro isomerization</a:t>
            </a:r>
          </a:p>
          <a:p>
            <a:pPr lvl="1">
              <a:lnSpc>
                <a:spcPct val="90000"/>
              </a:lnSpc>
              <a:buFontTx/>
              <a:buNone/>
            </a:pPr>
            <a:endParaRPr lang="en-US"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04800" y="609600"/>
            <a:ext cx="4267200" cy="1143000"/>
          </a:xfrm>
        </p:spPr>
        <p:txBody>
          <a:bodyPr/>
          <a:lstStyle/>
          <a:p>
            <a:r>
              <a:rPr lang="en-US"/>
              <a:t>Unfolded State</a:t>
            </a:r>
          </a:p>
        </p:txBody>
      </p:sp>
      <p:sp>
        <p:nvSpPr>
          <p:cNvPr id="73731" name="Rectangle 3"/>
          <p:cNvSpPr>
            <a:spLocks noGrp="1" noChangeArrowheads="1"/>
          </p:cNvSpPr>
          <p:nvPr>
            <p:ph type="body" idx="1"/>
          </p:nvPr>
        </p:nvSpPr>
        <p:spPr>
          <a:xfrm>
            <a:off x="533400" y="2133600"/>
            <a:ext cx="3581400" cy="3124200"/>
          </a:xfrm>
        </p:spPr>
        <p:txBody>
          <a:bodyPr/>
          <a:lstStyle/>
          <a:p>
            <a:r>
              <a:rPr lang="en-US"/>
              <a:t>The unfolded state is an ensemble of a large number of molecules with different conformations. </a:t>
            </a:r>
          </a:p>
        </p:txBody>
      </p:sp>
      <p:pic>
        <p:nvPicPr>
          <p:cNvPr id="73732" name="Picture 4" descr="FIG6_3"/>
          <p:cNvPicPr>
            <a:picLocks noChangeAspect="1" noChangeArrowheads="1"/>
          </p:cNvPicPr>
          <p:nvPr/>
        </p:nvPicPr>
        <p:blipFill>
          <a:blip r:embed="rId2" cstate="print"/>
          <a:srcRect b="6731"/>
          <a:stretch>
            <a:fillRect/>
          </a:stretch>
        </p:blipFill>
        <p:spPr bwMode="auto">
          <a:xfrm>
            <a:off x="4219575" y="244475"/>
            <a:ext cx="4924425" cy="636905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0"/>
            <a:ext cx="7772400" cy="1316038"/>
          </a:xfrm>
        </p:spPr>
        <p:txBody>
          <a:bodyPr/>
          <a:lstStyle/>
          <a:p>
            <a:r>
              <a:rPr lang="en-US"/>
              <a:t>MG is a Key Kinetic Intermediate</a:t>
            </a:r>
          </a:p>
        </p:txBody>
      </p:sp>
      <p:pic>
        <p:nvPicPr>
          <p:cNvPr id="72708" name="Picture 4" descr="FIG6_2"/>
          <p:cNvPicPr>
            <a:picLocks noChangeAspect="1" noChangeArrowheads="1"/>
          </p:cNvPicPr>
          <p:nvPr/>
        </p:nvPicPr>
        <p:blipFill>
          <a:blip r:embed="rId2" cstate="print"/>
          <a:srcRect b="6647"/>
          <a:stretch>
            <a:fillRect/>
          </a:stretch>
        </p:blipFill>
        <p:spPr bwMode="auto">
          <a:xfrm>
            <a:off x="139700" y="1390650"/>
            <a:ext cx="8842375" cy="528955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0"/>
            <a:ext cx="7772400" cy="1143000"/>
          </a:xfrm>
        </p:spPr>
        <p:txBody>
          <a:bodyPr/>
          <a:lstStyle/>
          <a:p>
            <a:r>
              <a:rPr lang="en-US" sz="3600"/>
              <a:t>Three Classic Models of Protein Folding</a:t>
            </a:r>
          </a:p>
        </p:txBody>
      </p:sp>
      <p:sp>
        <p:nvSpPr>
          <p:cNvPr id="48131" name="Rectangle 3"/>
          <p:cNvSpPr>
            <a:spLocks noGrp="1" noChangeArrowheads="1"/>
          </p:cNvSpPr>
          <p:nvPr>
            <p:ph type="body" idx="1"/>
          </p:nvPr>
        </p:nvSpPr>
        <p:spPr>
          <a:xfrm>
            <a:off x="0" y="1192213"/>
            <a:ext cx="3581400" cy="5665787"/>
          </a:xfrm>
        </p:spPr>
        <p:txBody>
          <a:bodyPr/>
          <a:lstStyle/>
          <a:p>
            <a:pPr>
              <a:lnSpc>
                <a:spcPct val="90000"/>
              </a:lnSpc>
            </a:pPr>
            <a:r>
              <a:rPr lang="en-US" sz="2400"/>
              <a:t>The </a:t>
            </a:r>
            <a:r>
              <a:rPr lang="en-US" sz="2400" u="sng"/>
              <a:t>Framework model</a:t>
            </a:r>
            <a:r>
              <a:rPr lang="en-US" sz="2400"/>
              <a:t> proposed that local elements of native local secondary structure could form independently of tertiary structure (Kim and Baldwin). These elements would diffuse until they collided, successfully adhering and coalescing to give the tertiary structure (diffusion-collision model)(Karplus &amp; Weaver).</a:t>
            </a:r>
          </a:p>
        </p:txBody>
      </p:sp>
      <p:pic>
        <p:nvPicPr>
          <p:cNvPr id="48132" name="Picture 4" descr="Fig"/>
          <p:cNvPicPr>
            <a:picLocks noChangeAspect="1" noChangeArrowheads="1"/>
          </p:cNvPicPr>
          <p:nvPr/>
        </p:nvPicPr>
        <p:blipFill>
          <a:blip r:embed="rId2" cstate="print"/>
          <a:srcRect b="7170"/>
          <a:stretch>
            <a:fillRect/>
          </a:stretch>
        </p:blipFill>
        <p:spPr bwMode="auto">
          <a:xfrm>
            <a:off x="3505200" y="1281113"/>
            <a:ext cx="5638800" cy="42957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Protein Stability</a:t>
            </a:r>
          </a:p>
        </p:txBody>
      </p:sp>
      <p:sp>
        <p:nvSpPr>
          <p:cNvPr id="6147" name="Rectangle 3"/>
          <p:cNvSpPr>
            <a:spLocks noGrp="1" noChangeArrowheads="1"/>
          </p:cNvSpPr>
          <p:nvPr>
            <p:ph type="body" idx="1"/>
          </p:nvPr>
        </p:nvSpPr>
        <p:spPr>
          <a:xfrm>
            <a:off x="304800" y="1981200"/>
            <a:ext cx="8534400" cy="4876800"/>
          </a:xfrm>
        </p:spPr>
        <p:txBody>
          <a:bodyPr/>
          <a:lstStyle/>
          <a:p>
            <a:pPr>
              <a:lnSpc>
                <a:spcPct val="90000"/>
              </a:lnSpc>
            </a:pPr>
            <a:r>
              <a:rPr lang="en-US" sz="2800"/>
              <a:t>Protein stability is important for many reasons:</a:t>
            </a:r>
          </a:p>
          <a:p>
            <a:pPr lvl="1">
              <a:lnSpc>
                <a:spcPct val="90000"/>
              </a:lnSpc>
            </a:pPr>
            <a:r>
              <a:rPr lang="en-US" sz="2400"/>
              <a:t>Providing an understanding of the basic thermodynamics of the process of folding,</a:t>
            </a:r>
          </a:p>
          <a:p>
            <a:pPr lvl="1">
              <a:lnSpc>
                <a:spcPct val="90000"/>
              </a:lnSpc>
            </a:pPr>
            <a:r>
              <a:rPr lang="en-US" sz="2400"/>
              <a:t>increased protein stability may be a multi-billion dollar value the in food and drug processing, and in biotechnology and protein drugs. </a:t>
            </a:r>
          </a:p>
          <a:p>
            <a:pPr>
              <a:lnSpc>
                <a:spcPct val="90000"/>
              </a:lnSpc>
            </a:pPr>
            <a:r>
              <a:rPr lang="en-US" sz="2800"/>
              <a:t>Two relatively recent innovations, which have had major impact in the study of the thermodynamics of proteins were the development of very sensitive techniques, differential scanning calorimetry (especially by Privalov and Brandts) and site-directed mutagenesis.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76200"/>
            <a:ext cx="7772400" cy="1143000"/>
          </a:xfrm>
        </p:spPr>
        <p:txBody>
          <a:bodyPr/>
          <a:lstStyle/>
          <a:p>
            <a:r>
              <a:rPr lang="en-US" sz="4000"/>
              <a:t>The classic Nucleation Model</a:t>
            </a:r>
          </a:p>
        </p:txBody>
      </p:sp>
      <p:sp>
        <p:nvSpPr>
          <p:cNvPr id="49155" name="Rectangle 3"/>
          <p:cNvSpPr>
            <a:spLocks noGrp="1" noChangeArrowheads="1"/>
          </p:cNvSpPr>
          <p:nvPr>
            <p:ph type="body" idx="1"/>
          </p:nvPr>
        </p:nvSpPr>
        <p:spPr>
          <a:xfrm>
            <a:off x="26988" y="828675"/>
            <a:ext cx="3429000" cy="5791200"/>
          </a:xfrm>
        </p:spPr>
        <p:txBody>
          <a:bodyPr/>
          <a:lstStyle/>
          <a:p>
            <a:pPr>
              <a:lnSpc>
                <a:spcPct val="90000"/>
              </a:lnSpc>
            </a:pPr>
            <a:r>
              <a:rPr lang="en-US" sz="2400" u="sng"/>
              <a:t>The classic nucleation model</a:t>
            </a:r>
            <a:r>
              <a:rPr lang="en-US" sz="2400"/>
              <a:t> postulated that some neighboring residues in the sequence would form native secondary structure that would act as a nucleus from which the native structure would propagate, in a stepwise manner.  Thus, the tertiary structure would form as a necessary consequence of the secondary structure (Wetlaufer).</a:t>
            </a:r>
          </a:p>
        </p:txBody>
      </p:sp>
      <p:pic>
        <p:nvPicPr>
          <p:cNvPr id="49156" name="Picture 4" descr="Fig"/>
          <p:cNvPicPr>
            <a:picLocks noChangeAspect="1" noChangeArrowheads="1"/>
          </p:cNvPicPr>
          <p:nvPr/>
        </p:nvPicPr>
        <p:blipFill>
          <a:blip r:embed="rId2" cstate="print"/>
          <a:srcRect b="7170"/>
          <a:stretch>
            <a:fillRect/>
          </a:stretch>
        </p:blipFill>
        <p:spPr bwMode="auto">
          <a:xfrm>
            <a:off x="3505200" y="1281113"/>
            <a:ext cx="5638800" cy="429577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152400"/>
            <a:ext cx="7772400" cy="1143000"/>
          </a:xfrm>
        </p:spPr>
        <p:txBody>
          <a:bodyPr/>
          <a:lstStyle/>
          <a:p>
            <a:r>
              <a:rPr lang="en-US" sz="4000"/>
              <a:t>The hydrophobic-collapse Model</a:t>
            </a:r>
          </a:p>
        </p:txBody>
      </p:sp>
      <p:sp>
        <p:nvSpPr>
          <p:cNvPr id="50179" name="Rectangle 3"/>
          <p:cNvSpPr>
            <a:spLocks noGrp="1" noChangeArrowheads="1"/>
          </p:cNvSpPr>
          <p:nvPr>
            <p:ph type="body" idx="1"/>
          </p:nvPr>
        </p:nvSpPr>
        <p:spPr>
          <a:xfrm>
            <a:off x="0" y="1766888"/>
            <a:ext cx="3505200" cy="4191000"/>
          </a:xfrm>
        </p:spPr>
        <p:txBody>
          <a:bodyPr/>
          <a:lstStyle/>
          <a:p>
            <a:pPr>
              <a:lnSpc>
                <a:spcPct val="85000"/>
              </a:lnSpc>
              <a:spcBef>
                <a:spcPct val="0"/>
              </a:spcBef>
              <a:buFontTx/>
              <a:buNone/>
            </a:pPr>
            <a:r>
              <a:rPr lang="en-US" sz="2400" u="sng"/>
              <a:t>The hydrophobic-collapse </a:t>
            </a:r>
          </a:p>
          <a:p>
            <a:pPr>
              <a:lnSpc>
                <a:spcPct val="85000"/>
              </a:lnSpc>
              <a:spcBef>
                <a:spcPct val="0"/>
              </a:spcBef>
              <a:buFontTx/>
              <a:buNone/>
            </a:pPr>
            <a:r>
              <a:rPr lang="en-US" sz="2400" u="sng"/>
              <a:t>model</a:t>
            </a:r>
            <a:r>
              <a:rPr lang="en-US" sz="2400"/>
              <a:t> hypothesized that a </a:t>
            </a:r>
          </a:p>
          <a:p>
            <a:pPr>
              <a:lnSpc>
                <a:spcPct val="85000"/>
              </a:lnSpc>
              <a:spcBef>
                <a:spcPct val="0"/>
              </a:spcBef>
              <a:buFontTx/>
              <a:buNone/>
            </a:pPr>
            <a:r>
              <a:rPr lang="en-US" sz="2400"/>
              <a:t>protein would collapse </a:t>
            </a:r>
          </a:p>
          <a:p>
            <a:pPr>
              <a:lnSpc>
                <a:spcPct val="85000"/>
              </a:lnSpc>
              <a:spcBef>
                <a:spcPct val="0"/>
              </a:spcBef>
              <a:buFontTx/>
              <a:buNone/>
            </a:pPr>
            <a:r>
              <a:rPr lang="en-US" sz="2400"/>
              <a:t>rapidly around its </a:t>
            </a:r>
          </a:p>
          <a:p>
            <a:pPr>
              <a:lnSpc>
                <a:spcPct val="85000"/>
              </a:lnSpc>
              <a:spcBef>
                <a:spcPct val="0"/>
              </a:spcBef>
              <a:buFontTx/>
              <a:buNone/>
            </a:pPr>
            <a:r>
              <a:rPr lang="en-US" sz="2400"/>
              <a:t>hydrophobic sidechains </a:t>
            </a:r>
          </a:p>
          <a:p>
            <a:pPr>
              <a:lnSpc>
                <a:spcPct val="85000"/>
              </a:lnSpc>
              <a:spcBef>
                <a:spcPct val="0"/>
              </a:spcBef>
              <a:buFontTx/>
              <a:buNone/>
            </a:pPr>
            <a:r>
              <a:rPr lang="en-US" sz="2400"/>
              <a:t>and then rearrange from </a:t>
            </a:r>
          </a:p>
          <a:p>
            <a:pPr>
              <a:lnSpc>
                <a:spcPct val="85000"/>
              </a:lnSpc>
              <a:spcBef>
                <a:spcPct val="0"/>
              </a:spcBef>
              <a:buFontTx/>
              <a:buNone/>
            </a:pPr>
            <a:r>
              <a:rPr lang="en-US" sz="2400"/>
              <a:t>restricted conformational </a:t>
            </a:r>
          </a:p>
          <a:p>
            <a:pPr>
              <a:lnSpc>
                <a:spcPct val="85000"/>
              </a:lnSpc>
              <a:spcBef>
                <a:spcPct val="0"/>
              </a:spcBef>
              <a:buFontTx/>
              <a:buNone/>
            </a:pPr>
            <a:r>
              <a:rPr lang="en-US" sz="2400"/>
              <a:t>space occupied by the </a:t>
            </a:r>
          </a:p>
          <a:p>
            <a:pPr>
              <a:lnSpc>
                <a:spcPct val="85000"/>
              </a:lnSpc>
              <a:spcBef>
                <a:spcPct val="0"/>
              </a:spcBef>
              <a:buFontTx/>
              <a:buNone/>
            </a:pPr>
            <a:r>
              <a:rPr lang="en-US" sz="2400"/>
              <a:t>intermediate.  Here the</a:t>
            </a:r>
          </a:p>
          <a:p>
            <a:pPr>
              <a:lnSpc>
                <a:spcPct val="85000"/>
              </a:lnSpc>
              <a:spcBef>
                <a:spcPct val="0"/>
              </a:spcBef>
              <a:buFontTx/>
              <a:buNone/>
            </a:pPr>
            <a:r>
              <a:rPr lang="en-US" sz="2400"/>
              <a:t>secondary structure would </a:t>
            </a:r>
          </a:p>
          <a:p>
            <a:pPr>
              <a:lnSpc>
                <a:spcPct val="85000"/>
              </a:lnSpc>
              <a:spcBef>
                <a:spcPct val="0"/>
              </a:spcBef>
              <a:buFontTx/>
              <a:buNone/>
            </a:pPr>
            <a:r>
              <a:rPr lang="en-US" sz="2400"/>
              <a:t>be directed by native-like </a:t>
            </a:r>
          </a:p>
          <a:p>
            <a:pPr>
              <a:lnSpc>
                <a:spcPct val="85000"/>
              </a:lnSpc>
              <a:spcBef>
                <a:spcPct val="0"/>
              </a:spcBef>
              <a:buFontTx/>
              <a:buNone/>
            </a:pPr>
            <a:r>
              <a:rPr lang="en-US" sz="2400"/>
              <a:t>tertiary structure (Ptitsyn </a:t>
            </a:r>
          </a:p>
          <a:p>
            <a:pPr>
              <a:lnSpc>
                <a:spcPct val="85000"/>
              </a:lnSpc>
              <a:spcBef>
                <a:spcPct val="0"/>
              </a:spcBef>
              <a:buFontTx/>
              <a:buNone/>
            </a:pPr>
            <a:r>
              <a:rPr lang="en-US" sz="2400"/>
              <a:t>&amp; Kuwajima).</a:t>
            </a:r>
          </a:p>
        </p:txBody>
      </p:sp>
      <p:pic>
        <p:nvPicPr>
          <p:cNvPr id="50181" name="Picture 5" descr="Fig"/>
          <p:cNvPicPr>
            <a:picLocks noChangeAspect="1" noChangeArrowheads="1"/>
          </p:cNvPicPr>
          <p:nvPr/>
        </p:nvPicPr>
        <p:blipFill>
          <a:blip r:embed="rId2" cstate="print"/>
          <a:srcRect b="7170"/>
          <a:stretch>
            <a:fillRect/>
          </a:stretch>
        </p:blipFill>
        <p:spPr bwMode="auto">
          <a:xfrm>
            <a:off x="3471863" y="1636713"/>
            <a:ext cx="5638800" cy="429577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762000"/>
          </a:xfrm>
        </p:spPr>
        <p:txBody>
          <a:bodyPr/>
          <a:lstStyle/>
          <a:p>
            <a:r>
              <a:rPr lang="en-US" sz="3600"/>
              <a:t>Unified Nucleation-condensation Scheme</a:t>
            </a:r>
          </a:p>
        </p:txBody>
      </p:sp>
      <p:sp>
        <p:nvSpPr>
          <p:cNvPr id="51203" name="Rectangle 3"/>
          <p:cNvSpPr>
            <a:spLocks noGrp="1" noChangeArrowheads="1"/>
          </p:cNvSpPr>
          <p:nvPr>
            <p:ph type="body" idx="1"/>
          </p:nvPr>
        </p:nvSpPr>
        <p:spPr>
          <a:xfrm>
            <a:off x="114300" y="6400800"/>
            <a:ext cx="8915400" cy="457200"/>
          </a:xfrm>
        </p:spPr>
        <p:txBody>
          <a:bodyPr/>
          <a:lstStyle/>
          <a:p>
            <a:r>
              <a:rPr lang="en-US" sz="2400"/>
              <a:t>It is unlikely that there is a single mechanism for protein folding.</a:t>
            </a:r>
          </a:p>
        </p:txBody>
      </p:sp>
      <p:pic>
        <p:nvPicPr>
          <p:cNvPr id="51204" name="Picture 4" descr="Fig"/>
          <p:cNvPicPr>
            <a:picLocks noChangeAspect="1" noChangeArrowheads="1"/>
          </p:cNvPicPr>
          <p:nvPr/>
        </p:nvPicPr>
        <p:blipFill>
          <a:blip r:embed="rId2" cstate="print"/>
          <a:srcRect l="5240" t="3984" r="4175" b="9685"/>
          <a:stretch>
            <a:fillRect/>
          </a:stretch>
        </p:blipFill>
        <p:spPr bwMode="auto">
          <a:xfrm>
            <a:off x="849313" y="779463"/>
            <a:ext cx="7456487" cy="57023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7772400" cy="812800"/>
          </a:xfrm>
        </p:spPr>
        <p:txBody>
          <a:bodyPr/>
          <a:lstStyle/>
          <a:p>
            <a:r>
              <a:rPr lang="en-US"/>
              <a:t>The Folding Funnel</a:t>
            </a:r>
          </a:p>
        </p:txBody>
      </p:sp>
      <p:sp>
        <p:nvSpPr>
          <p:cNvPr id="52227" name="Rectangle 3"/>
          <p:cNvSpPr>
            <a:spLocks noGrp="1" noChangeArrowheads="1"/>
          </p:cNvSpPr>
          <p:nvPr>
            <p:ph type="body" idx="1"/>
          </p:nvPr>
        </p:nvSpPr>
        <p:spPr>
          <a:xfrm>
            <a:off x="0" y="4953000"/>
            <a:ext cx="9144000" cy="1901825"/>
          </a:xfrm>
        </p:spPr>
        <p:txBody>
          <a:bodyPr/>
          <a:lstStyle/>
          <a:p>
            <a:pPr>
              <a:lnSpc>
                <a:spcPct val="90000"/>
              </a:lnSpc>
            </a:pPr>
            <a:r>
              <a:rPr lang="en-US" sz="2400"/>
              <a:t>A new view of protein folding suggested that there is no single route, but a large ensemble of structures follow a many dimensional funnel to its native structure. </a:t>
            </a:r>
          </a:p>
          <a:p>
            <a:pPr>
              <a:lnSpc>
                <a:spcPct val="90000"/>
              </a:lnSpc>
            </a:pPr>
            <a:r>
              <a:rPr lang="en-US" sz="2400"/>
              <a:t>Progress from the top to the bottom of the funnel is accompanied by an increase in the native-like structure as folding proceeds.</a:t>
            </a:r>
          </a:p>
        </p:txBody>
      </p:sp>
      <p:pic>
        <p:nvPicPr>
          <p:cNvPr id="52228" name="Picture 4" descr="Fig"/>
          <p:cNvPicPr>
            <a:picLocks noChangeAspect="1" noChangeArrowheads="1"/>
          </p:cNvPicPr>
          <p:nvPr/>
        </p:nvPicPr>
        <p:blipFill>
          <a:blip r:embed="rId2" cstate="print"/>
          <a:srcRect/>
          <a:stretch>
            <a:fillRect/>
          </a:stretch>
        </p:blipFill>
        <p:spPr bwMode="auto">
          <a:xfrm>
            <a:off x="1879600" y="774700"/>
            <a:ext cx="5362575" cy="423545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funnel"/>
          <p:cNvPicPr>
            <a:picLocks noChangeAspect="1" noChangeArrowheads="1"/>
          </p:cNvPicPr>
          <p:nvPr/>
        </p:nvPicPr>
        <p:blipFill>
          <a:blip r:embed="rId2" cstate="print"/>
          <a:srcRect/>
          <a:stretch>
            <a:fillRect/>
          </a:stretch>
        </p:blipFill>
        <p:spPr bwMode="auto">
          <a:xfrm>
            <a:off x="1135063" y="30163"/>
            <a:ext cx="7058025" cy="6840537"/>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038600" y="0"/>
            <a:ext cx="4953000" cy="1143000"/>
          </a:xfrm>
        </p:spPr>
        <p:txBody>
          <a:bodyPr/>
          <a:lstStyle/>
          <a:p>
            <a:r>
              <a:rPr lang="en-US"/>
              <a:t>Stopped-Flow Technique</a:t>
            </a:r>
          </a:p>
        </p:txBody>
      </p:sp>
      <p:sp>
        <p:nvSpPr>
          <p:cNvPr id="57347" name="Rectangle 3"/>
          <p:cNvSpPr>
            <a:spLocks noGrp="1" noChangeArrowheads="1"/>
          </p:cNvSpPr>
          <p:nvPr>
            <p:ph type="body" idx="1"/>
          </p:nvPr>
        </p:nvSpPr>
        <p:spPr>
          <a:xfrm>
            <a:off x="158750" y="241300"/>
            <a:ext cx="2819400" cy="6370638"/>
          </a:xfrm>
        </p:spPr>
        <p:txBody>
          <a:bodyPr/>
          <a:lstStyle/>
          <a:p>
            <a:pPr>
              <a:lnSpc>
                <a:spcPct val="90000"/>
              </a:lnSpc>
            </a:pPr>
            <a:r>
              <a:rPr lang="en-US" sz="2400"/>
              <a:t>Unfolded proteins in denaturant and buffer are placed in two syringes and mixed to allow protein folding at lower concentration of denaturants and mechanically stopped. The recording of the optical signal changes during the folding and is initiated by the macro-switch attached to the stop button. </a:t>
            </a:r>
          </a:p>
        </p:txBody>
      </p:sp>
      <p:pic>
        <p:nvPicPr>
          <p:cNvPr id="57348" name="Picture 4" descr="Figure4"/>
          <p:cNvPicPr>
            <a:picLocks noChangeAspect="1" noChangeArrowheads="1"/>
          </p:cNvPicPr>
          <p:nvPr/>
        </p:nvPicPr>
        <p:blipFill>
          <a:blip r:embed="rId2" cstate="print"/>
          <a:srcRect l="5792"/>
          <a:stretch>
            <a:fillRect/>
          </a:stretch>
        </p:blipFill>
        <p:spPr bwMode="auto">
          <a:xfrm>
            <a:off x="2767013" y="1385888"/>
            <a:ext cx="6361112" cy="44577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Fig"/>
          <p:cNvPicPr>
            <a:picLocks noChangeAspect="1" noChangeArrowheads="1"/>
          </p:cNvPicPr>
          <p:nvPr/>
        </p:nvPicPr>
        <p:blipFill>
          <a:blip r:embed="rId2" cstate="print"/>
          <a:srcRect/>
          <a:stretch>
            <a:fillRect/>
          </a:stretch>
        </p:blipFill>
        <p:spPr bwMode="auto">
          <a:xfrm>
            <a:off x="1447800" y="0"/>
            <a:ext cx="6661150" cy="6858000"/>
          </a:xfrm>
          <a:prstGeom prst="rect">
            <a:avLst/>
          </a:prstGeom>
          <a:noFill/>
        </p:spPr>
      </p:pic>
      <p:sp>
        <p:nvSpPr>
          <p:cNvPr id="74757" name="Text Box 5"/>
          <p:cNvSpPr txBox="1">
            <a:spLocks noChangeArrowheads="1"/>
          </p:cNvSpPr>
          <p:nvPr/>
        </p:nvSpPr>
        <p:spPr bwMode="auto">
          <a:xfrm>
            <a:off x="5410200" y="2438400"/>
            <a:ext cx="1766888" cy="457200"/>
          </a:xfrm>
          <a:prstGeom prst="rect">
            <a:avLst/>
          </a:prstGeom>
          <a:noFill/>
          <a:ln w="9525">
            <a:noFill/>
            <a:miter lim="800000"/>
            <a:headEnd/>
            <a:tailEnd/>
          </a:ln>
          <a:effectLst/>
        </p:spPr>
        <p:txBody>
          <a:bodyPr wrap="none">
            <a:spAutoFit/>
          </a:bodyPr>
          <a:lstStyle/>
          <a:p>
            <a:r>
              <a:rPr lang="en-US"/>
              <a:t>Cis-trans pro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a:xfrm>
            <a:off x="685800" y="265113"/>
            <a:ext cx="7772400" cy="1143000"/>
          </a:xfrm>
        </p:spPr>
        <p:txBody>
          <a:bodyPr/>
          <a:lstStyle/>
          <a:p>
            <a:r>
              <a:rPr lang="en-US"/>
              <a:t>Folding of </a:t>
            </a:r>
            <a:r>
              <a:rPr lang="en-US" sz="4000"/>
              <a:t>Cytochrome c</a:t>
            </a:r>
          </a:p>
        </p:txBody>
      </p:sp>
      <p:sp>
        <p:nvSpPr>
          <p:cNvPr id="58371" name="Rectangle 1027"/>
          <p:cNvSpPr>
            <a:spLocks noGrp="1" noChangeArrowheads="1"/>
          </p:cNvSpPr>
          <p:nvPr>
            <p:ph type="body" idx="1"/>
          </p:nvPr>
        </p:nvSpPr>
        <p:spPr>
          <a:xfrm>
            <a:off x="82550" y="1782763"/>
            <a:ext cx="3124200" cy="4114800"/>
          </a:xfrm>
        </p:spPr>
        <p:txBody>
          <a:bodyPr/>
          <a:lstStyle/>
          <a:p>
            <a:pPr>
              <a:lnSpc>
                <a:spcPct val="90000"/>
              </a:lnSpc>
              <a:buFont typeface="Wingdings" pitchFamily="2" charset="2"/>
              <a:buChar char=""/>
            </a:pPr>
            <a:r>
              <a:rPr lang="en-US" sz="2400">
                <a:latin typeface="Symbol" pitchFamily="18" charset="2"/>
              </a:rPr>
              <a:t>a-</a:t>
            </a:r>
            <a:r>
              <a:rPr lang="en-US" sz="2400"/>
              <a:t>helix formation is more rapid than tertiary structure rearrangements of aromatic sidechains in the folding of cytochrome c.</a:t>
            </a:r>
          </a:p>
          <a:p>
            <a:pPr>
              <a:lnSpc>
                <a:spcPct val="90000"/>
              </a:lnSpc>
              <a:buFont typeface="Wingdings" pitchFamily="2" charset="2"/>
              <a:buChar char=""/>
            </a:pPr>
            <a:r>
              <a:rPr lang="en-US" sz="2400"/>
              <a:t>The kinetics of these changes were determined by CD at 222 and 289 nm</a:t>
            </a:r>
          </a:p>
        </p:txBody>
      </p:sp>
      <p:pic>
        <p:nvPicPr>
          <p:cNvPr id="58372" name="Picture 1028" descr="F16-13"/>
          <p:cNvPicPr>
            <a:picLocks noChangeAspect="1" noChangeArrowheads="1"/>
          </p:cNvPicPr>
          <p:nvPr/>
        </p:nvPicPr>
        <p:blipFill>
          <a:blip r:embed="rId2" cstate="print"/>
          <a:srcRect l="3940" r="3073"/>
          <a:stretch>
            <a:fillRect/>
          </a:stretch>
        </p:blipFill>
        <p:spPr bwMode="auto">
          <a:xfrm>
            <a:off x="3178175" y="1584325"/>
            <a:ext cx="5910263" cy="460375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914400"/>
          </a:xfrm>
        </p:spPr>
        <p:txBody>
          <a:bodyPr/>
          <a:lstStyle/>
          <a:p>
            <a:r>
              <a:rPr lang="en-US" sz="3600"/>
              <a:t>Trapping of Disulfide-bound Intermediate</a:t>
            </a:r>
            <a:r>
              <a:rPr lang="en-US"/>
              <a:t> </a:t>
            </a:r>
          </a:p>
        </p:txBody>
      </p:sp>
      <p:sp>
        <p:nvSpPr>
          <p:cNvPr id="59395" name="Rectangle 3"/>
          <p:cNvSpPr>
            <a:spLocks noGrp="1" noChangeArrowheads="1"/>
          </p:cNvSpPr>
          <p:nvPr>
            <p:ph type="body" idx="1"/>
          </p:nvPr>
        </p:nvSpPr>
        <p:spPr>
          <a:xfrm>
            <a:off x="685800" y="4038600"/>
            <a:ext cx="7772400" cy="1905000"/>
          </a:xfrm>
        </p:spPr>
        <p:txBody>
          <a:bodyPr/>
          <a:lstStyle/>
          <a:p>
            <a:pPr>
              <a:lnSpc>
                <a:spcPct val="90000"/>
              </a:lnSpc>
            </a:pPr>
            <a:r>
              <a:rPr lang="en-US" sz="2400"/>
              <a:t>The sequence of formation of disulfide bonds in proteins can be determined by trapping free cysteine residues with iodoacetate (alkylating agent). </a:t>
            </a:r>
          </a:p>
          <a:p>
            <a:pPr>
              <a:lnSpc>
                <a:spcPct val="90000"/>
              </a:lnSpc>
            </a:pPr>
            <a:r>
              <a:rPr lang="en-US" sz="2400"/>
              <a:t>The S-carboxymethyl derivative of cysteine is stable, which be determined using chromatographic separation.</a:t>
            </a:r>
          </a:p>
        </p:txBody>
      </p:sp>
      <p:pic>
        <p:nvPicPr>
          <p:cNvPr id="59396" name="Picture 4" descr="F16-14"/>
          <p:cNvPicPr>
            <a:picLocks noChangeAspect="1" noChangeArrowheads="1"/>
          </p:cNvPicPr>
          <p:nvPr/>
        </p:nvPicPr>
        <p:blipFill>
          <a:blip r:embed="rId2" cstate="print">
            <a:lum contrast="-24000"/>
          </a:blip>
          <a:srcRect/>
          <a:stretch>
            <a:fillRect/>
          </a:stretch>
        </p:blipFill>
        <p:spPr bwMode="auto">
          <a:xfrm>
            <a:off x="195263" y="869950"/>
            <a:ext cx="8813800" cy="2789238"/>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F16-18"/>
          <p:cNvPicPr>
            <a:picLocks noChangeAspect="1" noChangeArrowheads="1"/>
          </p:cNvPicPr>
          <p:nvPr/>
        </p:nvPicPr>
        <p:blipFill>
          <a:blip r:embed="rId2" cstate="print"/>
          <a:srcRect/>
          <a:stretch>
            <a:fillRect/>
          </a:stretch>
        </p:blipFill>
        <p:spPr bwMode="auto">
          <a:xfrm>
            <a:off x="3109913" y="1693863"/>
            <a:ext cx="5780087" cy="3841750"/>
          </a:xfrm>
          <a:prstGeom prst="rect">
            <a:avLst/>
          </a:prstGeom>
          <a:noFill/>
        </p:spPr>
      </p:pic>
      <p:sp>
        <p:nvSpPr>
          <p:cNvPr id="63490" name="Rectangle 2"/>
          <p:cNvSpPr>
            <a:spLocks noGrp="1" noChangeArrowheads="1"/>
          </p:cNvSpPr>
          <p:nvPr>
            <p:ph type="title"/>
          </p:nvPr>
        </p:nvSpPr>
        <p:spPr>
          <a:xfrm>
            <a:off x="685800" y="228600"/>
            <a:ext cx="7772400" cy="1143000"/>
          </a:xfrm>
        </p:spPr>
        <p:txBody>
          <a:bodyPr/>
          <a:lstStyle/>
          <a:p>
            <a:r>
              <a:rPr lang="en-US"/>
              <a:t>Structure of BPTI</a:t>
            </a:r>
          </a:p>
        </p:txBody>
      </p:sp>
      <p:sp>
        <p:nvSpPr>
          <p:cNvPr id="63491" name="Rectangle 3"/>
          <p:cNvSpPr>
            <a:spLocks noGrp="1" noChangeArrowheads="1"/>
          </p:cNvSpPr>
          <p:nvPr>
            <p:ph type="body" idx="1"/>
          </p:nvPr>
        </p:nvSpPr>
        <p:spPr>
          <a:xfrm>
            <a:off x="119063" y="1335088"/>
            <a:ext cx="2971800" cy="5356225"/>
          </a:xfrm>
        </p:spPr>
        <p:txBody>
          <a:bodyPr/>
          <a:lstStyle/>
          <a:p>
            <a:r>
              <a:rPr lang="en-US" sz="2800"/>
              <a:t>Bovine pancreatic typsin inhibitor (BPTI) has three disulfide bonds.</a:t>
            </a:r>
          </a:p>
          <a:p>
            <a:r>
              <a:rPr lang="en-US" sz="2800"/>
              <a:t>BPTI inhibits trypsin by inserting Lys-15 into the specificity pocket of the enzyme.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r>
              <a:rPr lang="en-US"/>
              <a:t>Stability of the Folded State</a:t>
            </a:r>
            <a:br>
              <a:rPr lang="en-US"/>
            </a:br>
            <a:endParaRPr lang="en-US"/>
          </a:p>
        </p:txBody>
      </p:sp>
      <p:sp>
        <p:nvSpPr>
          <p:cNvPr id="13315" name="Rectangle 1027"/>
          <p:cNvSpPr>
            <a:spLocks noGrp="1" noChangeArrowheads="1"/>
          </p:cNvSpPr>
          <p:nvPr>
            <p:ph type="body" idx="1"/>
          </p:nvPr>
        </p:nvSpPr>
        <p:spPr>
          <a:xfrm>
            <a:off x="457200" y="1371600"/>
            <a:ext cx="8229600" cy="4495800"/>
          </a:xfrm>
        </p:spPr>
        <p:txBody>
          <a:bodyPr/>
          <a:lstStyle/>
          <a:p>
            <a:pPr>
              <a:lnSpc>
                <a:spcPct val="90000"/>
              </a:lnSpc>
            </a:pPr>
            <a:r>
              <a:rPr lang="en-US" sz="2800"/>
              <a:t>Measuring protein stability is measuring the energy difference between the U (unfolded) and F (folded) states.</a:t>
            </a:r>
          </a:p>
          <a:p>
            <a:pPr>
              <a:lnSpc>
                <a:spcPct val="90000"/>
              </a:lnSpc>
            </a:pPr>
            <a:r>
              <a:rPr lang="en-US" sz="2800"/>
              <a:t>The average stability of a monomeric small protein is about 5 - 10 kcal/mol, which is very small!</a:t>
            </a:r>
          </a:p>
          <a:p>
            <a:pPr>
              <a:lnSpc>
                <a:spcPct val="90000"/>
              </a:lnSpc>
              <a:buFontTx/>
              <a:buNone/>
            </a:pPr>
            <a:r>
              <a:rPr lang="en-US" sz="2800">
                <a:latin typeface="Symbol" pitchFamily="18" charset="2"/>
              </a:rPr>
              <a:t>			D</a:t>
            </a:r>
            <a:r>
              <a:rPr lang="en-US" sz="2800"/>
              <a:t>G = G</a:t>
            </a:r>
            <a:r>
              <a:rPr lang="en-US" sz="2800" baseline="-25000"/>
              <a:t>N</a:t>
            </a:r>
            <a:r>
              <a:rPr lang="en-US" sz="2800"/>
              <a:t> - G</a:t>
            </a:r>
            <a:r>
              <a:rPr lang="en-US" sz="2800" baseline="-25000"/>
              <a:t>U</a:t>
            </a:r>
            <a:r>
              <a:rPr lang="en-US" sz="2800"/>
              <a:t> = -RTlnK</a:t>
            </a:r>
          </a:p>
          <a:p>
            <a:pPr>
              <a:lnSpc>
                <a:spcPct val="90000"/>
              </a:lnSpc>
              <a:buFontTx/>
              <a:buNone/>
            </a:pPr>
            <a:r>
              <a:rPr lang="en-US" sz="2800"/>
              <a:t>		K=e</a:t>
            </a:r>
            <a:r>
              <a:rPr lang="en-US" sz="2800" baseline="30000"/>
              <a:t>-</a:t>
            </a:r>
            <a:r>
              <a:rPr lang="en-US" sz="2800" baseline="30000">
                <a:latin typeface="Symbol" pitchFamily="18" charset="2"/>
              </a:rPr>
              <a:t>D</a:t>
            </a:r>
            <a:r>
              <a:rPr lang="en-US" sz="2800" baseline="30000"/>
              <a:t>G/RT </a:t>
            </a:r>
            <a:r>
              <a:rPr lang="en-US" sz="2800"/>
              <a:t>= e</a:t>
            </a:r>
            <a:r>
              <a:rPr lang="en-US" sz="2800" baseline="30000"/>
              <a:t>-10x1000/(2x298) </a:t>
            </a:r>
            <a:r>
              <a:rPr lang="en-US" sz="2800"/>
              <a:t>=2x 10</a:t>
            </a:r>
            <a:r>
              <a:rPr lang="en-US" sz="2800" baseline="30000"/>
              <a:t> 7</a:t>
            </a:r>
          </a:p>
          <a:p>
            <a:pPr lvl="1">
              <a:lnSpc>
                <a:spcPct val="90000"/>
              </a:lnSpc>
            </a:pPr>
            <a:r>
              <a:rPr lang="en-US" sz="2400"/>
              <a:t>i.e. in aqueous solution, at room temperature, the ratio of folded : unfolded protein is 2x 10</a:t>
            </a:r>
            <a:r>
              <a:rPr lang="en-US" sz="2400" baseline="30000"/>
              <a:t> 7</a:t>
            </a:r>
            <a:r>
              <a:rPr lang="en-US" sz="2400"/>
              <a:t> : 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38188" y="26988"/>
            <a:ext cx="7772400" cy="798512"/>
          </a:xfrm>
        </p:spPr>
        <p:txBody>
          <a:bodyPr/>
          <a:lstStyle/>
          <a:p>
            <a:r>
              <a:rPr lang="en-US"/>
              <a:t>Folding of BPTI</a:t>
            </a:r>
          </a:p>
        </p:txBody>
      </p:sp>
      <p:sp>
        <p:nvSpPr>
          <p:cNvPr id="64515" name="Rectangle 3"/>
          <p:cNvSpPr>
            <a:spLocks noGrp="1" noChangeArrowheads="1"/>
          </p:cNvSpPr>
          <p:nvPr>
            <p:ph type="body" idx="1"/>
          </p:nvPr>
        </p:nvSpPr>
        <p:spPr>
          <a:xfrm>
            <a:off x="0" y="4953000"/>
            <a:ext cx="9144000" cy="1905000"/>
          </a:xfrm>
        </p:spPr>
        <p:txBody>
          <a:bodyPr/>
          <a:lstStyle/>
          <a:p>
            <a:pPr>
              <a:lnSpc>
                <a:spcPct val="90000"/>
              </a:lnSpc>
            </a:pPr>
            <a:r>
              <a:rPr lang="en-US" sz="2400"/>
              <a:t>Disulfide bond formation was quenched at the indicated times by addition of an acid.  The identities of the HPLC peaks were determined after free sulfhydryls were reacted with iodoacetate to prevent rearrangements.</a:t>
            </a:r>
          </a:p>
          <a:p>
            <a:pPr>
              <a:lnSpc>
                <a:spcPct val="90000"/>
              </a:lnSpc>
            </a:pPr>
            <a:r>
              <a:rPr lang="en-US" sz="2400"/>
              <a:t>Only native disulfide bonds are present in the major peaks.</a:t>
            </a:r>
            <a:r>
              <a:rPr lang="en-US" sz="2800"/>
              <a:t> </a:t>
            </a:r>
          </a:p>
        </p:txBody>
      </p:sp>
      <p:pic>
        <p:nvPicPr>
          <p:cNvPr id="64516" name="Picture 4" descr="F16-19"/>
          <p:cNvPicPr>
            <a:picLocks noChangeAspect="1" noChangeArrowheads="1"/>
          </p:cNvPicPr>
          <p:nvPr/>
        </p:nvPicPr>
        <p:blipFill>
          <a:blip r:embed="rId2" cstate="print"/>
          <a:srcRect/>
          <a:stretch>
            <a:fillRect/>
          </a:stretch>
        </p:blipFill>
        <p:spPr bwMode="auto">
          <a:xfrm>
            <a:off x="668338" y="754063"/>
            <a:ext cx="7772400" cy="42799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0"/>
            <a:ext cx="7772400" cy="1143000"/>
          </a:xfrm>
        </p:spPr>
        <p:txBody>
          <a:bodyPr/>
          <a:lstStyle/>
          <a:p>
            <a:r>
              <a:rPr lang="en-US"/>
              <a:t>Folding of BPTI</a:t>
            </a:r>
          </a:p>
        </p:txBody>
      </p:sp>
      <p:sp>
        <p:nvSpPr>
          <p:cNvPr id="65539" name="Rectangle 3"/>
          <p:cNvSpPr>
            <a:spLocks noGrp="1" noChangeArrowheads="1"/>
          </p:cNvSpPr>
          <p:nvPr>
            <p:ph type="body" idx="1"/>
          </p:nvPr>
        </p:nvSpPr>
        <p:spPr>
          <a:xfrm>
            <a:off x="685800" y="5029200"/>
            <a:ext cx="7772400" cy="1828800"/>
          </a:xfrm>
        </p:spPr>
        <p:txBody>
          <a:bodyPr/>
          <a:lstStyle/>
          <a:p>
            <a:pPr>
              <a:lnSpc>
                <a:spcPct val="90000"/>
              </a:lnSpc>
            </a:pPr>
            <a:r>
              <a:rPr lang="en-US" sz="2800"/>
              <a:t>The very fast reactions occur in milliseconds, whereas the very slow ones occur in months.  The species contain 5 - 55, 14 - 38 disulfide bonds  are kinetically trapped in the absence of enzymes. </a:t>
            </a:r>
          </a:p>
        </p:txBody>
      </p:sp>
      <p:pic>
        <p:nvPicPr>
          <p:cNvPr id="65540" name="Picture 4" descr="F16-20"/>
          <p:cNvPicPr>
            <a:picLocks noChangeAspect="1" noChangeArrowheads="1"/>
          </p:cNvPicPr>
          <p:nvPr/>
        </p:nvPicPr>
        <p:blipFill>
          <a:blip r:embed="rId2" cstate="print"/>
          <a:srcRect/>
          <a:stretch>
            <a:fillRect/>
          </a:stretch>
        </p:blipFill>
        <p:spPr bwMode="auto">
          <a:xfrm>
            <a:off x="0" y="1066800"/>
            <a:ext cx="9144000" cy="376237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0"/>
            <a:ext cx="7772400" cy="1143000"/>
          </a:xfrm>
        </p:spPr>
        <p:txBody>
          <a:bodyPr/>
          <a:lstStyle/>
          <a:p>
            <a:r>
              <a:rPr lang="en-US"/>
              <a:t>Pulsed-labeled NMR</a:t>
            </a:r>
          </a:p>
        </p:txBody>
      </p:sp>
      <p:sp>
        <p:nvSpPr>
          <p:cNvPr id="60419" name="Rectangle 3"/>
          <p:cNvSpPr>
            <a:spLocks noGrp="1" noChangeArrowheads="1"/>
          </p:cNvSpPr>
          <p:nvPr>
            <p:ph type="body" idx="1"/>
          </p:nvPr>
        </p:nvSpPr>
        <p:spPr>
          <a:xfrm>
            <a:off x="0" y="4800600"/>
            <a:ext cx="9144000" cy="2057400"/>
          </a:xfrm>
        </p:spPr>
        <p:txBody>
          <a:bodyPr/>
          <a:lstStyle/>
          <a:p>
            <a:pPr>
              <a:lnSpc>
                <a:spcPct val="85000"/>
              </a:lnSpc>
              <a:spcBef>
                <a:spcPct val="5000"/>
              </a:spcBef>
            </a:pPr>
            <a:r>
              <a:rPr lang="en-US" sz="2400"/>
              <a:t>A protein is unfolded in a D</a:t>
            </a:r>
            <a:r>
              <a:rPr lang="en-US" sz="2400" baseline="-25000"/>
              <a:t>2</a:t>
            </a:r>
            <a:r>
              <a:rPr lang="en-US" sz="2400"/>
              <a:t>O-denaturant solution to change amide NH groups to ND groups.  Refolding is then initiated by diluting the sample in D</a:t>
            </a:r>
            <a:r>
              <a:rPr lang="en-US" sz="2400" baseline="-25000"/>
              <a:t>2</a:t>
            </a:r>
            <a:r>
              <a:rPr lang="en-US" sz="2400"/>
              <a:t>O to lower the concentration of denaturant.  Then diluted into H</a:t>
            </a:r>
            <a:r>
              <a:rPr lang="en-US" sz="2400" baseline="-25000"/>
              <a:t>2</a:t>
            </a:r>
            <a:r>
              <a:rPr lang="en-US" sz="2400"/>
              <a:t>O at pH 9.0 for 10 ms and then pH 4.0.  The formation of secondary and tertiary structures protects the ND group from exchange to NH.  NMR is used to detect the exchanged NH groups.</a:t>
            </a:r>
          </a:p>
        </p:txBody>
      </p:sp>
      <p:pic>
        <p:nvPicPr>
          <p:cNvPr id="60420" name="Picture 4" descr="F16-15"/>
          <p:cNvPicPr>
            <a:picLocks noChangeAspect="1" noChangeArrowheads="1"/>
          </p:cNvPicPr>
          <p:nvPr/>
        </p:nvPicPr>
        <p:blipFill>
          <a:blip r:embed="rId2" cstate="print"/>
          <a:srcRect/>
          <a:stretch>
            <a:fillRect/>
          </a:stretch>
        </p:blipFill>
        <p:spPr bwMode="auto">
          <a:xfrm>
            <a:off x="0" y="1447800"/>
            <a:ext cx="9118600" cy="2886075"/>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Folding of Barnase</a:t>
            </a:r>
          </a:p>
        </p:txBody>
      </p:sp>
      <p:sp>
        <p:nvSpPr>
          <p:cNvPr id="70659" name="Rectangle 3"/>
          <p:cNvSpPr>
            <a:spLocks noGrp="1" noChangeArrowheads="1"/>
          </p:cNvSpPr>
          <p:nvPr>
            <p:ph type="body" idx="1"/>
          </p:nvPr>
        </p:nvSpPr>
        <p:spPr>
          <a:xfrm>
            <a:off x="685800" y="5257800"/>
            <a:ext cx="7772400" cy="1143000"/>
          </a:xfrm>
        </p:spPr>
        <p:txBody>
          <a:bodyPr/>
          <a:lstStyle/>
          <a:p>
            <a:r>
              <a:rPr lang="en-US"/>
              <a:t>Barnase folds through a major pathway</a:t>
            </a:r>
          </a:p>
        </p:txBody>
      </p:sp>
      <p:pic>
        <p:nvPicPr>
          <p:cNvPr id="70660" name="Picture 4" descr="FIG6_4"/>
          <p:cNvPicPr>
            <a:picLocks noChangeAspect="1" noChangeArrowheads="1"/>
          </p:cNvPicPr>
          <p:nvPr/>
        </p:nvPicPr>
        <p:blipFill>
          <a:blip r:embed="rId2" cstate="print"/>
          <a:srcRect r="7214" b="9529"/>
          <a:stretch>
            <a:fillRect/>
          </a:stretch>
        </p:blipFill>
        <p:spPr bwMode="auto">
          <a:xfrm>
            <a:off x="131763" y="1930400"/>
            <a:ext cx="4467225" cy="3001963"/>
          </a:xfrm>
          <a:prstGeom prst="rect">
            <a:avLst/>
          </a:prstGeom>
          <a:noFill/>
        </p:spPr>
      </p:pic>
      <p:pic>
        <p:nvPicPr>
          <p:cNvPr id="70661" name="Picture 5" descr="FIG6_5"/>
          <p:cNvPicPr>
            <a:picLocks noChangeAspect="1" noChangeArrowheads="1"/>
          </p:cNvPicPr>
          <p:nvPr/>
        </p:nvPicPr>
        <p:blipFill>
          <a:blip r:embed="rId3" cstate="print"/>
          <a:srcRect r="50000"/>
          <a:stretch>
            <a:fillRect/>
          </a:stretch>
        </p:blipFill>
        <p:spPr bwMode="auto">
          <a:xfrm>
            <a:off x="4767263" y="1773238"/>
            <a:ext cx="4221162" cy="3421062"/>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0"/>
            <a:ext cx="7772400" cy="685800"/>
          </a:xfrm>
        </p:spPr>
        <p:txBody>
          <a:bodyPr/>
          <a:lstStyle/>
          <a:p>
            <a:r>
              <a:rPr lang="en-US"/>
              <a:t>Folding of Lysozyme</a:t>
            </a:r>
          </a:p>
        </p:txBody>
      </p:sp>
      <p:sp>
        <p:nvSpPr>
          <p:cNvPr id="61443" name="Rectangle 3"/>
          <p:cNvSpPr>
            <a:spLocks noGrp="1" noChangeArrowheads="1"/>
          </p:cNvSpPr>
          <p:nvPr>
            <p:ph type="body" idx="1"/>
          </p:nvPr>
        </p:nvSpPr>
        <p:spPr>
          <a:xfrm>
            <a:off x="0" y="5238750"/>
            <a:ext cx="9131300" cy="1619250"/>
          </a:xfrm>
        </p:spPr>
        <p:txBody>
          <a:bodyPr/>
          <a:lstStyle/>
          <a:p>
            <a:r>
              <a:rPr lang="en-US" sz="2400"/>
              <a:t>In the refolding of lysozyme, the helix  domain is formed before the </a:t>
            </a:r>
            <a:r>
              <a:rPr lang="en-US" sz="2400">
                <a:latin typeface="Symbol" pitchFamily="18" charset="2"/>
              </a:rPr>
              <a:t>b</a:t>
            </a:r>
            <a:r>
              <a:rPr lang="en-US" sz="2400"/>
              <a:t>-sheet.</a:t>
            </a:r>
          </a:p>
          <a:p>
            <a:r>
              <a:rPr lang="en-US" sz="2400"/>
              <a:t>Proton exchangeability was measured at different times after the initiation of folding.  </a:t>
            </a:r>
          </a:p>
        </p:txBody>
      </p:sp>
      <p:pic>
        <p:nvPicPr>
          <p:cNvPr id="61444" name="Picture 4" descr="F16-16"/>
          <p:cNvPicPr>
            <a:picLocks noChangeAspect="1" noChangeArrowheads="1"/>
          </p:cNvPicPr>
          <p:nvPr/>
        </p:nvPicPr>
        <p:blipFill>
          <a:blip r:embed="rId2" cstate="print"/>
          <a:srcRect l="4829" t="2661" r="4387" b="2661"/>
          <a:stretch>
            <a:fillRect/>
          </a:stretch>
        </p:blipFill>
        <p:spPr bwMode="auto">
          <a:xfrm>
            <a:off x="1668463" y="695325"/>
            <a:ext cx="5713412" cy="4633913"/>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58813" y="92075"/>
            <a:ext cx="7772400" cy="1143000"/>
          </a:xfrm>
        </p:spPr>
        <p:txBody>
          <a:bodyPr/>
          <a:lstStyle/>
          <a:p>
            <a:r>
              <a:rPr lang="en-US"/>
              <a:t>Folding of Lysozyme</a:t>
            </a:r>
          </a:p>
        </p:txBody>
      </p:sp>
      <p:sp>
        <p:nvSpPr>
          <p:cNvPr id="62467" name="Rectangle 3"/>
          <p:cNvSpPr>
            <a:spLocks noGrp="1" noChangeArrowheads="1"/>
          </p:cNvSpPr>
          <p:nvPr>
            <p:ph type="body" idx="1"/>
          </p:nvPr>
        </p:nvSpPr>
        <p:spPr>
          <a:xfrm>
            <a:off x="685800" y="4953000"/>
            <a:ext cx="7772400" cy="1143000"/>
          </a:xfrm>
        </p:spPr>
        <p:txBody>
          <a:bodyPr/>
          <a:lstStyle/>
          <a:p>
            <a:r>
              <a:rPr lang="en-US"/>
              <a:t>The alpha helix domain is folded faster than the beta domain.</a:t>
            </a:r>
          </a:p>
        </p:txBody>
      </p:sp>
      <p:pic>
        <p:nvPicPr>
          <p:cNvPr id="62468" name="Picture 4" descr="F16-17"/>
          <p:cNvPicPr>
            <a:picLocks noChangeAspect="1" noChangeArrowheads="1"/>
          </p:cNvPicPr>
          <p:nvPr/>
        </p:nvPicPr>
        <p:blipFill>
          <a:blip r:embed="rId2" cstate="print"/>
          <a:srcRect/>
          <a:stretch>
            <a:fillRect/>
          </a:stretch>
        </p:blipFill>
        <p:spPr bwMode="auto">
          <a:xfrm>
            <a:off x="141288" y="1116013"/>
            <a:ext cx="8894762" cy="3659187"/>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Parallel Pathways for the Folding of Lysozyme</a:t>
            </a:r>
          </a:p>
        </p:txBody>
      </p:sp>
      <p:pic>
        <p:nvPicPr>
          <p:cNvPr id="71684" name="Picture 4" descr="FIG6_5"/>
          <p:cNvPicPr>
            <a:picLocks noChangeAspect="1" noChangeArrowheads="1"/>
          </p:cNvPicPr>
          <p:nvPr/>
        </p:nvPicPr>
        <p:blipFill>
          <a:blip r:embed="rId2" cstate="print"/>
          <a:srcRect l="57242" b="13191"/>
          <a:stretch>
            <a:fillRect/>
          </a:stretch>
        </p:blipFill>
        <p:spPr bwMode="auto">
          <a:xfrm>
            <a:off x="5132388" y="2230438"/>
            <a:ext cx="4024312" cy="3309937"/>
          </a:xfrm>
          <a:prstGeom prst="rect">
            <a:avLst/>
          </a:prstGeom>
          <a:noFill/>
        </p:spPr>
      </p:pic>
      <p:pic>
        <p:nvPicPr>
          <p:cNvPr id="71685" name="Picture 5" descr="FIG6_6"/>
          <p:cNvPicPr>
            <a:picLocks noChangeAspect="1" noChangeArrowheads="1"/>
          </p:cNvPicPr>
          <p:nvPr/>
        </p:nvPicPr>
        <p:blipFill>
          <a:blip r:embed="rId3" cstate="print"/>
          <a:srcRect/>
          <a:stretch>
            <a:fillRect/>
          </a:stretch>
        </p:blipFill>
        <p:spPr bwMode="auto">
          <a:xfrm>
            <a:off x="85725" y="2078038"/>
            <a:ext cx="5141913" cy="342265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53975"/>
            <a:ext cx="9144000" cy="1143000"/>
          </a:xfrm>
        </p:spPr>
        <p:txBody>
          <a:bodyPr/>
          <a:lstStyle/>
          <a:p>
            <a:r>
              <a:rPr lang="en-US"/>
              <a:t>Protein Disulfide Isomerase (PDI)</a:t>
            </a:r>
          </a:p>
        </p:txBody>
      </p:sp>
      <p:sp>
        <p:nvSpPr>
          <p:cNvPr id="66563" name="Rectangle 3"/>
          <p:cNvSpPr>
            <a:spLocks noGrp="1" noChangeArrowheads="1"/>
          </p:cNvSpPr>
          <p:nvPr>
            <p:ph type="body" idx="1"/>
          </p:nvPr>
        </p:nvSpPr>
        <p:spPr>
          <a:xfrm>
            <a:off x="373063" y="1233488"/>
            <a:ext cx="4318000" cy="5319712"/>
          </a:xfrm>
        </p:spPr>
        <p:txBody>
          <a:bodyPr/>
          <a:lstStyle/>
          <a:p>
            <a:pPr>
              <a:lnSpc>
                <a:spcPct val="90000"/>
              </a:lnSpc>
            </a:pPr>
            <a:r>
              <a:rPr lang="en-US" sz="2400"/>
              <a:t>The formation of correct disulfide pairings in nascent proteins is catalyzed by PDI.</a:t>
            </a:r>
          </a:p>
          <a:p>
            <a:pPr>
              <a:lnSpc>
                <a:spcPct val="90000"/>
              </a:lnSpc>
            </a:pPr>
            <a:r>
              <a:rPr lang="en-US" sz="2400"/>
              <a:t>PDI preferentially binds with peptides that containing Cys residues.  It has a broad substrate specificity for the folding of diverse disulfide-containing proteins</a:t>
            </a:r>
          </a:p>
          <a:p>
            <a:pPr>
              <a:lnSpc>
                <a:spcPct val="90000"/>
              </a:lnSpc>
            </a:pPr>
            <a:r>
              <a:rPr lang="en-US" sz="2400"/>
              <a:t>By shuffling disulfide bonds, PDI enables proteins to quickly find the thermodynamically most stable pairing those that are accessible. </a:t>
            </a:r>
          </a:p>
        </p:txBody>
      </p:sp>
      <p:pic>
        <p:nvPicPr>
          <p:cNvPr id="66564" name="Picture 4" descr="FIG6_8"/>
          <p:cNvPicPr>
            <a:picLocks noChangeAspect="1" noChangeArrowheads="1"/>
          </p:cNvPicPr>
          <p:nvPr/>
        </p:nvPicPr>
        <p:blipFill>
          <a:blip r:embed="rId2" cstate="print"/>
          <a:srcRect b="9677"/>
          <a:stretch>
            <a:fillRect/>
          </a:stretch>
        </p:blipFill>
        <p:spPr bwMode="auto">
          <a:xfrm>
            <a:off x="4856163" y="977900"/>
            <a:ext cx="3875087" cy="5726113"/>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04775" y="425450"/>
            <a:ext cx="7081838" cy="1143000"/>
          </a:xfrm>
        </p:spPr>
        <p:txBody>
          <a:bodyPr/>
          <a:lstStyle/>
          <a:p>
            <a:r>
              <a:rPr lang="en-US"/>
              <a:t>Protein Disulfide Isomerase</a:t>
            </a:r>
          </a:p>
        </p:txBody>
      </p:sp>
      <p:sp>
        <p:nvSpPr>
          <p:cNvPr id="67587" name="Rectangle 3"/>
          <p:cNvSpPr>
            <a:spLocks noGrp="1" noChangeArrowheads="1"/>
          </p:cNvSpPr>
          <p:nvPr>
            <p:ph type="body" idx="1"/>
          </p:nvPr>
        </p:nvSpPr>
        <p:spPr>
          <a:xfrm>
            <a:off x="685800" y="1981200"/>
            <a:ext cx="5105400" cy="4114800"/>
          </a:xfrm>
        </p:spPr>
        <p:txBody>
          <a:bodyPr/>
          <a:lstStyle/>
          <a:p>
            <a:r>
              <a:rPr lang="en-US" sz="2400"/>
              <a:t>PDI contains two Cys-Gly-His-Cys sequences.  The thiols of these Cys are highly active because of their lower pKa (7.3) than most thiols in proteins (8.5), and are very active at physiological pH.</a:t>
            </a:r>
          </a:p>
          <a:p>
            <a:r>
              <a:rPr lang="en-US" sz="2400"/>
              <a:t>PDI is especially important in accelerating disulfide inter-change in kinetically trapped folding intermediate.</a:t>
            </a:r>
          </a:p>
        </p:txBody>
      </p:sp>
      <p:pic>
        <p:nvPicPr>
          <p:cNvPr id="67588" name="Picture 4" descr="F16-22S"/>
          <p:cNvPicPr>
            <a:picLocks noChangeAspect="1" noChangeArrowheads="1"/>
          </p:cNvPicPr>
          <p:nvPr/>
        </p:nvPicPr>
        <p:blipFill>
          <a:blip r:embed="rId2" cstate="print"/>
          <a:srcRect/>
          <a:stretch>
            <a:fillRect/>
          </a:stretch>
        </p:blipFill>
        <p:spPr bwMode="auto">
          <a:xfrm>
            <a:off x="7161213" y="134938"/>
            <a:ext cx="1557337" cy="6538912"/>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0"/>
            <a:ext cx="7772400" cy="1143000"/>
          </a:xfrm>
        </p:spPr>
        <p:txBody>
          <a:bodyPr/>
          <a:lstStyle/>
          <a:p>
            <a:r>
              <a:rPr lang="en-US"/>
              <a:t>Peptidyl Prolyl Isomerase (PPI)</a:t>
            </a:r>
          </a:p>
        </p:txBody>
      </p:sp>
      <p:sp>
        <p:nvSpPr>
          <p:cNvPr id="68611" name="Rectangle 3"/>
          <p:cNvSpPr>
            <a:spLocks noGrp="1" noChangeArrowheads="1"/>
          </p:cNvSpPr>
          <p:nvPr>
            <p:ph type="body" idx="1"/>
          </p:nvPr>
        </p:nvSpPr>
        <p:spPr>
          <a:xfrm>
            <a:off x="228600" y="990600"/>
            <a:ext cx="4343400" cy="5715000"/>
          </a:xfrm>
        </p:spPr>
        <p:txBody>
          <a:bodyPr/>
          <a:lstStyle/>
          <a:p>
            <a:pPr>
              <a:lnSpc>
                <a:spcPct val="90000"/>
              </a:lnSpc>
            </a:pPr>
            <a:r>
              <a:rPr lang="en-US" sz="2800"/>
              <a:t>Peptide bonds in  proteins are nearly always in the trans configuration, but X-pro peptide bonds are 6% cis.</a:t>
            </a:r>
          </a:p>
          <a:p>
            <a:pPr>
              <a:lnSpc>
                <a:spcPct val="90000"/>
              </a:lnSpc>
            </a:pPr>
            <a:r>
              <a:rPr lang="en-US" sz="2800"/>
              <a:t>Prolyl isomerization is the rate-limiting in the folding of many proteins in vitro.</a:t>
            </a:r>
          </a:p>
          <a:p>
            <a:pPr>
              <a:lnSpc>
                <a:spcPct val="90000"/>
              </a:lnSpc>
            </a:pPr>
            <a:r>
              <a:rPr lang="en-US" sz="2800"/>
              <a:t>PPI accelerates cis-trans isomerization more than 300 fold by twisting the peptide bond so that the C,O, and N atoms are no longer planar.</a:t>
            </a:r>
          </a:p>
        </p:txBody>
      </p:sp>
      <p:pic>
        <p:nvPicPr>
          <p:cNvPr id="68612" name="Picture 4" descr="F16-23"/>
          <p:cNvPicPr>
            <a:picLocks noChangeAspect="1" noChangeArrowheads="1"/>
          </p:cNvPicPr>
          <p:nvPr/>
        </p:nvPicPr>
        <p:blipFill>
          <a:blip r:embed="rId2" cstate="print"/>
          <a:srcRect l="22937" t="5009" r="20625" b="2287"/>
          <a:stretch>
            <a:fillRect/>
          </a:stretch>
        </p:blipFill>
        <p:spPr bwMode="auto">
          <a:xfrm>
            <a:off x="5143500" y="909638"/>
            <a:ext cx="3216275" cy="58388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r>
              <a:rPr lang="en-US"/>
              <a:t>Stability of the Folded State</a:t>
            </a:r>
          </a:p>
        </p:txBody>
      </p:sp>
      <p:sp>
        <p:nvSpPr>
          <p:cNvPr id="14339" name="Rectangle 1027"/>
          <p:cNvSpPr>
            <a:spLocks noGrp="1" noChangeArrowheads="1"/>
          </p:cNvSpPr>
          <p:nvPr>
            <p:ph type="body" idx="1"/>
          </p:nvPr>
        </p:nvSpPr>
        <p:spPr>
          <a:xfrm>
            <a:off x="533400" y="1676400"/>
            <a:ext cx="8077200" cy="4343400"/>
          </a:xfrm>
        </p:spPr>
        <p:txBody>
          <a:bodyPr/>
          <a:lstStyle/>
          <a:p>
            <a:pPr>
              <a:lnSpc>
                <a:spcPct val="90000"/>
              </a:lnSpc>
            </a:pPr>
            <a:r>
              <a:rPr lang="en-US" sz="2800"/>
              <a:t>K as the equilibrium constant, is the ratio of the forward (f) and the reverse (u) rate constant. K=k</a:t>
            </a:r>
            <a:r>
              <a:rPr lang="en-US" sz="2800" baseline="-25000"/>
              <a:t>f</a:t>
            </a:r>
            <a:r>
              <a:rPr lang="en-US" sz="2800"/>
              <a:t>/k</a:t>
            </a:r>
            <a:r>
              <a:rPr lang="en-US" sz="2800" baseline="-25000"/>
              <a:t>u</a:t>
            </a:r>
          </a:p>
          <a:p>
            <a:pPr>
              <a:lnSpc>
                <a:spcPct val="90000"/>
              </a:lnSpc>
            </a:pPr>
            <a:r>
              <a:rPr lang="en-US" sz="2800"/>
              <a:t>If a typical protein refolds spontaneously with a rate constant of k</a:t>
            </a:r>
            <a:r>
              <a:rPr lang="en-US" sz="2800" baseline="-25000"/>
              <a:t>f </a:t>
            </a:r>
            <a:r>
              <a:rPr lang="en-US" sz="2800"/>
              <a:t>= 1 s</a:t>
            </a:r>
            <a:r>
              <a:rPr lang="en-US" sz="2800" baseline="30000"/>
              <a:t>-1</a:t>
            </a:r>
            <a:r>
              <a:rPr lang="en-US" sz="2800"/>
              <a:t>, its rate of spontaneously unfolding under the same condition will be 10</a:t>
            </a:r>
            <a:r>
              <a:rPr lang="en-US" sz="2800" baseline="30000"/>
              <a:t>-7 </a:t>
            </a:r>
            <a:r>
              <a:rPr lang="en-US" sz="2800"/>
              <a:t>s</a:t>
            </a:r>
            <a:r>
              <a:rPr lang="en-US" sz="2800" baseline="30000"/>
              <a:t>-1</a:t>
            </a:r>
            <a:r>
              <a:rPr lang="en-US" sz="2800"/>
              <a:t>.</a:t>
            </a:r>
            <a:r>
              <a:rPr lang="en-US" sz="2800" baseline="30000"/>
              <a:t> </a:t>
            </a:r>
            <a:r>
              <a:rPr lang="en-US" sz="2800"/>
              <a:t>The half life is 0.693/10</a:t>
            </a:r>
            <a:r>
              <a:rPr lang="en-US" sz="2800" baseline="30000"/>
              <a:t>-7</a:t>
            </a:r>
            <a:r>
              <a:rPr lang="en-US" sz="2800"/>
              <a:t> s = 80 days.</a:t>
            </a:r>
          </a:p>
          <a:p>
            <a:pPr lvl="1">
              <a:lnSpc>
                <a:spcPct val="90000"/>
              </a:lnSpc>
            </a:pPr>
            <a:r>
              <a:rPr lang="en-US" sz="2400"/>
              <a:t>This suggests that the unfolding of proteins will only be transient.</a:t>
            </a:r>
          </a:p>
          <a:p>
            <a:pPr lvl="1">
              <a:lnSpc>
                <a:spcPct val="90000"/>
              </a:lnSpc>
            </a:pPr>
            <a:r>
              <a:rPr lang="en-US" sz="2400"/>
              <a:t>We have to perturb the equilibrium to enable us to measure the unfolding of proteins using urea, pH, etc.</a:t>
            </a:r>
          </a:p>
          <a:p>
            <a:pPr>
              <a:lnSpc>
                <a:spcPct val="90000"/>
              </a:lnSpc>
            </a:pPr>
            <a:endParaRPr lang="en-US" sz="28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Peptidyl Prolyl Isomerase (PPI)</a:t>
            </a:r>
          </a:p>
        </p:txBody>
      </p:sp>
      <p:pic>
        <p:nvPicPr>
          <p:cNvPr id="69636" name="Picture 4" descr="F16-24"/>
          <p:cNvPicPr>
            <a:picLocks noChangeAspect="1" noChangeArrowheads="1"/>
          </p:cNvPicPr>
          <p:nvPr/>
        </p:nvPicPr>
        <p:blipFill>
          <a:blip r:embed="rId2" cstate="print"/>
          <a:srcRect/>
          <a:stretch>
            <a:fillRect/>
          </a:stretch>
        </p:blipFill>
        <p:spPr bwMode="auto">
          <a:xfrm>
            <a:off x="3835400" y="1676400"/>
            <a:ext cx="5308600" cy="4459288"/>
          </a:xfrm>
          <a:prstGeom prst="rect">
            <a:avLst/>
          </a:prstGeom>
          <a:noFill/>
        </p:spPr>
      </p:pic>
      <p:pic>
        <p:nvPicPr>
          <p:cNvPr id="69637" name="Picture 5" descr="FIG6_10"/>
          <p:cNvPicPr>
            <a:picLocks noChangeAspect="1" noChangeArrowheads="1"/>
          </p:cNvPicPr>
          <p:nvPr/>
        </p:nvPicPr>
        <p:blipFill>
          <a:blip r:embed="rId3" cstate="print"/>
          <a:srcRect b="7463"/>
          <a:stretch>
            <a:fillRect/>
          </a:stretch>
        </p:blipFill>
        <p:spPr bwMode="auto">
          <a:xfrm>
            <a:off x="0" y="1905000"/>
            <a:ext cx="4254500" cy="3724275"/>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Molecular Chaperones</a:t>
            </a:r>
          </a:p>
        </p:txBody>
      </p:sp>
      <p:sp>
        <p:nvSpPr>
          <p:cNvPr id="76803" name="Rectangle 3"/>
          <p:cNvSpPr>
            <a:spLocks noGrp="1" noChangeArrowheads="1"/>
          </p:cNvSpPr>
          <p:nvPr>
            <p:ph type="body" idx="1"/>
          </p:nvPr>
        </p:nvSpPr>
        <p:spPr>
          <a:xfrm>
            <a:off x="685800" y="1676400"/>
            <a:ext cx="7772400" cy="5029200"/>
          </a:xfrm>
        </p:spPr>
        <p:txBody>
          <a:bodyPr/>
          <a:lstStyle/>
          <a:p>
            <a:pPr>
              <a:lnSpc>
                <a:spcPct val="90000"/>
              </a:lnSpc>
            </a:pPr>
            <a:r>
              <a:rPr lang="en-US" sz="2800"/>
              <a:t>Nascent polypeptides come off the ribosome and fold spontaneously, molecular chaperones are involved in their folding in vivo, and are related to heat shock proteins (hsp).</a:t>
            </a:r>
          </a:p>
          <a:p>
            <a:pPr>
              <a:lnSpc>
                <a:spcPct val="90000"/>
              </a:lnSpc>
            </a:pPr>
            <a:r>
              <a:rPr lang="en-US" sz="2800"/>
              <a:t>The main hsp families are: </a:t>
            </a:r>
          </a:p>
          <a:p>
            <a:pPr lvl="1">
              <a:lnSpc>
                <a:spcPct val="90000"/>
              </a:lnSpc>
            </a:pPr>
            <a:r>
              <a:rPr lang="en-US" sz="2400"/>
              <a:t>"Small hsp's" - Diverse "family" 10,000 - 30,000 MW (hsp26/27 - crystallins (eye lens)) </a:t>
            </a:r>
          </a:p>
          <a:p>
            <a:pPr lvl="1">
              <a:lnSpc>
                <a:spcPct val="90000"/>
              </a:lnSpc>
            </a:pPr>
            <a:r>
              <a:rPr lang="en-US" sz="2400"/>
              <a:t>hsp40 </a:t>
            </a:r>
          </a:p>
          <a:p>
            <a:pPr lvl="1">
              <a:lnSpc>
                <a:spcPct val="90000"/>
              </a:lnSpc>
            </a:pPr>
            <a:r>
              <a:rPr lang="en-US" sz="2400"/>
              <a:t>hsp60 (e.g. GroEL in </a:t>
            </a:r>
            <a:r>
              <a:rPr lang="en-US" sz="2400" i="1"/>
              <a:t>E. coli</a:t>
            </a:r>
            <a:r>
              <a:rPr lang="en-US" sz="2400"/>
              <a:t>) </a:t>
            </a:r>
          </a:p>
          <a:p>
            <a:pPr lvl="1">
              <a:lnSpc>
                <a:spcPct val="90000"/>
              </a:lnSpc>
            </a:pPr>
            <a:r>
              <a:rPr lang="en-US" sz="2400"/>
              <a:t>hsp70 (DnaK in </a:t>
            </a:r>
            <a:r>
              <a:rPr lang="en-US" sz="2400" i="1"/>
              <a:t>E. coli</a:t>
            </a:r>
            <a:r>
              <a:rPr lang="en-US" sz="2400"/>
              <a:t>) </a:t>
            </a:r>
          </a:p>
          <a:p>
            <a:pPr lvl="1">
              <a:lnSpc>
                <a:spcPct val="90000"/>
              </a:lnSpc>
            </a:pPr>
            <a:r>
              <a:rPr lang="en-US" sz="2400"/>
              <a:t>hsp90 </a:t>
            </a:r>
          </a:p>
          <a:p>
            <a:pPr lvl="1">
              <a:lnSpc>
                <a:spcPct val="90000"/>
              </a:lnSpc>
            </a:pPr>
            <a:r>
              <a:rPr lang="en-US" sz="2400"/>
              <a:t>hsp100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Function of Heat Shock Proteins </a:t>
            </a:r>
          </a:p>
        </p:txBody>
      </p:sp>
      <p:sp>
        <p:nvSpPr>
          <p:cNvPr id="77827" name="Rectangle 3"/>
          <p:cNvSpPr>
            <a:spLocks noGrp="1" noChangeArrowheads="1"/>
          </p:cNvSpPr>
          <p:nvPr>
            <p:ph type="body" idx="1"/>
          </p:nvPr>
        </p:nvSpPr>
        <p:spPr>
          <a:xfrm>
            <a:off x="914400" y="1905000"/>
            <a:ext cx="7772400" cy="4114800"/>
          </a:xfrm>
        </p:spPr>
        <p:txBody>
          <a:bodyPr/>
          <a:lstStyle/>
          <a:p>
            <a:pPr>
              <a:lnSpc>
                <a:spcPct val="90000"/>
              </a:lnSpc>
            </a:pPr>
            <a:r>
              <a:rPr lang="en-US" sz="2800"/>
              <a:t>Minimize heat and stress damage to proteins (renaturation/degradation) </a:t>
            </a:r>
          </a:p>
          <a:p>
            <a:pPr>
              <a:lnSpc>
                <a:spcPct val="90000"/>
              </a:lnSpc>
            </a:pPr>
            <a:r>
              <a:rPr lang="en-US" sz="2800"/>
              <a:t> Facilitate correct folding of proteins by minimizing aggregation and other misfolding </a:t>
            </a:r>
          </a:p>
          <a:p>
            <a:pPr>
              <a:lnSpc>
                <a:spcPct val="90000"/>
              </a:lnSpc>
            </a:pPr>
            <a:r>
              <a:rPr lang="en-US" sz="2800"/>
              <a:t>Bind to nascent polypeptides to prevent premature folding </a:t>
            </a:r>
          </a:p>
          <a:p>
            <a:pPr>
              <a:lnSpc>
                <a:spcPct val="90000"/>
              </a:lnSpc>
            </a:pPr>
            <a:r>
              <a:rPr lang="en-US" sz="2800"/>
              <a:t>Facilitate membrane translocation/import by preventing folding prior to membrane translocation </a:t>
            </a:r>
          </a:p>
          <a:p>
            <a:pPr>
              <a:lnSpc>
                <a:spcPct val="90000"/>
              </a:lnSpc>
            </a:pPr>
            <a:r>
              <a:rPr lang="en-US" sz="2800"/>
              <a:t>Facilitate assembly/disassembly of multiprotein complexes </a:t>
            </a:r>
          </a:p>
          <a:p>
            <a:pPr>
              <a:lnSpc>
                <a:spcPct val="90000"/>
              </a:lnSpc>
            </a:pPr>
            <a:endParaRPr lang="en-US" sz="28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0"/>
            <a:ext cx="7772400" cy="762000"/>
          </a:xfrm>
        </p:spPr>
        <p:txBody>
          <a:bodyPr/>
          <a:lstStyle/>
          <a:p>
            <a:r>
              <a:rPr lang="en-US"/>
              <a:t>One Subunit of GroEL</a:t>
            </a:r>
          </a:p>
        </p:txBody>
      </p:sp>
      <p:pic>
        <p:nvPicPr>
          <p:cNvPr id="79876" name="Picture 4" descr="FIG6_12"/>
          <p:cNvPicPr>
            <a:picLocks noChangeAspect="1" noChangeArrowheads="1"/>
          </p:cNvPicPr>
          <p:nvPr/>
        </p:nvPicPr>
        <p:blipFill>
          <a:blip r:embed="rId2" cstate="print"/>
          <a:srcRect/>
          <a:stretch>
            <a:fillRect/>
          </a:stretch>
        </p:blipFill>
        <p:spPr bwMode="auto">
          <a:xfrm>
            <a:off x="47625" y="808038"/>
            <a:ext cx="8893175" cy="5938837"/>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124200" y="742950"/>
            <a:ext cx="6019800" cy="1447800"/>
          </a:xfrm>
        </p:spPr>
        <p:txBody>
          <a:bodyPr/>
          <a:lstStyle/>
          <a:p>
            <a:r>
              <a:rPr lang="en-US"/>
              <a:t>Proteins can Fold/unfold Inside Chaperonins</a:t>
            </a:r>
          </a:p>
        </p:txBody>
      </p:sp>
      <p:sp>
        <p:nvSpPr>
          <p:cNvPr id="78851" name="Rectangle 3"/>
          <p:cNvSpPr>
            <a:spLocks noGrp="1" noChangeArrowheads="1"/>
          </p:cNvSpPr>
          <p:nvPr>
            <p:ph type="body" idx="1"/>
          </p:nvPr>
        </p:nvSpPr>
        <p:spPr>
          <a:xfrm>
            <a:off x="-42863" y="5410200"/>
            <a:ext cx="9164638" cy="1441450"/>
          </a:xfrm>
        </p:spPr>
        <p:txBody>
          <a:bodyPr/>
          <a:lstStyle/>
          <a:p>
            <a:pPr>
              <a:lnSpc>
                <a:spcPct val="90000"/>
              </a:lnSpc>
            </a:pPr>
            <a:r>
              <a:rPr lang="en-US" sz="2400"/>
              <a:t>A large conformational change of GroEL occurs when GroES and ATP are bound. The GroES molecule binds to one of the GroEL rings and closes off the central cavity. The GroEL ring becomes larger and the cavity inside that part of the cylinder becomes wider.</a:t>
            </a:r>
          </a:p>
        </p:txBody>
      </p:sp>
      <p:pic>
        <p:nvPicPr>
          <p:cNvPr id="78852" name="Picture 4" descr="FIG6_11"/>
          <p:cNvPicPr>
            <a:picLocks noChangeAspect="1" noChangeArrowheads="1"/>
          </p:cNvPicPr>
          <p:nvPr/>
        </p:nvPicPr>
        <p:blipFill>
          <a:blip r:embed="rId2" cstate="print"/>
          <a:srcRect/>
          <a:stretch>
            <a:fillRect/>
          </a:stretch>
        </p:blipFill>
        <p:spPr bwMode="auto">
          <a:xfrm>
            <a:off x="0" y="0"/>
            <a:ext cx="2738438" cy="2908300"/>
          </a:xfrm>
          <a:prstGeom prst="rect">
            <a:avLst/>
          </a:prstGeom>
          <a:noFill/>
        </p:spPr>
      </p:pic>
      <p:pic>
        <p:nvPicPr>
          <p:cNvPr id="78853" name="Picture 5" descr="FIG6_13"/>
          <p:cNvPicPr>
            <a:picLocks noChangeAspect="1" noChangeArrowheads="1"/>
          </p:cNvPicPr>
          <p:nvPr/>
        </p:nvPicPr>
        <p:blipFill>
          <a:blip r:embed="rId3" cstate="print"/>
          <a:srcRect t="1689" b="29498"/>
          <a:stretch>
            <a:fillRect/>
          </a:stretch>
        </p:blipFill>
        <p:spPr bwMode="auto">
          <a:xfrm>
            <a:off x="639763" y="2909888"/>
            <a:ext cx="7907337" cy="2462212"/>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Fig"/>
          <p:cNvPicPr>
            <a:picLocks noChangeAspect="1" noChangeArrowheads="1"/>
          </p:cNvPicPr>
          <p:nvPr/>
        </p:nvPicPr>
        <p:blipFill>
          <a:blip r:embed="rId2" cstate="print"/>
          <a:srcRect l="11958" t="7593" r="13060" b="9468"/>
          <a:stretch>
            <a:fillRect/>
          </a:stretch>
        </p:blipFill>
        <p:spPr bwMode="auto">
          <a:xfrm>
            <a:off x="2146300" y="15875"/>
            <a:ext cx="4913313" cy="6816725"/>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39775" y="144463"/>
            <a:ext cx="7772400" cy="1433512"/>
          </a:xfrm>
        </p:spPr>
        <p:txBody>
          <a:bodyPr/>
          <a:lstStyle/>
          <a:p>
            <a:r>
              <a:rPr lang="en-US"/>
              <a:t>GroES Closes Off One End of the GroEL Cylinder</a:t>
            </a:r>
          </a:p>
        </p:txBody>
      </p:sp>
      <p:pic>
        <p:nvPicPr>
          <p:cNvPr id="80900" name="Picture 4" descr="FIG6_14"/>
          <p:cNvPicPr>
            <a:picLocks noChangeAspect="1" noChangeArrowheads="1"/>
          </p:cNvPicPr>
          <p:nvPr/>
        </p:nvPicPr>
        <p:blipFill>
          <a:blip r:embed="rId2" cstate="print"/>
          <a:srcRect/>
          <a:stretch>
            <a:fillRect/>
          </a:stretch>
        </p:blipFill>
        <p:spPr bwMode="auto">
          <a:xfrm>
            <a:off x="25400" y="1644650"/>
            <a:ext cx="9126538" cy="50165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58738"/>
            <a:ext cx="7772400" cy="877888"/>
          </a:xfrm>
        </p:spPr>
        <p:txBody>
          <a:bodyPr/>
          <a:lstStyle/>
          <a:p>
            <a:r>
              <a:rPr lang="en-US" sz="4000"/>
              <a:t>Functional Cycle of GroEL-GroES</a:t>
            </a:r>
          </a:p>
        </p:txBody>
      </p:sp>
      <p:sp>
        <p:nvSpPr>
          <p:cNvPr id="81923" name="Rectangle 3"/>
          <p:cNvSpPr>
            <a:spLocks noGrp="1" noChangeArrowheads="1"/>
          </p:cNvSpPr>
          <p:nvPr>
            <p:ph type="body" idx="1"/>
          </p:nvPr>
        </p:nvSpPr>
        <p:spPr>
          <a:xfrm>
            <a:off x="39688" y="681038"/>
            <a:ext cx="4741862" cy="6272212"/>
          </a:xfrm>
        </p:spPr>
        <p:txBody>
          <a:bodyPr/>
          <a:lstStyle/>
          <a:p>
            <a:pPr>
              <a:lnSpc>
                <a:spcPct val="80000"/>
              </a:lnSpc>
              <a:buFontTx/>
              <a:buNone/>
            </a:pPr>
            <a:r>
              <a:rPr lang="en-US" sz="2400"/>
              <a:t>As shown in (a), an unfolded protein </a:t>
            </a:r>
          </a:p>
          <a:p>
            <a:pPr>
              <a:lnSpc>
                <a:spcPct val="80000"/>
              </a:lnSpc>
              <a:buFontTx/>
              <a:buNone/>
            </a:pPr>
            <a:r>
              <a:rPr lang="en-US" sz="2400"/>
              <a:t>molecule (yellow) binds to one end </a:t>
            </a:r>
          </a:p>
          <a:p>
            <a:pPr>
              <a:lnSpc>
                <a:spcPct val="80000"/>
              </a:lnSpc>
              <a:buFontTx/>
              <a:buNone/>
            </a:pPr>
            <a:r>
              <a:rPr lang="en-US" sz="2400"/>
              <a:t>of the GroEL-ADP complex (red) </a:t>
            </a:r>
          </a:p>
          <a:p>
            <a:pPr>
              <a:lnSpc>
                <a:spcPct val="80000"/>
              </a:lnSpc>
              <a:buFontTx/>
              <a:buNone/>
            </a:pPr>
            <a:r>
              <a:rPr lang="en-US" sz="2400"/>
              <a:t>with bound GroES (green) at the </a:t>
            </a:r>
          </a:p>
          <a:p>
            <a:pPr>
              <a:lnSpc>
                <a:spcPct val="80000"/>
              </a:lnSpc>
              <a:buFontTx/>
              <a:buNone/>
            </a:pPr>
            <a:r>
              <a:rPr lang="en-US" sz="2400"/>
              <a:t>other end. In (b) and (c), GroES is </a:t>
            </a:r>
          </a:p>
          <a:p>
            <a:pPr>
              <a:lnSpc>
                <a:spcPct val="80000"/>
              </a:lnSpc>
              <a:buFontTx/>
              <a:buNone/>
            </a:pPr>
            <a:r>
              <a:rPr lang="en-US" sz="2400"/>
              <a:t>released from the trans-position and </a:t>
            </a:r>
          </a:p>
          <a:p>
            <a:pPr>
              <a:lnSpc>
                <a:spcPct val="80000"/>
              </a:lnSpc>
              <a:buFontTx/>
              <a:buNone/>
            </a:pPr>
            <a:r>
              <a:rPr lang="en-US" sz="2400"/>
              <a:t>rebound together with ATP at the </a:t>
            </a:r>
          </a:p>
          <a:p>
            <a:pPr>
              <a:lnSpc>
                <a:spcPct val="80000"/>
              </a:lnSpc>
              <a:buFontTx/>
              <a:buNone/>
            </a:pPr>
            <a:r>
              <a:rPr lang="en-US" sz="2400"/>
              <a:t>cis-position (light red) of GroEL.  In </a:t>
            </a:r>
          </a:p>
          <a:p>
            <a:pPr>
              <a:lnSpc>
                <a:spcPct val="80000"/>
              </a:lnSpc>
              <a:buFontTx/>
              <a:buNone/>
            </a:pPr>
            <a:r>
              <a:rPr lang="en-US" sz="2400"/>
              <a:t>(d), ATP hydrolysis occurs as the </a:t>
            </a:r>
          </a:p>
          <a:p>
            <a:pPr>
              <a:lnSpc>
                <a:spcPct val="80000"/>
              </a:lnSpc>
              <a:buFontTx/>
              <a:buNone/>
            </a:pPr>
            <a:r>
              <a:rPr lang="en-US" sz="2400"/>
              <a:t>protein is folding or unfolding inside </a:t>
            </a:r>
          </a:p>
          <a:p>
            <a:pPr>
              <a:lnSpc>
                <a:spcPct val="80000"/>
              </a:lnSpc>
              <a:buFontTx/>
              <a:buNone/>
            </a:pPr>
            <a:r>
              <a:rPr lang="en-US" sz="2400"/>
              <a:t>the central cavity.  In (e), ATP </a:t>
            </a:r>
          </a:p>
          <a:p>
            <a:pPr>
              <a:lnSpc>
                <a:spcPct val="80000"/>
              </a:lnSpc>
              <a:buFontTx/>
              <a:buNone/>
            </a:pPr>
            <a:r>
              <a:rPr lang="en-US" sz="2400"/>
              <a:t>binding and hydrolysis in the trans-</a:t>
            </a:r>
          </a:p>
          <a:p>
            <a:pPr>
              <a:lnSpc>
                <a:spcPct val="80000"/>
              </a:lnSpc>
              <a:buFontTx/>
              <a:buNone/>
            </a:pPr>
            <a:r>
              <a:rPr lang="en-US" sz="2400"/>
              <a:t>position is required for release of </a:t>
            </a:r>
          </a:p>
          <a:p>
            <a:pPr>
              <a:lnSpc>
                <a:spcPct val="80000"/>
              </a:lnSpc>
              <a:buFontTx/>
              <a:buNone/>
            </a:pPr>
            <a:r>
              <a:rPr lang="en-US" sz="2400"/>
              <a:t>GroES and the protein molecule. </a:t>
            </a:r>
          </a:p>
          <a:p>
            <a:pPr>
              <a:lnSpc>
                <a:spcPct val="80000"/>
              </a:lnSpc>
              <a:buFontTx/>
              <a:buNone/>
            </a:pPr>
            <a:r>
              <a:rPr lang="en-US" sz="2400"/>
              <a:t>Finally, in (f), a new unfolded </a:t>
            </a:r>
          </a:p>
          <a:p>
            <a:pPr>
              <a:lnSpc>
                <a:spcPct val="80000"/>
              </a:lnSpc>
              <a:buFontTx/>
              <a:buNone/>
            </a:pPr>
            <a:r>
              <a:rPr lang="en-US" sz="2400"/>
              <a:t>protein molecule can now bind to </a:t>
            </a:r>
          </a:p>
          <a:p>
            <a:pPr>
              <a:lnSpc>
                <a:spcPct val="80000"/>
              </a:lnSpc>
              <a:buFontTx/>
              <a:buNone/>
            </a:pPr>
            <a:r>
              <a:rPr lang="en-US" sz="2400"/>
              <a:t>GroEL. </a:t>
            </a:r>
          </a:p>
        </p:txBody>
      </p:sp>
      <p:pic>
        <p:nvPicPr>
          <p:cNvPr id="81924" name="Picture 4" descr="FIG6_15"/>
          <p:cNvPicPr>
            <a:picLocks noChangeAspect="1" noChangeArrowheads="1"/>
          </p:cNvPicPr>
          <p:nvPr/>
        </p:nvPicPr>
        <p:blipFill>
          <a:blip r:embed="rId2" cstate="print"/>
          <a:srcRect/>
          <a:stretch>
            <a:fillRect/>
          </a:stretch>
        </p:blipFill>
        <p:spPr bwMode="auto">
          <a:xfrm>
            <a:off x="4968875" y="730250"/>
            <a:ext cx="3959225" cy="5989638"/>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Fig"/>
          <p:cNvPicPr>
            <a:picLocks noChangeAspect="1" noChangeArrowheads="1"/>
          </p:cNvPicPr>
          <p:nvPr/>
        </p:nvPicPr>
        <p:blipFill>
          <a:blip r:embed="rId2" cstate="print"/>
          <a:srcRect l="3674" t="3920" r="3052" b="5093"/>
          <a:stretch>
            <a:fillRect/>
          </a:stretch>
        </p:blipFill>
        <p:spPr bwMode="auto">
          <a:xfrm>
            <a:off x="142875" y="98425"/>
            <a:ext cx="8899525" cy="6761163"/>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Fig"/>
          <p:cNvPicPr>
            <a:picLocks noChangeAspect="1" noChangeArrowheads="1"/>
          </p:cNvPicPr>
          <p:nvPr/>
        </p:nvPicPr>
        <p:blipFill>
          <a:blip r:embed="rId2" cstate="print"/>
          <a:srcRect l="4967" t="3149" r="4991" b="3362"/>
          <a:stretch>
            <a:fillRect/>
          </a:stretch>
        </p:blipFill>
        <p:spPr bwMode="auto">
          <a:xfrm>
            <a:off x="1412875" y="52388"/>
            <a:ext cx="6218238" cy="67722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381000"/>
            <a:ext cx="8229600" cy="1143000"/>
          </a:xfrm>
        </p:spPr>
        <p:txBody>
          <a:bodyPr/>
          <a:lstStyle/>
          <a:p>
            <a:r>
              <a:rPr lang="en-US"/>
              <a:t>Techniques for Measuring Stability</a:t>
            </a:r>
          </a:p>
        </p:txBody>
      </p:sp>
      <p:sp>
        <p:nvSpPr>
          <p:cNvPr id="8195" name="Rectangle 3"/>
          <p:cNvSpPr>
            <a:spLocks noGrp="1" noChangeArrowheads="1"/>
          </p:cNvSpPr>
          <p:nvPr>
            <p:ph type="body" idx="1"/>
          </p:nvPr>
        </p:nvSpPr>
        <p:spPr>
          <a:xfrm>
            <a:off x="685800" y="1676400"/>
            <a:ext cx="8305800" cy="4876800"/>
          </a:xfrm>
        </p:spPr>
        <p:txBody>
          <a:bodyPr/>
          <a:lstStyle/>
          <a:p>
            <a:pPr>
              <a:spcBef>
                <a:spcPct val="0"/>
              </a:spcBef>
            </a:pPr>
            <a:r>
              <a:rPr lang="en-US" sz="2800"/>
              <a:t>Any methods that can distinguish between U and F </a:t>
            </a:r>
          </a:p>
          <a:p>
            <a:pPr>
              <a:spcBef>
                <a:spcPct val="0"/>
              </a:spcBef>
              <a:buFontTx/>
              <a:buNone/>
            </a:pPr>
            <a:r>
              <a:rPr lang="en-US" sz="2800"/>
              <a:t>		Absorbance (e.g. Trp, Tyr) </a:t>
            </a:r>
          </a:p>
          <a:p>
            <a:pPr>
              <a:spcBef>
                <a:spcPct val="0"/>
              </a:spcBef>
              <a:buFontTx/>
              <a:buNone/>
            </a:pPr>
            <a:r>
              <a:rPr lang="en-US" sz="2800"/>
              <a:t>		Fluorescence (Trp)-difference in emission max &amp; 		intensity.</a:t>
            </a:r>
          </a:p>
          <a:p>
            <a:pPr>
              <a:spcBef>
                <a:spcPct val="0"/>
              </a:spcBef>
              <a:buFontTx/>
              <a:buNone/>
            </a:pPr>
            <a:r>
              <a:rPr lang="en-US" sz="2800"/>
              <a:t>		CD (far or near UV) - (2</a:t>
            </a:r>
            <a:r>
              <a:rPr lang="en-US" sz="2800" baseline="30000"/>
              <a:t>o</a:t>
            </a:r>
            <a:r>
              <a:rPr lang="en-US" sz="2800"/>
              <a:t> or 3</a:t>
            </a:r>
            <a:r>
              <a:rPr lang="en-US" sz="2800" baseline="30000"/>
              <a:t>o</a:t>
            </a:r>
            <a:r>
              <a:rPr lang="en-US" sz="2800"/>
              <a:t>) </a:t>
            </a:r>
          </a:p>
          <a:p>
            <a:pPr>
              <a:spcBef>
                <a:spcPct val="0"/>
              </a:spcBef>
              <a:buFontTx/>
              <a:buNone/>
            </a:pPr>
            <a:r>
              <a:rPr lang="en-US" sz="2800"/>
              <a:t>		NMR </a:t>
            </a:r>
          </a:p>
          <a:p>
            <a:pPr>
              <a:spcBef>
                <a:spcPct val="0"/>
              </a:spcBef>
              <a:buFontTx/>
              <a:buNone/>
            </a:pPr>
            <a:r>
              <a:rPr lang="en-US" sz="2800"/>
              <a:t>		DSC (calorimetry) </a:t>
            </a:r>
          </a:p>
          <a:p>
            <a:pPr>
              <a:spcBef>
                <a:spcPct val="0"/>
              </a:spcBef>
              <a:buFontTx/>
              <a:buNone/>
            </a:pPr>
            <a:r>
              <a:rPr lang="en-US" sz="2800"/>
              <a:t>		Urea gradient gels - difference in the migrating 		rates between F and U.</a:t>
            </a:r>
          </a:p>
          <a:p>
            <a:pPr>
              <a:spcBef>
                <a:spcPct val="0"/>
              </a:spcBef>
              <a:buFontTx/>
              <a:buNone/>
            </a:pPr>
            <a:r>
              <a:rPr lang="en-US" sz="2800"/>
              <a:t>		Catalytic activity </a:t>
            </a:r>
          </a:p>
          <a:p>
            <a:pPr>
              <a:spcBef>
                <a:spcPct val="0"/>
              </a:spcBef>
              <a:buFontTx/>
              <a:buNone/>
            </a:pPr>
            <a:r>
              <a:rPr lang="en-US" sz="2800"/>
              <a:t> 		Chromophoric or fluorophoric probes </a:t>
            </a:r>
          </a:p>
          <a:p>
            <a:pPr>
              <a:spcBef>
                <a:spcPct val="0"/>
              </a:spcBef>
              <a:buFontTx/>
              <a:buNone/>
            </a:pPr>
            <a:endParaRPr 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a:t>Denaturing Proteins at Extreme pHs</a:t>
            </a:r>
          </a:p>
        </p:txBody>
      </p:sp>
      <p:sp>
        <p:nvSpPr>
          <p:cNvPr id="9219" name="Rectangle 3"/>
          <p:cNvSpPr>
            <a:spLocks noGrp="1" noChangeArrowheads="1"/>
          </p:cNvSpPr>
          <p:nvPr>
            <p:ph type="body" idx="1"/>
          </p:nvPr>
        </p:nvSpPr>
        <p:spPr>
          <a:xfrm>
            <a:off x="685800" y="1600200"/>
            <a:ext cx="7772400" cy="4648200"/>
          </a:xfrm>
        </p:spPr>
        <p:txBody>
          <a:bodyPr/>
          <a:lstStyle/>
          <a:p>
            <a:pPr>
              <a:lnSpc>
                <a:spcPct val="90000"/>
              </a:lnSpc>
            </a:pPr>
            <a:r>
              <a:rPr lang="en-US" sz="2400"/>
              <a:t>High pH and low pH denature many, but not all proteins (many are quite stable at pH 1!). </a:t>
            </a:r>
          </a:p>
          <a:p>
            <a:pPr>
              <a:lnSpc>
                <a:spcPct val="90000"/>
              </a:lnSpc>
            </a:pPr>
            <a:r>
              <a:rPr lang="en-US" sz="2400"/>
              <a:t>The basic idea is that the net charge on the protein due to the titration of all the ionizing groups leads to intramolecular charge-charge repulsion, which is sufficient to overcome the attractive forces (mostly hydrophobic and dispersive) resulting in at least partial unfolding of the protein. </a:t>
            </a:r>
          </a:p>
          <a:p>
            <a:pPr>
              <a:lnSpc>
                <a:spcPct val="90000"/>
              </a:lnSpc>
            </a:pPr>
            <a:r>
              <a:rPr lang="en-US" sz="2400"/>
              <a:t>The presence of specific counterion binding leads to formation of compact intermediate states such as the molten globule (substantial secondary structure, little or no tertiary structure, relatively compact size compared to the native state). </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3950</Words>
  <Application>Microsoft Office PowerPoint</Application>
  <PresentationFormat>On-screen Show (4:3)</PresentationFormat>
  <Paragraphs>312</Paragraphs>
  <Slides>79</Slides>
  <Notes>0</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Default Design</vt:lpstr>
      <vt:lpstr>Protein Stability Protein Folding Chapter 6</vt:lpstr>
      <vt:lpstr>Protein Stability</vt:lpstr>
      <vt:lpstr>Chemical Stability</vt:lpstr>
      <vt:lpstr>Protein Stability</vt:lpstr>
      <vt:lpstr>Protein Stability</vt:lpstr>
      <vt:lpstr>Stability of the Folded State </vt:lpstr>
      <vt:lpstr>Stability of the Folded State</vt:lpstr>
      <vt:lpstr>Techniques for Measuring Stability</vt:lpstr>
      <vt:lpstr>Denaturing Proteins at Extreme pHs</vt:lpstr>
      <vt:lpstr>Denaturants</vt:lpstr>
      <vt:lpstr>Denaturants</vt:lpstr>
      <vt:lpstr>Two-state Unfolding of Protein</vt:lpstr>
      <vt:lpstr>Denaturants</vt:lpstr>
      <vt:lpstr>Urea Unfolding of Barnase</vt:lpstr>
      <vt:lpstr>m - value</vt:lpstr>
      <vt:lpstr>Thermal Denaturation </vt:lpstr>
      <vt:lpstr>Differential Scanning Calorimetry (DSC)</vt:lpstr>
      <vt:lpstr>Thermal Denaturation</vt:lpstr>
      <vt:lpstr>Thermal Denaturation</vt:lpstr>
      <vt:lpstr>Slide 20</vt:lpstr>
      <vt:lpstr>Thermal Denaturation</vt:lpstr>
      <vt:lpstr>Thermal Unfolding of Barnase</vt:lpstr>
      <vt:lpstr>Thermophilic Proteins</vt:lpstr>
      <vt:lpstr>Thermophilic vs Mesophilic Proteins</vt:lpstr>
      <vt:lpstr>Stability-activity Trade-off?</vt:lpstr>
      <vt:lpstr>Aldehyde Ferredoxin Oxidoreductase</vt:lpstr>
      <vt:lpstr>Cold Denaturation</vt:lpstr>
      <vt:lpstr>Factors Affecting Protein Stability</vt:lpstr>
      <vt:lpstr>Factors Affecting Protein Stability</vt:lpstr>
      <vt:lpstr>Factors Affecting Protein Stability</vt:lpstr>
      <vt:lpstr>Denatured States</vt:lpstr>
      <vt:lpstr>m-value</vt:lpstr>
      <vt:lpstr>Different Unfolded States</vt:lpstr>
      <vt:lpstr>Slide 34</vt:lpstr>
      <vt:lpstr>Protein Folding</vt:lpstr>
      <vt:lpstr>Anfinsen Experiment </vt:lpstr>
      <vt:lpstr>Anfinsen Experiment</vt:lpstr>
      <vt:lpstr>Anfinsen Experiment</vt:lpstr>
      <vt:lpstr>The Levinthal Paradox</vt:lpstr>
      <vt:lpstr>Equilibrium Unfolding</vt:lpstr>
      <vt:lpstr>Equilibrium Unfolding</vt:lpstr>
      <vt:lpstr>Molten Globule State (MG)</vt:lpstr>
      <vt:lpstr>Fluorescence</vt:lpstr>
      <vt:lpstr>ANS has a Strong Affinity to the Hydrophobic Surface</vt:lpstr>
      <vt:lpstr>NMR of MG</vt:lpstr>
      <vt:lpstr>Kinetic Folding Pathways</vt:lpstr>
      <vt:lpstr>Unfolded State</vt:lpstr>
      <vt:lpstr>MG is a Key Kinetic Intermediate</vt:lpstr>
      <vt:lpstr>Three Classic Models of Protein Folding</vt:lpstr>
      <vt:lpstr>The classic Nucleation Model</vt:lpstr>
      <vt:lpstr>The hydrophobic-collapse Model</vt:lpstr>
      <vt:lpstr>Unified Nucleation-condensation Scheme</vt:lpstr>
      <vt:lpstr>The Folding Funnel</vt:lpstr>
      <vt:lpstr>Slide 54</vt:lpstr>
      <vt:lpstr>Stopped-Flow Technique</vt:lpstr>
      <vt:lpstr>Slide 56</vt:lpstr>
      <vt:lpstr>Folding of Cytochrome c</vt:lpstr>
      <vt:lpstr>Trapping of Disulfide-bound Intermediate </vt:lpstr>
      <vt:lpstr>Structure of BPTI</vt:lpstr>
      <vt:lpstr>Folding of BPTI</vt:lpstr>
      <vt:lpstr>Folding of BPTI</vt:lpstr>
      <vt:lpstr>Pulsed-labeled NMR</vt:lpstr>
      <vt:lpstr>Folding of Barnase</vt:lpstr>
      <vt:lpstr>Folding of Lysozyme</vt:lpstr>
      <vt:lpstr>Folding of Lysozyme</vt:lpstr>
      <vt:lpstr>Parallel Pathways for the Folding of Lysozyme</vt:lpstr>
      <vt:lpstr>Protein Disulfide Isomerase (PDI)</vt:lpstr>
      <vt:lpstr>Protein Disulfide Isomerase</vt:lpstr>
      <vt:lpstr>Peptidyl Prolyl Isomerase (PPI)</vt:lpstr>
      <vt:lpstr>Peptidyl Prolyl Isomerase (PPI)</vt:lpstr>
      <vt:lpstr>Molecular Chaperones</vt:lpstr>
      <vt:lpstr>Function of Heat Shock Proteins </vt:lpstr>
      <vt:lpstr>One Subunit of GroEL</vt:lpstr>
      <vt:lpstr>Proteins can Fold/unfold Inside Chaperonins</vt:lpstr>
      <vt:lpstr>Slide 75</vt:lpstr>
      <vt:lpstr>GroES Closes Off One End of the GroEL Cylinder</vt:lpstr>
      <vt:lpstr>Functional Cycle of GroEL-GroES</vt:lpstr>
      <vt:lpstr>Slide 78</vt:lpstr>
      <vt:lpstr>Slide 79</vt:lpstr>
    </vt:vector>
  </TitlesOfParts>
  <Company>GSU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Stability Protein Folding</dc:title>
  <dc:creator>Jenny Yang</dc:creator>
  <cp:lastModifiedBy>Vondrasek</cp:lastModifiedBy>
  <cp:revision>15</cp:revision>
  <dcterms:created xsi:type="dcterms:W3CDTF">2000-09-17T20:37:43Z</dcterms:created>
  <dcterms:modified xsi:type="dcterms:W3CDTF">2016-05-17T07:35:27Z</dcterms:modified>
</cp:coreProperties>
</file>