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277" r:id="rId10"/>
    <p:sldId id="282" r:id="rId11"/>
    <p:sldId id="283" r:id="rId12"/>
    <p:sldId id="284" r:id="rId13"/>
    <p:sldId id="285" r:id="rId14"/>
    <p:sldId id="286" r:id="rId15"/>
    <p:sldId id="272" r:id="rId16"/>
    <p:sldId id="273" r:id="rId17"/>
    <p:sldId id="300" r:id="rId18"/>
    <p:sldId id="301" r:id="rId19"/>
    <p:sldId id="302" r:id="rId20"/>
    <p:sldId id="303" r:id="rId21"/>
    <p:sldId id="263" r:id="rId22"/>
    <p:sldId id="265" r:id="rId23"/>
    <p:sldId id="266" r:id="rId24"/>
    <p:sldId id="267" r:id="rId25"/>
    <p:sldId id="304" r:id="rId26"/>
    <p:sldId id="268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87883" autoAdjust="0"/>
  </p:normalViewPr>
  <p:slideViewPr>
    <p:cSldViewPr>
      <p:cViewPr varScale="1">
        <p:scale>
          <a:sx n="114" d="100"/>
          <a:sy n="114" d="100"/>
        </p:scale>
        <p:origin x="1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39.xml"/><Relationship Id="rId12" Type="http://schemas.openxmlformats.org/officeDocument/2006/relationships/slide" Target="slides/slide40.xml"/><Relationship Id="rId13" Type="http://schemas.openxmlformats.org/officeDocument/2006/relationships/slide" Target="slides/slide41.xml"/><Relationship Id="rId14" Type="http://schemas.openxmlformats.org/officeDocument/2006/relationships/slide" Target="slides/slide42.xml"/><Relationship Id="rId15" Type="http://schemas.openxmlformats.org/officeDocument/2006/relationships/slide" Target="slides/slide47.xml"/><Relationship Id="rId16" Type="http://schemas.openxmlformats.org/officeDocument/2006/relationships/slide" Target="slides/slide48.xml"/><Relationship Id="rId17" Type="http://schemas.openxmlformats.org/officeDocument/2006/relationships/slide" Target="slides/slide50.xml"/><Relationship Id="rId18" Type="http://schemas.openxmlformats.org/officeDocument/2006/relationships/slide" Target="slides/slide51.xml"/><Relationship Id="rId1" Type="http://schemas.openxmlformats.org/officeDocument/2006/relationships/slide" Target="slides/slide29.xml"/><Relationship Id="rId2" Type="http://schemas.openxmlformats.org/officeDocument/2006/relationships/slide" Target="slides/slide30.xml"/><Relationship Id="rId3" Type="http://schemas.openxmlformats.org/officeDocument/2006/relationships/slide" Target="slides/slide31.xml"/><Relationship Id="rId4" Type="http://schemas.openxmlformats.org/officeDocument/2006/relationships/slide" Target="slides/slide32.xml"/><Relationship Id="rId5" Type="http://schemas.openxmlformats.org/officeDocument/2006/relationships/slide" Target="slides/slide33.xml"/><Relationship Id="rId6" Type="http://schemas.openxmlformats.org/officeDocument/2006/relationships/slide" Target="slides/slide34.xml"/><Relationship Id="rId7" Type="http://schemas.openxmlformats.org/officeDocument/2006/relationships/slide" Target="slides/slide35.xml"/><Relationship Id="rId8" Type="http://schemas.openxmlformats.org/officeDocument/2006/relationships/slide" Target="slides/slide36.xml"/><Relationship Id="rId9" Type="http://schemas.openxmlformats.org/officeDocument/2006/relationships/slide" Target="slides/slide37.xml"/><Relationship Id="rId10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35B14A-2E28-43DB-807A-9BE138A4274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8F3917-2CDA-4D09-9655-C7C6F3C720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D4A3E-51B7-B74D-8CC5-1F3E3A573AD0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36903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278E-BF87-034E-99E1-558AC0422941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167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EB02B-C2AD-E04F-8993-98E8D609C6FE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718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F63B-6FD3-E04B-993B-20802BFF18DB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541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88B07-A35D-1F43-9C21-5E1225029802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642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0C725-A010-374E-9669-A53CB14D2C11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14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58779-E219-C24A-BF56-69D7C02BC156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We know experimentally -- microsecond to millisecond time frame</a:t>
            </a:r>
          </a:p>
          <a:p>
            <a:r>
              <a:rPr lang="en-US" altLang="x-none"/>
              <a:t>Including 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20307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0A693-7002-DA42-82F5-0DE0E5443E97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Barnase-barstar complex</a:t>
            </a:r>
          </a:p>
        </p:txBody>
      </p:sp>
    </p:spTree>
    <p:extLst>
      <p:ext uri="{BB962C8B-B14F-4D97-AF65-F5344CB8AC3E}">
        <p14:creationId xmlns:p14="http://schemas.microsoft.com/office/powerpoint/2010/main" val="122861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8CCF4-ED14-A64B-8616-262CC892A71D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Binding of proteins to either endogenous or pharmaceutical ligands.</a:t>
            </a:r>
          </a:p>
          <a:p>
            <a:r>
              <a:rPr lang="en-US" altLang="x-none"/>
              <a:t>Induced fit.</a:t>
            </a:r>
          </a:p>
          <a:p>
            <a:r>
              <a:rPr lang="en-US" altLang="x-none"/>
              <a:t>Microsecond to millisecond time frame</a:t>
            </a:r>
          </a:p>
          <a:p>
            <a:r>
              <a:rPr lang="en-US" altLang="x-none"/>
              <a:t>(This one shows the binding of imatinib, a tyrosine kinase inhibitor that’s now been approved by the FDA under the name Gleevec, to the BCR/ABL fusion protein.)</a:t>
            </a:r>
          </a:p>
        </p:txBody>
      </p:sp>
    </p:spTree>
    <p:extLst>
      <p:ext uri="{BB962C8B-B14F-4D97-AF65-F5344CB8AC3E}">
        <p14:creationId xmlns:p14="http://schemas.microsoft.com/office/powerpoint/2010/main" val="1068704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06979-A297-074C-8369-4D4514D2BCEA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Mechanisms in simple intracellular machines</a:t>
            </a:r>
          </a:p>
        </p:txBody>
      </p:sp>
    </p:spTree>
    <p:extLst>
      <p:ext uri="{BB962C8B-B14F-4D97-AF65-F5344CB8AC3E}">
        <p14:creationId xmlns:p14="http://schemas.microsoft.com/office/powerpoint/2010/main" val="167330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D9BC9-36CF-8248-9104-BA29359922A7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519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E1947-53C0-5946-AC33-7B692413BD41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544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93F7-F624-7841-AC67-26E2B345FCB0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944073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0347F-4969-0047-B956-24C7722B9B25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120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F2D8C-3784-C54D-B4F9-DDBCAE0255E1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445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9FFC-9C29-5246-8099-176BC62F38D2}" type="slidenum">
              <a:rPr lang="en-US" altLang="x-none"/>
              <a:pPr/>
              <a:t>51</a:t>
            </a:fld>
            <a:endParaRPr lang="en-US" altLang="x-none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9357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46F3-C698-524B-810A-32C921F3B183}" type="slidenum">
              <a:rPr lang="en-US" altLang="x-none"/>
              <a:pPr/>
              <a:t>52</a:t>
            </a:fld>
            <a:endParaRPr lang="en-US" altLang="x-none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080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C9E5A-3DE9-1B42-B72E-721711D1A424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858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97115-EAE7-2E4B-8939-ED54BAC71083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31949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6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9804B-34FE-674A-8A7E-5AA2FFCE1243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9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BD62C-2742-E244-A0C4-3AC46758324F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3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6EED-EB54-8145-AC77-F45B15DFBCDC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211925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5FCCC-CC67-0A4C-9B85-5DD4D1B9A57E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4499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FD098-19CD-0144-B006-8E408B4486B3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127441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0914-E146-48E0-9DAB-8E3D3781F5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F01CD-EFF0-4830-B707-BDFD4F81E7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6DA8B-D457-420C-9B03-E64B80995D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18A6-5980-4728-9258-6093EFF172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74313-08E1-47EB-B23E-0B2CB25349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D4BE8-E39E-4F01-B9CE-BC3B750E07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D2C07-274F-4F9F-AB77-315D082CDAA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C455-E62C-4794-B8F0-C2A2811440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3F02B-FD8D-46F2-B0B0-C7BB188828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53B07-748B-401F-9F58-56BDB41A7F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0C52-76A5-480B-8BAD-C4847D4607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7A998-AD1D-47BC-ACE6-A985DED3DE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393C0C-5A60-4C40-A9A5-193BA39F15F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image" Target="../media/image11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1.jpeg"/><Relationship Id="rId1" Type="http://schemas.microsoft.com/office/2007/relationships/media" Target="file:///H:\Docs\SIAM%20conference%202-07\defensin-video-0-2ns.new.mpg" TargetMode="External"/><Relationship Id="rId2" Type="http://schemas.openxmlformats.org/officeDocument/2006/relationships/video" Target="file:///H:\Docs\SIAM%20conference%202-07\defensin-video-0-2ns.new.m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28.jpeg"/><Relationship Id="rId1" Type="http://schemas.microsoft.com/office/2007/relationships/media" Target="file:///H:\Docs\SIAM%20conference%202-07\defensin-video-0-2ns.new.mpg" TargetMode="External"/><Relationship Id="rId2" Type="http://schemas.openxmlformats.org/officeDocument/2006/relationships/video" Target="file:///H:\Docs\SIAM%20conference%202-07\defensin-video-0-2ns.new.m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Classical Molecular Dynamics Simulations of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Protein Motion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Protein motions of importance are torsional oscillations about the bonds that link groups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Substantial displacements of groups occur over long time intervals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Collective motions either local (cage structure) or rigid-body (displacement of different regions)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What is the importance of these fluctuations for biological function?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Effect of fluctuations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Thermodynamics: equilibrium behaviour important; e.g., energy of ligand binding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Dynamics: displacements from average structure important; e.g., local sidechain motions that act as conformational gates in oxygen transport myoglobin, enzymes, ion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 Motions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0.01-5 </a:t>
            </a:r>
            <a:r>
              <a:rPr lang="en-US" altLang="en-US" sz="2800" smtClean="0">
                <a:cs typeface="Times New Roman" pitchFamily="18" charset="0"/>
              </a:rPr>
              <a:t>Å</a:t>
            </a:r>
            <a:r>
              <a:rPr lang="en-US" altLang="en-US" sz="2800" smtClean="0"/>
              <a:t>, 1 fs -0.1s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Atomic fluctuations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Small displacements for substrate binding in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Energy “source” for barrier crossing and other activated processes (e.g., ring flips)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Sidechain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Opening pathways for ligand (myoglobin)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Closing active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Loop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Disorder-to-order transition as part of virus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Rigid-Body Motions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1-10 </a:t>
            </a:r>
            <a:r>
              <a:rPr lang="en-US" altLang="en-US" smtClean="0">
                <a:cs typeface="Times New Roman" pitchFamily="18" charset="0"/>
              </a:rPr>
              <a:t>Å</a:t>
            </a:r>
            <a:r>
              <a:rPr lang="en-US" altLang="en-US" smtClean="0"/>
              <a:t>, 1 ns – 1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Helix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Transitions between substates (myoglobin)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Hinge-bending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Gating of active-site region (liver alcohol dehydrogenase)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Increasing binding range of antigens (antibodies)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 Scale Motion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&gt; 5 </a:t>
            </a:r>
            <a:r>
              <a:rPr lang="en-US" altLang="en-US" sz="2800" smtClean="0">
                <a:cs typeface="Times New Roman" pitchFamily="18" charset="0"/>
              </a:rPr>
              <a:t>Å</a:t>
            </a:r>
            <a:r>
              <a:rPr lang="en-US" altLang="en-US" sz="2800" smtClean="0"/>
              <a:t>, 1 microsecond – 10000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Helix-coil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Activation of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Protein folding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Formation of viruses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Folding and unfolding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Synthesis and degradation of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i="1" smtClean="0"/>
              <a:t>Role of motions sometimes only inferred from two or more conformations in structural studies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Typical Time Scales ....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Bond stretching: 	10</a:t>
            </a:r>
            <a:r>
              <a:rPr lang="en-US" altLang="en-US" sz="1600" b="1" baseline="30000">
                <a:latin typeface="Comic Sans MS" charset="0"/>
              </a:rPr>
              <a:t>-14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-13</a:t>
            </a:r>
            <a:r>
              <a:rPr lang="en-US" altLang="en-US" sz="1600" b="1">
                <a:latin typeface="Comic Sans MS" charset="0"/>
              </a:rPr>
              <a:t>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Elastic vibrations: 	10</a:t>
            </a:r>
            <a:r>
              <a:rPr lang="en-US" altLang="en-US" sz="1600" b="1" baseline="30000">
                <a:latin typeface="Comic Sans MS" charset="0"/>
              </a:rPr>
              <a:t>-12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Rotations of surface sidechains: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-10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Hinge bending: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-7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 of buried side chains: 	10</a:t>
            </a:r>
            <a:r>
              <a:rPr lang="en-US" altLang="en-US" sz="1600" b="1" baseline="30000">
                <a:latin typeface="Comic Sans MS" charset="0"/>
              </a:rPr>
              <a:t>-4</a:t>
            </a:r>
            <a:r>
              <a:rPr lang="en-US" altLang="en-US" sz="1600" b="1">
                <a:latin typeface="Comic Sans MS" charset="0"/>
              </a:rPr>
              <a:t> - 1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Protein folding: 	10</a:t>
            </a:r>
            <a:r>
              <a:rPr lang="en-US" altLang="en-US" sz="1600" b="1" baseline="30000">
                <a:latin typeface="Comic Sans MS" charset="0"/>
              </a:rPr>
              <a:t>-6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2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lnSpc>
                <a:spcPct val="140000"/>
              </a:lnSpc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Timescale in MD: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A Typical timestep in MD is 	1 fs (10</a:t>
            </a:r>
            <a:r>
              <a:rPr lang="en-US" altLang="en-US" sz="1600" b="1" baseline="30000">
                <a:latin typeface="Comic Sans MS" charset="0"/>
              </a:rPr>
              <a:t>-15 </a:t>
            </a:r>
            <a:r>
              <a:rPr lang="en-US" altLang="en-US" sz="1600" b="1">
                <a:latin typeface="Comic Sans MS" charset="0"/>
              </a:rPr>
              <a:t>sec)</a:t>
            </a:r>
            <a:br>
              <a:rPr lang="en-US" altLang="en-US" sz="1600" b="1">
                <a:latin typeface="Comic Sans MS" charset="0"/>
              </a:rPr>
            </a:br>
            <a:r>
              <a:rPr lang="en-US" altLang="en-US" sz="1600" b="1">
                <a:latin typeface="Comic Sans MS" charset="0"/>
              </a:rPr>
              <a:t/>
            </a:r>
            <a:br>
              <a:rPr lang="en-US" altLang="en-US" sz="1600" b="1">
                <a:latin typeface="Comic Sans MS" charset="0"/>
              </a:rPr>
            </a:br>
            <a:r>
              <a:rPr lang="en-US" altLang="en-US" sz="1600" b="1">
                <a:latin typeface="Comic Sans MS" charset="0"/>
              </a:rPr>
              <a:t>(ideally 1/10 of the highest frequency vibration)</a:t>
            </a:r>
            <a:endParaRPr lang="en-US" altLang="en-US" sz="16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536575" y="2814638"/>
            <a:ext cx="7518400" cy="4013200"/>
            <a:chOff x="338" y="1773"/>
            <a:chExt cx="4736" cy="2528"/>
          </a:xfrm>
        </p:grpSpPr>
        <p:sp>
          <p:nvSpPr>
            <p:cNvPr id="33797" name="Text Box 3"/>
            <p:cNvSpPr txBox="1">
              <a:spLocks noChangeArrowheads="1"/>
            </p:cNvSpPr>
            <p:nvPr/>
          </p:nvSpPr>
          <p:spPr bwMode="auto">
            <a:xfrm>
              <a:off x="3168" y="41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200">
                  <a:latin typeface="Arial" charset="0"/>
                </a:rPr>
                <a:t>[ http://www.research.ibm.com/bluegene/ ]</a:t>
              </a:r>
            </a:p>
          </p:txBody>
        </p:sp>
        <p:grpSp>
          <p:nvGrpSpPr>
            <p:cNvPr id="33798" name="Group 4"/>
            <p:cNvGrpSpPr>
              <a:grpSpLocks/>
            </p:cNvGrpSpPr>
            <p:nvPr/>
          </p:nvGrpSpPr>
          <p:grpSpPr bwMode="auto">
            <a:xfrm>
              <a:off x="338" y="1773"/>
              <a:ext cx="4498" cy="1602"/>
              <a:chOff x="338" y="1773"/>
              <a:chExt cx="4498" cy="1602"/>
            </a:xfrm>
          </p:grpSpPr>
          <p:pic>
            <p:nvPicPr>
              <p:cNvPr id="33799" name="Picture 5" descr="bluegen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50" y="1773"/>
                <a:ext cx="1086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0" name="Text Box 6"/>
              <p:cNvSpPr txBox="1">
                <a:spLocks noChangeArrowheads="1"/>
              </p:cNvSpPr>
              <p:nvPr/>
            </p:nvSpPr>
            <p:spPr bwMode="auto">
              <a:xfrm>
                <a:off x="338" y="2239"/>
                <a:ext cx="4439" cy="1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>
                    <a:latin typeface="Arial" charset="0"/>
                  </a:rPr>
                  <a:t>Physical time for simulation 				10</a:t>
                </a:r>
                <a:r>
                  <a:rPr lang="en-GB" altLang="en-US" sz="1400" baseline="30000">
                    <a:latin typeface="Arial" charset="0"/>
                  </a:rPr>
                  <a:t>–4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Typical time-step size 					10</a:t>
                </a:r>
                <a:r>
                  <a:rPr lang="en-GB" altLang="en-US" sz="1400" baseline="30000">
                    <a:latin typeface="Arial" charset="0"/>
                  </a:rPr>
                  <a:t>–15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Number of MD time steps 				10</a:t>
                </a:r>
                <a:r>
                  <a:rPr lang="en-GB" altLang="en-US" sz="1400" baseline="30000">
                    <a:latin typeface="Arial" charset="0"/>
                  </a:rPr>
                  <a:t>11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Atoms in a typical protein and water simulation 		32,000 </a:t>
                </a:r>
              </a:p>
              <a:p>
                <a:r>
                  <a:rPr lang="en-GB" altLang="en-US" sz="1400">
                    <a:latin typeface="Arial" charset="0"/>
                  </a:rPr>
                  <a:t>Approximate number of interactions in force calculation 		10</a:t>
                </a:r>
                <a:r>
                  <a:rPr lang="en-GB" altLang="en-US" sz="1400" baseline="30000">
                    <a:latin typeface="Arial" charset="0"/>
                  </a:rPr>
                  <a:t>9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Machine instructions per force calculation 			1000 </a:t>
                </a:r>
              </a:p>
              <a:p>
                <a:r>
                  <a:rPr lang="en-GB" altLang="en-US" sz="1400">
                    <a:latin typeface="Arial" charset="0"/>
                  </a:rPr>
                  <a:t>Total number of machine instructions 			10</a:t>
                </a:r>
                <a:r>
                  <a:rPr lang="en-GB" altLang="en-US" sz="1400" baseline="30000">
                    <a:latin typeface="Arial" charset="0"/>
                  </a:rPr>
                  <a:t>23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  <a:sym typeface="Wingdings" pitchFamily="2" charset="2"/>
                  </a:rPr>
                  <a:t>BlueGene capacity (floating point operations per second)		1 petaflop (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10</a:t>
                </a:r>
                <a:r>
                  <a:rPr lang="en-US" altLang="en-US" sz="1400" baseline="30000">
                    <a:latin typeface="Arial" charset="0"/>
                    <a:sym typeface="Wingdings" pitchFamily="2" charset="2"/>
                  </a:rPr>
                  <a:t>15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) </a:t>
                </a:r>
                <a:r>
                  <a:rPr lang="en-GB" altLang="en-US" sz="1400">
                    <a:latin typeface="Arial" charset="0"/>
                    <a:sym typeface="Wingdings" pitchFamily="2" charset="2"/>
                  </a:rPr>
                  <a:t> </a:t>
                </a:r>
              </a:p>
            </p:txBody>
          </p:sp>
        </p:grpSp>
      </p:grp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488950" y="731838"/>
            <a:ext cx="528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 i="1">
                <a:solidFill>
                  <a:schemeClr val="tx2"/>
                </a:solidFill>
                <a:latin typeface="Comic Sans MS" charset="0"/>
              </a:rPr>
              <a:t>Ab initio</a:t>
            </a:r>
            <a:r>
              <a:rPr lang="de-CH" altLang="en-US" b="1">
                <a:solidFill>
                  <a:schemeClr val="tx2"/>
                </a:solidFill>
                <a:latin typeface="Comic Sans MS" charset="0"/>
              </a:rPr>
              <a:t> protein folding simulation</a:t>
            </a:r>
            <a:endParaRPr lang="en-GB" altLang="en-US" b="1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33795" name="Picture 8" descr="allen3"/>
          <p:cNvPicPr>
            <a:picLocks noChangeAspect="1" noChangeArrowheads="1"/>
          </p:cNvPicPr>
          <p:nvPr/>
        </p:nvPicPr>
        <p:blipFill>
          <a:blip r:embed="rId3" cstate="print"/>
          <a:srcRect t="20244"/>
          <a:stretch>
            <a:fillRect/>
          </a:stretch>
        </p:blipFill>
        <p:spPr bwMode="auto">
          <a:xfrm>
            <a:off x="550863" y="1236663"/>
            <a:ext cx="50657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457200" y="5722938"/>
            <a:ext cx="810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>
                <a:latin typeface="Comic Sans MS" charset="0"/>
                <a:sym typeface="Wingdings" pitchFamily="2" charset="2"/>
              </a:rPr>
              <a:t> Blue Gene will need 3 years to simulate 100 </a:t>
            </a:r>
            <a:r>
              <a:rPr lang="de-CH" altLang="en-US" b="1">
                <a:latin typeface="Comic Sans MS" charset="0"/>
                <a:sym typeface="Symbol" pitchFamily="18" charset="2"/>
              </a:rPr>
              <a:t>sec.</a:t>
            </a:r>
            <a:endParaRPr lang="en-GB" altLang="en-US" b="1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F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524000"/>
            <a:ext cx="4257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Empirical Force Fields and Molecular Mechanics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419600" y="1676400"/>
            <a:ext cx="4267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describe interaction of atoms or groups</a:t>
            </a:r>
            <a:br>
              <a:rPr lang="en-US" altLang="en-US" sz="1600">
                <a:latin typeface="Comic Sans MS" charset="0"/>
              </a:rPr>
            </a:br>
            <a:endParaRPr lang="en-US" altLang="en-US" sz="1600">
              <a:latin typeface="Comic Sans MS" charset="0"/>
            </a:endParaRPr>
          </a:p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the parameters are “empirical”, i.e. they are dependent on others and have no direct intrinsic meaning </a:t>
            </a:r>
          </a:p>
          <a:p>
            <a:pPr marL="185738" indent="-185738">
              <a:lnSpc>
                <a:spcPct val="130000"/>
              </a:lnSpc>
              <a:buFontTx/>
              <a:buChar char="•"/>
            </a:pPr>
            <a:endParaRPr lang="en-US" altLang="en-US" sz="1600">
              <a:latin typeface="Comic Sans MS" charset="0"/>
            </a:endParaRPr>
          </a:p>
        </p:txBody>
      </p:sp>
      <p:pic>
        <p:nvPicPr>
          <p:cNvPr id="34820" name="Picture 5" descr="ab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3440113"/>
            <a:ext cx="34178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646488"/>
            <a:ext cx="3394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Bond stretching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Approximation of the Morse potential by an “elastic spring” – model</a:t>
            </a: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Hooke’s law as reasonable approximation close to reference bond length </a:t>
            </a:r>
            <a:r>
              <a:rPr lang="en-US" altLang="en-US" sz="1600" i="1"/>
              <a:t>l</a:t>
            </a:r>
            <a:r>
              <a:rPr lang="en-US" altLang="en-US" sz="1600" i="1" baseline="-25000"/>
              <a:t>0</a:t>
            </a:r>
          </a:p>
          <a:p>
            <a:pPr marL="190500" indent="-190500"/>
            <a:endParaRPr lang="en-US" altLang="en-US" sz="1600">
              <a:latin typeface="Comic Sans MS" charset="0"/>
            </a:endParaRPr>
          </a:p>
        </p:txBody>
      </p:sp>
      <p:pic>
        <p:nvPicPr>
          <p:cNvPr id="35843" name="Picture 4" descr="FF_harm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35528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3851275" y="2852738"/>
            <a:ext cx="1862138" cy="233362"/>
            <a:chOff x="2004" y="1890"/>
            <a:chExt cx="1173" cy="147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2160" y="1920"/>
              <a:ext cx="864" cy="96"/>
              <a:chOff x="1968" y="1776"/>
              <a:chExt cx="864" cy="96"/>
            </a:xfrm>
          </p:grpSpPr>
          <p:grpSp>
            <p:nvGrpSpPr>
              <p:cNvPr id="35851" name="Group 7"/>
              <p:cNvGrpSpPr>
                <a:grpSpLocks/>
              </p:cNvGrpSpPr>
              <p:nvPr/>
            </p:nvGrpSpPr>
            <p:grpSpPr bwMode="auto">
              <a:xfrm>
                <a:off x="2352" y="1776"/>
                <a:ext cx="96" cy="96"/>
                <a:chOff x="2064" y="1776"/>
                <a:chExt cx="96" cy="96"/>
              </a:xfrm>
            </p:grpSpPr>
            <p:sp>
              <p:nvSpPr>
                <p:cNvPr id="35875" name="Line 8"/>
                <p:cNvSpPr>
                  <a:spLocks noChangeShapeType="1"/>
                </p:cNvSpPr>
                <p:nvPr/>
              </p:nvSpPr>
              <p:spPr bwMode="auto">
                <a:xfrm>
                  <a:off x="20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852" name="Group 10"/>
              <p:cNvGrpSpPr>
                <a:grpSpLocks/>
              </p:cNvGrpSpPr>
              <p:nvPr/>
            </p:nvGrpSpPr>
            <p:grpSpPr bwMode="auto">
              <a:xfrm>
                <a:off x="1968" y="1776"/>
                <a:ext cx="864" cy="96"/>
                <a:chOff x="1968" y="1776"/>
                <a:chExt cx="864" cy="96"/>
              </a:xfrm>
            </p:grpSpPr>
            <p:grpSp>
              <p:nvGrpSpPr>
                <p:cNvPr id="35853" name="Group 11"/>
                <p:cNvGrpSpPr>
                  <a:grpSpLocks/>
                </p:cNvGrpSpPr>
                <p:nvPr/>
              </p:nvGrpSpPr>
              <p:grpSpPr bwMode="auto">
                <a:xfrm>
                  <a:off x="206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4" name="Group 14"/>
                <p:cNvGrpSpPr>
                  <a:grpSpLocks/>
                </p:cNvGrpSpPr>
                <p:nvPr/>
              </p:nvGrpSpPr>
              <p:grpSpPr bwMode="auto">
                <a:xfrm>
                  <a:off x="216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5" name="Group 17"/>
                <p:cNvGrpSpPr>
                  <a:grpSpLocks/>
                </p:cNvGrpSpPr>
                <p:nvPr/>
              </p:nvGrpSpPr>
              <p:grpSpPr bwMode="auto">
                <a:xfrm>
                  <a:off x="2256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6" name="Group 20"/>
                <p:cNvGrpSpPr>
                  <a:grpSpLocks/>
                </p:cNvGrpSpPr>
                <p:nvPr/>
              </p:nvGrpSpPr>
              <p:grpSpPr bwMode="auto">
                <a:xfrm>
                  <a:off x="2448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7" name="Group 23"/>
                <p:cNvGrpSpPr>
                  <a:grpSpLocks/>
                </p:cNvGrpSpPr>
                <p:nvPr/>
              </p:nvGrpSpPr>
              <p:grpSpPr bwMode="auto">
                <a:xfrm>
                  <a:off x="254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8" name="Group 26"/>
                <p:cNvGrpSpPr>
                  <a:grpSpLocks/>
                </p:cNvGrpSpPr>
                <p:nvPr/>
              </p:nvGrpSpPr>
              <p:grpSpPr bwMode="auto">
                <a:xfrm>
                  <a:off x="264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85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01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0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1" name="Line 31"/>
                <p:cNvSpPr>
                  <a:spLocks noChangeShapeType="1"/>
                </p:cNvSpPr>
                <p:nvPr/>
              </p:nvSpPr>
              <p:spPr bwMode="auto">
                <a:xfrm>
                  <a:off x="2784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49" name="Oval 33"/>
            <p:cNvSpPr>
              <a:spLocks noChangeArrowheads="1"/>
            </p:cNvSpPr>
            <p:nvPr/>
          </p:nvSpPr>
          <p:spPr bwMode="auto">
            <a:xfrm>
              <a:off x="3033" y="1893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5850" name="Oval 34"/>
            <p:cNvSpPr>
              <a:spLocks noChangeArrowheads="1"/>
            </p:cNvSpPr>
            <p:nvPr/>
          </p:nvSpPr>
          <p:spPr bwMode="auto">
            <a:xfrm>
              <a:off x="2004" y="1890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35845" name="Object 35"/>
          <p:cNvGraphicFramePr>
            <a:graphicFrameLocks noChangeAspect="1"/>
          </p:cNvGraphicFramePr>
          <p:nvPr/>
        </p:nvGraphicFramePr>
        <p:xfrm>
          <a:off x="3659188" y="3352800"/>
          <a:ext cx="2470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5" imgW="1308100" imgH="495300" progId="Equation.3">
                  <p:embed/>
                </p:oleObj>
              </mc:Choice>
              <mc:Fallback>
                <p:oleObj name="Equation" r:id="rId5" imgW="1308100" imgH="4953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352800"/>
                        <a:ext cx="2470150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36"/>
          <p:cNvSpPr txBox="1">
            <a:spLocks noChangeArrowheads="1"/>
          </p:cNvSpPr>
          <p:nvPr/>
        </p:nvSpPr>
        <p:spPr bwMode="auto">
          <a:xfrm>
            <a:off x="5097463" y="3159125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l</a:t>
            </a:r>
          </a:p>
        </p:txBody>
      </p:sp>
      <p:sp>
        <p:nvSpPr>
          <p:cNvPr id="35847" name="Text Box 37"/>
          <p:cNvSpPr txBox="1">
            <a:spLocks noChangeArrowheads="1"/>
          </p:cNvSpPr>
          <p:nvPr/>
        </p:nvSpPr>
        <p:spPr bwMode="auto">
          <a:xfrm>
            <a:off x="6372225" y="2781300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: Force constant</a:t>
            </a:r>
          </a:p>
          <a:p>
            <a:pPr eaLnBrk="1" hangingPunct="1"/>
            <a:r>
              <a:rPr lang="en-US" altLang="en-US" sz="1800" i="1"/>
              <a:t>l</a:t>
            </a:r>
            <a:r>
              <a:rPr lang="en-US" altLang="en-US" sz="1800">
                <a:latin typeface="Comic Sans MS" charset="0"/>
              </a:rPr>
              <a:t>  :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78501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Angle Bending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Deviation from angles from their reference angle  </a:t>
            </a:r>
            <a:r>
              <a:rPr lang="en-US" altLang="en-US" sz="1600" i="1"/>
              <a:t>θ</a:t>
            </a:r>
            <a:r>
              <a:rPr lang="en-US" altLang="en-US" sz="1600" i="1" baseline="-25000"/>
              <a:t>0</a:t>
            </a:r>
            <a:r>
              <a:rPr lang="en-US" altLang="en-US" sz="1600" baseline="-25000"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often described by Hooke’s law:</a:t>
            </a:r>
          </a:p>
        </p:txBody>
      </p:sp>
      <p:sp>
        <p:nvSpPr>
          <p:cNvPr id="36866" name="Oval 3"/>
          <p:cNvSpPr>
            <a:spLocks noChangeArrowheads="1"/>
          </p:cNvSpPr>
          <p:nvPr/>
        </p:nvSpPr>
        <p:spPr bwMode="auto">
          <a:xfrm>
            <a:off x="3613150" y="23542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1979613" y="23495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1619250" y="3716338"/>
          <a:ext cx="27511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3" imgW="1460500" imgH="495300" progId="Equation.3">
                  <p:embed/>
                </p:oleObj>
              </mc:Choice>
              <mc:Fallback>
                <p:oleObj name="Equation" r:id="rId3" imgW="14605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16338"/>
                        <a:ext cx="2751138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2817813" y="32639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cxnSp>
        <p:nvCxnSpPr>
          <p:cNvPr id="36870" name="AutoShape 7"/>
          <p:cNvCxnSpPr>
            <a:cxnSpLocks noChangeShapeType="1"/>
            <a:stCxn id="36867" idx="5"/>
            <a:endCxn id="36869" idx="1"/>
          </p:cNvCxnSpPr>
          <p:nvPr/>
        </p:nvCxnSpPr>
        <p:spPr bwMode="auto">
          <a:xfrm>
            <a:off x="2174875" y="2544763"/>
            <a:ext cx="676275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1" name="AutoShape 8"/>
          <p:cNvCxnSpPr>
            <a:cxnSpLocks noChangeShapeType="1"/>
            <a:stCxn id="36869" idx="7"/>
            <a:endCxn id="36866" idx="3"/>
          </p:cNvCxnSpPr>
          <p:nvPr/>
        </p:nvCxnSpPr>
        <p:spPr bwMode="auto">
          <a:xfrm flipV="1">
            <a:off x="3013075" y="2549525"/>
            <a:ext cx="633413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741613" y="25781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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2665413" y="3035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774825" y="4962525"/>
            <a:ext cx="214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 : Force constant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1800">
                <a:latin typeface="Comic Sans MS" charset="0"/>
              </a:rPr>
              <a:t> : bond angle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65135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Force constants are much smaller than those for bond stretching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6876" name="Picture 13" descr="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16113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eyn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457200"/>
            <a:ext cx="5715000" cy="4114800"/>
          </a:xfr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smtClean="0"/>
              <a:t>“everything that living things do can be understood in terms of the jigglings and wigglings of atoms.”</a:t>
            </a:r>
          </a:p>
          <a:p>
            <a:pPr eaLnBrk="1" hangingPunct="1">
              <a:buFontTx/>
              <a:buNone/>
            </a:pPr>
            <a:r>
              <a:rPr lang="en-GB" altLang="en-US" sz="2800" i="1" smtClean="0"/>
              <a:t>The Feynman Lectures in Physics</a:t>
            </a:r>
            <a:r>
              <a:rPr lang="en-GB" altLang="en-US" sz="2800" smtClean="0"/>
              <a:t> vol. 1, 3-6 (1963)</a:t>
            </a:r>
            <a:endParaRPr lang="en-US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941763"/>
            <a:ext cx="34925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Torsional Terms</a:t>
            </a:r>
            <a:endParaRPr lang="en-US" altLang="en-US" sz="1600" b="1">
              <a:latin typeface="Comic Sans MS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4427538" y="1773238"/>
          <a:ext cx="3552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4" imgW="2197100" imgH="495300" progId="Equation.3">
                  <p:embed/>
                </p:oleObj>
              </mc:Choice>
              <mc:Fallback>
                <p:oleObj name="Equation" r:id="rId4" imgW="21971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73238"/>
                        <a:ext cx="3552825" cy="841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27538" y="270827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i="1"/>
              <a:t>V</a:t>
            </a:r>
            <a:r>
              <a:rPr lang="en-US" altLang="en-US" sz="1800" i="1" baseline="-25000"/>
              <a:t>n</a:t>
            </a:r>
            <a:r>
              <a:rPr lang="en-US" altLang="en-US" sz="1800">
                <a:latin typeface="Comic Sans MS" charset="0"/>
              </a:rPr>
              <a:t> : ‘barrier’ height</a:t>
            </a:r>
          </a:p>
          <a:p>
            <a:pPr eaLnBrk="1" hangingPunct="1"/>
            <a:r>
              <a:rPr lang="en-US" altLang="en-US" sz="1800" i="1"/>
              <a:t>n</a:t>
            </a:r>
            <a:r>
              <a:rPr lang="en-US" altLang="en-US" sz="1800">
                <a:latin typeface="Comic Sans MS" charset="0"/>
              </a:rPr>
              <a:t>  : multiplicity (e.g. n=3)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</a:t>
            </a:r>
            <a:r>
              <a:rPr lang="en-US" altLang="en-US" sz="1800">
                <a:latin typeface="Comic Sans MS" charset="0"/>
              </a:rPr>
              <a:t>  : torsion angle</a:t>
            </a:r>
          </a:p>
          <a:p>
            <a:pPr eaLnBrk="1" hangingPunct="1"/>
            <a:r>
              <a:rPr lang="en-US" altLang="en-US" sz="1800">
                <a:latin typeface="Comic Sans MS" charset="0"/>
                <a:sym typeface="Symbol" pitchFamily="18" charset="2"/>
              </a:rPr>
              <a:t>  : phase factor</a:t>
            </a:r>
            <a:endParaRPr lang="en-US" altLang="en-US" sz="1800">
              <a:latin typeface="Comic Sans MS" charset="0"/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606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Need to include higher terms for non-symmetric bonds </a:t>
            </a:r>
          </a:p>
          <a:p>
            <a:pPr marL="185738" indent="-185738">
              <a:lnSpc>
                <a:spcPct val="170000"/>
              </a:lnSpc>
            </a:pPr>
            <a:r>
              <a:rPr lang="en-US" altLang="en-US" sz="1600">
                <a:latin typeface="Comic Sans MS" charset="0"/>
              </a:rPr>
              <a:t>(i.e. to distinguish trans, gauche conformations)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7894" name="Picture 7" descr="tor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825625"/>
            <a:ext cx="36734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2588" indent="-382588">
              <a:buFontTx/>
              <a:buChar char="•"/>
            </a:pPr>
            <a:r>
              <a:rPr lang="en-US" altLang="en-US" sz="1600">
                <a:latin typeface="Comic Sans MS" charset="0"/>
              </a:rPr>
              <a:t>Hypothetical potential function for rotation around a chemical bond: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810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Electrostatic interactions</a:t>
            </a:r>
            <a:r>
              <a:rPr lang="en-US" altLang="en-US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 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7391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Electronegative elements attract electrons more than less electronegative elements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Unequal charge distribution is expressed by fractional charges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Electrostatic interaction often calculated by Coulomb’s law: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4692650" y="3886200"/>
          <a:ext cx="27527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3" imgW="1460500" imgH="596900" progId="Equation.3">
                  <p:embed/>
                </p:oleObj>
              </mc:Choice>
              <mc:Fallback>
                <p:oleObj name="Equation" r:id="rId3" imgW="14605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886200"/>
                        <a:ext cx="2752725" cy="1155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33099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6335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2471738" y="4910138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-</a:t>
            </a:r>
          </a:p>
        </p:txBody>
      </p:sp>
      <p:cxnSp>
        <p:nvCxnSpPr>
          <p:cNvPr id="38919" name="AutoShape 8"/>
          <p:cNvCxnSpPr>
            <a:cxnSpLocks noChangeShapeType="1"/>
            <a:stCxn id="38917" idx="5"/>
            <a:endCxn id="38918" idx="1"/>
          </p:cNvCxnSpPr>
          <p:nvPr/>
        </p:nvCxnSpPr>
        <p:spPr bwMode="auto">
          <a:xfrm>
            <a:off x="18288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0" name="AutoShape 9"/>
          <p:cNvCxnSpPr>
            <a:cxnSpLocks noChangeShapeType="1"/>
            <a:stCxn id="38917" idx="6"/>
            <a:endCxn id="38916" idx="2"/>
          </p:cNvCxnSpPr>
          <p:nvPr/>
        </p:nvCxnSpPr>
        <p:spPr bwMode="auto">
          <a:xfrm>
            <a:off x="1862138" y="3881438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1" name="AutoShape 10"/>
          <p:cNvCxnSpPr>
            <a:cxnSpLocks noChangeShapeType="1"/>
            <a:stCxn id="38916" idx="3"/>
            <a:endCxn id="38918" idx="7"/>
          </p:cNvCxnSpPr>
          <p:nvPr/>
        </p:nvCxnSpPr>
        <p:spPr bwMode="auto">
          <a:xfrm flipH="1">
            <a:off x="26670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3032125" y="43084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3565525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739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Example for a (very) simple Force Field:</a:t>
            </a:r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  <a:p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1524000" y="1371600"/>
          <a:ext cx="6281738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3" imgW="3517900" imgH="2654300" progId="Equation.3">
                  <p:embed/>
                </p:oleObj>
              </mc:Choice>
              <mc:Fallback>
                <p:oleObj name="Equation" r:id="rId3" imgW="3517900" imgH="2654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281738" cy="4748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659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Mechanics - Energy Minimization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41325" y="1417638"/>
            <a:ext cx="8169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The energy of the system is minimized. The system tries to relax</a:t>
            </a:r>
          </a:p>
          <a:p>
            <a:pPr marL="185738" indent="-185738" eaLnBrk="1" hangingPunct="1">
              <a:buFontTx/>
              <a:buChar char="•"/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Typically, the system relaxes to a </a:t>
            </a:r>
            <a:r>
              <a:rPr lang="en-US" altLang="en-US" sz="1600" b="1">
                <a:solidFill>
                  <a:srgbClr val="FF0000"/>
                </a:solidFill>
                <a:latin typeface="Comic Sans MS" charset="0"/>
              </a:rPr>
              <a:t>local minimum (LM)</a:t>
            </a:r>
            <a:r>
              <a:rPr lang="en-US" altLang="en-US" sz="1600" b="1">
                <a:latin typeface="Comic Sans MS" charset="0"/>
              </a:rPr>
              <a:t>.</a:t>
            </a:r>
          </a:p>
          <a:p>
            <a:pPr marL="185738" indent="-185738"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0963" name="Picture 4" descr="minim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65400"/>
            <a:ext cx="52641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1692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1600" b="1">
                <a:latin typeface="Comic Sans MS" charset="0"/>
              </a:rPr>
              <a:t>In molecular dynamics, energy is supplied to the system, typically using a constant temperature (i.e. constant average constant kinetic energy).</a:t>
            </a:r>
          </a:p>
          <a:p>
            <a:pPr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1987" name="Picture 4" descr="md"/>
          <p:cNvPicPr>
            <a:picLocks noChangeAspect="1" noChangeArrowheads="1"/>
          </p:cNvPicPr>
          <p:nvPr/>
        </p:nvPicPr>
        <p:blipFill>
          <a:blip r:embed="rId2" cstate="print"/>
          <a:srcRect l="2740"/>
          <a:stretch>
            <a:fillRect/>
          </a:stretch>
        </p:blipFill>
        <p:spPr bwMode="auto">
          <a:xfrm>
            <a:off x="1403350" y="2276475"/>
            <a:ext cx="6478588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19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Newton’s Laws of Motion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A body maintains its state of rest or of uniform motion in a straight line, unless acted upon by a force.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The applied force is equal to the rate of change of momentum.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Two isolated bodies acting upon each other experience equal and opposite forces.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4439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Newtonian mechanics to calculate the net force and acceleration experienced by each atom.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Each atom </a:t>
            </a:r>
            <a:r>
              <a:rPr lang="en-US" altLang="en-US" sz="1600" i="1"/>
              <a:t>i</a:t>
            </a:r>
            <a:r>
              <a:rPr lang="en-US" altLang="en-US" sz="1600">
                <a:latin typeface="Comic Sans MS" charset="0"/>
              </a:rPr>
              <a:t> is treated as a point with mass </a:t>
            </a:r>
            <a:r>
              <a:rPr lang="en-US" altLang="en-US" sz="1600" i="1"/>
              <a:t>m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and fixed charge </a:t>
            </a:r>
            <a:r>
              <a:rPr lang="en-US" altLang="en-US" sz="1600" i="1"/>
              <a:t>q</a:t>
            </a:r>
            <a:r>
              <a:rPr lang="en-US" altLang="en-US" sz="1600" i="1" baseline="-25000"/>
              <a:t>i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Determine the force </a:t>
            </a:r>
            <a:r>
              <a:rPr lang="en-US" altLang="en-US" sz="1600" i="1"/>
              <a:t>F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on each atom: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28600" y="404813"/>
            <a:ext cx="794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2532063" y="3625850"/>
          <a:ext cx="3200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1397000" imgH="546100" progId="Equation.3">
                  <p:embed/>
                </p:oleObj>
              </mc:Choice>
              <mc:Fallback>
                <p:oleObj name="Equation" r:id="rId3" imgW="13970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625850"/>
                        <a:ext cx="3200400" cy="1295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845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positions and accelerations at time </a:t>
            </a:r>
            <a:r>
              <a:rPr lang="en-US" altLang="en-US" sz="1600" i="1"/>
              <a:t>t</a:t>
            </a:r>
            <a:r>
              <a:rPr lang="en-US" altLang="en-US" sz="1600">
                <a:latin typeface="Comic Sans MS" charset="0"/>
              </a:rPr>
              <a:t> (and positions from </a:t>
            </a:r>
            <a:r>
              <a:rPr lang="en-US" altLang="en-US" sz="1600" i="1"/>
              <a:t>t - </a:t>
            </a:r>
            <a:r>
              <a:rPr lang="en-US" altLang="en-US" sz="1600" i="1">
                <a:sym typeface="Symbol" pitchFamily="18" charset="2"/>
              </a:rPr>
              <a:t> t</a:t>
            </a:r>
            <a:r>
              <a:rPr lang="en-US" altLang="en-US" sz="1600">
                <a:latin typeface="Comic Sans MS" charset="0"/>
                <a:sym typeface="Symbol" pitchFamily="18" charset="2"/>
              </a:rPr>
              <a:t>) to calculate new positions at time </a:t>
            </a:r>
            <a:r>
              <a:rPr lang="en-US" altLang="en-US" sz="1600">
                <a:latin typeface="Comic Sans MS" charset="0"/>
              </a:rPr>
              <a:t> </a:t>
            </a:r>
            <a:r>
              <a:rPr lang="en-US" altLang="en-US" sz="1600" i="1"/>
              <a:t>t +</a:t>
            </a:r>
            <a:r>
              <a:rPr lang="en-US" altLang="en-US" sz="1600" i="1">
                <a:sym typeface="Symbol" pitchFamily="18" charset="2"/>
              </a:rPr>
              <a:t>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3"/>
          <p:cNvGrpSpPr>
            <a:grpSpLocks/>
          </p:cNvGrpSpPr>
          <p:nvPr/>
        </p:nvGrpSpPr>
        <p:grpSpPr bwMode="auto">
          <a:xfrm>
            <a:off x="2627313" y="1700213"/>
            <a:ext cx="3540125" cy="3478212"/>
            <a:chOff x="1187624" y="548680"/>
            <a:chExt cx="3540249" cy="3477924"/>
          </a:xfrm>
        </p:grpSpPr>
        <p:pic>
          <p:nvPicPr>
            <p:cNvPr id="450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775" y="5715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119675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0527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54868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34076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213285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20486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76470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112474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28529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278092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242088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364502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21297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16288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4211638" y="3284538"/>
            <a:ext cx="288925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87675" y="2205038"/>
            <a:ext cx="2736850" cy="2663825"/>
          </a:xfrm>
          <a:prstGeom prst="ellipse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328738" y="579438"/>
            <a:ext cx="6197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Cutoffs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750" y="620713"/>
            <a:ext cx="8135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(a)	Estimate the total number of possible structures of a polypeptide consisting of 10 amino acid residues.  State and justify any assumptions that you make.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(b)	Calculate the number of pairwise interactions which need to be evaluated to calculate the energy of a 10-residue peptide, stating any assumptions you make.  If a computer capable of calculating one million pairwise interactions per second is used, and the time to perform a systematic search of all conformations is one structure per 10</a:t>
            </a:r>
            <a:r>
              <a:rPr lang="en-GB" altLang="en-US" sz="1800" baseline="30000">
                <a:latin typeface="Arial" charset="0"/>
                <a:cs typeface="Arial" charset="0"/>
              </a:rPr>
              <a:t>-13</a:t>
            </a:r>
            <a:r>
              <a:rPr lang="en-GB" altLang="en-US" sz="1800">
                <a:latin typeface="Arial" charset="0"/>
                <a:cs typeface="Arial" charset="0"/>
              </a:rPr>
              <a:t> seconds, estimate both the simulation time required to fold the peptide and the time it would take to calculate the energy of all the conformers.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1513" y="2119313"/>
            <a:ext cx="5791200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Molecular Dynamics </a:t>
            </a:r>
          </a:p>
        </p:txBody>
      </p:sp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019925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is Molecular Dynamics?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“The science of simulating the motions of a system of particles” (Karplus &amp; Petsko)</a:t>
            </a:r>
          </a:p>
          <a:p>
            <a:pPr eaLnBrk="1" hangingPunct="1"/>
            <a:r>
              <a:rPr lang="en-US" altLang="en-US" smtClean="0"/>
              <a:t>From systems</a:t>
            </a:r>
          </a:p>
          <a:p>
            <a:pPr lvl="1" eaLnBrk="1" hangingPunct="1"/>
            <a:r>
              <a:rPr lang="en-US" altLang="en-US" smtClean="0"/>
              <a:t>As small as an atom</a:t>
            </a:r>
          </a:p>
          <a:p>
            <a:pPr lvl="1" eaLnBrk="1" hangingPunct="1"/>
            <a:r>
              <a:rPr lang="en-US" altLang="en-US" smtClean="0"/>
              <a:t>As large as a galaxy</a:t>
            </a:r>
          </a:p>
          <a:p>
            <a:pPr eaLnBrk="1" hangingPunct="1"/>
            <a:r>
              <a:rPr lang="en-US" altLang="en-US" smtClean="0"/>
              <a:t>Equations of motion</a:t>
            </a:r>
          </a:p>
          <a:p>
            <a:pPr eaLnBrk="1" hangingPunct="1"/>
            <a:r>
              <a:rPr lang="en-US" altLang="en-US" smtClean="0"/>
              <a:t>Time evolution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932363" y="4868863"/>
            <a:ext cx="1512887" cy="1008062"/>
          </a:xfrm>
          <a:prstGeom prst="curvedLeftArrow">
            <a:avLst>
              <a:gd name="adj1" fmla="val 20000"/>
              <a:gd name="adj2" fmla="val 40000"/>
              <a:gd name="adj3" fmla="val 500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5814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0" y="3457575"/>
            <a:ext cx="914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4" name="Text Box 104"/>
          <p:cNvSpPr txBox="1">
            <a:spLocks noChangeArrowheads="1"/>
          </p:cNvSpPr>
          <p:nvPr/>
        </p:nvSpPr>
        <p:spPr bwMode="auto">
          <a:xfrm>
            <a:off x="4038600" y="3717925"/>
            <a:ext cx="457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2"/>
              <a:buNone/>
            </a:pPr>
            <a:r>
              <a:rPr lang="en-US" altLang="x-none" sz="5400" b="0" i="1">
                <a:latin typeface="Times New Roman" charset="0"/>
              </a:rPr>
              <a:t>t</a:t>
            </a: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Divide time into discrete time steps</a:t>
            </a:r>
          </a:p>
        </p:txBody>
      </p:sp>
      <p:sp>
        <p:nvSpPr>
          <p:cNvPr id="297067" name="Line 107"/>
          <p:cNvSpPr>
            <a:spLocks noChangeShapeType="1"/>
          </p:cNvSpPr>
          <p:nvPr/>
        </p:nvSpPr>
        <p:spPr bwMode="auto">
          <a:xfrm>
            <a:off x="4495800" y="42227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7063" name="Group 103"/>
          <p:cNvGrpSpPr>
            <a:grpSpLocks/>
          </p:cNvGrpSpPr>
          <p:nvPr/>
        </p:nvGrpSpPr>
        <p:grpSpPr bwMode="auto">
          <a:xfrm>
            <a:off x="152400" y="3276600"/>
            <a:ext cx="8915400" cy="457200"/>
            <a:chOff x="96" y="2064"/>
            <a:chExt cx="5616" cy="288"/>
          </a:xfrm>
        </p:grpSpPr>
        <p:grpSp>
          <p:nvGrpSpPr>
            <p:cNvPr id="297015" name="Group 55"/>
            <p:cNvGrpSpPr>
              <a:grpSpLocks/>
            </p:cNvGrpSpPr>
            <p:nvPr/>
          </p:nvGrpSpPr>
          <p:grpSpPr bwMode="auto">
            <a:xfrm>
              <a:off x="96" y="2064"/>
              <a:ext cx="4464" cy="288"/>
              <a:chOff x="1440" y="2064"/>
              <a:chExt cx="4464" cy="288"/>
            </a:xfrm>
          </p:grpSpPr>
          <p:grpSp>
            <p:nvGrpSpPr>
              <p:cNvPr id="296991" name="Group 31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79" name="Group 19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69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0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7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6980" name="Group 20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8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8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6992" name="Group 32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93" name="Group 33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9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95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6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8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9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3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04" name="Group 44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0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6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7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8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9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1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1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2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97016" name="Group 56"/>
            <p:cNvGrpSpPr>
              <a:grpSpLocks/>
            </p:cNvGrpSpPr>
            <p:nvPr/>
          </p:nvGrpSpPr>
          <p:grpSpPr bwMode="auto">
            <a:xfrm>
              <a:off x="1248" y="2064"/>
              <a:ext cx="4464" cy="288"/>
              <a:chOff x="1440" y="2064"/>
              <a:chExt cx="4464" cy="288"/>
            </a:xfrm>
          </p:grpSpPr>
          <p:grpSp>
            <p:nvGrpSpPr>
              <p:cNvPr id="297017" name="Group 57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18" name="Group 58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1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0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1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3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5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7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29" name="Group 69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3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1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2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3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3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7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8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7040" name="Group 80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41" name="Group 81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4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3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6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8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9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0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1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52" name="Group 92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53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5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6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5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97072" name="Group 112"/>
          <p:cNvGrpSpPr>
            <a:grpSpLocks/>
          </p:cNvGrpSpPr>
          <p:nvPr/>
        </p:nvGrpSpPr>
        <p:grpSpPr bwMode="auto">
          <a:xfrm>
            <a:off x="5867400" y="4876800"/>
            <a:ext cx="2667000" cy="1981200"/>
            <a:chOff x="3706" y="3072"/>
            <a:chExt cx="1680" cy="1248"/>
          </a:xfrm>
        </p:grpSpPr>
        <p:sp>
          <p:nvSpPr>
            <p:cNvPr id="297071" name="Rectangle 111"/>
            <p:cNvSpPr>
              <a:spLocks noChangeArrowheads="1"/>
            </p:cNvSpPr>
            <p:nvPr/>
          </p:nvSpPr>
          <p:spPr bwMode="auto">
            <a:xfrm>
              <a:off x="3706" y="3072"/>
              <a:ext cx="1680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68" name="Rectangle 108"/>
            <p:cNvSpPr>
              <a:spLocks noChangeArrowheads="1"/>
            </p:cNvSpPr>
            <p:nvPr/>
          </p:nvSpPr>
          <p:spPr bwMode="auto">
            <a:xfrm>
              <a:off x="3840" y="3171"/>
              <a:ext cx="144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~1 fs time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6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2959100" y="2819400"/>
            <a:ext cx="5334000" cy="3505200"/>
            <a:chOff x="1632" y="1776"/>
            <a:chExt cx="3360" cy="2208"/>
          </a:xfrm>
        </p:grpSpPr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4128" y="1776"/>
              <a:ext cx="86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 flipH="1">
              <a:off x="4368" y="2784"/>
              <a:ext cx="62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6" name="Line 20"/>
            <p:cNvSpPr>
              <a:spLocks noChangeShapeType="1"/>
            </p:cNvSpPr>
            <p:nvPr/>
          </p:nvSpPr>
          <p:spPr bwMode="auto">
            <a:xfrm flipH="1">
              <a:off x="2400" y="3792"/>
              <a:ext cx="1968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9" name="Line 23"/>
            <p:cNvSpPr>
              <a:spLocks noChangeShapeType="1"/>
            </p:cNvSpPr>
            <p:nvPr/>
          </p:nvSpPr>
          <p:spPr bwMode="auto">
            <a:xfrm flipV="1">
              <a:off x="2640" y="1776"/>
              <a:ext cx="1488" cy="72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1" name="Line 25"/>
            <p:cNvSpPr>
              <a:spLocks noChangeShapeType="1"/>
            </p:cNvSpPr>
            <p:nvPr/>
          </p:nvSpPr>
          <p:spPr bwMode="auto">
            <a:xfrm flipV="1">
              <a:off x="2400" y="2496"/>
              <a:ext cx="240" cy="14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>
              <a:off x="2640" y="2496"/>
              <a:ext cx="1728" cy="129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3" name="Line 27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2352" cy="2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6" name="Line 30"/>
            <p:cNvSpPr>
              <a:spLocks noChangeShapeType="1"/>
            </p:cNvSpPr>
            <p:nvPr/>
          </p:nvSpPr>
          <p:spPr bwMode="auto">
            <a:xfrm flipH="1">
              <a:off x="1632" y="1776"/>
              <a:ext cx="2496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8" name="Line 32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768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9" name="Line 33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1008" cy="52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0" name="Line 34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576" cy="91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1" name="Line 35"/>
            <p:cNvSpPr>
              <a:spLocks noChangeShapeType="1"/>
            </p:cNvSpPr>
            <p:nvPr/>
          </p:nvSpPr>
          <p:spPr bwMode="auto">
            <a:xfrm>
              <a:off x="1632" y="1968"/>
              <a:ext cx="3360" cy="8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2" name="Line 36"/>
            <p:cNvSpPr>
              <a:spLocks noChangeShapeType="1"/>
            </p:cNvSpPr>
            <p:nvPr/>
          </p:nvSpPr>
          <p:spPr bwMode="auto">
            <a:xfrm>
              <a:off x="4128" y="1776"/>
              <a:ext cx="240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4" name="Line 38"/>
            <p:cNvSpPr>
              <a:spLocks noChangeShapeType="1"/>
            </p:cNvSpPr>
            <p:nvPr/>
          </p:nvSpPr>
          <p:spPr bwMode="auto">
            <a:xfrm flipH="1">
              <a:off x="2400" y="2784"/>
              <a:ext cx="2592" cy="120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5" name="Line 39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2736" cy="18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6" name="Line 40"/>
            <p:cNvSpPr>
              <a:spLocks noChangeShapeType="1"/>
            </p:cNvSpPr>
            <p:nvPr/>
          </p:nvSpPr>
          <p:spPr bwMode="auto">
            <a:xfrm flipV="1">
              <a:off x="2400" y="1776"/>
              <a:ext cx="1728" cy="22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7" name="Line 41"/>
            <p:cNvSpPr>
              <a:spLocks noChangeShapeType="1"/>
            </p:cNvSpPr>
            <p:nvPr/>
          </p:nvSpPr>
          <p:spPr bwMode="auto">
            <a:xfrm flipH="1">
              <a:off x="2400" y="3408"/>
              <a:ext cx="816" cy="57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8" name="Line 42"/>
            <p:cNvSpPr>
              <a:spLocks noChangeShapeType="1"/>
            </p:cNvSpPr>
            <p:nvPr/>
          </p:nvSpPr>
          <p:spPr bwMode="auto">
            <a:xfrm>
              <a:off x="3216" y="3408"/>
              <a:ext cx="1152" cy="38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9" name="Line 43"/>
            <p:cNvSpPr>
              <a:spLocks noChangeShapeType="1"/>
            </p:cNvSpPr>
            <p:nvPr/>
          </p:nvSpPr>
          <p:spPr bwMode="auto">
            <a:xfrm flipV="1">
              <a:off x="3216" y="2784"/>
              <a:ext cx="1776" cy="6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0" name="Line 44"/>
            <p:cNvSpPr>
              <a:spLocks noChangeShapeType="1"/>
            </p:cNvSpPr>
            <p:nvPr/>
          </p:nvSpPr>
          <p:spPr bwMode="auto">
            <a:xfrm flipH="1">
              <a:off x="3216" y="1776"/>
              <a:ext cx="912" cy="163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1" name="Line 45"/>
            <p:cNvSpPr>
              <a:spLocks noChangeShapeType="1"/>
            </p:cNvSpPr>
            <p:nvPr/>
          </p:nvSpPr>
          <p:spPr bwMode="auto">
            <a:xfrm>
              <a:off x="1632" y="1968"/>
              <a:ext cx="1584" cy="144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Calculate forces</a:t>
            </a:r>
          </a:p>
        </p:txBody>
      </p: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2882900" y="2743200"/>
            <a:ext cx="5486400" cy="3657600"/>
            <a:chOff x="1584" y="1728"/>
            <a:chExt cx="3456" cy="2304"/>
          </a:xfrm>
        </p:grpSpPr>
        <p:sp>
          <p:nvSpPr>
            <p:cNvPr id="306183" name="Oval 7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6" name="Oval 1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7" name="Oval 1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8" name="Oval 1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9" name="Oval 1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90" name="Oval 1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6213" name="Line 37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-381000" y="5410200"/>
            <a:ext cx="3810000" cy="1447800"/>
            <a:chOff x="-240" y="3408"/>
            <a:chExt cx="2400" cy="912"/>
          </a:xfrm>
        </p:grpSpPr>
        <p:grpSp>
          <p:nvGrpSpPr>
            <p:cNvPr id="306229" name="Group 53"/>
            <p:cNvGrpSpPr>
              <a:grpSpLocks/>
            </p:cNvGrpSpPr>
            <p:nvPr/>
          </p:nvGrpSpPr>
          <p:grpSpPr bwMode="auto">
            <a:xfrm>
              <a:off x="0" y="3408"/>
              <a:ext cx="2160" cy="912"/>
              <a:chOff x="0" y="3408"/>
              <a:chExt cx="2160" cy="912"/>
            </a:xfrm>
          </p:grpSpPr>
          <p:sp>
            <p:nvSpPr>
              <p:cNvPr id="306227" name="Rectangle 51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2160" cy="91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228" name="Text Box 52"/>
              <p:cNvSpPr txBox="1">
                <a:spLocks noChangeArrowheads="1"/>
              </p:cNvSpPr>
              <p:nvPr/>
            </p:nvSpPr>
            <p:spPr bwMode="auto">
              <a:xfrm>
                <a:off x="96" y="3704"/>
                <a:ext cx="20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buFont typeface="Wingdings" charset="2"/>
                  <a:buNone/>
                </a:pPr>
                <a:endParaRPr lang="x-none" altLang="x-none" sz="2400" b="0"/>
              </a:p>
            </p:txBody>
          </p:sp>
        </p:grpSp>
        <p:sp>
          <p:nvSpPr>
            <p:cNvPr id="306230" name="Text Box 54"/>
            <p:cNvSpPr txBox="1">
              <a:spLocks noChangeArrowheads="1"/>
            </p:cNvSpPr>
            <p:nvPr/>
          </p:nvSpPr>
          <p:spPr bwMode="auto">
            <a:xfrm>
              <a:off x="-240" y="3729"/>
              <a:ext cx="230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Molecular mechanics</a:t>
              </a:r>
            </a:p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force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5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18490" name="Rectangle 26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18491" name="Group 27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18492" name="Oval 28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3" name="Oval 2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4" name="Oval 3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5" name="Oval 3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6" name="Oval 3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7" name="Oval 3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8" name="Oval 3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8499" name="Line 35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20517" name="Group 5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20518" name="Oval 6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19" name="Oval 7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0" name="Oval 8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0527" name="Oval 15"/>
          <p:cNvSpPr>
            <a:spLocks noChangeArrowheads="1"/>
          </p:cNvSpPr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8" name="Oval 16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9" name="Oval 17"/>
          <p:cNvSpPr>
            <a:spLocks noChangeArrowheads="1"/>
          </p:cNvSpPr>
          <p:nvPr/>
        </p:nvSpPr>
        <p:spPr bwMode="auto">
          <a:xfrm>
            <a:off x="4419600" y="41148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0" name="Oval 18"/>
          <p:cNvSpPr>
            <a:spLocks noChangeArrowheads="1"/>
          </p:cNvSpPr>
          <p:nvPr/>
        </p:nvSpPr>
        <p:spPr bwMode="auto">
          <a:xfrm>
            <a:off x="4876800" y="5699125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1" name="Oval 19"/>
          <p:cNvSpPr>
            <a:spLocks noChangeArrowheads="1"/>
          </p:cNvSpPr>
          <p:nvPr/>
        </p:nvSpPr>
        <p:spPr bwMode="auto">
          <a:xfrm>
            <a:off x="3048000" y="64770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2" name="Oval 20"/>
          <p:cNvSpPr>
            <a:spLocks noChangeArrowheads="1"/>
          </p:cNvSpPr>
          <p:nvPr/>
        </p:nvSpPr>
        <p:spPr bwMode="auto">
          <a:xfrm>
            <a:off x="6477000" y="61722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3" name="Oval 21"/>
          <p:cNvSpPr>
            <a:spLocks noChangeArrowheads="1"/>
          </p:cNvSpPr>
          <p:nvPr/>
        </p:nvSpPr>
        <p:spPr bwMode="auto">
          <a:xfrm>
            <a:off x="7620000" y="4724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0542" name="Group 30"/>
          <p:cNvGrpSpPr>
            <a:grpSpLocks/>
          </p:cNvGrpSpPr>
          <p:nvPr/>
        </p:nvGrpSpPr>
        <p:grpSpPr bwMode="auto">
          <a:xfrm>
            <a:off x="2667000" y="2895600"/>
            <a:ext cx="5181600" cy="3613150"/>
            <a:chOff x="1680" y="1824"/>
            <a:chExt cx="3264" cy="2276"/>
          </a:xfrm>
        </p:grpSpPr>
        <p:sp>
          <p:nvSpPr>
            <p:cNvPr id="320535" name="Line 23"/>
            <p:cNvSpPr>
              <a:spLocks noChangeShapeType="1"/>
            </p:cNvSpPr>
            <p:nvPr/>
          </p:nvSpPr>
          <p:spPr bwMode="auto">
            <a:xfrm rot="-422833">
              <a:off x="1680" y="196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6" name="Line 24"/>
            <p:cNvSpPr>
              <a:spLocks noChangeShapeType="1"/>
            </p:cNvSpPr>
            <p:nvPr/>
          </p:nvSpPr>
          <p:spPr bwMode="auto">
            <a:xfrm>
              <a:off x="4176" y="1824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>
              <a:off x="2678" y="2514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rot="916150" flipH="1">
              <a:off x="4896" y="283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H="1">
              <a:off x="4156" y="3812"/>
              <a:ext cx="14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rot="588887" flipH="1">
              <a:off x="3130" y="3456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 rot="21213180" flipH="1">
              <a:off x="2006" y="400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0546" name="Group 34"/>
          <p:cNvGrpSpPr>
            <a:grpSpLocks/>
          </p:cNvGrpSpPr>
          <p:nvPr/>
        </p:nvGrpSpPr>
        <p:grpSpPr bwMode="auto">
          <a:xfrm>
            <a:off x="0" y="4191000"/>
            <a:ext cx="3657600" cy="1600200"/>
            <a:chOff x="0" y="2640"/>
            <a:chExt cx="2304" cy="1008"/>
          </a:xfrm>
        </p:grpSpPr>
        <p:sp>
          <p:nvSpPr>
            <p:cNvPr id="320544" name="Rectangle 32"/>
            <p:cNvSpPr>
              <a:spLocks noChangeArrowheads="1"/>
            </p:cNvSpPr>
            <p:nvPr/>
          </p:nvSpPr>
          <p:spPr bwMode="auto">
            <a:xfrm>
              <a:off x="0" y="2640"/>
              <a:ext cx="2304" cy="100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0545" name="Text Box 33"/>
            <p:cNvSpPr txBox="1">
              <a:spLocks noChangeArrowheads="1"/>
            </p:cNvSpPr>
            <p:nvPr/>
          </p:nvSpPr>
          <p:spPr bwMode="auto">
            <a:xfrm>
              <a:off x="1152" y="3287"/>
              <a:ext cx="11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... a little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3810000" y="38862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5674" name="Group 42"/>
          <p:cNvGrpSpPr>
            <a:grpSpLocks/>
          </p:cNvGrpSpPr>
          <p:nvPr/>
        </p:nvGrpSpPr>
        <p:grpSpPr bwMode="auto">
          <a:xfrm>
            <a:off x="0" y="958850"/>
            <a:ext cx="8153400" cy="1676400"/>
            <a:chOff x="0" y="940"/>
            <a:chExt cx="5136" cy="1056"/>
          </a:xfrm>
        </p:grpSpPr>
        <p:sp>
          <p:nvSpPr>
            <p:cNvPr id="325636" name="Rectangle 4"/>
            <p:cNvSpPr>
              <a:spLocks noChangeArrowheads="1"/>
            </p:cNvSpPr>
            <p:nvPr/>
          </p:nvSpPr>
          <p:spPr bwMode="auto">
            <a:xfrm>
              <a:off x="0" y="1280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Iterate</a:t>
              </a:r>
            </a:p>
          </p:txBody>
        </p:sp>
        <p:sp>
          <p:nvSpPr>
            <p:cNvPr id="325663" name="AutoShape 31"/>
            <p:cNvSpPr>
              <a:spLocks noChangeArrowheads="1"/>
            </p:cNvSpPr>
            <p:nvPr/>
          </p:nvSpPr>
          <p:spPr bwMode="auto">
            <a:xfrm>
              <a:off x="4608" y="1036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65" name="AutoShape 33"/>
            <p:cNvSpPr>
              <a:spLocks noChangeArrowheads="1"/>
            </p:cNvSpPr>
            <p:nvPr/>
          </p:nvSpPr>
          <p:spPr bwMode="auto">
            <a:xfrm rot="10800000">
              <a:off x="4080" y="940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567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762000" y="636588"/>
            <a:ext cx="7772400" cy="5105400"/>
          </a:xfrm>
        </p:spPr>
        <p:txBody>
          <a:bodyPr/>
          <a:lstStyle/>
          <a:p>
            <a:endParaRPr lang="en-US" altLang="x-none"/>
          </a:p>
          <a:p>
            <a:endParaRPr lang="en-US" altLang="x-none"/>
          </a:p>
        </p:txBody>
      </p:sp>
      <p:sp>
        <p:nvSpPr>
          <p:cNvPr id="325675" name="Rectangle 43"/>
          <p:cNvSpPr>
            <a:spLocks noChangeArrowheads="1"/>
          </p:cNvSpPr>
          <p:nvPr/>
        </p:nvSpPr>
        <p:spPr bwMode="auto">
          <a:xfrm>
            <a:off x="0" y="14986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Iterate</a:t>
            </a:r>
          </a:p>
        </p:txBody>
      </p:sp>
      <p:grpSp>
        <p:nvGrpSpPr>
          <p:cNvPr id="325688" name="Group 56"/>
          <p:cNvGrpSpPr>
            <a:grpSpLocks/>
          </p:cNvGrpSpPr>
          <p:nvPr/>
        </p:nvGrpSpPr>
        <p:grpSpPr bwMode="auto">
          <a:xfrm>
            <a:off x="0" y="2622550"/>
            <a:ext cx="8153400" cy="1676400"/>
            <a:chOff x="0" y="1988"/>
            <a:chExt cx="5136" cy="1056"/>
          </a:xfrm>
        </p:grpSpPr>
        <p:grpSp>
          <p:nvGrpSpPr>
            <p:cNvPr id="325678" name="Group 46"/>
            <p:cNvGrpSpPr>
              <a:grpSpLocks/>
            </p:cNvGrpSpPr>
            <p:nvPr/>
          </p:nvGrpSpPr>
          <p:grpSpPr bwMode="auto">
            <a:xfrm>
              <a:off x="0" y="1988"/>
              <a:ext cx="5136" cy="1056"/>
              <a:chOff x="0" y="940"/>
              <a:chExt cx="5136" cy="1056"/>
            </a:xfrm>
          </p:grpSpPr>
          <p:sp>
            <p:nvSpPr>
              <p:cNvPr id="325679" name="Rectangle 47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0" name="AutoShape 48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1" name="AutoShape 49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2" name="Rectangle 50"/>
            <p:cNvSpPr>
              <a:spLocks noChangeArrowheads="1"/>
            </p:cNvSpPr>
            <p:nvPr/>
          </p:nvSpPr>
          <p:spPr bwMode="auto">
            <a:xfrm>
              <a:off x="0" y="2328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89" name="Group 57"/>
          <p:cNvGrpSpPr>
            <a:grpSpLocks/>
          </p:cNvGrpSpPr>
          <p:nvPr/>
        </p:nvGrpSpPr>
        <p:grpSpPr bwMode="auto">
          <a:xfrm>
            <a:off x="0" y="4267200"/>
            <a:ext cx="8153400" cy="1676400"/>
            <a:chOff x="0" y="3024"/>
            <a:chExt cx="5136" cy="1056"/>
          </a:xfrm>
        </p:grpSpPr>
        <p:grpSp>
          <p:nvGrpSpPr>
            <p:cNvPr id="325683" name="Group 51"/>
            <p:cNvGrpSpPr>
              <a:grpSpLocks/>
            </p:cNvGrpSpPr>
            <p:nvPr/>
          </p:nvGrpSpPr>
          <p:grpSpPr bwMode="auto">
            <a:xfrm>
              <a:off x="0" y="3024"/>
              <a:ext cx="5136" cy="1056"/>
              <a:chOff x="0" y="940"/>
              <a:chExt cx="5136" cy="1056"/>
            </a:xfrm>
          </p:grpSpPr>
          <p:sp>
            <p:nvSpPr>
              <p:cNvPr id="325684" name="Rectangle 52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5" name="AutoShape 53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6" name="AutoShape 54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7" name="Rectangle 55"/>
            <p:cNvSpPr>
              <a:spLocks noChangeArrowheads="1"/>
            </p:cNvSpPr>
            <p:nvPr/>
          </p:nvSpPr>
          <p:spPr bwMode="auto">
            <a:xfrm>
              <a:off x="0" y="3364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94" name="Group 62"/>
          <p:cNvGrpSpPr>
            <a:grpSpLocks/>
          </p:cNvGrpSpPr>
          <p:nvPr/>
        </p:nvGrpSpPr>
        <p:grpSpPr bwMode="auto">
          <a:xfrm>
            <a:off x="0" y="5638800"/>
            <a:ext cx="5508625" cy="1219200"/>
            <a:chOff x="0" y="3552"/>
            <a:chExt cx="3470" cy="768"/>
          </a:xfrm>
        </p:grpSpPr>
        <p:sp>
          <p:nvSpPr>
            <p:cNvPr id="325693" name="Rectangle 61"/>
            <p:cNvSpPr>
              <a:spLocks noChangeArrowheads="1"/>
            </p:cNvSpPr>
            <p:nvPr/>
          </p:nvSpPr>
          <p:spPr bwMode="auto">
            <a:xfrm>
              <a:off x="0" y="3552"/>
              <a:ext cx="2976" cy="76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91" name="Text Box 59"/>
            <p:cNvSpPr txBox="1">
              <a:spLocks noChangeArrowheads="1"/>
            </p:cNvSpPr>
            <p:nvPr/>
          </p:nvSpPr>
          <p:spPr bwMode="auto">
            <a:xfrm>
              <a:off x="302" y="3744"/>
              <a:ext cx="3168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Integrate Newton’s</a:t>
              </a:r>
              <a:br>
                <a:rPr lang="en-US" altLang="x-none" sz="2400" b="0"/>
              </a:br>
              <a:r>
                <a:rPr lang="en-US" altLang="x-none" sz="2400" b="0"/>
                <a:t>                 laws of 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91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Example of an MD Simulation</a:t>
            </a:r>
          </a:p>
        </p:txBody>
      </p:sp>
      <p:sp>
        <p:nvSpPr>
          <p:cNvPr id="65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31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9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6391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Main Problem With MD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772400" cy="4114800"/>
          </a:xfrm>
        </p:spPr>
        <p:txBody>
          <a:bodyPr/>
          <a:lstStyle/>
          <a:p>
            <a:pPr algn="ctr">
              <a:buFont typeface="Wingdings" charset="2"/>
              <a:buNone/>
            </a:pPr>
            <a:endParaRPr lang="en-US" altLang="x-none" sz="2800" b="1">
              <a:solidFill>
                <a:schemeClr val="accent2"/>
              </a:solidFill>
            </a:endParaRPr>
          </a:p>
          <a:p>
            <a:pPr algn="ctr">
              <a:buFont typeface="Wingdings" charset="2"/>
              <a:buNone/>
            </a:pPr>
            <a:r>
              <a:rPr lang="en-US" altLang="x-none" sz="2800" b="1">
                <a:solidFill>
                  <a:schemeClr val="accent2"/>
                </a:solidFill>
              </a:rPr>
              <a:t>Too slow!</a:t>
            </a:r>
          </a:p>
          <a:p>
            <a:endParaRPr lang="en-US" altLang="x-none"/>
          </a:p>
          <a:p>
            <a:pPr>
              <a:spcBef>
                <a:spcPct val="150000"/>
              </a:spcBef>
              <a:buFont typeface="Wingdings" charset="2"/>
              <a:buNone/>
            </a:pPr>
            <a:r>
              <a:rPr lang="en-US" altLang="x-none"/>
              <a:t>Example I just showed: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2 ns simulated time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3.4 CPU-days to simulate</a:t>
            </a:r>
          </a:p>
        </p:txBody>
      </p:sp>
    </p:spTree>
    <p:extLst>
      <p:ext uri="{BB962C8B-B14F-4D97-AF65-F5344CB8AC3E}">
        <p14:creationId xmlns:p14="http://schemas.microsoft.com/office/powerpoint/2010/main" val="872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9113" y="2119313"/>
            <a:ext cx="6081712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Goals and Strategy</a:t>
            </a:r>
          </a:p>
        </p:txBody>
      </p:sp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Thought Experiment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x-none"/>
              <a:t>What if MD were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Perfectly accurate?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Infinitely fast?</a:t>
            </a:r>
          </a:p>
          <a:p>
            <a:pPr>
              <a:lnSpc>
                <a:spcPct val="110000"/>
              </a:lnSpc>
              <a:spcBef>
                <a:spcPct val="130000"/>
              </a:spcBef>
            </a:pPr>
            <a:r>
              <a:rPr lang="en-US" altLang="x-none"/>
              <a:t>Would be easy to perform</a:t>
            </a:r>
            <a:br>
              <a:rPr lang="en-US" altLang="x-none"/>
            </a:br>
            <a:r>
              <a:rPr lang="en-US" altLang="x-none" b="1">
                <a:solidFill>
                  <a:schemeClr val="accent2"/>
                </a:solidFill>
              </a:rPr>
              <a:t>arbitrary computational experiments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Determine structures by watching them form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Figure out what happens by watching it happen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Transform measurement into data mining</a:t>
            </a:r>
          </a:p>
        </p:txBody>
      </p:sp>
    </p:spTree>
    <p:extLst>
      <p:ext uri="{BB962C8B-B14F-4D97-AF65-F5344CB8AC3E}">
        <p14:creationId xmlns:p14="http://schemas.microsoft.com/office/powerpoint/2010/main" val="153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Two Distinct Problems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1:</a:t>
            </a:r>
            <a:r>
              <a:rPr lang="en-US" altLang="x-none"/>
              <a:t>  Simulate many short trajectories</a:t>
            </a:r>
          </a:p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2:</a:t>
            </a:r>
            <a:r>
              <a:rPr lang="en-US" altLang="x-none"/>
              <a:t>  Simulate one long trajectory</a:t>
            </a:r>
          </a:p>
        </p:txBody>
      </p:sp>
    </p:spTree>
    <p:extLst>
      <p:ext uri="{BB962C8B-B14F-4D97-AF65-F5344CB8AC3E}">
        <p14:creationId xmlns:p14="http://schemas.microsoft.com/office/powerpoint/2010/main" val="869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25" y="1196975"/>
            <a:ext cx="2100263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Why?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1242"/>
            <a:ext cx="7772400" cy="1143000"/>
          </a:xfrm>
        </p:spPr>
        <p:txBody>
          <a:bodyPr/>
          <a:lstStyle/>
          <a:p>
            <a:r>
              <a:rPr lang="en-US" altLang="x-none" dirty="0"/>
              <a:t>Simulating Many Short Trajectories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5425"/>
            <a:ext cx="8001000" cy="4724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dirty="0"/>
              <a:t>Can answer surprising number of interesting questions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Can be done using</a:t>
            </a:r>
          </a:p>
          <a:p>
            <a:pPr lvl="1"/>
            <a:r>
              <a:rPr lang="en-US" altLang="x-none" dirty="0"/>
              <a:t>Many slow computers</a:t>
            </a:r>
          </a:p>
          <a:p>
            <a:pPr lvl="1"/>
            <a:r>
              <a:rPr lang="en-US" altLang="x-none" dirty="0"/>
              <a:t>Distributed processing approach</a:t>
            </a:r>
          </a:p>
          <a:p>
            <a:pPr lvl="1"/>
            <a:r>
              <a:rPr lang="en-US" altLang="x-none" dirty="0"/>
              <a:t>Little inter-processor communication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E.g., </a:t>
            </a:r>
            <a:r>
              <a:rPr lang="en-US" altLang="x-none" dirty="0" err="1"/>
              <a:t>Pande’s</a:t>
            </a:r>
            <a:r>
              <a:rPr lang="en-US" altLang="x-none" dirty="0"/>
              <a:t> </a:t>
            </a:r>
            <a:r>
              <a:rPr lang="en-US" altLang="x-none" i="1" dirty="0"/>
              <a:t>Folding at Home </a:t>
            </a:r>
            <a:r>
              <a:rPr lang="en-US" altLang="x-none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0376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Simulating One Long Trajectory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7772400" cy="4343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/>
              <a:t>Harder problem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Essential to elucidate many biologically interesting processes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Requires a single machine with</a:t>
            </a:r>
          </a:p>
          <a:p>
            <a:pPr lvl="1"/>
            <a:r>
              <a:rPr lang="en-US" altLang="x-none"/>
              <a:t>Extremely high performance</a:t>
            </a:r>
          </a:p>
          <a:p>
            <a:pPr lvl="1"/>
            <a:r>
              <a:rPr lang="en-US" altLang="x-none"/>
              <a:t>Truly massive parallelism</a:t>
            </a:r>
          </a:p>
          <a:p>
            <a:pPr lvl="1"/>
            <a:r>
              <a:rPr lang="en-US" altLang="x-none"/>
              <a:t>Lots of inter-processor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73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DESRES Goal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Single, millisecond-scale MD simulations (long trajectories)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Protein with 64K or more atoms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Explicit water molecules</a:t>
            </a:r>
          </a:p>
          <a:p>
            <a:pPr>
              <a:lnSpc>
                <a:spcPct val="90000"/>
              </a:lnSpc>
              <a:spcBef>
                <a:spcPct val="140000"/>
              </a:spcBef>
            </a:pPr>
            <a:r>
              <a:rPr lang="en-US" altLang="x-none"/>
              <a:t>Why?</a:t>
            </a:r>
          </a:p>
          <a:p>
            <a:pPr lvl="1"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That’s the time scale at which many biologically interesting things start to happen</a:t>
            </a:r>
          </a:p>
        </p:txBody>
      </p:sp>
    </p:spTree>
    <p:extLst>
      <p:ext uri="{BB962C8B-B14F-4D97-AF65-F5344CB8AC3E}">
        <p14:creationId xmlns:p14="http://schemas.microsoft.com/office/powerpoint/2010/main" val="627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Rectangle 1030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4856" name="Object 1032"/>
          <p:cNvGraphicFramePr>
            <a:graphicFrameLocks noChangeAspect="1"/>
          </p:cNvGraphicFramePr>
          <p:nvPr/>
        </p:nvGraphicFramePr>
        <p:xfrm>
          <a:off x="0" y="-3505200"/>
          <a:ext cx="9372600" cy="10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Artwork" r:id="rId4" imgW="9202500" imgH="11902500" progId="Adobe.Illustrator.10">
                  <p:embed/>
                </p:oleObj>
              </mc:Choice>
              <mc:Fallback>
                <p:oleObj name="Artwork" r:id="rId4" imgW="9202500" imgH="11902500" progId="Adobe.Illustrator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05200"/>
                        <a:ext cx="9372600" cy="10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Text Box 1035"/>
          <p:cNvSpPr txBox="1">
            <a:spLocks noChangeArrowheads="1"/>
          </p:cNvSpPr>
          <p:nvPr/>
        </p:nvSpPr>
        <p:spPr bwMode="auto">
          <a:xfrm>
            <a:off x="5943600" y="6324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>
                <a:solidFill>
                  <a:schemeClr val="bg1"/>
                </a:solidFill>
              </a:rPr>
              <a:t>Image:</a:t>
            </a:r>
            <a:r>
              <a:rPr lang="en-US" altLang="x-none" sz="1200" b="0">
                <a:solidFill>
                  <a:schemeClr val="bg1"/>
                </a:solidFill>
              </a:rPr>
              <a:t>  Istvan Kolossvary &amp; Annabel Todd,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sz="1200" b="0">
                <a:solidFill>
                  <a:schemeClr val="bg1"/>
                </a:solidFill>
              </a:rPr>
              <a:t>            </a:t>
            </a:r>
            <a:r>
              <a:rPr lang="en-US" altLang="x-none" sz="500" b="0">
                <a:solidFill>
                  <a:schemeClr val="bg1"/>
                </a:solidFill>
              </a:rPr>
              <a:t> </a:t>
            </a:r>
            <a:r>
              <a:rPr lang="en-US" altLang="x-none" sz="1200" b="0">
                <a:solidFill>
                  <a:schemeClr val="bg1"/>
                </a:solidFill>
              </a:rPr>
              <a:t>D. E. Shaw Research</a:t>
            </a:r>
          </a:p>
        </p:txBody>
      </p:sp>
      <p:sp>
        <p:nvSpPr>
          <p:cNvPr id="334862" name="Rectangle 1038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  <a:ln/>
        </p:spPr>
        <p:txBody>
          <a:bodyPr/>
          <a:lstStyle/>
          <a:p>
            <a:r>
              <a:rPr lang="en-US" altLang="x-none" dirty="0">
                <a:solidFill>
                  <a:srgbClr val="FFFFFF"/>
                </a:solidFill>
              </a:rPr>
              <a:t>Protein Folding</a:t>
            </a:r>
          </a:p>
        </p:txBody>
      </p:sp>
    </p:spTree>
    <p:extLst>
      <p:ext uri="{BB962C8B-B14F-4D97-AF65-F5344CB8AC3E}">
        <p14:creationId xmlns:p14="http://schemas.microsoft.com/office/powerpoint/2010/main" val="16439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69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Interactions Between Proteins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4816475" y="6308725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Vijayakumar, et al., </a:t>
            </a:r>
            <a:r>
              <a:rPr lang="en-US" altLang="x-none" sz="1200" b="0" i="1"/>
              <a:t>J. Mol. Biol.</a:t>
            </a:r>
            <a:r>
              <a:rPr lang="en-US" altLang="x-none" sz="1200" b="0"/>
              <a:t> 278, 1015 (1998)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1219200" y="1524000"/>
            <a:ext cx="6842125" cy="4648200"/>
            <a:chOff x="806" y="960"/>
            <a:chExt cx="4310" cy="2928"/>
          </a:xfrm>
        </p:grpSpPr>
        <p:pic>
          <p:nvPicPr>
            <p:cNvPr id="3409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072"/>
              <a:ext cx="4176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4972" y="960"/>
              <a:ext cx="144" cy="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8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334000" y="6324600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Nagar, et al., </a:t>
            </a:r>
            <a:r>
              <a:rPr lang="en-US" altLang="x-none" sz="1200" b="0" i="1"/>
              <a:t>Cancer Res. </a:t>
            </a:r>
            <a:r>
              <a:rPr lang="en-US" altLang="x-none" sz="1200" b="0"/>
              <a:t>62, 4236 (2002)</a:t>
            </a:r>
          </a:p>
        </p:txBody>
      </p:sp>
      <p:sp>
        <p:nvSpPr>
          <p:cNvPr id="33588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Binding of Drugs to their Molecular Targets</a:t>
            </a:r>
          </a:p>
        </p:txBody>
      </p:sp>
      <p:pic>
        <p:nvPicPr>
          <p:cNvPr id="3358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6052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17788"/>
            <a:ext cx="4724400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5791200" y="6159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H. Grubm</a:t>
            </a:r>
            <a:r>
              <a:rPr lang="en-US" altLang="x-none" sz="1200" b="0">
                <a:ea typeface="Arial" charset="0"/>
                <a:cs typeface="Arial" charset="0"/>
              </a:rPr>
              <a:t>üller, in Attig, et al. (eds.), </a:t>
            </a:r>
            <a:r>
              <a:rPr lang="en-US" altLang="x-none" sz="1200" b="0" i="1">
                <a:ea typeface="Arial" charset="0"/>
                <a:cs typeface="Arial" charset="0"/>
              </a:rPr>
              <a:t>Computational Soft Matter </a:t>
            </a:r>
            <a:r>
              <a:rPr lang="en-US" altLang="x-none" sz="1200" b="0">
                <a:ea typeface="Arial" charset="0"/>
                <a:cs typeface="Arial" charset="0"/>
              </a:rPr>
              <a:t>(2004)</a:t>
            </a:r>
            <a:endParaRPr lang="en-US" altLang="x-none" sz="1200" b="0"/>
          </a:p>
        </p:txBody>
      </p: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5210175" y="1460500"/>
            <a:ext cx="3400425" cy="4267200"/>
            <a:chOff x="1652" y="576"/>
            <a:chExt cx="2572" cy="3264"/>
          </a:xfrm>
        </p:grpSpPr>
        <p:pic>
          <p:nvPicPr>
            <p:cNvPr id="34509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624"/>
              <a:ext cx="2447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4080" y="576"/>
              <a:ext cx="144" cy="3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3725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Mechanisms of Intracellular Machines</a:t>
            </a:r>
          </a:p>
        </p:txBody>
      </p:sp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68500"/>
            <a:ext cx="3962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Will It Take to Simulate a Millisecond?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876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We need an </a:t>
            </a:r>
            <a:r>
              <a:rPr lang="en-US" altLang="x-none" b="1" dirty="0">
                <a:solidFill>
                  <a:schemeClr val="accent2"/>
                </a:solidFill>
              </a:rPr>
              <a:t>enormous</a:t>
            </a:r>
            <a:r>
              <a:rPr lang="en-US" altLang="x-none" dirty="0"/>
              <a:t> increase in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Current (single processor):  ~ 100 </a:t>
            </a:r>
            <a:r>
              <a:rPr lang="en-US" altLang="x-none" dirty="0" err="1"/>
              <a:t>ms</a:t>
            </a:r>
            <a:r>
              <a:rPr lang="en-US" altLang="x-none" dirty="0"/>
              <a:t> / fs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Goal will require &lt; 10 </a:t>
            </a:r>
            <a:r>
              <a:rPr lang="en-US" altLang="x-none" b="1" i="1" dirty="0" err="1">
                <a:latin typeface="Euclid Symbol" charset="0"/>
              </a:rPr>
              <a:t>m</a:t>
            </a:r>
            <a:r>
              <a:rPr lang="en-US" altLang="x-none" dirty="0" err="1"/>
              <a:t>s</a:t>
            </a:r>
            <a:r>
              <a:rPr lang="en-US" altLang="x-none" dirty="0"/>
              <a:t> / fs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en-US" altLang="x-none" b="1" dirty="0">
                <a:solidFill>
                  <a:schemeClr val="accent2"/>
                </a:solidFill>
              </a:rPr>
              <a:t>Required speedup: 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&gt; 10,000</a:t>
            </a:r>
            <a:r>
              <a:rPr lang="en-US" altLang="x-none" sz="900" b="1" dirty="0">
                <a:solidFill>
                  <a:schemeClr val="accent2"/>
                </a:solidFill>
              </a:rPr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x faster than current single-processor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~ 1,000x faster than current parallel implementations</a:t>
            </a:r>
          </a:p>
          <a:p>
            <a:pPr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sz="2400" b="1" i="1" dirty="0"/>
              <a:t>Can’t accept &gt;10,000x the power (~5 Megawatts)!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altLang="x-non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Target Simulation Speed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6127750" y="2041525"/>
            <a:ext cx="28194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3.4 days today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(one processor)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~ 13 seconds on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 </a:t>
            </a:r>
            <a:r>
              <a:rPr lang="en-US" altLang="x-none" b="0" dirty="0" smtClean="0">
                <a:latin typeface="Arial Unicode MS" charset="0"/>
              </a:rPr>
              <a:t>HP machine</a:t>
            </a:r>
            <a:endParaRPr lang="en-US" altLang="x-none" b="0" dirty="0">
              <a:latin typeface="Arial Unicode MS" charset="0"/>
            </a:endParaRP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</a:t>
            </a:r>
            <a:r>
              <a:rPr lang="en-US" altLang="x-none" sz="800" b="0" dirty="0">
                <a:latin typeface="Arial Unicode MS" charset="0"/>
              </a:rPr>
              <a:t>      </a:t>
            </a:r>
            <a:r>
              <a:rPr lang="en-US" altLang="x-none" b="0" dirty="0">
                <a:latin typeface="Arial Unicode MS" charset="0"/>
              </a:rPr>
              <a:t>(one segment)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</p:txBody>
      </p:sp>
      <p:pic>
        <p:nvPicPr>
          <p:cNvPr id="658438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77950"/>
            <a:ext cx="56388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43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8438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x-none" altLang="x-none" sz="2400" b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0" y="4191000"/>
            <a:ext cx="9144000" cy="2438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rgbClr val="000000"/>
                </a:solidFill>
              </a:rPr>
              <a:t>Molecular Mechanics Force Field</a:t>
            </a:r>
          </a:p>
        </p:txBody>
      </p:sp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762000" y="1344613"/>
          <a:ext cx="3962400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Equation" r:id="rId4" imgW="1765080" imgH="2286000" progId="Equation.DSMT4">
                  <p:embed/>
                </p:oleObj>
              </mc:Choice>
              <mc:Fallback>
                <p:oleObj name="Equation" r:id="rId4" imgW="176508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44613"/>
                        <a:ext cx="3962400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4981575" y="1447800"/>
            <a:ext cx="35814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Stretch</a:t>
            </a:r>
          </a:p>
          <a:p>
            <a:pPr>
              <a:lnSpc>
                <a:spcPct val="165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Bend</a:t>
            </a:r>
          </a:p>
          <a:p>
            <a:pPr>
              <a:lnSpc>
                <a:spcPct val="185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Torsion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x-none" sz="2400">
              <a:solidFill>
                <a:schemeClr val="accent2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Electrostatic</a:t>
            </a:r>
          </a:p>
          <a:p>
            <a:pPr>
              <a:lnSpc>
                <a:spcPct val="240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Van der Waals</a:t>
            </a:r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7391400" y="5019675"/>
            <a:ext cx="1295400" cy="83185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Non-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7391400" y="2320925"/>
            <a:ext cx="1295400" cy="4667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</p:spTree>
    <p:extLst>
      <p:ext uri="{BB962C8B-B14F-4D97-AF65-F5344CB8AC3E}">
        <p14:creationId xmlns:p14="http://schemas.microsoft.com/office/powerpoint/2010/main" val="1434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Elements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Knowledge of the interaction potential for the particles          Forces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Classical Newtonian equations of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Many particle systems        simulation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Maxwell-Boltzmann averaging process for thermodynamic properties: time averaging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4572000" y="47974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2411413" y="21336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1258888" y="335756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>
            <a:off x="1422400" y="2884488"/>
            <a:ext cx="1287463" cy="661987"/>
          </a:xfrm>
          <a:custGeom>
            <a:avLst/>
            <a:gdLst>
              <a:gd name="T0" fmla="*/ 0 w 811"/>
              <a:gd name="T1" fmla="*/ 2147483646 h 417"/>
              <a:gd name="T2" fmla="*/ 2147483646 w 811"/>
              <a:gd name="T3" fmla="*/ 2147483646 h 417"/>
              <a:gd name="T4" fmla="*/ 2147483646 w 811"/>
              <a:gd name="T5" fmla="*/ 2147483646 h 417"/>
              <a:gd name="T6" fmla="*/ 2147483646 w 811"/>
              <a:gd name="T7" fmla="*/ 2147483646 h 417"/>
              <a:gd name="T8" fmla="*/ 2147483646 w 811"/>
              <a:gd name="T9" fmla="*/ 2147483646 h 417"/>
              <a:gd name="T10" fmla="*/ 2147483646 w 811"/>
              <a:gd name="T11" fmla="*/ 2147483646 h 417"/>
              <a:gd name="T12" fmla="*/ 2147483646 w 811"/>
              <a:gd name="T13" fmla="*/ 2147483646 h 417"/>
              <a:gd name="T14" fmla="*/ 2147483646 w 811"/>
              <a:gd name="T15" fmla="*/ 2147483646 h 417"/>
              <a:gd name="T16" fmla="*/ 2147483646 w 811"/>
              <a:gd name="T17" fmla="*/ 2147483646 h 417"/>
              <a:gd name="T18" fmla="*/ 2147483646 w 811"/>
              <a:gd name="T19" fmla="*/ 2147483646 h 417"/>
              <a:gd name="T20" fmla="*/ 2147483646 w 811"/>
              <a:gd name="T21" fmla="*/ 2147483646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1"/>
              <a:gd name="T34" fmla="*/ 0 h 417"/>
              <a:gd name="T35" fmla="*/ 811 w 811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1" h="417">
                <a:moveTo>
                  <a:pt x="0" y="313"/>
                </a:moveTo>
                <a:cubicBezTo>
                  <a:pt x="66" y="226"/>
                  <a:pt x="168" y="59"/>
                  <a:pt x="283" y="21"/>
                </a:cubicBezTo>
                <a:cubicBezTo>
                  <a:pt x="395" y="43"/>
                  <a:pt x="368" y="25"/>
                  <a:pt x="430" y="94"/>
                </a:cubicBezTo>
                <a:cubicBezTo>
                  <a:pt x="447" y="113"/>
                  <a:pt x="485" y="149"/>
                  <a:pt x="485" y="149"/>
                </a:cubicBezTo>
                <a:cubicBezTo>
                  <a:pt x="512" y="216"/>
                  <a:pt x="537" y="262"/>
                  <a:pt x="475" y="322"/>
                </a:cubicBezTo>
                <a:cubicBezTo>
                  <a:pt x="478" y="343"/>
                  <a:pt x="464" y="381"/>
                  <a:pt x="485" y="386"/>
                </a:cubicBezTo>
                <a:cubicBezTo>
                  <a:pt x="614" y="417"/>
                  <a:pt x="677" y="410"/>
                  <a:pt x="750" y="341"/>
                </a:cubicBezTo>
                <a:cubicBezTo>
                  <a:pt x="782" y="275"/>
                  <a:pt x="763" y="207"/>
                  <a:pt x="741" y="140"/>
                </a:cubicBezTo>
                <a:cubicBezTo>
                  <a:pt x="744" y="103"/>
                  <a:pt x="739" y="65"/>
                  <a:pt x="750" y="30"/>
                </a:cubicBezTo>
                <a:cubicBezTo>
                  <a:pt x="753" y="21"/>
                  <a:pt x="769" y="26"/>
                  <a:pt x="777" y="21"/>
                </a:cubicBezTo>
                <a:cubicBezTo>
                  <a:pt x="811" y="0"/>
                  <a:pt x="781" y="2"/>
                  <a:pt x="805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7092950" y="29241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940425" y="32131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356100" y="37163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4859338" y="32131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716463" y="29972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>
            <a:off x="4500563" y="3500438"/>
            <a:ext cx="2447925" cy="673100"/>
          </a:xfrm>
          <a:custGeom>
            <a:avLst/>
            <a:gdLst>
              <a:gd name="T0" fmla="*/ 0 w 1542"/>
              <a:gd name="T1" fmla="*/ 2147483646 h 424"/>
              <a:gd name="T2" fmla="*/ 2147483646 w 1542"/>
              <a:gd name="T3" fmla="*/ 2147483646 h 424"/>
              <a:gd name="T4" fmla="*/ 2147483646 w 1542"/>
              <a:gd name="T5" fmla="*/ 2147483646 h 424"/>
              <a:gd name="T6" fmla="*/ 2147483646 w 1542"/>
              <a:gd name="T7" fmla="*/ 2147483646 h 424"/>
              <a:gd name="T8" fmla="*/ 2147483646 w 1542"/>
              <a:gd name="T9" fmla="*/ 2147483646 h 424"/>
              <a:gd name="T10" fmla="*/ 2147483646 w 1542"/>
              <a:gd name="T11" fmla="*/ 2147483646 h 424"/>
              <a:gd name="T12" fmla="*/ 2147483646 w 1542"/>
              <a:gd name="T13" fmla="*/ 0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424"/>
              <a:gd name="T23" fmla="*/ 1542 w 1542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424">
                <a:moveTo>
                  <a:pt x="0" y="136"/>
                </a:moveTo>
                <a:cubicBezTo>
                  <a:pt x="332" y="249"/>
                  <a:pt x="665" y="363"/>
                  <a:pt x="816" y="363"/>
                </a:cubicBezTo>
                <a:cubicBezTo>
                  <a:pt x="967" y="363"/>
                  <a:pt x="847" y="166"/>
                  <a:pt x="907" y="136"/>
                </a:cubicBezTo>
                <a:cubicBezTo>
                  <a:pt x="967" y="106"/>
                  <a:pt x="1111" y="137"/>
                  <a:pt x="1179" y="182"/>
                </a:cubicBezTo>
                <a:cubicBezTo>
                  <a:pt x="1247" y="227"/>
                  <a:pt x="1255" y="424"/>
                  <a:pt x="1315" y="409"/>
                </a:cubicBezTo>
                <a:cubicBezTo>
                  <a:pt x="1375" y="394"/>
                  <a:pt x="1542" y="159"/>
                  <a:pt x="1542" y="91"/>
                </a:cubicBezTo>
                <a:cubicBezTo>
                  <a:pt x="1542" y="23"/>
                  <a:pt x="1428" y="11"/>
                  <a:pt x="131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>
            <a:off x="4932363" y="2636838"/>
            <a:ext cx="1152525" cy="468312"/>
          </a:xfrm>
          <a:custGeom>
            <a:avLst/>
            <a:gdLst>
              <a:gd name="T0" fmla="*/ 0 w 726"/>
              <a:gd name="T1" fmla="*/ 2147483646 h 295"/>
              <a:gd name="T2" fmla="*/ 2147483646 w 726"/>
              <a:gd name="T3" fmla="*/ 2147483646 h 295"/>
              <a:gd name="T4" fmla="*/ 2147483646 w 726"/>
              <a:gd name="T5" fmla="*/ 0 h 295"/>
              <a:gd name="T6" fmla="*/ 2147483646 w 726"/>
              <a:gd name="T7" fmla="*/ 2147483646 h 295"/>
              <a:gd name="T8" fmla="*/ 2147483646 w 726"/>
              <a:gd name="T9" fmla="*/ 2147483646 h 295"/>
              <a:gd name="T10" fmla="*/ 2147483646 w 726"/>
              <a:gd name="T11" fmla="*/ 2147483646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295"/>
              <a:gd name="T20" fmla="*/ 726 w 72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295">
                <a:moveTo>
                  <a:pt x="0" y="272"/>
                </a:moveTo>
                <a:cubicBezTo>
                  <a:pt x="0" y="249"/>
                  <a:pt x="0" y="226"/>
                  <a:pt x="45" y="181"/>
                </a:cubicBezTo>
                <a:cubicBezTo>
                  <a:pt x="90" y="136"/>
                  <a:pt x="234" y="0"/>
                  <a:pt x="272" y="0"/>
                </a:cubicBezTo>
                <a:cubicBezTo>
                  <a:pt x="310" y="0"/>
                  <a:pt x="219" y="136"/>
                  <a:pt x="272" y="181"/>
                </a:cubicBezTo>
                <a:cubicBezTo>
                  <a:pt x="325" y="226"/>
                  <a:pt x="513" y="295"/>
                  <a:pt x="589" y="272"/>
                </a:cubicBezTo>
                <a:cubicBezTo>
                  <a:pt x="665" y="249"/>
                  <a:pt x="703" y="75"/>
                  <a:pt x="72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Freeform 15"/>
          <p:cNvSpPr>
            <a:spLocks/>
          </p:cNvSpPr>
          <p:nvPr/>
        </p:nvSpPr>
        <p:spPr bwMode="auto">
          <a:xfrm>
            <a:off x="4140200" y="2997200"/>
            <a:ext cx="1308100" cy="779463"/>
          </a:xfrm>
          <a:custGeom>
            <a:avLst/>
            <a:gdLst>
              <a:gd name="T0" fmla="*/ 2147483646 w 824"/>
              <a:gd name="T1" fmla="*/ 2147483646 h 491"/>
              <a:gd name="T2" fmla="*/ 2147483646 w 824"/>
              <a:gd name="T3" fmla="*/ 2147483646 h 491"/>
              <a:gd name="T4" fmla="*/ 2147483646 w 824"/>
              <a:gd name="T5" fmla="*/ 2147483646 h 491"/>
              <a:gd name="T6" fmla="*/ 2147483646 w 824"/>
              <a:gd name="T7" fmla="*/ 2147483646 h 491"/>
              <a:gd name="T8" fmla="*/ 2147483646 w 824"/>
              <a:gd name="T9" fmla="*/ 2147483646 h 491"/>
              <a:gd name="T10" fmla="*/ 2147483646 w 824"/>
              <a:gd name="T11" fmla="*/ 0 h 4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4"/>
              <a:gd name="T19" fmla="*/ 0 h 491"/>
              <a:gd name="T20" fmla="*/ 824 w 824"/>
              <a:gd name="T21" fmla="*/ 491 h 4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4" h="491">
                <a:moveTo>
                  <a:pt x="590" y="136"/>
                </a:moveTo>
                <a:cubicBezTo>
                  <a:pt x="643" y="155"/>
                  <a:pt x="696" y="174"/>
                  <a:pt x="726" y="227"/>
                </a:cubicBezTo>
                <a:cubicBezTo>
                  <a:pt x="756" y="280"/>
                  <a:pt x="824" y="415"/>
                  <a:pt x="771" y="453"/>
                </a:cubicBezTo>
                <a:cubicBezTo>
                  <a:pt x="718" y="491"/>
                  <a:pt x="529" y="483"/>
                  <a:pt x="408" y="453"/>
                </a:cubicBezTo>
                <a:cubicBezTo>
                  <a:pt x="287" y="423"/>
                  <a:pt x="90" y="347"/>
                  <a:pt x="45" y="272"/>
                </a:cubicBezTo>
                <a:cubicBezTo>
                  <a:pt x="0" y="197"/>
                  <a:pt x="121" y="45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15128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One particle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easy analytically</a:t>
            </a:r>
          </a:p>
        </p:txBody>
      </p:sp>
      <p:sp>
        <p:nvSpPr>
          <p:cNvPr id="22544" name="Freeform 17"/>
          <p:cNvSpPr>
            <a:spLocks/>
          </p:cNvSpPr>
          <p:nvPr/>
        </p:nvSpPr>
        <p:spPr bwMode="auto">
          <a:xfrm>
            <a:off x="6156325" y="2276475"/>
            <a:ext cx="792163" cy="1152525"/>
          </a:xfrm>
          <a:custGeom>
            <a:avLst/>
            <a:gdLst>
              <a:gd name="T0" fmla="*/ 0 w 499"/>
              <a:gd name="T1" fmla="*/ 2147483646 h 726"/>
              <a:gd name="T2" fmla="*/ 2147483646 w 499"/>
              <a:gd name="T3" fmla="*/ 2147483646 h 726"/>
              <a:gd name="T4" fmla="*/ 2147483646 w 499"/>
              <a:gd name="T5" fmla="*/ 2147483646 h 726"/>
              <a:gd name="T6" fmla="*/ 2147483646 w 499"/>
              <a:gd name="T7" fmla="*/ 2147483646 h 726"/>
              <a:gd name="T8" fmla="*/ 2147483646 w 499"/>
              <a:gd name="T9" fmla="*/ 0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726"/>
              <a:gd name="T17" fmla="*/ 499 w 499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726">
                <a:moveTo>
                  <a:pt x="0" y="635"/>
                </a:moveTo>
                <a:cubicBezTo>
                  <a:pt x="106" y="680"/>
                  <a:pt x="212" y="726"/>
                  <a:pt x="272" y="681"/>
                </a:cubicBezTo>
                <a:cubicBezTo>
                  <a:pt x="332" y="636"/>
                  <a:pt x="363" y="461"/>
                  <a:pt x="363" y="363"/>
                </a:cubicBezTo>
                <a:cubicBezTo>
                  <a:pt x="363" y="265"/>
                  <a:pt x="249" y="152"/>
                  <a:pt x="272" y="91"/>
                </a:cubicBezTo>
                <a:cubicBezTo>
                  <a:pt x="295" y="30"/>
                  <a:pt x="461" y="15"/>
                  <a:pt x="4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18"/>
          <p:cNvSpPr>
            <a:spLocks/>
          </p:cNvSpPr>
          <p:nvPr/>
        </p:nvSpPr>
        <p:spPr bwMode="auto">
          <a:xfrm>
            <a:off x="5221288" y="2828925"/>
            <a:ext cx="1871662" cy="384175"/>
          </a:xfrm>
          <a:custGeom>
            <a:avLst/>
            <a:gdLst>
              <a:gd name="T0" fmla="*/ 2147483646 w 1179"/>
              <a:gd name="T1" fmla="*/ 2147483646 h 242"/>
              <a:gd name="T2" fmla="*/ 2147483646 w 1179"/>
              <a:gd name="T3" fmla="*/ 2147483646 h 242"/>
              <a:gd name="T4" fmla="*/ 2147483646 w 1179"/>
              <a:gd name="T5" fmla="*/ 2147483646 h 242"/>
              <a:gd name="T6" fmla="*/ 2147483646 w 1179"/>
              <a:gd name="T7" fmla="*/ 2147483646 h 242"/>
              <a:gd name="T8" fmla="*/ 2147483646 w 1179"/>
              <a:gd name="T9" fmla="*/ 2147483646 h 242"/>
              <a:gd name="T10" fmla="*/ 2147483646 w 1179"/>
              <a:gd name="T11" fmla="*/ 2147483646 h 2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9"/>
              <a:gd name="T19" fmla="*/ 0 h 242"/>
              <a:gd name="T20" fmla="*/ 1179 w 1179"/>
              <a:gd name="T21" fmla="*/ 242 h 2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9" h="242">
                <a:moveTo>
                  <a:pt x="1179" y="151"/>
                </a:moveTo>
                <a:cubicBezTo>
                  <a:pt x="1020" y="83"/>
                  <a:pt x="861" y="15"/>
                  <a:pt x="770" y="15"/>
                </a:cubicBezTo>
                <a:cubicBezTo>
                  <a:pt x="679" y="15"/>
                  <a:pt x="709" y="151"/>
                  <a:pt x="634" y="151"/>
                </a:cubicBezTo>
                <a:cubicBezTo>
                  <a:pt x="559" y="151"/>
                  <a:pt x="415" y="30"/>
                  <a:pt x="317" y="15"/>
                </a:cubicBezTo>
                <a:cubicBezTo>
                  <a:pt x="219" y="0"/>
                  <a:pt x="90" y="22"/>
                  <a:pt x="45" y="60"/>
                </a:cubicBezTo>
                <a:cubicBezTo>
                  <a:pt x="0" y="98"/>
                  <a:pt x="22" y="170"/>
                  <a:pt x="45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7524750" y="2565400"/>
            <a:ext cx="143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Many particles impossible analytically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103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What Takes So Long?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103" y="1403648"/>
            <a:ext cx="8153400" cy="4572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Inner loop of force field evaluation looks at all </a:t>
            </a:r>
            <a:r>
              <a:rPr lang="en-US" altLang="x-none" b="1" i="1" dirty="0">
                <a:solidFill>
                  <a:schemeClr val="accent2"/>
                </a:solidFill>
              </a:rPr>
              <a:t>pairs</a:t>
            </a:r>
            <a:r>
              <a:rPr lang="en-US" altLang="x-none" i="1" dirty="0"/>
              <a:t> </a:t>
            </a:r>
            <a:r>
              <a:rPr lang="en-US" altLang="x-none" dirty="0"/>
              <a:t>of atoms (within distance </a:t>
            </a:r>
            <a:r>
              <a:rPr lang="en-US" altLang="x-none" i="1" dirty="0"/>
              <a:t>R</a:t>
            </a:r>
            <a:r>
              <a:rPr lang="en-US" altLang="x-none" dirty="0"/>
              <a:t>)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On the order of 64K atoms in typical system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Repeat ~10</a:t>
            </a:r>
            <a:r>
              <a:rPr lang="en-US" altLang="x-none" baseline="30000" dirty="0"/>
              <a:t>12</a:t>
            </a:r>
            <a:r>
              <a:rPr lang="en-US" altLang="x-none" dirty="0"/>
              <a:t> times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Current approaches too slow by several orders of </a:t>
            </a:r>
            <a:r>
              <a:rPr lang="en-US" altLang="x-none" dirty="0" smtClean="0"/>
              <a:t>magnitude</a:t>
            </a:r>
          </a:p>
          <a:p>
            <a:pPr>
              <a:spcBef>
                <a:spcPct val="100000"/>
              </a:spcBef>
            </a:pPr>
            <a:r>
              <a:rPr lang="en-US" altLang="x-none" dirty="0" smtClean="0"/>
              <a:t>What </a:t>
            </a:r>
            <a:r>
              <a:rPr lang="en-US" altLang="x-none" dirty="0"/>
              <a:t>can be done?</a:t>
            </a:r>
          </a:p>
        </p:txBody>
      </p:sp>
    </p:spTree>
    <p:extLst>
      <p:ext uri="{BB962C8B-B14F-4D97-AF65-F5344CB8AC3E}">
        <p14:creationId xmlns:p14="http://schemas.microsoft.com/office/powerpoint/2010/main" val="5966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x-none" dirty="0"/>
              <a:t>Our Strategy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5388"/>
            <a:ext cx="7848600" cy="51816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architectures</a:t>
            </a:r>
          </a:p>
          <a:p>
            <a:pPr lvl="1"/>
            <a:r>
              <a:rPr lang="en-US" altLang="x-none" sz="2400" dirty="0"/>
              <a:t>Design a specialized machine</a:t>
            </a:r>
          </a:p>
          <a:p>
            <a:pPr lvl="1"/>
            <a:r>
              <a:rPr lang="en-US" altLang="x-none" sz="2400" dirty="0"/>
              <a:t>Enormously parallel architecture</a:t>
            </a:r>
          </a:p>
          <a:p>
            <a:pPr lvl="1"/>
            <a:r>
              <a:rPr lang="en-US" altLang="x-none" sz="2400" dirty="0"/>
              <a:t>Based on special-purpose ASICs</a:t>
            </a:r>
          </a:p>
          <a:p>
            <a:pPr lvl="1"/>
            <a:r>
              <a:rPr lang="en-US" altLang="x-none" sz="2400" dirty="0"/>
              <a:t>Dramatically faster for MD, but less flexible</a:t>
            </a:r>
          </a:p>
          <a:p>
            <a:pPr lvl="1"/>
            <a:r>
              <a:rPr lang="en-US" altLang="x-none" sz="2400" dirty="0"/>
              <a:t>Projected completion:  2008</a:t>
            </a:r>
          </a:p>
          <a:p>
            <a:pPr>
              <a:spcBef>
                <a:spcPct val="9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algorithms</a:t>
            </a:r>
          </a:p>
          <a:p>
            <a:pPr lvl="1"/>
            <a:r>
              <a:rPr lang="en-US" altLang="x-none" sz="2400" dirty="0"/>
              <a:t>Applicable to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Conventional clusters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Our own machine</a:t>
            </a:r>
          </a:p>
          <a:p>
            <a:pPr lvl="1"/>
            <a:r>
              <a:rPr lang="en-US" altLang="x-none" sz="2400" dirty="0"/>
              <a:t>Scale to very large # of processing elements</a:t>
            </a:r>
          </a:p>
          <a:p>
            <a:pPr lvl="1"/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344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Interdisciplinary Lab</a:t>
            </a:r>
          </a:p>
        </p:txBody>
      </p:sp>
      <p:sp>
        <p:nvSpPr>
          <p:cNvPr id="518147" name="Line 3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8148" name="Group 4"/>
          <p:cNvGraphicFramePr>
            <a:graphicFrameLocks noGrp="1"/>
          </p:cNvGraphicFramePr>
          <p:nvPr/>
        </p:nvGraphicFramePr>
        <p:xfrm>
          <a:off x="2101850" y="1701800"/>
          <a:ext cx="4953000" cy="73660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Computational Chemists and Biologists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8154" name="Group 10"/>
          <p:cNvGraphicFramePr>
            <a:graphicFrameLocks noGrp="1"/>
          </p:cNvGraphicFramePr>
          <p:nvPr/>
        </p:nvGraphicFramePr>
        <p:xfrm>
          <a:off x="1555750" y="3378200"/>
          <a:ext cx="6019800" cy="736600"/>
        </p:xfrm>
        <a:graphic>
          <a:graphicData uri="http://schemas.openxmlformats.org/drawingml/2006/table">
            <a:tbl>
              <a:tblPr/>
              <a:tblGrid>
                <a:gridCol w="6019800"/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Scientists and Applied Mathematicians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8160" name="Group 16"/>
          <p:cNvGraphicFramePr>
            <a:graphicFrameLocks noGrp="1"/>
          </p:cNvGraphicFramePr>
          <p:nvPr/>
        </p:nvGraphicFramePr>
        <p:xfrm>
          <a:off x="2270125" y="5057775"/>
          <a:ext cx="4679950" cy="736600"/>
        </p:xfrm>
        <a:graphic>
          <a:graphicData uri="http://schemas.openxmlformats.org/drawingml/2006/table">
            <a:tbl>
              <a:tblPr/>
              <a:tblGrid>
                <a:gridCol w="4679950"/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Architects and Engineers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518166" name="AutoShape 22"/>
          <p:cNvSpPr>
            <a:spLocks noChangeArrowheads="1"/>
          </p:cNvSpPr>
          <p:nvPr/>
        </p:nvSpPr>
        <p:spPr bwMode="auto">
          <a:xfrm rot="5400000">
            <a:off x="4165600" y="2651125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8167" name="AutoShape 23"/>
          <p:cNvSpPr>
            <a:spLocks noChangeArrowheads="1"/>
          </p:cNvSpPr>
          <p:nvPr/>
        </p:nvSpPr>
        <p:spPr bwMode="auto">
          <a:xfrm rot="5400000">
            <a:off x="4168775" y="4318000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Basis: Molecular Mechanics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Theoretical foundation</a:t>
            </a:r>
          </a:p>
          <a:p>
            <a:pPr eaLnBrk="1" hangingPunct="1"/>
            <a:r>
              <a:rPr lang="en-US" altLang="en-US" smtClean="0"/>
              <a:t>Potential energy functions</a:t>
            </a:r>
          </a:p>
          <a:p>
            <a:pPr eaLnBrk="1" hangingPunct="1"/>
            <a:r>
              <a:rPr lang="en-US" altLang="en-US" smtClean="0"/>
              <a:t>Energy minimization</a:t>
            </a:r>
          </a:p>
          <a:p>
            <a:pPr eaLnBrk="1" hangingPunct="1"/>
            <a:r>
              <a:rPr lang="en-US" altLang="en-US" smtClean="0"/>
              <a:t>Molecular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948488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Uses of simulation &amp; modelling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Conformational searching with MD and minimization</a:t>
            </a:r>
          </a:p>
          <a:p>
            <a:pPr eaLnBrk="1" hangingPunct="1"/>
            <a:r>
              <a:rPr lang="en-US" altLang="en-US" smtClean="0"/>
              <a:t>Exploration of biopolymer fluctuations and dynamics &amp; kinetics</a:t>
            </a:r>
          </a:p>
          <a:p>
            <a:pPr eaLnBrk="1" hangingPunct="1"/>
            <a:r>
              <a:rPr lang="en-US" altLang="en-US" smtClean="0"/>
              <a:t>MD as an ensemble sampler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1037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Free energy simulations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Example applications</a:t>
            </a:r>
          </a:p>
          <a:p>
            <a:pPr eaLnBrk="1" hangingPunct="1"/>
            <a:r>
              <a:rPr lang="en-US" altLang="en-US" smtClean="0"/>
              <a:t>Energy minimization as an estimator of binding free energies</a:t>
            </a:r>
          </a:p>
          <a:p>
            <a:pPr eaLnBrk="1" hangingPunct="1"/>
            <a:r>
              <a:rPr lang="en-US" altLang="en-US" smtClean="0"/>
              <a:t>Protein stability</a:t>
            </a:r>
          </a:p>
          <a:p>
            <a:pPr eaLnBrk="1" hangingPunct="1"/>
            <a:r>
              <a:rPr lang="en-US" altLang="en-US" smtClean="0"/>
              <a:t>Approximate association free energy of molecular assemblies</a:t>
            </a:r>
          </a:p>
          <a:p>
            <a:pPr eaLnBrk="1" hangingPunct="1"/>
            <a:r>
              <a:rPr lang="en-US" altLang="en-US" smtClean="0"/>
              <a:t>Approximate pKa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Theoretical Foundations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Force field parameters for families of chemical compounds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System modelled using Newton’s equations of motion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Examples: hard spheres simulations (Alder &amp; Wainwright, 1959); Liquid water (Rahman &amp; Stillinger, 1970); BPTI (McCammon &amp; Karplus, 1976); Villin headpiece (Duan &amp; Kollman,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2190</Words>
  <Application>Microsoft Macintosh PowerPoint</Application>
  <PresentationFormat>On-screen Show (4:3)</PresentationFormat>
  <Paragraphs>366</Paragraphs>
  <Slides>52</Slides>
  <Notes>24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 Unicode MS</vt:lpstr>
      <vt:lpstr>Comic Sans MS</vt:lpstr>
      <vt:lpstr>Euclid Symbol</vt:lpstr>
      <vt:lpstr>Symbol</vt:lpstr>
      <vt:lpstr>Times New Roman</vt:lpstr>
      <vt:lpstr>Wingdings</vt:lpstr>
      <vt:lpstr>Arial</vt:lpstr>
      <vt:lpstr>Default Design</vt:lpstr>
      <vt:lpstr>Equation</vt:lpstr>
      <vt:lpstr>Artwork</vt:lpstr>
      <vt:lpstr>Classical Molecular Dynamics Simulations of Proteins</vt:lpstr>
      <vt:lpstr>PowerPoint Presentation</vt:lpstr>
      <vt:lpstr>What is Molecular Dynamics?</vt:lpstr>
      <vt:lpstr>Why?</vt:lpstr>
      <vt:lpstr>Essential Elements</vt:lpstr>
      <vt:lpstr>Basis: Molecular Mechanics</vt:lpstr>
      <vt:lpstr>Uses of simulation &amp; modelling</vt:lpstr>
      <vt:lpstr>Free energy simulations</vt:lpstr>
      <vt:lpstr>Theoretical Foundations</vt:lpstr>
      <vt:lpstr>Protein Motion</vt:lpstr>
      <vt:lpstr>Effect of fluctuations</vt:lpstr>
      <vt:lpstr>Local Motions</vt:lpstr>
      <vt:lpstr>Rigid-Body Motions</vt:lpstr>
      <vt:lpstr>Large Scale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Laws of Motion</vt:lpstr>
      <vt:lpstr>PowerPoint Presentation</vt:lpstr>
      <vt:lpstr>PowerPoint Presentation</vt:lpstr>
      <vt:lpstr>PowerPoint Presentation</vt:lpstr>
      <vt:lpstr>*** Molecular Dynamics </vt:lpstr>
      <vt:lpstr>Molecular Dynamics</vt:lpstr>
      <vt:lpstr>Molecular Dynamics</vt:lpstr>
      <vt:lpstr>Molecular Dynamics</vt:lpstr>
      <vt:lpstr>Molecular Dynamics</vt:lpstr>
      <vt:lpstr>Molecular Dynamics</vt:lpstr>
      <vt:lpstr>Example of an MD Simulation</vt:lpstr>
      <vt:lpstr>Main Problem With MD</vt:lpstr>
      <vt:lpstr>*** Goals and Strategy</vt:lpstr>
      <vt:lpstr>Thought Experiment</vt:lpstr>
      <vt:lpstr>Two Distinct Problems</vt:lpstr>
      <vt:lpstr>Simulating Many Short Trajectories</vt:lpstr>
      <vt:lpstr>Simulating One Long Trajectory</vt:lpstr>
      <vt:lpstr>DESRES Goal</vt:lpstr>
      <vt:lpstr>Protein Folding</vt:lpstr>
      <vt:lpstr>Interactions Between Proteins</vt:lpstr>
      <vt:lpstr>Binding of Drugs to their Molecular Targets</vt:lpstr>
      <vt:lpstr>Mechanisms of Intracellular Machines</vt:lpstr>
      <vt:lpstr>What Will It Take to Simulate a Millisecond?</vt:lpstr>
      <vt:lpstr>Target Simulation Speed</vt:lpstr>
      <vt:lpstr>Molecular Mechanics Force Field</vt:lpstr>
      <vt:lpstr>What Takes So Long?</vt:lpstr>
      <vt:lpstr>Our Strategy</vt:lpstr>
      <vt:lpstr>Interdisciplinary Lab</vt:lpstr>
    </vt:vector>
  </TitlesOfParts>
  <Company>Nottingham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Molecular Dynamics Simulations of Proteins</dc:title>
  <dc:creator>Jonathan Hirst</dc:creator>
  <cp:lastModifiedBy>Microsoft Office User</cp:lastModifiedBy>
  <cp:revision>51</cp:revision>
  <dcterms:created xsi:type="dcterms:W3CDTF">2003-10-21T10:17:37Z</dcterms:created>
  <dcterms:modified xsi:type="dcterms:W3CDTF">2017-05-16T14:44:51Z</dcterms:modified>
</cp:coreProperties>
</file>