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58" r:id="rId2"/>
    <p:sldId id="359" r:id="rId3"/>
    <p:sldId id="360" r:id="rId4"/>
    <p:sldId id="361" r:id="rId5"/>
    <p:sldId id="362" r:id="rId6"/>
    <p:sldId id="311" r:id="rId7"/>
    <p:sldId id="312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7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39" r:id="rId51"/>
    <p:sldId id="340" r:id="rId52"/>
    <p:sldId id="346" r:id="rId53"/>
    <p:sldId id="347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355" r:id="rId62"/>
    <p:sldId id="356" r:id="rId63"/>
    <p:sldId id="357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1749F88-9ECB-4814-88C7-54B9A0108085}" type="datetimeFigureOut">
              <a:rPr lang="en-US"/>
              <a:pPr>
                <a:defRPr/>
              </a:pPr>
              <a:t>3/27/19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E95596A-20C7-42A6-B00B-C8E3FCF43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Boris Steipe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February 2003</a:t>
            </a:r>
          </a:p>
        </p:txBody>
      </p:sp>
      <p:sp>
        <p:nvSpPr>
          <p:cNvPr id="10342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charset="0"/>
              </a:rPr>
              <a:t>© 2002 CBW/CGDN</a:t>
            </a:r>
          </a:p>
        </p:txBody>
      </p:sp>
      <p:sp>
        <p:nvSpPr>
          <p:cNvPr id="1034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0F2CB8-6ABF-4189-BB0B-F99367E6498F}" type="slidenum">
              <a:rPr lang="en-US" smtClean="0">
                <a:latin typeface="Arial" charset="0"/>
              </a:rPr>
              <a:pPr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1034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018B5-A723-4F81-980F-8E8C83F95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DC50C-F73B-4EC7-A767-25313F81B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FA5A9-EED0-4BF3-BA1B-D24F4AAA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8192-3FE7-490B-B3EF-AFA2F8257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1609C-A3EF-48D6-9D32-99F2A5ACE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C88E-40E1-418C-946A-0CD915F9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9FFDD-F5D0-442D-8D85-2C9C87198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2906-14F8-4B1A-9230-4A63ACCC5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5C878-C677-424B-BEC5-4AC4E65A6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815BA-E0AF-40BA-873F-F3FB37D11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B67E2-C458-48D1-B562-646E7E1ED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807E03F-C19C-4FFF-A1F4-A95DC4B40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cryst.bioc.cam.ac.uk/~fugue/prfsearch.html" TargetMode="External"/><Relationship Id="rId2" Type="http://schemas.openxmlformats.org/officeDocument/2006/relationships/hyperlink" Target="https://csbl.bmb.uga.edu/protein_pipeli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oinf.cs.ucl.ac.uk/threader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 of Protein Structures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State of the art</a:t>
            </a:r>
            <a:r>
              <a:rPr lang="en-US" sz="2000"/>
              <a:t>: ~50% of the soluble proteins in a microbial genome could have correct fold prediction and might be 50% of these proteins have good backbone structure prediction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Functional inference could be made based on</a:t>
            </a:r>
          </a:p>
          <a:p>
            <a:pPr lvl="1" eaLnBrk="1" hangingPunct="1"/>
            <a:r>
              <a:rPr lang="en-US" sz="1800"/>
              <a:t>accurately predicted structures: </a:t>
            </a:r>
          </a:p>
          <a:p>
            <a:pPr lvl="1" eaLnBrk="1" hangingPunct="1"/>
            <a:r>
              <a:rPr lang="en-US" sz="1800"/>
              <a:t>correctly identified structural folds: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42693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 of Protein Structures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000" dirty="0"/>
              <a:t>All-atom structures could be predicted through prediction of</a:t>
            </a:r>
          </a:p>
          <a:p>
            <a:pPr lvl="1" eaLnBrk="1" hangingPunct="1"/>
            <a:r>
              <a:rPr lang="en-US" sz="1800" dirty="0"/>
              <a:t>prediction of backbone structure</a:t>
            </a:r>
          </a:p>
          <a:p>
            <a:pPr lvl="1" eaLnBrk="1" hangingPunct="1"/>
            <a:r>
              <a:rPr lang="en-US" sz="1800" dirty="0"/>
              <a:t>prediction of sidechain packing</a:t>
            </a:r>
          </a:p>
          <a:p>
            <a:pPr lvl="2" eaLnBrk="1" hangingPunct="1"/>
            <a:r>
              <a:rPr lang="en-US" sz="1600" dirty="0"/>
              <a:t>Backbone-dependent </a:t>
            </a:r>
            <a:r>
              <a:rPr lang="en-US" sz="1600" dirty="0" err="1"/>
              <a:t>rotamers</a:t>
            </a:r>
            <a:endParaRPr lang="en-US" sz="1600" dirty="0"/>
          </a:p>
          <a:p>
            <a:pPr lvl="2" eaLnBrk="1" hangingPunct="1"/>
            <a:r>
              <a:rPr lang="en-US" sz="1600" i="1" dirty="0"/>
              <a:t>Ab initio</a:t>
            </a:r>
            <a:r>
              <a:rPr lang="en-US" sz="1600" dirty="0"/>
              <a:t> prediction of sidechains</a:t>
            </a:r>
          </a:p>
          <a:p>
            <a:pPr lvl="2" eaLnBrk="1" hangingPunct="1"/>
            <a:endParaRPr lang="en-US" sz="16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State of the art</a:t>
            </a:r>
            <a:r>
              <a:rPr lang="en-US" sz="2000" dirty="0"/>
              <a:t> – accurate prediction of side chains remains a challenging problem</a:t>
            </a:r>
          </a:p>
        </p:txBody>
      </p:sp>
    </p:spTree>
    <p:extLst>
      <p:ext uri="{BB962C8B-B14F-4D97-AF65-F5344CB8AC3E}">
        <p14:creationId xmlns:p14="http://schemas.microsoft.com/office/powerpoint/2010/main" val="50457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324600" y="11430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/>
              <a:t>Structure prediction using additional information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800"/>
          </a:p>
          <a:p>
            <a:pPr eaLnBrk="1" hangingPunct="1">
              <a:lnSpc>
                <a:spcPct val="90000"/>
              </a:lnSpc>
            </a:pPr>
            <a:r>
              <a:rPr lang="en-US" sz="1800">
                <a:solidFill>
                  <a:srgbClr val="FF0000"/>
                </a:solidFill>
              </a:rPr>
              <a:t>Some structural information may be available before whole structure is solved</a:t>
            </a:r>
            <a:endParaRPr lang="en-US" sz="200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disulfide bonds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solidFill>
                  <a:schemeClr val="accent1"/>
                </a:solidFill>
              </a:rPr>
              <a:t>active sites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residues identified buried/exposed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solidFill>
                  <a:schemeClr val="accent1"/>
                </a:solidFill>
              </a:rPr>
              <a:t>(partial) secondary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partial NMR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solidFill>
                  <a:schemeClr val="accent1"/>
                </a:solidFill>
              </a:rPr>
              <a:t>inter-residual distances by cross-linking and mass spec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overall shape derived from cryo-EM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/>
              <a:t>…….</a:t>
            </a:r>
          </a:p>
          <a:p>
            <a:pPr lvl="1" eaLnBrk="1" hangingPunct="1">
              <a:lnSpc>
                <a:spcPct val="90000"/>
              </a:lnSpc>
            </a:pPr>
            <a:endParaRPr lang="en-US" sz="1600"/>
          </a:p>
          <a:p>
            <a:pPr lvl="1" eaLnBrk="1" hangingPunct="1">
              <a:lnSpc>
                <a:spcPct val="90000"/>
              </a:lnSpc>
            </a:pPr>
            <a:endParaRPr lang="en-US" sz="1600"/>
          </a:p>
          <a:p>
            <a:pPr eaLnBrk="1" hangingPunct="1">
              <a:lnSpc>
                <a:spcPct val="90000"/>
              </a:lnSpc>
            </a:pPr>
            <a:r>
              <a:rPr lang="en-US" sz="1800">
                <a:solidFill>
                  <a:srgbClr val="FF3300"/>
                </a:solidFill>
              </a:rPr>
              <a:t>These data can provide highly useful constraints on threading prediction</a:t>
            </a:r>
            <a:endParaRPr lang="en-US" sz="1800"/>
          </a:p>
          <a:p>
            <a:pPr eaLnBrk="1" hangingPunct="1">
              <a:lnSpc>
                <a:spcPct val="90000"/>
              </a:lnSpc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62131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324600" y="12954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324600" y="12192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Lab 10.2</a:t>
            </a:r>
          </a:p>
        </p:txBody>
      </p:sp>
      <p:sp>
        <p:nvSpPr>
          <p:cNvPr id="3789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13171A10-5C9C-4906-838F-67DEC1910F09}" type="slidenum">
              <a:rPr lang="en-US" smtClean="0">
                <a:latin typeface="Arial" charset="0"/>
              </a:rPr>
              <a:pPr algn="ctr"/>
              <a:t>36</a:t>
            </a:fld>
            <a:endParaRPr lang="en-US">
              <a:latin typeface="Arial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Homology Modeling Software?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Freely available packages perform as good as commercial ones at CASP  (Critical Assessment of Structure Prediction)</a:t>
            </a:r>
          </a:p>
          <a:p>
            <a:pPr eaLnBrk="1" hangingPunct="1"/>
            <a:r>
              <a:rPr lang="en-US"/>
              <a:t>Swiss Model  (tutorial)</a:t>
            </a:r>
          </a:p>
          <a:p>
            <a:pPr eaLnBrk="1" hangingPunct="1"/>
            <a:r>
              <a:rPr lang="en-US"/>
              <a:t>Modeller </a:t>
            </a:r>
            <a:r>
              <a:rPr lang="en-US" sz="2400"/>
              <a:t>(</a:t>
            </a:r>
            <a:r>
              <a:rPr lang="en-US" sz="2400" b="1">
                <a:latin typeface="Courier New" pitchFamily="49" charset="0"/>
              </a:rPr>
              <a:t>http://guitar.rockefeller.edu</a:t>
            </a:r>
            <a:r>
              <a:rPr lang="en-US" sz="2400" b="1"/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</a:t>
            </a:r>
          </a:p>
        </p:txBody>
      </p:sp>
      <p:sp>
        <p:nvSpPr>
          <p:cNvPr id="5734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066800" y="1768475"/>
            <a:ext cx="7335838" cy="4403725"/>
          </a:xfrm>
          <a:noFill/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0000"/>
                </a:solidFill>
              </a:rPr>
              <a:t>The goal</a:t>
            </a:r>
            <a:r>
              <a:rPr lang="en-US" sz="2000"/>
              <a:t>: find the “correct” sequence-structure alignment between a target sequence and its native-like fold in PDB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Energy function</a:t>
            </a:r>
            <a:r>
              <a:rPr lang="en-US" sz="2000"/>
              <a:t> – knowledge (or statistics) based rather than physics based </a:t>
            </a:r>
          </a:p>
          <a:p>
            <a:pPr lvl="1" eaLnBrk="1" hangingPunct="1"/>
            <a:r>
              <a:rPr lang="en-US" sz="1800"/>
              <a:t>Should be able to distinguish correct structural folds from incorrect structural folds</a:t>
            </a:r>
          </a:p>
          <a:p>
            <a:pPr lvl="1" eaLnBrk="1" hangingPunct="1"/>
            <a:r>
              <a:rPr lang="en-US" sz="1800"/>
              <a:t>Should be able to distinguish correct sequence-fold alignment from incorrect sequence-fold alignments</a:t>
            </a:r>
          </a:p>
          <a:p>
            <a:pPr lvl="1" eaLnBrk="1" hangingPunct="1">
              <a:buFontTx/>
              <a:buNone/>
            </a:pPr>
            <a:endParaRPr lang="en-US" sz="1800"/>
          </a:p>
        </p:txBody>
      </p:sp>
      <p:grpSp>
        <p:nvGrpSpPr>
          <p:cNvPr id="57348" name="Group 13"/>
          <p:cNvGrpSpPr>
            <a:grpSpLocks/>
          </p:cNvGrpSpPr>
          <p:nvPr/>
        </p:nvGrpSpPr>
        <p:grpSpPr bwMode="auto">
          <a:xfrm>
            <a:off x="1887538" y="2605088"/>
            <a:ext cx="4970462" cy="1357312"/>
            <a:chOff x="1440" y="1584"/>
            <a:chExt cx="3131" cy="855"/>
          </a:xfrm>
        </p:grpSpPr>
        <p:pic>
          <p:nvPicPr>
            <p:cNvPr id="57349" name="Picture 14" descr="tmp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52" y="1632"/>
              <a:ext cx="1019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0" name="Rectangle 15"/>
            <p:cNvSpPr>
              <a:spLocks noChangeArrowheads="1"/>
            </p:cNvSpPr>
            <p:nvPr/>
          </p:nvSpPr>
          <p:spPr bwMode="auto">
            <a:xfrm>
              <a:off x="1440" y="2040"/>
              <a:ext cx="2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MTYKLILN …. NGVDGEWTYTE</a:t>
              </a:r>
            </a:p>
          </p:txBody>
        </p:sp>
        <p:sp>
          <p:nvSpPr>
            <p:cNvPr id="57351" name="AutoShape 16"/>
            <p:cNvSpPr>
              <a:spLocks noChangeArrowheads="1"/>
            </p:cNvSpPr>
            <p:nvPr/>
          </p:nvSpPr>
          <p:spPr bwMode="auto">
            <a:xfrm rot="-522025">
              <a:off x="2832" y="1584"/>
              <a:ext cx="624" cy="288"/>
            </a:xfrm>
            <a:prstGeom prst="curvedDownArrow">
              <a:avLst>
                <a:gd name="adj1" fmla="val 43333"/>
                <a:gd name="adj2" fmla="val 86667"/>
                <a:gd name="adj3" fmla="val 33333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</a:t>
            </a:r>
          </a:p>
        </p:txBody>
      </p:sp>
      <p:sp>
        <p:nvSpPr>
          <p:cNvPr id="5837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90600" y="1746250"/>
            <a:ext cx="7543800" cy="5105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/>
              <a:t>Basic premise</a:t>
            </a:r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Statistics from Protein Data Bank (~54,000 structures)</a:t>
            </a:r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endParaRPr lang="en-US" sz="1800"/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endParaRPr lang="en-US" sz="2000"/>
          </a:p>
          <a:p>
            <a:pPr eaLnBrk="1" hangingPunct="1">
              <a:lnSpc>
                <a:spcPct val="80000"/>
              </a:lnSpc>
            </a:pPr>
            <a:r>
              <a:rPr lang="en-US" sz="2000"/>
              <a:t>Chances for a protein to have a native-like structural fold in PDB are quite good</a:t>
            </a:r>
            <a:r>
              <a:rPr lang="en-US" sz="1800"/>
              <a:t> </a:t>
            </a:r>
            <a:r>
              <a:rPr lang="en-US" sz="1200"/>
              <a:t>(estimated to be 60-70%)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/>
              <a:t>Proteins with similar structural folds could be </a:t>
            </a:r>
            <a:r>
              <a:rPr lang="en-US" sz="1600">
                <a:solidFill>
                  <a:schemeClr val="tx2"/>
                </a:solidFill>
              </a:rPr>
              <a:t>homologues</a:t>
            </a:r>
            <a:r>
              <a:rPr lang="en-US" sz="1600"/>
              <a:t> or </a:t>
            </a:r>
            <a:r>
              <a:rPr lang="en-US" sz="1600">
                <a:solidFill>
                  <a:schemeClr val="tx2"/>
                </a:solidFill>
              </a:rPr>
              <a:t>analogues</a:t>
            </a:r>
            <a:endParaRPr lang="en-US" sz="1800">
              <a:solidFill>
                <a:srgbClr val="FF3300"/>
              </a:solidFill>
            </a:endParaRPr>
          </a:p>
        </p:txBody>
      </p:sp>
      <p:sp>
        <p:nvSpPr>
          <p:cNvPr id="58372" name="Text Box 9"/>
          <p:cNvSpPr txBox="1">
            <a:spLocks noChangeArrowheads="1"/>
          </p:cNvSpPr>
          <p:nvPr/>
        </p:nvSpPr>
        <p:spPr bwMode="auto">
          <a:xfrm>
            <a:off x="1752600" y="2403475"/>
            <a:ext cx="6067425" cy="7207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The number of unique structural (domain) folds in nature </a:t>
            </a:r>
          </a:p>
          <a:p>
            <a:pPr algn="ctr" eaLnBrk="0" hangingPunct="0"/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is fairly small (possibly a few thousand)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8373" name="Text Box 10"/>
          <p:cNvSpPr txBox="1">
            <a:spLocks noChangeArrowheads="1"/>
          </p:cNvSpPr>
          <p:nvPr/>
        </p:nvSpPr>
        <p:spPr bwMode="auto">
          <a:xfrm>
            <a:off x="1939925" y="4232275"/>
            <a:ext cx="5527675" cy="7207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90% of new structures submitted to PDB in the past </a:t>
            </a:r>
          </a:p>
          <a:p>
            <a:pPr algn="ctr" eaLnBrk="0" hangingPunct="0"/>
            <a:r>
              <a:rPr lang="en-US">
                <a:latin typeface="Times New Roman" pitchFamily="18" charset="0"/>
              </a:rPr>
              <a:t>three years have similar structural folds in PDB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– four basic components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Structure database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Energy function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Sequence-structure alignment algorithm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Prediction reliability assessment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/>
              <a:t>Structure prediction using additional information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The basic idea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769938" y="2590800"/>
            <a:ext cx="6392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MTYKLILNGKTKGETTTEAVDAATAEKVFQYANDNGVDGEWTYTE</a:t>
            </a:r>
          </a:p>
        </p:txBody>
      </p:sp>
      <p:pic>
        <p:nvPicPr>
          <p:cNvPr id="88069" name="Picture 5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338" y="2971800"/>
            <a:ext cx="30178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Line 6"/>
          <p:cNvSpPr>
            <a:spLocks noChangeShapeType="1"/>
          </p:cNvSpPr>
          <p:nvPr/>
        </p:nvSpPr>
        <p:spPr bwMode="auto">
          <a:xfrm flipH="1">
            <a:off x="2827338" y="2819400"/>
            <a:ext cx="914400" cy="1371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1684338" y="2819400"/>
            <a:ext cx="990600" cy="1371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1684338" y="2819400"/>
            <a:ext cx="2514600" cy="2819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3741738" y="2819400"/>
            <a:ext cx="457200" cy="1447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4" name="Freeform 10"/>
          <p:cNvSpPr>
            <a:spLocks/>
          </p:cNvSpPr>
          <p:nvPr/>
        </p:nvSpPr>
        <p:spPr bwMode="auto">
          <a:xfrm>
            <a:off x="1684338" y="2209800"/>
            <a:ext cx="2057400" cy="457200"/>
          </a:xfrm>
          <a:custGeom>
            <a:avLst/>
            <a:gdLst>
              <a:gd name="T0" fmla="*/ 0 w 1296"/>
              <a:gd name="T1" fmla="*/ 457200 h 288"/>
              <a:gd name="T2" fmla="*/ 990600 w 1296"/>
              <a:gd name="T3" fmla="*/ 0 h 288"/>
              <a:gd name="T4" fmla="*/ 2057400 w 1296"/>
              <a:gd name="T5" fmla="*/ 457200 h 288"/>
              <a:gd name="T6" fmla="*/ 0 60000 65536"/>
              <a:gd name="T7" fmla="*/ 0 60000 65536"/>
              <a:gd name="T8" fmla="*/ 0 60000 65536"/>
              <a:gd name="T9" fmla="*/ 0 w 1296"/>
              <a:gd name="T10" fmla="*/ 0 h 288"/>
              <a:gd name="T11" fmla="*/ 1296 w 1296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288">
                <a:moveTo>
                  <a:pt x="0" y="288"/>
                </a:moveTo>
                <a:cubicBezTo>
                  <a:pt x="204" y="144"/>
                  <a:pt x="408" y="0"/>
                  <a:pt x="624" y="0"/>
                </a:cubicBezTo>
                <a:cubicBezTo>
                  <a:pt x="840" y="0"/>
                  <a:pt x="1068" y="144"/>
                  <a:pt x="1296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5486400" y="4191000"/>
            <a:ext cx="3505200" cy="14843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Distance or other types of constraints could be derived before the structure is solved, which could help to the structure prediction more accurate</a:t>
            </a:r>
          </a:p>
        </p:txBody>
      </p:sp>
    </p:spTree>
    <p:extLst>
      <p:ext uri="{BB962C8B-B14F-4D97-AF65-F5344CB8AC3E}">
        <p14:creationId xmlns:p14="http://schemas.microsoft.com/office/powerpoint/2010/main" val="10566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– structure database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Build a template database</a:t>
            </a:r>
          </a:p>
        </p:txBody>
      </p:sp>
      <p:pic>
        <p:nvPicPr>
          <p:cNvPr id="60420" name="Picture 5" descr="t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5613" y="2959100"/>
            <a:ext cx="130333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 descr="t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4413" y="2941638"/>
            <a:ext cx="11112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7" descr="tmp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9225" y="2941638"/>
            <a:ext cx="1020763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8" descr="tmp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9738" y="2941638"/>
            <a:ext cx="1211262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10" descr="1AP4_psi_d2pvba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724400"/>
            <a:ext cx="28956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13" descr="1M12_psi_d1nkl_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724400"/>
            <a:ext cx="30480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– </a:t>
            </a:r>
            <a:r>
              <a:rPr lang="en-US" sz="2800"/>
              <a:t>energy function</a:t>
            </a:r>
          </a:p>
        </p:txBody>
      </p:sp>
      <p:pic>
        <p:nvPicPr>
          <p:cNvPr id="61443" name="Picture 4" descr="tm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2692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685800" y="1820863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MTYKLILNGKTKGETTTEAVDAATAEKVFQYANDNGVDGEWTYTE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6248400" y="30099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how well a residue  fits a structural environment: E_s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838200" y="2514600"/>
            <a:ext cx="2514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how preferable to put two particular residues nearby: E_p</a:t>
            </a:r>
            <a:endParaRPr lang="en-US" sz="2400" b="1"/>
          </a:p>
        </p:txBody>
      </p:sp>
      <p:sp>
        <p:nvSpPr>
          <p:cNvPr id="61447" name="Text Box 8"/>
          <p:cNvSpPr txBox="1">
            <a:spLocks noChangeArrowheads="1"/>
          </p:cNvSpPr>
          <p:nvPr/>
        </p:nvSpPr>
        <p:spPr bwMode="auto">
          <a:xfrm>
            <a:off x="838200" y="39624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alignment gap penalty: E_g</a:t>
            </a:r>
            <a:endParaRPr lang="en-US" b="1"/>
          </a:p>
        </p:txBody>
      </p:sp>
      <p:sp>
        <p:nvSpPr>
          <p:cNvPr id="61448" name="Text Box 9"/>
          <p:cNvSpPr txBox="1">
            <a:spLocks noChangeArrowheads="1"/>
          </p:cNvSpPr>
          <p:nvPr/>
        </p:nvSpPr>
        <p:spPr bwMode="auto">
          <a:xfrm>
            <a:off x="2514600" y="4906963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total energy: E_p + E_s + E_g</a:t>
            </a:r>
            <a:endParaRPr lang="en-US" sz="2400" b="1"/>
          </a:p>
        </p:txBody>
      </p:sp>
      <p:sp>
        <p:nvSpPr>
          <p:cNvPr id="61449" name="Text Box 10"/>
          <p:cNvSpPr txBox="1">
            <a:spLocks noChangeArrowheads="1"/>
          </p:cNvSpPr>
          <p:nvPr/>
        </p:nvSpPr>
        <p:spPr bwMode="auto">
          <a:xfrm>
            <a:off x="2667000" y="5553075"/>
            <a:ext cx="4724400" cy="7207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find a sequence-structure alignment to minimize the energy function</a:t>
            </a:r>
          </a:p>
        </p:txBody>
      </p:sp>
      <p:sp>
        <p:nvSpPr>
          <p:cNvPr id="61450" name="Line 11"/>
          <p:cNvSpPr>
            <a:spLocks noChangeShapeType="1"/>
          </p:cNvSpPr>
          <p:nvPr/>
        </p:nvSpPr>
        <p:spPr bwMode="auto">
          <a:xfrm>
            <a:off x="3048000" y="2133600"/>
            <a:ext cx="914400" cy="9906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 flipH="1">
            <a:off x="4114800" y="2209800"/>
            <a:ext cx="76200" cy="914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 flipH="1">
            <a:off x="5257800" y="2133600"/>
            <a:ext cx="533400" cy="1219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– </a:t>
            </a:r>
            <a:r>
              <a:rPr lang="en-US" sz="2800"/>
              <a:t>energy function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495800"/>
          </a:xfrm>
        </p:spPr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>
                <a:solidFill>
                  <a:srgbClr val="FF0000"/>
                </a:solidFill>
              </a:rPr>
              <a:t>Calculating energy terms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/>
              <a:t>E_p for each pair of amino acids, e.g. (C, V)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/>
              <a:t>E_p(C, V) = log (E (C, V)/F (C, V))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600"/>
              <a:t>E(): expected frequency and F(): observed frequency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/>
              <a:t>E_s for each type of amino acid, e.g., A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/>
              <a:t>E_s(A) = log (E (A)/F(A))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1600"/>
              <a:t>E(): expected frequency and F(): observed frequency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/>
              <a:t>E_g: alignment gap penalty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– </a:t>
            </a:r>
            <a:r>
              <a:rPr lang="en-US" sz="2800"/>
              <a:t>energy function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Unlike sequence-sequence alignment where amino acids are aligned,  a sequence-structure alignment aligns amino acids with structural environments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 simple definition of structural environment</a:t>
            </a:r>
          </a:p>
          <a:p>
            <a:pPr lvl="1" eaLnBrk="1" hangingPunct="1"/>
            <a:r>
              <a:rPr lang="en-US" sz="1800"/>
              <a:t>secondary structure: alpha-helix, beta-strand, loop</a:t>
            </a:r>
          </a:p>
          <a:p>
            <a:pPr lvl="1" eaLnBrk="1" hangingPunct="1"/>
            <a:r>
              <a:rPr lang="en-US" sz="1800"/>
              <a:t>solvent accessibility: 0, 10, 20, …, 100% of accessibility</a:t>
            </a:r>
          </a:p>
          <a:p>
            <a:pPr lvl="1" eaLnBrk="1" hangingPunct="1"/>
            <a:r>
              <a:rPr lang="en-US" sz="1800"/>
              <a:t>each combination of secondary structure and solvent accessibility level defines a structural environment</a:t>
            </a:r>
          </a:p>
          <a:p>
            <a:pPr lvl="2" eaLnBrk="1" hangingPunct="1"/>
            <a:r>
              <a:rPr lang="en-US" sz="1600"/>
              <a:t>E.g., (alpha-helix, 30%), (loop, 80%), …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– </a:t>
            </a:r>
            <a:r>
              <a:rPr lang="en-US" sz="2800"/>
              <a:t>energy function</a:t>
            </a:r>
          </a:p>
        </p:txBody>
      </p:sp>
      <p:grpSp>
        <p:nvGrpSpPr>
          <p:cNvPr id="64515" name="Group 4"/>
          <p:cNvGrpSpPr>
            <a:grpSpLocks/>
          </p:cNvGrpSpPr>
          <p:nvPr/>
        </p:nvGrpSpPr>
        <p:grpSpPr bwMode="auto">
          <a:xfrm>
            <a:off x="438150" y="1828800"/>
            <a:ext cx="8553450" cy="4356100"/>
            <a:chOff x="128" y="704"/>
            <a:chExt cx="29212" cy="18271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356" y="3454"/>
              <a:ext cx="28962" cy="127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urier New" pitchFamily="49" charset="0"/>
                </a:rPr>
                <a:t> A   R   N   D   C   Q   E   G   H   I   L   K   M   F   P   S   T   W   Y   V</a:t>
              </a:r>
            </a:p>
          </p:txBody>
        </p:sp>
        <p:sp>
          <p:nvSpPr>
            <p:cNvPr id="64518" name="Text Box 6"/>
            <p:cNvSpPr txBox="1">
              <a:spLocks noChangeArrowheads="1"/>
            </p:cNvSpPr>
            <p:nvPr/>
          </p:nvSpPr>
          <p:spPr bwMode="auto">
            <a:xfrm>
              <a:off x="128" y="704"/>
              <a:ext cx="1355" cy="1823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urier New" pitchFamily="49" charset="0"/>
                </a:rPr>
                <a:t>A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R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N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D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C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Q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E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G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H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I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L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K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M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F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P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S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T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W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Y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V </a:t>
              </a:r>
            </a:p>
          </p:txBody>
        </p:sp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345" y="704"/>
              <a:ext cx="28995" cy="1827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Courier New" pitchFamily="49" charset="0"/>
                </a:rPr>
                <a:t> 4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-1   5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-2   0   6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-2   1   6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-3  -3  -3   9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1   0   0  -3   5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-1   0   0   </a:t>
              </a:r>
              <a:r>
                <a:rPr lang="en-US" sz="1400" b="1">
                  <a:solidFill>
                    <a:srgbClr val="FF0000"/>
                  </a:solidFill>
                  <a:latin typeface="Courier New" pitchFamily="49" charset="0"/>
                </a:rPr>
                <a:t>2</a:t>
              </a:r>
              <a:r>
                <a:rPr lang="en-US" sz="1400" b="1">
                  <a:latin typeface="Courier New" pitchFamily="49" charset="0"/>
                </a:rPr>
                <a:t>  -4   2   5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-2   0  -1  -3  -2  -2   6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 0   1  -1  -3   0   0  -2   8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-3  -3  -3  -1  -3  -3  -4  -3   4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-2  -3  </a:t>
              </a:r>
              <a:r>
                <a:rPr lang="en-US" sz="1400" b="1">
                  <a:solidFill>
                    <a:srgbClr val="0000FF"/>
                  </a:solidFill>
                  <a:latin typeface="Courier New" pitchFamily="49" charset="0"/>
                </a:rPr>
                <a:t>-4</a:t>
              </a:r>
              <a:r>
                <a:rPr lang="en-US" sz="1400" b="1">
                  <a:latin typeface="Courier New" pitchFamily="49" charset="0"/>
                </a:rPr>
                <a:t>  -1  -2  -3  -4  -3   2   4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 2   0  -1  -3   1   1  -2  -1  -3  -2   5 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-1  -2  -3  -1   0  -2  -3  -2   1   2  -1   5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-3  -3  -3  -2  -3  -3  -3  -1   0   0  -3   0   6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-1  -2  -2  -1  -3  -1  -1  -2  -2  -3  -3  -1  -2  -4   7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1  -1   1   0  -1   0   0   0  -1  -2  -2   0  -1  -2  -1   4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-1   0  -1  -1  -1  -1  -2  -2  -1  -1  -1  -1  -2  -1   1   5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-3  -3  -4  -4  -2  -2  -3  -2  -2  -3  -2  -3  -1   1  -4  -3  -2  11 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-2  -2  -2  -3  -2  -1  -2  </a:t>
              </a:r>
              <a:r>
                <a:rPr lang="en-US" sz="1400" b="1">
                  <a:solidFill>
                    <a:srgbClr val="0000FF"/>
                  </a:solidFill>
                  <a:latin typeface="Courier New" pitchFamily="49" charset="0"/>
                </a:rPr>
                <a:t>-3</a:t>
              </a:r>
              <a:r>
                <a:rPr lang="en-US" sz="1400" b="1">
                  <a:latin typeface="Courier New" pitchFamily="49" charset="0"/>
                </a:rPr>
                <a:t>   2  -1  -1  -2  -1   3  -3  -2  -2   2   7</a:t>
              </a:r>
            </a:p>
            <a:p>
              <a:pPr eaLnBrk="0" hangingPunct="0"/>
              <a:r>
                <a:rPr lang="en-US" sz="1400" b="1">
                  <a:latin typeface="Courier New" pitchFamily="49" charset="0"/>
                </a:rPr>
                <a:t> 0  -3  -3  -3  -1  -2  -2  -3  -3   3   1  -2   1  -1  -2  -2   0  -3  -1   4</a:t>
              </a:r>
            </a:p>
          </p:txBody>
        </p:sp>
      </p:grpSp>
      <p:sp>
        <p:nvSpPr>
          <p:cNvPr id="64516" name="Text Box 8"/>
          <p:cNvSpPr txBox="1">
            <a:spLocks noChangeArrowheads="1"/>
          </p:cNvSpPr>
          <p:nvPr/>
        </p:nvSpPr>
        <p:spPr bwMode="auto">
          <a:xfrm>
            <a:off x="914400" y="14319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BLOSUM matrix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– </a:t>
            </a:r>
            <a:r>
              <a:rPr lang="en-US" sz="2800"/>
              <a:t>energy function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000"/>
              <a:t>E_s: a scoring matrix of 30 structural environments by 20 amino acids</a:t>
            </a:r>
          </a:p>
          <a:p>
            <a:pPr lvl="1" eaLnBrk="1" hangingPunct="1"/>
            <a:r>
              <a:rPr lang="en-US" sz="1800"/>
              <a:t>E.g., E_s ((loop, 30%), A)</a:t>
            </a:r>
          </a:p>
          <a:p>
            <a:pPr lvl="1" eaLnBrk="1" hangingPunct="1"/>
            <a:endParaRPr lang="en-US" sz="18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E_p: a scoring matrix of 20 amino acids by 20 amino acids</a:t>
            </a:r>
          </a:p>
          <a:p>
            <a:pPr lvl="1" eaLnBrk="1" hangingPunct="1"/>
            <a:r>
              <a:rPr lang="en-US" sz="1800"/>
              <a:t>Unlike BLOSUM matrix, this matrix measures how two amino acids prefer to be next to each other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-- algorithm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>
              <a:solidFill>
                <a:srgbClr val="FF0000"/>
              </a:solidFill>
            </a:endParaRPr>
          </a:p>
          <a:p>
            <a:pPr eaLnBrk="1" hangingPunct="1"/>
            <a:r>
              <a:rPr lang="en-US" sz="2400">
                <a:solidFill>
                  <a:srgbClr val="FF0000"/>
                </a:solidFill>
              </a:rPr>
              <a:t>Threading algorithm</a:t>
            </a:r>
            <a:r>
              <a:rPr lang="en-US" sz="2400"/>
              <a:t> – to find a sequence-structure alignment with the minimum energy</a:t>
            </a:r>
          </a:p>
          <a:p>
            <a:pPr lvl="1" eaLnBrk="1" hangingPunct="1"/>
            <a:r>
              <a:rPr lang="en-US" sz="2000"/>
              <a:t>considering only singleton energy and gap penalty</a:t>
            </a:r>
          </a:p>
          <a:p>
            <a:pPr lvl="1" eaLnBrk="1" hangingPunct="1"/>
            <a:r>
              <a:rPr lang="en-US" sz="2000"/>
              <a:t>considering all three energy terms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  <p:grpSp>
        <p:nvGrpSpPr>
          <p:cNvPr id="66564" name="Group 30"/>
          <p:cNvGrpSpPr>
            <a:grpSpLocks/>
          </p:cNvGrpSpPr>
          <p:nvPr/>
        </p:nvGrpSpPr>
        <p:grpSpPr bwMode="auto">
          <a:xfrm>
            <a:off x="762000" y="4083050"/>
            <a:ext cx="7772400" cy="1555750"/>
            <a:chOff x="576" y="2428"/>
            <a:chExt cx="4896" cy="980"/>
          </a:xfrm>
        </p:grpSpPr>
        <p:sp>
          <p:nvSpPr>
            <p:cNvPr id="66565" name="Line 5"/>
            <p:cNvSpPr>
              <a:spLocks noChangeShapeType="1"/>
            </p:cNvSpPr>
            <p:nvPr/>
          </p:nvSpPr>
          <p:spPr bwMode="auto">
            <a:xfrm>
              <a:off x="1584" y="2572"/>
              <a:ext cx="364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6" name="Line 6"/>
            <p:cNvSpPr>
              <a:spLocks noChangeShapeType="1"/>
            </p:cNvSpPr>
            <p:nvPr/>
          </p:nvSpPr>
          <p:spPr bwMode="auto">
            <a:xfrm>
              <a:off x="1344" y="3004"/>
              <a:ext cx="412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7" name="Freeform 7"/>
            <p:cNvSpPr>
              <a:spLocks/>
            </p:cNvSpPr>
            <p:nvPr/>
          </p:nvSpPr>
          <p:spPr bwMode="auto">
            <a:xfrm>
              <a:off x="1584" y="2812"/>
              <a:ext cx="528" cy="192"/>
            </a:xfrm>
            <a:custGeom>
              <a:avLst/>
              <a:gdLst>
                <a:gd name="T0" fmla="*/ 0 w 528"/>
                <a:gd name="T1" fmla="*/ 192 h 192"/>
                <a:gd name="T2" fmla="*/ 240 w 528"/>
                <a:gd name="T3" fmla="*/ 0 h 192"/>
                <a:gd name="T4" fmla="*/ 528 w 528"/>
                <a:gd name="T5" fmla="*/ 192 h 192"/>
                <a:gd name="T6" fmla="*/ 0 60000 65536"/>
                <a:gd name="T7" fmla="*/ 0 60000 65536"/>
                <a:gd name="T8" fmla="*/ 0 60000 65536"/>
                <a:gd name="T9" fmla="*/ 0 w 528"/>
                <a:gd name="T10" fmla="*/ 0 h 192"/>
                <a:gd name="T11" fmla="*/ 528 w 528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92">
                  <a:moveTo>
                    <a:pt x="0" y="192"/>
                  </a:moveTo>
                  <a:cubicBezTo>
                    <a:pt x="76" y="96"/>
                    <a:pt x="152" y="0"/>
                    <a:pt x="240" y="0"/>
                  </a:cubicBezTo>
                  <a:cubicBezTo>
                    <a:pt x="328" y="0"/>
                    <a:pt x="480" y="160"/>
                    <a:pt x="52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8" name="Freeform 8"/>
            <p:cNvSpPr>
              <a:spLocks/>
            </p:cNvSpPr>
            <p:nvPr/>
          </p:nvSpPr>
          <p:spPr bwMode="auto">
            <a:xfrm>
              <a:off x="1872" y="3004"/>
              <a:ext cx="2160" cy="336"/>
            </a:xfrm>
            <a:custGeom>
              <a:avLst/>
              <a:gdLst>
                <a:gd name="T0" fmla="*/ 0 w 2160"/>
                <a:gd name="T1" fmla="*/ 0 h 336"/>
                <a:gd name="T2" fmla="*/ 960 w 2160"/>
                <a:gd name="T3" fmla="*/ 336 h 336"/>
                <a:gd name="T4" fmla="*/ 2160 w 2160"/>
                <a:gd name="T5" fmla="*/ 0 h 336"/>
                <a:gd name="T6" fmla="*/ 0 60000 65536"/>
                <a:gd name="T7" fmla="*/ 0 60000 65536"/>
                <a:gd name="T8" fmla="*/ 0 60000 65536"/>
                <a:gd name="T9" fmla="*/ 0 w 2160"/>
                <a:gd name="T10" fmla="*/ 0 h 336"/>
                <a:gd name="T11" fmla="*/ 2160 w 2160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336">
                  <a:moveTo>
                    <a:pt x="0" y="0"/>
                  </a:moveTo>
                  <a:cubicBezTo>
                    <a:pt x="300" y="168"/>
                    <a:pt x="600" y="336"/>
                    <a:pt x="960" y="336"/>
                  </a:cubicBezTo>
                  <a:cubicBezTo>
                    <a:pt x="1320" y="336"/>
                    <a:pt x="1740" y="168"/>
                    <a:pt x="216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69" name="Freeform 9"/>
            <p:cNvSpPr>
              <a:spLocks/>
            </p:cNvSpPr>
            <p:nvPr/>
          </p:nvSpPr>
          <p:spPr bwMode="auto">
            <a:xfrm>
              <a:off x="2832" y="2716"/>
              <a:ext cx="2640" cy="288"/>
            </a:xfrm>
            <a:custGeom>
              <a:avLst/>
              <a:gdLst>
                <a:gd name="T0" fmla="*/ 0 w 2640"/>
                <a:gd name="T1" fmla="*/ 288 h 288"/>
                <a:gd name="T2" fmla="*/ 1440 w 2640"/>
                <a:gd name="T3" fmla="*/ 0 h 288"/>
                <a:gd name="T4" fmla="*/ 2640 w 2640"/>
                <a:gd name="T5" fmla="*/ 288 h 288"/>
                <a:gd name="T6" fmla="*/ 0 60000 65536"/>
                <a:gd name="T7" fmla="*/ 0 60000 65536"/>
                <a:gd name="T8" fmla="*/ 0 60000 65536"/>
                <a:gd name="T9" fmla="*/ 0 w 2640"/>
                <a:gd name="T10" fmla="*/ 0 h 288"/>
                <a:gd name="T11" fmla="*/ 2640 w 264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288">
                  <a:moveTo>
                    <a:pt x="0" y="288"/>
                  </a:moveTo>
                  <a:cubicBezTo>
                    <a:pt x="500" y="144"/>
                    <a:pt x="1000" y="0"/>
                    <a:pt x="1440" y="0"/>
                  </a:cubicBezTo>
                  <a:cubicBezTo>
                    <a:pt x="1880" y="0"/>
                    <a:pt x="2260" y="144"/>
                    <a:pt x="2640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auto">
            <a:xfrm>
              <a:off x="1680" y="3004"/>
              <a:ext cx="624" cy="240"/>
            </a:xfrm>
            <a:custGeom>
              <a:avLst/>
              <a:gdLst>
                <a:gd name="T0" fmla="*/ 0 w 624"/>
                <a:gd name="T1" fmla="*/ 0 h 240"/>
                <a:gd name="T2" fmla="*/ 336 w 624"/>
                <a:gd name="T3" fmla="*/ 240 h 240"/>
                <a:gd name="T4" fmla="*/ 624 w 624"/>
                <a:gd name="T5" fmla="*/ 0 h 240"/>
                <a:gd name="T6" fmla="*/ 0 60000 65536"/>
                <a:gd name="T7" fmla="*/ 0 60000 65536"/>
                <a:gd name="T8" fmla="*/ 0 60000 65536"/>
                <a:gd name="T9" fmla="*/ 0 w 624"/>
                <a:gd name="T10" fmla="*/ 0 h 240"/>
                <a:gd name="T11" fmla="*/ 624 w 624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4" h="240">
                  <a:moveTo>
                    <a:pt x="0" y="0"/>
                  </a:moveTo>
                  <a:cubicBezTo>
                    <a:pt x="116" y="120"/>
                    <a:pt x="232" y="240"/>
                    <a:pt x="336" y="240"/>
                  </a:cubicBezTo>
                  <a:cubicBezTo>
                    <a:pt x="440" y="240"/>
                    <a:pt x="532" y="120"/>
                    <a:pt x="62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auto">
            <a:xfrm>
              <a:off x="2496" y="2716"/>
              <a:ext cx="1152" cy="288"/>
            </a:xfrm>
            <a:custGeom>
              <a:avLst/>
              <a:gdLst>
                <a:gd name="T0" fmla="*/ 0 w 1152"/>
                <a:gd name="T1" fmla="*/ 288 h 288"/>
                <a:gd name="T2" fmla="*/ 528 w 1152"/>
                <a:gd name="T3" fmla="*/ 0 h 288"/>
                <a:gd name="T4" fmla="*/ 1152 w 1152"/>
                <a:gd name="T5" fmla="*/ 288 h 288"/>
                <a:gd name="T6" fmla="*/ 0 60000 65536"/>
                <a:gd name="T7" fmla="*/ 0 60000 65536"/>
                <a:gd name="T8" fmla="*/ 0 60000 65536"/>
                <a:gd name="T9" fmla="*/ 0 w 1152"/>
                <a:gd name="T10" fmla="*/ 0 h 288"/>
                <a:gd name="T11" fmla="*/ 1152 w 115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288">
                  <a:moveTo>
                    <a:pt x="0" y="288"/>
                  </a:moveTo>
                  <a:cubicBezTo>
                    <a:pt x="168" y="144"/>
                    <a:pt x="336" y="0"/>
                    <a:pt x="528" y="0"/>
                  </a:cubicBezTo>
                  <a:cubicBezTo>
                    <a:pt x="720" y="0"/>
                    <a:pt x="936" y="144"/>
                    <a:pt x="1152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auto">
            <a:xfrm>
              <a:off x="3360" y="3004"/>
              <a:ext cx="1392" cy="288"/>
            </a:xfrm>
            <a:custGeom>
              <a:avLst/>
              <a:gdLst>
                <a:gd name="T0" fmla="*/ 0 w 1392"/>
                <a:gd name="T1" fmla="*/ 0 h 288"/>
                <a:gd name="T2" fmla="*/ 720 w 1392"/>
                <a:gd name="T3" fmla="*/ 288 h 288"/>
                <a:gd name="T4" fmla="*/ 1392 w 1392"/>
                <a:gd name="T5" fmla="*/ 0 h 288"/>
                <a:gd name="T6" fmla="*/ 0 60000 65536"/>
                <a:gd name="T7" fmla="*/ 0 60000 65536"/>
                <a:gd name="T8" fmla="*/ 0 60000 65536"/>
                <a:gd name="T9" fmla="*/ 0 w 1392"/>
                <a:gd name="T10" fmla="*/ 0 h 288"/>
                <a:gd name="T11" fmla="*/ 1392 w 13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92" h="288">
                  <a:moveTo>
                    <a:pt x="0" y="0"/>
                  </a:moveTo>
                  <a:cubicBezTo>
                    <a:pt x="244" y="144"/>
                    <a:pt x="488" y="288"/>
                    <a:pt x="720" y="288"/>
                  </a:cubicBezTo>
                  <a:cubicBezTo>
                    <a:pt x="952" y="288"/>
                    <a:pt x="1172" y="144"/>
                    <a:pt x="13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3" name="Freeform 13"/>
            <p:cNvSpPr>
              <a:spLocks/>
            </p:cNvSpPr>
            <p:nvPr/>
          </p:nvSpPr>
          <p:spPr bwMode="auto">
            <a:xfrm>
              <a:off x="1824" y="2764"/>
              <a:ext cx="1440" cy="240"/>
            </a:xfrm>
            <a:custGeom>
              <a:avLst/>
              <a:gdLst>
                <a:gd name="T0" fmla="*/ 0 w 1440"/>
                <a:gd name="T1" fmla="*/ 240 h 240"/>
                <a:gd name="T2" fmla="*/ 672 w 1440"/>
                <a:gd name="T3" fmla="*/ 0 h 240"/>
                <a:gd name="T4" fmla="*/ 1440 w 1440"/>
                <a:gd name="T5" fmla="*/ 240 h 240"/>
                <a:gd name="T6" fmla="*/ 0 60000 65536"/>
                <a:gd name="T7" fmla="*/ 0 60000 65536"/>
                <a:gd name="T8" fmla="*/ 0 60000 65536"/>
                <a:gd name="T9" fmla="*/ 0 w 1440"/>
                <a:gd name="T10" fmla="*/ 0 h 240"/>
                <a:gd name="T11" fmla="*/ 1440 w 14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240">
                  <a:moveTo>
                    <a:pt x="0" y="240"/>
                  </a:moveTo>
                  <a:cubicBezTo>
                    <a:pt x="216" y="120"/>
                    <a:pt x="432" y="0"/>
                    <a:pt x="672" y="0"/>
                  </a:cubicBezTo>
                  <a:cubicBezTo>
                    <a:pt x="912" y="0"/>
                    <a:pt x="1176" y="120"/>
                    <a:pt x="144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4" name="Freeform 14"/>
            <p:cNvSpPr>
              <a:spLocks/>
            </p:cNvSpPr>
            <p:nvPr/>
          </p:nvSpPr>
          <p:spPr bwMode="auto">
            <a:xfrm>
              <a:off x="4272" y="3004"/>
              <a:ext cx="1152" cy="240"/>
            </a:xfrm>
            <a:custGeom>
              <a:avLst/>
              <a:gdLst>
                <a:gd name="T0" fmla="*/ 0 w 1152"/>
                <a:gd name="T1" fmla="*/ 0 h 240"/>
                <a:gd name="T2" fmla="*/ 624 w 1152"/>
                <a:gd name="T3" fmla="*/ 240 h 240"/>
                <a:gd name="T4" fmla="*/ 1152 w 1152"/>
                <a:gd name="T5" fmla="*/ 0 h 240"/>
                <a:gd name="T6" fmla="*/ 0 60000 65536"/>
                <a:gd name="T7" fmla="*/ 0 60000 65536"/>
                <a:gd name="T8" fmla="*/ 0 60000 65536"/>
                <a:gd name="T9" fmla="*/ 0 w 1152"/>
                <a:gd name="T10" fmla="*/ 0 h 240"/>
                <a:gd name="T11" fmla="*/ 1152 w 1152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240">
                  <a:moveTo>
                    <a:pt x="0" y="0"/>
                  </a:moveTo>
                  <a:cubicBezTo>
                    <a:pt x="216" y="120"/>
                    <a:pt x="432" y="240"/>
                    <a:pt x="624" y="240"/>
                  </a:cubicBezTo>
                  <a:cubicBezTo>
                    <a:pt x="816" y="240"/>
                    <a:pt x="984" y="120"/>
                    <a:pt x="115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6575" name="Text Box 15"/>
            <p:cNvSpPr txBox="1">
              <a:spLocks noChangeArrowheads="1"/>
            </p:cNvSpPr>
            <p:nvPr/>
          </p:nvSpPr>
          <p:spPr bwMode="auto">
            <a:xfrm>
              <a:off x="576" y="2428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sequence</a:t>
              </a:r>
            </a:p>
          </p:txBody>
        </p:sp>
        <p:sp>
          <p:nvSpPr>
            <p:cNvPr id="66576" name="Text Box 16"/>
            <p:cNvSpPr txBox="1">
              <a:spLocks noChangeArrowheads="1"/>
            </p:cNvSpPr>
            <p:nvPr/>
          </p:nvSpPr>
          <p:spPr bwMode="auto">
            <a:xfrm>
              <a:off x="576" y="2860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fold</a:t>
              </a:r>
            </a:p>
          </p:txBody>
        </p:sp>
        <p:grpSp>
          <p:nvGrpSpPr>
            <p:cNvPr id="66577" name="Group 17"/>
            <p:cNvGrpSpPr>
              <a:grpSpLocks/>
            </p:cNvGrpSpPr>
            <p:nvPr/>
          </p:nvGrpSpPr>
          <p:grpSpPr bwMode="auto">
            <a:xfrm>
              <a:off x="1488" y="2572"/>
              <a:ext cx="3696" cy="432"/>
              <a:chOff x="1008" y="2112"/>
              <a:chExt cx="3696" cy="432"/>
            </a:xfrm>
          </p:grpSpPr>
          <p:sp>
            <p:nvSpPr>
              <p:cNvPr id="66579" name="Line 18"/>
              <p:cNvSpPr>
                <a:spLocks noChangeShapeType="1"/>
              </p:cNvSpPr>
              <p:nvPr/>
            </p:nvSpPr>
            <p:spPr bwMode="auto">
              <a:xfrm flipH="1">
                <a:off x="1008" y="2112"/>
                <a:ext cx="24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0" name="Line 19"/>
              <p:cNvSpPr>
                <a:spLocks noChangeShapeType="1"/>
              </p:cNvSpPr>
              <p:nvPr/>
            </p:nvSpPr>
            <p:spPr bwMode="auto">
              <a:xfrm flipH="1">
                <a:off x="1296" y="2112"/>
                <a:ext cx="24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1" name="Line 20"/>
              <p:cNvSpPr>
                <a:spLocks noChangeShapeType="1"/>
              </p:cNvSpPr>
              <p:nvPr/>
            </p:nvSpPr>
            <p:spPr bwMode="auto">
              <a:xfrm>
                <a:off x="1680" y="2112"/>
                <a:ext cx="192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2" name="Line 21"/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192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3" name="Line 22"/>
              <p:cNvSpPr>
                <a:spLocks noChangeShapeType="1"/>
              </p:cNvSpPr>
              <p:nvPr/>
            </p:nvSpPr>
            <p:spPr bwMode="auto">
              <a:xfrm>
                <a:off x="2544" y="2112"/>
                <a:ext cx="96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4" name="Line 23"/>
              <p:cNvSpPr>
                <a:spLocks noChangeShapeType="1"/>
              </p:cNvSpPr>
              <p:nvPr/>
            </p:nvSpPr>
            <p:spPr bwMode="auto">
              <a:xfrm>
                <a:off x="2928" y="2112"/>
                <a:ext cx="384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5" name="Line 24"/>
              <p:cNvSpPr>
                <a:spLocks noChangeShapeType="1"/>
              </p:cNvSpPr>
              <p:nvPr/>
            </p:nvSpPr>
            <p:spPr bwMode="auto">
              <a:xfrm>
                <a:off x="3456" y="2112"/>
                <a:ext cx="336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6" name="Line 25"/>
              <p:cNvSpPr>
                <a:spLocks noChangeShapeType="1"/>
              </p:cNvSpPr>
              <p:nvPr/>
            </p:nvSpPr>
            <p:spPr bwMode="auto">
              <a:xfrm>
                <a:off x="3984" y="211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7" name="Line 26"/>
              <p:cNvSpPr>
                <a:spLocks noChangeShapeType="1"/>
              </p:cNvSpPr>
              <p:nvPr/>
            </p:nvSpPr>
            <p:spPr bwMode="auto">
              <a:xfrm>
                <a:off x="4320" y="211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588" name="Line 27"/>
              <p:cNvSpPr>
                <a:spLocks noChangeShapeType="1"/>
              </p:cNvSpPr>
              <p:nvPr/>
            </p:nvSpPr>
            <p:spPr bwMode="auto">
              <a:xfrm flipH="1">
                <a:off x="4608" y="2112"/>
                <a:ext cx="96" cy="43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6578" name="Text Box 28"/>
            <p:cNvSpPr txBox="1">
              <a:spLocks noChangeArrowheads="1"/>
            </p:cNvSpPr>
            <p:nvPr/>
          </p:nvSpPr>
          <p:spPr bwMode="auto">
            <a:xfrm>
              <a:off x="4176" y="3196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/>
                <a:t>links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-- algorithm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Considering only singleton energy + gap penalty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Represent a structure a sequence of “structural environments”</a:t>
            </a:r>
          </a:p>
          <a:p>
            <a:pPr lvl="1" eaLnBrk="1" hangingPunct="1"/>
            <a:r>
              <a:rPr lang="en-US" sz="1800"/>
              <a:t>(helix, 100%), (helix, 90%), ….. (strand, 0%)</a:t>
            </a:r>
          </a:p>
          <a:p>
            <a:pPr lvl="1" eaLnBrk="1" hangingPunct="1"/>
            <a:endParaRPr lang="en-US" sz="18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Align a sequence MACKLPV …. with a structural sequence (helix, 100%), (helix, 90%), ….. (strand, 0%)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</p:txBody>
      </p:sp>
      <p:pic>
        <p:nvPicPr>
          <p:cNvPr id="67588" name="Picture 14" descr="tm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0"/>
            <a:ext cx="933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-- algorithm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  <p:graphicFrame>
        <p:nvGraphicFramePr>
          <p:cNvPr id="415748" name="Group 4"/>
          <p:cNvGraphicFramePr>
            <a:graphicFrameLocks noGrp="1"/>
          </p:cNvGraphicFramePr>
          <p:nvPr/>
        </p:nvGraphicFramePr>
        <p:xfrm>
          <a:off x="838200" y="2235200"/>
          <a:ext cx="6096000" cy="40894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(helix, 100%)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(helix, 90%)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(helix, 80%)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(loop, 80%)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650" name="Text Box 59"/>
          <p:cNvSpPr txBox="1">
            <a:spLocks noChangeArrowheads="1"/>
          </p:cNvSpPr>
          <p:nvPr/>
        </p:nvSpPr>
        <p:spPr bwMode="auto">
          <a:xfrm>
            <a:off x="7162800" y="2209800"/>
            <a:ext cx="2057400" cy="37274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Rule:</a:t>
            </a:r>
          </a:p>
          <a:p>
            <a:pPr>
              <a:spcBef>
                <a:spcPct val="50000"/>
              </a:spcBef>
            </a:pPr>
            <a:r>
              <a:rPr lang="en-US" sz="1400"/>
              <a:t>1: initialization– fill the first row and column with matching scores</a:t>
            </a:r>
          </a:p>
          <a:p>
            <a:pPr>
              <a:spcBef>
                <a:spcPct val="50000"/>
              </a:spcBef>
            </a:pPr>
            <a:r>
              <a:rPr lang="en-US" sz="1400"/>
              <a:t>2: fill an empty cell based on scores of its left, upper and upper-left neighbors + the matching of the current cell</a:t>
            </a:r>
          </a:p>
          <a:p>
            <a:pPr>
              <a:spcBef>
                <a:spcPct val="50000"/>
              </a:spcBef>
            </a:pPr>
            <a:r>
              <a:rPr lang="en-US" sz="1400"/>
              <a:t>3: if the score comes from left or up, deduct a gap penalty</a:t>
            </a:r>
          </a:p>
          <a:p>
            <a:pPr>
              <a:spcBef>
                <a:spcPct val="50000"/>
              </a:spcBef>
            </a:pPr>
            <a:r>
              <a:rPr lang="en-US" sz="1400"/>
              <a:t>4: chose the one giving the highest score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Protein Threading </a:t>
            </a:r>
            <a:r>
              <a:rPr lang="en-US" sz="2800"/>
              <a:t>-- algorithm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Considering all three energy terms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Considering the pair-wise interaction energy makes the problem much more difficult to solve – dynamic programming algorithm does not work any more!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There are other techniques that can be used to solve the problem – integer programming, divide-and-conquer, etc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/>
              <a:t>Structure prediction using additional information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800">
                <a:solidFill>
                  <a:schemeClr val="tx2"/>
                </a:solidFill>
              </a:rPr>
              <a:t>Victronectin: a three-domain protein</a:t>
            </a:r>
            <a:endParaRPr lang="en-US" sz="1400">
              <a:solidFill>
                <a:schemeClr val="tx2"/>
              </a:solidFill>
            </a:endParaRPr>
          </a:p>
          <a:p>
            <a:pPr lvl="1" eaLnBrk="1" hangingPunct="1"/>
            <a:r>
              <a:rPr lang="en-US" sz="1600"/>
              <a:t>various structural data have been derived through experiments, including </a:t>
            </a:r>
            <a:r>
              <a:rPr lang="en-US" sz="1600">
                <a:solidFill>
                  <a:schemeClr val="tx2"/>
                </a:solidFill>
              </a:rPr>
              <a:t>disulfide bonds</a:t>
            </a:r>
            <a:r>
              <a:rPr lang="en-US" sz="1600"/>
              <a:t>, </a:t>
            </a:r>
            <a:r>
              <a:rPr lang="en-US" sz="1600">
                <a:solidFill>
                  <a:srgbClr val="FF9933"/>
                </a:solidFill>
              </a:rPr>
              <a:t>active sites</a:t>
            </a:r>
            <a:r>
              <a:rPr lang="en-US" sz="1600"/>
              <a:t>, </a:t>
            </a:r>
            <a:r>
              <a:rPr lang="en-US" sz="1600">
                <a:solidFill>
                  <a:schemeClr val="accent1"/>
                </a:solidFill>
              </a:rPr>
              <a:t>heparin binding sites</a:t>
            </a:r>
            <a:r>
              <a:rPr lang="en-US" sz="1600"/>
              <a:t>, </a:t>
            </a:r>
            <a:r>
              <a:rPr lang="en-US" sz="1600">
                <a:solidFill>
                  <a:srgbClr val="FF3300"/>
                </a:solidFill>
              </a:rPr>
              <a:t>cleavage sites</a:t>
            </a:r>
            <a:r>
              <a:rPr lang="en-US" sz="1600"/>
              <a:t>, ....</a:t>
            </a:r>
          </a:p>
          <a:p>
            <a:pPr lvl="1" eaLnBrk="1" hangingPunct="1"/>
            <a:r>
              <a:rPr lang="en-US" sz="1600"/>
              <a:t>data-constrained threading/docking to its structure prediction</a:t>
            </a:r>
          </a:p>
          <a:p>
            <a:pPr eaLnBrk="1" hangingPunct="1"/>
            <a:endParaRPr lang="en-US"/>
          </a:p>
        </p:txBody>
      </p:sp>
      <p:pic>
        <p:nvPicPr>
          <p:cNvPr id="89092" name="Picture 4" descr="vet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200400"/>
            <a:ext cx="30480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 descr="hepar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10000"/>
            <a:ext cx="3048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 descr="heparin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971800"/>
            <a:ext cx="2770188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35569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 of Protein Structures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Examples – a few good examples</a:t>
            </a:r>
          </a:p>
        </p:txBody>
      </p:sp>
      <p:pic>
        <p:nvPicPr>
          <p:cNvPr id="82948" name="Picture 4" descr="comp49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4038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comp57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362200"/>
            <a:ext cx="25146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comp68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95800"/>
            <a:ext cx="2514600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447800" y="4038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3581400" y="4038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486400" y="4054475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295400" y="6111875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4102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actual</a:t>
            </a:r>
            <a:endParaRPr lang="en-US" sz="2400" b="1"/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6858000" y="4038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31242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6858000" y="617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predicted</a:t>
            </a:r>
            <a:endParaRPr lang="en-US" sz="2400" b="1"/>
          </a:p>
        </p:txBody>
      </p:sp>
      <p:pic>
        <p:nvPicPr>
          <p:cNvPr id="82959" name="Picture 15" descr="comp70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495800"/>
            <a:ext cx="33528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Prediction of Protein Structures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Not so good example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  <p:pic>
        <p:nvPicPr>
          <p:cNvPr id="83972" name="Picture 4" descr="fi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0" y="2133600"/>
            <a:ext cx="33718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772400" cy="4495800"/>
          </a:xfrm>
        </p:spPr>
        <p:txBody>
          <a:bodyPr/>
          <a:lstStyle/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Many protein structures have been successfully predicted prior to the solution of  their experimental structures (and later were verified by experimental structures)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There are numerous computer programs for protein structure predictions on the Internet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Applications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7738" y="1600200"/>
            <a:ext cx="7586662" cy="4327525"/>
          </a:xfrm>
          <a:noFill/>
        </p:spPr>
        <p:txBody>
          <a:bodyPr/>
          <a:lstStyle/>
          <a:p>
            <a:pPr eaLnBrk="1" hangingPunct="1"/>
            <a:r>
              <a:rPr lang="en-US" sz="1800"/>
              <a:t>Structure predictions of all predicted genes in three microbial genomes, </a:t>
            </a:r>
            <a:r>
              <a:rPr lang="en-US" sz="1800" i="1"/>
              <a:t>Synechococcu</a:t>
            </a:r>
            <a:r>
              <a:rPr lang="en-US" sz="1800"/>
              <a:t>s, </a:t>
            </a:r>
            <a:r>
              <a:rPr lang="en-US" sz="1800" i="1"/>
              <a:t>Procholorococcus</a:t>
            </a:r>
            <a:r>
              <a:rPr lang="en-US" sz="1800"/>
              <a:t> MIT/MED</a:t>
            </a:r>
          </a:p>
        </p:txBody>
      </p:sp>
      <p:pic>
        <p:nvPicPr>
          <p:cNvPr id="91140" name="Picture 4" descr="figure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70866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600200" y="6124575"/>
            <a:ext cx="632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b="1"/>
              <a:t>~60% of predicted genes have structural fold assignments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Existing Prediction Programs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PROSPECT</a:t>
            </a:r>
          </a:p>
          <a:p>
            <a:pPr lvl="1" eaLnBrk="1" hangingPunct="1"/>
            <a:r>
              <a:rPr lang="en-US" sz="1800">
                <a:solidFill>
                  <a:schemeClr val="tx2"/>
                </a:solidFill>
                <a:hlinkClick r:id="rId2"/>
              </a:rPr>
              <a:t>https://csbl.bmb.uga.edu/protein_pipeline</a:t>
            </a:r>
            <a:endParaRPr lang="en-US" sz="1800">
              <a:solidFill>
                <a:schemeClr val="tx2"/>
              </a:solidFill>
            </a:endParaRPr>
          </a:p>
          <a:p>
            <a:pPr eaLnBrk="1" hangingPunct="1"/>
            <a:endParaRPr lang="en-US" sz="2000">
              <a:solidFill>
                <a:schemeClr val="tx2"/>
              </a:solidFill>
            </a:endParaRPr>
          </a:p>
          <a:p>
            <a:pPr eaLnBrk="1" hangingPunct="1"/>
            <a:r>
              <a:rPr lang="en-US" sz="2000">
                <a:solidFill>
                  <a:schemeClr val="tx2"/>
                </a:solidFill>
              </a:rPr>
              <a:t>FUGU</a:t>
            </a:r>
          </a:p>
          <a:p>
            <a:pPr lvl="1" eaLnBrk="1" hangingPunct="1"/>
            <a:r>
              <a:rPr lang="en-US" sz="1800">
                <a:solidFill>
                  <a:schemeClr val="tx2"/>
                </a:solidFill>
                <a:hlinkClick r:id="rId3"/>
              </a:rPr>
              <a:t>http://www-cryst.bioc.cam.ac.uk/~fugue/prfsearch.html</a:t>
            </a:r>
            <a:endParaRPr lang="en-US" sz="1800">
              <a:solidFill>
                <a:schemeClr val="tx2"/>
              </a:solidFill>
            </a:endParaRPr>
          </a:p>
          <a:p>
            <a:pPr lvl="1" eaLnBrk="1" hangingPunct="1"/>
            <a:endParaRPr lang="en-US" sz="1800">
              <a:solidFill>
                <a:schemeClr val="tx2"/>
              </a:solidFill>
            </a:endParaRPr>
          </a:p>
          <a:p>
            <a:pPr eaLnBrk="1" hangingPunct="1"/>
            <a:r>
              <a:rPr lang="en-US" sz="2000">
                <a:solidFill>
                  <a:schemeClr val="tx2"/>
                </a:solidFill>
              </a:rPr>
              <a:t>THREADER</a:t>
            </a:r>
          </a:p>
          <a:p>
            <a:pPr lvl="1" eaLnBrk="1" hangingPunct="1"/>
            <a:r>
              <a:rPr lang="en-US" sz="1800">
                <a:solidFill>
                  <a:schemeClr val="tx2"/>
                </a:solidFill>
                <a:hlinkClick r:id="rId4"/>
              </a:rPr>
              <a:t>http://bioinf.cs.ucl.ac.uk/threader/</a:t>
            </a:r>
            <a:endParaRPr lang="en-US" sz="1800">
              <a:solidFill>
                <a:schemeClr val="tx2"/>
              </a:solidFill>
            </a:endParaRPr>
          </a:p>
          <a:p>
            <a:pPr eaLnBrk="1" hangingPunct="1"/>
            <a:endParaRPr lang="en-US" sz="2000">
              <a:solidFill>
                <a:schemeClr val="tx2"/>
              </a:solidFill>
            </a:endParaRPr>
          </a:p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PROSPECT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6525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PROSPECT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PROSPECT uses z-score to assess its prediction reliability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</p:txBody>
      </p:sp>
      <p:grpSp>
        <p:nvGrpSpPr>
          <p:cNvPr id="94212" name="Group 4"/>
          <p:cNvGrpSpPr>
            <a:grpSpLocks/>
          </p:cNvGrpSpPr>
          <p:nvPr/>
        </p:nvGrpSpPr>
        <p:grpSpPr bwMode="auto">
          <a:xfrm>
            <a:off x="1219200" y="2757488"/>
            <a:ext cx="4591050" cy="3795712"/>
            <a:chOff x="2208" y="1440"/>
            <a:chExt cx="2892" cy="2391"/>
          </a:xfrm>
        </p:grpSpPr>
        <p:pic>
          <p:nvPicPr>
            <p:cNvPr id="94214" name="Picture 5" descr="fig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8" y="1440"/>
              <a:ext cx="2892" cy="2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15" name="Text Box 6"/>
            <p:cNvSpPr txBox="1">
              <a:spLocks noChangeArrowheads="1"/>
            </p:cNvSpPr>
            <p:nvPr/>
          </p:nvSpPr>
          <p:spPr bwMode="auto">
            <a:xfrm>
              <a:off x="2880" y="3619"/>
              <a:ext cx="1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/>
                <a:t>z-score</a:t>
              </a:r>
              <a:endParaRPr lang="en-US" b="1"/>
            </a:p>
          </p:txBody>
        </p:sp>
      </p:grpSp>
      <p:sp>
        <p:nvSpPr>
          <p:cNvPr id="94213" name="Text Box 7"/>
          <p:cNvSpPr txBox="1">
            <a:spLocks noChangeArrowheads="1"/>
          </p:cNvSpPr>
          <p:nvPr/>
        </p:nvSpPr>
        <p:spPr bwMode="auto">
          <a:xfrm>
            <a:off x="5943600" y="5105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Z-score is &gt; 8 is considered “reliable”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FUGU </a:t>
            </a:r>
            <a:r>
              <a:rPr lang="en-US" sz="2000"/>
              <a:t>(http://www-cryst.bioc.cam.ac.uk/~fugue/prfsearch.html)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THREADER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5255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CASP </a:t>
            </a:r>
            <a:r>
              <a:rPr lang="en-US" sz="2400"/>
              <a:t>(http://predictioncenter.llnl.gov/)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2875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/>
              <a:t>Computational Methods for Protein Structure Prediction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848600" cy="4953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900" b="1">
                <a:latin typeface="Times New Roman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0000FF"/>
                </a:solidFill>
              </a:rPr>
              <a:t>An energy function to describe the protein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bond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bond angle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dihedral angle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van der Waals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electrostatic energy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endParaRPr lang="en-US" sz="180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0000FF"/>
                </a:solidFill>
              </a:rPr>
              <a:t>Calculating the structure through minimizing the energy function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0000FF"/>
                </a:solidFill>
              </a:rPr>
              <a:t>Not practical in general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Computationally very expensive</a:t>
            </a:r>
          </a:p>
          <a:p>
            <a:pPr lvl="1" eaLnBrk="1" hangingPunct="1">
              <a:lnSpc>
                <a:spcPct val="90000"/>
              </a:lnSpc>
              <a:buFontTx/>
              <a:buChar char="o"/>
            </a:pPr>
            <a:r>
              <a:rPr lang="en-US" sz="1800">
                <a:latin typeface="Times New Roman" pitchFamily="18" charset="0"/>
              </a:rPr>
              <a:t>Accuracy is poor</a:t>
            </a:r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7172" name="Freeform 5"/>
          <p:cNvSpPr>
            <a:spLocks/>
          </p:cNvSpPr>
          <p:nvPr/>
        </p:nvSpPr>
        <p:spPr bwMode="auto">
          <a:xfrm>
            <a:off x="5105400" y="2133600"/>
            <a:ext cx="3200400" cy="1447800"/>
          </a:xfrm>
          <a:custGeom>
            <a:avLst/>
            <a:gdLst>
              <a:gd name="T0" fmla="*/ 0 w 2016"/>
              <a:gd name="T1" fmla="*/ 304800 h 912"/>
              <a:gd name="T2" fmla="*/ 457200 w 2016"/>
              <a:gd name="T3" fmla="*/ 1447800 h 912"/>
              <a:gd name="T4" fmla="*/ 2286000 w 2016"/>
              <a:gd name="T5" fmla="*/ 1447800 h 912"/>
              <a:gd name="T6" fmla="*/ 3200400 w 2016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016"/>
              <a:gd name="T13" fmla="*/ 0 h 912"/>
              <a:gd name="T14" fmla="*/ 2016 w 2016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" h="912">
                <a:moveTo>
                  <a:pt x="0" y="192"/>
                </a:moveTo>
                <a:lnTo>
                  <a:pt x="288" y="912"/>
                </a:lnTo>
                <a:lnTo>
                  <a:pt x="1440" y="912"/>
                </a:lnTo>
                <a:lnTo>
                  <a:pt x="2016" y="0"/>
                </a:lnTo>
              </a:path>
            </a:pathLst>
          </a:custGeom>
          <a:noFill/>
          <a:ln w="762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3" name="Oval 6"/>
          <p:cNvSpPr>
            <a:spLocks noChangeArrowheads="1"/>
          </p:cNvSpPr>
          <p:nvPr/>
        </p:nvSpPr>
        <p:spPr bwMode="auto">
          <a:xfrm>
            <a:off x="4876800" y="2209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7"/>
          <p:cNvSpPr>
            <a:spLocks noChangeArrowheads="1"/>
          </p:cNvSpPr>
          <p:nvPr/>
        </p:nvSpPr>
        <p:spPr bwMode="auto">
          <a:xfrm>
            <a:off x="5410200" y="3352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auto">
          <a:xfrm>
            <a:off x="7239000" y="33528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8153400" y="1905000"/>
            <a:ext cx="3810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676400" y="6172200"/>
            <a:ext cx="63246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providing both folding pathway and folded structure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Computational methods for gene finding</a:t>
            </a:r>
          </a:p>
          <a:p>
            <a:pPr lvl="1" eaLnBrk="1" hangingPunct="1"/>
            <a:r>
              <a:rPr lang="en-US" sz="2000"/>
              <a:t>Prediction of coding potential based on biased di-codon frequency</a:t>
            </a:r>
          </a:p>
          <a:p>
            <a:pPr lvl="1" eaLnBrk="1" hangingPunct="1"/>
            <a:r>
              <a:rPr lang="en-US" sz="2000"/>
              <a:t>Prediction of translation starts, splice junction sites using position specific matrices</a:t>
            </a:r>
          </a:p>
          <a:p>
            <a:pPr lvl="1" eaLnBrk="1" hangingPunct="1"/>
            <a:r>
              <a:rPr lang="en-US" sz="2000"/>
              <a:t>Combining multiple pieces of information through discriminant analysis</a:t>
            </a:r>
          </a:p>
          <a:p>
            <a:pPr lvl="1" eaLnBrk="1" hangingPunct="1"/>
            <a:endParaRPr lang="en-US" sz="20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Identification of functional motifs in DNA and protein sequences</a:t>
            </a:r>
          </a:p>
          <a:p>
            <a:pPr lvl="1" eaLnBrk="1" hangingPunct="1"/>
            <a:r>
              <a:rPr lang="en-US" sz="2000"/>
              <a:t>Identification of conserved sequences</a:t>
            </a:r>
          </a:p>
          <a:p>
            <a:pPr lvl="1" eaLnBrk="1" hangingPunct="1"/>
            <a:r>
              <a:rPr lang="en-US" sz="2000"/>
              <a:t>Information content</a:t>
            </a:r>
          </a:p>
          <a:p>
            <a:pPr lvl="1" eaLnBrk="1" hangingPunct="1"/>
            <a:r>
              <a:rPr lang="en-US" sz="2000"/>
              <a:t>Popular prediction tools: prosite,  prints, blocks</a:t>
            </a:r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400"/>
              <a:t>Microarray gene expression data analysis</a:t>
            </a:r>
          </a:p>
          <a:p>
            <a:pPr lvl="1" eaLnBrk="1" hangingPunct="1"/>
            <a:r>
              <a:rPr lang="en-US" sz="2000"/>
              <a:t>Data normalization</a:t>
            </a:r>
          </a:p>
          <a:p>
            <a:pPr lvl="1" eaLnBrk="1" hangingPunct="1"/>
            <a:r>
              <a:rPr lang="en-US" sz="2000"/>
              <a:t>Identification of differentially expressed genes</a:t>
            </a:r>
          </a:p>
          <a:p>
            <a:pPr lvl="1" eaLnBrk="1" hangingPunct="1"/>
            <a:r>
              <a:rPr lang="en-US" sz="2000"/>
              <a:t>Identification of co-expressed genes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Sequence alignment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Scoring matrix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Dynamic programming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Multiple sequence alignment</a:t>
            </a:r>
          </a:p>
          <a:p>
            <a:pPr lvl="1" eaLnBrk="1" hangingPunct="1">
              <a:lnSpc>
                <a:spcPct val="90000"/>
              </a:lnSpc>
            </a:pPr>
            <a:endParaRPr lang="en-US" sz="18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Functional prediction of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Functional classification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/>
              <a:t>Pfam, ENZYME databases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Orthologs versus paralogs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Sequence-based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Motif-based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Structure-based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Phylogenetic profile-based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Popular server</a:t>
            </a:r>
          </a:p>
          <a:p>
            <a:pPr lvl="2" eaLnBrk="1" hangingPunct="1">
              <a:lnSpc>
                <a:spcPct val="90000"/>
              </a:lnSpc>
            </a:pPr>
            <a:endParaRPr lang="en-US" sz="16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Review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Protein structure prediction</a:t>
            </a:r>
          </a:p>
          <a:p>
            <a:pPr lvl="1" eaLnBrk="1" hangingPunct="1"/>
            <a:r>
              <a:rPr lang="en-US" sz="2000"/>
              <a:t>Ab initio versus comparative modeling methods</a:t>
            </a:r>
          </a:p>
          <a:p>
            <a:pPr lvl="1" eaLnBrk="1" hangingPunct="1"/>
            <a:r>
              <a:rPr lang="en-US" sz="2000"/>
              <a:t>Energy functions</a:t>
            </a:r>
          </a:p>
          <a:p>
            <a:pPr lvl="1" eaLnBrk="1" hangingPunct="1"/>
            <a:r>
              <a:rPr lang="en-US" sz="2000"/>
              <a:t>Sequence-structure alignment</a:t>
            </a:r>
          </a:p>
          <a:p>
            <a:pPr lvl="1" eaLnBrk="1" hangingPunct="1"/>
            <a:r>
              <a:rPr lang="en-US" sz="2000"/>
              <a:t>Assessment of prediction reliability</a:t>
            </a:r>
          </a:p>
          <a:p>
            <a:pPr lvl="1" eaLnBrk="1" hangingPunct="1"/>
            <a:r>
              <a:rPr lang="en-US" sz="2000"/>
              <a:t>applications</a:t>
            </a:r>
          </a:p>
          <a:p>
            <a:pPr lvl="1" eaLnBrk="1" hangingPunct="1"/>
            <a:endParaRPr lang="en-US" sz="200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524000" y="4495800"/>
            <a:ext cx="6477000" cy="16351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The basic ideas of computational methods for solving biological problems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The popular computational tools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/>
              <a:t>How to use them for solving simple problems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031163" cy="1143000"/>
          </a:xfrm>
        </p:spPr>
        <p:txBody>
          <a:bodyPr/>
          <a:lstStyle/>
          <a:p>
            <a:pPr eaLnBrk="1" hangingPunct="1"/>
            <a:r>
              <a:rPr lang="en-US"/>
              <a:t>Computational Methods for Protein Structure Prediction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7738" y="1752600"/>
            <a:ext cx="7335837" cy="4403725"/>
          </a:xfrm>
          <a:noFill/>
        </p:spPr>
        <p:txBody>
          <a:bodyPr/>
          <a:lstStyle/>
          <a:p>
            <a:pPr eaLnBrk="1" hangingPunct="1"/>
            <a:endParaRPr lang="en-US" sz="2400"/>
          </a:p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Comparative modeling</a:t>
            </a:r>
          </a:p>
          <a:p>
            <a:pPr lvl="1" eaLnBrk="1" hangingPunct="1"/>
            <a:r>
              <a:rPr lang="en-US" sz="2000">
                <a:solidFill>
                  <a:srgbClr val="FF3300"/>
                </a:solidFill>
              </a:rPr>
              <a:t>Protein threading</a:t>
            </a:r>
            <a:r>
              <a:rPr lang="en-US" sz="2000"/>
              <a:t> – make structure prediction through identification of “good” sequence-structure fit</a:t>
            </a:r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>
                <a:solidFill>
                  <a:srgbClr val="FF3300"/>
                </a:solidFill>
              </a:rPr>
              <a:t>Homology modeling</a:t>
            </a:r>
            <a:r>
              <a:rPr lang="en-US" sz="2000"/>
              <a:t> – identification of homologous proteins through sequence alignment; structure prediction through placing residues into “corresponding” positions of homologous structure models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2743200" y="5257800"/>
            <a:ext cx="4267200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/>
              <a:t>providing folded structure only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633413"/>
            <a:ext cx="85439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1849</Words>
  <Application>Microsoft Macintosh PowerPoint</Application>
  <PresentationFormat>On-screen Show (4:3)</PresentationFormat>
  <Paragraphs>313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Calibri</vt:lpstr>
      <vt:lpstr>Courier New</vt:lpstr>
      <vt:lpstr>Times New Roman</vt:lpstr>
      <vt:lpstr>Wingdings</vt:lpstr>
      <vt:lpstr>Default Design</vt:lpstr>
      <vt:lpstr>Prediction of Protein Structures</vt:lpstr>
      <vt:lpstr>Prediction of Protein Structures</vt:lpstr>
      <vt:lpstr>Structure prediction using additional information</vt:lpstr>
      <vt:lpstr>Structure prediction using additional information</vt:lpstr>
      <vt:lpstr>Structure prediction using additional information</vt:lpstr>
      <vt:lpstr>Computational Methods for Protein Structure Prediction</vt:lpstr>
      <vt:lpstr>Computational Methods for Protein Structure Prediction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Homology Modeling Software?</vt:lpstr>
      <vt:lpstr>Protein Threading</vt:lpstr>
      <vt:lpstr>Protein Threading</vt:lpstr>
      <vt:lpstr>Protein Threading – four basic components</vt:lpstr>
      <vt:lpstr>Protein Threading – structure database</vt:lpstr>
      <vt:lpstr>Protein Threading – energy function</vt:lpstr>
      <vt:lpstr>Protein Threading – energy function</vt:lpstr>
      <vt:lpstr>Protein Threading – energy function</vt:lpstr>
      <vt:lpstr>Protein Threading – energy function</vt:lpstr>
      <vt:lpstr>Protein Threading – energy function</vt:lpstr>
      <vt:lpstr>Protein Threading -- algorithm</vt:lpstr>
      <vt:lpstr>Protein Threading -- algorithm</vt:lpstr>
      <vt:lpstr>Protein Threading -- algorithm</vt:lpstr>
      <vt:lpstr>Protein Threading -- algorithm</vt:lpstr>
      <vt:lpstr>Prediction of Protein Structures</vt:lpstr>
      <vt:lpstr>Prediction of Protein Structures</vt:lpstr>
      <vt:lpstr>Applications</vt:lpstr>
      <vt:lpstr>Applications</vt:lpstr>
      <vt:lpstr>Existing Prediction Programs</vt:lpstr>
      <vt:lpstr>PROSPECT</vt:lpstr>
      <vt:lpstr>PROSPECT</vt:lpstr>
      <vt:lpstr>FUGU (http://www-cryst.bioc.cam.ac.uk/~fugue/prfsearch.html)</vt:lpstr>
      <vt:lpstr>THREADER</vt:lpstr>
      <vt:lpstr>CASP (http://predictioncenter.llnl.gov/)</vt:lpstr>
      <vt:lpstr>Review </vt:lpstr>
      <vt:lpstr>Review</vt:lpstr>
      <vt:lpstr>Review </vt:lpstr>
      <vt:lpstr>Review</vt:lpstr>
    </vt:vector>
  </TitlesOfParts>
  <Company>IOCB AS CR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vond</dc:creator>
  <cp:lastModifiedBy>Microsoft Office User</cp:lastModifiedBy>
  <cp:revision>9</cp:revision>
  <dcterms:created xsi:type="dcterms:W3CDTF">2009-04-06T21:42:49Z</dcterms:created>
  <dcterms:modified xsi:type="dcterms:W3CDTF">2019-03-27T20:15:09Z</dcterms:modified>
</cp:coreProperties>
</file>