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19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8" r:id="rId34"/>
    <p:sldId id="289" r:id="rId35"/>
    <p:sldId id="290" r:id="rId3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3" autoAdjust="0"/>
    <p:restoredTop sz="90936"/>
  </p:normalViewPr>
  <p:slideViewPr>
    <p:cSldViewPr>
      <p:cViewPr varScale="1">
        <p:scale>
          <a:sx n="95" d="100"/>
          <a:sy n="95" d="100"/>
        </p:scale>
        <p:origin x="10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8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1327A2-3A84-944E-888C-48797BCFB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07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634480"/>
            <a:ext cx="10160000" cy="9855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160" y="6725920"/>
            <a:ext cx="2499360" cy="792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21280" y="6715760"/>
            <a:ext cx="7538720" cy="7924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24667" y="4487333"/>
            <a:ext cx="7196667" cy="2032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24667" y="6722263"/>
            <a:ext cx="7450667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667" y="6742999"/>
            <a:ext cx="2286000" cy="76200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17104" y="262821"/>
            <a:ext cx="6519333" cy="40569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90000" y="254000"/>
            <a:ext cx="931333" cy="4233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E12589-5D70-BB46-BE10-93B5A31A75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EA8-9C65-D44B-9D0C-5478C531B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33" y="677334"/>
            <a:ext cx="2286000" cy="6129514"/>
          </a:xfrm>
        </p:spPr>
        <p:txBody>
          <a:bodyPr vert="eaVert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677333"/>
            <a:ext cx="6180667" cy="6129516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34" y="6942670"/>
            <a:ext cx="2455333" cy="40569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6942453"/>
            <a:ext cx="6192759" cy="40569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73687" y="0"/>
            <a:ext cx="355600" cy="7620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824487" y="677333"/>
            <a:ext cx="254000" cy="6942667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24487" y="0"/>
            <a:ext cx="254000" cy="5926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655153" y="160513"/>
            <a:ext cx="592667" cy="271640"/>
          </a:xfrm>
        </p:spPr>
        <p:txBody>
          <a:bodyPr/>
          <a:lstStyle/>
          <a:p>
            <a:fld id="{F4FD6418-E5EA-D842-9658-A0FF2AF79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254000"/>
            <a:ext cx="9059333" cy="1100667"/>
          </a:xfrm>
        </p:spPr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77E8A2-2767-1149-9A7E-DCC2D134EA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0720" y="1778000"/>
            <a:ext cx="9059333" cy="4995333"/>
          </a:xfrm>
        </p:spPr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3048000"/>
            <a:ext cx="7914570" cy="1859139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93333"/>
            <a:ext cx="10160000" cy="1270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78000"/>
            <a:ext cx="1439333" cy="110066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24000" y="1778000"/>
            <a:ext cx="8636000" cy="110066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0"/>
            <a:ext cx="8466667" cy="1100667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47333"/>
            <a:ext cx="1439333" cy="779640"/>
          </a:xfrm>
        </p:spPr>
        <p:txBody>
          <a:bodyPr>
            <a:no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fld id="{C653A99C-BEDD-9145-AA73-81FB06C30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7333" y="1766186"/>
            <a:ext cx="4318000" cy="5080000"/>
          </a:xfrm>
        </p:spPr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83223" y="1766186"/>
            <a:ext cx="4318000" cy="5080000"/>
          </a:xfrm>
        </p:spPr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30EAC3-D28A-C642-B8C0-F136EE92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303389"/>
            <a:ext cx="9059333" cy="96661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7333" y="2709334"/>
            <a:ext cx="4318000" cy="3979333"/>
          </a:xfrm>
        </p:spPr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34000" y="2709334"/>
            <a:ext cx="4318000" cy="3979333"/>
          </a:xfrm>
        </p:spPr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C8BA14-E431-A849-A4D7-B40A19A61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7333" y="1947333"/>
            <a:ext cx="4318000" cy="7112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34000" y="1947333"/>
            <a:ext cx="4318000" cy="7112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ACE77B-0E33-BC44-89E7-2010F30C6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42667"/>
            <a:ext cx="592667" cy="4233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A56148-3FF2-1F40-96FB-317B3490D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03389"/>
            <a:ext cx="8974667" cy="966611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E12589-5D70-BB46-BE10-93B5A31A75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7333" y="1947333"/>
            <a:ext cx="1778000" cy="48260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2398" tIns="203198" rIns="152398" bIns="101599"/>
          <a:lstStyle>
            <a:lvl1pPr marL="0" indent="0">
              <a:spcAft>
                <a:spcPts val="1111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24667" y="1947333"/>
            <a:ext cx="7112000" cy="4910667"/>
          </a:xfrm>
        </p:spPr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0" y="6096000"/>
            <a:ext cx="8128000" cy="762000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160" y="5080000"/>
            <a:ext cx="10160000" cy="9855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160" y="5181600"/>
            <a:ext cx="1625600" cy="792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17040" y="5171440"/>
            <a:ext cx="8442960" cy="7924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5164667"/>
            <a:ext cx="8128000" cy="762000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608667" y="0"/>
            <a:ext cx="111760" cy="76301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942667" y="6942667"/>
            <a:ext cx="2963333" cy="40569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85832"/>
            <a:ext cx="1608667" cy="737309"/>
          </a:xfrm>
        </p:spPr>
        <p:txBody>
          <a:bodyPr rtlCol="0"/>
          <a:lstStyle>
            <a:lvl1pPr>
              <a:defRPr sz="3100"/>
            </a:lvl1pPr>
          </a:lstStyle>
          <a:p>
            <a:fld id="{CFA20966-665C-E84B-8814-1D0A72D8A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78000" y="6942452"/>
            <a:ext cx="5080000" cy="40569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3973" y="0"/>
            <a:ext cx="8426027" cy="507661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CA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7334" y="254000"/>
            <a:ext cx="9059333" cy="1100667"/>
          </a:xfrm>
          <a:prstGeom prst="rect">
            <a:avLst/>
          </a:prstGeom>
        </p:spPr>
        <p:txBody>
          <a:bodyPr vert="horz" lIns="101599" tIns="50799" rIns="101599" bIns="50799" anchor="ctr">
            <a:normAutofit/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0720" y="1778000"/>
            <a:ext cx="9059333" cy="502920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CA"/>
              <a:t>Click to edit Master text styles</a:t>
            </a:r>
          </a:p>
          <a:p>
            <a:pPr lvl="1" eaLnBrk="1" latinLnBrk="0" hangingPunct="1"/>
            <a:r>
              <a:rPr kumimoji="0" lang="en-CA"/>
              <a:t>Second level</a:t>
            </a:r>
          </a:p>
          <a:p>
            <a:pPr lvl="2" eaLnBrk="1" latinLnBrk="0" hangingPunct="1"/>
            <a:r>
              <a:rPr kumimoji="0" lang="en-CA"/>
              <a:t>Third level</a:t>
            </a:r>
          </a:p>
          <a:p>
            <a:pPr lvl="3" eaLnBrk="1" latinLnBrk="0" hangingPunct="1"/>
            <a:r>
              <a:rPr kumimoji="0" lang="en-CA"/>
              <a:t>Fourth level</a:t>
            </a:r>
          </a:p>
          <a:p>
            <a:pPr lvl="4" eaLnBrk="1" latinLnBrk="0" hangingPunct="1"/>
            <a:r>
              <a:rPr kumimoji="0" lang="en-CA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73334" y="6942667"/>
            <a:ext cx="2963333" cy="405694"/>
          </a:xfrm>
          <a:prstGeom prst="rect">
            <a:avLst/>
          </a:prstGeom>
        </p:spPr>
        <p:txBody>
          <a:bodyPr vert="horz" lIns="101599" tIns="50799" rIns="101599" bIns="50799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7334" y="6942452"/>
            <a:ext cx="6023426" cy="405694"/>
          </a:xfrm>
          <a:prstGeom prst="rect">
            <a:avLst/>
          </a:prstGeom>
        </p:spPr>
        <p:txBody>
          <a:bodyPr vert="horz" lIns="101599" tIns="50799" rIns="101599" bIns="50799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371600"/>
            <a:ext cx="10160000" cy="35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22400"/>
            <a:ext cx="592667" cy="254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56167" y="1422400"/>
            <a:ext cx="9503833" cy="254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13580"/>
            <a:ext cx="592667" cy="271640"/>
          </a:xfrm>
          <a:prstGeom prst="rect">
            <a:avLst/>
          </a:prstGeom>
        </p:spPr>
        <p:txBody>
          <a:bodyPr vert="horz" lIns="101599" tIns="50799" rIns="101599" bIns="50799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E933BE18-51F3-254E-8725-61A4C7D02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596" indent="-355596" algn="l" rtl="0" eaLnBrk="1" latinLnBrk="0" hangingPunct="1">
        <a:spcBef>
          <a:spcPts val="778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93" indent="-304797" algn="l" rtl="0" eaLnBrk="1" latinLnBrk="0" hangingPunct="1">
        <a:spcBef>
          <a:spcPts val="611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indent="-253997" algn="l" rtl="0" eaLnBrk="1" latinLnBrk="0" hangingPunct="1">
        <a:spcBef>
          <a:spcPts val="556"/>
        </a:spcBef>
        <a:buClr>
          <a:schemeClr val="accent2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indent="-253997" algn="l" rtl="0" eaLnBrk="1" latinLnBrk="0" hangingPunct="1">
        <a:spcBef>
          <a:spcPts val="444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indent="-253997" algn="l" rtl="0" eaLnBrk="1" latinLnBrk="0" hangingPunct="1">
        <a:spcBef>
          <a:spcPts val="444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36777" indent="-25399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41574" indent="-25399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46371" indent="-25399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51167" indent="-25399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news.org/pages/sn_arc97/3_29_97/bob1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31528" y="857672"/>
            <a:ext cx="8445500" cy="12192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 dirty="0">
                <a:solidFill>
                  <a:schemeClr val="tx1"/>
                </a:solidFill>
                <a:latin typeface="Arial" charset="0"/>
              </a:rPr>
              <a:t>Extremophiles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512" y="5898232"/>
            <a:ext cx="3744416" cy="1080120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latin typeface="Arial" charset="0"/>
              </a:rPr>
              <a:t>January 25</a:t>
            </a:r>
            <a:r>
              <a:rPr lang="en-US" sz="2000" baseline="30000" dirty="0">
                <a:latin typeface="Arial" charset="0"/>
              </a:rPr>
              <a:t>th</a:t>
            </a:r>
            <a:r>
              <a:rPr lang="en-US" sz="2000" dirty="0">
                <a:latin typeface="Arial" charset="0"/>
              </a:rPr>
              <a:t>, 2012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latin typeface="Arial" charset="0"/>
              </a:rPr>
              <a:t>BIOL 475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584" y="1865784"/>
            <a:ext cx="1570856" cy="1787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84" y="2009800"/>
            <a:ext cx="2120900" cy="173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60" y="3233936"/>
            <a:ext cx="1968500" cy="229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3616" y="381000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Hina Husain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8272" y="36659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el"/>
                <a:cs typeface="Ariel"/>
              </a:rPr>
              <a:t>Ryan Peters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936" y="553819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Nichole </a:t>
            </a:r>
            <a:r>
              <a:rPr lang="en-US" sz="2000" dirty="0" err="1">
                <a:latin typeface="Arial"/>
                <a:cs typeface="Arial"/>
              </a:rPr>
              <a:t>Wiemann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How do they do it?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5464" y="1937792"/>
            <a:ext cx="9655175" cy="5480050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100" u="sng" dirty="0">
                <a:solidFill>
                  <a:srgbClr val="000000"/>
                </a:solidFill>
                <a:latin typeface="Arial"/>
                <a:cs typeface="Arial"/>
              </a:rPr>
              <a:t>Osmoregulation</a:t>
            </a:r>
            <a:endParaRPr lang="en-US" sz="3100" dirty="0">
              <a:latin typeface="Arial"/>
              <a:cs typeface="Arial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u="sng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Need to have mechanisms to avoid water loss by osmosis.</a:t>
            </a:r>
            <a:endParaRPr lang="en-US" sz="3100" dirty="0">
              <a:latin typeface="Arial"/>
              <a:cs typeface="Arial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Halobacteria accumulate up to 5M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KCl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in their cells, excluding Na+.</a:t>
            </a:r>
            <a:endParaRPr lang="en-US" sz="3100" dirty="0">
              <a:latin typeface="Arial"/>
              <a:cs typeface="Arial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Other halophiles produce/accumulate low molecular weight compounds that have osmotic potential.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Applications - Food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5464" y="1793776"/>
            <a:ext cx="9661525" cy="6118225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Halophilic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 cyanobacteria </a:t>
            </a:r>
            <a:r>
              <a:rPr lang="en-US" sz="3100" i="1" dirty="0" err="1">
                <a:solidFill>
                  <a:srgbClr val="000000"/>
                </a:solidFill>
                <a:latin typeface="Arial" charset="0"/>
              </a:rPr>
              <a:t>Spirulina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spp. Can be conveniently grown in open ponds/troughs and is used as health food and astronaut diet supplement.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i="1" dirty="0" err="1">
                <a:solidFill>
                  <a:srgbClr val="000000"/>
                </a:solidFill>
                <a:latin typeface="Arial" charset="0"/>
              </a:rPr>
              <a:t>Dunaliella</a:t>
            </a:r>
            <a:r>
              <a:rPr lang="en-US" sz="3100" i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3100" i="1" dirty="0" err="1">
                <a:solidFill>
                  <a:srgbClr val="000000"/>
                </a:solidFill>
                <a:latin typeface="Arial" charset="0"/>
              </a:rPr>
              <a:t>salina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is extremely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halophilic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and is the best natural source of carotenoids in the world.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It is also good animal feedstock in dry form as it lacks any substantial cell wall.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Proteolytic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100" i="1" dirty="0" err="1">
                <a:solidFill>
                  <a:srgbClr val="000000"/>
                </a:solidFill>
                <a:latin typeface="Arial" charset="0"/>
              </a:rPr>
              <a:t>Halobacterium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is associated with the brine fermentation of one type of traditional fish sauce.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472" y="3449960"/>
            <a:ext cx="9664700" cy="914400"/>
          </a:xfrm>
        </p:spPr>
        <p:txBody>
          <a:bodyPr lIns="0" tIns="0" rIns="0" bIns="0" anchor="t">
            <a:normAutofit fontScale="90000"/>
          </a:bodyPr>
          <a:lstStyle/>
          <a:p>
            <a:pPr algn="ctr">
              <a:lnSpc>
                <a:spcPct val="95000"/>
              </a:lnSpc>
            </a:pPr>
            <a:r>
              <a:rPr lang="en-US" sz="6700" dirty="0" err="1">
                <a:solidFill>
                  <a:srgbClr val="FF0000"/>
                </a:solidFill>
                <a:latin typeface="Arial" charset="0"/>
              </a:rPr>
              <a:t>Hyperthermophiles</a:t>
            </a:r>
            <a:r>
              <a:rPr lang="en-US" sz="6700" dirty="0">
                <a:solidFill>
                  <a:srgbClr val="FF0000"/>
                </a:solidFill>
                <a:latin typeface="Arial" charset="0"/>
              </a:rPr>
              <a:t>:</a:t>
            </a:r>
            <a:br>
              <a:rPr lang="en-US" sz="6700" dirty="0">
                <a:solidFill>
                  <a:srgbClr val="000000"/>
                </a:solidFill>
                <a:latin typeface="Arial" charset="0"/>
              </a:rPr>
            </a:br>
            <a:r>
              <a:rPr lang="en-US" sz="4400" dirty="0">
                <a:solidFill>
                  <a:srgbClr val="000000"/>
                </a:solidFill>
                <a:latin typeface="Arial" charset="0"/>
              </a:rPr>
              <a:t>background, mechanisms,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Background/History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99480" y="1937792"/>
            <a:ext cx="9577064" cy="543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Thermophiles: </a:t>
            </a:r>
            <a:r>
              <a:rPr lang="en-US" sz="3100" b="1" dirty="0">
                <a:solidFill>
                  <a:srgbClr val="FF0000"/>
                </a:solidFill>
                <a:latin typeface="Arial"/>
                <a:cs typeface="Arial"/>
              </a:rPr>
              <a:t>reproduce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at temperatures greater than 45 °C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Hyperthermophiles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3100" b="1" dirty="0">
                <a:solidFill>
                  <a:srgbClr val="FF0000"/>
                </a:solidFill>
                <a:latin typeface="Arial"/>
                <a:cs typeface="Arial"/>
              </a:rPr>
              <a:t>reproduce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at over 80 °C 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Strain 121</a:t>
            </a: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 Hardiest thermophile known so far, doubles pop. after 24 h at 121°C  (Autoclave temperature!)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Thomas Brock and colleagues (late 1960s)</a:t>
            </a: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Discovered first extremophile capable of growing over 70°C  in Yellowstone</a:t>
            </a:r>
            <a:r>
              <a:rPr lang="ja-JP" altLang="en-US" sz="3100" dirty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s volcanic hot springs</a:t>
            </a: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i="1" dirty="0" err="1">
                <a:solidFill>
                  <a:srgbClr val="000000"/>
                </a:solidFill>
                <a:latin typeface="Arial"/>
                <a:cs typeface="Arial"/>
              </a:rPr>
              <a:t>Thermus</a:t>
            </a:r>
            <a:r>
              <a:rPr lang="en-US" sz="31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100" i="1" dirty="0" err="1">
                <a:solidFill>
                  <a:srgbClr val="000000"/>
                </a:solidFill>
                <a:latin typeface="Arial"/>
                <a:cs typeface="Arial"/>
              </a:rPr>
              <a:t>aquaticus</a:t>
            </a:r>
            <a:r>
              <a:rPr lang="en-US" sz="3100" i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the natural source of </a:t>
            </a:r>
            <a:r>
              <a:rPr lang="en-US" sz="3100" i="1" dirty="0" err="1">
                <a:solidFill>
                  <a:srgbClr val="000000"/>
                </a:solidFill>
                <a:latin typeface="Arial"/>
                <a:cs typeface="Arial"/>
              </a:rPr>
              <a:t>taq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polymerase 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Background/History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9480" y="1865784"/>
            <a:ext cx="9440739" cy="4907062"/>
          </a:xfrm>
        </p:spPr>
        <p:txBody>
          <a:bodyPr lIns="0" tIns="0" rIns="0" bIns="0">
            <a:normAutofit/>
          </a:bodyPr>
          <a:lstStyle/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Brock also realized: organisms growing in the boiling water of some hot springs (over 100 °C)</a:t>
            </a:r>
          </a:p>
          <a:p>
            <a:pPr marL="406396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B5394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B5394"/>
                </a:solidFill>
                <a:latin typeface="Arial"/>
                <a:cs typeface="Arial"/>
              </a:rPr>
              <a:t> "life is present wherever liquid water exists.”</a:t>
            </a:r>
          </a:p>
          <a:p>
            <a:pPr marL="406396" lvl="1" indent="0">
              <a:lnSpc>
                <a:spcPct val="95000"/>
              </a:lnSpc>
              <a:buClr>
                <a:srgbClr val="0B5394"/>
              </a:buClr>
              <a:buSzPct val="100000"/>
              <a:buNone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Carl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Woese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and colleagues (late 1970s)</a:t>
            </a: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Defined the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archaea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domain </a:t>
            </a: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theory that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archaea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and bacteria were the first organisms to evolve on earth.</a:t>
            </a:r>
            <a:endParaRPr lang="en-US" sz="3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Background/History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6" y="3810000"/>
            <a:ext cx="872184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3" y="5106144"/>
            <a:ext cx="21083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68" y="6114256"/>
            <a:ext cx="15494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512" y="1937792"/>
            <a:ext cx="8928992" cy="132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5000"/>
              </a:lnSpc>
              <a:buClr>
                <a:srgbClr val="FF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Hyperthermophilic oxygen sensitive organisms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thought to branch off very early in the evolutionary tree of life.(e.g. </a:t>
            </a:r>
            <a:r>
              <a:rPr lang="en-US" sz="2800" i="1" dirty="0" err="1">
                <a:solidFill>
                  <a:srgbClr val="000000"/>
                </a:solidFill>
                <a:latin typeface="Arial" charset="0"/>
              </a:rPr>
              <a:t>Aquifex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charset="0"/>
              </a:rPr>
              <a:t>Methanopyrus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Habitats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59520" y="5538192"/>
            <a:ext cx="3816424" cy="648072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Thermophile prospecting from boiling water</a:t>
            </a:r>
            <a:endParaRPr lang="en-US" sz="1400" dirty="0">
              <a:latin typeface="Arial"/>
              <a:cs typeface="Arial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945904"/>
            <a:ext cx="5705475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68" y="3810000"/>
            <a:ext cx="5080000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496" y="2009800"/>
            <a:ext cx="53285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100" dirty="0">
                <a:latin typeface="Arial"/>
                <a:cs typeface="Arial"/>
              </a:rPr>
              <a:t>Volcanic Hot Springs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Extreme Subsurface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48" y="1865784"/>
            <a:ext cx="6264696" cy="52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Hydrothermal Vents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84" y="1937792"/>
            <a:ext cx="7344816" cy="52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How to Survive Being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Boiled Alive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3496" y="1937792"/>
            <a:ext cx="9055100" cy="544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Be a prokaryote</a:t>
            </a:r>
          </a:p>
          <a:p>
            <a:pPr marL="114300" lvl="1" indent="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Add/remove amino acids in proteins</a:t>
            </a:r>
          </a:p>
          <a:p>
            <a:pPr marL="114300" lvl="1" indent="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Positive supercoiling of DNA</a:t>
            </a:r>
          </a:p>
          <a:p>
            <a:pPr marL="114300" lvl="1" indent="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High levels of salt and ions like K</a:t>
            </a:r>
            <a:r>
              <a:rPr lang="en-US" sz="3100" baseline="300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in their cytoplasm</a:t>
            </a:r>
          </a:p>
          <a:p>
            <a:pPr marL="114300" lvl="1" inden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Lipid monolayer (prevents separation of bilayer) </a:t>
            </a:r>
          </a:p>
          <a:p>
            <a:pPr marL="114300" lvl="1" indent="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Proteins that refold heat denatured proteins 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Extremophiles - What are they?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5464" y="1793776"/>
            <a:ext cx="9655175" cy="55372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Organisms that thrive under "extreme conditions".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Alkaline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Acidic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Extremely cold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Extremely hot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Theory: liquid water is necessary for life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Most known extremophiles are microbes, mostly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Archaea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, but can also include bacteria.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Not all are unicellular; can also include protostome animals.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Applications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7512" y="2009800"/>
            <a:ext cx="9059333" cy="4995333"/>
          </a:xfrm>
        </p:spPr>
        <p:txBody>
          <a:bodyPr>
            <a:normAutofit/>
          </a:bodyPr>
          <a:lstStyle/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Biofuel made from cellulosic biomass (tough stuff)</a:t>
            </a:r>
          </a:p>
          <a:p>
            <a:pPr marL="406396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Non-toxic Biocatalysts from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thermostable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enzymes</a:t>
            </a:r>
          </a:p>
          <a:p>
            <a:pPr marL="406396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DNA polymerases used in the polymerase chain reaction technique or PCR (DNA sequencing, forensics, genetic engineering, disease detection)</a:t>
            </a:r>
            <a:endParaRPr lang="en-US" sz="3100" dirty="0">
              <a:latin typeface="Arial"/>
              <a:cs typeface="Arial"/>
            </a:endParaRPr>
          </a:p>
          <a:p>
            <a:endParaRPr lang="en-US" sz="3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91"/>
            <a:ext cx="10160000" cy="74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086850" y="203200"/>
            <a:ext cx="15732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charset="0"/>
              </a:rPr>
              <a:t>(easy)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883650" y="1117600"/>
            <a:ext cx="7778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charset="0"/>
              </a:rPr>
              <a:t>hard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641600"/>
            <a:ext cx="3457575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727200"/>
            <a:ext cx="3457575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3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 Depth: Biofuel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3616" y="2297832"/>
            <a:ext cx="7292528" cy="423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2 steps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Hydrolysis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Break down cellulose to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monosaccharides</a:t>
            </a:r>
            <a:r>
              <a:rPr lang="en-US" sz="2900" dirty="0">
                <a:solidFill>
                  <a:srgbClr val="000000"/>
                </a:solidFill>
                <a:latin typeface="Arial" charset="0"/>
              </a:rPr>
              <a:t> (e.g. glucose)</a:t>
            </a: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Fermentation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Convert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monosaccharides</a:t>
            </a:r>
            <a:r>
              <a:rPr lang="en-US" sz="2900" dirty="0">
                <a:solidFill>
                  <a:srgbClr val="000000"/>
                </a:solidFill>
                <a:latin typeface="Arial" charset="0"/>
              </a:rPr>
              <a:t> to alcohols (e.g. ethanol) 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End goal : 200 proof (pure alcohol)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Biofuel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3100" dirty="0">
                <a:solidFill>
                  <a:srgbClr val="FF0000"/>
                </a:solidFill>
                <a:latin typeface="Arial" charset="0"/>
              </a:rPr>
              <a:t>Problem 1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3100" b="1" dirty="0">
                <a:solidFill>
                  <a:srgbClr val="000000"/>
                </a:solidFill>
                <a:latin typeface="Arial" charset="0"/>
              </a:rPr>
              <a:t>Cellulose has evolved to resist degradation. Starch from corn: much less so</a:t>
            </a:r>
            <a:endParaRPr lang="en-US" sz="3100" dirty="0"/>
          </a:p>
          <a:p>
            <a:pPr>
              <a:lnSpc>
                <a:spcPct val="95000"/>
              </a:lnSpc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3100" dirty="0">
                <a:solidFill>
                  <a:srgbClr val="00FF00"/>
                </a:solidFill>
                <a:latin typeface="Arial" charset="0"/>
              </a:rPr>
              <a:t>Solution 1: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Thermostable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cellulases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obtained from thermophiles</a:t>
            </a:r>
            <a:endParaRPr lang="en-US" sz="3100" b="1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sz="3100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Catalyze hydrolysis reaction that occurs best at temperatures of over 100 °C </a:t>
            </a:r>
            <a:endParaRPr lang="en-US" sz="3100" dirty="0"/>
          </a:p>
          <a:p>
            <a:pPr>
              <a:lnSpc>
                <a:spcPct val="95000"/>
              </a:lnSpc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Arrhenius equation: k =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Ae</a:t>
            </a:r>
            <a:r>
              <a:rPr lang="en-US" sz="3100" baseline="30000" dirty="0" err="1">
                <a:solidFill>
                  <a:srgbClr val="000000"/>
                </a:solidFill>
                <a:latin typeface="Arial" charset="0"/>
              </a:rPr>
              <a:t>-Ea</a:t>
            </a:r>
            <a:r>
              <a:rPr lang="en-US" sz="3100" baseline="30000" dirty="0">
                <a:solidFill>
                  <a:srgbClr val="000000"/>
                </a:solidFill>
                <a:latin typeface="Arial" charset="0"/>
              </a:rPr>
              <a:t>/R</a:t>
            </a:r>
            <a:r>
              <a:rPr lang="en-US" sz="3100" baseline="30000" dirty="0">
                <a:solidFill>
                  <a:srgbClr val="FF0000"/>
                </a:solidFill>
                <a:latin typeface="Arial" charset="0"/>
              </a:rPr>
              <a:t>T</a:t>
            </a:r>
            <a:endParaRPr lang="en-US" sz="31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		therefore: Reaction rate ∝ T</a:t>
            </a:r>
            <a:endParaRPr lang="en-US" sz="3100" dirty="0"/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Biofuel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87512" y="2009800"/>
            <a:ext cx="9001000" cy="543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3100" dirty="0">
                <a:solidFill>
                  <a:srgbClr val="FF0000"/>
                </a:solidFill>
                <a:latin typeface="Arial"/>
                <a:cs typeface="Arial"/>
              </a:rPr>
              <a:t>Problem 2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: Single step process is needed for production to become economical.</a:t>
            </a:r>
            <a:r>
              <a:rPr lang="en-US" sz="3100" dirty="0">
                <a:solidFill>
                  <a:srgbClr val="00FF00"/>
                </a:solidFill>
                <a:latin typeface="Arial"/>
                <a:cs typeface="Arial"/>
              </a:rPr>
              <a:t> </a:t>
            </a:r>
            <a:endParaRPr lang="en-US" sz="3100" dirty="0">
              <a:latin typeface="Arial"/>
              <a:cs typeface="Arial"/>
            </a:endParaRPr>
          </a:p>
          <a:p>
            <a:pPr marL="0" indent="0">
              <a:lnSpc>
                <a:spcPct val="95000"/>
              </a:lnSpc>
              <a:buNone/>
            </a:pPr>
            <a:endParaRPr lang="en-US" sz="3100" dirty="0">
              <a:latin typeface="Arial"/>
              <a:cs typeface="Arial"/>
            </a:endParaRPr>
          </a:p>
          <a:p>
            <a:pPr>
              <a:lnSpc>
                <a:spcPct val="95000"/>
              </a:lnSpc>
            </a:pPr>
            <a:r>
              <a:rPr lang="en-US" sz="3100" dirty="0">
                <a:solidFill>
                  <a:srgbClr val="00FF00"/>
                </a:solidFill>
                <a:latin typeface="Arial"/>
                <a:cs typeface="Arial"/>
              </a:rPr>
              <a:t>Solution 2: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 Thermo-active bacteria can ferment sugars to alcohol at high temperatures</a:t>
            </a:r>
            <a:r>
              <a:rPr lang="en-US" sz="3100" b="1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marL="0" indent="0">
              <a:lnSpc>
                <a:spcPct val="95000"/>
              </a:lnSpc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Cool down step not required.</a:t>
            </a:r>
            <a:endParaRPr lang="en-US" sz="3100" dirty="0">
              <a:latin typeface="Arial"/>
              <a:cs typeface="Arial"/>
            </a:endParaRPr>
          </a:p>
          <a:p>
            <a:pPr>
              <a:lnSpc>
                <a:spcPct val="95000"/>
              </a:lnSpc>
            </a:pPr>
            <a:endParaRPr lang="en-US" sz="3600" b="1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79344" y="3017912"/>
            <a:ext cx="10048552" cy="1728192"/>
          </a:xfrm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charset="0"/>
              </a:rPr>
              <a:t>Psychrophiles</a:t>
            </a:r>
            <a:r>
              <a:rPr lang="en-US" sz="6000" dirty="0">
                <a:solidFill>
                  <a:srgbClr val="FF0000"/>
                </a:solidFill>
                <a:latin typeface="Arial" charset="0"/>
              </a:rPr>
              <a:t>:</a:t>
            </a:r>
            <a:br>
              <a:rPr lang="en-US" sz="6000" dirty="0">
                <a:solidFill>
                  <a:srgbClr val="FF0000"/>
                </a:solidFill>
                <a:latin typeface="Arial" charset="0"/>
              </a:rPr>
            </a:br>
            <a:r>
              <a:rPr lang="en-US" sz="4000" dirty="0">
                <a:solidFill>
                  <a:srgbClr val="000000"/>
                </a:solidFill>
                <a:latin typeface="Arial" charset="0"/>
              </a:rPr>
              <a:t>Adaptations to Cold Environments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Where do they Live?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31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Psychrophiles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live anywhere on Earth from the deepest parts of the oceans to the peaks of the tallest mountains and all the way from the North Pole to the South Pole</a:t>
            </a: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Sea ice, glaciers, polar caps, deep seas, rocks of Antarctica</a:t>
            </a:r>
            <a:r>
              <a:rPr lang="ja-JP" altLang="en-US" sz="3100" dirty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s dry deserts, alpine caves, and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What exactly is a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Psychrophile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Psychrophile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– organisms that have optimum growth rates at a temperature of 15°C or lower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Ex. </a:t>
            </a:r>
            <a:r>
              <a:rPr lang="en-US" sz="2900" i="1" dirty="0" err="1">
                <a:solidFill>
                  <a:srgbClr val="000000"/>
                </a:solidFill>
                <a:latin typeface="Arial" charset="0"/>
              </a:rPr>
              <a:t>Polaromonas</a:t>
            </a:r>
            <a:r>
              <a:rPr lang="en-US" sz="29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sp. living in sea ice</a:t>
            </a: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Psychrotolerant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– organisms that are capable of growth at low temperatures but have an optima between 20-40°C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Little Note About Water…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7512" y="1937792"/>
            <a:ext cx="9059333" cy="4995333"/>
          </a:xfrm>
        </p:spPr>
        <p:txBody>
          <a:bodyPr>
            <a:normAutofit/>
          </a:bodyPr>
          <a:lstStyle/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Liquid water is necessary for growth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Freezing temperature of seawater is lower than that of freshwater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Some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psychrophiles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have developed methods to obtain water when there otherwise would be none</a:t>
            </a:r>
            <a:endParaRPr lang="en-US" sz="3100" dirty="0">
              <a:latin typeface="Arial"/>
              <a:cs typeface="Arial"/>
            </a:endParaRPr>
          </a:p>
          <a:p>
            <a:endParaRPr lang="en-US" sz="3100" dirty="0">
              <a:latin typeface="Arial"/>
              <a:cs typeface="Arial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083175"/>
            <a:ext cx="365283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44" y="4581417"/>
            <a:ext cx="2781300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Challenges of Surviving the Cold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87512" y="2225824"/>
            <a:ext cx="9059333" cy="455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Reduced enzyme activity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Decreased membrane fluidity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Altered transport of nutrients and waste products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Decreased rates of transcription, translation, and cell division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Inappropriate protein folding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Protein cold-denaturation</a:t>
            </a: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Intracellular ice formation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Extreme Environments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755713"/>
            <a:ext cx="3233439" cy="23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673600"/>
            <a:ext cx="4340225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64" y="1793776"/>
            <a:ext cx="4091632" cy="23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657600"/>
            <a:ext cx="2844800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5384800"/>
            <a:ext cx="35052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40000"/>
            <a:ext cx="3175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Cold Adapted Proteins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15504" y="2153816"/>
            <a:ext cx="9073008" cy="451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Three main types of cold adapted proteins:</a:t>
            </a:r>
          </a:p>
          <a:p>
            <a:pPr marL="368293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Cold-shock proteins (CSPs) that appear in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meosphiles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psychrophiles</a:t>
            </a:r>
            <a:endParaRPr lang="en-US" sz="31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Cold-acclimation proteins (CAPs) in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psychrophiles</a:t>
            </a:r>
            <a:endParaRPr lang="en-US" sz="3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lvl="2" indent="0">
              <a:lnSpc>
                <a:spcPct val="95000"/>
              </a:lnSpc>
              <a:buClr>
                <a:srgbClr val="000000"/>
              </a:buClr>
              <a:buSzPct val="8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Antifreeze proteins to prevent cell freezing</a:t>
            </a: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800902" cy="914400"/>
          </a:xfrm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600" dirty="0">
                <a:solidFill>
                  <a:srgbClr val="000000"/>
                </a:solidFill>
                <a:latin typeface="Arial" charset="0"/>
              </a:rPr>
              <a:t>Applications of Enzymes: Detergents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80720" y="1778000"/>
            <a:ext cx="9059333" cy="550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Laundry detergents and household cleaners are beginning to use cold-active enzymes as their cleaning agents</a:t>
            </a:r>
          </a:p>
          <a:p>
            <a:pPr marL="368293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This can result in many benefits</a:t>
            </a: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Energy savings</a:t>
            </a: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Time saving</a:t>
            </a:r>
            <a:endParaRPr lang="en-US" sz="3100" dirty="0">
              <a:latin typeface="Arial"/>
              <a:cs typeface="Arial"/>
            </a:endParaRPr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Reduced environmental impact</a:t>
            </a:r>
          </a:p>
          <a:p>
            <a:pPr marL="571500" lvl="2" indent="0">
              <a:lnSpc>
                <a:spcPct val="95000"/>
              </a:lnSpc>
              <a:buClr>
                <a:srgbClr val="000000"/>
              </a:buClr>
              <a:buSzPct val="8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Most common enzymes used are proteases, amylases, lipases, and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cellulases</a:t>
            </a:r>
            <a:endParaRPr lang="en-US" sz="3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White Nose Syndrome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71488" y="1649760"/>
            <a:ext cx="9059333" cy="5632400"/>
          </a:xfrm>
        </p:spPr>
        <p:txBody>
          <a:bodyPr>
            <a:noAutofit/>
          </a:bodyPr>
          <a:lstStyle/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Millions of little brown bats in eastern North America have been dying since 2006</a:t>
            </a:r>
          </a:p>
          <a:p>
            <a:pPr marL="406396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Cause is the fungal </a:t>
            </a: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psychrophile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100" i="1" dirty="0" err="1">
                <a:solidFill>
                  <a:srgbClr val="000000"/>
                </a:solidFill>
                <a:latin typeface="Arial"/>
                <a:cs typeface="Arial"/>
              </a:rPr>
              <a:t>Geomyces</a:t>
            </a:r>
            <a:r>
              <a:rPr lang="en-US" sz="31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100" i="1" dirty="0" err="1">
                <a:solidFill>
                  <a:srgbClr val="000000"/>
                </a:solidFill>
                <a:latin typeface="Arial"/>
                <a:cs typeface="Arial"/>
              </a:rPr>
              <a:t>destructans</a:t>
            </a:r>
            <a:endParaRPr lang="en-US" sz="31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06396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Arial"/>
                <a:cs typeface="Arial"/>
              </a:rPr>
              <a:t>Transmissable</a:t>
            </a: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 through bat-to-bat </a:t>
            </a:r>
            <a:b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contact and capable of living in </a:t>
            </a:r>
            <a:b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winter soils so it may be lethal to </a:t>
            </a:r>
            <a:b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bat populations</a:t>
            </a:r>
          </a:p>
          <a:p>
            <a:pPr marL="406396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3100" dirty="0">
              <a:latin typeface="Arial"/>
              <a:cs typeface="Arial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cs typeface="Arial"/>
              </a:rPr>
              <a:t>Hot topic for research right now</a:t>
            </a:r>
          </a:p>
          <a:p>
            <a:endParaRPr lang="en-US" sz="3100" dirty="0">
              <a:latin typeface="Arial"/>
              <a:cs typeface="Arial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48" y="3882008"/>
            <a:ext cx="2640012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4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34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958850" y="406400"/>
            <a:ext cx="7869238" cy="930275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References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5464" y="1633984"/>
            <a:ext cx="9721080" cy="5632400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Brenchley</a:t>
            </a:r>
            <a:r>
              <a:rPr lang="en-US" sz="1400" dirty="0"/>
              <a:t>, J.E. Psychrophilic microorganisms and their cold-active enzymes. Journal of Industrial Microbiology. (1996)17:432-437.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Cavicchioli</a:t>
            </a:r>
            <a:r>
              <a:rPr lang="en-US" sz="1400" dirty="0"/>
              <a:t>, R., Charlton, T., </a:t>
            </a:r>
            <a:r>
              <a:rPr lang="en-US" sz="1400" dirty="0" err="1"/>
              <a:t>Ertan</a:t>
            </a:r>
            <a:r>
              <a:rPr lang="en-US" sz="1400" dirty="0"/>
              <a:t>, H., </a:t>
            </a:r>
            <a:r>
              <a:rPr lang="en-US" sz="1400" dirty="0" err="1"/>
              <a:t>Mohd</a:t>
            </a:r>
            <a:r>
              <a:rPr lang="en-US" sz="1400" dirty="0"/>
              <a:t> Omar, S., </a:t>
            </a:r>
            <a:r>
              <a:rPr lang="en-US" sz="1400" dirty="0" err="1"/>
              <a:t>Siddiqui</a:t>
            </a:r>
            <a:r>
              <a:rPr lang="en-US" sz="1400" dirty="0"/>
              <a:t>, K.S., &amp; Williams, T.J. Biotechnological uses of enzymes from </a:t>
            </a:r>
            <a:r>
              <a:rPr lang="en-US" sz="1400" dirty="0" err="1"/>
              <a:t>psychrophiles</a:t>
            </a:r>
            <a:r>
              <a:rPr lang="en-US" sz="1400" dirty="0"/>
              <a:t>. Microbial Biotechnology. (2011) 4(4), pp.449-460.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Cavicchioli</a:t>
            </a:r>
            <a:r>
              <a:rPr lang="en-US" sz="1400" dirty="0"/>
              <a:t>, R., </a:t>
            </a:r>
            <a:r>
              <a:rPr lang="en-US" sz="1400" dirty="0" err="1"/>
              <a:t>Siddiqui</a:t>
            </a:r>
            <a:r>
              <a:rPr lang="en-US" sz="1400" dirty="0"/>
              <a:t>, K.S., Andrews, D., &amp; Sowers, K.R. Low-temperature extremophiles and their applications. Current Opinion in Biotechnology 2002(13), pp. 253-261.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D’Amico, S., Collins, T., Marx, J-C., Feller, G., &amp; </a:t>
            </a:r>
            <a:r>
              <a:rPr lang="en-US" sz="1400" dirty="0" err="1"/>
              <a:t>Gerday</a:t>
            </a:r>
            <a:r>
              <a:rPr lang="en-US" sz="1400" dirty="0"/>
              <a:t>, C. Psychrophilic microorganisms: challenges for life. European Molecular Biology Organization. 7(4), pp.385-389.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Duval, B., Duval, E. &amp; </a:t>
            </a:r>
            <a:r>
              <a:rPr lang="en-US" sz="1400" dirty="0" err="1"/>
              <a:t>Hoham</a:t>
            </a:r>
            <a:r>
              <a:rPr lang="en-US" sz="1400" dirty="0"/>
              <a:t>, R.W. Snow algae of the Sierra Nevada, Spain, and High Atlas mountains of Morocco. International Microbiology. (1999)2:39-42.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Feller, G. &amp; </a:t>
            </a:r>
            <a:r>
              <a:rPr lang="en-US" sz="1400" dirty="0" err="1"/>
              <a:t>Gerday</a:t>
            </a:r>
            <a:r>
              <a:rPr lang="en-US" sz="1400" dirty="0"/>
              <a:t>, C. Psychrophilic Enzymes: Hot Topics in Cold Adaptation. Nature. Vol. 1. 2003. </a:t>
            </a:r>
            <a:r>
              <a:rPr lang="en-US" sz="1400" dirty="0" err="1"/>
              <a:t>pp</a:t>
            </a:r>
            <a:r>
              <a:rPr lang="en-US" sz="1400" dirty="0"/>
              <a:t> 200-208.  doi:10.1038/nrmicro773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Grosjean, H. &amp; </a:t>
            </a:r>
            <a:r>
              <a:rPr lang="en-US" sz="1400" dirty="0" err="1"/>
              <a:t>Oshima</a:t>
            </a:r>
            <a:r>
              <a:rPr lang="en-US" sz="1400" dirty="0"/>
              <a:t>, T. (2007). How nucleic acids cope with high temperatures. In </a:t>
            </a:r>
            <a:r>
              <a:rPr lang="en-US" sz="1400" dirty="0" err="1"/>
              <a:t>Gerday</a:t>
            </a:r>
            <a:r>
              <a:rPr lang="en-US" sz="1400" dirty="0"/>
              <a:t>, C. &amp; </a:t>
            </a:r>
            <a:r>
              <a:rPr lang="en-US" sz="1400" dirty="0" err="1"/>
              <a:t>Glansdorff</a:t>
            </a:r>
            <a:r>
              <a:rPr lang="en-US" sz="1400" dirty="0"/>
              <a:t>, N., eds. </a:t>
            </a:r>
            <a:r>
              <a:rPr lang="en-US" sz="1400" i="1" dirty="0"/>
              <a:t>Physiology and Biochemistry of Extremophiles</a:t>
            </a:r>
            <a:r>
              <a:rPr lang="en-US" sz="1400" dirty="0"/>
              <a:t>. Washington, D.C.: ASM Press. 39-56.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Horikoshi</a:t>
            </a:r>
            <a:r>
              <a:rPr lang="en-US" sz="1400" dirty="0"/>
              <a:t>, K. &amp; Grant, W.D. </a:t>
            </a:r>
            <a:r>
              <a:rPr lang="en-US" sz="1400" i="1" dirty="0"/>
              <a:t>Extremophiles - Microbial Life in Extreme Environments</a:t>
            </a:r>
            <a:r>
              <a:rPr lang="en-US" sz="1400" dirty="0"/>
              <a:t>. New York: Wiley-</a:t>
            </a:r>
            <a:r>
              <a:rPr lang="en-US" sz="1400" dirty="0" err="1"/>
              <a:t>Liss</a:t>
            </a:r>
            <a:r>
              <a:rPr lang="en-US" sz="1400" dirty="0"/>
              <a:t>, 1998.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K. </a:t>
            </a:r>
            <a:r>
              <a:rPr lang="en-US" sz="1400" dirty="0" err="1"/>
              <a:t>Kashefi</a:t>
            </a:r>
            <a:r>
              <a:rPr lang="en-US" sz="1400" dirty="0"/>
              <a:t> and D.R. </a:t>
            </a:r>
            <a:r>
              <a:rPr lang="en-US" sz="1400" dirty="0" err="1"/>
              <a:t>Lovley</a:t>
            </a:r>
            <a:r>
              <a:rPr lang="en-US" sz="1400" dirty="0"/>
              <a:t>. Extending the upper temperature limit for life. </a:t>
            </a:r>
            <a:r>
              <a:rPr lang="en-US" sz="1400" i="1" dirty="0"/>
              <a:t>Science</a:t>
            </a:r>
            <a:r>
              <a:rPr lang="en-US" sz="1400" dirty="0"/>
              <a:t> 301, 934 (August 15, 2003)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Lorch, J.M., </a:t>
            </a:r>
            <a:r>
              <a:rPr lang="en-US" sz="1400" dirty="0" err="1"/>
              <a:t>Meteyer</a:t>
            </a:r>
            <a:r>
              <a:rPr lang="en-US" sz="1400" dirty="0"/>
              <a:t> C. U., Behr, M.J., Boyles, J.G., </a:t>
            </a:r>
            <a:r>
              <a:rPr lang="en-US" sz="1400" dirty="0" err="1"/>
              <a:t>Cryan</a:t>
            </a:r>
            <a:r>
              <a:rPr lang="en-US" sz="1400" dirty="0"/>
              <a:t>, P.M., Hicks, A.C., </a:t>
            </a:r>
            <a:r>
              <a:rPr lang="en-US" sz="1400" dirty="0" err="1"/>
              <a:t>Ballmann</a:t>
            </a:r>
            <a:r>
              <a:rPr lang="en-US" sz="1400" dirty="0"/>
              <a:t>, A.E., Coleman, J.T.H., </a:t>
            </a:r>
            <a:r>
              <a:rPr lang="en-US" sz="1400" dirty="0" err="1"/>
              <a:t>Redell</a:t>
            </a:r>
            <a:r>
              <a:rPr lang="en-US" sz="1400" dirty="0"/>
              <a:t>, D.N., Reeder, D.M., &amp; </a:t>
            </a:r>
            <a:r>
              <a:rPr lang="en-US" sz="1400" dirty="0" err="1"/>
              <a:t>Blehert</a:t>
            </a:r>
            <a:r>
              <a:rPr lang="en-US" sz="1400" dirty="0"/>
              <a:t>, D.S. Experimental infection of bats with </a:t>
            </a:r>
            <a:r>
              <a:rPr lang="en-US" sz="1400" i="1" dirty="0" err="1"/>
              <a:t>Geomyces</a:t>
            </a:r>
            <a:r>
              <a:rPr lang="en-US" sz="1400" i="1" dirty="0"/>
              <a:t> </a:t>
            </a:r>
            <a:r>
              <a:rPr lang="en-US" sz="1400" i="1" dirty="0" err="1"/>
              <a:t>destructans</a:t>
            </a:r>
            <a:r>
              <a:rPr lang="en-US" sz="1400" dirty="0"/>
              <a:t> causes white-nose syndrome. Nature [Internet]. 26 October 2011 [cited 2012 January 17];000:[about 4 p.] Available from: </a:t>
            </a:r>
            <a:r>
              <a:rPr lang="en-US" sz="1400" u="sng" dirty="0">
                <a:hlinkClick r:id="rId2"/>
              </a:rPr>
              <a:t>www.nature.com/nature</a:t>
            </a:r>
            <a:r>
              <a:rPr lang="en-US" sz="1400" dirty="0"/>
              <a:t> doi:10.1038/nature10590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903536" y="375320"/>
            <a:ext cx="9088636" cy="914400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References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5464" y="1645666"/>
            <a:ext cx="9793088" cy="5764734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Madigan, M.T. </a:t>
            </a:r>
            <a:r>
              <a:rPr lang="en-US" sz="1350" dirty="0" err="1"/>
              <a:t>Extremophilic</a:t>
            </a:r>
            <a:r>
              <a:rPr lang="en-US" sz="1350" dirty="0"/>
              <a:t> Bacteria and Microbial Diversity: Enhancement Chapter. </a:t>
            </a:r>
            <a:r>
              <a:rPr lang="en-US" sz="1350" i="1" dirty="0"/>
              <a:t>Raven and Johnson's Biology</a:t>
            </a:r>
            <a:r>
              <a:rPr lang="en-US" sz="1350" dirty="0"/>
              <a:t>, 6th Edition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Madigan, M.T. and </a:t>
            </a:r>
            <a:r>
              <a:rPr lang="en-US" sz="1350" dirty="0" err="1"/>
              <a:t>Marrs</a:t>
            </a:r>
            <a:r>
              <a:rPr lang="en-US" sz="1350" dirty="0"/>
              <a:t> B.L., Extremophiles. Scientific American, April 1997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Madigan, M.T., </a:t>
            </a:r>
            <a:r>
              <a:rPr lang="en-US" sz="1350" dirty="0" err="1"/>
              <a:t>Martinko</a:t>
            </a:r>
            <a:r>
              <a:rPr lang="en-US" sz="1350" dirty="0"/>
              <a:t>, J.M., Dunlap, P.V., &amp; Clark, D.P. Brock Biology of Microorganisms, 12ED. Benjamin Cummings. 2008. Pp. 160-2, 690-2.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 err="1"/>
              <a:t>Margesin</a:t>
            </a:r>
            <a:r>
              <a:rPr lang="en-US" sz="1350" dirty="0"/>
              <a:t>, R. </a:t>
            </a:r>
            <a:r>
              <a:rPr lang="en-US" sz="1350" dirty="0" err="1"/>
              <a:t>Psychrophiles</a:t>
            </a:r>
            <a:r>
              <a:rPr lang="en-US" sz="1350" dirty="0"/>
              <a:t>: From Biodiversity to Biotechnology. Springer (2008). p197.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 err="1"/>
              <a:t>Monastersky</a:t>
            </a:r>
            <a:r>
              <a:rPr lang="en-US" sz="1350" dirty="0"/>
              <a:t>, R. (1997). Deep Dwellers: Microbes thrive far below ground. Retrieved January, 2012 from </a:t>
            </a:r>
            <a:r>
              <a:rPr lang="en-US" sz="1350" u="sng" dirty="0">
                <a:hlinkClick r:id="rId2"/>
              </a:rPr>
              <a:t>http://www.sciencenews.org/pages/sn_arc97/3_29_97/bob1.htm</a:t>
            </a:r>
            <a:endParaRPr lang="en-US" sz="135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M.W.W. Adams and R. M. Kelly: Enzymes Isolated from Microorganisms That Grow in Extreme Environments. Chemical and Engineering News, Vol. 73, No. 51, pages 32–42; December 18, 1995.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Pikuta, E.V., Hoover, R.B., &amp; Tang, J. Microbial Extremophiles at the Limits of Life. Critical Review in Microbiology.  33:183-209, 2007. Doi:10.1080/10408410701451948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 err="1"/>
              <a:t>Synowiecki</a:t>
            </a:r>
            <a:r>
              <a:rPr lang="en-US" sz="1350" dirty="0"/>
              <a:t> J:  Some applications of thermophiles and their enzymes for protein </a:t>
            </a:r>
            <a:r>
              <a:rPr lang="en-US" sz="1350" dirty="0" err="1"/>
              <a:t>processing.African</a:t>
            </a:r>
            <a:r>
              <a:rPr lang="en-US" sz="1350" dirty="0"/>
              <a:t> Journal of Biotechnology Vol. 9(42), pp. 7020-7025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Turner P, </a:t>
            </a:r>
            <a:r>
              <a:rPr lang="en-US" sz="1350" dirty="0" err="1"/>
              <a:t>Mamo</a:t>
            </a:r>
            <a:r>
              <a:rPr lang="en-US" sz="1350" dirty="0"/>
              <a:t> G and </a:t>
            </a:r>
            <a:r>
              <a:rPr lang="en-US" sz="1350" dirty="0" err="1"/>
              <a:t>Karlsson</a:t>
            </a:r>
            <a:r>
              <a:rPr lang="en-US" sz="1350" dirty="0"/>
              <a:t>, E: Potential and utilization of thermophiles and </a:t>
            </a:r>
            <a:r>
              <a:rPr lang="en-US" sz="1350" dirty="0" err="1"/>
              <a:t>thermostable</a:t>
            </a:r>
            <a:r>
              <a:rPr lang="en-US" sz="1350" dirty="0"/>
              <a:t> enzymes in </a:t>
            </a:r>
            <a:r>
              <a:rPr lang="en-US" sz="1350" dirty="0" err="1"/>
              <a:t>biorefining</a:t>
            </a:r>
            <a:r>
              <a:rPr lang="en-US" sz="1350" dirty="0"/>
              <a:t>. </a:t>
            </a:r>
            <a:r>
              <a:rPr lang="en-US" sz="1350" i="1" dirty="0"/>
              <a:t>Microbial Cell Factories</a:t>
            </a:r>
            <a:r>
              <a:rPr lang="en-US" sz="1350" dirty="0"/>
              <a:t> 2007, 6:9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50" dirty="0" err="1"/>
              <a:t>Terui</a:t>
            </a:r>
            <a:r>
              <a:rPr lang="en-US" sz="1350" dirty="0"/>
              <a:t>, Y., et al. (2005). Stabilization of nucleic acids by unusual polyamines produced by an extreme thermophile, </a:t>
            </a:r>
            <a:r>
              <a:rPr lang="en-US" sz="1350" dirty="0" err="1"/>
              <a:t>Thermus</a:t>
            </a:r>
            <a:r>
              <a:rPr lang="en-US" sz="1350" dirty="0"/>
              <a:t> </a:t>
            </a:r>
            <a:r>
              <a:rPr lang="en-US" sz="1350" dirty="0" err="1"/>
              <a:t>thermophilus</a:t>
            </a:r>
            <a:r>
              <a:rPr lang="en-US" sz="1350" i="1" dirty="0"/>
              <a:t>. </a:t>
            </a:r>
            <a:r>
              <a:rPr lang="en-US" sz="1350" i="1" dirty="0" err="1"/>
              <a:t>Biochem</a:t>
            </a:r>
            <a:r>
              <a:rPr lang="en-US" sz="1350" i="1" dirty="0"/>
              <a:t>. J.</a:t>
            </a:r>
            <a:r>
              <a:rPr lang="en-US" sz="1350" dirty="0"/>
              <a:t> 388, 427-433.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0" y="304800"/>
            <a:ext cx="9661525" cy="909638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Astrobiology and Extremophiles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27472" y="1793776"/>
            <a:ext cx="9558338" cy="56642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Astrobiology is the field of study that deals with forming theories about the nature of life in the universe.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Extremophiles are of interest because they are capable of surviving in habitats where life would seem improbable.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Research carried out on </a:t>
            </a:r>
            <a:r>
              <a:rPr lang="en-US" sz="3100" i="1" dirty="0" err="1">
                <a:solidFill>
                  <a:srgbClr val="000000"/>
                </a:solidFill>
                <a:latin typeface="Arial" charset="0"/>
              </a:rPr>
              <a:t>Paracoccus</a:t>
            </a:r>
            <a:r>
              <a:rPr lang="en-US" sz="31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100" i="1" dirty="0" err="1">
                <a:solidFill>
                  <a:srgbClr val="000000"/>
                </a:solidFill>
                <a:latin typeface="Arial" charset="0"/>
              </a:rPr>
              <a:t>denitrificans</a:t>
            </a:r>
            <a:r>
              <a:rPr lang="en-US" sz="31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by subjecting it to extreme gravity showed robust cellular growth under conditions of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hyperacceleration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59397"/>
              </p:ext>
            </p:extLst>
          </p:nvPr>
        </p:nvGraphicFramePr>
        <p:xfrm>
          <a:off x="1335584" y="1793772"/>
          <a:ext cx="7893094" cy="568863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4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053">
                <a:tc>
                  <a:txBody>
                    <a:bodyPr/>
                    <a:lstStyle/>
                    <a:p>
                      <a:r>
                        <a:rPr lang="en-CA" sz="2100" b="0" dirty="0" err="1"/>
                        <a:t>Acidophile</a:t>
                      </a:r>
                      <a:endParaRPr lang="en-CA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b="0" dirty="0"/>
                        <a:t>low pH; optimally 3 or 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kern="1200" dirty="0" err="1"/>
                        <a:t>Alkaliphile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high pH; optimally 9 or above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kern="1200" dirty="0"/>
                        <a:t>Anaerobe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little to no oxygen needed for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b="1" dirty="0" err="1"/>
                        <a:t>Halophile</a:t>
                      </a:r>
                      <a:endParaRPr lang="en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b="1" dirty="0"/>
                        <a:t>high salt, at least 0.2M,</a:t>
                      </a:r>
                      <a:r>
                        <a:rPr lang="en-CA" sz="2100" b="1" baseline="0" dirty="0"/>
                        <a:t> needed for growth</a:t>
                      </a:r>
                      <a:endParaRPr lang="en-CA" sz="2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b="1" dirty="0" err="1"/>
                        <a:t>Hyperthermophile</a:t>
                      </a:r>
                      <a:endParaRPr lang="en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b="1" dirty="0"/>
                        <a:t>high heat, 80-122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kern="1200" dirty="0" err="1"/>
                        <a:t>Hypolith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lives under rocks in cold deserts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kern="1200" dirty="0" err="1"/>
                        <a:t>Metallotolerant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tolerating high levels of metal concentrations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dirty="0" err="1"/>
                        <a:t>Oligotroph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can grow in nutritionally limited environments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kern="1200" dirty="0" err="1"/>
                        <a:t>Osmophile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can grow in high sugar concentrations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b="1" dirty="0" err="1"/>
                        <a:t>Psychrophile</a:t>
                      </a:r>
                      <a:endParaRPr lang="en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b="1" dirty="0"/>
                        <a:t>very low heat, temperatures of less than -15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kern="1200" dirty="0" err="1"/>
                        <a:t>Radioresistant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dirty="0"/>
                        <a:t>extreme radioactivity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4053">
                <a:tc>
                  <a:txBody>
                    <a:bodyPr/>
                    <a:lstStyle/>
                    <a:p>
                      <a:r>
                        <a:rPr lang="en-CA" sz="2100" kern="1200" dirty="0" err="1"/>
                        <a:t>Xerophile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grow in very dry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9480" y="209600"/>
            <a:ext cx="8856984" cy="1055564"/>
          </a:xfrm>
        </p:spPr>
        <p:txBody>
          <a:bodyPr>
            <a:noAutofit/>
          </a:bodyPr>
          <a:lstStyle/>
          <a:p>
            <a:pPr algn="ctr"/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Types of Extremophiles</a:t>
            </a:r>
          </a:p>
        </p:txBody>
      </p:sp>
    </p:spTree>
    <p:extLst>
      <p:ext uri="{BB962C8B-B14F-4D97-AF65-F5344CB8AC3E}">
        <p14:creationId xmlns:p14="http://schemas.microsoft.com/office/powerpoint/2010/main" val="13627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15019" y="3149600"/>
            <a:ext cx="9661525" cy="2316584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6000" dirty="0">
                <a:solidFill>
                  <a:srgbClr val="FF0000"/>
                </a:solidFill>
                <a:latin typeface="Arial" charset="0"/>
              </a:rPr>
              <a:t>Halophiles:</a:t>
            </a:r>
            <a:br>
              <a:rPr lang="en-US" sz="6000" dirty="0">
                <a:solidFill>
                  <a:srgbClr val="FF0000"/>
                </a:solidFill>
                <a:latin typeface="Arial" charset="0"/>
              </a:rPr>
            </a:br>
            <a:r>
              <a:rPr lang="en-US" sz="4000" dirty="0">
                <a:solidFill>
                  <a:schemeClr val="tx1"/>
                </a:solidFill>
                <a:latin typeface="Arial" charset="0"/>
              </a:rPr>
              <a:t>overview and applications</a:t>
            </a:r>
            <a:br>
              <a:rPr lang="en-US" sz="4400" dirty="0">
                <a:solidFill>
                  <a:schemeClr val="tx1"/>
                </a:solidFill>
                <a:latin typeface="Arial" charset="0"/>
              </a:rPr>
            </a:br>
            <a:endParaRPr lang="en-US" sz="44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5464" y="1751012"/>
            <a:ext cx="9661525" cy="5868988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Halophiles are microorganisms that are salt-lovers and require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for growth.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Their tolerance for salinity ranges from slight, moderate, to extreme.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charset="0"/>
              </a:rPr>
              <a:t>Can be found in places with salt concentration as much as 5 times greater than that of the ocean (e.g. Great Salt Lakes, Mono Lake, Dead Sea,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etc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).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Mesophiles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(that live in moderate environments) would perish in such environments, where halophiles thrive.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" y="30500"/>
            <a:ext cx="10160578" cy="72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193338" cy="76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1121</TotalTime>
  <Words>1057</Words>
  <Application>Microsoft Macintosh PowerPoint</Application>
  <PresentationFormat>Custom</PresentationFormat>
  <Paragraphs>234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Ariel</vt:lpstr>
      <vt:lpstr>Courier New</vt:lpstr>
      <vt:lpstr>ＭＳ Ｐゴシック</vt:lpstr>
      <vt:lpstr>Times New Roman</vt:lpstr>
      <vt:lpstr>Tw Cen MT</vt:lpstr>
      <vt:lpstr>Wingdings</vt:lpstr>
      <vt:lpstr>Wingdings 2</vt:lpstr>
      <vt:lpstr>Median</vt:lpstr>
      <vt:lpstr>Extremophiles</vt:lpstr>
      <vt:lpstr>Extremophiles - What are they?</vt:lpstr>
      <vt:lpstr>Extreme Environments</vt:lpstr>
      <vt:lpstr>Astrobiology and Extremophiles</vt:lpstr>
      <vt:lpstr>Types of Extremophiles</vt:lpstr>
      <vt:lpstr>Halophiles: overview and applications </vt:lpstr>
      <vt:lpstr>Overview</vt:lpstr>
      <vt:lpstr>PowerPoint Presentation</vt:lpstr>
      <vt:lpstr>PowerPoint Presentation</vt:lpstr>
      <vt:lpstr>How do they do it?</vt:lpstr>
      <vt:lpstr>Applications - Food</vt:lpstr>
      <vt:lpstr>Hyperthermophiles: background, mechanisms, applications</vt:lpstr>
      <vt:lpstr>Background/History</vt:lpstr>
      <vt:lpstr>Background/History</vt:lpstr>
      <vt:lpstr>Background/History</vt:lpstr>
      <vt:lpstr>Habitats</vt:lpstr>
      <vt:lpstr>Extreme Subsurface</vt:lpstr>
      <vt:lpstr>Hydrothermal Vents</vt:lpstr>
      <vt:lpstr>How to Survive Being Boiled Alive </vt:lpstr>
      <vt:lpstr>Applications</vt:lpstr>
      <vt:lpstr> </vt:lpstr>
      <vt:lpstr>In Depth: Biofuel</vt:lpstr>
      <vt:lpstr>Biofuel</vt:lpstr>
      <vt:lpstr>Biofuel</vt:lpstr>
      <vt:lpstr>Psychrophiles: Adaptations to Cold Environments</vt:lpstr>
      <vt:lpstr>Where do they Live?</vt:lpstr>
      <vt:lpstr>What exactly is a Psychrophile?</vt:lpstr>
      <vt:lpstr>A Little Note About Water…</vt:lpstr>
      <vt:lpstr>Challenges of Surviving the Cold</vt:lpstr>
      <vt:lpstr>Cold Adapted Proteins</vt:lpstr>
      <vt:lpstr>Applications of Enzymes: Detergents</vt:lpstr>
      <vt:lpstr>White Nose Syndrome</vt:lpstr>
      <vt:lpstr>PowerPoint Presentation</vt:lpstr>
      <vt:lpstr>References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Microsoft Office User</cp:lastModifiedBy>
  <cp:revision>12</cp:revision>
  <dcterms:created xsi:type="dcterms:W3CDTF">2004-05-06T09:28:21Z</dcterms:created>
  <dcterms:modified xsi:type="dcterms:W3CDTF">2019-03-27T20:55:46Z</dcterms:modified>
</cp:coreProperties>
</file>