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6" r:id="rId4"/>
    <p:sldId id="269" r:id="rId5"/>
    <p:sldId id="267" r:id="rId6"/>
    <p:sldId id="268" r:id="rId7"/>
    <p:sldId id="263" r:id="rId8"/>
    <p:sldId id="270" r:id="rId9"/>
    <p:sldId id="271" r:id="rId10"/>
    <p:sldId id="264" r:id="rId11"/>
    <p:sldId id="259" r:id="rId12"/>
    <p:sldId id="275" r:id="rId13"/>
    <p:sldId id="280" r:id="rId14"/>
    <p:sldId id="281" r:id="rId15"/>
    <p:sldId id="278" r:id="rId16"/>
    <p:sldId id="282" r:id="rId17"/>
    <p:sldId id="283" r:id="rId18"/>
    <p:sldId id="284" r:id="rId19"/>
    <p:sldId id="290" r:id="rId20"/>
    <p:sldId id="287" r:id="rId21"/>
    <p:sldId id="286" r:id="rId22"/>
    <p:sldId id="288" r:id="rId23"/>
    <p:sldId id="289" r:id="rId24"/>
    <p:sldId id="285" r:id="rId25"/>
    <p:sldId id="277" r:id="rId26"/>
    <p:sldId id="272" r:id="rId27"/>
    <p:sldId id="291" r:id="rId28"/>
    <p:sldId id="292" r:id="rId29"/>
    <p:sldId id="300" r:id="rId30"/>
    <p:sldId id="293" r:id="rId31"/>
    <p:sldId id="294" r:id="rId32"/>
    <p:sldId id="295" r:id="rId33"/>
    <p:sldId id="297" r:id="rId34"/>
    <p:sldId id="296" r:id="rId35"/>
    <p:sldId id="298" r:id="rId36"/>
    <p:sldId id="301" r:id="rId37"/>
    <p:sldId id="302" r:id="rId38"/>
    <p:sldId id="303" r:id="rId39"/>
    <p:sldId id="260" r:id="rId40"/>
    <p:sldId id="304" r:id="rId41"/>
    <p:sldId id="305" r:id="rId42"/>
    <p:sldId id="262" r:id="rId43"/>
    <p:sldId id="306" r:id="rId44"/>
    <p:sldId id="307" r:id="rId45"/>
    <p:sldId id="308" r:id="rId46"/>
    <p:sldId id="261" r:id="rId47"/>
    <p:sldId id="265" r:id="rId48"/>
    <p:sldId id="309" r:id="rId49"/>
    <p:sldId id="310" r:id="rId50"/>
    <p:sldId id="311" r:id="rId51"/>
    <p:sldId id="312" r:id="rId52"/>
    <p:sldId id="313" r:id="rId53"/>
    <p:sldId id="314" r:id="rId54"/>
    <p:sldId id="315" r:id="rId55"/>
    <p:sldId id="316" r:id="rId56"/>
    <p:sldId id="317" r:id="rId57"/>
    <p:sldId id="318" r:id="rId58"/>
    <p:sldId id="273" r:id="rId59"/>
    <p:sldId id="319" r:id="rId60"/>
    <p:sldId id="274" r:id="rId61"/>
    <p:sldId id="320" r:id="rId62"/>
    <p:sldId id="276" r:id="rId63"/>
    <p:sldId id="321" r:id="rId64"/>
    <p:sldId id="322" r:id="rId65"/>
    <p:sldId id="279" r:id="rId66"/>
    <p:sldId id="323" r:id="rId67"/>
    <p:sldId id="324" r:id="rId68"/>
    <p:sldId id="32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407" autoAdjust="0"/>
  </p:normalViewPr>
  <p:slideViewPr>
    <p:cSldViewPr>
      <p:cViewPr varScale="1">
        <p:scale>
          <a:sx n="123" d="100"/>
          <a:sy n="123" d="100"/>
        </p:scale>
        <p:origin x="186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DE99C1B-95F3-471C-AE09-4F50409557C7}" type="datetimeFigureOut">
              <a:rPr lang="en-US" smtClean="0"/>
              <a:pPr/>
              <a:t>3/21/19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4844F94-8440-4E8A-BC64-6E3F6D1F0AB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1575"/>
            <a:ext cx="2133600" cy="476250"/>
          </a:xfrm>
        </p:spPr>
        <p:txBody>
          <a:bodyPr/>
          <a:lstStyle>
            <a:lvl1pPr>
              <a:defRPr>
                <a:solidFill>
                  <a:schemeClr val="bg2">
                    <a:shade val="50000"/>
                    <a:satMod val="200000"/>
                  </a:schemeClr>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7801FDE-65B7-446A-80B4-045A056B5620}"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solidFill>
                  <a:schemeClr val="bg2">
                    <a:shade val="50000"/>
                    <a:satMod val="200000"/>
                  </a:schemeClr>
                </a:solidFill>
              </a:defRPr>
            </a:lvl1pPr>
          </a:lstStyle>
          <a:p>
            <a:pPr>
              <a:defRPr/>
            </a:pPr>
            <a:endParaRPr lang="en-US"/>
          </a:p>
        </p:txBody>
      </p:sp>
    </p:spTree>
    <p:extLst>
      <p:ext uri="{BB962C8B-B14F-4D97-AF65-F5344CB8AC3E}">
        <p14:creationId xmlns:p14="http://schemas.microsoft.com/office/powerpoint/2010/main" val="204445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DE99C1B-95F3-471C-AE09-4F50409557C7}" type="datetimeFigureOut">
              <a:rPr lang="en-US" smtClean="0"/>
              <a:pPr/>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DE99C1B-95F3-471C-AE09-4F50409557C7}" type="datetimeFigureOut">
              <a:rPr lang="en-US" smtClean="0"/>
              <a:pPr/>
              <a:t>3/21/19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DE99C1B-95F3-471C-AE09-4F50409557C7}" type="datetimeFigureOut">
              <a:rPr lang="en-US" smtClean="0"/>
              <a:pPr/>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DE99C1B-95F3-471C-AE09-4F50409557C7}" type="datetimeFigureOut">
              <a:rPr lang="en-US" smtClean="0"/>
              <a:pPr/>
              <a:t>3/21/19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DE99C1B-95F3-471C-AE09-4F50409557C7}" type="datetimeFigureOut">
              <a:rPr lang="en-US" smtClean="0"/>
              <a:pPr/>
              <a:t>3/21/19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99C1B-95F3-471C-AE09-4F50409557C7}" type="datetimeFigureOut">
              <a:rPr lang="en-US" smtClean="0"/>
              <a:pPr/>
              <a:t>3/21/19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3/21/19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E99C1B-95F3-471C-AE09-4F50409557C7}" type="datetimeFigureOut">
              <a:rPr lang="en-US" smtClean="0"/>
              <a:pPr/>
              <a:t>3/21/19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844F94-8440-4E8A-BC64-6E3F6D1F0A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bg/url?sa=i&amp;rct=j&amp;q=&amp;esrc=s&amp;source=images&amp;cd=&amp;cad=rja&amp;uact=8&amp;ved=0CAcQjRw&amp;url=http://amoozesh-peri.mihanblog.com/extrapage/35&amp;ei=YWltVdf9KILMygOS0IGQCw&amp;bvm=bv.94455598,d.bGg&amp;psig=AFQjCNHMcujhHGkl-s0fA2Jf2KfyHAC-YQ&amp;ust=1433319987940158"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researchgate.net/profile/Vadim_Mozhaev/publication/227836660_High_pressure_effects_on_protein_structure_and_function/links/0f31752e01a8a03a30000000.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bg/url?sa=i&amp;rct=j&amp;q=&amp;esrc=s&amp;source=images&amp;cd=&amp;cad=rja&amp;uact=8&amp;ved=0CAcQjRw&amp;url=http://chemistry.elmhurst.edu/vchembook/568denaturation.html&amp;ei=DpiTVbX2CaeQ7AbThquIAg&amp;bvm=bv.96952980,d.bGg&amp;psig=AFQjCNE-ymrj4LDhX7AitJaEgV7QodOjUQ&amp;ust=1435822221033132"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bg/url?sa=i&amp;source=imgres&amp;cd=&amp;cad=rja&amp;uact=8&amp;ved=0CAgQjRwwAA&amp;url=https://en.wikipedia.org/wiki/Guanidinium_chloride&amp;ei=daeTVbmILYe8swHi34-gDA&amp;psig=AFQjCNF8DITroVMzFGdsU_QuSQq54dL-Jw&amp;ust=1435826421820385"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en.wikipedia.org/wiki/File:Harnstoff.sv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File:Brioche.jpg"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bg/url?sa=i&amp;rct=j&amp;q=&amp;esrc=s&amp;source=images&amp;cd=&amp;cad=rja&amp;uact=8&amp;ved=0CAcQjRw&amp;url=http://www.lookfordiagnosis.com/mesh_info.php?term=Lysinoalanine&amp;lang=1&amp;ei=V86TVfb6D8GTsgGGsLLoDw&amp;bvm=bv.96952980,d.d24&amp;psig=AFQjCNEdVBQX31r-FUdTpaQJnkILRkav2g&amp;ust=143583633093860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gif"/><Relationship Id="rId5" Type="http://schemas.openxmlformats.org/officeDocument/2006/relationships/hyperlink" Target="http://www.google.bg/url?sa=i&amp;rct=j&amp;q=&amp;esrc=s&amp;source=images&amp;cd=&amp;cad=rja&amp;uact=8&amp;ved=0CAcQjRw&amp;url=http://ethesis.inp-toulouse.fr/archive/00000751/01/eadmusik.pdf&amp;ei=64WSVdOqOMShsAGzoY_gCA&amp;bvm=bv.96783405,d.bGg&amp;psig=AFQjCNFkZAYmPy8Gw0Hz3UF6CbXGBhU3xg&amp;ust=1435752208643803"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44824"/>
            <a:ext cx="6768752" cy="1077218"/>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Physical and chemical properties of proteins. Denaturation.</a:t>
            </a:r>
          </a:p>
        </p:txBody>
      </p:sp>
    </p:spTree>
    <p:extLst>
      <p:ext uri="{BB962C8B-B14F-4D97-AF65-F5344CB8AC3E}">
        <p14:creationId xmlns:p14="http://schemas.microsoft.com/office/powerpoint/2010/main" val="129034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body" idx="4294967295"/>
          </p:nvPr>
        </p:nvSpPr>
        <p:spPr>
          <a:xfrm>
            <a:off x="-228600" y="1143000"/>
            <a:ext cx="5255964" cy="5181600"/>
          </a:xfrm>
        </p:spPr>
        <p:txBody>
          <a:bodyPr>
            <a:noAutofit/>
          </a:bodyPr>
          <a:lstStyle/>
          <a:p>
            <a:pPr lvl="1" eaLnBrk="1" hangingPunct="1">
              <a:lnSpc>
                <a:spcPct val="90000"/>
              </a:lnSpc>
              <a:defRPr/>
            </a:pPr>
            <a:r>
              <a:rPr lang="en-US" sz="2800" dirty="0">
                <a:latin typeface="Arial" panose="020B0604020202020204" pitchFamily="34" charset="0"/>
                <a:cs typeface="Arial" panose="020B0604020202020204" pitchFamily="34" charset="0"/>
              </a:rPr>
              <a:t>At low salt concentrations protein solubility increases (</a:t>
            </a:r>
            <a:r>
              <a:rPr lang="en-US" sz="2800" i="1" dirty="0">
                <a:latin typeface="Arial" panose="020B0604020202020204" pitchFamily="34" charset="0"/>
                <a:cs typeface="Arial" panose="020B0604020202020204" pitchFamily="34" charset="0"/>
              </a:rPr>
              <a:t>salting-in</a:t>
            </a:r>
            <a:r>
              <a:rPr lang="en-US" sz="2800" dirty="0">
                <a:latin typeface="Arial" panose="020B0604020202020204" pitchFamily="34" charset="0"/>
                <a:cs typeface="Arial" panose="020B0604020202020204" pitchFamily="34" charset="0"/>
              </a:rPr>
              <a:t>): interactions between side groups at the </a:t>
            </a:r>
            <a:r>
              <a:rPr lang="en-US" sz="2800" dirty="0" err="1">
                <a:latin typeface="Arial" panose="020B0604020202020204" pitchFamily="34" charset="0"/>
                <a:cs typeface="Arial" panose="020B0604020202020204" pitchFamily="34" charset="0"/>
              </a:rPr>
              <a:t>pI</a:t>
            </a:r>
            <a:r>
              <a:rPr lang="en-US" sz="2800" dirty="0">
                <a:latin typeface="Arial" panose="020B0604020202020204" pitchFamily="34" charset="0"/>
                <a:cs typeface="Arial" panose="020B0604020202020204" pitchFamily="34" charset="0"/>
              </a:rPr>
              <a:t> are screened which prevent aggregation.</a:t>
            </a:r>
          </a:p>
          <a:p>
            <a:pPr lvl="1" eaLnBrk="1" hangingPunct="1">
              <a:lnSpc>
                <a:spcPct val="90000"/>
              </a:lnSpc>
              <a:defRPr/>
            </a:pPr>
            <a:endParaRPr lang="en-US" sz="2800" dirty="0">
              <a:latin typeface="Arial" panose="020B0604020202020204" pitchFamily="34" charset="0"/>
              <a:cs typeface="Arial" panose="020B0604020202020204" pitchFamily="34" charset="0"/>
            </a:endParaRPr>
          </a:p>
          <a:p>
            <a:pPr lvl="1" eaLnBrk="1" hangingPunct="1">
              <a:lnSpc>
                <a:spcPct val="90000"/>
              </a:lnSpc>
              <a:defRPr/>
            </a:pPr>
            <a:r>
              <a:rPr lang="en-US" sz="2800" dirty="0">
                <a:latin typeface="Arial" panose="020B0604020202020204" pitchFamily="34" charset="0"/>
                <a:cs typeface="Arial" panose="020B0604020202020204" pitchFamily="34" charset="0"/>
              </a:rPr>
              <a:t>At high salt concentrations protein solubility decreases (</a:t>
            </a:r>
            <a:r>
              <a:rPr lang="en-US" sz="2800" i="1" dirty="0">
                <a:latin typeface="Arial" panose="020B0604020202020204" pitchFamily="34" charset="0"/>
                <a:cs typeface="Arial" panose="020B0604020202020204" pitchFamily="34" charset="0"/>
              </a:rPr>
              <a:t>salting-out</a:t>
            </a:r>
            <a:r>
              <a:rPr lang="en-US" sz="2800" dirty="0">
                <a:latin typeface="Arial" panose="020B0604020202020204" pitchFamily="34" charset="0"/>
                <a:cs typeface="Arial" panose="020B0604020202020204" pitchFamily="34" charset="0"/>
              </a:rPr>
              <a:t>): salt ions bound to water molecules and disrupt hydrolytic layer of proteins.</a:t>
            </a:r>
          </a:p>
          <a:p>
            <a:pPr lvl="1" eaLnBrk="1" hangingPunct="1">
              <a:lnSpc>
                <a:spcPct val="90000"/>
              </a:lnSpc>
              <a:defRPr/>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2AB017A8-5AAA-47AB-AFCC-8411DAD45AB1}" type="slidenum">
              <a:rPr lang="en-US"/>
              <a:pPr>
                <a:defRPr/>
              </a:pPr>
              <a:t>10</a:t>
            </a:fld>
            <a:endParaRPr lang="en-US"/>
          </a:p>
        </p:txBody>
      </p:sp>
      <p:sp>
        <p:nvSpPr>
          <p:cNvPr id="14" name="TextBox 13"/>
          <p:cNvSpPr txBox="1"/>
          <p:nvPr/>
        </p:nvSpPr>
        <p:spPr>
          <a:xfrm>
            <a:off x="666419" y="260648"/>
            <a:ext cx="8242962"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salt concentration on protein solubility </a:t>
            </a:r>
          </a:p>
        </p:txBody>
      </p:sp>
      <p:sp>
        <p:nvSpPr>
          <p:cNvPr id="5" name="AutoShape 7" descr="Image result for protein solubility salt concent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Image result for protein solubility salt concentrati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14400"/>
            <a:ext cx="245726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28" y="3305080"/>
            <a:ext cx="4248472" cy="355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33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body" sz="half" idx="1"/>
          </p:nvPr>
        </p:nvSpPr>
        <p:spPr>
          <a:xfrm>
            <a:off x="4114800" y="1052736"/>
            <a:ext cx="4676453" cy="2718048"/>
          </a:xfrm>
        </p:spPr>
        <p:txBody>
          <a:bodyPr>
            <a:noAutofit/>
          </a:bodyPr>
          <a:lstStyle/>
          <a:p>
            <a:pPr eaLnBrk="1" hangingPunct="1">
              <a:lnSpc>
                <a:spcPct val="90000"/>
              </a:lnSpc>
              <a:buFont typeface="Wingdings" pitchFamily="2" charset="2"/>
              <a:buNone/>
            </a:pPr>
            <a:r>
              <a:rPr lang="en-US" altLang="en-US" sz="1800" dirty="0">
                <a:latin typeface="Arial" panose="020B0604020202020204" pitchFamily="34" charset="0"/>
                <a:cs typeface="Arial" panose="020B0604020202020204" pitchFamily="34" charset="0"/>
              </a:rPr>
              <a:t>DENATURED STATE</a:t>
            </a:r>
          </a:p>
          <a:p>
            <a:pPr eaLnBrk="1" hangingPunct="1">
              <a:lnSpc>
                <a:spcPct val="90000"/>
              </a:lnSpc>
            </a:pPr>
            <a:r>
              <a:rPr lang="en-US" altLang="en-US" sz="2000" dirty="0">
                <a:latin typeface="Arial" panose="020B0604020202020204" pitchFamily="34" charset="0"/>
                <a:cs typeface="Arial" panose="020B0604020202020204" pitchFamily="34" charset="0"/>
              </a:rPr>
              <a:t>Loss of native conformation</a:t>
            </a:r>
          </a:p>
          <a:p>
            <a:pPr lvl="1" eaLnBrk="1" hangingPunct="1">
              <a:lnSpc>
                <a:spcPct val="90000"/>
              </a:lnSpc>
            </a:pPr>
            <a:r>
              <a:rPr lang="en-US" altLang="en-US" sz="2000" dirty="0">
                <a:latin typeface="Arial" panose="020B0604020202020204" pitchFamily="34" charset="0"/>
                <a:cs typeface="Arial" panose="020B0604020202020204" pitchFamily="34" charset="0"/>
              </a:rPr>
              <a:t>Altered secondary, tertiary or quaternary structure</a:t>
            </a:r>
          </a:p>
          <a:p>
            <a:pPr lvl="1" eaLnBrk="1" hangingPunct="1">
              <a:lnSpc>
                <a:spcPct val="90000"/>
              </a:lnSpc>
            </a:pPr>
            <a:r>
              <a:rPr lang="en-US" altLang="en-US" sz="2000" dirty="0">
                <a:latin typeface="Arial" panose="020B0604020202020204" pitchFamily="34" charset="0"/>
                <a:cs typeface="Arial" panose="020B0604020202020204" pitchFamily="34" charset="0"/>
              </a:rPr>
              <a:t>Disruption of disulfide bonds (covalent) and non-covalent bonds (H-bond, ionic bond, hydrophobic  interaction</a:t>
            </a:r>
          </a:p>
          <a:p>
            <a:pPr lvl="1" eaLnBrk="1" hangingPunct="1">
              <a:lnSpc>
                <a:spcPct val="90000"/>
              </a:lnSpc>
            </a:pPr>
            <a:r>
              <a:rPr lang="en-US" altLang="en-US" sz="2000" dirty="0">
                <a:latin typeface="Arial" panose="020B0604020202020204" pitchFamily="34" charset="0"/>
                <a:cs typeface="Arial" panose="020B0604020202020204" pitchFamily="34" charset="0"/>
              </a:rPr>
              <a:t>Peptide bonds are not affected</a:t>
            </a:r>
          </a:p>
          <a:p>
            <a:pPr lvl="1" eaLnBrk="1" hangingPunct="1">
              <a:lnSpc>
                <a:spcPct val="90000"/>
              </a:lnSpc>
            </a:pPr>
            <a:endParaRPr lang="en-US" altLang="en-US" sz="1800" dirty="0">
              <a:latin typeface="Arial" panose="020B0604020202020204" pitchFamily="34" charset="0"/>
              <a:cs typeface="Arial" panose="020B0604020202020204" pitchFamily="34" charset="0"/>
            </a:endParaRPr>
          </a:p>
          <a:p>
            <a:pPr marL="320040" lvl="1" indent="0" eaLnBrk="1" hangingPunct="1">
              <a:lnSpc>
                <a:spcPct val="90000"/>
              </a:lnSpc>
              <a:buNone/>
            </a:pPr>
            <a:endParaRPr lang="en-US" altLang="en-US" sz="1800" dirty="0">
              <a:latin typeface="Arial" panose="020B0604020202020204" pitchFamily="34" charset="0"/>
              <a:cs typeface="Arial" panose="020B0604020202020204" pitchFamily="34" charset="0"/>
            </a:endParaRPr>
          </a:p>
        </p:txBody>
      </p:sp>
      <p:sp>
        <p:nvSpPr>
          <p:cNvPr id="45059" name="Rectangle 3"/>
          <p:cNvSpPr>
            <a:spLocks noGrp="1" noChangeArrowheads="1"/>
          </p:cNvSpPr>
          <p:nvPr>
            <p:ph sz="half" idx="2"/>
          </p:nvPr>
        </p:nvSpPr>
        <p:spPr>
          <a:xfrm>
            <a:off x="381000" y="1371600"/>
            <a:ext cx="3384376" cy="2096616"/>
          </a:xfrm>
        </p:spPr>
        <p:txBody>
          <a:bodyPr>
            <a:noAutofit/>
          </a:bodyPr>
          <a:lstStyle/>
          <a:p>
            <a:pPr eaLnBrk="1" hangingPunct="1">
              <a:lnSpc>
                <a:spcPct val="80000"/>
              </a:lnSpc>
              <a:buFont typeface="Wingdings" pitchFamily="2" charset="2"/>
              <a:buNone/>
            </a:pPr>
            <a:r>
              <a:rPr lang="en-US" altLang="en-US" sz="2000" dirty="0">
                <a:latin typeface="Arial" panose="020B0604020202020204" pitchFamily="34" charset="0"/>
                <a:cs typeface="Arial" panose="020B0604020202020204" pitchFamily="34" charset="0"/>
              </a:rPr>
              <a:t> NATIVE STATE</a:t>
            </a:r>
          </a:p>
          <a:p>
            <a:pPr eaLnBrk="1" hangingPunct="1">
              <a:lnSpc>
                <a:spcPct val="80000"/>
              </a:lnSpc>
            </a:pPr>
            <a:r>
              <a:rPr lang="en-US" altLang="en-US" sz="2000" dirty="0">
                <a:latin typeface="Arial" panose="020B0604020202020204" pitchFamily="34" charset="0"/>
                <a:cs typeface="Arial" panose="020B0604020202020204" pitchFamily="34" charset="0"/>
              </a:rPr>
              <a:t>Usually most stable</a:t>
            </a:r>
          </a:p>
          <a:p>
            <a:pPr eaLnBrk="1" hangingPunct="1">
              <a:lnSpc>
                <a:spcPct val="80000"/>
              </a:lnSpc>
            </a:pPr>
            <a:r>
              <a:rPr lang="en-US" altLang="en-US" sz="2000" dirty="0">
                <a:latin typeface="Arial" panose="020B0604020202020204" pitchFamily="34" charset="0"/>
                <a:cs typeface="Arial" panose="020B0604020202020204" pitchFamily="34" charset="0"/>
              </a:rPr>
              <a:t>Usually most soluble</a:t>
            </a:r>
          </a:p>
          <a:p>
            <a:pPr eaLnBrk="1" hangingPunct="1">
              <a:lnSpc>
                <a:spcPct val="80000"/>
              </a:lnSpc>
            </a:pPr>
            <a:r>
              <a:rPr lang="en-US" altLang="en-US" sz="2000" dirty="0">
                <a:latin typeface="Arial" panose="020B0604020202020204" pitchFamily="34" charset="0"/>
                <a:cs typeface="Arial" panose="020B0604020202020204" pitchFamily="34" charset="0"/>
              </a:rPr>
              <a:t>Polar groups usually on the outside</a:t>
            </a:r>
          </a:p>
          <a:p>
            <a:pPr eaLnBrk="1" hangingPunct="1">
              <a:lnSpc>
                <a:spcPct val="80000"/>
              </a:lnSpc>
            </a:pPr>
            <a:r>
              <a:rPr lang="en-US" altLang="en-US" sz="2000" dirty="0">
                <a:latin typeface="Arial" panose="020B0604020202020204" pitchFamily="34" charset="0"/>
                <a:cs typeface="Arial" panose="020B0604020202020204" pitchFamily="34" charset="0"/>
              </a:rPr>
              <a:t>Hydrophobic groups on inside</a:t>
            </a:r>
          </a:p>
          <a:p>
            <a:pPr eaLnBrk="1" hangingPunct="1">
              <a:lnSpc>
                <a:spcPct val="80000"/>
              </a:lnSpc>
            </a:pPr>
            <a:endParaRPr lang="en-US" alt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3B0E89FB-5BEC-4FC2-9FA8-971EFCE34D22}" type="slidenum">
              <a:rPr lang="en-US"/>
              <a:pPr>
                <a:defRPr/>
              </a:pPr>
              <a:t>11</a:t>
            </a:fld>
            <a:endParaRPr lang="en-US"/>
          </a:p>
        </p:txBody>
      </p:sp>
      <p:sp>
        <p:nvSpPr>
          <p:cNvPr id="45061" name="Rectangle 5"/>
          <p:cNvSpPr>
            <a:spLocks noChangeArrowheads="1"/>
          </p:cNvSpPr>
          <p:nvPr/>
        </p:nvSpPr>
        <p:spPr bwMode="auto">
          <a:xfrm>
            <a:off x="1091307" y="450816"/>
            <a:ext cx="7208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latin typeface="Arial" pitchFamily="34" charset="0"/>
              </a:rPr>
              <a:t>Proteins exist in two main states</a:t>
            </a:r>
          </a:p>
        </p:txBody>
      </p:sp>
      <p:sp>
        <p:nvSpPr>
          <p:cNvPr id="5" name="TextBox 4"/>
          <p:cNvSpPr txBox="1"/>
          <p:nvPr/>
        </p:nvSpPr>
        <p:spPr>
          <a:xfrm>
            <a:off x="2339752" y="0"/>
            <a:ext cx="3873176"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Protein denaturation</a:t>
            </a:r>
          </a:p>
        </p:txBody>
      </p:sp>
      <p:pic>
        <p:nvPicPr>
          <p:cNvPr id="11" name="Picture 2" descr="http://greatneck.k12.ny.us/GNPS/SHS/dept/science/krauz/bio_h/images/ProteinDenatur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 y="4038601"/>
            <a:ext cx="6603693"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19600" y="5657671"/>
            <a:ext cx="4572000" cy="1200329"/>
          </a:xfrm>
          <a:prstGeom prst="rect">
            <a:avLst/>
          </a:prstGeom>
        </p:spPr>
        <p:txBody>
          <a:bodyPr>
            <a:spAutoFit/>
          </a:bodyPr>
          <a:lstStyle/>
          <a:p>
            <a:pPr marL="548640" lvl="1" indent="-228600">
              <a:lnSpc>
                <a:spcPct val="90000"/>
              </a:lnSpc>
              <a:spcBef>
                <a:spcPts val="370"/>
              </a:spcBef>
              <a:buClr>
                <a:srgbClr val="9B2D1F"/>
              </a:buClr>
              <a:buSzPct val="85000"/>
              <a:buFont typeface="Wingdings 2"/>
              <a:buChar char=""/>
            </a:pP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The proteins can regain their native state when the denaturing influence is removed-</a:t>
            </a:r>
            <a:r>
              <a:rPr kumimoji="1" lang="en-US" altLang="zh-CN" sz="2000" dirty="0" err="1">
                <a:solidFill>
                  <a:prstClr val="black"/>
                </a:solidFill>
                <a:latin typeface="Arial" panose="020B0604020202020204" pitchFamily="34" charset="0"/>
                <a:ea typeface="楷体_GB2312" pitchFamily="49" charset="-122"/>
                <a:cs typeface="Arial" panose="020B0604020202020204" pitchFamily="34" charset="0"/>
              </a:rPr>
              <a:t>Renaturation</a:t>
            </a: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 </a:t>
            </a:r>
            <a:endParaRPr lang="en-US" altLang="zh-CN"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33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42" name="Freeform 10"/>
          <p:cNvSpPr>
            <a:spLocks noChangeArrowheads="1"/>
          </p:cNvSpPr>
          <p:nvPr/>
        </p:nvSpPr>
        <p:spPr bwMode="auto">
          <a:xfrm>
            <a:off x="400050" y="280988"/>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41" name="Line 9"/>
          <p:cNvSpPr>
            <a:spLocks noChangeShapeType="1"/>
          </p:cNvSpPr>
          <p:nvPr/>
        </p:nvSpPr>
        <p:spPr bwMode="auto">
          <a:xfrm>
            <a:off x="476250" y="6224588"/>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3639" name="Rectangle 7"/>
          <p:cNvSpPr>
            <a:spLocks noChangeArrowheads="1"/>
          </p:cNvSpPr>
          <p:nvPr/>
        </p:nvSpPr>
        <p:spPr bwMode="auto">
          <a:xfrm>
            <a:off x="476250" y="330200"/>
            <a:ext cx="8229600" cy="113982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algn="ctr">
              <a:defRPr sz="4400">
                <a:solidFill>
                  <a:schemeClr val="tx2"/>
                </a:solidFill>
                <a:latin typeface="Arial" pitchFamily="34" charset="0"/>
                <a:ea typeface="SimSun" pitchFamily="2" charset="-122"/>
              </a:defRPr>
            </a:lvl1pPr>
            <a:lvl2pPr algn="ctr">
              <a:defRPr sz="4400">
                <a:solidFill>
                  <a:schemeClr val="tx2"/>
                </a:solidFill>
                <a:latin typeface="Arial" pitchFamily="34" charset="0"/>
                <a:ea typeface="SimSun" pitchFamily="2" charset="-122"/>
              </a:defRPr>
            </a:lvl2pPr>
            <a:lvl3pPr algn="ctr">
              <a:defRPr sz="4400">
                <a:solidFill>
                  <a:schemeClr val="tx2"/>
                </a:solidFill>
                <a:latin typeface="Arial" pitchFamily="34" charset="0"/>
                <a:ea typeface="SimSun" pitchFamily="2" charset="-122"/>
              </a:defRPr>
            </a:lvl3pPr>
            <a:lvl4pPr algn="ctr">
              <a:defRPr sz="4400">
                <a:solidFill>
                  <a:schemeClr val="tx2"/>
                </a:solidFill>
                <a:latin typeface="Arial" pitchFamily="34" charset="0"/>
                <a:ea typeface="SimSun" pitchFamily="2" charset="-122"/>
              </a:defRPr>
            </a:lvl4pPr>
            <a:lvl5pPr algn="ctr">
              <a:defRPr sz="4400">
                <a:solidFill>
                  <a:schemeClr val="tx2"/>
                </a:solidFill>
                <a:latin typeface="Arial" pitchFamily="34" charset="0"/>
                <a:ea typeface="SimSun" pitchFamily="2" charset="-122"/>
              </a:defRPr>
            </a:lvl5pPr>
            <a:lvl6pPr marL="457200" algn="ctr" fontAlgn="base">
              <a:spcBef>
                <a:spcPct val="0"/>
              </a:spcBef>
              <a:spcAft>
                <a:spcPct val="0"/>
              </a:spcAft>
              <a:defRPr sz="4400">
                <a:solidFill>
                  <a:schemeClr val="tx2"/>
                </a:solidFill>
                <a:latin typeface="Arial" pitchFamily="34" charset="0"/>
                <a:ea typeface="SimSun" pitchFamily="2" charset="-122"/>
              </a:defRPr>
            </a:lvl6pPr>
            <a:lvl7pPr marL="914400" algn="ctr" fontAlgn="base">
              <a:spcBef>
                <a:spcPct val="0"/>
              </a:spcBef>
              <a:spcAft>
                <a:spcPct val="0"/>
              </a:spcAft>
              <a:defRPr sz="4400">
                <a:solidFill>
                  <a:schemeClr val="tx2"/>
                </a:solidFill>
                <a:latin typeface="Arial" pitchFamily="34" charset="0"/>
                <a:ea typeface="SimSun" pitchFamily="2" charset="-122"/>
              </a:defRPr>
            </a:lvl7pPr>
            <a:lvl8pPr marL="1371600" algn="ctr" fontAlgn="base">
              <a:spcBef>
                <a:spcPct val="0"/>
              </a:spcBef>
              <a:spcAft>
                <a:spcPct val="0"/>
              </a:spcAft>
              <a:defRPr sz="4400">
                <a:solidFill>
                  <a:schemeClr val="tx2"/>
                </a:solidFill>
                <a:latin typeface="Arial" pitchFamily="34" charset="0"/>
                <a:ea typeface="SimSun" pitchFamily="2" charset="-122"/>
              </a:defRPr>
            </a:lvl8pPr>
            <a:lvl9pPr marL="1828800" algn="ctr" fontAlgn="base">
              <a:spcBef>
                <a:spcPct val="0"/>
              </a:spcBef>
              <a:spcAft>
                <a:spcPct val="0"/>
              </a:spcAft>
              <a:defRPr sz="4400">
                <a:solidFill>
                  <a:schemeClr val="tx2"/>
                </a:solidFill>
                <a:latin typeface="Arial" pitchFamily="34" charset="0"/>
                <a:ea typeface="SimSun" pitchFamily="2" charset="-122"/>
              </a:defRPr>
            </a:lvl9pPr>
          </a:lstStyle>
          <a:p>
            <a:pPr algn="l"/>
            <a:r>
              <a:rPr lang="en-US" altLang="zh-CN" sz="4200" dirty="0">
                <a:solidFill>
                  <a:srgbClr val="0000FF"/>
                </a:solidFill>
              </a:rPr>
              <a:t>	</a:t>
            </a:r>
            <a:r>
              <a:rPr lang="en-US" altLang="zh-CN" sz="2800" dirty="0">
                <a:solidFill>
                  <a:schemeClr val="accent1"/>
                </a:solidFill>
                <a:ea typeface="ˎ̥"/>
                <a:cs typeface="ˎ̥"/>
              </a:rPr>
              <a:t>Denaturing agents</a:t>
            </a:r>
            <a:endParaRPr lang="en-US" altLang="zh-CN" sz="2800" dirty="0">
              <a:solidFill>
                <a:schemeClr val="accent1"/>
              </a:solidFill>
            </a:endParaRPr>
          </a:p>
        </p:txBody>
      </p:sp>
      <p:sp>
        <p:nvSpPr>
          <p:cNvPr id="7" name="Text Box 3"/>
          <p:cNvSpPr>
            <a:spLocks noGrp="1" noChangeArrowheads="1"/>
          </p:cNvSpPr>
          <p:nvPr>
            <p:ph idx="1"/>
          </p:nvPr>
        </p:nvSpPr>
        <p:spPr>
          <a:xfrm>
            <a:off x="323528" y="1470025"/>
            <a:ext cx="5328592" cy="4551263"/>
          </a:xfrm>
        </p:spPr>
        <p:txBody>
          <a:bodyPr>
            <a:noAutofit/>
          </a:bodyPr>
          <a:lstStyle/>
          <a:p>
            <a:pPr>
              <a:lnSpc>
                <a:spcPct val="120000"/>
              </a:lnSpc>
              <a:buClr>
                <a:schemeClr val="accent1"/>
              </a:buClr>
              <a:buSzPct val="65000"/>
              <a:buFont typeface="Wingdings" pitchFamily="2" charset="2"/>
              <a:buChar char="n"/>
            </a:pPr>
            <a:r>
              <a:rPr lang="en-US" altLang="zh-CN" sz="2400" b="1" dirty="0">
                <a:latin typeface="Arial" panose="020B0604020202020204" pitchFamily="34" charset="0"/>
                <a:ea typeface="ˎ̥"/>
                <a:cs typeface="Arial" panose="020B0604020202020204" pitchFamily="34" charset="0"/>
              </a:rPr>
              <a:t>Physical agents </a:t>
            </a:r>
            <a:endParaRPr lang="en-US" altLang="zh-CN" sz="2400" dirty="0">
              <a:latin typeface="Arial" panose="020B0604020202020204" pitchFamily="34" charset="0"/>
              <a:cs typeface="Arial" panose="020B0604020202020204" pitchFamily="34" charset="0"/>
            </a:endParaRPr>
          </a:p>
          <a:p>
            <a:pPr lvl="1">
              <a:lnSpc>
                <a:spcPct val="120000"/>
              </a:lnSpc>
              <a:buClr>
                <a:schemeClr val="accent2"/>
              </a:buClr>
              <a:buSzPct val="60000"/>
              <a:buFont typeface="Wingdings" pitchFamily="2" charset="2"/>
              <a:buChar char="q"/>
            </a:pPr>
            <a:r>
              <a:rPr lang="en-US" altLang="zh-CN" dirty="0">
                <a:solidFill>
                  <a:schemeClr val="accent1"/>
                </a:solidFill>
                <a:latin typeface="Arial" panose="020B0604020202020204" pitchFamily="34" charset="0"/>
                <a:ea typeface="ˎ̥"/>
                <a:cs typeface="Arial" panose="020B0604020202020204" pitchFamily="34" charset="0"/>
              </a:rPr>
              <a:t>Thermal treatment</a:t>
            </a:r>
          </a:p>
          <a:p>
            <a:pPr lvl="1" eaLnBrk="1" hangingPunct="1">
              <a:lnSpc>
                <a:spcPct val="90000"/>
              </a:lnSpc>
            </a:pPr>
            <a:r>
              <a:rPr lang="en-US" altLang="en-US" dirty="0">
                <a:latin typeface="Arial" panose="020B0604020202020204" pitchFamily="34" charset="0"/>
                <a:cs typeface="Arial" panose="020B0604020202020204" pitchFamily="34" charset="0"/>
              </a:rPr>
              <a:t>High temperature destabilizes the non-covalent interactions holding the protein together causing it to eventually unfold. Increase molecular energy and motion.</a:t>
            </a:r>
          </a:p>
          <a:p>
            <a:pPr lvl="1" eaLnBrk="1" hangingPunct="1">
              <a:lnSpc>
                <a:spcPct val="90000"/>
              </a:lnSpc>
            </a:pPr>
            <a:r>
              <a:rPr lang="en-US" altLang="en-US" dirty="0">
                <a:latin typeface="Arial" panose="020B0604020202020204" pitchFamily="34" charset="0"/>
                <a:cs typeface="Arial" panose="020B0604020202020204" pitchFamily="34" charset="0"/>
              </a:rPr>
              <a:t>Hydrogen bonds are affected the most.</a:t>
            </a:r>
          </a:p>
          <a:p>
            <a:pPr lvl="1" eaLnBrk="1" hangingPunct="1">
              <a:lnSpc>
                <a:spcPct val="90000"/>
              </a:lnSpc>
            </a:pPr>
            <a:r>
              <a:rPr lang="en-US" altLang="en-US" dirty="0">
                <a:solidFill>
                  <a:schemeClr val="accent2">
                    <a:lumMod val="60000"/>
                    <a:lumOff val="40000"/>
                  </a:schemeClr>
                </a:solidFill>
                <a:latin typeface="Arial" panose="020B0604020202020204" pitchFamily="34" charset="0"/>
                <a:cs typeface="Arial" panose="020B0604020202020204" pitchFamily="34" charset="0"/>
              </a:rPr>
              <a:t>Freezing</a:t>
            </a:r>
            <a:r>
              <a:rPr lang="en-US" altLang="en-US" dirty="0">
                <a:latin typeface="Arial" panose="020B0604020202020204" pitchFamily="34" charset="0"/>
                <a:cs typeface="Arial" panose="020B0604020202020204" pitchFamily="34" charset="0"/>
              </a:rPr>
              <a:t> can also denature due to ice crystals and weakening of hydrophobic interactions.</a:t>
            </a:r>
          </a:p>
        </p:txBody>
      </p:sp>
      <p:grpSp>
        <p:nvGrpSpPr>
          <p:cNvPr id="8" name="Group 25"/>
          <p:cNvGrpSpPr>
            <a:grpSpLocks/>
          </p:cNvGrpSpPr>
          <p:nvPr/>
        </p:nvGrpSpPr>
        <p:grpSpPr bwMode="auto">
          <a:xfrm>
            <a:off x="5868144" y="980728"/>
            <a:ext cx="3003550" cy="2424112"/>
            <a:chOff x="6205538" y="4181475"/>
            <a:chExt cx="3003550" cy="2424113"/>
          </a:xfrm>
        </p:grpSpPr>
        <p:sp>
          <p:nvSpPr>
            <p:cNvPr id="9" name="Line 11"/>
            <p:cNvSpPr>
              <a:spLocks noChangeShapeType="1"/>
            </p:cNvSpPr>
            <p:nvPr/>
          </p:nvSpPr>
          <p:spPr bwMode="auto">
            <a:xfrm>
              <a:off x="6662738" y="4346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a:off x="6662738" y="6251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p:cNvSpPr>
              <a:spLocks noChangeShapeType="1"/>
            </p:cNvSpPr>
            <p:nvPr/>
          </p:nvSpPr>
          <p:spPr bwMode="auto">
            <a:xfrm flipV="1">
              <a:off x="8872538" y="4270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4"/>
            <p:cNvSpPr txBox="1">
              <a:spLocks noChangeArrowheads="1"/>
            </p:cNvSpPr>
            <p:nvPr/>
          </p:nvSpPr>
          <p:spPr bwMode="auto">
            <a:xfrm rot="-5400000">
              <a:off x="5695157" y="5042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dirty="0">
                  <a:latin typeface="Arial" pitchFamily="34" charset="0"/>
                </a:rPr>
                <a:t>%Denatured</a:t>
              </a:r>
            </a:p>
          </p:txBody>
        </p:sp>
        <p:sp>
          <p:nvSpPr>
            <p:cNvPr id="13" name="Text Box 15"/>
            <p:cNvSpPr txBox="1">
              <a:spLocks noChangeArrowheads="1"/>
            </p:cNvSpPr>
            <p:nvPr/>
          </p:nvSpPr>
          <p:spPr bwMode="auto">
            <a:xfrm>
              <a:off x="6357938" y="6086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4" name="Text Box 16"/>
            <p:cNvSpPr txBox="1">
              <a:spLocks noChangeArrowheads="1"/>
            </p:cNvSpPr>
            <p:nvPr/>
          </p:nvSpPr>
          <p:spPr bwMode="auto">
            <a:xfrm>
              <a:off x="6205538" y="4181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5" name="Text Box 20"/>
            <p:cNvSpPr txBox="1">
              <a:spLocks noChangeArrowheads="1"/>
            </p:cNvSpPr>
            <p:nvPr/>
          </p:nvSpPr>
          <p:spPr bwMode="auto">
            <a:xfrm>
              <a:off x="6586538" y="61626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latin typeface="Arial" pitchFamily="34" charset="0"/>
                </a:rPr>
                <a:t>0</a:t>
              </a:r>
            </a:p>
          </p:txBody>
        </p:sp>
        <p:sp>
          <p:nvSpPr>
            <p:cNvPr id="16" name="Text Box 21"/>
            <p:cNvSpPr txBox="1">
              <a:spLocks noChangeArrowheads="1"/>
            </p:cNvSpPr>
            <p:nvPr/>
          </p:nvSpPr>
          <p:spPr bwMode="auto">
            <a:xfrm>
              <a:off x="8643938" y="61626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7" name="Text Box 22"/>
            <p:cNvSpPr txBox="1">
              <a:spLocks noChangeArrowheads="1"/>
            </p:cNvSpPr>
            <p:nvPr/>
          </p:nvSpPr>
          <p:spPr bwMode="auto">
            <a:xfrm>
              <a:off x="7500938" y="623887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T (C)</a:t>
              </a:r>
            </a:p>
          </p:txBody>
        </p:sp>
        <p:sp>
          <p:nvSpPr>
            <p:cNvPr id="18" name="Freeform 23"/>
            <p:cNvSpPr>
              <a:spLocks/>
            </p:cNvSpPr>
            <p:nvPr/>
          </p:nvSpPr>
          <p:spPr bwMode="auto">
            <a:xfrm>
              <a:off x="6708776" y="4316413"/>
              <a:ext cx="2133600" cy="1922462"/>
            </a:xfrm>
            <a:custGeom>
              <a:avLst/>
              <a:gdLst>
                <a:gd name="T0" fmla="*/ 0 w 1344"/>
                <a:gd name="T1" fmla="*/ 2147483647 h 1211"/>
                <a:gd name="T2" fmla="*/ 2147483647 w 1344"/>
                <a:gd name="T3" fmla="*/ 2147483647 h 1211"/>
                <a:gd name="T4" fmla="*/ 2147483647 w 1344"/>
                <a:gd name="T5" fmla="*/ 2147483647 h 1211"/>
                <a:gd name="T6" fmla="*/ 2147483647 w 1344"/>
                <a:gd name="T7" fmla="*/ 2147483647 h 1211"/>
                <a:gd name="T8" fmla="*/ 2147483647 w 1344"/>
                <a:gd name="T9" fmla="*/ 2147483647 h 1211"/>
                <a:gd name="T10" fmla="*/ 2147483647 w 1344"/>
                <a:gd name="T11" fmla="*/ 2147483647 h 1211"/>
                <a:gd name="T12" fmla="*/ 2147483647 w 1344"/>
                <a:gd name="T13" fmla="*/ 2147483647 h 1211"/>
                <a:gd name="T14" fmla="*/ 2147483647 w 1344"/>
                <a:gd name="T15" fmla="*/ 2147483647 h 1211"/>
                <a:gd name="T16" fmla="*/ 2147483647 w 1344"/>
                <a:gd name="T17" fmla="*/ 2147483647 h 1211"/>
                <a:gd name="T18" fmla="*/ 2147483647 w 1344"/>
                <a:gd name="T19" fmla="*/ 2147483647 h 1211"/>
                <a:gd name="T20" fmla="*/ 2147483647 w 1344"/>
                <a:gd name="T21" fmla="*/ 2147483647 h 1211"/>
                <a:gd name="T22" fmla="*/ 2147483647 w 1344"/>
                <a:gd name="T23" fmla="*/ 2147483647 h 1211"/>
                <a:gd name="T24" fmla="*/ 2147483647 w 1344"/>
                <a:gd name="T25" fmla="*/ 0 h 1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1211"/>
                <a:gd name="T41" fmla="*/ 1344 w 1344"/>
                <a:gd name="T42" fmla="*/ 1211 h 1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1211">
                  <a:moveTo>
                    <a:pt x="0" y="1190"/>
                  </a:moveTo>
                  <a:cubicBezTo>
                    <a:pt x="314" y="1183"/>
                    <a:pt x="328" y="1211"/>
                    <a:pt x="518" y="1152"/>
                  </a:cubicBezTo>
                  <a:cubicBezTo>
                    <a:pt x="535" y="1141"/>
                    <a:pt x="548" y="1124"/>
                    <a:pt x="566" y="1113"/>
                  </a:cubicBezTo>
                  <a:cubicBezTo>
                    <a:pt x="583" y="1102"/>
                    <a:pt x="605" y="1101"/>
                    <a:pt x="624" y="1094"/>
                  </a:cubicBezTo>
                  <a:cubicBezTo>
                    <a:pt x="667" y="1051"/>
                    <a:pt x="641" y="1069"/>
                    <a:pt x="710" y="1046"/>
                  </a:cubicBezTo>
                  <a:cubicBezTo>
                    <a:pt x="720" y="1043"/>
                    <a:pt x="739" y="1037"/>
                    <a:pt x="739" y="1037"/>
                  </a:cubicBezTo>
                  <a:cubicBezTo>
                    <a:pt x="821" y="951"/>
                    <a:pt x="688" y="1084"/>
                    <a:pt x="787" y="1008"/>
                  </a:cubicBezTo>
                  <a:cubicBezTo>
                    <a:pt x="838" y="969"/>
                    <a:pt x="849" y="943"/>
                    <a:pt x="883" y="893"/>
                  </a:cubicBezTo>
                  <a:cubicBezTo>
                    <a:pt x="901" y="866"/>
                    <a:pt x="941" y="816"/>
                    <a:pt x="941" y="816"/>
                  </a:cubicBezTo>
                  <a:cubicBezTo>
                    <a:pt x="965" y="744"/>
                    <a:pt x="993" y="670"/>
                    <a:pt x="1008" y="595"/>
                  </a:cubicBezTo>
                  <a:cubicBezTo>
                    <a:pt x="1031" y="481"/>
                    <a:pt x="1038" y="340"/>
                    <a:pt x="1104" y="240"/>
                  </a:cubicBezTo>
                  <a:cubicBezTo>
                    <a:pt x="1127" y="170"/>
                    <a:pt x="1156" y="100"/>
                    <a:pt x="1219" y="57"/>
                  </a:cubicBezTo>
                  <a:cubicBezTo>
                    <a:pt x="1247" y="16"/>
                    <a:pt x="1295" y="0"/>
                    <a:pt x="1344"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97422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24744"/>
            <a:ext cx="47525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67744" y="387997"/>
            <a:ext cx="3778599" cy="609398"/>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800" dirty="0">
                <a:solidFill>
                  <a:schemeClr val="accent1"/>
                </a:solidFill>
                <a:latin typeface="Arial" panose="020B0604020202020204" pitchFamily="34" charset="0"/>
                <a:ea typeface="ˎ̥"/>
                <a:cs typeface="Arial" panose="020B0604020202020204" pitchFamily="34" charset="0"/>
              </a:rPr>
              <a:t>Thermal treatment</a:t>
            </a:r>
          </a:p>
        </p:txBody>
      </p:sp>
      <p:sp>
        <p:nvSpPr>
          <p:cNvPr id="3" name="TextBox 2"/>
          <p:cNvSpPr txBox="1"/>
          <p:nvPr/>
        </p:nvSpPr>
        <p:spPr>
          <a:xfrm>
            <a:off x="220469" y="1976352"/>
            <a:ext cx="4526598" cy="3416320"/>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At a slow increasing temperature, protein conformation remains intact in a relatively broad temperature range.</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Abrupt loss of structure (and function) occurs in a narrow temperature range</a:t>
            </a:r>
          </a:p>
        </p:txBody>
      </p:sp>
    </p:spTree>
    <p:extLst>
      <p:ext uri="{BB962C8B-B14F-4D97-AF65-F5344CB8AC3E}">
        <p14:creationId xmlns:p14="http://schemas.microsoft.com/office/powerpoint/2010/main" val="5089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thermal irreversible denatu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61" y="1700808"/>
            <a:ext cx="5472608" cy="394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27237" y="620688"/>
            <a:ext cx="5089855" cy="535531"/>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400" dirty="0">
                <a:solidFill>
                  <a:schemeClr val="accent1"/>
                </a:solidFill>
                <a:latin typeface="Arial" panose="020B0604020202020204" pitchFamily="34" charset="0"/>
                <a:ea typeface="ˎ̥"/>
                <a:cs typeface="Arial" panose="020B0604020202020204" pitchFamily="34" charset="0"/>
              </a:rPr>
              <a:t>Thermal treatment: an example</a:t>
            </a:r>
          </a:p>
        </p:txBody>
      </p:sp>
    </p:spTree>
    <p:extLst>
      <p:ext uri="{BB962C8B-B14F-4D97-AF65-F5344CB8AC3E}">
        <p14:creationId xmlns:p14="http://schemas.microsoft.com/office/powerpoint/2010/main" val="267639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22" y="1700808"/>
            <a:ext cx="8064896" cy="3748719"/>
          </a:xfrm>
          <a:prstGeom prst="rect">
            <a:avLst/>
          </a:prstGeom>
        </p:spPr>
        <p:txBody>
          <a:bodyPr wrap="square">
            <a:spAutoFit/>
          </a:bodyPr>
          <a:lstStyle/>
          <a:p>
            <a:pPr lvl="1">
              <a:lnSpc>
                <a:spcPct val="120000"/>
              </a:lnSpc>
              <a:buClr>
                <a:schemeClr val="accent2"/>
              </a:buClr>
              <a:buSzPct val="60000"/>
              <a:buFont typeface="Wingdings" pitchFamily="2" charset="2"/>
              <a:buChar char="q"/>
            </a:pPr>
            <a:r>
              <a:rPr lang="en-US" altLang="zh-CN" sz="2600" dirty="0">
                <a:solidFill>
                  <a:srgbClr val="FF0000"/>
                </a:solidFill>
                <a:latin typeface="Arial" panose="020B0604020202020204" pitchFamily="34" charset="0"/>
                <a:ea typeface="ˎ̥"/>
                <a:cs typeface="Arial" panose="020B0604020202020204" pitchFamily="34" charset="0"/>
              </a:rPr>
              <a:t>Hydrostatic pressure </a:t>
            </a:r>
            <a:r>
              <a:rPr lang="en-US" altLang="zh-CN" sz="2600" dirty="0">
                <a:latin typeface="Arial" panose="020B0604020202020204" pitchFamily="34" charset="0"/>
                <a:ea typeface="ˎ̥"/>
                <a:cs typeface="Arial" panose="020B0604020202020204" pitchFamily="34" charset="0"/>
              </a:rPr>
              <a:t>(5 000 to 10 000 </a:t>
            </a:r>
            <a:r>
              <a:rPr lang="en-US" altLang="zh-CN" sz="2600" dirty="0" err="1">
                <a:latin typeface="Arial" panose="020B0604020202020204" pitchFamily="34" charset="0"/>
                <a:ea typeface="ˎ̥"/>
                <a:cs typeface="Arial" panose="020B0604020202020204" pitchFamily="34" charset="0"/>
              </a:rPr>
              <a:t>atm</a:t>
            </a:r>
            <a:r>
              <a:rPr lang="en-US" altLang="zh-CN" sz="2600" dirty="0">
                <a:latin typeface="Arial" panose="020B0604020202020204" pitchFamily="34" charset="0"/>
                <a:ea typeface="ˎ̥"/>
                <a:cs typeface="Arial" panose="020B0604020202020204" pitchFamily="34" charset="0"/>
              </a:rPr>
              <a:t>): Destabilize hydrophobic interactions; Water molecules can penetrate hydrophobic protein core.</a:t>
            </a:r>
          </a:p>
          <a:p>
            <a:pPr lvl="1">
              <a:lnSpc>
                <a:spcPct val="120000"/>
              </a:lnSpc>
              <a:buClr>
                <a:schemeClr val="accent2"/>
              </a:buClr>
              <a:buSzPct val="60000"/>
            </a:pPr>
            <a:r>
              <a:rPr lang="en-US" altLang="zh-CN" sz="1400" dirty="0">
                <a:ea typeface="ˎ̥"/>
                <a:cs typeface="ˎ̥"/>
                <a:hlinkClick r:id="rId2"/>
              </a:rPr>
              <a:t>http://www.researchgate.net/profile/Vadim_Mozhaev/publication/227836660_High_pressure_effects_on_protein_structure_and_function/links/0f31752e01a8a03a30000000.pdf</a:t>
            </a:r>
            <a:endParaRPr lang="en-US" altLang="zh-CN" sz="1400" dirty="0">
              <a:ea typeface="ˎ̥"/>
              <a:cs typeface="ˎ̥"/>
            </a:endParaRPr>
          </a:p>
          <a:p>
            <a:pPr lvl="1">
              <a:lnSpc>
                <a:spcPct val="120000"/>
              </a:lnSpc>
              <a:buClr>
                <a:schemeClr val="accent2"/>
              </a:buClr>
              <a:buSzPct val="60000"/>
            </a:pPr>
            <a:endParaRPr lang="en-US" altLang="zh-CN" sz="1400" dirty="0">
              <a:ea typeface="ˎ̥"/>
              <a:cs typeface="ˎ̥"/>
            </a:endParaRPr>
          </a:p>
          <a:p>
            <a:pPr lvl="1">
              <a:lnSpc>
                <a:spcPct val="120000"/>
              </a:lnSpc>
              <a:buClr>
                <a:schemeClr val="accent2"/>
              </a:buClr>
              <a:buSzPct val="60000"/>
              <a:buFont typeface="Wingdings" pitchFamily="2" charset="2"/>
              <a:buChar char="q"/>
            </a:pPr>
            <a:r>
              <a:rPr lang="en-US" altLang="zh-CN" sz="2600" dirty="0">
                <a:solidFill>
                  <a:srgbClr val="FF0000"/>
                </a:solidFill>
                <a:latin typeface="Arial" panose="020B0604020202020204" pitchFamily="34" charset="0"/>
                <a:cs typeface="Arial" panose="020B0604020202020204" pitchFamily="34" charset="0"/>
              </a:rPr>
              <a:t>UV radiation</a:t>
            </a:r>
            <a:r>
              <a:rPr lang="en-US" altLang="zh-CN" sz="2600" dirty="0">
                <a:latin typeface="Arial" panose="020B0604020202020204" pitchFamily="34" charset="0"/>
                <a:cs typeface="Arial" panose="020B0604020202020204" pitchFamily="34" charset="0"/>
              </a:rPr>
              <a:t>: similar to high temperature treatment effect: higher kinetic energy increases the vibration of molecules thus disrupting H-bonds.</a:t>
            </a:r>
            <a:endParaRPr lang="en-US" altLang="zh-CN" sz="2100" dirty="0">
              <a:latin typeface="Arial" panose="020B0604020202020204" pitchFamily="34" charset="0"/>
              <a:cs typeface="Arial" panose="020B0604020202020204" pitchFamily="34" charset="0"/>
            </a:endParaRPr>
          </a:p>
        </p:txBody>
      </p:sp>
      <p:sp>
        <p:nvSpPr>
          <p:cNvPr id="3" name="Rectangle 2"/>
          <p:cNvSpPr/>
          <p:nvPr/>
        </p:nvSpPr>
        <p:spPr>
          <a:xfrm>
            <a:off x="1475656" y="620688"/>
            <a:ext cx="6143028" cy="609398"/>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a:t>
            </a:r>
            <a:r>
              <a:rPr lang="en-US" altLang="zh-CN" sz="2800" dirty="0">
                <a:solidFill>
                  <a:schemeClr val="accent1"/>
                </a:solidFill>
                <a:latin typeface="Arial" panose="020B0604020202020204" pitchFamily="34" charset="0"/>
                <a:cs typeface="Arial" panose="020B0604020202020204" pitchFamily="34" charset="0"/>
              </a:rPr>
              <a:t>: </a:t>
            </a:r>
            <a:r>
              <a:rPr lang="en-US" altLang="zh-CN" sz="2800" b="1" dirty="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47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476672"/>
            <a:ext cx="6143028" cy="609398"/>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a:t>
            </a:r>
            <a:r>
              <a:rPr lang="en-US" altLang="zh-CN" sz="2800" dirty="0">
                <a:solidFill>
                  <a:schemeClr val="accent1"/>
                </a:solidFill>
                <a:latin typeface="Arial" panose="020B0604020202020204" pitchFamily="34" charset="0"/>
                <a:cs typeface="Arial" panose="020B0604020202020204" pitchFamily="34" charset="0"/>
              </a:rPr>
              <a:t>: </a:t>
            </a:r>
            <a:r>
              <a:rPr lang="en-US" altLang="zh-CN" sz="2800" b="1" dirty="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
        <p:nvSpPr>
          <p:cNvPr id="3" name="Rectangle 2"/>
          <p:cNvSpPr/>
          <p:nvPr/>
        </p:nvSpPr>
        <p:spPr>
          <a:xfrm>
            <a:off x="2483768" y="1988840"/>
            <a:ext cx="5573192" cy="2492990"/>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600" dirty="0"/>
              <a:t>X-rays</a:t>
            </a:r>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r>
              <a:rPr lang="en-US" altLang="zh-CN" sz="2600" dirty="0"/>
              <a:t>Violent shaking (H-bond </a:t>
            </a:r>
            <a:r>
              <a:rPr lang="en-US" altLang="zh-CN" sz="2600" dirty="0">
                <a:latin typeface="Arial" pitchFamily="34" charset="0"/>
                <a:cs typeface="Arial" pitchFamily="34" charset="0"/>
              </a:rPr>
              <a:t>disruption</a:t>
            </a:r>
            <a:r>
              <a:rPr lang="en-US" altLang="zh-CN" sz="2600" dirty="0"/>
              <a:t>). </a:t>
            </a:r>
            <a:endParaRPr lang="en-US" altLang="zh-CN" sz="2800" dirty="0"/>
          </a:p>
          <a:p>
            <a:pPr lvl="1">
              <a:lnSpc>
                <a:spcPct val="120000"/>
              </a:lnSpc>
              <a:buClr>
                <a:schemeClr val="accent2"/>
              </a:buClr>
              <a:buSzPct val="60000"/>
            </a:pPr>
            <a:endParaRPr lang="en-US" altLang="zh-CN" sz="2600" dirty="0"/>
          </a:p>
        </p:txBody>
      </p:sp>
      <p:pic>
        <p:nvPicPr>
          <p:cNvPr id="4" name="Picture 2" descr="Image result for whipping eggs denat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27336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3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502366"/>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 </a:t>
            </a:r>
            <a:r>
              <a:rPr lang="en-US" altLang="zh-CN" sz="2800" b="1" dirty="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
        <p:nvSpPr>
          <p:cNvPr id="3" name="TextBox 2"/>
          <p:cNvSpPr txBox="1"/>
          <p:nvPr/>
        </p:nvSpPr>
        <p:spPr>
          <a:xfrm>
            <a:off x="1835696" y="1988840"/>
            <a:ext cx="5805820" cy="2677656"/>
          </a:xfrm>
          <a:prstGeom prst="rect">
            <a:avLst/>
          </a:prstGeom>
          <a:noFill/>
        </p:spPr>
        <p:txBody>
          <a:bodyPr wrap="none" rtlCol="0">
            <a:spAutoFit/>
          </a:bodyPr>
          <a:lstStyle/>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Acids and alkalis; Altered pH</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Organic solvents (ether, alcohol)</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Salts of heavy metals (</a:t>
            </a:r>
            <a:r>
              <a:rPr lang="en-US" sz="2800" dirty="0" err="1">
                <a:latin typeface="Arial" panose="020B0604020202020204" pitchFamily="34" charset="0"/>
                <a:cs typeface="Arial" panose="020B0604020202020204" pitchFamily="34" charset="0"/>
              </a:rPr>
              <a:t>Pb</a:t>
            </a:r>
            <a:r>
              <a:rPr lang="en-US" sz="2800" dirty="0">
                <a:latin typeface="Arial" panose="020B0604020202020204" pitchFamily="34" charset="0"/>
                <a:cs typeface="Arial" panose="020B0604020202020204" pitchFamily="34" charset="0"/>
              </a:rPr>
              <a:t>, Hg)</a:t>
            </a:r>
          </a:p>
          <a:p>
            <a:pPr marL="457200" indent="-45720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Chaotropic</a:t>
            </a:r>
            <a:r>
              <a:rPr lang="en-US" sz="2800" dirty="0">
                <a:latin typeface="Arial" panose="020B0604020202020204" pitchFamily="34" charset="0"/>
                <a:cs typeface="Arial" panose="020B0604020202020204" pitchFamily="34" charset="0"/>
              </a:rPr>
              <a:t> agents</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Detergents</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Reducing/oxidizing agents</a:t>
            </a:r>
          </a:p>
        </p:txBody>
      </p:sp>
    </p:spTree>
    <p:extLst>
      <p:ext uri="{BB962C8B-B14F-4D97-AF65-F5344CB8AC3E}">
        <p14:creationId xmlns:p14="http://schemas.microsoft.com/office/powerpoint/2010/main" val="354898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
            <a:ext cx="4267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descr="http://chemistry.elmhurst.edu/vchembook/images/568denatsal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29608"/>
            <a:ext cx="5688632"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7624" y="503094"/>
            <a:ext cx="3324949"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Acids and alkalis</a:t>
            </a:r>
          </a:p>
        </p:txBody>
      </p:sp>
      <p:sp>
        <p:nvSpPr>
          <p:cNvPr id="3" name="TextBox 2"/>
          <p:cNvSpPr txBox="1"/>
          <p:nvPr/>
        </p:nvSpPr>
        <p:spPr>
          <a:xfrm>
            <a:off x="683568" y="1412776"/>
            <a:ext cx="7843814" cy="1384995"/>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Disrupt ionic bonds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Example: protein denaturation by gastric juices</a:t>
            </a:r>
          </a:p>
        </p:txBody>
      </p:sp>
    </p:spTree>
    <p:extLst>
      <p:ext uri="{BB962C8B-B14F-4D97-AF65-F5344CB8AC3E}">
        <p14:creationId xmlns:p14="http://schemas.microsoft.com/office/powerpoint/2010/main" val="69978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5" name="Freeform 9"/>
          <p:cNvSpPr>
            <a:spLocks noChangeArrowheads="1"/>
          </p:cNvSpPr>
          <p:nvPr/>
        </p:nvSpPr>
        <p:spPr bwMode="auto">
          <a:xfrm>
            <a:off x="315913" y="42545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664" name="Line 8"/>
          <p:cNvSpPr>
            <a:spLocks noChangeShapeType="1"/>
          </p:cNvSpPr>
          <p:nvPr/>
        </p:nvSpPr>
        <p:spPr bwMode="auto">
          <a:xfrm>
            <a:off x="392113" y="6369050"/>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4660" name="Rectangle 4"/>
          <p:cNvSpPr>
            <a:spLocks noChangeArrowheads="1"/>
          </p:cNvSpPr>
          <p:nvPr/>
        </p:nvSpPr>
        <p:spPr bwMode="auto">
          <a:xfrm>
            <a:off x="533401" y="1239912"/>
            <a:ext cx="5334743" cy="4666456"/>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lvl="1">
              <a:lnSpc>
                <a:spcPct val="120000"/>
              </a:lnSpc>
              <a:buClr>
                <a:schemeClr val="accent2"/>
              </a:buClr>
              <a:buSzPct val="60000"/>
              <a:buFont typeface="Wingdings" pitchFamily="2" charset="2"/>
              <a:buChar char="q"/>
            </a:pPr>
            <a:r>
              <a:rPr lang="en-US" altLang="zh-CN" sz="2400" dirty="0">
                <a:solidFill>
                  <a:schemeClr val="accent1"/>
                </a:solidFill>
                <a:ea typeface="ˎ̥"/>
                <a:cs typeface="ˎ̥"/>
              </a:rPr>
              <a:t>pH and denaturation </a:t>
            </a:r>
            <a:endParaRPr lang="en-US" altLang="zh-CN" sz="2400" dirty="0">
              <a:solidFill>
                <a:schemeClr val="accent1"/>
              </a:solidFill>
            </a:endParaRPr>
          </a:p>
          <a:p>
            <a:pPr>
              <a:lnSpc>
                <a:spcPct val="120000"/>
              </a:lnSpc>
              <a:buClr>
                <a:schemeClr val="accent1"/>
              </a:buClr>
              <a:buSzPct val="65000"/>
              <a:buFont typeface="Wingdings" pitchFamily="2" charset="2"/>
              <a:buChar char="n"/>
            </a:pPr>
            <a:r>
              <a:rPr lang="en-US" altLang="zh-CN" sz="2400" dirty="0">
                <a:ea typeface="ˎ̥"/>
                <a:cs typeface="ˎ̥"/>
              </a:rPr>
              <a:t>Proteins are more stable against denaturation at their isoelectric point than at any other </a:t>
            </a:r>
            <a:r>
              <a:rPr lang="en-US" altLang="zh-CN" sz="2400" dirty="0" err="1">
                <a:ea typeface="ˎ̥"/>
                <a:cs typeface="ˎ̥"/>
              </a:rPr>
              <a:t>pH.</a:t>
            </a:r>
            <a:r>
              <a:rPr lang="en-US" altLang="zh-CN" sz="2400" dirty="0">
                <a:ea typeface="ˎ̥"/>
                <a:cs typeface="ˎ̥"/>
              </a:rPr>
              <a:t> </a:t>
            </a:r>
            <a:endParaRPr lang="en-US" altLang="zh-CN" sz="2400" dirty="0"/>
          </a:p>
          <a:p>
            <a:pPr>
              <a:buClr>
                <a:schemeClr val="accent1"/>
              </a:buClr>
              <a:buSzPct val="65000"/>
              <a:buFont typeface="Wingdings" pitchFamily="2" charset="2"/>
              <a:buChar char="n"/>
            </a:pPr>
            <a:r>
              <a:rPr lang="en-US" altLang="zh-CN" sz="2400" dirty="0">
                <a:ea typeface="ˎ̥"/>
                <a:cs typeface="ˎ̥"/>
              </a:rPr>
              <a:t>At extreme pH values, strong intramolecular electrostatic repulsion caused by high net charge results in swelling and unfolding of the protein molecule. </a:t>
            </a:r>
            <a:endParaRPr lang="en-US" altLang="zh-CN" sz="2400" dirty="0"/>
          </a:p>
        </p:txBody>
      </p:sp>
      <p:grpSp>
        <p:nvGrpSpPr>
          <p:cNvPr id="5" name="Group 4"/>
          <p:cNvGrpSpPr>
            <a:grpSpLocks/>
          </p:cNvGrpSpPr>
          <p:nvPr/>
        </p:nvGrpSpPr>
        <p:grpSpPr bwMode="auto">
          <a:xfrm>
            <a:off x="6076951" y="1484784"/>
            <a:ext cx="2876550" cy="2424113"/>
            <a:chOff x="6205538" y="1895475"/>
            <a:chExt cx="2876550" cy="2424113"/>
          </a:xfrm>
        </p:grpSpPr>
        <p:sp>
          <p:nvSpPr>
            <p:cNvPr id="6" name="Line 4"/>
            <p:cNvSpPr>
              <a:spLocks noChangeShapeType="1"/>
            </p:cNvSpPr>
            <p:nvPr/>
          </p:nvSpPr>
          <p:spPr bwMode="auto">
            <a:xfrm>
              <a:off x="6662738" y="2060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a:off x="6662738" y="3965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V="1">
              <a:off x="8872538" y="1984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6815138" y="2060575"/>
              <a:ext cx="2041525" cy="1858963"/>
            </a:xfrm>
            <a:custGeom>
              <a:avLst/>
              <a:gdLst>
                <a:gd name="T0" fmla="*/ 0 w 1286"/>
                <a:gd name="T1" fmla="*/ 2147483647 h 1171"/>
                <a:gd name="T2" fmla="*/ 2147483647 w 1286"/>
                <a:gd name="T3" fmla="*/ 2147483647 h 1171"/>
                <a:gd name="T4" fmla="*/ 2147483647 w 1286"/>
                <a:gd name="T5" fmla="*/ 2147483647 h 1171"/>
                <a:gd name="T6" fmla="*/ 2147483647 w 1286"/>
                <a:gd name="T7" fmla="*/ 2147483647 h 1171"/>
                <a:gd name="T8" fmla="*/ 2147483647 w 1286"/>
                <a:gd name="T9" fmla="*/ 2147483647 h 1171"/>
                <a:gd name="T10" fmla="*/ 2147483647 w 1286"/>
                <a:gd name="T11" fmla="*/ 2147483647 h 1171"/>
                <a:gd name="T12" fmla="*/ 2147483647 w 1286"/>
                <a:gd name="T13" fmla="*/ 2147483647 h 1171"/>
                <a:gd name="T14" fmla="*/ 2147483647 w 1286"/>
                <a:gd name="T15" fmla="*/ 2147483647 h 1171"/>
                <a:gd name="T16" fmla="*/ 2147483647 w 1286"/>
                <a:gd name="T17" fmla="*/ 2147483647 h 1171"/>
                <a:gd name="T18" fmla="*/ 2147483647 w 1286"/>
                <a:gd name="T19" fmla="*/ 2147483647 h 1171"/>
                <a:gd name="T20" fmla="*/ 2147483647 w 1286"/>
                <a:gd name="T21" fmla="*/ 2147483647 h 1171"/>
                <a:gd name="T22" fmla="*/ 2147483647 w 1286"/>
                <a:gd name="T23" fmla="*/ 2147483647 h 1171"/>
                <a:gd name="T24" fmla="*/ 2147483647 w 1286"/>
                <a:gd name="T25" fmla="*/ 2147483647 h 1171"/>
                <a:gd name="T26" fmla="*/ 2147483647 w 1286"/>
                <a:gd name="T27" fmla="*/ 2147483647 h 1171"/>
                <a:gd name="T28" fmla="*/ 2147483647 w 1286"/>
                <a:gd name="T29" fmla="*/ 2147483647 h 1171"/>
                <a:gd name="T30" fmla="*/ 2147483647 w 1286"/>
                <a:gd name="T31" fmla="*/ 2147483647 h 1171"/>
                <a:gd name="T32" fmla="*/ 2147483647 w 1286"/>
                <a:gd name="T33" fmla="*/ 2147483647 h 1171"/>
                <a:gd name="T34" fmla="*/ 2147483647 w 1286"/>
                <a:gd name="T35" fmla="*/ 2147483647 h 1171"/>
                <a:gd name="T36" fmla="*/ 2147483647 w 1286"/>
                <a:gd name="T37" fmla="*/ 2147483647 h 1171"/>
                <a:gd name="T38" fmla="*/ 2147483647 w 1286"/>
                <a:gd name="T39" fmla="*/ 2147483647 h 1171"/>
                <a:gd name="T40" fmla="*/ 2147483647 w 1286"/>
                <a:gd name="T41" fmla="*/ 0 h 1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6"/>
                <a:gd name="T64" fmla="*/ 0 h 1171"/>
                <a:gd name="T65" fmla="*/ 1286 w 1286"/>
                <a:gd name="T66" fmla="*/ 1171 h 1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6" h="1171">
                  <a:moveTo>
                    <a:pt x="0" y="87"/>
                  </a:moveTo>
                  <a:cubicBezTo>
                    <a:pt x="53" y="73"/>
                    <a:pt x="77" y="62"/>
                    <a:pt x="144" y="87"/>
                  </a:cubicBezTo>
                  <a:cubicBezTo>
                    <a:pt x="165" y="95"/>
                    <a:pt x="192" y="135"/>
                    <a:pt x="192" y="135"/>
                  </a:cubicBezTo>
                  <a:cubicBezTo>
                    <a:pt x="224" y="231"/>
                    <a:pt x="255" y="327"/>
                    <a:pt x="288" y="423"/>
                  </a:cubicBezTo>
                  <a:cubicBezTo>
                    <a:pt x="312" y="491"/>
                    <a:pt x="314" y="562"/>
                    <a:pt x="355" y="624"/>
                  </a:cubicBezTo>
                  <a:cubicBezTo>
                    <a:pt x="358" y="634"/>
                    <a:pt x="359" y="644"/>
                    <a:pt x="364" y="653"/>
                  </a:cubicBezTo>
                  <a:cubicBezTo>
                    <a:pt x="369" y="661"/>
                    <a:pt x="380" y="664"/>
                    <a:pt x="384" y="672"/>
                  </a:cubicBezTo>
                  <a:cubicBezTo>
                    <a:pt x="390" y="684"/>
                    <a:pt x="405" y="738"/>
                    <a:pt x="412" y="759"/>
                  </a:cubicBezTo>
                  <a:cubicBezTo>
                    <a:pt x="429" y="810"/>
                    <a:pt x="446" y="856"/>
                    <a:pt x="470" y="903"/>
                  </a:cubicBezTo>
                  <a:cubicBezTo>
                    <a:pt x="484" y="930"/>
                    <a:pt x="490" y="960"/>
                    <a:pt x="499" y="989"/>
                  </a:cubicBezTo>
                  <a:cubicBezTo>
                    <a:pt x="506" y="1010"/>
                    <a:pt x="534" y="1056"/>
                    <a:pt x="547" y="1075"/>
                  </a:cubicBezTo>
                  <a:cubicBezTo>
                    <a:pt x="550" y="1085"/>
                    <a:pt x="548" y="1098"/>
                    <a:pt x="556" y="1104"/>
                  </a:cubicBezTo>
                  <a:cubicBezTo>
                    <a:pt x="573" y="1116"/>
                    <a:pt x="614" y="1123"/>
                    <a:pt x="614" y="1123"/>
                  </a:cubicBezTo>
                  <a:cubicBezTo>
                    <a:pt x="638" y="1148"/>
                    <a:pt x="658" y="1161"/>
                    <a:pt x="691" y="1171"/>
                  </a:cubicBezTo>
                  <a:cubicBezTo>
                    <a:pt x="747" y="1163"/>
                    <a:pt x="771" y="1162"/>
                    <a:pt x="816" y="1133"/>
                  </a:cubicBezTo>
                  <a:cubicBezTo>
                    <a:pt x="819" y="1114"/>
                    <a:pt x="819" y="1094"/>
                    <a:pt x="825" y="1075"/>
                  </a:cubicBezTo>
                  <a:cubicBezTo>
                    <a:pt x="838" y="1035"/>
                    <a:pt x="872" y="1002"/>
                    <a:pt x="883" y="960"/>
                  </a:cubicBezTo>
                  <a:cubicBezTo>
                    <a:pt x="937" y="762"/>
                    <a:pt x="994" y="564"/>
                    <a:pt x="1046" y="365"/>
                  </a:cubicBezTo>
                  <a:cubicBezTo>
                    <a:pt x="1061" y="307"/>
                    <a:pt x="1080" y="251"/>
                    <a:pt x="1094" y="192"/>
                  </a:cubicBezTo>
                  <a:cubicBezTo>
                    <a:pt x="1104" y="150"/>
                    <a:pt x="1109" y="91"/>
                    <a:pt x="1142" y="58"/>
                  </a:cubicBezTo>
                  <a:cubicBezTo>
                    <a:pt x="1184" y="16"/>
                    <a:pt x="1239" y="25"/>
                    <a:pt x="1286"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8"/>
            <p:cNvSpPr txBox="1">
              <a:spLocks noChangeArrowheads="1"/>
            </p:cNvSpPr>
            <p:nvPr/>
          </p:nvSpPr>
          <p:spPr bwMode="auto">
            <a:xfrm rot="-5400000">
              <a:off x="5695157" y="2756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pitchFamily="34" charset="0"/>
                </a:rPr>
                <a:t>%Denatured</a:t>
              </a:r>
            </a:p>
          </p:txBody>
        </p:sp>
        <p:sp>
          <p:nvSpPr>
            <p:cNvPr id="11" name="Text Box 9"/>
            <p:cNvSpPr txBox="1">
              <a:spLocks noChangeArrowheads="1"/>
            </p:cNvSpPr>
            <p:nvPr/>
          </p:nvSpPr>
          <p:spPr bwMode="auto">
            <a:xfrm>
              <a:off x="6357938" y="3800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2" name="Text Box 10"/>
            <p:cNvSpPr txBox="1">
              <a:spLocks noChangeArrowheads="1"/>
            </p:cNvSpPr>
            <p:nvPr/>
          </p:nvSpPr>
          <p:spPr bwMode="auto">
            <a:xfrm>
              <a:off x="6205538" y="1895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3" name="Text Box 17"/>
            <p:cNvSpPr txBox="1">
              <a:spLocks noChangeArrowheads="1"/>
            </p:cNvSpPr>
            <p:nvPr/>
          </p:nvSpPr>
          <p:spPr bwMode="auto">
            <a:xfrm>
              <a:off x="7577138" y="39528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pH</a:t>
              </a:r>
            </a:p>
          </p:txBody>
        </p:sp>
        <p:sp>
          <p:nvSpPr>
            <p:cNvPr id="14" name="Text Box 18"/>
            <p:cNvSpPr txBox="1">
              <a:spLocks noChangeArrowheads="1"/>
            </p:cNvSpPr>
            <p:nvPr/>
          </p:nvSpPr>
          <p:spPr bwMode="auto">
            <a:xfrm>
              <a:off x="6510338" y="3952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5" name="Text Box 19"/>
            <p:cNvSpPr txBox="1">
              <a:spLocks noChangeArrowheads="1"/>
            </p:cNvSpPr>
            <p:nvPr/>
          </p:nvSpPr>
          <p:spPr bwMode="auto">
            <a:xfrm>
              <a:off x="8643938" y="39528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12</a:t>
              </a:r>
            </a:p>
          </p:txBody>
        </p:sp>
      </p:grpSp>
      <p:sp>
        <p:nvSpPr>
          <p:cNvPr id="2" name="Rectangle 1"/>
          <p:cNvSpPr/>
          <p:nvPr/>
        </p:nvSpPr>
        <p:spPr>
          <a:xfrm>
            <a:off x="1835696" y="517883"/>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 </a:t>
            </a:r>
            <a:r>
              <a:rPr lang="en-US" altLang="zh-CN" sz="2800" b="1" dirty="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89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699792" y="2420888"/>
            <a:ext cx="3744416" cy="3108543"/>
          </a:xfrm>
          <a:prstGeom prst="rect">
            <a:avLst/>
          </a:prstGeom>
          <a:solidFill>
            <a:schemeClr val="bg1"/>
          </a:solidFill>
          <a:ln>
            <a:noFill/>
          </a:ln>
          <a:effectLst/>
        </p:spPr>
        <p:txBody>
          <a:bodyPr wrap="square">
            <a:spAutoFit/>
          </a:bodyPr>
          <a:lstStyle/>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Size</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Colloidal solutions</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Charge</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UV absorption</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Solubility</a:t>
            </a:r>
          </a:p>
        </p:txBody>
      </p:sp>
      <p:sp>
        <p:nvSpPr>
          <p:cNvPr id="3" name="TextBox 2"/>
          <p:cNvSpPr txBox="1"/>
          <p:nvPr/>
        </p:nvSpPr>
        <p:spPr>
          <a:xfrm>
            <a:off x="2627784" y="764704"/>
            <a:ext cx="3647152"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Physical properties</a:t>
            </a:r>
          </a:p>
        </p:txBody>
      </p:sp>
    </p:spTree>
    <p:extLst>
      <p:ext uri="{BB962C8B-B14F-4D97-AF65-F5344CB8AC3E}">
        <p14:creationId xmlns:p14="http://schemas.microsoft.com/office/powerpoint/2010/main" val="39613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5805820"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Organic solvents (ether, alcohol)</a:t>
            </a:r>
          </a:p>
        </p:txBody>
      </p:sp>
      <p:sp>
        <p:nvSpPr>
          <p:cNvPr id="3" name="Rectangle 2"/>
          <p:cNvSpPr/>
          <p:nvPr/>
        </p:nvSpPr>
        <p:spPr>
          <a:xfrm>
            <a:off x="838200" y="838200"/>
            <a:ext cx="7632848" cy="1938992"/>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Organic solvents denature proteins by disrupting the side chain intramolecular hydrogen bonding. </a:t>
            </a: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New hydrogen bonds are formed instead between the new organic solvent molecule and the protein side chains.</a:t>
            </a:r>
          </a:p>
        </p:txBody>
      </p:sp>
      <p:pic>
        <p:nvPicPr>
          <p:cNvPr id="21506" name="Picture 2" descr="http://chemistry.elmhurst.edu/vchembook/images/568denathb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858000" cy="384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denaturation by strong acids and alkali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355051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548680"/>
            <a:ext cx="7236276"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itchFamily="34" charset="0"/>
                <a:cs typeface="Arial" pitchFamily="34" charset="0"/>
              </a:rPr>
              <a:t>Salts of heavy metals (Pb</a:t>
            </a:r>
            <a:r>
              <a:rPr lang="en-US" sz="2800" baseline="30000" dirty="0">
                <a:latin typeface="Arial" pitchFamily="34" charset="0"/>
                <a:cs typeface="Arial" pitchFamily="34" charset="0"/>
              </a:rPr>
              <a:t>+2</a:t>
            </a:r>
            <a:r>
              <a:rPr lang="en-US" sz="2800" dirty="0">
                <a:solidFill>
                  <a:srgbClr val="C00000"/>
                </a:solidFill>
                <a:latin typeface="Arial" pitchFamily="34" charset="0"/>
                <a:cs typeface="Arial" pitchFamily="34" charset="0"/>
              </a:rPr>
              <a:t>,</a:t>
            </a:r>
            <a:r>
              <a:rPr lang="en-US" sz="2800" dirty="0">
                <a:latin typeface="Arial" pitchFamily="34" charset="0"/>
                <a:cs typeface="Arial" pitchFamily="34" charset="0"/>
              </a:rPr>
              <a:t> </a:t>
            </a:r>
            <a:r>
              <a:rPr lang="en-US" sz="2800" dirty="0">
                <a:solidFill>
                  <a:srgbClr val="C00000"/>
                </a:solidFill>
                <a:latin typeface="Arial" pitchFamily="34" charset="0"/>
                <a:cs typeface="Arial" pitchFamily="34" charset="0"/>
              </a:rPr>
              <a:t>Cd</a:t>
            </a:r>
            <a:r>
              <a:rPr lang="en-US" sz="2800" baseline="30000" dirty="0">
                <a:solidFill>
                  <a:srgbClr val="C00000"/>
                </a:solidFill>
                <a:latin typeface="Arial" pitchFamily="34" charset="0"/>
                <a:cs typeface="Arial" pitchFamily="34" charset="0"/>
              </a:rPr>
              <a:t>+2</a:t>
            </a:r>
            <a:r>
              <a:rPr lang="en-US" sz="2800" dirty="0">
                <a:solidFill>
                  <a:srgbClr val="C00000"/>
                </a:solidFill>
                <a:latin typeface="Arial" pitchFamily="34" charset="0"/>
                <a:cs typeface="Arial" pitchFamily="34" charset="0"/>
              </a:rPr>
              <a:t> Hg</a:t>
            </a:r>
            <a:r>
              <a:rPr lang="en-US" sz="2800" baseline="30000" dirty="0">
                <a:latin typeface="Arial" pitchFamily="34" charset="0"/>
                <a:cs typeface="Arial" pitchFamily="34" charset="0"/>
              </a:rPr>
              <a:t>+2</a:t>
            </a:r>
            <a:r>
              <a:rPr lang="en-US" sz="2800" dirty="0">
                <a:latin typeface="Arial" pitchFamily="34" charset="0"/>
                <a:cs typeface="Arial" pitchFamily="34" charset="0"/>
              </a:rPr>
              <a:t>…</a:t>
            </a:r>
            <a:r>
              <a:rPr lang="en-US" sz="2800" dirty="0">
                <a:solidFill>
                  <a:srgbClr val="C00000"/>
                </a:solidFill>
                <a:latin typeface="Arial" pitchFamily="34" charset="0"/>
                <a:cs typeface="Arial" pitchFamily="34" charset="0"/>
              </a:rPr>
              <a:t>)</a:t>
            </a:r>
          </a:p>
        </p:txBody>
      </p:sp>
      <p:sp>
        <p:nvSpPr>
          <p:cNvPr id="5" name="Rectangle 4"/>
          <p:cNvSpPr/>
          <p:nvPr/>
        </p:nvSpPr>
        <p:spPr>
          <a:xfrm>
            <a:off x="827584" y="1556792"/>
            <a:ext cx="7128792"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Disrupt ionic 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reaction of a heavy metal salt with a protein usually leads to an insoluble metal protein salt.</a:t>
            </a:r>
          </a:p>
          <a:p>
            <a:endParaRPr lang="en-US" sz="2400" dirty="0">
              <a:latin typeface="Arial" panose="020B0604020202020204" pitchFamily="34" charset="0"/>
              <a:cs typeface="Arial" panose="020B0604020202020204" pitchFamily="34" charset="0"/>
            </a:endParaRPr>
          </a:p>
        </p:txBody>
      </p:sp>
      <p:pic>
        <p:nvPicPr>
          <p:cNvPr id="19461" name="Picture 5" descr="http://people.uwplatt.edu/~sundin/351/image/heavymt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49720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6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188640"/>
            <a:ext cx="3567002"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err="1">
                <a:solidFill>
                  <a:srgbClr val="C00000"/>
                </a:solidFill>
                <a:latin typeface="Arial" panose="020B0604020202020204" pitchFamily="34" charset="0"/>
                <a:cs typeface="Arial" panose="020B0604020202020204" pitchFamily="34" charset="0"/>
              </a:rPr>
              <a:t>Chaotropic</a:t>
            </a:r>
            <a:r>
              <a:rPr lang="en-US" sz="2800" dirty="0">
                <a:solidFill>
                  <a:srgbClr val="C00000"/>
                </a:solidFill>
                <a:latin typeface="Arial" panose="020B0604020202020204" pitchFamily="34" charset="0"/>
                <a:cs typeface="Arial" panose="020B0604020202020204" pitchFamily="34" charset="0"/>
              </a:rPr>
              <a:t> agents</a:t>
            </a:r>
          </a:p>
        </p:txBody>
      </p:sp>
      <p:sp>
        <p:nvSpPr>
          <p:cNvPr id="3" name="Rectangle 2"/>
          <p:cNvSpPr/>
          <p:nvPr/>
        </p:nvSpPr>
        <p:spPr>
          <a:xfrm>
            <a:off x="827584" y="1052736"/>
            <a:ext cx="7776864"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 </a:t>
            </a:r>
            <a:r>
              <a:rPr lang="en-US" sz="2400" b="1" dirty="0" err="1">
                <a:latin typeface="Arial" panose="020B0604020202020204" pitchFamily="34" charset="0"/>
                <a:cs typeface="Arial" panose="020B0604020202020204" pitchFamily="34" charset="0"/>
              </a:rPr>
              <a:t>chaotropic</a:t>
            </a:r>
            <a:r>
              <a:rPr lang="en-US" sz="2400" b="1" dirty="0">
                <a:latin typeface="Arial" panose="020B0604020202020204" pitchFamily="34" charset="0"/>
                <a:cs typeface="Arial" panose="020B0604020202020204" pitchFamily="34" charset="0"/>
              </a:rPr>
              <a:t> agent</a:t>
            </a:r>
            <a:r>
              <a:rPr lang="en-US" sz="2400" dirty="0">
                <a:latin typeface="Arial" panose="020B0604020202020204" pitchFamily="34" charset="0"/>
                <a:cs typeface="Arial" panose="020B0604020202020204" pitchFamily="34" charset="0"/>
              </a:rPr>
              <a:t> is a molecule in water solution that can disrupt the hydrogen bonding network between water molecules. This has an effect on the stability of the native state of other molecules in the solution such as proteins. </a:t>
            </a:r>
          </a:p>
        </p:txBody>
      </p:sp>
      <p:sp>
        <p:nvSpPr>
          <p:cNvPr id="4" name="TextBox 3"/>
          <p:cNvSpPr txBox="1"/>
          <p:nvPr/>
        </p:nvSpPr>
        <p:spPr>
          <a:xfrm>
            <a:off x="971600" y="3183359"/>
            <a:ext cx="4174541" cy="3046988"/>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Compete for hydrogen 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Examples:</a:t>
            </a:r>
          </a:p>
          <a:p>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urea</a:t>
            </a: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guanidinium</a:t>
            </a:r>
            <a:r>
              <a:rPr lang="en-US" sz="2400" dirty="0">
                <a:latin typeface="Arial" panose="020B0604020202020204" pitchFamily="34" charset="0"/>
                <a:cs typeface="Arial" panose="020B0604020202020204" pitchFamily="34" charset="0"/>
              </a:rPr>
              <a:t> chloride</a:t>
            </a:r>
          </a:p>
        </p:txBody>
      </p:sp>
      <p:pic>
        <p:nvPicPr>
          <p:cNvPr id="22535" name="Picture 7" descr="https://upload.wikimedia.org/wikipedia/commons/thumb/4/46/Guanidinium_chloride_V.2.svg/120px-Guanidinium_chloride_V.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45224"/>
            <a:ext cx="144244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Structural formula of urea">
            <a:hlinkClick r:id="rId4" tooltip="Structural formula of ure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498" y="4355032"/>
            <a:ext cx="14287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55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etergents: Triton X-100, Tween-20, and More 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322" y="1752600"/>
            <a:ext cx="4281678"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0"/>
            <a:ext cx="2406428"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Detergents</a:t>
            </a:r>
          </a:p>
        </p:txBody>
      </p:sp>
      <p:sp>
        <p:nvSpPr>
          <p:cNvPr id="3" name="TextBox 2"/>
          <p:cNvSpPr txBox="1"/>
          <p:nvPr/>
        </p:nvSpPr>
        <p:spPr>
          <a:xfrm>
            <a:off x="152400" y="1371600"/>
            <a:ext cx="4862322" cy="526297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Detergents are amphiphilic molecules which contain both hydrophobic and hydrophilic parts.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Hydrophobic parts of the detergent associates with the hydrophobic parts of the protein.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Hydrophilic parts of the detergent interact with water molecules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Thus, hydrophobic parts of the protein do not need to interact with each other.</a:t>
            </a:r>
          </a:p>
        </p:txBody>
      </p:sp>
      <p:sp>
        <p:nvSpPr>
          <p:cNvPr id="4" name="Rectangle 3"/>
          <p:cNvSpPr/>
          <p:nvPr/>
        </p:nvSpPr>
        <p:spPr>
          <a:xfrm>
            <a:off x="304800" y="609600"/>
            <a:ext cx="8575269" cy="461665"/>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Disrupt hydrophobic interactions in protein molecules.</a:t>
            </a:r>
          </a:p>
        </p:txBody>
      </p:sp>
    </p:spTree>
    <p:extLst>
      <p:ext uri="{BB962C8B-B14F-4D97-AF65-F5344CB8AC3E}">
        <p14:creationId xmlns:p14="http://schemas.microsoft.com/office/powerpoint/2010/main" val="389934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3446777"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FF0000"/>
                </a:solidFill>
                <a:latin typeface="Arial" panose="020B0604020202020204" pitchFamily="34" charset="0"/>
                <a:cs typeface="Arial" panose="020B0604020202020204" pitchFamily="34" charset="0"/>
              </a:rPr>
              <a:t>Reducing agents</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934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Image result for protein denaturation reducing agent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mercaptoethanol"/>
          <p:cNvSpPr>
            <a:spLocks noChangeAspect="1" noChangeArrowheads="1"/>
          </p:cNvSpPr>
          <p:nvPr/>
        </p:nvSpPr>
        <p:spPr bwMode="auto">
          <a:xfrm>
            <a:off x="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295400"/>
            <a:ext cx="2965877" cy="523220"/>
          </a:xfrm>
          <a:prstGeom prst="rect">
            <a:avLst/>
          </a:prstGeom>
          <a:noFill/>
        </p:spPr>
        <p:txBody>
          <a:bodyPr wrap="none" rtlCol="0">
            <a:spAutoFit/>
          </a:bodyPr>
          <a:lstStyle/>
          <a:p>
            <a:r>
              <a:rPr lang="en-US" sz="2800" dirty="0" err="1">
                <a:latin typeface="Arial" panose="020B0604020202020204" pitchFamily="34" charset="0"/>
                <a:cs typeface="Arial" panose="020B0604020202020204" pitchFamily="34" charset="0"/>
              </a:rPr>
              <a:t>Mercaptoethanol</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2769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95566"/>
            <a:ext cx="5945858"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Protein denaturation: consequences</a:t>
            </a:r>
          </a:p>
        </p:txBody>
      </p:sp>
      <p:sp>
        <p:nvSpPr>
          <p:cNvPr id="3" name="Rectangle 2"/>
          <p:cNvSpPr/>
          <p:nvPr/>
        </p:nvSpPr>
        <p:spPr>
          <a:xfrm>
            <a:off x="1187624" y="2510777"/>
            <a:ext cx="6624736" cy="2806922"/>
          </a:xfrm>
          <a:prstGeom prst="rect">
            <a:avLst/>
          </a:prstGeom>
        </p:spPr>
        <p:txBody>
          <a:bodyPr wrap="square">
            <a:spAutoFit/>
          </a:bodyPr>
          <a:lstStyle/>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Increased viscosity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Altered functional properties</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Loss of enzymatic activity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p:txBody>
      </p:sp>
      <p:sp>
        <p:nvSpPr>
          <p:cNvPr id="4" name="TextBox 3"/>
          <p:cNvSpPr txBox="1"/>
          <p:nvPr/>
        </p:nvSpPr>
        <p:spPr>
          <a:xfrm>
            <a:off x="1403648" y="1268760"/>
            <a:ext cx="7416824"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Change in physical, chemical and biological properties of proteins.</a:t>
            </a:r>
          </a:p>
        </p:txBody>
      </p:sp>
    </p:spTree>
    <p:extLst>
      <p:ext uri="{BB962C8B-B14F-4D97-AF65-F5344CB8AC3E}">
        <p14:creationId xmlns:p14="http://schemas.microsoft.com/office/powerpoint/2010/main" val="66168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644509" y="1131748"/>
            <a:ext cx="7772400" cy="4572000"/>
          </a:xfrm>
        </p:spPr>
        <p:txBody>
          <a:bodyPr>
            <a:normAutofit lnSpcReduction="10000"/>
          </a:bodyPr>
          <a:lstStyle/>
          <a:p>
            <a:pPr eaLnBrk="1" hangingPunct="1">
              <a:lnSpc>
                <a:spcPct val="90000"/>
              </a:lnSpc>
            </a:pPr>
            <a:r>
              <a:rPr lang="en-US" altLang="en-US" sz="2400" dirty="0">
                <a:latin typeface="Arial" panose="020B0604020202020204" pitchFamily="34" charset="0"/>
                <a:cs typeface="Arial" panose="020B0604020202020204" pitchFamily="34" charset="0"/>
              </a:rPr>
              <a:t>Denaturation of the protein can both increase or decrease solubility of proteins.</a:t>
            </a:r>
          </a:p>
          <a:p>
            <a:pPr eaLnBrk="1" hangingPunct="1">
              <a:lnSpc>
                <a:spcPct val="90000"/>
              </a:lnSpc>
            </a:pPr>
            <a:r>
              <a:rPr lang="en-US" altLang="en-US" sz="2400" dirty="0">
                <a:latin typeface="Arial" panose="020B0604020202020204" pitchFamily="34" charset="0"/>
                <a:cs typeface="Arial" panose="020B0604020202020204" pitchFamily="34" charset="0"/>
              </a:rPr>
              <a:t>E.g. very high and low pH denature but the protein is soluble since there is much repulsion</a:t>
            </a: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eaLnBrk="1" hangingPunct="1">
              <a:lnSpc>
                <a:spcPct val="90000"/>
              </a:lnSpc>
            </a:pPr>
            <a:endParaRPr lang="en-US" altLang="en-US" sz="2400" dirty="0">
              <a:latin typeface="Arial" panose="020B0604020202020204" pitchFamily="34" charset="0"/>
              <a:cs typeface="Arial" panose="020B0604020202020204" pitchFamily="34" charset="0"/>
            </a:endParaRPr>
          </a:p>
          <a:p>
            <a:pPr eaLnBrk="1" hangingPunct="1">
              <a:lnSpc>
                <a:spcPct val="90000"/>
              </a:lnSpc>
            </a:pPr>
            <a:r>
              <a:rPr lang="en-US" altLang="en-US" sz="2400" dirty="0">
                <a:latin typeface="Arial" panose="020B0604020202020204" pitchFamily="34" charset="0"/>
                <a:cs typeface="Arial" panose="020B0604020202020204" pitchFamily="34" charset="0"/>
              </a:rPr>
              <a:t>Very high or very low temperature on the other hand will lead to loss in solubility since exposed hydrophobic groups of the denatured protein lead to aggregation (may be desirable or undesirable in food products)</a:t>
            </a:r>
          </a:p>
        </p:txBody>
      </p:sp>
      <p:sp>
        <p:nvSpPr>
          <p:cNvPr id="2" name="Slide Number Placeholder 1"/>
          <p:cNvSpPr>
            <a:spLocks noGrp="1"/>
          </p:cNvSpPr>
          <p:nvPr>
            <p:ph type="sldNum" sz="quarter" idx="12"/>
          </p:nvPr>
        </p:nvSpPr>
        <p:spPr/>
        <p:txBody>
          <a:bodyPr/>
          <a:lstStyle/>
          <a:p>
            <a:pPr>
              <a:defRPr/>
            </a:pPr>
            <a:fld id="{ABCFC761-8C40-42D4-8BC1-255455AB2CDE}" type="slidenum">
              <a:rPr lang="en-US"/>
              <a:pPr>
                <a:defRPr/>
              </a:pPr>
              <a:t>26</a:t>
            </a:fld>
            <a:endParaRPr lang="en-US"/>
          </a:p>
        </p:txBody>
      </p:sp>
      <p:grpSp>
        <p:nvGrpSpPr>
          <p:cNvPr id="63493" name="Group 4"/>
          <p:cNvGrpSpPr>
            <a:grpSpLocks/>
          </p:cNvGrpSpPr>
          <p:nvPr/>
        </p:nvGrpSpPr>
        <p:grpSpPr bwMode="auto">
          <a:xfrm>
            <a:off x="855133" y="2398606"/>
            <a:ext cx="8029575" cy="1265238"/>
            <a:chOff x="566738" y="2759075"/>
            <a:chExt cx="8212137" cy="1371600"/>
          </a:xfrm>
        </p:grpSpPr>
        <p:sp>
          <p:nvSpPr>
            <p:cNvPr id="63503" name="Freeform 4"/>
            <p:cNvSpPr>
              <a:spLocks/>
            </p:cNvSpPr>
            <p:nvPr/>
          </p:nvSpPr>
          <p:spPr bwMode="auto">
            <a:xfrm>
              <a:off x="1771650"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4" name="Freeform 5"/>
            <p:cNvSpPr>
              <a:spLocks/>
            </p:cNvSpPr>
            <p:nvPr/>
          </p:nvSpPr>
          <p:spPr bwMode="auto">
            <a:xfrm>
              <a:off x="566738"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5" name="Freeform 6"/>
            <p:cNvSpPr>
              <a:spLocks/>
            </p:cNvSpPr>
            <p:nvPr/>
          </p:nvSpPr>
          <p:spPr bwMode="auto">
            <a:xfrm>
              <a:off x="2976563" y="346551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6" name="Line 7"/>
            <p:cNvSpPr>
              <a:spLocks noChangeShapeType="1"/>
            </p:cNvSpPr>
            <p:nvPr/>
          </p:nvSpPr>
          <p:spPr bwMode="auto">
            <a:xfrm>
              <a:off x="4114800" y="3657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7" name="Freeform 8"/>
            <p:cNvSpPr>
              <a:spLocks/>
            </p:cNvSpPr>
            <p:nvPr/>
          </p:nvSpPr>
          <p:spPr bwMode="auto">
            <a:xfrm>
              <a:off x="5273675" y="3459163"/>
              <a:ext cx="939800" cy="565150"/>
            </a:xfrm>
            <a:custGeom>
              <a:avLst/>
              <a:gdLst>
                <a:gd name="T0" fmla="*/ 2147483647 w 592"/>
                <a:gd name="T1" fmla="*/ 2147483647 h 356"/>
                <a:gd name="T2" fmla="*/ 0 w 592"/>
                <a:gd name="T3" fmla="*/ 2147483647 h 356"/>
                <a:gd name="T4" fmla="*/ 2147483647 w 592"/>
                <a:gd name="T5" fmla="*/ 2147483647 h 356"/>
                <a:gd name="T6" fmla="*/ 2147483647 w 592"/>
                <a:gd name="T7" fmla="*/ 2147483647 h 356"/>
                <a:gd name="T8" fmla="*/ 2147483647 w 592"/>
                <a:gd name="T9" fmla="*/ 2147483647 h 356"/>
                <a:gd name="T10" fmla="*/ 2147483647 w 592"/>
                <a:gd name="T11" fmla="*/ 2147483647 h 356"/>
                <a:gd name="T12" fmla="*/ 2147483647 w 592"/>
                <a:gd name="T13" fmla="*/ 2147483647 h 356"/>
                <a:gd name="T14" fmla="*/ 2147483647 w 592"/>
                <a:gd name="T15" fmla="*/ 2147483647 h 356"/>
                <a:gd name="T16" fmla="*/ 2147483647 w 592"/>
                <a:gd name="T17" fmla="*/ 2147483647 h 356"/>
                <a:gd name="T18" fmla="*/ 2147483647 w 592"/>
                <a:gd name="T19" fmla="*/ 2147483647 h 356"/>
                <a:gd name="T20" fmla="*/ 2147483647 w 592"/>
                <a:gd name="T21" fmla="*/ 2147483647 h 356"/>
                <a:gd name="T22" fmla="*/ 2147483647 w 592"/>
                <a:gd name="T23" fmla="*/ 2147483647 h 356"/>
                <a:gd name="T24" fmla="*/ 2147483647 w 592"/>
                <a:gd name="T25" fmla="*/ 0 h 356"/>
                <a:gd name="T26" fmla="*/ 2147483647 w 592"/>
                <a:gd name="T27" fmla="*/ 2147483647 h 356"/>
                <a:gd name="T28" fmla="*/ 2147483647 w 592"/>
                <a:gd name="T29" fmla="*/ 2147483647 h 356"/>
                <a:gd name="T30" fmla="*/ 2147483647 w 592"/>
                <a:gd name="T31" fmla="*/ 2147483647 h 356"/>
                <a:gd name="T32" fmla="*/ 2147483647 w 592"/>
                <a:gd name="T33" fmla="*/ 2147483647 h 356"/>
                <a:gd name="T34" fmla="*/ 2147483647 w 592"/>
                <a:gd name="T35" fmla="*/ 2147483647 h 356"/>
                <a:gd name="T36" fmla="*/ 2147483647 w 592"/>
                <a:gd name="T37" fmla="*/ 2147483647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356"/>
                <a:gd name="T59" fmla="*/ 592 w 592"/>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356">
                  <a:moveTo>
                    <a:pt x="48" y="106"/>
                  </a:moveTo>
                  <a:cubicBezTo>
                    <a:pt x="31" y="139"/>
                    <a:pt x="11" y="167"/>
                    <a:pt x="0" y="202"/>
                  </a:cubicBezTo>
                  <a:cubicBezTo>
                    <a:pt x="26" y="268"/>
                    <a:pt x="30" y="262"/>
                    <a:pt x="96" y="279"/>
                  </a:cubicBezTo>
                  <a:cubicBezTo>
                    <a:pt x="93" y="301"/>
                    <a:pt x="81" y="324"/>
                    <a:pt x="86" y="346"/>
                  </a:cubicBezTo>
                  <a:cubicBezTo>
                    <a:pt x="88" y="356"/>
                    <a:pt x="105" y="355"/>
                    <a:pt x="115" y="355"/>
                  </a:cubicBezTo>
                  <a:cubicBezTo>
                    <a:pt x="153" y="355"/>
                    <a:pt x="192" y="349"/>
                    <a:pt x="230" y="346"/>
                  </a:cubicBezTo>
                  <a:cubicBezTo>
                    <a:pt x="274" y="334"/>
                    <a:pt x="284" y="331"/>
                    <a:pt x="297" y="288"/>
                  </a:cubicBezTo>
                  <a:cubicBezTo>
                    <a:pt x="286" y="240"/>
                    <a:pt x="264" y="197"/>
                    <a:pt x="230" y="163"/>
                  </a:cubicBezTo>
                  <a:cubicBezTo>
                    <a:pt x="209" y="225"/>
                    <a:pt x="239" y="211"/>
                    <a:pt x="288" y="202"/>
                  </a:cubicBezTo>
                  <a:cubicBezTo>
                    <a:pt x="301" y="183"/>
                    <a:pt x="313" y="163"/>
                    <a:pt x="326" y="144"/>
                  </a:cubicBezTo>
                  <a:cubicBezTo>
                    <a:pt x="332" y="134"/>
                    <a:pt x="345" y="115"/>
                    <a:pt x="345" y="115"/>
                  </a:cubicBezTo>
                  <a:cubicBezTo>
                    <a:pt x="329" y="91"/>
                    <a:pt x="305" y="47"/>
                    <a:pt x="278" y="29"/>
                  </a:cubicBezTo>
                  <a:cubicBezTo>
                    <a:pt x="260" y="17"/>
                    <a:pt x="238" y="12"/>
                    <a:pt x="220" y="0"/>
                  </a:cubicBezTo>
                  <a:cubicBezTo>
                    <a:pt x="198" y="34"/>
                    <a:pt x="188" y="99"/>
                    <a:pt x="230" y="125"/>
                  </a:cubicBezTo>
                  <a:cubicBezTo>
                    <a:pt x="247" y="136"/>
                    <a:pt x="288" y="144"/>
                    <a:pt x="288" y="144"/>
                  </a:cubicBezTo>
                  <a:cubicBezTo>
                    <a:pt x="394" y="138"/>
                    <a:pt x="427" y="153"/>
                    <a:pt x="499" y="106"/>
                  </a:cubicBezTo>
                  <a:cubicBezTo>
                    <a:pt x="512" y="175"/>
                    <a:pt x="507" y="152"/>
                    <a:pt x="566" y="173"/>
                  </a:cubicBezTo>
                  <a:cubicBezTo>
                    <a:pt x="592" y="97"/>
                    <a:pt x="571" y="44"/>
                    <a:pt x="499" y="19"/>
                  </a:cubicBezTo>
                  <a:cubicBezTo>
                    <a:pt x="467" y="53"/>
                    <a:pt x="480" y="30"/>
                    <a:pt x="48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8" name="Freeform 9"/>
            <p:cNvSpPr>
              <a:spLocks/>
            </p:cNvSpPr>
            <p:nvPr/>
          </p:nvSpPr>
          <p:spPr bwMode="auto">
            <a:xfrm>
              <a:off x="6678613" y="3170238"/>
              <a:ext cx="506412" cy="960437"/>
            </a:xfrm>
            <a:custGeom>
              <a:avLst/>
              <a:gdLst>
                <a:gd name="T0" fmla="*/ 2147483647 w 319"/>
                <a:gd name="T1" fmla="*/ 2147483647 h 605"/>
                <a:gd name="T2" fmla="*/ 2147483647 w 319"/>
                <a:gd name="T3" fmla="*/ 2147483647 h 605"/>
                <a:gd name="T4" fmla="*/ 2147483647 w 319"/>
                <a:gd name="T5" fmla="*/ 2147483647 h 605"/>
                <a:gd name="T6" fmla="*/ 2147483647 w 319"/>
                <a:gd name="T7" fmla="*/ 2147483647 h 605"/>
                <a:gd name="T8" fmla="*/ 2147483647 w 319"/>
                <a:gd name="T9" fmla="*/ 2147483647 h 605"/>
                <a:gd name="T10" fmla="*/ 2147483647 w 319"/>
                <a:gd name="T11" fmla="*/ 2147483647 h 605"/>
                <a:gd name="T12" fmla="*/ 2147483647 w 319"/>
                <a:gd name="T13" fmla="*/ 2147483647 h 605"/>
                <a:gd name="T14" fmla="*/ 2147483647 w 319"/>
                <a:gd name="T15" fmla="*/ 2147483647 h 605"/>
                <a:gd name="T16" fmla="*/ 2147483647 w 319"/>
                <a:gd name="T17" fmla="*/ 2147483647 h 605"/>
                <a:gd name="T18" fmla="*/ 2147483647 w 319"/>
                <a:gd name="T19" fmla="*/ 2147483647 h 605"/>
                <a:gd name="T20" fmla="*/ 2147483647 w 319"/>
                <a:gd name="T21" fmla="*/ 2147483647 h 605"/>
                <a:gd name="T22" fmla="*/ 2147483647 w 319"/>
                <a:gd name="T23" fmla="*/ 2147483647 h 605"/>
                <a:gd name="T24" fmla="*/ 2147483647 w 319"/>
                <a:gd name="T25" fmla="*/ 2147483647 h 605"/>
                <a:gd name="T26" fmla="*/ 2147483647 w 319"/>
                <a:gd name="T27" fmla="*/ 2147483647 h 605"/>
                <a:gd name="T28" fmla="*/ 2147483647 w 319"/>
                <a:gd name="T29" fmla="*/ 2147483647 h 605"/>
                <a:gd name="T30" fmla="*/ 2147483647 w 319"/>
                <a:gd name="T31" fmla="*/ 2147483647 h 605"/>
                <a:gd name="T32" fmla="*/ 2147483647 w 319"/>
                <a:gd name="T33" fmla="*/ 2147483647 h 605"/>
                <a:gd name="T34" fmla="*/ 2147483647 w 319"/>
                <a:gd name="T35" fmla="*/ 2147483647 h 605"/>
                <a:gd name="T36" fmla="*/ 2147483647 w 319"/>
                <a:gd name="T37" fmla="*/ 2147483647 h 605"/>
                <a:gd name="T38" fmla="*/ 2147483647 w 319"/>
                <a:gd name="T39" fmla="*/ 2147483647 h 605"/>
                <a:gd name="T40" fmla="*/ 2147483647 w 319"/>
                <a:gd name="T41" fmla="*/ 2147483647 h 605"/>
                <a:gd name="T42" fmla="*/ 2147483647 w 319"/>
                <a:gd name="T43" fmla="*/ 0 h 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605"/>
                <a:gd name="T68" fmla="*/ 319 w 319"/>
                <a:gd name="T69" fmla="*/ 605 h 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605">
                  <a:moveTo>
                    <a:pt x="142" y="605"/>
                  </a:moveTo>
                  <a:cubicBezTo>
                    <a:pt x="108" y="555"/>
                    <a:pt x="70" y="510"/>
                    <a:pt x="36" y="461"/>
                  </a:cubicBezTo>
                  <a:cubicBezTo>
                    <a:pt x="39" y="445"/>
                    <a:pt x="35" y="425"/>
                    <a:pt x="46" y="413"/>
                  </a:cubicBezTo>
                  <a:cubicBezTo>
                    <a:pt x="58" y="401"/>
                    <a:pt x="140" y="380"/>
                    <a:pt x="161" y="374"/>
                  </a:cubicBezTo>
                  <a:cubicBezTo>
                    <a:pt x="174" y="370"/>
                    <a:pt x="187" y="369"/>
                    <a:pt x="199" y="365"/>
                  </a:cubicBezTo>
                  <a:cubicBezTo>
                    <a:pt x="219" y="359"/>
                    <a:pt x="257" y="345"/>
                    <a:pt x="257" y="345"/>
                  </a:cubicBezTo>
                  <a:cubicBezTo>
                    <a:pt x="260" y="336"/>
                    <a:pt x="274" y="324"/>
                    <a:pt x="267" y="317"/>
                  </a:cubicBezTo>
                  <a:cubicBezTo>
                    <a:pt x="244" y="294"/>
                    <a:pt x="141" y="290"/>
                    <a:pt x="123" y="288"/>
                  </a:cubicBezTo>
                  <a:cubicBezTo>
                    <a:pt x="108" y="284"/>
                    <a:pt x="0" y="259"/>
                    <a:pt x="75" y="221"/>
                  </a:cubicBezTo>
                  <a:cubicBezTo>
                    <a:pt x="118" y="199"/>
                    <a:pt x="171" y="208"/>
                    <a:pt x="219" y="201"/>
                  </a:cubicBezTo>
                  <a:cubicBezTo>
                    <a:pt x="228" y="198"/>
                    <a:pt x="240" y="185"/>
                    <a:pt x="247" y="192"/>
                  </a:cubicBezTo>
                  <a:cubicBezTo>
                    <a:pt x="254" y="199"/>
                    <a:pt x="242" y="212"/>
                    <a:pt x="238" y="221"/>
                  </a:cubicBezTo>
                  <a:cubicBezTo>
                    <a:pt x="233" y="234"/>
                    <a:pt x="224" y="246"/>
                    <a:pt x="219" y="259"/>
                  </a:cubicBezTo>
                  <a:cubicBezTo>
                    <a:pt x="208" y="286"/>
                    <a:pt x="199" y="317"/>
                    <a:pt x="190" y="345"/>
                  </a:cubicBezTo>
                  <a:cubicBezTo>
                    <a:pt x="187" y="355"/>
                    <a:pt x="190" y="371"/>
                    <a:pt x="180" y="374"/>
                  </a:cubicBezTo>
                  <a:cubicBezTo>
                    <a:pt x="170" y="377"/>
                    <a:pt x="161" y="381"/>
                    <a:pt x="151" y="384"/>
                  </a:cubicBezTo>
                  <a:cubicBezTo>
                    <a:pt x="138" y="381"/>
                    <a:pt x="125" y="380"/>
                    <a:pt x="113" y="374"/>
                  </a:cubicBezTo>
                  <a:cubicBezTo>
                    <a:pt x="92" y="364"/>
                    <a:pt x="55" y="336"/>
                    <a:pt x="55" y="336"/>
                  </a:cubicBezTo>
                  <a:cubicBezTo>
                    <a:pt x="32" y="267"/>
                    <a:pt x="1" y="166"/>
                    <a:pt x="75" y="115"/>
                  </a:cubicBezTo>
                  <a:cubicBezTo>
                    <a:pt x="97" y="100"/>
                    <a:pt x="136" y="95"/>
                    <a:pt x="161" y="86"/>
                  </a:cubicBezTo>
                  <a:cubicBezTo>
                    <a:pt x="207" y="93"/>
                    <a:pt x="259" y="107"/>
                    <a:pt x="305" y="86"/>
                  </a:cubicBezTo>
                  <a:cubicBezTo>
                    <a:pt x="319" y="80"/>
                    <a:pt x="315" y="24"/>
                    <a:pt x="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9" name="Freeform 10"/>
            <p:cNvSpPr>
              <a:spLocks/>
            </p:cNvSpPr>
            <p:nvPr/>
          </p:nvSpPr>
          <p:spPr bwMode="auto">
            <a:xfrm>
              <a:off x="7934325" y="2759075"/>
              <a:ext cx="844550" cy="1192213"/>
            </a:xfrm>
            <a:custGeom>
              <a:avLst/>
              <a:gdLst>
                <a:gd name="T0" fmla="*/ 2147483647 w 532"/>
                <a:gd name="T1" fmla="*/ 2147483647 h 751"/>
                <a:gd name="T2" fmla="*/ 2147483647 w 532"/>
                <a:gd name="T3" fmla="*/ 2147483647 h 751"/>
                <a:gd name="T4" fmla="*/ 2147483647 w 532"/>
                <a:gd name="T5" fmla="*/ 2147483647 h 751"/>
                <a:gd name="T6" fmla="*/ 2147483647 w 532"/>
                <a:gd name="T7" fmla="*/ 2147483647 h 751"/>
                <a:gd name="T8" fmla="*/ 2147483647 w 532"/>
                <a:gd name="T9" fmla="*/ 2147483647 h 751"/>
                <a:gd name="T10" fmla="*/ 2147483647 w 532"/>
                <a:gd name="T11" fmla="*/ 2147483647 h 751"/>
                <a:gd name="T12" fmla="*/ 2147483647 w 532"/>
                <a:gd name="T13" fmla="*/ 2147483647 h 751"/>
                <a:gd name="T14" fmla="*/ 2147483647 w 532"/>
                <a:gd name="T15" fmla="*/ 2147483647 h 751"/>
                <a:gd name="T16" fmla="*/ 2147483647 w 532"/>
                <a:gd name="T17" fmla="*/ 2147483647 h 751"/>
                <a:gd name="T18" fmla="*/ 2147483647 w 532"/>
                <a:gd name="T19" fmla="*/ 2147483647 h 751"/>
                <a:gd name="T20" fmla="*/ 2147483647 w 532"/>
                <a:gd name="T21" fmla="*/ 2147483647 h 751"/>
                <a:gd name="T22" fmla="*/ 2147483647 w 532"/>
                <a:gd name="T23" fmla="*/ 2147483647 h 751"/>
                <a:gd name="T24" fmla="*/ 2147483647 w 532"/>
                <a:gd name="T25" fmla="*/ 2147483647 h 751"/>
                <a:gd name="T26" fmla="*/ 2147483647 w 532"/>
                <a:gd name="T27" fmla="*/ 2147483647 h 751"/>
                <a:gd name="T28" fmla="*/ 2147483647 w 532"/>
                <a:gd name="T29" fmla="*/ 2147483647 h 751"/>
                <a:gd name="T30" fmla="*/ 2147483647 w 532"/>
                <a:gd name="T31" fmla="*/ 2147483647 h 751"/>
                <a:gd name="T32" fmla="*/ 2147483647 w 532"/>
                <a:gd name="T33" fmla="*/ 2147483647 h 7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2"/>
                <a:gd name="T52" fmla="*/ 0 h 751"/>
                <a:gd name="T53" fmla="*/ 532 w 532"/>
                <a:gd name="T54" fmla="*/ 751 h 7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2" h="751">
                  <a:moveTo>
                    <a:pt x="397" y="480"/>
                  </a:moveTo>
                  <a:cubicBezTo>
                    <a:pt x="375" y="483"/>
                    <a:pt x="352" y="485"/>
                    <a:pt x="330" y="489"/>
                  </a:cubicBezTo>
                  <a:cubicBezTo>
                    <a:pt x="295" y="495"/>
                    <a:pt x="224" y="508"/>
                    <a:pt x="224" y="508"/>
                  </a:cubicBezTo>
                  <a:cubicBezTo>
                    <a:pt x="185" y="528"/>
                    <a:pt x="161" y="534"/>
                    <a:pt x="148" y="576"/>
                  </a:cubicBezTo>
                  <a:cubicBezTo>
                    <a:pt x="161" y="632"/>
                    <a:pt x="180" y="653"/>
                    <a:pt x="234" y="672"/>
                  </a:cubicBezTo>
                  <a:cubicBezTo>
                    <a:pt x="237" y="681"/>
                    <a:pt x="246" y="690"/>
                    <a:pt x="244" y="700"/>
                  </a:cubicBezTo>
                  <a:cubicBezTo>
                    <a:pt x="238" y="728"/>
                    <a:pt x="126" y="742"/>
                    <a:pt x="100" y="748"/>
                  </a:cubicBezTo>
                  <a:cubicBezTo>
                    <a:pt x="0" y="735"/>
                    <a:pt x="41" y="751"/>
                    <a:pt x="13" y="672"/>
                  </a:cubicBezTo>
                  <a:cubicBezTo>
                    <a:pt x="16" y="624"/>
                    <a:pt x="12" y="575"/>
                    <a:pt x="23" y="528"/>
                  </a:cubicBezTo>
                  <a:cubicBezTo>
                    <a:pt x="28" y="506"/>
                    <a:pt x="48" y="489"/>
                    <a:pt x="61" y="470"/>
                  </a:cubicBezTo>
                  <a:cubicBezTo>
                    <a:pt x="78" y="444"/>
                    <a:pt x="208" y="322"/>
                    <a:pt x="244" y="316"/>
                  </a:cubicBezTo>
                  <a:cubicBezTo>
                    <a:pt x="295" y="308"/>
                    <a:pt x="346" y="303"/>
                    <a:pt x="397" y="297"/>
                  </a:cubicBezTo>
                  <a:cubicBezTo>
                    <a:pt x="462" y="232"/>
                    <a:pt x="486" y="142"/>
                    <a:pt x="512" y="57"/>
                  </a:cubicBezTo>
                  <a:cubicBezTo>
                    <a:pt x="509" y="41"/>
                    <a:pt x="519" y="14"/>
                    <a:pt x="503" y="9"/>
                  </a:cubicBezTo>
                  <a:cubicBezTo>
                    <a:pt x="475" y="0"/>
                    <a:pt x="426" y="0"/>
                    <a:pt x="416" y="28"/>
                  </a:cubicBezTo>
                  <a:cubicBezTo>
                    <a:pt x="393" y="92"/>
                    <a:pt x="433" y="319"/>
                    <a:pt x="484" y="393"/>
                  </a:cubicBezTo>
                  <a:cubicBezTo>
                    <a:pt x="499" y="472"/>
                    <a:pt x="532" y="541"/>
                    <a:pt x="532"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0" name="Text Box 11"/>
            <p:cNvSpPr txBox="1">
              <a:spLocks noChangeArrowheads="1"/>
            </p:cNvSpPr>
            <p:nvPr/>
          </p:nvSpPr>
          <p:spPr bwMode="auto">
            <a:xfrm>
              <a:off x="6019800" y="3200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1" name="Text Box 12"/>
            <p:cNvSpPr txBox="1">
              <a:spLocks noChangeArrowheads="1"/>
            </p:cNvSpPr>
            <p:nvPr/>
          </p:nvSpPr>
          <p:spPr bwMode="auto">
            <a:xfrm>
              <a:off x="64770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2" name="Text Box 13"/>
            <p:cNvSpPr txBox="1">
              <a:spLocks noChangeArrowheads="1"/>
            </p:cNvSpPr>
            <p:nvPr/>
          </p:nvSpPr>
          <p:spPr bwMode="auto">
            <a:xfrm>
              <a:off x="6781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3" name="Text Box 14"/>
            <p:cNvSpPr txBox="1">
              <a:spLocks noChangeArrowheads="1"/>
            </p:cNvSpPr>
            <p:nvPr/>
          </p:nvSpPr>
          <p:spPr bwMode="auto">
            <a:xfrm>
              <a:off x="6858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4" name="Text Box 15"/>
            <p:cNvSpPr txBox="1">
              <a:spLocks noChangeArrowheads="1"/>
            </p:cNvSpPr>
            <p:nvPr/>
          </p:nvSpPr>
          <p:spPr bwMode="auto">
            <a:xfrm>
              <a:off x="8229600" y="35052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5" name="Text Box 16"/>
            <p:cNvSpPr txBox="1">
              <a:spLocks noChangeArrowheads="1"/>
            </p:cNvSpPr>
            <p:nvPr/>
          </p:nvSpPr>
          <p:spPr bwMode="auto">
            <a:xfrm>
              <a:off x="8001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6" name="Text Box 17"/>
            <p:cNvSpPr txBox="1">
              <a:spLocks noChangeArrowheads="1"/>
            </p:cNvSpPr>
            <p:nvPr/>
          </p:nvSpPr>
          <p:spPr bwMode="auto">
            <a:xfrm>
              <a:off x="7696200" y="3657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7" name="Text Box 18"/>
            <p:cNvSpPr txBox="1">
              <a:spLocks noChangeArrowheads="1"/>
            </p:cNvSpPr>
            <p:nvPr/>
          </p:nvSpPr>
          <p:spPr bwMode="auto">
            <a:xfrm>
              <a:off x="7772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8" name="Text Box 19"/>
            <p:cNvSpPr txBox="1">
              <a:spLocks noChangeArrowheads="1"/>
            </p:cNvSpPr>
            <p:nvPr/>
          </p:nvSpPr>
          <p:spPr bwMode="auto">
            <a:xfrm>
              <a:off x="5638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9" name="Text Box 20"/>
            <p:cNvSpPr txBox="1">
              <a:spLocks noChangeArrowheads="1"/>
            </p:cNvSpPr>
            <p:nvPr/>
          </p:nvSpPr>
          <p:spPr bwMode="auto">
            <a:xfrm>
              <a:off x="7010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t>+</a:t>
              </a:r>
            </a:p>
          </p:txBody>
        </p:sp>
        <p:sp>
          <p:nvSpPr>
            <p:cNvPr id="63520" name="Text Box 21"/>
            <p:cNvSpPr txBox="1">
              <a:spLocks noChangeArrowheads="1"/>
            </p:cNvSpPr>
            <p:nvPr/>
          </p:nvSpPr>
          <p:spPr bwMode="auto">
            <a:xfrm>
              <a:off x="56388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1" name="Text Box 22"/>
            <p:cNvSpPr txBox="1">
              <a:spLocks noChangeArrowheads="1"/>
            </p:cNvSpPr>
            <p:nvPr/>
          </p:nvSpPr>
          <p:spPr bwMode="auto">
            <a:xfrm>
              <a:off x="5334000" y="3581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2" name="Line 23"/>
            <p:cNvSpPr>
              <a:spLocks noChangeShapeType="1"/>
            </p:cNvSpPr>
            <p:nvPr/>
          </p:nvSpPr>
          <p:spPr bwMode="auto">
            <a:xfrm>
              <a:off x="7315200"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3" name="Line 24"/>
            <p:cNvSpPr>
              <a:spLocks noChangeShapeType="1"/>
            </p:cNvSpPr>
            <p:nvPr/>
          </p:nvSpPr>
          <p:spPr bwMode="auto">
            <a:xfrm>
              <a:off x="6261983"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4" name="Text Box 25"/>
            <p:cNvSpPr txBox="1">
              <a:spLocks noChangeArrowheads="1"/>
            </p:cNvSpPr>
            <p:nvPr/>
          </p:nvSpPr>
          <p:spPr bwMode="auto">
            <a:xfrm>
              <a:off x="4175125" y="323691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Low pH</a:t>
              </a:r>
            </a:p>
          </p:txBody>
        </p:sp>
      </p:grpSp>
      <p:grpSp>
        <p:nvGrpSpPr>
          <p:cNvPr id="63494" name="Group 6"/>
          <p:cNvGrpSpPr>
            <a:grpSpLocks/>
          </p:cNvGrpSpPr>
          <p:nvPr/>
        </p:nvGrpSpPr>
        <p:grpSpPr bwMode="auto">
          <a:xfrm>
            <a:off x="1496107" y="5690757"/>
            <a:ext cx="7035800" cy="1143000"/>
            <a:chOff x="2027238" y="5572125"/>
            <a:chExt cx="7035800" cy="1143000"/>
          </a:xfrm>
        </p:grpSpPr>
        <p:sp>
          <p:nvSpPr>
            <p:cNvPr id="63495" name="Freeform 26"/>
            <p:cNvSpPr>
              <a:spLocks/>
            </p:cNvSpPr>
            <p:nvPr/>
          </p:nvSpPr>
          <p:spPr bwMode="auto">
            <a:xfrm>
              <a:off x="2636838" y="622776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6" name="Freeform 27"/>
            <p:cNvSpPr>
              <a:spLocks/>
            </p:cNvSpPr>
            <p:nvPr/>
          </p:nvSpPr>
          <p:spPr bwMode="auto">
            <a:xfrm>
              <a:off x="3232150" y="57658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Freeform 28"/>
            <p:cNvSpPr>
              <a:spLocks/>
            </p:cNvSpPr>
            <p:nvPr/>
          </p:nvSpPr>
          <p:spPr bwMode="auto">
            <a:xfrm>
              <a:off x="2027238" y="5754688"/>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Line 29"/>
            <p:cNvSpPr>
              <a:spLocks noChangeShapeType="1"/>
            </p:cNvSpPr>
            <p:nvPr/>
          </p:nvSpPr>
          <p:spPr bwMode="auto">
            <a:xfrm>
              <a:off x="4497388" y="605948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9" name="Freeform 30"/>
            <p:cNvSpPr>
              <a:spLocks/>
            </p:cNvSpPr>
            <p:nvPr/>
          </p:nvSpPr>
          <p:spPr bwMode="auto">
            <a:xfrm>
              <a:off x="5443538" y="5694363"/>
              <a:ext cx="854075" cy="635000"/>
            </a:xfrm>
            <a:custGeom>
              <a:avLst/>
              <a:gdLst>
                <a:gd name="T0" fmla="*/ 2147483647 w 538"/>
                <a:gd name="T1" fmla="*/ 0 h 400"/>
                <a:gd name="T2" fmla="*/ 2147483647 w 538"/>
                <a:gd name="T3" fmla="*/ 2147483647 h 400"/>
                <a:gd name="T4" fmla="*/ 2147483647 w 538"/>
                <a:gd name="T5" fmla="*/ 2147483647 h 400"/>
                <a:gd name="T6" fmla="*/ 2147483647 w 538"/>
                <a:gd name="T7" fmla="*/ 2147483647 h 400"/>
                <a:gd name="T8" fmla="*/ 2147483647 w 538"/>
                <a:gd name="T9" fmla="*/ 2147483647 h 400"/>
                <a:gd name="T10" fmla="*/ 2147483647 w 538"/>
                <a:gd name="T11" fmla="*/ 2147483647 h 400"/>
                <a:gd name="T12" fmla="*/ 2147483647 w 538"/>
                <a:gd name="T13" fmla="*/ 2147483647 h 400"/>
                <a:gd name="T14" fmla="*/ 0 w 538"/>
                <a:gd name="T15" fmla="*/ 2147483647 h 400"/>
                <a:gd name="T16" fmla="*/ 2147483647 w 538"/>
                <a:gd name="T17" fmla="*/ 2147483647 h 400"/>
                <a:gd name="T18" fmla="*/ 2147483647 w 538"/>
                <a:gd name="T19" fmla="*/ 2147483647 h 400"/>
                <a:gd name="T20" fmla="*/ 2147483647 w 538"/>
                <a:gd name="T21" fmla="*/ 2147483647 h 400"/>
                <a:gd name="T22" fmla="*/ 2147483647 w 538"/>
                <a:gd name="T23" fmla="*/ 2147483647 h 400"/>
                <a:gd name="T24" fmla="*/ 2147483647 w 538"/>
                <a:gd name="T25" fmla="*/ 2147483647 h 400"/>
                <a:gd name="T26" fmla="*/ 2147483647 w 538"/>
                <a:gd name="T27" fmla="*/ 2147483647 h 400"/>
                <a:gd name="T28" fmla="*/ 2147483647 w 538"/>
                <a:gd name="T29" fmla="*/ 2147483647 h 400"/>
                <a:gd name="T30" fmla="*/ 2147483647 w 538"/>
                <a:gd name="T31" fmla="*/ 2147483647 h 400"/>
                <a:gd name="T32" fmla="*/ 2147483647 w 538"/>
                <a:gd name="T33" fmla="*/ 2147483647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8"/>
                <a:gd name="T52" fmla="*/ 0 h 400"/>
                <a:gd name="T53" fmla="*/ 538 w 538"/>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8" h="400">
                  <a:moveTo>
                    <a:pt x="240" y="0"/>
                  </a:moveTo>
                  <a:cubicBezTo>
                    <a:pt x="190" y="33"/>
                    <a:pt x="136" y="52"/>
                    <a:pt x="87" y="86"/>
                  </a:cubicBezTo>
                  <a:cubicBezTo>
                    <a:pt x="90" y="102"/>
                    <a:pt x="84" y="122"/>
                    <a:pt x="96" y="134"/>
                  </a:cubicBezTo>
                  <a:cubicBezTo>
                    <a:pt x="110" y="148"/>
                    <a:pt x="193" y="160"/>
                    <a:pt x="211" y="163"/>
                  </a:cubicBezTo>
                  <a:cubicBezTo>
                    <a:pt x="258" y="194"/>
                    <a:pt x="259" y="211"/>
                    <a:pt x="269" y="268"/>
                  </a:cubicBezTo>
                  <a:cubicBezTo>
                    <a:pt x="266" y="297"/>
                    <a:pt x="275" y="330"/>
                    <a:pt x="259" y="355"/>
                  </a:cubicBezTo>
                  <a:cubicBezTo>
                    <a:pt x="248" y="372"/>
                    <a:pt x="202" y="374"/>
                    <a:pt x="202" y="374"/>
                  </a:cubicBezTo>
                  <a:cubicBezTo>
                    <a:pt x="138" y="370"/>
                    <a:pt x="26" y="400"/>
                    <a:pt x="0" y="326"/>
                  </a:cubicBezTo>
                  <a:cubicBezTo>
                    <a:pt x="37" y="289"/>
                    <a:pt x="54" y="289"/>
                    <a:pt x="106" y="278"/>
                  </a:cubicBezTo>
                  <a:cubicBezTo>
                    <a:pt x="204" y="284"/>
                    <a:pt x="451" y="338"/>
                    <a:pt x="509" y="249"/>
                  </a:cubicBezTo>
                  <a:cubicBezTo>
                    <a:pt x="515" y="227"/>
                    <a:pt x="538" y="159"/>
                    <a:pt x="509" y="144"/>
                  </a:cubicBezTo>
                  <a:cubicBezTo>
                    <a:pt x="477" y="128"/>
                    <a:pt x="438" y="150"/>
                    <a:pt x="403" y="153"/>
                  </a:cubicBezTo>
                  <a:cubicBezTo>
                    <a:pt x="359" y="220"/>
                    <a:pt x="373" y="189"/>
                    <a:pt x="355" y="240"/>
                  </a:cubicBezTo>
                  <a:cubicBezTo>
                    <a:pt x="336" y="233"/>
                    <a:pt x="312" y="234"/>
                    <a:pt x="298" y="220"/>
                  </a:cubicBezTo>
                  <a:cubicBezTo>
                    <a:pt x="282" y="204"/>
                    <a:pt x="250" y="172"/>
                    <a:pt x="250" y="172"/>
                  </a:cubicBezTo>
                  <a:cubicBezTo>
                    <a:pt x="213" y="69"/>
                    <a:pt x="450" y="96"/>
                    <a:pt x="480" y="86"/>
                  </a:cubicBezTo>
                  <a:cubicBezTo>
                    <a:pt x="492" y="82"/>
                    <a:pt x="480" y="61"/>
                    <a:pt x="480" y="4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0" name="Freeform 31"/>
            <p:cNvSpPr>
              <a:spLocks/>
            </p:cNvSpPr>
            <p:nvPr/>
          </p:nvSpPr>
          <p:spPr bwMode="auto">
            <a:xfrm>
              <a:off x="5561013" y="5572125"/>
              <a:ext cx="1020762" cy="949325"/>
            </a:xfrm>
            <a:custGeom>
              <a:avLst/>
              <a:gdLst>
                <a:gd name="T0" fmla="*/ 2147483647 w 643"/>
                <a:gd name="T1" fmla="*/ 2147483647 h 598"/>
                <a:gd name="T2" fmla="*/ 2147483647 w 643"/>
                <a:gd name="T3" fmla="*/ 2147483647 h 598"/>
                <a:gd name="T4" fmla="*/ 2147483647 w 643"/>
                <a:gd name="T5" fmla="*/ 2147483647 h 598"/>
                <a:gd name="T6" fmla="*/ 2147483647 w 643"/>
                <a:gd name="T7" fmla="*/ 2147483647 h 598"/>
                <a:gd name="T8" fmla="*/ 2147483647 w 643"/>
                <a:gd name="T9" fmla="*/ 2147483647 h 598"/>
                <a:gd name="T10" fmla="*/ 2147483647 w 643"/>
                <a:gd name="T11" fmla="*/ 2147483647 h 598"/>
                <a:gd name="T12" fmla="*/ 2147483647 w 643"/>
                <a:gd name="T13" fmla="*/ 2147483647 h 598"/>
                <a:gd name="T14" fmla="*/ 2147483647 w 643"/>
                <a:gd name="T15" fmla="*/ 2147483647 h 598"/>
                <a:gd name="T16" fmla="*/ 2147483647 w 643"/>
                <a:gd name="T17" fmla="*/ 2147483647 h 598"/>
                <a:gd name="T18" fmla="*/ 2147483647 w 643"/>
                <a:gd name="T19" fmla="*/ 2147483647 h 598"/>
                <a:gd name="T20" fmla="*/ 2147483647 w 643"/>
                <a:gd name="T21" fmla="*/ 2147483647 h 598"/>
                <a:gd name="T22" fmla="*/ 0 w 643"/>
                <a:gd name="T23" fmla="*/ 2147483647 h 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3"/>
                <a:gd name="T37" fmla="*/ 0 h 598"/>
                <a:gd name="T38" fmla="*/ 643 w 643"/>
                <a:gd name="T39" fmla="*/ 598 h 5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3" h="598">
                  <a:moveTo>
                    <a:pt x="634" y="19"/>
                  </a:moveTo>
                  <a:cubicBezTo>
                    <a:pt x="579" y="0"/>
                    <a:pt x="524" y="10"/>
                    <a:pt x="470" y="29"/>
                  </a:cubicBezTo>
                  <a:cubicBezTo>
                    <a:pt x="458" y="46"/>
                    <a:pt x="411" y="137"/>
                    <a:pt x="451" y="153"/>
                  </a:cubicBezTo>
                  <a:cubicBezTo>
                    <a:pt x="502" y="173"/>
                    <a:pt x="560" y="160"/>
                    <a:pt x="614" y="163"/>
                  </a:cubicBezTo>
                  <a:cubicBezTo>
                    <a:pt x="621" y="182"/>
                    <a:pt x="627" y="202"/>
                    <a:pt x="634" y="221"/>
                  </a:cubicBezTo>
                  <a:cubicBezTo>
                    <a:pt x="637" y="230"/>
                    <a:pt x="643" y="249"/>
                    <a:pt x="643" y="249"/>
                  </a:cubicBezTo>
                  <a:cubicBezTo>
                    <a:pt x="631" y="312"/>
                    <a:pt x="619" y="326"/>
                    <a:pt x="557" y="345"/>
                  </a:cubicBezTo>
                  <a:cubicBezTo>
                    <a:pt x="554" y="371"/>
                    <a:pt x="557" y="398"/>
                    <a:pt x="547" y="422"/>
                  </a:cubicBezTo>
                  <a:cubicBezTo>
                    <a:pt x="535" y="451"/>
                    <a:pt x="432" y="465"/>
                    <a:pt x="403" y="470"/>
                  </a:cubicBezTo>
                  <a:cubicBezTo>
                    <a:pt x="347" y="507"/>
                    <a:pt x="307" y="524"/>
                    <a:pt x="240" y="537"/>
                  </a:cubicBezTo>
                  <a:cubicBezTo>
                    <a:pt x="182" y="598"/>
                    <a:pt x="172" y="574"/>
                    <a:pt x="67" y="566"/>
                  </a:cubicBezTo>
                  <a:cubicBezTo>
                    <a:pt x="46" y="559"/>
                    <a:pt x="22" y="547"/>
                    <a:pt x="0" y="547"/>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1" name="Freeform 32"/>
            <p:cNvSpPr>
              <a:spLocks/>
            </p:cNvSpPr>
            <p:nvPr/>
          </p:nvSpPr>
          <p:spPr bwMode="auto">
            <a:xfrm>
              <a:off x="6148388" y="5586413"/>
              <a:ext cx="906462" cy="822325"/>
            </a:xfrm>
            <a:custGeom>
              <a:avLst/>
              <a:gdLst>
                <a:gd name="T0" fmla="*/ 2147483647 w 571"/>
                <a:gd name="T1" fmla="*/ 2147483647 h 518"/>
                <a:gd name="T2" fmla="*/ 2147483647 w 571"/>
                <a:gd name="T3" fmla="*/ 2147483647 h 518"/>
                <a:gd name="T4" fmla="*/ 2147483647 w 571"/>
                <a:gd name="T5" fmla="*/ 2147483647 h 518"/>
                <a:gd name="T6" fmla="*/ 2147483647 w 571"/>
                <a:gd name="T7" fmla="*/ 2147483647 h 518"/>
                <a:gd name="T8" fmla="*/ 2147483647 w 571"/>
                <a:gd name="T9" fmla="*/ 2147483647 h 518"/>
                <a:gd name="T10" fmla="*/ 2147483647 w 571"/>
                <a:gd name="T11" fmla="*/ 2147483647 h 518"/>
                <a:gd name="T12" fmla="*/ 2147483647 w 571"/>
                <a:gd name="T13" fmla="*/ 2147483647 h 518"/>
                <a:gd name="T14" fmla="*/ 2147483647 w 571"/>
                <a:gd name="T15" fmla="*/ 2147483647 h 518"/>
                <a:gd name="T16" fmla="*/ 2147483647 w 571"/>
                <a:gd name="T17" fmla="*/ 2147483647 h 518"/>
                <a:gd name="T18" fmla="*/ 2147483647 w 571"/>
                <a:gd name="T19" fmla="*/ 2147483647 h 518"/>
                <a:gd name="T20" fmla="*/ 2147483647 w 571"/>
                <a:gd name="T21" fmla="*/ 2147483647 h 518"/>
                <a:gd name="T22" fmla="*/ 2147483647 w 571"/>
                <a:gd name="T23" fmla="*/ 2147483647 h 518"/>
                <a:gd name="T24" fmla="*/ 2147483647 w 571"/>
                <a:gd name="T25" fmla="*/ 2147483647 h 518"/>
                <a:gd name="T26" fmla="*/ 2147483647 w 571"/>
                <a:gd name="T27" fmla="*/ 2147483647 h 518"/>
                <a:gd name="T28" fmla="*/ 2147483647 w 571"/>
                <a:gd name="T29" fmla="*/ 2147483647 h 518"/>
                <a:gd name="T30" fmla="*/ 2147483647 w 571"/>
                <a:gd name="T31" fmla="*/ 2147483647 h 518"/>
                <a:gd name="T32" fmla="*/ 2147483647 w 571"/>
                <a:gd name="T33" fmla="*/ 2147483647 h 518"/>
                <a:gd name="T34" fmla="*/ 2147483647 w 571"/>
                <a:gd name="T35" fmla="*/ 0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1"/>
                <a:gd name="T55" fmla="*/ 0 h 518"/>
                <a:gd name="T56" fmla="*/ 571 w 571"/>
                <a:gd name="T57" fmla="*/ 518 h 5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1" h="518">
                  <a:moveTo>
                    <a:pt x="571" y="490"/>
                  </a:moveTo>
                  <a:cubicBezTo>
                    <a:pt x="510" y="511"/>
                    <a:pt x="437" y="518"/>
                    <a:pt x="388" y="471"/>
                  </a:cubicBezTo>
                  <a:cubicBezTo>
                    <a:pt x="374" y="427"/>
                    <a:pt x="383" y="389"/>
                    <a:pt x="398" y="346"/>
                  </a:cubicBezTo>
                  <a:cubicBezTo>
                    <a:pt x="388" y="340"/>
                    <a:pt x="380" y="329"/>
                    <a:pt x="369" y="327"/>
                  </a:cubicBezTo>
                  <a:cubicBezTo>
                    <a:pt x="346" y="324"/>
                    <a:pt x="261" y="357"/>
                    <a:pt x="235" y="365"/>
                  </a:cubicBezTo>
                  <a:cubicBezTo>
                    <a:pt x="209" y="362"/>
                    <a:pt x="176" y="374"/>
                    <a:pt x="158" y="356"/>
                  </a:cubicBezTo>
                  <a:cubicBezTo>
                    <a:pt x="127" y="325"/>
                    <a:pt x="177" y="287"/>
                    <a:pt x="196" y="279"/>
                  </a:cubicBezTo>
                  <a:cubicBezTo>
                    <a:pt x="241" y="260"/>
                    <a:pt x="368" y="261"/>
                    <a:pt x="379" y="260"/>
                  </a:cubicBezTo>
                  <a:cubicBezTo>
                    <a:pt x="390" y="225"/>
                    <a:pt x="385" y="173"/>
                    <a:pt x="408" y="144"/>
                  </a:cubicBezTo>
                  <a:cubicBezTo>
                    <a:pt x="424" y="124"/>
                    <a:pt x="460" y="104"/>
                    <a:pt x="484" y="96"/>
                  </a:cubicBezTo>
                  <a:cubicBezTo>
                    <a:pt x="517" y="119"/>
                    <a:pt x="529" y="135"/>
                    <a:pt x="542" y="173"/>
                  </a:cubicBezTo>
                  <a:cubicBezTo>
                    <a:pt x="524" y="224"/>
                    <a:pt x="500" y="213"/>
                    <a:pt x="446" y="221"/>
                  </a:cubicBezTo>
                  <a:cubicBezTo>
                    <a:pt x="395" y="218"/>
                    <a:pt x="343" y="221"/>
                    <a:pt x="292" y="212"/>
                  </a:cubicBezTo>
                  <a:cubicBezTo>
                    <a:pt x="271" y="208"/>
                    <a:pt x="271" y="176"/>
                    <a:pt x="264" y="164"/>
                  </a:cubicBezTo>
                  <a:cubicBezTo>
                    <a:pt x="247" y="137"/>
                    <a:pt x="226" y="116"/>
                    <a:pt x="196" y="106"/>
                  </a:cubicBezTo>
                  <a:cubicBezTo>
                    <a:pt x="165" y="117"/>
                    <a:pt x="148" y="135"/>
                    <a:pt x="120" y="154"/>
                  </a:cubicBezTo>
                  <a:cubicBezTo>
                    <a:pt x="79" y="140"/>
                    <a:pt x="50" y="111"/>
                    <a:pt x="14" y="87"/>
                  </a:cubicBezTo>
                  <a:cubicBezTo>
                    <a:pt x="0" y="33"/>
                    <a:pt x="4" y="61"/>
                    <a:pt x="4" y="0"/>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2" name="Text Box 33"/>
            <p:cNvSpPr txBox="1">
              <a:spLocks noChangeArrowheads="1"/>
            </p:cNvSpPr>
            <p:nvPr/>
          </p:nvSpPr>
          <p:spPr bwMode="auto">
            <a:xfrm>
              <a:off x="7050088"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Insoluble complex</a:t>
              </a:r>
            </a:p>
          </p:txBody>
        </p:sp>
      </p:grpSp>
      <p:sp>
        <p:nvSpPr>
          <p:cNvPr id="3" name="Rectangle 2"/>
          <p:cNvSpPr/>
          <p:nvPr/>
        </p:nvSpPr>
        <p:spPr>
          <a:xfrm>
            <a:off x="2132825" y="404664"/>
            <a:ext cx="3727302"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Altered solubility</a:t>
            </a:r>
          </a:p>
        </p:txBody>
      </p:sp>
    </p:spTree>
    <p:extLst>
      <p:ext uri="{BB962C8B-B14F-4D97-AF65-F5344CB8AC3E}">
        <p14:creationId xmlns:p14="http://schemas.microsoft.com/office/powerpoint/2010/main" val="69162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4252" y="620688"/>
            <a:ext cx="4548040"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Increased digestibility</a:t>
            </a:r>
            <a:endParaRPr lang="en-US" sz="2800"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187624" y="1484784"/>
            <a:ext cx="7056784" cy="3108543"/>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Denatured protein is more easily digested due to enhanced exposure of peptide bonds to enzymes. </a:t>
            </a:r>
          </a:p>
          <a:p>
            <a:pPr marL="457200" indent="-45720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Cooking causes protein denaturation and therefore, cooked food is more easily digested.</a:t>
            </a:r>
          </a:p>
        </p:txBody>
      </p:sp>
      <p:pic>
        <p:nvPicPr>
          <p:cNvPr id="24580" name="Picture 4" descr="Image result for protein denaturation increased digest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0935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protein denaturation increased digest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725144"/>
            <a:ext cx="3238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5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60648"/>
            <a:ext cx="5854488"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Chemical properties of proteins</a:t>
            </a:r>
          </a:p>
        </p:txBody>
      </p:sp>
      <p:sp>
        <p:nvSpPr>
          <p:cNvPr id="3" name="Rectangle 3"/>
          <p:cNvSpPr txBox="1">
            <a:spLocks noChangeArrowheads="1"/>
          </p:cNvSpPr>
          <p:nvPr/>
        </p:nvSpPr>
        <p:spPr>
          <a:xfrm>
            <a:off x="457200" y="1124744"/>
            <a:ext cx="8686800" cy="36004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a:defRPr/>
            </a:pPr>
            <a:r>
              <a:rPr lang="en-US" sz="2800" dirty="0">
                <a:solidFill>
                  <a:schemeClr val="accent1"/>
                </a:solidFill>
                <a:latin typeface="Arial" panose="020B0604020202020204" pitchFamily="34" charset="0"/>
                <a:cs typeface="Arial" panose="020B0604020202020204" pitchFamily="34" charset="0"/>
              </a:rPr>
              <a:t>Hydrolysis</a:t>
            </a:r>
          </a:p>
          <a:p>
            <a:pPr lvl="1">
              <a:lnSpc>
                <a:spcPct val="80000"/>
              </a:lnSpc>
              <a:defRPr/>
            </a:pPr>
            <a:r>
              <a:rPr lang="en-US" dirty="0">
                <a:latin typeface="Arial" panose="020B0604020202020204" pitchFamily="34" charset="0"/>
                <a:cs typeface="Arial" panose="020B0604020202020204" pitchFamily="34" charset="0"/>
              </a:rPr>
              <a:t>Proteins can be hydrolyzed (the peptide bond) by acid or enzymes to give peptides and free amino acids (e.g. soy sauce, fish sauce etc.)</a:t>
            </a:r>
          </a:p>
          <a:p>
            <a:pPr lvl="1">
              <a:lnSpc>
                <a:spcPct val="80000"/>
              </a:lnSpc>
              <a:defRPr/>
            </a:pPr>
            <a:endParaRPr lang="en-US" dirty="0">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3377952" cy="340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940" y="2924944"/>
            <a:ext cx="38476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54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762000"/>
            <a:ext cx="6705600" cy="1077218"/>
          </a:xfrm>
          <a:prstGeom prst="rect">
            <a:avLst/>
          </a:prstGeom>
        </p:spPr>
        <p:txBody>
          <a:bodyPr wrap="square">
            <a:spAutoFit/>
          </a:bodyPr>
          <a:lstStyle/>
          <a:p>
            <a:pPr lvl="0"/>
            <a:r>
              <a:rPr lang="en-US" sz="3200" dirty="0">
                <a:solidFill>
                  <a:srgbClr val="00B0F0"/>
                </a:solidFill>
                <a:latin typeface="Arial" panose="020B0604020202020204" pitchFamily="34" charset="0"/>
                <a:cs typeface="Arial" panose="020B0604020202020204" pitchFamily="34" charset="0"/>
              </a:rPr>
              <a:t>Chemical properties of proteins: consequences</a:t>
            </a:r>
          </a:p>
        </p:txBody>
      </p:sp>
      <p:sp>
        <p:nvSpPr>
          <p:cNvPr id="5" name="Rectangle 4"/>
          <p:cNvSpPr/>
          <p:nvPr/>
        </p:nvSpPr>
        <p:spPr>
          <a:xfrm>
            <a:off x="381000" y="2607237"/>
            <a:ext cx="7772400" cy="2850011"/>
          </a:xfrm>
          <a:prstGeom prst="rect">
            <a:avLst/>
          </a:prstGeom>
        </p:spPr>
        <p:txBody>
          <a:bodyPr wrap="square">
            <a:spAutoFit/>
          </a:bodyPr>
          <a:lstStyle/>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Modifies protein functional properties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E.g. increased solubility</a:t>
            </a:r>
          </a:p>
          <a:p>
            <a:pPr marL="1371600" lvl="2"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Increases bioavailability of amino acids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Excessive consumption of free amino acids is not good however</a:t>
            </a:r>
          </a:p>
        </p:txBody>
      </p:sp>
    </p:spTree>
    <p:extLst>
      <p:ext uri="{BB962C8B-B14F-4D97-AF65-F5344CB8AC3E}">
        <p14:creationId xmlns:p14="http://schemas.microsoft.com/office/powerpoint/2010/main" val="410640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639" y="2276872"/>
            <a:ext cx="7252306" cy="353943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Molecular weight</a:t>
            </a:r>
            <a:r>
              <a:rPr lang="bg-BG" sz="2800" dirty="0">
                <a:latin typeface="Arial" panose="020B0604020202020204" pitchFamily="34" charset="0"/>
                <a:cs typeface="Arial" panose="020B0604020202020204" pitchFamily="34" charset="0"/>
              </a:rPr>
              <a:t>:</a:t>
            </a:r>
          </a:p>
          <a:p>
            <a:endParaRPr lang="bg-BG"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Vary from</a:t>
            </a:r>
            <a:r>
              <a:rPr lang="bg-BG" sz="2800" dirty="0">
                <a:latin typeface="Arial" panose="020B0604020202020204" pitchFamily="34" charset="0"/>
                <a:cs typeface="Arial" panose="020B0604020202020204" pitchFamily="34" charset="0"/>
              </a:rPr>
              <a:t> 6000 </a:t>
            </a:r>
            <a:r>
              <a:rPr lang="en-US" sz="2800" dirty="0">
                <a:latin typeface="Arial" panose="020B0604020202020204" pitchFamily="34" charset="0"/>
                <a:cs typeface="Arial" panose="020B0604020202020204" pitchFamily="34" charset="0"/>
              </a:rPr>
              <a:t>to million Daltons (Da) </a:t>
            </a:r>
          </a:p>
          <a:p>
            <a:pPr marL="285750" indent="-28575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Protomeric</a:t>
            </a:r>
            <a:r>
              <a:rPr lang="en-US" sz="2800" dirty="0">
                <a:latin typeface="Arial" panose="020B0604020202020204" pitchFamily="34" charset="0"/>
                <a:cs typeface="Arial" panose="020B0604020202020204" pitchFamily="34" charset="0"/>
              </a:rPr>
              <a:t> proteins</a:t>
            </a:r>
            <a:r>
              <a:rPr lang="bg-BG" sz="2800" dirty="0">
                <a:latin typeface="Arial" panose="020B0604020202020204" pitchFamily="34" charset="0"/>
                <a:cs typeface="Arial" panose="020B0604020202020204" pitchFamily="34" charset="0"/>
              </a:rPr>
              <a:t>: 50</a:t>
            </a:r>
            <a:r>
              <a:rPr lang="en-US" sz="2800" dirty="0">
                <a:latin typeface="Arial" panose="020B0604020202020204" pitchFamily="34" charset="0"/>
                <a:cs typeface="Arial" panose="020B0604020202020204" pitchFamily="34" charset="0"/>
              </a:rPr>
              <a:t> </a:t>
            </a:r>
            <a:r>
              <a:rPr lang="bg-BG" sz="2800" dirty="0">
                <a:latin typeface="Arial" panose="020B0604020202020204" pitchFamily="34" charset="0"/>
                <a:cs typeface="Arial" panose="020B0604020202020204" pitchFamily="34" charset="0"/>
              </a:rPr>
              <a:t>000 </a:t>
            </a:r>
            <a:r>
              <a:rPr lang="en-US" sz="2800" dirty="0">
                <a:latin typeface="Arial" panose="020B0604020202020204" pitchFamily="34" charset="0"/>
                <a:cs typeface="Arial" panose="020B0604020202020204" pitchFamily="34" charset="0"/>
              </a:rPr>
              <a:t>to</a:t>
            </a:r>
            <a:r>
              <a:rPr lang="bg-BG" sz="2800" dirty="0">
                <a:latin typeface="Arial" panose="020B0604020202020204" pitchFamily="34" charset="0"/>
                <a:cs typeface="Arial" panose="020B0604020202020204" pitchFamily="34" charset="0"/>
              </a:rPr>
              <a:t> 100</a:t>
            </a:r>
            <a:r>
              <a:rPr lang="en-US" sz="2800" dirty="0">
                <a:latin typeface="Arial" panose="020B0604020202020204" pitchFamily="34" charset="0"/>
                <a:cs typeface="Arial" panose="020B0604020202020204" pitchFamily="34" charset="0"/>
              </a:rPr>
              <a:t> </a:t>
            </a:r>
            <a:r>
              <a:rPr lang="bg-BG" sz="2800" dirty="0">
                <a:latin typeface="Arial" panose="020B0604020202020204" pitchFamily="34" charset="0"/>
                <a:cs typeface="Arial" panose="020B0604020202020204" pitchFamily="34" charset="0"/>
              </a:rPr>
              <a:t>000 </a:t>
            </a:r>
            <a:r>
              <a:rPr lang="en-US" sz="2800" dirty="0">
                <a:latin typeface="Arial" panose="020B0604020202020204" pitchFamily="34" charset="0"/>
                <a:cs typeface="Arial" panose="020B0604020202020204" pitchFamily="34" charset="0"/>
              </a:rPr>
              <a:t>Da</a:t>
            </a:r>
          </a:p>
          <a:p>
            <a:pPr marL="285750" indent="-285750">
              <a:buClr>
                <a:srgbClr val="FF0000"/>
              </a:buClr>
              <a:buFont typeface="Wingdings" panose="05000000000000000000" pitchFamily="2" charset="2"/>
              <a:buChar char="Ø"/>
            </a:pPr>
            <a:endParaRPr lang="bg-BG"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Oligomeric</a:t>
            </a:r>
            <a:r>
              <a:rPr lang="en-US" sz="2800" dirty="0">
                <a:latin typeface="Arial" panose="020B0604020202020204" pitchFamily="34" charset="0"/>
                <a:cs typeface="Arial" panose="020B0604020202020204" pitchFamily="34" charset="0"/>
              </a:rPr>
              <a:t> proteins</a:t>
            </a:r>
            <a:r>
              <a:rPr lang="bg-BG"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&gt; </a:t>
            </a:r>
            <a:r>
              <a:rPr lang="bg-BG" sz="2800" dirty="0">
                <a:latin typeface="Arial" panose="020B0604020202020204" pitchFamily="34" charset="0"/>
                <a:cs typeface="Arial" panose="020B0604020202020204" pitchFamily="34" charset="0"/>
              </a:rPr>
              <a:t>100 000 </a:t>
            </a:r>
            <a:r>
              <a:rPr lang="en-US" sz="2800" dirty="0">
                <a:latin typeface="Arial" panose="020B0604020202020204" pitchFamily="34" charset="0"/>
                <a:cs typeface="Arial" panose="020B0604020202020204" pitchFamily="34" charset="0"/>
              </a:rPr>
              <a:t>Da</a:t>
            </a:r>
            <a:endParaRPr lang="bg-BG"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2411760" y="739535"/>
            <a:ext cx="4330032" cy="584775"/>
          </a:xfrm>
          <a:prstGeom prst="rect">
            <a:avLst/>
          </a:prstGeom>
          <a:noFill/>
        </p:spPr>
        <p:txBody>
          <a:bodyPr wrap="none" rtlCol="0">
            <a:spAutoFit/>
          </a:bodyPr>
          <a:lstStyle/>
          <a:p>
            <a:r>
              <a:rPr lang="en-US" sz="3200" dirty="0">
                <a:solidFill>
                  <a:schemeClr val="accent1"/>
                </a:solidFill>
                <a:latin typeface="Arial" panose="020B0604020202020204" pitchFamily="34" charset="0"/>
                <a:cs typeface="Arial" panose="020B0604020202020204" pitchFamily="34" charset="0"/>
              </a:rPr>
              <a:t>Protein molecular size </a:t>
            </a:r>
          </a:p>
        </p:txBody>
      </p:sp>
    </p:spTree>
    <p:extLst>
      <p:ext uri="{BB962C8B-B14F-4D97-AF65-F5344CB8AC3E}">
        <p14:creationId xmlns:p14="http://schemas.microsoft.com/office/powerpoint/2010/main" val="227090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512" y="476672"/>
            <a:ext cx="8964487" cy="223224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startAt="2"/>
              <a:defRPr/>
            </a:pPr>
            <a:r>
              <a:rPr lang="en-US" sz="3200" dirty="0" err="1">
                <a:solidFill>
                  <a:schemeClr val="accent1"/>
                </a:solidFill>
                <a:latin typeface="Arial" panose="020B0604020202020204" pitchFamily="34" charset="0"/>
                <a:cs typeface="Arial" panose="020B0604020202020204" pitchFamily="34" charset="0"/>
              </a:rPr>
              <a:t>Maillard</a:t>
            </a:r>
            <a:r>
              <a:rPr lang="en-US" sz="3200" dirty="0">
                <a:solidFill>
                  <a:schemeClr val="accent1"/>
                </a:solidFill>
                <a:latin typeface="Arial" panose="020B0604020202020204" pitchFamily="34" charset="0"/>
                <a:cs typeface="Arial" panose="020B0604020202020204" pitchFamily="34" charset="0"/>
              </a:rPr>
              <a:t> reaction (carbonyl - amine browning)</a:t>
            </a:r>
          </a:p>
          <a:p>
            <a:pPr lvl="1">
              <a:lnSpc>
                <a:spcPct val="80000"/>
              </a:lnSpc>
              <a:defRPr/>
            </a:pPr>
            <a:r>
              <a:rPr lang="en-US" dirty="0">
                <a:latin typeface="Arial" panose="020B0604020202020204" pitchFamily="34" charset="0"/>
                <a:cs typeface="Arial" panose="020B0604020202020204" pitchFamily="34" charset="0"/>
              </a:rPr>
              <a:t>Changes functional properties of proteins</a:t>
            </a:r>
          </a:p>
          <a:p>
            <a:pPr lvl="1">
              <a:lnSpc>
                <a:spcPct val="80000"/>
              </a:lnSpc>
              <a:defRPr/>
            </a:pPr>
            <a:r>
              <a:rPr lang="en-US" dirty="0">
                <a:latin typeface="Arial" panose="020B0604020202020204" pitchFamily="34" charset="0"/>
                <a:cs typeface="Arial" panose="020B0604020202020204" pitchFamily="34" charset="0"/>
              </a:rPr>
              <a:t>Changes color</a:t>
            </a:r>
          </a:p>
          <a:p>
            <a:pPr lvl="1">
              <a:lnSpc>
                <a:spcPct val="80000"/>
              </a:lnSpc>
              <a:defRPr/>
            </a:pPr>
            <a:r>
              <a:rPr lang="en-US" dirty="0">
                <a:latin typeface="Arial" panose="020B0604020202020204" pitchFamily="34" charset="0"/>
                <a:cs typeface="Arial" panose="020B0604020202020204" pitchFamily="34" charset="0"/>
              </a:rPr>
              <a:t>Changes flavor</a:t>
            </a:r>
          </a:p>
          <a:p>
            <a:pPr lvl="1">
              <a:lnSpc>
                <a:spcPct val="80000"/>
              </a:lnSpc>
              <a:defRPr/>
            </a:pPr>
            <a:r>
              <a:rPr lang="en-US" dirty="0">
                <a:latin typeface="Arial" panose="020B0604020202020204" pitchFamily="34" charset="0"/>
                <a:cs typeface="Arial" panose="020B0604020202020204" pitchFamily="34" charset="0"/>
              </a:rPr>
              <a:t>Decreases nutritional quality (amino acids less available)</a:t>
            </a:r>
            <a:endParaRPr lang="en-US" b="1" dirty="0">
              <a:latin typeface="Arial" panose="020B0604020202020204" pitchFamily="34" charset="0"/>
              <a:cs typeface="Arial" panose="020B0604020202020204"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68960"/>
            <a:ext cx="5715000" cy="31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descr="https://upload.wikimedia.org/wikipedia/commons/thumb/4/4a/Brioche.jpg/220px-Brioch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830" y="4797152"/>
            <a:ext cx="2095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maillard re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610" y="476138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Image result for maillard rea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86" y="25127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4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980728"/>
            <a:ext cx="7920037" cy="439248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buFont typeface="+mj-lt"/>
              <a:buAutoNum type="arabicPeriod" startAt="3"/>
              <a:defRPr/>
            </a:pPr>
            <a:r>
              <a:rPr lang="en-US" sz="2800" dirty="0">
                <a:solidFill>
                  <a:schemeClr val="accent1"/>
                </a:solidFill>
                <a:latin typeface="Arial" panose="020B0604020202020204" pitchFamily="34" charset="0"/>
                <a:cs typeface="Arial" panose="020B0604020202020204" pitchFamily="34" charset="0"/>
              </a:rPr>
              <a:t>Alkaline reactions</a:t>
            </a:r>
          </a:p>
          <a:p>
            <a:pPr marL="539750" indent="-457200">
              <a:buFont typeface="+mj-lt"/>
              <a:buAutoNum type="arabicPeriod" startAt="3"/>
              <a:defRPr/>
            </a:pPr>
            <a:endParaRPr lang="en-US" sz="2800" dirty="0">
              <a:latin typeface="Arial" panose="020B0604020202020204" pitchFamily="34" charset="0"/>
              <a:cs typeface="Arial" panose="020B0604020202020204" pitchFamily="34" charset="0"/>
            </a:endParaRPr>
          </a:p>
          <a:p>
            <a:pPr lvl="1">
              <a:defRPr/>
            </a:pPr>
            <a:r>
              <a:rPr lang="en-US" sz="2800" dirty="0">
                <a:latin typeface="Arial" panose="020B0604020202020204" pitchFamily="34" charset="0"/>
                <a:cs typeface="Arial" panose="020B0604020202020204" pitchFamily="34" charset="0"/>
              </a:rPr>
              <a:t>Soy processing (textured vegetable protein)</a:t>
            </a:r>
          </a:p>
          <a:p>
            <a:pPr lvl="2">
              <a:defRPr/>
            </a:pPr>
            <a:r>
              <a:rPr lang="en-US" sz="2800" dirty="0">
                <a:latin typeface="Arial" panose="020B0604020202020204" pitchFamily="34" charset="0"/>
                <a:cs typeface="Arial" panose="020B0604020202020204" pitchFamily="34" charset="0"/>
              </a:rPr>
              <a:t>0.1 M </a:t>
            </a:r>
            <a:r>
              <a:rPr lang="en-US" sz="2800" dirty="0" err="1">
                <a:latin typeface="Arial" panose="020B0604020202020204" pitchFamily="34" charset="0"/>
                <a:cs typeface="Arial" panose="020B0604020202020204" pitchFamily="34" charset="0"/>
              </a:rPr>
              <a:t>NaOH</a:t>
            </a:r>
            <a:r>
              <a:rPr lang="en-US" sz="2800" dirty="0">
                <a:latin typeface="Arial" panose="020B0604020202020204" pitchFamily="34" charset="0"/>
                <a:cs typeface="Arial" panose="020B0604020202020204" pitchFamily="34" charset="0"/>
              </a:rPr>
              <a:t> for 1 </a:t>
            </a:r>
            <a:r>
              <a:rPr lang="en-US" sz="2800" dirty="0" err="1">
                <a:latin typeface="Arial" panose="020B0604020202020204" pitchFamily="34" charset="0"/>
                <a:cs typeface="Arial" panose="020B0604020202020204" pitchFamily="34" charset="0"/>
              </a:rPr>
              <a:t>hr</a:t>
            </a:r>
            <a:r>
              <a:rPr lang="en-US" sz="2800" dirty="0">
                <a:latin typeface="Arial" panose="020B0604020202020204" pitchFamily="34" charset="0"/>
                <a:cs typeface="Arial" panose="020B0604020202020204" pitchFamily="34" charset="0"/>
              </a:rPr>
              <a:t> @ 60°C</a:t>
            </a:r>
          </a:p>
          <a:p>
            <a:pPr lvl="2">
              <a:defRPr/>
            </a:pPr>
            <a:r>
              <a:rPr lang="en-US" sz="2800" dirty="0">
                <a:latin typeface="Arial" panose="020B0604020202020204" pitchFamily="34" charset="0"/>
                <a:cs typeface="Arial" panose="020B0604020202020204" pitchFamily="34" charset="0"/>
              </a:rPr>
              <a:t>Denatures proteins </a:t>
            </a:r>
          </a:p>
          <a:p>
            <a:pPr lvl="2">
              <a:defRPr/>
            </a:pPr>
            <a:r>
              <a:rPr lang="en-US" sz="2800" dirty="0">
                <a:latin typeface="Arial" panose="020B0604020202020204" pitchFamily="34" charset="0"/>
                <a:cs typeface="Arial" panose="020B0604020202020204" pitchFamily="34" charset="0"/>
              </a:rPr>
              <a:t>Opens up its structure due to electrostatic repulsion</a:t>
            </a:r>
          </a:p>
          <a:p>
            <a:pPr lvl="2">
              <a:defRPr/>
            </a:pPr>
            <a:r>
              <a:rPr lang="en-US" sz="2800" dirty="0">
                <a:latin typeface="Arial" panose="020B0604020202020204" pitchFamily="34" charset="0"/>
                <a:cs typeface="Arial" panose="020B0604020202020204" pitchFamily="34" charset="0"/>
              </a:rPr>
              <a:t>The peptide bond may also be hydrolyzed</a:t>
            </a:r>
          </a:p>
        </p:txBody>
      </p:sp>
    </p:spTree>
    <p:extLst>
      <p:ext uri="{BB962C8B-B14F-4D97-AF65-F5344CB8AC3E}">
        <p14:creationId xmlns:p14="http://schemas.microsoft.com/office/powerpoint/2010/main" val="2411504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040" y="260648"/>
            <a:ext cx="8640960" cy="3096344"/>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defRPr/>
            </a:pPr>
            <a:r>
              <a:rPr lang="en-US" sz="3200" dirty="0">
                <a:solidFill>
                  <a:schemeClr val="accent1"/>
                </a:solidFill>
              </a:rPr>
              <a:t>Alkaline reactions (cont.)</a:t>
            </a:r>
          </a:p>
          <a:p>
            <a:pPr lvl="2">
              <a:defRPr/>
            </a:pPr>
            <a:r>
              <a:rPr lang="en-US" dirty="0"/>
              <a:t>Some amino acids become highly reactive </a:t>
            </a:r>
          </a:p>
          <a:p>
            <a:pPr lvl="3">
              <a:defRPr/>
            </a:pPr>
            <a:r>
              <a:rPr lang="en-US" sz="2400" dirty="0"/>
              <a:t>NH</a:t>
            </a:r>
            <a:r>
              <a:rPr lang="en-US" sz="2400" baseline="-25000" dirty="0"/>
              <a:t>3</a:t>
            </a:r>
            <a:r>
              <a:rPr lang="en-US" sz="2400" dirty="0"/>
              <a:t> groups in lysine </a:t>
            </a:r>
          </a:p>
          <a:p>
            <a:pPr lvl="3">
              <a:defRPr/>
            </a:pPr>
            <a:r>
              <a:rPr lang="en-US" sz="2400" dirty="0"/>
              <a:t>SH groups and S-S bonds become very reactive (e.g. cysteine)</a:t>
            </a:r>
            <a:endParaRPr lang="en-US" sz="2800" dirty="0"/>
          </a:p>
          <a:p>
            <a:pPr marL="357188" lvl="1" indent="0">
              <a:lnSpc>
                <a:spcPct val="80000"/>
              </a:lnSpc>
              <a:buNone/>
              <a:defRPr/>
            </a:pPr>
            <a:r>
              <a:rPr lang="en-US" sz="2000" dirty="0"/>
              <a:t>	</a:t>
            </a:r>
            <a:r>
              <a:rPr lang="en-US" sz="2800" dirty="0" err="1">
                <a:solidFill>
                  <a:schemeClr val="accent1"/>
                </a:solidFill>
              </a:rPr>
              <a:t>Lysinoalanine</a:t>
            </a:r>
            <a:r>
              <a:rPr lang="en-US" sz="2800" dirty="0">
                <a:solidFill>
                  <a:schemeClr val="accent1"/>
                </a:solidFill>
              </a:rPr>
              <a:t> formation (LAL</a:t>
            </a:r>
            <a:r>
              <a:rPr lang="en-US" sz="2000" dirty="0"/>
              <a:t>)</a:t>
            </a:r>
          </a:p>
          <a:p>
            <a:pPr lvl="2">
              <a:lnSpc>
                <a:spcPct val="80000"/>
              </a:lnSpc>
              <a:defRPr/>
            </a:pPr>
            <a:r>
              <a:rPr lang="en-US" dirty="0"/>
              <a:t>Lysine becomes highly reactive at high pH and reacts with </a:t>
            </a:r>
            <a:r>
              <a:rPr lang="en-US" dirty="0" err="1"/>
              <a:t>dehydroalanine</a:t>
            </a:r>
            <a:r>
              <a:rPr lang="en-US" dirty="0"/>
              <a:t> forming a cross-link</a:t>
            </a:r>
          </a:p>
          <a:p>
            <a:pPr lvl="3">
              <a:lnSpc>
                <a:spcPct val="80000"/>
              </a:lnSpc>
              <a:defRPr/>
            </a:pPr>
            <a:r>
              <a:rPr lang="en-US" sz="2400" dirty="0">
                <a:solidFill>
                  <a:schemeClr val="accent1"/>
                </a:solidFill>
              </a:rPr>
              <a:t>Lysine, an essential amino acid, becomes unavailable</a:t>
            </a:r>
          </a:p>
          <a:p>
            <a:pPr>
              <a:lnSpc>
                <a:spcPct val="80000"/>
              </a:lnSpc>
              <a:buFont typeface="Wingdings" pitchFamily="2" charset="2"/>
              <a:buNone/>
              <a:defRPr/>
            </a:pPr>
            <a:r>
              <a:rPr lang="en-US" sz="2400" dirty="0"/>
              <a:t>	</a:t>
            </a:r>
          </a:p>
          <a:p>
            <a:pPr marL="871538" lvl="1" indent="-514350">
              <a:buFont typeface="+mj-lt"/>
              <a:buAutoNum type="arabicPeriod" startAt="3"/>
              <a:defRPr/>
            </a:pPr>
            <a:endParaRPr lang="en-US" dirty="0"/>
          </a:p>
        </p:txBody>
      </p:sp>
      <p:pic>
        <p:nvPicPr>
          <p:cNvPr id="27650" name="Picture 2" descr="http://biochim-agro.univ-lille1.fr/proteines/res/denatur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356992"/>
            <a:ext cx="6552728"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4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23863"/>
            <a:ext cx="8136904" cy="3613297"/>
          </a:xfrm>
          <a:prstGeom prst="rect">
            <a:avLst/>
          </a:prstGeom>
        </p:spPr>
        <p:txBody>
          <a:bodyPr wrap="square">
            <a:spAutoFit/>
          </a:bodyPr>
          <a:lstStyle/>
          <a:p>
            <a:pPr marL="357188" lvl="1">
              <a:lnSpc>
                <a:spcPct val="80000"/>
              </a:lnSpc>
              <a:defRPr/>
            </a:pPr>
            <a:r>
              <a:rPr lang="en-US" sz="2800" dirty="0" err="1">
                <a:solidFill>
                  <a:schemeClr val="accent1"/>
                </a:solidFill>
                <a:latin typeface="Arial" panose="020B0604020202020204" pitchFamily="34" charset="0"/>
                <a:cs typeface="Arial" panose="020B0604020202020204" pitchFamily="34" charset="0"/>
              </a:rPr>
              <a:t>Lysinoalanine</a:t>
            </a:r>
            <a:r>
              <a:rPr lang="en-US" sz="2800" dirty="0">
                <a:solidFill>
                  <a:schemeClr val="accent1"/>
                </a:solidFill>
                <a:latin typeface="Arial" panose="020B0604020202020204" pitchFamily="34" charset="0"/>
                <a:cs typeface="Arial" panose="020B0604020202020204" pitchFamily="34" charset="0"/>
              </a:rPr>
              <a:t> formation (LAL)</a:t>
            </a:r>
          </a:p>
          <a:p>
            <a:pPr lvl="2">
              <a:lnSpc>
                <a:spcPct val="80000"/>
              </a:lnSpc>
              <a:defRPr/>
            </a:pPr>
            <a:endParaRPr lang="en-US" dirty="0">
              <a:latin typeface="Arial" panose="020B0604020202020204" pitchFamily="34" charset="0"/>
              <a:cs typeface="Arial" panose="020B0604020202020204" pitchFamily="34" charset="0"/>
            </a:endParaRPr>
          </a:p>
          <a:p>
            <a:pPr lvl="2">
              <a:lnSpc>
                <a:spcPct val="80000"/>
              </a:lnSpc>
              <a:defRPr/>
            </a:pPr>
            <a:r>
              <a:rPr lang="en-US" sz="2400" dirty="0">
                <a:latin typeface="Arial" panose="020B0604020202020204" pitchFamily="34" charset="0"/>
                <a:cs typeface="Arial" panose="020B0604020202020204" pitchFamily="34" charset="0"/>
              </a:rPr>
              <a:t>Problem:</a:t>
            </a:r>
          </a:p>
          <a:p>
            <a:pPr lvl="3">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a:latin typeface="Arial" panose="020B0604020202020204" pitchFamily="34" charset="0"/>
                <a:cs typeface="Arial" panose="020B0604020202020204" pitchFamily="34" charset="0"/>
              </a:rPr>
              <a:t>Lysine is the limiting amino acid in cereal foods.</a:t>
            </a:r>
          </a:p>
          <a:p>
            <a:pPr lvl="4">
              <a:lnSpc>
                <a:spcPct val="80000"/>
              </a:lnSpc>
              <a:defRPr/>
            </a:pPr>
            <a:r>
              <a:rPr lang="en-US" sz="2400" dirty="0">
                <a:solidFill>
                  <a:schemeClr val="accent1"/>
                </a:solidFill>
                <a:latin typeface="Arial" panose="020B0604020202020204" pitchFamily="34" charset="0"/>
                <a:cs typeface="Arial" panose="020B0604020202020204" pitchFamily="34" charset="0"/>
              </a:rPr>
              <a:t>Limiting amino acid</a:t>
            </a:r>
            <a:r>
              <a:rPr lang="en-US" sz="2400" dirty="0">
                <a:latin typeface="Arial" panose="020B0604020202020204" pitchFamily="34" charset="0"/>
                <a:cs typeface="Arial" panose="020B0604020202020204" pitchFamily="34" charset="0"/>
              </a:rPr>
              <a:t>: Essential amino acid of least quantity.</a:t>
            </a:r>
          </a:p>
          <a:p>
            <a:pPr lvl="4">
              <a:lnSpc>
                <a:spcPct val="80000"/>
              </a:lnSpc>
              <a:defRPr/>
            </a:pPr>
            <a:endParaRPr lang="en-US" sz="2400" dirty="0">
              <a:latin typeface="Arial" panose="020B0604020202020204" pitchFamily="34" charset="0"/>
              <a:cs typeface="Arial" panose="020B0604020202020204" pitchFamily="34" charset="0"/>
            </a:endParaRPr>
          </a:p>
          <a:p>
            <a:pPr lvl="4">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err="1">
                <a:latin typeface="Arial" panose="020B0604020202020204" pitchFamily="34" charset="0"/>
                <a:cs typeface="Arial" panose="020B0604020202020204" pitchFamily="34" charset="0"/>
              </a:rPr>
              <a:t>Lysinoalanine</a:t>
            </a:r>
            <a:r>
              <a:rPr lang="en-US" sz="2400" dirty="0">
                <a:latin typeface="Arial" panose="020B0604020202020204" pitchFamily="34" charset="0"/>
                <a:cs typeface="Arial" panose="020B0604020202020204" pitchFamily="34" charset="0"/>
              </a:rPr>
              <a:t> can lead to kidney toxicity in </a:t>
            </a:r>
            <a:r>
              <a:rPr lang="en-US" sz="2400" u="sng" dirty="0">
                <a:latin typeface="Arial" panose="020B0604020202020204" pitchFamily="34" charset="0"/>
                <a:cs typeface="Arial" panose="020B0604020202020204" pitchFamily="34" charset="0"/>
              </a:rPr>
              <a:t>rats</a:t>
            </a:r>
            <a:r>
              <a:rPr lang="en-US" sz="2400" dirty="0">
                <a:latin typeface="Arial" panose="020B0604020202020204" pitchFamily="34" charset="0"/>
                <a:cs typeface="Arial" panose="020B0604020202020204" pitchFamily="34" charset="0"/>
              </a:rPr>
              <a:t>, and possibly humans.</a:t>
            </a:r>
          </a:p>
          <a:p>
            <a:pPr lvl="3">
              <a:lnSpc>
                <a:spcPct val="80000"/>
              </a:lnSpc>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95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20688"/>
            <a:ext cx="7200800" cy="3293209"/>
          </a:xfrm>
          <a:prstGeom prst="rect">
            <a:avLst/>
          </a:prstGeom>
        </p:spPr>
        <p:txBody>
          <a:bodyPr wrap="square">
            <a:spAutoFit/>
          </a:bodyPr>
          <a:lstStyle/>
          <a:p>
            <a:pPr marL="82550">
              <a:defRPr/>
            </a:pPr>
            <a:r>
              <a:rPr lang="en-US" sz="3200" dirty="0">
                <a:solidFill>
                  <a:schemeClr val="accent1"/>
                </a:solidFill>
                <a:latin typeface="Arial" panose="020B0604020202020204" pitchFamily="34" charset="0"/>
                <a:cs typeface="Arial" panose="020B0604020202020204" pitchFamily="34" charset="0"/>
              </a:rPr>
              <a:t>Alkaline reactions (cont.)</a:t>
            </a:r>
          </a:p>
          <a:p>
            <a:pPr marL="82550">
              <a:defRPr/>
            </a:pPr>
            <a:endParaRPr lang="en-US" sz="2800" dirty="0">
              <a:latin typeface="Arial" panose="020B0604020202020204" pitchFamily="34" charset="0"/>
              <a:cs typeface="Arial" panose="020B0604020202020204" pitchFamily="34" charset="0"/>
            </a:endParaRPr>
          </a:p>
          <a:p>
            <a:pPr marL="403225" lvl="1">
              <a:defRPr/>
            </a:pPr>
            <a:r>
              <a:rPr lang="en-US" sz="24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Isomerization (racemization)</a:t>
            </a:r>
          </a:p>
          <a:p>
            <a:pPr marL="403225" lvl="1">
              <a:defRPr/>
            </a:pPr>
            <a:endParaRPr lang="en-US" sz="2400" dirty="0">
              <a:latin typeface="Arial" panose="020B0604020202020204" pitchFamily="34" charset="0"/>
              <a:cs typeface="Arial" panose="020B0604020202020204" pitchFamily="34" charset="0"/>
            </a:endParaRP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L- to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We cannot metabolize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Not a very serious problem in texturized vegetable protein production.</a:t>
            </a:r>
          </a:p>
        </p:txBody>
      </p:sp>
      <p:pic>
        <p:nvPicPr>
          <p:cNvPr id="29698" name="Picture 2" descr="Image result for amino acid race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91000"/>
            <a:ext cx="40100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7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88640"/>
            <a:ext cx="8129587" cy="5688632"/>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pPr>
            <a:r>
              <a:rPr lang="en-US" altLang="en-US" sz="2400" dirty="0">
                <a:latin typeface="Arial" panose="020B0604020202020204" pitchFamily="34" charset="0"/>
                <a:cs typeface="Arial" panose="020B0604020202020204" pitchFamily="34" charset="0"/>
              </a:rPr>
              <a:t>	</a:t>
            </a:r>
            <a:r>
              <a:rPr lang="en-US" altLang="en-US" sz="2400" dirty="0">
                <a:solidFill>
                  <a:schemeClr val="accent1"/>
                </a:solidFill>
                <a:latin typeface="Arial" panose="020B0604020202020204" pitchFamily="34" charset="0"/>
                <a:cs typeface="Arial" panose="020B0604020202020204" pitchFamily="34" charset="0"/>
              </a:rPr>
              <a:t>4. Oxidation</a:t>
            </a:r>
          </a:p>
          <a:p>
            <a:pPr marL="82550" indent="0">
              <a:buNone/>
            </a:pPr>
            <a:endParaRPr lang="en-US" altLang="en-US" sz="2400" dirty="0">
              <a:solidFill>
                <a:schemeClr val="accent1"/>
              </a:solidFill>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Lipid oxidation</a:t>
            </a:r>
          </a:p>
          <a:p>
            <a:pPr lvl="2"/>
            <a:r>
              <a:rPr lang="en-US" altLang="en-US" sz="2400" dirty="0">
                <a:latin typeface="Arial" panose="020B0604020202020204" pitchFamily="34" charset="0"/>
                <a:cs typeface="Arial" panose="020B0604020202020204" pitchFamily="34" charset="0"/>
              </a:rPr>
              <a:t>Aldehyde, ketones react with </a:t>
            </a:r>
            <a:r>
              <a:rPr lang="en-US" altLang="en-US" sz="2400" dirty="0">
                <a:solidFill>
                  <a:schemeClr val="accent2">
                    <a:lumMod val="60000"/>
                    <a:lumOff val="40000"/>
                  </a:schemeClr>
                </a:solidFill>
                <a:latin typeface="Arial" panose="020B0604020202020204" pitchFamily="34" charset="0"/>
                <a:cs typeface="Arial" panose="020B0604020202020204" pitchFamily="34" charset="0"/>
              </a:rPr>
              <a:t>lysine</a:t>
            </a:r>
            <a:r>
              <a:rPr lang="en-US" altLang="en-US" sz="2400" dirty="0">
                <a:latin typeface="Arial" panose="020B0604020202020204" pitchFamily="34" charset="0"/>
                <a:cs typeface="Arial" panose="020B0604020202020204" pitchFamily="34" charset="0"/>
              </a:rPr>
              <a:t> making it unavailable</a:t>
            </a:r>
          </a:p>
          <a:p>
            <a:pPr lvl="2"/>
            <a:r>
              <a:rPr lang="en-US" altLang="en-US" sz="2400" dirty="0">
                <a:latin typeface="Arial" panose="020B0604020202020204" pitchFamily="34" charset="0"/>
                <a:cs typeface="Arial" panose="020B0604020202020204" pitchFamily="34" charset="0"/>
              </a:rPr>
              <a:t>Usually not a major problem</a:t>
            </a:r>
          </a:p>
          <a:p>
            <a:pPr lvl="1"/>
            <a:r>
              <a:rPr lang="en-US" altLang="en-US" dirty="0">
                <a:solidFill>
                  <a:schemeClr val="accent2">
                    <a:lumMod val="60000"/>
                    <a:lumOff val="40000"/>
                  </a:schemeClr>
                </a:solidFill>
                <a:latin typeface="Arial" panose="020B0604020202020204" pitchFamily="34" charset="0"/>
                <a:cs typeface="Arial" panose="020B0604020202020204" pitchFamily="34" charset="0"/>
              </a:rPr>
              <a:t>Methionine</a:t>
            </a:r>
            <a:r>
              <a:rPr lang="en-US" altLang="en-US" dirty="0">
                <a:latin typeface="Arial" panose="020B0604020202020204" pitchFamily="34" charset="0"/>
                <a:cs typeface="Arial" panose="020B0604020202020204" pitchFamily="34" charset="0"/>
              </a:rPr>
              <a:t> oxidation (no major concern)</a:t>
            </a:r>
          </a:p>
          <a:p>
            <a:pPr lvl="2"/>
            <a:r>
              <a:rPr lang="en-US" altLang="en-US" sz="2400" dirty="0">
                <a:latin typeface="Arial" panose="020B0604020202020204" pitchFamily="34" charset="0"/>
                <a:cs typeface="Arial" panose="020B0604020202020204" pitchFamily="34" charset="0"/>
              </a:rPr>
              <a:t>Sulfoxide or sulfone</a:t>
            </a:r>
          </a:p>
          <a:p>
            <a:pPr lvl="2"/>
            <a:endParaRPr lang="en-US" altLang="en-US" sz="2400" dirty="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r>
              <a:rPr lang="en-US" altLang="en-US" sz="2400" dirty="0">
                <a:latin typeface="Arial" panose="020B0604020202020204" pitchFamily="34" charset="0"/>
                <a:cs typeface="Arial" panose="020B0604020202020204" pitchFamily="34" charset="0"/>
              </a:rPr>
              <a:t>Met sulfoxide still active as an essential amino acid</a:t>
            </a:r>
          </a:p>
          <a:p>
            <a:pPr lvl="2"/>
            <a:r>
              <a:rPr lang="en-US" altLang="en-US" sz="2400" dirty="0">
                <a:latin typeface="Arial" panose="020B0604020202020204" pitchFamily="34" charset="0"/>
                <a:cs typeface="Arial" panose="020B0604020202020204" pitchFamily="34" charset="0"/>
              </a:rPr>
              <a:t>Met sulfone – no or little amino acid activity</a:t>
            </a:r>
          </a:p>
        </p:txBody>
      </p:sp>
      <p:graphicFrame>
        <p:nvGraphicFramePr>
          <p:cNvPr id="3" name="Object 2"/>
          <p:cNvGraphicFramePr>
            <a:graphicFrameLocks noChangeAspect="1"/>
          </p:cNvGraphicFramePr>
          <p:nvPr>
            <p:extLst>
              <p:ext uri="{D42A27DB-BD31-4B8C-83A1-F6EECF244321}">
                <p14:modId xmlns:p14="http://schemas.microsoft.com/office/powerpoint/2010/main" val="217416481"/>
              </p:ext>
            </p:extLst>
          </p:nvPr>
        </p:nvGraphicFramePr>
        <p:xfrm>
          <a:off x="1331640" y="3645024"/>
          <a:ext cx="6072187" cy="936625"/>
        </p:xfrm>
        <a:graphic>
          <a:graphicData uri="http://schemas.openxmlformats.org/presentationml/2006/ole">
            <mc:AlternateContent xmlns:mc="http://schemas.openxmlformats.org/markup-compatibility/2006">
              <mc:Choice xmlns:v="urn:schemas-microsoft-com:vml" Requires="v">
                <p:oleObj spid="_x0000_s30732" name="ChemSketch" r:id="rId3" imgW="5355336" imgH="826008" progId="">
                  <p:embed/>
                </p:oleObj>
              </mc:Choice>
              <mc:Fallback>
                <p:oleObj name="ChemSketch" r:id="rId3" imgW="5355336" imgH="826008"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645024"/>
                        <a:ext cx="6072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267744" y="6165304"/>
            <a:ext cx="6588224" cy="369332"/>
          </a:xfrm>
          <a:prstGeom prst="rect">
            <a:avLst/>
          </a:prstGeom>
        </p:spPr>
        <p:txBody>
          <a:bodyPr wrap="square">
            <a:spAutoFit/>
          </a:bodyPr>
          <a:lstStyle/>
          <a:p>
            <a:r>
              <a:rPr lang="en-US" dirty="0"/>
              <a:t>http://onlinelibrary.wiley.com/doi/10.1111/1541-4337.12127/epdf</a:t>
            </a:r>
          </a:p>
        </p:txBody>
      </p:sp>
    </p:spTree>
    <p:extLst>
      <p:ext uri="{BB962C8B-B14F-4D97-AF65-F5344CB8AC3E}">
        <p14:creationId xmlns:p14="http://schemas.microsoft.com/office/powerpoint/2010/main" val="142826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84C46B35-762A-F248-873C-1750BF3C584B}"/>
              </a:ext>
            </a:extLst>
          </p:cNvPr>
          <p:cNvSpPr>
            <a:spLocks noGrp="1" noChangeArrowheads="1"/>
          </p:cNvSpPr>
          <p:nvPr>
            <p:ph type="title"/>
          </p:nvPr>
        </p:nvSpPr>
        <p:spPr/>
        <p:txBody>
          <a:bodyPr/>
          <a:lstStyle/>
          <a:p>
            <a:pPr eaLnBrk="1" hangingPunct="1"/>
            <a:r>
              <a:rPr lang="en-US" altLang="cs-CZ"/>
              <a:t>Protein Stability</a:t>
            </a:r>
          </a:p>
        </p:txBody>
      </p:sp>
      <p:sp>
        <p:nvSpPr>
          <p:cNvPr id="4098" name="Rectangle 3">
            <a:extLst>
              <a:ext uri="{FF2B5EF4-FFF2-40B4-BE49-F238E27FC236}">
                <a16:creationId xmlns:a16="http://schemas.microsoft.com/office/drawing/2014/main" id="{9A21CE77-1827-4E44-B91C-2C62B1154C6D}"/>
              </a:ext>
            </a:extLst>
          </p:cNvPr>
          <p:cNvSpPr>
            <a:spLocks noGrp="1" noChangeArrowheads="1"/>
          </p:cNvSpPr>
          <p:nvPr>
            <p:ph type="body" idx="1"/>
          </p:nvPr>
        </p:nvSpPr>
        <p:spPr/>
        <p:txBody>
          <a:bodyPr/>
          <a:lstStyle/>
          <a:p>
            <a:pPr eaLnBrk="1" hangingPunct="1"/>
            <a:r>
              <a:rPr lang="en-US" altLang="cs-CZ"/>
              <a:t>Protein stability is the net balance of forces, which determine whether a protein will be in its native folded conformation or a denatured state.</a:t>
            </a:r>
          </a:p>
          <a:p>
            <a:pPr eaLnBrk="1" hangingPunct="1"/>
            <a:r>
              <a:rPr lang="en-US" altLang="cs-CZ"/>
              <a:t>Protein stability normally refers to the physical (thermodynamic) stability, not the chemical stability.</a:t>
            </a:r>
          </a:p>
        </p:txBody>
      </p:sp>
    </p:spTree>
    <p:extLst>
      <p:ext uri="{BB962C8B-B14F-4D97-AF65-F5344CB8AC3E}">
        <p14:creationId xmlns:p14="http://schemas.microsoft.com/office/powerpoint/2010/main" val="2919105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3FB1318D-E3E9-664B-B336-BCA6FC1CBF73}"/>
              </a:ext>
            </a:extLst>
          </p:cNvPr>
          <p:cNvSpPr>
            <a:spLocks noGrp="1" noChangeArrowheads="1"/>
          </p:cNvSpPr>
          <p:nvPr>
            <p:ph type="title"/>
          </p:nvPr>
        </p:nvSpPr>
        <p:spPr/>
        <p:txBody>
          <a:bodyPr/>
          <a:lstStyle/>
          <a:p>
            <a:pPr eaLnBrk="1" hangingPunct="1"/>
            <a:r>
              <a:rPr lang="en-US" altLang="cs-CZ"/>
              <a:t>Chemical Stability</a:t>
            </a:r>
          </a:p>
        </p:txBody>
      </p:sp>
      <p:sp>
        <p:nvSpPr>
          <p:cNvPr id="5122" name="Rectangle 3">
            <a:extLst>
              <a:ext uri="{FF2B5EF4-FFF2-40B4-BE49-F238E27FC236}">
                <a16:creationId xmlns:a16="http://schemas.microsoft.com/office/drawing/2014/main" id="{3C842C91-0A30-7446-857C-0A2092D4ABEE}"/>
              </a:ext>
            </a:extLst>
          </p:cNvPr>
          <p:cNvSpPr>
            <a:spLocks noGrp="1" noChangeArrowheads="1"/>
          </p:cNvSpPr>
          <p:nvPr>
            <p:ph type="body" idx="1"/>
          </p:nvPr>
        </p:nvSpPr>
        <p:spPr>
          <a:xfrm>
            <a:off x="255588" y="1570038"/>
            <a:ext cx="8610600" cy="4525962"/>
          </a:xfrm>
        </p:spPr>
        <p:txBody>
          <a:bodyPr/>
          <a:lstStyle/>
          <a:p>
            <a:pPr eaLnBrk="1" hangingPunct="1"/>
            <a:r>
              <a:rPr lang="en-US" altLang="cs-CZ" sz="2800"/>
              <a:t>Chemical stability involves loss of integrity due to bond cleavage.</a:t>
            </a:r>
          </a:p>
          <a:p>
            <a:pPr lvl="1" eaLnBrk="1" hangingPunct="1"/>
            <a:r>
              <a:rPr lang="en-US" altLang="cs-CZ" sz="2400"/>
              <a:t>deamination of asparagine and/or glutamine residues, </a:t>
            </a:r>
          </a:p>
          <a:p>
            <a:pPr lvl="1" eaLnBrk="1" hangingPunct="1"/>
            <a:r>
              <a:rPr lang="en-US" altLang="cs-CZ" sz="2400"/>
              <a:t>hydrolysis of the peptide bond of Asp residues at low pH, </a:t>
            </a:r>
          </a:p>
          <a:p>
            <a:pPr lvl="1" eaLnBrk="1" hangingPunct="1"/>
            <a:r>
              <a:rPr lang="en-US" altLang="cs-CZ" sz="2400"/>
              <a:t>oxidation of Met at high temperature, </a:t>
            </a:r>
          </a:p>
          <a:p>
            <a:pPr lvl="1" eaLnBrk="1" hangingPunct="1"/>
            <a:r>
              <a:rPr lang="en-US" altLang="cs-CZ" sz="2400"/>
              <a:t>elimination of disulfide bonds </a:t>
            </a:r>
          </a:p>
          <a:p>
            <a:pPr lvl="1" eaLnBrk="1" hangingPunct="1"/>
            <a:r>
              <a:rPr lang="en-US" altLang="cs-CZ" sz="2400"/>
              <a:t>disulfide interchange at neutral pH </a:t>
            </a:r>
          </a:p>
          <a:p>
            <a:pPr eaLnBrk="1" hangingPunct="1"/>
            <a:r>
              <a:rPr lang="en-US" altLang="cs-CZ" sz="2800"/>
              <a:t>Other processes include thiol-catalyzed disulfide interchange and oxidation of cysteine residues. </a:t>
            </a:r>
          </a:p>
        </p:txBody>
      </p:sp>
    </p:spTree>
    <p:extLst>
      <p:ext uri="{BB962C8B-B14F-4D97-AF65-F5344CB8AC3E}">
        <p14:creationId xmlns:p14="http://schemas.microsoft.com/office/powerpoint/2010/main" val="3253771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65F493EA-A4CF-8946-9A02-063DB179F969}"/>
              </a:ext>
            </a:extLst>
          </p:cNvPr>
          <p:cNvSpPr>
            <a:spLocks noGrp="1" noChangeArrowheads="1"/>
          </p:cNvSpPr>
          <p:nvPr>
            <p:ph type="title"/>
          </p:nvPr>
        </p:nvSpPr>
        <p:spPr>
          <a:xfrm>
            <a:off x="685800" y="609600"/>
            <a:ext cx="5410200" cy="1143000"/>
          </a:xfrm>
        </p:spPr>
        <p:txBody>
          <a:bodyPr/>
          <a:lstStyle/>
          <a:p>
            <a:pPr eaLnBrk="1" hangingPunct="1"/>
            <a:r>
              <a:rPr lang="en-US" altLang="cs-CZ"/>
              <a:t>Protein Stability</a:t>
            </a:r>
          </a:p>
        </p:txBody>
      </p:sp>
      <p:sp>
        <p:nvSpPr>
          <p:cNvPr id="6146" name="Rectangle 3">
            <a:extLst>
              <a:ext uri="{FF2B5EF4-FFF2-40B4-BE49-F238E27FC236}">
                <a16:creationId xmlns:a16="http://schemas.microsoft.com/office/drawing/2014/main" id="{867A5D32-7DBD-EA48-98F3-A8A3B64885E1}"/>
              </a:ext>
            </a:extLst>
          </p:cNvPr>
          <p:cNvSpPr>
            <a:spLocks noGrp="1" noChangeArrowheads="1"/>
          </p:cNvSpPr>
          <p:nvPr>
            <p:ph type="body" idx="1"/>
          </p:nvPr>
        </p:nvSpPr>
        <p:spPr>
          <a:xfrm>
            <a:off x="304800" y="1981200"/>
            <a:ext cx="8534400" cy="4876800"/>
          </a:xfrm>
        </p:spPr>
        <p:txBody>
          <a:bodyPr/>
          <a:lstStyle/>
          <a:p>
            <a:pPr eaLnBrk="1" hangingPunct="1">
              <a:lnSpc>
                <a:spcPct val="90000"/>
              </a:lnSpc>
            </a:pPr>
            <a:r>
              <a:rPr lang="en-US" altLang="cs-CZ" sz="2800"/>
              <a:t>The net stability of a protein is defined as the difference in free energy between the native and denatured state: </a:t>
            </a:r>
          </a:p>
          <a:p>
            <a:pPr eaLnBrk="1" hangingPunct="1">
              <a:lnSpc>
                <a:spcPct val="90000"/>
              </a:lnSpc>
            </a:pPr>
            <a:r>
              <a:rPr lang="en-US" altLang="cs-CZ" sz="2800"/>
              <a:t>Both G</a:t>
            </a:r>
            <a:r>
              <a:rPr lang="en-US" altLang="cs-CZ" sz="2800" baseline="-25000"/>
              <a:t>N</a:t>
            </a:r>
            <a:r>
              <a:rPr lang="en-US" altLang="cs-CZ" sz="2800"/>
              <a:t> and G</a:t>
            </a:r>
            <a:r>
              <a:rPr lang="en-US" altLang="cs-CZ" sz="2800" baseline="-25000"/>
              <a:t>U</a:t>
            </a:r>
            <a:r>
              <a:rPr lang="en-US" altLang="cs-CZ" sz="2800"/>
              <a:t> contribute to G </a:t>
            </a:r>
          </a:p>
          <a:p>
            <a:pPr eaLnBrk="1" hangingPunct="1">
              <a:lnSpc>
                <a:spcPct val="90000"/>
              </a:lnSpc>
            </a:pPr>
            <a:r>
              <a:rPr lang="en-US" altLang="cs-CZ" sz="2800"/>
              <a:t>The free energy may be readily calculated from the following relationships: </a:t>
            </a:r>
          </a:p>
          <a:p>
            <a:pPr eaLnBrk="1" hangingPunct="1">
              <a:lnSpc>
                <a:spcPct val="90000"/>
              </a:lnSpc>
              <a:buFontTx/>
              <a:buNone/>
            </a:pPr>
            <a:r>
              <a:rPr lang="en-US" altLang="cs-CZ" sz="2800"/>
              <a:t>		K = [N]/[U] = F</a:t>
            </a:r>
            <a:r>
              <a:rPr lang="en-US" altLang="cs-CZ" sz="2800" baseline="-25000"/>
              <a:t>N</a:t>
            </a:r>
            <a:r>
              <a:rPr lang="en-US" altLang="cs-CZ" sz="2800"/>
              <a:t>/(1- F</a:t>
            </a:r>
            <a:r>
              <a:rPr lang="en-US" altLang="cs-CZ" sz="2800" baseline="-25000"/>
              <a:t>N</a:t>
            </a:r>
            <a:r>
              <a:rPr lang="en-US" altLang="cs-CZ" sz="2800"/>
              <a:t>), </a:t>
            </a:r>
          </a:p>
          <a:p>
            <a:pPr eaLnBrk="1" hangingPunct="1">
              <a:lnSpc>
                <a:spcPct val="90000"/>
              </a:lnSpc>
              <a:buFontTx/>
              <a:buNone/>
            </a:pPr>
            <a:r>
              <a:rPr lang="en-US" altLang="cs-CZ" sz="2800"/>
              <a:t>			F</a:t>
            </a:r>
            <a:r>
              <a:rPr lang="en-US" altLang="cs-CZ" sz="2800" baseline="-25000"/>
              <a:t>N</a:t>
            </a:r>
            <a:r>
              <a:rPr lang="en-US" altLang="cs-CZ" sz="2800"/>
              <a:t> = fraction folded </a:t>
            </a:r>
          </a:p>
          <a:p>
            <a:pPr eaLnBrk="1" hangingPunct="1">
              <a:lnSpc>
                <a:spcPct val="90000"/>
              </a:lnSpc>
              <a:buFont typeface="Wingdings" pitchFamily="2" charset="2"/>
              <a:buNone/>
            </a:pPr>
            <a:r>
              <a:rPr lang="en-US" altLang="cs-CZ" sz="2800">
                <a:latin typeface="Symbol" pitchFamily="2" charset="2"/>
              </a:rPr>
              <a:t>		D</a:t>
            </a:r>
            <a:r>
              <a:rPr lang="en-US" altLang="cs-CZ" sz="2800"/>
              <a:t>G = G</a:t>
            </a:r>
            <a:r>
              <a:rPr lang="en-US" altLang="cs-CZ" sz="2800" baseline="-25000"/>
              <a:t>N</a:t>
            </a:r>
            <a:r>
              <a:rPr lang="en-US" altLang="cs-CZ" sz="2800"/>
              <a:t> - G</a:t>
            </a:r>
            <a:r>
              <a:rPr lang="en-US" altLang="cs-CZ" sz="2800" baseline="-25000"/>
              <a:t>U</a:t>
            </a:r>
            <a:r>
              <a:rPr lang="en-US" altLang="cs-CZ" sz="2800"/>
              <a:t> = -RTlnK </a:t>
            </a:r>
          </a:p>
          <a:p>
            <a:pPr eaLnBrk="1" hangingPunct="1">
              <a:lnSpc>
                <a:spcPct val="90000"/>
              </a:lnSpc>
            </a:pPr>
            <a:r>
              <a:rPr lang="en-US" altLang="cs-CZ" sz="2800"/>
              <a:t>Decreasing the energy of the folded state or increasing the energy of the unfolded state have the same effect on </a:t>
            </a:r>
            <a:r>
              <a:rPr lang="en-US" altLang="cs-CZ" sz="2800">
                <a:latin typeface="Symbol" pitchFamily="2" charset="2"/>
              </a:rPr>
              <a:t>D</a:t>
            </a:r>
            <a:r>
              <a:rPr lang="en-US" altLang="cs-CZ" sz="2800"/>
              <a:t>G.</a:t>
            </a:r>
          </a:p>
        </p:txBody>
      </p:sp>
      <p:pic>
        <p:nvPicPr>
          <p:cNvPr id="6147" name="Picture 4" descr="IMG00001">
            <a:extLst>
              <a:ext uri="{FF2B5EF4-FFF2-40B4-BE49-F238E27FC236}">
                <a16:creationId xmlns:a16="http://schemas.microsoft.com/office/drawing/2014/main" id="{08541F3E-C5DE-F540-ADD3-EB8B82941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
            <a:ext cx="2819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283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0589C0E6-2503-564D-9460-0D3ADEBA345A}"/>
              </a:ext>
            </a:extLst>
          </p:cNvPr>
          <p:cNvSpPr>
            <a:spLocks noGrp="1" noChangeArrowheads="1"/>
          </p:cNvSpPr>
          <p:nvPr>
            <p:ph type="title"/>
          </p:nvPr>
        </p:nvSpPr>
        <p:spPr/>
        <p:txBody>
          <a:bodyPr/>
          <a:lstStyle/>
          <a:p>
            <a:pPr eaLnBrk="1" hangingPunct="1"/>
            <a:r>
              <a:rPr lang="en-US" altLang="cs-CZ"/>
              <a:t>Protein Stability</a:t>
            </a:r>
          </a:p>
        </p:txBody>
      </p:sp>
      <p:sp>
        <p:nvSpPr>
          <p:cNvPr id="7170" name="Rectangle 3">
            <a:extLst>
              <a:ext uri="{FF2B5EF4-FFF2-40B4-BE49-F238E27FC236}">
                <a16:creationId xmlns:a16="http://schemas.microsoft.com/office/drawing/2014/main" id="{366CD7AE-C45C-A44D-979C-5E856C1CD090}"/>
              </a:ext>
            </a:extLst>
          </p:cNvPr>
          <p:cNvSpPr>
            <a:spLocks noGrp="1" noChangeArrowheads="1"/>
          </p:cNvSpPr>
          <p:nvPr>
            <p:ph type="body" idx="1"/>
          </p:nvPr>
        </p:nvSpPr>
        <p:spPr>
          <a:xfrm>
            <a:off x="304800" y="1981200"/>
            <a:ext cx="8534400" cy="4876800"/>
          </a:xfrm>
        </p:spPr>
        <p:txBody>
          <a:bodyPr/>
          <a:lstStyle/>
          <a:p>
            <a:pPr eaLnBrk="1" hangingPunct="1">
              <a:lnSpc>
                <a:spcPct val="90000"/>
              </a:lnSpc>
            </a:pPr>
            <a:r>
              <a:rPr lang="en-US" altLang="cs-CZ" sz="2800"/>
              <a:t>Protein stability is important for many reasons:</a:t>
            </a:r>
          </a:p>
          <a:p>
            <a:pPr lvl="1" eaLnBrk="1" hangingPunct="1">
              <a:lnSpc>
                <a:spcPct val="90000"/>
              </a:lnSpc>
            </a:pPr>
            <a:r>
              <a:rPr lang="en-US" altLang="cs-CZ" sz="2400"/>
              <a:t>Providing an understanding of the basic thermodynamics of the process of folding,</a:t>
            </a:r>
          </a:p>
          <a:p>
            <a:pPr lvl="1" eaLnBrk="1" hangingPunct="1">
              <a:lnSpc>
                <a:spcPct val="90000"/>
              </a:lnSpc>
            </a:pPr>
            <a:r>
              <a:rPr lang="en-US" altLang="cs-CZ" sz="2400"/>
              <a:t>increased protein stability may be a multi-billion dollar value the in food and drug processing, and in biotechnology and protein drugs. </a:t>
            </a:r>
          </a:p>
          <a:p>
            <a:pPr eaLnBrk="1" hangingPunct="1">
              <a:lnSpc>
                <a:spcPct val="90000"/>
              </a:lnSpc>
            </a:pPr>
            <a:r>
              <a:rPr lang="en-US" altLang="cs-CZ" sz="2800"/>
              <a:t>Two relatively recent innovations, which have had major impact in the study of the thermodynamics of proteins were the development of very sensitive techniques, differential scanning calorimetry (especially by Privalov and Brandts) and site-directed mutagenesis. </a:t>
            </a:r>
          </a:p>
        </p:txBody>
      </p:sp>
    </p:spTree>
    <p:extLst>
      <p:ext uri="{BB962C8B-B14F-4D97-AF65-F5344CB8AC3E}">
        <p14:creationId xmlns:p14="http://schemas.microsoft.com/office/powerpoint/2010/main" val="208403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66800" y="1752600"/>
            <a:ext cx="7416800" cy="4640263"/>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a:buClr>
                <a:srgbClr val="FF0000"/>
              </a:buClr>
              <a:buSzPct val="65000"/>
              <a:buFont typeface="Wingdings" panose="05000000000000000000" pitchFamily="2" charset="2"/>
              <a:buChar char="Ø"/>
            </a:pPr>
            <a:r>
              <a:rPr lang="en-US" altLang="zh-CN" sz="3000" dirty="0">
                <a:ea typeface="ˎ̥"/>
                <a:cs typeface="ˎ̥"/>
              </a:rPr>
              <a:t>Solution 	</a:t>
            </a:r>
            <a:r>
              <a:rPr lang="zh-CN" altLang="en-US" sz="2100" dirty="0"/>
              <a:t>（</a:t>
            </a:r>
            <a:r>
              <a:rPr lang="en-US" altLang="zh-CN" sz="2100" dirty="0">
                <a:ea typeface="ˎ̥"/>
                <a:cs typeface="ˎ̥"/>
              </a:rPr>
              <a:t>&lt; 1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Colloid   	</a:t>
            </a:r>
            <a:r>
              <a:rPr lang="zh-CN" altLang="en-US" sz="2100" dirty="0"/>
              <a:t>（</a:t>
            </a:r>
            <a:r>
              <a:rPr lang="en-US" altLang="zh-CN" sz="2100" dirty="0">
                <a:ea typeface="ˎ̥"/>
                <a:cs typeface="ˎ̥"/>
              </a:rPr>
              <a:t>1 – 100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Suspension	</a:t>
            </a:r>
            <a:r>
              <a:rPr lang="en-US" altLang="zh-CN" sz="2100" dirty="0">
                <a:ea typeface="ˎ̥"/>
                <a:cs typeface="ˎ̥"/>
              </a:rPr>
              <a:t>(&gt; 100 nm) </a:t>
            </a:r>
            <a:endParaRPr lang="en-US" altLang="zh-CN" sz="2100" dirty="0"/>
          </a:p>
          <a:p>
            <a:pPr>
              <a:buClr>
                <a:srgbClr val="FF0000"/>
              </a:buClr>
              <a:buSzPct val="65000"/>
              <a:buFont typeface="Wingdings" panose="05000000000000000000" pitchFamily="2" charset="2"/>
              <a:buChar char="Ø"/>
            </a:pPr>
            <a:r>
              <a:rPr lang="en-US" altLang="zh-CN" sz="3000" dirty="0">
                <a:ea typeface="ˎ̥"/>
                <a:cs typeface="ˎ̥"/>
              </a:rPr>
              <a:t>Protein </a:t>
            </a:r>
            <a:endParaRPr lang="en-US" altLang="zh-CN" sz="2100" dirty="0"/>
          </a:p>
          <a:p>
            <a:pPr lvl="1">
              <a:buClr>
                <a:schemeClr val="accent2"/>
              </a:buClr>
              <a:buSzPct val="60000"/>
              <a:buFont typeface="Wingdings" pitchFamily="2" charset="2"/>
              <a:buChar char="q"/>
            </a:pPr>
            <a:r>
              <a:rPr lang="en-US" altLang="zh-CN" sz="2600" dirty="0">
                <a:ea typeface="ˎ̥"/>
                <a:cs typeface="ˎ̥"/>
              </a:rPr>
              <a:t>Particle size of 2~20 nm </a:t>
            </a:r>
            <a:endParaRPr lang="en-US" altLang="zh-CN" sz="2100" dirty="0"/>
          </a:p>
          <a:p>
            <a:pPr lvl="1">
              <a:buClr>
                <a:schemeClr val="accent2"/>
              </a:buClr>
              <a:buSzPct val="60000"/>
              <a:buFont typeface="Wingdings" pitchFamily="2" charset="2"/>
              <a:buChar char="q"/>
            </a:pPr>
            <a:r>
              <a:rPr lang="en-US" altLang="zh-CN" sz="2600" dirty="0">
                <a:ea typeface="ˎ̥"/>
                <a:cs typeface="ˎ̥"/>
              </a:rPr>
              <a:t>Protein solution has colloidal properties (high viscosity, high absorption capacity, light distraction</a:t>
            </a:r>
            <a:r>
              <a:rPr lang="en-US" altLang="zh-CN" sz="2600" b="1" dirty="0">
                <a:ea typeface="ˎ̥"/>
                <a:cs typeface="ˎ̥"/>
              </a:rPr>
              <a:t>, </a:t>
            </a:r>
            <a:r>
              <a:rPr lang="en-US" sz="2400" dirty="0"/>
              <a:t>do not pass through a semipermeable membrane</a:t>
            </a:r>
            <a:r>
              <a:rPr lang="en-US" altLang="zh-CN" sz="2600" b="1" dirty="0">
                <a:ea typeface="ˎ̥"/>
                <a:cs typeface="ˎ̥"/>
              </a:rPr>
              <a:t> …</a:t>
            </a:r>
            <a:endParaRPr lang="en-US" altLang="zh-CN" dirty="0"/>
          </a:p>
        </p:txBody>
      </p:sp>
      <p:sp>
        <p:nvSpPr>
          <p:cNvPr id="3" name="Rectangle 2"/>
          <p:cNvSpPr/>
          <p:nvPr/>
        </p:nvSpPr>
        <p:spPr>
          <a:xfrm>
            <a:off x="3131840" y="692696"/>
            <a:ext cx="3267241" cy="523220"/>
          </a:xfrm>
          <a:prstGeom prst="rect">
            <a:avLst/>
          </a:prstGeom>
        </p:spPr>
        <p:txBody>
          <a:bodyPr wrap="none">
            <a:spAutoFit/>
          </a:bodyPr>
          <a:lstStyle/>
          <a:p>
            <a:r>
              <a:rPr lang="en-US" altLang="zh-CN" sz="2800" dirty="0">
                <a:solidFill>
                  <a:schemeClr val="accent1"/>
                </a:solidFill>
                <a:latin typeface="Arial" panose="020B0604020202020204" pitchFamily="34" charset="0"/>
                <a:ea typeface="ˎ̥"/>
                <a:cs typeface="Arial" panose="020B0604020202020204" pitchFamily="34" charset="0"/>
              </a:rPr>
              <a:t>Colloidal properties</a:t>
            </a:r>
            <a:endParaRPr lang="en-US" altLang="zh-CN"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543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026">
            <a:extLst>
              <a:ext uri="{FF2B5EF4-FFF2-40B4-BE49-F238E27FC236}">
                <a16:creationId xmlns:a16="http://schemas.microsoft.com/office/drawing/2014/main" id="{D2CCB57D-060D-9849-9997-980A552CA020}"/>
              </a:ext>
            </a:extLst>
          </p:cNvPr>
          <p:cNvSpPr>
            <a:spLocks noGrp="1" noChangeArrowheads="1"/>
          </p:cNvSpPr>
          <p:nvPr>
            <p:ph type="title"/>
          </p:nvPr>
        </p:nvSpPr>
        <p:spPr/>
        <p:txBody>
          <a:bodyPr>
            <a:normAutofit fontScale="90000"/>
          </a:bodyPr>
          <a:lstStyle/>
          <a:p>
            <a:pPr eaLnBrk="1" hangingPunct="1"/>
            <a:r>
              <a:rPr lang="en-US" altLang="cs-CZ"/>
              <a:t>Stability of the Folded State</a:t>
            </a:r>
            <a:br>
              <a:rPr lang="en-US" altLang="cs-CZ"/>
            </a:br>
            <a:endParaRPr lang="en-US" altLang="cs-CZ"/>
          </a:p>
        </p:txBody>
      </p:sp>
      <p:sp>
        <p:nvSpPr>
          <p:cNvPr id="8194" name="Rectangle 1027">
            <a:extLst>
              <a:ext uri="{FF2B5EF4-FFF2-40B4-BE49-F238E27FC236}">
                <a16:creationId xmlns:a16="http://schemas.microsoft.com/office/drawing/2014/main" id="{6BCE2BD6-79BE-4547-9271-89B801C7885A}"/>
              </a:ext>
            </a:extLst>
          </p:cNvPr>
          <p:cNvSpPr>
            <a:spLocks noGrp="1" noChangeArrowheads="1"/>
          </p:cNvSpPr>
          <p:nvPr>
            <p:ph type="body" idx="1"/>
          </p:nvPr>
        </p:nvSpPr>
        <p:spPr>
          <a:xfrm>
            <a:off x="457200" y="1371600"/>
            <a:ext cx="8229600" cy="4495800"/>
          </a:xfrm>
        </p:spPr>
        <p:txBody>
          <a:bodyPr/>
          <a:lstStyle/>
          <a:p>
            <a:pPr eaLnBrk="1" hangingPunct="1">
              <a:lnSpc>
                <a:spcPct val="90000"/>
              </a:lnSpc>
            </a:pPr>
            <a:r>
              <a:rPr lang="en-US" altLang="cs-CZ" sz="2800"/>
              <a:t>Measuring protein stability is measuring the energy difference between the U (unfolded) and F (folded) states.</a:t>
            </a:r>
          </a:p>
          <a:p>
            <a:pPr eaLnBrk="1" hangingPunct="1">
              <a:lnSpc>
                <a:spcPct val="90000"/>
              </a:lnSpc>
            </a:pPr>
            <a:r>
              <a:rPr lang="en-US" altLang="cs-CZ" sz="2800"/>
              <a:t>The average stability of a monomeric small protein is about 5 - 10 kcal/mol, which is very small!</a:t>
            </a:r>
          </a:p>
          <a:p>
            <a:pPr eaLnBrk="1" hangingPunct="1">
              <a:lnSpc>
                <a:spcPct val="90000"/>
              </a:lnSpc>
              <a:buFontTx/>
              <a:buNone/>
            </a:pPr>
            <a:r>
              <a:rPr lang="en-US" altLang="cs-CZ" sz="2800">
                <a:latin typeface="Symbol" pitchFamily="2" charset="2"/>
              </a:rPr>
              <a:t>			D</a:t>
            </a:r>
            <a:r>
              <a:rPr lang="en-US" altLang="cs-CZ" sz="2800"/>
              <a:t>G = G</a:t>
            </a:r>
            <a:r>
              <a:rPr lang="en-US" altLang="cs-CZ" sz="2800" baseline="-25000"/>
              <a:t>N</a:t>
            </a:r>
            <a:r>
              <a:rPr lang="en-US" altLang="cs-CZ" sz="2800"/>
              <a:t> - G</a:t>
            </a:r>
            <a:r>
              <a:rPr lang="en-US" altLang="cs-CZ" sz="2800" baseline="-25000"/>
              <a:t>U</a:t>
            </a:r>
            <a:r>
              <a:rPr lang="en-US" altLang="cs-CZ" sz="2800"/>
              <a:t> = -RTlnK</a:t>
            </a:r>
          </a:p>
          <a:p>
            <a:pPr eaLnBrk="1" hangingPunct="1">
              <a:lnSpc>
                <a:spcPct val="90000"/>
              </a:lnSpc>
              <a:buFontTx/>
              <a:buNone/>
            </a:pPr>
            <a:r>
              <a:rPr lang="en-US" altLang="cs-CZ" sz="2800"/>
              <a:t>		K=e</a:t>
            </a:r>
            <a:r>
              <a:rPr lang="en-US" altLang="cs-CZ" sz="2800" baseline="30000"/>
              <a:t>-</a:t>
            </a:r>
            <a:r>
              <a:rPr lang="en-US" altLang="cs-CZ" sz="2800" baseline="30000">
                <a:latin typeface="Symbol" pitchFamily="2" charset="2"/>
              </a:rPr>
              <a:t>D</a:t>
            </a:r>
            <a:r>
              <a:rPr lang="en-US" altLang="cs-CZ" sz="2800" baseline="30000"/>
              <a:t>G/RT </a:t>
            </a:r>
            <a:r>
              <a:rPr lang="en-US" altLang="cs-CZ" sz="2800"/>
              <a:t>= e</a:t>
            </a:r>
            <a:r>
              <a:rPr lang="en-US" altLang="cs-CZ" sz="2800" baseline="30000"/>
              <a:t>-10x1000/(2x298) </a:t>
            </a:r>
            <a:r>
              <a:rPr lang="en-US" altLang="cs-CZ" sz="2800"/>
              <a:t>=2x 10</a:t>
            </a:r>
            <a:r>
              <a:rPr lang="en-US" altLang="cs-CZ" sz="2800" baseline="30000"/>
              <a:t> 7</a:t>
            </a:r>
          </a:p>
          <a:p>
            <a:pPr lvl="1" eaLnBrk="1" hangingPunct="1">
              <a:lnSpc>
                <a:spcPct val="90000"/>
              </a:lnSpc>
            </a:pPr>
            <a:r>
              <a:rPr lang="en-US" altLang="cs-CZ" sz="2400"/>
              <a:t>i.e. in aqueous solution, at room temperature, the ratio of folded : unfolded protein is 2x 10</a:t>
            </a:r>
            <a:r>
              <a:rPr lang="en-US" altLang="cs-CZ" sz="2400" baseline="30000"/>
              <a:t> 7</a:t>
            </a:r>
            <a:r>
              <a:rPr lang="en-US" altLang="cs-CZ" sz="2400"/>
              <a:t> : 1!</a:t>
            </a:r>
          </a:p>
        </p:txBody>
      </p:sp>
    </p:spTree>
    <p:extLst>
      <p:ext uri="{BB962C8B-B14F-4D97-AF65-F5344CB8AC3E}">
        <p14:creationId xmlns:p14="http://schemas.microsoft.com/office/powerpoint/2010/main" val="704578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26">
            <a:extLst>
              <a:ext uri="{FF2B5EF4-FFF2-40B4-BE49-F238E27FC236}">
                <a16:creationId xmlns:a16="http://schemas.microsoft.com/office/drawing/2014/main" id="{C64ACC1D-309E-0A44-803E-A1D59FF86A92}"/>
              </a:ext>
            </a:extLst>
          </p:cNvPr>
          <p:cNvSpPr>
            <a:spLocks noGrp="1" noChangeArrowheads="1"/>
          </p:cNvSpPr>
          <p:nvPr>
            <p:ph type="title"/>
          </p:nvPr>
        </p:nvSpPr>
        <p:spPr/>
        <p:txBody>
          <a:bodyPr/>
          <a:lstStyle/>
          <a:p>
            <a:pPr eaLnBrk="1" hangingPunct="1"/>
            <a:r>
              <a:rPr lang="en-US" altLang="cs-CZ"/>
              <a:t>Stability of the Folded State</a:t>
            </a:r>
          </a:p>
        </p:txBody>
      </p:sp>
      <p:sp>
        <p:nvSpPr>
          <p:cNvPr id="9218" name="Rectangle 1027">
            <a:extLst>
              <a:ext uri="{FF2B5EF4-FFF2-40B4-BE49-F238E27FC236}">
                <a16:creationId xmlns:a16="http://schemas.microsoft.com/office/drawing/2014/main" id="{95C7B98C-2C28-6D49-B955-D7948B26EE30}"/>
              </a:ext>
            </a:extLst>
          </p:cNvPr>
          <p:cNvSpPr>
            <a:spLocks noGrp="1" noChangeArrowheads="1"/>
          </p:cNvSpPr>
          <p:nvPr>
            <p:ph type="body" idx="1"/>
          </p:nvPr>
        </p:nvSpPr>
        <p:spPr>
          <a:xfrm>
            <a:off x="533400" y="1676400"/>
            <a:ext cx="8077200" cy="4343400"/>
          </a:xfrm>
        </p:spPr>
        <p:txBody>
          <a:bodyPr/>
          <a:lstStyle/>
          <a:p>
            <a:pPr eaLnBrk="1" hangingPunct="1">
              <a:lnSpc>
                <a:spcPct val="90000"/>
              </a:lnSpc>
            </a:pPr>
            <a:r>
              <a:rPr lang="en-US" altLang="cs-CZ" sz="2800"/>
              <a:t>K as the equilibrium constant, is the ratio of the forward (f) and the reverse (u) rate constant. K=k</a:t>
            </a:r>
            <a:r>
              <a:rPr lang="en-US" altLang="cs-CZ" sz="2800" baseline="-25000"/>
              <a:t>f</a:t>
            </a:r>
            <a:r>
              <a:rPr lang="en-US" altLang="cs-CZ" sz="2800"/>
              <a:t>/k</a:t>
            </a:r>
            <a:r>
              <a:rPr lang="en-US" altLang="cs-CZ" sz="2800" baseline="-25000"/>
              <a:t>u</a:t>
            </a:r>
          </a:p>
          <a:p>
            <a:pPr eaLnBrk="1" hangingPunct="1">
              <a:lnSpc>
                <a:spcPct val="90000"/>
              </a:lnSpc>
            </a:pPr>
            <a:r>
              <a:rPr lang="en-US" altLang="cs-CZ" sz="2800"/>
              <a:t>If a typical protein refolds spontaneously with a rate constant of k</a:t>
            </a:r>
            <a:r>
              <a:rPr lang="en-US" altLang="cs-CZ" sz="2800" baseline="-25000"/>
              <a:t>f </a:t>
            </a:r>
            <a:r>
              <a:rPr lang="en-US" altLang="cs-CZ" sz="2800"/>
              <a:t>= 1 s</a:t>
            </a:r>
            <a:r>
              <a:rPr lang="en-US" altLang="cs-CZ" sz="2800" baseline="30000"/>
              <a:t>-1</a:t>
            </a:r>
            <a:r>
              <a:rPr lang="en-US" altLang="cs-CZ" sz="2800"/>
              <a:t>, its rate of spontaneously unfolding under the same condition will be 10</a:t>
            </a:r>
            <a:r>
              <a:rPr lang="en-US" altLang="cs-CZ" sz="2800" baseline="30000"/>
              <a:t>-7 </a:t>
            </a:r>
            <a:r>
              <a:rPr lang="en-US" altLang="cs-CZ" sz="2800"/>
              <a:t>s</a:t>
            </a:r>
            <a:r>
              <a:rPr lang="en-US" altLang="cs-CZ" sz="2800" baseline="30000"/>
              <a:t>-1</a:t>
            </a:r>
            <a:r>
              <a:rPr lang="en-US" altLang="cs-CZ" sz="2800"/>
              <a:t>.</a:t>
            </a:r>
            <a:r>
              <a:rPr lang="en-US" altLang="cs-CZ" sz="2800" baseline="30000"/>
              <a:t> </a:t>
            </a:r>
            <a:r>
              <a:rPr lang="en-US" altLang="cs-CZ" sz="2800"/>
              <a:t>The half life is 0.693/10</a:t>
            </a:r>
            <a:r>
              <a:rPr lang="en-US" altLang="cs-CZ" sz="2800" baseline="30000"/>
              <a:t>-7</a:t>
            </a:r>
            <a:r>
              <a:rPr lang="en-US" altLang="cs-CZ" sz="2800"/>
              <a:t> s = 80 days.</a:t>
            </a:r>
          </a:p>
          <a:p>
            <a:pPr lvl="1" eaLnBrk="1" hangingPunct="1">
              <a:lnSpc>
                <a:spcPct val="90000"/>
              </a:lnSpc>
            </a:pPr>
            <a:r>
              <a:rPr lang="en-US" altLang="cs-CZ" sz="2400"/>
              <a:t>This suggests that the unfolding of proteins will only be transient.</a:t>
            </a:r>
          </a:p>
          <a:p>
            <a:pPr lvl="1" eaLnBrk="1" hangingPunct="1">
              <a:lnSpc>
                <a:spcPct val="90000"/>
              </a:lnSpc>
            </a:pPr>
            <a:r>
              <a:rPr lang="en-US" altLang="cs-CZ" sz="2400"/>
              <a:t>We have to perturb the equilibrium to enable us to measure the unfolding of proteins using urea, pH, etc.</a:t>
            </a:r>
          </a:p>
          <a:p>
            <a:pPr eaLnBrk="1" hangingPunct="1">
              <a:lnSpc>
                <a:spcPct val="90000"/>
              </a:lnSpc>
            </a:pPr>
            <a:endParaRPr lang="en-US" altLang="cs-CZ" sz="2800"/>
          </a:p>
        </p:txBody>
      </p:sp>
    </p:spTree>
    <p:extLst>
      <p:ext uri="{BB962C8B-B14F-4D97-AF65-F5344CB8AC3E}">
        <p14:creationId xmlns:p14="http://schemas.microsoft.com/office/powerpoint/2010/main" val="3139158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5171B169-DF4E-004F-9E08-9BA374D1CA1A}"/>
              </a:ext>
            </a:extLst>
          </p:cNvPr>
          <p:cNvSpPr>
            <a:spLocks noGrp="1" noChangeArrowheads="1"/>
          </p:cNvSpPr>
          <p:nvPr>
            <p:ph type="title"/>
          </p:nvPr>
        </p:nvSpPr>
        <p:spPr>
          <a:xfrm>
            <a:off x="228600" y="381000"/>
            <a:ext cx="8229600" cy="1143000"/>
          </a:xfrm>
        </p:spPr>
        <p:txBody>
          <a:bodyPr/>
          <a:lstStyle/>
          <a:p>
            <a:pPr eaLnBrk="1" hangingPunct="1"/>
            <a:r>
              <a:rPr lang="en-US" altLang="cs-CZ"/>
              <a:t>Techniques for Measuring Stability</a:t>
            </a:r>
          </a:p>
        </p:txBody>
      </p:sp>
      <p:sp>
        <p:nvSpPr>
          <p:cNvPr id="10242" name="Rectangle 3">
            <a:extLst>
              <a:ext uri="{FF2B5EF4-FFF2-40B4-BE49-F238E27FC236}">
                <a16:creationId xmlns:a16="http://schemas.microsoft.com/office/drawing/2014/main" id="{BE3FA981-1335-2645-9177-EEDD9C437970}"/>
              </a:ext>
            </a:extLst>
          </p:cNvPr>
          <p:cNvSpPr>
            <a:spLocks noGrp="1" noChangeArrowheads="1"/>
          </p:cNvSpPr>
          <p:nvPr>
            <p:ph type="body" idx="1"/>
          </p:nvPr>
        </p:nvSpPr>
        <p:spPr>
          <a:xfrm>
            <a:off x="685800" y="1676400"/>
            <a:ext cx="8305800" cy="4876800"/>
          </a:xfrm>
        </p:spPr>
        <p:txBody>
          <a:bodyPr/>
          <a:lstStyle/>
          <a:p>
            <a:pPr eaLnBrk="1" hangingPunct="1">
              <a:spcBef>
                <a:spcPct val="0"/>
              </a:spcBef>
            </a:pPr>
            <a:r>
              <a:rPr lang="en-US" altLang="cs-CZ" sz="2800"/>
              <a:t>Any methods that can distinguish between U and F </a:t>
            </a:r>
          </a:p>
          <a:p>
            <a:pPr eaLnBrk="1" hangingPunct="1">
              <a:spcBef>
                <a:spcPct val="0"/>
              </a:spcBef>
              <a:buFontTx/>
              <a:buNone/>
            </a:pPr>
            <a:r>
              <a:rPr lang="en-US" altLang="cs-CZ" sz="2800"/>
              <a:t>		Absorbance (e.g. Trp, Tyr) </a:t>
            </a:r>
          </a:p>
          <a:p>
            <a:pPr eaLnBrk="1" hangingPunct="1">
              <a:spcBef>
                <a:spcPct val="0"/>
              </a:spcBef>
              <a:buFontTx/>
              <a:buNone/>
            </a:pPr>
            <a:r>
              <a:rPr lang="en-US" altLang="cs-CZ" sz="2800"/>
              <a:t>		Fluorescence (Trp)-difference in emission max &amp; 		intensity.</a:t>
            </a:r>
          </a:p>
          <a:p>
            <a:pPr eaLnBrk="1" hangingPunct="1">
              <a:spcBef>
                <a:spcPct val="0"/>
              </a:spcBef>
              <a:buFontTx/>
              <a:buNone/>
            </a:pPr>
            <a:r>
              <a:rPr lang="en-US" altLang="cs-CZ" sz="2800"/>
              <a:t>		CD (far or near UV) - (2</a:t>
            </a:r>
            <a:r>
              <a:rPr lang="en-US" altLang="cs-CZ" sz="2800" baseline="30000"/>
              <a:t>o</a:t>
            </a:r>
            <a:r>
              <a:rPr lang="en-US" altLang="cs-CZ" sz="2800"/>
              <a:t> or 3</a:t>
            </a:r>
            <a:r>
              <a:rPr lang="en-US" altLang="cs-CZ" sz="2800" baseline="30000"/>
              <a:t>o</a:t>
            </a:r>
            <a:r>
              <a:rPr lang="en-US" altLang="cs-CZ" sz="2800"/>
              <a:t>) </a:t>
            </a:r>
          </a:p>
          <a:p>
            <a:pPr eaLnBrk="1" hangingPunct="1">
              <a:spcBef>
                <a:spcPct val="0"/>
              </a:spcBef>
              <a:buFontTx/>
              <a:buNone/>
            </a:pPr>
            <a:r>
              <a:rPr lang="en-US" altLang="cs-CZ" sz="2800"/>
              <a:t>		NMR </a:t>
            </a:r>
          </a:p>
          <a:p>
            <a:pPr eaLnBrk="1" hangingPunct="1">
              <a:spcBef>
                <a:spcPct val="0"/>
              </a:spcBef>
              <a:buFontTx/>
              <a:buNone/>
            </a:pPr>
            <a:r>
              <a:rPr lang="en-US" altLang="cs-CZ" sz="2800"/>
              <a:t>		DSC (calorimetry) </a:t>
            </a:r>
          </a:p>
          <a:p>
            <a:pPr eaLnBrk="1" hangingPunct="1">
              <a:spcBef>
                <a:spcPct val="0"/>
              </a:spcBef>
              <a:buFontTx/>
              <a:buNone/>
            </a:pPr>
            <a:r>
              <a:rPr lang="en-US" altLang="cs-CZ" sz="2800"/>
              <a:t>		Urea gradient gels - difference in the migrating 		rates between F and U.</a:t>
            </a:r>
          </a:p>
          <a:p>
            <a:pPr eaLnBrk="1" hangingPunct="1">
              <a:spcBef>
                <a:spcPct val="0"/>
              </a:spcBef>
              <a:buFontTx/>
              <a:buNone/>
            </a:pPr>
            <a:r>
              <a:rPr lang="en-US" altLang="cs-CZ" sz="2800"/>
              <a:t>		Catalytic activity </a:t>
            </a:r>
          </a:p>
          <a:p>
            <a:pPr eaLnBrk="1" hangingPunct="1">
              <a:spcBef>
                <a:spcPct val="0"/>
              </a:spcBef>
              <a:buFontTx/>
              <a:buNone/>
            </a:pPr>
            <a:r>
              <a:rPr lang="en-US" altLang="cs-CZ" sz="2800"/>
              <a:t> 		Chromophoric or fluorophoric probes </a:t>
            </a:r>
          </a:p>
          <a:p>
            <a:pPr eaLnBrk="1" hangingPunct="1">
              <a:spcBef>
                <a:spcPct val="0"/>
              </a:spcBef>
              <a:buFontTx/>
              <a:buNone/>
            </a:pPr>
            <a:endParaRPr lang="en-US" altLang="cs-CZ" sz="2800"/>
          </a:p>
        </p:txBody>
      </p:sp>
    </p:spTree>
    <p:extLst>
      <p:ext uri="{BB962C8B-B14F-4D97-AF65-F5344CB8AC3E}">
        <p14:creationId xmlns:p14="http://schemas.microsoft.com/office/powerpoint/2010/main" val="1677131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B7ABB3E0-87F0-3140-A3AD-933573234820}"/>
              </a:ext>
            </a:extLst>
          </p:cNvPr>
          <p:cNvSpPr>
            <a:spLocks noGrp="1" noChangeArrowheads="1"/>
          </p:cNvSpPr>
          <p:nvPr>
            <p:ph type="title"/>
          </p:nvPr>
        </p:nvSpPr>
        <p:spPr/>
        <p:txBody>
          <a:bodyPr>
            <a:normAutofit fontScale="90000"/>
          </a:bodyPr>
          <a:lstStyle/>
          <a:p>
            <a:pPr eaLnBrk="1" hangingPunct="1"/>
            <a:r>
              <a:rPr lang="en-US" altLang="cs-CZ" sz="4000"/>
              <a:t>Denaturing Proteins at Extreme pHs</a:t>
            </a:r>
          </a:p>
        </p:txBody>
      </p:sp>
      <p:sp>
        <p:nvSpPr>
          <p:cNvPr id="11266" name="Rectangle 3">
            <a:extLst>
              <a:ext uri="{FF2B5EF4-FFF2-40B4-BE49-F238E27FC236}">
                <a16:creationId xmlns:a16="http://schemas.microsoft.com/office/drawing/2014/main" id="{A8D451C4-22AE-6B47-879F-D4A1F3DE183B}"/>
              </a:ext>
            </a:extLst>
          </p:cNvPr>
          <p:cNvSpPr>
            <a:spLocks noGrp="1" noChangeArrowheads="1"/>
          </p:cNvSpPr>
          <p:nvPr>
            <p:ph type="body" idx="1"/>
          </p:nvPr>
        </p:nvSpPr>
        <p:spPr>
          <a:xfrm>
            <a:off x="685800" y="1600200"/>
            <a:ext cx="7772400" cy="4648200"/>
          </a:xfrm>
        </p:spPr>
        <p:txBody>
          <a:bodyPr/>
          <a:lstStyle/>
          <a:p>
            <a:pPr eaLnBrk="1" hangingPunct="1">
              <a:lnSpc>
                <a:spcPct val="90000"/>
              </a:lnSpc>
            </a:pPr>
            <a:r>
              <a:rPr lang="en-US" altLang="cs-CZ" sz="2400"/>
              <a:t>High pH and low pH denature many, but not all proteins (many are quite stable at pH 1!). </a:t>
            </a:r>
          </a:p>
          <a:p>
            <a:pPr eaLnBrk="1" hangingPunct="1">
              <a:lnSpc>
                <a:spcPct val="90000"/>
              </a:lnSpc>
            </a:pPr>
            <a:r>
              <a:rPr lang="en-US" altLang="cs-CZ" sz="2400"/>
              <a:t>The basic idea is that the net charge on the protein due to the titration of all the ionizing groups leads to intramolecular charge-charge repulsion, which is sufficient to overcome the attractive forces (mostly hydrophobic and dispersive) resulting in at least partial unfolding of the protein. </a:t>
            </a:r>
          </a:p>
          <a:p>
            <a:pPr eaLnBrk="1" hangingPunct="1">
              <a:lnSpc>
                <a:spcPct val="90000"/>
              </a:lnSpc>
            </a:pPr>
            <a:r>
              <a:rPr lang="en-US" altLang="cs-CZ" sz="2400"/>
              <a:t>The presence of specific counterion binding leads to formation of compact intermediate states such as the molten globule (substantial secondary structure, little or no tertiary structure, relatively compact size compared to the native state). </a:t>
            </a:r>
          </a:p>
        </p:txBody>
      </p:sp>
    </p:spTree>
    <p:extLst>
      <p:ext uri="{BB962C8B-B14F-4D97-AF65-F5344CB8AC3E}">
        <p14:creationId xmlns:p14="http://schemas.microsoft.com/office/powerpoint/2010/main" val="2136395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0FD8440A-5878-6143-985A-ACD2FC1A6635}"/>
              </a:ext>
            </a:extLst>
          </p:cNvPr>
          <p:cNvSpPr>
            <a:spLocks noGrp="1" noChangeArrowheads="1"/>
          </p:cNvSpPr>
          <p:nvPr>
            <p:ph type="title"/>
          </p:nvPr>
        </p:nvSpPr>
        <p:spPr>
          <a:xfrm>
            <a:off x="314325" y="201613"/>
            <a:ext cx="3429000" cy="1143000"/>
          </a:xfrm>
        </p:spPr>
        <p:txBody>
          <a:bodyPr/>
          <a:lstStyle/>
          <a:p>
            <a:pPr eaLnBrk="1" hangingPunct="1"/>
            <a:r>
              <a:rPr lang="en-US" altLang="cs-CZ"/>
              <a:t>Denaturants</a:t>
            </a:r>
          </a:p>
        </p:txBody>
      </p:sp>
      <p:sp>
        <p:nvSpPr>
          <p:cNvPr id="12290" name="Rectangle 3">
            <a:extLst>
              <a:ext uri="{FF2B5EF4-FFF2-40B4-BE49-F238E27FC236}">
                <a16:creationId xmlns:a16="http://schemas.microsoft.com/office/drawing/2014/main" id="{CB98679D-8BAE-6047-9481-2A391001631F}"/>
              </a:ext>
            </a:extLst>
          </p:cNvPr>
          <p:cNvSpPr>
            <a:spLocks noGrp="1" noChangeArrowheads="1"/>
          </p:cNvSpPr>
          <p:nvPr>
            <p:ph type="body" idx="1"/>
          </p:nvPr>
        </p:nvSpPr>
        <p:spPr>
          <a:xfrm>
            <a:off x="60325" y="1439863"/>
            <a:ext cx="8991600" cy="5529262"/>
          </a:xfrm>
        </p:spPr>
        <p:txBody>
          <a:bodyPr/>
          <a:lstStyle/>
          <a:p>
            <a:pPr eaLnBrk="1" hangingPunct="1">
              <a:lnSpc>
                <a:spcPct val="90000"/>
              </a:lnSpc>
            </a:pPr>
            <a:r>
              <a:rPr lang="en-US" altLang="cs-CZ" sz="2400"/>
              <a:t>The effects of denaturants such as urea (usually 8 M) or Guanidinium Hydrochloride (usually 6 M GuHCl) are complex, and currently are best thought of as involving preferential solvation of the denatured (unfolded) state, involving predominantly hydrophobic related properties, and to a lesser extent H-bonding (both side-chains and backbone appear to be more soluble in the presence of the denaturants).</a:t>
            </a:r>
          </a:p>
          <a:p>
            <a:pPr eaLnBrk="1" hangingPunct="1">
              <a:lnSpc>
                <a:spcPct val="90000"/>
              </a:lnSpc>
            </a:pPr>
            <a:r>
              <a:rPr lang="en-US" altLang="cs-CZ" sz="2400"/>
              <a:t>There is no a very good solvent because solvents that are good for the hydrophobic components are bad for the hydrophilic ones and vice versa. </a:t>
            </a:r>
          </a:p>
          <a:p>
            <a:pPr eaLnBrk="1" hangingPunct="1">
              <a:lnSpc>
                <a:spcPct val="90000"/>
              </a:lnSpc>
            </a:pPr>
            <a:r>
              <a:rPr lang="en-US" altLang="cs-CZ" sz="2400"/>
              <a:t>As in the case of pH-induced denaturation, not all proteins are unfolded by these denaturants. </a:t>
            </a:r>
          </a:p>
          <a:p>
            <a:pPr eaLnBrk="1" hangingPunct="1">
              <a:lnSpc>
                <a:spcPct val="90000"/>
              </a:lnSpc>
            </a:pPr>
            <a:r>
              <a:rPr lang="en-US" altLang="cs-CZ" sz="2400"/>
              <a:t>Protein stability: SCN</a:t>
            </a:r>
            <a:r>
              <a:rPr lang="en-US" altLang="cs-CZ" sz="2400" baseline="30000"/>
              <a:t>-</a:t>
            </a:r>
            <a:r>
              <a:rPr lang="en-US" altLang="cs-CZ" sz="2400"/>
              <a:t> &lt; Cl</a:t>
            </a:r>
            <a:r>
              <a:rPr lang="en-US" altLang="cs-CZ" sz="2400" baseline="30000"/>
              <a:t>-</a:t>
            </a:r>
            <a:r>
              <a:rPr lang="en-US" altLang="cs-CZ" sz="2400"/>
              <a:t> &lt; Urea &lt; SO</a:t>
            </a:r>
            <a:r>
              <a:rPr lang="en-US" altLang="cs-CZ" sz="2400" baseline="-25000"/>
              <a:t>4 </a:t>
            </a:r>
            <a:r>
              <a:rPr lang="en-US" altLang="cs-CZ" sz="2400" baseline="30000"/>
              <a:t>2-</a:t>
            </a:r>
          </a:p>
          <a:p>
            <a:pPr eaLnBrk="1" hangingPunct="1">
              <a:lnSpc>
                <a:spcPct val="90000"/>
              </a:lnSpc>
              <a:buFontTx/>
              <a:buNone/>
            </a:pPr>
            <a:r>
              <a:rPr lang="en-US" altLang="cs-CZ" sz="2400"/>
              <a:t>	e. g. midpoints of unfolding transition for RNase: GuSCN = 0.3M, GuHCl = 0.8 M, and urea nearly 3 M. </a:t>
            </a:r>
          </a:p>
        </p:txBody>
      </p:sp>
      <p:pic>
        <p:nvPicPr>
          <p:cNvPr id="12291" name="Picture 4" descr="Urea-Guan">
            <a:extLst>
              <a:ext uri="{FF2B5EF4-FFF2-40B4-BE49-F238E27FC236}">
                <a16:creationId xmlns:a16="http://schemas.microsoft.com/office/drawing/2014/main" id="{A1B8334E-5B8B-7542-9F5B-A533DDF49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93" t="21414" r="19890" b="13969"/>
          <a:stretch>
            <a:fillRect/>
          </a:stretch>
        </p:blipFill>
        <p:spPr bwMode="auto">
          <a:xfrm>
            <a:off x="3848100" y="66675"/>
            <a:ext cx="522446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967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26">
            <a:extLst>
              <a:ext uri="{FF2B5EF4-FFF2-40B4-BE49-F238E27FC236}">
                <a16:creationId xmlns:a16="http://schemas.microsoft.com/office/drawing/2014/main" id="{EFED5FBD-96F2-3B4E-8828-4C9A6D72B502}"/>
              </a:ext>
            </a:extLst>
          </p:cNvPr>
          <p:cNvSpPr>
            <a:spLocks noGrp="1" noChangeArrowheads="1"/>
          </p:cNvSpPr>
          <p:nvPr>
            <p:ph type="title"/>
          </p:nvPr>
        </p:nvSpPr>
        <p:spPr>
          <a:xfrm>
            <a:off x="685800" y="0"/>
            <a:ext cx="7772400" cy="838200"/>
          </a:xfrm>
        </p:spPr>
        <p:txBody>
          <a:bodyPr/>
          <a:lstStyle/>
          <a:p>
            <a:pPr eaLnBrk="1" hangingPunct="1"/>
            <a:r>
              <a:rPr lang="en-US" altLang="cs-CZ"/>
              <a:t>Denaturants</a:t>
            </a:r>
          </a:p>
        </p:txBody>
      </p:sp>
      <p:pic>
        <p:nvPicPr>
          <p:cNvPr id="13314" name="Picture 1028" descr="Fig">
            <a:extLst>
              <a:ext uri="{FF2B5EF4-FFF2-40B4-BE49-F238E27FC236}">
                <a16:creationId xmlns:a16="http://schemas.microsoft.com/office/drawing/2014/main" id="{37B850AF-1E24-E94A-A02B-DA9E0DACE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4" t="5823" r="6976" b="11047"/>
          <a:stretch>
            <a:fillRect/>
          </a:stretch>
        </p:blipFill>
        <p:spPr bwMode="auto">
          <a:xfrm>
            <a:off x="247650" y="620713"/>
            <a:ext cx="86487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06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3F0CEA01-196C-9648-8A20-968B61F1ED9A}"/>
              </a:ext>
            </a:extLst>
          </p:cNvPr>
          <p:cNvSpPr>
            <a:spLocks noGrp="1" noChangeArrowheads="1"/>
          </p:cNvSpPr>
          <p:nvPr>
            <p:ph type="title"/>
          </p:nvPr>
        </p:nvSpPr>
        <p:spPr>
          <a:xfrm>
            <a:off x="700088" y="14288"/>
            <a:ext cx="7772400" cy="1143000"/>
          </a:xfrm>
        </p:spPr>
        <p:txBody>
          <a:bodyPr/>
          <a:lstStyle/>
          <a:p>
            <a:pPr eaLnBrk="1" hangingPunct="1"/>
            <a:r>
              <a:rPr lang="en-US" altLang="cs-CZ"/>
              <a:t>Two-state Unfolding of Protein</a:t>
            </a:r>
          </a:p>
        </p:txBody>
      </p:sp>
      <p:sp>
        <p:nvSpPr>
          <p:cNvPr id="14338" name="Rectangle 3">
            <a:extLst>
              <a:ext uri="{FF2B5EF4-FFF2-40B4-BE49-F238E27FC236}">
                <a16:creationId xmlns:a16="http://schemas.microsoft.com/office/drawing/2014/main" id="{8A00DB12-C049-DB41-A05B-25DB86220722}"/>
              </a:ext>
            </a:extLst>
          </p:cNvPr>
          <p:cNvSpPr>
            <a:spLocks noGrp="1" noChangeArrowheads="1"/>
          </p:cNvSpPr>
          <p:nvPr>
            <p:ph type="body" idx="1"/>
          </p:nvPr>
        </p:nvSpPr>
        <p:spPr>
          <a:xfrm>
            <a:off x="0" y="1003300"/>
            <a:ext cx="9144000" cy="1331913"/>
          </a:xfrm>
        </p:spPr>
        <p:txBody>
          <a:bodyPr/>
          <a:lstStyle/>
          <a:p>
            <a:pPr eaLnBrk="1" hangingPunct="1"/>
            <a:r>
              <a:rPr lang="en-US" altLang="cs-CZ" sz="2800"/>
              <a:t>Keq=[N]/[U]= ( [</a:t>
            </a:r>
            <a:r>
              <a:rPr lang="en-US" altLang="cs-CZ" sz="2800">
                <a:cs typeface="Times New Roman" panose="02020603050405020304" pitchFamily="18" charset="0"/>
              </a:rPr>
              <a:t>θ]</a:t>
            </a:r>
            <a:r>
              <a:rPr lang="en-US" altLang="cs-CZ" sz="2800" baseline="-25000">
                <a:cs typeface="Times New Roman" panose="02020603050405020304" pitchFamily="18" charset="0"/>
              </a:rPr>
              <a:t>obs</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D</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N</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D</a:t>
            </a:r>
            <a:r>
              <a:rPr lang="en-US" altLang="cs-CZ" sz="2800">
                <a:cs typeface="Times New Roman" panose="02020603050405020304" pitchFamily="18" charset="0"/>
              </a:rPr>
              <a:t>) = </a:t>
            </a:r>
            <a:r>
              <a:rPr lang="en-US" altLang="cs-CZ" sz="2800"/>
              <a:t>F</a:t>
            </a:r>
            <a:r>
              <a:rPr lang="en-US" altLang="cs-CZ" sz="2800" baseline="-25000"/>
              <a:t>N</a:t>
            </a:r>
            <a:r>
              <a:rPr lang="en-US" altLang="cs-CZ" sz="2800"/>
              <a:t>/(1- F</a:t>
            </a:r>
            <a:r>
              <a:rPr lang="en-US" altLang="cs-CZ" sz="2800" baseline="-25000"/>
              <a:t>N</a:t>
            </a:r>
            <a:r>
              <a:rPr lang="en-US" altLang="cs-CZ" sz="2800"/>
              <a:t>) </a:t>
            </a:r>
          </a:p>
          <a:p>
            <a:pPr eaLnBrk="1" hangingPunct="1">
              <a:buFontTx/>
              <a:buNone/>
            </a:pPr>
            <a:r>
              <a:rPr lang="en-US" altLang="cs-CZ" sz="2800"/>
              <a:t>				 F</a:t>
            </a:r>
            <a:r>
              <a:rPr lang="en-US" altLang="cs-CZ" sz="2800" baseline="-25000"/>
              <a:t>N</a:t>
            </a:r>
            <a:r>
              <a:rPr lang="en-US" altLang="cs-CZ" sz="2800"/>
              <a:t> = fraction folded </a:t>
            </a:r>
            <a:endParaRPr lang="en-US" altLang="cs-CZ" sz="2800" baseline="-25000">
              <a:cs typeface="Times New Roman" panose="02020603050405020304" pitchFamily="18" charset="0"/>
            </a:endParaRPr>
          </a:p>
          <a:p>
            <a:pPr eaLnBrk="1" hangingPunct="1"/>
            <a:endParaRPr lang="en-US" altLang="cs-CZ" sz="2800" baseline="-25000">
              <a:cs typeface="Times New Roman" panose="02020603050405020304" pitchFamily="18" charset="0"/>
            </a:endParaRPr>
          </a:p>
        </p:txBody>
      </p:sp>
      <p:pic>
        <p:nvPicPr>
          <p:cNvPr id="14339" name="Picture 5" descr="F16-02">
            <a:extLst>
              <a:ext uri="{FF2B5EF4-FFF2-40B4-BE49-F238E27FC236}">
                <a16:creationId xmlns:a16="http://schemas.microsoft.com/office/drawing/2014/main" id="{D22C9D42-A123-2443-A70A-DE3E593EC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2051050"/>
            <a:ext cx="37576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F16-03">
            <a:extLst>
              <a:ext uri="{FF2B5EF4-FFF2-40B4-BE49-F238E27FC236}">
                <a16:creationId xmlns:a16="http://schemas.microsoft.com/office/drawing/2014/main" id="{F76DE555-0E3F-E342-B704-3B48606B7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03438"/>
            <a:ext cx="409416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221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4FF86B7-333F-7346-81E5-640BF0025DF2}"/>
              </a:ext>
            </a:extLst>
          </p:cNvPr>
          <p:cNvSpPr>
            <a:spLocks noGrp="1" noChangeArrowheads="1"/>
          </p:cNvSpPr>
          <p:nvPr>
            <p:ph type="title"/>
          </p:nvPr>
        </p:nvSpPr>
        <p:spPr>
          <a:xfrm>
            <a:off x="84138" y="1574800"/>
            <a:ext cx="3167062" cy="1143000"/>
          </a:xfrm>
        </p:spPr>
        <p:txBody>
          <a:bodyPr/>
          <a:lstStyle/>
          <a:p>
            <a:pPr eaLnBrk="1" hangingPunct="1"/>
            <a:r>
              <a:rPr lang="en-US" altLang="cs-CZ"/>
              <a:t>Denaturants</a:t>
            </a:r>
          </a:p>
        </p:txBody>
      </p:sp>
      <p:sp>
        <p:nvSpPr>
          <p:cNvPr id="15362" name="Rectangle 3">
            <a:extLst>
              <a:ext uri="{FF2B5EF4-FFF2-40B4-BE49-F238E27FC236}">
                <a16:creationId xmlns:a16="http://schemas.microsoft.com/office/drawing/2014/main" id="{F6A7FE64-E686-834E-9E1D-CDF6261743B7}"/>
              </a:ext>
            </a:extLst>
          </p:cNvPr>
          <p:cNvSpPr>
            <a:spLocks noGrp="1" noChangeArrowheads="1"/>
          </p:cNvSpPr>
          <p:nvPr>
            <p:ph type="body" idx="1"/>
          </p:nvPr>
        </p:nvSpPr>
        <p:spPr>
          <a:xfrm>
            <a:off x="460375" y="3335338"/>
            <a:ext cx="8153400" cy="3276600"/>
          </a:xfrm>
        </p:spPr>
        <p:txBody>
          <a:bodyPr/>
          <a:lstStyle/>
          <a:p>
            <a:pPr eaLnBrk="1" hangingPunct="1">
              <a:spcBef>
                <a:spcPct val="5000"/>
              </a:spcBef>
            </a:pPr>
            <a:r>
              <a:rPr lang="en-US" altLang="cs-CZ" sz="2800"/>
              <a:t>It is common to extrapolate the data for the unfolding transition as a function of denaturant to 0 M to give the value in water (e.g. G(H</a:t>
            </a:r>
            <a:r>
              <a:rPr lang="en-US" altLang="cs-CZ" sz="2800" baseline="-25000"/>
              <a:t>2</a:t>
            </a:r>
            <a:r>
              <a:rPr lang="en-US" altLang="cs-CZ" sz="2800"/>
              <a:t>O)). </a:t>
            </a:r>
          </a:p>
          <a:p>
            <a:pPr eaLnBrk="1" hangingPunct="1">
              <a:spcBef>
                <a:spcPct val="5000"/>
              </a:spcBef>
              <a:buFontTx/>
              <a:buNone/>
            </a:pPr>
            <a:r>
              <a:rPr lang="en-US" altLang="cs-CZ" sz="2800">
                <a:latin typeface="Symbol" pitchFamily="2" charset="2"/>
              </a:rPr>
              <a:t>		D</a:t>
            </a:r>
            <a:r>
              <a:rPr lang="en-US" altLang="cs-CZ" sz="2800"/>
              <a:t>G </a:t>
            </a:r>
            <a:r>
              <a:rPr lang="en-US" altLang="cs-CZ" sz="2800" baseline="-25000"/>
              <a:t>D-N </a:t>
            </a:r>
            <a:r>
              <a:rPr lang="en-US" altLang="cs-CZ" sz="2800"/>
              <a:t>= </a:t>
            </a:r>
            <a:r>
              <a:rPr lang="en-US" altLang="cs-CZ" sz="2800">
                <a:latin typeface="Symbol" pitchFamily="2" charset="2"/>
              </a:rPr>
              <a:t>D</a:t>
            </a:r>
            <a:r>
              <a:rPr lang="en-US" altLang="cs-CZ" sz="2800"/>
              <a:t>G </a:t>
            </a:r>
            <a:r>
              <a:rPr lang="en-US" altLang="cs-CZ" sz="2800" baseline="30000"/>
              <a:t>H20</a:t>
            </a:r>
            <a:r>
              <a:rPr lang="en-US" altLang="cs-CZ" sz="2800" baseline="-25000"/>
              <a:t>D-N </a:t>
            </a:r>
            <a:r>
              <a:rPr lang="en-US" altLang="cs-CZ" sz="2800"/>
              <a:t>- m </a:t>
            </a:r>
            <a:r>
              <a:rPr lang="en-US" altLang="cs-CZ" sz="2800" baseline="-25000"/>
              <a:t>D-N</a:t>
            </a:r>
            <a:r>
              <a:rPr lang="en-US" altLang="cs-CZ" sz="2800"/>
              <a:t> [denaturant]</a:t>
            </a:r>
          </a:p>
          <a:p>
            <a:pPr eaLnBrk="1" hangingPunct="1">
              <a:spcBef>
                <a:spcPct val="5000"/>
              </a:spcBef>
            </a:pPr>
            <a:endParaRPr lang="en-US" altLang="cs-CZ" sz="2800"/>
          </a:p>
          <a:p>
            <a:pPr eaLnBrk="1" hangingPunct="1">
              <a:spcBef>
                <a:spcPct val="5000"/>
              </a:spcBef>
              <a:buFontTx/>
              <a:buNone/>
            </a:pPr>
            <a:r>
              <a:rPr lang="en-US" altLang="cs-CZ" sz="2800">
                <a:latin typeface="Symbol" pitchFamily="2" charset="2"/>
              </a:rPr>
              <a:t>		D</a:t>
            </a:r>
            <a:r>
              <a:rPr lang="en-US" altLang="cs-CZ" sz="2800"/>
              <a:t>G </a:t>
            </a:r>
            <a:r>
              <a:rPr lang="en-US" altLang="cs-CZ" sz="2800" baseline="30000"/>
              <a:t>H20</a:t>
            </a:r>
            <a:r>
              <a:rPr lang="en-US" altLang="cs-CZ" sz="2800" baseline="-25000"/>
              <a:t>D-N</a:t>
            </a:r>
            <a:r>
              <a:rPr lang="en-US" altLang="cs-CZ" sz="2800"/>
              <a:t> is about –5 to –10 kcal/mol</a:t>
            </a:r>
          </a:p>
          <a:p>
            <a:pPr eaLnBrk="1" hangingPunct="1">
              <a:spcBef>
                <a:spcPct val="5000"/>
              </a:spcBef>
            </a:pPr>
            <a:r>
              <a:rPr lang="en-US" altLang="cs-CZ" sz="2800"/>
              <a:t>The extrapolation can have large errors.</a:t>
            </a:r>
          </a:p>
        </p:txBody>
      </p:sp>
      <p:pic>
        <p:nvPicPr>
          <p:cNvPr id="15363" name="Picture 4" descr="IMG00003">
            <a:extLst>
              <a:ext uri="{FF2B5EF4-FFF2-40B4-BE49-F238E27FC236}">
                <a16:creationId xmlns:a16="http://schemas.microsoft.com/office/drawing/2014/main" id="{640E650D-6307-814E-90F7-F25E424F9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275" y="144463"/>
            <a:ext cx="601503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73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9C7792AB-F17F-9A4C-A634-6A8158E3D6E0}"/>
              </a:ext>
            </a:extLst>
          </p:cNvPr>
          <p:cNvSpPr>
            <a:spLocks noGrp="1" noChangeArrowheads="1"/>
          </p:cNvSpPr>
          <p:nvPr>
            <p:ph type="title"/>
          </p:nvPr>
        </p:nvSpPr>
        <p:spPr>
          <a:xfrm>
            <a:off x="698500" y="9525"/>
            <a:ext cx="7772400" cy="865188"/>
          </a:xfrm>
        </p:spPr>
        <p:txBody>
          <a:bodyPr/>
          <a:lstStyle/>
          <a:p>
            <a:pPr eaLnBrk="1" hangingPunct="1"/>
            <a:r>
              <a:rPr lang="en-US" altLang="cs-CZ"/>
              <a:t>Urea Unfolding of Barnase</a:t>
            </a:r>
          </a:p>
        </p:txBody>
      </p:sp>
      <p:pic>
        <p:nvPicPr>
          <p:cNvPr id="16386" name="Picture 4" descr="Fig">
            <a:extLst>
              <a:ext uri="{FF2B5EF4-FFF2-40B4-BE49-F238E27FC236}">
                <a16:creationId xmlns:a16="http://schemas.microsoft.com/office/drawing/2014/main" id="{CA6FB4DD-1888-644F-85D2-A3EE13FA2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771525"/>
            <a:ext cx="8067675"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054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A2272A7-642B-3044-AE2F-E6F30EAD870A}"/>
              </a:ext>
            </a:extLst>
          </p:cNvPr>
          <p:cNvSpPr>
            <a:spLocks noGrp="1" noChangeArrowheads="1"/>
          </p:cNvSpPr>
          <p:nvPr>
            <p:ph type="title"/>
          </p:nvPr>
        </p:nvSpPr>
        <p:spPr/>
        <p:txBody>
          <a:bodyPr/>
          <a:lstStyle/>
          <a:p>
            <a:pPr eaLnBrk="1" hangingPunct="1"/>
            <a:r>
              <a:rPr lang="en-US" altLang="cs-CZ"/>
              <a:t>m - value</a:t>
            </a:r>
          </a:p>
        </p:txBody>
      </p:sp>
      <p:sp>
        <p:nvSpPr>
          <p:cNvPr id="17410" name="Rectangle 3">
            <a:extLst>
              <a:ext uri="{FF2B5EF4-FFF2-40B4-BE49-F238E27FC236}">
                <a16:creationId xmlns:a16="http://schemas.microsoft.com/office/drawing/2014/main" id="{7F0EC17C-4D94-C54E-A85E-F8A7793FBE49}"/>
              </a:ext>
            </a:extLst>
          </p:cNvPr>
          <p:cNvSpPr>
            <a:spLocks noGrp="1" noChangeArrowheads="1"/>
          </p:cNvSpPr>
          <p:nvPr>
            <p:ph type="body" idx="1"/>
          </p:nvPr>
        </p:nvSpPr>
        <p:spPr>
          <a:xfrm>
            <a:off x="685800" y="1752600"/>
            <a:ext cx="7772400" cy="4876800"/>
          </a:xfrm>
        </p:spPr>
        <p:txBody>
          <a:bodyPr/>
          <a:lstStyle/>
          <a:p>
            <a:pPr eaLnBrk="1" hangingPunct="1">
              <a:lnSpc>
                <a:spcPct val="90000"/>
              </a:lnSpc>
            </a:pPr>
            <a:r>
              <a:rPr lang="en-US" altLang="cs-CZ" sz="2800"/>
              <a:t>m-value reflects the dependence of the free energy on denaturant concentration</a:t>
            </a:r>
          </a:p>
          <a:p>
            <a:pPr lvl="1" eaLnBrk="1" hangingPunct="1">
              <a:lnSpc>
                <a:spcPct val="90000"/>
              </a:lnSpc>
            </a:pPr>
            <a:r>
              <a:rPr lang="en-US" altLang="cs-CZ" sz="2400"/>
              <a:t>Typically for urea m ~ 1 kcal/mol</a:t>
            </a:r>
          </a:p>
          <a:p>
            <a:pPr lvl="1" eaLnBrk="1" hangingPunct="1">
              <a:lnSpc>
                <a:spcPct val="90000"/>
              </a:lnSpc>
            </a:pPr>
            <a:r>
              <a:rPr lang="en-US" altLang="cs-CZ" sz="2400"/>
              <a:t>For GuHCl m ~ 3 kcal/mol</a:t>
            </a:r>
          </a:p>
          <a:p>
            <a:pPr eaLnBrk="1" hangingPunct="1">
              <a:lnSpc>
                <a:spcPct val="90000"/>
              </a:lnSpc>
              <a:spcBef>
                <a:spcPct val="5000"/>
              </a:spcBef>
            </a:pPr>
            <a:r>
              <a:rPr lang="en-US" altLang="cs-CZ" sz="2400"/>
              <a:t>The variation in slope (m) is believed to be due to change in the solvent accessible area of hydrophobic residues.  The m-value is related to how cooperative the transition is, how much structure remains in the denatured state, perhaps how much denaturant binds to the unfolded state, etc. </a:t>
            </a:r>
          </a:p>
          <a:p>
            <a:pPr eaLnBrk="1" hangingPunct="1">
              <a:lnSpc>
                <a:spcPct val="90000"/>
              </a:lnSpc>
              <a:spcBef>
                <a:spcPct val="5000"/>
              </a:spcBef>
            </a:pPr>
            <a:r>
              <a:rPr lang="en-US" altLang="cs-CZ" sz="2400">
                <a:solidFill>
                  <a:srgbClr val="FF0000"/>
                </a:solidFill>
              </a:rPr>
              <a:t>It’s important to note that because of different values of m, two proteins that have Cm is such that one may appear more stable, but, in fact, the opposite is true in the stability (based on </a:t>
            </a:r>
            <a:r>
              <a:rPr lang="en-US" altLang="cs-CZ" sz="2400">
                <a:solidFill>
                  <a:srgbClr val="FF0000"/>
                </a:solidFill>
                <a:latin typeface="Symbol" pitchFamily="2" charset="2"/>
              </a:rPr>
              <a:t>D</a:t>
            </a:r>
            <a:r>
              <a:rPr lang="en-US" altLang="cs-CZ" sz="2400">
                <a:solidFill>
                  <a:srgbClr val="FF0000"/>
                </a:solidFill>
              </a:rPr>
              <a:t>G </a:t>
            </a:r>
            <a:r>
              <a:rPr lang="en-US" altLang="cs-CZ" sz="2400" baseline="30000">
                <a:solidFill>
                  <a:srgbClr val="FF0000"/>
                </a:solidFill>
              </a:rPr>
              <a:t>H20</a:t>
            </a:r>
            <a:r>
              <a:rPr lang="en-US" altLang="cs-CZ" sz="2400" baseline="-25000">
                <a:solidFill>
                  <a:srgbClr val="FF0000"/>
                </a:solidFill>
              </a:rPr>
              <a:t>D-N</a:t>
            </a:r>
            <a:r>
              <a:rPr lang="en-US" altLang="cs-CZ" sz="2400">
                <a:solidFill>
                  <a:srgbClr val="FF0000"/>
                </a:solidFill>
              </a:rPr>
              <a:t>). </a:t>
            </a:r>
            <a:endParaRPr lang="en-US" altLang="cs-CZ" sz="2800">
              <a:solidFill>
                <a:srgbClr val="FF0000"/>
              </a:solidFill>
            </a:endParaRPr>
          </a:p>
          <a:p>
            <a:pPr eaLnBrk="1" hangingPunct="1">
              <a:lnSpc>
                <a:spcPct val="90000"/>
              </a:lnSpc>
            </a:pPr>
            <a:endParaRPr lang="en-US" altLang="cs-CZ" sz="2800">
              <a:solidFill>
                <a:srgbClr val="FF0000"/>
              </a:solidFill>
            </a:endParaRPr>
          </a:p>
        </p:txBody>
      </p:sp>
    </p:spTree>
    <p:extLst>
      <p:ext uri="{BB962C8B-B14F-4D97-AF65-F5344CB8AC3E}">
        <p14:creationId xmlns:p14="http://schemas.microsoft.com/office/powerpoint/2010/main" val="118020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620688"/>
            <a:ext cx="2848857" cy="584775"/>
          </a:xfrm>
          <a:prstGeom prst="rect">
            <a:avLst/>
          </a:prstGeom>
          <a:noFill/>
        </p:spPr>
        <p:txBody>
          <a:bodyPr wrap="none" rtlCol="0">
            <a:spAutoFit/>
          </a:bodyPr>
          <a:lstStyle/>
          <a:p>
            <a:r>
              <a:rPr lang="en-US" sz="3200" dirty="0">
                <a:solidFill>
                  <a:schemeClr val="accent1"/>
                </a:solidFill>
                <a:latin typeface="Arial" panose="020B0604020202020204" pitchFamily="34" charset="0"/>
                <a:cs typeface="Arial" panose="020B0604020202020204" pitchFamily="34" charset="0"/>
              </a:rPr>
              <a:t>Protein charge</a:t>
            </a:r>
          </a:p>
        </p:txBody>
      </p:sp>
      <p:graphicFrame>
        <p:nvGraphicFramePr>
          <p:cNvPr id="3" name="Object 2"/>
          <p:cNvGraphicFramePr>
            <a:graphicFrameLocks noChangeAspect="1"/>
          </p:cNvGraphicFramePr>
          <p:nvPr>
            <p:extLst>
              <p:ext uri="{D42A27DB-BD31-4B8C-83A1-F6EECF244321}">
                <p14:modId xmlns:p14="http://schemas.microsoft.com/office/powerpoint/2010/main" val="1718026091"/>
              </p:ext>
            </p:extLst>
          </p:nvPr>
        </p:nvGraphicFramePr>
        <p:xfrm>
          <a:off x="611634" y="1700808"/>
          <a:ext cx="7632700" cy="2116137"/>
        </p:xfrm>
        <a:graphic>
          <a:graphicData uri="http://schemas.openxmlformats.org/presentationml/2006/ole">
            <mc:AlternateContent xmlns:mc="http://schemas.openxmlformats.org/markup-compatibility/2006">
              <mc:Choice xmlns:v="urn:schemas-microsoft-com:vml" Requires="v">
                <p:oleObj spid="_x0000_s3089" name="位图图像" r:id="rId3" imgW="5428571" imgH="1504762" progId="PBrush">
                  <p:embed/>
                </p:oleObj>
              </mc:Choice>
              <mc:Fallback>
                <p:oleObj name="位图图像" r:id="rId3" imgW="5428571" imgH="1504762" progId="PBrush">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34" y="1700808"/>
                        <a:ext cx="76327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043608" y="4653136"/>
            <a:ext cx="6768752" cy="1569660"/>
          </a:xfrm>
          <a:prstGeom prst="rect">
            <a:avLst/>
          </a:prstGeom>
        </p:spPr>
        <p:txBody>
          <a:bodyPr wrap="square">
            <a:spAutoFit/>
          </a:bodyPr>
          <a:lstStyle/>
          <a:p>
            <a:r>
              <a:rPr lang="en-US" altLang="zh-CN" sz="2400" b="1" dirty="0">
                <a:latin typeface="Arial" panose="020B0604020202020204" pitchFamily="34" charset="0"/>
                <a:cs typeface="Arial" panose="020B0604020202020204" pitchFamily="34" charset="0"/>
              </a:rPr>
              <a:t>The</a:t>
            </a:r>
            <a:r>
              <a:rPr lang="en-US" altLang="zh-CN" sz="2400" b="1" dirty="0">
                <a:solidFill>
                  <a:schemeClr val="hlink"/>
                </a:solidFill>
                <a:latin typeface="Arial" panose="020B0604020202020204" pitchFamily="34" charset="0"/>
                <a:cs typeface="Arial" panose="020B0604020202020204" pitchFamily="34" charset="0"/>
              </a:rPr>
              <a:t> </a:t>
            </a:r>
            <a:r>
              <a:rPr lang="en-US" altLang="zh-CN" sz="2400" b="1" dirty="0">
                <a:solidFill>
                  <a:schemeClr val="accent1"/>
                </a:solidFill>
                <a:latin typeface="Arial" panose="020B0604020202020204" pitchFamily="34" charset="0"/>
                <a:cs typeface="Arial" panose="020B0604020202020204" pitchFamily="34" charset="0"/>
              </a:rPr>
              <a:t>pH</a:t>
            </a:r>
            <a:r>
              <a:rPr lang="en-US" altLang="zh-CN" sz="2400" b="1" dirty="0">
                <a:latin typeface="Arial" panose="020B0604020202020204" pitchFamily="34" charset="0"/>
                <a:cs typeface="Arial" panose="020B0604020202020204" pitchFamily="34" charset="0"/>
              </a:rPr>
              <a:t> at which the protein has zero net-charge is referred to as </a:t>
            </a:r>
            <a:r>
              <a:rPr lang="en-US" altLang="zh-CN" sz="2400" b="1" dirty="0">
                <a:solidFill>
                  <a:schemeClr val="accent1"/>
                </a:solidFill>
                <a:latin typeface="Arial" panose="020B0604020202020204" pitchFamily="34" charset="0"/>
                <a:cs typeface="Arial" panose="020B0604020202020204" pitchFamily="34" charset="0"/>
              </a:rPr>
              <a:t>isoelectric point (</a:t>
            </a:r>
            <a:r>
              <a:rPr lang="en-US" altLang="zh-CN" sz="2400" b="1" dirty="0" err="1">
                <a:solidFill>
                  <a:schemeClr val="accent1"/>
                </a:solidFill>
                <a:latin typeface="Arial" panose="020B0604020202020204" pitchFamily="34" charset="0"/>
                <a:cs typeface="Arial" panose="020B0604020202020204" pitchFamily="34" charset="0"/>
              </a:rPr>
              <a:t>pI</a:t>
            </a:r>
            <a:r>
              <a:rPr lang="en-US" altLang="zh-CN" sz="2400" b="1" dirty="0">
                <a:solidFill>
                  <a:schemeClr val="accent1"/>
                </a:solidFill>
                <a:latin typeface="Arial" panose="020B0604020202020204" pitchFamily="34" charset="0"/>
                <a:cs typeface="Arial" panose="020B0604020202020204" pitchFamily="34" charset="0"/>
              </a:rPr>
              <a:t>).</a:t>
            </a:r>
          </a:p>
          <a:p>
            <a:endParaRPr lang="en-US" altLang="zh-CN" sz="2400" b="1" dirty="0">
              <a:solidFill>
                <a:schemeClr val="hlink"/>
              </a:solidFill>
              <a:latin typeface="Arial" panose="020B0604020202020204" pitchFamily="34" charset="0"/>
              <a:cs typeface="Arial" panose="020B0604020202020204" pitchFamily="34" charset="0"/>
            </a:endParaRPr>
          </a:p>
          <a:p>
            <a:r>
              <a:rPr lang="en-US" altLang="zh-CN" sz="2400" b="1" dirty="0">
                <a:solidFill>
                  <a:schemeClr val="accent1"/>
                </a:solidFill>
                <a:latin typeface="Arial" panose="020B0604020202020204" pitchFamily="34" charset="0"/>
                <a:cs typeface="Arial" panose="020B0604020202020204" pitchFamily="34" charset="0"/>
              </a:rPr>
              <a:t>Amphoteric properties.</a:t>
            </a:r>
            <a:r>
              <a:rPr lang="en-US" altLang="zh-CN" sz="2400" dirty="0">
                <a:solidFill>
                  <a:schemeClr val="accent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37140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4AD3EC17-0E73-A04B-95D5-B699C2FB2237}"/>
              </a:ext>
            </a:extLst>
          </p:cNvPr>
          <p:cNvSpPr>
            <a:spLocks noGrp="1" noChangeArrowheads="1"/>
          </p:cNvSpPr>
          <p:nvPr>
            <p:ph type="title"/>
          </p:nvPr>
        </p:nvSpPr>
        <p:spPr/>
        <p:txBody>
          <a:bodyPr/>
          <a:lstStyle/>
          <a:p>
            <a:pPr eaLnBrk="1" hangingPunct="1"/>
            <a:r>
              <a:rPr lang="en-US" altLang="cs-CZ"/>
              <a:t>Thermal Denaturation </a:t>
            </a:r>
          </a:p>
        </p:txBody>
      </p:sp>
      <p:sp>
        <p:nvSpPr>
          <p:cNvPr id="18434" name="Rectangle 3">
            <a:extLst>
              <a:ext uri="{FF2B5EF4-FFF2-40B4-BE49-F238E27FC236}">
                <a16:creationId xmlns:a16="http://schemas.microsoft.com/office/drawing/2014/main" id="{AA5BDDD2-5B82-154A-BC0F-984EFB656854}"/>
              </a:ext>
            </a:extLst>
          </p:cNvPr>
          <p:cNvSpPr>
            <a:spLocks noGrp="1" noChangeArrowheads="1"/>
          </p:cNvSpPr>
          <p:nvPr>
            <p:ph type="body" idx="1"/>
          </p:nvPr>
        </p:nvSpPr>
        <p:spPr>
          <a:xfrm>
            <a:off x="1447800" y="1981200"/>
            <a:ext cx="7010400" cy="4724400"/>
          </a:xfrm>
        </p:spPr>
        <p:txBody>
          <a:bodyPr/>
          <a:lstStyle/>
          <a:p>
            <a:pPr eaLnBrk="1" hangingPunct="1"/>
            <a:r>
              <a:rPr lang="en-US" altLang="cs-CZ"/>
              <a:t>The effects of temperature on protein structure have been, and are, controversial, since most proteins can show the phenomenon of cold denaturation, under appropriate conditions! </a:t>
            </a:r>
          </a:p>
          <a:p>
            <a:pPr eaLnBrk="1" hangingPunct="1"/>
            <a:r>
              <a:rPr lang="en-US" altLang="cs-CZ"/>
              <a:t>Disruption of hydrogen bonding and increasing hydrophobicity occurs with thermal denaturation.  </a:t>
            </a:r>
          </a:p>
        </p:txBody>
      </p:sp>
    </p:spTree>
    <p:extLst>
      <p:ext uri="{BB962C8B-B14F-4D97-AF65-F5344CB8AC3E}">
        <p14:creationId xmlns:p14="http://schemas.microsoft.com/office/powerpoint/2010/main" val="2285752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4FF64403-B1A9-7F4E-B3A3-3144854DC86E}"/>
              </a:ext>
            </a:extLst>
          </p:cNvPr>
          <p:cNvSpPr>
            <a:spLocks noGrp="1" noChangeArrowheads="1"/>
          </p:cNvSpPr>
          <p:nvPr>
            <p:ph type="title"/>
          </p:nvPr>
        </p:nvSpPr>
        <p:spPr>
          <a:xfrm>
            <a:off x="685800" y="0"/>
            <a:ext cx="7772400" cy="733425"/>
          </a:xfrm>
        </p:spPr>
        <p:txBody>
          <a:bodyPr/>
          <a:lstStyle/>
          <a:p>
            <a:pPr eaLnBrk="1" hangingPunct="1"/>
            <a:r>
              <a:rPr lang="en-US" altLang="cs-CZ" sz="3600"/>
              <a:t>Differential Scanning Calorimetry (DSC)</a:t>
            </a:r>
          </a:p>
        </p:txBody>
      </p:sp>
      <p:sp>
        <p:nvSpPr>
          <p:cNvPr id="19458" name="Rectangle 3">
            <a:extLst>
              <a:ext uri="{FF2B5EF4-FFF2-40B4-BE49-F238E27FC236}">
                <a16:creationId xmlns:a16="http://schemas.microsoft.com/office/drawing/2014/main" id="{53C83C51-F2C2-5642-8817-3C5FE554A0EB}"/>
              </a:ext>
            </a:extLst>
          </p:cNvPr>
          <p:cNvSpPr>
            <a:spLocks noGrp="1" noChangeArrowheads="1"/>
          </p:cNvSpPr>
          <p:nvPr>
            <p:ph type="body" idx="1"/>
          </p:nvPr>
        </p:nvSpPr>
        <p:spPr>
          <a:xfrm>
            <a:off x="5257800" y="914400"/>
            <a:ext cx="3886200" cy="5930900"/>
          </a:xfrm>
        </p:spPr>
        <p:txBody>
          <a:bodyPr/>
          <a:lstStyle/>
          <a:p>
            <a:pPr eaLnBrk="1" hangingPunct="1">
              <a:lnSpc>
                <a:spcPct val="90000"/>
              </a:lnSpc>
            </a:pPr>
            <a:r>
              <a:rPr lang="en-US" altLang="cs-CZ" sz="2400"/>
              <a:t>DSC measures the heat required to raise the temperature of the solution of macromolecules relative to that required to the buffer alone (heat obtained by substracting two large numbers).</a:t>
            </a:r>
          </a:p>
          <a:p>
            <a:pPr eaLnBrk="1" hangingPunct="1">
              <a:lnSpc>
                <a:spcPct val="90000"/>
              </a:lnSpc>
            </a:pPr>
            <a:r>
              <a:rPr lang="en-US" altLang="cs-CZ" sz="2400"/>
              <a:t>DSC can be used to directly measure the enthalpy and melting temperature of a thermally induced transition.</a:t>
            </a:r>
          </a:p>
          <a:p>
            <a:pPr eaLnBrk="1" hangingPunct="1">
              <a:lnSpc>
                <a:spcPct val="90000"/>
              </a:lnSpc>
              <a:buFontTx/>
              <a:buNone/>
            </a:pPr>
            <a:r>
              <a:rPr lang="en-US" altLang="cs-CZ" sz="2400"/>
              <a:t>	At Tm (50% unfolded),</a:t>
            </a:r>
          </a:p>
          <a:p>
            <a:pPr eaLnBrk="1" hangingPunct="1">
              <a:lnSpc>
                <a:spcPct val="90000"/>
              </a:lnSpc>
              <a:buFontTx/>
              <a:buNone/>
            </a:pPr>
            <a:r>
              <a:rPr lang="en-US" altLang="cs-CZ" sz="2400"/>
              <a:t>	</a:t>
            </a:r>
            <a:r>
              <a:rPr lang="en-US" altLang="cs-CZ" sz="2400">
                <a:latin typeface="Symbol" pitchFamily="2" charset="2"/>
              </a:rPr>
              <a:t>D</a:t>
            </a:r>
            <a:r>
              <a:rPr lang="en-US" altLang="cs-CZ" sz="2400"/>
              <a:t>G = 0, </a:t>
            </a:r>
            <a:r>
              <a:rPr lang="en-US" altLang="cs-CZ" sz="2400">
                <a:latin typeface="Symbol" pitchFamily="2" charset="2"/>
              </a:rPr>
              <a:t>D</a:t>
            </a:r>
            <a:r>
              <a:rPr lang="en-US" altLang="cs-CZ" sz="2400"/>
              <a:t>H = T</a:t>
            </a:r>
            <a:r>
              <a:rPr lang="en-US" altLang="cs-CZ" sz="2400">
                <a:latin typeface="Symbol" pitchFamily="2" charset="2"/>
              </a:rPr>
              <a:t>D</a:t>
            </a:r>
            <a:r>
              <a:rPr lang="en-US" altLang="cs-CZ" sz="2400"/>
              <a:t>S</a:t>
            </a:r>
            <a:endParaRPr lang="en-US" altLang="cs-CZ" sz="2800"/>
          </a:p>
        </p:txBody>
      </p:sp>
      <p:pic>
        <p:nvPicPr>
          <p:cNvPr id="19459" name="Picture 4" descr="Fig">
            <a:extLst>
              <a:ext uri="{FF2B5EF4-FFF2-40B4-BE49-F238E27FC236}">
                <a16:creationId xmlns:a16="http://schemas.microsoft.com/office/drawing/2014/main" id="{C2DBF674-EE3B-FB4F-9808-5B08CCB9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98" b="4297"/>
          <a:stretch>
            <a:fillRect/>
          </a:stretch>
        </p:blipFill>
        <p:spPr bwMode="auto">
          <a:xfrm>
            <a:off x="123825" y="650875"/>
            <a:ext cx="4765675"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937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6826017-9E9E-9B43-97AA-83705A2F1FEA}"/>
              </a:ext>
            </a:extLst>
          </p:cNvPr>
          <p:cNvSpPr>
            <a:spLocks noGrp="1" noChangeArrowheads="1"/>
          </p:cNvSpPr>
          <p:nvPr>
            <p:ph type="title"/>
          </p:nvPr>
        </p:nvSpPr>
        <p:spPr/>
        <p:txBody>
          <a:bodyPr/>
          <a:lstStyle/>
          <a:p>
            <a:pPr eaLnBrk="1" hangingPunct="1"/>
            <a:r>
              <a:rPr lang="en-US" altLang="cs-CZ"/>
              <a:t>Thermal Denaturation</a:t>
            </a:r>
          </a:p>
        </p:txBody>
      </p:sp>
      <p:sp>
        <p:nvSpPr>
          <p:cNvPr id="20482" name="Rectangle 3">
            <a:extLst>
              <a:ext uri="{FF2B5EF4-FFF2-40B4-BE49-F238E27FC236}">
                <a16:creationId xmlns:a16="http://schemas.microsoft.com/office/drawing/2014/main" id="{7B08745B-9659-7044-A29E-3DA006B49582}"/>
              </a:ext>
            </a:extLst>
          </p:cNvPr>
          <p:cNvSpPr>
            <a:spLocks noGrp="1" noChangeArrowheads="1"/>
          </p:cNvSpPr>
          <p:nvPr>
            <p:ph type="body" idx="1"/>
          </p:nvPr>
        </p:nvSpPr>
        <p:spPr>
          <a:xfrm>
            <a:off x="685800" y="1981200"/>
            <a:ext cx="7924800" cy="4114800"/>
          </a:xfrm>
        </p:spPr>
        <p:txBody>
          <a:bodyPr/>
          <a:lstStyle/>
          <a:p>
            <a:pPr eaLnBrk="1" hangingPunct="1"/>
            <a:r>
              <a:rPr lang="en-US" altLang="cs-CZ" sz="2800"/>
              <a:t>It is generally assumed that Cp is constant with respect to temperature.  However, Privalov observed that that Cp was positive for denaturation, i.e. the heat capacity Cp was greater for the unfolded state than the folded state.</a:t>
            </a:r>
          </a:p>
          <a:p>
            <a:pPr eaLnBrk="1" hangingPunct="1">
              <a:buFontTx/>
              <a:buNone/>
            </a:pPr>
            <a:r>
              <a:rPr lang="en-US" altLang="cs-CZ" sz="2800"/>
              <a:t> 				Cp = H/T = TS/T</a:t>
            </a:r>
          </a:p>
          <a:p>
            <a:pPr eaLnBrk="1" hangingPunct="1"/>
            <a:r>
              <a:rPr lang="en-US" altLang="cs-CZ" sz="2800"/>
              <a:t>It is probably the change in ordered water structure between the native and denatured states which accounts, at least in part, for the change in Cp.</a:t>
            </a:r>
          </a:p>
        </p:txBody>
      </p:sp>
    </p:spTree>
    <p:extLst>
      <p:ext uri="{BB962C8B-B14F-4D97-AF65-F5344CB8AC3E}">
        <p14:creationId xmlns:p14="http://schemas.microsoft.com/office/powerpoint/2010/main" val="1179652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1FBAD0A0-4BB3-C744-A8E3-92870EF1DEFE}"/>
              </a:ext>
            </a:extLst>
          </p:cNvPr>
          <p:cNvSpPr>
            <a:spLocks noGrp="1" noChangeArrowheads="1"/>
          </p:cNvSpPr>
          <p:nvPr>
            <p:ph type="title"/>
          </p:nvPr>
        </p:nvSpPr>
        <p:spPr>
          <a:xfrm>
            <a:off x="685800" y="228600"/>
            <a:ext cx="7772400" cy="1143000"/>
          </a:xfrm>
        </p:spPr>
        <p:txBody>
          <a:bodyPr/>
          <a:lstStyle/>
          <a:p>
            <a:pPr eaLnBrk="1" hangingPunct="1"/>
            <a:r>
              <a:rPr lang="en-US" altLang="cs-CZ"/>
              <a:t>Thermal Denaturation</a:t>
            </a:r>
          </a:p>
        </p:txBody>
      </p:sp>
      <p:sp>
        <p:nvSpPr>
          <p:cNvPr id="21506" name="Rectangle 3">
            <a:extLst>
              <a:ext uri="{FF2B5EF4-FFF2-40B4-BE49-F238E27FC236}">
                <a16:creationId xmlns:a16="http://schemas.microsoft.com/office/drawing/2014/main" id="{3EA4DC70-11C0-CA4F-9C72-3AEC7B93C810}"/>
              </a:ext>
            </a:extLst>
          </p:cNvPr>
          <p:cNvSpPr>
            <a:spLocks noGrp="1" noChangeArrowheads="1"/>
          </p:cNvSpPr>
          <p:nvPr>
            <p:ph type="body" idx="1"/>
          </p:nvPr>
        </p:nvSpPr>
        <p:spPr>
          <a:xfrm>
            <a:off x="304800" y="1371600"/>
            <a:ext cx="8610600" cy="5181600"/>
          </a:xfrm>
        </p:spPr>
        <p:txBody>
          <a:bodyPr/>
          <a:lstStyle/>
          <a:p>
            <a:pPr eaLnBrk="1" hangingPunct="1">
              <a:lnSpc>
                <a:spcPct val="90000"/>
              </a:lnSpc>
            </a:pPr>
            <a:r>
              <a:rPr lang="en-US" altLang="cs-CZ" sz="2400"/>
              <a:t>The Van't Hoff eq: dlnK/d(1/T) = -H/R </a:t>
            </a:r>
          </a:p>
          <a:p>
            <a:pPr eaLnBrk="1" hangingPunct="1">
              <a:lnSpc>
                <a:spcPct val="90000"/>
              </a:lnSpc>
            </a:pPr>
            <a:r>
              <a:rPr lang="en-US" altLang="cs-CZ" sz="2400"/>
              <a:t>Van't Hoff plots (lnK vs. 1/T) of the thermal denaturation of proteins are non-linear, indicating that H varies with temperature. </a:t>
            </a:r>
          </a:p>
          <a:p>
            <a:pPr eaLnBrk="1" hangingPunct="1">
              <a:lnSpc>
                <a:spcPct val="90000"/>
              </a:lnSpc>
            </a:pPr>
            <a:r>
              <a:rPr lang="en-US" altLang="cs-CZ" sz="2400"/>
              <a:t>This implies that the heat capacity for the folded and unfolded proteins are different! </a:t>
            </a:r>
          </a:p>
          <a:p>
            <a:pPr eaLnBrk="1" hangingPunct="1">
              <a:lnSpc>
                <a:spcPct val="90000"/>
              </a:lnSpc>
              <a:buFontTx/>
              <a:buNone/>
            </a:pPr>
            <a:r>
              <a:rPr lang="en-US" altLang="cs-CZ" sz="2400">
                <a:latin typeface="Symbol" pitchFamily="2" charset="2"/>
              </a:rPr>
              <a:t>			D</a:t>
            </a:r>
            <a:r>
              <a:rPr lang="en-US" altLang="cs-CZ" sz="2400"/>
              <a:t>H/</a:t>
            </a:r>
            <a:r>
              <a:rPr lang="en-US" altLang="cs-CZ" sz="2400">
                <a:latin typeface="Symbol" pitchFamily="2" charset="2"/>
              </a:rPr>
              <a:t>D</a:t>
            </a:r>
            <a:r>
              <a:rPr lang="en-US" altLang="cs-CZ" sz="2400"/>
              <a:t>T = Cp = (Cp</a:t>
            </a:r>
            <a:r>
              <a:rPr lang="en-US" altLang="cs-CZ" sz="2400" baseline="-25000"/>
              <a:t>U</a:t>
            </a:r>
            <a:r>
              <a:rPr lang="en-US" altLang="cs-CZ" sz="2400"/>
              <a:t> - Cp</a:t>
            </a:r>
            <a:r>
              <a:rPr lang="en-US" altLang="cs-CZ" sz="2400" baseline="-25000"/>
              <a:t>N</a:t>
            </a:r>
            <a:r>
              <a:rPr lang="en-US" altLang="cs-CZ" sz="2400"/>
              <a:t>) </a:t>
            </a:r>
          </a:p>
          <a:p>
            <a:pPr eaLnBrk="1" hangingPunct="1">
              <a:lnSpc>
                <a:spcPct val="90000"/>
              </a:lnSpc>
            </a:pPr>
            <a:r>
              <a:rPr lang="en-US" altLang="cs-CZ" sz="2400"/>
              <a:t>Since H = Ho + Cp(T-T</a:t>
            </a:r>
            <a:r>
              <a:rPr lang="en-US" altLang="cs-CZ" sz="2400" baseline="-25000"/>
              <a:t>o</a:t>
            </a:r>
            <a:r>
              <a:rPr lang="en-US" altLang="cs-CZ" sz="2400"/>
              <a:t>), S = So + Cp ln(T/T</a:t>
            </a:r>
            <a:r>
              <a:rPr lang="en-US" altLang="cs-CZ" sz="2400" baseline="-25000"/>
              <a:t>o</a:t>
            </a:r>
            <a:r>
              <a:rPr lang="en-US" altLang="cs-CZ" sz="2400"/>
              <a:t>) </a:t>
            </a:r>
          </a:p>
          <a:p>
            <a:pPr eaLnBrk="1" hangingPunct="1">
              <a:lnSpc>
                <a:spcPct val="90000"/>
              </a:lnSpc>
              <a:buFontTx/>
              <a:buNone/>
            </a:pPr>
            <a:r>
              <a:rPr lang="en-US" altLang="cs-CZ" sz="2400"/>
              <a:t>		and G(T) = Ho - T S</a:t>
            </a:r>
            <a:r>
              <a:rPr lang="en-US" altLang="cs-CZ" sz="2400" baseline="-25000"/>
              <a:t>o</a:t>
            </a:r>
            <a:r>
              <a:rPr lang="en-US" altLang="cs-CZ" sz="2400"/>
              <a:t> + Cp [(T - T</a:t>
            </a:r>
            <a:r>
              <a:rPr lang="en-US" altLang="cs-CZ" sz="2400" baseline="-25000"/>
              <a:t>o</a:t>
            </a:r>
            <a:r>
              <a:rPr lang="en-US" altLang="cs-CZ" sz="2400"/>
              <a:t>) - Tln(T/T</a:t>
            </a:r>
            <a:r>
              <a:rPr lang="en-US" altLang="cs-CZ" sz="2400" baseline="-25000"/>
              <a:t>o</a:t>
            </a:r>
            <a:r>
              <a:rPr lang="en-US" altLang="cs-CZ" sz="2400"/>
              <a:t> )] </a:t>
            </a:r>
          </a:p>
          <a:p>
            <a:pPr eaLnBrk="1" hangingPunct="1">
              <a:lnSpc>
                <a:spcPct val="90000"/>
              </a:lnSpc>
              <a:buFontTx/>
              <a:buNone/>
            </a:pPr>
            <a:r>
              <a:rPr lang="en-US" altLang="cs-CZ" sz="2400"/>
              <a:t>		where T</a:t>
            </a:r>
            <a:r>
              <a:rPr lang="en-US" altLang="cs-CZ" sz="2400" baseline="-25000"/>
              <a:t>0</a:t>
            </a:r>
            <a:r>
              <a:rPr lang="en-US" altLang="cs-CZ" sz="2400"/>
              <a:t> is any reference temperature (usually set = Tm).</a:t>
            </a:r>
          </a:p>
          <a:p>
            <a:pPr eaLnBrk="1" hangingPunct="1">
              <a:lnSpc>
                <a:spcPct val="90000"/>
              </a:lnSpc>
            </a:pPr>
            <a:r>
              <a:rPr lang="en-US" altLang="cs-CZ" sz="2400"/>
              <a:t>The Gibbs Helmholz equation.  </a:t>
            </a:r>
          </a:p>
          <a:p>
            <a:pPr eaLnBrk="1" hangingPunct="1">
              <a:lnSpc>
                <a:spcPct val="90000"/>
              </a:lnSpc>
              <a:buFontTx/>
              <a:buNone/>
            </a:pPr>
            <a:r>
              <a:rPr lang="en-US" altLang="cs-CZ" sz="2400"/>
              <a:t>		G(T) = Hm(1-T/Tm) - Cp[(Tm - T) + Tln(T/Tm)] </a:t>
            </a:r>
          </a:p>
          <a:p>
            <a:pPr eaLnBrk="1" hangingPunct="1">
              <a:lnSpc>
                <a:spcPct val="90000"/>
              </a:lnSpc>
            </a:pPr>
            <a:r>
              <a:rPr lang="en-US" altLang="cs-CZ" sz="2400"/>
              <a:t>The temperature where S = 0, Ts = Tm exp(-Hm/[TmCp])  </a:t>
            </a:r>
          </a:p>
        </p:txBody>
      </p:sp>
    </p:spTree>
    <p:extLst>
      <p:ext uri="{BB962C8B-B14F-4D97-AF65-F5344CB8AC3E}">
        <p14:creationId xmlns:p14="http://schemas.microsoft.com/office/powerpoint/2010/main" val="1425403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7">
            <a:extLst>
              <a:ext uri="{FF2B5EF4-FFF2-40B4-BE49-F238E27FC236}">
                <a16:creationId xmlns:a16="http://schemas.microsoft.com/office/drawing/2014/main" id="{D540856B-7A3D-B741-B4AD-3E58B5B60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51"/>
          <a:stretch>
            <a:fillRect/>
          </a:stretch>
        </p:blipFill>
        <p:spPr bwMode="auto">
          <a:xfrm rot="-126838">
            <a:off x="1982788" y="158750"/>
            <a:ext cx="5753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069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AD880B5-D5D8-C94A-BD77-97336179222C}"/>
              </a:ext>
            </a:extLst>
          </p:cNvPr>
          <p:cNvSpPr>
            <a:spLocks noGrp="1" noChangeArrowheads="1"/>
          </p:cNvSpPr>
          <p:nvPr>
            <p:ph type="title"/>
          </p:nvPr>
        </p:nvSpPr>
        <p:spPr>
          <a:xfrm>
            <a:off x="685800" y="304800"/>
            <a:ext cx="7772400" cy="1143000"/>
          </a:xfrm>
        </p:spPr>
        <p:txBody>
          <a:bodyPr/>
          <a:lstStyle/>
          <a:p>
            <a:pPr eaLnBrk="1" hangingPunct="1"/>
            <a:r>
              <a:rPr lang="en-US" altLang="cs-CZ"/>
              <a:t>Thermal Denaturation</a:t>
            </a:r>
          </a:p>
        </p:txBody>
      </p:sp>
      <p:sp>
        <p:nvSpPr>
          <p:cNvPr id="23554" name="Rectangle 3">
            <a:extLst>
              <a:ext uri="{FF2B5EF4-FFF2-40B4-BE49-F238E27FC236}">
                <a16:creationId xmlns:a16="http://schemas.microsoft.com/office/drawing/2014/main" id="{E55A9228-E168-0740-8B95-1EF8BB609841}"/>
              </a:ext>
            </a:extLst>
          </p:cNvPr>
          <p:cNvSpPr>
            <a:spLocks noGrp="1" noChangeArrowheads="1"/>
          </p:cNvSpPr>
          <p:nvPr>
            <p:ph type="body" idx="1"/>
          </p:nvPr>
        </p:nvSpPr>
        <p:spPr>
          <a:xfrm>
            <a:off x="685800" y="1371600"/>
            <a:ext cx="7772400" cy="4876800"/>
          </a:xfrm>
        </p:spPr>
        <p:txBody>
          <a:bodyPr/>
          <a:lstStyle/>
          <a:p>
            <a:pPr eaLnBrk="1" hangingPunct="1">
              <a:lnSpc>
                <a:spcPct val="90000"/>
              </a:lnSpc>
            </a:pPr>
            <a:r>
              <a:rPr lang="en-US" altLang="cs-CZ" sz="2800"/>
              <a:t>There are two important forms of enthalpy as far as protein unfolding is concerned, </a:t>
            </a:r>
          </a:p>
          <a:p>
            <a:pPr lvl="1" eaLnBrk="1" hangingPunct="1">
              <a:lnSpc>
                <a:spcPct val="90000"/>
              </a:lnSpc>
            </a:pPr>
            <a:r>
              <a:rPr lang="en-US" altLang="cs-CZ" sz="2400"/>
              <a:t>the Van't Hoff enthalpy, from the temperature dependence of the equilibrium constant, </a:t>
            </a:r>
            <a:r>
              <a:rPr lang="en-US" altLang="cs-CZ" sz="2400">
                <a:latin typeface="Symbol" pitchFamily="2" charset="2"/>
              </a:rPr>
              <a:t>D</a:t>
            </a:r>
            <a:r>
              <a:rPr lang="en-US" altLang="cs-CZ" sz="2400"/>
              <a:t>H</a:t>
            </a:r>
            <a:r>
              <a:rPr lang="en-US" altLang="cs-CZ" sz="2400" baseline="-25000"/>
              <a:t>VH</a:t>
            </a:r>
            <a:r>
              <a:rPr lang="en-US" altLang="cs-CZ" sz="2400"/>
              <a:t>, </a:t>
            </a:r>
          </a:p>
          <a:p>
            <a:pPr lvl="1" eaLnBrk="1" hangingPunct="1">
              <a:lnSpc>
                <a:spcPct val="90000"/>
              </a:lnSpc>
            </a:pPr>
            <a:r>
              <a:rPr lang="en-US" altLang="cs-CZ" sz="2400"/>
              <a:t>and the enthalpy measured calorimetrically (the area under the peak), </a:t>
            </a:r>
            <a:r>
              <a:rPr lang="en-US" altLang="cs-CZ" sz="2400">
                <a:latin typeface="Symbol" pitchFamily="2" charset="2"/>
              </a:rPr>
              <a:t>D</a:t>
            </a:r>
            <a:r>
              <a:rPr lang="en-US" altLang="cs-CZ" sz="2400"/>
              <a:t>H</a:t>
            </a:r>
            <a:r>
              <a:rPr lang="en-US" altLang="cs-CZ" sz="2400" baseline="-25000"/>
              <a:t>cal</a:t>
            </a:r>
            <a:r>
              <a:rPr lang="en-US" altLang="cs-CZ" sz="2400"/>
              <a:t>.</a:t>
            </a:r>
          </a:p>
          <a:p>
            <a:pPr eaLnBrk="1" hangingPunct="1">
              <a:lnSpc>
                <a:spcPct val="90000"/>
              </a:lnSpc>
            </a:pPr>
            <a:r>
              <a:rPr lang="en-US" altLang="cs-CZ" sz="2800"/>
              <a:t>If these are equal, it means there are no populated intermediates present at the Tm, i. e. the system is a two-state one. </a:t>
            </a:r>
          </a:p>
          <a:p>
            <a:pPr eaLnBrk="1" hangingPunct="1">
              <a:lnSpc>
                <a:spcPct val="90000"/>
              </a:lnSpc>
            </a:pPr>
            <a:r>
              <a:rPr lang="en-US" altLang="cs-CZ" sz="2800"/>
              <a:t>For most proteins </a:t>
            </a:r>
            <a:r>
              <a:rPr lang="en-US" altLang="cs-CZ" sz="2800">
                <a:latin typeface="Symbol" pitchFamily="2" charset="2"/>
              </a:rPr>
              <a:t>D</a:t>
            </a:r>
            <a:r>
              <a:rPr lang="en-US" altLang="cs-CZ" sz="2800"/>
              <a:t>H</a:t>
            </a:r>
            <a:r>
              <a:rPr lang="en-US" altLang="cs-CZ" sz="2800" baseline="-25000"/>
              <a:t>VH</a:t>
            </a:r>
            <a:r>
              <a:rPr lang="en-US" altLang="cs-CZ" sz="2800"/>
              <a:t>/</a:t>
            </a:r>
            <a:r>
              <a:rPr lang="en-US" altLang="cs-CZ" sz="2800">
                <a:latin typeface="Symbol" pitchFamily="2" charset="2"/>
              </a:rPr>
              <a:t>D</a:t>
            </a:r>
            <a:r>
              <a:rPr lang="en-US" altLang="cs-CZ" sz="2800"/>
              <a:t>h</a:t>
            </a:r>
            <a:r>
              <a:rPr lang="en-US" altLang="cs-CZ" sz="2800" baseline="-25000"/>
              <a:t>cal </a:t>
            </a:r>
            <a:r>
              <a:rPr lang="en-US" altLang="cs-CZ" sz="2800"/>
              <a:t>= 1.05 </a:t>
            </a:r>
            <a:r>
              <a:rPr lang="en-US" altLang="cs-CZ" sz="2800">
                <a:cs typeface="Times New Roman" panose="02020603050405020304" pitchFamily="18" charset="0"/>
              </a:rPr>
              <a:t>± 0.03 for two-state.</a:t>
            </a:r>
            <a:endParaRPr lang="en-US" altLang="cs-CZ" sz="2800"/>
          </a:p>
          <a:p>
            <a:pPr eaLnBrk="1" hangingPunct="1">
              <a:lnSpc>
                <a:spcPct val="90000"/>
              </a:lnSpc>
            </a:pPr>
            <a:endParaRPr lang="en-US" altLang="cs-CZ" sz="2800"/>
          </a:p>
        </p:txBody>
      </p:sp>
    </p:spTree>
    <p:extLst>
      <p:ext uri="{BB962C8B-B14F-4D97-AF65-F5344CB8AC3E}">
        <p14:creationId xmlns:p14="http://schemas.microsoft.com/office/powerpoint/2010/main" val="447437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A1EC7B6-1226-4641-98E4-13CC2EAECCA2}"/>
              </a:ext>
            </a:extLst>
          </p:cNvPr>
          <p:cNvSpPr>
            <a:spLocks noGrp="1" noChangeArrowheads="1"/>
          </p:cNvSpPr>
          <p:nvPr>
            <p:ph type="title"/>
          </p:nvPr>
        </p:nvSpPr>
        <p:spPr>
          <a:xfrm>
            <a:off x="685800" y="-26988"/>
            <a:ext cx="7772400" cy="877888"/>
          </a:xfrm>
        </p:spPr>
        <p:txBody>
          <a:bodyPr/>
          <a:lstStyle/>
          <a:p>
            <a:pPr eaLnBrk="1" hangingPunct="1"/>
            <a:r>
              <a:rPr lang="en-US" altLang="cs-CZ"/>
              <a:t>Thermal Unfolding of Barnase</a:t>
            </a:r>
          </a:p>
        </p:txBody>
      </p:sp>
      <p:pic>
        <p:nvPicPr>
          <p:cNvPr id="24578" name="Picture 5" descr="Fig">
            <a:extLst>
              <a:ext uri="{FF2B5EF4-FFF2-40B4-BE49-F238E27FC236}">
                <a16:creationId xmlns:a16="http://schemas.microsoft.com/office/drawing/2014/main" id="{8EBE5BD9-83C4-1345-BF9D-A7D1DF6A2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22" b="7973"/>
          <a:stretch>
            <a:fillRect/>
          </a:stretch>
        </p:blipFill>
        <p:spPr bwMode="auto">
          <a:xfrm>
            <a:off x="692150" y="800100"/>
            <a:ext cx="7789863"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840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1546E1CF-724E-DA44-B2D5-2FBAE642843A}"/>
              </a:ext>
            </a:extLst>
          </p:cNvPr>
          <p:cNvSpPr>
            <a:spLocks noGrp="1" noChangeArrowheads="1"/>
          </p:cNvSpPr>
          <p:nvPr>
            <p:ph type="title"/>
          </p:nvPr>
        </p:nvSpPr>
        <p:spPr>
          <a:xfrm>
            <a:off x="685800" y="0"/>
            <a:ext cx="7772400" cy="1143000"/>
          </a:xfrm>
        </p:spPr>
        <p:txBody>
          <a:bodyPr/>
          <a:lstStyle/>
          <a:p>
            <a:pPr eaLnBrk="1" hangingPunct="1"/>
            <a:r>
              <a:rPr lang="en-US" altLang="cs-CZ"/>
              <a:t>Thermophilic Proteins</a:t>
            </a:r>
          </a:p>
        </p:txBody>
      </p:sp>
      <p:sp>
        <p:nvSpPr>
          <p:cNvPr id="25602" name="Rectangle 3">
            <a:extLst>
              <a:ext uri="{FF2B5EF4-FFF2-40B4-BE49-F238E27FC236}">
                <a16:creationId xmlns:a16="http://schemas.microsoft.com/office/drawing/2014/main" id="{B3ED0D1D-3BF7-8B42-8B36-ADF7ABCC79AF}"/>
              </a:ext>
            </a:extLst>
          </p:cNvPr>
          <p:cNvSpPr>
            <a:spLocks noGrp="1" noChangeArrowheads="1"/>
          </p:cNvSpPr>
          <p:nvPr>
            <p:ph type="body" idx="1"/>
          </p:nvPr>
        </p:nvSpPr>
        <p:spPr>
          <a:xfrm>
            <a:off x="152400" y="1066800"/>
            <a:ext cx="8839200" cy="5791200"/>
          </a:xfrm>
        </p:spPr>
        <p:txBody>
          <a:bodyPr/>
          <a:lstStyle/>
          <a:p>
            <a:pPr eaLnBrk="1" hangingPunct="1">
              <a:lnSpc>
                <a:spcPct val="90000"/>
              </a:lnSpc>
              <a:spcBef>
                <a:spcPct val="0"/>
              </a:spcBef>
            </a:pPr>
            <a:r>
              <a:rPr lang="en-US" altLang="cs-CZ" sz="2400"/>
              <a:t>Living organisms can be found in the most unexpected places, including deep sea vents at &gt; 100 </a:t>
            </a:r>
            <a:r>
              <a:rPr lang="en-US" altLang="cs-CZ" sz="2400">
                <a:cs typeface="Times New Roman" panose="02020603050405020304" pitchFamily="18" charset="0"/>
              </a:rPr>
              <a:t>º</a:t>
            </a:r>
            <a:r>
              <a:rPr lang="en-US" altLang="cs-CZ" sz="2400"/>
              <a:t>C and several hundred bars pressure, in hot springs, and most recently, deep in the bowels of the earth, living off H</a:t>
            </a:r>
            <a:r>
              <a:rPr lang="en-US" altLang="cs-CZ" sz="2400" baseline="-25000"/>
              <a:t>2</a:t>
            </a:r>
            <a:r>
              <a:rPr lang="en-US" altLang="cs-CZ" sz="2400"/>
              <a:t> formed by chemical decomposition of rocks!</a:t>
            </a:r>
          </a:p>
          <a:p>
            <a:pPr eaLnBrk="1" hangingPunct="1">
              <a:lnSpc>
                <a:spcPct val="90000"/>
              </a:lnSpc>
              <a:spcBef>
                <a:spcPct val="0"/>
              </a:spcBef>
            </a:pPr>
            <a:r>
              <a:rPr lang="en-US" altLang="cs-CZ" sz="2400"/>
              <a:t>The proteins found in thermophilic species are much more stable than their mesophilic counterparts (although this corresponds to only 3 - 8 kcal/mol of free energy).</a:t>
            </a:r>
          </a:p>
          <a:p>
            <a:pPr eaLnBrk="1" hangingPunct="1">
              <a:lnSpc>
                <a:spcPct val="90000"/>
              </a:lnSpc>
              <a:spcBef>
                <a:spcPct val="0"/>
              </a:spcBef>
            </a:pPr>
            <a:r>
              <a:rPr lang="en-US" altLang="cs-CZ" sz="2400"/>
              <a:t>However, the overall three-dimensional structures will be essentially the same for both thermophilic and mesophilic proteins.</a:t>
            </a:r>
          </a:p>
          <a:p>
            <a:pPr eaLnBrk="1" hangingPunct="1">
              <a:lnSpc>
                <a:spcPct val="90000"/>
              </a:lnSpc>
              <a:spcBef>
                <a:spcPct val="0"/>
              </a:spcBef>
            </a:pPr>
            <a:r>
              <a:rPr lang="en-US" altLang="cs-CZ" sz="2400"/>
              <a:t>It only takes stability of a couple of H-bonds, you can understand why there are no gross differences in structure between thermophilic and mesophilic proteins. </a:t>
            </a:r>
          </a:p>
          <a:p>
            <a:pPr eaLnBrk="1" hangingPunct="1">
              <a:lnSpc>
                <a:spcPct val="90000"/>
              </a:lnSpc>
              <a:spcBef>
                <a:spcPct val="0"/>
              </a:spcBef>
            </a:pPr>
            <a:r>
              <a:rPr lang="en-US" altLang="cs-CZ" sz="2400"/>
              <a:t>The upper limit of temperature growth for bacteria is about 110 </a:t>
            </a:r>
            <a:r>
              <a:rPr lang="en-US" altLang="cs-CZ" sz="2400">
                <a:cs typeface="Times New Roman" panose="02020603050405020304" pitchFamily="18" charset="0"/>
              </a:rPr>
              <a:t>º</a:t>
            </a:r>
            <a:r>
              <a:rPr lang="en-US" altLang="cs-CZ" sz="2400"/>
              <a:t> C.</a:t>
            </a:r>
          </a:p>
          <a:p>
            <a:pPr eaLnBrk="1" hangingPunct="1">
              <a:lnSpc>
                <a:spcPct val="90000"/>
              </a:lnSpc>
              <a:spcBef>
                <a:spcPct val="0"/>
              </a:spcBef>
            </a:pPr>
            <a:r>
              <a:rPr lang="en-US" altLang="cs-CZ" sz="2400"/>
              <a:t>Many of the species found in these extreme environments </a:t>
            </a:r>
          </a:p>
          <a:p>
            <a:pPr eaLnBrk="1" hangingPunct="1">
              <a:lnSpc>
                <a:spcPct val="90000"/>
              </a:lnSpc>
              <a:spcBef>
                <a:spcPct val="0"/>
              </a:spcBef>
              <a:buFontTx/>
              <a:buNone/>
            </a:pPr>
            <a:r>
              <a:rPr lang="en-US" altLang="cs-CZ" sz="2400"/>
              <a:t>	(T &gt; 100C, pH 2) belong to the Archeae kingdom. </a:t>
            </a:r>
          </a:p>
        </p:txBody>
      </p:sp>
    </p:spTree>
    <p:extLst>
      <p:ext uri="{BB962C8B-B14F-4D97-AF65-F5344CB8AC3E}">
        <p14:creationId xmlns:p14="http://schemas.microsoft.com/office/powerpoint/2010/main" val="3586587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1683944B-9FD1-294E-ACC8-C3A4E2038CFC}"/>
              </a:ext>
            </a:extLst>
          </p:cNvPr>
          <p:cNvSpPr>
            <a:spLocks noGrp="1" noChangeArrowheads="1"/>
          </p:cNvSpPr>
          <p:nvPr>
            <p:ph type="title"/>
          </p:nvPr>
        </p:nvSpPr>
        <p:spPr/>
        <p:txBody>
          <a:bodyPr>
            <a:normAutofit fontScale="90000"/>
          </a:bodyPr>
          <a:lstStyle/>
          <a:p>
            <a:pPr eaLnBrk="1" hangingPunct="1"/>
            <a:r>
              <a:rPr lang="en-US" altLang="cs-CZ" sz="4000"/>
              <a:t>Thermophilic vs Mesophilic Proteins</a:t>
            </a:r>
          </a:p>
        </p:txBody>
      </p:sp>
      <p:sp>
        <p:nvSpPr>
          <p:cNvPr id="26626" name="Rectangle 3">
            <a:extLst>
              <a:ext uri="{FF2B5EF4-FFF2-40B4-BE49-F238E27FC236}">
                <a16:creationId xmlns:a16="http://schemas.microsoft.com/office/drawing/2014/main" id="{63E612F0-EF96-8D42-842B-76382D00D9F6}"/>
              </a:ext>
            </a:extLst>
          </p:cNvPr>
          <p:cNvSpPr>
            <a:spLocks noGrp="1" noChangeArrowheads="1"/>
          </p:cNvSpPr>
          <p:nvPr>
            <p:ph type="body" idx="1"/>
          </p:nvPr>
        </p:nvSpPr>
        <p:spPr>
          <a:xfrm>
            <a:off x="685800" y="1752600"/>
            <a:ext cx="7772400" cy="4800600"/>
          </a:xfrm>
        </p:spPr>
        <p:txBody>
          <a:bodyPr/>
          <a:lstStyle/>
          <a:p>
            <a:pPr eaLnBrk="1" hangingPunct="1">
              <a:lnSpc>
                <a:spcPct val="90000"/>
              </a:lnSpc>
            </a:pPr>
            <a:r>
              <a:rPr lang="en-US" altLang="cs-CZ" sz="2400"/>
              <a:t>Thermophilic proteins have increased amounts of Arg, increased occurrence of Ala in helices, and Gly/Ala substitutions (which affect the entropy of the denatured state, and thus its free energy) and increased number of salt bridges. </a:t>
            </a:r>
          </a:p>
          <a:p>
            <a:pPr eaLnBrk="1" hangingPunct="1">
              <a:lnSpc>
                <a:spcPct val="90000"/>
              </a:lnSpc>
            </a:pPr>
            <a:r>
              <a:rPr lang="en-US" altLang="cs-CZ" sz="2400"/>
              <a:t>Each of these alone makes only a small effect, but several such changes are enough.  In general, it appears that there is no single determinant of increased thermal stability; each protein is a unique case, typically involving variations in hydrophobic interactions, H-bonds, electrostatic interactions, metal-ligand (e. g. Ca</a:t>
            </a:r>
            <a:r>
              <a:rPr lang="en-US" altLang="cs-CZ" sz="2400" baseline="30000"/>
              <a:t>2+</a:t>
            </a:r>
            <a:r>
              <a:rPr lang="en-US" altLang="cs-CZ" sz="2400"/>
              <a:t>) binding, and disulfide bonds.  There is some suggestion that better packing may also play a role. </a:t>
            </a:r>
          </a:p>
        </p:txBody>
      </p:sp>
    </p:spTree>
    <p:extLst>
      <p:ext uri="{BB962C8B-B14F-4D97-AF65-F5344CB8AC3E}">
        <p14:creationId xmlns:p14="http://schemas.microsoft.com/office/powerpoint/2010/main" val="3592154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B7BA5128-252F-F348-9080-6D69F1EFFCCC}"/>
              </a:ext>
            </a:extLst>
          </p:cNvPr>
          <p:cNvSpPr>
            <a:spLocks noGrp="1" noChangeArrowheads="1"/>
          </p:cNvSpPr>
          <p:nvPr>
            <p:ph type="title"/>
          </p:nvPr>
        </p:nvSpPr>
        <p:spPr>
          <a:xfrm>
            <a:off x="685800" y="381000"/>
            <a:ext cx="7772400" cy="1143000"/>
          </a:xfrm>
        </p:spPr>
        <p:txBody>
          <a:bodyPr/>
          <a:lstStyle/>
          <a:p>
            <a:pPr eaLnBrk="1" hangingPunct="1"/>
            <a:r>
              <a:rPr lang="en-US" altLang="cs-CZ"/>
              <a:t>Stability-activity Trade-off?</a:t>
            </a:r>
          </a:p>
        </p:txBody>
      </p:sp>
      <p:sp>
        <p:nvSpPr>
          <p:cNvPr id="27650" name="Rectangle 3">
            <a:extLst>
              <a:ext uri="{FF2B5EF4-FFF2-40B4-BE49-F238E27FC236}">
                <a16:creationId xmlns:a16="http://schemas.microsoft.com/office/drawing/2014/main" id="{C16F12E8-059C-4B4A-8D74-48EA369D098F}"/>
              </a:ext>
            </a:extLst>
          </p:cNvPr>
          <p:cNvSpPr>
            <a:spLocks noGrp="1" noChangeArrowheads="1"/>
          </p:cNvSpPr>
          <p:nvPr>
            <p:ph type="body" idx="1"/>
          </p:nvPr>
        </p:nvSpPr>
        <p:spPr>
          <a:xfrm>
            <a:off x="685800" y="1600200"/>
            <a:ext cx="8229600" cy="5257800"/>
          </a:xfrm>
        </p:spPr>
        <p:txBody>
          <a:bodyPr/>
          <a:lstStyle/>
          <a:p>
            <a:pPr eaLnBrk="1" hangingPunct="1">
              <a:lnSpc>
                <a:spcPct val="90000"/>
              </a:lnSpc>
            </a:pPr>
            <a:r>
              <a:rPr lang="en-US" altLang="cs-CZ" sz="2400"/>
              <a:t>Some enzymes from thermophiles that are very stable at normal temperatures have low activities at the lower temperatures.</a:t>
            </a:r>
          </a:p>
          <a:p>
            <a:pPr eaLnBrk="1" hangingPunct="1">
              <a:lnSpc>
                <a:spcPct val="90000"/>
              </a:lnSpc>
            </a:pPr>
            <a:r>
              <a:rPr lang="en-US" altLang="cs-CZ" sz="2400"/>
              <a:t>There are is a compromise between the stability and activity in the structure of the active site of a protein.</a:t>
            </a:r>
          </a:p>
          <a:p>
            <a:pPr eaLnBrk="1" hangingPunct="1">
              <a:lnSpc>
                <a:spcPct val="90000"/>
              </a:lnSpc>
            </a:pPr>
            <a:r>
              <a:rPr lang="en-US" altLang="cs-CZ" sz="2400"/>
              <a:t>There are several positions in the active site can be mutated to give more stable but less active protein.</a:t>
            </a:r>
          </a:p>
          <a:p>
            <a:pPr eaLnBrk="1" hangingPunct="1">
              <a:lnSpc>
                <a:spcPct val="90000"/>
              </a:lnSpc>
            </a:pPr>
            <a:r>
              <a:rPr lang="en-US" altLang="cs-CZ" sz="2400"/>
              <a:t>Activity can then be increased further at an unacceptable expense to stability.</a:t>
            </a:r>
          </a:p>
          <a:p>
            <a:pPr eaLnBrk="1" hangingPunct="1">
              <a:lnSpc>
                <a:spcPct val="90000"/>
              </a:lnSpc>
            </a:pPr>
            <a:r>
              <a:rPr lang="en-US" altLang="cs-CZ" sz="2400"/>
              <a:t>Active site of enzymes and binding sites of proteins are a general source of instability, because they contain groups that are exposed to solvent in order to bind substrates and ligands, and so are not paired with their normal types of partners</a:t>
            </a:r>
            <a:r>
              <a:rPr lang="en-US" altLang="cs-CZ" sz="2800"/>
              <a:t>.</a:t>
            </a:r>
          </a:p>
        </p:txBody>
      </p:sp>
    </p:spTree>
    <p:extLst>
      <p:ext uri="{BB962C8B-B14F-4D97-AF65-F5344CB8AC3E}">
        <p14:creationId xmlns:p14="http://schemas.microsoft.com/office/powerpoint/2010/main" val="281278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22843"/>
            <a:ext cx="2464136" cy="523220"/>
          </a:xfrm>
          <a:prstGeom prst="rect">
            <a:avLst/>
          </a:prstGeom>
        </p:spPr>
        <p:txBody>
          <a:bodyPr wrap="none">
            <a:spAutoFit/>
          </a:bodyPr>
          <a:lstStyle/>
          <a:p>
            <a:pPr>
              <a:spcBef>
                <a:spcPct val="50000"/>
              </a:spcBef>
              <a:buClr>
                <a:srgbClr val="FF0000"/>
              </a:buClr>
            </a:pPr>
            <a:r>
              <a:rPr lang="en-US" altLang="en-US" sz="2800" dirty="0">
                <a:solidFill>
                  <a:schemeClr val="accent1"/>
                </a:solidFill>
                <a:latin typeface="Arial" panose="020B0604020202020204" pitchFamily="34" charset="0"/>
                <a:cs typeface="Arial" panose="020B0604020202020204" pitchFamily="34" charset="0"/>
              </a:rPr>
              <a:t>UV absorption</a:t>
            </a:r>
          </a:p>
        </p:txBody>
      </p:sp>
      <p:sp>
        <p:nvSpPr>
          <p:cNvPr id="3" name="Rectangle 3"/>
          <p:cNvSpPr txBox="1">
            <a:spLocks noChangeArrowheads="1"/>
          </p:cNvSpPr>
          <p:nvPr/>
        </p:nvSpPr>
        <p:spPr>
          <a:xfrm>
            <a:off x="539750" y="2492375"/>
            <a:ext cx="4984218" cy="23767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CN" b="1" dirty="0" err="1">
                <a:solidFill>
                  <a:schemeClr val="accent1"/>
                </a:solidFill>
                <a:latin typeface="Arial" pitchFamily="34" charset="0"/>
                <a:cs typeface="Arial" pitchFamily="34" charset="0"/>
              </a:rPr>
              <a:t>Trp</a:t>
            </a:r>
            <a:r>
              <a:rPr lang="en-US" altLang="zh-CN" b="1" dirty="0">
                <a:solidFill>
                  <a:schemeClr val="accent1"/>
                </a:solidFill>
                <a:latin typeface="Arial" pitchFamily="34" charset="0"/>
                <a:cs typeface="Arial" pitchFamily="34" charset="0"/>
              </a:rPr>
              <a:t>, Tyr, </a:t>
            </a:r>
            <a:r>
              <a:rPr lang="en-US" altLang="zh-CN" b="1" dirty="0" err="1">
                <a:solidFill>
                  <a:schemeClr val="accent1"/>
                </a:solidFill>
                <a:latin typeface="Arial" pitchFamily="34" charset="0"/>
                <a:cs typeface="Arial" pitchFamily="34" charset="0"/>
              </a:rPr>
              <a:t>Phe</a:t>
            </a:r>
            <a:r>
              <a:rPr lang="en-US" altLang="zh-CN" b="1" dirty="0">
                <a:solidFill>
                  <a:schemeClr val="accent1"/>
                </a:solidFill>
                <a:latin typeface="Arial" pitchFamily="34" charset="0"/>
                <a:cs typeface="Arial" pitchFamily="34" charset="0"/>
              </a:rPr>
              <a:t>, and His </a:t>
            </a:r>
            <a:r>
              <a:rPr lang="en-US" altLang="zh-CN" b="1" dirty="0">
                <a:latin typeface="Arial" pitchFamily="34" charset="0"/>
                <a:cs typeface="Arial" pitchFamily="34" charset="0"/>
              </a:rPr>
              <a:t>have aromatic groups of </a:t>
            </a:r>
            <a:r>
              <a:rPr lang="en-US" altLang="zh-CN" b="1" dirty="0">
                <a:solidFill>
                  <a:schemeClr val="accent1"/>
                </a:solidFill>
                <a:latin typeface="Arial" pitchFamily="34" charset="0"/>
                <a:cs typeface="Arial" pitchFamily="34" charset="0"/>
              </a:rPr>
              <a:t>resonance double bonds</a:t>
            </a:r>
            <a:r>
              <a:rPr lang="en-US" altLang="zh-CN" b="1" dirty="0">
                <a:latin typeface="Arial" pitchFamily="34" charset="0"/>
                <a:cs typeface="Arial" pitchFamily="34" charset="0"/>
              </a:rPr>
              <a:t>.</a:t>
            </a:r>
            <a:r>
              <a:rPr lang="en-US" altLang="zh-CN" dirty="0">
                <a:latin typeface="Arial" pitchFamily="34" charset="0"/>
                <a:cs typeface="Arial" pitchFamily="34" charset="0"/>
              </a:rPr>
              <a:t> </a:t>
            </a:r>
            <a:endParaRPr lang="bg-BG" altLang="zh-CN" dirty="0">
              <a:latin typeface="Arial" pitchFamily="34" charset="0"/>
              <a:cs typeface="Arial" pitchFamily="34" charset="0"/>
            </a:endParaRPr>
          </a:p>
          <a:p>
            <a:endParaRPr lang="en-US" altLang="zh-CN" dirty="0">
              <a:latin typeface="Arial" pitchFamily="34" charset="0"/>
              <a:cs typeface="Arial" pitchFamily="34" charset="0"/>
            </a:endParaRPr>
          </a:p>
          <a:p>
            <a:r>
              <a:rPr lang="en-US" altLang="zh-CN" b="1" dirty="0">
                <a:latin typeface="Arial" pitchFamily="34" charset="0"/>
                <a:cs typeface="Arial" pitchFamily="34" charset="0"/>
              </a:rPr>
              <a:t>Proteins have a strong absorption at </a:t>
            </a:r>
            <a:r>
              <a:rPr lang="en-US" altLang="zh-CN" b="1" dirty="0">
                <a:solidFill>
                  <a:schemeClr val="accent1"/>
                </a:solidFill>
                <a:latin typeface="Arial" pitchFamily="34" charset="0"/>
                <a:cs typeface="Arial" pitchFamily="34" charset="0"/>
              </a:rPr>
              <a:t>280nm</a:t>
            </a:r>
            <a:r>
              <a:rPr lang="en-US" altLang="zh-CN" dirty="0">
                <a:latin typeface="Arial" pitchFamily="34" charset="0"/>
                <a:cs typeface="Arial" pitchFamily="34" charset="0"/>
              </a:rPr>
              <a:t>.</a:t>
            </a:r>
          </a:p>
        </p:txBody>
      </p:sp>
      <p:sp>
        <p:nvSpPr>
          <p:cNvPr id="4" name="AutoShape 2" descr="Image result for protein absorption 280 n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20936"/>
            <a:ext cx="284380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248" y="4149080"/>
            <a:ext cx="326222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057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4A516C6-B9A2-9749-99BC-02E38A3C1493}"/>
              </a:ext>
            </a:extLst>
          </p:cNvPr>
          <p:cNvSpPr>
            <a:spLocks noGrp="1" noChangeArrowheads="1"/>
          </p:cNvSpPr>
          <p:nvPr>
            <p:ph type="title"/>
          </p:nvPr>
        </p:nvSpPr>
        <p:spPr>
          <a:xfrm>
            <a:off x="533400" y="381000"/>
            <a:ext cx="8077200" cy="1143000"/>
          </a:xfrm>
        </p:spPr>
        <p:txBody>
          <a:bodyPr/>
          <a:lstStyle/>
          <a:p>
            <a:pPr eaLnBrk="1" hangingPunct="1"/>
            <a:r>
              <a:rPr lang="en-US" altLang="cs-CZ" sz="4000"/>
              <a:t>Aldehyde Ferredoxin Oxidoreductase</a:t>
            </a:r>
          </a:p>
        </p:txBody>
      </p:sp>
      <p:sp>
        <p:nvSpPr>
          <p:cNvPr id="28674" name="Rectangle 3">
            <a:extLst>
              <a:ext uri="{FF2B5EF4-FFF2-40B4-BE49-F238E27FC236}">
                <a16:creationId xmlns:a16="http://schemas.microsoft.com/office/drawing/2014/main" id="{6E4DCE6F-8517-944E-87AA-E64A2AB8BB13}"/>
              </a:ext>
            </a:extLst>
          </p:cNvPr>
          <p:cNvSpPr>
            <a:spLocks noGrp="1" noChangeArrowheads="1"/>
          </p:cNvSpPr>
          <p:nvPr>
            <p:ph type="body" idx="1"/>
          </p:nvPr>
        </p:nvSpPr>
        <p:spPr>
          <a:xfrm>
            <a:off x="685800" y="1676400"/>
            <a:ext cx="7772400" cy="4495800"/>
          </a:xfrm>
        </p:spPr>
        <p:txBody>
          <a:bodyPr/>
          <a:lstStyle/>
          <a:p>
            <a:pPr eaLnBrk="1" hangingPunct="1">
              <a:lnSpc>
                <a:spcPct val="90000"/>
              </a:lnSpc>
            </a:pPr>
            <a:r>
              <a:rPr lang="en-US" altLang="cs-CZ" sz="2400"/>
              <a:t>The crystal structure of an unusual hyperthermophilic enzyme, aldehyde ferredoxin oxidoreductase, a tungsten-containing enzyme, has been solved. </a:t>
            </a:r>
          </a:p>
          <a:p>
            <a:pPr eaLnBrk="1" hangingPunct="1">
              <a:lnSpc>
                <a:spcPct val="90000"/>
              </a:lnSpc>
            </a:pPr>
            <a:r>
              <a:rPr lang="en-US" altLang="cs-CZ" sz="2400"/>
              <a:t>The optimum temperature for this enzyme is  &gt; 95</a:t>
            </a:r>
            <a:r>
              <a:rPr lang="en-US" altLang="cs-CZ" sz="2400">
                <a:sym typeface="Symbol" pitchFamily="2" charset="2"/>
              </a:rPr>
              <a:t> </a:t>
            </a:r>
            <a:r>
              <a:rPr lang="en-US" altLang="cs-CZ" sz="2400"/>
              <a:t>C!! The amino acid composition is close to the average for all prokaryotic proteins except glutamine.  It is 45 % helical, 14 % </a:t>
            </a:r>
            <a:r>
              <a:rPr lang="en-US" altLang="cs-CZ" sz="2400">
                <a:sym typeface="Symbol" pitchFamily="2" charset="2"/>
              </a:rPr>
              <a:t> </a:t>
            </a:r>
            <a:r>
              <a:rPr lang="en-US" altLang="cs-CZ" sz="2400"/>
              <a:t>sheet.  There are no disulfide bonds. </a:t>
            </a:r>
          </a:p>
          <a:p>
            <a:pPr eaLnBrk="1" hangingPunct="1">
              <a:lnSpc>
                <a:spcPct val="90000"/>
              </a:lnSpc>
            </a:pPr>
            <a:r>
              <a:rPr lang="en-US" altLang="cs-CZ" sz="2400"/>
              <a:t>As observed with many other thermophilic proteins there may be an increased number of salt bridges.</a:t>
            </a:r>
          </a:p>
          <a:p>
            <a:pPr eaLnBrk="1" hangingPunct="1">
              <a:lnSpc>
                <a:spcPct val="90000"/>
              </a:lnSpc>
            </a:pPr>
            <a:r>
              <a:rPr lang="en-US" altLang="cs-CZ" sz="2400"/>
              <a:t>What may be significant is that the solvent accessible area is reduced, although the fraction of polar/hydrophobic is similar to other proteins.</a:t>
            </a:r>
          </a:p>
        </p:txBody>
      </p:sp>
    </p:spTree>
    <p:extLst>
      <p:ext uri="{BB962C8B-B14F-4D97-AF65-F5344CB8AC3E}">
        <p14:creationId xmlns:p14="http://schemas.microsoft.com/office/powerpoint/2010/main" val="2605585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E40C1C0-DFE0-6648-AE2A-B07D60CB6200}"/>
              </a:ext>
            </a:extLst>
          </p:cNvPr>
          <p:cNvSpPr>
            <a:spLocks noGrp="1" noChangeArrowheads="1"/>
          </p:cNvSpPr>
          <p:nvPr>
            <p:ph type="title"/>
          </p:nvPr>
        </p:nvSpPr>
        <p:spPr/>
        <p:txBody>
          <a:bodyPr/>
          <a:lstStyle/>
          <a:p>
            <a:pPr eaLnBrk="1" hangingPunct="1"/>
            <a:r>
              <a:rPr lang="en-US" altLang="cs-CZ"/>
              <a:t>Cold Denaturation</a:t>
            </a:r>
          </a:p>
        </p:txBody>
      </p:sp>
      <p:sp>
        <p:nvSpPr>
          <p:cNvPr id="29698" name="Rectangle 3">
            <a:extLst>
              <a:ext uri="{FF2B5EF4-FFF2-40B4-BE49-F238E27FC236}">
                <a16:creationId xmlns:a16="http://schemas.microsoft.com/office/drawing/2014/main" id="{2FE5993E-1EB8-1B49-B20E-C99F3CC62BA9}"/>
              </a:ext>
            </a:extLst>
          </p:cNvPr>
          <p:cNvSpPr>
            <a:spLocks noGrp="1" noChangeArrowheads="1"/>
          </p:cNvSpPr>
          <p:nvPr>
            <p:ph type="body" idx="1"/>
          </p:nvPr>
        </p:nvSpPr>
        <p:spPr/>
        <p:txBody>
          <a:bodyPr/>
          <a:lstStyle/>
          <a:p>
            <a:pPr eaLnBrk="1" hangingPunct="1">
              <a:lnSpc>
                <a:spcPct val="90000"/>
              </a:lnSpc>
            </a:pPr>
            <a:r>
              <a:rPr lang="en-US" altLang="cs-CZ" sz="2800"/>
              <a:t>The free energy curve starts to drop at lower temperatures as predicted by the thermodynamics of protein folding.</a:t>
            </a:r>
          </a:p>
          <a:p>
            <a:pPr eaLnBrk="1" hangingPunct="1">
              <a:lnSpc>
                <a:spcPct val="90000"/>
              </a:lnSpc>
            </a:pPr>
            <a:r>
              <a:rPr lang="en-US" altLang="cs-CZ" sz="2800"/>
              <a:t>In the past few years, several proteins have been shown to exhibit cold denaturation under destabilizing conditions, in usually either low pH or moderate denaturant concentration.</a:t>
            </a:r>
          </a:p>
          <a:p>
            <a:pPr eaLnBrk="1" hangingPunct="1">
              <a:lnSpc>
                <a:spcPct val="90000"/>
              </a:lnSpc>
            </a:pPr>
            <a:r>
              <a:rPr lang="en-US" altLang="cs-CZ" sz="2800"/>
              <a:t>Fink, A. L. observed a cold Denaturation for a Staphylococcal Nuclease Mutant under neutral pH and no-denaturant conditions.</a:t>
            </a:r>
          </a:p>
        </p:txBody>
      </p:sp>
    </p:spTree>
    <p:extLst>
      <p:ext uri="{BB962C8B-B14F-4D97-AF65-F5344CB8AC3E}">
        <p14:creationId xmlns:p14="http://schemas.microsoft.com/office/powerpoint/2010/main" val="617696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1161B71-D17F-4E49-8B48-30D1FD089E37}"/>
              </a:ext>
            </a:extLst>
          </p:cNvPr>
          <p:cNvSpPr>
            <a:spLocks noGrp="1" noChangeArrowheads="1"/>
          </p:cNvSpPr>
          <p:nvPr>
            <p:ph type="title"/>
          </p:nvPr>
        </p:nvSpPr>
        <p:spPr>
          <a:xfrm>
            <a:off x="457200" y="609600"/>
            <a:ext cx="8001000" cy="1143000"/>
          </a:xfrm>
        </p:spPr>
        <p:txBody>
          <a:bodyPr/>
          <a:lstStyle/>
          <a:p>
            <a:pPr eaLnBrk="1" hangingPunct="1"/>
            <a:r>
              <a:rPr lang="en-US" altLang="cs-CZ"/>
              <a:t>Factors Affecting Protein Stability</a:t>
            </a:r>
          </a:p>
        </p:txBody>
      </p:sp>
      <p:sp>
        <p:nvSpPr>
          <p:cNvPr id="30722" name="Rectangle 3">
            <a:extLst>
              <a:ext uri="{FF2B5EF4-FFF2-40B4-BE49-F238E27FC236}">
                <a16:creationId xmlns:a16="http://schemas.microsoft.com/office/drawing/2014/main" id="{2DF60799-2168-5D4C-B4E7-E8BDD5D208D3}"/>
              </a:ext>
            </a:extLst>
          </p:cNvPr>
          <p:cNvSpPr>
            <a:spLocks noGrp="1" noChangeArrowheads="1"/>
          </p:cNvSpPr>
          <p:nvPr>
            <p:ph type="body" idx="1"/>
          </p:nvPr>
        </p:nvSpPr>
        <p:spPr/>
        <p:txBody>
          <a:bodyPr/>
          <a:lstStyle/>
          <a:p>
            <a:pPr eaLnBrk="1" hangingPunct="1">
              <a:lnSpc>
                <a:spcPct val="90000"/>
              </a:lnSpc>
            </a:pPr>
            <a:r>
              <a:rPr lang="en-US" altLang="cs-CZ" sz="2800"/>
              <a:t>1) pH: proteins are most stable in the vicinity of their isoelectric point, pI.  In general, electrostatic interactions are believed to contribute to a small amount of the stability of the native state; however, there may be exceptions.</a:t>
            </a:r>
          </a:p>
          <a:p>
            <a:pPr eaLnBrk="1" hangingPunct="1">
              <a:lnSpc>
                <a:spcPct val="90000"/>
              </a:lnSpc>
            </a:pPr>
            <a:r>
              <a:rPr lang="en-US" altLang="cs-CZ" sz="2800"/>
              <a:t>2) Ligand binding: It has been known for a long time that binding ligands, e.g. inhibitors to enzymes, increases the stability of the protein. This also applies to ion binding --- many proteins bind anions in their functional sites. </a:t>
            </a:r>
          </a:p>
        </p:txBody>
      </p:sp>
    </p:spTree>
    <p:extLst>
      <p:ext uri="{BB962C8B-B14F-4D97-AF65-F5344CB8AC3E}">
        <p14:creationId xmlns:p14="http://schemas.microsoft.com/office/powerpoint/2010/main" val="1778311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8BB1638-F82A-534F-A767-F7926161D8ED}"/>
              </a:ext>
            </a:extLst>
          </p:cNvPr>
          <p:cNvSpPr>
            <a:spLocks noGrp="1" noChangeArrowheads="1"/>
          </p:cNvSpPr>
          <p:nvPr>
            <p:ph type="title"/>
          </p:nvPr>
        </p:nvSpPr>
        <p:spPr>
          <a:xfrm>
            <a:off x="381000" y="609600"/>
            <a:ext cx="8077200" cy="1143000"/>
          </a:xfrm>
        </p:spPr>
        <p:txBody>
          <a:bodyPr/>
          <a:lstStyle/>
          <a:p>
            <a:pPr eaLnBrk="1" hangingPunct="1"/>
            <a:r>
              <a:rPr lang="en-US" altLang="cs-CZ"/>
              <a:t>Factors Affecting Protein Stability</a:t>
            </a:r>
          </a:p>
        </p:txBody>
      </p:sp>
      <p:sp>
        <p:nvSpPr>
          <p:cNvPr id="31746" name="Rectangle 3">
            <a:extLst>
              <a:ext uri="{FF2B5EF4-FFF2-40B4-BE49-F238E27FC236}">
                <a16:creationId xmlns:a16="http://schemas.microsoft.com/office/drawing/2014/main" id="{3C167686-4C13-714B-AD81-39CE854D0F4A}"/>
              </a:ext>
            </a:extLst>
          </p:cNvPr>
          <p:cNvSpPr>
            <a:spLocks noGrp="1" noChangeArrowheads="1"/>
          </p:cNvSpPr>
          <p:nvPr>
            <p:ph type="body" idx="1"/>
          </p:nvPr>
        </p:nvSpPr>
        <p:spPr>
          <a:xfrm>
            <a:off x="457200" y="1981200"/>
            <a:ext cx="8001000" cy="4876800"/>
          </a:xfrm>
        </p:spPr>
        <p:txBody>
          <a:bodyPr/>
          <a:lstStyle/>
          <a:p>
            <a:pPr eaLnBrk="1" hangingPunct="1">
              <a:lnSpc>
                <a:spcPct val="90000"/>
              </a:lnSpc>
            </a:pPr>
            <a:r>
              <a:rPr lang="en-US" altLang="cs-CZ" sz="2400"/>
              <a:t>3) Disulfide bonds: It was observed that many extracellular proteins contained disulfide bonds; whereas intracellular proteins usually did not exhibit disulfide bonds. </a:t>
            </a:r>
          </a:p>
          <a:p>
            <a:pPr eaLnBrk="1" hangingPunct="1">
              <a:lnSpc>
                <a:spcPct val="90000"/>
              </a:lnSpc>
            </a:pPr>
            <a:r>
              <a:rPr lang="en-US" altLang="cs-CZ" sz="2400"/>
              <a:t>In addition, for many proteins, if their disulfides are broken (i.e. reduced) and then carboxymethylated with iodoacetate, the resulting protein is denatured, i.e. unfolded, or mostly unfolded. </a:t>
            </a:r>
          </a:p>
          <a:p>
            <a:pPr eaLnBrk="1" hangingPunct="1">
              <a:lnSpc>
                <a:spcPct val="90000"/>
              </a:lnSpc>
            </a:pPr>
            <a:r>
              <a:rPr lang="en-US" altLang="cs-CZ" sz="2400"/>
              <a:t>Disulfide bonds are believed to increase the stability of the native state by decreasing the conformational entropy of the unfolded state due to the conformational constraints imposed by cross-linking (i. e. decreasing the free energy of the unfolded state).  Most protein have "loops" introduced by disulfides of about 15 residues, but rarely more than 25.</a:t>
            </a:r>
          </a:p>
        </p:txBody>
      </p:sp>
    </p:spTree>
    <p:extLst>
      <p:ext uri="{BB962C8B-B14F-4D97-AF65-F5344CB8AC3E}">
        <p14:creationId xmlns:p14="http://schemas.microsoft.com/office/powerpoint/2010/main" val="2374983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73782D6E-6513-5847-B6D5-3DB5F5252756}"/>
              </a:ext>
            </a:extLst>
          </p:cNvPr>
          <p:cNvSpPr>
            <a:spLocks noGrp="1" noChangeArrowheads="1"/>
          </p:cNvSpPr>
          <p:nvPr>
            <p:ph type="title"/>
          </p:nvPr>
        </p:nvSpPr>
        <p:spPr>
          <a:xfrm>
            <a:off x="381000" y="609600"/>
            <a:ext cx="8077200" cy="1143000"/>
          </a:xfrm>
        </p:spPr>
        <p:txBody>
          <a:bodyPr/>
          <a:lstStyle/>
          <a:p>
            <a:pPr eaLnBrk="1" hangingPunct="1"/>
            <a:r>
              <a:rPr lang="en-US" altLang="cs-CZ"/>
              <a:t>Factors Affecting Protein Stability</a:t>
            </a:r>
          </a:p>
        </p:txBody>
      </p:sp>
      <p:sp>
        <p:nvSpPr>
          <p:cNvPr id="32770" name="Rectangle 3">
            <a:extLst>
              <a:ext uri="{FF2B5EF4-FFF2-40B4-BE49-F238E27FC236}">
                <a16:creationId xmlns:a16="http://schemas.microsoft.com/office/drawing/2014/main" id="{E7E42DC0-1F1B-F043-814E-195753CD17C7}"/>
              </a:ext>
            </a:extLst>
          </p:cNvPr>
          <p:cNvSpPr>
            <a:spLocks noGrp="1" noChangeArrowheads="1"/>
          </p:cNvSpPr>
          <p:nvPr>
            <p:ph type="body" idx="1"/>
          </p:nvPr>
        </p:nvSpPr>
        <p:spPr/>
        <p:txBody>
          <a:bodyPr/>
          <a:lstStyle/>
          <a:p>
            <a:pPr eaLnBrk="1" hangingPunct="1">
              <a:lnSpc>
                <a:spcPct val="90000"/>
              </a:lnSpc>
            </a:pPr>
            <a:r>
              <a:rPr lang="en-US" altLang="cs-CZ" sz="2800"/>
              <a:t>4) Not all residues make equal contributions to protein stability.  In fact, it makes sense that interior ones, inaccessible to the solvent in the native state, should make a much greater contribution than those on the surface, which will also be solvent accessible in the unfolded state.</a:t>
            </a:r>
          </a:p>
          <a:p>
            <a:pPr eaLnBrk="1" hangingPunct="1">
              <a:lnSpc>
                <a:spcPct val="90000"/>
              </a:lnSpc>
            </a:pPr>
            <a:r>
              <a:rPr lang="en-US" altLang="cs-CZ" sz="2800"/>
              <a:t>Proteins are very malleable, i.e. a mutation at a particular residue tends to be accommodated by changes in the position of adjacent residues, with little further propagation.</a:t>
            </a:r>
          </a:p>
        </p:txBody>
      </p:sp>
    </p:spTree>
    <p:extLst>
      <p:ext uri="{BB962C8B-B14F-4D97-AF65-F5344CB8AC3E}">
        <p14:creationId xmlns:p14="http://schemas.microsoft.com/office/powerpoint/2010/main" val="3910749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FC5F17A-6B5B-E84B-8DEB-1510B0934C11}"/>
              </a:ext>
            </a:extLst>
          </p:cNvPr>
          <p:cNvSpPr>
            <a:spLocks noGrp="1" noChangeArrowheads="1"/>
          </p:cNvSpPr>
          <p:nvPr>
            <p:ph type="title"/>
          </p:nvPr>
        </p:nvSpPr>
        <p:spPr/>
        <p:txBody>
          <a:bodyPr/>
          <a:lstStyle/>
          <a:p>
            <a:pPr eaLnBrk="1" hangingPunct="1"/>
            <a:r>
              <a:rPr lang="en-US" altLang="cs-CZ"/>
              <a:t>Denatured States</a:t>
            </a:r>
          </a:p>
        </p:txBody>
      </p:sp>
      <p:sp>
        <p:nvSpPr>
          <p:cNvPr id="33794" name="Rectangle 3">
            <a:extLst>
              <a:ext uri="{FF2B5EF4-FFF2-40B4-BE49-F238E27FC236}">
                <a16:creationId xmlns:a16="http://schemas.microsoft.com/office/drawing/2014/main" id="{D332E669-C0DC-504C-8836-04338D6D5E61}"/>
              </a:ext>
            </a:extLst>
          </p:cNvPr>
          <p:cNvSpPr>
            <a:spLocks noGrp="1" noChangeArrowheads="1"/>
          </p:cNvSpPr>
          <p:nvPr>
            <p:ph type="body" idx="1"/>
          </p:nvPr>
        </p:nvSpPr>
        <p:spPr>
          <a:xfrm>
            <a:off x="685800" y="1600200"/>
            <a:ext cx="7772400" cy="4876800"/>
          </a:xfrm>
        </p:spPr>
        <p:txBody>
          <a:bodyPr/>
          <a:lstStyle/>
          <a:p>
            <a:pPr eaLnBrk="1" hangingPunct="1">
              <a:lnSpc>
                <a:spcPct val="90000"/>
              </a:lnSpc>
            </a:pPr>
            <a:r>
              <a:rPr lang="en-US" altLang="cs-CZ" sz="2800"/>
              <a:t>If the denatured state involves most residues in a fully extended peptide chain conformation, i. e. maximal solvent exposure, then substitutions involving solvent-exposed residues in the native state will have limited effect. </a:t>
            </a:r>
          </a:p>
          <a:p>
            <a:pPr eaLnBrk="1" hangingPunct="1">
              <a:lnSpc>
                <a:spcPct val="90000"/>
              </a:lnSpc>
            </a:pPr>
            <a:r>
              <a:rPr lang="en-US" altLang="cs-CZ" sz="2800"/>
              <a:t>If, on the other hand, the denatured state have considerable residual structure, then it is also possible that mutations may affect the conformation and free energy of the unfolded state; in extreme cases, perhaps only the denatured state and not the native state! </a:t>
            </a:r>
          </a:p>
        </p:txBody>
      </p:sp>
    </p:spTree>
    <p:extLst>
      <p:ext uri="{BB962C8B-B14F-4D97-AF65-F5344CB8AC3E}">
        <p14:creationId xmlns:p14="http://schemas.microsoft.com/office/powerpoint/2010/main" val="3872820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a:extLst>
              <a:ext uri="{FF2B5EF4-FFF2-40B4-BE49-F238E27FC236}">
                <a16:creationId xmlns:a16="http://schemas.microsoft.com/office/drawing/2014/main" id="{E56D4738-A492-F341-8D66-7E888A1DF7BA}"/>
              </a:ext>
            </a:extLst>
          </p:cNvPr>
          <p:cNvSpPr>
            <a:spLocks noGrp="1" noChangeArrowheads="1"/>
          </p:cNvSpPr>
          <p:nvPr>
            <p:ph type="body" idx="1"/>
          </p:nvPr>
        </p:nvSpPr>
        <p:spPr>
          <a:xfrm>
            <a:off x="725488" y="2981325"/>
            <a:ext cx="7772400" cy="3822700"/>
          </a:xfrm>
        </p:spPr>
        <p:txBody>
          <a:bodyPr/>
          <a:lstStyle/>
          <a:p>
            <a:pPr eaLnBrk="1" hangingPunct="1">
              <a:lnSpc>
                <a:spcPct val="90000"/>
              </a:lnSpc>
              <a:spcBef>
                <a:spcPct val="0"/>
              </a:spcBef>
            </a:pPr>
            <a:r>
              <a:rPr lang="en-US" altLang="cs-CZ" sz="2200"/>
              <a:t>The m-value changes can be used to understand the nature of denatured state.</a:t>
            </a:r>
          </a:p>
          <a:p>
            <a:pPr eaLnBrk="1" hangingPunct="1">
              <a:lnSpc>
                <a:spcPct val="90000"/>
              </a:lnSpc>
              <a:spcBef>
                <a:spcPct val="0"/>
              </a:spcBef>
            </a:pPr>
            <a:r>
              <a:rPr lang="en-US" altLang="cs-CZ" sz="2200"/>
              <a:t>The effect of mutations to the protein stability can be estimated using the change of </a:t>
            </a:r>
            <a:r>
              <a:rPr lang="en-US" altLang="cs-CZ" sz="2200">
                <a:latin typeface="Symbol" pitchFamily="2" charset="2"/>
              </a:rPr>
              <a:t>D</a:t>
            </a:r>
            <a:r>
              <a:rPr lang="en-US" altLang="cs-CZ" sz="2200"/>
              <a:t>G </a:t>
            </a:r>
            <a:r>
              <a:rPr lang="en-US" altLang="cs-CZ" sz="2200" baseline="30000"/>
              <a:t>H20</a:t>
            </a:r>
            <a:r>
              <a:rPr lang="en-US" altLang="cs-CZ" sz="2200" baseline="-25000"/>
              <a:t>D-N</a:t>
            </a:r>
          </a:p>
          <a:p>
            <a:pPr eaLnBrk="1" hangingPunct="1">
              <a:lnSpc>
                <a:spcPct val="90000"/>
              </a:lnSpc>
              <a:spcBef>
                <a:spcPct val="0"/>
              </a:spcBef>
            </a:pPr>
            <a:r>
              <a:rPr lang="en-US" altLang="cs-CZ" sz="2200"/>
              <a:t>For some of the mutation, the m-value is changed.  The different m-values related to the difference between the number of molecules of solvent bound in the native vs. denatured state.  Since for the folded stated we have similar structure, the number of solvent molecules bound to the folded state is about the same, and the m-value difference reflects the different distribution of denatured state.</a:t>
            </a:r>
          </a:p>
          <a:p>
            <a:pPr eaLnBrk="1" hangingPunct="1">
              <a:lnSpc>
                <a:spcPct val="90000"/>
              </a:lnSpc>
              <a:spcBef>
                <a:spcPct val="0"/>
              </a:spcBef>
            </a:pPr>
            <a:r>
              <a:rPr lang="en-US" altLang="cs-CZ" sz="2200"/>
              <a:t>=&gt; more or less exposure of hydrophobic residues.</a:t>
            </a:r>
          </a:p>
        </p:txBody>
      </p:sp>
      <p:sp>
        <p:nvSpPr>
          <p:cNvPr id="34818" name="Line 6">
            <a:extLst>
              <a:ext uri="{FF2B5EF4-FFF2-40B4-BE49-F238E27FC236}">
                <a16:creationId xmlns:a16="http://schemas.microsoft.com/office/drawing/2014/main" id="{BE909C81-8696-E544-A595-46FEB617C356}"/>
              </a:ext>
            </a:extLst>
          </p:cNvPr>
          <p:cNvSpPr>
            <a:spLocks noChangeShapeType="1"/>
          </p:cNvSpPr>
          <p:nvPr/>
        </p:nvSpPr>
        <p:spPr bwMode="auto">
          <a:xfrm>
            <a:off x="5943600" y="304800"/>
            <a:ext cx="2362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4819" name="Line 8">
            <a:extLst>
              <a:ext uri="{FF2B5EF4-FFF2-40B4-BE49-F238E27FC236}">
                <a16:creationId xmlns:a16="http://schemas.microsoft.com/office/drawing/2014/main" id="{35FE0882-42B7-5345-86B6-8B9209894376}"/>
              </a:ext>
            </a:extLst>
          </p:cNvPr>
          <p:cNvSpPr>
            <a:spLocks noChangeShapeType="1"/>
          </p:cNvSpPr>
          <p:nvPr/>
        </p:nvSpPr>
        <p:spPr bwMode="auto">
          <a:xfrm>
            <a:off x="455613" y="892175"/>
            <a:ext cx="3157537"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4820" name="Line 9">
            <a:extLst>
              <a:ext uri="{FF2B5EF4-FFF2-40B4-BE49-F238E27FC236}">
                <a16:creationId xmlns:a16="http://schemas.microsoft.com/office/drawing/2014/main" id="{8E35DE06-D212-DF4B-95AF-3C610B57CB04}"/>
              </a:ext>
            </a:extLst>
          </p:cNvPr>
          <p:cNvSpPr>
            <a:spLocks noChangeShapeType="1"/>
          </p:cNvSpPr>
          <p:nvPr/>
        </p:nvSpPr>
        <p:spPr bwMode="auto">
          <a:xfrm>
            <a:off x="1720850" y="422275"/>
            <a:ext cx="981075" cy="1779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34821" name="Group 16">
            <a:extLst>
              <a:ext uri="{FF2B5EF4-FFF2-40B4-BE49-F238E27FC236}">
                <a16:creationId xmlns:a16="http://schemas.microsoft.com/office/drawing/2014/main" id="{F1235632-DCC4-9F4A-B3C8-FDE9DCF23F66}"/>
              </a:ext>
            </a:extLst>
          </p:cNvPr>
          <p:cNvGrpSpPr>
            <a:grpSpLocks/>
          </p:cNvGrpSpPr>
          <p:nvPr/>
        </p:nvGrpSpPr>
        <p:grpSpPr bwMode="auto">
          <a:xfrm>
            <a:off x="0" y="0"/>
            <a:ext cx="9144000" cy="2590800"/>
            <a:chOff x="0" y="0"/>
            <a:chExt cx="5760" cy="1632"/>
          </a:xfrm>
        </p:grpSpPr>
        <p:pic>
          <p:nvPicPr>
            <p:cNvPr id="34823" name="Picture 4" descr="IMG00003">
              <a:extLst>
                <a:ext uri="{FF2B5EF4-FFF2-40B4-BE49-F238E27FC236}">
                  <a16:creationId xmlns:a16="http://schemas.microsoft.com/office/drawing/2014/main" id="{8B08605A-18E2-E14F-9BFE-69FBD382F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96"/>
              <a:ext cx="2880"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IMG00003">
              <a:extLst>
                <a:ext uri="{FF2B5EF4-FFF2-40B4-BE49-F238E27FC236}">
                  <a16:creationId xmlns:a16="http://schemas.microsoft.com/office/drawing/2014/main" id="{136378EE-D49B-F24F-BCA4-B4C9DB02E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
              <a:ext cx="2400"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10">
              <a:extLst>
                <a:ext uri="{FF2B5EF4-FFF2-40B4-BE49-F238E27FC236}">
                  <a16:creationId xmlns:a16="http://schemas.microsoft.com/office/drawing/2014/main" id="{4C108A40-98AA-C045-8557-B192C54AAD67}"/>
                </a:ext>
              </a:extLst>
            </p:cNvPr>
            <p:cNvSpPr txBox="1">
              <a:spLocks noChangeArrowheads="1"/>
            </p:cNvSpPr>
            <p:nvPr/>
          </p:nvSpPr>
          <p:spPr bwMode="auto">
            <a:xfrm>
              <a:off x="1306" y="199"/>
              <a:ext cx="3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a:t>
              </a:r>
            </a:p>
          </p:txBody>
        </p:sp>
        <p:sp>
          <p:nvSpPr>
            <p:cNvPr id="34826" name="Text Box 11">
              <a:extLst>
                <a:ext uri="{FF2B5EF4-FFF2-40B4-BE49-F238E27FC236}">
                  <a16:creationId xmlns:a16="http://schemas.microsoft.com/office/drawing/2014/main" id="{ADCC2036-4F9A-904D-97BE-DE600CDB96AD}"/>
                </a:ext>
              </a:extLst>
            </p:cNvPr>
            <p:cNvSpPr txBox="1">
              <a:spLocks noChangeArrowheads="1"/>
            </p:cNvSpPr>
            <p:nvPr/>
          </p:nvSpPr>
          <p:spPr bwMode="auto">
            <a:xfrm>
              <a:off x="488" y="863"/>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a:t>
              </a:r>
            </a:p>
          </p:txBody>
        </p:sp>
        <p:sp>
          <p:nvSpPr>
            <p:cNvPr id="34827" name="Text Box 12">
              <a:extLst>
                <a:ext uri="{FF2B5EF4-FFF2-40B4-BE49-F238E27FC236}">
                  <a16:creationId xmlns:a16="http://schemas.microsoft.com/office/drawing/2014/main" id="{6313C4F9-620B-F948-B330-B7462C06AB61}"/>
                </a:ext>
              </a:extLst>
            </p:cNvPr>
            <p:cNvSpPr txBox="1">
              <a:spLocks noChangeArrowheads="1"/>
            </p:cNvSpPr>
            <p:nvPr/>
          </p:nvSpPr>
          <p:spPr bwMode="auto">
            <a:xfrm>
              <a:off x="53" y="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wt</a:t>
              </a:r>
            </a:p>
          </p:txBody>
        </p:sp>
      </p:grpSp>
      <p:sp>
        <p:nvSpPr>
          <p:cNvPr id="34822" name="Rectangle 2">
            <a:extLst>
              <a:ext uri="{FF2B5EF4-FFF2-40B4-BE49-F238E27FC236}">
                <a16:creationId xmlns:a16="http://schemas.microsoft.com/office/drawing/2014/main" id="{439C965F-95FD-6144-940E-76F37D6B8A10}"/>
              </a:ext>
            </a:extLst>
          </p:cNvPr>
          <p:cNvSpPr>
            <a:spLocks noGrp="1" noChangeArrowheads="1"/>
          </p:cNvSpPr>
          <p:nvPr>
            <p:ph type="title"/>
          </p:nvPr>
        </p:nvSpPr>
        <p:spPr>
          <a:xfrm>
            <a:off x="2819400" y="0"/>
            <a:ext cx="2286000" cy="1143000"/>
          </a:xfrm>
        </p:spPr>
        <p:txBody>
          <a:bodyPr/>
          <a:lstStyle/>
          <a:p>
            <a:pPr eaLnBrk="1" hangingPunct="1"/>
            <a:r>
              <a:rPr lang="en-US" altLang="cs-CZ"/>
              <a:t>m-value</a:t>
            </a:r>
          </a:p>
        </p:txBody>
      </p:sp>
    </p:spTree>
    <p:extLst>
      <p:ext uri="{BB962C8B-B14F-4D97-AF65-F5344CB8AC3E}">
        <p14:creationId xmlns:p14="http://schemas.microsoft.com/office/powerpoint/2010/main" val="3485435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E9D4002A-CD18-6248-A74F-DE0E82B62D92}"/>
              </a:ext>
            </a:extLst>
          </p:cNvPr>
          <p:cNvSpPr>
            <a:spLocks noGrp="1" noChangeArrowheads="1"/>
          </p:cNvSpPr>
          <p:nvPr>
            <p:ph type="title"/>
          </p:nvPr>
        </p:nvSpPr>
        <p:spPr/>
        <p:txBody>
          <a:bodyPr/>
          <a:lstStyle/>
          <a:p>
            <a:pPr eaLnBrk="1" hangingPunct="1"/>
            <a:r>
              <a:rPr lang="en-US" altLang="cs-CZ"/>
              <a:t>Different Unfolded States</a:t>
            </a:r>
          </a:p>
        </p:txBody>
      </p:sp>
      <p:pic>
        <p:nvPicPr>
          <p:cNvPr id="35842" name="Picture 4" descr="Unfolded">
            <a:extLst>
              <a:ext uri="{FF2B5EF4-FFF2-40B4-BE49-F238E27FC236}">
                <a16:creationId xmlns:a16="http://schemas.microsoft.com/office/drawing/2014/main" id="{DB038629-87CA-4845-A5C3-3B683E156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27" t="8969" r="12820" b="12108"/>
          <a:stretch>
            <a:fillRect/>
          </a:stretch>
        </p:blipFill>
        <p:spPr bwMode="auto">
          <a:xfrm>
            <a:off x="3657600" y="1981200"/>
            <a:ext cx="48768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7">
            <a:extLst>
              <a:ext uri="{FF2B5EF4-FFF2-40B4-BE49-F238E27FC236}">
                <a16:creationId xmlns:a16="http://schemas.microsoft.com/office/drawing/2014/main" id="{D36FCDDE-B81C-D745-BB87-40540E50FE0A}"/>
              </a:ext>
            </a:extLst>
          </p:cNvPr>
          <p:cNvSpPr>
            <a:spLocks noChangeArrowheads="1"/>
          </p:cNvSpPr>
          <p:nvPr>
            <p:ph type="body" idx="1"/>
          </p:nvPr>
        </p:nvSpPr>
        <p:spPr>
          <a:xfrm>
            <a:off x="685800" y="1981200"/>
            <a:ext cx="2667000" cy="4114800"/>
          </a:xfrm>
          <a:noFill/>
        </p:spPr>
        <p:txBody>
          <a:bodyPr/>
          <a:lstStyle/>
          <a:p>
            <a:pPr eaLnBrk="1" hangingPunct="1">
              <a:spcBef>
                <a:spcPct val="0"/>
              </a:spcBef>
              <a:buFontTx/>
              <a:buNone/>
            </a:pPr>
            <a:r>
              <a:rPr lang="en-US" altLang="cs-CZ" sz="2800"/>
              <a:t>m+ mutant has a more exposed unfolded state than that of m- mutant.</a:t>
            </a:r>
          </a:p>
        </p:txBody>
      </p:sp>
      <p:sp>
        <p:nvSpPr>
          <p:cNvPr id="35844" name="Text Box 8">
            <a:extLst>
              <a:ext uri="{FF2B5EF4-FFF2-40B4-BE49-F238E27FC236}">
                <a16:creationId xmlns:a16="http://schemas.microsoft.com/office/drawing/2014/main" id="{B92F1C44-E2E4-AF4E-AA57-D017827128B0}"/>
              </a:ext>
            </a:extLst>
          </p:cNvPr>
          <p:cNvSpPr txBox="1">
            <a:spLocks noChangeArrowheads="1"/>
          </p:cNvSpPr>
          <p:nvPr/>
        </p:nvSpPr>
        <p:spPr bwMode="auto">
          <a:xfrm>
            <a:off x="5622925" y="2022475"/>
            <a:ext cx="1512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 mutant</a:t>
            </a:r>
          </a:p>
          <a:p>
            <a:pPr eaLnBrk="1" hangingPunct="1"/>
            <a:endParaRPr lang="en-US" altLang="cs-CZ"/>
          </a:p>
        </p:txBody>
      </p:sp>
      <p:sp>
        <p:nvSpPr>
          <p:cNvPr id="35845" name="Text Box 9">
            <a:extLst>
              <a:ext uri="{FF2B5EF4-FFF2-40B4-BE49-F238E27FC236}">
                <a16:creationId xmlns:a16="http://schemas.microsoft.com/office/drawing/2014/main" id="{7F71DDBC-0AA1-AF4F-BEAC-890DACF7A9C4}"/>
              </a:ext>
            </a:extLst>
          </p:cNvPr>
          <p:cNvSpPr txBox="1">
            <a:spLocks noChangeArrowheads="1"/>
          </p:cNvSpPr>
          <p:nvPr/>
        </p:nvSpPr>
        <p:spPr bwMode="auto">
          <a:xfrm>
            <a:off x="5241925" y="4384675"/>
            <a:ext cx="1477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 mutant</a:t>
            </a:r>
          </a:p>
          <a:p>
            <a:pPr eaLnBrk="1" hangingPunct="1"/>
            <a:endParaRPr lang="en-US" altLang="cs-CZ"/>
          </a:p>
        </p:txBody>
      </p:sp>
      <p:sp>
        <p:nvSpPr>
          <p:cNvPr id="35846" name="Text Box 10">
            <a:extLst>
              <a:ext uri="{FF2B5EF4-FFF2-40B4-BE49-F238E27FC236}">
                <a16:creationId xmlns:a16="http://schemas.microsoft.com/office/drawing/2014/main" id="{8D3ED1E3-21BB-C849-9E72-7FF39507D4F7}"/>
              </a:ext>
            </a:extLst>
          </p:cNvPr>
          <p:cNvSpPr txBox="1">
            <a:spLocks noChangeArrowheads="1"/>
          </p:cNvSpPr>
          <p:nvPr/>
        </p:nvSpPr>
        <p:spPr bwMode="auto">
          <a:xfrm>
            <a:off x="6994525" y="6137275"/>
            <a:ext cx="118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smallest</a:t>
            </a:r>
          </a:p>
        </p:txBody>
      </p:sp>
    </p:spTree>
    <p:extLst>
      <p:ext uri="{BB962C8B-B14F-4D97-AF65-F5344CB8AC3E}">
        <p14:creationId xmlns:p14="http://schemas.microsoft.com/office/powerpoint/2010/main" val="588676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Fig">
            <a:extLst>
              <a:ext uri="{FF2B5EF4-FFF2-40B4-BE49-F238E27FC236}">
                <a16:creationId xmlns:a16="http://schemas.microsoft.com/office/drawing/2014/main" id="{ABCACDFE-DAA8-254B-8BB9-0B87C9107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2" t="3876" r="3822"/>
          <a:stretch>
            <a:fillRect/>
          </a:stretch>
        </p:blipFill>
        <p:spPr bwMode="auto">
          <a:xfrm>
            <a:off x="647700" y="115888"/>
            <a:ext cx="7848600"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00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F6DBB2-F6E8-41C9-9319-C513F69DBB5A}" type="slidenum">
              <a:rPr lang="en-US" smtClean="0"/>
              <a:pPr>
                <a:defRPr/>
              </a:pPr>
              <a:t>7</a:t>
            </a:fld>
            <a:endParaRPr lang="en-US"/>
          </a:p>
        </p:txBody>
      </p:sp>
      <p:sp>
        <p:nvSpPr>
          <p:cNvPr id="54275" name="Rectangle 3"/>
          <p:cNvSpPr>
            <a:spLocks noGrp="1" noChangeArrowheads="1"/>
          </p:cNvSpPr>
          <p:nvPr>
            <p:ph type="body" sz="half" idx="4294967295"/>
          </p:nvPr>
        </p:nvSpPr>
        <p:spPr>
          <a:xfrm>
            <a:off x="251520" y="1412776"/>
            <a:ext cx="4500562" cy="2844725"/>
          </a:xfrm>
        </p:spPr>
        <p:txBody>
          <a:bodyPr>
            <a:noAutofit/>
          </a:bodyPr>
          <a:lstStyle/>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Affected by the balance of hydrophobic and hydrophilic amino acids on its surface</a:t>
            </a:r>
          </a:p>
          <a:p>
            <a:pPr eaLnBrk="1" hangingPunct="1">
              <a:buClr>
                <a:srgbClr val="FF0000"/>
              </a:buClr>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Charged amino acids play the most important role in keeping the protein soluble</a:t>
            </a:r>
          </a:p>
          <a:p>
            <a:pPr eaLnBrk="1" hangingPunct="1">
              <a:buClr>
                <a:srgbClr val="FF0000"/>
              </a:buClr>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Solubility determined by repulsion forces among protein molecules and a hydration water layer</a:t>
            </a:r>
          </a:p>
          <a:p>
            <a:pPr marL="0" indent="0" eaLnBrk="1" hangingPunct="1">
              <a:buNone/>
              <a:defRPr/>
            </a:pP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1691680" y="188640"/>
            <a:ext cx="1883849" cy="523220"/>
          </a:xfrm>
          <a:prstGeom prst="rect">
            <a:avLst/>
          </a:prstGeom>
        </p:spPr>
        <p:txBody>
          <a:bodyPr wrap="none">
            <a:spAutoFit/>
          </a:bodyPr>
          <a:lstStyle/>
          <a:p>
            <a:pPr marL="82550">
              <a:defRPr/>
            </a:pPr>
            <a:r>
              <a:rPr lang="en-US" sz="2800" b="1" dirty="0">
                <a:solidFill>
                  <a:schemeClr val="accent1"/>
                </a:solidFill>
                <a:latin typeface="Arial" panose="020B0604020202020204" pitchFamily="34" charset="0"/>
                <a:cs typeface="Arial" panose="020B0604020202020204" pitchFamily="34" charset="0"/>
              </a:rPr>
              <a:t>Solubility</a:t>
            </a:r>
          </a:p>
        </p:txBody>
      </p:sp>
      <p:pic>
        <p:nvPicPr>
          <p:cNvPr id="8" name="Picture 7" descr="http://upload.wikimedia.org/wikipedia/commons/d/d3/HydrationLayer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485" y="2133600"/>
            <a:ext cx="4196515" cy="391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9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8" y="908720"/>
            <a:ext cx="8836272" cy="1815882"/>
          </a:xfrm>
          <a:prstGeom prst="rect">
            <a:avLst/>
          </a:prstGeom>
        </p:spPr>
        <p:txBody>
          <a:bodyPr wrap="square">
            <a:spAutoFit/>
          </a:bodyPr>
          <a:lstStyle/>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proteins are least soluble at their </a:t>
            </a:r>
            <a:r>
              <a:rPr lang="en-US" sz="2800" u="sng" dirty="0">
                <a:latin typeface="Arial" panose="020B0604020202020204" pitchFamily="34" charset="0"/>
                <a:cs typeface="Arial" panose="020B0604020202020204" pitchFamily="34" charset="0"/>
              </a:rPr>
              <a:t>isoelectric point</a:t>
            </a:r>
            <a:r>
              <a:rPr lang="en-US" sz="2800" dirty="0">
                <a:latin typeface="Arial" panose="020B0604020202020204" pitchFamily="34" charset="0"/>
                <a:cs typeface="Arial" panose="020B0604020202020204" pitchFamily="34" charset="0"/>
              </a:rPr>
              <a:t> (no net charge)</a:t>
            </a:r>
          </a:p>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 become increasingly soluble as pH is </a:t>
            </a:r>
            <a:r>
              <a:rPr lang="en-US" sz="2800" u="sng" dirty="0">
                <a:latin typeface="Arial" panose="020B0604020202020204" pitchFamily="34" charset="0"/>
                <a:cs typeface="Arial" panose="020B0604020202020204" pitchFamily="34" charset="0"/>
              </a:rPr>
              <a:t>increased</a:t>
            </a:r>
            <a:r>
              <a:rPr lang="en-US" sz="2800" dirty="0">
                <a:latin typeface="Arial" panose="020B0604020202020204" pitchFamily="34" charset="0"/>
                <a:cs typeface="Arial" panose="020B0604020202020204" pitchFamily="34" charset="0"/>
              </a:rPr>
              <a:t> or </a:t>
            </a:r>
            <a:r>
              <a:rPr lang="en-US" sz="2800" u="sng" dirty="0">
                <a:latin typeface="Arial" panose="020B0604020202020204" pitchFamily="34" charset="0"/>
                <a:cs typeface="Arial" panose="020B0604020202020204" pitchFamily="34" charset="0"/>
              </a:rPr>
              <a:t>decreased</a:t>
            </a:r>
            <a:r>
              <a:rPr lang="en-US" sz="2800" dirty="0">
                <a:latin typeface="Arial" panose="020B0604020202020204" pitchFamily="34" charset="0"/>
                <a:cs typeface="Arial" panose="020B0604020202020204" pitchFamily="34" charset="0"/>
              </a:rPr>
              <a:t> away from the </a:t>
            </a:r>
            <a:r>
              <a:rPr lang="en-US" sz="2800" dirty="0" err="1">
                <a:latin typeface="Arial" panose="020B0604020202020204" pitchFamily="34" charset="0"/>
                <a:cs typeface="Arial" panose="020B0604020202020204" pitchFamily="34" charset="0"/>
              </a:rPr>
              <a:t>pI</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1043608" y="188640"/>
            <a:ext cx="5883342"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pH on protein solubility </a:t>
            </a:r>
          </a:p>
        </p:txBody>
      </p:sp>
      <p:graphicFrame>
        <p:nvGraphicFramePr>
          <p:cNvPr id="4" name="Object 3"/>
          <p:cNvGraphicFramePr>
            <a:graphicFrameLocks noGrp="1" noChangeAspect="1"/>
          </p:cNvGraphicFramePr>
          <p:nvPr>
            <p:extLst>
              <p:ext uri="{D42A27DB-BD31-4B8C-83A1-F6EECF244321}">
                <p14:modId xmlns:p14="http://schemas.microsoft.com/office/powerpoint/2010/main" val="2083634269"/>
              </p:ext>
            </p:extLst>
          </p:nvPr>
        </p:nvGraphicFramePr>
        <p:xfrm>
          <a:off x="4788024" y="2868618"/>
          <a:ext cx="3795713" cy="3602838"/>
        </p:xfrm>
        <a:graphic>
          <a:graphicData uri="http://schemas.openxmlformats.org/presentationml/2006/ole">
            <mc:AlternateContent xmlns:mc="http://schemas.openxmlformats.org/markup-compatibility/2006">
              <mc:Choice xmlns:v="urn:schemas-microsoft-com:vml" Requires="v">
                <p:oleObj spid="_x0000_s12308" name="CorelPhotoPaint.Image.7" r:id="rId3" imgW="6353300" imgH="5484655" progId="">
                  <p:embed/>
                </p:oleObj>
              </mc:Choice>
              <mc:Fallback>
                <p:oleObj name="CorelPhotoPaint.Image.7" r:id="rId3" imgW="6353300" imgH="5484655" progId="">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68618"/>
                        <a:ext cx="3795713" cy="360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2" name="Picture 4" descr="http://web.siumed.edu/~bbartholomew/images/protein_methods/solubility_glob_type_prot.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996952"/>
            <a:ext cx="410445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17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88640"/>
            <a:ext cx="5982728"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salt on protein solubility </a:t>
            </a:r>
          </a:p>
        </p:txBody>
      </p:sp>
      <p:sp>
        <p:nvSpPr>
          <p:cNvPr id="2" name="TextBox 1"/>
          <p:cNvSpPr txBox="1"/>
          <p:nvPr/>
        </p:nvSpPr>
        <p:spPr>
          <a:xfrm>
            <a:off x="395536" y="836712"/>
            <a:ext cx="8496944" cy="3046988"/>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Positively and negatively charged small ions in solution can cluster around charged side groups</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These ions can “screen” interacting side groups from each other </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Charged side groups of proteins can collect a cloud of ions called a </a:t>
            </a:r>
            <a:r>
              <a:rPr lang="en-US" sz="2400" dirty="0" err="1">
                <a:latin typeface="Arial" panose="020B0604020202020204" pitchFamily="34" charset="0"/>
                <a:cs typeface="Arial" panose="020B0604020202020204" pitchFamily="34" charset="0"/>
              </a:rPr>
              <a:t>counterion</a:t>
            </a:r>
            <a:r>
              <a:rPr lang="en-US" sz="2400" dirty="0">
                <a:latin typeface="Arial" panose="020B0604020202020204" pitchFamily="34" charset="0"/>
                <a:cs typeface="Arial" panose="020B0604020202020204" pitchFamily="34" charset="0"/>
              </a:rPr>
              <a:t> atmosphere </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Extent of the </a:t>
            </a:r>
            <a:r>
              <a:rPr lang="en-US" sz="2400" dirty="0" err="1">
                <a:latin typeface="Arial" panose="020B0604020202020204" pitchFamily="34" charset="0"/>
                <a:cs typeface="Arial" panose="020B0604020202020204" pitchFamily="34" charset="0"/>
              </a:rPr>
              <a:t>counterion</a:t>
            </a:r>
            <a:r>
              <a:rPr lang="en-US" sz="2400" dirty="0">
                <a:latin typeface="Arial" panose="020B0604020202020204" pitchFamily="34" charset="0"/>
                <a:cs typeface="Arial" panose="020B0604020202020204" pitchFamily="34" charset="0"/>
              </a:rPr>
              <a:t> atmosphere depends on the ionic strength of the charged ions in solution</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05064"/>
            <a:ext cx="681208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8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1480</TotalTime>
  <Words>3502</Words>
  <Application>Microsoft Macintosh PowerPoint</Application>
  <PresentationFormat>On-screen Show (4:3)</PresentationFormat>
  <Paragraphs>389</Paragraphs>
  <Slides>68</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68</vt:i4>
      </vt:variant>
    </vt:vector>
  </HeadingPairs>
  <TitlesOfParts>
    <vt:vector size="85" baseType="lpstr">
      <vt:lpstr>宋体</vt:lpstr>
      <vt:lpstr>宋体</vt:lpstr>
      <vt:lpstr>ˎ̥</vt:lpstr>
      <vt:lpstr>Arial</vt:lpstr>
      <vt:lpstr>Courier New</vt:lpstr>
      <vt:lpstr>Franklin Gothic Book</vt:lpstr>
      <vt:lpstr>Garamond</vt:lpstr>
      <vt:lpstr>楷体_GB2312</vt:lpstr>
      <vt:lpstr>Perpetua</vt:lpstr>
      <vt:lpstr>Symbol</vt:lpstr>
      <vt:lpstr>Times New Roman</vt:lpstr>
      <vt:lpstr>Wingdings</vt:lpstr>
      <vt:lpstr>Wingdings 2</vt:lpstr>
      <vt:lpstr>Equity</vt:lpstr>
      <vt:lpstr>位图图像</vt:lpstr>
      <vt:lpstr>CorelPhotoPaint.Image.7</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Protein Stability</vt:lpstr>
      <vt:lpstr>Chemical Stability</vt:lpstr>
      <vt:lpstr>Protein Stability</vt:lpstr>
      <vt:lpstr>Protein Stability</vt:lpstr>
      <vt:lpstr>Stability of the Folded State </vt:lpstr>
      <vt:lpstr>Stability of the Folded State</vt:lpstr>
      <vt:lpstr>Techniques for Measuring Stability</vt:lpstr>
      <vt:lpstr>Denaturing Proteins at Extreme pHs</vt:lpstr>
      <vt:lpstr>Denaturants</vt:lpstr>
      <vt:lpstr>Denaturants</vt:lpstr>
      <vt:lpstr>Two-state Unfolding of Protein</vt:lpstr>
      <vt:lpstr>Denaturants</vt:lpstr>
      <vt:lpstr>Urea Unfolding of Barnase</vt:lpstr>
      <vt:lpstr>m - value</vt:lpstr>
      <vt:lpstr>Thermal Denaturation </vt:lpstr>
      <vt:lpstr>Differential Scanning Calorimetry (DSC)</vt:lpstr>
      <vt:lpstr>Thermal Denaturation</vt:lpstr>
      <vt:lpstr>Thermal Denaturation</vt:lpstr>
      <vt:lpstr>PowerPoint Presentation</vt:lpstr>
      <vt:lpstr>Thermal Denaturation</vt:lpstr>
      <vt:lpstr>Thermal Unfolding of Barnase</vt:lpstr>
      <vt:lpstr>Thermophilic Proteins</vt:lpstr>
      <vt:lpstr>Thermophilic vs Mesophilic Proteins</vt:lpstr>
      <vt:lpstr>Stability-activity Trade-off?</vt:lpstr>
      <vt:lpstr>Aldehyde Ferredoxin Oxidoreductase</vt:lpstr>
      <vt:lpstr>Cold Denaturation</vt:lpstr>
      <vt:lpstr>Factors Affecting Protein Stability</vt:lpstr>
      <vt:lpstr>Factors Affecting Protein Stability</vt:lpstr>
      <vt:lpstr>Factors Affecting Protein Stability</vt:lpstr>
      <vt:lpstr>Denatured States</vt:lpstr>
      <vt:lpstr>m-value</vt:lpstr>
      <vt:lpstr>Different Unfolded States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Jiri Vondrasek</cp:lastModifiedBy>
  <cp:revision>67</cp:revision>
  <dcterms:created xsi:type="dcterms:W3CDTF">2015-06-30T05:30:37Z</dcterms:created>
  <dcterms:modified xsi:type="dcterms:W3CDTF">2019-03-21T13:32:46Z</dcterms:modified>
</cp:coreProperties>
</file>