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9" r:id="rId5"/>
    <p:sldId id="258" r:id="rId6"/>
    <p:sldId id="257" r:id="rId7"/>
    <p:sldId id="259" r:id="rId8"/>
    <p:sldId id="264" r:id="rId9"/>
    <p:sldId id="268" r:id="rId10"/>
    <p:sldId id="270" r:id="rId11"/>
    <p:sldId id="261" r:id="rId12"/>
    <p:sldId id="262" r:id="rId13"/>
    <p:sldId id="271" r:id="rId14"/>
    <p:sldId id="272" r:id="rId15"/>
    <p:sldId id="273" r:id="rId16"/>
    <p:sldId id="263" r:id="rId17"/>
    <p:sldId id="267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0945" autoAdjust="0"/>
  </p:normalViewPr>
  <p:slideViewPr>
    <p:cSldViewPr>
      <p:cViewPr varScale="1">
        <p:scale>
          <a:sx n="119" d="100"/>
          <a:sy n="119" d="100"/>
        </p:scale>
        <p:origin x="97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CED34-710C-4DBA-A8B4-2D6086BBFC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F77C7-98F1-4291-BA12-BC2F264E02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7AB3E-03A9-4C70-A367-ACBF092142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B062DC-3EA1-4436-9775-2490FAEBC1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319DA-4D8C-4E3F-B7DA-7505E3D6D6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A3E9B3-5F21-4B08-B0A4-D9F67B5102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D1F0E-3BC9-46DF-B3A8-DA174E5072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92FC0-EE60-471B-B07D-86CC03B065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500C58-08C8-4895-ADE7-42E4D7D6A4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21983-6688-42C8-B483-6355412F7B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E5B63-5C96-47D2-9672-37358B7D32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377D5E2-1F20-4D5A-B5CD-8C1FED9AF5E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Protein Denaturation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Thermal Denaturation</a:t>
            </a: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Trypsinogen 55°C</a:t>
            </a:r>
          </a:p>
          <a:p>
            <a:r>
              <a:rPr lang="en-US"/>
              <a:t>Pepsinogen 60°C</a:t>
            </a:r>
          </a:p>
          <a:p>
            <a:r>
              <a:rPr lang="en-US"/>
              <a:t>Lysozyme 72°C</a:t>
            </a:r>
          </a:p>
          <a:p>
            <a:r>
              <a:rPr lang="en-US"/>
              <a:t>Myoglobin 79°C</a:t>
            </a:r>
          </a:p>
          <a:p>
            <a:r>
              <a:rPr lang="en-US"/>
              <a:t>Soy Glycinin 92°C</a:t>
            </a:r>
          </a:p>
          <a:p>
            <a:r>
              <a:rPr lang="en-US"/>
              <a:t>Oat globulin 108°C</a:t>
            </a:r>
          </a:p>
        </p:txBody>
      </p:sp>
      <p:sp>
        <p:nvSpPr>
          <p:cNvPr id="19461" name="Text Box 1029"/>
          <p:cNvSpPr txBox="1">
            <a:spLocks noChangeArrowheads="1"/>
          </p:cNvSpPr>
          <p:nvPr/>
        </p:nvSpPr>
        <p:spPr bwMode="auto">
          <a:xfrm>
            <a:off x="7886700" y="6400800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Table 11</a:t>
            </a:r>
          </a:p>
        </p:txBody>
      </p:sp>
      <p:sp>
        <p:nvSpPr>
          <p:cNvPr id="19463" name="AutoShape 1031"/>
          <p:cNvSpPr>
            <a:spLocks/>
          </p:cNvSpPr>
          <p:nvPr/>
        </p:nvSpPr>
        <p:spPr bwMode="auto">
          <a:xfrm>
            <a:off x="4572000" y="2133600"/>
            <a:ext cx="762000" cy="3200400"/>
          </a:xfrm>
          <a:prstGeom prst="rightBrace">
            <a:avLst>
              <a:gd name="adj1" fmla="val 35000"/>
              <a:gd name="adj2" fmla="val 5084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Text Box 1032"/>
          <p:cNvSpPr txBox="1">
            <a:spLocks noChangeArrowheads="1"/>
          </p:cNvSpPr>
          <p:nvPr/>
        </p:nvSpPr>
        <p:spPr bwMode="auto">
          <a:xfrm>
            <a:off x="5410200" y="3276600"/>
            <a:ext cx="3063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/>
              <a:t>Affected by pH, water, solutes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Why is Denaturation Sudden?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671638" y="1296988"/>
            <a:ext cx="6399212" cy="44973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 flipV="1">
            <a:off x="1676400" y="1676400"/>
            <a:ext cx="6400800" cy="3505200"/>
            <a:chOff x="1056" y="1008"/>
            <a:chExt cx="4032" cy="2208"/>
          </a:xfrm>
        </p:grpSpPr>
        <p:sp>
          <p:nvSpPr>
            <p:cNvPr id="7177" name="Line 9"/>
            <p:cNvSpPr>
              <a:spLocks noChangeShapeType="1"/>
            </p:cNvSpPr>
            <p:nvPr/>
          </p:nvSpPr>
          <p:spPr bwMode="auto">
            <a:xfrm>
              <a:off x="1056" y="3216"/>
              <a:ext cx="1536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" name="Line 10"/>
            <p:cNvSpPr>
              <a:spLocks noChangeShapeType="1"/>
            </p:cNvSpPr>
            <p:nvPr/>
          </p:nvSpPr>
          <p:spPr bwMode="auto">
            <a:xfrm>
              <a:off x="4176" y="1008"/>
              <a:ext cx="91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auto">
            <a:xfrm>
              <a:off x="2592" y="1008"/>
              <a:ext cx="1680" cy="2208"/>
            </a:xfrm>
            <a:custGeom>
              <a:avLst/>
              <a:gdLst/>
              <a:ahLst/>
              <a:cxnLst>
                <a:cxn ang="0">
                  <a:pos x="0" y="2208"/>
                </a:cxn>
                <a:cxn ang="0">
                  <a:pos x="432" y="1728"/>
                </a:cxn>
                <a:cxn ang="0">
                  <a:pos x="768" y="288"/>
                </a:cxn>
                <a:cxn ang="0">
                  <a:pos x="1680" y="0"/>
                </a:cxn>
              </a:cxnLst>
              <a:rect l="0" t="0" r="r" b="b"/>
              <a:pathLst>
                <a:path w="1680" h="2208">
                  <a:moveTo>
                    <a:pt x="0" y="2208"/>
                  </a:moveTo>
                  <a:cubicBezTo>
                    <a:pt x="152" y="2128"/>
                    <a:pt x="304" y="2048"/>
                    <a:pt x="432" y="1728"/>
                  </a:cubicBezTo>
                  <a:cubicBezTo>
                    <a:pt x="560" y="1408"/>
                    <a:pt x="560" y="576"/>
                    <a:pt x="768" y="288"/>
                  </a:cubicBezTo>
                  <a:cubicBezTo>
                    <a:pt x="976" y="0"/>
                    <a:pt x="1328" y="0"/>
                    <a:pt x="168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676400" y="5892800"/>
            <a:ext cx="6338888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Concentration of denaturant or temperature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669925" y="1438275"/>
            <a:ext cx="1014413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100%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914400" y="4826000"/>
            <a:ext cx="658813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0%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 rot="16200000" flipH="1">
            <a:off x="-160337" y="3036887"/>
            <a:ext cx="2522538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Native Structure</a:t>
            </a:r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 flipH="1" flipV="1">
            <a:off x="4953000" y="36576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3886200" y="5181600"/>
            <a:ext cx="2105025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Critical value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invGray">
          <a:xfrm>
            <a:off x="4800600" y="1295400"/>
            <a:ext cx="4343400" cy="13795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COOPERATIVE PROCESS </a:t>
            </a:r>
          </a:p>
          <a:p>
            <a:pPr algn="ctr">
              <a:spcBef>
                <a:spcPct val="50000"/>
              </a:spcBef>
            </a:pPr>
            <a:r>
              <a:rPr lang="en-US"/>
              <a:t>Partly denatured structure is weaker so begins to change faster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8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Denaturation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Temperature</a:t>
            </a:r>
          </a:p>
          <a:p>
            <a:r>
              <a:rPr lang="en-US"/>
              <a:t>Organic solvents</a:t>
            </a:r>
          </a:p>
          <a:p>
            <a:r>
              <a:rPr lang="en-US"/>
              <a:t>Surface</a:t>
            </a:r>
          </a:p>
          <a:p>
            <a:r>
              <a:rPr lang="en-US"/>
              <a:t>pH</a:t>
            </a:r>
          </a:p>
          <a:p>
            <a:r>
              <a:rPr lang="en-US"/>
              <a:t>Shear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Reversibility?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 l="8688" t="20686" r="6827" b="22342"/>
          <a:stretch>
            <a:fillRect/>
          </a:stretch>
        </p:blipFill>
        <p:spPr bwMode="invGray">
          <a:xfrm>
            <a:off x="609600" y="2057400"/>
            <a:ext cx="2819400" cy="190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2" name="Freeform 4"/>
          <p:cNvSpPr>
            <a:spLocks/>
          </p:cNvSpPr>
          <p:nvPr/>
        </p:nvSpPr>
        <p:spPr bwMode="auto">
          <a:xfrm>
            <a:off x="4572000" y="3962400"/>
            <a:ext cx="1143000" cy="927100"/>
          </a:xfrm>
          <a:custGeom>
            <a:avLst/>
            <a:gdLst/>
            <a:ahLst/>
            <a:cxnLst>
              <a:cxn ang="0">
                <a:pos x="568" y="520"/>
              </a:cxn>
              <a:cxn ang="0">
                <a:pos x="328" y="280"/>
              </a:cxn>
              <a:cxn ang="0">
                <a:pos x="568" y="136"/>
              </a:cxn>
              <a:cxn ang="0">
                <a:pos x="40" y="520"/>
              </a:cxn>
              <a:cxn ang="0">
                <a:pos x="328" y="520"/>
              </a:cxn>
              <a:cxn ang="0">
                <a:pos x="184" y="280"/>
              </a:cxn>
              <a:cxn ang="0">
                <a:pos x="184" y="40"/>
              </a:cxn>
              <a:cxn ang="0">
                <a:pos x="520" y="40"/>
              </a:cxn>
              <a:cxn ang="0">
                <a:pos x="712" y="280"/>
              </a:cxn>
              <a:cxn ang="0">
                <a:pos x="472" y="376"/>
              </a:cxn>
              <a:cxn ang="0">
                <a:pos x="472" y="520"/>
              </a:cxn>
            </a:cxnLst>
            <a:rect l="0" t="0" r="r" b="b"/>
            <a:pathLst>
              <a:path w="720" h="584">
                <a:moveTo>
                  <a:pt x="568" y="520"/>
                </a:moveTo>
                <a:cubicBezTo>
                  <a:pt x="448" y="432"/>
                  <a:pt x="328" y="344"/>
                  <a:pt x="328" y="280"/>
                </a:cubicBezTo>
                <a:cubicBezTo>
                  <a:pt x="328" y="216"/>
                  <a:pt x="616" y="96"/>
                  <a:pt x="568" y="136"/>
                </a:cubicBezTo>
                <a:cubicBezTo>
                  <a:pt x="520" y="176"/>
                  <a:pt x="80" y="456"/>
                  <a:pt x="40" y="520"/>
                </a:cubicBezTo>
                <a:cubicBezTo>
                  <a:pt x="0" y="584"/>
                  <a:pt x="304" y="560"/>
                  <a:pt x="328" y="520"/>
                </a:cubicBezTo>
                <a:cubicBezTo>
                  <a:pt x="352" y="480"/>
                  <a:pt x="208" y="360"/>
                  <a:pt x="184" y="280"/>
                </a:cubicBezTo>
                <a:cubicBezTo>
                  <a:pt x="160" y="200"/>
                  <a:pt x="128" y="80"/>
                  <a:pt x="184" y="40"/>
                </a:cubicBezTo>
                <a:cubicBezTo>
                  <a:pt x="240" y="0"/>
                  <a:pt x="432" y="0"/>
                  <a:pt x="520" y="40"/>
                </a:cubicBezTo>
                <a:cubicBezTo>
                  <a:pt x="608" y="80"/>
                  <a:pt x="720" y="224"/>
                  <a:pt x="712" y="280"/>
                </a:cubicBezTo>
                <a:cubicBezTo>
                  <a:pt x="704" y="336"/>
                  <a:pt x="512" y="336"/>
                  <a:pt x="472" y="376"/>
                </a:cubicBezTo>
                <a:cubicBezTo>
                  <a:pt x="432" y="416"/>
                  <a:pt x="452" y="468"/>
                  <a:pt x="472" y="5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3" name="Freeform 5"/>
          <p:cNvSpPr>
            <a:spLocks/>
          </p:cNvSpPr>
          <p:nvPr/>
        </p:nvSpPr>
        <p:spPr bwMode="auto">
          <a:xfrm>
            <a:off x="5334000" y="2362200"/>
            <a:ext cx="1181100" cy="914400"/>
          </a:xfrm>
          <a:custGeom>
            <a:avLst/>
            <a:gdLst/>
            <a:ahLst/>
            <a:cxnLst>
              <a:cxn ang="0">
                <a:pos x="728" y="160"/>
              </a:cxn>
              <a:cxn ang="0">
                <a:pos x="536" y="352"/>
              </a:cxn>
              <a:cxn ang="0">
                <a:pos x="440" y="256"/>
              </a:cxn>
              <a:cxn ang="0">
                <a:pos x="632" y="16"/>
              </a:cxn>
              <a:cxn ang="0">
                <a:pos x="680" y="352"/>
              </a:cxn>
              <a:cxn ang="0">
                <a:pos x="248" y="400"/>
              </a:cxn>
              <a:cxn ang="0">
                <a:pos x="296" y="160"/>
              </a:cxn>
              <a:cxn ang="0">
                <a:pos x="344" y="16"/>
              </a:cxn>
              <a:cxn ang="0">
                <a:pos x="152" y="112"/>
              </a:cxn>
              <a:cxn ang="0">
                <a:pos x="296" y="352"/>
              </a:cxn>
              <a:cxn ang="0">
                <a:pos x="152" y="496"/>
              </a:cxn>
              <a:cxn ang="0">
                <a:pos x="152" y="256"/>
              </a:cxn>
              <a:cxn ang="0">
                <a:pos x="56" y="256"/>
              </a:cxn>
              <a:cxn ang="0">
                <a:pos x="8" y="544"/>
              </a:cxn>
              <a:cxn ang="0">
                <a:pos x="8" y="448"/>
              </a:cxn>
              <a:cxn ang="0">
                <a:pos x="8" y="400"/>
              </a:cxn>
            </a:cxnLst>
            <a:rect l="0" t="0" r="r" b="b"/>
            <a:pathLst>
              <a:path w="744" h="576">
                <a:moveTo>
                  <a:pt x="728" y="160"/>
                </a:moveTo>
                <a:cubicBezTo>
                  <a:pt x="656" y="248"/>
                  <a:pt x="584" y="336"/>
                  <a:pt x="536" y="352"/>
                </a:cubicBezTo>
                <a:cubicBezTo>
                  <a:pt x="488" y="368"/>
                  <a:pt x="424" y="312"/>
                  <a:pt x="440" y="256"/>
                </a:cubicBezTo>
                <a:cubicBezTo>
                  <a:pt x="456" y="200"/>
                  <a:pt x="592" y="0"/>
                  <a:pt x="632" y="16"/>
                </a:cubicBezTo>
                <a:cubicBezTo>
                  <a:pt x="672" y="32"/>
                  <a:pt x="744" y="288"/>
                  <a:pt x="680" y="352"/>
                </a:cubicBezTo>
                <a:cubicBezTo>
                  <a:pt x="616" y="416"/>
                  <a:pt x="312" y="432"/>
                  <a:pt x="248" y="400"/>
                </a:cubicBezTo>
                <a:cubicBezTo>
                  <a:pt x="184" y="368"/>
                  <a:pt x="280" y="224"/>
                  <a:pt x="296" y="160"/>
                </a:cubicBezTo>
                <a:cubicBezTo>
                  <a:pt x="312" y="96"/>
                  <a:pt x="368" y="24"/>
                  <a:pt x="344" y="16"/>
                </a:cubicBezTo>
                <a:cubicBezTo>
                  <a:pt x="320" y="8"/>
                  <a:pt x="160" y="56"/>
                  <a:pt x="152" y="112"/>
                </a:cubicBezTo>
                <a:cubicBezTo>
                  <a:pt x="144" y="168"/>
                  <a:pt x="296" y="288"/>
                  <a:pt x="296" y="352"/>
                </a:cubicBezTo>
                <a:cubicBezTo>
                  <a:pt x="296" y="416"/>
                  <a:pt x="176" y="512"/>
                  <a:pt x="152" y="496"/>
                </a:cubicBezTo>
                <a:cubicBezTo>
                  <a:pt x="128" y="480"/>
                  <a:pt x="168" y="296"/>
                  <a:pt x="152" y="256"/>
                </a:cubicBezTo>
                <a:cubicBezTo>
                  <a:pt x="136" y="216"/>
                  <a:pt x="80" y="208"/>
                  <a:pt x="56" y="256"/>
                </a:cubicBezTo>
                <a:cubicBezTo>
                  <a:pt x="32" y="304"/>
                  <a:pt x="16" y="512"/>
                  <a:pt x="8" y="544"/>
                </a:cubicBezTo>
                <a:cubicBezTo>
                  <a:pt x="0" y="576"/>
                  <a:pt x="8" y="472"/>
                  <a:pt x="8" y="448"/>
                </a:cubicBezTo>
                <a:cubicBezTo>
                  <a:pt x="8" y="424"/>
                  <a:pt x="8" y="412"/>
                  <a:pt x="8" y="4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4" name="Freeform 6"/>
          <p:cNvSpPr>
            <a:spLocks/>
          </p:cNvSpPr>
          <p:nvPr/>
        </p:nvSpPr>
        <p:spPr bwMode="auto">
          <a:xfrm>
            <a:off x="6934200" y="5257800"/>
            <a:ext cx="1028700" cy="863600"/>
          </a:xfrm>
          <a:custGeom>
            <a:avLst/>
            <a:gdLst/>
            <a:ahLst/>
            <a:cxnLst>
              <a:cxn ang="0">
                <a:pos x="232" y="496"/>
              </a:cxn>
              <a:cxn ang="0">
                <a:pos x="184" y="160"/>
              </a:cxn>
              <a:cxn ang="0">
                <a:pos x="472" y="160"/>
              </a:cxn>
              <a:cxn ang="0">
                <a:pos x="88" y="256"/>
              </a:cxn>
              <a:cxn ang="0">
                <a:pos x="88" y="352"/>
              </a:cxn>
              <a:cxn ang="0">
                <a:pos x="616" y="352"/>
              </a:cxn>
              <a:cxn ang="0">
                <a:pos x="280" y="496"/>
              </a:cxn>
              <a:cxn ang="0">
                <a:pos x="88" y="64"/>
              </a:cxn>
              <a:cxn ang="0">
                <a:pos x="376" y="112"/>
              </a:cxn>
              <a:cxn ang="0">
                <a:pos x="424" y="208"/>
              </a:cxn>
              <a:cxn ang="0">
                <a:pos x="376" y="352"/>
              </a:cxn>
              <a:cxn ang="0">
                <a:pos x="376" y="400"/>
              </a:cxn>
            </a:cxnLst>
            <a:rect l="0" t="0" r="r" b="b"/>
            <a:pathLst>
              <a:path w="648" h="544">
                <a:moveTo>
                  <a:pt x="232" y="496"/>
                </a:moveTo>
                <a:cubicBezTo>
                  <a:pt x="188" y="356"/>
                  <a:pt x="144" y="216"/>
                  <a:pt x="184" y="160"/>
                </a:cubicBezTo>
                <a:cubicBezTo>
                  <a:pt x="224" y="104"/>
                  <a:pt x="488" y="144"/>
                  <a:pt x="472" y="160"/>
                </a:cubicBezTo>
                <a:cubicBezTo>
                  <a:pt x="456" y="176"/>
                  <a:pt x="152" y="224"/>
                  <a:pt x="88" y="256"/>
                </a:cubicBezTo>
                <a:cubicBezTo>
                  <a:pt x="24" y="288"/>
                  <a:pt x="0" y="336"/>
                  <a:pt x="88" y="352"/>
                </a:cubicBezTo>
                <a:cubicBezTo>
                  <a:pt x="176" y="368"/>
                  <a:pt x="584" y="328"/>
                  <a:pt x="616" y="352"/>
                </a:cubicBezTo>
                <a:cubicBezTo>
                  <a:pt x="648" y="376"/>
                  <a:pt x="368" y="544"/>
                  <a:pt x="280" y="496"/>
                </a:cubicBezTo>
                <a:cubicBezTo>
                  <a:pt x="192" y="448"/>
                  <a:pt x="72" y="128"/>
                  <a:pt x="88" y="64"/>
                </a:cubicBezTo>
                <a:cubicBezTo>
                  <a:pt x="104" y="0"/>
                  <a:pt x="320" y="88"/>
                  <a:pt x="376" y="112"/>
                </a:cubicBezTo>
                <a:cubicBezTo>
                  <a:pt x="432" y="136"/>
                  <a:pt x="424" y="168"/>
                  <a:pt x="424" y="208"/>
                </a:cubicBezTo>
                <a:cubicBezTo>
                  <a:pt x="424" y="248"/>
                  <a:pt x="384" y="320"/>
                  <a:pt x="376" y="352"/>
                </a:cubicBezTo>
                <a:cubicBezTo>
                  <a:pt x="368" y="384"/>
                  <a:pt x="372" y="392"/>
                  <a:pt x="376" y="4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5" name="Freeform 7"/>
          <p:cNvSpPr>
            <a:spLocks/>
          </p:cNvSpPr>
          <p:nvPr/>
        </p:nvSpPr>
        <p:spPr bwMode="auto">
          <a:xfrm flipH="1">
            <a:off x="7239000" y="2286000"/>
            <a:ext cx="1143000" cy="927100"/>
          </a:xfrm>
          <a:custGeom>
            <a:avLst/>
            <a:gdLst/>
            <a:ahLst/>
            <a:cxnLst>
              <a:cxn ang="0">
                <a:pos x="568" y="520"/>
              </a:cxn>
              <a:cxn ang="0">
                <a:pos x="328" y="280"/>
              </a:cxn>
              <a:cxn ang="0">
                <a:pos x="568" y="136"/>
              </a:cxn>
              <a:cxn ang="0">
                <a:pos x="40" y="520"/>
              </a:cxn>
              <a:cxn ang="0">
                <a:pos x="328" y="520"/>
              </a:cxn>
              <a:cxn ang="0">
                <a:pos x="184" y="280"/>
              </a:cxn>
              <a:cxn ang="0">
                <a:pos x="184" y="40"/>
              </a:cxn>
              <a:cxn ang="0">
                <a:pos x="520" y="40"/>
              </a:cxn>
              <a:cxn ang="0">
                <a:pos x="712" y="280"/>
              </a:cxn>
              <a:cxn ang="0">
                <a:pos x="472" y="376"/>
              </a:cxn>
              <a:cxn ang="0">
                <a:pos x="472" y="520"/>
              </a:cxn>
            </a:cxnLst>
            <a:rect l="0" t="0" r="r" b="b"/>
            <a:pathLst>
              <a:path w="720" h="584">
                <a:moveTo>
                  <a:pt x="568" y="520"/>
                </a:moveTo>
                <a:cubicBezTo>
                  <a:pt x="448" y="432"/>
                  <a:pt x="328" y="344"/>
                  <a:pt x="328" y="280"/>
                </a:cubicBezTo>
                <a:cubicBezTo>
                  <a:pt x="328" y="216"/>
                  <a:pt x="616" y="96"/>
                  <a:pt x="568" y="136"/>
                </a:cubicBezTo>
                <a:cubicBezTo>
                  <a:pt x="520" y="176"/>
                  <a:pt x="80" y="456"/>
                  <a:pt x="40" y="520"/>
                </a:cubicBezTo>
                <a:cubicBezTo>
                  <a:pt x="0" y="584"/>
                  <a:pt x="304" y="560"/>
                  <a:pt x="328" y="520"/>
                </a:cubicBezTo>
                <a:cubicBezTo>
                  <a:pt x="352" y="480"/>
                  <a:pt x="208" y="360"/>
                  <a:pt x="184" y="280"/>
                </a:cubicBezTo>
                <a:cubicBezTo>
                  <a:pt x="160" y="200"/>
                  <a:pt x="128" y="80"/>
                  <a:pt x="184" y="40"/>
                </a:cubicBezTo>
                <a:cubicBezTo>
                  <a:pt x="240" y="0"/>
                  <a:pt x="432" y="0"/>
                  <a:pt x="520" y="40"/>
                </a:cubicBezTo>
                <a:cubicBezTo>
                  <a:pt x="608" y="80"/>
                  <a:pt x="720" y="224"/>
                  <a:pt x="712" y="280"/>
                </a:cubicBezTo>
                <a:cubicBezTo>
                  <a:pt x="704" y="336"/>
                  <a:pt x="512" y="336"/>
                  <a:pt x="472" y="376"/>
                </a:cubicBezTo>
                <a:cubicBezTo>
                  <a:pt x="432" y="416"/>
                  <a:pt x="452" y="468"/>
                  <a:pt x="472" y="5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6" name="Freeform 8"/>
          <p:cNvSpPr>
            <a:spLocks/>
          </p:cNvSpPr>
          <p:nvPr/>
        </p:nvSpPr>
        <p:spPr bwMode="auto">
          <a:xfrm flipH="1">
            <a:off x="4724400" y="5486400"/>
            <a:ext cx="1181100" cy="914400"/>
          </a:xfrm>
          <a:custGeom>
            <a:avLst/>
            <a:gdLst/>
            <a:ahLst/>
            <a:cxnLst>
              <a:cxn ang="0">
                <a:pos x="728" y="160"/>
              </a:cxn>
              <a:cxn ang="0">
                <a:pos x="536" y="352"/>
              </a:cxn>
              <a:cxn ang="0">
                <a:pos x="440" y="256"/>
              </a:cxn>
              <a:cxn ang="0">
                <a:pos x="632" y="16"/>
              </a:cxn>
              <a:cxn ang="0">
                <a:pos x="680" y="352"/>
              </a:cxn>
              <a:cxn ang="0">
                <a:pos x="248" y="400"/>
              </a:cxn>
              <a:cxn ang="0">
                <a:pos x="296" y="160"/>
              </a:cxn>
              <a:cxn ang="0">
                <a:pos x="344" y="16"/>
              </a:cxn>
              <a:cxn ang="0">
                <a:pos x="152" y="112"/>
              </a:cxn>
              <a:cxn ang="0">
                <a:pos x="296" y="352"/>
              </a:cxn>
              <a:cxn ang="0">
                <a:pos x="152" y="496"/>
              </a:cxn>
              <a:cxn ang="0">
                <a:pos x="152" y="256"/>
              </a:cxn>
              <a:cxn ang="0">
                <a:pos x="56" y="256"/>
              </a:cxn>
              <a:cxn ang="0">
                <a:pos x="8" y="544"/>
              </a:cxn>
              <a:cxn ang="0">
                <a:pos x="8" y="448"/>
              </a:cxn>
              <a:cxn ang="0">
                <a:pos x="8" y="400"/>
              </a:cxn>
            </a:cxnLst>
            <a:rect l="0" t="0" r="r" b="b"/>
            <a:pathLst>
              <a:path w="744" h="576">
                <a:moveTo>
                  <a:pt x="728" y="160"/>
                </a:moveTo>
                <a:cubicBezTo>
                  <a:pt x="656" y="248"/>
                  <a:pt x="584" y="336"/>
                  <a:pt x="536" y="352"/>
                </a:cubicBezTo>
                <a:cubicBezTo>
                  <a:pt x="488" y="368"/>
                  <a:pt x="424" y="312"/>
                  <a:pt x="440" y="256"/>
                </a:cubicBezTo>
                <a:cubicBezTo>
                  <a:pt x="456" y="200"/>
                  <a:pt x="592" y="0"/>
                  <a:pt x="632" y="16"/>
                </a:cubicBezTo>
                <a:cubicBezTo>
                  <a:pt x="672" y="32"/>
                  <a:pt x="744" y="288"/>
                  <a:pt x="680" y="352"/>
                </a:cubicBezTo>
                <a:cubicBezTo>
                  <a:pt x="616" y="416"/>
                  <a:pt x="312" y="432"/>
                  <a:pt x="248" y="400"/>
                </a:cubicBezTo>
                <a:cubicBezTo>
                  <a:pt x="184" y="368"/>
                  <a:pt x="280" y="224"/>
                  <a:pt x="296" y="160"/>
                </a:cubicBezTo>
                <a:cubicBezTo>
                  <a:pt x="312" y="96"/>
                  <a:pt x="368" y="24"/>
                  <a:pt x="344" y="16"/>
                </a:cubicBezTo>
                <a:cubicBezTo>
                  <a:pt x="320" y="8"/>
                  <a:pt x="160" y="56"/>
                  <a:pt x="152" y="112"/>
                </a:cubicBezTo>
                <a:cubicBezTo>
                  <a:pt x="144" y="168"/>
                  <a:pt x="296" y="288"/>
                  <a:pt x="296" y="352"/>
                </a:cubicBezTo>
                <a:cubicBezTo>
                  <a:pt x="296" y="416"/>
                  <a:pt x="176" y="512"/>
                  <a:pt x="152" y="496"/>
                </a:cubicBezTo>
                <a:cubicBezTo>
                  <a:pt x="128" y="480"/>
                  <a:pt x="168" y="296"/>
                  <a:pt x="152" y="256"/>
                </a:cubicBezTo>
                <a:cubicBezTo>
                  <a:pt x="136" y="216"/>
                  <a:pt x="80" y="208"/>
                  <a:pt x="56" y="256"/>
                </a:cubicBezTo>
                <a:cubicBezTo>
                  <a:pt x="32" y="304"/>
                  <a:pt x="16" y="512"/>
                  <a:pt x="8" y="544"/>
                </a:cubicBezTo>
                <a:cubicBezTo>
                  <a:pt x="0" y="576"/>
                  <a:pt x="8" y="472"/>
                  <a:pt x="8" y="448"/>
                </a:cubicBezTo>
                <a:cubicBezTo>
                  <a:pt x="8" y="424"/>
                  <a:pt x="8" y="412"/>
                  <a:pt x="8" y="4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7" name="Freeform 9"/>
          <p:cNvSpPr>
            <a:spLocks/>
          </p:cNvSpPr>
          <p:nvPr/>
        </p:nvSpPr>
        <p:spPr bwMode="auto">
          <a:xfrm flipH="1">
            <a:off x="7162800" y="3962400"/>
            <a:ext cx="1028700" cy="863600"/>
          </a:xfrm>
          <a:custGeom>
            <a:avLst/>
            <a:gdLst/>
            <a:ahLst/>
            <a:cxnLst>
              <a:cxn ang="0">
                <a:pos x="232" y="496"/>
              </a:cxn>
              <a:cxn ang="0">
                <a:pos x="184" y="160"/>
              </a:cxn>
              <a:cxn ang="0">
                <a:pos x="472" y="160"/>
              </a:cxn>
              <a:cxn ang="0">
                <a:pos x="88" y="256"/>
              </a:cxn>
              <a:cxn ang="0">
                <a:pos x="88" y="352"/>
              </a:cxn>
              <a:cxn ang="0">
                <a:pos x="616" y="352"/>
              </a:cxn>
              <a:cxn ang="0">
                <a:pos x="280" y="496"/>
              </a:cxn>
              <a:cxn ang="0">
                <a:pos x="88" y="64"/>
              </a:cxn>
              <a:cxn ang="0">
                <a:pos x="376" y="112"/>
              </a:cxn>
              <a:cxn ang="0">
                <a:pos x="424" y="208"/>
              </a:cxn>
              <a:cxn ang="0">
                <a:pos x="376" y="352"/>
              </a:cxn>
              <a:cxn ang="0">
                <a:pos x="376" y="400"/>
              </a:cxn>
            </a:cxnLst>
            <a:rect l="0" t="0" r="r" b="b"/>
            <a:pathLst>
              <a:path w="648" h="544">
                <a:moveTo>
                  <a:pt x="232" y="496"/>
                </a:moveTo>
                <a:cubicBezTo>
                  <a:pt x="188" y="356"/>
                  <a:pt x="144" y="216"/>
                  <a:pt x="184" y="160"/>
                </a:cubicBezTo>
                <a:cubicBezTo>
                  <a:pt x="224" y="104"/>
                  <a:pt x="488" y="144"/>
                  <a:pt x="472" y="160"/>
                </a:cubicBezTo>
                <a:cubicBezTo>
                  <a:pt x="456" y="176"/>
                  <a:pt x="152" y="224"/>
                  <a:pt x="88" y="256"/>
                </a:cubicBezTo>
                <a:cubicBezTo>
                  <a:pt x="24" y="288"/>
                  <a:pt x="0" y="336"/>
                  <a:pt x="88" y="352"/>
                </a:cubicBezTo>
                <a:cubicBezTo>
                  <a:pt x="176" y="368"/>
                  <a:pt x="584" y="328"/>
                  <a:pt x="616" y="352"/>
                </a:cubicBezTo>
                <a:cubicBezTo>
                  <a:pt x="648" y="376"/>
                  <a:pt x="368" y="544"/>
                  <a:pt x="280" y="496"/>
                </a:cubicBezTo>
                <a:cubicBezTo>
                  <a:pt x="192" y="448"/>
                  <a:pt x="72" y="128"/>
                  <a:pt x="88" y="64"/>
                </a:cubicBezTo>
                <a:cubicBezTo>
                  <a:pt x="104" y="0"/>
                  <a:pt x="320" y="88"/>
                  <a:pt x="376" y="112"/>
                </a:cubicBezTo>
                <a:cubicBezTo>
                  <a:pt x="432" y="136"/>
                  <a:pt x="424" y="168"/>
                  <a:pt x="424" y="208"/>
                </a:cubicBezTo>
                <a:cubicBezTo>
                  <a:pt x="424" y="248"/>
                  <a:pt x="384" y="320"/>
                  <a:pt x="376" y="352"/>
                </a:cubicBezTo>
                <a:cubicBezTo>
                  <a:pt x="368" y="384"/>
                  <a:pt x="372" y="392"/>
                  <a:pt x="376" y="4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04800" y="1600200"/>
            <a:ext cx="2179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One native form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6324600" y="6400800"/>
            <a:ext cx="295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Many denatured forms</a:t>
            </a:r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 flipV="1">
            <a:off x="5791200" y="3276600"/>
            <a:ext cx="1295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V="1">
            <a:off x="5867400" y="3429000"/>
            <a:ext cx="1371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V="1">
            <a:off x="6705600" y="3429000"/>
            <a:ext cx="609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 flipV="1">
            <a:off x="6553200" y="26670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 flipV="1">
            <a:off x="7848600" y="32766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V="1">
            <a:off x="7391400" y="4876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 flipV="1">
            <a:off x="6172200" y="59436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 flipH="1" flipV="1">
            <a:off x="5105400" y="49530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 flipV="1">
            <a:off x="5410200" y="33528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 flipH="1" flipV="1">
            <a:off x="6096000" y="3200400"/>
            <a:ext cx="1143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 flipH="1" flipV="1">
            <a:off x="6019800" y="3429000"/>
            <a:ext cx="990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 flipH="1" flipV="1">
            <a:off x="5943600" y="32766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H="1">
            <a:off x="5715000" y="3124200"/>
            <a:ext cx="1447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 flipH="1" flipV="1">
            <a:off x="5791200" y="4343400"/>
            <a:ext cx="1371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 flipH="1" flipV="1">
            <a:off x="5715000" y="45720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 flipH="1" flipV="1">
            <a:off x="3657600" y="2743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457200" y="4724400"/>
            <a:ext cx="3978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Refolding is a complex process – particularly for large proteins or complex proteins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Energy Surface</a:t>
            </a:r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 flipV="1">
            <a:off x="2057400" y="21336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2057400" y="6248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>
            <a:off x="2057400" y="2362200"/>
            <a:ext cx="6248400" cy="3644900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96" y="192"/>
              </a:cxn>
              <a:cxn ang="0">
                <a:pos x="192" y="240"/>
              </a:cxn>
              <a:cxn ang="0">
                <a:pos x="240" y="336"/>
              </a:cxn>
              <a:cxn ang="0">
                <a:pos x="336" y="192"/>
              </a:cxn>
              <a:cxn ang="0">
                <a:pos x="432" y="192"/>
              </a:cxn>
              <a:cxn ang="0">
                <a:pos x="480" y="288"/>
              </a:cxn>
              <a:cxn ang="0">
                <a:pos x="576" y="336"/>
              </a:cxn>
              <a:cxn ang="0">
                <a:pos x="672" y="288"/>
              </a:cxn>
              <a:cxn ang="0">
                <a:pos x="768" y="288"/>
              </a:cxn>
              <a:cxn ang="0">
                <a:pos x="768" y="336"/>
              </a:cxn>
              <a:cxn ang="0">
                <a:pos x="864" y="480"/>
              </a:cxn>
              <a:cxn ang="0">
                <a:pos x="960" y="2016"/>
              </a:cxn>
              <a:cxn ang="0">
                <a:pos x="1104" y="2160"/>
              </a:cxn>
              <a:cxn ang="0">
                <a:pos x="1152" y="1968"/>
              </a:cxn>
              <a:cxn ang="0">
                <a:pos x="1248" y="288"/>
              </a:cxn>
              <a:cxn ang="0">
                <a:pos x="1776" y="240"/>
              </a:cxn>
              <a:cxn ang="0">
                <a:pos x="1920" y="192"/>
              </a:cxn>
              <a:cxn ang="0">
                <a:pos x="2016" y="48"/>
              </a:cxn>
              <a:cxn ang="0">
                <a:pos x="2160" y="192"/>
              </a:cxn>
              <a:cxn ang="0">
                <a:pos x="2208" y="240"/>
              </a:cxn>
              <a:cxn ang="0">
                <a:pos x="2448" y="192"/>
              </a:cxn>
              <a:cxn ang="0">
                <a:pos x="2544" y="144"/>
              </a:cxn>
              <a:cxn ang="0">
                <a:pos x="2592" y="288"/>
              </a:cxn>
              <a:cxn ang="0">
                <a:pos x="2784" y="192"/>
              </a:cxn>
              <a:cxn ang="0">
                <a:pos x="2976" y="96"/>
              </a:cxn>
              <a:cxn ang="0">
                <a:pos x="3024" y="192"/>
              </a:cxn>
              <a:cxn ang="0">
                <a:pos x="3168" y="192"/>
              </a:cxn>
              <a:cxn ang="0">
                <a:pos x="3312" y="192"/>
              </a:cxn>
              <a:cxn ang="0">
                <a:pos x="3408" y="192"/>
              </a:cxn>
              <a:cxn ang="0">
                <a:pos x="3456" y="192"/>
              </a:cxn>
            </a:cxnLst>
            <a:rect l="0" t="0" r="r" b="b"/>
            <a:pathLst>
              <a:path w="3456" h="2296">
                <a:moveTo>
                  <a:pt x="0" y="288"/>
                </a:moveTo>
                <a:cubicBezTo>
                  <a:pt x="32" y="244"/>
                  <a:pt x="64" y="200"/>
                  <a:pt x="96" y="192"/>
                </a:cubicBezTo>
                <a:cubicBezTo>
                  <a:pt x="128" y="184"/>
                  <a:pt x="168" y="216"/>
                  <a:pt x="192" y="240"/>
                </a:cubicBezTo>
                <a:cubicBezTo>
                  <a:pt x="216" y="264"/>
                  <a:pt x="216" y="344"/>
                  <a:pt x="240" y="336"/>
                </a:cubicBezTo>
                <a:cubicBezTo>
                  <a:pt x="264" y="328"/>
                  <a:pt x="304" y="216"/>
                  <a:pt x="336" y="192"/>
                </a:cubicBezTo>
                <a:cubicBezTo>
                  <a:pt x="368" y="168"/>
                  <a:pt x="408" y="176"/>
                  <a:pt x="432" y="192"/>
                </a:cubicBezTo>
                <a:cubicBezTo>
                  <a:pt x="456" y="208"/>
                  <a:pt x="456" y="264"/>
                  <a:pt x="480" y="288"/>
                </a:cubicBezTo>
                <a:cubicBezTo>
                  <a:pt x="504" y="312"/>
                  <a:pt x="544" y="336"/>
                  <a:pt x="576" y="336"/>
                </a:cubicBezTo>
                <a:cubicBezTo>
                  <a:pt x="608" y="336"/>
                  <a:pt x="640" y="296"/>
                  <a:pt x="672" y="288"/>
                </a:cubicBezTo>
                <a:cubicBezTo>
                  <a:pt x="704" y="280"/>
                  <a:pt x="752" y="280"/>
                  <a:pt x="768" y="288"/>
                </a:cubicBezTo>
                <a:cubicBezTo>
                  <a:pt x="784" y="296"/>
                  <a:pt x="752" y="304"/>
                  <a:pt x="768" y="336"/>
                </a:cubicBezTo>
                <a:cubicBezTo>
                  <a:pt x="784" y="368"/>
                  <a:pt x="832" y="200"/>
                  <a:pt x="864" y="480"/>
                </a:cubicBezTo>
                <a:cubicBezTo>
                  <a:pt x="896" y="760"/>
                  <a:pt x="920" y="1736"/>
                  <a:pt x="960" y="2016"/>
                </a:cubicBezTo>
                <a:cubicBezTo>
                  <a:pt x="1000" y="2296"/>
                  <a:pt x="1072" y="2168"/>
                  <a:pt x="1104" y="2160"/>
                </a:cubicBezTo>
                <a:cubicBezTo>
                  <a:pt x="1136" y="2152"/>
                  <a:pt x="1128" y="2280"/>
                  <a:pt x="1152" y="1968"/>
                </a:cubicBezTo>
                <a:cubicBezTo>
                  <a:pt x="1176" y="1656"/>
                  <a:pt x="1144" y="576"/>
                  <a:pt x="1248" y="288"/>
                </a:cubicBezTo>
                <a:cubicBezTo>
                  <a:pt x="1352" y="0"/>
                  <a:pt x="1664" y="256"/>
                  <a:pt x="1776" y="240"/>
                </a:cubicBezTo>
                <a:cubicBezTo>
                  <a:pt x="1888" y="224"/>
                  <a:pt x="1880" y="224"/>
                  <a:pt x="1920" y="192"/>
                </a:cubicBezTo>
                <a:cubicBezTo>
                  <a:pt x="1960" y="160"/>
                  <a:pt x="1976" y="48"/>
                  <a:pt x="2016" y="48"/>
                </a:cubicBezTo>
                <a:cubicBezTo>
                  <a:pt x="2056" y="48"/>
                  <a:pt x="2128" y="160"/>
                  <a:pt x="2160" y="192"/>
                </a:cubicBezTo>
                <a:cubicBezTo>
                  <a:pt x="2192" y="224"/>
                  <a:pt x="2160" y="240"/>
                  <a:pt x="2208" y="240"/>
                </a:cubicBezTo>
                <a:cubicBezTo>
                  <a:pt x="2256" y="240"/>
                  <a:pt x="2392" y="208"/>
                  <a:pt x="2448" y="192"/>
                </a:cubicBezTo>
                <a:cubicBezTo>
                  <a:pt x="2504" y="176"/>
                  <a:pt x="2520" y="128"/>
                  <a:pt x="2544" y="144"/>
                </a:cubicBezTo>
                <a:cubicBezTo>
                  <a:pt x="2568" y="160"/>
                  <a:pt x="2552" y="280"/>
                  <a:pt x="2592" y="288"/>
                </a:cubicBezTo>
                <a:cubicBezTo>
                  <a:pt x="2632" y="296"/>
                  <a:pt x="2720" y="224"/>
                  <a:pt x="2784" y="192"/>
                </a:cubicBezTo>
                <a:cubicBezTo>
                  <a:pt x="2848" y="160"/>
                  <a:pt x="2936" y="96"/>
                  <a:pt x="2976" y="96"/>
                </a:cubicBezTo>
                <a:cubicBezTo>
                  <a:pt x="3016" y="96"/>
                  <a:pt x="2992" y="176"/>
                  <a:pt x="3024" y="192"/>
                </a:cubicBezTo>
                <a:cubicBezTo>
                  <a:pt x="3056" y="208"/>
                  <a:pt x="3120" y="192"/>
                  <a:pt x="3168" y="192"/>
                </a:cubicBezTo>
                <a:cubicBezTo>
                  <a:pt x="3216" y="192"/>
                  <a:pt x="3272" y="192"/>
                  <a:pt x="3312" y="192"/>
                </a:cubicBezTo>
                <a:cubicBezTo>
                  <a:pt x="3352" y="192"/>
                  <a:pt x="3384" y="192"/>
                  <a:pt x="3408" y="192"/>
                </a:cubicBezTo>
                <a:cubicBezTo>
                  <a:pt x="3432" y="192"/>
                  <a:pt x="3444" y="192"/>
                  <a:pt x="3456" y="192"/>
                </a:cubicBez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2895600" y="6324600"/>
            <a:ext cx="333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Changes in Conformation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 rot="-5400000">
            <a:off x="785018" y="3558382"/>
            <a:ext cx="163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Free energy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4191000" y="5638800"/>
            <a:ext cx="838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5105400" y="5334000"/>
            <a:ext cx="2524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One native state </a:t>
            </a:r>
          </a:p>
          <a:p>
            <a:r>
              <a:rPr lang="en-US" sz="2000" i="1"/>
              <a:t>(true energy minimum)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5562600" y="3124200"/>
            <a:ext cx="26066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Many secondary minima amongst denatured states</a:t>
            </a:r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H="1" flipV="1">
            <a:off x="5410200" y="28194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Behavior of Denatured Protein</a:t>
            </a:r>
          </a:p>
        </p:txBody>
      </p:sp>
      <p:grpSp>
        <p:nvGrpSpPr>
          <p:cNvPr id="24581" name="Group 5"/>
          <p:cNvGrpSpPr>
            <a:grpSpLocks/>
          </p:cNvGrpSpPr>
          <p:nvPr/>
        </p:nvGrpSpPr>
        <p:grpSpPr bwMode="auto">
          <a:xfrm>
            <a:off x="304800" y="2743200"/>
            <a:ext cx="1371600" cy="1371600"/>
            <a:chOff x="2448" y="1728"/>
            <a:chExt cx="864" cy="864"/>
          </a:xfrm>
        </p:grpSpPr>
        <p:sp>
          <p:nvSpPr>
            <p:cNvPr id="24579" name="Oval 3"/>
            <p:cNvSpPr>
              <a:spLocks noChangeArrowheads="1"/>
            </p:cNvSpPr>
            <p:nvPr/>
          </p:nvSpPr>
          <p:spPr bwMode="auto">
            <a:xfrm>
              <a:off x="2448" y="1728"/>
              <a:ext cx="864" cy="86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0" name="Oval 4"/>
            <p:cNvSpPr>
              <a:spLocks noChangeArrowheads="1"/>
            </p:cNvSpPr>
            <p:nvPr/>
          </p:nvSpPr>
          <p:spPr bwMode="auto">
            <a:xfrm>
              <a:off x="2592" y="1872"/>
              <a:ext cx="576" cy="57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676400" y="1524000"/>
            <a:ext cx="22050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Hydrophobic core</a:t>
            </a:r>
          </a:p>
          <a:p>
            <a:endParaRPr lang="en-US" sz="2000"/>
          </a:p>
          <a:p>
            <a:r>
              <a:rPr lang="en-US" sz="2000"/>
              <a:t>Hydrophilic surface</a:t>
            </a: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 flipH="1">
            <a:off x="990600" y="2133600"/>
            <a:ext cx="838200" cy="1143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1600200" y="2895600"/>
            <a:ext cx="76200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228600" y="4267200"/>
            <a:ext cx="1319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NATIVE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838200" y="6035675"/>
            <a:ext cx="39449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AGGREGATED</a:t>
            </a:r>
          </a:p>
          <a:p>
            <a:r>
              <a:rPr lang="en-US"/>
              <a:t>or other ingredient interactions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6781800" y="2590800"/>
            <a:ext cx="204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DENATURED</a:t>
            </a:r>
          </a:p>
        </p:txBody>
      </p:sp>
      <p:sp>
        <p:nvSpPr>
          <p:cNvPr id="24589" name="Oval 13"/>
          <p:cNvSpPr>
            <a:spLocks noChangeArrowheads="1"/>
          </p:cNvSpPr>
          <p:nvPr/>
        </p:nvSpPr>
        <p:spPr bwMode="auto">
          <a:xfrm>
            <a:off x="6096000" y="3200400"/>
            <a:ext cx="1371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Oval 14"/>
          <p:cNvSpPr>
            <a:spLocks noChangeArrowheads="1"/>
          </p:cNvSpPr>
          <p:nvPr/>
        </p:nvSpPr>
        <p:spPr bwMode="auto">
          <a:xfrm>
            <a:off x="6324600" y="3581400"/>
            <a:ext cx="1066800" cy="990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6705600" y="5181600"/>
            <a:ext cx="29337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Unfolding forces some hydrophobic AA to surface</a:t>
            </a:r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 flipV="1">
            <a:off x="7162800" y="4419600"/>
            <a:ext cx="609600" cy="609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9" name="Oval 23"/>
          <p:cNvSpPr>
            <a:spLocks noChangeArrowheads="1"/>
          </p:cNvSpPr>
          <p:nvPr/>
        </p:nvSpPr>
        <p:spPr bwMode="auto">
          <a:xfrm>
            <a:off x="3200400" y="4572000"/>
            <a:ext cx="1371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Oval 24"/>
          <p:cNvSpPr>
            <a:spLocks noChangeArrowheads="1"/>
          </p:cNvSpPr>
          <p:nvPr/>
        </p:nvSpPr>
        <p:spPr bwMode="auto">
          <a:xfrm>
            <a:off x="3429000" y="4953000"/>
            <a:ext cx="1066800" cy="990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Oval 27"/>
          <p:cNvSpPr>
            <a:spLocks noChangeArrowheads="1"/>
          </p:cNvSpPr>
          <p:nvPr/>
        </p:nvSpPr>
        <p:spPr bwMode="auto">
          <a:xfrm flipV="1">
            <a:off x="4343400" y="5334000"/>
            <a:ext cx="1371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Oval 28"/>
          <p:cNvSpPr>
            <a:spLocks noChangeArrowheads="1"/>
          </p:cNvSpPr>
          <p:nvPr/>
        </p:nvSpPr>
        <p:spPr bwMode="auto">
          <a:xfrm flipV="1">
            <a:off x="4343400" y="5410200"/>
            <a:ext cx="1066800" cy="1066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AutoShape 30"/>
          <p:cNvSpPr>
            <a:spLocks noChangeArrowheads="1"/>
          </p:cNvSpPr>
          <p:nvPr/>
        </p:nvSpPr>
        <p:spPr bwMode="auto">
          <a:xfrm>
            <a:off x="2895600" y="32004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AutoShape 31"/>
          <p:cNvSpPr>
            <a:spLocks noChangeArrowheads="1"/>
          </p:cNvSpPr>
          <p:nvPr/>
        </p:nvSpPr>
        <p:spPr bwMode="auto">
          <a:xfrm>
            <a:off x="3048000" y="3505200"/>
            <a:ext cx="1295400" cy="228600"/>
          </a:xfrm>
          <a:prstGeom prst="leftArrow">
            <a:avLst>
              <a:gd name="adj1" fmla="val 50000"/>
              <a:gd name="adj2" fmla="val 1416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AutoShape 32"/>
          <p:cNvSpPr>
            <a:spLocks noChangeArrowheads="1"/>
          </p:cNvSpPr>
          <p:nvPr/>
        </p:nvSpPr>
        <p:spPr bwMode="auto">
          <a:xfrm rot="13263289">
            <a:off x="5486400" y="4267200"/>
            <a:ext cx="457200" cy="990600"/>
          </a:xfrm>
          <a:prstGeom prst="upArrow">
            <a:avLst>
              <a:gd name="adj1" fmla="val 50000"/>
              <a:gd name="adj2" fmla="val 541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2362200" y="2895600"/>
            <a:ext cx="3898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/>
              <a:t>Fast under non-physiological conditions</a:t>
            </a:r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2057400" y="3733800"/>
            <a:ext cx="3517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/>
              <a:t>Slow under physiological conditions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Consequences of Denaturation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Loss of enzymatic activity (death)</a:t>
            </a:r>
          </a:p>
          <a:p>
            <a:r>
              <a:rPr lang="en-US"/>
              <a:t>Destruction of toxins</a:t>
            </a:r>
          </a:p>
          <a:p>
            <a:r>
              <a:rPr lang="en-US"/>
              <a:t>Improved digestibility</a:t>
            </a:r>
          </a:p>
          <a:p>
            <a:r>
              <a:rPr lang="en-US"/>
              <a:t>Loss of solubility</a:t>
            </a:r>
          </a:p>
          <a:p>
            <a:r>
              <a:rPr lang="en-US"/>
              <a:t>Changes in texture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Denaturation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conversion of a biologically functional molecule into a non-functional form</a:t>
            </a:r>
          </a:p>
          <a:p>
            <a:pPr>
              <a:lnSpc>
                <a:spcPct val="90000"/>
              </a:lnSpc>
            </a:pPr>
            <a:r>
              <a:rPr lang="en-US"/>
              <a:t>There are many denatured states but one native state</a:t>
            </a:r>
          </a:p>
          <a:p>
            <a:pPr>
              <a:lnSpc>
                <a:spcPct val="90000"/>
              </a:lnSpc>
            </a:pPr>
            <a:r>
              <a:rPr lang="en-US"/>
              <a:t>Proteins can regenerate to their native state but slowly</a:t>
            </a:r>
          </a:p>
          <a:p>
            <a:pPr>
              <a:lnSpc>
                <a:spcPct val="90000"/>
              </a:lnSpc>
            </a:pPr>
            <a:r>
              <a:rPr lang="en-US"/>
              <a:t>Denatured proteins have a greater tendency to aggregate.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Denaturation</a:t>
            </a:r>
          </a:p>
          <a:p>
            <a:r>
              <a:rPr lang="en-US"/>
              <a:t>Balance of forces</a:t>
            </a:r>
          </a:p>
          <a:p>
            <a:r>
              <a:rPr lang="en-US"/>
              <a:t>Consequences of denaturation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 of Temperature on Rate of Enzyme Action</a:t>
            </a:r>
          </a:p>
        </p:txBody>
      </p:sp>
      <p:pic>
        <p:nvPicPr>
          <p:cNvPr id="13316" name="Picture 1028" descr="http://www.nslc.wustl.edu/courses/Bio296A/allen/kinetics/graph10.gif"/>
          <p:cNvPicPr>
            <a:picLocks noChangeAspect="1" noChangeArrowheads="1"/>
          </p:cNvPicPr>
          <p:nvPr/>
        </p:nvPicPr>
        <p:blipFill>
          <a:blip r:embed="rId3" cstate="print"/>
          <a:srcRect t="13715"/>
          <a:stretch>
            <a:fillRect/>
          </a:stretch>
        </p:blipFill>
        <p:spPr bwMode="auto">
          <a:xfrm>
            <a:off x="1417638" y="2133600"/>
            <a:ext cx="6308725" cy="4724400"/>
          </a:xfrm>
          <a:prstGeom prst="rect">
            <a:avLst/>
          </a:prstGeom>
          <a:noFill/>
        </p:spPr>
      </p:pic>
      <p:sp>
        <p:nvSpPr>
          <p:cNvPr id="13318" name="Line 1030"/>
          <p:cNvSpPr>
            <a:spLocks noChangeShapeType="1"/>
          </p:cNvSpPr>
          <p:nvPr/>
        </p:nvSpPr>
        <p:spPr bwMode="auto">
          <a:xfrm flipV="1">
            <a:off x="914400" y="24384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9" name="Text Box 1031"/>
          <p:cNvSpPr txBox="1">
            <a:spLocks noChangeArrowheads="1"/>
          </p:cNvSpPr>
          <p:nvPr/>
        </p:nvSpPr>
        <p:spPr bwMode="auto">
          <a:xfrm rot="-5400000">
            <a:off x="289718" y="4206082"/>
            <a:ext cx="639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rate</a:t>
            </a:r>
          </a:p>
        </p:txBody>
      </p:sp>
      <p:sp>
        <p:nvSpPr>
          <p:cNvPr id="13320" name="Line 1032"/>
          <p:cNvSpPr>
            <a:spLocks noChangeShapeType="1"/>
          </p:cNvSpPr>
          <p:nvPr/>
        </p:nvSpPr>
        <p:spPr bwMode="auto">
          <a:xfrm>
            <a:off x="4038600" y="65532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1" name="Text Box 1033"/>
          <p:cNvSpPr txBox="1">
            <a:spLocks noChangeArrowheads="1"/>
          </p:cNvSpPr>
          <p:nvPr/>
        </p:nvSpPr>
        <p:spPr bwMode="auto">
          <a:xfrm>
            <a:off x="6689725" y="6061075"/>
            <a:ext cx="146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denaturant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Denaturation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</a:rPr>
              <a:t>Denaturation is a phenomenon that involves transformation of a well-defined, folded structure of a protein, formed under physiological conditions, to an unfolded state under non-physiological conditions.</a:t>
            </a:r>
          </a:p>
          <a:p>
            <a:pPr lvl="1"/>
            <a:r>
              <a:rPr lang="en-US"/>
              <a:t>Occurs suddenly and completely over a narrow range of conditions</a:t>
            </a:r>
          </a:p>
          <a:p>
            <a:pPr lvl="1"/>
            <a:r>
              <a:rPr lang="en-US"/>
              <a:t>Slowly reversible (if at all)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n-US"/>
              <a:t>Hydrophobic Interactions</a:t>
            </a:r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990600" y="5791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838200" y="5410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914400" y="5029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685800" y="47244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762000" y="6096000"/>
            <a:ext cx="381000" cy="381000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762000" y="4343400"/>
            <a:ext cx="381000" cy="381000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762000" y="37338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Oval 10"/>
          <p:cNvSpPr>
            <a:spLocks noChangeArrowheads="1"/>
          </p:cNvSpPr>
          <p:nvPr/>
        </p:nvSpPr>
        <p:spPr bwMode="auto">
          <a:xfrm>
            <a:off x="609600" y="33528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Oval 11"/>
          <p:cNvSpPr>
            <a:spLocks noChangeArrowheads="1"/>
          </p:cNvSpPr>
          <p:nvPr/>
        </p:nvSpPr>
        <p:spPr bwMode="auto">
          <a:xfrm>
            <a:off x="685800" y="29718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Oval 12"/>
          <p:cNvSpPr>
            <a:spLocks noChangeArrowheads="1"/>
          </p:cNvSpPr>
          <p:nvPr/>
        </p:nvSpPr>
        <p:spPr bwMode="auto">
          <a:xfrm>
            <a:off x="457200" y="2667000"/>
            <a:ext cx="381000" cy="381000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Oval 13"/>
          <p:cNvSpPr>
            <a:spLocks noChangeArrowheads="1"/>
          </p:cNvSpPr>
          <p:nvPr/>
        </p:nvSpPr>
        <p:spPr bwMode="auto">
          <a:xfrm>
            <a:off x="533400" y="40386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Oval 14"/>
          <p:cNvSpPr>
            <a:spLocks noChangeArrowheads="1"/>
          </p:cNvSpPr>
          <p:nvPr/>
        </p:nvSpPr>
        <p:spPr bwMode="auto">
          <a:xfrm>
            <a:off x="762000" y="1981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Oval 15"/>
          <p:cNvSpPr>
            <a:spLocks noChangeArrowheads="1"/>
          </p:cNvSpPr>
          <p:nvPr/>
        </p:nvSpPr>
        <p:spPr bwMode="auto">
          <a:xfrm>
            <a:off x="609600" y="1600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Oval 16"/>
          <p:cNvSpPr>
            <a:spLocks noChangeArrowheads="1"/>
          </p:cNvSpPr>
          <p:nvPr/>
        </p:nvSpPr>
        <p:spPr bwMode="auto">
          <a:xfrm>
            <a:off x="685800" y="1219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Oval 17"/>
          <p:cNvSpPr>
            <a:spLocks noChangeArrowheads="1"/>
          </p:cNvSpPr>
          <p:nvPr/>
        </p:nvSpPr>
        <p:spPr bwMode="auto">
          <a:xfrm>
            <a:off x="457200" y="9144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Oval 18"/>
          <p:cNvSpPr>
            <a:spLocks noChangeArrowheads="1"/>
          </p:cNvSpPr>
          <p:nvPr/>
        </p:nvSpPr>
        <p:spPr bwMode="auto">
          <a:xfrm>
            <a:off x="533400" y="22860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Freeform 19"/>
          <p:cNvSpPr>
            <a:spLocks/>
          </p:cNvSpPr>
          <p:nvPr/>
        </p:nvSpPr>
        <p:spPr bwMode="auto">
          <a:xfrm>
            <a:off x="609600" y="1143000"/>
            <a:ext cx="533400" cy="5181600"/>
          </a:xfrm>
          <a:custGeom>
            <a:avLst/>
            <a:gdLst/>
            <a:ahLst/>
            <a:cxnLst>
              <a:cxn ang="0">
                <a:pos x="192" y="3264"/>
              </a:cxn>
              <a:cxn ang="0">
                <a:pos x="336" y="3072"/>
              </a:cxn>
              <a:cxn ang="0">
                <a:pos x="240" y="2832"/>
              </a:cxn>
              <a:cxn ang="0">
                <a:pos x="288" y="2544"/>
              </a:cxn>
              <a:cxn ang="0">
                <a:pos x="144" y="2352"/>
              </a:cxn>
              <a:cxn ang="0">
                <a:pos x="240" y="2112"/>
              </a:cxn>
              <a:cxn ang="0">
                <a:pos x="96" y="1968"/>
              </a:cxn>
              <a:cxn ang="0">
                <a:pos x="240" y="1728"/>
              </a:cxn>
              <a:cxn ang="0">
                <a:pos x="96" y="1488"/>
              </a:cxn>
              <a:cxn ang="0">
                <a:pos x="192" y="1248"/>
              </a:cxn>
              <a:cxn ang="0">
                <a:pos x="0" y="1056"/>
              </a:cxn>
              <a:cxn ang="0">
                <a:pos x="48" y="864"/>
              </a:cxn>
              <a:cxn ang="0">
                <a:pos x="240" y="624"/>
              </a:cxn>
              <a:cxn ang="0">
                <a:pos x="96" y="384"/>
              </a:cxn>
              <a:cxn ang="0">
                <a:pos x="192" y="144"/>
              </a:cxn>
              <a:cxn ang="0">
                <a:pos x="48" y="0"/>
              </a:cxn>
            </a:cxnLst>
            <a:rect l="0" t="0" r="r" b="b"/>
            <a:pathLst>
              <a:path w="336" h="3264">
                <a:moveTo>
                  <a:pt x="192" y="3264"/>
                </a:moveTo>
                <a:lnTo>
                  <a:pt x="336" y="3072"/>
                </a:lnTo>
                <a:lnTo>
                  <a:pt x="240" y="2832"/>
                </a:lnTo>
                <a:lnTo>
                  <a:pt x="288" y="2544"/>
                </a:lnTo>
                <a:lnTo>
                  <a:pt x="144" y="2352"/>
                </a:lnTo>
                <a:lnTo>
                  <a:pt x="240" y="2112"/>
                </a:lnTo>
                <a:lnTo>
                  <a:pt x="96" y="1968"/>
                </a:lnTo>
                <a:lnTo>
                  <a:pt x="240" y="1728"/>
                </a:lnTo>
                <a:lnTo>
                  <a:pt x="96" y="1488"/>
                </a:lnTo>
                <a:lnTo>
                  <a:pt x="192" y="1248"/>
                </a:lnTo>
                <a:lnTo>
                  <a:pt x="0" y="1056"/>
                </a:lnTo>
                <a:lnTo>
                  <a:pt x="48" y="864"/>
                </a:lnTo>
                <a:lnTo>
                  <a:pt x="240" y="624"/>
                </a:lnTo>
                <a:lnTo>
                  <a:pt x="96" y="384"/>
                </a:lnTo>
                <a:lnTo>
                  <a:pt x="192" y="144"/>
                </a:lnTo>
                <a:lnTo>
                  <a:pt x="48" y="0"/>
                </a:lnTo>
              </a:path>
            </a:pathLst>
          </a:custGeom>
          <a:noFill/>
          <a:ln w="31750" cap="flat" cmpd="sng">
            <a:solidFill>
              <a:schemeClr val="bg2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 flipH="1">
            <a:off x="3200400" y="3886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 flipH="1">
            <a:off x="1524000" y="2743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1600200" y="1905000"/>
            <a:ext cx="2057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“Clathrate” water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1981200" y="6248400"/>
            <a:ext cx="183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Peptide chain</a:t>
            </a:r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 flipH="1" flipV="1">
            <a:off x="1371600" y="6248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22" name="Group 26"/>
          <p:cNvGrpSpPr>
            <a:grpSpLocks/>
          </p:cNvGrpSpPr>
          <p:nvPr/>
        </p:nvGrpSpPr>
        <p:grpSpPr bwMode="auto">
          <a:xfrm>
            <a:off x="6019800" y="2819400"/>
            <a:ext cx="2209800" cy="2057400"/>
            <a:chOff x="3552" y="1584"/>
            <a:chExt cx="1392" cy="1296"/>
          </a:xfrm>
        </p:grpSpPr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4368" y="206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4512" y="158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4272" y="158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4176" y="1944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00FF00"/>
                </a:gs>
                <a:gs pos="100000">
                  <a:srgbClr val="FF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4080" y="1728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00FF00"/>
                </a:gs>
                <a:gs pos="100000">
                  <a:srgbClr val="FF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3648" y="194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3552" y="2160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3792" y="2256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3936" y="2064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00FF00"/>
                </a:gs>
                <a:gs pos="100000">
                  <a:srgbClr val="FF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3840" y="182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4224" y="2448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4368" y="2640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4560" y="2496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4704" y="230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auto">
            <a:xfrm>
              <a:off x="4080" y="2256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8" name="Freeform 42"/>
            <p:cNvSpPr>
              <a:spLocks/>
            </p:cNvSpPr>
            <p:nvPr/>
          </p:nvSpPr>
          <p:spPr bwMode="auto">
            <a:xfrm>
              <a:off x="3648" y="1680"/>
              <a:ext cx="1200" cy="1104"/>
            </a:xfrm>
            <a:custGeom>
              <a:avLst/>
              <a:gdLst/>
              <a:ahLst/>
              <a:cxnLst>
                <a:cxn ang="0">
                  <a:pos x="624" y="336"/>
                </a:cxn>
                <a:cxn ang="0">
                  <a:pos x="816" y="480"/>
                </a:cxn>
                <a:cxn ang="0">
                  <a:pos x="960" y="288"/>
                </a:cxn>
                <a:cxn ang="0">
                  <a:pos x="960" y="0"/>
                </a:cxn>
                <a:cxn ang="0">
                  <a:pos x="768" y="48"/>
                </a:cxn>
                <a:cxn ang="0">
                  <a:pos x="528" y="192"/>
                </a:cxn>
                <a:cxn ang="0">
                  <a:pos x="336" y="288"/>
                </a:cxn>
                <a:cxn ang="0">
                  <a:pos x="144" y="384"/>
                </a:cxn>
                <a:cxn ang="0">
                  <a:pos x="0" y="624"/>
                </a:cxn>
                <a:cxn ang="0">
                  <a:pos x="240" y="672"/>
                </a:cxn>
                <a:cxn ang="0">
                  <a:pos x="432" y="528"/>
                </a:cxn>
                <a:cxn ang="0">
                  <a:pos x="528" y="672"/>
                </a:cxn>
                <a:cxn ang="0">
                  <a:pos x="672" y="864"/>
                </a:cxn>
                <a:cxn ang="0">
                  <a:pos x="864" y="1104"/>
                </a:cxn>
                <a:cxn ang="0">
                  <a:pos x="1008" y="960"/>
                </a:cxn>
                <a:cxn ang="0">
                  <a:pos x="1200" y="720"/>
                </a:cxn>
              </a:cxnLst>
              <a:rect l="0" t="0" r="r" b="b"/>
              <a:pathLst>
                <a:path w="1200" h="1104">
                  <a:moveTo>
                    <a:pt x="624" y="336"/>
                  </a:moveTo>
                  <a:lnTo>
                    <a:pt x="816" y="480"/>
                  </a:lnTo>
                  <a:lnTo>
                    <a:pt x="960" y="288"/>
                  </a:lnTo>
                  <a:lnTo>
                    <a:pt x="960" y="0"/>
                  </a:lnTo>
                  <a:lnTo>
                    <a:pt x="768" y="48"/>
                  </a:lnTo>
                  <a:lnTo>
                    <a:pt x="528" y="192"/>
                  </a:lnTo>
                  <a:lnTo>
                    <a:pt x="336" y="288"/>
                  </a:lnTo>
                  <a:lnTo>
                    <a:pt x="144" y="384"/>
                  </a:lnTo>
                  <a:lnTo>
                    <a:pt x="0" y="624"/>
                  </a:lnTo>
                  <a:lnTo>
                    <a:pt x="240" y="672"/>
                  </a:lnTo>
                  <a:lnTo>
                    <a:pt x="432" y="528"/>
                  </a:lnTo>
                  <a:lnTo>
                    <a:pt x="528" y="672"/>
                  </a:lnTo>
                  <a:lnTo>
                    <a:pt x="672" y="864"/>
                  </a:lnTo>
                  <a:lnTo>
                    <a:pt x="864" y="1104"/>
                  </a:lnTo>
                  <a:lnTo>
                    <a:pt x="1008" y="960"/>
                  </a:lnTo>
                  <a:lnTo>
                    <a:pt x="1200" y="720"/>
                  </a:lnTo>
                </a:path>
              </a:pathLst>
            </a:custGeom>
            <a:noFill/>
            <a:ln w="31750" cap="flat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auto">
            <a:xfrm>
              <a:off x="4464" y="182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40" name="Freeform 44"/>
          <p:cNvSpPr>
            <a:spLocks/>
          </p:cNvSpPr>
          <p:nvPr/>
        </p:nvSpPr>
        <p:spPr bwMode="auto">
          <a:xfrm>
            <a:off x="1143000" y="4267200"/>
            <a:ext cx="393700" cy="533400"/>
          </a:xfrm>
          <a:custGeom>
            <a:avLst/>
            <a:gdLst/>
            <a:ahLst/>
            <a:cxnLst>
              <a:cxn ang="0">
                <a:pos x="48" y="336"/>
              </a:cxn>
              <a:cxn ang="0">
                <a:pos x="240" y="96"/>
              </a:cxn>
              <a:cxn ang="0">
                <a:pos x="0" y="0"/>
              </a:cxn>
            </a:cxnLst>
            <a:rect l="0" t="0" r="r" b="b"/>
            <a:pathLst>
              <a:path w="248" h="336">
                <a:moveTo>
                  <a:pt x="48" y="336"/>
                </a:moveTo>
                <a:cubicBezTo>
                  <a:pt x="148" y="244"/>
                  <a:pt x="248" y="152"/>
                  <a:pt x="240" y="96"/>
                </a:cubicBezTo>
                <a:cubicBezTo>
                  <a:pt x="232" y="40"/>
                  <a:pt x="116" y="20"/>
                  <a:pt x="0" y="0"/>
                </a:cubicBez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1" name="Freeform 45"/>
          <p:cNvSpPr>
            <a:spLocks/>
          </p:cNvSpPr>
          <p:nvPr/>
        </p:nvSpPr>
        <p:spPr bwMode="auto">
          <a:xfrm>
            <a:off x="1143000" y="2590800"/>
            <a:ext cx="393700" cy="533400"/>
          </a:xfrm>
          <a:custGeom>
            <a:avLst/>
            <a:gdLst/>
            <a:ahLst/>
            <a:cxnLst>
              <a:cxn ang="0">
                <a:pos x="48" y="336"/>
              </a:cxn>
              <a:cxn ang="0">
                <a:pos x="240" y="96"/>
              </a:cxn>
              <a:cxn ang="0">
                <a:pos x="0" y="0"/>
              </a:cxn>
            </a:cxnLst>
            <a:rect l="0" t="0" r="r" b="b"/>
            <a:pathLst>
              <a:path w="248" h="336">
                <a:moveTo>
                  <a:pt x="48" y="336"/>
                </a:moveTo>
                <a:cubicBezTo>
                  <a:pt x="148" y="244"/>
                  <a:pt x="248" y="152"/>
                  <a:pt x="240" y="96"/>
                </a:cubicBezTo>
                <a:cubicBezTo>
                  <a:pt x="232" y="40"/>
                  <a:pt x="116" y="20"/>
                  <a:pt x="0" y="0"/>
                </a:cubicBez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2" name="Freeform 46"/>
          <p:cNvSpPr>
            <a:spLocks/>
          </p:cNvSpPr>
          <p:nvPr/>
        </p:nvSpPr>
        <p:spPr bwMode="auto">
          <a:xfrm>
            <a:off x="533400" y="5943600"/>
            <a:ext cx="762000" cy="762000"/>
          </a:xfrm>
          <a:custGeom>
            <a:avLst/>
            <a:gdLst/>
            <a:ahLst/>
            <a:cxnLst>
              <a:cxn ang="0">
                <a:pos x="480" y="240"/>
              </a:cxn>
              <a:cxn ang="0">
                <a:pos x="384" y="432"/>
              </a:cxn>
              <a:cxn ang="0">
                <a:pos x="96" y="480"/>
              </a:cxn>
              <a:cxn ang="0">
                <a:pos x="0" y="336"/>
              </a:cxn>
              <a:cxn ang="0">
                <a:pos x="48" y="144"/>
              </a:cxn>
              <a:cxn ang="0">
                <a:pos x="144" y="0"/>
              </a:cxn>
            </a:cxnLst>
            <a:rect l="0" t="0" r="r" b="b"/>
            <a:pathLst>
              <a:path w="480" h="480">
                <a:moveTo>
                  <a:pt x="480" y="240"/>
                </a:moveTo>
                <a:lnTo>
                  <a:pt x="384" y="432"/>
                </a:lnTo>
                <a:lnTo>
                  <a:pt x="96" y="480"/>
                </a:lnTo>
                <a:lnTo>
                  <a:pt x="0" y="336"/>
                </a:lnTo>
                <a:lnTo>
                  <a:pt x="48" y="144"/>
                </a:lnTo>
                <a:lnTo>
                  <a:pt x="144" y="0"/>
                </a:ln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3" name="Freeform 47"/>
          <p:cNvSpPr>
            <a:spLocks/>
          </p:cNvSpPr>
          <p:nvPr/>
        </p:nvSpPr>
        <p:spPr bwMode="auto">
          <a:xfrm>
            <a:off x="444500" y="4495800"/>
            <a:ext cx="165100" cy="228600"/>
          </a:xfrm>
          <a:custGeom>
            <a:avLst/>
            <a:gdLst/>
            <a:ahLst/>
            <a:cxnLst>
              <a:cxn ang="0">
                <a:pos x="104" y="144"/>
              </a:cxn>
              <a:cxn ang="0">
                <a:pos x="8" y="96"/>
              </a:cxn>
              <a:cxn ang="0">
                <a:pos x="56" y="0"/>
              </a:cxn>
            </a:cxnLst>
            <a:rect l="0" t="0" r="r" b="b"/>
            <a:pathLst>
              <a:path w="104" h="144">
                <a:moveTo>
                  <a:pt x="104" y="144"/>
                </a:moveTo>
                <a:cubicBezTo>
                  <a:pt x="60" y="132"/>
                  <a:pt x="16" y="120"/>
                  <a:pt x="8" y="96"/>
                </a:cubicBezTo>
                <a:cubicBezTo>
                  <a:pt x="0" y="72"/>
                  <a:pt x="28" y="36"/>
                  <a:pt x="56" y="0"/>
                </a:cubicBez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4" name="Freeform 48"/>
          <p:cNvSpPr>
            <a:spLocks/>
          </p:cNvSpPr>
          <p:nvPr/>
        </p:nvSpPr>
        <p:spPr bwMode="auto">
          <a:xfrm>
            <a:off x="228600" y="2590800"/>
            <a:ext cx="228600" cy="533400"/>
          </a:xfrm>
          <a:custGeom>
            <a:avLst/>
            <a:gdLst/>
            <a:ahLst/>
            <a:cxnLst>
              <a:cxn ang="0">
                <a:pos x="144" y="336"/>
              </a:cxn>
              <a:cxn ang="0">
                <a:pos x="0" y="192"/>
              </a:cxn>
              <a:cxn ang="0">
                <a:pos x="144" y="0"/>
              </a:cxn>
            </a:cxnLst>
            <a:rect l="0" t="0" r="r" b="b"/>
            <a:pathLst>
              <a:path w="144" h="336">
                <a:moveTo>
                  <a:pt x="144" y="336"/>
                </a:moveTo>
                <a:cubicBezTo>
                  <a:pt x="72" y="292"/>
                  <a:pt x="0" y="248"/>
                  <a:pt x="0" y="192"/>
                </a:cubicBezTo>
                <a:cubicBezTo>
                  <a:pt x="0" y="136"/>
                  <a:pt x="72" y="68"/>
                  <a:pt x="144" y="0"/>
                </a:cubicBez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5" name="Freeform 49"/>
          <p:cNvSpPr>
            <a:spLocks/>
          </p:cNvSpPr>
          <p:nvPr/>
        </p:nvSpPr>
        <p:spPr bwMode="auto">
          <a:xfrm rot="4767769">
            <a:off x="6813550" y="2787650"/>
            <a:ext cx="165100" cy="228600"/>
          </a:xfrm>
          <a:custGeom>
            <a:avLst/>
            <a:gdLst/>
            <a:ahLst/>
            <a:cxnLst>
              <a:cxn ang="0">
                <a:pos x="104" y="144"/>
              </a:cxn>
              <a:cxn ang="0">
                <a:pos x="8" y="96"/>
              </a:cxn>
              <a:cxn ang="0">
                <a:pos x="56" y="0"/>
              </a:cxn>
            </a:cxnLst>
            <a:rect l="0" t="0" r="r" b="b"/>
            <a:pathLst>
              <a:path w="104" h="144">
                <a:moveTo>
                  <a:pt x="104" y="144"/>
                </a:moveTo>
                <a:cubicBezTo>
                  <a:pt x="60" y="132"/>
                  <a:pt x="16" y="120"/>
                  <a:pt x="8" y="96"/>
                </a:cubicBezTo>
                <a:cubicBezTo>
                  <a:pt x="0" y="72"/>
                  <a:pt x="28" y="36"/>
                  <a:pt x="56" y="0"/>
                </a:cubicBez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2590800" y="4038600"/>
            <a:ext cx="309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Increased chain entropy</a:t>
            </a:r>
          </a:p>
        </p:txBody>
      </p:sp>
      <p:sp>
        <p:nvSpPr>
          <p:cNvPr id="4147" name="Line 51"/>
          <p:cNvSpPr>
            <a:spLocks noChangeShapeType="1"/>
          </p:cNvSpPr>
          <p:nvPr/>
        </p:nvSpPr>
        <p:spPr bwMode="auto">
          <a:xfrm>
            <a:off x="3200400" y="3657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8" name="Text Box 52"/>
          <p:cNvSpPr txBox="1">
            <a:spLocks noChangeArrowheads="1"/>
          </p:cNvSpPr>
          <p:nvPr/>
        </p:nvSpPr>
        <p:spPr bwMode="auto">
          <a:xfrm>
            <a:off x="2590800" y="3124200"/>
            <a:ext cx="3313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Increased solvent entropy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Chain Entropy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8688" t="20686" r="6827" b="22342"/>
          <a:stretch>
            <a:fillRect/>
          </a:stretch>
        </p:blipFill>
        <p:spPr bwMode="invGray">
          <a:xfrm>
            <a:off x="457200" y="1752600"/>
            <a:ext cx="3810000" cy="257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6" name="Freeform 4"/>
          <p:cNvSpPr>
            <a:spLocks/>
          </p:cNvSpPr>
          <p:nvPr/>
        </p:nvSpPr>
        <p:spPr bwMode="auto">
          <a:xfrm>
            <a:off x="5638800" y="3200400"/>
            <a:ext cx="2959100" cy="3238500"/>
          </a:xfrm>
          <a:custGeom>
            <a:avLst/>
            <a:gdLst/>
            <a:ahLst/>
            <a:cxnLst>
              <a:cxn ang="0">
                <a:pos x="784" y="1880"/>
              </a:cxn>
              <a:cxn ang="0">
                <a:pos x="352" y="1256"/>
              </a:cxn>
              <a:cxn ang="0">
                <a:pos x="1072" y="728"/>
              </a:cxn>
              <a:cxn ang="0">
                <a:pos x="1024" y="1256"/>
              </a:cxn>
              <a:cxn ang="0">
                <a:pos x="496" y="1448"/>
              </a:cxn>
              <a:cxn ang="0">
                <a:pos x="400" y="728"/>
              </a:cxn>
              <a:cxn ang="0">
                <a:pos x="784" y="344"/>
              </a:cxn>
              <a:cxn ang="0">
                <a:pos x="352" y="56"/>
              </a:cxn>
              <a:cxn ang="0">
                <a:pos x="112" y="680"/>
              </a:cxn>
              <a:cxn ang="0">
                <a:pos x="1024" y="776"/>
              </a:cxn>
              <a:cxn ang="0">
                <a:pos x="1216" y="344"/>
              </a:cxn>
              <a:cxn ang="0">
                <a:pos x="928" y="344"/>
              </a:cxn>
              <a:cxn ang="0">
                <a:pos x="880" y="968"/>
              </a:cxn>
              <a:cxn ang="0">
                <a:pos x="976" y="1400"/>
              </a:cxn>
              <a:cxn ang="0">
                <a:pos x="1552" y="824"/>
              </a:cxn>
              <a:cxn ang="0">
                <a:pos x="1840" y="1304"/>
              </a:cxn>
              <a:cxn ang="0">
                <a:pos x="1408" y="1592"/>
              </a:cxn>
              <a:cxn ang="0">
                <a:pos x="880" y="1880"/>
              </a:cxn>
              <a:cxn ang="0">
                <a:pos x="256" y="1976"/>
              </a:cxn>
              <a:cxn ang="0">
                <a:pos x="304" y="1496"/>
              </a:cxn>
            </a:cxnLst>
            <a:rect l="0" t="0" r="r" b="b"/>
            <a:pathLst>
              <a:path w="1864" h="2040">
                <a:moveTo>
                  <a:pt x="784" y="1880"/>
                </a:moveTo>
                <a:cubicBezTo>
                  <a:pt x="544" y="1664"/>
                  <a:pt x="304" y="1448"/>
                  <a:pt x="352" y="1256"/>
                </a:cubicBezTo>
                <a:cubicBezTo>
                  <a:pt x="400" y="1064"/>
                  <a:pt x="960" y="728"/>
                  <a:pt x="1072" y="728"/>
                </a:cubicBezTo>
                <a:cubicBezTo>
                  <a:pt x="1184" y="728"/>
                  <a:pt x="1120" y="1136"/>
                  <a:pt x="1024" y="1256"/>
                </a:cubicBezTo>
                <a:cubicBezTo>
                  <a:pt x="928" y="1376"/>
                  <a:pt x="600" y="1536"/>
                  <a:pt x="496" y="1448"/>
                </a:cubicBezTo>
                <a:cubicBezTo>
                  <a:pt x="392" y="1360"/>
                  <a:pt x="352" y="912"/>
                  <a:pt x="400" y="728"/>
                </a:cubicBezTo>
                <a:cubicBezTo>
                  <a:pt x="448" y="544"/>
                  <a:pt x="792" y="456"/>
                  <a:pt x="784" y="344"/>
                </a:cubicBezTo>
                <a:cubicBezTo>
                  <a:pt x="776" y="232"/>
                  <a:pt x="464" y="0"/>
                  <a:pt x="352" y="56"/>
                </a:cubicBezTo>
                <a:cubicBezTo>
                  <a:pt x="240" y="112"/>
                  <a:pt x="0" y="560"/>
                  <a:pt x="112" y="680"/>
                </a:cubicBezTo>
                <a:cubicBezTo>
                  <a:pt x="224" y="800"/>
                  <a:pt x="840" y="832"/>
                  <a:pt x="1024" y="776"/>
                </a:cubicBezTo>
                <a:cubicBezTo>
                  <a:pt x="1208" y="720"/>
                  <a:pt x="1232" y="416"/>
                  <a:pt x="1216" y="344"/>
                </a:cubicBezTo>
                <a:cubicBezTo>
                  <a:pt x="1200" y="272"/>
                  <a:pt x="984" y="240"/>
                  <a:pt x="928" y="344"/>
                </a:cubicBezTo>
                <a:cubicBezTo>
                  <a:pt x="872" y="448"/>
                  <a:pt x="872" y="792"/>
                  <a:pt x="880" y="968"/>
                </a:cubicBezTo>
                <a:cubicBezTo>
                  <a:pt x="888" y="1144"/>
                  <a:pt x="864" y="1424"/>
                  <a:pt x="976" y="1400"/>
                </a:cubicBezTo>
                <a:cubicBezTo>
                  <a:pt x="1088" y="1376"/>
                  <a:pt x="1408" y="840"/>
                  <a:pt x="1552" y="824"/>
                </a:cubicBezTo>
                <a:cubicBezTo>
                  <a:pt x="1696" y="808"/>
                  <a:pt x="1864" y="1176"/>
                  <a:pt x="1840" y="1304"/>
                </a:cubicBezTo>
                <a:cubicBezTo>
                  <a:pt x="1816" y="1432"/>
                  <a:pt x="1568" y="1496"/>
                  <a:pt x="1408" y="1592"/>
                </a:cubicBezTo>
                <a:cubicBezTo>
                  <a:pt x="1248" y="1688"/>
                  <a:pt x="1072" y="1816"/>
                  <a:pt x="880" y="1880"/>
                </a:cubicBezTo>
                <a:cubicBezTo>
                  <a:pt x="688" y="1944"/>
                  <a:pt x="352" y="2040"/>
                  <a:pt x="256" y="1976"/>
                </a:cubicBezTo>
                <a:cubicBezTo>
                  <a:pt x="160" y="1912"/>
                  <a:pt x="232" y="1704"/>
                  <a:pt x="304" y="149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315200" y="2819400"/>
            <a:ext cx="1673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S=k ln </a:t>
            </a:r>
            <a:r>
              <a:rPr lang="en-US" sz="3200">
                <a:latin typeface="Symbol" pitchFamily="18" charset="2"/>
              </a:rPr>
              <a:t>W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4495800" y="37338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133600" y="4419600"/>
            <a:ext cx="309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Increased chain entropy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33400" y="1752600"/>
            <a:ext cx="2144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One native state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784725" y="6289675"/>
            <a:ext cx="292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Many denatured states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Factors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Hydrogen bonds</a:t>
            </a:r>
          </a:p>
          <a:p>
            <a:r>
              <a:rPr lang="en-US"/>
              <a:t>Electrostatic interactions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500188" y="3962400"/>
            <a:ext cx="6142037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2"/>
                </a:solidFill>
              </a:rPr>
              <a:t>Consider how the total number and strength of these bonds </a:t>
            </a:r>
            <a:r>
              <a:rPr lang="en-US" sz="2800" u="sng">
                <a:solidFill>
                  <a:schemeClr val="tx2"/>
                </a:solidFill>
              </a:rPr>
              <a:t>changes</a:t>
            </a:r>
            <a:r>
              <a:rPr lang="en-US" sz="2800">
                <a:solidFill>
                  <a:schemeClr val="tx2"/>
                </a:solidFill>
              </a:rPr>
              <a:t> as a result of denaturation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8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invGray">
          <a:xfrm>
            <a:off x="0" y="1828800"/>
            <a:ext cx="3535363" cy="353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Balance of Forces</a:t>
            </a: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3124200" y="35052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3200400" y="38862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9" name="Freeform 5"/>
          <p:cNvSpPr>
            <a:spLocks/>
          </p:cNvSpPr>
          <p:nvPr/>
        </p:nvSpPr>
        <p:spPr bwMode="auto">
          <a:xfrm>
            <a:off x="5562600" y="1676400"/>
            <a:ext cx="2959100" cy="3238500"/>
          </a:xfrm>
          <a:custGeom>
            <a:avLst/>
            <a:gdLst/>
            <a:ahLst/>
            <a:cxnLst>
              <a:cxn ang="0">
                <a:pos x="784" y="1880"/>
              </a:cxn>
              <a:cxn ang="0">
                <a:pos x="352" y="1256"/>
              </a:cxn>
              <a:cxn ang="0">
                <a:pos x="1072" y="728"/>
              </a:cxn>
              <a:cxn ang="0">
                <a:pos x="1024" y="1256"/>
              </a:cxn>
              <a:cxn ang="0">
                <a:pos x="496" y="1448"/>
              </a:cxn>
              <a:cxn ang="0">
                <a:pos x="400" y="728"/>
              </a:cxn>
              <a:cxn ang="0">
                <a:pos x="784" y="344"/>
              </a:cxn>
              <a:cxn ang="0">
                <a:pos x="352" y="56"/>
              </a:cxn>
              <a:cxn ang="0">
                <a:pos x="112" y="680"/>
              </a:cxn>
              <a:cxn ang="0">
                <a:pos x="1024" y="776"/>
              </a:cxn>
              <a:cxn ang="0">
                <a:pos x="1216" y="344"/>
              </a:cxn>
              <a:cxn ang="0">
                <a:pos x="928" y="344"/>
              </a:cxn>
              <a:cxn ang="0">
                <a:pos x="880" y="968"/>
              </a:cxn>
              <a:cxn ang="0">
                <a:pos x="976" y="1400"/>
              </a:cxn>
              <a:cxn ang="0">
                <a:pos x="1552" y="824"/>
              </a:cxn>
              <a:cxn ang="0">
                <a:pos x="1840" y="1304"/>
              </a:cxn>
              <a:cxn ang="0">
                <a:pos x="1408" y="1592"/>
              </a:cxn>
              <a:cxn ang="0">
                <a:pos x="880" y="1880"/>
              </a:cxn>
              <a:cxn ang="0">
                <a:pos x="256" y="1976"/>
              </a:cxn>
              <a:cxn ang="0">
                <a:pos x="304" y="1496"/>
              </a:cxn>
            </a:cxnLst>
            <a:rect l="0" t="0" r="r" b="b"/>
            <a:pathLst>
              <a:path w="1864" h="2040">
                <a:moveTo>
                  <a:pt x="784" y="1880"/>
                </a:moveTo>
                <a:cubicBezTo>
                  <a:pt x="544" y="1664"/>
                  <a:pt x="304" y="1448"/>
                  <a:pt x="352" y="1256"/>
                </a:cubicBezTo>
                <a:cubicBezTo>
                  <a:pt x="400" y="1064"/>
                  <a:pt x="960" y="728"/>
                  <a:pt x="1072" y="728"/>
                </a:cubicBezTo>
                <a:cubicBezTo>
                  <a:pt x="1184" y="728"/>
                  <a:pt x="1120" y="1136"/>
                  <a:pt x="1024" y="1256"/>
                </a:cubicBezTo>
                <a:cubicBezTo>
                  <a:pt x="928" y="1376"/>
                  <a:pt x="600" y="1536"/>
                  <a:pt x="496" y="1448"/>
                </a:cubicBezTo>
                <a:cubicBezTo>
                  <a:pt x="392" y="1360"/>
                  <a:pt x="352" y="912"/>
                  <a:pt x="400" y="728"/>
                </a:cubicBezTo>
                <a:cubicBezTo>
                  <a:pt x="448" y="544"/>
                  <a:pt x="792" y="456"/>
                  <a:pt x="784" y="344"/>
                </a:cubicBezTo>
                <a:cubicBezTo>
                  <a:pt x="776" y="232"/>
                  <a:pt x="464" y="0"/>
                  <a:pt x="352" y="56"/>
                </a:cubicBezTo>
                <a:cubicBezTo>
                  <a:pt x="240" y="112"/>
                  <a:pt x="0" y="560"/>
                  <a:pt x="112" y="680"/>
                </a:cubicBezTo>
                <a:cubicBezTo>
                  <a:pt x="224" y="800"/>
                  <a:pt x="840" y="832"/>
                  <a:pt x="1024" y="776"/>
                </a:cubicBezTo>
                <a:cubicBezTo>
                  <a:pt x="1208" y="720"/>
                  <a:pt x="1232" y="416"/>
                  <a:pt x="1216" y="344"/>
                </a:cubicBezTo>
                <a:cubicBezTo>
                  <a:pt x="1200" y="272"/>
                  <a:pt x="984" y="240"/>
                  <a:pt x="928" y="344"/>
                </a:cubicBezTo>
                <a:cubicBezTo>
                  <a:pt x="872" y="448"/>
                  <a:pt x="872" y="792"/>
                  <a:pt x="880" y="968"/>
                </a:cubicBezTo>
                <a:cubicBezTo>
                  <a:pt x="888" y="1144"/>
                  <a:pt x="864" y="1424"/>
                  <a:pt x="976" y="1400"/>
                </a:cubicBezTo>
                <a:cubicBezTo>
                  <a:pt x="1088" y="1376"/>
                  <a:pt x="1408" y="840"/>
                  <a:pt x="1552" y="824"/>
                </a:cubicBezTo>
                <a:cubicBezTo>
                  <a:pt x="1696" y="808"/>
                  <a:pt x="1864" y="1176"/>
                  <a:pt x="1840" y="1304"/>
                </a:cubicBezTo>
                <a:cubicBezTo>
                  <a:pt x="1816" y="1432"/>
                  <a:pt x="1568" y="1496"/>
                  <a:pt x="1408" y="1592"/>
                </a:cubicBezTo>
                <a:cubicBezTo>
                  <a:pt x="1248" y="1688"/>
                  <a:pt x="1072" y="1816"/>
                  <a:pt x="880" y="1880"/>
                </a:cubicBezTo>
                <a:cubicBezTo>
                  <a:pt x="688" y="1944"/>
                  <a:pt x="352" y="2040"/>
                  <a:pt x="256" y="1976"/>
                </a:cubicBezTo>
                <a:cubicBezTo>
                  <a:pt x="160" y="1912"/>
                  <a:pt x="232" y="1704"/>
                  <a:pt x="304" y="149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971800" y="2209800"/>
            <a:ext cx="191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Chain entropy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108325" y="4156075"/>
            <a:ext cx="212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Solvent entropy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3200400" y="57150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124200" y="5867400"/>
            <a:ext cx="164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other forces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048000" y="2743200"/>
            <a:ext cx="1811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G=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H-T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S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200400" y="4572000"/>
            <a:ext cx="1811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G=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H-T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 of T on Balance of Forces</a:t>
            </a:r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 flipV="1">
            <a:off x="3124200" y="25908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3124200" y="43434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 rot="-5400000">
            <a:off x="63500" y="4127500"/>
            <a:ext cx="459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Free energy change for denaturation</a:t>
            </a:r>
          </a:p>
        </p:txBody>
      </p:sp>
      <p:sp>
        <p:nvSpPr>
          <p:cNvPr id="16391" name="Freeform 7"/>
          <p:cNvSpPr>
            <a:spLocks/>
          </p:cNvSpPr>
          <p:nvPr/>
        </p:nvSpPr>
        <p:spPr bwMode="auto">
          <a:xfrm>
            <a:off x="3124200" y="2476500"/>
            <a:ext cx="3962400" cy="1257300"/>
          </a:xfrm>
          <a:custGeom>
            <a:avLst/>
            <a:gdLst/>
            <a:ahLst/>
            <a:cxnLst>
              <a:cxn ang="0">
                <a:pos x="0" y="792"/>
              </a:cxn>
              <a:cxn ang="0">
                <a:pos x="1536" y="120"/>
              </a:cxn>
              <a:cxn ang="0">
                <a:pos x="2112" y="72"/>
              </a:cxn>
              <a:cxn ang="0">
                <a:pos x="2496" y="312"/>
              </a:cxn>
            </a:cxnLst>
            <a:rect l="0" t="0" r="r" b="b"/>
            <a:pathLst>
              <a:path w="2496" h="792">
                <a:moveTo>
                  <a:pt x="0" y="792"/>
                </a:moveTo>
                <a:cubicBezTo>
                  <a:pt x="592" y="516"/>
                  <a:pt x="1184" y="240"/>
                  <a:pt x="1536" y="120"/>
                </a:cubicBezTo>
                <a:cubicBezTo>
                  <a:pt x="1888" y="0"/>
                  <a:pt x="1952" y="40"/>
                  <a:pt x="2112" y="72"/>
                </a:cubicBezTo>
                <a:cubicBezTo>
                  <a:pt x="2272" y="104"/>
                  <a:pt x="2384" y="208"/>
                  <a:pt x="2496" y="3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3124200" y="5105400"/>
            <a:ext cx="3886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>
            <a:off x="3124200" y="4216400"/>
            <a:ext cx="4038600" cy="8128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1584" y="32"/>
              </a:cxn>
              <a:cxn ang="0">
                <a:pos x="1920" y="32"/>
              </a:cxn>
              <a:cxn ang="0">
                <a:pos x="2256" y="80"/>
              </a:cxn>
              <a:cxn ang="0">
                <a:pos x="2544" y="512"/>
              </a:cxn>
            </a:cxnLst>
            <a:rect l="0" t="0" r="r" b="b"/>
            <a:pathLst>
              <a:path w="2544" h="512">
                <a:moveTo>
                  <a:pt x="0" y="32"/>
                </a:moveTo>
                <a:cubicBezTo>
                  <a:pt x="632" y="32"/>
                  <a:pt x="1264" y="32"/>
                  <a:pt x="1584" y="32"/>
                </a:cubicBezTo>
                <a:cubicBezTo>
                  <a:pt x="1904" y="32"/>
                  <a:pt x="1808" y="24"/>
                  <a:pt x="1920" y="32"/>
                </a:cubicBezTo>
                <a:cubicBezTo>
                  <a:pt x="2032" y="40"/>
                  <a:pt x="2152" y="0"/>
                  <a:pt x="2256" y="80"/>
                </a:cubicBezTo>
                <a:cubicBezTo>
                  <a:pt x="2360" y="160"/>
                  <a:pt x="2452" y="336"/>
                  <a:pt x="2544" y="512"/>
                </a:cubicBezTo>
              </a:path>
            </a:pathLst>
          </a:cu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7375525" y="4232275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441325" y="2784475"/>
            <a:ext cx="149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+ (oppose)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457200" y="5105400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- (favor)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5486400" y="5486400"/>
            <a:ext cx="2686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Chain entropy effect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4495800" y="1981200"/>
            <a:ext cx="288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Solvent entropy effect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FFFF00"/>
    </a:lt2>
    <a:accent1>
      <a:srgbClr val="FF9900"/>
    </a:accent1>
    <a:accent2>
      <a:srgbClr val="00FFFF"/>
    </a:accent2>
    <a:accent3>
      <a:srgbClr val="AAAAAA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FFFF00"/>
    </a:lt2>
    <a:accent1>
      <a:srgbClr val="FF9900"/>
    </a:accent1>
    <a:accent2>
      <a:srgbClr val="00FFFF"/>
    </a:accent2>
    <a:accent3>
      <a:srgbClr val="AAAAAA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FFFF00"/>
    </a:lt2>
    <a:accent1>
      <a:srgbClr val="FF9900"/>
    </a:accent1>
    <a:accent2>
      <a:srgbClr val="00FFFF"/>
    </a:accent2>
    <a:accent3>
      <a:srgbClr val="AAAAAA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370</Words>
  <Application>Microsoft Macintosh PowerPoint</Application>
  <PresentationFormat>On-screen Show (4:3)</PresentationFormat>
  <Paragraphs>94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Symbol</vt:lpstr>
      <vt:lpstr>Times New Roman</vt:lpstr>
      <vt:lpstr>Default Design</vt:lpstr>
      <vt:lpstr>Protein Denaturation</vt:lpstr>
      <vt:lpstr>Goals</vt:lpstr>
      <vt:lpstr>Effect of Temperature on Rate of Enzyme Action</vt:lpstr>
      <vt:lpstr>Denaturation</vt:lpstr>
      <vt:lpstr>Hydrophobic Interactions</vt:lpstr>
      <vt:lpstr>Chain Entropy</vt:lpstr>
      <vt:lpstr>Other Factors</vt:lpstr>
      <vt:lpstr>Balance of Forces</vt:lpstr>
      <vt:lpstr>Effect of T on Balance of Forces</vt:lpstr>
      <vt:lpstr>Thermal Denaturation</vt:lpstr>
      <vt:lpstr>Why is Denaturation Sudden?</vt:lpstr>
      <vt:lpstr>Types of Denaturation</vt:lpstr>
      <vt:lpstr>Reversibility?</vt:lpstr>
      <vt:lpstr>Energy Surface</vt:lpstr>
      <vt:lpstr>Behavior of Denatured Protein</vt:lpstr>
      <vt:lpstr>Consequences of Denaturation</vt:lpstr>
      <vt:lpstr>Denaturation </vt:lpstr>
    </vt:vector>
  </TitlesOfParts>
  <Company>Penn State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 Denaturation</dc:title>
  <dc:creator>John Coupland</dc:creator>
  <cp:lastModifiedBy>Jiri Vondrasek</cp:lastModifiedBy>
  <cp:revision>12</cp:revision>
  <dcterms:created xsi:type="dcterms:W3CDTF">2001-10-10T17:54:36Z</dcterms:created>
  <dcterms:modified xsi:type="dcterms:W3CDTF">2019-02-28T09:28:05Z</dcterms:modified>
</cp:coreProperties>
</file>