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277" r:id="rId10"/>
    <p:sldId id="282" r:id="rId11"/>
    <p:sldId id="283" r:id="rId12"/>
    <p:sldId id="284" r:id="rId13"/>
    <p:sldId id="285" r:id="rId14"/>
    <p:sldId id="286" r:id="rId15"/>
    <p:sldId id="272" r:id="rId16"/>
    <p:sldId id="273" r:id="rId17"/>
    <p:sldId id="300" r:id="rId18"/>
    <p:sldId id="301" r:id="rId19"/>
    <p:sldId id="302" r:id="rId20"/>
    <p:sldId id="303" r:id="rId21"/>
    <p:sldId id="263" r:id="rId22"/>
    <p:sldId id="265" r:id="rId23"/>
    <p:sldId id="266" r:id="rId24"/>
    <p:sldId id="267" r:id="rId25"/>
    <p:sldId id="304" r:id="rId26"/>
    <p:sldId id="268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</p:sldIdLst>
  <p:sldSz cx="9144000" cy="6858000" type="screen4x3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2" autoAdjust="0"/>
    <p:restoredTop sz="87750" autoAdjust="0"/>
  </p:normalViewPr>
  <p:slideViewPr>
    <p:cSldViewPr>
      <p:cViewPr varScale="1">
        <p:scale>
          <a:sx n="114" d="100"/>
          <a:sy n="114" d="100"/>
        </p:scale>
        <p:origin x="17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6.xml"/><Relationship Id="rId13" Type="http://schemas.openxmlformats.org/officeDocument/2006/relationships/slide" Target="slides/slide41.xml"/><Relationship Id="rId18" Type="http://schemas.openxmlformats.org/officeDocument/2006/relationships/slide" Target="slides/slide51.xml"/><Relationship Id="rId3" Type="http://schemas.openxmlformats.org/officeDocument/2006/relationships/slide" Target="slides/slide31.xml"/><Relationship Id="rId7" Type="http://schemas.openxmlformats.org/officeDocument/2006/relationships/slide" Target="slides/slide35.xml"/><Relationship Id="rId12" Type="http://schemas.openxmlformats.org/officeDocument/2006/relationships/slide" Target="slides/slide40.xml"/><Relationship Id="rId17" Type="http://schemas.openxmlformats.org/officeDocument/2006/relationships/slide" Target="slides/slide50.xml"/><Relationship Id="rId2" Type="http://schemas.openxmlformats.org/officeDocument/2006/relationships/slide" Target="slides/slide30.xml"/><Relationship Id="rId16" Type="http://schemas.openxmlformats.org/officeDocument/2006/relationships/slide" Target="slides/slide48.xml"/><Relationship Id="rId1" Type="http://schemas.openxmlformats.org/officeDocument/2006/relationships/slide" Target="slides/slide29.xml"/><Relationship Id="rId6" Type="http://schemas.openxmlformats.org/officeDocument/2006/relationships/slide" Target="slides/slide34.xml"/><Relationship Id="rId11" Type="http://schemas.openxmlformats.org/officeDocument/2006/relationships/slide" Target="slides/slide39.xml"/><Relationship Id="rId5" Type="http://schemas.openxmlformats.org/officeDocument/2006/relationships/slide" Target="slides/slide33.xml"/><Relationship Id="rId15" Type="http://schemas.openxmlformats.org/officeDocument/2006/relationships/slide" Target="slides/slide47.xml"/><Relationship Id="rId10" Type="http://schemas.openxmlformats.org/officeDocument/2006/relationships/slide" Target="slides/slide38.xml"/><Relationship Id="rId4" Type="http://schemas.openxmlformats.org/officeDocument/2006/relationships/slide" Target="slides/slide32.xml"/><Relationship Id="rId9" Type="http://schemas.openxmlformats.org/officeDocument/2006/relationships/slide" Target="slides/slide37.xml"/><Relationship Id="rId14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A35B14A-2E28-43DB-807A-9BE138A4274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8F3917-2CDA-4D09-9655-C7C6F3C720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D4A3E-51B7-B74D-8CC5-1F3E3A573AD0}" type="slidenum">
              <a:rPr lang="en-US" altLang="x-none"/>
              <a:pPr/>
              <a:t>29</a:t>
            </a:fld>
            <a:endParaRPr lang="en-US" altLang="x-none"/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spcBef>
                <a:spcPct val="60000"/>
              </a:spcBef>
            </a:pPr>
            <a:r>
              <a:rPr lang="en-US" altLang="x-none"/>
              <a:t>Personal history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Faculty at Columbia, computer science, doing computer architecture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Levinthal:  protein folding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Left for Wall St. to apply mathematical, computational techniques to identify underpriced investments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Field that’s come to be known as computational finance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Meanwhile, genome decoded, IC technology advanced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20 years later, I realized time was right – not just for protein folding, but broader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Wrote letter to investors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In this talk, I’ll try to give you some sense for why I gave up running a successful company with 550 employees to return to hands-on scientific research and lead a group with 29 people – even there, scientifically, not administrative management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Briefly, I’ve never seen a research opportunity as exciting as this one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 think major scientific discoveries, possibly major contributions to biomedical research, are about to be made due to efforts of people with backgrounds like those of yours and mine.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Couldn’t sit back and watch from a distance while it happened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First, I’ll have to provide some background on the science</a:t>
            </a:r>
          </a:p>
        </p:txBody>
      </p:sp>
    </p:spTree>
    <p:extLst>
      <p:ext uri="{BB962C8B-B14F-4D97-AF65-F5344CB8AC3E}">
        <p14:creationId xmlns:p14="http://schemas.microsoft.com/office/powerpoint/2010/main" val="369035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8278E-BF87-034E-99E1-558AC0422941}" type="slidenum">
              <a:rPr lang="en-US" altLang="x-none"/>
              <a:pPr/>
              <a:t>38</a:t>
            </a:fld>
            <a:endParaRPr lang="en-US" altLang="x-none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1673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EB02B-C2AD-E04F-8993-98E8D609C6FE}" type="slidenum">
              <a:rPr lang="en-US" altLang="x-none"/>
              <a:pPr/>
              <a:t>39</a:t>
            </a:fld>
            <a:endParaRPr lang="en-US" altLang="x-none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7181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F63B-6FD3-E04B-993B-20802BFF18DB}" type="slidenum">
              <a:rPr lang="en-US" altLang="x-none"/>
              <a:pPr/>
              <a:t>40</a:t>
            </a:fld>
            <a:endParaRPr lang="en-US" altLang="x-none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2541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88B07-A35D-1F43-9C21-5E1225029802}" type="slidenum">
              <a:rPr lang="en-US" altLang="x-none"/>
              <a:pPr/>
              <a:t>41</a:t>
            </a:fld>
            <a:endParaRPr lang="en-US" altLang="x-none"/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76421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0C725-A010-374E-9669-A53CB14D2C11}" type="slidenum">
              <a:rPr lang="en-US" altLang="x-none"/>
              <a:pPr/>
              <a:t>42</a:t>
            </a:fld>
            <a:endParaRPr lang="en-US" altLang="x-none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31412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58779-E219-C24A-BF56-69D7C02BC156}" type="slidenum">
              <a:rPr lang="en-US" altLang="x-none"/>
              <a:pPr/>
              <a:t>43</a:t>
            </a:fld>
            <a:endParaRPr lang="en-US" altLang="x-none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We know experimentally -- microsecond to millisecond time frame</a:t>
            </a:r>
          </a:p>
          <a:p>
            <a:r>
              <a:rPr lang="en-US" altLang="x-none"/>
              <a:t>Including membrane proteins</a:t>
            </a:r>
          </a:p>
        </p:txBody>
      </p:sp>
    </p:spTree>
    <p:extLst>
      <p:ext uri="{BB962C8B-B14F-4D97-AF65-F5344CB8AC3E}">
        <p14:creationId xmlns:p14="http://schemas.microsoft.com/office/powerpoint/2010/main" val="203072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0A693-7002-DA42-82F5-0DE0E5443E97}" type="slidenum">
              <a:rPr lang="en-US" altLang="x-none"/>
              <a:pPr/>
              <a:t>44</a:t>
            </a:fld>
            <a:endParaRPr lang="en-US" altLang="x-none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Barnase-barstar complex</a:t>
            </a:r>
          </a:p>
        </p:txBody>
      </p:sp>
    </p:spTree>
    <p:extLst>
      <p:ext uri="{BB962C8B-B14F-4D97-AF65-F5344CB8AC3E}">
        <p14:creationId xmlns:p14="http://schemas.microsoft.com/office/powerpoint/2010/main" val="1228618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8CCF4-ED14-A64B-8616-262CC892A71D}" type="slidenum">
              <a:rPr lang="en-US" altLang="x-none"/>
              <a:pPr/>
              <a:t>45</a:t>
            </a:fld>
            <a:endParaRPr lang="en-US" altLang="x-none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Binding of proteins to either endogenous or pharmaceutical ligands.</a:t>
            </a:r>
          </a:p>
          <a:p>
            <a:r>
              <a:rPr lang="en-US" altLang="x-none"/>
              <a:t>Induced fit.</a:t>
            </a:r>
          </a:p>
          <a:p>
            <a:r>
              <a:rPr lang="en-US" altLang="x-none"/>
              <a:t>Microsecond to millisecond time frame</a:t>
            </a:r>
          </a:p>
          <a:p>
            <a:r>
              <a:rPr lang="en-US" altLang="x-none"/>
              <a:t>(This one shows the binding of imatinib, a tyrosine kinase inhibitor that’s now been approved by the FDA under the name Gleevec, to the BCR/ABL fusion protein.)</a:t>
            </a:r>
          </a:p>
        </p:txBody>
      </p:sp>
    </p:spTree>
    <p:extLst>
      <p:ext uri="{BB962C8B-B14F-4D97-AF65-F5344CB8AC3E}">
        <p14:creationId xmlns:p14="http://schemas.microsoft.com/office/powerpoint/2010/main" val="1068704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06979-A297-074C-8369-4D4514D2BCEA}" type="slidenum">
              <a:rPr lang="en-US" altLang="x-none"/>
              <a:pPr/>
              <a:t>46</a:t>
            </a:fld>
            <a:endParaRPr lang="en-US" altLang="x-none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Mechanisms in simple intracellular machines</a:t>
            </a:r>
          </a:p>
        </p:txBody>
      </p:sp>
    </p:spTree>
    <p:extLst>
      <p:ext uri="{BB962C8B-B14F-4D97-AF65-F5344CB8AC3E}">
        <p14:creationId xmlns:p14="http://schemas.microsoft.com/office/powerpoint/2010/main" val="1673306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D9BC9-36CF-8248-9104-BA29359922A7}" type="slidenum">
              <a:rPr lang="en-US" altLang="x-none"/>
              <a:pPr/>
              <a:t>47</a:t>
            </a:fld>
            <a:endParaRPr lang="en-US" altLang="x-none"/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519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E1947-53C0-5946-AC33-7B692413BD41}" type="slidenum">
              <a:rPr lang="en-US" altLang="x-none"/>
              <a:pPr/>
              <a:t>30</a:t>
            </a:fld>
            <a:endParaRPr lang="en-US" altLang="x-none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5448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793F7-F624-7841-AC67-26E2B345FCB0}" type="slidenum">
              <a:rPr lang="en-US" altLang="x-none"/>
              <a:pPr/>
              <a:t>48</a:t>
            </a:fld>
            <a:endParaRPr lang="en-US" altLang="x-none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Explain what this simulation is.  John Klepeis, defensins, what we hope to learn.</a:t>
            </a:r>
          </a:p>
        </p:txBody>
      </p:sp>
    </p:spTree>
    <p:extLst>
      <p:ext uri="{BB962C8B-B14F-4D97-AF65-F5344CB8AC3E}">
        <p14:creationId xmlns:p14="http://schemas.microsoft.com/office/powerpoint/2010/main" val="944073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0347F-4969-0047-B956-24C7722B9B25}" type="slidenum">
              <a:rPr lang="en-US" altLang="x-none"/>
              <a:pPr/>
              <a:t>49</a:t>
            </a:fld>
            <a:endParaRPr lang="en-US" altLang="x-none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1209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F2D8C-3784-C54D-B4F9-DDBCAE0255E1}" type="slidenum">
              <a:rPr lang="en-US" altLang="x-none"/>
              <a:pPr/>
              <a:t>50</a:t>
            </a:fld>
            <a:endParaRPr lang="en-US" altLang="x-none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04451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F9FFC-9C29-5246-8099-176BC62F38D2}" type="slidenum">
              <a:rPr lang="en-US" altLang="x-none"/>
              <a:pPr/>
              <a:t>51</a:t>
            </a:fld>
            <a:endParaRPr lang="en-US" altLang="x-none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93572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D46F3-C698-524B-810A-32C921F3B183}" type="slidenum">
              <a:rPr lang="en-US" altLang="x-none"/>
              <a:pPr/>
              <a:t>52</a:t>
            </a:fld>
            <a:endParaRPr lang="en-US" altLang="x-none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3080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C9E5A-3DE9-1B42-B72E-721711D1A424}" type="slidenum">
              <a:rPr lang="en-US" altLang="x-none"/>
              <a:pPr/>
              <a:t>31</a:t>
            </a:fld>
            <a:endParaRPr lang="en-US" altLang="x-none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7858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97115-EAE7-2E4B-8939-ED54BAC71083}" type="slidenum">
              <a:rPr lang="en-US" altLang="x-none"/>
              <a:pPr/>
              <a:t>32</a:t>
            </a:fld>
            <a:endParaRPr lang="en-US" altLang="x-none"/>
          </a:p>
        </p:txBody>
      </p:sp>
      <p:sp>
        <p:nvSpPr>
          <p:cNvPr id="319490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886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9804B-34FE-674A-8A7E-5AA2FFCE1243}" type="slidenum">
              <a:rPr lang="en-US" altLang="x-none"/>
              <a:pPr/>
              <a:t>33</a:t>
            </a:fld>
            <a:endParaRPr lang="en-US" altLang="x-none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59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BD62C-2742-E244-A0C4-3AC46758324F}" type="slidenum">
              <a:rPr lang="en-US" altLang="x-none"/>
              <a:pPr/>
              <a:t>34</a:t>
            </a:fld>
            <a:endParaRPr lang="en-US" altLang="x-none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Why 1 ms?  Proteins fold, biologically significant conformational changes</a:t>
            </a:r>
          </a:p>
          <a:p>
            <a:r>
              <a:rPr lang="en-US" altLang="x-none"/>
              <a:t>1000x longer than current state of the art</a:t>
            </a:r>
          </a:p>
          <a:p>
            <a:r>
              <a:rPr lang="en-US" altLang="x-none"/>
              <a:t>Why communication required?  (Bring together data from pairs of atoms; send force components back) </a:t>
            </a:r>
          </a:p>
          <a:p>
            <a:r>
              <a:rPr lang="en-US" altLang="x-none"/>
              <a:t>PREPARE A FIGURE SLIDE TO FOLLOW THIS ONE, WITH SCALING CURVES (WE HOPE TO MOVE FROM ONE THAT REACHES DIMINISHING RETURNS QUICKLY TO ONE THAT DOES SO SLOWLY)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032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D6EED-EB54-8145-AC77-F45B15DFBCDC}" type="slidenum">
              <a:rPr lang="en-US" altLang="x-none"/>
              <a:pPr/>
              <a:t>35</a:t>
            </a:fld>
            <a:endParaRPr lang="en-US" altLang="x-none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Explain what this simulation is.  John Klepeis, defensins, what we hope to learn.</a:t>
            </a:r>
          </a:p>
        </p:txBody>
      </p:sp>
    </p:spTree>
    <p:extLst>
      <p:ext uri="{BB962C8B-B14F-4D97-AF65-F5344CB8AC3E}">
        <p14:creationId xmlns:p14="http://schemas.microsoft.com/office/powerpoint/2010/main" val="211925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5FCCC-CC67-0A4C-9B85-5DD4D1B9A57E}" type="slidenum">
              <a:rPr lang="en-US" altLang="x-none"/>
              <a:pPr/>
              <a:t>36</a:t>
            </a:fld>
            <a:endParaRPr lang="en-US" altLang="x-none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4499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FD098-19CD-0144-B006-8E408B4486B3}" type="slidenum">
              <a:rPr lang="en-US" altLang="x-none"/>
              <a:pPr/>
              <a:t>37</a:t>
            </a:fld>
            <a:endParaRPr lang="en-US" altLang="x-none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spcBef>
                <a:spcPct val="60000"/>
              </a:spcBef>
            </a:pPr>
            <a:r>
              <a:rPr lang="en-US" altLang="x-none"/>
              <a:t>Personal history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Faculty at Columbia, computer science, doing computer architecture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Levinthal:  protein folding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Left for Wall St. to apply mathematical, computational techniques to identify underpriced investments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Field that’s come to be known as computational finance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Meanwhile, genome decoded, IC technology advanced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20 years later, I realized time was right – not just for protein folding, but broader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Wrote letter to investors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In this talk, I’ll try to give you some sense for why I gave up running a successful company with 550 employees to return to hands-on scientific research and lead a group with 29 people – even there, scientifically, not administrative management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Briefly, I’ve never seen a research opportunity as exciting as this one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I think major scientific discoveries, possibly major contributions to biomedical research, are about to be made due to efforts of people with backgrounds like those of yours and mine.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Couldn’t sit back and watch from a distance while it happened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First, I’ll have to provide some background on the science</a:t>
            </a:r>
          </a:p>
        </p:txBody>
      </p:sp>
    </p:spTree>
    <p:extLst>
      <p:ext uri="{BB962C8B-B14F-4D97-AF65-F5344CB8AC3E}">
        <p14:creationId xmlns:p14="http://schemas.microsoft.com/office/powerpoint/2010/main" val="127441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30914-E146-48E0-9DAB-8E3D3781F5E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F01CD-EFF0-4830-B707-BDFD4F81E7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6DA8B-D457-420C-9B03-E64B80995DC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818A6-5980-4728-9258-6093EFF172F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74313-08E1-47EB-B23E-0B2CB25349D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D4BE8-E39E-4F01-B9CE-BC3B750E07A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D2C07-274F-4F9F-AB77-315D082CDAA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DC455-E62C-4794-B8F0-C2A2811440D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3F02B-FD8D-46F2-B0B0-C7BB1888283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53B07-748B-401F-9F58-56BDB41A7FF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10C52-76A5-480B-8BAD-C4847D4607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7A998-AD1D-47BC-ACE6-A985DED3DEC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2393C0C-5A60-4C40-A9A5-193BA39F15F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H:\Docs\SIAM%20conference%202-07\defensin-video-0-2ns.new.mpg" TargetMode="External"/><Relationship Id="rId1" Type="http://schemas.microsoft.com/office/2007/relationships/media" Target="file:///H:\Docs\SIAM%20conference%202-07\defensin-video-0-2ns.new.mpg" TargetMode="Externa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H:\Docs\SIAM%20conference%202-07\defensin-video-0-2ns.new.mpg" TargetMode="External"/><Relationship Id="rId1" Type="http://schemas.microsoft.com/office/2007/relationships/media" Target="file:///H:\Docs\SIAM%20conference%202-07\defensin-video-0-2ns.new.mpg" TargetMode="External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/>
              <a:t>Classical Molecular Dynamics Simulations of Proteins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Protein Motion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Protein motions of importance are torsional oscillations about the bonds that link groups together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Substantial displacements of groups occur over long time intervals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Collective motions either local (cage structure) or rigid-body (displacement of different regions)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/>
              <a:t>What is the importance of these fluctuations for biological function?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Effect of fluctuations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Thermodynamics: equilibrium behaviour important; e.g., energy of ligand binding</a:t>
            </a:r>
          </a:p>
          <a:p>
            <a:pPr eaLnBrk="1" hangingPunct="1">
              <a:buFontTx/>
              <a:buNone/>
            </a:pPr>
            <a:r>
              <a:rPr lang="en-US" altLang="en-US"/>
              <a:t>Dynamics: displacements from average structure important; e.g., local sidechain motions that act as conformational gates in oxygen transport myoglobin, enzymes, ion channels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Local Motions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0.01-5 </a:t>
            </a:r>
            <a:r>
              <a:rPr lang="en-US" altLang="en-US" sz="2800">
                <a:cs typeface="Times New Roman" pitchFamily="18" charset="0"/>
              </a:rPr>
              <a:t>Å</a:t>
            </a:r>
            <a:r>
              <a:rPr lang="en-US" altLang="en-US" sz="2800"/>
              <a:t>, 1 fs -0.1s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Atomic fluctuations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Small displacements for substrate binding in enzymes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Energy “source” for barrier crossing and other activated processes (e.g., ring flips)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Sidechain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Opening pathways for ligand (myoglobin)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Closing active site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Loop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Disorder-to-order transition as part of virus formation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Rigid-Body Motions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1-10 </a:t>
            </a:r>
            <a:r>
              <a:rPr lang="en-US" altLang="en-US">
                <a:cs typeface="Times New Roman" pitchFamily="18" charset="0"/>
              </a:rPr>
              <a:t>Å</a:t>
            </a:r>
            <a:r>
              <a:rPr lang="en-US" altLang="en-US"/>
              <a:t>, 1 ns – 1 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Helix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Transitions between substates (myoglobin)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Hinge-bending 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Gating of active-site region (liver alcohol dehydrogenase)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Increasing binding range of antigens (antibodies)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Large Scale Motion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&gt; 5 </a:t>
            </a:r>
            <a:r>
              <a:rPr lang="en-US" altLang="en-US" sz="2800">
                <a:cs typeface="Times New Roman" pitchFamily="18" charset="0"/>
              </a:rPr>
              <a:t>Å</a:t>
            </a:r>
            <a:r>
              <a:rPr lang="en-US" altLang="en-US" sz="2800"/>
              <a:t>, 1 microsecond – 10000 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Helix-coil transition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Activation of hormones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Protein folding transition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Dissociation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Formation of viruses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Folding and unfolding transition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Synthesis and degradation of proteins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i="1"/>
              <a:t>Role of motions sometimes only inferred from two or more conformations in structural studies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379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Typical Time Scales ....</a:t>
            </a: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Bond stretching: 	10</a:t>
            </a:r>
            <a:r>
              <a:rPr lang="en-US" altLang="en-US" sz="1600" b="1" baseline="30000">
                <a:latin typeface="Comic Sans MS" charset="0"/>
              </a:rPr>
              <a:t>-14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-13</a:t>
            </a:r>
            <a:r>
              <a:rPr lang="en-US" altLang="en-US" sz="1600" b="1">
                <a:latin typeface="Comic Sans MS" charset="0"/>
              </a:rPr>
              <a:t> sec. 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Elastic vibrations: 	10</a:t>
            </a:r>
            <a:r>
              <a:rPr lang="en-US" altLang="en-US" sz="1600" b="1" baseline="30000">
                <a:latin typeface="Comic Sans MS" charset="0"/>
              </a:rPr>
              <a:t>-12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-11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Rotations of surface sidechains: 	10</a:t>
            </a:r>
            <a:r>
              <a:rPr lang="en-US" altLang="en-US" sz="1600" b="1" baseline="30000">
                <a:latin typeface="Comic Sans MS" charset="0"/>
              </a:rPr>
              <a:t>-11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-10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Hinge bending: 	10</a:t>
            </a:r>
            <a:r>
              <a:rPr lang="en-US" altLang="en-US" sz="1600" b="1" baseline="30000">
                <a:latin typeface="Comic Sans MS" charset="0"/>
              </a:rPr>
              <a:t>-11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-7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Rotation of buried side chains: 	10</a:t>
            </a:r>
            <a:r>
              <a:rPr lang="en-US" altLang="en-US" sz="1600" b="1" baseline="30000">
                <a:latin typeface="Comic Sans MS" charset="0"/>
              </a:rPr>
              <a:t>-4</a:t>
            </a:r>
            <a:r>
              <a:rPr lang="en-US" altLang="en-US" sz="1600" b="1">
                <a:latin typeface="Comic Sans MS" charset="0"/>
              </a:rPr>
              <a:t> - 1 sec. 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Protein folding: 	10</a:t>
            </a:r>
            <a:r>
              <a:rPr lang="en-US" altLang="en-US" sz="1600" b="1" baseline="30000">
                <a:latin typeface="Comic Sans MS" charset="0"/>
              </a:rPr>
              <a:t>-6</a:t>
            </a:r>
            <a:r>
              <a:rPr lang="en-US" altLang="en-US" sz="1600" b="1">
                <a:latin typeface="Comic Sans MS" charset="0"/>
              </a:rPr>
              <a:t> - 10</a:t>
            </a:r>
            <a:r>
              <a:rPr lang="en-US" altLang="en-US" sz="1600" b="1" baseline="30000">
                <a:latin typeface="Comic Sans MS" charset="0"/>
              </a:rPr>
              <a:t>2</a:t>
            </a:r>
            <a:r>
              <a:rPr lang="en-US" altLang="en-US" sz="1600" b="1">
                <a:latin typeface="Comic Sans MS" charset="0"/>
              </a:rPr>
              <a:t> sec.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endParaRPr lang="en-US" altLang="en-US" sz="1600" b="1">
              <a:latin typeface="Comic Sans MS" charset="0"/>
            </a:endParaRPr>
          </a:p>
          <a:p>
            <a:pPr marL="185738" indent="-185738" eaLnBrk="1" hangingPunct="1">
              <a:lnSpc>
                <a:spcPct val="140000"/>
              </a:lnSpc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Timescale in MD: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  <a:tabLst>
                <a:tab pos="3810000" algn="l"/>
              </a:tabLst>
            </a:pPr>
            <a:r>
              <a:rPr lang="en-US" altLang="en-US" sz="1600" b="1">
                <a:latin typeface="Comic Sans MS" charset="0"/>
              </a:rPr>
              <a:t>A Typical timestep in MD is 	1 fs (10</a:t>
            </a:r>
            <a:r>
              <a:rPr lang="en-US" altLang="en-US" sz="1600" b="1" baseline="30000">
                <a:latin typeface="Comic Sans MS" charset="0"/>
              </a:rPr>
              <a:t>-15 </a:t>
            </a:r>
            <a:r>
              <a:rPr lang="en-US" altLang="en-US" sz="1600" b="1">
                <a:latin typeface="Comic Sans MS" charset="0"/>
              </a:rPr>
              <a:t>sec)</a:t>
            </a:r>
            <a:br>
              <a:rPr lang="en-US" altLang="en-US" sz="1600" b="1">
                <a:latin typeface="Comic Sans MS" charset="0"/>
              </a:rPr>
            </a:br>
            <a:br>
              <a:rPr lang="en-US" altLang="en-US" sz="1600" b="1">
                <a:latin typeface="Comic Sans MS" charset="0"/>
              </a:rPr>
            </a:br>
            <a:r>
              <a:rPr lang="en-US" altLang="en-US" sz="1600" b="1">
                <a:latin typeface="Comic Sans MS" charset="0"/>
              </a:rPr>
              <a:t>(ideally 1/10 of the highest frequency vibration)</a:t>
            </a:r>
            <a:endParaRPr lang="en-US" altLang="en-US" sz="1600">
              <a:latin typeface="Comic Sans MS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2"/>
          <p:cNvGrpSpPr>
            <a:grpSpLocks/>
          </p:cNvGrpSpPr>
          <p:nvPr/>
        </p:nvGrpSpPr>
        <p:grpSpPr bwMode="auto">
          <a:xfrm>
            <a:off x="536575" y="2814638"/>
            <a:ext cx="7518400" cy="4013200"/>
            <a:chOff x="338" y="1773"/>
            <a:chExt cx="4736" cy="2528"/>
          </a:xfrm>
        </p:grpSpPr>
        <p:sp>
          <p:nvSpPr>
            <p:cNvPr id="33797" name="Text Box 3"/>
            <p:cNvSpPr txBox="1">
              <a:spLocks noChangeArrowheads="1"/>
            </p:cNvSpPr>
            <p:nvPr/>
          </p:nvSpPr>
          <p:spPr bwMode="auto">
            <a:xfrm>
              <a:off x="3168" y="4128"/>
              <a:ext cx="19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200">
                  <a:latin typeface="Arial" charset="0"/>
                </a:rPr>
                <a:t>[ http://www.research.ibm.com/bluegene/ ]</a:t>
              </a:r>
            </a:p>
          </p:txBody>
        </p:sp>
        <p:grpSp>
          <p:nvGrpSpPr>
            <p:cNvPr id="33798" name="Group 4"/>
            <p:cNvGrpSpPr>
              <a:grpSpLocks/>
            </p:cNvGrpSpPr>
            <p:nvPr/>
          </p:nvGrpSpPr>
          <p:grpSpPr bwMode="auto">
            <a:xfrm>
              <a:off x="338" y="1773"/>
              <a:ext cx="4498" cy="1602"/>
              <a:chOff x="338" y="1773"/>
              <a:chExt cx="4498" cy="1602"/>
            </a:xfrm>
          </p:grpSpPr>
          <p:pic>
            <p:nvPicPr>
              <p:cNvPr id="33799" name="Picture 5" descr="bluegene_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50" y="1773"/>
                <a:ext cx="1086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00" name="Text Box 6"/>
              <p:cNvSpPr txBox="1">
                <a:spLocks noChangeArrowheads="1"/>
              </p:cNvSpPr>
              <p:nvPr/>
            </p:nvSpPr>
            <p:spPr bwMode="auto">
              <a:xfrm>
                <a:off x="338" y="2239"/>
                <a:ext cx="4439" cy="11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altLang="en-US" sz="1400">
                    <a:latin typeface="Arial" charset="0"/>
                  </a:rPr>
                  <a:t>Physical time for simulation 				10</a:t>
                </a:r>
                <a:r>
                  <a:rPr lang="en-GB" altLang="en-US" sz="1400" baseline="30000">
                    <a:latin typeface="Arial" charset="0"/>
                  </a:rPr>
                  <a:t>–4</a:t>
                </a:r>
                <a:r>
                  <a:rPr lang="en-GB" altLang="en-US" sz="1400">
                    <a:latin typeface="Arial" charset="0"/>
                  </a:rPr>
                  <a:t> seconds </a:t>
                </a:r>
              </a:p>
              <a:p>
                <a:r>
                  <a:rPr lang="en-GB" altLang="en-US" sz="1400">
                    <a:latin typeface="Arial" charset="0"/>
                  </a:rPr>
                  <a:t>Typical time-step size 					10</a:t>
                </a:r>
                <a:r>
                  <a:rPr lang="en-GB" altLang="en-US" sz="1400" baseline="30000">
                    <a:latin typeface="Arial" charset="0"/>
                  </a:rPr>
                  <a:t>–15</a:t>
                </a:r>
                <a:r>
                  <a:rPr lang="en-GB" altLang="en-US" sz="1400">
                    <a:latin typeface="Arial" charset="0"/>
                  </a:rPr>
                  <a:t> seconds </a:t>
                </a:r>
              </a:p>
              <a:p>
                <a:r>
                  <a:rPr lang="en-GB" altLang="en-US" sz="1400">
                    <a:latin typeface="Arial" charset="0"/>
                  </a:rPr>
                  <a:t>Number of MD time steps 				10</a:t>
                </a:r>
                <a:r>
                  <a:rPr lang="en-GB" altLang="en-US" sz="1400" baseline="30000">
                    <a:latin typeface="Arial" charset="0"/>
                  </a:rPr>
                  <a:t>11</a:t>
                </a:r>
                <a:r>
                  <a:rPr lang="en-GB" altLang="en-US" sz="1400">
                    <a:latin typeface="Arial" charset="0"/>
                  </a:rPr>
                  <a:t> </a:t>
                </a:r>
              </a:p>
              <a:p>
                <a:r>
                  <a:rPr lang="en-GB" altLang="en-US" sz="1400">
                    <a:latin typeface="Arial" charset="0"/>
                  </a:rPr>
                  <a:t>Atoms in a typical protein and water simulation 		32,000 </a:t>
                </a:r>
              </a:p>
              <a:p>
                <a:r>
                  <a:rPr lang="en-GB" altLang="en-US" sz="1400">
                    <a:latin typeface="Arial" charset="0"/>
                  </a:rPr>
                  <a:t>Approximate number of interactions in force calculation 		10</a:t>
                </a:r>
                <a:r>
                  <a:rPr lang="en-GB" altLang="en-US" sz="1400" baseline="30000">
                    <a:latin typeface="Arial" charset="0"/>
                  </a:rPr>
                  <a:t>9</a:t>
                </a:r>
                <a:r>
                  <a:rPr lang="en-GB" altLang="en-US" sz="1400">
                    <a:latin typeface="Arial" charset="0"/>
                  </a:rPr>
                  <a:t> </a:t>
                </a:r>
              </a:p>
              <a:p>
                <a:r>
                  <a:rPr lang="en-GB" altLang="en-US" sz="1400">
                    <a:latin typeface="Arial" charset="0"/>
                  </a:rPr>
                  <a:t>Machine instructions per force calculation 			1000 </a:t>
                </a:r>
              </a:p>
              <a:p>
                <a:r>
                  <a:rPr lang="en-GB" altLang="en-US" sz="1400">
                    <a:latin typeface="Arial" charset="0"/>
                  </a:rPr>
                  <a:t>Total number of machine instructions 			10</a:t>
                </a:r>
                <a:r>
                  <a:rPr lang="en-GB" altLang="en-US" sz="1400" baseline="30000">
                    <a:latin typeface="Arial" charset="0"/>
                  </a:rPr>
                  <a:t>23</a:t>
                </a:r>
                <a:r>
                  <a:rPr lang="en-GB" altLang="en-US" sz="1400">
                    <a:latin typeface="Arial" charset="0"/>
                  </a:rPr>
                  <a:t> </a:t>
                </a:r>
              </a:p>
              <a:p>
                <a:r>
                  <a:rPr lang="en-GB" altLang="en-US" sz="1400">
                    <a:latin typeface="Arial" charset="0"/>
                    <a:sym typeface="Wingdings" pitchFamily="2" charset="2"/>
                  </a:rPr>
                  <a:t>BlueGene capacity (floating point operations per second)		1 petaflop (</a:t>
                </a:r>
                <a:r>
                  <a:rPr lang="en-US" altLang="en-US" sz="1400">
                    <a:latin typeface="Arial" charset="0"/>
                    <a:sym typeface="Wingdings" pitchFamily="2" charset="2"/>
                  </a:rPr>
                  <a:t>10</a:t>
                </a:r>
                <a:r>
                  <a:rPr lang="en-US" altLang="en-US" sz="1400" baseline="30000">
                    <a:latin typeface="Arial" charset="0"/>
                    <a:sym typeface="Wingdings" pitchFamily="2" charset="2"/>
                  </a:rPr>
                  <a:t>15</a:t>
                </a:r>
                <a:r>
                  <a:rPr lang="en-US" altLang="en-US" sz="1400">
                    <a:latin typeface="Arial" charset="0"/>
                    <a:sym typeface="Wingdings" pitchFamily="2" charset="2"/>
                  </a:rPr>
                  <a:t>) </a:t>
                </a:r>
                <a:r>
                  <a:rPr lang="en-GB" altLang="en-US" sz="1400">
                    <a:latin typeface="Arial" charset="0"/>
                    <a:sym typeface="Wingdings" pitchFamily="2" charset="2"/>
                  </a:rPr>
                  <a:t> </a:t>
                </a:r>
              </a:p>
            </p:txBody>
          </p:sp>
        </p:grpSp>
      </p:grpSp>
      <p:sp>
        <p:nvSpPr>
          <p:cNvPr id="33794" name="Text Box 7"/>
          <p:cNvSpPr txBox="1">
            <a:spLocks noChangeArrowheads="1"/>
          </p:cNvSpPr>
          <p:nvPr/>
        </p:nvSpPr>
        <p:spPr bwMode="auto">
          <a:xfrm>
            <a:off x="488950" y="731838"/>
            <a:ext cx="528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en-US" b="1" i="1">
                <a:solidFill>
                  <a:schemeClr val="tx2"/>
                </a:solidFill>
                <a:latin typeface="Comic Sans MS" charset="0"/>
              </a:rPr>
              <a:t>Ab initio</a:t>
            </a:r>
            <a:r>
              <a:rPr lang="de-CH" altLang="en-US" b="1">
                <a:solidFill>
                  <a:schemeClr val="tx2"/>
                </a:solidFill>
                <a:latin typeface="Comic Sans MS" charset="0"/>
              </a:rPr>
              <a:t> protein folding simulation</a:t>
            </a:r>
            <a:endParaRPr lang="en-GB" altLang="en-US" b="1">
              <a:solidFill>
                <a:schemeClr val="tx2"/>
              </a:solidFill>
              <a:latin typeface="Comic Sans MS" charset="0"/>
            </a:endParaRPr>
          </a:p>
        </p:txBody>
      </p:sp>
      <p:pic>
        <p:nvPicPr>
          <p:cNvPr id="33795" name="Picture 8" descr="allen3"/>
          <p:cNvPicPr>
            <a:picLocks noChangeAspect="1" noChangeArrowheads="1"/>
          </p:cNvPicPr>
          <p:nvPr/>
        </p:nvPicPr>
        <p:blipFill>
          <a:blip r:embed="rId3" cstate="print"/>
          <a:srcRect t="20244"/>
          <a:stretch>
            <a:fillRect/>
          </a:stretch>
        </p:blipFill>
        <p:spPr bwMode="auto">
          <a:xfrm>
            <a:off x="550863" y="1236663"/>
            <a:ext cx="50657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457200" y="5722938"/>
            <a:ext cx="810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en-US" b="1">
                <a:latin typeface="Comic Sans MS" charset="0"/>
                <a:sym typeface="Wingdings" pitchFamily="2" charset="2"/>
              </a:rPr>
              <a:t> Blue Gene will need 3 years to simulate 100 </a:t>
            </a:r>
            <a:r>
              <a:rPr lang="de-CH" altLang="en-US" b="1">
                <a:latin typeface="Comic Sans MS" charset="0"/>
                <a:sym typeface="Symbol" pitchFamily="18" charset="2"/>
              </a:rPr>
              <a:t>sec.</a:t>
            </a:r>
            <a:endParaRPr lang="en-GB" altLang="en-US" b="1">
              <a:latin typeface="Comic Sans MS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F_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524000"/>
            <a:ext cx="42576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Empirical Force Fields and Molecular Mechanics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419600" y="1676400"/>
            <a:ext cx="42672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13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 describe interaction of atoms or groups</a:t>
            </a:r>
            <a:br>
              <a:rPr lang="en-US" altLang="en-US" sz="1600">
                <a:latin typeface="Comic Sans MS" charset="0"/>
              </a:rPr>
            </a:br>
            <a:endParaRPr lang="en-US" altLang="en-US" sz="1600">
              <a:latin typeface="Comic Sans MS" charset="0"/>
            </a:endParaRPr>
          </a:p>
          <a:p>
            <a:pPr marL="185738" indent="-185738">
              <a:lnSpc>
                <a:spcPct val="13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 the parameters are “empirical”, i.e. they are dependent on others and have no direct intrinsic meaning </a:t>
            </a:r>
          </a:p>
          <a:p>
            <a:pPr marL="185738" indent="-185738">
              <a:lnSpc>
                <a:spcPct val="130000"/>
              </a:lnSpc>
              <a:buFontTx/>
              <a:buChar char="•"/>
            </a:pPr>
            <a:endParaRPr lang="en-US" altLang="en-US" sz="1600">
              <a:latin typeface="Comic Sans MS" charset="0"/>
            </a:endParaRPr>
          </a:p>
        </p:txBody>
      </p:sp>
      <p:pic>
        <p:nvPicPr>
          <p:cNvPr id="34820" name="Picture 5" descr="ab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3" y="3440113"/>
            <a:ext cx="341788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646488"/>
            <a:ext cx="33940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76225" y="814388"/>
            <a:ext cx="78501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Bond stretching</a:t>
            </a:r>
          </a:p>
          <a:p>
            <a:pPr marL="190500" indent="-190500"/>
            <a:r>
              <a:rPr lang="en-US" altLang="en-US" sz="1600">
                <a:latin typeface="Comic Sans MS" charset="0"/>
              </a:rPr>
              <a:t> </a:t>
            </a:r>
          </a:p>
          <a:p>
            <a:pPr marL="190500" indent="-190500">
              <a:buFontTx/>
              <a:buChar char="•"/>
            </a:pPr>
            <a:r>
              <a:rPr lang="en-US" altLang="en-US" sz="1600">
                <a:latin typeface="Comic Sans MS" charset="0"/>
              </a:rPr>
              <a:t>Approximation of the Morse potential by an “elastic spring” – model</a:t>
            </a:r>
          </a:p>
          <a:p>
            <a:pPr marL="190500" indent="-190500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190500" indent="-190500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190500" indent="-190500">
              <a:buFontTx/>
              <a:buChar char="•"/>
            </a:pPr>
            <a:r>
              <a:rPr lang="en-US" altLang="en-US" sz="1600">
                <a:latin typeface="Comic Sans MS" charset="0"/>
              </a:rPr>
              <a:t>Hooke’s law as reasonable approximation close to reference bond length </a:t>
            </a:r>
            <a:r>
              <a:rPr lang="en-US" altLang="en-US" sz="1600" i="1"/>
              <a:t>l</a:t>
            </a:r>
            <a:r>
              <a:rPr lang="en-US" altLang="en-US" sz="1600" i="1" baseline="-25000"/>
              <a:t>0</a:t>
            </a:r>
          </a:p>
          <a:p>
            <a:pPr marL="190500" indent="-190500"/>
            <a:endParaRPr lang="en-US" altLang="en-US" sz="1600">
              <a:latin typeface="Comic Sans MS" charset="0"/>
            </a:endParaRPr>
          </a:p>
        </p:txBody>
      </p:sp>
      <p:pic>
        <p:nvPicPr>
          <p:cNvPr id="35843" name="Picture 4" descr="FF_harmon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997200"/>
            <a:ext cx="3552825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4" name="Group 5"/>
          <p:cNvGrpSpPr>
            <a:grpSpLocks/>
          </p:cNvGrpSpPr>
          <p:nvPr/>
        </p:nvGrpSpPr>
        <p:grpSpPr bwMode="auto">
          <a:xfrm>
            <a:off x="3851275" y="2852738"/>
            <a:ext cx="1862138" cy="233362"/>
            <a:chOff x="2004" y="1890"/>
            <a:chExt cx="1173" cy="147"/>
          </a:xfrm>
        </p:grpSpPr>
        <p:grpSp>
          <p:nvGrpSpPr>
            <p:cNvPr id="35848" name="Group 6"/>
            <p:cNvGrpSpPr>
              <a:grpSpLocks/>
            </p:cNvGrpSpPr>
            <p:nvPr/>
          </p:nvGrpSpPr>
          <p:grpSpPr bwMode="auto">
            <a:xfrm>
              <a:off x="2160" y="1920"/>
              <a:ext cx="864" cy="96"/>
              <a:chOff x="1968" y="1776"/>
              <a:chExt cx="864" cy="96"/>
            </a:xfrm>
          </p:grpSpPr>
          <p:grpSp>
            <p:nvGrpSpPr>
              <p:cNvPr id="35851" name="Group 7"/>
              <p:cNvGrpSpPr>
                <a:grpSpLocks/>
              </p:cNvGrpSpPr>
              <p:nvPr/>
            </p:nvGrpSpPr>
            <p:grpSpPr bwMode="auto">
              <a:xfrm>
                <a:off x="2352" y="1776"/>
                <a:ext cx="96" cy="96"/>
                <a:chOff x="2064" y="1776"/>
                <a:chExt cx="96" cy="96"/>
              </a:xfrm>
            </p:grpSpPr>
            <p:sp>
              <p:nvSpPr>
                <p:cNvPr id="35875" name="Line 8"/>
                <p:cNvSpPr>
                  <a:spLocks noChangeShapeType="1"/>
                </p:cNvSpPr>
                <p:nvPr/>
              </p:nvSpPr>
              <p:spPr bwMode="auto">
                <a:xfrm>
                  <a:off x="2064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7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112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852" name="Group 10"/>
              <p:cNvGrpSpPr>
                <a:grpSpLocks/>
              </p:cNvGrpSpPr>
              <p:nvPr/>
            </p:nvGrpSpPr>
            <p:grpSpPr bwMode="auto">
              <a:xfrm>
                <a:off x="1968" y="1776"/>
                <a:ext cx="864" cy="96"/>
                <a:chOff x="1968" y="1776"/>
                <a:chExt cx="864" cy="96"/>
              </a:xfrm>
            </p:grpSpPr>
            <p:grpSp>
              <p:nvGrpSpPr>
                <p:cNvPr id="35853" name="Group 11"/>
                <p:cNvGrpSpPr>
                  <a:grpSpLocks/>
                </p:cNvGrpSpPr>
                <p:nvPr/>
              </p:nvGrpSpPr>
              <p:grpSpPr bwMode="auto">
                <a:xfrm>
                  <a:off x="2064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7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4" name="Group 14"/>
                <p:cNvGrpSpPr>
                  <a:grpSpLocks/>
                </p:cNvGrpSpPr>
                <p:nvPr/>
              </p:nvGrpSpPr>
              <p:grpSpPr bwMode="auto">
                <a:xfrm>
                  <a:off x="2160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7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2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5" name="Group 17"/>
                <p:cNvGrpSpPr>
                  <a:grpSpLocks/>
                </p:cNvGrpSpPr>
                <p:nvPr/>
              </p:nvGrpSpPr>
              <p:grpSpPr bwMode="auto">
                <a:xfrm>
                  <a:off x="2256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70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6" name="Group 20"/>
                <p:cNvGrpSpPr>
                  <a:grpSpLocks/>
                </p:cNvGrpSpPr>
                <p:nvPr/>
              </p:nvGrpSpPr>
              <p:grpSpPr bwMode="auto">
                <a:xfrm>
                  <a:off x="2448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68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7" name="Group 23"/>
                <p:cNvGrpSpPr>
                  <a:grpSpLocks/>
                </p:cNvGrpSpPr>
                <p:nvPr/>
              </p:nvGrpSpPr>
              <p:grpSpPr bwMode="auto">
                <a:xfrm>
                  <a:off x="2544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66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858" name="Group 26"/>
                <p:cNvGrpSpPr>
                  <a:grpSpLocks/>
                </p:cNvGrpSpPr>
                <p:nvPr/>
              </p:nvGrpSpPr>
              <p:grpSpPr bwMode="auto">
                <a:xfrm>
                  <a:off x="2640" y="1776"/>
                  <a:ext cx="96" cy="96"/>
                  <a:chOff x="2064" y="1776"/>
                  <a:chExt cx="96" cy="96"/>
                </a:xfrm>
              </p:grpSpPr>
              <p:sp>
                <p:nvSpPr>
                  <p:cNvPr id="3586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64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776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85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016" y="177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60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77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61" name="Line 31"/>
                <p:cNvSpPr>
                  <a:spLocks noChangeShapeType="1"/>
                </p:cNvSpPr>
                <p:nvPr/>
              </p:nvSpPr>
              <p:spPr bwMode="auto">
                <a:xfrm>
                  <a:off x="2784" y="182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6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968" y="182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5849" name="Oval 33"/>
            <p:cNvSpPr>
              <a:spLocks noChangeArrowheads="1"/>
            </p:cNvSpPr>
            <p:nvPr/>
          </p:nvSpPr>
          <p:spPr bwMode="auto">
            <a:xfrm>
              <a:off x="3033" y="1893"/>
              <a:ext cx="144" cy="144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5850" name="Oval 34"/>
            <p:cNvSpPr>
              <a:spLocks noChangeArrowheads="1"/>
            </p:cNvSpPr>
            <p:nvPr/>
          </p:nvSpPr>
          <p:spPr bwMode="auto">
            <a:xfrm>
              <a:off x="2004" y="1890"/>
              <a:ext cx="144" cy="144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35845" name="Object 35"/>
          <p:cNvGraphicFramePr>
            <a:graphicFrameLocks noChangeAspect="1"/>
          </p:cNvGraphicFramePr>
          <p:nvPr/>
        </p:nvGraphicFramePr>
        <p:xfrm>
          <a:off x="3659188" y="3352800"/>
          <a:ext cx="24701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Equation" r:id="rId5" imgW="1308100" imgH="495300" progId="Equation.3">
                  <p:embed/>
                </p:oleObj>
              </mc:Choice>
              <mc:Fallback>
                <p:oleObj name="Equation" r:id="rId5" imgW="1308100" imgH="4953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3352800"/>
                        <a:ext cx="2470150" cy="968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36"/>
          <p:cNvSpPr txBox="1">
            <a:spLocks noChangeArrowheads="1"/>
          </p:cNvSpPr>
          <p:nvPr/>
        </p:nvSpPr>
        <p:spPr bwMode="auto">
          <a:xfrm>
            <a:off x="5097463" y="3159125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/>
              <a:t>l</a:t>
            </a:r>
          </a:p>
        </p:txBody>
      </p:sp>
      <p:sp>
        <p:nvSpPr>
          <p:cNvPr id="35847" name="Text Box 37"/>
          <p:cNvSpPr txBox="1">
            <a:spLocks noChangeArrowheads="1"/>
          </p:cNvSpPr>
          <p:nvPr/>
        </p:nvSpPr>
        <p:spPr bwMode="auto">
          <a:xfrm>
            <a:off x="6372225" y="2781300"/>
            <a:ext cx="207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i="1"/>
              <a:t>k </a:t>
            </a:r>
            <a:r>
              <a:rPr lang="en-US" altLang="en-US" sz="1800">
                <a:latin typeface="Comic Sans MS" charset="0"/>
              </a:rPr>
              <a:t>: Force constant</a:t>
            </a:r>
          </a:p>
          <a:p>
            <a:pPr eaLnBrk="1" hangingPunct="1"/>
            <a:r>
              <a:rPr lang="en-US" altLang="en-US" sz="1800" i="1"/>
              <a:t>l</a:t>
            </a:r>
            <a:r>
              <a:rPr lang="en-US" altLang="en-US" sz="1800">
                <a:latin typeface="Comic Sans MS" charset="0"/>
              </a:rPr>
              <a:t>  : distance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276225" y="814388"/>
            <a:ext cx="78501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Angle Bending</a:t>
            </a:r>
          </a:p>
          <a:p>
            <a:pPr marL="190500" indent="-190500"/>
            <a:r>
              <a:rPr lang="en-US" altLang="en-US" sz="1600">
                <a:latin typeface="Comic Sans MS" charset="0"/>
              </a:rPr>
              <a:t> </a:t>
            </a:r>
          </a:p>
          <a:p>
            <a:pPr marL="190500" indent="-190500">
              <a:lnSpc>
                <a:spcPct val="17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Deviation from angles from their reference angle  </a:t>
            </a:r>
            <a:r>
              <a:rPr lang="en-US" altLang="en-US" sz="1600" i="1"/>
              <a:t>θ</a:t>
            </a:r>
            <a:r>
              <a:rPr lang="en-US" altLang="en-US" sz="1600" i="1" baseline="-25000"/>
              <a:t>0</a:t>
            </a:r>
            <a:r>
              <a:rPr lang="en-US" altLang="en-US" sz="1600" baseline="-25000">
                <a:latin typeface="Comic Sans MS" charset="0"/>
              </a:rPr>
              <a:t> </a:t>
            </a:r>
            <a:r>
              <a:rPr lang="en-US" altLang="en-US" sz="1600">
                <a:latin typeface="Comic Sans MS" charset="0"/>
              </a:rPr>
              <a:t>often described by Hooke’s law:</a:t>
            </a:r>
          </a:p>
        </p:txBody>
      </p:sp>
      <p:sp>
        <p:nvSpPr>
          <p:cNvPr id="36866" name="Oval 3"/>
          <p:cNvSpPr>
            <a:spLocks noChangeArrowheads="1"/>
          </p:cNvSpPr>
          <p:nvPr/>
        </p:nvSpPr>
        <p:spPr bwMode="auto">
          <a:xfrm>
            <a:off x="3613150" y="2354263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867" name="Oval 4"/>
          <p:cNvSpPr>
            <a:spLocks noChangeArrowheads="1"/>
          </p:cNvSpPr>
          <p:nvPr/>
        </p:nvSpPr>
        <p:spPr bwMode="auto">
          <a:xfrm>
            <a:off x="1979613" y="23495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aphicFrame>
        <p:nvGraphicFramePr>
          <p:cNvPr id="36868" name="Object 5"/>
          <p:cNvGraphicFramePr>
            <a:graphicFrameLocks noChangeAspect="1"/>
          </p:cNvGraphicFramePr>
          <p:nvPr/>
        </p:nvGraphicFramePr>
        <p:xfrm>
          <a:off x="1619250" y="3716338"/>
          <a:ext cx="27511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3" imgW="1460500" imgH="495300" progId="Equation.3">
                  <p:embed/>
                </p:oleObj>
              </mc:Choice>
              <mc:Fallback>
                <p:oleObj name="Equation" r:id="rId3" imgW="14605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16338"/>
                        <a:ext cx="2751138" cy="968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2817813" y="32639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cxnSp>
        <p:nvCxnSpPr>
          <p:cNvPr id="36870" name="AutoShape 7"/>
          <p:cNvCxnSpPr>
            <a:cxnSpLocks noChangeShapeType="1"/>
            <a:stCxn id="36867" idx="5"/>
            <a:endCxn id="36869" idx="1"/>
          </p:cNvCxnSpPr>
          <p:nvPr/>
        </p:nvCxnSpPr>
        <p:spPr bwMode="auto">
          <a:xfrm>
            <a:off x="2174875" y="2544763"/>
            <a:ext cx="676275" cy="752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1" name="AutoShape 8"/>
          <p:cNvCxnSpPr>
            <a:cxnSpLocks noChangeShapeType="1"/>
            <a:stCxn id="36869" idx="7"/>
            <a:endCxn id="36866" idx="3"/>
          </p:cNvCxnSpPr>
          <p:nvPr/>
        </p:nvCxnSpPr>
        <p:spPr bwMode="auto">
          <a:xfrm flipV="1">
            <a:off x="3013075" y="2549525"/>
            <a:ext cx="633413" cy="747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2741613" y="257810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Symbol" pitchFamily="18" charset="2"/>
                <a:sym typeface="Symbol" pitchFamily="18" charset="2"/>
              </a:rPr>
              <a:t>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2665413" y="30353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774825" y="4962525"/>
            <a:ext cx="214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i="1"/>
              <a:t>k </a:t>
            </a:r>
            <a:r>
              <a:rPr lang="en-US" altLang="en-US" sz="1800">
                <a:latin typeface="Comic Sans MS" charset="0"/>
              </a:rPr>
              <a:t> : Force constant</a:t>
            </a:r>
          </a:p>
          <a:p>
            <a:pPr eaLnBrk="1" hangingPunct="1"/>
            <a:r>
              <a:rPr lang="en-US" altLang="en-US" sz="1800">
                <a:latin typeface="Symbol" pitchFamily="18" charset="2"/>
                <a:sym typeface="Symbol" pitchFamily="18" charset="2"/>
              </a:rPr>
              <a:t></a:t>
            </a:r>
            <a:r>
              <a:rPr lang="en-US" altLang="en-US" sz="1800">
                <a:latin typeface="Comic Sans MS" charset="0"/>
              </a:rPr>
              <a:t> : bond angle</a:t>
            </a:r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395288" y="5876925"/>
            <a:ext cx="65135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 Force constants are much smaller than those for bond stretching</a:t>
            </a:r>
            <a:endParaRPr lang="en-US" altLang="en-US">
              <a:latin typeface="Comic Sans MS" charset="0"/>
            </a:endParaRPr>
          </a:p>
        </p:txBody>
      </p:sp>
      <p:pic>
        <p:nvPicPr>
          <p:cNvPr id="36876" name="Picture 13" descr="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916113"/>
            <a:ext cx="35274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eynma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457200"/>
            <a:ext cx="5715000" cy="4114800"/>
          </a:xfr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800600"/>
            <a:ext cx="78486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/>
              <a:t>“everything that living things do can be understood in terms of the jigglings and wigglings of atoms.”</a:t>
            </a:r>
          </a:p>
          <a:p>
            <a:pPr eaLnBrk="1" hangingPunct="1">
              <a:buFontTx/>
              <a:buNone/>
            </a:pPr>
            <a:r>
              <a:rPr lang="en-GB" altLang="en-US" sz="2800" i="1"/>
              <a:t>The Feynman Lectures in Physics</a:t>
            </a:r>
            <a:r>
              <a:rPr lang="en-GB" altLang="en-US" sz="2800"/>
              <a:t> vol. 1, 3-6 (1963)</a:t>
            </a:r>
            <a:endParaRPr lang="en-US" altLang="en-US" sz="2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941763"/>
            <a:ext cx="34925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76225" y="814388"/>
            <a:ext cx="785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Torsional Terms</a:t>
            </a:r>
            <a:endParaRPr lang="en-US" altLang="en-US" sz="1600" b="1">
              <a:latin typeface="Comic Sans MS" charset="0"/>
            </a:endParaRP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4427538" y="1773238"/>
          <a:ext cx="35528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Equation" r:id="rId4" imgW="2197100" imgH="495300" progId="Equation.3">
                  <p:embed/>
                </p:oleObj>
              </mc:Choice>
              <mc:Fallback>
                <p:oleObj name="Equation" r:id="rId4" imgW="2197100" imgH="495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773238"/>
                        <a:ext cx="3552825" cy="841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427538" y="2708275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 i="1"/>
              <a:t>V</a:t>
            </a:r>
            <a:r>
              <a:rPr lang="en-US" altLang="en-US" sz="1800" i="1" baseline="-25000"/>
              <a:t>n</a:t>
            </a:r>
            <a:r>
              <a:rPr lang="en-US" altLang="en-US" sz="1800">
                <a:latin typeface="Comic Sans MS" charset="0"/>
              </a:rPr>
              <a:t> : ‘barrier’ height</a:t>
            </a:r>
          </a:p>
          <a:p>
            <a:pPr eaLnBrk="1" hangingPunct="1"/>
            <a:r>
              <a:rPr lang="en-US" altLang="en-US" sz="1800" i="1"/>
              <a:t>n</a:t>
            </a:r>
            <a:r>
              <a:rPr lang="en-US" altLang="en-US" sz="1800">
                <a:latin typeface="Comic Sans MS" charset="0"/>
              </a:rPr>
              <a:t>  : multiplicity (e.g. n=3)</a:t>
            </a:r>
          </a:p>
          <a:p>
            <a:pPr eaLnBrk="1" hangingPunct="1"/>
            <a:r>
              <a:rPr lang="en-US" altLang="en-US" sz="1800">
                <a:latin typeface="Symbol" pitchFamily="18" charset="2"/>
                <a:sym typeface="Symbol" pitchFamily="18" charset="2"/>
              </a:rPr>
              <a:t></a:t>
            </a:r>
            <a:r>
              <a:rPr lang="en-US" altLang="en-US" sz="1800">
                <a:latin typeface="Comic Sans MS" charset="0"/>
              </a:rPr>
              <a:t>  : torsion angle</a:t>
            </a:r>
          </a:p>
          <a:p>
            <a:pPr eaLnBrk="1" hangingPunct="1"/>
            <a:r>
              <a:rPr lang="en-US" altLang="en-US" sz="1800">
                <a:latin typeface="Comic Sans MS" charset="0"/>
                <a:sym typeface="Symbol" pitchFamily="18" charset="2"/>
              </a:rPr>
              <a:t>  : phase factor</a:t>
            </a:r>
            <a:endParaRPr lang="en-US" altLang="en-US" sz="1800">
              <a:latin typeface="Comic Sans MS" charset="0"/>
            </a:endParaRP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04800" y="5334000"/>
            <a:ext cx="6067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ct val="17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Need to include higher terms for non-symmetric bonds </a:t>
            </a:r>
          </a:p>
          <a:p>
            <a:pPr marL="185738" indent="-185738">
              <a:lnSpc>
                <a:spcPct val="170000"/>
              </a:lnSpc>
            </a:pPr>
            <a:r>
              <a:rPr lang="en-US" altLang="en-US" sz="1600">
                <a:latin typeface="Comic Sans MS" charset="0"/>
              </a:rPr>
              <a:t>(i.e. to distinguish trans, gauche conformations)</a:t>
            </a:r>
            <a:endParaRPr lang="en-US" altLang="en-US">
              <a:latin typeface="Comic Sans MS" charset="0"/>
            </a:endParaRPr>
          </a:p>
        </p:txBody>
      </p:sp>
      <p:pic>
        <p:nvPicPr>
          <p:cNvPr id="37894" name="Picture 7" descr="tors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825625"/>
            <a:ext cx="367347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381000" y="1447800"/>
            <a:ext cx="723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2588" indent="-382588">
              <a:buFontTx/>
              <a:buChar char="•"/>
            </a:pPr>
            <a:r>
              <a:rPr lang="en-US" altLang="en-US" sz="1600">
                <a:latin typeface="Comic Sans MS" charset="0"/>
              </a:rPr>
              <a:t>Hypothetical potential function for rotation around a chemical bond: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276225" y="814388"/>
            <a:ext cx="810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Electrostatic interactions</a:t>
            </a:r>
            <a:r>
              <a:rPr lang="en-US" altLang="en-US">
                <a:solidFill>
                  <a:schemeClr val="tx2"/>
                </a:solidFill>
                <a:latin typeface="Comic Sans MS" charset="0"/>
              </a:rPr>
              <a:t> </a:t>
            </a:r>
            <a:r>
              <a:rPr lang="en-US" altLang="en-US" sz="1600">
                <a:latin typeface="Comic Sans MS" charset="0"/>
              </a:rPr>
              <a:t> 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7391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indent="-284163">
              <a:buFontTx/>
              <a:buChar char="•"/>
            </a:pPr>
            <a:r>
              <a:rPr lang="en-US" altLang="en-US" sz="1600">
                <a:latin typeface="Comic Sans MS" charset="0"/>
              </a:rPr>
              <a:t>Electronegative elements attract electrons more than less electronegative elements</a:t>
            </a:r>
          </a:p>
          <a:p>
            <a:pPr marL="284163" indent="-284163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284163" indent="-284163">
              <a:buFontTx/>
              <a:buChar char="•"/>
            </a:pPr>
            <a:r>
              <a:rPr lang="en-US" altLang="en-US" sz="1600">
                <a:latin typeface="Comic Sans MS" charset="0"/>
              </a:rPr>
              <a:t>Unequal charge distribution is expressed by fractional charges</a:t>
            </a:r>
          </a:p>
          <a:p>
            <a:pPr marL="284163" indent="-284163">
              <a:buFontTx/>
              <a:buChar char="•"/>
            </a:pPr>
            <a:endParaRPr lang="en-US" altLang="en-US" sz="1600">
              <a:latin typeface="Comic Sans MS" charset="0"/>
            </a:endParaRPr>
          </a:p>
          <a:p>
            <a:pPr marL="284163" indent="-284163">
              <a:buFontTx/>
              <a:buChar char="•"/>
            </a:pPr>
            <a:r>
              <a:rPr lang="en-US" altLang="en-US" sz="1600">
                <a:latin typeface="Comic Sans MS" charset="0"/>
              </a:rPr>
              <a:t>Electrostatic interaction often calculated by Coulomb’s law:</a:t>
            </a:r>
          </a:p>
        </p:txBody>
      </p:sp>
      <p:graphicFrame>
        <p:nvGraphicFramePr>
          <p:cNvPr id="38915" name="Object 4"/>
          <p:cNvGraphicFramePr>
            <a:graphicFrameLocks noChangeAspect="1"/>
          </p:cNvGraphicFramePr>
          <p:nvPr/>
        </p:nvGraphicFramePr>
        <p:xfrm>
          <a:off x="4692650" y="3886200"/>
          <a:ext cx="275272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Equation" r:id="rId3" imgW="1460500" imgH="596900" progId="Equation.3">
                  <p:embed/>
                </p:oleObj>
              </mc:Choice>
              <mc:Fallback>
                <p:oleObj name="Equation" r:id="rId3" imgW="1460500" imgH="596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3886200"/>
                        <a:ext cx="2752725" cy="1155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3309938" y="3767138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latin typeface="Comic Sans MS" charset="0"/>
              </a:rPr>
              <a:t>+</a:t>
            </a:r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1633538" y="3767138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latin typeface="Comic Sans MS" charset="0"/>
              </a:rPr>
              <a:t>+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2471738" y="4910138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latin typeface="Comic Sans MS" charset="0"/>
              </a:rPr>
              <a:t>-</a:t>
            </a:r>
          </a:p>
        </p:txBody>
      </p:sp>
      <p:cxnSp>
        <p:nvCxnSpPr>
          <p:cNvPr id="38919" name="AutoShape 8"/>
          <p:cNvCxnSpPr>
            <a:cxnSpLocks noChangeShapeType="1"/>
            <a:stCxn id="38917" idx="5"/>
            <a:endCxn id="38918" idx="1"/>
          </p:cNvCxnSpPr>
          <p:nvPr/>
        </p:nvCxnSpPr>
        <p:spPr bwMode="auto">
          <a:xfrm>
            <a:off x="1828800" y="3962400"/>
            <a:ext cx="676275" cy="981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920" name="AutoShape 9"/>
          <p:cNvCxnSpPr>
            <a:cxnSpLocks noChangeShapeType="1"/>
            <a:stCxn id="38917" idx="6"/>
            <a:endCxn id="38916" idx="2"/>
          </p:cNvCxnSpPr>
          <p:nvPr/>
        </p:nvCxnSpPr>
        <p:spPr bwMode="auto">
          <a:xfrm>
            <a:off x="1862138" y="3881438"/>
            <a:ext cx="1447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921" name="AutoShape 10"/>
          <p:cNvCxnSpPr>
            <a:cxnSpLocks noChangeShapeType="1"/>
            <a:stCxn id="38916" idx="3"/>
            <a:endCxn id="38918" idx="7"/>
          </p:cNvCxnSpPr>
          <p:nvPr/>
        </p:nvCxnSpPr>
        <p:spPr bwMode="auto">
          <a:xfrm flipH="1">
            <a:off x="2667000" y="3962400"/>
            <a:ext cx="676275" cy="981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3032125" y="4308475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/>
              <a:t>r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3565525" y="3546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i="1"/>
              <a:t>q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533400" y="762000"/>
            <a:ext cx="7391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Example for a (very) simple Force Field:</a:t>
            </a:r>
            <a:endParaRPr lang="en-US" altLang="en-US" sz="1800" b="1">
              <a:solidFill>
                <a:schemeClr val="tx2"/>
              </a:solidFill>
              <a:latin typeface="Comic Sans MS" charset="0"/>
            </a:endParaRPr>
          </a:p>
          <a:p>
            <a:endParaRPr lang="en-US" altLang="en-US" sz="1800" b="1">
              <a:solidFill>
                <a:schemeClr val="tx2"/>
              </a:solidFill>
              <a:latin typeface="Comic Sans MS" charset="0"/>
            </a:endParaRP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1524000" y="1371600"/>
          <a:ext cx="6281738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3" imgW="3517900" imgH="2654300" progId="Equation.3">
                  <p:embed/>
                </p:oleObj>
              </mc:Choice>
              <mc:Fallback>
                <p:oleObj name="Equation" r:id="rId3" imgW="3517900" imgH="2654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6281738" cy="4748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659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Molecular Mechanics - Energy Minimization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441325" y="1417638"/>
            <a:ext cx="81692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buFontTx/>
              <a:buChar char="•"/>
            </a:pPr>
            <a:r>
              <a:rPr lang="en-US" altLang="en-US" sz="1600" b="1">
                <a:latin typeface="Comic Sans MS" charset="0"/>
              </a:rPr>
              <a:t>The energy of the system is minimized. The system tries to relax</a:t>
            </a:r>
          </a:p>
          <a:p>
            <a:pPr marL="185738" indent="-185738" eaLnBrk="1" hangingPunct="1">
              <a:buFontTx/>
              <a:buChar char="•"/>
            </a:pPr>
            <a:endParaRPr lang="en-US" altLang="en-US" sz="1600" b="1">
              <a:latin typeface="Comic Sans MS" charset="0"/>
            </a:endParaRPr>
          </a:p>
          <a:p>
            <a:pPr marL="185738" indent="-185738" eaLnBrk="1" hangingPunct="1">
              <a:buFontTx/>
              <a:buChar char="•"/>
            </a:pPr>
            <a:r>
              <a:rPr lang="en-US" altLang="en-US" sz="1600" b="1">
                <a:latin typeface="Comic Sans MS" charset="0"/>
              </a:rPr>
              <a:t>Typically, the system relaxes to a </a:t>
            </a:r>
            <a:r>
              <a:rPr lang="en-US" altLang="en-US" sz="1600" b="1">
                <a:solidFill>
                  <a:srgbClr val="FF0000"/>
                </a:solidFill>
                <a:latin typeface="Comic Sans MS" charset="0"/>
              </a:rPr>
              <a:t>local minimum (LM)</a:t>
            </a:r>
            <a:r>
              <a:rPr lang="en-US" altLang="en-US" sz="1600" b="1">
                <a:latin typeface="Comic Sans MS" charset="0"/>
              </a:rPr>
              <a:t>.</a:t>
            </a:r>
          </a:p>
          <a:p>
            <a:pPr marL="185738" indent="-185738" eaLnBrk="1" hangingPunct="1"/>
            <a:endParaRPr lang="en-US" altLang="en-US" sz="1600">
              <a:latin typeface="Comic Sans MS" charset="0"/>
            </a:endParaRPr>
          </a:p>
        </p:txBody>
      </p:sp>
      <p:pic>
        <p:nvPicPr>
          <p:cNvPr id="40963" name="Picture 4" descr="minim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565400"/>
            <a:ext cx="526415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228600" y="762000"/>
            <a:ext cx="390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Molecular Dynamics (MD)</a:t>
            </a: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1692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1600" b="1">
                <a:latin typeface="Comic Sans MS" charset="0"/>
              </a:rPr>
              <a:t>In molecular dynamics, energy is supplied to the system, typically using a constant temperature (i.e. constant average constant kinetic energy).</a:t>
            </a:r>
          </a:p>
          <a:p>
            <a:pPr eaLnBrk="1" hangingPunct="1"/>
            <a:endParaRPr lang="en-US" altLang="en-US" sz="1600">
              <a:latin typeface="Comic Sans MS" charset="0"/>
            </a:endParaRPr>
          </a:p>
        </p:txBody>
      </p:sp>
      <p:pic>
        <p:nvPicPr>
          <p:cNvPr id="41987" name="Picture 4" descr="md"/>
          <p:cNvPicPr>
            <a:picLocks noChangeAspect="1" noChangeArrowheads="1"/>
          </p:cNvPicPr>
          <p:nvPr/>
        </p:nvPicPr>
        <p:blipFill>
          <a:blip r:embed="rId2" cstate="print"/>
          <a:srcRect l="2740"/>
          <a:stretch>
            <a:fillRect/>
          </a:stretch>
        </p:blipFill>
        <p:spPr bwMode="auto">
          <a:xfrm>
            <a:off x="1403350" y="2276475"/>
            <a:ext cx="6478588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197600" cy="1143000"/>
          </a:xfrm>
        </p:spPr>
        <p:txBody>
          <a:bodyPr/>
          <a:lstStyle/>
          <a:p>
            <a:pPr eaLnBrk="1" hangingPunct="1"/>
            <a:r>
              <a:rPr lang="en-US" altLang="en-US"/>
              <a:t>Newton’s Laws of Motion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A body maintains its state of rest or of uniform motion in a straight line, unless acted upon by a force.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The applied force is equal to the rate of change of momentum.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Two isolated bodies acting upon each other experience equal and opposite forces.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323850" y="1557338"/>
            <a:ext cx="84439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Use Newtonian mechanics to calculate the net force and acceleration experienced by each atom.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Each atom </a:t>
            </a:r>
            <a:r>
              <a:rPr lang="en-US" altLang="en-US" sz="1600" i="1"/>
              <a:t>i</a:t>
            </a:r>
            <a:r>
              <a:rPr lang="en-US" altLang="en-US" sz="1600">
                <a:latin typeface="Comic Sans MS" charset="0"/>
              </a:rPr>
              <a:t> is treated as a point with mass </a:t>
            </a:r>
            <a:r>
              <a:rPr lang="en-US" altLang="en-US" sz="1600" i="1"/>
              <a:t>m</a:t>
            </a:r>
            <a:r>
              <a:rPr lang="en-US" altLang="en-US" sz="1600" i="1" baseline="-25000"/>
              <a:t>i</a:t>
            </a:r>
            <a:r>
              <a:rPr lang="en-US" altLang="en-US" sz="1600">
                <a:latin typeface="Comic Sans MS" charset="0"/>
              </a:rPr>
              <a:t> and fixed charge </a:t>
            </a:r>
            <a:r>
              <a:rPr lang="en-US" altLang="en-US" sz="1600" i="1"/>
              <a:t>q</a:t>
            </a:r>
            <a:r>
              <a:rPr lang="en-US" altLang="en-US" sz="1600" i="1" baseline="-25000"/>
              <a:t>i</a:t>
            </a:r>
          </a:p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Determine the force </a:t>
            </a:r>
            <a:r>
              <a:rPr lang="en-US" altLang="en-US" sz="1600" i="1"/>
              <a:t>F</a:t>
            </a:r>
            <a:r>
              <a:rPr lang="en-US" altLang="en-US" sz="1600" i="1" baseline="-25000"/>
              <a:t>i</a:t>
            </a:r>
            <a:r>
              <a:rPr lang="en-US" altLang="en-US" sz="1600">
                <a:latin typeface="Comic Sans MS" charset="0"/>
              </a:rPr>
              <a:t> on each atom: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228600" y="404813"/>
            <a:ext cx="794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solidFill>
                  <a:schemeClr val="tx2"/>
                </a:solidFill>
                <a:latin typeface="Comic Sans MS" charset="0"/>
              </a:rPr>
              <a:t>Molecular Dynamics (MD)</a:t>
            </a:r>
          </a:p>
        </p:txBody>
      </p:sp>
      <p:graphicFrame>
        <p:nvGraphicFramePr>
          <p:cNvPr id="44035" name="Object 4"/>
          <p:cNvGraphicFramePr>
            <a:graphicFrameLocks noChangeAspect="1"/>
          </p:cNvGraphicFramePr>
          <p:nvPr/>
        </p:nvGraphicFramePr>
        <p:xfrm>
          <a:off x="2532063" y="3625850"/>
          <a:ext cx="3200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3" imgW="1397000" imgH="546100" progId="Equation.3">
                  <p:embed/>
                </p:oleObj>
              </mc:Choice>
              <mc:Fallback>
                <p:oleObj name="Equation" r:id="rId3" imgW="1397000" imgH="546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3625850"/>
                        <a:ext cx="3200400" cy="1295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50825" y="5373688"/>
            <a:ext cx="8458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eaLnBrk="1" hangingPunct="1">
              <a:lnSpc>
                <a:spcPct val="140000"/>
              </a:lnSpc>
              <a:buFontTx/>
              <a:buChar char="•"/>
            </a:pPr>
            <a:r>
              <a:rPr lang="en-US" altLang="en-US" sz="1600">
                <a:latin typeface="Comic Sans MS" charset="0"/>
              </a:rPr>
              <a:t>Use positions and accelerations at time </a:t>
            </a:r>
            <a:r>
              <a:rPr lang="en-US" altLang="en-US" sz="1600" i="1"/>
              <a:t>t</a:t>
            </a:r>
            <a:r>
              <a:rPr lang="en-US" altLang="en-US" sz="1600">
                <a:latin typeface="Comic Sans MS" charset="0"/>
              </a:rPr>
              <a:t> (and positions from </a:t>
            </a:r>
            <a:r>
              <a:rPr lang="en-US" altLang="en-US" sz="1600" i="1"/>
              <a:t>t - </a:t>
            </a:r>
            <a:r>
              <a:rPr lang="en-US" altLang="en-US" sz="1600" i="1">
                <a:sym typeface="Symbol" pitchFamily="18" charset="2"/>
              </a:rPr>
              <a:t> t</a:t>
            </a:r>
            <a:r>
              <a:rPr lang="en-US" altLang="en-US" sz="1600">
                <a:latin typeface="Comic Sans MS" charset="0"/>
                <a:sym typeface="Symbol" pitchFamily="18" charset="2"/>
              </a:rPr>
              <a:t>) to calculate new positions at time </a:t>
            </a:r>
            <a:r>
              <a:rPr lang="en-US" altLang="en-US" sz="1600">
                <a:latin typeface="Comic Sans MS" charset="0"/>
              </a:rPr>
              <a:t> </a:t>
            </a:r>
            <a:r>
              <a:rPr lang="en-US" altLang="en-US" sz="1600" i="1"/>
              <a:t>t +</a:t>
            </a:r>
            <a:r>
              <a:rPr lang="en-US" altLang="en-US" sz="1600" i="1">
                <a:sym typeface="Symbol" pitchFamily="18" charset="2"/>
              </a:rPr>
              <a:t> 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23"/>
          <p:cNvGrpSpPr>
            <a:grpSpLocks/>
          </p:cNvGrpSpPr>
          <p:nvPr/>
        </p:nvGrpSpPr>
        <p:grpSpPr bwMode="auto">
          <a:xfrm>
            <a:off x="2627313" y="1700213"/>
            <a:ext cx="3540125" cy="3478212"/>
            <a:chOff x="1187624" y="548680"/>
            <a:chExt cx="3540249" cy="3477924"/>
          </a:xfrm>
        </p:grpSpPr>
        <p:pic>
          <p:nvPicPr>
            <p:cNvPr id="4506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7775" y="571500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1196752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704" y="105273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704" y="177281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548680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7784" y="134076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213285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2636912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220486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177281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872" y="2636912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824" y="76470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112474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1800" y="285293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7664" y="278092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242088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872" y="350100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760" y="3645024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3212976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3501008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3968" y="1628800"/>
              <a:ext cx="443905" cy="38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24"/>
          <p:cNvSpPr/>
          <p:nvPr/>
        </p:nvSpPr>
        <p:spPr>
          <a:xfrm>
            <a:off x="4211638" y="3284538"/>
            <a:ext cx="288925" cy="288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987675" y="2205038"/>
            <a:ext cx="2736850" cy="2663825"/>
          </a:xfrm>
          <a:prstGeom prst="ellipse">
            <a:avLst/>
          </a:prstGeom>
          <a:solidFill>
            <a:srgbClr val="00B0F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328738" y="579438"/>
            <a:ext cx="6197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Cutoffs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39750" y="620713"/>
            <a:ext cx="8135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(a)	Estimate the total number of possible structures of a polypeptide consisting of 10 amino acid residues.  State and justify any assumptions that you make.</a:t>
            </a:r>
          </a:p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							</a:t>
            </a:r>
          </a:p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(b)	Calculate the number of pairwise interactions which need to be evaluated to calculate the energy of a 10-residue peptide, stating any assumptions you make.  If a computer capable of calculating one million pairwise interactions per second is used, and the time to perform a systematic search of all conformations is one structure per 10</a:t>
            </a:r>
            <a:r>
              <a:rPr lang="en-GB" altLang="en-US" sz="1800" baseline="30000">
                <a:latin typeface="Arial" charset="0"/>
                <a:cs typeface="Arial" charset="0"/>
              </a:rPr>
              <a:t>-13</a:t>
            </a:r>
            <a:r>
              <a:rPr lang="en-GB" altLang="en-US" sz="1800">
                <a:latin typeface="Arial" charset="0"/>
                <a:cs typeface="Arial" charset="0"/>
              </a:rPr>
              <a:t> seconds, estimate both the simulation time required to fold the peptide and the time it would take to calculate the energy of all the conformers.</a:t>
            </a:r>
          </a:p>
          <a:p>
            <a:pPr eaLnBrk="1" hangingPunct="1"/>
            <a:r>
              <a:rPr lang="en-GB" altLang="en-US" sz="1800">
                <a:latin typeface="Arial" charset="0"/>
                <a:cs typeface="Arial" charset="0"/>
              </a:rPr>
              <a:t>						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ChangeArrowheads="1"/>
          </p:cNvSpPr>
          <p:nvPr/>
        </p:nvSpPr>
        <p:spPr bwMode="auto">
          <a:xfrm>
            <a:off x="762000" y="0"/>
            <a:ext cx="685800" cy="68580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7391400" cy="3124200"/>
          </a:xfrm>
          <a:noFill/>
          <a:ln/>
        </p:spPr>
        <p:txBody>
          <a:bodyPr/>
          <a:lstStyle/>
          <a:p>
            <a:pPr algn="r"/>
            <a:endParaRPr lang="en-US" altLang="x-none" sz="2800"/>
          </a:p>
          <a:p>
            <a:pPr algn="r"/>
            <a:endParaRPr lang="en-US" altLang="x-none" sz="2800" b="1"/>
          </a:p>
        </p:txBody>
      </p:sp>
      <p:sp>
        <p:nvSpPr>
          <p:cNvPr id="950276" name="Rectangle 4"/>
          <p:cNvSpPr>
            <a:spLocks noChangeArrowheads="1"/>
          </p:cNvSpPr>
          <p:nvPr/>
        </p:nvSpPr>
        <p:spPr bwMode="auto">
          <a:xfrm>
            <a:off x="0" y="1600200"/>
            <a:ext cx="7696200" cy="2667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02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71513" y="2119313"/>
            <a:ext cx="5791200" cy="1524000"/>
          </a:xfrm>
        </p:spPr>
        <p:txBody>
          <a:bodyPr/>
          <a:lstStyle/>
          <a:p>
            <a:pPr algn="r"/>
            <a:r>
              <a:rPr lang="en-US" altLang="x-none" dirty="0">
                <a:solidFill>
                  <a:srgbClr val="CC99FF"/>
                </a:solidFill>
                <a:ea typeface="Times New Roman" charset="0"/>
                <a:cs typeface="Times New Roman" charset="0"/>
              </a:rPr>
              <a:t>***</a:t>
            </a:r>
            <a:r>
              <a:rPr lang="en-US" altLang="x-none" dirty="0">
                <a:ea typeface="Times New Roman" charset="0"/>
                <a:cs typeface="Times New Roman" charset="0"/>
              </a:rPr>
              <a:t> Molecular Dynamics </a:t>
            </a:r>
          </a:p>
        </p:txBody>
      </p:sp>
      <p:sp>
        <p:nvSpPr>
          <p:cNvPr id="950278" name="Rectangle 6"/>
          <p:cNvSpPr>
            <a:spLocks noChangeArrowheads="1"/>
          </p:cNvSpPr>
          <p:nvPr/>
        </p:nvSpPr>
        <p:spPr bwMode="auto">
          <a:xfrm>
            <a:off x="6400800" y="3962400"/>
            <a:ext cx="27432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4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7019925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What is Molecular Dynamics?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“The science of simulating the motions of a system of particles” (Karplus &amp; Petsko)</a:t>
            </a:r>
          </a:p>
          <a:p>
            <a:pPr eaLnBrk="1" hangingPunct="1"/>
            <a:r>
              <a:rPr lang="en-US" altLang="en-US"/>
              <a:t>From systems</a:t>
            </a:r>
          </a:p>
          <a:p>
            <a:pPr lvl="1" eaLnBrk="1" hangingPunct="1"/>
            <a:r>
              <a:rPr lang="en-US" altLang="en-US"/>
              <a:t>As small as an atom</a:t>
            </a:r>
          </a:p>
          <a:p>
            <a:pPr lvl="1" eaLnBrk="1" hangingPunct="1"/>
            <a:r>
              <a:rPr lang="en-US" altLang="en-US"/>
              <a:t>As large as a galaxy</a:t>
            </a:r>
          </a:p>
          <a:p>
            <a:pPr eaLnBrk="1" hangingPunct="1"/>
            <a:r>
              <a:rPr lang="en-US" altLang="en-US"/>
              <a:t>Equations of motion</a:t>
            </a:r>
          </a:p>
          <a:p>
            <a:pPr eaLnBrk="1" hangingPunct="1"/>
            <a:r>
              <a:rPr lang="en-US" altLang="en-US"/>
              <a:t>Time evolution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4932363" y="4868863"/>
            <a:ext cx="1512887" cy="1008062"/>
          </a:xfrm>
          <a:prstGeom prst="curvedLeftArrow">
            <a:avLst>
              <a:gd name="adj1" fmla="val 20000"/>
              <a:gd name="adj2" fmla="val 40000"/>
              <a:gd name="adj3" fmla="val 500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35814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0" y="3457575"/>
            <a:ext cx="9144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64" name="Text Box 104"/>
          <p:cNvSpPr txBox="1">
            <a:spLocks noChangeArrowheads="1"/>
          </p:cNvSpPr>
          <p:nvPr/>
        </p:nvSpPr>
        <p:spPr bwMode="auto">
          <a:xfrm>
            <a:off x="4038600" y="3717925"/>
            <a:ext cx="457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2"/>
              <a:buNone/>
            </a:pPr>
            <a:r>
              <a:rPr lang="en-US" altLang="x-none" sz="5400" b="0" i="1">
                <a:latin typeface="Times New Roman" charset="0"/>
              </a:rPr>
              <a:t>t</a:t>
            </a:r>
          </a:p>
        </p:txBody>
      </p:sp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Divide time into discrete time steps</a:t>
            </a:r>
          </a:p>
        </p:txBody>
      </p:sp>
      <p:sp>
        <p:nvSpPr>
          <p:cNvPr id="297067" name="Line 107"/>
          <p:cNvSpPr>
            <a:spLocks noChangeShapeType="1"/>
          </p:cNvSpPr>
          <p:nvPr/>
        </p:nvSpPr>
        <p:spPr bwMode="auto">
          <a:xfrm>
            <a:off x="4495800" y="422275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97063" name="Group 103"/>
          <p:cNvGrpSpPr>
            <a:grpSpLocks/>
          </p:cNvGrpSpPr>
          <p:nvPr/>
        </p:nvGrpSpPr>
        <p:grpSpPr bwMode="auto">
          <a:xfrm>
            <a:off x="152400" y="3276600"/>
            <a:ext cx="8915400" cy="457200"/>
            <a:chOff x="96" y="2064"/>
            <a:chExt cx="5616" cy="288"/>
          </a:xfrm>
        </p:grpSpPr>
        <p:grpSp>
          <p:nvGrpSpPr>
            <p:cNvPr id="297015" name="Group 55"/>
            <p:cNvGrpSpPr>
              <a:grpSpLocks/>
            </p:cNvGrpSpPr>
            <p:nvPr/>
          </p:nvGrpSpPr>
          <p:grpSpPr bwMode="auto">
            <a:xfrm>
              <a:off x="96" y="2064"/>
              <a:ext cx="4464" cy="288"/>
              <a:chOff x="1440" y="2064"/>
              <a:chExt cx="4464" cy="288"/>
            </a:xfrm>
          </p:grpSpPr>
          <p:grpSp>
            <p:nvGrpSpPr>
              <p:cNvPr id="296991" name="Group 31"/>
              <p:cNvGrpSpPr>
                <a:grpSpLocks/>
              </p:cNvGrpSpPr>
              <p:nvPr/>
            </p:nvGrpSpPr>
            <p:grpSpPr bwMode="auto">
              <a:xfrm>
                <a:off x="1440" y="2064"/>
                <a:ext cx="2160" cy="288"/>
                <a:chOff x="1440" y="2064"/>
                <a:chExt cx="2160" cy="288"/>
              </a:xfrm>
            </p:grpSpPr>
            <p:grpSp>
              <p:nvGrpSpPr>
                <p:cNvPr id="296979" name="Group 19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6973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69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0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1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2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697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7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7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78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6980" name="Group 20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698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82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3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6986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8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8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89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0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96992" name="Group 32"/>
              <p:cNvGrpSpPr>
                <a:grpSpLocks/>
              </p:cNvGrpSpPr>
              <p:nvPr/>
            </p:nvGrpSpPr>
            <p:grpSpPr bwMode="auto">
              <a:xfrm>
                <a:off x="3744" y="2064"/>
                <a:ext cx="2160" cy="288"/>
                <a:chOff x="1440" y="2064"/>
                <a:chExt cx="2160" cy="288"/>
              </a:xfrm>
            </p:grpSpPr>
            <p:grpSp>
              <p:nvGrpSpPr>
                <p:cNvPr id="296993" name="Group 33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6994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6995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6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7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998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699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00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1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2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3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7004" name="Group 44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0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06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7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8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09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10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11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12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13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14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97016" name="Group 56"/>
            <p:cNvGrpSpPr>
              <a:grpSpLocks/>
            </p:cNvGrpSpPr>
            <p:nvPr/>
          </p:nvGrpSpPr>
          <p:grpSpPr bwMode="auto">
            <a:xfrm>
              <a:off x="1248" y="2064"/>
              <a:ext cx="4464" cy="288"/>
              <a:chOff x="1440" y="2064"/>
              <a:chExt cx="4464" cy="288"/>
            </a:xfrm>
          </p:grpSpPr>
          <p:grpSp>
            <p:nvGrpSpPr>
              <p:cNvPr id="297017" name="Group 57"/>
              <p:cNvGrpSpPr>
                <a:grpSpLocks/>
              </p:cNvGrpSpPr>
              <p:nvPr/>
            </p:nvGrpSpPr>
            <p:grpSpPr bwMode="auto">
              <a:xfrm>
                <a:off x="1440" y="2064"/>
                <a:ext cx="2160" cy="288"/>
                <a:chOff x="1440" y="2064"/>
                <a:chExt cx="2160" cy="288"/>
              </a:xfrm>
            </p:grpSpPr>
            <p:grpSp>
              <p:nvGrpSpPr>
                <p:cNvPr id="297018" name="Group 58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19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20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1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2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3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2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25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6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7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28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7029" name="Group 69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30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31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2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3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4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35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36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7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8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39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97040" name="Group 80"/>
              <p:cNvGrpSpPr>
                <a:grpSpLocks/>
              </p:cNvGrpSpPr>
              <p:nvPr/>
            </p:nvGrpSpPr>
            <p:grpSpPr bwMode="auto">
              <a:xfrm>
                <a:off x="3744" y="2064"/>
                <a:ext cx="2160" cy="288"/>
                <a:chOff x="1440" y="2064"/>
                <a:chExt cx="2160" cy="288"/>
              </a:xfrm>
            </p:grpSpPr>
            <p:grpSp>
              <p:nvGrpSpPr>
                <p:cNvPr id="297041" name="Group 81"/>
                <p:cNvGrpSpPr>
                  <a:grpSpLocks/>
                </p:cNvGrpSpPr>
                <p:nvPr/>
              </p:nvGrpSpPr>
              <p:grpSpPr bwMode="auto">
                <a:xfrm>
                  <a:off x="1440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4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43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4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5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6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4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48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49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0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1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97052" name="Group 92"/>
                <p:cNvGrpSpPr>
                  <a:grpSpLocks/>
                </p:cNvGrpSpPr>
                <p:nvPr/>
              </p:nvGrpSpPr>
              <p:grpSpPr bwMode="auto">
                <a:xfrm>
                  <a:off x="2592" y="2064"/>
                  <a:ext cx="1008" cy="288"/>
                  <a:chOff x="1440" y="2064"/>
                  <a:chExt cx="1008" cy="288"/>
                </a:xfrm>
              </p:grpSpPr>
              <p:grpSp>
                <p:nvGrpSpPr>
                  <p:cNvPr id="297053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1440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54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5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6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57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705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016" y="2064"/>
                    <a:ext cx="432" cy="288"/>
                    <a:chOff x="1440" y="2064"/>
                    <a:chExt cx="432" cy="288"/>
                  </a:xfrm>
                </p:grpSpPr>
                <p:sp>
                  <p:nvSpPr>
                    <p:cNvPr id="297059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60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61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062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064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297072" name="Group 112"/>
          <p:cNvGrpSpPr>
            <a:grpSpLocks/>
          </p:cNvGrpSpPr>
          <p:nvPr/>
        </p:nvGrpSpPr>
        <p:grpSpPr bwMode="auto">
          <a:xfrm>
            <a:off x="5867400" y="4876800"/>
            <a:ext cx="2667000" cy="1981200"/>
            <a:chOff x="3706" y="3072"/>
            <a:chExt cx="1680" cy="1248"/>
          </a:xfrm>
        </p:grpSpPr>
        <p:sp>
          <p:nvSpPr>
            <p:cNvPr id="297071" name="Rectangle 111"/>
            <p:cNvSpPr>
              <a:spLocks noChangeArrowheads="1"/>
            </p:cNvSpPr>
            <p:nvPr/>
          </p:nvSpPr>
          <p:spPr bwMode="auto">
            <a:xfrm>
              <a:off x="3706" y="3072"/>
              <a:ext cx="1680" cy="124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068" name="Rectangle 108"/>
            <p:cNvSpPr>
              <a:spLocks noChangeArrowheads="1"/>
            </p:cNvSpPr>
            <p:nvPr/>
          </p:nvSpPr>
          <p:spPr bwMode="auto">
            <a:xfrm>
              <a:off x="3840" y="3171"/>
              <a:ext cx="144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~1 fs time step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6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66750" y="1524000"/>
            <a:ext cx="8477250" cy="53340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grpSp>
        <p:nvGrpSpPr>
          <p:cNvPr id="306222" name="Group 46"/>
          <p:cNvGrpSpPr>
            <a:grpSpLocks/>
          </p:cNvGrpSpPr>
          <p:nvPr/>
        </p:nvGrpSpPr>
        <p:grpSpPr bwMode="auto">
          <a:xfrm>
            <a:off x="2959100" y="2819400"/>
            <a:ext cx="5334000" cy="3505200"/>
            <a:chOff x="1632" y="1776"/>
            <a:chExt cx="3360" cy="2208"/>
          </a:xfrm>
        </p:grpSpPr>
        <p:sp>
          <p:nvSpPr>
            <p:cNvPr id="306191" name="Line 15"/>
            <p:cNvSpPr>
              <a:spLocks noChangeShapeType="1"/>
            </p:cNvSpPr>
            <p:nvPr/>
          </p:nvSpPr>
          <p:spPr bwMode="auto">
            <a:xfrm>
              <a:off x="4128" y="1776"/>
              <a:ext cx="864" cy="100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195" name="Line 19"/>
            <p:cNvSpPr>
              <a:spLocks noChangeShapeType="1"/>
            </p:cNvSpPr>
            <p:nvPr/>
          </p:nvSpPr>
          <p:spPr bwMode="auto">
            <a:xfrm flipH="1">
              <a:off x="4368" y="2784"/>
              <a:ext cx="624" cy="100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196" name="Line 20"/>
            <p:cNvSpPr>
              <a:spLocks noChangeShapeType="1"/>
            </p:cNvSpPr>
            <p:nvPr/>
          </p:nvSpPr>
          <p:spPr bwMode="auto">
            <a:xfrm flipH="1">
              <a:off x="2400" y="3792"/>
              <a:ext cx="1968" cy="19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199" name="Line 23"/>
            <p:cNvSpPr>
              <a:spLocks noChangeShapeType="1"/>
            </p:cNvSpPr>
            <p:nvPr/>
          </p:nvSpPr>
          <p:spPr bwMode="auto">
            <a:xfrm flipV="1">
              <a:off x="2640" y="1776"/>
              <a:ext cx="1488" cy="72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1" name="Line 25"/>
            <p:cNvSpPr>
              <a:spLocks noChangeShapeType="1"/>
            </p:cNvSpPr>
            <p:nvPr/>
          </p:nvSpPr>
          <p:spPr bwMode="auto">
            <a:xfrm flipV="1">
              <a:off x="2400" y="2496"/>
              <a:ext cx="240" cy="148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2" name="Line 26"/>
            <p:cNvSpPr>
              <a:spLocks noChangeShapeType="1"/>
            </p:cNvSpPr>
            <p:nvPr/>
          </p:nvSpPr>
          <p:spPr bwMode="auto">
            <a:xfrm>
              <a:off x="2640" y="2496"/>
              <a:ext cx="1728" cy="129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3" name="Line 27"/>
            <p:cNvSpPr>
              <a:spLocks noChangeShapeType="1"/>
            </p:cNvSpPr>
            <p:nvPr/>
          </p:nvSpPr>
          <p:spPr bwMode="auto">
            <a:xfrm flipH="1" flipV="1">
              <a:off x="2640" y="2496"/>
              <a:ext cx="2352" cy="28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6" name="Line 30"/>
            <p:cNvSpPr>
              <a:spLocks noChangeShapeType="1"/>
            </p:cNvSpPr>
            <p:nvPr/>
          </p:nvSpPr>
          <p:spPr bwMode="auto">
            <a:xfrm flipH="1">
              <a:off x="1632" y="1776"/>
              <a:ext cx="2496" cy="19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8" name="Line 32"/>
            <p:cNvSpPr>
              <a:spLocks noChangeShapeType="1"/>
            </p:cNvSpPr>
            <p:nvPr/>
          </p:nvSpPr>
          <p:spPr bwMode="auto">
            <a:xfrm flipH="1" flipV="1">
              <a:off x="1632" y="1968"/>
              <a:ext cx="768" cy="201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09" name="Line 33"/>
            <p:cNvSpPr>
              <a:spLocks noChangeShapeType="1"/>
            </p:cNvSpPr>
            <p:nvPr/>
          </p:nvSpPr>
          <p:spPr bwMode="auto">
            <a:xfrm flipH="1" flipV="1">
              <a:off x="1632" y="1968"/>
              <a:ext cx="1008" cy="52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0" name="Line 34"/>
            <p:cNvSpPr>
              <a:spLocks noChangeShapeType="1"/>
            </p:cNvSpPr>
            <p:nvPr/>
          </p:nvSpPr>
          <p:spPr bwMode="auto">
            <a:xfrm flipH="1" flipV="1">
              <a:off x="2640" y="2496"/>
              <a:ext cx="576" cy="91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1" name="Line 35"/>
            <p:cNvSpPr>
              <a:spLocks noChangeShapeType="1"/>
            </p:cNvSpPr>
            <p:nvPr/>
          </p:nvSpPr>
          <p:spPr bwMode="auto">
            <a:xfrm>
              <a:off x="1632" y="1968"/>
              <a:ext cx="3360" cy="81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2" name="Line 36"/>
            <p:cNvSpPr>
              <a:spLocks noChangeShapeType="1"/>
            </p:cNvSpPr>
            <p:nvPr/>
          </p:nvSpPr>
          <p:spPr bwMode="auto">
            <a:xfrm>
              <a:off x="4128" y="1776"/>
              <a:ext cx="240" cy="201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4" name="Line 38"/>
            <p:cNvSpPr>
              <a:spLocks noChangeShapeType="1"/>
            </p:cNvSpPr>
            <p:nvPr/>
          </p:nvSpPr>
          <p:spPr bwMode="auto">
            <a:xfrm flipH="1">
              <a:off x="2400" y="2784"/>
              <a:ext cx="2592" cy="120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5" name="Line 39"/>
            <p:cNvSpPr>
              <a:spLocks noChangeShapeType="1"/>
            </p:cNvSpPr>
            <p:nvPr/>
          </p:nvSpPr>
          <p:spPr bwMode="auto">
            <a:xfrm flipH="1" flipV="1">
              <a:off x="1632" y="1968"/>
              <a:ext cx="2736" cy="1824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6" name="Line 40"/>
            <p:cNvSpPr>
              <a:spLocks noChangeShapeType="1"/>
            </p:cNvSpPr>
            <p:nvPr/>
          </p:nvSpPr>
          <p:spPr bwMode="auto">
            <a:xfrm flipV="1">
              <a:off x="2400" y="1776"/>
              <a:ext cx="1728" cy="2208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7" name="Line 41"/>
            <p:cNvSpPr>
              <a:spLocks noChangeShapeType="1"/>
            </p:cNvSpPr>
            <p:nvPr/>
          </p:nvSpPr>
          <p:spPr bwMode="auto">
            <a:xfrm flipH="1">
              <a:off x="2400" y="3408"/>
              <a:ext cx="816" cy="57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8" name="Line 42"/>
            <p:cNvSpPr>
              <a:spLocks noChangeShapeType="1"/>
            </p:cNvSpPr>
            <p:nvPr/>
          </p:nvSpPr>
          <p:spPr bwMode="auto">
            <a:xfrm>
              <a:off x="3216" y="3408"/>
              <a:ext cx="1152" cy="384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19" name="Line 43"/>
            <p:cNvSpPr>
              <a:spLocks noChangeShapeType="1"/>
            </p:cNvSpPr>
            <p:nvPr/>
          </p:nvSpPr>
          <p:spPr bwMode="auto">
            <a:xfrm flipV="1">
              <a:off x="3216" y="2784"/>
              <a:ext cx="1776" cy="624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20" name="Line 44"/>
            <p:cNvSpPr>
              <a:spLocks noChangeShapeType="1"/>
            </p:cNvSpPr>
            <p:nvPr/>
          </p:nvSpPr>
          <p:spPr bwMode="auto">
            <a:xfrm flipH="1">
              <a:off x="3216" y="1776"/>
              <a:ext cx="912" cy="163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6221" name="Line 45"/>
            <p:cNvSpPr>
              <a:spLocks noChangeShapeType="1"/>
            </p:cNvSpPr>
            <p:nvPr/>
          </p:nvSpPr>
          <p:spPr bwMode="auto">
            <a:xfrm>
              <a:off x="1632" y="1968"/>
              <a:ext cx="1584" cy="1440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Calculate forces</a:t>
            </a:r>
          </a:p>
        </p:txBody>
      </p:sp>
      <p:grpSp>
        <p:nvGrpSpPr>
          <p:cNvPr id="306223" name="Group 47"/>
          <p:cNvGrpSpPr>
            <a:grpSpLocks/>
          </p:cNvGrpSpPr>
          <p:nvPr/>
        </p:nvGrpSpPr>
        <p:grpSpPr bwMode="auto">
          <a:xfrm>
            <a:off x="2882900" y="2743200"/>
            <a:ext cx="5486400" cy="3657600"/>
            <a:chOff x="1584" y="1728"/>
            <a:chExt cx="3456" cy="2304"/>
          </a:xfrm>
        </p:grpSpPr>
        <p:sp>
          <p:nvSpPr>
            <p:cNvPr id="306183" name="Oval 7"/>
            <p:cNvSpPr>
              <a:spLocks noChangeArrowheads="1"/>
            </p:cNvSpPr>
            <p:nvPr/>
          </p:nvSpPr>
          <p:spPr bwMode="auto">
            <a:xfrm>
              <a:off x="4080" y="172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5" name="Oval 9"/>
            <p:cNvSpPr>
              <a:spLocks noChangeArrowheads="1"/>
            </p:cNvSpPr>
            <p:nvPr/>
          </p:nvSpPr>
          <p:spPr bwMode="auto">
            <a:xfrm>
              <a:off x="1584" y="192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6" name="Oval 10"/>
            <p:cNvSpPr>
              <a:spLocks noChangeArrowheads="1"/>
            </p:cNvSpPr>
            <p:nvPr/>
          </p:nvSpPr>
          <p:spPr bwMode="auto">
            <a:xfrm>
              <a:off x="2592" y="244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7" name="Oval 11"/>
            <p:cNvSpPr>
              <a:spLocks noChangeArrowheads="1"/>
            </p:cNvSpPr>
            <p:nvPr/>
          </p:nvSpPr>
          <p:spPr bwMode="auto">
            <a:xfrm>
              <a:off x="3168" y="336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8" name="Oval 12"/>
            <p:cNvSpPr>
              <a:spLocks noChangeArrowheads="1"/>
            </p:cNvSpPr>
            <p:nvPr/>
          </p:nvSpPr>
          <p:spPr bwMode="auto">
            <a:xfrm>
              <a:off x="2352" y="39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89" name="Oval 13"/>
            <p:cNvSpPr>
              <a:spLocks noChangeArrowheads="1"/>
            </p:cNvSpPr>
            <p:nvPr/>
          </p:nvSpPr>
          <p:spPr bwMode="auto">
            <a:xfrm>
              <a:off x="4320" y="3744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6190" name="Oval 14"/>
            <p:cNvSpPr>
              <a:spLocks noChangeArrowheads="1"/>
            </p:cNvSpPr>
            <p:nvPr/>
          </p:nvSpPr>
          <p:spPr bwMode="auto">
            <a:xfrm>
              <a:off x="4944" y="27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6213" name="Line 37"/>
          <p:cNvSpPr>
            <a:spLocks noChangeShapeType="1"/>
          </p:cNvSpPr>
          <p:nvPr/>
        </p:nvSpPr>
        <p:spPr bwMode="auto">
          <a:xfrm flipH="1">
            <a:off x="3810000" y="44196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06231" name="Group 55"/>
          <p:cNvGrpSpPr>
            <a:grpSpLocks/>
          </p:cNvGrpSpPr>
          <p:nvPr/>
        </p:nvGrpSpPr>
        <p:grpSpPr bwMode="auto">
          <a:xfrm>
            <a:off x="-381000" y="5410200"/>
            <a:ext cx="3810000" cy="1447800"/>
            <a:chOff x="-240" y="3408"/>
            <a:chExt cx="2400" cy="912"/>
          </a:xfrm>
        </p:grpSpPr>
        <p:grpSp>
          <p:nvGrpSpPr>
            <p:cNvPr id="306229" name="Group 53"/>
            <p:cNvGrpSpPr>
              <a:grpSpLocks/>
            </p:cNvGrpSpPr>
            <p:nvPr/>
          </p:nvGrpSpPr>
          <p:grpSpPr bwMode="auto">
            <a:xfrm>
              <a:off x="0" y="3408"/>
              <a:ext cx="2160" cy="912"/>
              <a:chOff x="0" y="3408"/>
              <a:chExt cx="2160" cy="912"/>
            </a:xfrm>
          </p:grpSpPr>
          <p:sp>
            <p:nvSpPr>
              <p:cNvPr id="306227" name="Rectangle 51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2160" cy="91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6228" name="Text Box 52"/>
              <p:cNvSpPr txBox="1">
                <a:spLocks noChangeArrowheads="1"/>
              </p:cNvSpPr>
              <p:nvPr/>
            </p:nvSpPr>
            <p:spPr bwMode="auto">
              <a:xfrm>
                <a:off x="96" y="3704"/>
                <a:ext cx="201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buFont typeface="Wingdings" charset="2"/>
                  <a:buNone/>
                </a:pPr>
                <a:endParaRPr lang="x-none" altLang="x-none" sz="2400" b="0"/>
              </a:p>
            </p:txBody>
          </p:sp>
        </p:grpSp>
        <p:sp>
          <p:nvSpPr>
            <p:cNvPr id="306230" name="Text Box 54"/>
            <p:cNvSpPr txBox="1">
              <a:spLocks noChangeArrowheads="1"/>
            </p:cNvSpPr>
            <p:nvPr/>
          </p:nvSpPr>
          <p:spPr bwMode="auto">
            <a:xfrm>
              <a:off x="-240" y="3729"/>
              <a:ext cx="2304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10000"/>
                </a:spcBef>
                <a:buFont typeface="Wingdings" charset="2"/>
                <a:buNone/>
              </a:pPr>
              <a:r>
                <a:rPr lang="en-US" altLang="x-none" sz="2400" b="0"/>
                <a:t>Molecular mechanics</a:t>
              </a:r>
            </a:p>
            <a:p>
              <a:pPr algn="r">
                <a:spcBef>
                  <a:spcPct val="10000"/>
                </a:spcBef>
                <a:buFont typeface="Wingdings" charset="2"/>
                <a:buNone/>
              </a:pPr>
              <a:r>
                <a:rPr lang="en-US" altLang="x-none" sz="2400" b="0"/>
                <a:t>force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5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524000"/>
            <a:ext cx="8477250" cy="53340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318490" name="Rectangle 26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Move atoms</a:t>
            </a:r>
          </a:p>
        </p:txBody>
      </p:sp>
      <p:grpSp>
        <p:nvGrpSpPr>
          <p:cNvPr id="318491" name="Group 27"/>
          <p:cNvGrpSpPr>
            <a:grpSpLocks/>
          </p:cNvGrpSpPr>
          <p:nvPr/>
        </p:nvGrpSpPr>
        <p:grpSpPr bwMode="auto">
          <a:xfrm>
            <a:off x="2514600" y="2743200"/>
            <a:ext cx="5486400" cy="3657600"/>
            <a:chOff x="1584" y="1728"/>
            <a:chExt cx="3456" cy="2304"/>
          </a:xfrm>
        </p:grpSpPr>
        <p:sp>
          <p:nvSpPr>
            <p:cNvPr id="318492" name="Oval 28"/>
            <p:cNvSpPr>
              <a:spLocks noChangeArrowheads="1"/>
            </p:cNvSpPr>
            <p:nvPr/>
          </p:nvSpPr>
          <p:spPr bwMode="auto">
            <a:xfrm>
              <a:off x="4080" y="172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3" name="Oval 29"/>
            <p:cNvSpPr>
              <a:spLocks noChangeArrowheads="1"/>
            </p:cNvSpPr>
            <p:nvPr/>
          </p:nvSpPr>
          <p:spPr bwMode="auto">
            <a:xfrm>
              <a:off x="1584" y="192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4" name="Oval 30"/>
            <p:cNvSpPr>
              <a:spLocks noChangeArrowheads="1"/>
            </p:cNvSpPr>
            <p:nvPr/>
          </p:nvSpPr>
          <p:spPr bwMode="auto">
            <a:xfrm>
              <a:off x="2592" y="2448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5" name="Oval 31"/>
            <p:cNvSpPr>
              <a:spLocks noChangeArrowheads="1"/>
            </p:cNvSpPr>
            <p:nvPr/>
          </p:nvSpPr>
          <p:spPr bwMode="auto">
            <a:xfrm>
              <a:off x="3168" y="3360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6" name="Oval 32"/>
            <p:cNvSpPr>
              <a:spLocks noChangeArrowheads="1"/>
            </p:cNvSpPr>
            <p:nvPr/>
          </p:nvSpPr>
          <p:spPr bwMode="auto">
            <a:xfrm>
              <a:off x="2352" y="39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7" name="Oval 33"/>
            <p:cNvSpPr>
              <a:spLocks noChangeArrowheads="1"/>
            </p:cNvSpPr>
            <p:nvPr/>
          </p:nvSpPr>
          <p:spPr bwMode="auto">
            <a:xfrm>
              <a:off x="4320" y="3744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98" name="Oval 34"/>
            <p:cNvSpPr>
              <a:spLocks noChangeArrowheads="1"/>
            </p:cNvSpPr>
            <p:nvPr/>
          </p:nvSpPr>
          <p:spPr bwMode="auto">
            <a:xfrm>
              <a:off x="4944" y="2736"/>
              <a:ext cx="96" cy="96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8499" name="Line 35"/>
          <p:cNvSpPr>
            <a:spLocks noChangeShapeType="1"/>
          </p:cNvSpPr>
          <p:nvPr/>
        </p:nvSpPr>
        <p:spPr bwMode="auto">
          <a:xfrm flipH="1">
            <a:off x="3810000" y="44196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49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524000"/>
            <a:ext cx="8477250" cy="5334000"/>
          </a:xfrm>
          <a:solidFill>
            <a:srgbClr val="CCCCFF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None/>
            </a:pPr>
            <a:endParaRPr lang="en-US" altLang="x-none" b="1"/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20320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Move atoms</a:t>
            </a:r>
          </a:p>
        </p:txBody>
      </p:sp>
      <p:grpSp>
        <p:nvGrpSpPr>
          <p:cNvPr id="320517" name="Group 5"/>
          <p:cNvGrpSpPr>
            <a:grpSpLocks/>
          </p:cNvGrpSpPr>
          <p:nvPr/>
        </p:nvGrpSpPr>
        <p:grpSpPr bwMode="auto">
          <a:xfrm>
            <a:off x="2514600" y="2743200"/>
            <a:ext cx="5486400" cy="3657600"/>
            <a:chOff x="1584" y="1728"/>
            <a:chExt cx="3456" cy="2304"/>
          </a:xfrm>
        </p:grpSpPr>
        <p:sp>
          <p:nvSpPr>
            <p:cNvPr id="320518" name="Oval 6"/>
            <p:cNvSpPr>
              <a:spLocks noChangeArrowheads="1"/>
            </p:cNvSpPr>
            <p:nvPr/>
          </p:nvSpPr>
          <p:spPr bwMode="auto">
            <a:xfrm>
              <a:off x="4080" y="1728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19" name="Oval 7"/>
            <p:cNvSpPr>
              <a:spLocks noChangeArrowheads="1"/>
            </p:cNvSpPr>
            <p:nvPr/>
          </p:nvSpPr>
          <p:spPr bwMode="auto">
            <a:xfrm>
              <a:off x="1584" y="1920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0" name="Oval 8"/>
            <p:cNvSpPr>
              <a:spLocks noChangeArrowheads="1"/>
            </p:cNvSpPr>
            <p:nvPr/>
          </p:nvSpPr>
          <p:spPr bwMode="auto">
            <a:xfrm>
              <a:off x="2592" y="2448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1" name="Oval 9"/>
            <p:cNvSpPr>
              <a:spLocks noChangeArrowheads="1"/>
            </p:cNvSpPr>
            <p:nvPr/>
          </p:nvSpPr>
          <p:spPr bwMode="auto">
            <a:xfrm>
              <a:off x="3168" y="3360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2" name="Oval 10"/>
            <p:cNvSpPr>
              <a:spLocks noChangeArrowheads="1"/>
            </p:cNvSpPr>
            <p:nvPr/>
          </p:nvSpPr>
          <p:spPr bwMode="auto">
            <a:xfrm>
              <a:off x="2352" y="3936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3" name="Oval 11"/>
            <p:cNvSpPr>
              <a:spLocks noChangeArrowheads="1"/>
            </p:cNvSpPr>
            <p:nvPr/>
          </p:nvSpPr>
          <p:spPr bwMode="auto">
            <a:xfrm>
              <a:off x="4320" y="3744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524" name="Oval 12"/>
            <p:cNvSpPr>
              <a:spLocks noChangeArrowheads="1"/>
            </p:cNvSpPr>
            <p:nvPr/>
          </p:nvSpPr>
          <p:spPr bwMode="auto">
            <a:xfrm>
              <a:off x="4944" y="2736"/>
              <a:ext cx="96" cy="9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0525" name="Line 13"/>
          <p:cNvSpPr>
            <a:spLocks noChangeShapeType="1"/>
          </p:cNvSpPr>
          <p:nvPr/>
        </p:nvSpPr>
        <p:spPr bwMode="auto">
          <a:xfrm flipH="1">
            <a:off x="3810000" y="44196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0527" name="Oval 15"/>
          <p:cNvSpPr>
            <a:spLocks noChangeArrowheads="1"/>
          </p:cNvSpPr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28" name="Oval 16"/>
          <p:cNvSpPr>
            <a:spLocks noChangeArrowheads="1"/>
          </p:cNvSpPr>
          <p:nvPr/>
        </p:nvSpPr>
        <p:spPr bwMode="auto">
          <a:xfrm>
            <a:off x="3276600" y="32004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29" name="Oval 17"/>
          <p:cNvSpPr>
            <a:spLocks noChangeArrowheads="1"/>
          </p:cNvSpPr>
          <p:nvPr/>
        </p:nvSpPr>
        <p:spPr bwMode="auto">
          <a:xfrm>
            <a:off x="4419600" y="41148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0" name="Oval 18"/>
          <p:cNvSpPr>
            <a:spLocks noChangeArrowheads="1"/>
          </p:cNvSpPr>
          <p:nvPr/>
        </p:nvSpPr>
        <p:spPr bwMode="auto">
          <a:xfrm>
            <a:off x="4876800" y="5699125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1" name="Oval 19"/>
          <p:cNvSpPr>
            <a:spLocks noChangeArrowheads="1"/>
          </p:cNvSpPr>
          <p:nvPr/>
        </p:nvSpPr>
        <p:spPr bwMode="auto">
          <a:xfrm>
            <a:off x="3048000" y="64770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2" name="Oval 20"/>
          <p:cNvSpPr>
            <a:spLocks noChangeArrowheads="1"/>
          </p:cNvSpPr>
          <p:nvPr/>
        </p:nvSpPr>
        <p:spPr bwMode="auto">
          <a:xfrm>
            <a:off x="6477000" y="61722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533" name="Oval 21"/>
          <p:cNvSpPr>
            <a:spLocks noChangeArrowheads="1"/>
          </p:cNvSpPr>
          <p:nvPr/>
        </p:nvSpPr>
        <p:spPr bwMode="auto">
          <a:xfrm>
            <a:off x="7620000" y="4724400"/>
            <a:ext cx="152400" cy="1524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20542" name="Group 30"/>
          <p:cNvGrpSpPr>
            <a:grpSpLocks/>
          </p:cNvGrpSpPr>
          <p:nvPr/>
        </p:nvGrpSpPr>
        <p:grpSpPr bwMode="auto">
          <a:xfrm>
            <a:off x="2667000" y="2895600"/>
            <a:ext cx="5181600" cy="3613150"/>
            <a:chOff x="1680" y="1824"/>
            <a:chExt cx="3264" cy="2276"/>
          </a:xfrm>
        </p:grpSpPr>
        <p:sp>
          <p:nvSpPr>
            <p:cNvPr id="320535" name="Line 23"/>
            <p:cNvSpPr>
              <a:spLocks noChangeShapeType="1"/>
            </p:cNvSpPr>
            <p:nvPr/>
          </p:nvSpPr>
          <p:spPr bwMode="auto">
            <a:xfrm rot="-422833">
              <a:off x="1680" y="1968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6" name="Line 24"/>
            <p:cNvSpPr>
              <a:spLocks noChangeShapeType="1"/>
            </p:cNvSpPr>
            <p:nvPr/>
          </p:nvSpPr>
          <p:spPr bwMode="auto">
            <a:xfrm>
              <a:off x="4176" y="1824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7" name="Line 25"/>
            <p:cNvSpPr>
              <a:spLocks noChangeShapeType="1"/>
            </p:cNvSpPr>
            <p:nvPr/>
          </p:nvSpPr>
          <p:spPr bwMode="auto">
            <a:xfrm>
              <a:off x="2678" y="2514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8" name="Line 26"/>
            <p:cNvSpPr>
              <a:spLocks noChangeShapeType="1"/>
            </p:cNvSpPr>
            <p:nvPr/>
          </p:nvSpPr>
          <p:spPr bwMode="auto">
            <a:xfrm rot="916150" flipH="1">
              <a:off x="4896" y="283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39" name="Line 27"/>
            <p:cNvSpPr>
              <a:spLocks noChangeShapeType="1"/>
            </p:cNvSpPr>
            <p:nvPr/>
          </p:nvSpPr>
          <p:spPr bwMode="auto">
            <a:xfrm flipH="1">
              <a:off x="4156" y="3812"/>
              <a:ext cx="14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40" name="Line 28"/>
            <p:cNvSpPr>
              <a:spLocks noChangeShapeType="1"/>
            </p:cNvSpPr>
            <p:nvPr/>
          </p:nvSpPr>
          <p:spPr bwMode="auto">
            <a:xfrm rot="588887" flipH="1">
              <a:off x="3130" y="3456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0541" name="Line 29"/>
            <p:cNvSpPr>
              <a:spLocks noChangeShapeType="1"/>
            </p:cNvSpPr>
            <p:nvPr/>
          </p:nvSpPr>
          <p:spPr bwMode="auto">
            <a:xfrm rot="21213180" flipH="1">
              <a:off x="2006" y="4004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20546" name="Group 34"/>
          <p:cNvGrpSpPr>
            <a:grpSpLocks/>
          </p:cNvGrpSpPr>
          <p:nvPr/>
        </p:nvGrpSpPr>
        <p:grpSpPr bwMode="auto">
          <a:xfrm>
            <a:off x="0" y="4191000"/>
            <a:ext cx="3657600" cy="1600200"/>
            <a:chOff x="0" y="2640"/>
            <a:chExt cx="2304" cy="1008"/>
          </a:xfrm>
        </p:grpSpPr>
        <p:sp>
          <p:nvSpPr>
            <p:cNvPr id="320544" name="Rectangle 32"/>
            <p:cNvSpPr>
              <a:spLocks noChangeArrowheads="1"/>
            </p:cNvSpPr>
            <p:nvPr/>
          </p:nvSpPr>
          <p:spPr bwMode="auto">
            <a:xfrm>
              <a:off x="0" y="2640"/>
              <a:ext cx="2304" cy="100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0545" name="Text Box 33"/>
            <p:cNvSpPr txBox="1">
              <a:spLocks noChangeArrowheads="1"/>
            </p:cNvSpPr>
            <p:nvPr/>
          </p:nvSpPr>
          <p:spPr bwMode="auto">
            <a:xfrm>
              <a:off x="1152" y="3287"/>
              <a:ext cx="11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 altLang="x-none" sz="2400" b="0"/>
                <a:t>... a little 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2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Molecular Dynamics</a:t>
            </a: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3810000" y="3886200"/>
            <a:ext cx="4114800" cy="1905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25674" name="Group 42"/>
          <p:cNvGrpSpPr>
            <a:grpSpLocks/>
          </p:cNvGrpSpPr>
          <p:nvPr/>
        </p:nvGrpSpPr>
        <p:grpSpPr bwMode="auto">
          <a:xfrm>
            <a:off x="0" y="958850"/>
            <a:ext cx="8153400" cy="1676400"/>
            <a:chOff x="0" y="940"/>
            <a:chExt cx="5136" cy="1056"/>
          </a:xfrm>
        </p:grpSpPr>
        <p:sp>
          <p:nvSpPr>
            <p:cNvPr id="325636" name="Rectangle 4"/>
            <p:cNvSpPr>
              <a:spLocks noChangeArrowheads="1"/>
            </p:cNvSpPr>
            <p:nvPr/>
          </p:nvSpPr>
          <p:spPr bwMode="auto">
            <a:xfrm>
              <a:off x="0" y="1280"/>
              <a:ext cx="3648" cy="271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Iterate</a:t>
              </a:r>
            </a:p>
          </p:txBody>
        </p:sp>
        <p:sp>
          <p:nvSpPr>
            <p:cNvPr id="325663" name="AutoShape 31"/>
            <p:cNvSpPr>
              <a:spLocks noChangeArrowheads="1"/>
            </p:cNvSpPr>
            <p:nvPr/>
          </p:nvSpPr>
          <p:spPr bwMode="auto">
            <a:xfrm>
              <a:off x="4608" y="1036"/>
              <a:ext cx="528" cy="960"/>
            </a:xfrm>
            <a:prstGeom prst="curvedLeftArrow">
              <a:avLst>
                <a:gd name="adj1" fmla="val 36364"/>
                <a:gd name="adj2" fmla="val 72727"/>
                <a:gd name="adj3" fmla="val 33333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5665" name="AutoShape 33"/>
            <p:cNvSpPr>
              <a:spLocks noChangeArrowheads="1"/>
            </p:cNvSpPr>
            <p:nvPr/>
          </p:nvSpPr>
          <p:spPr bwMode="auto">
            <a:xfrm rot="10800000">
              <a:off x="4080" y="940"/>
              <a:ext cx="528" cy="960"/>
            </a:xfrm>
            <a:prstGeom prst="curvedLeftArrow">
              <a:avLst>
                <a:gd name="adj1" fmla="val 36364"/>
                <a:gd name="adj2" fmla="val 72727"/>
                <a:gd name="adj3" fmla="val 33333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567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762000" y="636588"/>
            <a:ext cx="7772400" cy="5105400"/>
          </a:xfrm>
        </p:spPr>
        <p:txBody>
          <a:bodyPr/>
          <a:lstStyle/>
          <a:p>
            <a:endParaRPr lang="en-US" altLang="x-none"/>
          </a:p>
          <a:p>
            <a:endParaRPr lang="en-US" altLang="x-none"/>
          </a:p>
        </p:txBody>
      </p:sp>
      <p:sp>
        <p:nvSpPr>
          <p:cNvPr id="325675" name="Rectangle 43"/>
          <p:cNvSpPr>
            <a:spLocks noChangeArrowheads="1"/>
          </p:cNvSpPr>
          <p:nvPr/>
        </p:nvSpPr>
        <p:spPr bwMode="auto">
          <a:xfrm>
            <a:off x="0" y="1498600"/>
            <a:ext cx="5791200" cy="430213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x-none" sz="2400" b="0"/>
              <a:t>Iterate</a:t>
            </a:r>
          </a:p>
        </p:txBody>
      </p:sp>
      <p:grpSp>
        <p:nvGrpSpPr>
          <p:cNvPr id="325688" name="Group 56"/>
          <p:cNvGrpSpPr>
            <a:grpSpLocks/>
          </p:cNvGrpSpPr>
          <p:nvPr/>
        </p:nvGrpSpPr>
        <p:grpSpPr bwMode="auto">
          <a:xfrm>
            <a:off x="0" y="2622550"/>
            <a:ext cx="8153400" cy="1676400"/>
            <a:chOff x="0" y="1988"/>
            <a:chExt cx="5136" cy="1056"/>
          </a:xfrm>
        </p:grpSpPr>
        <p:grpSp>
          <p:nvGrpSpPr>
            <p:cNvPr id="325678" name="Group 46"/>
            <p:cNvGrpSpPr>
              <a:grpSpLocks/>
            </p:cNvGrpSpPr>
            <p:nvPr/>
          </p:nvGrpSpPr>
          <p:grpSpPr bwMode="auto">
            <a:xfrm>
              <a:off x="0" y="1988"/>
              <a:ext cx="5136" cy="1056"/>
              <a:chOff x="0" y="940"/>
              <a:chExt cx="5136" cy="1056"/>
            </a:xfrm>
          </p:grpSpPr>
          <p:sp>
            <p:nvSpPr>
              <p:cNvPr id="325679" name="Rectangle 47"/>
              <p:cNvSpPr>
                <a:spLocks noChangeArrowheads="1"/>
              </p:cNvSpPr>
              <p:nvPr/>
            </p:nvSpPr>
            <p:spPr bwMode="auto">
              <a:xfrm>
                <a:off x="0" y="1280"/>
                <a:ext cx="3648" cy="271"/>
              </a:xfrm>
              <a:prstGeom prst="rect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buFont typeface="Wingdings" charset="2"/>
                  <a:buNone/>
                </a:pPr>
                <a:r>
                  <a:rPr lang="en-US" altLang="x-none" sz="2400" b="0"/>
                  <a:t>Iterate</a:t>
                </a:r>
              </a:p>
            </p:txBody>
          </p:sp>
          <p:sp>
            <p:nvSpPr>
              <p:cNvPr id="325680" name="AutoShape 48"/>
              <p:cNvSpPr>
                <a:spLocks noChangeArrowheads="1"/>
              </p:cNvSpPr>
              <p:nvPr/>
            </p:nvSpPr>
            <p:spPr bwMode="auto">
              <a:xfrm>
                <a:off x="4608" y="1036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5681" name="AutoShape 49"/>
              <p:cNvSpPr>
                <a:spLocks noChangeArrowheads="1"/>
              </p:cNvSpPr>
              <p:nvPr/>
            </p:nvSpPr>
            <p:spPr bwMode="auto">
              <a:xfrm rot="10800000">
                <a:off x="4080" y="940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25682" name="Rectangle 50"/>
            <p:cNvSpPr>
              <a:spLocks noChangeArrowheads="1"/>
            </p:cNvSpPr>
            <p:nvPr/>
          </p:nvSpPr>
          <p:spPr bwMode="auto">
            <a:xfrm>
              <a:off x="0" y="2328"/>
              <a:ext cx="3648" cy="271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... and iterate</a:t>
              </a:r>
            </a:p>
          </p:txBody>
        </p:sp>
      </p:grpSp>
      <p:grpSp>
        <p:nvGrpSpPr>
          <p:cNvPr id="325689" name="Group 57"/>
          <p:cNvGrpSpPr>
            <a:grpSpLocks/>
          </p:cNvGrpSpPr>
          <p:nvPr/>
        </p:nvGrpSpPr>
        <p:grpSpPr bwMode="auto">
          <a:xfrm>
            <a:off x="0" y="4267200"/>
            <a:ext cx="8153400" cy="1676400"/>
            <a:chOff x="0" y="3024"/>
            <a:chExt cx="5136" cy="1056"/>
          </a:xfrm>
        </p:grpSpPr>
        <p:grpSp>
          <p:nvGrpSpPr>
            <p:cNvPr id="325683" name="Group 51"/>
            <p:cNvGrpSpPr>
              <a:grpSpLocks/>
            </p:cNvGrpSpPr>
            <p:nvPr/>
          </p:nvGrpSpPr>
          <p:grpSpPr bwMode="auto">
            <a:xfrm>
              <a:off x="0" y="3024"/>
              <a:ext cx="5136" cy="1056"/>
              <a:chOff x="0" y="940"/>
              <a:chExt cx="5136" cy="1056"/>
            </a:xfrm>
          </p:grpSpPr>
          <p:sp>
            <p:nvSpPr>
              <p:cNvPr id="325684" name="Rectangle 52"/>
              <p:cNvSpPr>
                <a:spLocks noChangeArrowheads="1"/>
              </p:cNvSpPr>
              <p:nvPr/>
            </p:nvSpPr>
            <p:spPr bwMode="auto">
              <a:xfrm>
                <a:off x="0" y="1280"/>
                <a:ext cx="3648" cy="271"/>
              </a:xfrm>
              <a:prstGeom prst="rect">
                <a:avLst/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buFont typeface="Wingdings" charset="2"/>
                  <a:buNone/>
                </a:pPr>
                <a:r>
                  <a:rPr lang="en-US" altLang="x-none" sz="2400" b="0"/>
                  <a:t>Iterate</a:t>
                </a:r>
              </a:p>
            </p:txBody>
          </p:sp>
          <p:sp>
            <p:nvSpPr>
              <p:cNvPr id="325685" name="AutoShape 53"/>
              <p:cNvSpPr>
                <a:spLocks noChangeArrowheads="1"/>
              </p:cNvSpPr>
              <p:nvPr/>
            </p:nvSpPr>
            <p:spPr bwMode="auto">
              <a:xfrm>
                <a:off x="4608" y="1036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5686" name="AutoShape 54"/>
              <p:cNvSpPr>
                <a:spLocks noChangeArrowheads="1"/>
              </p:cNvSpPr>
              <p:nvPr/>
            </p:nvSpPr>
            <p:spPr bwMode="auto">
              <a:xfrm rot="10800000">
                <a:off x="4080" y="940"/>
                <a:ext cx="528" cy="960"/>
              </a:xfrm>
              <a:prstGeom prst="curvedLeftArrow">
                <a:avLst>
                  <a:gd name="adj1" fmla="val 36364"/>
                  <a:gd name="adj2" fmla="val 72727"/>
                  <a:gd name="adj3" fmla="val 33333"/>
                </a:avLst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25687" name="Rectangle 55"/>
            <p:cNvSpPr>
              <a:spLocks noChangeArrowheads="1"/>
            </p:cNvSpPr>
            <p:nvPr/>
          </p:nvSpPr>
          <p:spPr bwMode="auto">
            <a:xfrm>
              <a:off x="0" y="3364"/>
              <a:ext cx="3648" cy="271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Font typeface="Wingdings" charset="2"/>
                <a:buNone/>
              </a:pPr>
              <a:r>
                <a:rPr lang="en-US" altLang="x-none" sz="2400" b="0"/>
                <a:t>... and iterate</a:t>
              </a:r>
            </a:p>
          </p:txBody>
        </p:sp>
      </p:grpSp>
      <p:grpSp>
        <p:nvGrpSpPr>
          <p:cNvPr id="325694" name="Group 62"/>
          <p:cNvGrpSpPr>
            <a:grpSpLocks/>
          </p:cNvGrpSpPr>
          <p:nvPr/>
        </p:nvGrpSpPr>
        <p:grpSpPr bwMode="auto">
          <a:xfrm>
            <a:off x="0" y="5638800"/>
            <a:ext cx="5508625" cy="1219200"/>
            <a:chOff x="0" y="3552"/>
            <a:chExt cx="3470" cy="768"/>
          </a:xfrm>
        </p:grpSpPr>
        <p:sp>
          <p:nvSpPr>
            <p:cNvPr id="325693" name="Rectangle 61"/>
            <p:cNvSpPr>
              <a:spLocks noChangeArrowheads="1"/>
            </p:cNvSpPr>
            <p:nvPr/>
          </p:nvSpPr>
          <p:spPr bwMode="auto">
            <a:xfrm>
              <a:off x="0" y="3552"/>
              <a:ext cx="2976" cy="76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5691" name="Text Box 59"/>
            <p:cNvSpPr txBox="1">
              <a:spLocks noChangeArrowheads="1"/>
            </p:cNvSpPr>
            <p:nvPr/>
          </p:nvSpPr>
          <p:spPr bwMode="auto">
            <a:xfrm>
              <a:off x="302" y="3744"/>
              <a:ext cx="3168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charset="2"/>
                <a:buNone/>
              </a:pPr>
              <a:r>
                <a:rPr lang="en-US" altLang="x-none" sz="2400" b="0"/>
                <a:t>Integrate Newton’s</a:t>
              </a:r>
              <a:br>
                <a:rPr lang="en-US" altLang="x-none" sz="2400" b="0"/>
              </a:br>
              <a:r>
                <a:rPr lang="en-US" altLang="x-none" sz="2400" b="0"/>
                <a:t>                 laws of motion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7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91" name="defensin-video-0-2ns.new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91200" cy="5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Example of an MD Simulation</a:t>
            </a:r>
          </a:p>
        </p:txBody>
      </p:sp>
      <p:sp>
        <p:nvSpPr>
          <p:cNvPr id="65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169988"/>
            <a:ext cx="7772400" cy="51054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231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5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39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56391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Main Problem With MD</a:t>
            </a:r>
          </a:p>
        </p:txBody>
      </p:sp>
      <p:sp>
        <p:nvSpPr>
          <p:cNvPr id="954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04938"/>
            <a:ext cx="7772400" cy="4114800"/>
          </a:xfrm>
        </p:spPr>
        <p:txBody>
          <a:bodyPr/>
          <a:lstStyle/>
          <a:p>
            <a:pPr algn="ctr">
              <a:buFont typeface="Wingdings" charset="2"/>
              <a:buNone/>
            </a:pPr>
            <a:endParaRPr lang="en-US" altLang="x-none" sz="2800" b="1">
              <a:solidFill>
                <a:schemeClr val="accent2"/>
              </a:solidFill>
            </a:endParaRPr>
          </a:p>
          <a:p>
            <a:pPr algn="ctr">
              <a:buFont typeface="Wingdings" charset="2"/>
              <a:buNone/>
            </a:pPr>
            <a:r>
              <a:rPr lang="en-US" altLang="x-none" sz="2800" b="1">
                <a:solidFill>
                  <a:schemeClr val="accent2"/>
                </a:solidFill>
              </a:rPr>
              <a:t>Too slow!</a:t>
            </a:r>
          </a:p>
          <a:p>
            <a:endParaRPr lang="en-US" altLang="x-none"/>
          </a:p>
          <a:p>
            <a:pPr>
              <a:spcBef>
                <a:spcPct val="150000"/>
              </a:spcBef>
              <a:buFont typeface="Wingdings" charset="2"/>
              <a:buNone/>
            </a:pPr>
            <a:r>
              <a:rPr lang="en-US" altLang="x-none"/>
              <a:t>Example I just showed:</a:t>
            </a:r>
          </a:p>
          <a:p>
            <a:pPr lvl="1">
              <a:spcBef>
                <a:spcPct val="50000"/>
              </a:spcBef>
              <a:buFont typeface="Wingdings" charset="2"/>
              <a:buChar char="§"/>
            </a:pPr>
            <a:r>
              <a:rPr lang="en-US" altLang="x-none"/>
              <a:t>2 ns simulated time</a:t>
            </a:r>
          </a:p>
          <a:p>
            <a:pPr lvl="1">
              <a:spcBef>
                <a:spcPct val="50000"/>
              </a:spcBef>
              <a:buFont typeface="Wingdings" charset="2"/>
              <a:buChar char="§"/>
            </a:pPr>
            <a:r>
              <a:rPr lang="en-US" altLang="x-none"/>
              <a:t>3.4 CPU-days to simulate</a:t>
            </a:r>
          </a:p>
        </p:txBody>
      </p:sp>
    </p:spTree>
    <p:extLst>
      <p:ext uri="{BB962C8B-B14F-4D97-AF65-F5344CB8AC3E}">
        <p14:creationId xmlns:p14="http://schemas.microsoft.com/office/powerpoint/2010/main" val="87233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ChangeArrowheads="1"/>
          </p:cNvSpPr>
          <p:nvPr/>
        </p:nvSpPr>
        <p:spPr bwMode="auto">
          <a:xfrm>
            <a:off x="762000" y="0"/>
            <a:ext cx="685800" cy="68580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7391400" cy="3124200"/>
          </a:xfrm>
          <a:noFill/>
          <a:ln/>
        </p:spPr>
        <p:txBody>
          <a:bodyPr/>
          <a:lstStyle/>
          <a:p>
            <a:pPr algn="r"/>
            <a:endParaRPr lang="en-US" altLang="x-none" sz="2800"/>
          </a:p>
          <a:p>
            <a:pPr algn="r"/>
            <a:endParaRPr lang="en-US" altLang="x-none" sz="2800" b="1"/>
          </a:p>
        </p:txBody>
      </p:sp>
      <p:sp>
        <p:nvSpPr>
          <p:cNvPr id="952324" name="Rectangle 4"/>
          <p:cNvSpPr>
            <a:spLocks noChangeArrowheads="1"/>
          </p:cNvSpPr>
          <p:nvPr/>
        </p:nvSpPr>
        <p:spPr bwMode="auto">
          <a:xfrm>
            <a:off x="0" y="1600200"/>
            <a:ext cx="7696200" cy="2667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23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19113" y="2119313"/>
            <a:ext cx="6081712" cy="1524000"/>
          </a:xfrm>
        </p:spPr>
        <p:txBody>
          <a:bodyPr/>
          <a:lstStyle/>
          <a:p>
            <a:pPr algn="r"/>
            <a:r>
              <a:rPr lang="en-US" altLang="x-none" dirty="0">
                <a:solidFill>
                  <a:srgbClr val="CC99FF"/>
                </a:solidFill>
                <a:ea typeface="Times New Roman" charset="0"/>
                <a:cs typeface="Times New Roman" charset="0"/>
              </a:rPr>
              <a:t>***</a:t>
            </a:r>
            <a:r>
              <a:rPr lang="en-US" altLang="x-none" dirty="0">
                <a:ea typeface="Times New Roman" charset="0"/>
                <a:cs typeface="Times New Roman" charset="0"/>
              </a:rPr>
              <a:t> Goals and Strategy</a:t>
            </a:r>
          </a:p>
        </p:txBody>
      </p:sp>
      <p:sp>
        <p:nvSpPr>
          <p:cNvPr id="952326" name="Rectangle 6"/>
          <p:cNvSpPr>
            <a:spLocks noChangeArrowheads="1"/>
          </p:cNvSpPr>
          <p:nvPr/>
        </p:nvSpPr>
        <p:spPr bwMode="auto">
          <a:xfrm>
            <a:off x="6400800" y="3962400"/>
            <a:ext cx="27432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24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Thought Experiment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altLang="x-none"/>
              <a:t>What if MD were</a:t>
            </a:r>
          </a:p>
          <a:p>
            <a:pPr lvl="1">
              <a:spcBef>
                <a:spcPct val="50000"/>
              </a:spcBef>
            </a:pPr>
            <a:r>
              <a:rPr lang="en-US" altLang="x-none"/>
              <a:t>Perfectly accurate?</a:t>
            </a:r>
          </a:p>
          <a:p>
            <a:pPr lvl="1">
              <a:spcBef>
                <a:spcPct val="30000"/>
              </a:spcBef>
            </a:pPr>
            <a:r>
              <a:rPr lang="en-US" altLang="x-none"/>
              <a:t>Infinitely fast?</a:t>
            </a:r>
          </a:p>
          <a:p>
            <a:pPr>
              <a:lnSpc>
                <a:spcPct val="110000"/>
              </a:lnSpc>
              <a:spcBef>
                <a:spcPct val="130000"/>
              </a:spcBef>
            </a:pPr>
            <a:r>
              <a:rPr lang="en-US" altLang="x-none"/>
              <a:t>Would be easy to perform</a:t>
            </a:r>
            <a:br>
              <a:rPr lang="en-US" altLang="x-none"/>
            </a:br>
            <a:r>
              <a:rPr lang="en-US" altLang="x-none" b="1">
                <a:solidFill>
                  <a:schemeClr val="accent2"/>
                </a:solidFill>
              </a:rPr>
              <a:t>arbitrary computational experiments</a:t>
            </a:r>
          </a:p>
          <a:p>
            <a:pPr lvl="1">
              <a:spcBef>
                <a:spcPct val="50000"/>
              </a:spcBef>
            </a:pPr>
            <a:r>
              <a:rPr lang="en-US" altLang="x-none"/>
              <a:t>Determine structures by watching them form</a:t>
            </a:r>
          </a:p>
          <a:p>
            <a:pPr lvl="1">
              <a:spcBef>
                <a:spcPct val="30000"/>
              </a:spcBef>
            </a:pPr>
            <a:r>
              <a:rPr lang="en-US" altLang="x-none"/>
              <a:t>Figure out what happens by watching it happen</a:t>
            </a:r>
          </a:p>
          <a:p>
            <a:pPr lvl="1">
              <a:spcBef>
                <a:spcPct val="30000"/>
              </a:spcBef>
            </a:pPr>
            <a:r>
              <a:rPr lang="en-US" altLang="x-none"/>
              <a:t>Transform measurement into data mining</a:t>
            </a:r>
          </a:p>
        </p:txBody>
      </p:sp>
    </p:spTree>
    <p:extLst>
      <p:ext uri="{BB962C8B-B14F-4D97-AF65-F5344CB8AC3E}">
        <p14:creationId xmlns:p14="http://schemas.microsoft.com/office/powerpoint/2010/main" val="153884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Two Distinct Problems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057400"/>
          </a:xfrm>
        </p:spPr>
        <p:txBody>
          <a:bodyPr/>
          <a:lstStyle/>
          <a:p>
            <a:pPr marL="457200" indent="-457200">
              <a:spcBef>
                <a:spcPct val="150000"/>
              </a:spcBef>
              <a:buFont typeface="Wingdings" charset="2"/>
              <a:buNone/>
            </a:pPr>
            <a:r>
              <a:rPr lang="en-US" altLang="x-none" i="1"/>
              <a:t>Problem 1:</a:t>
            </a:r>
            <a:r>
              <a:rPr lang="en-US" altLang="x-none"/>
              <a:t>  Simulate many short trajectories</a:t>
            </a:r>
          </a:p>
          <a:p>
            <a:pPr marL="457200" indent="-457200">
              <a:spcBef>
                <a:spcPct val="150000"/>
              </a:spcBef>
              <a:buFont typeface="Wingdings" charset="2"/>
              <a:buNone/>
            </a:pPr>
            <a:r>
              <a:rPr lang="en-US" altLang="x-none" i="1"/>
              <a:t>Problem 2:</a:t>
            </a:r>
            <a:r>
              <a:rPr lang="en-US" altLang="x-none"/>
              <a:t>  Simulate one long trajectory</a:t>
            </a:r>
          </a:p>
        </p:txBody>
      </p:sp>
    </p:spTree>
    <p:extLst>
      <p:ext uri="{BB962C8B-B14F-4D97-AF65-F5344CB8AC3E}">
        <p14:creationId xmlns:p14="http://schemas.microsoft.com/office/powerpoint/2010/main" val="86907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025" y="1196975"/>
            <a:ext cx="2100263" cy="1143000"/>
          </a:xfrm>
        </p:spPr>
        <p:txBody>
          <a:bodyPr/>
          <a:lstStyle/>
          <a:p>
            <a:pPr eaLnBrk="1" hangingPunct="1"/>
            <a:r>
              <a:rPr lang="en-US" altLang="en-US"/>
              <a:t>Why?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42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1242"/>
            <a:ext cx="7772400" cy="1143000"/>
          </a:xfrm>
        </p:spPr>
        <p:txBody>
          <a:bodyPr/>
          <a:lstStyle/>
          <a:p>
            <a:r>
              <a:rPr lang="en-US" altLang="x-none" dirty="0"/>
              <a:t>Simulating Many Short Trajectories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95425"/>
            <a:ext cx="8001000" cy="4724400"/>
          </a:xfrm>
        </p:spPr>
        <p:txBody>
          <a:bodyPr/>
          <a:lstStyle/>
          <a:p>
            <a:pPr>
              <a:spcBef>
                <a:spcPct val="110000"/>
              </a:spcBef>
            </a:pPr>
            <a:r>
              <a:rPr lang="en-US" altLang="x-none" dirty="0"/>
              <a:t>Can answer surprising number of interesting questions</a:t>
            </a:r>
          </a:p>
          <a:p>
            <a:pPr>
              <a:spcBef>
                <a:spcPct val="110000"/>
              </a:spcBef>
            </a:pPr>
            <a:r>
              <a:rPr lang="en-US" altLang="x-none" dirty="0"/>
              <a:t>Can be done using</a:t>
            </a:r>
          </a:p>
          <a:p>
            <a:pPr lvl="1"/>
            <a:r>
              <a:rPr lang="en-US" altLang="x-none" dirty="0"/>
              <a:t>Many slow computers</a:t>
            </a:r>
          </a:p>
          <a:p>
            <a:pPr lvl="1"/>
            <a:r>
              <a:rPr lang="en-US" altLang="x-none" dirty="0"/>
              <a:t>Distributed processing approach</a:t>
            </a:r>
          </a:p>
          <a:p>
            <a:pPr lvl="1"/>
            <a:r>
              <a:rPr lang="en-US" altLang="x-none" dirty="0"/>
              <a:t>Little inter-processor communication</a:t>
            </a:r>
          </a:p>
          <a:p>
            <a:pPr>
              <a:spcBef>
                <a:spcPct val="110000"/>
              </a:spcBef>
            </a:pPr>
            <a:r>
              <a:rPr lang="en-US" altLang="x-none" dirty="0"/>
              <a:t>E.g., </a:t>
            </a:r>
            <a:r>
              <a:rPr lang="en-US" altLang="x-none" dirty="0" err="1"/>
              <a:t>Pande’s</a:t>
            </a:r>
            <a:r>
              <a:rPr lang="en-US" altLang="x-none" dirty="0"/>
              <a:t> </a:t>
            </a:r>
            <a:r>
              <a:rPr lang="en-US" altLang="x-none" i="1" dirty="0"/>
              <a:t>Folding at Home </a:t>
            </a:r>
            <a:r>
              <a:rPr lang="en-US" altLang="x-none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037671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Simulating One Long Trajectory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6375"/>
            <a:ext cx="7772400" cy="4343400"/>
          </a:xfrm>
        </p:spPr>
        <p:txBody>
          <a:bodyPr/>
          <a:lstStyle/>
          <a:p>
            <a:pPr>
              <a:spcBef>
                <a:spcPct val="110000"/>
              </a:spcBef>
            </a:pPr>
            <a:r>
              <a:rPr lang="en-US" altLang="x-none"/>
              <a:t>Harder problem</a:t>
            </a:r>
          </a:p>
          <a:p>
            <a:pPr>
              <a:spcBef>
                <a:spcPct val="110000"/>
              </a:spcBef>
            </a:pPr>
            <a:r>
              <a:rPr lang="en-US" altLang="x-none"/>
              <a:t>Essential to elucidate many biologically interesting processes</a:t>
            </a:r>
          </a:p>
          <a:p>
            <a:pPr>
              <a:spcBef>
                <a:spcPct val="110000"/>
              </a:spcBef>
            </a:pPr>
            <a:r>
              <a:rPr lang="en-US" altLang="x-none"/>
              <a:t>Requires a single machine with</a:t>
            </a:r>
          </a:p>
          <a:p>
            <a:pPr lvl="1"/>
            <a:r>
              <a:rPr lang="en-US" altLang="x-none"/>
              <a:t>Extremely high performance</a:t>
            </a:r>
          </a:p>
          <a:p>
            <a:pPr lvl="1"/>
            <a:r>
              <a:rPr lang="en-US" altLang="x-none"/>
              <a:t>Truly massive parallelism</a:t>
            </a:r>
          </a:p>
          <a:p>
            <a:pPr lvl="1"/>
            <a:r>
              <a:rPr lang="en-US" altLang="x-none"/>
              <a:t>Lots of inter-processor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217394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DESRES Goal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581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en-US" altLang="x-none" b="1">
                <a:solidFill>
                  <a:schemeClr val="accent2"/>
                </a:solidFill>
              </a:rPr>
              <a:t>Single, millisecond-scale MD simulations (long trajectories)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x-none"/>
              <a:t>Protein with 64K or more atoms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x-none"/>
              <a:t>Explicit water molecules</a:t>
            </a:r>
          </a:p>
          <a:p>
            <a:pPr>
              <a:lnSpc>
                <a:spcPct val="90000"/>
              </a:lnSpc>
              <a:spcBef>
                <a:spcPct val="140000"/>
              </a:spcBef>
            </a:pPr>
            <a:r>
              <a:rPr lang="en-US" altLang="x-none"/>
              <a:t>Why?</a:t>
            </a:r>
          </a:p>
          <a:p>
            <a:pPr lvl="1">
              <a:lnSpc>
                <a:spcPct val="90000"/>
              </a:lnSpc>
              <a:spcBef>
                <a:spcPct val="90000"/>
              </a:spcBef>
            </a:pPr>
            <a:r>
              <a:rPr lang="en-US" altLang="x-none" b="1">
                <a:solidFill>
                  <a:schemeClr val="accent2"/>
                </a:solidFill>
              </a:rPr>
              <a:t>That’s the time scale at which many biologically interesting things start to happen</a:t>
            </a:r>
          </a:p>
        </p:txBody>
      </p:sp>
    </p:spTree>
    <p:extLst>
      <p:ext uri="{BB962C8B-B14F-4D97-AF65-F5344CB8AC3E}">
        <p14:creationId xmlns:p14="http://schemas.microsoft.com/office/powerpoint/2010/main" val="627323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4" name="Rectangle 1030"/>
          <p:cNvSpPr>
            <a:spLocks noChangeArrowheads="1"/>
          </p:cNvSpPr>
          <p:nvPr/>
        </p:nvSpPr>
        <p:spPr bwMode="auto">
          <a:xfrm>
            <a:off x="7620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4856" name="Object 1032"/>
          <p:cNvGraphicFramePr>
            <a:graphicFrameLocks noChangeAspect="1"/>
          </p:cNvGraphicFramePr>
          <p:nvPr/>
        </p:nvGraphicFramePr>
        <p:xfrm>
          <a:off x="0" y="-3505200"/>
          <a:ext cx="9372600" cy="1051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1" name="Artwork" r:id="rId4" imgW="9202500" imgH="11902500" progId="Adobe.Illustrator.10">
                  <p:embed/>
                </p:oleObj>
              </mc:Choice>
              <mc:Fallback>
                <p:oleObj name="Artwork" r:id="rId4" imgW="9202500" imgH="11902500" progId="Adobe.Illustrator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505200"/>
                        <a:ext cx="9372600" cy="1051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9" name="Text Box 1035"/>
          <p:cNvSpPr txBox="1">
            <a:spLocks noChangeArrowheads="1"/>
          </p:cNvSpPr>
          <p:nvPr/>
        </p:nvSpPr>
        <p:spPr bwMode="auto">
          <a:xfrm>
            <a:off x="5943600" y="6324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>
                <a:solidFill>
                  <a:schemeClr val="bg1"/>
                </a:solidFill>
              </a:rPr>
              <a:t>Image:</a:t>
            </a:r>
            <a:r>
              <a:rPr lang="en-US" altLang="x-none" sz="1200" b="0">
                <a:solidFill>
                  <a:schemeClr val="bg1"/>
                </a:solidFill>
              </a:rPr>
              <a:t>  Istvan Kolossvary &amp; Annabel Todd,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sz="1200" b="0">
                <a:solidFill>
                  <a:schemeClr val="bg1"/>
                </a:solidFill>
              </a:rPr>
              <a:t>            </a:t>
            </a:r>
            <a:r>
              <a:rPr lang="en-US" altLang="x-none" sz="500" b="0">
                <a:solidFill>
                  <a:schemeClr val="bg1"/>
                </a:solidFill>
              </a:rPr>
              <a:t> </a:t>
            </a:r>
            <a:r>
              <a:rPr lang="en-US" altLang="x-none" sz="1200" b="0">
                <a:solidFill>
                  <a:schemeClr val="bg1"/>
                </a:solidFill>
              </a:rPr>
              <a:t>D. E. Shaw Research</a:t>
            </a:r>
          </a:p>
        </p:txBody>
      </p:sp>
      <p:sp>
        <p:nvSpPr>
          <p:cNvPr id="334862" name="Rectangle 1038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  <a:noFill/>
          <a:ln/>
        </p:spPr>
        <p:txBody>
          <a:bodyPr/>
          <a:lstStyle/>
          <a:p>
            <a:r>
              <a:rPr lang="en-US" altLang="x-none" dirty="0">
                <a:solidFill>
                  <a:srgbClr val="FFFFFF"/>
                </a:solidFill>
              </a:rPr>
              <a:t>Protein Folding</a:t>
            </a:r>
          </a:p>
        </p:txBody>
      </p:sp>
    </p:spTree>
    <p:extLst>
      <p:ext uri="{BB962C8B-B14F-4D97-AF65-F5344CB8AC3E}">
        <p14:creationId xmlns:p14="http://schemas.microsoft.com/office/powerpoint/2010/main" val="1643922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6900"/>
            <a:ext cx="9144000" cy="609600"/>
          </a:xfrm>
        </p:spPr>
        <p:txBody>
          <a:bodyPr/>
          <a:lstStyle/>
          <a:p>
            <a:r>
              <a:rPr lang="en-US" altLang="x-none" dirty="0">
                <a:solidFill>
                  <a:schemeClr val="tx1"/>
                </a:solidFill>
              </a:rPr>
              <a:t>Interactions Between Proteins</a:t>
            </a: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4816475" y="6308725"/>
            <a:ext cx="411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/>
              <a:t>Image:  </a:t>
            </a:r>
            <a:r>
              <a:rPr lang="en-US" altLang="x-none" sz="1200" b="0"/>
              <a:t>Vijayakumar, et al., </a:t>
            </a:r>
            <a:r>
              <a:rPr lang="en-US" altLang="x-none" sz="1200" b="0" i="1"/>
              <a:t>J. Mol. Biol.</a:t>
            </a:r>
            <a:r>
              <a:rPr lang="en-US" altLang="x-none" sz="1200" b="0"/>
              <a:t> 278, 1015 (1998)</a:t>
            </a:r>
          </a:p>
        </p:txBody>
      </p:sp>
      <p:grpSp>
        <p:nvGrpSpPr>
          <p:cNvPr id="340996" name="Group 4"/>
          <p:cNvGrpSpPr>
            <a:grpSpLocks/>
          </p:cNvGrpSpPr>
          <p:nvPr/>
        </p:nvGrpSpPr>
        <p:grpSpPr bwMode="auto">
          <a:xfrm>
            <a:off x="1219200" y="1524000"/>
            <a:ext cx="6842125" cy="4648200"/>
            <a:chOff x="806" y="960"/>
            <a:chExt cx="4310" cy="2928"/>
          </a:xfrm>
        </p:grpSpPr>
        <p:pic>
          <p:nvPicPr>
            <p:cNvPr id="3409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1072"/>
              <a:ext cx="4176" cy="2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40998" name="Rectangle 6"/>
            <p:cNvSpPr>
              <a:spLocks noChangeArrowheads="1"/>
            </p:cNvSpPr>
            <p:nvPr/>
          </p:nvSpPr>
          <p:spPr bwMode="auto">
            <a:xfrm>
              <a:off x="4972" y="960"/>
              <a:ext cx="144" cy="2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4851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5334000" y="6324600"/>
            <a:ext cx="3810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/>
              <a:t>Image:  </a:t>
            </a:r>
            <a:r>
              <a:rPr lang="en-US" altLang="x-none" sz="1200" b="0"/>
              <a:t>Nagar, et al., </a:t>
            </a:r>
            <a:r>
              <a:rPr lang="en-US" altLang="x-none" sz="1200" b="0" i="1"/>
              <a:t>Cancer Res. </a:t>
            </a:r>
            <a:r>
              <a:rPr lang="en-US" altLang="x-none" sz="1200" b="0"/>
              <a:t>62, 4236 (2002)</a:t>
            </a:r>
          </a:p>
        </p:txBody>
      </p:sp>
      <p:sp>
        <p:nvSpPr>
          <p:cNvPr id="33588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x-none" dirty="0"/>
              <a:t>Binding of Drugs to their Molecular Targets</a:t>
            </a:r>
          </a:p>
        </p:txBody>
      </p:sp>
      <p:pic>
        <p:nvPicPr>
          <p:cNvPr id="3358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60521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17788"/>
            <a:ext cx="4724400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04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5791200" y="61595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charset="2"/>
              <a:buNone/>
            </a:pPr>
            <a:r>
              <a:rPr lang="en-US" altLang="x-none" sz="1200" b="0" i="1"/>
              <a:t>Image:  </a:t>
            </a:r>
            <a:r>
              <a:rPr lang="en-US" altLang="x-none" sz="1200" b="0"/>
              <a:t>H. Grubm</a:t>
            </a:r>
            <a:r>
              <a:rPr lang="en-US" altLang="x-none" sz="1200" b="0">
                <a:ea typeface="Arial" charset="0"/>
                <a:cs typeface="Arial" charset="0"/>
              </a:rPr>
              <a:t>üller, in Attig, et al. (eds.), </a:t>
            </a:r>
            <a:r>
              <a:rPr lang="en-US" altLang="x-none" sz="1200" b="0" i="1">
                <a:ea typeface="Arial" charset="0"/>
                <a:cs typeface="Arial" charset="0"/>
              </a:rPr>
              <a:t>Computational Soft Matter </a:t>
            </a:r>
            <a:r>
              <a:rPr lang="en-US" altLang="x-none" sz="1200" b="0">
                <a:ea typeface="Arial" charset="0"/>
                <a:cs typeface="Arial" charset="0"/>
              </a:rPr>
              <a:t>(2004)</a:t>
            </a:r>
            <a:endParaRPr lang="en-US" altLang="x-none" sz="1200" b="0"/>
          </a:p>
        </p:txBody>
      </p:sp>
      <p:grpSp>
        <p:nvGrpSpPr>
          <p:cNvPr id="345096" name="Group 8"/>
          <p:cNvGrpSpPr>
            <a:grpSpLocks/>
          </p:cNvGrpSpPr>
          <p:nvPr/>
        </p:nvGrpSpPr>
        <p:grpSpPr bwMode="auto">
          <a:xfrm>
            <a:off x="5210175" y="1460500"/>
            <a:ext cx="3400425" cy="4267200"/>
            <a:chOff x="1652" y="576"/>
            <a:chExt cx="2572" cy="3264"/>
          </a:xfrm>
        </p:grpSpPr>
        <p:pic>
          <p:nvPicPr>
            <p:cNvPr id="34509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" y="624"/>
              <a:ext cx="2447" cy="3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45095" name="Rectangle 7"/>
            <p:cNvSpPr>
              <a:spLocks noChangeArrowheads="1"/>
            </p:cNvSpPr>
            <p:nvPr/>
          </p:nvSpPr>
          <p:spPr bwMode="auto">
            <a:xfrm>
              <a:off x="4080" y="576"/>
              <a:ext cx="144" cy="3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3725"/>
            <a:ext cx="9144000" cy="609600"/>
          </a:xfrm>
        </p:spPr>
        <p:txBody>
          <a:bodyPr/>
          <a:lstStyle/>
          <a:p>
            <a:r>
              <a:rPr lang="en-US" altLang="x-none" dirty="0">
                <a:solidFill>
                  <a:schemeClr val="tx1"/>
                </a:solidFill>
              </a:rPr>
              <a:t>Mechanisms of Intracellular Machines</a:t>
            </a:r>
          </a:p>
        </p:txBody>
      </p:sp>
      <p:pic>
        <p:nvPicPr>
          <p:cNvPr id="3450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968500"/>
            <a:ext cx="39624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87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What Will It Take to Simulate a Millisecond?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153400" cy="48768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altLang="x-none" dirty="0"/>
              <a:t>We need an </a:t>
            </a:r>
            <a:r>
              <a:rPr lang="en-US" altLang="x-none" b="1" dirty="0">
                <a:solidFill>
                  <a:schemeClr val="accent2"/>
                </a:solidFill>
              </a:rPr>
              <a:t>enormous</a:t>
            </a:r>
            <a:r>
              <a:rPr lang="en-US" altLang="x-none" dirty="0"/>
              <a:t> increase in speed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</a:pPr>
            <a:r>
              <a:rPr lang="en-US" altLang="x-none" dirty="0"/>
              <a:t>Current (single processor):  ~ 100 </a:t>
            </a:r>
            <a:r>
              <a:rPr lang="en-US" altLang="x-none" dirty="0" err="1"/>
              <a:t>ms</a:t>
            </a:r>
            <a:r>
              <a:rPr lang="en-US" altLang="x-none" dirty="0"/>
              <a:t> / fs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</a:pPr>
            <a:r>
              <a:rPr lang="en-US" altLang="x-none" dirty="0"/>
              <a:t>Goal will require &lt; 10 </a:t>
            </a:r>
            <a:r>
              <a:rPr lang="en-US" altLang="x-none" b="1" i="1" dirty="0" err="1">
                <a:latin typeface="Euclid Symbol" charset="0"/>
              </a:rPr>
              <a:t>m</a:t>
            </a:r>
            <a:r>
              <a:rPr lang="en-US" altLang="x-none" dirty="0" err="1"/>
              <a:t>s</a:t>
            </a:r>
            <a:r>
              <a:rPr lang="en-US" altLang="x-none" dirty="0"/>
              <a:t> / fs</a:t>
            </a:r>
          </a:p>
          <a:p>
            <a:pPr>
              <a:lnSpc>
                <a:spcPct val="150000"/>
              </a:lnSpc>
              <a:spcBef>
                <a:spcPct val="100000"/>
              </a:spcBef>
            </a:pPr>
            <a:r>
              <a:rPr lang="en-US" altLang="x-none" b="1" dirty="0">
                <a:solidFill>
                  <a:schemeClr val="accent2"/>
                </a:solidFill>
              </a:rPr>
              <a:t>Required speedup: 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  <a:buFontTx/>
              <a:buNone/>
            </a:pPr>
            <a:r>
              <a:rPr lang="en-US" altLang="x-none" b="1" dirty="0">
                <a:solidFill>
                  <a:schemeClr val="accent2"/>
                </a:solidFill>
              </a:rPr>
              <a:t>&gt; 10,000</a:t>
            </a:r>
            <a:r>
              <a:rPr lang="en-US" altLang="x-none" sz="900" b="1" dirty="0">
                <a:solidFill>
                  <a:schemeClr val="accent2"/>
                </a:solidFill>
              </a:rPr>
              <a:t> </a:t>
            </a:r>
            <a:r>
              <a:rPr lang="en-US" altLang="x-none" b="1" dirty="0">
                <a:solidFill>
                  <a:schemeClr val="accent2"/>
                </a:solidFill>
              </a:rPr>
              <a:t>x faster than current single-processor speed</a:t>
            </a:r>
          </a:p>
          <a:p>
            <a:pPr lvl="1"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  <a:buFontTx/>
              <a:buNone/>
            </a:pPr>
            <a:r>
              <a:rPr lang="en-US" altLang="x-none" b="1" dirty="0">
                <a:solidFill>
                  <a:schemeClr val="accent2"/>
                </a:solidFill>
              </a:rPr>
              <a:t>~ 1,000x faster than current parallel implementations</a:t>
            </a:r>
          </a:p>
          <a:p>
            <a:pPr>
              <a:lnSpc>
                <a:spcPct val="50000"/>
              </a:lnSpc>
              <a:spcBef>
                <a:spcPct val="70000"/>
              </a:spcBef>
              <a:spcAft>
                <a:spcPct val="5000"/>
              </a:spcAft>
            </a:pPr>
            <a:r>
              <a:rPr lang="en-US" altLang="x-none" sz="2400" b="1" i="1" dirty="0"/>
              <a:t>Can’t accept &gt;10,000x the power (~5 Megawatts)!</a:t>
            </a:r>
            <a:r>
              <a:rPr lang="en-US" altLang="x-none" sz="2400" b="1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altLang="x-none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082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Target Simulation Speed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69988"/>
            <a:ext cx="7772400" cy="51054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x-none" b="1"/>
              <a:t>	</a:t>
            </a:r>
            <a:endParaRPr lang="en-US" altLang="x-none"/>
          </a:p>
        </p:txBody>
      </p:sp>
      <p:sp>
        <p:nvSpPr>
          <p:cNvPr id="658437" name="Rectangle 5"/>
          <p:cNvSpPr>
            <a:spLocks noChangeArrowheads="1"/>
          </p:cNvSpPr>
          <p:nvPr/>
        </p:nvSpPr>
        <p:spPr bwMode="auto">
          <a:xfrm>
            <a:off x="6127750" y="2041525"/>
            <a:ext cx="28194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 algn="ctr">
              <a:spcBef>
                <a:spcPct val="50000"/>
              </a:spcBef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3.4 days today</a:t>
            </a:r>
          </a:p>
          <a:p>
            <a:pPr algn="ctr"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(one processor)</a:t>
            </a: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 algn="ctr">
              <a:spcBef>
                <a:spcPct val="50000"/>
              </a:spcBef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~ 13 seconds on</a:t>
            </a:r>
          </a:p>
          <a:p>
            <a:pPr algn="ctr"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 HP machine</a:t>
            </a:r>
          </a:p>
          <a:p>
            <a:pPr algn="ctr">
              <a:buFont typeface="Wingdings" charset="2"/>
              <a:buNone/>
            </a:pPr>
            <a:r>
              <a:rPr lang="en-US" altLang="x-none" b="0" dirty="0">
                <a:latin typeface="Arial Unicode MS" charset="0"/>
              </a:rPr>
              <a:t>  </a:t>
            </a:r>
            <a:r>
              <a:rPr lang="en-US" altLang="x-none" sz="800" b="0" dirty="0">
                <a:latin typeface="Arial Unicode MS" charset="0"/>
              </a:rPr>
              <a:t>      </a:t>
            </a:r>
            <a:r>
              <a:rPr lang="en-US" altLang="x-none" b="0" dirty="0">
                <a:latin typeface="Arial Unicode MS" charset="0"/>
              </a:rPr>
              <a:t>(one segment)</a:t>
            </a: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  <a:p>
            <a:pPr>
              <a:spcBef>
                <a:spcPct val="50000"/>
              </a:spcBef>
              <a:buFont typeface="Wingdings" charset="2"/>
              <a:buNone/>
            </a:pPr>
            <a:endParaRPr lang="en-US" altLang="x-none" b="0" dirty="0">
              <a:latin typeface="Arial Unicode MS" charset="0"/>
            </a:endParaRPr>
          </a:p>
        </p:txBody>
      </p:sp>
      <p:pic>
        <p:nvPicPr>
          <p:cNvPr id="658438" name="defensin-video-0-2ns.new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377950"/>
            <a:ext cx="5638800" cy="49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0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5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843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58438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1219200"/>
            <a:ext cx="9144000" cy="2667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x-none" altLang="x-none" sz="2400" b="0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0" y="4191000"/>
            <a:ext cx="9144000" cy="2438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>
                <a:solidFill>
                  <a:srgbClr val="000000"/>
                </a:solidFill>
              </a:rPr>
              <a:t>Molecular Mechanics Force Field</a:t>
            </a:r>
          </a:p>
        </p:txBody>
      </p:sp>
      <p:graphicFrame>
        <p:nvGraphicFramePr>
          <p:cNvPr id="480261" name="Object 5"/>
          <p:cNvGraphicFramePr>
            <a:graphicFrameLocks noChangeAspect="1"/>
          </p:cNvGraphicFramePr>
          <p:nvPr/>
        </p:nvGraphicFramePr>
        <p:xfrm>
          <a:off x="762000" y="1344613"/>
          <a:ext cx="3962400" cy="512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Equation" r:id="rId4" imgW="1765080" imgH="2286000" progId="Equation.DSMT4">
                  <p:embed/>
                </p:oleObj>
              </mc:Choice>
              <mc:Fallback>
                <p:oleObj name="Equation" r:id="rId4" imgW="176508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44613"/>
                        <a:ext cx="3962400" cy="512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62" name="Text Box 6"/>
          <p:cNvSpPr txBox="1">
            <a:spLocks noChangeArrowheads="1"/>
          </p:cNvSpPr>
          <p:nvPr/>
        </p:nvSpPr>
        <p:spPr bwMode="auto">
          <a:xfrm>
            <a:off x="4981575" y="1447800"/>
            <a:ext cx="3581400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Stretch</a:t>
            </a:r>
          </a:p>
          <a:p>
            <a:pPr>
              <a:lnSpc>
                <a:spcPct val="165000"/>
              </a:lnSpc>
              <a:buFontTx/>
              <a:buNone/>
            </a:pPr>
            <a:r>
              <a:rPr lang="en-US" altLang="x-none" sz="500">
                <a:solidFill>
                  <a:schemeClr val="accent2"/>
                </a:solidFill>
              </a:rPr>
              <a:t> </a:t>
            </a:r>
            <a:r>
              <a:rPr lang="en-US" altLang="x-none" sz="2400">
                <a:solidFill>
                  <a:schemeClr val="accent2"/>
                </a:solidFill>
              </a:rPr>
              <a:t>Bend</a:t>
            </a:r>
          </a:p>
          <a:p>
            <a:pPr>
              <a:lnSpc>
                <a:spcPct val="185000"/>
              </a:lnSpc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Torsion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x-none" sz="2400">
              <a:solidFill>
                <a:schemeClr val="accent2"/>
              </a:solidFill>
            </a:endParaRPr>
          </a:p>
          <a:p>
            <a:pPr>
              <a:lnSpc>
                <a:spcPct val="180000"/>
              </a:lnSpc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Electrostatic</a:t>
            </a:r>
          </a:p>
          <a:p>
            <a:pPr>
              <a:lnSpc>
                <a:spcPct val="240000"/>
              </a:lnSpc>
              <a:buFontTx/>
              <a:buNone/>
            </a:pPr>
            <a:r>
              <a:rPr lang="en-US" altLang="x-none" sz="500">
                <a:solidFill>
                  <a:schemeClr val="accent2"/>
                </a:solidFill>
              </a:rPr>
              <a:t> </a:t>
            </a:r>
            <a:r>
              <a:rPr lang="en-US" altLang="x-none" sz="2400">
                <a:solidFill>
                  <a:schemeClr val="accent2"/>
                </a:solidFill>
              </a:rPr>
              <a:t>Van der Waals</a:t>
            </a:r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7391400" y="5019675"/>
            <a:ext cx="1295400" cy="831850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400" b="0"/>
              <a:t>Non-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400" b="0"/>
              <a:t>Bonded</a:t>
            </a:r>
          </a:p>
        </p:txBody>
      </p: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7391400" y="2320925"/>
            <a:ext cx="1295400" cy="46672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400" b="0"/>
              <a:t>Bonded</a:t>
            </a:r>
          </a:p>
        </p:txBody>
      </p:sp>
    </p:spTree>
    <p:extLst>
      <p:ext uri="{BB962C8B-B14F-4D97-AF65-F5344CB8AC3E}">
        <p14:creationId xmlns:p14="http://schemas.microsoft.com/office/powerpoint/2010/main" val="143453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Elements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Knowledge of the interaction potential for the particles          Forces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Classical Newtonian equations of motion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Many particle systems        simulation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Maxwell-Boltzmann averaging process for thermodynamic properties: time averaging</a:t>
            </a:r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4572000" y="4797425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auto">
          <a:xfrm>
            <a:off x="2411413" y="2133600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1258888" y="335756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4" name="Freeform 7"/>
          <p:cNvSpPr>
            <a:spLocks/>
          </p:cNvSpPr>
          <p:nvPr/>
        </p:nvSpPr>
        <p:spPr bwMode="auto">
          <a:xfrm>
            <a:off x="1422400" y="2884488"/>
            <a:ext cx="1287463" cy="661987"/>
          </a:xfrm>
          <a:custGeom>
            <a:avLst/>
            <a:gdLst>
              <a:gd name="T0" fmla="*/ 0 w 811"/>
              <a:gd name="T1" fmla="*/ 2147483646 h 417"/>
              <a:gd name="T2" fmla="*/ 2147483646 w 811"/>
              <a:gd name="T3" fmla="*/ 2147483646 h 417"/>
              <a:gd name="T4" fmla="*/ 2147483646 w 811"/>
              <a:gd name="T5" fmla="*/ 2147483646 h 417"/>
              <a:gd name="T6" fmla="*/ 2147483646 w 811"/>
              <a:gd name="T7" fmla="*/ 2147483646 h 417"/>
              <a:gd name="T8" fmla="*/ 2147483646 w 811"/>
              <a:gd name="T9" fmla="*/ 2147483646 h 417"/>
              <a:gd name="T10" fmla="*/ 2147483646 w 811"/>
              <a:gd name="T11" fmla="*/ 2147483646 h 417"/>
              <a:gd name="T12" fmla="*/ 2147483646 w 811"/>
              <a:gd name="T13" fmla="*/ 2147483646 h 417"/>
              <a:gd name="T14" fmla="*/ 2147483646 w 811"/>
              <a:gd name="T15" fmla="*/ 2147483646 h 417"/>
              <a:gd name="T16" fmla="*/ 2147483646 w 811"/>
              <a:gd name="T17" fmla="*/ 2147483646 h 417"/>
              <a:gd name="T18" fmla="*/ 2147483646 w 811"/>
              <a:gd name="T19" fmla="*/ 2147483646 h 417"/>
              <a:gd name="T20" fmla="*/ 2147483646 w 811"/>
              <a:gd name="T21" fmla="*/ 2147483646 h 4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11"/>
              <a:gd name="T34" fmla="*/ 0 h 417"/>
              <a:gd name="T35" fmla="*/ 811 w 811"/>
              <a:gd name="T36" fmla="*/ 417 h 4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11" h="417">
                <a:moveTo>
                  <a:pt x="0" y="313"/>
                </a:moveTo>
                <a:cubicBezTo>
                  <a:pt x="66" y="226"/>
                  <a:pt x="168" y="59"/>
                  <a:pt x="283" y="21"/>
                </a:cubicBezTo>
                <a:cubicBezTo>
                  <a:pt x="395" y="43"/>
                  <a:pt x="368" y="25"/>
                  <a:pt x="430" y="94"/>
                </a:cubicBezTo>
                <a:cubicBezTo>
                  <a:pt x="447" y="113"/>
                  <a:pt x="485" y="149"/>
                  <a:pt x="485" y="149"/>
                </a:cubicBezTo>
                <a:cubicBezTo>
                  <a:pt x="512" y="216"/>
                  <a:pt x="537" y="262"/>
                  <a:pt x="475" y="322"/>
                </a:cubicBezTo>
                <a:cubicBezTo>
                  <a:pt x="478" y="343"/>
                  <a:pt x="464" y="381"/>
                  <a:pt x="485" y="386"/>
                </a:cubicBezTo>
                <a:cubicBezTo>
                  <a:pt x="614" y="417"/>
                  <a:pt x="677" y="410"/>
                  <a:pt x="750" y="341"/>
                </a:cubicBezTo>
                <a:cubicBezTo>
                  <a:pt x="782" y="275"/>
                  <a:pt x="763" y="207"/>
                  <a:pt x="741" y="140"/>
                </a:cubicBezTo>
                <a:cubicBezTo>
                  <a:pt x="744" y="103"/>
                  <a:pt x="739" y="65"/>
                  <a:pt x="750" y="30"/>
                </a:cubicBezTo>
                <a:cubicBezTo>
                  <a:pt x="753" y="21"/>
                  <a:pt x="769" y="26"/>
                  <a:pt x="777" y="21"/>
                </a:cubicBezTo>
                <a:cubicBezTo>
                  <a:pt x="811" y="0"/>
                  <a:pt x="781" y="2"/>
                  <a:pt x="805" y="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7092950" y="2924175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5940425" y="3213100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4356100" y="371633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4859338" y="32131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9" name="Oval 12"/>
          <p:cNvSpPr>
            <a:spLocks noChangeArrowheads="1"/>
          </p:cNvSpPr>
          <p:nvPr/>
        </p:nvSpPr>
        <p:spPr bwMode="auto">
          <a:xfrm>
            <a:off x="4716463" y="29972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40" name="Freeform 13"/>
          <p:cNvSpPr>
            <a:spLocks/>
          </p:cNvSpPr>
          <p:nvPr/>
        </p:nvSpPr>
        <p:spPr bwMode="auto">
          <a:xfrm>
            <a:off x="4500563" y="3500438"/>
            <a:ext cx="2447925" cy="673100"/>
          </a:xfrm>
          <a:custGeom>
            <a:avLst/>
            <a:gdLst>
              <a:gd name="T0" fmla="*/ 0 w 1542"/>
              <a:gd name="T1" fmla="*/ 2147483646 h 424"/>
              <a:gd name="T2" fmla="*/ 2147483646 w 1542"/>
              <a:gd name="T3" fmla="*/ 2147483646 h 424"/>
              <a:gd name="T4" fmla="*/ 2147483646 w 1542"/>
              <a:gd name="T5" fmla="*/ 2147483646 h 424"/>
              <a:gd name="T6" fmla="*/ 2147483646 w 1542"/>
              <a:gd name="T7" fmla="*/ 2147483646 h 424"/>
              <a:gd name="T8" fmla="*/ 2147483646 w 1542"/>
              <a:gd name="T9" fmla="*/ 2147483646 h 424"/>
              <a:gd name="T10" fmla="*/ 2147483646 w 1542"/>
              <a:gd name="T11" fmla="*/ 2147483646 h 424"/>
              <a:gd name="T12" fmla="*/ 2147483646 w 1542"/>
              <a:gd name="T13" fmla="*/ 0 h 4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42"/>
              <a:gd name="T22" fmla="*/ 0 h 424"/>
              <a:gd name="T23" fmla="*/ 1542 w 1542"/>
              <a:gd name="T24" fmla="*/ 424 h 4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42" h="424">
                <a:moveTo>
                  <a:pt x="0" y="136"/>
                </a:moveTo>
                <a:cubicBezTo>
                  <a:pt x="332" y="249"/>
                  <a:pt x="665" y="363"/>
                  <a:pt x="816" y="363"/>
                </a:cubicBezTo>
                <a:cubicBezTo>
                  <a:pt x="967" y="363"/>
                  <a:pt x="847" y="166"/>
                  <a:pt x="907" y="136"/>
                </a:cubicBezTo>
                <a:cubicBezTo>
                  <a:pt x="967" y="106"/>
                  <a:pt x="1111" y="137"/>
                  <a:pt x="1179" y="182"/>
                </a:cubicBezTo>
                <a:cubicBezTo>
                  <a:pt x="1247" y="227"/>
                  <a:pt x="1255" y="424"/>
                  <a:pt x="1315" y="409"/>
                </a:cubicBezTo>
                <a:cubicBezTo>
                  <a:pt x="1375" y="394"/>
                  <a:pt x="1542" y="159"/>
                  <a:pt x="1542" y="91"/>
                </a:cubicBezTo>
                <a:cubicBezTo>
                  <a:pt x="1542" y="23"/>
                  <a:pt x="1428" y="11"/>
                  <a:pt x="131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Freeform 14"/>
          <p:cNvSpPr>
            <a:spLocks/>
          </p:cNvSpPr>
          <p:nvPr/>
        </p:nvSpPr>
        <p:spPr bwMode="auto">
          <a:xfrm>
            <a:off x="4932363" y="2636838"/>
            <a:ext cx="1152525" cy="468312"/>
          </a:xfrm>
          <a:custGeom>
            <a:avLst/>
            <a:gdLst>
              <a:gd name="T0" fmla="*/ 0 w 726"/>
              <a:gd name="T1" fmla="*/ 2147483646 h 295"/>
              <a:gd name="T2" fmla="*/ 2147483646 w 726"/>
              <a:gd name="T3" fmla="*/ 2147483646 h 295"/>
              <a:gd name="T4" fmla="*/ 2147483646 w 726"/>
              <a:gd name="T5" fmla="*/ 0 h 295"/>
              <a:gd name="T6" fmla="*/ 2147483646 w 726"/>
              <a:gd name="T7" fmla="*/ 2147483646 h 295"/>
              <a:gd name="T8" fmla="*/ 2147483646 w 726"/>
              <a:gd name="T9" fmla="*/ 2147483646 h 295"/>
              <a:gd name="T10" fmla="*/ 2147483646 w 726"/>
              <a:gd name="T11" fmla="*/ 2147483646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295"/>
              <a:gd name="T20" fmla="*/ 726 w 72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295">
                <a:moveTo>
                  <a:pt x="0" y="272"/>
                </a:moveTo>
                <a:cubicBezTo>
                  <a:pt x="0" y="249"/>
                  <a:pt x="0" y="226"/>
                  <a:pt x="45" y="181"/>
                </a:cubicBezTo>
                <a:cubicBezTo>
                  <a:pt x="90" y="136"/>
                  <a:pt x="234" y="0"/>
                  <a:pt x="272" y="0"/>
                </a:cubicBezTo>
                <a:cubicBezTo>
                  <a:pt x="310" y="0"/>
                  <a:pt x="219" y="136"/>
                  <a:pt x="272" y="181"/>
                </a:cubicBezTo>
                <a:cubicBezTo>
                  <a:pt x="325" y="226"/>
                  <a:pt x="513" y="295"/>
                  <a:pt x="589" y="272"/>
                </a:cubicBezTo>
                <a:cubicBezTo>
                  <a:pt x="665" y="249"/>
                  <a:pt x="703" y="75"/>
                  <a:pt x="726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Freeform 15"/>
          <p:cNvSpPr>
            <a:spLocks/>
          </p:cNvSpPr>
          <p:nvPr/>
        </p:nvSpPr>
        <p:spPr bwMode="auto">
          <a:xfrm>
            <a:off x="4140200" y="2997200"/>
            <a:ext cx="1308100" cy="779463"/>
          </a:xfrm>
          <a:custGeom>
            <a:avLst/>
            <a:gdLst>
              <a:gd name="T0" fmla="*/ 2147483646 w 824"/>
              <a:gd name="T1" fmla="*/ 2147483646 h 491"/>
              <a:gd name="T2" fmla="*/ 2147483646 w 824"/>
              <a:gd name="T3" fmla="*/ 2147483646 h 491"/>
              <a:gd name="T4" fmla="*/ 2147483646 w 824"/>
              <a:gd name="T5" fmla="*/ 2147483646 h 491"/>
              <a:gd name="T6" fmla="*/ 2147483646 w 824"/>
              <a:gd name="T7" fmla="*/ 2147483646 h 491"/>
              <a:gd name="T8" fmla="*/ 2147483646 w 824"/>
              <a:gd name="T9" fmla="*/ 2147483646 h 491"/>
              <a:gd name="T10" fmla="*/ 2147483646 w 824"/>
              <a:gd name="T11" fmla="*/ 0 h 4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4"/>
              <a:gd name="T19" fmla="*/ 0 h 491"/>
              <a:gd name="T20" fmla="*/ 824 w 824"/>
              <a:gd name="T21" fmla="*/ 491 h 4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4" h="491">
                <a:moveTo>
                  <a:pt x="590" y="136"/>
                </a:moveTo>
                <a:cubicBezTo>
                  <a:pt x="643" y="155"/>
                  <a:pt x="696" y="174"/>
                  <a:pt x="726" y="227"/>
                </a:cubicBezTo>
                <a:cubicBezTo>
                  <a:pt x="756" y="280"/>
                  <a:pt x="824" y="415"/>
                  <a:pt x="771" y="453"/>
                </a:cubicBezTo>
                <a:cubicBezTo>
                  <a:pt x="718" y="491"/>
                  <a:pt x="529" y="483"/>
                  <a:pt x="408" y="453"/>
                </a:cubicBezTo>
                <a:cubicBezTo>
                  <a:pt x="287" y="423"/>
                  <a:pt x="90" y="347"/>
                  <a:pt x="45" y="272"/>
                </a:cubicBezTo>
                <a:cubicBezTo>
                  <a:pt x="0" y="197"/>
                  <a:pt x="121" y="45"/>
                  <a:pt x="1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250825" y="2924175"/>
            <a:ext cx="151288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One particle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easy analytically</a:t>
            </a:r>
          </a:p>
        </p:txBody>
      </p:sp>
      <p:sp>
        <p:nvSpPr>
          <p:cNvPr id="22544" name="Freeform 17"/>
          <p:cNvSpPr>
            <a:spLocks/>
          </p:cNvSpPr>
          <p:nvPr/>
        </p:nvSpPr>
        <p:spPr bwMode="auto">
          <a:xfrm>
            <a:off x="6156325" y="2276475"/>
            <a:ext cx="792163" cy="1152525"/>
          </a:xfrm>
          <a:custGeom>
            <a:avLst/>
            <a:gdLst>
              <a:gd name="T0" fmla="*/ 0 w 499"/>
              <a:gd name="T1" fmla="*/ 2147483646 h 726"/>
              <a:gd name="T2" fmla="*/ 2147483646 w 499"/>
              <a:gd name="T3" fmla="*/ 2147483646 h 726"/>
              <a:gd name="T4" fmla="*/ 2147483646 w 499"/>
              <a:gd name="T5" fmla="*/ 2147483646 h 726"/>
              <a:gd name="T6" fmla="*/ 2147483646 w 499"/>
              <a:gd name="T7" fmla="*/ 2147483646 h 726"/>
              <a:gd name="T8" fmla="*/ 2147483646 w 499"/>
              <a:gd name="T9" fmla="*/ 0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"/>
              <a:gd name="T16" fmla="*/ 0 h 726"/>
              <a:gd name="T17" fmla="*/ 499 w 499"/>
              <a:gd name="T18" fmla="*/ 726 h 7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" h="726">
                <a:moveTo>
                  <a:pt x="0" y="635"/>
                </a:moveTo>
                <a:cubicBezTo>
                  <a:pt x="106" y="680"/>
                  <a:pt x="212" y="726"/>
                  <a:pt x="272" y="681"/>
                </a:cubicBezTo>
                <a:cubicBezTo>
                  <a:pt x="332" y="636"/>
                  <a:pt x="363" y="461"/>
                  <a:pt x="363" y="363"/>
                </a:cubicBezTo>
                <a:cubicBezTo>
                  <a:pt x="363" y="265"/>
                  <a:pt x="249" y="152"/>
                  <a:pt x="272" y="91"/>
                </a:cubicBezTo>
                <a:cubicBezTo>
                  <a:pt x="295" y="30"/>
                  <a:pt x="461" y="15"/>
                  <a:pt x="49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Freeform 18"/>
          <p:cNvSpPr>
            <a:spLocks/>
          </p:cNvSpPr>
          <p:nvPr/>
        </p:nvSpPr>
        <p:spPr bwMode="auto">
          <a:xfrm>
            <a:off x="5221288" y="2828925"/>
            <a:ext cx="1871662" cy="384175"/>
          </a:xfrm>
          <a:custGeom>
            <a:avLst/>
            <a:gdLst>
              <a:gd name="T0" fmla="*/ 2147483646 w 1179"/>
              <a:gd name="T1" fmla="*/ 2147483646 h 242"/>
              <a:gd name="T2" fmla="*/ 2147483646 w 1179"/>
              <a:gd name="T3" fmla="*/ 2147483646 h 242"/>
              <a:gd name="T4" fmla="*/ 2147483646 w 1179"/>
              <a:gd name="T5" fmla="*/ 2147483646 h 242"/>
              <a:gd name="T6" fmla="*/ 2147483646 w 1179"/>
              <a:gd name="T7" fmla="*/ 2147483646 h 242"/>
              <a:gd name="T8" fmla="*/ 2147483646 w 1179"/>
              <a:gd name="T9" fmla="*/ 2147483646 h 242"/>
              <a:gd name="T10" fmla="*/ 2147483646 w 1179"/>
              <a:gd name="T11" fmla="*/ 2147483646 h 2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79"/>
              <a:gd name="T19" fmla="*/ 0 h 242"/>
              <a:gd name="T20" fmla="*/ 1179 w 1179"/>
              <a:gd name="T21" fmla="*/ 242 h 2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79" h="242">
                <a:moveTo>
                  <a:pt x="1179" y="151"/>
                </a:moveTo>
                <a:cubicBezTo>
                  <a:pt x="1020" y="83"/>
                  <a:pt x="861" y="15"/>
                  <a:pt x="770" y="15"/>
                </a:cubicBezTo>
                <a:cubicBezTo>
                  <a:pt x="679" y="15"/>
                  <a:pt x="709" y="151"/>
                  <a:pt x="634" y="151"/>
                </a:cubicBezTo>
                <a:cubicBezTo>
                  <a:pt x="559" y="151"/>
                  <a:pt x="415" y="30"/>
                  <a:pt x="317" y="15"/>
                </a:cubicBezTo>
                <a:cubicBezTo>
                  <a:pt x="219" y="0"/>
                  <a:pt x="90" y="22"/>
                  <a:pt x="45" y="60"/>
                </a:cubicBezTo>
                <a:cubicBezTo>
                  <a:pt x="0" y="98"/>
                  <a:pt x="22" y="170"/>
                  <a:pt x="45" y="2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7524750" y="2565400"/>
            <a:ext cx="1439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Many particles impossible analytically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103" y="260648"/>
            <a:ext cx="7772400" cy="1143000"/>
          </a:xfrm>
        </p:spPr>
        <p:txBody>
          <a:bodyPr/>
          <a:lstStyle/>
          <a:p>
            <a:r>
              <a:rPr lang="en-US" altLang="x-none" dirty="0"/>
              <a:t>What Takes So Long?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103" y="1403648"/>
            <a:ext cx="8153400" cy="45720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altLang="x-none" dirty="0"/>
              <a:t>Inner loop of force field evaluation looks at all </a:t>
            </a:r>
            <a:r>
              <a:rPr lang="en-US" altLang="x-none" b="1" i="1" dirty="0">
                <a:solidFill>
                  <a:schemeClr val="accent2"/>
                </a:solidFill>
              </a:rPr>
              <a:t>pairs</a:t>
            </a:r>
            <a:r>
              <a:rPr lang="en-US" altLang="x-none" i="1" dirty="0"/>
              <a:t> </a:t>
            </a:r>
            <a:r>
              <a:rPr lang="en-US" altLang="x-none" dirty="0"/>
              <a:t>of atoms (within distance </a:t>
            </a:r>
            <a:r>
              <a:rPr lang="en-US" altLang="x-none" i="1" dirty="0"/>
              <a:t>R</a:t>
            </a:r>
            <a:r>
              <a:rPr lang="en-US" altLang="x-none" dirty="0"/>
              <a:t>)</a:t>
            </a:r>
          </a:p>
          <a:p>
            <a:pPr>
              <a:spcBef>
                <a:spcPct val="100000"/>
              </a:spcBef>
            </a:pPr>
            <a:r>
              <a:rPr lang="en-US" altLang="x-none" dirty="0"/>
              <a:t>On the order of 64K atoms in typical system</a:t>
            </a:r>
          </a:p>
          <a:p>
            <a:pPr>
              <a:spcBef>
                <a:spcPct val="100000"/>
              </a:spcBef>
            </a:pPr>
            <a:r>
              <a:rPr lang="en-US" altLang="x-none" dirty="0"/>
              <a:t>Repeat ~10</a:t>
            </a:r>
            <a:r>
              <a:rPr lang="en-US" altLang="x-none" baseline="30000" dirty="0"/>
              <a:t>12</a:t>
            </a:r>
            <a:r>
              <a:rPr lang="en-US" altLang="x-none" dirty="0"/>
              <a:t> times</a:t>
            </a:r>
          </a:p>
          <a:p>
            <a:pPr>
              <a:spcBef>
                <a:spcPct val="100000"/>
              </a:spcBef>
            </a:pPr>
            <a:r>
              <a:rPr lang="en-US" altLang="x-none" dirty="0"/>
              <a:t>Current approaches too slow by several orders of magnitude</a:t>
            </a:r>
          </a:p>
          <a:p>
            <a:pPr>
              <a:spcBef>
                <a:spcPct val="100000"/>
              </a:spcBef>
            </a:pPr>
            <a:r>
              <a:rPr lang="en-US" altLang="x-none" dirty="0"/>
              <a:t>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596614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altLang="x-none" dirty="0"/>
              <a:t>Our Strategy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5388"/>
            <a:ext cx="7848600" cy="5181600"/>
          </a:xfrm>
        </p:spPr>
        <p:txBody>
          <a:bodyPr/>
          <a:lstStyle/>
          <a:p>
            <a:pPr>
              <a:spcBef>
                <a:spcPct val="110000"/>
              </a:spcBef>
            </a:pPr>
            <a:r>
              <a:rPr lang="en-US" altLang="x-none" sz="2800" b="1" dirty="0">
                <a:solidFill>
                  <a:schemeClr val="accent2"/>
                </a:solidFill>
              </a:rPr>
              <a:t>New architectures</a:t>
            </a:r>
          </a:p>
          <a:p>
            <a:pPr lvl="1"/>
            <a:r>
              <a:rPr lang="en-US" altLang="x-none" sz="2400" dirty="0"/>
              <a:t>Design a specialized machine</a:t>
            </a:r>
          </a:p>
          <a:p>
            <a:pPr lvl="1"/>
            <a:r>
              <a:rPr lang="en-US" altLang="x-none" sz="2400" dirty="0"/>
              <a:t>Enormously parallel architecture</a:t>
            </a:r>
          </a:p>
          <a:p>
            <a:pPr lvl="1"/>
            <a:r>
              <a:rPr lang="en-US" altLang="x-none" sz="2400" dirty="0"/>
              <a:t>Based on special-purpose ASICs</a:t>
            </a:r>
          </a:p>
          <a:p>
            <a:pPr lvl="1"/>
            <a:r>
              <a:rPr lang="en-US" altLang="x-none" sz="2400" dirty="0"/>
              <a:t>Dramatically faster for MD, but less flexible</a:t>
            </a:r>
          </a:p>
          <a:p>
            <a:pPr lvl="1"/>
            <a:r>
              <a:rPr lang="en-US" altLang="x-none" sz="2400" dirty="0"/>
              <a:t>Projected completion:  2008</a:t>
            </a:r>
          </a:p>
          <a:p>
            <a:pPr>
              <a:spcBef>
                <a:spcPct val="90000"/>
              </a:spcBef>
            </a:pPr>
            <a:r>
              <a:rPr lang="en-US" altLang="x-none" sz="2800" b="1" dirty="0">
                <a:solidFill>
                  <a:schemeClr val="accent2"/>
                </a:solidFill>
              </a:rPr>
              <a:t>New algorithms</a:t>
            </a:r>
          </a:p>
          <a:p>
            <a:pPr lvl="1"/>
            <a:r>
              <a:rPr lang="en-US" altLang="x-none" sz="2400" dirty="0"/>
              <a:t>Applicable to</a:t>
            </a:r>
          </a:p>
          <a:p>
            <a:pPr lvl="2">
              <a:spcBef>
                <a:spcPct val="15000"/>
              </a:spcBef>
            </a:pPr>
            <a:r>
              <a:rPr lang="en-US" altLang="x-none" sz="2000" dirty="0"/>
              <a:t>Conventional clusters</a:t>
            </a:r>
          </a:p>
          <a:p>
            <a:pPr lvl="2">
              <a:spcBef>
                <a:spcPct val="15000"/>
              </a:spcBef>
            </a:pPr>
            <a:r>
              <a:rPr lang="en-US" altLang="x-none" sz="2000" dirty="0"/>
              <a:t>Our own machine</a:t>
            </a:r>
          </a:p>
          <a:p>
            <a:pPr lvl="1"/>
            <a:r>
              <a:rPr lang="en-US" altLang="x-none" sz="2400" dirty="0"/>
              <a:t>Scale to very large # of processing elements</a:t>
            </a:r>
          </a:p>
          <a:p>
            <a:pPr lvl="1"/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634476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altLang="x-none" dirty="0"/>
              <a:t>Interdisciplinary Lab</a:t>
            </a:r>
          </a:p>
        </p:txBody>
      </p:sp>
      <p:sp>
        <p:nvSpPr>
          <p:cNvPr id="518147" name="Line 3"/>
          <p:cNvSpPr>
            <a:spLocks noChangeShapeType="1"/>
          </p:cNvSpPr>
          <p:nvPr/>
        </p:nvSpPr>
        <p:spPr bwMode="auto">
          <a:xfrm>
            <a:off x="4572000" y="2438400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8148" name="Group 4"/>
          <p:cNvGraphicFramePr>
            <a:graphicFrameLocks noGrp="1"/>
          </p:cNvGraphicFramePr>
          <p:nvPr/>
        </p:nvGraphicFramePr>
        <p:xfrm>
          <a:off x="2101850" y="1701800"/>
          <a:ext cx="4953000" cy="736600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</a:rPr>
                        <a:t>Computational Chemists and Biologists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8154" name="Group 10"/>
          <p:cNvGraphicFramePr>
            <a:graphicFrameLocks noGrp="1"/>
          </p:cNvGraphicFramePr>
          <p:nvPr/>
        </p:nvGraphicFramePr>
        <p:xfrm>
          <a:off x="1555750" y="3378200"/>
          <a:ext cx="6019800" cy="736600"/>
        </p:xfrm>
        <a:graphic>
          <a:graphicData uri="http://schemas.openxmlformats.org/drawingml/2006/table">
            <a:tbl>
              <a:tblPr/>
              <a:tblGrid>
                <a:gridCol w="60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</a:rPr>
                        <a:t>Computer Scientists and Applied Mathematicians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8160" name="Group 16"/>
          <p:cNvGraphicFramePr>
            <a:graphicFrameLocks noGrp="1"/>
          </p:cNvGraphicFramePr>
          <p:nvPr/>
        </p:nvGraphicFramePr>
        <p:xfrm>
          <a:off x="2270125" y="5057775"/>
          <a:ext cx="4679950" cy="736600"/>
        </p:xfrm>
        <a:graphic>
          <a:graphicData uri="http://schemas.openxmlformats.org/drawingml/2006/table">
            <a:tbl>
              <a:tblPr/>
              <a:tblGrid>
                <a:gridCol w="467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 Unicode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</a:rPr>
                        <a:t>Computer Architects and Engineers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8166" name="AutoShape 22"/>
          <p:cNvSpPr>
            <a:spLocks noChangeArrowheads="1"/>
          </p:cNvSpPr>
          <p:nvPr/>
        </p:nvSpPr>
        <p:spPr bwMode="auto">
          <a:xfrm rot="5400000">
            <a:off x="4165600" y="2651125"/>
            <a:ext cx="914400" cy="533400"/>
          </a:xfrm>
          <a:prstGeom prst="leftRightArrow">
            <a:avLst>
              <a:gd name="adj1" fmla="val 50000"/>
              <a:gd name="adj2" fmla="val 34286"/>
            </a:avLst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8167" name="AutoShape 23"/>
          <p:cNvSpPr>
            <a:spLocks noChangeArrowheads="1"/>
          </p:cNvSpPr>
          <p:nvPr/>
        </p:nvSpPr>
        <p:spPr bwMode="auto">
          <a:xfrm rot="5400000">
            <a:off x="4168775" y="4318000"/>
            <a:ext cx="914400" cy="533400"/>
          </a:xfrm>
          <a:prstGeom prst="leftRightArrow">
            <a:avLst>
              <a:gd name="adj1" fmla="val 50000"/>
              <a:gd name="adj2" fmla="val 34286"/>
            </a:avLst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6985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Basis: Molecular Mechanics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Theoretical foundation</a:t>
            </a:r>
          </a:p>
          <a:p>
            <a:pPr eaLnBrk="1" hangingPunct="1"/>
            <a:r>
              <a:rPr lang="en-US" altLang="en-US"/>
              <a:t>Potential energy functions</a:t>
            </a:r>
          </a:p>
          <a:p>
            <a:pPr eaLnBrk="1" hangingPunct="1"/>
            <a:r>
              <a:rPr lang="en-US" altLang="en-US"/>
              <a:t>Energy minimization</a:t>
            </a:r>
          </a:p>
          <a:p>
            <a:pPr eaLnBrk="1" hangingPunct="1"/>
            <a:r>
              <a:rPr lang="en-US" altLang="en-US"/>
              <a:t>Molecular dynamics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948488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Uses of simulation &amp; modelling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Conformational searching with MD and minimization</a:t>
            </a:r>
          </a:p>
          <a:p>
            <a:pPr eaLnBrk="1" hangingPunct="1"/>
            <a:r>
              <a:rPr lang="en-US" altLang="en-US"/>
              <a:t>Exploration of biopolymer fluctuations and dynamics &amp; kinetics</a:t>
            </a:r>
          </a:p>
          <a:p>
            <a:pPr eaLnBrk="1" hangingPunct="1"/>
            <a:r>
              <a:rPr lang="en-US" altLang="en-US"/>
              <a:t>MD as an ensemble sampler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810375" cy="1143000"/>
          </a:xfrm>
        </p:spPr>
        <p:txBody>
          <a:bodyPr/>
          <a:lstStyle/>
          <a:p>
            <a:pPr eaLnBrk="1" hangingPunct="1"/>
            <a:r>
              <a:rPr lang="en-US" altLang="en-US"/>
              <a:t>Free energy simulations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Example applications</a:t>
            </a:r>
          </a:p>
          <a:p>
            <a:pPr eaLnBrk="1" hangingPunct="1"/>
            <a:r>
              <a:rPr lang="en-US" altLang="en-US"/>
              <a:t>Energy minimization as an estimator of binding free energies</a:t>
            </a:r>
          </a:p>
          <a:p>
            <a:pPr eaLnBrk="1" hangingPunct="1"/>
            <a:r>
              <a:rPr lang="en-US" altLang="en-US"/>
              <a:t>Protein stability</a:t>
            </a:r>
          </a:p>
          <a:p>
            <a:pPr eaLnBrk="1" hangingPunct="1"/>
            <a:r>
              <a:rPr lang="en-US" altLang="en-US"/>
              <a:t>Approximate association free energy of molecular assemblies</a:t>
            </a:r>
          </a:p>
          <a:p>
            <a:pPr eaLnBrk="1" hangingPunct="1"/>
            <a:r>
              <a:rPr lang="en-US" altLang="en-US"/>
              <a:t>Approximate pKa calculations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Theoretical Foundations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Force field parameters for families of chemical compounds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System modelled using Newton’s equations of motion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/>
              <a:t>Examples: hard spheres simulations (Alder &amp; Wainwright, 1959); Liquid water (Rahman &amp; Stillinger, 1970); BPTI (McCammon &amp; Karplus, 1976); Villin headpiece (Duan &amp; Kollman, 1998)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2582</Words>
  <Application>Microsoft Macintosh PowerPoint</Application>
  <PresentationFormat>On-screen Show (4:3)</PresentationFormat>
  <Paragraphs>366</Paragraphs>
  <Slides>52</Slides>
  <Notes>24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 Unicode MS</vt:lpstr>
      <vt:lpstr>Arial</vt:lpstr>
      <vt:lpstr>Comic Sans MS</vt:lpstr>
      <vt:lpstr>Euclid Symbol</vt:lpstr>
      <vt:lpstr>Symbol</vt:lpstr>
      <vt:lpstr>Times New Roman</vt:lpstr>
      <vt:lpstr>Wingdings</vt:lpstr>
      <vt:lpstr>Default Design</vt:lpstr>
      <vt:lpstr>Equation</vt:lpstr>
      <vt:lpstr>Artwork</vt:lpstr>
      <vt:lpstr>Classical Molecular Dynamics Simulations of Proteins</vt:lpstr>
      <vt:lpstr>PowerPoint Presentation</vt:lpstr>
      <vt:lpstr>What is Molecular Dynamics?</vt:lpstr>
      <vt:lpstr>Why?</vt:lpstr>
      <vt:lpstr>Essential Elements</vt:lpstr>
      <vt:lpstr>Basis: Molecular Mechanics</vt:lpstr>
      <vt:lpstr>Uses of simulation &amp; modelling</vt:lpstr>
      <vt:lpstr>Free energy simulations</vt:lpstr>
      <vt:lpstr>Theoretical Foundations</vt:lpstr>
      <vt:lpstr>Protein Motion</vt:lpstr>
      <vt:lpstr>Effect of fluctuations</vt:lpstr>
      <vt:lpstr>Local Motions</vt:lpstr>
      <vt:lpstr>Rigid-Body Motions</vt:lpstr>
      <vt:lpstr>Large Scale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Newton’s Laws of Motion</vt:lpstr>
      <vt:lpstr>PowerPoint Presentation</vt:lpstr>
      <vt:lpstr>PowerPoint Presentation</vt:lpstr>
      <vt:lpstr>PowerPoint Presentation</vt:lpstr>
      <vt:lpstr>*** Molecular Dynamics </vt:lpstr>
      <vt:lpstr>Molecular Dynamics</vt:lpstr>
      <vt:lpstr>Molecular Dynamics</vt:lpstr>
      <vt:lpstr>Molecular Dynamics</vt:lpstr>
      <vt:lpstr>Molecular Dynamics</vt:lpstr>
      <vt:lpstr>Molecular Dynamics</vt:lpstr>
      <vt:lpstr>Example of an MD Simulation</vt:lpstr>
      <vt:lpstr>Main Problem With MD</vt:lpstr>
      <vt:lpstr>*** Goals and Strategy</vt:lpstr>
      <vt:lpstr>Thought Experiment</vt:lpstr>
      <vt:lpstr>Two Distinct Problems</vt:lpstr>
      <vt:lpstr>Simulating Many Short Trajectories</vt:lpstr>
      <vt:lpstr>Simulating One Long Trajectory</vt:lpstr>
      <vt:lpstr>DESRES Goal</vt:lpstr>
      <vt:lpstr>Protein Folding</vt:lpstr>
      <vt:lpstr>Interactions Between Proteins</vt:lpstr>
      <vt:lpstr>Binding of Drugs to their Molecular Targets</vt:lpstr>
      <vt:lpstr>Mechanisms of Intracellular Machines</vt:lpstr>
      <vt:lpstr>What Will It Take to Simulate a Millisecond?</vt:lpstr>
      <vt:lpstr>Target Simulation Speed</vt:lpstr>
      <vt:lpstr>Molecular Mechanics Force Field</vt:lpstr>
      <vt:lpstr>What Takes So Long?</vt:lpstr>
      <vt:lpstr>Our Strategy</vt:lpstr>
      <vt:lpstr>Interdisciplinary Lab</vt:lpstr>
    </vt:vector>
  </TitlesOfParts>
  <Company>Nottingham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Molecular Dynamics Simulations of Proteins</dc:title>
  <dc:creator>Jonathan Hirst</dc:creator>
  <cp:lastModifiedBy>Microsoft Office User</cp:lastModifiedBy>
  <cp:revision>51</cp:revision>
  <dcterms:created xsi:type="dcterms:W3CDTF">2003-10-21T10:17:37Z</dcterms:created>
  <dcterms:modified xsi:type="dcterms:W3CDTF">2022-04-12T13:30:47Z</dcterms:modified>
</cp:coreProperties>
</file>