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301" r:id="rId37"/>
    <p:sldId id="302" r:id="rId38"/>
    <p:sldId id="303" r:id="rId39"/>
    <p:sldId id="260" r:id="rId40"/>
    <p:sldId id="304" r:id="rId41"/>
    <p:sldId id="305" r:id="rId42"/>
    <p:sldId id="262" r:id="rId43"/>
    <p:sldId id="306" r:id="rId44"/>
    <p:sldId id="307" r:id="rId45"/>
    <p:sldId id="308" r:id="rId46"/>
    <p:sldId id="261" r:id="rId47"/>
    <p:sldId id="265" r:id="rId48"/>
    <p:sldId id="309" r:id="rId49"/>
    <p:sldId id="310" r:id="rId50"/>
    <p:sldId id="311" r:id="rId51"/>
    <p:sldId id="312" r:id="rId52"/>
    <p:sldId id="313" r:id="rId53"/>
    <p:sldId id="314" r:id="rId54"/>
    <p:sldId id="315" r:id="rId55"/>
    <p:sldId id="316" r:id="rId56"/>
    <p:sldId id="317" r:id="rId57"/>
    <p:sldId id="318" r:id="rId58"/>
    <p:sldId id="273" r:id="rId59"/>
    <p:sldId id="319" r:id="rId60"/>
    <p:sldId id="274" r:id="rId61"/>
    <p:sldId id="320" r:id="rId62"/>
    <p:sldId id="276" r:id="rId63"/>
    <p:sldId id="321" r:id="rId64"/>
    <p:sldId id="322" r:id="rId65"/>
    <p:sldId id="279"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07" autoAdjust="0"/>
  </p:normalViewPr>
  <p:slideViewPr>
    <p:cSldViewPr>
      <p:cViewPr varScale="1">
        <p:scale>
          <a:sx n="123" d="100"/>
          <a:sy n="123" d="100"/>
        </p:scale>
        <p:origin x="18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DE99C1B-95F3-471C-AE09-4F50409557C7}" type="datetimeFigureOut">
              <a:rPr lang="en-US" smtClean="0"/>
              <a:pPr/>
              <a:t>3/21/23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DE99C1B-95F3-471C-AE09-4F50409557C7}" type="datetimeFigureOut">
              <a:rPr lang="en-US" smtClean="0"/>
              <a:pPr/>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3/21/23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DE99C1B-95F3-471C-AE09-4F50409557C7}" type="datetimeFigureOut">
              <a:rPr lang="en-US" smtClean="0"/>
              <a:pPr/>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E99C1B-95F3-471C-AE09-4F50409557C7}" type="datetimeFigureOut">
              <a:rPr lang="en-US" smtClean="0"/>
              <a:pPr/>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3/21/23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Physical and chemical properties of proteins. Denaturation.</a:t>
            </a:r>
          </a:p>
        </p:txBody>
      </p:sp>
    </p:spTree>
    <p:extLst>
      <p:ext uri="{BB962C8B-B14F-4D97-AF65-F5344CB8AC3E}">
        <p14:creationId xmlns:p14="http://schemas.microsoft.com/office/powerpoint/2010/main" val="129034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a:latin typeface="Arial" panose="020B0604020202020204" pitchFamily="34" charset="0"/>
                <a:cs typeface="Arial" panose="020B0604020202020204" pitchFamily="34" charset="0"/>
              </a:rPr>
              <a:t>At low salt concentrations protein solubility increases (</a:t>
            </a:r>
            <a:r>
              <a:rPr lang="en-US" sz="2800" i="1" dirty="0">
                <a:latin typeface="Arial" panose="020B0604020202020204" pitchFamily="34" charset="0"/>
                <a:cs typeface="Arial" panose="020B0604020202020204" pitchFamily="34" charset="0"/>
              </a:rPr>
              <a:t>salting-in</a:t>
            </a:r>
            <a:r>
              <a:rPr lang="en-US" sz="2800" dirty="0">
                <a:latin typeface="Arial" panose="020B0604020202020204" pitchFamily="34" charset="0"/>
                <a:cs typeface="Arial" panose="020B0604020202020204" pitchFamily="34" charset="0"/>
              </a:rPr>
              <a:t>): interactions between side groups at the </a:t>
            </a:r>
            <a:r>
              <a:rPr lang="en-US" sz="2800" dirty="0" err="1">
                <a:latin typeface="Arial" panose="020B0604020202020204" pitchFamily="34" charset="0"/>
                <a:cs typeface="Arial" panose="020B0604020202020204" pitchFamily="34" charset="0"/>
              </a:rPr>
              <a:t>pI</a:t>
            </a:r>
            <a:r>
              <a:rPr lang="en-US" sz="2800" dirty="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a:latin typeface="Arial" panose="020B0604020202020204" pitchFamily="34" charset="0"/>
              <a:cs typeface="Arial" panose="020B0604020202020204" pitchFamily="34" charset="0"/>
            </a:endParaRPr>
          </a:p>
          <a:p>
            <a:pPr lvl="1" eaLnBrk="1" hangingPunct="1">
              <a:lnSpc>
                <a:spcPct val="90000"/>
              </a:lnSpc>
              <a:defRPr/>
            </a:pPr>
            <a:r>
              <a:rPr lang="en-US" sz="2800" dirty="0">
                <a:latin typeface="Arial" panose="020B0604020202020204" pitchFamily="34" charset="0"/>
                <a:cs typeface="Arial" panose="020B0604020202020204" pitchFamily="34" charset="0"/>
              </a:rPr>
              <a:t>At high salt concentrations protein solubility decreases (</a:t>
            </a:r>
            <a:r>
              <a:rPr lang="en-US" sz="2800" i="1" dirty="0">
                <a:latin typeface="Arial" panose="020B0604020202020204" pitchFamily="34" charset="0"/>
                <a:cs typeface="Arial" panose="020B0604020202020204" pitchFamily="34" charset="0"/>
              </a:rPr>
              <a:t>salting-out</a:t>
            </a:r>
            <a:r>
              <a:rPr lang="en-US" sz="2800" dirty="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concentration on protein solubility </a:t>
            </a: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a:latin typeface="Arial" panose="020B0604020202020204" pitchFamily="34" charset="0"/>
                <a:cs typeface="Arial" panose="020B0604020202020204" pitchFamily="34" charset="0"/>
              </a:rPr>
              <a:t>Hydrophobic groups on inside</a:t>
            </a:r>
          </a:p>
          <a:p>
            <a:pPr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Protein denaturation</a:t>
            </a: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19600" y="5657671"/>
            <a:ext cx="4572000" cy="1200329"/>
          </a:xfrm>
          <a:prstGeom prst="rect">
            <a:avLst/>
          </a:prstGeom>
        </p:spPr>
        <p:txBody>
          <a:bodyPr>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removed-</a:t>
            </a:r>
            <a:r>
              <a:rPr kumimoji="1" lang="en-US" altLang="zh-CN" sz="2000" dirty="0" err="1">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a:solidFill>
                  <a:schemeClr val="accent1"/>
                </a:solidFill>
                <a:ea typeface="ˎ̥"/>
                <a:cs typeface="ˎ̥"/>
              </a:rPr>
              <a:t>Denaturing 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Abrupt loss of structure (and function) occurs in a narrow temperature range</a:t>
            </a:r>
          </a:p>
        </p:txBody>
      </p:sp>
    </p:spTree>
    <p:extLst>
      <p:ext uri="{BB962C8B-B14F-4D97-AF65-F5344CB8AC3E}">
        <p14:creationId xmlns:p14="http://schemas.microsoft.com/office/powerpoint/2010/main" val="50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treatment: an example</a:t>
            </a: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ea typeface="ˎ̥"/>
                <a:cs typeface="Arial" panose="020B0604020202020204" pitchFamily="34" charset="0"/>
              </a:rPr>
              <a:t>Hydrostatic pressure </a:t>
            </a:r>
            <a:r>
              <a:rPr lang="en-US" altLang="zh-CN" sz="2600" dirty="0">
                <a:latin typeface="Arial" panose="020B0604020202020204" pitchFamily="34" charset="0"/>
                <a:ea typeface="ˎ̥"/>
                <a:cs typeface="Arial" panose="020B0604020202020204" pitchFamily="34" charset="0"/>
              </a:rPr>
              <a:t>(5 000 to 10 000 </a:t>
            </a:r>
            <a:r>
              <a:rPr lang="en-US" altLang="zh-CN" sz="2600" dirty="0" err="1">
                <a:latin typeface="Arial" panose="020B0604020202020204" pitchFamily="34" charset="0"/>
                <a:ea typeface="ˎ̥"/>
                <a:cs typeface="Arial" panose="020B0604020202020204" pitchFamily="34" charset="0"/>
              </a:rPr>
              <a:t>atm</a:t>
            </a:r>
            <a:r>
              <a:rPr lang="en-US" altLang="zh-CN" sz="2600" dirty="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http://www.researchgate.net/profile/Vadim_Mozhaev/publication/227836660_High_pressure_effects_on_protein_structure_and_function/links/0f31752e01a8a03a30000000.pdf</a:t>
            </a:r>
            <a:endParaRPr lang="en-US" altLang="zh-CN" sz="1400" dirty="0">
              <a:ea typeface="ˎ̥"/>
              <a:cs typeface="ˎ̥"/>
            </a:endParaRPr>
          </a:p>
          <a:p>
            <a:pPr lvl="1">
              <a:lnSpc>
                <a:spcPct val="120000"/>
              </a:lnSpc>
              <a:buClr>
                <a:schemeClr val="accent2"/>
              </a:buClr>
              <a:buSzPct val="60000"/>
            </a:pPr>
            <a:endParaRPr lang="en-US" altLang="zh-CN" sz="1400" dirty="0">
              <a:ea typeface="ˎ̥"/>
              <a:cs typeface="ˎ̥"/>
            </a:endParaRPr>
          </a:p>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cs typeface="Arial" panose="020B0604020202020204" pitchFamily="34" charset="0"/>
              </a:rPr>
              <a:t>UV radiation</a:t>
            </a:r>
            <a:r>
              <a:rPr lang="en-US" altLang="zh-CN" sz="2600" dirty="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Acids and alkalis; Altered pH</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Salts of heavy metals (</a:t>
            </a:r>
            <a:r>
              <a:rPr lang="en-US" sz="2800" dirty="0" err="1">
                <a:latin typeface="Arial" panose="020B0604020202020204" pitchFamily="34" charset="0"/>
                <a:cs typeface="Arial" panose="020B0604020202020204" pitchFamily="34" charset="0"/>
              </a:rPr>
              <a:t>Pb</a:t>
            </a:r>
            <a:r>
              <a:rPr lang="en-US" sz="2800" dirty="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Chaotropic</a:t>
            </a:r>
            <a:r>
              <a:rPr lang="en-US" sz="2800" dirty="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Example: protein denaturation by gastric juices</a:t>
            </a: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a:solidFill>
                  <a:schemeClr val="accent1"/>
                </a:solidFill>
                <a:ea typeface="ˎ̥"/>
                <a:cs typeface="ˎ̥"/>
              </a:rPr>
              <a:t>pH 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Colloidal solutions</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UV absorption</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Solubility</a:t>
            </a: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Physical properties</a:t>
            </a: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Organic solvents denature proteins by disrupting the side chain intramolecular hydrogen bonding. </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New hydrogen bonds are formed instead between the new organic solvent 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(Pb</a:t>
            </a:r>
            <a:r>
              <a:rPr lang="en-US" sz="2800" baseline="30000" dirty="0">
                <a:latin typeface="Arial" pitchFamily="34" charset="0"/>
                <a:cs typeface="Arial" pitchFamily="34" charset="0"/>
              </a:rPr>
              <a:t>+2</a:t>
            </a:r>
            <a:r>
              <a:rPr lang="en-US" sz="2800" dirty="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a:solidFill>
                  <a:srgbClr val="C00000"/>
                </a:solidFill>
                <a:latin typeface="Arial" pitchFamily="34" charset="0"/>
                <a:cs typeface="Arial" pitchFamily="34" charset="0"/>
              </a:rPr>
              <a:t> Hg</a:t>
            </a:r>
            <a:r>
              <a:rPr lang="en-US" sz="2800" baseline="30000" dirty="0">
                <a:latin typeface="Arial" pitchFamily="34" charset="0"/>
                <a:cs typeface="Arial" pitchFamily="34" charset="0"/>
              </a:rPr>
              <a:t>+2</a:t>
            </a:r>
            <a:r>
              <a:rPr lang="en-US" sz="2800" dirty="0">
                <a:latin typeface="Arial" pitchFamily="34" charset="0"/>
                <a:cs typeface="Arial" pitchFamily="34" charset="0"/>
              </a:rPr>
              <a:t>…</a:t>
            </a:r>
            <a:r>
              <a:rPr lang="en-US" sz="2800" dirty="0">
                <a:solidFill>
                  <a:srgbClr val="C00000"/>
                </a:solidFill>
                <a:latin typeface="Arial" pitchFamily="34" charset="0"/>
                <a:cs typeface="Arial" pitchFamily="34" charset="0"/>
              </a:rPr>
              <a:t>)</a:t>
            </a: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solution such as proteins. </a:t>
            </a: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Examples:</a:t>
            </a:r>
          </a:p>
          <a:p>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guanidinium</a:t>
            </a:r>
            <a:r>
              <a:rPr lang="en-US" sz="2400" dirty="0">
                <a:latin typeface="Arial" panose="020B0604020202020204" pitchFamily="34" charset="0"/>
                <a:cs typeface="Arial" panose="020B0604020202020204" pitchFamily="34" charset="0"/>
              </a:rPr>
              <a:t> chloride</a:t>
            </a: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molecules.</a:t>
            </a: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FF0000"/>
                </a:solidFill>
                <a:latin typeface="Arial" panose="020B0604020202020204" pitchFamily="34" charset="0"/>
                <a:cs typeface="Arial" panose="020B0604020202020204" pitchFamily="34" charset="0"/>
              </a:rPr>
              <a:t>Reducing 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Mercaptoethanol</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Protein denaturation: consequences</a:t>
            </a: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Change in physical, chemical and biological properties of proteins.</a:t>
            </a: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Cooking causes protein denaturation and therefore, cooked food is more easily digested.</a:t>
            </a: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Chemical properties of proteins</a:t>
            </a: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proteins: consequences</a:t>
            </a: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Molecular weight</a:t>
            </a:r>
            <a:r>
              <a:rPr lang="bg-BG" sz="2800" dirty="0">
                <a:latin typeface="Arial" panose="020B0604020202020204" pitchFamily="34" charset="0"/>
                <a:cs typeface="Arial" panose="020B0604020202020204" pitchFamily="34" charset="0"/>
              </a:rPr>
              <a:t>:</a:t>
            </a:r>
          </a:p>
          <a:p>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Vary from</a:t>
            </a:r>
            <a:r>
              <a:rPr lang="bg-BG" sz="2800" dirty="0">
                <a:latin typeface="Arial" panose="020B0604020202020204" pitchFamily="34" charset="0"/>
                <a:cs typeface="Arial" panose="020B0604020202020204" pitchFamily="34" charset="0"/>
              </a:rPr>
              <a:t> 6000 </a:t>
            </a:r>
            <a:r>
              <a:rPr lang="en-US" sz="2800" dirty="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Protomeric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50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to</a:t>
            </a:r>
            <a:r>
              <a:rPr lang="bg-BG" sz="2800" dirty="0">
                <a:latin typeface="Arial" panose="020B0604020202020204" pitchFamily="34" charset="0"/>
                <a:cs typeface="Arial" panose="020B0604020202020204" pitchFamily="34" charset="0"/>
              </a:rPr>
              <a:t> 100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Oligomeric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&gt; </a:t>
            </a:r>
            <a:r>
              <a:rPr lang="bg-BG" sz="2800" dirty="0">
                <a:latin typeface="Arial" panose="020B0604020202020204" pitchFamily="34" charset="0"/>
                <a:cs typeface="Arial" panose="020B0604020202020204" pitchFamily="34" charset="0"/>
              </a:rPr>
              <a:t>100 000 </a:t>
            </a:r>
            <a:r>
              <a:rPr lang="en-US" sz="2800" dirty="0">
                <a:latin typeface="Arial" panose="020B0604020202020204" pitchFamily="34" charset="0"/>
                <a:cs typeface="Arial" panose="020B0604020202020204" pitchFamily="34" charset="0"/>
              </a:rPr>
              <a:t>Da</a:t>
            </a:r>
            <a:endParaRPr lang="bg-BG"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molecular size </a:t>
            </a: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a:solidFill>
                  <a:schemeClr val="accent1"/>
                </a:solidFill>
                <a:latin typeface="Arial" panose="020B0604020202020204" pitchFamily="34" charset="0"/>
                <a:cs typeface="Arial" panose="020B0604020202020204" pitchFamily="34" charset="0"/>
              </a:rPr>
              <a:t>Maillard</a:t>
            </a:r>
            <a:r>
              <a:rPr lang="en-US" sz="3200" dirty="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a:latin typeface="Arial" panose="020B0604020202020204" pitchFamily="34" charset="0"/>
                <a:cs typeface="Arial" panose="020B0604020202020204" pitchFamily="34" charset="0"/>
              </a:rPr>
              <a:t>Changes functional properties of proteins</a:t>
            </a:r>
          </a:p>
          <a:p>
            <a:pPr lvl="1">
              <a:lnSpc>
                <a:spcPct val="80000"/>
              </a:lnSpc>
              <a:defRPr/>
            </a:pPr>
            <a:r>
              <a:rPr lang="en-US" dirty="0">
                <a:latin typeface="Arial" panose="020B0604020202020204" pitchFamily="34" charset="0"/>
                <a:cs typeface="Arial" panose="020B0604020202020204" pitchFamily="34" charset="0"/>
              </a:rPr>
              <a:t>Changes color</a:t>
            </a:r>
          </a:p>
          <a:p>
            <a:pPr lvl="1">
              <a:lnSpc>
                <a:spcPct val="80000"/>
              </a:lnSpc>
              <a:defRPr/>
            </a:pPr>
            <a:r>
              <a:rPr lang="en-US" dirty="0">
                <a:latin typeface="Arial" panose="020B0604020202020204" pitchFamily="34" charset="0"/>
                <a:cs typeface="Arial" panose="020B0604020202020204" pitchFamily="34" charset="0"/>
              </a:rPr>
              <a:t>Changes flavor</a:t>
            </a:r>
          </a:p>
          <a:p>
            <a:pPr lvl="1">
              <a:lnSpc>
                <a:spcPct val="80000"/>
              </a:lnSpc>
              <a:defRPr/>
            </a:pPr>
            <a:r>
              <a:rPr lang="en-US" dirty="0">
                <a:latin typeface="Arial" panose="020B0604020202020204" pitchFamily="34" charset="0"/>
                <a:cs typeface="Arial" panose="020B0604020202020204" pitchFamily="34" charset="0"/>
              </a:rPr>
              <a:t>Decreases nutritional quality (amino acids less available)</a:t>
            </a:r>
            <a:endParaRPr lang="en-US" b="1" dirty="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a:latin typeface="Arial" panose="020B0604020202020204" pitchFamily="34" charset="0"/>
              <a:cs typeface="Arial" panose="020B0604020202020204" pitchFamily="34" charset="0"/>
            </a:endParaRPr>
          </a:p>
          <a:p>
            <a:pPr lvl="1">
              <a:defRPr/>
            </a:pPr>
            <a:r>
              <a:rPr lang="en-US" sz="2800" dirty="0">
                <a:latin typeface="Arial" panose="020B0604020202020204" pitchFamily="34" charset="0"/>
                <a:cs typeface="Arial" panose="020B0604020202020204" pitchFamily="34" charset="0"/>
              </a:rPr>
              <a:t>Soy processing (textured vegetable protein)</a:t>
            </a:r>
          </a:p>
          <a:p>
            <a:pPr lvl="2">
              <a:defRPr/>
            </a:pPr>
            <a:r>
              <a:rPr lang="en-US" sz="2800" dirty="0">
                <a:latin typeface="Arial" panose="020B0604020202020204" pitchFamily="34" charset="0"/>
                <a:cs typeface="Arial" panose="020B0604020202020204" pitchFamily="34" charset="0"/>
              </a:rPr>
              <a:t>0.1 M </a:t>
            </a:r>
            <a:r>
              <a:rPr lang="en-US" sz="2800" dirty="0" err="1">
                <a:latin typeface="Arial" panose="020B0604020202020204" pitchFamily="34" charset="0"/>
                <a:cs typeface="Arial" panose="020B0604020202020204" pitchFamily="34" charset="0"/>
              </a:rPr>
              <a:t>NaOH</a:t>
            </a:r>
            <a:r>
              <a:rPr lang="en-US" sz="2800" dirty="0">
                <a:latin typeface="Arial" panose="020B0604020202020204" pitchFamily="34" charset="0"/>
                <a:cs typeface="Arial" panose="020B0604020202020204" pitchFamily="34" charset="0"/>
              </a:rPr>
              <a:t> for 1 </a:t>
            </a:r>
            <a:r>
              <a:rPr lang="en-US" sz="2800" dirty="0" err="1">
                <a:latin typeface="Arial" panose="020B0604020202020204" pitchFamily="34" charset="0"/>
                <a:cs typeface="Arial" panose="020B0604020202020204" pitchFamily="34" charset="0"/>
              </a:rPr>
              <a:t>hr</a:t>
            </a:r>
            <a:r>
              <a:rPr lang="en-US" sz="2800" dirty="0">
                <a:latin typeface="Arial" panose="020B0604020202020204" pitchFamily="34" charset="0"/>
                <a:cs typeface="Arial" panose="020B0604020202020204" pitchFamily="34" charset="0"/>
              </a:rPr>
              <a:t> @ 60°C</a:t>
            </a:r>
          </a:p>
          <a:p>
            <a:pPr lvl="2">
              <a:defRPr/>
            </a:pPr>
            <a:r>
              <a:rPr lang="en-US" sz="2800" dirty="0">
                <a:latin typeface="Arial" panose="020B0604020202020204" pitchFamily="34" charset="0"/>
                <a:cs typeface="Arial" panose="020B0604020202020204" pitchFamily="34" charset="0"/>
              </a:rPr>
              <a:t>Denatures proteins </a:t>
            </a:r>
          </a:p>
          <a:p>
            <a:pPr lvl="2">
              <a:defRPr/>
            </a:pPr>
            <a:r>
              <a:rPr lang="en-US" sz="2800" dirty="0">
                <a:latin typeface="Arial" panose="020B0604020202020204" pitchFamily="34" charset="0"/>
                <a:cs typeface="Arial" panose="020B0604020202020204" pitchFamily="34" charset="0"/>
              </a:rPr>
              <a:t>Opens up its structure due to electrostatic repulsion</a:t>
            </a:r>
          </a:p>
          <a:p>
            <a:pPr lvl="2">
              <a:defRPr/>
            </a:pPr>
            <a:r>
              <a:rPr lang="en-US" sz="2800" dirty="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endParaRPr lang="en-US" sz="2800" dirty="0"/>
          </a:p>
          <a:p>
            <a:pPr marL="357188" lvl="1" indent="0">
              <a:lnSpc>
                <a:spcPct val="80000"/>
              </a:lnSpc>
              <a:buNone/>
              <a:defRPr/>
            </a:pPr>
            <a:r>
              <a:rPr lang="en-US" sz="2000" dirty="0"/>
              <a:t>	</a:t>
            </a:r>
            <a:r>
              <a:rPr lang="en-US" sz="2800" dirty="0" err="1">
                <a:solidFill>
                  <a:schemeClr val="accent1"/>
                </a:solidFill>
              </a:rPr>
              <a:t>Lysinoalanine</a:t>
            </a:r>
            <a:r>
              <a:rPr lang="en-US" sz="2800" dirty="0">
                <a:solidFill>
                  <a:schemeClr val="accent1"/>
                </a:solidFill>
              </a:rPr>
              <a:t> formation (LAL</a:t>
            </a:r>
            <a:r>
              <a:rPr lang="en-US" sz="2000" dirty="0"/>
              <a:t>)</a:t>
            </a:r>
          </a:p>
          <a:p>
            <a:pPr lvl="2">
              <a:lnSpc>
                <a:spcPct val="80000"/>
              </a:lnSpc>
              <a:defRPr/>
            </a:pPr>
            <a:r>
              <a:rPr lang="en-US" dirty="0"/>
              <a:t>Lysine becomes highly reactive at high pH and reacts with </a:t>
            </a:r>
            <a:r>
              <a:rPr lang="en-US" dirty="0" err="1"/>
              <a:t>dehydroalanine</a:t>
            </a:r>
            <a:r>
              <a:rPr lang="en-US" dirty="0"/>
              <a:t> forming a cross-link</a:t>
            </a:r>
          </a:p>
          <a:p>
            <a:pPr lvl="3">
              <a:lnSpc>
                <a:spcPct val="80000"/>
              </a:lnSpc>
              <a:defRPr/>
            </a:pPr>
            <a:r>
              <a:rPr lang="en-US" sz="2400" dirty="0">
                <a:solidFill>
                  <a:schemeClr val="accent1"/>
                </a:solidFill>
              </a:rPr>
              <a:t>Lysine, an essential amino acid, becomes unavailable</a:t>
            </a:r>
          </a:p>
          <a:p>
            <a:pPr>
              <a:lnSpc>
                <a:spcPct val="80000"/>
              </a:lnSpc>
              <a:buFont typeface="Wingdings" pitchFamily="2" charset="2"/>
              <a:buNone/>
              <a:defRPr/>
            </a:pPr>
            <a:r>
              <a:rPr lang="en-US" sz="2400" dirty="0"/>
              <a:t>	</a:t>
            </a:r>
          </a:p>
          <a:p>
            <a:pPr marL="871538" lvl="1" indent="-514350">
              <a:buFont typeface="+mj-lt"/>
              <a:buAutoNum type="arabicPeriod" startAt="3"/>
              <a:defRPr/>
            </a:pPr>
            <a:endParaRPr lang="en-US" dirty="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a:latin typeface="Arial" panose="020B0604020202020204" pitchFamily="34" charset="0"/>
              <a:cs typeface="Arial" panose="020B0604020202020204" pitchFamily="34" charset="0"/>
            </a:endParaRPr>
          </a:p>
          <a:p>
            <a:pPr lvl="2">
              <a:lnSpc>
                <a:spcPct val="80000"/>
              </a:lnSpc>
              <a:defRPr/>
            </a:pPr>
            <a:r>
              <a:rPr lang="en-US" sz="2400" dirty="0">
                <a:latin typeface="Arial" panose="020B0604020202020204" pitchFamily="34" charset="0"/>
                <a:cs typeface="Arial" panose="020B0604020202020204" pitchFamily="34" charset="0"/>
              </a:rPr>
              <a:t>Problem:</a:t>
            </a:r>
          </a:p>
          <a:p>
            <a:pPr lvl="3">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a:latin typeface="Arial" panose="020B0604020202020204" pitchFamily="34" charset="0"/>
                <a:cs typeface="Arial" panose="020B0604020202020204" pitchFamily="34" charset="0"/>
              </a:rPr>
              <a:t>Lysine is the limiting amino acid in cereal foods.</a:t>
            </a:r>
          </a:p>
          <a:p>
            <a:pPr lvl="4">
              <a:lnSpc>
                <a:spcPct val="80000"/>
              </a:lnSpc>
              <a:defRPr/>
            </a:pPr>
            <a:r>
              <a:rPr lang="en-US" sz="2400" dirty="0">
                <a:solidFill>
                  <a:schemeClr val="accent1"/>
                </a:solidFill>
                <a:latin typeface="Arial" panose="020B0604020202020204" pitchFamily="34" charset="0"/>
                <a:cs typeface="Arial" panose="020B0604020202020204" pitchFamily="34" charset="0"/>
              </a:rPr>
              <a:t>Limiting amino acid</a:t>
            </a:r>
            <a:r>
              <a:rPr lang="en-US" sz="2400" dirty="0">
                <a:latin typeface="Arial" panose="020B0604020202020204" pitchFamily="34" charset="0"/>
                <a:cs typeface="Arial" panose="020B0604020202020204" pitchFamily="34" charset="0"/>
              </a:rPr>
              <a:t>: Essential amino acid of least quantity.</a:t>
            </a:r>
          </a:p>
          <a:p>
            <a:pPr lvl="4">
              <a:lnSpc>
                <a:spcPct val="80000"/>
              </a:lnSpc>
              <a:defRPr/>
            </a:pPr>
            <a:endParaRPr lang="en-US" sz="2400" dirty="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3293209"/>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Isomerization (racemization)</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metabolize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Not a very serious problem in texturized vegetable protein production.</a:t>
            </a: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a:latin typeface="Arial" panose="020B0604020202020204" pitchFamily="34" charset="0"/>
                <a:cs typeface="Arial" panose="020B0604020202020204" pitchFamily="34" charset="0"/>
              </a:rPr>
              <a:t>	</a:t>
            </a:r>
            <a:r>
              <a:rPr lang="en-US" altLang="en-US" sz="2400" dirty="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a:solidFill>
                <a:schemeClr val="accent1"/>
              </a:solidFill>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Lipid oxidation</a:t>
            </a:r>
          </a:p>
          <a:p>
            <a:pPr lvl="2"/>
            <a:r>
              <a:rPr lang="en-US" altLang="en-US" sz="2400" dirty="0">
                <a:latin typeface="Arial" panose="020B0604020202020204" pitchFamily="34" charset="0"/>
                <a:cs typeface="Arial" panose="020B0604020202020204" pitchFamily="34" charset="0"/>
              </a:rPr>
              <a:t>Aldehyde, ketones react with </a:t>
            </a:r>
            <a:r>
              <a:rPr lang="en-US" altLang="en-US" sz="2400" dirty="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a:latin typeface="Arial" panose="020B0604020202020204" pitchFamily="34" charset="0"/>
                <a:cs typeface="Arial" panose="020B0604020202020204" pitchFamily="34" charset="0"/>
              </a:rPr>
              <a:t> making it unavailable</a:t>
            </a:r>
          </a:p>
          <a:p>
            <a:pPr lvl="2"/>
            <a:r>
              <a:rPr lang="en-US" altLang="en-US" sz="2400" dirty="0">
                <a:latin typeface="Arial" panose="020B0604020202020204" pitchFamily="34" charset="0"/>
                <a:cs typeface="Arial" panose="020B0604020202020204" pitchFamily="34" charset="0"/>
              </a:rPr>
              <a:t>Usually not a major problem</a:t>
            </a:r>
          </a:p>
          <a:p>
            <a:pPr lvl="1"/>
            <a:r>
              <a:rPr lang="en-US" altLang="en-US" dirty="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a:latin typeface="Arial" panose="020B0604020202020204" pitchFamily="34" charset="0"/>
                <a:cs typeface="Arial" panose="020B0604020202020204" pitchFamily="34" charset="0"/>
              </a:rPr>
              <a:t> oxidation (no major concern)</a:t>
            </a:r>
          </a:p>
          <a:p>
            <a:pPr lvl="2"/>
            <a:r>
              <a:rPr lang="en-US" altLang="en-US" sz="2400" dirty="0">
                <a:latin typeface="Arial" panose="020B0604020202020204" pitchFamily="34" charset="0"/>
                <a:cs typeface="Arial" panose="020B0604020202020204" pitchFamily="34" charset="0"/>
              </a:rPr>
              <a:t>Sulfoxide or sulfone</a:t>
            </a: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r>
              <a:rPr lang="en-US" altLang="en-US" sz="2400" dirty="0">
                <a:latin typeface="Arial" panose="020B0604020202020204" pitchFamily="34" charset="0"/>
                <a:cs typeface="Arial" panose="020B0604020202020204" pitchFamily="34" charset="0"/>
              </a:rPr>
              <a:t>Met sulfoxide still active as an essential amino acid</a:t>
            </a:r>
          </a:p>
          <a:p>
            <a:pPr lvl="2"/>
            <a:r>
              <a:rPr lang="en-US" altLang="en-US" sz="2400" dirty="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217416481"/>
              </p:ext>
            </p:extLst>
          </p:nvPr>
        </p:nvGraphicFramePr>
        <p:xfrm>
          <a:off x="1331640" y="3645024"/>
          <a:ext cx="6072187" cy="936625"/>
        </p:xfrm>
        <a:graphic>
          <a:graphicData uri="http://schemas.openxmlformats.org/presentationml/2006/ole">
            <mc:AlternateContent xmlns:mc="http://schemas.openxmlformats.org/markup-compatibility/2006">
              <mc:Choice xmlns:v="urn:schemas-microsoft-com:vml" Requires="v">
                <p:oleObj spid="_x0000_s30735"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45024"/>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67744" y="6165304"/>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4C46B35-762A-F248-873C-1750BF3C584B}"/>
              </a:ext>
            </a:extLst>
          </p:cNvPr>
          <p:cNvSpPr>
            <a:spLocks noGrp="1" noChangeArrowheads="1"/>
          </p:cNvSpPr>
          <p:nvPr>
            <p:ph type="title"/>
          </p:nvPr>
        </p:nvSpPr>
        <p:spPr/>
        <p:txBody>
          <a:bodyPr/>
          <a:lstStyle/>
          <a:p>
            <a:pPr eaLnBrk="1" hangingPunct="1"/>
            <a:r>
              <a:rPr lang="en-US" altLang="cs-CZ"/>
              <a:t>Protein Stability</a:t>
            </a:r>
          </a:p>
        </p:txBody>
      </p:sp>
      <p:sp>
        <p:nvSpPr>
          <p:cNvPr id="4098" name="Rectangle 3">
            <a:extLst>
              <a:ext uri="{FF2B5EF4-FFF2-40B4-BE49-F238E27FC236}">
                <a16:creationId xmlns:a16="http://schemas.microsoft.com/office/drawing/2014/main" id="{9A21CE77-1827-4E44-B91C-2C62B1154C6D}"/>
              </a:ext>
            </a:extLst>
          </p:cNvPr>
          <p:cNvSpPr>
            <a:spLocks noGrp="1" noChangeArrowheads="1"/>
          </p:cNvSpPr>
          <p:nvPr>
            <p:ph type="body" idx="1"/>
          </p:nvPr>
        </p:nvSpPr>
        <p:spPr/>
        <p:txBody>
          <a:bodyPr/>
          <a:lstStyle/>
          <a:p>
            <a:pPr eaLnBrk="1" hangingPunct="1"/>
            <a:r>
              <a:rPr lang="en-US" altLang="cs-CZ"/>
              <a:t>Protein stability is the net balance of forces, which determine whether a protein will be in its native folded conformation or a denatured state.</a:t>
            </a:r>
          </a:p>
          <a:p>
            <a:pPr eaLnBrk="1" hangingPunct="1"/>
            <a:r>
              <a:rPr lang="en-US" altLang="cs-CZ"/>
              <a:t>Protein stability normally refers to the physical (thermodynamic) stability, not the chemical stability.</a:t>
            </a:r>
          </a:p>
        </p:txBody>
      </p:sp>
    </p:spTree>
    <p:extLst>
      <p:ext uri="{BB962C8B-B14F-4D97-AF65-F5344CB8AC3E}">
        <p14:creationId xmlns:p14="http://schemas.microsoft.com/office/powerpoint/2010/main" val="291910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FB1318D-E3E9-664B-B336-BCA6FC1CBF73}"/>
              </a:ext>
            </a:extLst>
          </p:cNvPr>
          <p:cNvSpPr>
            <a:spLocks noGrp="1" noChangeArrowheads="1"/>
          </p:cNvSpPr>
          <p:nvPr>
            <p:ph type="title"/>
          </p:nvPr>
        </p:nvSpPr>
        <p:spPr/>
        <p:txBody>
          <a:bodyPr/>
          <a:lstStyle/>
          <a:p>
            <a:pPr eaLnBrk="1" hangingPunct="1"/>
            <a:r>
              <a:rPr lang="en-US" altLang="cs-CZ"/>
              <a:t>Chemical Stability</a:t>
            </a:r>
          </a:p>
        </p:txBody>
      </p:sp>
      <p:sp>
        <p:nvSpPr>
          <p:cNvPr id="5122" name="Rectangle 3">
            <a:extLst>
              <a:ext uri="{FF2B5EF4-FFF2-40B4-BE49-F238E27FC236}">
                <a16:creationId xmlns:a16="http://schemas.microsoft.com/office/drawing/2014/main" id="{3C842C91-0A30-7446-857C-0A2092D4ABEE}"/>
              </a:ext>
            </a:extLst>
          </p:cNvPr>
          <p:cNvSpPr>
            <a:spLocks noGrp="1" noChangeArrowheads="1"/>
          </p:cNvSpPr>
          <p:nvPr>
            <p:ph type="body" idx="1"/>
          </p:nvPr>
        </p:nvSpPr>
        <p:spPr>
          <a:xfrm>
            <a:off x="255588" y="1570038"/>
            <a:ext cx="8610600" cy="4525962"/>
          </a:xfrm>
        </p:spPr>
        <p:txBody>
          <a:bodyPr/>
          <a:lstStyle/>
          <a:p>
            <a:pPr eaLnBrk="1" hangingPunct="1"/>
            <a:r>
              <a:rPr lang="en-US" altLang="cs-CZ" sz="2800"/>
              <a:t>Chemical stability involves loss of integrity due to bond cleavage.</a:t>
            </a:r>
          </a:p>
          <a:p>
            <a:pPr lvl="1" eaLnBrk="1" hangingPunct="1"/>
            <a:r>
              <a:rPr lang="en-US" altLang="cs-CZ" sz="2400"/>
              <a:t>deamination of asparagine and/or glutamine residues, </a:t>
            </a:r>
          </a:p>
          <a:p>
            <a:pPr lvl="1" eaLnBrk="1" hangingPunct="1"/>
            <a:r>
              <a:rPr lang="en-US" altLang="cs-CZ" sz="2400"/>
              <a:t>hydrolysis of the peptide bond of Asp residues at low pH, </a:t>
            </a:r>
          </a:p>
          <a:p>
            <a:pPr lvl="1" eaLnBrk="1" hangingPunct="1"/>
            <a:r>
              <a:rPr lang="en-US" altLang="cs-CZ" sz="2400"/>
              <a:t>oxidation of Met at high temperature, </a:t>
            </a:r>
          </a:p>
          <a:p>
            <a:pPr lvl="1" eaLnBrk="1" hangingPunct="1"/>
            <a:r>
              <a:rPr lang="en-US" altLang="cs-CZ" sz="2400"/>
              <a:t>elimination of disulfide bonds </a:t>
            </a:r>
          </a:p>
          <a:p>
            <a:pPr lvl="1" eaLnBrk="1" hangingPunct="1"/>
            <a:r>
              <a:rPr lang="en-US" altLang="cs-CZ" sz="2400"/>
              <a:t>disulfide interchange at neutral pH </a:t>
            </a:r>
          </a:p>
          <a:p>
            <a:pPr eaLnBrk="1" hangingPunct="1"/>
            <a:r>
              <a:rPr lang="en-US" altLang="cs-CZ" sz="2800"/>
              <a:t>Other processes include thiol-catalyzed disulfide interchange and oxidation of cysteine residues. </a:t>
            </a:r>
          </a:p>
        </p:txBody>
      </p:sp>
    </p:spTree>
    <p:extLst>
      <p:ext uri="{BB962C8B-B14F-4D97-AF65-F5344CB8AC3E}">
        <p14:creationId xmlns:p14="http://schemas.microsoft.com/office/powerpoint/2010/main" val="325377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65F493EA-A4CF-8946-9A02-063DB179F969}"/>
              </a:ext>
            </a:extLst>
          </p:cNvPr>
          <p:cNvSpPr>
            <a:spLocks noGrp="1" noChangeArrowheads="1"/>
          </p:cNvSpPr>
          <p:nvPr>
            <p:ph type="title"/>
          </p:nvPr>
        </p:nvSpPr>
        <p:spPr>
          <a:xfrm>
            <a:off x="685800" y="609600"/>
            <a:ext cx="5410200" cy="1143000"/>
          </a:xfrm>
        </p:spPr>
        <p:txBody>
          <a:bodyPr/>
          <a:lstStyle/>
          <a:p>
            <a:pPr eaLnBrk="1" hangingPunct="1"/>
            <a:r>
              <a:rPr lang="en-US" altLang="cs-CZ"/>
              <a:t>Protein Stability</a:t>
            </a:r>
          </a:p>
        </p:txBody>
      </p:sp>
      <p:sp>
        <p:nvSpPr>
          <p:cNvPr id="6146" name="Rectangle 3">
            <a:extLst>
              <a:ext uri="{FF2B5EF4-FFF2-40B4-BE49-F238E27FC236}">
                <a16:creationId xmlns:a16="http://schemas.microsoft.com/office/drawing/2014/main" id="{867A5D32-7DBD-EA48-98F3-A8A3B64885E1}"/>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The net stability of a protein is defined as the difference in free energy between the native and denatured state: </a:t>
            </a:r>
          </a:p>
          <a:p>
            <a:pPr eaLnBrk="1" hangingPunct="1">
              <a:lnSpc>
                <a:spcPct val="90000"/>
              </a:lnSpc>
            </a:pPr>
            <a:r>
              <a:rPr lang="en-US" altLang="cs-CZ" sz="2800"/>
              <a:t>Both G</a:t>
            </a:r>
            <a:r>
              <a:rPr lang="en-US" altLang="cs-CZ" sz="2800" baseline="-25000"/>
              <a:t>N</a:t>
            </a:r>
            <a:r>
              <a:rPr lang="en-US" altLang="cs-CZ" sz="2800"/>
              <a:t> and G</a:t>
            </a:r>
            <a:r>
              <a:rPr lang="en-US" altLang="cs-CZ" sz="2800" baseline="-25000"/>
              <a:t>U</a:t>
            </a:r>
            <a:r>
              <a:rPr lang="en-US" altLang="cs-CZ" sz="2800"/>
              <a:t> contribute to G </a:t>
            </a:r>
          </a:p>
          <a:p>
            <a:pPr eaLnBrk="1" hangingPunct="1">
              <a:lnSpc>
                <a:spcPct val="90000"/>
              </a:lnSpc>
            </a:pPr>
            <a:r>
              <a:rPr lang="en-US" altLang="cs-CZ" sz="2800"/>
              <a:t>The free energy may be readily calculated from the following relationships: </a:t>
            </a:r>
          </a:p>
          <a:p>
            <a:pPr eaLnBrk="1" hangingPunct="1">
              <a:lnSpc>
                <a:spcPct val="90000"/>
              </a:lnSpc>
              <a:buFontTx/>
              <a:buNone/>
            </a:pPr>
            <a:r>
              <a:rPr lang="en-US" altLang="cs-CZ" sz="2800"/>
              <a:t>		K = [N]/[U] = F</a:t>
            </a:r>
            <a:r>
              <a:rPr lang="en-US" altLang="cs-CZ" sz="2800" baseline="-25000"/>
              <a:t>N</a:t>
            </a:r>
            <a:r>
              <a:rPr lang="en-US" altLang="cs-CZ" sz="2800"/>
              <a:t>/(1- F</a:t>
            </a:r>
            <a:r>
              <a:rPr lang="en-US" altLang="cs-CZ" sz="2800" baseline="-25000"/>
              <a:t>N</a:t>
            </a:r>
            <a:r>
              <a:rPr lang="en-US" altLang="cs-CZ" sz="2800"/>
              <a:t>), </a:t>
            </a:r>
          </a:p>
          <a:p>
            <a:pPr eaLnBrk="1" hangingPunct="1">
              <a:lnSpc>
                <a:spcPct val="90000"/>
              </a:lnSpc>
              <a:buFontTx/>
              <a:buNone/>
            </a:pPr>
            <a:r>
              <a:rPr lang="en-US" altLang="cs-CZ" sz="2800"/>
              <a:t>			F</a:t>
            </a:r>
            <a:r>
              <a:rPr lang="en-US" altLang="cs-CZ" sz="2800" baseline="-25000"/>
              <a:t>N</a:t>
            </a:r>
            <a:r>
              <a:rPr lang="en-US" altLang="cs-CZ" sz="2800"/>
              <a:t> = fraction folded </a:t>
            </a:r>
          </a:p>
          <a:p>
            <a:pPr eaLnBrk="1" hangingPunct="1">
              <a:lnSpc>
                <a:spcPct val="90000"/>
              </a:lnSpc>
              <a:buFont typeface="Wingdings" pitchFamily="2" charset="2"/>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 </a:t>
            </a:r>
          </a:p>
          <a:p>
            <a:pPr eaLnBrk="1" hangingPunct="1">
              <a:lnSpc>
                <a:spcPct val="90000"/>
              </a:lnSpc>
            </a:pPr>
            <a:r>
              <a:rPr lang="en-US" altLang="cs-CZ" sz="2800"/>
              <a:t>Decreasing the energy of the folded state or increasing the energy of the unfolded state have the same effect on </a:t>
            </a:r>
            <a:r>
              <a:rPr lang="en-US" altLang="cs-CZ" sz="2800">
                <a:latin typeface="Symbol" pitchFamily="2" charset="2"/>
              </a:rPr>
              <a:t>D</a:t>
            </a:r>
            <a:r>
              <a:rPr lang="en-US" altLang="cs-CZ" sz="2800"/>
              <a:t>G.</a:t>
            </a:r>
          </a:p>
        </p:txBody>
      </p:sp>
      <p:pic>
        <p:nvPicPr>
          <p:cNvPr id="6147" name="Picture 4" descr="IMG00001">
            <a:extLst>
              <a:ext uri="{FF2B5EF4-FFF2-40B4-BE49-F238E27FC236}">
                <a16:creationId xmlns:a16="http://schemas.microsoft.com/office/drawing/2014/main" id="{08541F3E-C5DE-F540-ADD3-EB8B8294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2819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0589C0E6-2503-564D-9460-0D3ADEBA345A}"/>
              </a:ext>
            </a:extLst>
          </p:cNvPr>
          <p:cNvSpPr>
            <a:spLocks noGrp="1" noChangeArrowheads="1"/>
          </p:cNvSpPr>
          <p:nvPr>
            <p:ph type="title"/>
          </p:nvPr>
        </p:nvSpPr>
        <p:spPr/>
        <p:txBody>
          <a:bodyPr/>
          <a:lstStyle/>
          <a:p>
            <a:pPr eaLnBrk="1" hangingPunct="1"/>
            <a:r>
              <a:rPr lang="en-US" altLang="cs-CZ"/>
              <a:t>Protein Stability</a:t>
            </a:r>
          </a:p>
        </p:txBody>
      </p:sp>
      <p:sp>
        <p:nvSpPr>
          <p:cNvPr id="7170" name="Rectangle 3">
            <a:extLst>
              <a:ext uri="{FF2B5EF4-FFF2-40B4-BE49-F238E27FC236}">
                <a16:creationId xmlns:a16="http://schemas.microsoft.com/office/drawing/2014/main" id="{366CD7AE-C45C-A44D-979C-5E856C1CD090}"/>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Protein stability is important for many reasons:</a:t>
            </a:r>
          </a:p>
          <a:p>
            <a:pPr lvl="1" eaLnBrk="1" hangingPunct="1">
              <a:lnSpc>
                <a:spcPct val="90000"/>
              </a:lnSpc>
            </a:pPr>
            <a:r>
              <a:rPr lang="en-US" altLang="cs-CZ" sz="2400"/>
              <a:t>Providing an understanding of the basic thermodynamics of the process of folding,</a:t>
            </a:r>
          </a:p>
          <a:p>
            <a:pPr lvl="1" eaLnBrk="1" hangingPunct="1">
              <a:lnSpc>
                <a:spcPct val="90000"/>
              </a:lnSpc>
            </a:pPr>
            <a:r>
              <a:rPr lang="en-US" altLang="cs-CZ" sz="2400"/>
              <a:t>increased protein stability may be a multi-billion dollar value the in food and drug processing, and in biotechnology and protein drugs. </a:t>
            </a:r>
          </a:p>
          <a:p>
            <a:pPr eaLnBrk="1" hangingPunct="1">
              <a:lnSpc>
                <a:spcPct val="90000"/>
              </a:lnSpc>
            </a:pPr>
            <a:r>
              <a:rPr lang="en-US" altLang="cs-CZ"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extLst>
      <p:ext uri="{BB962C8B-B14F-4D97-AF65-F5344CB8AC3E}">
        <p14:creationId xmlns:p14="http://schemas.microsoft.com/office/powerpoint/2010/main" val="20840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a:ea typeface="ˎ̥"/>
                <a:cs typeface="ˎ̥"/>
              </a:rPr>
              <a:t>Particle 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properties (high viscosity, high absorption capacity, light distraction</a:t>
            </a:r>
            <a:r>
              <a:rPr lang="en-US" altLang="zh-CN" sz="2600" b="1" dirty="0">
                <a:ea typeface="ˎ̥"/>
                <a:cs typeface="ˎ̥"/>
              </a:rPr>
              <a:t>, </a:t>
            </a:r>
            <a:r>
              <a:rPr lang="en-US" sz="2400" dirty="0"/>
              <a:t>do not pass through a semipermeable membrane</a:t>
            </a:r>
            <a:r>
              <a:rPr lang="en-US" altLang="zh-CN" sz="2600" b="1" dirty="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26">
            <a:extLst>
              <a:ext uri="{FF2B5EF4-FFF2-40B4-BE49-F238E27FC236}">
                <a16:creationId xmlns:a16="http://schemas.microsoft.com/office/drawing/2014/main" id="{D2CCB57D-060D-9849-9997-980A552CA020}"/>
              </a:ext>
            </a:extLst>
          </p:cNvPr>
          <p:cNvSpPr>
            <a:spLocks noGrp="1" noChangeArrowheads="1"/>
          </p:cNvSpPr>
          <p:nvPr>
            <p:ph type="title"/>
          </p:nvPr>
        </p:nvSpPr>
        <p:spPr/>
        <p:txBody>
          <a:bodyPr>
            <a:normAutofit fontScale="90000"/>
          </a:bodyPr>
          <a:lstStyle/>
          <a:p>
            <a:pPr eaLnBrk="1" hangingPunct="1"/>
            <a:r>
              <a:rPr lang="en-US" altLang="cs-CZ"/>
              <a:t>Stability of the Folded State</a:t>
            </a:r>
            <a:br>
              <a:rPr lang="en-US" altLang="cs-CZ"/>
            </a:br>
            <a:endParaRPr lang="en-US" altLang="cs-CZ"/>
          </a:p>
        </p:txBody>
      </p:sp>
      <p:sp>
        <p:nvSpPr>
          <p:cNvPr id="8194" name="Rectangle 1027">
            <a:extLst>
              <a:ext uri="{FF2B5EF4-FFF2-40B4-BE49-F238E27FC236}">
                <a16:creationId xmlns:a16="http://schemas.microsoft.com/office/drawing/2014/main" id="{6BCE2BD6-79BE-4547-9271-89B801C7885A}"/>
              </a:ext>
            </a:extLst>
          </p:cNvPr>
          <p:cNvSpPr>
            <a:spLocks noGrp="1" noChangeArrowheads="1"/>
          </p:cNvSpPr>
          <p:nvPr>
            <p:ph type="body" idx="1"/>
          </p:nvPr>
        </p:nvSpPr>
        <p:spPr>
          <a:xfrm>
            <a:off x="457200" y="1371600"/>
            <a:ext cx="8229600" cy="4495800"/>
          </a:xfrm>
        </p:spPr>
        <p:txBody>
          <a:bodyPr/>
          <a:lstStyle/>
          <a:p>
            <a:pPr eaLnBrk="1" hangingPunct="1">
              <a:lnSpc>
                <a:spcPct val="90000"/>
              </a:lnSpc>
            </a:pPr>
            <a:r>
              <a:rPr lang="en-US" altLang="cs-CZ" sz="2800"/>
              <a:t>Measuring protein stability is measuring the energy difference between the U (unfolded) and F (folded) states.</a:t>
            </a:r>
          </a:p>
          <a:p>
            <a:pPr eaLnBrk="1" hangingPunct="1">
              <a:lnSpc>
                <a:spcPct val="90000"/>
              </a:lnSpc>
            </a:pPr>
            <a:r>
              <a:rPr lang="en-US" altLang="cs-CZ" sz="2800"/>
              <a:t>The average stability of a monomeric small protein is about 5 - 10 kcal/mol, which is very small!</a:t>
            </a:r>
          </a:p>
          <a:p>
            <a:pPr eaLnBrk="1" hangingPunct="1">
              <a:lnSpc>
                <a:spcPct val="90000"/>
              </a:lnSpc>
              <a:buFontTx/>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a:t>
            </a:r>
          </a:p>
          <a:p>
            <a:pPr eaLnBrk="1" hangingPunct="1">
              <a:lnSpc>
                <a:spcPct val="90000"/>
              </a:lnSpc>
              <a:buFontTx/>
              <a:buNone/>
            </a:pPr>
            <a:r>
              <a:rPr lang="en-US" altLang="cs-CZ" sz="2800"/>
              <a:t>		K=e</a:t>
            </a:r>
            <a:r>
              <a:rPr lang="en-US" altLang="cs-CZ" sz="2800" baseline="30000"/>
              <a:t>-</a:t>
            </a:r>
            <a:r>
              <a:rPr lang="en-US" altLang="cs-CZ" sz="2800" baseline="30000">
                <a:latin typeface="Symbol" pitchFamily="2" charset="2"/>
              </a:rPr>
              <a:t>D</a:t>
            </a:r>
            <a:r>
              <a:rPr lang="en-US" altLang="cs-CZ" sz="2800" baseline="30000"/>
              <a:t>G/RT </a:t>
            </a:r>
            <a:r>
              <a:rPr lang="en-US" altLang="cs-CZ" sz="2800"/>
              <a:t>= e</a:t>
            </a:r>
            <a:r>
              <a:rPr lang="en-US" altLang="cs-CZ" sz="2800" baseline="30000"/>
              <a:t>-10x1000/(2x298) </a:t>
            </a:r>
            <a:r>
              <a:rPr lang="en-US" altLang="cs-CZ" sz="2800"/>
              <a:t>=2x 10</a:t>
            </a:r>
            <a:r>
              <a:rPr lang="en-US" altLang="cs-CZ" sz="2800" baseline="30000"/>
              <a:t> 7</a:t>
            </a:r>
          </a:p>
          <a:p>
            <a:pPr lvl="1" eaLnBrk="1" hangingPunct="1">
              <a:lnSpc>
                <a:spcPct val="90000"/>
              </a:lnSpc>
            </a:pPr>
            <a:r>
              <a:rPr lang="en-US" altLang="cs-CZ" sz="2400"/>
              <a:t>i.e. in aqueous solution, at room temperature, the ratio of folded : unfolded protein is 2x 10</a:t>
            </a:r>
            <a:r>
              <a:rPr lang="en-US" altLang="cs-CZ" sz="2400" baseline="30000"/>
              <a:t> 7</a:t>
            </a:r>
            <a:r>
              <a:rPr lang="en-US" altLang="cs-CZ" sz="2400"/>
              <a:t> : 1!</a:t>
            </a:r>
          </a:p>
        </p:txBody>
      </p:sp>
    </p:spTree>
    <p:extLst>
      <p:ext uri="{BB962C8B-B14F-4D97-AF65-F5344CB8AC3E}">
        <p14:creationId xmlns:p14="http://schemas.microsoft.com/office/powerpoint/2010/main" val="7045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a:extLst>
              <a:ext uri="{FF2B5EF4-FFF2-40B4-BE49-F238E27FC236}">
                <a16:creationId xmlns:a16="http://schemas.microsoft.com/office/drawing/2014/main" id="{C64ACC1D-309E-0A44-803E-A1D59FF86A92}"/>
              </a:ext>
            </a:extLst>
          </p:cNvPr>
          <p:cNvSpPr>
            <a:spLocks noGrp="1" noChangeArrowheads="1"/>
          </p:cNvSpPr>
          <p:nvPr>
            <p:ph type="title"/>
          </p:nvPr>
        </p:nvSpPr>
        <p:spPr/>
        <p:txBody>
          <a:bodyPr/>
          <a:lstStyle/>
          <a:p>
            <a:pPr eaLnBrk="1" hangingPunct="1"/>
            <a:r>
              <a:rPr lang="en-US" altLang="cs-CZ"/>
              <a:t>Stability of the Folded State</a:t>
            </a:r>
          </a:p>
        </p:txBody>
      </p:sp>
      <p:sp>
        <p:nvSpPr>
          <p:cNvPr id="9218" name="Rectangle 1027">
            <a:extLst>
              <a:ext uri="{FF2B5EF4-FFF2-40B4-BE49-F238E27FC236}">
                <a16:creationId xmlns:a16="http://schemas.microsoft.com/office/drawing/2014/main" id="{95C7B98C-2C28-6D49-B955-D7948B26EE30}"/>
              </a:ext>
            </a:extLst>
          </p:cNvPr>
          <p:cNvSpPr>
            <a:spLocks noGrp="1" noChangeArrowheads="1"/>
          </p:cNvSpPr>
          <p:nvPr>
            <p:ph type="body" idx="1"/>
          </p:nvPr>
        </p:nvSpPr>
        <p:spPr>
          <a:xfrm>
            <a:off x="533400" y="1676400"/>
            <a:ext cx="8077200" cy="4343400"/>
          </a:xfrm>
        </p:spPr>
        <p:txBody>
          <a:bodyPr/>
          <a:lstStyle/>
          <a:p>
            <a:pPr eaLnBrk="1" hangingPunct="1">
              <a:lnSpc>
                <a:spcPct val="90000"/>
              </a:lnSpc>
            </a:pPr>
            <a:r>
              <a:rPr lang="en-US" altLang="cs-CZ" sz="2800"/>
              <a:t>K as the equilibrium constant, is the ratio of the forward (f) and the reverse (u) rate constant. K=k</a:t>
            </a:r>
            <a:r>
              <a:rPr lang="en-US" altLang="cs-CZ" sz="2800" baseline="-25000"/>
              <a:t>f</a:t>
            </a:r>
            <a:r>
              <a:rPr lang="en-US" altLang="cs-CZ" sz="2800"/>
              <a:t>/k</a:t>
            </a:r>
            <a:r>
              <a:rPr lang="en-US" altLang="cs-CZ" sz="2800" baseline="-25000"/>
              <a:t>u</a:t>
            </a:r>
          </a:p>
          <a:p>
            <a:pPr eaLnBrk="1" hangingPunct="1">
              <a:lnSpc>
                <a:spcPct val="90000"/>
              </a:lnSpc>
            </a:pPr>
            <a:r>
              <a:rPr lang="en-US" altLang="cs-CZ" sz="2800"/>
              <a:t>If a typical protein refolds spontaneously with a rate constant of k</a:t>
            </a:r>
            <a:r>
              <a:rPr lang="en-US" altLang="cs-CZ" sz="2800" baseline="-25000"/>
              <a:t>f </a:t>
            </a:r>
            <a:r>
              <a:rPr lang="en-US" altLang="cs-CZ" sz="2800"/>
              <a:t>= 1 s</a:t>
            </a:r>
            <a:r>
              <a:rPr lang="en-US" altLang="cs-CZ" sz="2800" baseline="30000"/>
              <a:t>-1</a:t>
            </a:r>
            <a:r>
              <a:rPr lang="en-US" altLang="cs-CZ" sz="2800"/>
              <a:t>, its rate of spontaneously unfolding under the same condition will be 10</a:t>
            </a:r>
            <a:r>
              <a:rPr lang="en-US" altLang="cs-CZ" sz="2800" baseline="30000"/>
              <a:t>-7 </a:t>
            </a:r>
            <a:r>
              <a:rPr lang="en-US" altLang="cs-CZ" sz="2800"/>
              <a:t>s</a:t>
            </a:r>
            <a:r>
              <a:rPr lang="en-US" altLang="cs-CZ" sz="2800" baseline="30000"/>
              <a:t>-1</a:t>
            </a:r>
            <a:r>
              <a:rPr lang="en-US" altLang="cs-CZ" sz="2800"/>
              <a:t>.</a:t>
            </a:r>
            <a:r>
              <a:rPr lang="en-US" altLang="cs-CZ" sz="2800" baseline="30000"/>
              <a:t> </a:t>
            </a:r>
            <a:r>
              <a:rPr lang="en-US" altLang="cs-CZ" sz="2800"/>
              <a:t>The half life is 0.693/10</a:t>
            </a:r>
            <a:r>
              <a:rPr lang="en-US" altLang="cs-CZ" sz="2800" baseline="30000"/>
              <a:t>-7</a:t>
            </a:r>
            <a:r>
              <a:rPr lang="en-US" altLang="cs-CZ" sz="2800"/>
              <a:t> s = 80 days.</a:t>
            </a:r>
          </a:p>
          <a:p>
            <a:pPr lvl="1" eaLnBrk="1" hangingPunct="1">
              <a:lnSpc>
                <a:spcPct val="90000"/>
              </a:lnSpc>
            </a:pPr>
            <a:r>
              <a:rPr lang="en-US" altLang="cs-CZ" sz="2400"/>
              <a:t>This suggests that the unfolding of proteins will only be transient.</a:t>
            </a:r>
          </a:p>
          <a:p>
            <a:pPr lvl="1" eaLnBrk="1" hangingPunct="1">
              <a:lnSpc>
                <a:spcPct val="90000"/>
              </a:lnSpc>
            </a:pPr>
            <a:r>
              <a:rPr lang="en-US" altLang="cs-CZ" sz="2400"/>
              <a:t>We have to perturb the equilibrium to enable us to measure the unfolding of proteins using urea, pH, etc.</a:t>
            </a:r>
          </a:p>
          <a:p>
            <a:pPr eaLnBrk="1" hangingPunct="1">
              <a:lnSpc>
                <a:spcPct val="90000"/>
              </a:lnSpc>
            </a:pPr>
            <a:endParaRPr lang="en-US" altLang="cs-CZ" sz="2800"/>
          </a:p>
        </p:txBody>
      </p:sp>
    </p:spTree>
    <p:extLst>
      <p:ext uri="{BB962C8B-B14F-4D97-AF65-F5344CB8AC3E}">
        <p14:creationId xmlns:p14="http://schemas.microsoft.com/office/powerpoint/2010/main" val="313915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5171B169-DF4E-004F-9E08-9BA374D1CA1A}"/>
              </a:ext>
            </a:extLst>
          </p:cNvPr>
          <p:cNvSpPr>
            <a:spLocks noGrp="1" noChangeArrowheads="1"/>
          </p:cNvSpPr>
          <p:nvPr>
            <p:ph type="title"/>
          </p:nvPr>
        </p:nvSpPr>
        <p:spPr>
          <a:xfrm>
            <a:off x="228600" y="381000"/>
            <a:ext cx="8229600" cy="1143000"/>
          </a:xfrm>
        </p:spPr>
        <p:txBody>
          <a:bodyPr/>
          <a:lstStyle/>
          <a:p>
            <a:pPr eaLnBrk="1" hangingPunct="1"/>
            <a:r>
              <a:rPr lang="en-US" altLang="cs-CZ"/>
              <a:t>Techniques for Measuring Stability</a:t>
            </a:r>
          </a:p>
        </p:txBody>
      </p:sp>
      <p:sp>
        <p:nvSpPr>
          <p:cNvPr id="10242" name="Rectangle 3">
            <a:extLst>
              <a:ext uri="{FF2B5EF4-FFF2-40B4-BE49-F238E27FC236}">
                <a16:creationId xmlns:a16="http://schemas.microsoft.com/office/drawing/2014/main" id="{BE3FA981-1335-2645-9177-EEDD9C437970}"/>
              </a:ext>
            </a:extLst>
          </p:cNvPr>
          <p:cNvSpPr>
            <a:spLocks noGrp="1" noChangeArrowheads="1"/>
          </p:cNvSpPr>
          <p:nvPr>
            <p:ph type="body" idx="1"/>
          </p:nvPr>
        </p:nvSpPr>
        <p:spPr>
          <a:xfrm>
            <a:off x="685800" y="1676400"/>
            <a:ext cx="8305800" cy="4876800"/>
          </a:xfrm>
        </p:spPr>
        <p:txBody>
          <a:bodyPr/>
          <a:lstStyle/>
          <a:p>
            <a:pPr eaLnBrk="1" hangingPunct="1">
              <a:spcBef>
                <a:spcPct val="0"/>
              </a:spcBef>
            </a:pPr>
            <a:r>
              <a:rPr lang="en-US" altLang="cs-CZ" sz="2800"/>
              <a:t>Any methods that can distinguish between U and F </a:t>
            </a:r>
          </a:p>
          <a:p>
            <a:pPr eaLnBrk="1" hangingPunct="1">
              <a:spcBef>
                <a:spcPct val="0"/>
              </a:spcBef>
              <a:buFontTx/>
              <a:buNone/>
            </a:pPr>
            <a:r>
              <a:rPr lang="en-US" altLang="cs-CZ" sz="2800"/>
              <a:t>		Absorbance (e.g. Trp, Tyr) </a:t>
            </a:r>
          </a:p>
          <a:p>
            <a:pPr eaLnBrk="1" hangingPunct="1">
              <a:spcBef>
                <a:spcPct val="0"/>
              </a:spcBef>
              <a:buFontTx/>
              <a:buNone/>
            </a:pPr>
            <a:r>
              <a:rPr lang="en-US" altLang="cs-CZ" sz="2800"/>
              <a:t>		Fluorescence (Trp)-difference in emission max &amp; 		intensity.</a:t>
            </a:r>
          </a:p>
          <a:p>
            <a:pPr eaLnBrk="1" hangingPunct="1">
              <a:spcBef>
                <a:spcPct val="0"/>
              </a:spcBef>
              <a:buFontTx/>
              <a:buNone/>
            </a:pPr>
            <a:r>
              <a:rPr lang="en-US" altLang="cs-CZ" sz="2800"/>
              <a:t>		CD (far or near UV) - (2</a:t>
            </a:r>
            <a:r>
              <a:rPr lang="en-US" altLang="cs-CZ" sz="2800" baseline="30000"/>
              <a:t>o</a:t>
            </a:r>
            <a:r>
              <a:rPr lang="en-US" altLang="cs-CZ" sz="2800"/>
              <a:t> or 3</a:t>
            </a:r>
            <a:r>
              <a:rPr lang="en-US" altLang="cs-CZ" sz="2800" baseline="30000"/>
              <a:t>o</a:t>
            </a:r>
            <a:r>
              <a:rPr lang="en-US" altLang="cs-CZ" sz="2800"/>
              <a:t>) </a:t>
            </a:r>
          </a:p>
          <a:p>
            <a:pPr eaLnBrk="1" hangingPunct="1">
              <a:spcBef>
                <a:spcPct val="0"/>
              </a:spcBef>
              <a:buFontTx/>
              <a:buNone/>
            </a:pPr>
            <a:r>
              <a:rPr lang="en-US" altLang="cs-CZ" sz="2800"/>
              <a:t>		NMR </a:t>
            </a:r>
          </a:p>
          <a:p>
            <a:pPr eaLnBrk="1" hangingPunct="1">
              <a:spcBef>
                <a:spcPct val="0"/>
              </a:spcBef>
              <a:buFontTx/>
              <a:buNone/>
            </a:pPr>
            <a:r>
              <a:rPr lang="en-US" altLang="cs-CZ" sz="2800"/>
              <a:t>		DSC (calorimetry) </a:t>
            </a:r>
          </a:p>
          <a:p>
            <a:pPr eaLnBrk="1" hangingPunct="1">
              <a:spcBef>
                <a:spcPct val="0"/>
              </a:spcBef>
              <a:buFontTx/>
              <a:buNone/>
            </a:pPr>
            <a:r>
              <a:rPr lang="en-US" altLang="cs-CZ" sz="2800"/>
              <a:t>		Urea gradient gels - difference in the migrating 		rates between F and U.</a:t>
            </a:r>
          </a:p>
          <a:p>
            <a:pPr eaLnBrk="1" hangingPunct="1">
              <a:spcBef>
                <a:spcPct val="0"/>
              </a:spcBef>
              <a:buFontTx/>
              <a:buNone/>
            </a:pPr>
            <a:r>
              <a:rPr lang="en-US" altLang="cs-CZ" sz="2800"/>
              <a:t>		Catalytic activity </a:t>
            </a:r>
          </a:p>
          <a:p>
            <a:pPr eaLnBrk="1" hangingPunct="1">
              <a:spcBef>
                <a:spcPct val="0"/>
              </a:spcBef>
              <a:buFontTx/>
              <a:buNone/>
            </a:pPr>
            <a:r>
              <a:rPr lang="en-US" altLang="cs-CZ" sz="2800"/>
              <a:t> 		Chromophoric or fluorophoric probes </a:t>
            </a:r>
          </a:p>
          <a:p>
            <a:pPr eaLnBrk="1" hangingPunct="1">
              <a:spcBef>
                <a:spcPct val="0"/>
              </a:spcBef>
              <a:buFontTx/>
              <a:buNone/>
            </a:pPr>
            <a:endParaRPr lang="en-US" altLang="cs-CZ" sz="2800"/>
          </a:p>
        </p:txBody>
      </p:sp>
    </p:spTree>
    <p:extLst>
      <p:ext uri="{BB962C8B-B14F-4D97-AF65-F5344CB8AC3E}">
        <p14:creationId xmlns:p14="http://schemas.microsoft.com/office/powerpoint/2010/main" val="167713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B7ABB3E0-87F0-3140-A3AD-933573234820}"/>
              </a:ext>
            </a:extLst>
          </p:cNvPr>
          <p:cNvSpPr>
            <a:spLocks noGrp="1" noChangeArrowheads="1"/>
          </p:cNvSpPr>
          <p:nvPr>
            <p:ph type="title"/>
          </p:nvPr>
        </p:nvSpPr>
        <p:spPr/>
        <p:txBody>
          <a:bodyPr>
            <a:normAutofit fontScale="90000"/>
          </a:bodyPr>
          <a:lstStyle/>
          <a:p>
            <a:pPr eaLnBrk="1" hangingPunct="1"/>
            <a:r>
              <a:rPr lang="en-US" altLang="cs-CZ" sz="4000"/>
              <a:t>Denaturing Proteins at Extreme pHs</a:t>
            </a:r>
          </a:p>
        </p:txBody>
      </p:sp>
      <p:sp>
        <p:nvSpPr>
          <p:cNvPr id="11266" name="Rectangle 3">
            <a:extLst>
              <a:ext uri="{FF2B5EF4-FFF2-40B4-BE49-F238E27FC236}">
                <a16:creationId xmlns:a16="http://schemas.microsoft.com/office/drawing/2014/main" id="{A8D451C4-22AE-6B47-879F-D4A1F3DE183B}"/>
              </a:ext>
            </a:extLst>
          </p:cNvPr>
          <p:cNvSpPr>
            <a:spLocks noGrp="1" noChangeArrowheads="1"/>
          </p:cNvSpPr>
          <p:nvPr>
            <p:ph type="body" idx="1"/>
          </p:nvPr>
        </p:nvSpPr>
        <p:spPr>
          <a:xfrm>
            <a:off x="685800" y="1600200"/>
            <a:ext cx="7772400" cy="4648200"/>
          </a:xfrm>
        </p:spPr>
        <p:txBody>
          <a:bodyPr/>
          <a:lstStyle/>
          <a:p>
            <a:pPr eaLnBrk="1" hangingPunct="1">
              <a:lnSpc>
                <a:spcPct val="90000"/>
              </a:lnSpc>
            </a:pPr>
            <a:r>
              <a:rPr lang="en-US" altLang="cs-CZ" sz="2400"/>
              <a:t>High pH and low pH denature many, but not all proteins (many are quite stable at pH 1!). </a:t>
            </a:r>
          </a:p>
          <a:p>
            <a:pPr eaLnBrk="1" hangingPunct="1">
              <a:lnSpc>
                <a:spcPct val="90000"/>
              </a:lnSpc>
            </a:pPr>
            <a:r>
              <a:rPr lang="en-US" altLang="cs-CZ"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eaLnBrk="1" hangingPunct="1">
              <a:lnSpc>
                <a:spcPct val="90000"/>
              </a:lnSpc>
            </a:pPr>
            <a:r>
              <a:rPr lang="en-US" altLang="cs-CZ" sz="2400"/>
              <a:t>The presence of specific counterion binding leads to formation of compact intermediate states such as the molten globule (substantial secondary structure, little or no tertiary structure, relatively compact size compared to the native state). </a:t>
            </a:r>
          </a:p>
        </p:txBody>
      </p:sp>
    </p:spTree>
    <p:extLst>
      <p:ext uri="{BB962C8B-B14F-4D97-AF65-F5344CB8AC3E}">
        <p14:creationId xmlns:p14="http://schemas.microsoft.com/office/powerpoint/2010/main" val="2136395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0FD8440A-5878-6143-985A-ACD2FC1A6635}"/>
              </a:ext>
            </a:extLst>
          </p:cNvPr>
          <p:cNvSpPr>
            <a:spLocks noGrp="1" noChangeArrowheads="1"/>
          </p:cNvSpPr>
          <p:nvPr>
            <p:ph type="title"/>
          </p:nvPr>
        </p:nvSpPr>
        <p:spPr>
          <a:xfrm>
            <a:off x="314325" y="201613"/>
            <a:ext cx="3429000" cy="1143000"/>
          </a:xfrm>
        </p:spPr>
        <p:txBody>
          <a:bodyPr/>
          <a:lstStyle/>
          <a:p>
            <a:pPr eaLnBrk="1" hangingPunct="1"/>
            <a:r>
              <a:rPr lang="en-US" altLang="cs-CZ"/>
              <a:t>Denaturants</a:t>
            </a:r>
          </a:p>
        </p:txBody>
      </p:sp>
      <p:sp>
        <p:nvSpPr>
          <p:cNvPr id="12290" name="Rectangle 3">
            <a:extLst>
              <a:ext uri="{FF2B5EF4-FFF2-40B4-BE49-F238E27FC236}">
                <a16:creationId xmlns:a16="http://schemas.microsoft.com/office/drawing/2014/main" id="{CB98679D-8BAE-6047-9481-2A391001631F}"/>
              </a:ext>
            </a:extLst>
          </p:cNvPr>
          <p:cNvSpPr>
            <a:spLocks noGrp="1" noChangeArrowheads="1"/>
          </p:cNvSpPr>
          <p:nvPr>
            <p:ph type="body" idx="1"/>
          </p:nvPr>
        </p:nvSpPr>
        <p:spPr>
          <a:xfrm>
            <a:off x="60325" y="1439863"/>
            <a:ext cx="8991600" cy="5529262"/>
          </a:xfrm>
        </p:spPr>
        <p:txBody>
          <a:bodyPr/>
          <a:lstStyle/>
          <a:p>
            <a:pPr eaLnBrk="1" hangingPunct="1">
              <a:lnSpc>
                <a:spcPct val="90000"/>
              </a:lnSpc>
            </a:pPr>
            <a:r>
              <a:rPr lang="en-US" altLang="cs-CZ"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eaLnBrk="1" hangingPunct="1">
              <a:lnSpc>
                <a:spcPct val="90000"/>
              </a:lnSpc>
            </a:pPr>
            <a:r>
              <a:rPr lang="en-US" altLang="cs-CZ" sz="2400"/>
              <a:t>There is no a very good solvent because solvents that are good for the hydrophobic components are bad for the hydrophilic ones and vice versa. </a:t>
            </a:r>
          </a:p>
          <a:p>
            <a:pPr eaLnBrk="1" hangingPunct="1">
              <a:lnSpc>
                <a:spcPct val="90000"/>
              </a:lnSpc>
            </a:pPr>
            <a:r>
              <a:rPr lang="en-US" altLang="cs-CZ" sz="2400"/>
              <a:t>As in the case of pH-induced denaturation, not all proteins are unfolded by these denaturants. </a:t>
            </a:r>
          </a:p>
          <a:p>
            <a:pPr eaLnBrk="1" hangingPunct="1">
              <a:lnSpc>
                <a:spcPct val="90000"/>
              </a:lnSpc>
            </a:pPr>
            <a:r>
              <a:rPr lang="en-US" altLang="cs-CZ" sz="2400"/>
              <a:t>Protein stability: SCN</a:t>
            </a:r>
            <a:r>
              <a:rPr lang="en-US" altLang="cs-CZ" sz="2400" baseline="30000"/>
              <a:t>-</a:t>
            </a:r>
            <a:r>
              <a:rPr lang="en-US" altLang="cs-CZ" sz="2400"/>
              <a:t> &lt; Cl</a:t>
            </a:r>
            <a:r>
              <a:rPr lang="en-US" altLang="cs-CZ" sz="2400" baseline="30000"/>
              <a:t>-</a:t>
            </a:r>
            <a:r>
              <a:rPr lang="en-US" altLang="cs-CZ" sz="2400"/>
              <a:t> &lt; Urea &lt; SO</a:t>
            </a:r>
            <a:r>
              <a:rPr lang="en-US" altLang="cs-CZ" sz="2400" baseline="-25000"/>
              <a:t>4 </a:t>
            </a:r>
            <a:r>
              <a:rPr lang="en-US" altLang="cs-CZ" sz="2400" baseline="30000"/>
              <a:t>2-</a:t>
            </a:r>
          </a:p>
          <a:p>
            <a:pPr eaLnBrk="1" hangingPunct="1">
              <a:lnSpc>
                <a:spcPct val="90000"/>
              </a:lnSpc>
              <a:buFontTx/>
              <a:buNone/>
            </a:pPr>
            <a:r>
              <a:rPr lang="en-US" altLang="cs-CZ" sz="2400"/>
              <a:t>	e. g. midpoints of unfolding transition for RNase: GuSCN = 0.3M, GuHCl = 0.8 M, and urea nearly 3 M. </a:t>
            </a:r>
          </a:p>
        </p:txBody>
      </p:sp>
      <p:pic>
        <p:nvPicPr>
          <p:cNvPr id="12291" name="Picture 4" descr="Urea-Guan">
            <a:extLst>
              <a:ext uri="{FF2B5EF4-FFF2-40B4-BE49-F238E27FC236}">
                <a16:creationId xmlns:a16="http://schemas.microsoft.com/office/drawing/2014/main" id="{A1B8334E-5B8B-7542-9F5B-A533DDF4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3" t="21414" r="19890" b="13969"/>
          <a:stretch>
            <a:fillRect/>
          </a:stretch>
        </p:blipFill>
        <p:spPr bwMode="auto">
          <a:xfrm>
            <a:off x="3848100" y="66675"/>
            <a:ext cx="52244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67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a:extLst>
              <a:ext uri="{FF2B5EF4-FFF2-40B4-BE49-F238E27FC236}">
                <a16:creationId xmlns:a16="http://schemas.microsoft.com/office/drawing/2014/main" id="{EFED5FBD-96F2-3B4E-8828-4C9A6D72B502}"/>
              </a:ext>
            </a:extLst>
          </p:cNvPr>
          <p:cNvSpPr>
            <a:spLocks noGrp="1" noChangeArrowheads="1"/>
          </p:cNvSpPr>
          <p:nvPr>
            <p:ph type="title"/>
          </p:nvPr>
        </p:nvSpPr>
        <p:spPr>
          <a:xfrm>
            <a:off x="685800" y="0"/>
            <a:ext cx="7772400" cy="838200"/>
          </a:xfrm>
        </p:spPr>
        <p:txBody>
          <a:bodyPr/>
          <a:lstStyle/>
          <a:p>
            <a:pPr eaLnBrk="1" hangingPunct="1"/>
            <a:r>
              <a:rPr lang="en-US" altLang="cs-CZ"/>
              <a:t>Denaturants</a:t>
            </a:r>
          </a:p>
        </p:txBody>
      </p:sp>
      <p:pic>
        <p:nvPicPr>
          <p:cNvPr id="13314" name="Picture 1028" descr="Fig">
            <a:extLst>
              <a:ext uri="{FF2B5EF4-FFF2-40B4-BE49-F238E27FC236}">
                <a16:creationId xmlns:a16="http://schemas.microsoft.com/office/drawing/2014/main" id="{37B850AF-1E24-E94A-A02B-DA9E0DACE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4" t="5823" r="6976" b="11047"/>
          <a:stretch>
            <a:fillRect/>
          </a:stretch>
        </p:blipFill>
        <p:spPr bwMode="auto">
          <a:xfrm>
            <a:off x="247650" y="620713"/>
            <a:ext cx="86487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F0CEA01-196C-9648-8A20-968B61F1ED9A}"/>
              </a:ext>
            </a:extLst>
          </p:cNvPr>
          <p:cNvSpPr>
            <a:spLocks noGrp="1" noChangeArrowheads="1"/>
          </p:cNvSpPr>
          <p:nvPr>
            <p:ph type="title"/>
          </p:nvPr>
        </p:nvSpPr>
        <p:spPr>
          <a:xfrm>
            <a:off x="700088" y="14288"/>
            <a:ext cx="7772400" cy="1143000"/>
          </a:xfrm>
        </p:spPr>
        <p:txBody>
          <a:bodyPr/>
          <a:lstStyle/>
          <a:p>
            <a:pPr eaLnBrk="1" hangingPunct="1"/>
            <a:r>
              <a:rPr lang="en-US" altLang="cs-CZ"/>
              <a:t>Two-state Unfolding of Protein</a:t>
            </a:r>
          </a:p>
        </p:txBody>
      </p:sp>
      <p:sp>
        <p:nvSpPr>
          <p:cNvPr id="14338" name="Rectangle 3">
            <a:extLst>
              <a:ext uri="{FF2B5EF4-FFF2-40B4-BE49-F238E27FC236}">
                <a16:creationId xmlns:a16="http://schemas.microsoft.com/office/drawing/2014/main" id="{8A00DB12-C049-DB41-A05B-25DB86220722}"/>
              </a:ext>
            </a:extLst>
          </p:cNvPr>
          <p:cNvSpPr>
            <a:spLocks noGrp="1" noChangeArrowheads="1"/>
          </p:cNvSpPr>
          <p:nvPr>
            <p:ph type="body" idx="1"/>
          </p:nvPr>
        </p:nvSpPr>
        <p:spPr>
          <a:xfrm>
            <a:off x="0" y="1003300"/>
            <a:ext cx="9144000" cy="1331913"/>
          </a:xfrm>
        </p:spPr>
        <p:txBody>
          <a:bodyPr/>
          <a:lstStyle/>
          <a:p>
            <a:pPr eaLnBrk="1" hangingPunct="1"/>
            <a:r>
              <a:rPr lang="en-US" altLang="cs-CZ" sz="2800"/>
              <a:t>Keq=[N]/[U]= ( [</a:t>
            </a:r>
            <a:r>
              <a:rPr lang="en-US" altLang="cs-CZ" sz="2800">
                <a:cs typeface="Times New Roman" panose="02020603050405020304" pitchFamily="18" charset="0"/>
              </a:rPr>
              <a:t>θ]</a:t>
            </a:r>
            <a:r>
              <a:rPr lang="en-US" altLang="cs-CZ" sz="2800" baseline="-25000">
                <a:cs typeface="Times New Roman" panose="02020603050405020304" pitchFamily="18" charset="0"/>
              </a:rPr>
              <a:t>obs</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N</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 = </a:t>
            </a:r>
            <a:r>
              <a:rPr lang="en-US" altLang="cs-CZ" sz="2800"/>
              <a:t>F</a:t>
            </a:r>
            <a:r>
              <a:rPr lang="en-US" altLang="cs-CZ" sz="2800" baseline="-25000"/>
              <a:t>N</a:t>
            </a:r>
            <a:r>
              <a:rPr lang="en-US" altLang="cs-CZ" sz="2800"/>
              <a:t>/(1- F</a:t>
            </a:r>
            <a:r>
              <a:rPr lang="en-US" altLang="cs-CZ" sz="2800" baseline="-25000"/>
              <a:t>N</a:t>
            </a:r>
            <a:r>
              <a:rPr lang="en-US" altLang="cs-CZ" sz="2800"/>
              <a:t>) </a:t>
            </a:r>
          </a:p>
          <a:p>
            <a:pPr eaLnBrk="1" hangingPunct="1">
              <a:buFontTx/>
              <a:buNone/>
            </a:pPr>
            <a:r>
              <a:rPr lang="en-US" altLang="cs-CZ" sz="2800"/>
              <a:t>				 F</a:t>
            </a:r>
            <a:r>
              <a:rPr lang="en-US" altLang="cs-CZ" sz="2800" baseline="-25000"/>
              <a:t>N</a:t>
            </a:r>
            <a:r>
              <a:rPr lang="en-US" altLang="cs-CZ" sz="2800"/>
              <a:t> = fraction folded </a:t>
            </a:r>
            <a:endParaRPr lang="en-US" altLang="cs-CZ" sz="2800" baseline="-25000">
              <a:cs typeface="Times New Roman" panose="02020603050405020304" pitchFamily="18" charset="0"/>
            </a:endParaRPr>
          </a:p>
          <a:p>
            <a:pPr eaLnBrk="1" hangingPunct="1"/>
            <a:endParaRPr lang="en-US" altLang="cs-CZ" sz="2800" baseline="-25000">
              <a:cs typeface="Times New Roman" panose="02020603050405020304" pitchFamily="18" charset="0"/>
            </a:endParaRPr>
          </a:p>
        </p:txBody>
      </p:sp>
      <p:pic>
        <p:nvPicPr>
          <p:cNvPr id="14339" name="Picture 5" descr="F16-02">
            <a:extLst>
              <a:ext uri="{FF2B5EF4-FFF2-40B4-BE49-F238E27FC236}">
                <a16:creationId xmlns:a16="http://schemas.microsoft.com/office/drawing/2014/main" id="{D22C9D42-A123-2443-A70A-DE3E593EC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051050"/>
            <a:ext cx="37576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F16-03">
            <a:extLst>
              <a:ext uri="{FF2B5EF4-FFF2-40B4-BE49-F238E27FC236}">
                <a16:creationId xmlns:a16="http://schemas.microsoft.com/office/drawing/2014/main" id="{F76DE555-0E3F-E342-B704-3B48606B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03438"/>
            <a:ext cx="40941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2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4FF86B7-333F-7346-81E5-640BF0025DF2}"/>
              </a:ext>
            </a:extLst>
          </p:cNvPr>
          <p:cNvSpPr>
            <a:spLocks noGrp="1" noChangeArrowheads="1"/>
          </p:cNvSpPr>
          <p:nvPr>
            <p:ph type="title"/>
          </p:nvPr>
        </p:nvSpPr>
        <p:spPr>
          <a:xfrm>
            <a:off x="84138" y="1574800"/>
            <a:ext cx="3167062" cy="1143000"/>
          </a:xfrm>
        </p:spPr>
        <p:txBody>
          <a:bodyPr/>
          <a:lstStyle/>
          <a:p>
            <a:pPr eaLnBrk="1" hangingPunct="1"/>
            <a:r>
              <a:rPr lang="en-US" altLang="cs-CZ"/>
              <a:t>Denaturants</a:t>
            </a:r>
          </a:p>
        </p:txBody>
      </p:sp>
      <p:sp>
        <p:nvSpPr>
          <p:cNvPr id="15362" name="Rectangle 3">
            <a:extLst>
              <a:ext uri="{FF2B5EF4-FFF2-40B4-BE49-F238E27FC236}">
                <a16:creationId xmlns:a16="http://schemas.microsoft.com/office/drawing/2014/main" id="{F6A7FE64-E686-834E-9E1D-CDF6261743B7}"/>
              </a:ext>
            </a:extLst>
          </p:cNvPr>
          <p:cNvSpPr>
            <a:spLocks noGrp="1" noChangeArrowheads="1"/>
          </p:cNvSpPr>
          <p:nvPr>
            <p:ph type="body" idx="1"/>
          </p:nvPr>
        </p:nvSpPr>
        <p:spPr>
          <a:xfrm>
            <a:off x="460375" y="3335338"/>
            <a:ext cx="8153400" cy="3276600"/>
          </a:xfrm>
        </p:spPr>
        <p:txBody>
          <a:bodyPr/>
          <a:lstStyle/>
          <a:p>
            <a:pPr eaLnBrk="1" hangingPunct="1">
              <a:spcBef>
                <a:spcPct val="5000"/>
              </a:spcBef>
            </a:pPr>
            <a:r>
              <a:rPr lang="en-US" altLang="cs-CZ" sz="2800"/>
              <a:t>It is common to extrapolate the data for the unfolding transition as a function of denaturant to 0 M to give the value in water (e.g. G(H</a:t>
            </a:r>
            <a:r>
              <a:rPr lang="en-US" altLang="cs-CZ" sz="2800" baseline="-25000"/>
              <a:t>2</a:t>
            </a:r>
            <a:r>
              <a:rPr lang="en-US" altLang="cs-CZ" sz="2800"/>
              <a:t>O)). </a:t>
            </a:r>
          </a:p>
          <a:p>
            <a:pPr eaLnBrk="1" hangingPunct="1">
              <a:spcBef>
                <a:spcPct val="5000"/>
              </a:spcBef>
              <a:buFontTx/>
              <a:buNone/>
            </a:pPr>
            <a:r>
              <a:rPr lang="en-US" altLang="cs-CZ" sz="2800">
                <a:latin typeface="Symbol" pitchFamily="2" charset="2"/>
              </a:rPr>
              <a:t>		D</a:t>
            </a:r>
            <a:r>
              <a:rPr lang="en-US" altLang="cs-CZ" sz="2800"/>
              <a:t>G </a:t>
            </a:r>
            <a:r>
              <a:rPr lang="en-US" altLang="cs-CZ" sz="2800" baseline="-25000"/>
              <a:t>D-N </a:t>
            </a:r>
            <a:r>
              <a:rPr lang="en-US" altLang="cs-CZ" sz="2800"/>
              <a:t>= </a:t>
            </a:r>
            <a:r>
              <a:rPr lang="en-US" altLang="cs-CZ" sz="2800">
                <a:latin typeface="Symbol" pitchFamily="2" charset="2"/>
              </a:rPr>
              <a:t>D</a:t>
            </a:r>
            <a:r>
              <a:rPr lang="en-US" altLang="cs-CZ" sz="2800"/>
              <a:t>G </a:t>
            </a:r>
            <a:r>
              <a:rPr lang="en-US" altLang="cs-CZ" sz="2800" baseline="30000"/>
              <a:t>H20</a:t>
            </a:r>
            <a:r>
              <a:rPr lang="en-US" altLang="cs-CZ" sz="2800" baseline="-25000"/>
              <a:t>D-N </a:t>
            </a:r>
            <a:r>
              <a:rPr lang="en-US" altLang="cs-CZ" sz="2800"/>
              <a:t>- m </a:t>
            </a:r>
            <a:r>
              <a:rPr lang="en-US" altLang="cs-CZ" sz="2800" baseline="-25000"/>
              <a:t>D-N</a:t>
            </a:r>
            <a:r>
              <a:rPr lang="en-US" altLang="cs-CZ" sz="2800"/>
              <a:t> [denaturant]</a:t>
            </a:r>
          </a:p>
          <a:p>
            <a:pPr eaLnBrk="1" hangingPunct="1">
              <a:spcBef>
                <a:spcPct val="5000"/>
              </a:spcBef>
            </a:pPr>
            <a:endParaRPr lang="en-US" altLang="cs-CZ" sz="2800"/>
          </a:p>
          <a:p>
            <a:pPr eaLnBrk="1" hangingPunct="1">
              <a:spcBef>
                <a:spcPct val="5000"/>
              </a:spcBef>
              <a:buFontTx/>
              <a:buNone/>
            </a:pPr>
            <a:r>
              <a:rPr lang="en-US" altLang="cs-CZ" sz="2800">
                <a:latin typeface="Symbol" pitchFamily="2" charset="2"/>
              </a:rPr>
              <a:t>		D</a:t>
            </a:r>
            <a:r>
              <a:rPr lang="en-US" altLang="cs-CZ" sz="2800"/>
              <a:t>G </a:t>
            </a:r>
            <a:r>
              <a:rPr lang="en-US" altLang="cs-CZ" sz="2800" baseline="30000"/>
              <a:t>H20</a:t>
            </a:r>
            <a:r>
              <a:rPr lang="en-US" altLang="cs-CZ" sz="2800" baseline="-25000"/>
              <a:t>D-N</a:t>
            </a:r>
            <a:r>
              <a:rPr lang="en-US" altLang="cs-CZ" sz="2800"/>
              <a:t> is about –5 to –10 kcal/mol</a:t>
            </a:r>
          </a:p>
          <a:p>
            <a:pPr eaLnBrk="1" hangingPunct="1">
              <a:spcBef>
                <a:spcPct val="5000"/>
              </a:spcBef>
            </a:pPr>
            <a:r>
              <a:rPr lang="en-US" altLang="cs-CZ" sz="2800"/>
              <a:t>The extrapolation can have large errors.</a:t>
            </a:r>
          </a:p>
        </p:txBody>
      </p:sp>
      <p:pic>
        <p:nvPicPr>
          <p:cNvPr id="15363" name="Picture 4" descr="IMG00003">
            <a:extLst>
              <a:ext uri="{FF2B5EF4-FFF2-40B4-BE49-F238E27FC236}">
                <a16:creationId xmlns:a16="http://schemas.microsoft.com/office/drawing/2014/main" id="{640E650D-6307-814E-90F7-F25E424F9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44463"/>
            <a:ext cx="601503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C7792AB-F17F-9A4C-A634-6A8158E3D6E0}"/>
              </a:ext>
            </a:extLst>
          </p:cNvPr>
          <p:cNvSpPr>
            <a:spLocks noGrp="1" noChangeArrowheads="1"/>
          </p:cNvSpPr>
          <p:nvPr>
            <p:ph type="title"/>
          </p:nvPr>
        </p:nvSpPr>
        <p:spPr>
          <a:xfrm>
            <a:off x="698500" y="9525"/>
            <a:ext cx="7772400" cy="865188"/>
          </a:xfrm>
        </p:spPr>
        <p:txBody>
          <a:bodyPr/>
          <a:lstStyle/>
          <a:p>
            <a:pPr eaLnBrk="1" hangingPunct="1"/>
            <a:r>
              <a:rPr lang="en-US" altLang="cs-CZ"/>
              <a:t>Urea Unfolding of Barnase</a:t>
            </a:r>
          </a:p>
        </p:txBody>
      </p:sp>
      <p:pic>
        <p:nvPicPr>
          <p:cNvPr id="16386" name="Picture 4" descr="Fig">
            <a:extLst>
              <a:ext uri="{FF2B5EF4-FFF2-40B4-BE49-F238E27FC236}">
                <a16:creationId xmlns:a16="http://schemas.microsoft.com/office/drawing/2014/main" id="{CA6FB4DD-1888-644F-85D2-A3EE13FA2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771525"/>
            <a:ext cx="8067675"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5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A2272A7-642B-3044-AE2F-E6F30EAD870A}"/>
              </a:ext>
            </a:extLst>
          </p:cNvPr>
          <p:cNvSpPr>
            <a:spLocks noGrp="1" noChangeArrowheads="1"/>
          </p:cNvSpPr>
          <p:nvPr>
            <p:ph type="title"/>
          </p:nvPr>
        </p:nvSpPr>
        <p:spPr/>
        <p:txBody>
          <a:bodyPr/>
          <a:lstStyle/>
          <a:p>
            <a:pPr eaLnBrk="1" hangingPunct="1"/>
            <a:r>
              <a:rPr lang="en-US" altLang="cs-CZ"/>
              <a:t>m - value</a:t>
            </a:r>
          </a:p>
        </p:txBody>
      </p:sp>
      <p:sp>
        <p:nvSpPr>
          <p:cNvPr id="17410" name="Rectangle 3">
            <a:extLst>
              <a:ext uri="{FF2B5EF4-FFF2-40B4-BE49-F238E27FC236}">
                <a16:creationId xmlns:a16="http://schemas.microsoft.com/office/drawing/2014/main" id="{7F0EC17C-4D94-C54E-A85E-F8A7793FBE49}"/>
              </a:ext>
            </a:extLst>
          </p:cNvPr>
          <p:cNvSpPr>
            <a:spLocks noGrp="1" noChangeArrowheads="1"/>
          </p:cNvSpPr>
          <p:nvPr>
            <p:ph type="body" idx="1"/>
          </p:nvPr>
        </p:nvSpPr>
        <p:spPr>
          <a:xfrm>
            <a:off x="685800" y="1752600"/>
            <a:ext cx="7772400" cy="4876800"/>
          </a:xfrm>
        </p:spPr>
        <p:txBody>
          <a:bodyPr/>
          <a:lstStyle/>
          <a:p>
            <a:pPr eaLnBrk="1" hangingPunct="1">
              <a:lnSpc>
                <a:spcPct val="90000"/>
              </a:lnSpc>
            </a:pPr>
            <a:r>
              <a:rPr lang="en-US" altLang="cs-CZ" sz="2800"/>
              <a:t>m-value reflects the dependence of the free energy on denaturant concentration</a:t>
            </a:r>
          </a:p>
          <a:p>
            <a:pPr lvl="1" eaLnBrk="1" hangingPunct="1">
              <a:lnSpc>
                <a:spcPct val="90000"/>
              </a:lnSpc>
            </a:pPr>
            <a:r>
              <a:rPr lang="en-US" altLang="cs-CZ" sz="2400"/>
              <a:t>Typically for urea m ~ 1 kcal/mol</a:t>
            </a:r>
          </a:p>
          <a:p>
            <a:pPr lvl="1" eaLnBrk="1" hangingPunct="1">
              <a:lnSpc>
                <a:spcPct val="90000"/>
              </a:lnSpc>
            </a:pPr>
            <a:r>
              <a:rPr lang="en-US" altLang="cs-CZ" sz="2400"/>
              <a:t>For GuHCl m ~ 3 kcal/mol</a:t>
            </a:r>
          </a:p>
          <a:p>
            <a:pPr eaLnBrk="1" hangingPunct="1">
              <a:lnSpc>
                <a:spcPct val="90000"/>
              </a:lnSpc>
              <a:spcBef>
                <a:spcPct val="5000"/>
              </a:spcBef>
            </a:pPr>
            <a:r>
              <a:rPr lang="en-US" altLang="cs-CZ"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eaLnBrk="1" hangingPunct="1">
              <a:lnSpc>
                <a:spcPct val="90000"/>
              </a:lnSpc>
              <a:spcBef>
                <a:spcPct val="5000"/>
              </a:spcBef>
            </a:pPr>
            <a:r>
              <a:rPr lang="en-US" altLang="cs-CZ" sz="2400">
                <a:solidFill>
                  <a:srgbClr val="FF0000"/>
                </a:solidFill>
              </a:rPr>
              <a:t>It’s important to note that because of different values of m, two proteins that have Cm is such that one may appear more stable, but, in fact, the opposite is true in the stability (based on </a:t>
            </a:r>
            <a:r>
              <a:rPr lang="en-US" altLang="cs-CZ" sz="2400">
                <a:solidFill>
                  <a:srgbClr val="FF0000"/>
                </a:solidFill>
                <a:latin typeface="Symbol" pitchFamily="2" charset="2"/>
              </a:rPr>
              <a:t>D</a:t>
            </a:r>
            <a:r>
              <a:rPr lang="en-US" altLang="cs-CZ" sz="2400">
                <a:solidFill>
                  <a:srgbClr val="FF0000"/>
                </a:solidFill>
              </a:rPr>
              <a:t>G </a:t>
            </a:r>
            <a:r>
              <a:rPr lang="en-US" altLang="cs-CZ" sz="2400" baseline="30000">
                <a:solidFill>
                  <a:srgbClr val="FF0000"/>
                </a:solidFill>
              </a:rPr>
              <a:t>H20</a:t>
            </a:r>
            <a:r>
              <a:rPr lang="en-US" altLang="cs-CZ" sz="2400" baseline="-25000">
                <a:solidFill>
                  <a:srgbClr val="FF0000"/>
                </a:solidFill>
              </a:rPr>
              <a:t>D-N</a:t>
            </a:r>
            <a:r>
              <a:rPr lang="en-US" altLang="cs-CZ" sz="2400">
                <a:solidFill>
                  <a:srgbClr val="FF0000"/>
                </a:solidFill>
              </a:rPr>
              <a:t>). </a:t>
            </a:r>
            <a:endParaRPr lang="en-US" altLang="cs-CZ" sz="2800">
              <a:solidFill>
                <a:srgbClr val="FF0000"/>
              </a:solidFill>
            </a:endParaRPr>
          </a:p>
          <a:p>
            <a:pPr eaLnBrk="1" hangingPunct="1">
              <a:lnSpc>
                <a:spcPct val="90000"/>
              </a:lnSpc>
            </a:pPr>
            <a:endParaRPr lang="en-US" altLang="cs-CZ" sz="2800">
              <a:solidFill>
                <a:srgbClr val="FF0000"/>
              </a:solidFill>
            </a:endParaRPr>
          </a:p>
        </p:txBody>
      </p:sp>
    </p:spTree>
    <p:extLst>
      <p:ext uri="{BB962C8B-B14F-4D97-AF65-F5344CB8AC3E}">
        <p14:creationId xmlns:p14="http://schemas.microsoft.com/office/powerpoint/2010/main" val="11802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charge</a:t>
            </a: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92"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The</a:t>
            </a:r>
            <a:r>
              <a:rPr lang="en-US" altLang="zh-CN" sz="2400" b="1" dirty="0">
                <a:solidFill>
                  <a:schemeClr val="hlink"/>
                </a:solidFill>
                <a:latin typeface="Arial" panose="020B0604020202020204" pitchFamily="34" charset="0"/>
                <a:cs typeface="Arial" panose="020B0604020202020204" pitchFamily="34" charset="0"/>
              </a:rPr>
              <a:t> </a:t>
            </a:r>
            <a:r>
              <a:rPr lang="en-US" altLang="zh-CN" sz="2400" b="1" dirty="0">
                <a:solidFill>
                  <a:schemeClr val="accent1"/>
                </a:solidFill>
                <a:latin typeface="Arial" panose="020B0604020202020204" pitchFamily="34" charset="0"/>
                <a:cs typeface="Arial" panose="020B0604020202020204" pitchFamily="34" charset="0"/>
              </a:rPr>
              <a:t>pH</a:t>
            </a:r>
            <a:r>
              <a:rPr lang="en-US" altLang="zh-CN" sz="2400" b="1" dirty="0">
                <a:latin typeface="Arial" panose="020B0604020202020204" pitchFamily="34" charset="0"/>
                <a:cs typeface="Arial" panose="020B0604020202020204" pitchFamily="34" charset="0"/>
              </a:rPr>
              <a:t> at which the protein has zero net-charge is referred to as </a:t>
            </a:r>
            <a:r>
              <a:rPr lang="en-US" altLang="zh-CN" sz="2400" b="1" dirty="0">
                <a:solidFill>
                  <a:schemeClr val="accent1"/>
                </a:solidFill>
                <a:latin typeface="Arial" panose="020B0604020202020204" pitchFamily="34" charset="0"/>
                <a:cs typeface="Arial" panose="020B0604020202020204" pitchFamily="34" charset="0"/>
              </a:rPr>
              <a:t>isoelectric point (</a:t>
            </a:r>
            <a:r>
              <a:rPr lang="en-US" altLang="zh-CN" sz="2400" b="1" dirty="0" err="1">
                <a:solidFill>
                  <a:schemeClr val="accent1"/>
                </a:solidFill>
                <a:latin typeface="Arial" panose="020B0604020202020204" pitchFamily="34" charset="0"/>
                <a:cs typeface="Arial" panose="020B0604020202020204" pitchFamily="34" charset="0"/>
              </a:rPr>
              <a:t>pI</a:t>
            </a:r>
            <a:r>
              <a:rPr lang="en-US" altLang="zh-CN" sz="2400" b="1" dirty="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a:solidFill>
                  <a:schemeClr val="accent1"/>
                </a:solidFill>
                <a:latin typeface="Arial" panose="020B0604020202020204" pitchFamily="34" charset="0"/>
                <a:cs typeface="Arial" panose="020B0604020202020204" pitchFamily="34" charset="0"/>
              </a:rPr>
              <a:t>Amphoteric properties.</a:t>
            </a:r>
            <a:r>
              <a:rPr lang="en-US" altLang="zh-CN" sz="24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714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AD3EC17-0E73-A04B-95D5-B699C2FB2237}"/>
              </a:ext>
            </a:extLst>
          </p:cNvPr>
          <p:cNvSpPr>
            <a:spLocks noGrp="1" noChangeArrowheads="1"/>
          </p:cNvSpPr>
          <p:nvPr>
            <p:ph type="title"/>
          </p:nvPr>
        </p:nvSpPr>
        <p:spPr/>
        <p:txBody>
          <a:bodyPr/>
          <a:lstStyle/>
          <a:p>
            <a:pPr eaLnBrk="1" hangingPunct="1"/>
            <a:r>
              <a:rPr lang="en-US" altLang="cs-CZ"/>
              <a:t>Thermal Denaturation </a:t>
            </a:r>
          </a:p>
        </p:txBody>
      </p:sp>
      <p:sp>
        <p:nvSpPr>
          <p:cNvPr id="18434" name="Rectangle 3">
            <a:extLst>
              <a:ext uri="{FF2B5EF4-FFF2-40B4-BE49-F238E27FC236}">
                <a16:creationId xmlns:a16="http://schemas.microsoft.com/office/drawing/2014/main" id="{AA5BDDD2-5B82-154A-BC0F-984EFB656854}"/>
              </a:ext>
            </a:extLst>
          </p:cNvPr>
          <p:cNvSpPr>
            <a:spLocks noGrp="1" noChangeArrowheads="1"/>
          </p:cNvSpPr>
          <p:nvPr>
            <p:ph type="body" idx="1"/>
          </p:nvPr>
        </p:nvSpPr>
        <p:spPr>
          <a:xfrm>
            <a:off x="1447800" y="1981200"/>
            <a:ext cx="7010400" cy="4724400"/>
          </a:xfrm>
        </p:spPr>
        <p:txBody>
          <a:bodyPr/>
          <a:lstStyle/>
          <a:p>
            <a:pPr eaLnBrk="1" hangingPunct="1"/>
            <a:r>
              <a:rPr lang="en-US" altLang="cs-CZ"/>
              <a:t>The effects of temperature on protein structure have been, and are, controversial, since most proteins can show the phenomenon of cold denaturation, under appropriate conditions! </a:t>
            </a:r>
          </a:p>
          <a:p>
            <a:pPr eaLnBrk="1" hangingPunct="1"/>
            <a:r>
              <a:rPr lang="en-US" altLang="cs-CZ"/>
              <a:t>Disruption of hydrogen bonding and increasing hydrophobicity occurs with thermal denaturation.  </a:t>
            </a:r>
          </a:p>
        </p:txBody>
      </p:sp>
    </p:spTree>
    <p:extLst>
      <p:ext uri="{BB962C8B-B14F-4D97-AF65-F5344CB8AC3E}">
        <p14:creationId xmlns:p14="http://schemas.microsoft.com/office/powerpoint/2010/main" val="2285752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FF64403-B1A9-7F4E-B3A3-3144854DC86E}"/>
              </a:ext>
            </a:extLst>
          </p:cNvPr>
          <p:cNvSpPr>
            <a:spLocks noGrp="1" noChangeArrowheads="1"/>
          </p:cNvSpPr>
          <p:nvPr>
            <p:ph type="title"/>
          </p:nvPr>
        </p:nvSpPr>
        <p:spPr>
          <a:xfrm>
            <a:off x="685800" y="0"/>
            <a:ext cx="7772400" cy="733425"/>
          </a:xfrm>
        </p:spPr>
        <p:txBody>
          <a:bodyPr/>
          <a:lstStyle/>
          <a:p>
            <a:pPr eaLnBrk="1" hangingPunct="1"/>
            <a:r>
              <a:rPr lang="en-US" altLang="cs-CZ" sz="3600"/>
              <a:t>Differential Scanning Calorimetry (DSC)</a:t>
            </a:r>
          </a:p>
        </p:txBody>
      </p:sp>
      <p:sp>
        <p:nvSpPr>
          <p:cNvPr id="19458" name="Rectangle 3">
            <a:extLst>
              <a:ext uri="{FF2B5EF4-FFF2-40B4-BE49-F238E27FC236}">
                <a16:creationId xmlns:a16="http://schemas.microsoft.com/office/drawing/2014/main" id="{53C83C51-F2C2-5642-8817-3C5FE554A0EB}"/>
              </a:ext>
            </a:extLst>
          </p:cNvPr>
          <p:cNvSpPr>
            <a:spLocks noGrp="1" noChangeArrowheads="1"/>
          </p:cNvSpPr>
          <p:nvPr>
            <p:ph type="body" idx="1"/>
          </p:nvPr>
        </p:nvSpPr>
        <p:spPr>
          <a:xfrm>
            <a:off x="5257800" y="914400"/>
            <a:ext cx="3886200" cy="5930900"/>
          </a:xfrm>
        </p:spPr>
        <p:txBody>
          <a:bodyPr/>
          <a:lstStyle/>
          <a:p>
            <a:pPr eaLnBrk="1" hangingPunct="1">
              <a:lnSpc>
                <a:spcPct val="90000"/>
              </a:lnSpc>
            </a:pPr>
            <a:r>
              <a:rPr lang="en-US" altLang="cs-CZ" sz="2400"/>
              <a:t>DSC measures the heat required to raise the temperature of the solution of macromolecules relative to that required to the buffer alone (heat obtained by substracting two large numbers).</a:t>
            </a:r>
          </a:p>
          <a:p>
            <a:pPr eaLnBrk="1" hangingPunct="1">
              <a:lnSpc>
                <a:spcPct val="90000"/>
              </a:lnSpc>
            </a:pPr>
            <a:r>
              <a:rPr lang="en-US" altLang="cs-CZ" sz="2400"/>
              <a:t>DSC can be used to directly measure the enthalpy and melting temperature of a thermally induced transition.</a:t>
            </a:r>
          </a:p>
          <a:p>
            <a:pPr eaLnBrk="1" hangingPunct="1">
              <a:lnSpc>
                <a:spcPct val="90000"/>
              </a:lnSpc>
              <a:buFontTx/>
              <a:buNone/>
            </a:pPr>
            <a:r>
              <a:rPr lang="en-US" altLang="cs-CZ" sz="2400"/>
              <a:t>	At Tm (50% unfolded),</a:t>
            </a:r>
          </a:p>
          <a:p>
            <a:pPr eaLnBrk="1" hangingPunct="1">
              <a:lnSpc>
                <a:spcPct val="90000"/>
              </a:lnSpc>
              <a:buFontTx/>
              <a:buNone/>
            </a:pPr>
            <a:r>
              <a:rPr lang="en-US" altLang="cs-CZ" sz="2400"/>
              <a:t>	</a:t>
            </a:r>
            <a:r>
              <a:rPr lang="en-US" altLang="cs-CZ" sz="2400">
                <a:latin typeface="Symbol" pitchFamily="2" charset="2"/>
              </a:rPr>
              <a:t>D</a:t>
            </a:r>
            <a:r>
              <a:rPr lang="en-US" altLang="cs-CZ" sz="2400"/>
              <a:t>G = 0, </a:t>
            </a:r>
            <a:r>
              <a:rPr lang="en-US" altLang="cs-CZ" sz="2400">
                <a:latin typeface="Symbol" pitchFamily="2" charset="2"/>
              </a:rPr>
              <a:t>D</a:t>
            </a:r>
            <a:r>
              <a:rPr lang="en-US" altLang="cs-CZ" sz="2400"/>
              <a:t>H = T</a:t>
            </a:r>
            <a:r>
              <a:rPr lang="en-US" altLang="cs-CZ" sz="2400">
                <a:latin typeface="Symbol" pitchFamily="2" charset="2"/>
              </a:rPr>
              <a:t>D</a:t>
            </a:r>
            <a:r>
              <a:rPr lang="en-US" altLang="cs-CZ" sz="2400"/>
              <a:t>S</a:t>
            </a:r>
            <a:endParaRPr lang="en-US" altLang="cs-CZ" sz="2800"/>
          </a:p>
        </p:txBody>
      </p:sp>
      <p:pic>
        <p:nvPicPr>
          <p:cNvPr id="19459" name="Picture 4" descr="Fig">
            <a:extLst>
              <a:ext uri="{FF2B5EF4-FFF2-40B4-BE49-F238E27FC236}">
                <a16:creationId xmlns:a16="http://schemas.microsoft.com/office/drawing/2014/main" id="{C2DBF674-EE3B-FB4F-9808-5B08CCB9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8" b="4297"/>
          <a:stretch>
            <a:fillRect/>
          </a:stretch>
        </p:blipFill>
        <p:spPr bwMode="auto">
          <a:xfrm>
            <a:off x="123825" y="650875"/>
            <a:ext cx="4765675"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93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6826017-9E9E-9B43-97AA-83705A2F1FEA}"/>
              </a:ext>
            </a:extLst>
          </p:cNvPr>
          <p:cNvSpPr>
            <a:spLocks noGrp="1" noChangeArrowheads="1"/>
          </p:cNvSpPr>
          <p:nvPr>
            <p:ph type="title"/>
          </p:nvPr>
        </p:nvSpPr>
        <p:spPr/>
        <p:txBody>
          <a:bodyPr/>
          <a:lstStyle/>
          <a:p>
            <a:pPr eaLnBrk="1" hangingPunct="1"/>
            <a:r>
              <a:rPr lang="en-US" altLang="cs-CZ"/>
              <a:t>Thermal Denaturation</a:t>
            </a:r>
          </a:p>
        </p:txBody>
      </p:sp>
      <p:sp>
        <p:nvSpPr>
          <p:cNvPr id="20482" name="Rectangle 3">
            <a:extLst>
              <a:ext uri="{FF2B5EF4-FFF2-40B4-BE49-F238E27FC236}">
                <a16:creationId xmlns:a16="http://schemas.microsoft.com/office/drawing/2014/main" id="{7B08745B-9659-7044-A29E-3DA006B49582}"/>
              </a:ext>
            </a:extLst>
          </p:cNvPr>
          <p:cNvSpPr>
            <a:spLocks noGrp="1" noChangeArrowheads="1"/>
          </p:cNvSpPr>
          <p:nvPr>
            <p:ph type="body" idx="1"/>
          </p:nvPr>
        </p:nvSpPr>
        <p:spPr>
          <a:xfrm>
            <a:off x="685800" y="1981200"/>
            <a:ext cx="7924800" cy="4114800"/>
          </a:xfrm>
        </p:spPr>
        <p:txBody>
          <a:bodyPr/>
          <a:lstStyle/>
          <a:p>
            <a:pPr eaLnBrk="1" hangingPunct="1"/>
            <a:r>
              <a:rPr lang="en-US" altLang="cs-CZ" sz="2800"/>
              <a:t>It is generally assumed that Cp is constant with respect to temperature.  However, Privalov observed that that Cp was positive for denaturation, i.e. the heat capacity Cp was greater for the unfolded state than the folded state.</a:t>
            </a:r>
          </a:p>
          <a:p>
            <a:pPr eaLnBrk="1" hangingPunct="1">
              <a:buFontTx/>
              <a:buNone/>
            </a:pPr>
            <a:r>
              <a:rPr lang="en-US" altLang="cs-CZ" sz="2800"/>
              <a:t> 				Cp = H/T = TS/T</a:t>
            </a:r>
          </a:p>
          <a:p>
            <a:pPr eaLnBrk="1" hangingPunct="1"/>
            <a:r>
              <a:rPr lang="en-US" altLang="cs-CZ" sz="2800"/>
              <a:t>It is probably the change in ordered water structure between the native and denatured states which accounts, at least in part, for the change in Cp.</a:t>
            </a:r>
          </a:p>
        </p:txBody>
      </p:sp>
    </p:spTree>
    <p:extLst>
      <p:ext uri="{BB962C8B-B14F-4D97-AF65-F5344CB8AC3E}">
        <p14:creationId xmlns:p14="http://schemas.microsoft.com/office/powerpoint/2010/main" val="117965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FBAD0A0-4BB3-C744-A8E3-92870EF1DEFE}"/>
              </a:ext>
            </a:extLst>
          </p:cNvPr>
          <p:cNvSpPr>
            <a:spLocks noGrp="1" noChangeArrowheads="1"/>
          </p:cNvSpPr>
          <p:nvPr>
            <p:ph type="title"/>
          </p:nvPr>
        </p:nvSpPr>
        <p:spPr>
          <a:xfrm>
            <a:off x="685800" y="228600"/>
            <a:ext cx="7772400" cy="1143000"/>
          </a:xfrm>
        </p:spPr>
        <p:txBody>
          <a:bodyPr/>
          <a:lstStyle/>
          <a:p>
            <a:pPr eaLnBrk="1" hangingPunct="1"/>
            <a:r>
              <a:rPr lang="en-US" altLang="cs-CZ"/>
              <a:t>Thermal Denaturation</a:t>
            </a:r>
          </a:p>
        </p:txBody>
      </p:sp>
      <p:sp>
        <p:nvSpPr>
          <p:cNvPr id="21506" name="Rectangle 3">
            <a:extLst>
              <a:ext uri="{FF2B5EF4-FFF2-40B4-BE49-F238E27FC236}">
                <a16:creationId xmlns:a16="http://schemas.microsoft.com/office/drawing/2014/main" id="{3EA4DC70-11C0-CA4F-9C72-3AEC7B93C810}"/>
              </a:ext>
            </a:extLst>
          </p:cNvPr>
          <p:cNvSpPr>
            <a:spLocks noGrp="1" noChangeArrowheads="1"/>
          </p:cNvSpPr>
          <p:nvPr>
            <p:ph type="body" idx="1"/>
          </p:nvPr>
        </p:nvSpPr>
        <p:spPr>
          <a:xfrm>
            <a:off x="304800" y="1371600"/>
            <a:ext cx="8610600" cy="5181600"/>
          </a:xfrm>
        </p:spPr>
        <p:txBody>
          <a:bodyPr/>
          <a:lstStyle/>
          <a:p>
            <a:pPr eaLnBrk="1" hangingPunct="1">
              <a:lnSpc>
                <a:spcPct val="90000"/>
              </a:lnSpc>
            </a:pPr>
            <a:r>
              <a:rPr lang="en-US" altLang="cs-CZ" sz="2400"/>
              <a:t>The Van't Hoff eq: dlnK/d(1/T) = -H/R </a:t>
            </a:r>
          </a:p>
          <a:p>
            <a:pPr eaLnBrk="1" hangingPunct="1">
              <a:lnSpc>
                <a:spcPct val="90000"/>
              </a:lnSpc>
            </a:pPr>
            <a:r>
              <a:rPr lang="en-US" altLang="cs-CZ" sz="2400"/>
              <a:t>Van't Hoff plots (lnK vs. 1/T) of the thermal denaturation of proteins are non-linear, indicating that H varies with temperature. </a:t>
            </a:r>
          </a:p>
          <a:p>
            <a:pPr eaLnBrk="1" hangingPunct="1">
              <a:lnSpc>
                <a:spcPct val="90000"/>
              </a:lnSpc>
            </a:pPr>
            <a:r>
              <a:rPr lang="en-US" altLang="cs-CZ" sz="2400"/>
              <a:t>This implies that the heat capacity for the folded and unfolded proteins are different! </a:t>
            </a:r>
          </a:p>
          <a:p>
            <a:pPr eaLnBrk="1" hangingPunct="1">
              <a:lnSpc>
                <a:spcPct val="90000"/>
              </a:lnSpc>
              <a:buFontTx/>
              <a:buNone/>
            </a:pPr>
            <a:r>
              <a:rPr lang="en-US" altLang="cs-CZ" sz="2400">
                <a:latin typeface="Symbol" pitchFamily="2" charset="2"/>
              </a:rPr>
              <a:t>			D</a:t>
            </a:r>
            <a:r>
              <a:rPr lang="en-US" altLang="cs-CZ" sz="2400"/>
              <a:t>H/</a:t>
            </a:r>
            <a:r>
              <a:rPr lang="en-US" altLang="cs-CZ" sz="2400">
                <a:latin typeface="Symbol" pitchFamily="2" charset="2"/>
              </a:rPr>
              <a:t>D</a:t>
            </a:r>
            <a:r>
              <a:rPr lang="en-US" altLang="cs-CZ" sz="2400"/>
              <a:t>T = Cp = (Cp</a:t>
            </a:r>
            <a:r>
              <a:rPr lang="en-US" altLang="cs-CZ" sz="2400" baseline="-25000"/>
              <a:t>U</a:t>
            </a:r>
            <a:r>
              <a:rPr lang="en-US" altLang="cs-CZ" sz="2400"/>
              <a:t> - Cp</a:t>
            </a:r>
            <a:r>
              <a:rPr lang="en-US" altLang="cs-CZ" sz="2400" baseline="-25000"/>
              <a:t>N</a:t>
            </a:r>
            <a:r>
              <a:rPr lang="en-US" altLang="cs-CZ" sz="2400"/>
              <a:t>) </a:t>
            </a:r>
          </a:p>
          <a:p>
            <a:pPr eaLnBrk="1" hangingPunct="1">
              <a:lnSpc>
                <a:spcPct val="90000"/>
              </a:lnSpc>
            </a:pPr>
            <a:r>
              <a:rPr lang="en-US" altLang="cs-CZ" sz="2400"/>
              <a:t>Since H = Ho + Cp(T-T</a:t>
            </a:r>
            <a:r>
              <a:rPr lang="en-US" altLang="cs-CZ" sz="2400" baseline="-25000"/>
              <a:t>o</a:t>
            </a:r>
            <a:r>
              <a:rPr lang="en-US" altLang="cs-CZ" sz="2400"/>
              <a:t>), S = So + Cp ln(T/T</a:t>
            </a:r>
            <a:r>
              <a:rPr lang="en-US" altLang="cs-CZ" sz="2400" baseline="-25000"/>
              <a:t>o</a:t>
            </a:r>
            <a:r>
              <a:rPr lang="en-US" altLang="cs-CZ" sz="2400"/>
              <a:t>) </a:t>
            </a:r>
          </a:p>
          <a:p>
            <a:pPr eaLnBrk="1" hangingPunct="1">
              <a:lnSpc>
                <a:spcPct val="90000"/>
              </a:lnSpc>
              <a:buFontTx/>
              <a:buNone/>
            </a:pPr>
            <a:r>
              <a:rPr lang="en-US" altLang="cs-CZ" sz="2400"/>
              <a:t>		and G(T) = Ho - T S</a:t>
            </a:r>
            <a:r>
              <a:rPr lang="en-US" altLang="cs-CZ" sz="2400" baseline="-25000"/>
              <a:t>o</a:t>
            </a:r>
            <a:r>
              <a:rPr lang="en-US" altLang="cs-CZ" sz="2400"/>
              <a:t> + Cp [(T - T</a:t>
            </a:r>
            <a:r>
              <a:rPr lang="en-US" altLang="cs-CZ" sz="2400" baseline="-25000"/>
              <a:t>o</a:t>
            </a:r>
            <a:r>
              <a:rPr lang="en-US" altLang="cs-CZ" sz="2400"/>
              <a:t>) - Tln(T/T</a:t>
            </a:r>
            <a:r>
              <a:rPr lang="en-US" altLang="cs-CZ" sz="2400" baseline="-25000"/>
              <a:t>o</a:t>
            </a:r>
            <a:r>
              <a:rPr lang="en-US" altLang="cs-CZ" sz="2400"/>
              <a:t> )] </a:t>
            </a:r>
          </a:p>
          <a:p>
            <a:pPr eaLnBrk="1" hangingPunct="1">
              <a:lnSpc>
                <a:spcPct val="90000"/>
              </a:lnSpc>
              <a:buFontTx/>
              <a:buNone/>
            </a:pPr>
            <a:r>
              <a:rPr lang="en-US" altLang="cs-CZ" sz="2400"/>
              <a:t>		where T</a:t>
            </a:r>
            <a:r>
              <a:rPr lang="en-US" altLang="cs-CZ" sz="2400" baseline="-25000"/>
              <a:t>0</a:t>
            </a:r>
            <a:r>
              <a:rPr lang="en-US" altLang="cs-CZ" sz="2400"/>
              <a:t> is any reference temperature (usually set = Tm).</a:t>
            </a:r>
          </a:p>
          <a:p>
            <a:pPr eaLnBrk="1" hangingPunct="1">
              <a:lnSpc>
                <a:spcPct val="90000"/>
              </a:lnSpc>
            </a:pPr>
            <a:r>
              <a:rPr lang="en-US" altLang="cs-CZ" sz="2400"/>
              <a:t>The Gibbs Helmholz equation.  </a:t>
            </a:r>
          </a:p>
          <a:p>
            <a:pPr eaLnBrk="1" hangingPunct="1">
              <a:lnSpc>
                <a:spcPct val="90000"/>
              </a:lnSpc>
              <a:buFontTx/>
              <a:buNone/>
            </a:pPr>
            <a:r>
              <a:rPr lang="en-US" altLang="cs-CZ" sz="2400"/>
              <a:t>		G(T) = Hm(1-T/Tm) - Cp[(Tm - T) + Tln(T/Tm)] </a:t>
            </a:r>
          </a:p>
          <a:p>
            <a:pPr eaLnBrk="1" hangingPunct="1">
              <a:lnSpc>
                <a:spcPct val="90000"/>
              </a:lnSpc>
            </a:pPr>
            <a:r>
              <a:rPr lang="en-US" altLang="cs-CZ" sz="2400"/>
              <a:t>The temperature where S = 0, Ts = Tm exp(-Hm/[TmCp])  </a:t>
            </a:r>
          </a:p>
        </p:txBody>
      </p:sp>
    </p:spTree>
    <p:extLst>
      <p:ext uri="{BB962C8B-B14F-4D97-AF65-F5344CB8AC3E}">
        <p14:creationId xmlns:p14="http://schemas.microsoft.com/office/powerpoint/2010/main" val="142540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7">
            <a:extLst>
              <a:ext uri="{FF2B5EF4-FFF2-40B4-BE49-F238E27FC236}">
                <a16:creationId xmlns:a16="http://schemas.microsoft.com/office/drawing/2014/main" id="{D540856B-7A3D-B741-B4AD-3E58B5B60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51"/>
          <a:stretch>
            <a:fillRect/>
          </a:stretch>
        </p:blipFill>
        <p:spPr bwMode="auto">
          <a:xfrm rot="-126838">
            <a:off x="1982788" y="158750"/>
            <a:ext cx="5753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069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AD880B5-D5D8-C94A-BD77-97336179222C}"/>
              </a:ext>
            </a:extLst>
          </p:cNvPr>
          <p:cNvSpPr>
            <a:spLocks noGrp="1" noChangeArrowheads="1"/>
          </p:cNvSpPr>
          <p:nvPr>
            <p:ph type="title"/>
          </p:nvPr>
        </p:nvSpPr>
        <p:spPr>
          <a:xfrm>
            <a:off x="685800" y="304800"/>
            <a:ext cx="7772400" cy="1143000"/>
          </a:xfrm>
        </p:spPr>
        <p:txBody>
          <a:bodyPr/>
          <a:lstStyle/>
          <a:p>
            <a:pPr eaLnBrk="1" hangingPunct="1"/>
            <a:r>
              <a:rPr lang="en-US" altLang="cs-CZ"/>
              <a:t>Thermal Denaturation</a:t>
            </a:r>
          </a:p>
        </p:txBody>
      </p:sp>
      <p:sp>
        <p:nvSpPr>
          <p:cNvPr id="23554" name="Rectangle 3">
            <a:extLst>
              <a:ext uri="{FF2B5EF4-FFF2-40B4-BE49-F238E27FC236}">
                <a16:creationId xmlns:a16="http://schemas.microsoft.com/office/drawing/2014/main" id="{E55A9228-E168-0740-8B95-1EF8BB609841}"/>
              </a:ext>
            </a:extLst>
          </p:cNvPr>
          <p:cNvSpPr>
            <a:spLocks noGrp="1" noChangeArrowheads="1"/>
          </p:cNvSpPr>
          <p:nvPr>
            <p:ph type="body" idx="1"/>
          </p:nvPr>
        </p:nvSpPr>
        <p:spPr>
          <a:xfrm>
            <a:off x="685800" y="1371600"/>
            <a:ext cx="7772400" cy="4876800"/>
          </a:xfrm>
        </p:spPr>
        <p:txBody>
          <a:bodyPr/>
          <a:lstStyle/>
          <a:p>
            <a:pPr eaLnBrk="1" hangingPunct="1">
              <a:lnSpc>
                <a:spcPct val="90000"/>
              </a:lnSpc>
            </a:pPr>
            <a:r>
              <a:rPr lang="en-US" altLang="cs-CZ" sz="2800"/>
              <a:t>There are two important forms of enthalpy as far as protein unfolding is concerned, </a:t>
            </a:r>
          </a:p>
          <a:p>
            <a:pPr lvl="1" eaLnBrk="1" hangingPunct="1">
              <a:lnSpc>
                <a:spcPct val="90000"/>
              </a:lnSpc>
            </a:pPr>
            <a:r>
              <a:rPr lang="en-US" altLang="cs-CZ" sz="2400"/>
              <a:t>the Van't Hoff enthalpy, from the temperature dependence of the equilibrium constant, </a:t>
            </a:r>
            <a:r>
              <a:rPr lang="en-US" altLang="cs-CZ" sz="2400">
                <a:latin typeface="Symbol" pitchFamily="2" charset="2"/>
              </a:rPr>
              <a:t>D</a:t>
            </a:r>
            <a:r>
              <a:rPr lang="en-US" altLang="cs-CZ" sz="2400"/>
              <a:t>H</a:t>
            </a:r>
            <a:r>
              <a:rPr lang="en-US" altLang="cs-CZ" sz="2400" baseline="-25000"/>
              <a:t>VH</a:t>
            </a:r>
            <a:r>
              <a:rPr lang="en-US" altLang="cs-CZ" sz="2400"/>
              <a:t>, </a:t>
            </a:r>
          </a:p>
          <a:p>
            <a:pPr lvl="1" eaLnBrk="1" hangingPunct="1">
              <a:lnSpc>
                <a:spcPct val="90000"/>
              </a:lnSpc>
            </a:pPr>
            <a:r>
              <a:rPr lang="en-US" altLang="cs-CZ" sz="2400"/>
              <a:t>and the enthalpy measured calorimetrically (the area under the peak), </a:t>
            </a:r>
            <a:r>
              <a:rPr lang="en-US" altLang="cs-CZ" sz="2400">
                <a:latin typeface="Symbol" pitchFamily="2" charset="2"/>
              </a:rPr>
              <a:t>D</a:t>
            </a:r>
            <a:r>
              <a:rPr lang="en-US" altLang="cs-CZ" sz="2400"/>
              <a:t>H</a:t>
            </a:r>
            <a:r>
              <a:rPr lang="en-US" altLang="cs-CZ" sz="2400" baseline="-25000"/>
              <a:t>cal</a:t>
            </a:r>
            <a:r>
              <a:rPr lang="en-US" altLang="cs-CZ" sz="2400"/>
              <a:t>.</a:t>
            </a:r>
          </a:p>
          <a:p>
            <a:pPr eaLnBrk="1" hangingPunct="1">
              <a:lnSpc>
                <a:spcPct val="90000"/>
              </a:lnSpc>
            </a:pPr>
            <a:r>
              <a:rPr lang="en-US" altLang="cs-CZ" sz="2800"/>
              <a:t>If these are equal, it means there are no populated intermediates present at the Tm, i. e. the system is a two-state one. </a:t>
            </a:r>
          </a:p>
          <a:p>
            <a:pPr eaLnBrk="1" hangingPunct="1">
              <a:lnSpc>
                <a:spcPct val="90000"/>
              </a:lnSpc>
            </a:pPr>
            <a:r>
              <a:rPr lang="en-US" altLang="cs-CZ" sz="2800"/>
              <a:t>For most proteins </a:t>
            </a:r>
            <a:r>
              <a:rPr lang="en-US" altLang="cs-CZ" sz="2800">
                <a:latin typeface="Symbol" pitchFamily="2" charset="2"/>
              </a:rPr>
              <a:t>D</a:t>
            </a:r>
            <a:r>
              <a:rPr lang="en-US" altLang="cs-CZ" sz="2800"/>
              <a:t>H</a:t>
            </a:r>
            <a:r>
              <a:rPr lang="en-US" altLang="cs-CZ" sz="2800" baseline="-25000"/>
              <a:t>VH</a:t>
            </a:r>
            <a:r>
              <a:rPr lang="en-US" altLang="cs-CZ" sz="2800"/>
              <a:t>/</a:t>
            </a:r>
            <a:r>
              <a:rPr lang="en-US" altLang="cs-CZ" sz="2800">
                <a:latin typeface="Symbol" pitchFamily="2" charset="2"/>
              </a:rPr>
              <a:t>D</a:t>
            </a:r>
            <a:r>
              <a:rPr lang="en-US" altLang="cs-CZ" sz="2800"/>
              <a:t>h</a:t>
            </a:r>
            <a:r>
              <a:rPr lang="en-US" altLang="cs-CZ" sz="2800" baseline="-25000"/>
              <a:t>cal </a:t>
            </a:r>
            <a:r>
              <a:rPr lang="en-US" altLang="cs-CZ" sz="2800"/>
              <a:t>= 1.05 </a:t>
            </a:r>
            <a:r>
              <a:rPr lang="en-US" altLang="cs-CZ" sz="2800">
                <a:cs typeface="Times New Roman" panose="02020603050405020304" pitchFamily="18" charset="0"/>
              </a:rPr>
              <a:t>± 0.03 for two-state.</a:t>
            </a:r>
            <a:endParaRPr lang="en-US" altLang="cs-CZ" sz="2800"/>
          </a:p>
          <a:p>
            <a:pPr eaLnBrk="1" hangingPunct="1">
              <a:lnSpc>
                <a:spcPct val="90000"/>
              </a:lnSpc>
            </a:pPr>
            <a:endParaRPr lang="en-US" altLang="cs-CZ" sz="2800"/>
          </a:p>
        </p:txBody>
      </p:sp>
    </p:spTree>
    <p:extLst>
      <p:ext uri="{BB962C8B-B14F-4D97-AF65-F5344CB8AC3E}">
        <p14:creationId xmlns:p14="http://schemas.microsoft.com/office/powerpoint/2010/main" val="44743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A1EC7B6-1226-4641-98E4-13CC2EAECCA2}"/>
              </a:ext>
            </a:extLst>
          </p:cNvPr>
          <p:cNvSpPr>
            <a:spLocks noGrp="1" noChangeArrowheads="1"/>
          </p:cNvSpPr>
          <p:nvPr>
            <p:ph type="title"/>
          </p:nvPr>
        </p:nvSpPr>
        <p:spPr>
          <a:xfrm>
            <a:off x="685800" y="-26988"/>
            <a:ext cx="7772400" cy="877888"/>
          </a:xfrm>
        </p:spPr>
        <p:txBody>
          <a:bodyPr/>
          <a:lstStyle/>
          <a:p>
            <a:pPr eaLnBrk="1" hangingPunct="1"/>
            <a:r>
              <a:rPr lang="en-US" altLang="cs-CZ"/>
              <a:t>Thermal Unfolding of Barnase</a:t>
            </a:r>
          </a:p>
        </p:txBody>
      </p:sp>
      <p:pic>
        <p:nvPicPr>
          <p:cNvPr id="24578" name="Picture 5" descr="Fig">
            <a:extLst>
              <a:ext uri="{FF2B5EF4-FFF2-40B4-BE49-F238E27FC236}">
                <a16:creationId xmlns:a16="http://schemas.microsoft.com/office/drawing/2014/main" id="{8EBE5BD9-83C4-1345-BF9D-A7D1DF6A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2" b="7973"/>
          <a:stretch>
            <a:fillRect/>
          </a:stretch>
        </p:blipFill>
        <p:spPr bwMode="auto">
          <a:xfrm>
            <a:off x="692150" y="800100"/>
            <a:ext cx="778986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0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546E1CF-724E-DA44-B2D5-2FBAE642843A}"/>
              </a:ext>
            </a:extLst>
          </p:cNvPr>
          <p:cNvSpPr>
            <a:spLocks noGrp="1" noChangeArrowheads="1"/>
          </p:cNvSpPr>
          <p:nvPr>
            <p:ph type="title"/>
          </p:nvPr>
        </p:nvSpPr>
        <p:spPr>
          <a:xfrm>
            <a:off x="685800" y="0"/>
            <a:ext cx="7772400" cy="1143000"/>
          </a:xfrm>
        </p:spPr>
        <p:txBody>
          <a:bodyPr/>
          <a:lstStyle/>
          <a:p>
            <a:pPr eaLnBrk="1" hangingPunct="1"/>
            <a:r>
              <a:rPr lang="en-US" altLang="cs-CZ"/>
              <a:t>Thermophilic Proteins</a:t>
            </a:r>
          </a:p>
        </p:txBody>
      </p:sp>
      <p:sp>
        <p:nvSpPr>
          <p:cNvPr id="25602" name="Rectangle 3">
            <a:extLst>
              <a:ext uri="{FF2B5EF4-FFF2-40B4-BE49-F238E27FC236}">
                <a16:creationId xmlns:a16="http://schemas.microsoft.com/office/drawing/2014/main" id="{B3ED0D1D-3BF7-8B42-8B36-ADF7ABCC79AF}"/>
              </a:ext>
            </a:extLst>
          </p:cNvPr>
          <p:cNvSpPr>
            <a:spLocks noGrp="1" noChangeArrowheads="1"/>
          </p:cNvSpPr>
          <p:nvPr>
            <p:ph type="body" idx="1"/>
          </p:nvPr>
        </p:nvSpPr>
        <p:spPr>
          <a:xfrm>
            <a:off x="152400" y="1066800"/>
            <a:ext cx="8839200" cy="5791200"/>
          </a:xfrm>
        </p:spPr>
        <p:txBody>
          <a:bodyPr/>
          <a:lstStyle/>
          <a:p>
            <a:pPr eaLnBrk="1" hangingPunct="1">
              <a:lnSpc>
                <a:spcPct val="90000"/>
              </a:lnSpc>
              <a:spcBef>
                <a:spcPct val="0"/>
              </a:spcBef>
            </a:pPr>
            <a:r>
              <a:rPr lang="en-US" altLang="cs-CZ" sz="2400"/>
              <a:t>Living organisms can be found in the most unexpected places, including deep sea vents at &gt; 100 </a:t>
            </a:r>
            <a:r>
              <a:rPr lang="en-US" altLang="cs-CZ" sz="2400">
                <a:cs typeface="Times New Roman" panose="02020603050405020304" pitchFamily="18" charset="0"/>
              </a:rPr>
              <a:t>º</a:t>
            </a:r>
            <a:r>
              <a:rPr lang="en-US" altLang="cs-CZ" sz="2400"/>
              <a:t>C and several hundred bars pressure, in hot springs, and most recently, deep in the bowels of the earth, living off H</a:t>
            </a:r>
            <a:r>
              <a:rPr lang="en-US" altLang="cs-CZ" sz="2400" baseline="-25000"/>
              <a:t>2</a:t>
            </a:r>
            <a:r>
              <a:rPr lang="en-US" altLang="cs-CZ" sz="2400"/>
              <a:t> formed by chemical decomposition of rocks!</a:t>
            </a:r>
          </a:p>
          <a:p>
            <a:pPr eaLnBrk="1" hangingPunct="1">
              <a:lnSpc>
                <a:spcPct val="90000"/>
              </a:lnSpc>
              <a:spcBef>
                <a:spcPct val="0"/>
              </a:spcBef>
            </a:pPr>
            <a:r>
              <a:rPr lang="en-US" altLang="cs-CZ" sz="2400"/>
              <a:t>The proteins found in thermophilic species are much more stable than their mesophilic counterparts (although this corresponds to only 3 - 8 kcal/mol of free energy).</a:t>
            </a:r>
          </a:p>
          <a:p>
            <a:pPr eaLnBrk="1" hangingPunct="1">
              <a:lnSpc>
                <a:spcPct val="90000"/>
              </a:lnSpc>
              <a:spcBef>
                <a:spcPct val="0"/>
              </a:spcBef>
            </a:pPr>
            <a:r>
              <a:rPr lang="en-US" altLang="cs-CZ" sz="2400"/>
              <a:t>However, the overall three-dimensional structures will be essentially the same for both thermophilic and mesophilic proteins.</a:t>
            </a:r>
          </a:p>
          <a:p>
            <a:pPr eaLnBrk="1" hangingPunct="1">
              <a:lnSpc>
                <a:spcPct val="90000"/>
              </a:lnSpc>
              <a:spcBef>
                <a:spcPct val="0"/>
              </a:spcBef>
            </a:pPr>
            <a:r>
              <a:rPr lang="en-US" altLang="cs-CZ" sz="2400"/>
              <a:t>It only takes stability of a couple of H-bonds, you can understand why there are no gross differences in structure between thermophilic and mesophilic proteins. </a:t>
            </a:r>
          </a:p>
          <a:p>
            <a:pPr eaLnBrk="1" hangingPunct="1">
              <a:lnSpc>
                <a:spcPct val="90000"/>
              </a:lnSpc>
              <a:spcBef>
                <a:spcPct val="0"/>
              </a:spcBef>
            </a:pPr>
            <a:r>
              <a:rPr lang="en-US" altLang="cs-CZ" sz="2400"/>
              <a:t>The upper limit of temperature growth for bacteria is about 110 </a:t>
            </a:r>
            <a:r>
              <a:rPr lang="en-US" altLang="cs-CZ" sz="2400">
                <a:cs typeface="Times New Roman" panose="02020603050405020304" pitchFamily="18" charset="0"/>
              </a:rPr>
              <a:t>º</a:t>
            </a:r>
            <a:r>
              <a:rPr lang="en-US" altLang="cs-CZ" sz="2400"/>
              <a:t> C.</a:t>
            </a:r>
          </a:p>
          <a:p>
            <a:pPr eaLnBrk="1" hangingPunct="1">
              <a:lnSpc>
                <a:spcPct val="90000"/>
              </a:lnSpc>
              <a:spcBef>
                <a:spcPct val="0"/>
              </a:spcBef>
            </a:pPr>
            <a:r>
              <a:rPr lang="en-US" altLang="cs-CZ" sz="2400"/>
              <a:t>Many of the species found in these extreme environments </a:t>
            </a:r>
          </a:p>
          <a:p>
            <a:pPr eaLnBrk="1" hangingPunct="1">
              <a:lnSpc>
                <a:spcPct val="90000"/>
              </a:lnSpc>
              <a:spcBef>
                <a:spcPct val="0"/>
              </a:spcBef>
              <a:buFontTx/>
              <a:buNone/>
            </a:pPr>
            <a:r>
              <a:rPr lang="en-US" altLang="cs-CZ" sz="2400"/>
              <a:t>	(T &gt; 100C, pH 2) belong to the Archeae kingdom. </a:t>
            </a:r>
          </a:p>
        </p:txBody>
      </p:sp>
    </p:spTree>
    <p:extLst>
      <p:ext uri="{BB962C8B-B14F-4D97-AF65-F5344CB8AC3E}">
        <p14:creationId xmlns:p14="http://schemas.microsoft.com/office/powerpoint/2010/main" val="3586587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1683944B-9FD1-294E-ACC8-C3A4E2038CFC}"/>
              </a:ext>
            </a:extLst>
          </p:cNvPr>
          <p:cNvSpPr>
            <a:spLocks noGrp="1" noChangeArrowheads="1"/>
          </p:cNvSpPr>
          <p:nvPr>
            <p:ph type="title"/>
          </p:nvPr>
        </p:nvSpPr>
        <p:spPr/>
        <p:txBody>
          <a:bodyPr>
            <a:normAutofit fontScale="90000"/>
          </a:bodyPr>
          <a:lstStyle/>
          <a:p>
            <a:pPr eaLnBrk="1" hangingPunct="1"/>
            <a:r>
              <a:rPr lang="en-US" altLang="cs-CZ" sz="4000"/>
              <a:t>Thermophilic vs Mesophilic Proteins</a:t>
            </a:r>
          </a:p>
        </p:txBody>
      </p:sp>
      <p:sp>
        <p:nvSpPr>
          <p:cNvPr id="26626" name="Rectangle 3">
            <a:extLst>
              <a:ext uri="{FF2B5EF4-FFF2-40B4-BE49-F238E27FC236}">
                <a16:creationId xmlns:a16="http://schemas.microsoft.com/office/drawing/2014/main" id="{63E612F0-EF96-8D42-842B-76382D00D9F6}"/>
              </a:ext>
            </a:extLst>
          </p:cNvPr>
          <p:cNvSpPr>
            <a:spLocks noGrp="1" noChangeArrowheads="1"/>
          </p:cNvSpPr>
          <p:nvPr>
            <p:ph type="body" idx="1"/>
          </p:nvPr>
        </p:nvSpPr>
        <p:spPr>
          <a:xfrm>
            <a:off x="685800" y="1752600"/>
            <a:ext cx="7772400" cy="4800600"/>
          </a:xfrm>
        </p:spPr>
        <p:txBody>
          <a:bodyPr/>
          <a:lstStyle/>
          <a:p>
            <a:pPr eaLnBrk="1" hangingPunct="1">
              <a:lnSpc>
                <a:spcPct val="90000"/>
              </a:lnSpc>
            </a:pPr>
            <a:r>
              <a:rPr lang="en-US" altLang="cs-CZ" sz="2400"/>
              <a:t>Thermophilic proteins have increased amounts of Arg, increased occurrence of Ala in helices, and Gly/Ala substitutions (which affect the entropy of the denatured state, and thus its free energy) and increased number of salt bridges. </a:t>
            </a:r>
          </a:p>
          <a:p>
            <a:pPr eaLnBrk="1" hangingPunct="1">
              <a:lnSpc>
                <a:spcPct val="90000"/>
              </a:lnSpc>
            </a:pPr>
            <a:r>
              <a:rPr lang="en-US" altLang="cs-CZ"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altLang="cs-CZ" sz="2400" baseline="30000"/>
              <a:t>2+</a:t>
            </a:r>
            <a:r>
              <a:rPr lang="en-US" altLang="cs-CZ" sz="2400"/>
              <a:t>) binding, and disulfide bonds.  There is some suggestion that better packing may also play a role. </a:t>
            </a:r>
          </a:p>
        </p:txBody>
      </p:sp>
    </p:spTree>
    <p:extLst>
      <p:ext uri="{BB962C8B-B14F-4D97-AF65-F5344CB8AC3E}">
        <p14:creationId xmlns:p14="http://schemas.microsoft.com/office/powerpoint/2010/main" val="359215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7BA5128-252F-F348-9080-6D69F1EFFCCC}"/>
              </a:ext>
            </a:extLst>
          </p:cNvPr>
          <p:cNvSpPr>
            <a:spLocks noGrp="1" noChangeArrowheads="1"/>
          </p:cNvSpPr>
          <p:nvPr>
            <p:ph type="title"/>
          </p:nvPr>
        </p:nvSpPr>
        <p:spPr>
          <a:xfrm>
            <a:off x="685800" y="381000"/>
            <a:ext cx="7772400" cy="1143000"/>
          </a:xfrm>
        </p:spPr>
        <p:txBody>
          <a:bodyPr/>
          <a:lstStyle/>
          <a:p>
            <a:pPr eaLnBrk="1" hangingPunct="1"/>
            <a:r>
              <a:rPr lang="en-US" altLang="cs-CZ"/>
              <a:t>Stability-activity Trade-off?</a:t>
            </a:r>
          </a:p>
        </p:txBody>
      </p:sp>
      <p:sp>
        <p:nvSpPr>
          <p:cNvPr id="27650" name="Rectangle 3">
            <a:extLst>
              <a:ext uri="{FF2B5EF4-FFF2-40B4-BE49-F238E27FC236}">
                <a16:creationId xmlns:a16="http://schemas.microsoft.com/office/drawing/2014/main" id="{C16F12E8-059C-4B4A-8D74-48EA369D098F}"/>
              </a:ext>
            </a:extLst>
          </p:cNvPr>
          <p:cNvSpPr>
            <a:spLocks noGrp="1" noChangeArrowheads="1"/>
          </p:cNvSpPr>
          <p:nvPr>
            <p:ph type="body" idx="1"/>
          </p:nvPr>
        </p:nvSpPr>
        <p:spPr>
          <a:xfrm>
            <a:off x="685800" y="1600200"/>
            <a:ext cx="8229600" cy="5257800"/>
          </a:xfrm>
        </p:spPr>
        <p:txBody>
          <a:bodyPr/>
          <a:lstStyle/>
          <a:p>
            <a:pPr eaLnBrk="1" hangingPunct="1">
              <a:lnSpc>
                <a:spcPct val="90000"/>
              </a:lnSpc>
            </a:pPr>
            <a:r>
              <a:rPr lang="en-US" altLang="cs-CZ" sz="2400"/>
              <a:t>Some enzymes from thermophiles that are very stable at normal temperatures have low activities at the lower temperatures.</a:t>
            </a:r>
          </a:p>
          <a:p>
            <a:pPr eaLnBrk="1" hangingPunct="1">
              <a:lnSpc>
                <a:spcPct val="90000"/>
              </a:lnSpc>
            </a:pPr>
            <a:r>
              <a:rPr lang="en-US" altLang="cs-CZ" sz="2400"/>
              <a:t>There are is a compromise between the stability and activity in the structure of the active site of a protein.</a:t>
            </a:r>
          </a:p>
          <a:p>
            <a:pPr eaLnBrk="1" hangingPunct="1">
              <a:lnSpc>
                <a:spcPct val="90000"/>
              </a:lnSpc>
            </a:pPr>
            <a:r>
              <a:rPr lang="en-US" altLang="cs-CZ" sz="2400"/>
              <a:t>There are several positions in the active site can be mutated to give more stable but less active protein.</a:t>
            </a:r>
          </a:p>
          <a:p>
            <a:pPr eaLnBrk="1" hangingPunct="1">
              <a:lnSpc>
                <a:spcPct val="90000"/>
              </a:lnSpc>
            </a:pPr>
            <a:r>
              <a:rPr lang="en-US" altLang="cs-CZ" sz="2400"/>
              <a:t>Activity can then be increased further at an unacceptable expense to stability.</a:t>
            </a:r>
          </a:p>
          <a:p>
            <a:pPr eaLnBrk="1" hangingPunct="1">
              <a:lnSpc>
                <a:spcPct val="90000"/>
              </a:lnSpc>
            </a:pPr>
            <a:r>
              <a:rPr lang="en-US" altLang="cs-CZ" sz="2400"/>
              <a:t>Active site of enzymes and binding sites of proteins are a general source of instability, because they contain groups that are exposed to solvent in order to bind substrates and ligands, and so are not paired with their normal types of partners</a:t>
            </a:r>
            <a:r>
              <a:rPr lang="en-US" altLang="cs-CZ" sz="2800"/>
              <a:t>.</a:t>
            </a:r>
          </a:p>
        </p:txBody>
      </p:sp>
    </p:spTree>
    <p:extLst>
      <p:ext uri="{BB962C8B-B14F-4D97-AF65-F5344CB8AC3E}">
        <p14:creationId xmlns:p14="http://schemas.microsoft.com/office/powerpoint/2010/main" val="281278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a:solidFill>
                  <a:schemeClr val="accent1"/>
                </a:solidFill>
                <a:latin typeface="Arial" panose="020B0604020202020204" pitchFamily="34" charset="0"/>
                <a:cs typeface="Arial" panose="020B0604020202020204" pitchFamily="34" charset="0"/>
              </a:rPr>
              <a:t>UV absorption</a:t>
            </a: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a:solidFill>
                  <a:schemeClr val="accent1"/>
                </a:solidFill>
                <a:latin typeface="Arial" pitchFamily="34" charset="0"/>
                <a:cs typeface="Arial" pitchFamily="34" charset="0"/>
              </a:rPr>
              <a:t>Trp</a:t>
            </a:r>
            <a:r>
              <a:rPr lang="en-US" altLang="zh-CN" b="1" dirty="0">
                <a:solidFill>
                  <a:schemeClr val="accent1"/>
                </a:solidFill>
                <a:latin typeface="Arial" pitchFamily="34" charset="0"/>
                <a:cs typeface="Arial" pitchFamily="34" charset="0"/>
              </a:rPr>
              <a:t>, Tyr, </a:t>
            </a:r>
            <a:r>
              <a:rPr lang="en-US" altLang="zh-CN" b="1" dirty="0" err="1">
                <a:solidFill>
                  <a:schemeClr val="accent1"/>
                </a:solidFill>
                <a:latin typeface="Arial" pitchFamily="34" charset="0"/>
                <a:cs typeface="Arial" pitchFamily="34" charset="0"/>
              </a:rPr>
              <a:t>Phe</a:t>
            </a:r>
            <a:r>
              <a:rPr lang="en-US" altLang="zh-CN" b="1" dirty="0">
                <a:solidFill>
                  <a:schemeClr val="accent1"/>
                </a:solidFill>
                <a:latin typeface="Arial" pitchFamily="34" charset="0"/>
                <a:cs typeface="Arial" pitchFamily="34" charset="0"/>
              </a:rPr>
              <a:t>, and His </a:t>
            </a:r>
            <a:r>
              <a:rPr lang="en-US" altLang="zh-CN" b="1" dirty="0">
                <a:latin typeface="Arial" pitchFamily="34" charset="0"/>
                <a:cs typeface="Arial" pitchFamily="34" charset="0"/>
              </a:rPr>
              <a:t>have aromatic groups of </a:t>
            </a:r>
            <a:r>
              <a:rPr lang="en-US" altLang="zh-CN" b="1" dirty="0">
                <a:solidFill>
                  <a:schemeClr val="accent1"/>
                </a:solidFill>
                <a:latin typeface="Arial" pitchFamily="34" charset="0"/>
                <a:cs typeface="Arial" pitchFamily="34" charset="0"/>
              </a:rPr>
              <a:t>resonance double bonds</a:t>
            </a:r>
            <a:r>
              <a:rPr lang="en-US" altLang="zh-CN" b="1" dirty="0">
                <a:latin typeface="Arial" pitchFamily="34" charset="0"/>
                <a:cs typeface="Arial" pitchFamily="34" charset="0"/>
              </a:rPr>
              <a:t>.</a:t>
            </a:r>
            <a:r>
              <a:rPr lang="en-US" altLang="zh-CN" dirty="0">
                <a:latin typeface="Arial" pitchFamily="34" charset="0"/>
                <a:cs typeface="Arial" pitchFamily="34" charset="0"/>
              </a:rPr>
              <a:t> </a:t>
            </a:r>
            <a:endParaRPr lang="bg-BG" altLang="zh-CN" dirty="0">
              <a:latin typeface="Arial" pitchFamily="34" charset="0"/>
              <a:cs typeface="Arial" pitchFamily="34" charset="0"/>
            </a:endParaRPr>
          </a:p>
          <a:p>
            <a:endParaRPr lang="en-US" altLang="zh-CN" dirty="0">
              <a:latin typeface="Arial" pitchFamily="34" charset="0"/>
              <a:cs typeface="Arial" pitchFamily="34" charset="0"/>
            </a:endParaRPr>
          </a:p>
          <a:p>
            <a:r>
              <a:rPr lang="en-US" altLang="zh-CN" b="1" dirty="0">
                <a:latin typeface="Arial" pitchFamily="34" charset="0"/>
                <a:cs typeface="Arial" pitchFamily="34" charset="0"/>
              </a:rPr>
              <a:t>Proteins have a strong absorption at </a:t>
            </a:r>
            <a:r>
              <a:rPr lang="en-US" altLang="zh-CN" b="1" dirty="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4A516C6-B9A2-9749-99BC-02E38A3C1493}"/>
              </a:ext>
            </a:extLst>
          </p:cNvPr>
          <p:cNvSpPr>
            <a:spLocks noGrp="1" noChangeArrowheads="1"/>
          </p:cNvSpPr>
          <p:nvPr>
            <p:ph type="title"/>
          </p:nvPr>
        </p:nvSpPr>
        <p:spPr>
          <a:xfrm>
            <a:off x="533400" y="381000"/>
            <a:ext cx="8077200" cy="1143000"/>
          </a:xfrm>
        </p:spPr>
        <p:txBody>
          <a:bodyPr/>
          <a:lstStyle/>
          <a:p>
            <a:pPr eaLnBrk="1" hangingPunct="1"/>
            <a:r>
              <a:rPr lang="en-US" altLang="cs-CZ" sz="4000"/>
              <a:t>Aldehyde Ferredoxin Oxidoreductase</a:t>
            </a:r>
          </a:p>
        </p:txBody>
      </p:sp>
      <p:sp>
        <p:nvSpPr>
          <p:cNvPr id="28674" name="Rectangle 3">
            <a:extLst>
              <a:ext uri="{FF2B5EF4-FFF2-40B4-BE49-F238E27FC236}">
                <a16:creationId xmlns:a16="http://schemas.microsoft.com/office/drawing/2014/main" id="{6E4DCE6F-8517-944E-87AA-E64A2AB8BB13}"/>
              </a:ext>
            </a:extLst>
          </p:cNvPr>
          <p:cNvSpPr>
            <a:spLocks noGrp="1" noChangeArrowheads="1"/>
          </p:cNvSpPr>
          <p:nvPr>
            <p:ph type="body" idx="1"/>
          </p:nvPr>
        </p:nvSpPr>
        <p:spPr>
          <a:xfrm>
            <a:off x="685800" y="1676400"/>
            <a:ext cx="7772400" cy="4495800"/>
          </a:xfrm>
        </p:spPr>
        <p:txBody>
          <a:bodyPr/>
          <a:lstStyle/>
          <a:p>
            <a:pPr eaLnBrk="1" hangingPunct="1">
              <a:lnSpc>
                <a:spcPct val="90000"/>
              </a:lnSpc>
            </a:pPr>
            <a:r>
              <a:rPr lang="en-US" altLang="cs-CZ" sz="2400"/>
              <a:t>The crystal structure of an unusual hyperthermophilic enzyme, aldehyde ferredoxin oxidoreductase, a tungsten-containing enzyme, has been solved. </a:t>
            </a:r>
          </a:p>
          <a:p>
            <a:pPr eaLnBrk="1" hangingPunct="1">
              <a:lnSpc>
                <a:spcPct val="90000"/>
              </a:lnSpc>
            </a:pPr>
            <a:r>
              <a:rPr lang="en-US" altLang="cs-CZ" sz="2400"/>
              <a:t>The optimum temperature for this enzyme is  &gt; 95</a:t>
            </a:r>
            <a:r>
              <a:rPr lang="en-US" altLang="cs-CZ" sz="2400">
                <a:sym typeface="Symbol" pitchFamily="2" charset="2"/>
              </a:rPr>
              <a:t> </a:t>
            </a:r>
            <a:r>
              <a:rPr lang="en-US" altLang="cs-CZ" sz="2400"/>
              <a:t>C!! The amino acid composition is close to the average for all prokaryotic proteins except glutamine.  It is 45 % helical, 14 % </a:t>
            </a:r>
            <a:r>
              <a:rPr lang="en-US" altLang="cs-CZ" sz="2400">
                <a:sym typeface="Symbol" pitchFamily="2" charset="2"/>
              </a:rPr>
              <a:t> </a:t>
            </a:r>
            <a:r>
              <a:rPr lang="en-US" altLang="cs-CZ" sz="2400"/>
              <a:t>sheet.  There are no disulfide bonds. </a:t>
            </a:r>
          </a:p>
          <a:p>
            <a:pPr eaLnBrk="1" hangingPunct="1">
              <a:lnSpc>
                <a:spcPct val="90000"/>
              </a:lnSpc>
            </a:pPr>
            <a:r>
              <a:rPr lang="en-US" altLang="cs-CZ" sz="2400"/>
              <a:t>As observed with many other thermophilic proteins there may be an increased number of salt bridges.</a:t>
            </a:r>
          </a:p>
          <a:p>
            <a:pPr eaLnBrk="1" hangingPunct="1">
              <a:lnSpc>
                <a:spcPct val="90000"/>
              </a:lnSpc>
            </a:pPr>
            <a:r>
              <a:rPr lang="en-US" altLang="cs-CZ" sz="2400"/>
              <a:t>What may be significant is that the solvent accessible area is reduced, although the fraction of polar/hydrophobic is similar to other proteins.</a:t>
            </a:r>
          </a:p>
        </p:txBody>
      </p:sp>
    </p:spTree>
    <p:extLst>
      <p:ext uri="{BB962C8B-B14F-4D97-AF65-F5344CB8AC3E}">
        <p14:creationId xmlns:p14="http://schemas.microsoft.com/office/powerpoint/2010/main" val="2605585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E40C1C0-DFE0-6648-AE2A-B07D60CB6200}"/>
              </a:ext>
            </a:extLst>
          </p:cNvPr>
          <p:cNvSpPr>
            <a:spLocks noGrp="1" noChangeArrowheads="1"/>
          </p:cNvSpPr>
          <p:nvPr>
            <p:ph type="title"/>
          </p:nvPr>
        </p:nvSpPr>
        <p:spPr/>
        <p:txBody>
          <a:bodyPr/>
          <a:lstStyle/>
          <a:p>
            <a:pPr eaLnBrk="1" hangingPunct="1"/>
            <a:r>
              <a:rPr lang="en-US" altLang="cs-CZ"/>
              <a:t>Cold Denaturation</a:t>
            </a:r>
          </a:p>
        </p:txBody>
      </p:sp>
      <p:sp>
        <p:nvSpPr>
          <p:cNvPr id="29698" name="Rectangle 3">
            <a:extLst>
              <a:ext uri="{FF2B5EF4-FFF2-40B4-BE49-F238E27FC236}">
                <a16:creationId xmlns:a16="http://schemas.microsoft.com/office/drawing/2014/main" id="{2FE5993E-1EB8-1B49-B20E-C99F3CC62BA9}"/>
              </a:ext>
            </a:extLst>
          </p:cNvPr>
          <p:cNvSpPr>
            <a:spLocks noGrp="1" noChangeArrowheads="1"/>
          </p:cNvSpPr>
          <p:nvPr>
            <p:ph type="body" idx="1"/>
          </p:nvPr>
        </p:nvSpPr>
        <p:spPr/>
        <p:txBody>
          <a:bodyPr/>
          <a:lstStyle/>
          <a:p>
            <a:pPr eaLnBrk="1" hangingPunct="1">
              <a:lnSpc>
                <a:spcPct val="90000"/>
              </a:lnSpc>
            </a:pPr>
            <a:r>
              <a:rPr lang="en-US" altLang="cs-CZ" sz="2800"/>
              <a:t>The free energy curve starts to drop at lower temperatures as predicted by the thermodynamics of protein folding.</a:t>
            </a:r>
          </a:p>
          <a:p>
            <a:pPr eaLnBrk="1" hangingPunct="1">
              <a:lnSpc>
                <a:spcPct val="90000"/>
              </a:lnSpc>
            </a:pPr>
            <a:r>
              <a:rPr lang="en-US" altLang="cs-CZ" sz="2800"/>
              <a:t>In the past few years, several proteins have been shown to exhibit cold denaturation under destabilizing conditions, in usually either low pH or moderate denaturant concentration.</a:t>
            </a:r>
          </a:p>
          <a:p>
            <a:pPr eaLnBrk="1" hangingPunct="1">
              <a:lnSpc>
                <a:spcPct val="90000"/>
              </a:lnSpc>
            </a:pPr>
            <a:r>
              <a:rPr lang="en-US" altLang="cs-CZ" sz="2800"/>
              <a:t>Fink, A. L. observed a cold Denaturation for a Staphylococcal Nuclease Mutant under neutral pH and no-denaturant conditions.</a:t>
            </a:r>
          </a:p>
        </p:txBody>
      </p:sp>
    </p:spTree>
    <p:extLst>
      <p:ext uri="{BB962C8B-B14F-4D97-AF65-F5344CB8AC3E}">
        <p14:creationId xmlns:p14="http://schemas.microsoft.com/office/powerpoint/2010/main" val="617696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1161B71-D17F-4E49-8B48-30D1FD089E37}"/>
              </a:ext>
            </a:extLst>
          </p:cNvPr>
          <p:cNvSpPr>
            <a:spLocks noGrp="1" noChangeArrowheads="1"/>
          </p:cNvSpPr>
          <p:nvPr>
            <p:ph type="title"/>
          </p:nvPr>
        </p:nvSpPr>
        <p:spPr>
          <a:xfrm>
            <a:off x="457200" y="609600"/>
            <a:ext cx="8001000" cy="1143000"/>
          </a:xfrm>
        </p:spPr>
        <p:txBody>
          <a:bodyPr/>
          <a:lstStyle/>
          <a:p>
            <a:pPr eaLnBrk="1" hangingPunct="1"/>
            <a:r>
              <a:rPr lang="en-US" altLang="cs-CZ"/>
              <a:t>Factors Affecting Protein Stability</a:t>
            </a:r>
          </a:p>
        </p:txBody>
      </p:sp>
      <p:sp>
        <p:nvSpPr>
          <p:cNvPr id="30722" name="Rectangle 3">
            <a:extLst>
              <a:ext uri="{FF2B5EF4-FFF2-40B4-BE49-F238E27FC236}">
                <a16:creationId xmlns:a16="http://schemas.microsoft.com/office/drawing/2014/main" id="{2DF60799-2168-5D4C-B4E7-E8BDD5D208D3}"/>
              </a:ext>
            </a:extLst>
          </p:cNvPr>
          <p:cNvSpPr>
            <a:spLocks noGrp="1" noChangeArrowheads="1"/>
          </p:cNvSpPr>
          <p:nvPr>
            <p:ph type="body" idx="1"/>
          </p:nvPr>
        </p:nvSpPr>
        <p:spPr/>
        <p:txBody>
          <a:bodyPr/>
          <a:lstStyle/>
          <a:p>
            <a:pPr eaLnBrk="1" hangingPunct="1">
              <a:lnSpc>
                <a:spcPct val="90000"/>
              </a:lnSpc>
            </a:pPr>
            <a:r>
              <a:rPr lang="en-US" altLang="cs-CZ" sz="2800"/>
              <a:t>1) pH: proteins are most stable in the vicinity of their isoelectric point, pI.  In general, electrostatic interactions are believed to contribute to a small amount of the stability of the native state; however, there may be exceptions.</a:t>
            </a:r>
          </a:p>
          <a:p>
            <a:pPr eaLnBrk="1" hangingPunct="1">
              <a:lnSpc>
                <a:spcPct val="90000"/>
              </a:lnSpc>
            </a:pPr>
            <a:r>
              <a:rPr lang="en-US" altLang="cs-CZ" sz="2800"/>
              <a:t>2) Ligand binding: It has been known for a long time that binding ligands, e.g. inhibitors to enzymes, increases the stability of the protein. This also applies to ion binding --- many proteins bind anions in their functional sites. </a:t>
            </a:r>
          </a:p>
        </p:txBody>
      </p:sp>
    </p:spTree>
    <p:extLst>
      <p:ext uri="{BB962C8B-B14F-4D97-AF65-F5344CB8AC3E}">
        <p14:creationId xmlns:p14="http://schemas.microsoft.com/office/powerpoint/2010/main" val="1778311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8BB1638-F82A-534F-A767-F7926161D8ED}"/>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1746" name="Rectangle 3">
            <a:extLst>
              <a:ext uri="{FF2B5EF4-FFF2-40B4-BE49-F238E27FC236}">
                <a16:creationId xmlns:a16="http://schemas.microsoft.com/office/drawing/2014/main" id="{3C167686-4C13-714B-AD81-39CE854D0F4A}"/>
              </a:ext>
            </a:extLst>
          </p:cNvPr>
          <p:cNvSpPr>
            <a:spLocks noGrp="1" noChangeArrowheads="1"/>
          </p:cNvSpPr>
          <p:nvPr>
            <p:ph type="body" idx="1"/>
          </p:nvPr>
        </p:nvSpPr>
        <p:spPr>
          <a:xfrm>
            <a:off x="457200" y="1981200"/>
            <a:ext cx="8001000" cy="4876800"/>
          </a:xfrm>
        </p:spPr>
        <p:txBody>
          <a:bodyPr/>
          <a:lstStyle/>
          <a:p>
            <a:pPr eaLnBrk="1" hangingPunct="1">
              <a:lnSpc>
                <a:spcPct val="90000"/>
              </a:lnSpc>
            </a:pPr>
            <a:r>
              <a:rPr lang="en-US" altLang="cs-CZ" sz="2400"/>
              <a:t>3) Disulfide bonds: It was observed that many extracellular proteins contained disulfide bonds; whereas intracellular proteins usually did not exhibit disulfide bonds. </a:t>
            </a:r>
          </a:p>
          <a:p>
            <a:pPr eaLnBrk="1" hangingPunct="1">
              <a:lnSpc>
                <a:spcPct val="90000"/>
              </a:lnSpc>
            </a:pPr>
            <a:r>
              <a:rPr lang="en-US" altLang="cs-CZ" sz="2400"/>
              <a:t>In addition, for many proteins, if their disulfides are broken (i.e. reduced) and then carboxymethylated with iodoacetate, the resulting protein is denatured, i.e. unfolded, or mostly unfolded. </a:t>
            </a:r>
          </a:p>
          <a:p>
            <a:pPr eaLnBrk="1" hangingPunct="1">
              <a:lnSpc>
                <a:spcPct val="90000"/>
              </a:lnSpc>
            </a:pPr>
            <a:r>
              <a:rPr lang="en-US" altLang="cs-CZ"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extLst>
      <p:ext uri="{BB962C8B-B14F-4D97-AF65-F5344CB8AC3E}">
        <p14:creationId xmlns:p14="http://schemas.microsoft.com/office/powerpoint/2010/main" val="2374983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3782D6E-6513-5847-B6D5-3DB5F5252756}"/>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2770" name="Rectangle 3">
            <a:extLst>
              <a:ext uri="{FF2B5EF4-FFF2-40B4-BE49-F238E27FC236}">
                <a16:creationId xmlns:a16="http://schemas.microsoft.com/office/drawing/2014/main" id="{E7E42DC0-1F1B-F043-814E-195753CD17C7}"/>
              </a:ext>
            </a:extLst>
          </p:cNvPr>
          <p:cNvSpPr>
            <a:spLocks noGrp="1" noChangeArrowheads="1"/>
          </p:cNvSpPr>
          <p:nvPr>
            <p:ph type="body" idx="1"/>
          </p:nvPr>
        </p:nvSpPr>
        <p:spPr/>
        <p:txBody>
          <a:bodyPr/>
          <a:lstStyle/>
          <a:p>
            <a:pPr eaLnBrk="1" hangingPunct="1">
              <a:lnSpc>
                <a:spcPct val="90000"/>
              </a:lnSpc>
            </a:pPr>
            <a:r>
              <a:rPr lang="en-US" altLang="cs-CZ"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eaLnBrk="1" hangingPunct="1">
              <a:lnSpc>
                <a:spcPct val="90000"/>
              </a:lnSpc>
            </a:pPr>
            <a:r>
              <a:rPr lang="en-US" altLang="cs-CZ" sz="2800"/>
              <a:t>Proteins are very malleable, i.e. a mutation at a particular residue tends to be accommodated by changes in the position of adjacent residues, with little further propagation.</a:t>
            </a:r>
          </a:p>
        </p:txBody>
      </p:sp>
    </p:spTree>
    <p:extLst>
      <p:ext uri="{BB962C8B-B14F-4D97-AF65-F5344CB8AC3E}">
        <p14:creationId xmlns:p14="http://schemas.microsoft.com/office/powerpoint/2010/main" val="3910749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FC5F17A-6B5B-E84B-8DEB-1510B0934C11}"/>
              </a:ext>
            </a:extLst>
          </p:cNvPr>
          <p:cNvSpPr>
            <a:spLocks noGrp="1" noChangeArrowheads="1"/>
          </p:cNvSpPr>
          <p:nvPr>
            <p:ph type="title"/>
          </p:nvPr>
        </p:nvSpPr>
        <p:spPr/>
        <p:txBody>
          <a:bodyPr/>
          <a:lstStyle/>
          <a:p>
            <a:pPr eaLnBrk="1" hangingPunct="1"/>
            <a:r>
              <a:rPr lang="en-US" altLang="cs-CZ"/>
              <a:t>Denatured States</a:t>
            </a:r>
          </a:p>
        </p:txBody>
      </p:sp>
      <p:sp>
        <p:nvSpPr>
          <p:cNvPr id="33794" name="Rectangle 3">
            <a:extLst>
              <a:ext uri="{FF2B5EF4-FFF2-40B4-BE49-F238E27FC236}">
                <a16:creationId xmlns:a16="http://schemas.microsoft.com/office/drawing/2014/main" id="{D332E669-C0DC-504C-8836-04338D6D5E61}"/>
              </a:ext>
            </a:extLst>
          </p:cNvPr>
          <p:cNvSpPr>
            <a:spLocks noGrp="1" noChangeArrowheads="1"/>
          </p:cNvSpPr>
          <p:nvPr>
            <p:ph type="body" idx="1"/>
          </p:nvPr>
        </p:nvSpPr>
        <p:spPr>
          <a:xfrm>
            <a:off x="685800" y="1600200"/>
            <a:ext cx="7772400" cy="4876800"/>
          </a:xfrm>
        </p:spPr>
        <p:txBody>
          <a:bodyPr/>
          <a:lstStyle/>
          <a:p>
            <a:pPr eaLnBrk="1" hangingPunct="1">
              <a:lnSpc>
                <a:spcPct val="90000"/>
              </a:lnSpc>
            </a:pPr>
            <a:r>
              <a:rPr lang="en-US" altLang="cs-CZ" sz="2800"/>
              <a:t>If the denatured state involves most residues in a fully extended peptide chain conformation, i. e. maximal solvent exposure, then substitutions involving solvent-exposed residues in the native state will have limited effect. </a:t>
            </a:r>
          </a:p>
          <a:p>
            <a:pPr eaLnBrk="1" hangingPunct="1">
              <a:lnSpc>
                <a:spcPct val="90000"/>
              </a:lnSpc>
            </a:pPr>
            <a:r>
              <a:rPr lang="en-US" altLang="cs-CZ"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extLst>
      <p:ext uri="{BB962C8B-B14F-4D97-AF65-F5344CB8AC3E}">
        <p14:creationId xmlns:p14="http://schemas.microsoft.com/office/powerpoint/2010/main" val="3872820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E56D4738-A492-F341-8D66-7E888A1DF7BA}"/>
              </a:ext>
            </a:extLst>
          </p:cNvPr>
          <p:cNvSpPr>
            <a:spLocks noGrp="1" noChangeArrowheads="1"/>
          </p:cNvSpPr>
          <p:nvPr>
            <p:ph type="body" idx="1"/>
          </p:nvPr>
        </p:nvSpPr>
        <p:spPr>
          <a:xfrm>
            <a:off x="725488" y="2981325"/>
            <a:ext cx="7772400" cy="3822700"/>
          </a:xfrm>
        </p:spPr>
        <p:txBody>
          <a:bodyPr/>
          <a:lstStyle/>
          <a:p>
            <a:pPr eaLnBrk="1" hangingPunct="1">
              <a:lnSpc>
                <a:spcPct val="90000"/>
              </a:lnSpc>
              <a:spcBef>
                <a:spcPct val="0"/>
              </a:spcBef>
            </a:pPr>
            <a:r>
              <a:rPr lang="en-US" altLang="cs-CZ" sz="2200"/>
              <a:t>The m-value changes can be used to understand the nature of denatured state.</a:t>
            </a:r>
          </a:p>
          <a:p>
            <a:pPr eaLnBrk="1" hangingPunct="1">
              <a:lnSpc>
                <a:spcPct val="90000"/>
              </a:lnSpc>
              <a:spcBef>
                <a:spcPct val="0"/>
              </a:spcBef>
            </a:pPr>
            <a:r>
              <a:rPr lang="en-US" altLang="cs-CZ" sz="2200"/>
              <a:t>The effect of mutations to the protein stability can be estimated using the change of </a:t>
            </a:r>
            <a:r>
              <a:rPr lang="en-US" altLang="cs-CZ" sz="2200">
                <a:latin typeface="Symbol" pitchFamily="2" charset="2"/>
              </a:rPr>
              <a:t>D</a:t>
            </a:r>
            <a:r>
              <a:rPr lang="en-US" altLang="cs-CZ" sz="2200"/>
              <a:t>G </a:t>
            </a:r>
            <a:r>
              <a:rPr lang="en-US" altLang="cs-CZ" sz="2200" baseline="30000"/>
              <a:t>H20</a:t>
            </a:r>
            <a:r>
              <a:rPr lang="en-US" altLang="cs-CZ" sz="2200" baseline="-25000"/>
              <a:t>D-N</a:t>
            </a:r>
          </a:p>
          <a:p>
            <a:pPr eaLnBrk="1" hangingPunct="1">
              <a:lnSpc>
                <a:spcPct val="90000"/>
              </a:lnSpc>
              <a:spcBef>
                <a:spcPct val="0"/>
              </a:spcBef>
            </a:pPr>
            <a:r>
              <a:rPr lang="en-US" altLang="cs-CZ"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eaLnBrk="1" hangingPunct="1">
              <a:lnSpc>
                <a:spcPct val="90000"/>
              </a:lnSpc>
              <a:spcBef>
                <a:spcPct val="0"/>
              </a:spcBef>
            </a:pPr>
            <a:r>
              <a:rPr lang="en-US" altLang="cs-CZ" sz="2200"/>
              <a:t>=&gt; more or less exposure of hydrophobic residues.</a:t>
            </a:r>
          </a:p>
        </p:txBody>
      </p:sp>
      <p:sp>
        <p:nvSpPr>
          <p:cNvPr id="34818" name="Line 6">
            <a:extLst>
              <a:ext uri="{FF2B5EF4-FFF2-40B4-BE49-F238E27FC236}">
                <a16:creationId xmlns:a16="http://schemas.microsoft.com/office/drawing/2014/main" id="{BE909C81-8696-E544-A595-46FEB617C356}"/>
              </a:ext>
            </a:extLst>
          </p:cNvPr>
          <p:cNvSpPr>
            <a:spLocks noChangeShapeType="1"/>
          </p:cNvSpPr>
          <p:nvPr/>
        </p:nvSpPr>
        <p:spPr bwMode="auto">
          <a:xfrm>
            <a:off x="5943600" y="304800"/>
            <a:ext cx="2362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19" name="Line 8">
            <a:extLst>
              <a:ext uri="{FF2B5EF4-FFF2-40B4-BE49-F238E27FC236}">
                <a16:creationId xmlns:a16="http://schemas.microsoft.com/office/drawing/2014/main" id="{35FE0882-42B7-5345-86B6-8B9209894376}"/>
              </a:ext>
            </a:extLst>
          </p:cNvPr>
          <p:cNvSpPr>
            <a:spLocks noChangeShapeType="1"/>
          </p:cNvSpPr>
          <p:nvPr/>
        </p:nvSpPr>
        <p:spPr bwMode="auto">
          <a:xfrm>
            <a:off x="455613" y="892175"/>
            <a:ext cx="315753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20" name="Line 9">
            <a:extLst>
              <a:ext uri="{FF2B5EF4-FFF2-40B4-BE49-F238E27FC236}">
                <a16:creationId xmlns:a16="http://schemas.microsoft.com/office/drawing/2014/main" id="{8E35DE06-D212-DF4B-95AF-3C610B57CB04}"/>
              </a:ext>
            </a:extLst>
          </p:cNvPr>
          <p:cNvSpPr>
            <a:spLocks noChangeShapeType="1"/>
          </p:cNvSpPr>
          <p:nvPr/>
        </p:nvSpPr>
        <p:spPr bwMode="auto">
          <a:xfrm>
            <a:off x="1720850" y="422275"/>
            <a:ext cx="981075"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34821" name="Group 16">
            <a:extLst>
              <a:ext uri="{FF2B5EF4-FFF2-40B4-BE49-F238E27FC236}">
                <a16:creationId xmlns:a16="http://schemas.microsoft.com/office/drawing/2014/main" id="{F1235632-DCC4-9F4A-B3C8-FDE9DCF23F66}"/>
              </a:ext>
            </a:extLst>
          </p:cNvPr>
          <p:cNvGrpSpPr>
            <a:grpSpLocks/>
          </p:cNvGrpSpPr>
          <p:nvPr/>
        </p:nvGrpSpPr>
        <p:grpSpPr bwMode="auto">
          <a:xfrm>
            <a:off x="0" y="0"/>
            <a:ext cx="9144000" cy="2590800"/>
            <a:chOff x="0" y="0"/>
            <a:chExt cx="5760" cy="1632"/>
          </a:xfrm>
        </p:grpSpPr>
        <p:pic>
          <p:nvPicPr>
            <p:cNvPr id="34823" name="Picture 4" descr="IMG00003">
              <a:extLst>
                <a:ext uri="{FF2B5EF4-FFF2-40B4-BE49-F238E27FC236}">
                  <a16:creationId xmlns:a16="http://schemas.microsoft.com/office/drawing/2014/main" id="{8B08605A-18E2-E14F-9BFE-69FBD38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96"/>
              <a:ext cx="2880"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G00003">
              <a:extLst>
                <a:ext uri="{FF2B5EF4-FFF2-40B4-BE49-F238E27FC236}">
                  <a16:creationId xmlns:a16="http://schemas.microsoft.com/office/drawing/2014/main" id="{136378EE-D49B-F24F-BCA4-B4C9DB02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
              <a:ext cx="240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0">
              <a:extLst>
                <a:ext uri="{FF2B5EF4-FFF2-40B4-BE49-F238E27FC236}">
                  <a16:creationId xmlns:a16="http://schemas.microsoft.com/office/drawing/2014/main" id="{4C108A40-98AA-C045-8557-B192C54AAD67}"/>
                </a:ext>
              </a:extLst>
            </p:cNvPr>
            <p:cNvSpPr txBox="1">
              <a:spLocks noChangeArrowheads="1"/>
            </p:cNvSpPr>
            <p:nvPr/>
          </p:nvSpPr>
          <p:spPr bwMode="auto">
            <a:xfrm>
              <a:off x="1306" y="199"/>
              <a:ext cx="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6" name="Text Box 11">
              <a:extLst>
                <a:ext uri="{FF2B5EF4-FFF2-40B4-BE49-F238E27FC236}">
                  <a16:creationId xmlns:a16="http://schemas.microsoft.com/office/drawing/2014/main" id="{ADCC2036-4F9A-904D-97BE-DE600CDB96AD}"/>
                </a:ext>
              </a:extLst>
            </p:cNvPr>
            <p:cNvSpPr txBox="1">
              <a:spLocks noChangeArrowheads="1"/>
            </p:cNvSpPr>
            <p:nvPr/>
          </p:nvSpPr>
          <p:spPr bwMode="auto">
            <a:xfrm>
              <a:off x="488" y="863"/>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7" name="Text Box 12">
              <a:extLst>
                <a:ext uri="{FF2B5EF4-FFF2-40B4-BE49-F238E27FC236}">
                  <a16:creationId xmlns:a16="http://schemas.microsoft.com/office/drawing/2014/main" id="{6313C4F9-620B-F948-B330-B7462C06AB61}"/>
                </a:ext>
              </a:extLst>
            </p:cNvPr>
            <p:cNvSpPr txBox="1">
              <a:spLocks noChangeArrowheads="1"/>
            </p:cNvSpPr>
            <p:nvPr/>
          </p:nvSpPr>
          <p:spPr bwMode="auto">
            <a:xfrm>
              <a:off x="53" y="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wt</a:t>
              </a:r>
            </a:p>
          </p:txBody>
        </p:sp>
      </p:grpSp>
      <p:sp>
        <p:nvSpPr>
          <p:cNvPr id="34822" name="Rectangle 2">
            <a:extLst>
              <a:ext uri="{FF2B5EF4-FFF2-40B4-BE49-F238E27FC236}">
                <a16:creationId xmlns:a16="http://schemas.microsoft.com/office/drawing/2014/main" id="{439C965F-95FD-6144-940E-76F37D6B8A10}"/>
              </a:ext>
            </a:extLst>
          </p:cNvPr>
          <p:cNvSpPr>
            <a:spLocks noGrp="1" noChangeArrowheads="1"/>
          </p:cNvSpPr>
          <p:nvPr>
            <p:ph type="title"/>
          </p:nvPr>
        </p:nvSpPr>
        <p:spPr>
          <a:xfrm>
            <a:off x="2819400" y="0"/>
            <a:ext cx="2286000" cy="1143000"/>
          </a:xfrm>
        </p:spPr>
        <p:txBody>
          <a:bodyPr/>
          <a:lstStyle/>
          <a:p>
            <a:pPr eaLnBrk="1" hangingPunct="1"/>
            <a:r>
              <a:rPr lang="en-US" altLang="cs-CZ"/>
              <a:t>m-value</a:t>
            </a:r>
          </a:p>
        </p:txBody>
      </p:sp>
    </p:spTree>
    <p:extLst>
      <p:ext uri="{BB962C8B-B14F-4D97-AF65-F5344CB8AC3E}">
        <p14:creationId xmlns:p14="http://schemas.microsoft.com/office/powerpoint/2010/main" val="3485435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9D4002A-CD18-6248-A74F-DE0E82B62D92}"/>
              </a:ext>
            </a:extLst>
          </p:cNvPr>
          <p:cNvSpPr>
            <a:spLocks noGrp="1" noChangeArrowheads="1"/>
          </p:cNvSpPr>
          <p:nvPr>
            <p:ph type="title"/>
          </p:nvPr>
        </p:nvSpPr>
        <p:spPr/>
        <p:txBody>
          <a:bodyPr/>
          <a:lstStyle/>
          <a:p>
            <a:pPr eaLnBrk="1" hangingPunct="1"/>
            <a:r>
              <a:rPr lang="en-US" altLang="cs-CZ"/>
              <a:t>Different Unfolded States</a:t>
            </a:r>
          </a:p>
        </p:txBody>
      </p:sp>
      <p:pic>
        <p:nvPicPr>
          <p:cNvPr id="35842" name="Picture 4" descr="Unfolded">
            <a:extLst>
              <a:ext uri="{FF2B5EF4-FFF2-40B4-BE49-F238E27FC236}">
                <a16:creationId xmlns:a16="http://schemas.microsoft.com/office/drawing/2014/main" id="{DB038629-87CA-4845-A5C3-3B683E156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7" t="8969" r="12820" b="12108"/>
          <a:stretch>
            <a:fillRect/>
          </a:stretch>
        </p:blipFill>
        <p:spPr bwMode="auto">
          <a:xfrm>
            <a:off x="3657600" y="1981200"/>
            <a:ext cx="4876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a:extLst>
              <a:ext uri="{FF2B5EF4-FFF2-40B4-BE49-F238E27FC236}">
                <a16:creationId xmlns:a16="http://schemas.microsoft.com/office/drawing/2014/main" id="{D36FCDDE-B81C-D745-BB87-40540E50FE0A}"/>
              </a:ext>
            </a:extLst>
          </p:cNvPr>
          <p:cNvSpPr>
            <a:spLocks noGrp="1" noChangeArrowheads="1"/>
          </p:cNvSpPr>
          <p:nvPr>
            <p:ph type="body" idx="1"/>
          </p:nvPr>
        </p:nvSpPr>
        <p:spPr>
          <a:xfrm>
            <a:off x="685800" y="1981200"/>
            <a:ext cx="2667000" cy="4114800"/>
          </a:xfrm>
          <a:noFill/>
        </p:spPr>
        <p:txBody>
          <a:bodyPr/>
          <a:lstStyle/>
          <a:p>
            <a:pPr eaLnBrk="1" hangingPunct="1">
              <a:spcBef>
                <a:spcPct val="0"/>
              </a:spcBef>
              <a:buFontTx/>
              <a:buNone/>
            </a:pPr>
            <a:r>
              <a:rPr lang="en-US" altLang="cs-CZ" sz="2800"/>
              <a:t>m+ mutant has a more exposed unfolded state than that of m- mutant.</a:t>
            </a:r>
          </a:p>
        </p:txBody>
      </p:sp>
      <p:sp>
        <p:nvSpPr>
          <p:cNvPr id="35844" name="Text Box 8">
            <a:extLst>
              <a:ext uri="{FF2B5EF4-FFF2-40B4-BE49-F238E27FC236}">
                <a16:creationId xmlns:a16="http://schemas.microsoft.com/office/drawing/2014/main" id="{B92F1C44-E2E4-AF4E-AA57-D017827128B0}"/>
              </a:ext>
            </a:extLst>
          </p:cNvPr>
          <p:cNvSpPr txBox="1">
            <a:spLocks noChangeArrowheads="1"/>
          </p:cNvSpPr>
          <p:nvPr/>
        </p:nvSpPr>
        <p:spPr bwMode="auto">
          <a:xfrm>
            <a:off x="5622925" y="2022475"/>
            <a:ext cx="1512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5" name="Text Box 9">
            <a:extLst>
              <a:ext uri="{FF2B5EF4-FFF2-40B4-BE49-F238E27FC236}">
                <a16:creationId xmlns:a16="http://schemas.microsoft.com/office/drawing/2014/main" id="{7F71DDBC-0AA1-AF4F-BEAC-890DACF7A9C4}"/>
              </a:ext>
            </a:extLst>
          </p:cNvPr>
          <p:cNvSpPr txBox="1">
            <a:spLocks noChangeArrowheads="1"/>
          </p:cNvSpPr>
          <p:nvPr/>
        </p:nvSpPr>
        <p:spPr bwMode="auto">
          <a:xfrm>
            <a:off x="5241925" y="4384675"/>
            <a:ext cx="1477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6" name="Text Box 10">
            <a:extLst>
              <a:ext uri="{FF2B5EF4-FFF2-40B4-BE49-F238E27FC236}">
                <a16:creationId xmlns:a16="http://schemas.microsoft.com/office/drawing/2014/main" id="{8D3ED1E3-21BB-C849-9E72-7FF39507D4F7}"/>
              </a:ext>
            </a:extLst>
          </p:cNvPr>
          <p:cNvSpPr txBox="1">
            <a:spLocks noChangeArrowheads="1"/>
          </p:cNvSpPr>
          <p:nvPr/>
        </p:nvSpPr>
        <p:spPr bwMode="auto">
          <a:xfrm>
            <a:off x="6994525" y="613727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smallest</a:t>
            </a:r>
          </a:p>
        </p:txBody>
      </p:sp>
    </p:spTree>
    <p:extLst>
      <p:ext uri="{BB962C8B-B14F-4D97-AF65-F5344CB8AC3E}">
        <p14:creationId xmlns:p14="http://schemas.microsoft.com/office/powerpoint/2010/main" val="588676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Fig">
            <a:extLst>
              <a:ext uri="{FF2B5EF4-FFF2-40B4-BE49-F238E27FC236}">
                <a16:creationId xmlns:a16="http://schemas.microsoft.com/office/drawing/2014/main" id="{ABCACDFE-DAA8-254B-8BB9-0B87C9107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2" t="3876" r="3822"/>
          <a:stretch>
            <a:fillRect/>
          </a:stretch>
        </p:blipFill>
        <p:spPr bwMode="auto">
          <a:xfrm>
            <a:off x="647700" y="115888"/>
            <a:ext cx="78486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0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pH on protein solubility </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11"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on protein solubility </a:t>
            </a: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Charged side groups of proteins can collect a cloud of ions called a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Extent of the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depends on the ionic strength of the charged ions in solution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5911</TotalTime>
  <Words>4116</Words>
  <Application>Microsoft Macintosh PowerPoint</Application>
  <PresentationFormat>On-screen Show (4:3)</PresentationFormat>
  <Paragraphs>389</Paragraphs>
  <Slides>68</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85" baseType="lpstr">
      <vt:lpstr>宋体</vt:lpstr>
      <vt:lpstr>宋体</vt:lpstr>
      <vt:lpstr>ˎ̥</vt:lpstr>
      <vt:lpstr>Arial</vt:lpstr>
      <vt:lpstr>Courier New</vt:lpstr>
      <vt:lpstr>Franklin Gothic Book</vt:lpstr>
      <vt:lpstr>Garamond</vt:lpstr>
      <vt:lpstr>楷体_GB2312</vt:lpstr>
      <vt:lpstr>Perpetua</vt:lpstr>
      <vt:lpstr>Symbol</vt:lpstr>
      <vt:lpstr>Times New Roman</vt:lpstr>
      <vt:lpstr>Wingdings</vt:lpstr>
      <vt:lpstr>Wingdings 2</vt: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PowerPoint Presentation</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Office User</cp:lastModifiedBy>
  <cp:revision>67</cp:revision>
  <dcterms:created xsi:type="dcterms:W3CDTF">2015-06-30T05:30:37Z</dcterms:created>
  <dcterms:modified xsi:type="dcterms:W3CDTF">2023-03-21T18:07:13Z</dcterms:modified>
</cp:coreProperties>
</file>