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4" r:id="rId3"/>
    <p:sldId id="285" r:id="rId4"/>
    <p:sldId id="286" r:id="rId5"/>
    <p:sldId id="287" r:id="rId6"/>
    <p:sldId id="295" r:id="rId7"/>
    <p:sldId id="296" r:id="rId8"/>
    <p:sldId id="297" r:id="rId9"/>
    <p:sldId id="298" r:id="rId10"/>
    <p:sldId id="299" r:id="rId11"/>
    <p:sldId id="300" r:id="rId12"/>
    <p:sldId id="328" r:id="rId13"/>
    <p:sldId id="326" r:id="rId14"/>
    <p:sldId id="325" r:id="rId15"/>
    <p:sldId id="301" r:id="rId16"/>
    <p:sldId id="302" r:id="rId17"/>
    <p:sldId id="303" r:id="rId18"/>
    <p:sldId id="304" r:id="rId19"/>
    <p:sldId id="305" r:id="rId20"/>
    <p:sldId id="306" r:id="rId21"/>
    <p:sldId id="310" r:id="rId22"/>
    <p:sldId id="327" r:id="rId23"/>
    <p:sldId id="311" r:id="rId24"/>
    <p:sldId id="312" r:id="rId25"/>
    <p:sldId id="316" r:id="rId26"/>
    <p:sldId id="317" r:id="rId27"/>
    <p:sldId id="318" r:id="rId28"/>
    <p:sldId id="313" r:id="rId29"/>
    <p:sldId id="323" r:id="rId30"/>
    <p:sldId id="314" r:id="rId31"/>
    <p:sldId id="315" r:id="rId32"/>
    <p:sldId id="324" r:id="rId33"/>
    <p:sldId id="319" r:id="rId34"/>
    <p:sldId id="320" r:id="rId35"/>
    <p:sldId id="321" r:id="rId36"/>
    <p:sldId id="322" r:id="rId37"/>
    <p:sldId id="329" r:id="rId38"/>
    <p:sldId id="330" r:id="rId39"/>
    <p:sldId id="332" r:id="rId40"/>
    <p:sldId id="331" r:id="rId41"/>
    <p:sldId id="307" r:id="rId42"/>
    <p:sldId id="333" r:id="rId43"/>
    <p:sldId id="334" r:id="rId44"/>
    <p:sldId id="308" r:id="rId45"/>
    <p:sldId id="309"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8A49-83B1-5248-973C-F357DCF4D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AB0FC1A4-AE51-DE4B-87B1-99FBF0D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6C7E7896-0D64-EE46-8689-9CFCEF172DEF}"/>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5" name="Footer Placeholder 4">
            <a:extLst>
              <a:ext uri="{FF2B5EF4-FFF2-40B4-BE49-F238E27FC236}">
                <a16:creationId xmlns:a16="http://schemas.microsoft.com/office/drawing/2014/main" id="{FE390FCE-D11A-6E41-836A-5D8782CFDDA2}"/>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05C92DAF-A1A4-E44F-8C64-F8F5B590ADEC}"/>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209076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48DD-C34E-424E-A255-E729AF3ECC5A}"/>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9EB8F00F-2E75-6F47-BB7B-6820B7E759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36A1BAEC-EF93-6D4D-9851-4B215EEEBAEA}"/>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5" name="Footer Placeholder 4">
            <a:extLst>
              <a:ext uri="{FF2B5EF4-FFF2-40B4-BE49-F238E27FC236}">
                <a16:creationId xmlns:a16="http://schemas.microsoft.com/office/drawing/2014/main" id="{A904D189-D99C-324A-8D5A-74F30A60A64D}"/>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A5C1EB04-F69A-6341-922D-96F258814A80}"/>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47087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F8170-A717-944D-99B9-38E3108B1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64AF487B-2F53-4F44-926A-B8543C793D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294745D8-C8E0-5847-ADD0-3050C771CC8B}"/>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5" name="Footer Placeholder 4">
            <a:extLst>
              <a:ext uri="{FF2B5EF4-FFF2-40B4-BE49-F238E27FC236}">
                <a16:creationId xmlns:a16="http://schemas.microsoft.com/office/drawing/2014/main" id="{7A77FF8E-3921-2844-A247-2E0DC55DAF50}"/>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4579E984-734F-C949-80E7-21413C0F4541}"/>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20626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0193-0474-1346-96DF-029E5BD40B76}"/>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98509F4B-65D4-D241-83EB-362A0A4C56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2060D93A-66D4-C549-A6BF-792C57910B16}"/>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5" name="Footer Placeholder 4">
            <a:extLst>
              <a:ext uri="{FF2B5EF4-FFF2-40B4-BE49-F238E27FC236}">
                <a16:creationId xmlns:a16="http://schemas.microsoft.com/office/drawing/2014/main" id="{AE016C55-6CED-DE46-B091-DC80D9E8197D}"/>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33DC3EF5-4462-6847-8377-D486298D54F8}"/>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234665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E7DE-7248-4242-9928-5F55D08E5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45D3AD57-1495-1A4B-A045-C28515380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88CDA7-3629-6644-B1E6-E56F4DD6199A}"/>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5" name="Footer Placeholder 4">
            <a:extLst>
              <a:ext uri="{FF2B5EF4-FFF2-40B4-BE49-F238E27FC236}">
                <a16:creationId xmlns:a16="http://schemas.microsoft.com/office/drawing/2014/main" id="{97C9BF9D-3D11-CF4C-AE5D-EC69C34ECFA0}"/>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B4677D18-092B-CA48-8F44-D93037F60430}"/>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82267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5213-8146-3D47-80D4-8B2684935599}"/>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82C1ED82-4998-5644-B70C-2612567CEF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F7325E93-9532-D54C-87C9-63CFF4F791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80367788-8C2D-7D40-A53B-281BE3C91819}"/>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6" name="Footer Placeholder 5">
            <a:extLst>
              <a:ext uri="{FF2B5EF4-FFF2-40B4-BE49-F238E27FC236}">
                <a16:creationId xmlns:a16="http://schemas.microsoft.com/office/drawing/2014/main" id="{35214710-83B0-474B-9B4C-33942B14ECC5}"/>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29436896-938B-F44C-A920-B8E0D5B7A06B}"/>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6553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5896-D779-D041-A672-74BBC73FBDC7}"/>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A732131D-E1BB-CB47-A56D-3ACFFC34F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96362A-CC8B-6A46-A6F6-92AA549A4F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D7EF0471-5D37-5842-8928-2F3BF2748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FD5C59-4099-534D-B1F2-5AB3B837A9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27F071E9-A1CB-664A-BB91-BF3CB8D4A6E6}"/>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8" name="Footer Placeholder 7">
            <a:extLst>
              <a:ext uri="{FF2B5EF4-FFF2-40B4-BE49-F238E27FC236}">
                <a16:creationId xmlns:a16="http://schemas.microsoft.com/office/drawing/2014/main" id="{8F59F538-A9EE-574B-AA30-16506092853B}"/>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5C1C3D91-6CD8-9442-8F00-1CE1FB929882}"/>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101096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923E-8667-0648-8524-A270BEB0AAEA}"/>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10473E76-81E6-2443-8803-4DE299624BDE}"/>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4" name="Footer Placeholder 3">
            <a:extLst>
              <a:ext uri="{FF2B5EF4-FFF2-40B4-BE49-F238E27FC236}">
                <a16:creationId xmlns:a16="http://schemas.microsoft.com/office/drawing/2014/main" id="{E0A80EBC-2DBC-1D4E-870C-8ADE1D7D178F}"/>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318DCF82-8984-F44A-8262-2F5C8D9952BB}"/>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73789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51390-4B9F-C348-8D99-2DC8FDD8A666}"/>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3" name="Footer Placeholder 2">
            <a:extLst>
              <a:ext uri="{FF2B5EF4-FFF2-40B4-BE49-F238E27FC236}">
                <a16:creationId xmlns:a16="http://schemas.microsoft.com/office/drawing/2014/main" id="{DFEB54BA-80F8-604A-AE05-A1F45CEC44E6}"/>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E3B759F9-2033-1F40-9596-AB771F00994C}"/>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25466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C42D-DC18-7948-AA1A-FA45C214F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268D8692-4855-554B-8F5E-A30AC7722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78E987FA-D4FB-ED42-8A34-AD89D6566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E82EE-D904-AB44-A438-E51A53436991}"/>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6" name="Footer Placeholder 5">
            <a:extLst>
              <a:ext uri="{FF2B5EF4-FFF2-40B4-BE49-F238E27FC236}">
                <a16:creationId xmlns:a16="http://schemas.microsoft.com/office/drawing/2014/main" id="{1AB7AFA3-31D9-5145-B3A9-21F5DD8845B7}"/>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B9A7BD16-7144-B940-98EB-D8D62E2F4AAF}"/>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251538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1176-509A-3D48-B44F-56E2DBE0B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3F137301-E903-1547-9706-50915EAE0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268DFE54-A3BE-7D44-891A-1317BACED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8C9EB2-E5EE-E64B-B53B-649CABFB538B}"/>
              </a:ext>
            </a:extLst>
          </p:cNvPr>
          <p:cNvSpPr>
            <a:spLocks noGrp="1"/>
          </p:cNvSpPr>
          <p:nvPr>
            <p:ph type="dt" sz="half" idx="10"/>
          </p:nvPr>
        </p:nvSpPr>
        <p:spPr/>
        <p:txBody>
          <a:bodyPr/>
          <a:lstStyle/>
          <a:p>
            <a:fld id="{5EAE2C41-F43D-BB42-B0BD-7BC70E5355C0}" type="datetimeFigureOut">
              <a:rPr lang="cs-CZ" smtClean="0"/>
              <a:t>15.05.2026</a:t>
            </a:fld>
            <a:endParaRPr lang="cs-CZ"/>
          </a:p>
        </p:txBody>
      </p:sp>
      <p:sp>
        <p:nvSpPr>
          <p:cNvPr id="6" name="Footer Placeholder 5">
            <a:extLst>
              <a:ext uri="{FF2B5EF4-FFF2-40B4-BE49-F238E27FC236}">
                <a16:creationId xmlns:a16="http://schemas.microsoft.com/office/drawing/2014/main" id="{2DF75704-FF2B-4843-A33A-786AA38A5948}"/>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68D9494B-E3FC-E743-8DB9-58ED84C9EE21}"/>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131410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3F941-52F5-6846-A6C8-09CF789B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47AC43CF-AA60-C242-9162-2A8687BB5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73813114-5D4F-7944-942A-3E129A387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E2C41-F43D-BB42-B0BD-7BC70E5355C0}" type="datetimeFigureOut">
              <a:rPr lang="cs-CZ" smtClean="0"/>
              <a:t>15.05.2026</a:t>
            </a:fld>
            <a:endParaRPr lang="cs-CZ"/>
          </a:p>
        </p:txBody>
      </p:sp>
      <p:sp>
        <p:nvSpPr>
          <p:cNvPr id="5" name="Footer Placeholder 4">
            <a:extLst>
              <a:ext uri="{FF2B5EF4-FFF2-40B4-BE49-F238E27FC236}">
                <a16:creationId xmlns:a16="http://schemas.microsoft.com/office/drawing/2014/main" id="{8325AE99-2027-5D40-B881-E64190F7B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32D550F4-F74F-844B-9FA3-6C0607E2E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939C1-7F0E-E240-9C74-CCBA9A479471}" type="slidenum">
              <a:rPr lang="cs-CZ" smtClean="0"/>
              <a:t>‹#›</a:t>
            </a:fld>
            <a:endParaRPr lang="cs-CZ"/>
          </a:p>
        </p:txBody>
      </p:sp>
    </p:spTree>
    <p:extLst>
      <p:ext uri="{BB962C8B-B14F-4D97-AF65-F5344CB8AC3E}">
        <p14:creationId xmlns:p14="http://schemas.microsoft.com/office/powerpoint/2010/main" val="148384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D8223CE-2266-6142-A5E8-6DFA118B2431}"/>
              </a:ext>
            </a:extLst>
          </p:cNvPr>
          <p:cNvSpPr>
            <a:spLocks noGrp="1" noChangeArrowheads="1"/>
          </p:cNvSpPr>
          <p:nvPr>
            <p:ph type="title"/>
          </p:nvPr>
        </p:nvSpPr>
        <p:spPr>
          <a:xfrm>
            <a:off x="2286000" y="0"/>
            <a:ext cx="4267200" cy="1143000"/>
          </a:xfrm>
        </p:spPr>
        <p:txBody>
          <a:bodyPr/>
          <a:lstStyle/>
          <a:p>
            <a:pPr eaLnBrk="1" hangingPunct="1"/>
            <a:r>
              <a:rPr lang="en-US" altLang="cs-CZ"/>
              <a:t>Protein Folding</a:t>
            </a:r>
          </a:p>
        </p:txBody>
      </p:sp>
      <p:sp>
        <p:nvSpPr>
          <p:cNvPr id="49154" name="Rectangle 3">
            <a:extLst>
              <a:ext uri="{FF2B5EF4-FFF2-40B4-BE49-F238E27FC236}">
                <a16:creationId xmlns:a16="http://schemas.microsoft.com/office/drawing/2014/main" id="{1C18B842-14B5-C244-B63B-5234E08C8F21}"/>
              </a:ext>
            </a:extLst>
          </p:cNvPr>
          <p:cNvSpPr>
            <a:spLocks noGrp="1" noChangeArrowheads="1"/>
          </p:cNvSpPr>
          <p:nvPr>
            <p:ph type="body" idx="1"/>
          </p:nvPr>
        </p:nvSpPr>
        <p:spPr>
          <a:xfrm>
            <a:off x="1828800" y="1219200"/>
            <a:ext cx="6324600" cy="5105400"/>
          </a:xfrm>
        </p:spPr>
        <p:txBody>
          <a:bodyPr/>
          <a:lstStyle/>
          <a:p>
            <a:pPr eaLnBrk="1" hangingPunct="1"/>
            <a:r>
              <a:rPr lang="en-US" altLang="cs-CZ" sz="2400"/>
              <a:t>Protein folding considers the question of how the process of protein folding occurs, i. e. how the unfolded protein adopts the native state. </a:t>
            </a:r>
          </a:p>
          <a:p>
            <a:pPr eaLnBrk="1" hangingPunct="1"/>
            <a:r>
              <a:rPr lang="en-US" altLang="cs-CZ" sz="2400"/>
              <a:t>This has proved to be a very challenging problem.  It has aptly been described as the second half of the genetic code, and as the three-dimensional code, as opposed to the one-dimensional code involved in nucleotide/amino acid sequence. </a:t>
            </a:r>
          </a:p>
          <a:p>
            <a:pPr lvl="1" eaLnBrk="1" hangingPunct="1"/>
            <a:r>
              <a:rPr lang="en-US" altLang="cs-CZ"/>
              <a:t>Predict 3D structure from primary sequence</a:t>
            </a:r>
          </a:p>
          <a:p>
            <a:pPr lvl="1" eaLnBrk="1" hangingPunct="1"/>
            <a:r>
              <a:rPr lang="en-US" altLang="cs-CZ"/>
              <a:t>Avoid misfolding related to human diseases</a:t>
            </a:r>
          </a:p>
          <a:p>
            <a:pPr lvl="1" eaLnBrk="1" hangingPunct="1"/>
            <a:r>
              <a:rPr lang="en-US" altLang="cs-CZ"/>
              <a:t>Design proteins with novel functions</a:t>
            </a:r>
          </a:p>
        </p:txBody>
      </p:sp>
      <p:pic>
        <p:nvPicPr>
          <p:cNvPr id="49155" name="Picture 6" descr="F16-00">
            <a:extLst>
              <a:ext uri="{FF2B5EF4-FFF2-40B4-BE49-F238E27FC236}">
                <a16:creationId xmlns:a16="http://schemas.microsoft.com/office/drawing/2014/main" id="{F150D512-3C57-674D-A718-8AD31046D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10" r="13071"/>
          <a:stretch>
            <a:fillRect/>
          </a:stretch>
        </p:blipFill>
        <p:spPr bwMode="auto">
          <a:xfrm>
            <a:off x="8339138" y="0"/>
            <a:ext cx="2328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18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F3EBE314-9307-D042-8D2A-29C48A040739}"/>
              </a:ext>
            </a:extLst>
          </p:cNvPr>
          <p:cNvSpPr>
            <a:spLocks noGrp="1" noChangeArrowheads="1"/>
          </p:cNvSpPr>
          <p:nvPr>
            <p:ph type="title"/>
          </p:nvPr>
        </p:nvSpPr>
        <p:spPr/>
        <p:txBody>
          <a:bodyPr/>
          <a:lstStyle/>
          <a:p>
            <a:pPr eaLnBrk="1" hangingPunct="1"/>
            <a:r>
              <a:rPr lang="en-US" altLang="cs-CZ"/>
              <a:t>ANS has a Strong Affinity to the Hydrophobic Surface</a:t>
            </a:r>
          </a:p>
        </p:txBody>
      </p:sp>
      <p:pic>
        <p:nvPicPr>
          <p:cNvPr id="58370" name="Picture 4" descr="ANS">
            <a:extLst>
              <a:ext uri="{FF2B5EF4-FFF2-40B4-BE49-F238E27FC236}">
                <a16:creationId xmlns:a16="http://schemas.microsoft.com/office/drawing/2014/main" id="{2092E8E1-42FA-D44F-AEE3-D11CEB91F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57" t="26122" r="6410" b="18657"/>
          <a:stretch>
            <a:fillRect/>
          </a:stretch>
        </p:blipFill>
        <p:spPr bwMode="auto">
          <a:xfrm>
            <a:off x="1657350" y="2286001"/>
            <a:ext cx="88773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85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2D156C04-6C12-DC45-8506-D2824B73A704}"/>
              </a:ext>
            </a:extLst>
          </p:cNvPr>
          <p:cNvSpPr>
            <a:spLocks noGrp="1" noChangeArrowheads="1"/>
          </p:cNvSpPr>
          <p:nvPr>
            <p:ph type="title"/>
          </p:nvPr>
        </p:nvSpPr>
        <p:spPr>
          <a:xfrm>
            <a:off x="2209800" y="609600"/>
            <a:ext cx="3124200" cy="1143000"/>
          </a:xfrm>
        </p:spPr>
        <p:txBody>
          <a:bodyPr/>
          <a:lstStyle/>
          <a:p>
            <a:pPr eaLnBrk="1" hangingPunct="1"/>
            <a:r>
              <a:rPr lang="en-US" altLang="cs-CZ"/>
              <a:t>NMR of MG</a:t>
            </a:r>
          </a:p>
        </p:txBody>
      </p:sp>
      <p:pic>
        <p:nvPicPr>
          <p:cNvPr id="59394" name="Picture 4" descr="Fig">
            <a:extLst>
              <a:ext uri="{FF2B5EF4-FFF2-40B4-BE49-F238E27FC236}">
                <a16:creationId xmlns:a16="http://schemas.microsoft.com/office/drawing/2014/main" id="{A407C351-385C-8B4F-9DD9-E7145EC6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182564"/>
            <a:ext cx="4316413"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0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EE54FE3-3DEF-BE4C-AE8C-19122D4978D1}"/>
              </a:ext>
            </a:extLst>
          </p:cNvPr>
          <p:cNvSpPr>
            <a:spLocks noGrp="1" noChangeArrowheads="1"/>
          </p:cNvSpPr>
          <p:nvPr>
            <p:ph type="title"/>
          </p:nvPr>
        </p:nvSpPr>
        <p:spPr/>
        <p:txBody>
          <a:bodyPr/>
          <a:lstStyle/>
          <a:p>
            <a:pPr eaLnBrk="1" hangingPunct="1"/>
            <a:r>
              <a:rPr lang="en-US" altLang="cs-CZ"/>
              <a:t>Kinetic Folding Pathways</a:t>
            </a:r>
          </a:p>
        </p:txBody>
      </p:sp>
      <p:sp>
        <p:nvSpPr>
          <p:cNvPr id="60418" name="Rectangle 3">
            <a:extLst>
              <a:ext uri="{FF2B5EF4-FFF2-40B4-BE49-F238E27FC236}">
                <a16:creationId xmlns:a16="http://schemas.microsoft.com/office/drawing/2014/main" id="{52C1BE60-BA22-B54D-BBBF-90427B2B14E4}"/>
              </a:ext>
            </a:extLst>
          </p:cNvPr>
          <p:cNvSpPr>
            <a:spLocks noGrp="1" noChangeArrowheads="1"/>
          </p:cNvSpPr>
          <p:nvPr>
            <p:ph type="body" idx="1"/>
          </p:nvPr>
        </p:nvSpPr>
        <p:spPr>
          <a:xfrm>
            <a:off x="2209800" y="1981200"/>
            <a:ext cx="7772400" cy="4724400"/>
          </a:xfrm>
        </p:spPr>
        <p:txBody>
          <a:bodyPr/>
          <a:lstStyle/>
          <a:p>
            <a:pPr eaLnBrk="1" hangingPunct="1">
              <a:lnSpc>
                <a:spcPct val="90000"/>
              </a:lnSpc>
            </a:pPr>
            <a:r>
              <a:rPr lang="en-US" altLang="cs-CZ"/>
              <a:t>U</a:t>
            </a:r>
            <a:r>
              <a:rPr lang="en-US" altLang="cs-CZ">
                <a:cs typeface="Times New Roman" panose="02020603050405020304" pitchFamily="18" charset="0"/>
              </a:rPr>
              <a:t>→</a:t>
            </a:r>
            <a:r>
              <a:rPr lang="en-US" altLang="cs-CZ"/>
              <a:t> I </a:t>
            </a:r>
            <a:r>
              <a:rPr lang="en-US" altLang="cs-CZ">
                <a:cs typeface="Times New Roman" panose="02020603050405020304" pitchFamily="18" charset="0"/>
              </a:rPr>
              <a:t>→</a:t>
            </a:r>
            <a:r>
              <a:rPr lang="en-US" altLang="cs-CZ"/>
              <a:t>II </a:t>
            </a:r>
            <a:r>
              <a:rPr lang="en-US" altLang="cs-CZ">
                <a:cs typeface="Times New Roman" panose="02020603050405020304" pitchFamily="18" charset="0"/>
              </a:rPr>
              <a:t>→</a:t>
            </a:r>
            <a:r>
              <a:rPr lang="en-US" altLang="cs-CZ"/>
              <a:t> N</a:t>
            </a:r>
          </a:p>
          <a:p>
            <a:pPr eaLnBrk="1" hangingPunct="1">
              <a:lnSpc>
                <a:spcPct val="90000"/>
              </a:lnSpc>
            </a:pPr>
            <a:r>
              <a:rPr lang="en-US" altLang="cs-CZ"/>
              <a:t>Not all steps have the same rate constants.</a:t>
            </a:r>
          </a:p>
          <a:p>
            <a:pPr eaLnBrk="1" hangingPunct="1">
              <a:lnSpc>
                <a:spcPct val="90000"/>
              </a:lnSpc>
            </a:pPr>
            <a:r>
              <a:rPr lang="en-US" altLang="cs-CZ"/>
              <a:t>Intermediates accumulate to relatively low concentrations, and always present as a mixture </a:t>
            </a:r>
          </a:p>
          <a:p>
            <a:pPr eaLnBrk="1" hangingPunct="1">
              <a:lnSpc>
                <a:spcPct val="90000"/>
              </a:lnSpc>
            </a:pPr>
            <a:r>
              <a:rPr lang="en-US" altLang="cs-CZ"/>
              <a:t>Identify kinetic intermediates </a:t>
            </a:r>
          </a:p>
          <a:p>
            <a:pPr eaLnBrk="1" hangingPunct="1">
              <a:lnSpc>
                <a:spcPct val="90000"/>
              </a:lnSpc>
            </a:pPr>
            <a:r>
              <a:rPr lang="en-US" altLang="cs-CZ"/>
              <a:t>Measuring the rate constants</a:t>
            </a:r>
          </a:p>
          <a:p>
            <a:pPr eaLnBrk="1" hangingPunct="1">
              <a:lnSpc>
                <a:spcPct val="90000"/>
              </a:lnSpc>
            </a:pPr>
            <a:r>
              <a:rPr lang="en-US" altLang="cs-CZ"/>
              <a:t>Figure out the pathways</a:t>
            </a:r>
          </a:p>
          <a:p>
            <a:pPr eaLnBrk="1" hangingPunct="1">
              <a:lnSpc>
                <a:spcPct val="90000"/>
              </a:lnSpc>
            </a:pPr>
            <a:r>
              <a:rPr lang="en-US" altLang="cs-CZ"/>
              <a:t>Slow folding</a:t>
            </a:r>
          </a:p>
          <a:p>
            <a:pPr lvl="1" eaLnBrk="1" hangingPunct="1">
              <a:lnSpc>
                <a:spcPct val="90000"/>
              </a:lnSpc>
            </a:pPr>
            <a:r>
              <a:rPr lang="en-US" altLang="cs-CZ"/>
              <a:t>Formation of disulfile bond</a:t>
            </a:r>
          </a:p>
          <a:p>
            <a:pPr lvl="1" eaLnBrk="1" hangingPunct="1">
              <a:lnSpc>
                <a:spcPct val="90000"/>
              </a:lnSpc>
            </a:pPr>
            <a:r>
              <a:rPr lang="en-US" altLang="cs-CZ"/>
              <a:t>Pro isomerization</a:t>
            </a:r>
          </a:p>
          <a:p>
            <a:pPr lvl="1" eaLnBrk="1" hangingPunct="1">
              <a:lnSpc>
                <a:spcPct val="90000"/>
              </a:lnSpc>
              <a:buFontTx/>
              <a:buNone/>
            </a:pPr>
            <a:endParaRPr lang="en-US" altLang="cs-CZ"/>
          </a:p>
        </p:txBody>
      </p:sp>
    </p:spTree>
    <p:extLst>
      <p:ext uri="{BB962C8B-B14F-4D97-AF65-F5344CB8AC3E}">
        <p14:creationId xmlns:p14="http://schemas.microsoft.com/office/powerpoint/2010/main" val="350566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96B40B3C-4436-1645-91E5-92A1AE1D8891}"/>
              </a:ext>
            </a:extLst>
          </p:cNvPr>
          <p:cNvSpPr>
            <a:spLocks noGrp="1" noChangeArrowheads="1"/>
          </p:cNvSpPr>
          <p:nvPr>
            <p:ph type="title"/>
          </p:nvPr>
        </p:nvSpPr>
        <p:spPr>
          <a:xfrm>
            <a:off x="1828800" y="609600"/>
            <a:ext cx="4267200" cy="1143000"/>
          </a:xfrm>
        </p:spPr>
        <p:txBody>
          <a:bodyPr/>
          <a:lstStyle/>
          <a:p>
            <a:pPr eaLnBrk="1" hangingPunct="1"/>
            <a:r>
              <a:rPr lang="en-US" altLang="cs-CZ"/>
              <a:t>Unfolded State</a:t>
            </a:r>
          </a:p>
        </p:txBody>
      </p:sp>
      <p:sp>
        <p:nvSpPr>
          <p:cNvPr id="61442" name="Rectangle 3">
            <a:extLst>
              <a:ext uri="{FF2B5EF4-FFF2-40B4-BE49-F238E27FC236}">
                <a16:creationId xmlns:a16="http://schemas.microsoft.com/office/drawing/2014/main" id="{233DACE3-A1C9-4247-A283-E5A75D9C5553}"/>
              </a:ext>
            </a:extLst>
          </p:cNvPr>
          <p:cNvSpPr>
            <a:spLocks noGrp="1" noChangeArrowheads="1"/>
          </p:cNvSpPr>
          <p:nvPr>
            <p:ph type="body" idx="1"/>
          </p:nvPr>
        </p:nvSpPr>
        <p:spPr>
          <a:xfrm>
            <a:off x="2057400" y="2133600"/>
            <a:ext cx="3581400" cy="3124200"/>
          </a:xfrm>
        </p:spPr>
        <p:txBody>
          <a:bodyPr/>
          <a:lstStyle/>
          <a:p>
            <a:pPr eaLnBrk="1" hangingPunct="1"/>
            <a:r>
              <a:rPr lang="en-US" altLang="cs-CZ"/>
              <a:t>The unfolded state is an ensemble of a large number of molecules with different conformations. </a:t>
            </a:r>
          </a:p>
        </p:txBody>
      </p:sp>
      <p:pic>
        <p:nvPicPr>
          <p:cNvPr id="61443" name="Picture 4" descr="FIG6_3">
            <a:extLst>
              <a:ext uri="{FF2B5EF4-FFF2-40B4-BE49-F238E27FC236}">
                <a16:creationId xmlns:a16="http://schemas.microsoft.com/office/drawing/2014/main" id="{276006BD-4D27-CB43-A53B-42E7C98DE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731"/>
          <a:stretch>
            <a:fillRect/>
          </a:stretch>
        </p:blipFill>
        <p:spPr bwMode="auto">
          <a:xfrm>
            <a:off x="5743576" y="244475"/>
            <a:ext cx="492442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3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6F5FCC80-7501-8744-9A17-B10099EE10F6}"/>
              </a:ext>
            </a:extLst>
          </p:cNvPr>
          <p:cNvSpPr>
            <a:spLocks noGrp="1" noChangeArrowheads="1"/>
          </p:cNvSpPr>
          <p:nvPr>
            <p:ph type="title"/>
          </p:nvPr>
        </p:nvSpPr>
        <p:spPr>
          <a:xfrm>
            <a:off x="2209800" y="0"/>
            <a:ext cx="7772400" cy="1316038"/>
          </a:xfrm>
        </p:spPr>
        <p:txBody>
          <a:bodyPr/>
          <a:lstStyle/>
          <a:p>
            <a:pPr eaLnBrk="1" hangingPunct="1"/>
            <a:r>
              <a:rPr lang="en-US" altLang="cs-CZ"/>
              <a:t>MG is a Key Kinetic Intermediate</a:t>
            </a:r>
          </a:p>
        </p:txBody>
      </p:sp>
      <p:pic>
        <p:nvPicPr>
          <p:cNvPr id="62466" name="Picture 4" descr="FIG6_2">
            <a:extLst>
              <a:ext uri="{FF2B5EF4-FFF2-40B4-BE49-F238E27FC236}">
                <a16:creationId xmlns:a16="http://schemas.microsoft.com/office/drawing/2014/main" id="{1BA7D8A2-77A6-BE45-81AF-96E222354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47"/>
          <a:stretch>
            <a:fillRect/>
          </a:stretch>
        </p:blipFill>
        <p:spPr bwMode="auto">
          <a:xfrm>
            <a:off x="1663701" y="1390650"/>
            <a:ext cx="8842375"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3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C542748F-F737-2F43-936A-C10B5B5CEA5A}"/>
              </a:ext>
            </a:extLst>
          </p:cNvPr>
          <p:cNvSpPr>
            <a:spLocks noGrp="1" noChangeArrowheads="1"/>
          </p:cNvSpPr>
          <p:nvPr>
            <p:ph type="title"/>
          </p:nvPr>
        </p:nvSpPr>
        <p:spPr>
          <a:xfrm>
            <a:off x="2209800" y="0"/>
            <a:ext cx="7772400" cy="1143000"/>
          </a:xfrm>
        </p:spPr>
        <p:txBody>
          <a:bodyPr/>
          <a:lstStyle/>
          <a:p>
            <a:pPr eaLnBrk="1" hangingPunct="1"/>
            <a:r>
              <a:rPr lang="en-US" altLang="cs-CZ" sz="3600"/>
              <a:t>Three Classic Models of Protein Folding</a:t>
            </a:r>
          </a:p>
        </p:txBody>
      </p:sp>
      <p:sp>
        <p:nvSpPr>
          <p:cNvPr id="63490" name="Rectangle 3">
            <a:extLst>
              <a:ext uri="{FF2B5EF4-FFF2-40B4-BE49-F238E27FC236}">
                <a16:creationId xmlns:a16="http://schemas.microsoft.com/office/drawing/2014/main" id="{AA2FBB41-93D0-D443-A1AA-54BC6C4E1299}"/>
              </a:ext>
            </a:extLst>
          </p:cNvPr>
          <p:cNvSpPr>
            <a:spLocks noGrp="1" noChangeArrowheads="1"/>
          </p:cNvSpPr>
          <p:nvPr>
            <p:ph type="body" idx="1"/>
          </p:nvPr>
        </p:nvSpPr>
        <p:spPr>
          <a:xfrm>
            <a:off x="1524000" y="1192214"/>
            <a:ext cx="3581400" cy="5665787"/>
          </a:xfrm>
        </p:spPr>
        <p:txBody>
          <a:bodyPr/>
          <a:lstStyle/>
          <a:p>
            <a:pPr eaLnBrk="1" hangingPunct="1">
              <a:lnSpc>
                <a:spcPct val="90000"/>
              </a:lnSpc>
            </a:pPr>
            <a:r>
              <a:rPr lang="en-US" altLang="cs-CZ" sz="2400"/>
              <a:t>The </a:t>
            </a:r>
            <a:r>
              <a:rPr lang="en-US" altLang="cs-CZ" sz="2400" u="sng"/>
              <a:t>Framework model</a:t>
            </a:r>
            <a:r>
              <a:rPr lang="en-US" altLang="cs-CZ" sz="2400"/>
              <a:t> proposed that local elements of native local secondary structure could form independently of tertiary structure (Kim and Baldwin). These elements would diffuse until they collided, successfully adhering and coalescing to give the tertiary structure (diffusion-collision model)(Karplus &amp; Weaver).</a:t>
            </a:r>
          </a:p>
        </p:txBody>
      </p:sp>
      <p:pic>
        <p:nvPicPr>
          <p:cNvPr id="63491" name="Picture 4" descr="Fig">
            <a:extLst>
              <a:ext uri="{FF2B5EF4-FFF2-40B4-BE49-F238E27FC236}">
                <a16:creationId xmlns:a16="http://schemas.microsoft.com/office/drawing/2014/main" id="{282C0050-F23D-774E-B06C-DD23DE731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0"/>
          <a:stretch>
            <a:fillRect/>
          </a:stretch>
        </p:blipFill>
        <p:spPr bwMode="auto">
          <a:xfrm>
            <a:off x="5029200" y="1281114"/>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24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946E7500-007B-F54E-B263-2E208A5576DF}"/>
              </a:ext>
            </a:extLst>
          </p:cNvPr>
          <p:cNvSpPr>
            <a:spLocks noGrp="1" noChangeArrowheads="1"/>
          </p:cNvSpPr>
          <p:nvPr>
            <p:ph type="title"/>
          </p:nvPr>
        </p:nvSpPr>
        <p:spPr>
          <a:xfrm>
            <a:off x="2209800" y="76200"/>
            <a:ext cx="7772400" cy="1143000"/>
          </a:xfrm>
        </p:spPr>
        <p:txBody>
          <a:bodyPr/>
          <a:lstStyle/>
          <a:p>
            <a:pPr eaLnBrk="1" hangingPunct="1"/>
            <a:r>
              <a:rPr lang="en-US" altLang="cs-CZ" sz="4000"/>
              <a:t>The classic Nucleation Model</a:t>
            </a:r>
          </a:p>
        </p:txBody>
      </p:sp>
      <p:sp>
        <p:nvSpPr>
          <p:cNvPr id="64514" name="Rectangle 3">
            <a:extLst>
              <a:ext uri="{FF2B5EF4-FFF2-40B4-BE49-F238E27FC236}">
                <a16:creationId xmlns:a16="http://schemas.microsoft.com/office/drawing/2014/main" id="{F6D9196E-18D2-2B4C-8F02-684170420A3B}"/>
              </a:ext>
            </a:extLst>
          </p:cNvPr>
          <p:cNvSpPr>
            <a:spLocks noGrp="1" noChangeArrowheads="1"/>
          </p:cNvSpPr>
          <p:nvPr>
            <p:ph type="body" idx="1"/>
          </p:nvPr>
        </p:nvSpPr>
        <p:spPr>
          <a:xfrm>
            <a:off x="1550988" y="828675"/>
            <a:ext cx="3429000" cy="5791200"/>
          </a:xfrm>
        </p:spPr>
        <p:txBody>
          <a:bodyPr/>
          <a:lstStyle/>
          <a:p>
            <a:pPr eaLnBrk="1" hangingPunct="1">
              <a:lnSpc>
                <a:spcPct val="90000"/>
              </a:lnSpc>
            </a:pPr>
            <a:r>
              <a:rPr lang="en-US" altLang="cs-CZ" sz="2400" u="sng"/>
              <a:t>The classic nucleation model</a:t>
            </a:r>
            <a:r>
              <a:rPr lang="en-US" altLang="cs-CZ" sz="2400"/>
              <a:t> postulated that some neighboring residues in the sequence would form native secondary structure that would act as a nucleus from which the native structure would propagate, in a stepwise manner.  Thus, the tertiary structure would form as a necessary consequence of the secondary structure (Wetlaufer).</a:t>
            </a:r>
          </a:p>
        </p:txBody>
      </p:sp>
      <p:pic>
        <p:nvPicPr>
          <p:cNvPr id="64515" name="Picture 4" descr="Fig">
            <a:extLst>
              <a:ext uri="{FF2B5EF4-FFF2-40B4-BE49-F238E27FC236}">
                <a16:creationId xmlns:a16="http://schemas.microsoft.com/office/drawing/2014/main" id="{B48D777F-0A4C-DD4A-B47F-78C82A160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0"/>
          <a:stretch>
            <a:fillRect/>
          </a:stretch>
        </p:blipFill>
        <p:spPr bwMode="auto">
          <a:xfrm>
            <a:off x="5029200" y="1281114"/>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706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D214C1E-5A88-F64B-A5BD-DACA804EFFC8}"/>
              </a:ext>
            </a:extLst>
          </p:cNvPr>
          <p:cNvSpPr>
            <a:spLocks noGrp="1" noChangeArrowheads="1"/>
          </p:cNvSpPr>
          <p:nvPr>
            <p:ph type="title"/>
          </p:nvPr>
        </p:nvSpPr>
        <p:spPr>
          <a:xfrm>
            <a:off x="2209800" y="152400"/>
            <a:ext cx="7772400" cy="1143000"/>
          </a:xfrm>
        </p:spPr>
        <p:txBody>
          <a:bodyPr/>
          <a:lstStyle/>
          <a:p>
            <a:pPr eaLnBrk="1" hangingPunct="1"/>
            <a:r>
              <a:rPr lang="en-US" altLang="cs-CZ" sz="4000"/>
              <a:t>The hydrophobic-collapse Model</a:t>
            </a:r>
          </a:p>
        </p:txBody>
      </p:sp>
      <p:sp>
        <p:nvSpPr>
          <p:cNvPr id="65538" name="Rectangle 3">
            <a:extLst>
              <a:ext uri="{FF2B5EF4-FFF2-40B4-BE49-F238E27FC236}">
                <a16:creationId xmlns:a16="http://schemas.microsoft.com/office/drawing/2014/main" id="{A5F0B7E1-713E-4A42-A94F-8206C38C1A4B}"/>
              </a:ext>
            </a:extLst>
          </p:cNvPr>
          <p:cNvSpPr>
            <a:spLocks noGrp="1" noChangeArrowheads="1"/>
          </p:cNvSpPr>
          <p:nvPr>
            <p:ph type="body" idx="1"/>
          </p:nvPr>
        </p:nvSpPr>
        <p:spPr>
          <a:xfrm>
            <a:off x="1524000" y="1766888"/>
            <a:ext cx="3505200" cy="4191000"/>
          </a:xfrm>
        </p:spPr>
        <p:txBody>
          <a:bodyPr/>
          <a:lstStyle/>
          <a:p>
            <a:pPr eaLnBrk="1" hangingPunct="1">
              <a:lnSpc>
                <a:spcPct val="85000"/>
              </a:lnSpc>
              <a:spcBef>
                <a:spcPct val="0"/>
              </a:spcBef>
              <a:buFontTx/>
              <a:buNone/>
            </a:pPr>
            <a:r>
              <a:rPr lang="en-US" altLang="cs-CZ" sz="2400" u="sng"/>
              <a:t>The hydrophobic-collapse </a:t>
            </a:r>
          </a:p>
          <a:p>
            <a:pPr eaLnBrk="1" hangingPunct="1">
              <a:lnSpc>
                <a:spcPct val="85000"/>
              </a:lnSpc>
              <a:spcBef>
                <a:spcPct val="0"/>
              </a:spcBef>
              <a:buFontTx/>
              <a:buNone/>
            </a:pPr>
            <a:r>
              <a:rPr lang="en-US" altLang="cs-CZ" sz="2400" u="sng"/>
              <a:t>model</a:t>
            </a:r>
            <a:r>
              <a:rPr lang="en-US" altLang="cs-CZ" sz="2400"/>
              <a:t> hypothesized that a </a:t>
            </a:r>
          </a:p>
          <a:p>
            <a:pPr eaLnBrk="1" hangingPunct="1">
              <a:lnSpc>
                <a:spcPct val="85000"/>
              </a:lnSpc>
              <a:spcBef>
                <a:spcPct val="0"/>
              </a:spcBef>
              <a:buFontTx/>
              <a:buNone/>
            </a:pPr>
            <a:r>
              <a:rPr lang="en-US" altLang="cs-CZ" sz="2400"/>
              <a:t>protein would collapse </a:t>
            </a:r>
          </a:p>
          <a:p>
            <a:pPr eaLnBrk="1" hangingPunct="1">
              <a:lnSpc>
                <a:spcPct val="85000"/>
              </a:lnSpc>
              <a:spcBef>
                <a:spcPct val="0"/>
              </a:spcBef>
              <a:buFontTx/>
              <a:buNone/>
            </a:pPr>
            <a:r>
              <a:rPr lang="en-US" altLang="cs-CZ" sz="2400"/>
              <a:t>rapidly around its </a:t>
            </a:r>
          </a:p>
          <a:p>
            <a:pPr eaLnBrk="1" hangingPunct="1">
              <a:lnSpc>
                <a:spcPct val="85000"/>
              </a:lnSpc>
              <a:spcBef>
                <a:spcPct val="0"/>
              </a:spcBef>
              <a:buFontTx/>
              <a:buNone/>
            </a:pPr>
            <a:r>
              <a:rPr lang="en-US" altLang="cs-CZ" sz="2400"/>
              <a:t>hydrophobic sidechains </a:t>
            </a:r>
          </a:p>
          <a:p>
            <a:pPr eaLnBrk="1" hangingPunct="1">
              <a:lnSpc>
                <a:spcPct val="85000"/>
              </a:lnSpc>
              <a:spcBef>
                <a:spcPct val="0"/>
              </a:spcBef>
              <a:buFontTx/>
              <a:buNone/>
            </a:pPr>
            <a:r>
              <a:rPr lang="en-US" altLang="cs-CZ" sz="2400"/>
              <a:t>and then rearrange from </a:t>
            </a:r>
          </a:p>
          <a:p>
            <a:pPr eaLnBrk="1" hangingPunct="1">
              <a:lnSpc>
                <a:spcPct val="85000"/>
              </a:lnSpc>
              <a:spcBef>
                <a:spcPct val="0"/>
              </a:spcBef>
              <a:buFontTx/>
              <a:buNone/>
            </a:pPr>
            <a:r>
              <a:rPr lang="en-US" altLang="cs-CZ" sz="2400"/>
              <a:t>restricted conformational </a:t>
            </a:r>
          </a:p>
          <a:p>
            <a:pPr eaLnBrk="1" hangingPunct="1">
              <a:lnSpc>
                <a:spcPct val="85000"/>
              </a:lnSpc>
              <a:spcBef>
                <a:spcPct val="0"/>
              </a:spcBef>
              <a:buFontTx/>
              <a:buNone/>
            </a:pPr>
            <a:r>
              <a:rPr lang="en-US" altLang="cs-CZ" sz="2400"/>
              <a:t>space occupied by the </a:t>
            </a:r>
          </a:p>
          <a:p>
            <a:pPr eaLnBrk="1" hangingPunct="1">
              <a:lnSpc>
                <a:spcPct val="85000"/>
              </a:lnSpc>
              <a:spcBef>
                <a:spcPct val="0"/>
              </a:spcBef>
              <a:buFontTx/>
              <a:buNone/>
            </a:pPr>
            <a:r>
              <a:rPr lang="en-US" altLang="cs-CZ" sz="2400"/>
              <a:t>intermediate.  Here the</a:t>
            </a:r>
          </a:p>
          <a:p>
            <a:pPr eaLnBrk="1" hangingPunct="1">
              <a:lnSpc>
                <a:spcPct val="85000"/>
              </a:lnSpc>
              <a:spcBef>
                <a:spcPct val="0"/>
              </a:spcBef>
              <a:buFontTx/>
              <a:buNone/>
            </a:pPr>
            <a:r>
              <a:rPr lang="en-US" altLang="cs-CZ" sz="2400"/>
              <a:t>secondary structure would </a:t>
            </a:r>
          </a:p>
          <a:p>
            <a:pPr eaLnBrk="1" hangingPunct="1">
              <a:lnSpc>
                <a:spcPct val="85000"/>
              </a:lnSpc>
              <a:spcBef>
                <a:spcPct val="0"/>
              </a:spcBef>
              <a:buFontTx/>
              <a:buNone/>
            </a:pPr>
            <a:r>
              <a:rPr lang="en-US" altLang="cs-CZ" sz="2400"/>
              <a:t>be directed by native-like </a:t>
            </a:r>
          </a:p>
          <a:p>
            <a:pPr eaLnBrk="1" hangingPunct="1">
              <a:lnSpc>
                <a:spcPct val="85000"/>
              </a:lnSpc>
              <a:spcBef>
                <a:spcPct val="0"/>
              </a:spcBef>
              <a:buFontTx/>
              <a:buNone/>
            </a:pPr>
            <a:r>
              <a:rPr lang="en-US" altLang="cs-CZ" sz="2400"/>
              <a:t>tertiary structure (Ptitsyn </a:t>
            </a:r>
          </a:p>
          <a:p>
            <a:pPr eaLnBrk="1" hangingPunct="1">
              <a:lnSpc>
                <a:spcPct val="85000"/>
              </a:lnSpc>
              <a:spcBef>
                <a:spcPct val="0"/>
              </a:spcBef>
              <a:buFontTx/>
              <a:buNone/>
            </a:pPr>
            <a:r>
              <a:rPr lang="en-US" altLang="cs-CZ" sz="2400"/>
              <a:t>&amp; Kuwajima).</a:t>
            </a:r>
          </a:p>
        </p:txBody>
      </p:sp>
      <p:pic>
        <p:nvPicPr>
          <p:cNvPr id="65539" name="Picture 5" descr="Fig">
            <a:extLst>
              <a:ext uri="{FF2B5EF4-FFF2-40B4-BE49-F238E27FC236}">
                <a16:creationId xmlns:a16="http://schemas.microsoft.com/office/drawing/2014/main" id="{33376CA9-2CD4-444B-BBF9-F4D4D8BE6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0"/>
          <a:stretch>
            <a:fillRect/>
          </a:stretch>
        </p:blipFill>
        <p:spPr bwMode="auto">
          <a:xfrm>
            <a:off x="4995863" y="1636714"/>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36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7DA02C4-4F4A-AF43-9BE7-60BD7B84E55B}"/>
              </a:ext>
            </a:extLst>
          </p:cNvPr>
          <p:cNvSpPr>
            <a:spLocks noGrp="1" noChangeArrowheads="1"/>
          </p:cNvSpPr>
          <p:nvPr>
            <p:ph type="title"/>
          </p:nvPr>
        </p:nvSpPr>
        <p:spPr>
          <a:xfrm>
            <a:off x="1524000" y="0"/>
            <a:ext cx="9144000" cy="762000"/>
          </a:xfrm>
        </p:spPr>
        <p:txBody>
          <a:bodyPr/>
          <a:lstStyle/>
          <a:p>
            <a:pPr eaLnBrk="1" hangingPunct="1"/>
            <a:r>
              <a:rPr lang="en-US" altLang="cs-CZ" sz="3600"/>
              <a:t>Unified Nucleation-condensation Scheme</a:t>
            </a:r>
          </a:p>
        </p:txBody>
      </p:sp>
      <p:sp>
        <p:nvSpPr>
          <p:cNvPr id="66562" name="Rectangle 3">
            <a:extLst>
              <a:ext uri="{FF2B5EF4-FFF2-40B4-BE49-F238E27FC236}">
                <a16:creationId xmlns:a16="http://schemas.microsoft.com/office/drawing/2014/main" id="{8C93E4B1-AC47-7948-9EBD-42A3C26CA42E}"/>
              </a:ext>
            </a:extLst>
          </p:cNvPr>
          <p:cNvSpPr>
            <a:spLocks noGrp="1" noChangeArrowheads="1"/>
          </p:cNvSpPr>
          <p:nvPr>
            <p:ph type="body" idx="1"/>
          </p:nvPr>
        </p:nvSpPr>
        <p:spPr>
          <a:xfrm>
            <a:off x="1638300" y="6400800"/>
            <a:ext cx="8915400" cy="457200"/>
          </a:xfrm>
        </p:spPr>
        <p:txBody>
          <a:bodyPr/>
          <a:lstStyle/>
          <a:p>
            <a:pPr eaLnBrk="1" hangingPunct="1"/>
            <a:r>
              <a:rPr lang="en-US" altLang="cs-CZ" sz="2400"/>
              <a:t>It is unlikely that there is a single mechanism for protein folding.</a:t>
            </a:r>
          </a:p>
        </p:txBody>
      </p:sp>
      <p:pic>
        <p:nvPicPr>
          <p:cNvPr id="66563" name="Picture 4" descr="Fig">
            <a:extLst>
              <a:ext uri="{FF2B5EF4-FFF2-40B4-BE49-F238E27FC236}">
                <a16:creationId xmlns:a16="http://schemas.microsoft.com/office/drawing/2014/main" id="{80536168-1264-8647-BCC8-3A8D6A451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0" t="3984" r="4175" b="9685"/>
          <a:stretch>
            <a:fillRect/>
          </a:stretch>
        </p:blipFill>
        <p:spPr bwMode="auto">
          <a:xfrm>
            <a:off x="2373314" y="779463"/>
            <a:ext cx="7456487"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1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58415FE5-44C9-6C4B-9891-DAC46E417BA1}"/>
              </a:ext>
            </a:extLst>
          </p:cNvPr>
          <p:cNvSpPr>
            <a:spLocks noGrp="1" noChangeArrowheads="1"/>
          </p:cNvSpPr>
          <p:nvPr>
            <p:ph type="title"/>
          </p:nvPr>
        </p:nvSpPr>
        <p:spPr>
          <a:xfrm>
            <a:off x="2209800" y="0"/>
            <a:ext cx="7772400" cy="812800"/>
          </a:xfrm>
        </p:spPr>
        <p:txBody>
          <a:bodyPr/>
          <a:lstStyle/>
          <a:p>
            <a:pPr eaLnBrk="1" hangingPunct="1"/>
            <a:r>
              <a:rPr lang="en-US" altLang="cs-CZ"/>
              <a:t>The Folding Funnel</a:t>
            </a:r>
          </a:p>
        </p:txBody>
      </p:sp>
      <p:sp>
        <p:nvSpPr>
          <p:cNvPr id="67586" name="Rectangle 3">
            <a:extLst>
              <a:ext uri="{FF2B5EF4-FFF2-40B4-BE49-F238E27FC236}">
                <a16:creationId xmlns:a16="http://schemas.microsoft.com/office/drawing/2014/main" id="{3185F781-0262-8348-9F10-A479A148D1D2}"/>
              </a:ext>
            </a:extLst>
          </p:cNvPr>
          <p:cNvSpPr>
            <a:spLocks noGrp="1" noChangeArrowheads="1"/>
          </p:cNvSpPr>
          <p:nvPr>
            <p:ph type="body" idx="1"/>
          </p:nvPr>
        </p:nvSpPr>
        <p:spPr>
          <a:xfrm>
            <a:off x="1524000" y="4953001"/>
            <a:ext cx="9144000" cy="1901825"/>
          </a:xfrm>
        </p:spPr>
        <p:txBody>
          <a:bodyPr/>
          <a:lstStyle/>
          <a:p>
            <a:pPr eaLnBrk="1" hangingPunct="1">
              <a:lnSpc>
                <a:spcPct val="90000"/>
              </a:lnSpc>
            </a:pPr>
            <a:r>
              <a:rPr lang="en-US" altLang="cs-CZ" sz="2400"/>
              <a:t>A new view of protein folding suggested that there is no single route, but a large ensemble of structures follow a many dimensional funnel to its native structure. </a:t>
            </a:r>
          </a:p>
          <a:p>
            <a:pPr eaLnBrk="1" hangingPunct="1">
              <a:lnSpc>
                <a:spcPct val="90000"/>
              </a:lnSpc>
            </a:pPr>
            <a:r>
              <a:rPr lang="en-US" altLang="cs-CZ" sz="2400"/>
              <a:t>Progress from the top to the bottom of the funnel is accompanied by an increase in the native-like structure as folding proceeds.</a:t>
            </a:r>
          </a:p>
        </p:txBody>
      </p:sp>
      <p:pic>
        <p:nvPicPr>
          <p:cNvPr id="67587" name="Picture 4" descr="Fig">
            <a:extLst>
              <a:ext uri="{FF2B5EF4-FFF2-40B4-BE49-F238E27FC236}">
                <a16:creationId xmlns:a16="http://schemas.microsoft.com/office/drawing/2014/main" id="{9AC8011E-B9CA-E244-ABA0-B74227474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1" y="774700"/>
            <a:ext cx="53625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57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02753A72-74BB-1A4F-8D22-6808F8750DFE}"/>
              </a:ext>
            </a:extLst>
          </p:cNvPr>
          <p:cNvSpPr>
            <a:spLocks noGrp="1" noChangeArrowheads="1"/>
          </p:cNvSpPr>
          <p:nvPr>
            <p:ph type="title"/>
          </p:nvPr>
        </p:nvSpPr>
        <p:spPr>
          <a:xfrm>
            <a:off x="6213476" y="490538"/>
            <a:ext cx="4259263" cy="1408112"/>
          </a:xfrm>
        </p:spPr>
        <p:txBody>
          <a:bodyPr/>
          <a:lstStyle/>
          <a:p>
            <a:pPr eaLnBrk="1" hangingPunct="1"/>
            <a:r>
              <a:rPr lang="en-US" altLang="cs-CZ"/>
              <a:t>Anfinsen Experiment </a:t>
            </a:r>
          </a:p>
        </p:txBody>
      </p:sp>
      <p:sp>
        <p:nvSpPr>
          <p:cNvPr id="50178" name="Rectangle 3">
            <a:extLst>
              <a:ext uri="{FF2B5EF4-FFF2-40B4-BE49-F238E27FC236}">
                <a16:creationId xmlns:a16="http://schemas.microsoft.com/office/drawing/2014/main" id="{36567CA8-B5D4-514F-BD1F-B2B6128BFFEF}"/>
              </a:ext>
            </a:extLst>
          </p:cNvPr>
          <p:cNvSpPr>
            <a:spLocks noGrp="1" noChangeArrowheads="1"/>
          </p:cNvSpPr>
          <p:nvPr>
            <p:ph type="body" idx="1"/>
          </p:nvPr>
        </p:nvSpPr>
        <p:spPr>
          <a:xfrm>
            <a:off x="6456363" y="2058988"/>
            <a:ext cx="3886200" cy="4114800"/>
          </a:xfrm>
        </p:spPr>
        <p:txBody>
          <a:bodyPr/>
          <a:lstStyle/>
          <a:p>
            <a:pPr eaLnBrk="1" hangingPunct="1"/>
            <a:r>
              <a:rPr lang="en-US" altLang="cs-CZ"/>
              <a:t>Denaturation of ribunuclease A ( 4 disulfide bonds) with 8 M Urea containing</a:t>
            </a:r>
            <a:r>
              <a:rPr lang="en-US" altLang="cs-CZ">
                <a:latin typeface="Symbol" pitchFamily="2" charset="2"/>
              </a:rPr>
              <a:t> b</a:t>
            </a:r>
            <a:r>
              <a:rPr lang="en-US" altLang="cs-CZ"/>
              <a:t>-mercaptoethanol to random coil, no activity </a:t>
            </a:r>
          </a:p>
        </p:txBody>
      </p:sp>
      <p:pic>
        <p:nvPicPr>
          <p:cNvPr id="50179" name="Picture 6" descr="F02-52">
            <a:extLst>
              <a:ext uri="{FF2B5EF4-FFF2-40B4-BE49-F238E27FC236}">
                <a16:creationId xmlns:a16="http://schemas.microsoft.com/office/drawing/2014/main" id="{077C7831-B825-C14B-BF67-49E0D70DD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4080" r="18333"/>
          <a:stretch>
            <a:fillRect/>
          </a:stretch>
        </p:blipFill>
        <p:spPr bwMode="auto">
          <a:xfrm>
            <a:off x="1773238" y="565151"/>
            <a:ext cx="363855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92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descr="funnel">
            <a:extLst>
              <a:ext uri="{FF2B5EF4-FFF2-40B4-BE49-F238E27FC236}">
                <a16:creationId xmlns:a16="http://schemas.microsoft.com/office/drawing/2014/main" id="{E8412F9F-EE0D-6D46-92ED-D0C169CC1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4" y="30164"/>
            <a:ext cx="70580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73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C7D8FAF-D485-E145-8CA5-1FFFEF91215F}"/>
              </a:ext>
            </a:extLst>
          </p:cNvPr>
          <p:cNvSpPr>
            <a:spLocks noGrp="1" noChangeArrowheads="1"/>
          </p:cNvSpPr>
          <p:nvPr>
            <p:ph type="title"/>
          </p:nvPr>
        </p:nvSpPr>
        <p:spPr>
          <a:xfrm>
            <a:off x="5562600" y="0"/>
            <a:ext cx="4953000" cy="1143000"/>
          </a:xfrm>
        </p:spPr>
        <p:txBody>
          <a:bodyPr>
            <a:normAutofit fontScale="90000"/>
          </a:bodyPr>
          <a:lstStyle/>
          <a:p>
            <a:pPr eaLnBrk="1" hangingPunct="1"/>
            <a:r>
              <a:rPr lang="en-US" altLang="cs-CZ"/>
              <a:t>Stopped-Flow Technique</a:t>
            </a:r>
          </a:p>
        </p:txBody>
      </p:sp>
      <p:sp>
        <p:nvSpPr>
          <p:cNvPr id="69634" name="Rectangle 3">
            <a:extLst>
              <a:ext uri="{FF2B5EF4-FFF2-40B4-BE49-F238E27FC236}">
                <a16:creationId xmlns:a16="http://schemas.microsoft.com/office/drawing/2014/main" id="{A40A7968-8C01-5441-BD73-50CBBB99CC0F}"/>
              </a:ext>
            </a:extLst>
          </p:cNvPr>
          <p:cNvSpPr>
            <a:spLocks noGrp="1" noChangeArrowheads="1"/>
          </p:cNvSpPr>
          <p:nvPr>
            <p:ph type="body" idx="1"/>
          </p:nvPr>
        </p:nvSpPr>
        <p:spPr>
          <a:xfrm>
            <a:off x="1682750" y="241300"/>
            <a:ext cx="2819400" cy="6370638"/>
          </a:xfrm>
        </p:spPr>
        <p:txBody>
          <a:bodyPr/>
          <a:lstStyle/>
          <a:p>
            <a:pPr eaLnBrk="1" hangingPunct="1">
              <a:lnSpc>
                <a:spcPct val="90000"/>
              </a:lnSpc>
            </a:pPr>
            <a:r>
              <a:rPr lang="en-US" altLang="cs-CZ" sz="2400"/>
              <a:t>Unfolded proteins in denaturant and buffer are placed in two syringes and mixed to allow protein folding at lower concentration of denaturants and mechanically stopped. The recording of the optical signal changes during the folding and is initiated by the macro-switch attached to the stop button. </a:t>
            </a:r>
          </a:p>
        </p:txBody>
      </p:sp>
      <p:pic>
        <p:nvPicPr>
          <p:cNvPr id="69635" name="Picture 4" descr="Figure4">
            <a:extLst>
              <a:ext uri="{FF2B5EF4-FFF2-40B4-BE49-F238E27FC236}">
                <a16:creationId xmlns:a16="http://schemas.microsoft.com/office/drawing/2014/main" id="{93DD00AC-B5C0-2A46-8434-A890F7ED3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92"/>
          <a:stretch>
            <a:fillRect/>
          </a:stretch>
        </p:blipFill>
        <p:spPr bwMode="auto">
          <a:xfrm>
            <a:off x="4291013" y="1385888"/>
            <a:ext cx="636111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70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Fig">
            <a:extLst>
              <a:ext uri="{FF2B5EF4-FFF2-40B4-BE49-F238E27FC236}">
                <a16:creationId xmlns:a16="http://schemas.microsoft.com/office/drawing/2014/main" id="{74C9BCAC-89A1-8F41-A1CD-93441E96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666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ext Box 5">
            <a:extLst>
              <a:ext uri="{FF2B5EF4-FFF2-40B4-BE49-F238E27FC236}">
                <a16:creationId xmlns:a16="http://schemas.microsoft.com/office/drawing/2014/main" id="{00466088-CFC2-E941-814C-9299DC251B61}"/>
              </a:ext>
            </a:extLst>
          </p:cNvPr>
          <p:cNvSpPr txBox="1">
            <a:spLocks noChangeArrowheads="1"/>
          </p:cNvSpPr>
          <p:nvPr/>
        </p:nvSpPr>
        <p:spPr bwMode="auto">
          <a:xfrm>
            <a:off x="6934200" y="24384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t>Cis-trans pro</a:t>
            </a:r>
          </a:p>
        </p:txBody>
      </p:sp>
    </p:spTree>
    <p:extLst>
      <p:ext uri="{BB962C8B-B14F-4D97-AF65-F5344CB8AC3E}">
        <p14:creationId xmlns:p14="http://schemas.microsoft.com/office/powerpoint/2010/main" val="291544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26">
            <a:extLst>
              <a:ext uri="{FF2B5EF4-FFF2-40B4-BE49-F238E27FC236}">
                <a16:creationId xmlns:a16="http://schemas.microsoft.com/office/drawing/2014/main" id="{5A74F295-162C-1341-B081-4DF427A7C419}"/>
              </a:ext>
            </a:extLst>
          </p:cNvPr>
          <p:cNvSpPr>
            <a:spLocks noGrp="1" noChangeArrowheads="1"/>
          </p:cNvSpPr>
          <p:nvPr>
            <p:ph type="title"/>
          </p:nvPr>
        </p:nvSpPr>
        <p:spPr>
          <a:xfrm>
            <a:off x="2209800" y="265113"/>
            <a:ext cx="7772400" cy="1143000"/>
          </a:xfrm>
        </p:spPr>
        <p:txBody>
          <a:bodyPr/>
          <a:lstStyle/>
          <a:p>
            <a:pPr eaLnBrk="1" hangingPunct="1"/>
            <a:r>
              <a:rPr lang="en-US" altLang="cs-CZ"/>
              <a:t>Folding of </a:t>
            </a:r>
            <a:r>
              <a:rPr lang="en-US" altLang="cs-CZ" sz="4000"/>
              <a:t>Cytochrome c</a:t>
            </a:r>
          </a:p>
        </p:txBody>
      </p:sp>
      <p:sp>
        <p:nvSpPr>
          <p:cNvPr id="71682" name="Rectangle 1027">
            <a:extLst>
              <a:ext uri="{FF2B5EF4-FFF2-40B4-BE49-F238E27FC236}">
                <a16:creationId xmlns:a16="http://schemas.microsoft.com/office/drawing/2014/main" id="{FB359D70-F3B7-3B4C-9385-800C759F02ED}"/>
              </a:ext>
            </a:extLst>
          </p:cNvPr>
          <p:cNvSpPr>
            <a:spLocks noGrp="1" noChangeArrowheads="1"/>
          </p:cNvSpPr>
          <p:nvPr>
            <p:ph type="body" idx="1"/>
          </p:nvPr>
        </p:nvSpPr>
        <p:spPr>
          <a:xfrm>
            <a:off x="1606550" y="1782763"/>
            <a:ext cx="3124200" cy="4114800"/>
          </a:xfrm>
        </p:spPr>
        <p:txBody>
          <a:bodyPr/>
          <a:lstStyle/>
          <a:p>
            <a:pPr eaLnBrk="1" hangingPunct="1">
              <a:lnSpc>
                <a:spcPct val="90000"/>
              </a:lnSpc>
              <a:buFont typeface="Wingdings" pitchFamily="2" charset="2"/>
              <a:buChar char=""/>
            </a:pPr>
            <a:r>
              <a:rPr lang="en-US" altLang="cs-CZ" sz="2400">
                <a:latin typeface="Symbol" pitchFamily="2" charset="2"/>
              </a:rPr>
              <a:t>a-</a:t>
            </a:r>
            <a:r>
              <a:rPr lang="en-US" altLang="cs-CZ" sz="2400"/>
              <a:t>helix formation is more rapid than tertiary structure rearrangements of aromatic sidechains in the folding of cytochrome c.</a:t>
            </a:r>
          </a:p>
          <a:p>
            <a:pPr eaLnBrk="1" hangingPunct="1">
              <a:lnSpc>
                <a:spcPct val="90000"/>
              </a:lnSpc>
              <a:buFont typeface="Wingdings" pitchFamily="2" charset="2"/>
              <a:buChar char=""/>
            </a:pPr>
            <a:r>
              <a:rPr lang="en-US" altLang="cs-CZ" sz="2400"/>
              <a:t>The kinetics of these changes were determined by CD at 222 and 289 nm</a:t>
            </a:r>
          </a:p>
        </p:txBody>
      </p:sp>
      <p:pic>
        <p:nvPicPr>
          <p:cNvPr id="71683" name="Picture 1028" descr="F16-13">
            <a:extLst>
              <a:ext uri="{FF2B5EF4-FFF2-40B4-BE49-F238E27FC236}">
                <a16:creationId xmlns:a16="http://schemas.microsoft.com/office/drawing/2014/main" id="{192E508E-69DB-9449-9538-963A5C080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0" r="3073"/>
          <a:stretch>
            <a:fillRect/>
          </a:stretch>
        </p:blipFill>
        <p:spPr bwMode="auto">
          <a:xfrm>
            <a:off x="4702176" y="1584325"/>
            <a:ext cx="591026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02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A317DE1-1A16-B440-8DFB-5D640D88D2CC}"/>
              </a:ext>
            </a:extLst>
          </p:cNvPr>
          <p:cNvSpPr>
            <a:spLocks noGrp="1" noChangeArrowheads="1"/>
          </p:cNvSpPr>
          <p:nvPr>
            <p:ph type="title"/>
          </p:nvPr>
        </p:nvSpPr>
        <p:spPr>
          <a:xfrm>
            <a:off x="1524000" y="0"/>
            <a:ext cx="9144000" cy="914400"/>
          </a:xfrm>
        </p:spPr>
        <p:txBody>
          <a:bodyPr/>
          <a:lstStyle/>
          <a:p>
            <a:pPr eaLnBrk="1" hangingPunct="1"/>
            <a:r>
              <a:rPr lang="en-US" altLang="cs-CZ" sz="3600"/>
              <a:t>Trapping of Disulfide-bound Intermediate</a:t>
            </a:r>
            <a:r>
              <a:rPr lang="en-US" altLang="cs-CZ"/>
              <a:t> </a:t>
            </a:r>
          </a:p>
        </p:txBody>
      </p:sp>
      <p:sp>
        <p:nvSpPr>
          <p:cNvPr id="72706" name="Rectangle 3">
            <a:extLst>
              <a:ext uri="{FF2B5EF4-FFF2-40B4-BE49-F238E27FC236}">
                <a16:creationId xmlns:a16="http://schemas.microsoft.com/office/drawing/2014/main" id="{327E16E5-4B5E-DD4C-876A-A6D41A63EB5E}"/>
              </a:ext>
            </a:extLst>
          </p:cNvPr>
          <p:cNvSpPr>
            <a:spLocks noGrp="1" noChangeArrowheads="1"/>
          </p:cNvSpPr>
          <p:nvPr>
            <p:ph type="body" idx="1"/>
          </p:nvPr>
        </p:nvSpPr>
        <p:spPr>
          <a:xfrm>
            <a:off x="2209800" y="4038600"/>
            <a:ext cx="7772400" cy="1905000"/>
          </a:xfrm>
        </p:spPr>
        <p:txBody>
          <a:bodyPr/>
          <a:lstStyle/>
          <a:p>
            <a:pPr eaLnBrk="1" hangingPunct="1">
              <a:lnSpc>
                <a:spcPct val="90000"/>
              </a:lnSpc>
            </a:pPr>
            <a:r>
              <a:rPr lang="en-US" altLang="cs-CZ" sz="2400"/>
              <a:t>The sequence of formation of disulfide bonds in proteins can be determined by trapping free cysteine residues with iodoacetate (alkylating agent). </a:t>
            </a:r>
          </a:p>
          <a:p>
            <a:pPr eaLnBrk="1" hangingPunct="1">
              <a:lnSpc>
                <a:spcPct val="90000"/>
              </a:lnSpc>
            </a:pPr>
            <a:r>
              <a:rPr lang="en-US" altLang="cs-CZ" sz="2400"/>
              <a:t>The S-carboxymethyl derivative of cysteine is stable, which be determined using chromatographic separation.</a:t>
            </a:r>
          </a:p>
        </p:txBody>
      </p:sp>
      <p:pic>
        <p:nvPicPr>
          <p:cNvPr id="72707" name="Picture 4" descr="F16-14">
            <a:extLst>
              <a:ext uri="{FF2B5EF4-FFF2-40B4-BE49-F238E27FC236}">
                <a16:creationId xmlns:a16="http://schemas.microsoft.com/office/drawing/2014/main" id="{22461F92-C97B-9844-9279-8BD3202C716C}"/>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719263" y="869950"/>
            <a:ext cx="88138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03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F16-18">
            <a:extLst>
              <a:ext uri="{FF2B5EF4-FFF2-40B4-BE49-F238E27FC236}">
                <a16:creationId xmlns:a16="http://schemas.microsoft.com/office/drawing/2014/main" id="{AE35C472-95B5-7843-9425-033B91D4B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4" y="1693863"/>
            <a:ext cx="57800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a:extLst>
              <a:ext uri="{FF2B5EF4-FFF2-40B4-BE49-F238E27FC236}">
                <a16:creationId xmlns:a16="http://schemas.microsoft.com/office/drawing/2014/main" id="{A5950F64-EE01-2144-9FAE-DDE7627D33FF}"/>
              </a:ext>
            </a:extLst>
          </p:cNvPr>
          <p:cNvSpPr>
            <a:spLocks noGrp="1" noChangeArrowheads="1"/>
          </p:cNvSpPr>
          <p:nvPr>
            <p:ph type="title"/>
          </p:nvPr>
        </p:nvSpPr>
        <p:spPr>
          <a:xfrm>
            <a:off x="2209800" y="228600"/>
            <a:ext cx="7772400" cy="1143000"/>
          </a:xfrm>
        </p:spPr>
        <p:txBody>
          <a:bodyPr/>
          <a:lstStyle/>
          <a:p>
            <a:pPr eaLnBrk="1" hangingPunct="1"/>
            <a:r>
              <a:rPr lang="en-US" altLang="cs-CZ"/>
              <a:t>Structure of BPTI</a:t>
            </a:r>
          </a:p>
        </p:txBody>
      </p:sp>
      <p:sp>
        <p:nvSpPr>
          <p:cNvPr id="73731" name="Rectangle 3">
            <a:extLst>
              <a:ext uri="{FF2B5EF4-FFF2-40B4-BE49-F238E27FC236}">
                <a16:creationId xmlns:a16="http://schemas.microsoft.com/office/drawing/2014/main" id="{ED4A2E69-E674-3C43-923B-575482C8D95B}"/>
              </a:ext>
            </a:extLst>
          </p:cNvPr>
          <p:cNvSpPr>
            <a:spLocks noGrp="1" noChangeArrowheads="1"/>
          </p:cNvSpPr>
          <p:nvPr>
            <p:ph type="body" idx="1"/>
          </p:nvPr>
        </p:nvSpPr>
        <p:spPr>
          <a:xfrm>
            <a:off x="1643063" y="1335089"/>
            <a:ext cx="2971800" cy="5356225"/>
          </a:xfrm>
        </p:spPr>
        <p:txBody>
          <a:bodyPr/>
          <a:lstStyle/>
          <a:p>
            <a:pPr eaLnBrk="1" hangingPunct="1"/>
            <a:r>
              <a:rPr lang="en-US" altLang="cs-CZ"/>
              <a:t>Bovine pancreatic typsin inhibitor (BPTI) has three disulfide bonds.</a:t>
            </a:r>
          </a:p>
          <a:p>
            <a:pPr eaLnBrk="1" hangingPunct="1"/>
            <a:r>
              <a:rPr lang="en-US" altLang="cs-CZ"/>
              <a:t>BPTI inhibits trypsin by inserting Lys-15 into the specificity pocket of the enzyme. </a:t>
            </a:r>
          </a:p>
        </p:txBody>
      </p:sp>
    </p:spTree>
    <p:extLst>
      <p:ext uri="{BB962C8B-B14F-4D97-AF65-F5344CB8AC3E}">
        <p14:creationId xmlns:p14="http://schemas.microsoft.com/office/powerpoint/2010/main" val="197985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60325F2D-C13A-B24C-9D92-7B6C982A0D97}"/>
              </a:ext>
            </a:extLst>
          </p:cNvPr>
          <p:cNvSpPr>
            <a:spLocks noGrp="1" noChangeArrowheads="1"/>
          </p:cNvSpPr>
          <p:nvPr>
            <p:ph type="title"/>
          </p:nvPr>
        </p:nvSpPr>
        <p:spPr>
          <a:xfrm>
            <a:off x="2262188" y="26988"/>
            <a:ext cx="7772400" cy="798512"/>
          </a:xfrm>
        </p:spPr>
        <p:txBody>
          <a:bodyPr/>
          <a:lstStyle/>
          <a:p>
            <a:pPr eaLnBrk="1" hangingPunct="1"/>
            <a:r>
              <a:rPr lang="en-US" altLang="cs-CZ"/>
              <a:t>Folding of BPTI</a:t>
            </a:r>
          </a:p>
        </p:txBody>
      </p:sp>
      <p:sp>
        <p:nvSpPr>
          <p:cNvPr id="74754" name="Rectangle 3">
            <a:extLst>
              <a:ext uri="{FF2B5EF4-FFF2-40B4-BE49-F238E27FC236}">
                <a16:creationId xmlns:a16="http://schemas.microsoft.com/office/drawing/2014/main" id="{CA5F4D75-8AB0-B748-AFA1-6DDA51D9C624}"/>
              </a:ext>
            </a:extLst>
          </p:cNvPr>
          <p:cNvSpPr>
            <a:spLocks noGrp="1" noChangeArrowheads="1"/>
          </p:cNvSpPr>
          <p:nvPr>
            <p:ph type="body" idx="1"/>
          </p:nvPr>
        </p:nvSpPr>
        <p:spPr>
          <a:xfrm>
            <a:off x="1524000" y="4953000"/>
            <a:ext cx="9144000" cy="1905000"/>
          </a:xfrm>
        </p:spPr>
        <p:txBody>
          <a:bodyPr>
            <a:normAutofit lnSpcReduction="10000"/>
          </a:bodyPr>
          <a:lstStyle/>
          <a:p>
            <a:pPr eaLnBrk="1" hangingPunct="1">
              <a:lnSpc>
                <a:spcPct val="90000"/>
              </a:lnSpc>
            </a:pPr>
            <a:r>
              <a:rPr lang="en-US" altLang="cs-CZ" sz="2400"/>
              <a:t>Disulfide bond formation was quenched at the indicated times by addition of an acid.  The identities of the HPLC peaks were determined after free sulfhydryls were reacted with iodoacetate to prevent rearrangements.</a:t>
            </a:r>
          </a:p>
          <a:p>
            <a:pPr eaLnBrk="1" hangingPunct="1">
              <a:lnSpc>
                <a:spcPct val="90000"/>
              </a:lnSpc>
            </a:pPr>
            <a:r>
              <a:rPr lang="en-US" altLang="cs-CZ" sz="2400"/>
              <a:t>Only native disulfide bonds are present in the major peaks.</a:t>
            </a:r>
            <a:r>
              <a:rPr lang="en-US" altLang="cs-CZ"/>
              <a:t> </a:t>
            </a:r>
          </a:p>
        </p:txBody>
      </p:sp>
      <p:pic>
        <p:nvPicPr>
          <p:cNvPr id="74755" name="Picture 4" descr="F16-19">
            <a:extLst>
              <a:ext uri="{FF2B5EF4-FFF2-40B4-BE49-F238E27FC236}">
                <a16:creationId xmlns:a16="http://schemas.microsoft.com/office/drawing/2014/main" id="{E07884E3-EA3A-2E42-BB3B-4FCE1C706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754063"/>
            <a:ext cx="77724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15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06CF467-C50C-2F4C-ABAE-5C2F2B8BDD1B}"/>
              </a:ext>
            </a:extLst>
          </p:cNvPr>
          <p:cNvSpPr>
            <a:spLocks noGrp="1" noChangeArrowheads="1"/>
          </p:cNvSpPr>
          <p:nvPr>
            <p:ph type="title"/>
          </p:nvPr>
        </p:nvSpPr>
        <p:spPr>
          <a:xfrm>
            <a:off x="2209800" y="0"/>
            <a:ext cx="7772400" cy="1143000"/>
          </a:xfrm>
        </p:spPr>
        <p:txBody>
          <a:bodyPr/>
          <a:lstStyle/>
          <a:p>
            <a:pPr eaLnBrk="1" hangingPunct="1"/>
            <a:r>
              <a:rPr lang="en-US" altLang="cs-CZ"/>
              <a:t>Folding of BPTI</a:t>
            </a:r>
          </a:p>
        </p:txBody>
      </p:sp>
      <p:sp>
        <p:nvSpPr>
          <p:cNvPr id="75778" name="Rectangle 3">
            <a:extLst>
              <a:ext uri="{FF2B5EF4-FFF2-40B4-BE49-F238E27FC236}">
                <a16:creationId xmlns:a16="http://schemas.microsoft.com/office/drawing/2014/main" id="{AB14ACF7-5583-B041-A211-936FC8FD220B}"/>
              </a:ext>
            </a:extLst>
          </p:cNvPr>
          <p:cNvSpPr>
            <a:spLocks noGrp="1" noChangeArrowheads="1"/>
          </p:cNvSpPr>
          <p:nvPr>
            <p:ph type="body" idx="1"/>
          </p:nvPr>
        </p:nvSpPr>
        <p:spPr>
          <a:xfrm>
            <a:off x="2209800" y="5029200"/>
            <a:ext cx="7772400" cy="1828800"/>
          </a:xfrm>
        </p:spPr>
        <p:txBody>
          <a:bodyPr/>
          <a:lstStyle/>
          <a:p>
            <a:pPr eaLnBrk="1" hangingPunct="1">
              <a:lnSpc>
                <a:spcPct val="90000"/>
              </a:lnSpc>
            </a:pPr>
            <a:r>
              <a:rPr lang="en-US" altLang="cs-CZ"/>
              <a:t>The very fast reactions occur in milliseconds, whereas the very slow ones occur in months.  The species contain 5 - 55, 14 - 38 disulfide bonds  are kinetically trapped in the absence of enzymes. </a:t>
            </a:r>
          </a:p>
        </p:txBody>
      </p:sp>
      <p:pic>
        <p:nvPicPr>
          <p:cNvPr id="75779" name="Picture 4" descr="F16-20">
            <a:extLst>
              <a:ext uri="{FF2B5EF4-FFF2-40B4-BE49-F238E27FC236}">
                <a16:creationId xmlns:a16="http://schemas.microsoft.com/office/drawing/2014/main" id="{2FD44DF9-D67A-CC48-BC17-21CBCB84F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1"/>
            <a:ext cx="9144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76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EC72B743-A593-6045-9CBE-9274AC6878CF}"/>
              </a:ext>
            </a:extLst>
          </p:cNvPr>
          <p:cNvSpPr>
            <a:spLocks noGrp="1" noChangeArrowheads="1"/>
          </p:cNvSpPr>
          <p:nvPr>
            <p:ph type="title"/>
          </p:nvPr>
        </p:nvSpPr>
        <p:spPr>
          <a:xfrm>
            <a:off x="2209800" y="0"/>
            <a:ext cx="7772400" cy="1143000"/>
          </a:xfrm>
        </p:spPr>
        <p:txBody>
          <a:bodyPr/>
          <a:lstStyle/>
          <a:p>
            <a:pPr eaLnBrk="1" hangingPunct="1"/>
            <a:r>
              <a:rPr lang="en-US" altLang="cs-CZ"/>
              <a:t>Pulsed-labeled NMR</a:t>
            </a:r>
          </a:p>
        </p:txBody>
      </p:sp>
      <p:sp>
        <p:nvSpPr>
          <p:cNvPr id="76802" name="Rectangle 3">
            <a:extLst>
              <a:ext uri="{FF2B5EF4-FFF2-40B4-BE49-F238E27FC236}">
                <a16:creationId xmlns:a16="http://schemas.microsoft.com/office/drawing/2014/main" id="{835B785D-D118-6943-9CE2-ED1D41F6D862}"/>
              </a:ext>
            </a:extLst>
          </p:cNvPr>
          <p:cNvSpPr>
            <a:spLocks noGrp="1" noChangeArrowheads="1"/>
          </p:cNvSpPr>
          <p:nvPr>
            <p:ph type="body" idx="1"/>
          </p:nvPr>
        </p:nvSpPr>
        <p:spPr>
          <a:xfrm>
            <a:off x="1524000" y="4800600"/>
            <a:ext cx="9144000" cy="2057400"/>
          </a:xfrm>
        </p:spPr>
        <p:txBody>
          <a:bodyPr/>
          <a:lstStyle/>
          <a:p>
            <a:pPr eaLnBrk="1" hangingPunct="1">
              <a:lnSpc>
                <a:spcPct val="85000"/>
              </a:lnSpc>
              <a:spcBef>
                <a:spcPct val="5000"/>
              </a:spcBef>
            </a:pPr>
            <a:r>
              <a:rPr lang="en-US" altLang="cs-CZ" sz="2400"/>
              <a:t>A protein is unfolded in a D</a:t>
            </a:r>
            <a:r>
              <a:rPr lang="en-US" altLang="cs-CZ" sz="2400" baseline="-25000"/>
              <a:t>2</a:t>
            </a:r>
            <a:r>
              <a:rPr lang="en-US" altLang="cs-CZ" sz="2400"/>
              <a:t>O-denaturant solution to change amide NH groups to ND groups.  Refolding is then initiated by diluting the sample in D</a:t>
            </a:r>
            <a:r>
              <a:rPr lang="en-US" altLang="cs-CZ" sz="2400" baseline="-25000"/>
              <a:t>2</a:t>
            </a:r>
            <a:r>
              <a:rPr lang="en-US" altLang="cs-CZ" sz="2400"/>
              <a:t>O to lower the concentration of denaturant.  Then diluted into H</a:t>
            </a:r>
            <a:r>
              <a:rPr lang="en-US" altLang="cs-CZ" sz="2400" baseline="-25000"/>
              <a:t>2</a:t>
            </a:r>
            <a:r>
              <a:rPr lang="en-US" altLang="cs-CZ" sz="2400"/>
              <a:t>O at pH 9.0 for 10 ms and then pH 4.0.  The formation of secondary and tertiary structures protects the ND group from exchange to NH.  NMR is used to detect the exchanged NH groups.</a:t>
            </a:r>
          </a:p>
        </p:txBody>
      </p:sp>
      <p:pic>
        <p:nvPicPr>
          <p:cNvPr id="76803" name="Picture 4" descr="F16-15">
            <a:extLst>
              <a:ext uri="{FF2B5EF4-FFF2-40B4-BE49-F238E27FC236}">
                <a16:creationId xmlns:a16="http://schemas.microsoft.com/office/drawing/2014/main" id="{BA3AE53F-BDD4-DC40-A548-C761CCDFE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1"/>
            <a:ext cx="9118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4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B64E6856-B28B-9949-A503-175D86849200}"/>
              </a:ext>
            </a:extLst>
          </p:cNvPr>
          <p:cNvSpPr>
            <a:spLocks noGrp="1" noChangeArrowheads="1"/>
          </p:cNvSpPr>
          <p:nvPr>
            <p:ph type="title"/>
          </p:nvPr>
        </p:nvSpPr>
        <p:spPr/>
        <p:txBody>
          <a:bodyPr/>
          <a:lstStyle/>
          <a:p>
            <a:pPr eaLnBrk="1" hangingPunct="1"/>
            <a:r>
              <a:rPr lang="en-US" altLang="cs-CZ"/>
              <a:t>Folding of Barnase</a:t>
            </a:r>
          </a:p>
        </p:txBody>
      </p:sp>
      <p:sp>
        <p:nvSpPr>
          <p:cNvPr id="77826" name="Rectangle 3">
            <a:extLst>
              <a:ext uri="{FF2B5EF4-FFF2-40B4-BE49-F238E27FC236}">
                <a16:creationId xmlns:a16="http://schemas.microsoft.com/office/drawing/2014/main" id="{1F78553E-F22C-9D4E-8C4A-C25E42AF5BE8}"/>
              </a:ext>
            </a:extLst>
          </p:cNvPr>
          <p:cNvSpPr>
            <a:spLocks noGrp="1" noChangeArrowheads="1"/>
          </p:cNvSpPr>
          <p:nvPr>
            <p:ph type="body" idx="1"/>
          </p:nvPr>
        </p:nvSpPr>
        <p:spPr>
          <a:xfrm>
            <a:off x="2209800" y="5257800"/>
            <a:ext cx="7772400" cy="1143000"/>
          </a:xfrm>
        </p:spPr>
        <p:txBody>
          <a:bodyPr/>
          <a:lstStyle/>
          <a:p>
            <a:pPr eaLnBrk="1" hangingPunct="1"/>
            <a:r>
              <a:rPr lang="en-US" altLang="cs-CZ"/>
              <a:t>Barnase folds through a major pathway</a:t>
            </a:r>
          </a:p>
        </p:txBody>
      </p:sp>
      <p:pic>
        <p:nvPicPr>
          <p:cNvPr id="77827" name="Picture 4" descr="FIG6_4">
            <a:extLst>
              <a:ext uri="{FF2B5EF4-FFF2-40B4-BE49-F238E27FC236}">
                <a16:creationId xmlns:a16="http://schemas.microsoft.com/office/drawing/2014/main" id="{AA444EAE-767A-1949-9DED-6ACE77F07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214" b="9529"/>
          <a:stretch>
            <a:fillRect/>
          </a:stretch>
        </p:blipFill>
        <p:spPr bwMode="auto">
          <a:xfrm>
            <a:off x="1655764" y="1930401"/>
            <a:ext cx="44672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FIG6_5">
            <a:extLst>
              <a:ext uri="{FF2B5EF4-FFF2-40B4-BE49-F238E27FC236}">
                <a16:creationId xmlns:a16="http://schemas.microsoft.com/office/drawing/2014/main" id="{E72CB388-C9FF-B04A-80B6-EE4BF657F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6291263" y="1773238"/>
            <a:ext cx="4221162"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5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58671FC2-0434-BD40-BC95-B1AD76E24577}"/>
              </a:ext>
            </a:extLst>
          </p:cNvPr>
          <p:cNvSpPr>
            <a:spLocks noGrp="1" noChangeArrowheads="1"/>
          </p:cNvSpPr>
          <p:nvPr>
            <p:ph type="title"/>
          </p:nvPr>
        </p:nvSpPr>
        <p:spPr>
          <a:xfrm>
            <a:off x="2209800" y="0"/>
            <a:ext cx="7772400" cy="1143000"/>
          </a:xfrm>
        </p:spPr>
        <p:txBody>
          <a:bodyPr/>
          <a:lstStyle/>
          <a:p>
            <a:pPr eaLnBrk="1" hangingPunct="1"/>
            <a:r>
              <a:rPr lang="en-US" altLang="cs-CZ"/>
              <a:t>Anfinsen Experiment</a:t>
            </a:r>
          </a:p>
        </p:txBody>
      </p:sp>
      <p:sp>
        <p:nvSpPr>
          <p:cNvPr id="51202" name="Rectangle 3">
            <a:extLst>
              <a:ext uri="{FF2B5EF4-FFF2-40B4-BE49-F238E27FC236}">
                <a16:creationId xmlns:a16="http://schemas.microsoft.com/office/drawing/2014/main" id="{77F0A98A-4EE8-3C4C-BF52-108598B30CC5}"/>
              </a:ext>
            </a:extLst>
          </p:cNvPr>
          <p:cNvSpPr>
            <a:spLocks noGrp="1" noChangeArrowheads="1"/>
          </p:cNvSpPr>
          <p:nvPr>
            <p:ph type="body" idx="1"/>
          </p:nvPr>
        </p:nvSpPr>
        <p:spPr>
          <a:xfrm>
            <a:off x="2209800" y="4419600"/>
            <a:ext cx="7772400" cy="1676400"/>
          </a:xfrm>
        </p:spPr>
        <p:txBody>
          <a:bodyPr>
            <a:normAutofit fontScale="92500" lnSpcReduction="10000"/>
          </a:bodyPr>
          <a:lstStyle/>
          <a:p>
            <a:pPr eaLnBrk="1" hangingPunct="1">
              <a:lnSpc>
                <a:spcPct val="90000"/>
              </a:lnSpc>
            </a:pPr>
            <a:r>
              <a:rPr lang="en-US" altLang="cs-CZ" sz="2400"/>
              <a:t>After renaturation, the refolded protein has native activity despite the fact that there are 105 ways to renature the protein.</a:t>
            </a:r>
          </a:p>
          <a:p>
            <a:pPr eaLnBrk="1" hangingPunct="1">
              <a:lnSpc>
                <a:spcPct val="90000"/>
              </a:lnSpc>
            </a:pPr>
            <a:r>
              <a:rPr lang="en-US" altLang="cs-CZ" sz="2400"/>
              <a:t>Conclusion: All the information necessary for folding the peptide chain into its native structure is contained in the primary amino acid sequence of the peptide.</a:t>
            </a:r>
          </a:p>
        </p:txBody>
      </p:sp>
      <p:pic>
        <p:nvPicPr>
          <p:cNvPr id="51203" name="Picture 4" descr="F02-53">
            <a:extLst>
              <a:ext uri="{FF2B5EF4-FFF2-40B4-BE49-F238E27FC236}">
                <a16:creationId xmlns:a16="http://schemas.microsoft.com/office/drawing/2014/main" id="{616FCAEC-5003-744D-AFC0-2D9264D3B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750" b="15625"/>
          <a:stretch>
            <a:fillRect/>
          </a:stretch>
        </p:blipFill>
        <p:spPr bwMode="auto">
          <a:xfrm>
            <a:off x="1524000" y="1143000"/>
            <a:ext cx="90424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6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4DD3225C-51A3-8341-AA0A-8B35A7FF048B}"/>
              </a:ext>
            </a:extLst>
          </p:cNvPr>
          <p:cNvSpPr>
            <a:spLocks noGrp="1" noChangeArrowheads="1"/>
          </p:cNvSpPr>
          <p:nvPr>
            <p:ph type="title"/>
          </p:nvPr>
        </p:nvSpPr>
        <p:spPr>
          <a:xfrm>
            <a:off x="2209800" y="0"/>
            <a:ext cx="7772400" cy="685800"/>
          </a:xfrm>
        </p:spPr>
        <p:txBody>
          <a:bodyPr>
            <a:normAutofit fontScale="90000"/>
          </a:bodyPr>
          <a:lstStyle/>
          <a:p>
            <a:pPr eaLnBrk="1" hangingPunct="1"/>
            <a:r>
              <a:rPr lang="en-US" altLang="cs-CZ"/>
              <a:t>Folding of Lysozyme</a:t>
            </a:r>
          </a:p>
        </p:txBody>
      </p:sp>
      <p:sp>
        <p:nvSpPr>
          <p:cNvPr id="78850" name="Rectangle 3">
            <a:extLst>
              <a:ext uri="{FF2B5EF4-FFF2-40B4-BE49-F238E27FC236}">
                <a16:creationId xmlns:a16="http://schemas.microsoft.com/office/drawing/2014/main" id="{256A5DD4-0E8A-774F-8C1F-4F0D110F0FFC}"/>
              </a:ext>
            </a:extLst>
          </p:cNvPr>
          <p:cNvSpPr>
            <a:spLocks noGrp="1" noChangeArrowheads="1"/>
          </p:cNvSpPr>
          <p:nvPr>
            <p:ph type="body" idx="1"/>
          </p:nvPr>
        </p:nvSpPr>
        <p:spPr>
          <a:xfrm>
            <a:off x="1524000" y="5238750"/>
            <a:ext cx="9131300" cy="1619250"/>
          </a:xfrm>
        </p:spPr>
        <p:txBody>
          <a:bodyPr/>
          <a:lstStyle/>
          <a:p>
            <a:pPr eaLnBrk="1" hangingPunct="1"/>
            <a:r>
              <a:rPr lang="en-US" altLang="cs-CZ" sz="2400"/>
              <a:t>In the refolding of lysozyme, the helix  domain is formed before the </a:t>
            </a:r>
            <a:r>
              <a:rPr lang="en-US" altLang="cs-CZ" sz="2400">
                <a:latin typeface="Symbol" pitchFamily="2" charset="2"/>
              </a:rPr>
              <a:t>b</a:t>
            </a:r>
            <a:r>
              <a:rPr lang="en-US" altLang="cs-CZ" sz="2400"/>
              <a:t>-sheet.</a:t>
            </a:r>
          </a:p>
          <a:p>
            <a:pPr eaLnBrk="1" hangingPunct="1"/>
            <a:r>
              <a:rPr lang="en-US" altLang="cs-CZ" sz="2400"/>
              <a:t>Proton exchangeability was measured at different times after the initiation of folding.  </a:t>
            </a:r>
          </a:p>
        </p:txBody>
      </p:sp>
      <p:pic>
        <p:nvPicPr>
          <p:cNvPr id="78851" name="Picture 4" descr="F16-16">
            <a:extLst>
              <a:ext uri="{FF2B5EF4-FFF2-40B4-BE49-F238E27FC236}">
                <a16:creationId xmlns:a16="http://schemas.microsoft.com/office/drawing/2014/main" id="{AB34AC66-DF4E-1B41-9B61-5FED05886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9" t="2661" r="4387" b="2661"/>
          <a:stretch>
            <a:fillRect/>
          </a:stretch>
        </p:blipFill>
        <p:spPr bwMode="auto">
          <a:xfrm>
            <a:off x="3192463" y="695326"/>
            <a:ext cx="5713412"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21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99BDBC51-79FD-EC4F-8356-5982591B2857}"/>
              </a:ext>
            </a:extLst>
          </p:cNvPr>
          <p:cNvSpPr>
            <a:spLocks noGrp="1" noChangeArrowheads="1"/>
          </p:cNvSpPr>
          <p:nvPr>
            <p:ph type="title"/>
          </p:nvPr>
        </p:nvSpPr>
        <p:spPr>
          <a:xfrm>
            <a:off x="2182813" y="92075"/>
            <a:ext cx="7772400" cy="1143000"/>
          </a:xfrm>
        </p:spPr>
        <p:txBody>
          <a:bodyPr/>
          <a:lstStyle/>
          <a:p>
            <a:pPr eaLnBrk="1" hangingPunct="1"/>
            <a:r>
              <a:rPr lang="en-US" altLang="cs-CZ"/>
              <a:t>Folding of Lysozyme</a:t>
            </a:r>
          </a:p>
        </p:txBody>
      </p:sp>
      <p:sp>
        <p:nvSpPr>
          <p:cNvPr id="79874" name="Rectangle 3">
            <a:extLst>
              <a:ext uri="{FF2B5EF4-FFF2-40B4-BE49-F238E27FC236}">
                <a16:creationId xmlns:a16="http://schemas.microsoft.com/office/drawing/2014/main" id="{FD6A3FE6-8824-A644-8C55-E1B409368E3B}"/>
              </a:ext>
            </a:extLst>
          </p:cNvPr>
          <p:cNvSpPr>
            <a:spLocks noGrp="1" noChangeArrowheads="1"/>
          </p:cNvSpPr>
          <p:nvPr>
            <p:ph type="body" idx="1"/>
          </p:nvPr>
        </p:nvSpPr>
        <p:spPr>
          <a:xfrm>
            <a:off x="2209800" y="4953000"/>
            <a:ext cx="7772400" cy="1143000"/>
          </a:xfrm>
        </p:spPr>
        <p:txBody>
          <a:bodyPr/>
          <a:lstStyle/>
          <a:p>
            <a:pPr eaLnBrk="1" hangingPunct="1"/>
            <a:r>
              <a:rPr lang="en-US" altLang="cs-CZ"/>
              <a:t>The alpha helix domain is folded faster than the beta domain.</a:t>
            </a:r>
          </a:p>
        </p:txBody>
      </p:sp>
      <p:pic>
        <p:nvPicPr>
          <p:cNvPr id="79875" name="Picture 4" descr="F16-17">
            <a:extLst>
              <a:ext uri="{FF2B5EF4-FFF2-40B4-BE49-F238E27FC236}">
                <a16:creationId xmlns:a16="http://schemas.microsoft.com/office/drawing/2014/main" id="{A3B17FD8-C918-8C47-8826-105DE8BD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1116014"/>
            <a:ext cx="889476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79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3089B779-928F-9743-A538-3C145DAA1B62}"/>
              </a:ext>
            </a:extLst>
          </p:cNvPr>
          <p:cNvSpPr>
            <a:spLocks noGrp="1" noChangeArrowheads="1"/>
          </p:cNvSpPr>
          <p:nvPr>
            <p:ph type="title"/>
          </p:nvPr>
        </p:nvSpPr>
        <p:spPr/>
        <p:txBody>
          <a:bodyPr/>
          <a:lstStyle/>
          <a:p>
            <a:pPr eaLnBrk="1" hangingPunct="1"/>
            <a:r>
              <a:rPr lang="en-US" altLang="cs-CZ"/>
              <a:t>Parallel Pathways for the Folding of Lysozyme</a:t>
            </a:r>
          </a:p>
        </p:txBody>
      </p:sp>
      <p:pic>
        <p:nvPicPr>
          <p:cNvPr id="80898" name="Picture 4" descr="FIG6_5">
            <a:extLst>
              <a:ext uri="{FF2B5EF4-FFF2-40B4-BE49-F238E27FC236}">
                <a16:creationId xmlns:a16="http://schemas.microsoft.com/office/drawing/2014/main" id="{D5F21EB3-57DD-C943-97A1-3E5557A87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42" b="13191"/>
          <a:stretch>
            <a:fillRect/>
          </a:stretch>
        </p:blipFill>
        <p:spPr bwMode="auto">
          <a:xfrm>
            <a:off x="6656388" y="2230439"/>
            <a:ext cx="402431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5" descr="FIG6_6">
            <a:extLst>
              <a:ext uri="{FF2B5EF4-FFF2-40B4-BE49-F238E27FC236}">
                <a16:creationId xmlns:a16="http://schemas.microsoft.com/office/drawing/2014/main" id="{FF51A2CD-3C09-F649-9CA7-E636FB8A0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6" y="2078038"/>
            <a:ext cx="514191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8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EB1FBECD-66D7-E442-A06F-E50BC7F77B83}"/>
              </a:ext>
            </a:extLst>
          </p:cNvPr>
          <p:cNvSpPr>
            <a:spLocks noGrp="1" noChangeArrowheads="1"/>
          </p:cNvSpPr>
          <p:nvPr>
            <p:ph type="title"/>
          </p:nvPr>
        </p:nvSpPr>
        <p:spPr>
          <a:xfrm>
            <a:off x="1524000" y="53975"/>
            <a:ext cx="9144000" cy="1143000"/>
          </a:xfrm>
        </p:spPr>
        <p:txBody>
          <a:bodyPr/>
          <a:lstStyle/>
          <a:p>
            <a:pPr eaLnBrk="1" hangingPunct="1"/>
            <a:r>
              <a:rPr lang="en-US" altLang="cs-CZ"/>
              <a:t>Protein Disulfide Isomerase (PDI)</a:t>
            </a:r>
          </a:p>
        </p:txBody>
      </p:sp>
      <p:sp>
        <p:nvSpPr>
          <p:cNvPr id="81922" name="Rectangle 3">
            <a:extLst>
              <a:ext uri="{FF2B5EF4-FFF2-40B4-BE49-F238E27FC236}">
                <a16:creationId xmlns:a16="http://schemas.microsoft.com/office/drawing/2014/main" id="{00DCAD65-E584-F94A-91F4-A3BCD5E45145}"/>
              </a:ext>
            </a:extLst>
          </p:cNvPr>
          <p:cNvSpPr>
            <a:spLocks noGrp="1" noChangeArrowheads="1"/>
          </p:cNvSpPr>
          <p:nvPr>
            <p:ph type="body" idx="1"/>
          </p:nvPr>
        </p:nvSpPr>
        <p:spPr>
          <a:xfrm>
            <a:off x="1897063" y="1233488"/>
            <a:ext cx="4318000" cy="5319712"/>
          </a:xfrm>
        </p:spPr>
        <p:txBody>
          <a:bodyPr/>
          <a:lstStyle/>
          <a:p>
            <a:pPr eaLnBrk="1" hangingPunct="1">
              <a:lnSpc>
                <a:spcPct val="90000"/>
              </a:lnSpc>
            </a:pPr>
            <a:r>
              <a:rPr lang="en-US" altLang="cs-CZ" sz="2400"/>
              <a:t>The formation of correct disulfide pairings in nascent proteins is catalyzed by PDI.</a:t>
            </a:r>
          </a:p>
          <a:p>
            <a:pPr eaLnBrk="1" hangingPunct="1">
              <a:lnSpc>
                <a:spcPct val="90000"/>
              </a:lnSpc>
            </a:pPr>
            <a:r>
              <a:rPr lang="en-US" altLang="cs-CZ" sz="2400"/>
              <a:t>PDI preferentially binds with peptides that containing Cys residues.  It has a broad substrate specificity for the folding of diverse disulfide-containing proteins</a:t>
            </a:r>
          </a:p>
          <a:p>
            <a:pPr eaLnBrk="1" hangingPunct="1">
              <a:lnSpc>
                <a:spcPct val="90000"/>
              </a:lnSpc>
            </a:pPr>
            <a:r>
              <a:rPr lang="en-US" altLang="cs-CZ" sz="2400"/>
              <a:t>By shuffling disulfide bonds, PDI enables proteins to quickly find the thermodynamically most stable pairing those that are accessible. </a:t>
            </a:r>
          </a:p>
        </p:txBody>
      </p:sp>
      <p:pic>
        <p:nvPicPr>
          <p:cNvPr id="81923" name="Picture 4" descr="FIG6_8">
            <a:extLst>
              <a:ext uri="{FF2B5EF4-FFF2-40B4-BE49-F238E27FC236}">
                <a16:creationId xmlns:a16="http://schemas.microsoft.com/office/drawing/2014/main" id="{11F74558-426C-3244-9F7C-DC995AF01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677"/>
          <a:stretch>
            <a:fillRect/>
          </a:stretch>
        </p:blipFill>
        <p:spPr bwMode="auto">
          <a:xfrm>
            <a:off x="6380164" y="977901"/>
            <a:ext cx="3875087"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42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26255BC9-12A0-BC49-936C-5316E42FA2C2}"/>
              </a:ext>
            </a:extLst>
          </p:cNvPr>
          <p:cNvSpPr>
            <a:spLocks noGrp="1" noChangeArrowheads="1"/>
          </p:cNvSpPr>
          <p:nvPr>
            <p:ph type="title"/>
          </p:nvPr>
        </p:nvSpPr>
        <p:spPr>
          <a:xfrm>
            <a:off x="1628775" y="425450"/>
            <a:ext cx="7081838" cy="1143000"/>
          </a:xfrm>
        </p:spPr>
        <p:txBody>
          <a:bodyPr/>
          <a:lstStyle/>
          <a:p>
            <a:pPr eaLnBrk="1" hangingPunct="1"/>
            <a:r>
              <a:rPr lang="en-US" altLang="cs-CZ"/>
              <a:t>Protein Disulfide Isomerase</a:t>
            </a:r>
          </a:p>
        </p:txBody>
      </p:sp>
      <p:sp>
        <p:nvSpPr>
          <p:cNvPr id="82946" name="Rectangle 3">
            <a:extLst>
              <a:ext uri="{FF2B5EF4-FFF2-40B4-BE49-F238E27FC236}">
                <a16:creationId xmlns:a16="http://schemas.microsoft.com/office/drawing/2014/main" id="{C11D6340-6731-AC45-A406-77AFBB48578C}"/>
              </a:ext>
            </a:extLst>
          </p:cNvPr>
          <p:cNvSpPr>
            <a:spLocks noGrp="1" noChangeArrowheads="1"/>
          </p:cNvSpPr>
          <p:nvPr>
            <p:ph type="body" idx="1"/>
          </p:nvPr>
        </p:nvSpPr>
        <p:spPr>
          <a:xfrm>
            <a:off x="2209800" y="1981200"/>
            <a:ext cx="5105400" cy="4114800"/>
          </a:xfrm>
        </p:spPr>
        <p:txBody>
          <a:bodyPr/>
          <a:lstStyle/>
          <a:p>
            <a:pPr eaLnBrk="1" hangingPunct="1"/>
            <a:r>
              <a:rPr lang="en-US" altLang="cs-CZ" sz="2400"/>
              <a:t>PDI contains two Cys-Gly-His-Cys sequences.  The thiols of these Cys are highly active because of their lower pKa (7.3) than most thiols in proteins (8.5), and are very active at physiological pH.</a:t>
            </a:r>
          </a:p>
          <a:p>
            <a:pPr eaLnBrk="1" hangingPunct="1"/>
            <a:r>
              <a:rPr lang="en-US" altLang="cs-CZ" sz="2400"/>
              <a:t>PDI is especially important in accelerating disulfide inter-change in kinetically trapped folding intermediate.</a:t>
            </a:r>
          </a:p>
        </p:txBody>
      </p:sp>
      <p:pic>
        <p:nvPicPr>
          <p:cNvPr id="82947" name="Picture 4" descr="F16-22S">
            <a:extLst>
              <a:ext uri="{FF2B5EF4-FFF2-40B4-BE49-F238E27FC236}">
                <a16:creationId xmlns:a16="http://schemas.microsoft.com/office/drawing/2014/main" id="{FC5BC2B3-F4CE-6E44-94BB-2D5C6C923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214" y="134938"/>
            <a:ext cx="1557337" cy="65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70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9E3AE212-B042-594B-96FB-8FA10BC8B967}"/>
              </a:ext>
            </a:extLst>
          </p:cNvPr>
          <p:cNvSpPr>
            <a:spLocks noGrp="1" noChangeArrowheads="1"/>
          </p:cNvSpPr>
          <p:nvPr>
            <p:ph type="title"/>
          </p:nvPr>
        </p:nvSpPr>
        <p:spPr>
          <a:xfrm>
            <a:off x="2209800" y="0"/>
            <a:ext cx="7772400" cy="1143000"/>
          </a:xfrm>
        </p:spPr>
        <p:txBody>
          <a:bodyPr/>
          <a:lstStyle/>
          <a:p>
            <a:pPr eaLnBrk="1" hangingPunct="1"/>
            <a:r>
              <a:rPr lang="en-US" altLang="cs-CZ"/>
              <a:t>Peptidyl Prolyl Isomerase (PPI)</a:t>
            </a:r>
          </a:p>
        </p:txBody>
      </p:sp>
      <p:sp>
        <p:nvSpPr>
          <p:cNvPr id="83970" name="Rectangle 3">
            <a:extLst>
              <a:ext uri="{FF2B5EF4-FFF2-40B4-BE49-F238E27FC236}">
                <a16:creationId xmlns:a16="http://schemas.microsoft.com/office/drawing/2014/main" id="{5CA794E7-5AE6-C24A-8974-0128EED5E07E}"/>
              </a:ext>
            </a:extLst>
          </p:cNvPr>
          <p:cNvSpPr>
            <a:spLocks noGrp="1" noChangeArrowheads="1"/>
          </p:cNvSpPr>
          <p:nvPr>
            <p:ph type="body" idx="1"/>
          </p:nvPr>
        </p:nvSpPr>
        <p:spPr>
          <a:xfrm>
            <a:off x="1752600" y="990600"/>
            <a:ext cx="4343400" cy="5715000"/>
          </a:xfrm>
        </p:spPr>
        <p:txBody>
          <a:bodyPr>
            <a:normAutofit lnSpcReduction="10000"/>
          </a:bodyPr>
          <a:lstStyle/>
          <a:p>
            <a:pPr eaLnBrk="1" hangingPunct="1">
              <a:lnSpc>
                <a:spcPct val="90000"/>
              </a:lnSpc>
            </a:pPr>
            <a:r>
              <a:rPr lang="en-US" altLang="cs-CZ"/>
              <a:t>Peptide bonds in  proteins are nearly always in the trans configuration, but X-pro peptide bonds are 6% cis.</a:t>
            </a:r>
          </a:p>
          <a:p>
            <a:pPr eaLnBrk="1" hangingPunct="1">
              <a:lnSpc>
                <a:spcPct val="90000"/>
              </a:lnSpc>
            </a:pPr>
            <a:r>
              <a:rPr lang="en-US" altLang="cs-CZ"/>
              <a:t>Prolyl isomerization is the rate-limiting in the folding of many proteins in vitro.</a:t>
            </a:r>
          </a:p>
          <a:p>
            <a:pPr eaLnBrk="1" hangingPunct="1">
              <a:lnSpc>
                <a:spcPct val="90000"/>
              </a:lnSpc>
            </a:pPr>
            <a:r>
              <a:rPr lang="en-US" altLang="cs-CZ"/>
              <a:t>PPI accelerates cis-trans isomerization more than 300 fold by twisting the peptide bond so that the C,O, and N atoms are no longer planar.</a:t>
            </a:r>
          </a:p>
        </p:txBody>
      </p:sp>
      <p:pic>
        <p:nvPicPr>
          <p:cNvPr id="83971" name="Picture 4" descr="F16-23">
            <a:extLst>
              <a:ext uri="{FF2B5EF4-FFF2-40B4-BE49-F238E27FC236}">
                <a16:creationId xmlns:a16="http://schemas.microsoft.com/office/drawing/2014/main" id="{32072DD4-C8B3-A442-BEAD-A8F4CED12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37" t="5009" r="20625" b="2287"/>
          <a:stretch>
            <a:fillRect/>
          </a:stretch>
        </p:blipFill>
        <p:spPr bwMode="auto">
          <a:xfrm>
            <a:off x="6667501" y="909639"/>
            <a:ext cx="32162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4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31900224-5BCC-4747-B00B-BE2F3DA80841}"/>
              </a:ext>
            </a:extLst>
          </p:cNvPr>
          <p:cNvSpPr>
            <a:spLocks noGrp="1" noChangeArrowheads="1"/>
          </p:cNvSpPr>
          <p:nvPr>
            <p:ph type="title"/>
          </p:nvPr>
        </p:nvSpPr>
        <p:spPr/>
        <p:txBody>
          <a:bodyPr/>
          <a:lstStyle/>
          <a:p>
            <a:pPr eaLnBrk="1" hangingPunct="1"/>
            <a:r>
              <a:rPr lang="en-US" altLang="cs-CZ"/>
              <a:t>Peptidyl Prolyl Isomerase (PPI)</a:t>
            </a:r>
          </a:p>
        </p:txBody>
      </p:sp>
      <p:pic>
        <p:nvPicPr>
          <p:cNvPr id="84994" name="Picture 4" descr="F16-24">
            <a:extLst>
              <a:ext uri="{FF2B5EF4-FFF2-40B4-BE49-F238E27FC236}">
                <a16:creationId xmlns:a16="http://schemas.microsoft.com/office/drawing/2014/main" id="{48743BF5-C355-8C49-8B74-C1C99F346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676400"/>
            <a:ext cx="53086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5" descr="FIG6_10">
            <a:extLst>
              <a:ext uri="{FF2B5EF4-FFF2-40B4-BE49-F238E27FC236}">
                <a16:creationId xmlns:a16="http://schemas.microsoft.com/office/drawing/2014/main" id="{804362DE-3111-7F41-93EE-5580F58F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463"/>
          <a:stretch>
            <a:fillRect/>
          </a:stretch>
        </p:blipFill>
        <p:spPr bwMode="auto">
          <a:xfrm>
            <a:off x="1524000" y="1905001"/>
            <a:ext cx="42545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240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78751180-A63C-AD4B-859D-E37A01CD2DB2}"/>
              </a:ext>
            </a:extLst>
          </p:cNvPr>
          <p:cNvSpPr>
            <a:spLocks noGrp="1" noChangeArrowheads="1"/>
          </p:cNvSpPr>
          <p:nvPr>
            <p:ph type="title"/>
          </p:nvPr>
        </p:nvSpPr>
        <p:spPr/>
        <p:txBody>
          <a:bodyPr/>
          <a:lstStyle/>
          <a:p>
            <a:pPr eaLnBrk="1" hangingPunct="1"/>
            <a:r>
              <a:rPr lang="en-US" altLang="cs-CZ"/>
              <a:t>Molecular Chaperones</a:t>
            </a:r>
          </a:p>
        </p:txBody>
      </p:sp>
      <p:sp>
        <p:nvSpPr>
          <p:cNvPr id="86018" name="Rectangle 3">
            <a:extLst>
              <a:ext uri="{FF2B5EF4-FFF2-40B4-BE49-F238E27FC236}">
                <a16:creationId xmlns:a16="http://schemas.microsoft.com/office/drawing/2014/main" id="{F20D8CDA-ED13-4E4A-A728-85B2384A2971}"/>
              </a:ext>
            </a:extLst>
          </p:cNvPr>
          <p:cNvSpPr>
            <a:spLocks noGrp="1" noChangeArrowheads="1"/>
          </p:cNvSpPr>
          <p:nvPr>
            <p:ph type="body" idx="1"/>
          </p:nvPr>
        </p:nvSpPr>
        <p:spPr>
          <a:xfrm>
            <a:off x="2209800" y="1676400"/>
            <a:ext cx="7772400" cy="5029200"/>
          </a:xfrm>
        </p:spPr>
        <p:txBody>
          <a:bodyPr/>
          <a:lstStyle/>
          <a:p>
            <a:pPr eaLnBrk="1" hangingPunct="1">
              <a:lnSpc>
                <a:spcPct val="90000"/>
              </a:lnSpc>
            </a:pPr>
            <a:r>
              <a:rPr lang="en-US" altLang="cs-CZ"/>
              <a:t>Nascent polypeptides come off the ribosome and fold spontaneously, molecular chaperones are involved in their folding in vivo, and are related to heat shock proteins (hsp).</a:t>
            </a:r>
          </a:p>
          <a:p>
            <a:pPr eaLnBrk="1" hangingPunct="1">
              <a:lnSpc>
                <a:spcPct val="90000"/>
              </a:lnSpc>
            </a:pPr>
            <a:r>
              <a:rPr lang="en-US" altLang="cs-CZ"/>
              <a:t>The main hsp families are: </a:t>
            </a:r>
          </a:p>
          <a:p>
            <a:pPr lvl="1" eaLnBrk="1" hangingPunct="1">
              <a:lnSpc>
                <a:spcPct val="90000"/>
              </a:lnSpc>
            </a:pPr>
            <a:r>
              <a:rPr lang="en-US" altLang="cs-CZ"/>
              <a:t>"Small hsp's" - Diverse "family" 10,000 - 30,000 MW (hsp26/27 - crystallins (eye lens)) </a:t>
            </a:r>
          </a:p>
          <a:p>
            <a:pPr lvl="1" eaLnBrk="1" hangingPunct="1">
              <a:lnSpc>
                <a:spcPct val="90000"/>
              </a:lnSpc>
            </a:pPr>
            <a:r>
              <a:rPr lang="en-US" altLang="cs-CZ"/>
              <a:t>hsp40 </a:t>
            </a:r>
          </a:p>
          <a:p>
            <a:pPr lvl="1" eaLnBrk="1" hangingPunct="1">
              <a:lnSpc>
                <a:spcPct val="90000"/>
              </a:lnSpc>
            </a:pPr>
            <a:r>
              <a:rPr lang="en-US" altLang="cs-CZ"/>
              <a:t>hsp60 (e.g. GroEL in </a:t>
            </a:r>
            <a:r>
              <a:rPr lang="en-US" altLang="cs-CZ" i="1"/>
              <a:t>E. coli</a:t>
            </a:r>
            <a:r>
              <a:rPr lang="en-US" altLang="cs-CZ"/>
              <a:t>) </a:t>
            </a:r>
          </a:p>
          <a:p>
            <a:pPr lvl="1" eaLnBrk="1" hangingPunct="1">
              <a:lnSpc>
                <a:spcPct val="90000"/>
              </a:lnSpc>
            </a:pPr>
            <a:r>
              <a:rPr lang="en-US" altLang="cs-CZ"/>
              <a:t>hsp70 (DnaK in </a:t>
            </a:r>
            <a:r>
              <a:rPr lang="en-US" altLang="cs-CZ" i="1"/>
              <a:t>E. coli</a:t>
            </a:r>
            <a:r>
              <a:rPr lang="en-US" altLang="cs-CZ"/>
              <a:t>) </a:t>
            </a:r>
          </a:p>
          <a:p>
            <a:pPr lvl="1" eaLnBrk="1" hangingPunct="1">
              <a:lnSpc>
                <a:spcPct val="90000"/>
              </a:lnSpc>
            </a:pPr>
            <a:r>
              <a:rPr lang="en-US" altLang="cs-CZ"/>
              <a:t>hsp90 </a:t>
            </a:r>
          </a:p>
          <a:p>
            <a:pPr lvl="1" eaLnBrk="1" hangingPunct="1">
              <a:lnSpc>
                <a:spcPct val="90000"/>
              </a:lnSpc>
            </a:pPr>
            <a:r>
              <a:rPr lang="en-US" altLang="cs-CZ"/>
              <a:t>hsp100 </a:t>
            </a:r>
          </a:p>
        </p:txBody>
      </p:sp>
    </p:spTree>
    <p:extLst>
      <p:ext uri="{BB962C8B-B14F-4D97-AF65-F5344CB8AC3E}">
        <p14:creationId xmlns:p14="http://schemas.microsoft.com/office/powerpoint/2010/main" val="3044060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547A9543-C8B5-654A-9C19-414B15568A68}"/>
              </a:ext>
            </a:extLst>
          </p:cNvPr>
          <p:cNvSpPr>
            <a:spLocks noGrp="1" noChangeArrowheads="1"/>
          </p:cNvSpPr>
          <p:nvPr>
            <p:ph type="title"/>
          </p:nvPr>
        </p:nvSpPr>
        <p:spPr/>
        <p:txBody>
          <a:bodyPr/>
          <a:lstStyle/>
          <a:p>
            <a:pPr eaLnBrk="1" hangingPunct="1"/>
            <a:r>
              <a:rPr lang="en-US" altLang="cs-CZ"/>
              <a:t>Function of Heat Shock Proteins </a:t>
            </a:r>
          </a:p>
        </p:txBody>
      </p:sp>
      <p:sp>
        <p:nvSpPr>
          <p:cNvPr id="87042" name="Rectangle 3">
            <a:extLst>
              <a:ext uri="{FF2B5EF4-FFF2-40B4-BE49-F238E27FC236}">
                <a16:creationId xmlns:a16="http://schemas.microsoft.com/office/drawing/2014/main" id="{C36524E8-C70A-2D4B-A6C4-2F9C7E850C5C}"/>
              </a:ext>
            </a:extLst>
          </p:cNvPr>
          <p:cNvSpPr>
            <a:spLocks noGrp="1" noChangeArrowheads="1"/>
          </p:cNvSpPr>
          <p:nvPr>
            <p:ph type="body" idx="1"/>
          </p:nvPr>
        </p:nvSpPr>
        <p:spPr>
          <a:xfrm>
            <a:off x="2438400" y="1905000"/>
            <a:ext cx="7772400" cy="4114800"/>
          </a:xfrm>
        </p:spPr>
        <p:txBody>
          <a:bodyPr>
            <a:normAutofit fontScale="92500" lnSpcReduction="10000"/>
          </a:bodyPr>
          <a:lstStyle/>
          <a:p>
            <a:pPr eaLnBrk="1" hangingPunct="1">
              <a:lnSpc>
                <a:spcPct val="90000"/>
              </a:lnSpc>
            </a:pPr>
            <a:r>
              <a:rPr lang="en-US" altLang="cs-CZ"/>
              <a:t>Minimize heat and stress damage to proteins (renaturation/degradation) </a:t>
            </a:r>
          </a:p>
          <a:p>
            <a:pPr eaLnBrk="1" hangingPunct="1">
              <a:lnSpc>
                <a:spcPct val="90000"/>
              </a:lnSpc>
            </a:pPr>
            <a:r>
              <a:rPr lang="en-US" altLang="cs-CZ"/>
              <a:t> Facilitate correct folding of proteins by minimizing aggregation and other misfolding </a:t>
            </a:r>
          </a:p>
          <a:p>
            <a:pPr eaLnBrk="1" hangingPunct="1">
              <a:lnSpc>
                <a:spcPct val="90000"/>
              </a:lnSpc>
            </a:pPr>
            <a:r>
              <a:rPr lang="en-US" altLang="cs-CZ"/>
              <a:t>Bind to nascent polypeptides to prevent premature folding </a:t>
            </a:r>
          </a:p>
          <a:p>
            <a:pPr eaLnBrk="1" hangingPunct="1">
              <a:lnSpc>
                <a:spcPct val="90000"/>
              </a:lnSpc>
            </a:pPr>
            <a:r>
              <a:rPr lang="en-US" altLang="cs-CZ"/>
              <a:t>Facilitate membrane translocation/import by preventing folding prior to membrane translocation </a:t>
            </a:r>
          </a:p>
          <a:p>
            <a:pPr eaLnBrk="1" hangingPunct="1">
              <a:lnSpc>
                <a:spcPct val="90000"/>
              </a:lnSpc>
            </a:pPr>
            <a:r>
              <a:rPr lang="en-US" altLang="cs-CZ"/>
              <a:t>Facilitate assembly/disassembly of multiprotein complexes </a:t>
            </a:r>
          </a:p>
          <a:p>
            <a:pPr eaLnBrk="1" hangingPunct="1">
              <a:lnSpc>
                <a:spcPct val="90000"/>
              </a:lnSpc>
            </a:pPr>
            <a:endParaRPr lang="en-US" altLang="cs-CZ"/>
          </a:p>
        </p:txBody>
      </p:sp>
    </p:spTree>
    <p:extLst>
      <p:ext uri="{BB962C8B-B14F-4D97-AF65-F5344CB8AC3E}">
        <p14:creationId xmlns:p14="http://schemas.microsoft.com/office/powerpoint/2010/main" val="299856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3780D89-F08A-3145-A880-0A146C89DA43}"/>
              </a:ext>
            </a:extLst>
          </p:cNvPr>
          <p:cNvSpPr>
            <a:spLocks noGrp="1" noChangeArrowheads="1"/>
          </p:cNvSpPr>
          <p:nvPr>
            <p:ph type="title"/>
          </p:nvPr>
        </p:nvSpPr>
        <p:spPr>
          <a:xfrm>
            <a:off x="2209800" y="0"/>
            <a:ext cx="7772400" cy="762000"/>
          </a:xfrm>
        </p:spPr>
        <p:txBody>
          <a:bodyPr/>
          <a:lstStyle/>
          <a:p>
            <a:pPr eaLnBrk="1" hangingPunct="1"/>
            <a:r>
              <a:rPr lang="en-US" altLang="cs-CZ"/>
              <a:t>One Subunit of GroEL</a:t>
            </a:r>
          </a:p>
        </p:txBody>
      </p:sp>
      <p:pic>
        <p:nvPicPr>
          <p:cNvPr id="88066" name="Picture 4" descr="FIG6_12">
            <a:extLst>
              <a:ext uri="{FF2B5EF4-FFF2-40B4-BE49-F238E27FC236}">
                <a16:creationId xmlns:a16="http://schemas.microsoft.com/office/drawing/2014/main" id="{CEF68A44-627A-1F44-A287-1F23FD34D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6" y="808039"/>
            <a:ext cx="8893175"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92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8B53EAE5-EDCD-7647-82EB-6D11BC8372EF}"/>
              </a:ext>
            </a:extLst>
          </p:cNvPr>
          <p:cNvSpPr>
            <a:spLocks noGrp="1" noChangeArrowheads="1"/>
          </p:cNvSpPr>
          <p:nvPr>
            <p:ph type="title"/>
          </p:nvPr>
        </p:nvSpPr>
        <p:spPr>
          <a:xfrm>
            <a:off x="4267200" y="609600"/>
            <a:ext cx="5715000" cy="1143000"/>
          </a:xfrm>
        </p:spPr>
        <p:txBody>
          <a:bodyPr/>
          <a:lstStyle/>
          <a:p>
            <a:pPr eaLnBrk="1" hangingPunct="1"/>
            <a:r>
              <a:rPr lang="en-US" altLang="cs-CZ"/>
              <a:t>Anfinsen Experiment</a:t>
            </a:r>
          </a:p>
        </p:txBody>
      </p:sp>
      <p:sp>
        <p:nvSpPr>
          <p:cNvPr id="52226" name="Rectangle 3">
            <a:extLst>
              <a:ext uri="{FF2B5EF4-FFF2-40B4-BE49-F238E27FC236}">
                <a16:creationId xmlns:a16="http://schemas.microsoft.com/office/drawing/2014/main" id="{9DBB085B-5302-3341-86F6-4FA0DAB152CA}"/>
              </a:ext>
            </a:extLst>
          </p:cNvPr>
          <p:cNvSpPr>
            <a:spLocks noGrp="1" noChangeArrowheads="1"/>
          </p:cNvSpPr>
          <p:nvPr>
            <p:ph type="body" idx="1"/>
          </p:nvPr>
        </p:nvSpPr>
        <p:spPr>
          <a:xfrm>
            <a:off x="4495800" y="1828800"/>
            <a:ext cx="5486400" cy="4114800"/>
          </a:xfrm>
        </p:spPr>
        <p:txBody>
          <a:bodyPr>
            <a:normAutofit lnSpcReduction="10000"/>
          </a:bodyPr>
          <a:lstStyle/>
          <a:p>
            <a:pPr eaLnBrk="1" hangingPunct="1">
              <a:lnSpc>
                <a:spcPct val="90000"/>
              </a:lnSpc>
            </a:pPr>
            <a:r>
              <a:rPr lang="en-US" altLang="cs-CZ"/>
              <a:t>Remove </a:t>
            </a:r>
            <a:r>
              <a:rPr lang="en-US" altLang="cs-CZ">
                <a:latin typeface="Symbol" pitchFamily="2" charset="2"/>
              </a:rPr>
              <a:t>b</a:t>
            </a:r>
            <a:r>
              <a:rPr lang="en-US" altLang="cs-CZ"/>
              <a:t>-mercaptoethanol only, oxidation of the sulfhydryl group, then remove urea </a:t>
            </a:r>
            <a:r>
              <a:rPr lang="en-US" altLang="cs-CZ">
                <a:cs typeface="Times New Roman" panose="02020603050405020304" pitchFamily="18" charset="0"/>
              </a:rPr>
              <a:t>→</a:t>
            </a:r>
            <a:r>
              <a:rPr lang="en-US" altLang="cs-CZ"/>
              <a:t> scrambled protein, no activity</a:t>
            </a:r>
          </a:p>
          <a:p>
            <a:pPr eaLnBrk="1" hangingPunct="1">
              <a:lnSpc>
                <a:spcPct val="90000"/>
              </a:lnSpc>
            </a:pPr>
            <a:r>
              <a:rPr lang="en-US" altLang="cs-CZ"/>
              <a:t>Further addition of trace amounts of </a:t>
            </a:r>
            <a:r>
              <a:rPr lang="en-US" altLang="cs-CZ">
                <a:latin typeface="Symbol" pitchFamily="2" charset="2"/>
              </a:rPr>
              <a:t>b</a:t>
            </a:r>
            <a:r>
              <a:rPr lang="en-US" altLang="cs-CZ"/>
              <a:t>-mercaptoethanol converts the scrambled form into native form.</a:t>
            </a:r>
          </a:p>
          <a:p>
            <a:pPr eaLnBrk="1" hangingPunct="1">
              <a:lnSpc>
                <a:spcPct val="90000"/>
              </a:lnSpc>
            </a:pPr>
            <a:r>
              <a:rPr lang="en-US" altLang="cs-CZ"/>
              <a:t>Conclusion: The native form of a protein has the thermodynamically most stable structure.</a:t>
            </a:r>
          </a:p>
        </p:txBody>
      </p:sp>
      <p:pic>
        <p:nvPicPr>
          <p:cNvPr id="52227" name="Picture 4" descr="F02-54">
            <a:extLst>
              <a:ext uri="{FF2B5EF4-FFF2-40B4-BE49-F238E27FC236}">
                <a16:creationId xmlns:a16="http://schemas.microsoft.com/office/drawing/2014/main" id="{EB1B9021-6C25-7A43-B3EB-502B9F7E6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34" r="16667"/>
          <a:stretch>
            <a:fillRect/>
          </a:stretch>
        </p:blipFill>
        <p:spPr bwMode="auto">
          <a:xfrm>
            <a:off x="1676400" y="762000"/>
            <a:ext cx="2743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884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6DCE249A-C840-634D-892D-A0C4B282814F}"/>
              </a:ext>
            </a:extLst>
          </p:cNvPr>
          <p:cNvSpPr>
            <a:spLocks noGrp="1" noChangeArrowheads="1"/>
          </p:cNvSpPr>
          <p:nvPr>
            <p:ph type="title"/>
          </p:nvPr>
        </p:nvSpPr>
        <p:spPr>
          <a:xfrm>
            <a:off x="4648200" y="742950"/>
            <a:ext cx="6019800" cy="1447800"/>
          </a:xfrm>
        </p:spPr>
        <p:txBody>
          <a:bodyPr/>
          <a:lstStyle/>
          <a:p>
            <a:pPr eaLnBrk="1" hangingPunct="1"/>
            <a:r>
              <a:rPr lang="en-US" altLang="cs-CZ"/>
              <a:t>Proteins can Fold/unfold Inside Chaperonins</a:t>
            </a:r>
          </a:p>
        </p:txBody>
      </p:sp>
      <p:sp>
        <p:nvSpPr>
          <p:cNvPr id="89090" name="Rectangle 3">
            <a:extLst>
              <a:ext uri="{FF2B5EF4-FFF2-40B4-BE49-F238E27FC236}">
                <a16:creationId xmlns:a16="http://schemas.microsoft.com/office/drawing/2014/main" id="{989B4550-4FF2-B44F-8A56-BECAD504BAD1}"/>
              </a:ext>
            </a:extLst>
          </p:cNvPr>
          <p:cNvSpPr>
            <a:spLocks noGrp="1" noChangeArrowheads="1"/>
          </p:cNvSpPr>
          <p:nvPr>
            <p:ph type="body" idx="1"/>
          </p:nvPr>
        </p:nvSpPr>
        <p:spPr>
          <a:xfrm>
            <a:off x="1481137" y="5410200"/>
            <a:ext cx="9164638" cy="1441450"/>
          </a:xfrm>
        </p:spPr>
        <p:txBody>
          <a:bodyPr/>
          <a:lstStyle/>
          <a:p>
            <a:pPr eaLnBrk="1" hangingPunct="1">
              <a:lnSpc>
                <a:spcPct val="90000"/>
              </a:lnSpc>
            </a:pPr>
            <a:r>
              <a:rPr lang="en-US" altLang="cs-CZ" sz="2400"/>
              <a:t>A large conformational change of GroEL occurs when GroES and ATP are bound. The GroES molecule binds to one of the GroEL rings and closes off the central cavity. The GroEL ring becomes larger and the cavity inside that part of the cylinder becomes wider.</a:t>
            </a:r>
          </a:p>
        </p:txBody>
      </p:sp>
      <p:pic>
        <p:nvPicPr>
          <p:cNvPr id="89091" name="Picture 4" descr="FIG6_11">
            <a:extLst>
              <a:ext uri="{FF2B5EF4-FFF2-40B4-BE49-F238E27FC236}">
                <a16:creationId xmlns:a16="http://schemas.microsoft.com/office/drawing/2014/main" id="{62DE0510-428C-884E-B65B-35496FFCD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7384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FIG6_13">
            <a:extLst>
              <a:ext uri="{FF2B5EF4-FFF2-40B4-BE49-F238E27FC236}">
                <a16:creationId xmlns:a16="http://schemas.microsoft.com/office/drawing/2014/main" id="{FC891C04-4763-1547-92F0-8B2ACC78F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9" b="29498"/>
          <a:stretch>
            <a:fillRect/>
          </a:stretch>
        </p:blipFill>
        <p:spPr bwMode="auto">
          <a:xfrm>
            <a:off x="2163764" y="2909888"/>
            <a:ext cx="79073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535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Fig">
            <a:extLst>
              <a:ext uri="{FF2B5EF4-FFF2-40B4-BE49-F238E27FC236}">
                <a16:creationId xmlns:a16="http://schemas.microsoft.com/office/drawing/2014/main" id="{9F99B7A0-7238-B24E-86DA-733D99FF9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58" t="7593" r="13060" b="9468"/>
          <a:stretch>
            <a:fillRect/>
          </a:stretch>
        </p:blipFill>
        <p:spPr bwMode="auto">
          <a:xfrm>
            <a:off x="3670301" y="15876"/>
            <a:ext cx="4913313"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360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2CC73CEF-87CC-E84C-860A-52EC0B024CC4}"/>
              </a:ext>
            </a:extLst>
          </p:cNvPr>
          <p:cNvSpPr>
            <a:spLocks noGrp="1" noChangeArrowheads="1"/>
          </p:cNvSpPr>
          <p:nvPr>
            <p:ph type="title"/>
          </p:nvPr>
        </p:nvSpPr>
        <p:spPr>
          <a:xfrm>
            <a:off x="2263775" y="144463"/>
            <a:ext cx="7772400" cy="1433512"/>
          </a:xfrm>
        </p:spPr>
        <p:txBody>
          <a:bodyPr/>
          <a:lstStyle/>
          <a:p>
            <a:pPr eaLnBrk="1" hangingPunct="1"/>
            <a:r>
              <a:rPr lang="en-US" altLang="cs-CZ"/>
              <a:t>GroES Closes Off One End of the GroEL Cylinder</a:t>
            </a:r>
          </a:p>
        </p:txBody>
      </p:sp>
      <p:pic>
        <p:nvPicPr>
          <p:cNvPr id="91138" name="Picture 4" descr="FIG6_14">
            <a:extLst>
              <a:ext uri="{FF2B5EF4-FFF2-40B4-BE49-F238E27FC236}">
                <a16:creationId xmlns:a16="http://schemas.microsoft.com/office/drawing/2014/main" id="{81C514B9-D019-A044-BFC1-003803358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644650"/>
            <a:ext cx="91265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894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7A795AE4-4154-CD4A-8144-4B934A34FDFE}"/>
              </a:ext>
            </a:extLst>
          </p:cNvPr>
          <p:cNvSpPr>
            <a:spLocks noGrp="1" noChangeArrowheads="1"/>
          </p:cNvSpPr>
          <p:nvPr>
            <p:ph type="title"/>
          </p:nvPr>
        </p:nvSpPr>
        <p:spPr>
          <a:xfrm>
            <a:off x="2209800" y="-58738"/>
            <a:ext cx="7772400" cy="877888"/>
          </a:xfrm>
        </p:spPr>
        <p:txBody>
          <a:bodyPr/>
          <a:lstStyle/>
          <a:p>
            <a:pPr eaLnBrk="1" hangingPunct="1"/>
            <a:r>
              <a:rPr lang="en-US" altLang="cs-CZ" sz="4000"/>
              <a:t>Functional Cycle of GroEL-GroES</a:t>
            </a:r>
          </a:p>
        </p:txBody>
      </p:sp>
      <p:sp>
        <p:nvSpPr>
          <p:cNvPr id="92162" name="Rectangle 3">
            <a:extLst>
              <a:ext uri="{FF2B5EF4-FFF2-40B4-BE49-F238E27FC236}">
                <a16:creationId xmlns:a16="http://schemas.microsoft.com/office/drawing/2014/main" id="{E7264072-DC09-3E48-B64F-C781A372D1C3}"/>
              </a:ext>
            </a:extLst>
          </p:cNvPr>
          <p:cNvSpPr>
            <a:spLocks noGrp="1" noChangeArrowheads="1"/>
          </p:cNvSpPr>
          <p:nvPr>
            <p:ph type="body" idx="1"/>
          </p:nvPr>
        </p:nvSpPr>
        <p:spPr>
          <a:xfrm>
            <a:off x="1563688" y="681038"/>
            <a:ext cx="4741862" cy="6272212"/>
          </a:xfrm>
        </p:spPr>
        <p:txBody>
          <a:bodyPr>
            <a:normAutofit fontScale="92500" lnSpcReduction="10000"/>
          </a:bodyPr>
          <a:lstStyle/>
          <a:p>
            <a:pPr eaLnBrk="1" hangingPunct="1">
              <a:lnSpc>
                <a:spcPct val="80000"/>
              </a:lnSpc>
              <a:buFontTx/>
              <a:buNone/>
            </a:pPr>
            <a:r>
              <a:rPr lang="en-US" altLang="cs-CZ" sz="2400"/>
              <a:t>As shown in (a), an unfolded protein </a:t>
            </a:r>
          </a:p>
          <a:p>
            <a:pPr eaLnBrk="1" hangingPunct="1">
              <a:lnSpc>
                <a:spcPct val="80000"/>
              </a:lnSpc>
              <a:buFontTx/>
              <a:buNone/>
            </a:pPr>
            <a:r>
              <a:rPr lang="en-US" altLang="cs-CZ" sz="2400"/>
              <a:t>molecule (yellow) binds to one end </a:t>
            </a:r>
          </a:p>
          <a:p>
            <a:pPr eaLnBrk="1" hangingPunct="1">
              <a:lnSpc>
                <a:spcPct val="80000"/>
              </a:lnSpc>
              <a:buFontTx/>
              <a:buNone/>
            </a:pPr>
            <a:r>
              <a:rPr lang="en-US" altLang="cs-CZ" sz="2400"/>
              <a:t>of the GroEL-ADP complex (red) </a:t>
            </a:r>
          </a:p>
          <a:p>
            <a:pPr eaLnBrk="1" hangingPunct="1">
              <a:lnSpc>
                <a:spcPct val="80000"/>
              </a:lnSpc>
              <a:buFontTx/>
              <a:buNone/>
            </a:pPr>
            <a:r>
              <a:rPr lang="en-US" altLang="cs-CZ" sz="2400"/>
              <a:t>with bound GroES (green) at the </a:t>
            </a:r>
          </a:p>
          <a:p>
            <a:pPr eaLnBrk="1" hangingPunct="1">
              <a:lnSpc>
                <a:spcPct val="80000"/>
              </a:lnSpc>
              <a:buFontTx/>
              <a:buNone/>
            </a:pPr>
            <a:r>
              <a:rPr lang="en-US" altLang="cs-CZ" sz="2400"/>
              <a:t>other end. In (b) and (c), GroES is </a:t>
            </a:r>
          </a:p>
          <a:p>
            <a:pPr eaLnBrk="1" hangingPunct="1">
              <a:lnSpc>
                <a:spcPct val="80000"/>
              </a:lnSpc>
              <a:buFontTx/>
              <a:buNone/>
            </a:pPr>
            <a:r>
              <a:rPr lang="en-US" altLang="cs-CZ" sz="2400"/>
              <a:t>released from the trans-position and </a:t>
            </a:r>
          </a:p>
          <a:p>
            <a:pPr eaLnBrk="1" hangingPunct="1">
              <a:lnSpc>
                <a:spcPct val="80000"/>
              </a:lnSpc>
              <a:buFontTx/>
              <a:buNone/>
            </a:pPr>
            <a:r>
              <a:rPr lang="en-US" altLang="cs-CZ" sz="2400"/>
              <a:t>rebound together with ATP at the </a:t>
            </a:r>
          </a:p>
          <a:p>
            <a:pPr eaLnBrk="1" hangingPunct="1">
              <a:lnSpc>
                <a:spcPct val="80000"/>
              </a:lnSpc>
              <a:buFontTx/>
              <a:buNone/>
            </a:pPr>
            <a:r>
              <a:rPr lang="en-US" altLang="cs-CZ" sz="2400"/>
              <a:t>cis-position (light red) of GroEL.  In </a:t>
            </a:r>
          </a:p>
          <a:p>
            <a:pPr eaLnBrk="1" hangingPunct="1">
              <a:lnSpc>
                <a:spcPct val="80000"/>
              </a:lnSpc>
              <a:buFontTx/>
              <a:buNone/>
            </a:pPr>
            <a:r>
              <a:rPr lang="en-US" altLang="cs-CZ" sz="2400"/>
              <a:t>(d), ATP hydrolysis occurs as the </a:t>
            </a:r>
          </a:p>
          <a:p>
            <a:pPr eaLnBrk="1" hangingPunct="1">
              <a:lnSpc>
                <a:spcPct val="80000"/>
              </a:lnSpc>
              <a:buFontTx/>
              <a:buNone/>
            </a:pPr>
            <a:r>
              <a:rPr lang="en-US" altLang="cs-CZ" sz="2400"/>
              <a:t>protein is folding or unfolding inside </a:t>
            </a:r>
          </a:p>
          <a:p>
            <a:pPr eaLnBrk="1" hangingPunct="1">
              <a:lnSpc>
                <a:spcPct val="80000"/>
              </a:lnSpc>
              <a:buFontTx/>
              <a:buNone/>
            </a:pPr>
            <a:r>
              <a:rPr lang="en-US" altLang="cs-CZ" sz="2400"/>
              <a:t>the central cavity.  In (e), ATP </a:t>
            </a:r>
          </a:p>
          <a:p>
            <a:pPr eaLnBrk="1" hangingPunct="1">
              <a:lnSpc>
                <a:spcPct val="80000"/>
              </a:lnSpc>
              <a:buFontTx/>
              <a:buNone/>
            </a:pPr>
            <a:r>
              <a:rPr lang="en-US" altLang="cs-CZ" sz="2400"/>
              <a:t>binding and hydrolysis in the trans-</a:t>
            </a:r>
          </a:p>
          <a:p>
            <a:pPr eaLnBrk="1" hangingPunct="1">
              <a:lnSpc>
                <a:spcPct val="80000"/>
              </a:lnSpc>
              <a:buFontTx/>
              <a:buNone/>
            </a:pPr>
            <a:r>
              <a:rPr lang="en-US" altLang="cs-CZ" sz="2400"/>
              <a:t>position is required for release of </a:t>
            </a:r>
          </a:p>
          <a:p>
            <a:pPr eaLnBrk="1" hangingPunct="1">
              <a:lnSpc>
                <a:spcPct val="80000"/>
              </a:lnSpc>
              <a:buFontTx/>
              <a:buNone/>
            </a:pPr>
            <a:r>
              <a:rPr lang="en-US" altLang="cs-CZ" sz="2400"/>
              <a:t>GroES and the protein molecule. </a:t>
            </a:r>
          </a:p>
          <a:p>
            <a:pPr eaLnBrk="1" hangingPunct="1">
              <a:lnSpc>
                <a:spcPct val="80000"/>
              </a:lnSpc>
              <a:buFontTx/>
              <a:buNone/>
            </a:pPr>
            <a:r>
              <a:rPr lang="en-US" altLang="cs-CZ" sz="2400"/>
              <a:t>Finally, in (f), a new unfolded </a:t>
            </a:r>
          </a:p>
          <a:p>
            <a:pPr eaLnBrk="1" hangingPunct="1">
              <a:lnSpc>
                <a:spcPct val="80000"/>
              </a:lnSpc>
              <a:buFontTx/>
              <a:buNone/>
            </a:pPr>
            <a:r>
              <a:rPr lang="en-US" altLang="cs-CZ" sz="2400"/>
              <a:t>protein molecule can now bind to </a:t>
            </a:r>
          </a:p>
          <a:p>
            <a:pPr eaLnBrk="1" hangingPunct="1">
              <a:lnSpc>
                <a:spcPct val="80000"/>
              </a:lnSpc>
              <a:buFontTx/>
              <a:buNone/>
            </a:pPr>
            <a:r>
              <a:rPr lang="en-US" altLang="cs-CZ" sz="2400"/>
              <a:t>GroEL. </a:t>
            </a:r>
          </a:p>
        </p:txBody>
      </p:sp>
      <p:pic>
        <p:nvPicPr>
          <p:cNvPr id="92163" name="Picture 4" descr="FIG6_15">
            <a:extLst>
              <a:ext uri="{FF2B5EF4-FFF2-40B4-BE49-F238E27FC236}">
                <a16:creationId xmlns:a16="http://schemas.microsoft.com/office/drawing/2014/main" id="{481BB40C-C1DA-5C4B-8851-A6B0964F4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76" y="730250"/>
            <a:ext cx="3959225"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576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Fig">
            <a:extLst>
              <a:ext uri="{FF2B5EF4-FFF2-40B4-BE49-F238E27FC236}">
                <a16:creationId xmlns:a16="http://schemas.microsoft.com/office/drawing/2014/main" id="{560C301A-BB1E-3340-9525-668324D0F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74" t="3920" r="3052" b="5093"/>
          <a:stretch>
            <a:fillRect/>
          </a:stretch>
        </p:blipFill>
        <p:spPr bwMode="auto">
          <a:xfrm>
            <a:off x="1666876" y="98426"/>
            <a:ext cx="8899525"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210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Fig">
            <a:extLst>
              <a:ext uri="{FF2B5EF4-FFF2-40B4-BE49-F238E27FC236}">
                <a16:creationId xmlns:a16="http://schemas.microsoft.com/office/drawing/2014/main" id="{F80557C7-E9AF-0E42-A312-AC49780EE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67" t="3149" r="4991" b="3362"/>
          <a:stretch>
            <a:fillRect/>
          </a:stretch>
        </p:blipFill>
        <p:spPr bwMode="auto">
          <a:xfrm>
            <a:off x="2936875" y="52389"/>
            <a:ext cx="6218238"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3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9E73A323-9207-964C-8FDC-E847D900BD73}"/>
              </a:ext>
            </a:extLst>
          </p:cNvPr>
          <p:cNvSpPr>
            <a:spLocks noGrp="1" noChangeArrowheads="1"/>
          </p:cNvSpPr>
          <p:nvPr>
            <p:ph type="title"/>
          </p:nvPr>
        </p:nvSpPr>
        <p:spPr/>
        <p:txBody>
          <a:bodyPr/>
          <a:lstStyle/>
          <a:p>
            <a:pPr eaLnBrk="1" hangingPunct="1"/>
            <a:r>
              <a:rPr lang="en-US" altLang="cs-CZ"/>
              <a:t>The Levinthal Paradox</a:t>
            </a:r>
          </a:p>
        </p:txBody>
      </p:sp>
      <p:sp>
        <p:nvSpPr>
          <p:cNvPr id="53250" name="Rectangle 3">
            <a:extLst>
              <a:ext uri="{FF2B5EF4-FFF2-40B4-BE49-F238E27FC236}">
                <a16:creationId xmlns:a16="http://schemas.microsoft.com/office/drawing/2014/main" id="{19409124-B439-454E-8028-F365DCDA6788}"/>
              </a:ext>
            </a:extLst>
          </p:cNvPr>
          <p:cNvSpPr>
            <a:spLocks noGrp="1" noChangeArrowheads="1"/>
          </p:cNvSpPr>
          <p:nvPr>
            <p:ph type="body" idx="1"/>
          </p:nvPr>
        </p:nvSpPr>
        <p:spPr>
          <a:xfrm>
            <a:off x="1828800" y="1981200"/>
            <a:ext cx="8153400" cy="4114800"/>
          </a:xfrm>
        </p:spPr>
        <p:txBody>
          <a:bodyPr>
            <a:normAutofit lnSpcReduction="10000"/>
          </a:bodyPr>
          <a:lstStyle/>
          <a:p>
            <a:pPr eaLnBrk="1" hangingPunct="1">
              <a:lnSpc>
                <a:spcPct val="90000"/>
              </a:lnSpc>
            </a:pPr>
            <a:r>
              <a:rPr lang="en-US" altLang="cs-CZ"/>
              <a:t>There are vastly too many different possible conformations for a protein to fold by a random search.</a:t>
            </a:r>
          </a:p>
          <a:p>
            <a:pPr eaLnBrk="1" hangingPunct="1">
              <a:lnSpc>
                <a:spcPct val="90000"/>
              </a:lnSpc>
            </a:pPr>
            <a:r>
              <a:rPr lang="en-US" altLang="cs-CZ"/>
              <a:t>Consider just for the peptide backbone, there are 3 conformations per amino acid in the unfolded state, For a 100 a.a. protein we have 3</a:t>
            </a:r>
            <a:r>
              <a:rPr lang="en-US" altLang="cs-CZ" baseline="30000"/>
              <a:t>100</a:t>
            </a:r>
            <a:r>
              <a:rPr lang="en-US" altLang="cs-CZ"/>
              <a:t> conformations.</a:t>
            </a:r>
          </a:p>
          <a:p>
            <a:pPr eaLnBrk="1" hangingPunct="1">
              <a:lnSpc>
                <a:spcPct val="90000"/>
              </a:lnSpc>
            </a:pPr>
            <a:r>
              <a:rPr lang="en-US" altLang="cs-CZ"/>
              <a:t>If the chain can sample 10</a:t>
            </a:r>
            <a:r>
              <a:rPr lang="en-US" altLang="cs-CZ" baseline="30000"/>
              <a:t>12</a:t>
            </a:r>
            <a:r>
              <a:rPr lang="en-US" altLang="cs-CZ"/>
              <a:t> conformations/sec, it takes 5 x 10</a:t>
            </a:r>
            <a:r>
              <a:rPr lang="en-US" altLang="cs-CZ" baseline="30000"/>
              <a:t>35</a:t>
            </a:r>
            <a:r>
              <a:rPr lang="en-US" altLang="cs-CZ"/>
              <a:t> sec (2 x 10</a:t>
            </a:r>
            <a:r>
              <a:rPr lang="en-US" altLang="cs-CZ" baseline="30000"/>
              <a:t>28</a:t>
            </a:r>
            <a:r>
              <a:rPr lang="en-US" altLang="cs-CZ"/>
              <a:t> year)</a:t>
            </a:r>
          </a:p>
          <a:p>
            <a:pPr eaLnBrk="1" hangingPunct="1">
              <a:lnSpc>
                <a:spcPct val="90000"/>
              </a:lnSpc>
            </a:pPr>
            <a:r>
              <a:rPr lang="en-US" altLang="cs-CZ"/>
              <a:t>Conclusion: Protein folding is not random, must have pathways.</a:t>
            </a:r>
          </a:p>
        </p:txBody>
      </p:sp>
    </p:spTree>
    <p:extLst>
      <p:ext uri="{BB962C8B-B14F-4D97-AF65-F5344CB8AC3E}">
        <p14:creationId xmlns:p14="http://schemas.microsoft.com/office/powerpoint/2010/main" val="334440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2D0A2D3E-93A7-2B41-A165-4D34CD03236D}"/>
              </a:ext>
            </a:extLst>
          </p:cNvPr>
          <p:cNvSpPr>
            <a:spLocks noGrp="1" noChangeArrowheads="1"/>
          </p:cNvSpPr>
          <p:nvPr>
            <p:ph type="title"/>
          </p:nvPr>
        </p:nvSpPr>
        <p:spPr/>
        <p:txBody>
          <a:bodyPr/>
          <a:lstStyle/>
          <a:p>
            <a:pPr eaLnBrk="1" hangingPunct="1"/>
            <a:r>
              <a:rPr lang="en-US" altLang="cs-CZ"/>
              <a:t>Equilibrium Unfolding</a:t>
            </a:r>
          </a:p>
        </p:txBody>
      </p:sp>
      <p:sp>
        <p:nvSpPr>
          <p:cNvPr id="54274" name="Rectangle 3">
            <a:extLst>
              <a:ext uri="{FF2B5EF4-FFF2-40B4-BE49-F238E27FC236}">
                <a16:creationId xmlns:a16="http://schemas.microsoft.com/office/drawing/2014/main" id="{77A9E7D3-9F2F-844A-9DBD-BC52803189D5}"/>
              </a:ext>
            </a:extLst>
          </p:cNvPr>
          <p:cNvSpPr>
            <a:spLocks noGrp="1" noChangeArrowheads="1"/>
          </p:cNvSpPr>
          <p:nvPr>
            <p:ph type="body" idx="1"/>
          </p:nvPr>
        </p:nvSpPr>
        <p:spPr/>
        <p:txBody>
          <a:bodyPr/>
          <a:lstStyle/>
          <a:p>
            <a:pPr eaLnBrk="1" hangingPunct="1"/>
            <a:r>
              <a:rPr lang="en-US" altLang="cs-CZ"/>
              <a:t>switch off part of the interactions in the native protein under different denaturing conditions such as chemical denaturants, low pH, high salt and high temperature</a:t>
            </a:r>
          </a:p>
          <a:p>
            <a:pPr eaLnBrk="1" hangingPunct="1"/>
            <a:r>
              <a:rPr lang="en-US" altLang="cs-CZ"/>
              <a:t>understand which types of native structure can be preserved by the remaining interactions  </a:t>
            </a:r>
          </a:p>
        </p:txBody>
      </p:sp>
    </p:spTree>
    <p:extLst>
      <p:ext uri="{BB962C8B-B14F-4D97-AF65-F5344CB8AC3E}">
        <p14:creationId xmlns:p14="http://schemas.microsoft.com/office/powerpoint/2010/main" val="117398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17E07BF8-C8E0-114B-B961-0213B1E3A79A}"/>
              </a:ext>
            </a:extLst>
          </p:cNvPr>
          <p:cNvSpPr>
            <a:spLocks noGrp="1" noChangeArrowheads="1"/>
          </p:cNvSpPr>
          <p:nvPr>
            <p:ph type="title"/>
          </p:nvPr>
        </p:nvSpPr>
        <p:spPr>
          <a:xfrm>
            <a:off x="2209800" y="0"/>
            <a:ext cx="7772400" cy="1143000"/>
          </a:xfrm>
        </p:spPr>
        <p:txBody>
          <a:bodyPr/>
          <a:lstStyle/>
          <a:p>
            <a:pPr eaLnBrk="1" hangingPunct="1"/>
            <a:r>
              <a:rPr lang="en-US" altLang="cs-CZ"/>
              <a:t>Equilibrium Unfolding</a:t>
            </a:r>
          </a:p>
        </p:txBody>
      </p:sp>
      <p:sp>
        <p:nvSpPr>
          <p:cNvPr id="55298" name="Rectangle 3">
            <a:extLst>
              <a:ext uri="{FF2B5EF4-FFF2-40B4-BE49-F238E27FC236}">
                <a16:creationId xmlns:a16="http://schemas.microsoft.com/office/drawing/2014/main" id="{D92A7876-33DA-3148-9F1D-70C5B2FA3708}"/>
              </a:ext>
            </a:extLst>
          </p:cNvPr>
          <p:cNvSpPr>
            <a:spLocks noGrp="1" noChangeArrowheads="1"/>
          </p:cNvSpPr>
          <p:nvPr>
            <p:ph type="body" idx="1"/>
          </p:nvPr>
        </p:nvSpPr>
        <p:spPr>
          <a:xfrm>
            <a:off x="2209800" y="914400"/>
            <a:ext cx="7772400" cy="2819400"/>
          </a:xfrm>
        </p:spPr>
        <p:txBody>
          <a:bodyPr/>
          <a:lstStyle/>
          <a:p>
            <a:pPr eaLnBrk="1" hangingPunct="1"/>
            <a:r>
              <a:rPr lang="en-US" altLang="cs-CZ" sz="2400"/>
              <a:t>Using many probes to investigate the number of transitions during unfolding and folding</a:t>
            </a:r>
          </a:p>
          <a:p>
            <a:pPr eaLnBrk="1" hangingPunct="1"/>
            <a:r>
              <a:rPr lang="en-US" altLang="cs-CZ" sz="2400"/>
              <a:t>For 2-state unfolding, all probes give the same transition curves. Single domains or small proteins usually have two-state folding behavior.</a:t>
            </a:r>
          </a:p>
          <a:p>
            <a:pPr eaLnBrk="1" hangingPunct="1"/>
            <a:r>
              <a:rPr lang="en-US" altLang="cs-CZ" sz="2400"/>
              <a:t>For 3-state unfolding, there are more than one transitions or different probes have different transition curves</a:t>
            </a:r>
          </a:p>
          <a:p>
            <a:pPr eaLnBrk="1" hangingPunct="1"/>
            <a:endParaRPr lang="en-US" altLang="cs-CZ" sz="2400"/>
          </a:p>
        </p:txBody>
      </p:sp>
      <p:pic>
        <p:nvPicPr>
          <p:cNvPr id="55299" name="Picture 4" descr="2-state">
            <a:extLst>
              <a:ext uri="{FF2B5EF4-FFF2-40B4-BE49-F238E27FC236}">
                <a16:creationId xmlns:a16="http://schemas.microsoft.com/office/drawing/2014/main" id="{B29A3063-DDF6-CB49-B94E-B990231CA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28"/>
          <a:stretch>
            <a:fillRect/>
          </a:stretch>
        </p:blipFill>
        <p:spPr bwMode="auto">
          <a:xfrm>
            <a:off x="1524000" y="4260851"/>
            <a:ext cx="3048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3-state">
            <a:extLst>
              <a:ext uri="{FF2B5EF4-FFF2-40B4-BE49-F238E27FC236}">
                <a16:creationId xmlns:a16="http://schemas.microsoft.com/office/drawing/2014/main" id="{666CBF6C-AA23-9D40-87E4-81EDE55F2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4267200"/>
            <a:ext cx="61150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D561275-3883-7144-A0EA-AEC6F2A5F1E5}"/>
              </a:ext>
            </a:extLst>
          </p:cNvPr>
          <p:cNvSpPr>
            <a:spLocks noGrp="1" noChangeArrowheads="1"/>
          </p:cNvSpPr>
          <p:nvPr>
            <p:ph type="title"/>
          </p:nvPr>
        </p:nvSpPr>
        <p:spPr>
          <a:xfrm>
            <a:off x="1524000" y="533400"/>
            <a:ext cx="3733800" cy="1143000"/>
          </a:xfrm>
        </p:spPr>
        <p:txBody>
          <a:bodyPr/>
          <a:lstStyle/>
          <a:p>
            <a:pPr eaLnBrk="1" hangingPunct="1"/>
            <a:r>
              <a:rPr lang="en-US" altLang="cs-CZ" sz="3600"/>
              <a:t>Molten Globule State (MG)</a:t>
            </a:r>
          </a:p>
        </p:txBody>
      </p:sp>
      <p:sp>
        <p:nvSpPr>
          <p:cNvPr id="56322" name="Rectangle 3">
            <a:extLst>
              <a:ext uri="{FF2B5EF4-FFF2-40B4-BE49-F238E27FC236}">
                <a16:creationId xmlns:a16="http://schemas.microsoft.com/office/drawing/2014/main" id="{413A9F64-3BE4-6348-8048-89C36B9D1893}"/>
              </a:ext>
            </a:extLst>
          </p:cNvPr>
          <p:cNvSpPr>
            <a:spLocks noGrp="1" noChangeArrowheads="1"/>
          </p:cNvSpPr>
          <p:nvPr>
            <p:ph type="body" idx="1"/>
          </p:nvPr>
        </p:nvSpPr>
        <p:spPr>
          <a:xfrm>
            <a:off x="3153383" y="2752927"/>
            <a:ext cx="7772400" cy="3733800"/>
          </a:xfrm>
        </p:spPr>
        <p:txBody>
          <a:bodyPr/>
          <a:lstStyle/>
          <a:p>
            <a:pPr eaLnBrk="1" hangingPunct="1">
              <a:lnSpc>
                <a:spcPct val="85000"/>
              </a:lnSpc>
              <a:spcBef>
                <a:spcPct val="0"/>
              </a:spcBef>
            </a:pPr>
            <a:r>
              <a:rPr lang="en-US" altLang="cs-CZ" sz="2400" dirty="0"/>
              <a:t>It is an intermediate of the folding transition U</a:t>
            </a:r>
            <a:r>
              <a:rPr lang="en-US" altLang="cs-CZ" sz="2400" dirty="0">
                <a:cs typeface="Times New Roman" panose="02020603050405020304" pitchFamily="18" charset="0"/>
              </a:rPr>
              <a:t>→</a:t>
            </a:r>
            <a:r>
              <a:rPr lang="en-US" altLang="cs-CZ" sz="2400" dirty="0"/>
              <a:t>MG</a:t>
            </a:r>
            <a:r>
              <a:rPr lang="en-US" altLang="cs-CZ" sz="2400" dirty="0">
                <a:cs typeface="Times New Roman" panose="02020603050405020304" pitchFamily="18" charset="0"/>
              </a:rPr>
              <a:t>→</a:t>
            </a:r>
            <a:r>
              <a:rPr lang="en-US" altLang="cs-CZ" sz="2400" dirty="0"/>
              <a:t>F</a:t>
            </a:r>
          </a:p>
          <a:p>
            <a:pPr eaLnBrk="1" hangingPunct="1">
              <a:lnSpc>
                <a:spcPct val="85000"/>
              </a:lnSpc>
              <a:spcBef>
                <a:spcPct val="0"/>
              </a:spcBef>
            </a:pPr>
            <a:r>
              <a:rPr lang="en-US" altLang="cs-CZ" sz="2400" dirty="0"/>
              <a:t>It is a compact globule, yet expanded over a native radius</a:t>
            </a:r>
          </a:p>
          <a:p>
            <a:pPr eaLnBrk="1" hangingPunct="1">
              <a:lnSpc>
                <a:spcPct val="85000"/>
              </a:lnSpc>
              <a:spcBef>
                <a:spcPct val="0"/>
              </a:spcBef>
            </a:pPr>
            <a:r>
              <a:rPr lang="en-US" altLang="cs-CZ" sz="2400" dirty="0"/>
              <a:t>Native-like secondary structure, can be measured by CD and NMR proton exchange rate</a:t>
            </a:r>
          </a:p>
          <a:p>
            <a:pPr eaLnBrk="1" hangingPunct="1">
              <a:lnSpc>
                <a:spcPct val="85000"/>
              </a:lnSpc>
              <a:spcBef>
                <a:spcPct val="0"/>
              </a:spcBef>
            </a:pPr>
            <a:r>
              <a:rPr lang="en-US" altLang="cs-CZ" sz="2400" dirty="0"/>
              <a:t>It has a slowly fluctuating tertiary structure which gives no detectable near UV CD signal and gives quenched fluorescence signal with broadened NMR chemical peaks</a:t>
            </a:r>
          </a:p>
          <a:p>
            <a:pPr eaLnBrk="1" hangingPunct="1">
              <a:lnSpc>
                <a:spcPct val="85000"/>
              </a:lnSpc>
              <a:spcBef>
                <a:spcPct val="0"/>
              </a:spcBef>
            </a:pPr>
            <a:r>
              <a:rPr lang="en-US" altLang="cs-CZ" sz="2400" dirty="0"/>
              <a:t>Non-specific assembly of secondary structure and hydrophobic interactions, which allows ANS to bind and gives an enhanced ANS fluorescence </a:t>
            </a:r>
          </a:p>
          <a:p>
            <a:pPr eaLnBrk="1" hangingPunct="1">
              <a:lnSpc>
                <a:spcPct val="85000"/>
              </a:lnSpc>
              <a:spcBef>
                <a:spcPct val="0"/>
              </a:spcBef>
            </a:pPr>
            <a:r>
              <a:rPr lang="en-US" altLang="cs-CZ" sz="2400" dirty="0"/>
              <a:t>MG is about a 10 % increase in size than the native state</a:t>
            </a:r>
          </a:p>
        </p:txBody>
      </p:sp>
      <p:pic>
        <p:nvPicPr>
          <p:cNvPr id="56323" name="Picture 4" descr="MG">
            <a:extLst>
              <a:ext uri="{FF2B5EF4-FFF2-40B4-BE49-F238E27FC236}">
                <a16:creationId xmlns:a16="http://schemas.microsoft.com/office/drawing/2014/main" id="{20ED7B67-1BA9-5449-B4F0-8B889CB24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08" r="8430" b="27083"/>
          <a:stretch>
            <a:fillRect/>
          </a:stretch>
        </p:blipFill>
        <p:spPr bwMode="auto">
          <a:xfrm>
            <a:off x="5715000" y="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423A2FF-DD27-1744-B8C7-FEA42CC8A0AB}"/>
              </a:ext>
            </a:extLst>
          </p:cNvPr>
          <p:cNvPicPr>
            <a:picLocks noChangeAspect="1"/>
          </p:cNvPicPr>
          <p:nvPr/>
        </p:nvPicPr>
        <p:blipFill>
          <a:blip r:embed="rId3"/>
          <a:stretch>
            <a:fillRect/>
          </a:stretch>
        </p:blipFill>
        <p:spPr>
          <a:xfrm>
            <a:off x="534886" y="3436025"/>
            <a:ext cx="1511300" cy="1270000"/>
          </a:xfrm>
          <a:prstGeom prst="rect">
            <a:avLst/>
          </a:prstGeom>
        </p:spPr>
      </p:pic>
      <p:sp>
        <p:nvSpPr>
          <p:cNvPr id="3" name="TextBox 2">
            <a:extLst>
              <a:ext uri="{FF2B5EF4-FFF2-40B4-BE49-F238E27FC236}">
                <a16:creationId xmlns:a16="http://schemas.microsoft.com/office/drawing/2014/main" id="{7AA022E5-BD01-EE46-BA5D-071C1546B114}"/>
              </a:ext>
            </a:extLst>
          </p:cNvPr>
          <p:cNvSpPr txBox="1"/>
          <p:nvPr/>
        </p:nvSpPr>
        <p:spPr>
          <a:xfrm>
            <a:off x="87869" y="4834647"/>
            <a:ext cx="2872261" cy="307777"/>
          </a:xfrm>
          <a:prstGeom prst="rect">
            <a:avLst/>
          </a:prstGeom>
          <a:noFill/>
        </p:spPr>
        <p:txBody>
          <a:bodyPr wrap="none" rtlCol="0">
            <a:spAutoFit/>
          </a:bodyPr>
          <a:lstStyle/>
          <a:p>
            <a:r>
              <a:rPr lang="cs-CZ" sz="1400" dirty="0"/>
              <a:t>8-Anilinonaphthalene-1-sulfonic acid</a:t>
            </a:r>
          </a:p>
        </p:txBody>
      </p:sp>
    </p:spTree>
    <p:extLst>
      <p:ext uri="{BB962C8B-B14F-4D97-AF65-F5344CB8AC3E}">
        <p14:creationId xmlns:p14="http://schemas.microsoft.com/office/powerpoint/2010/main" val="406945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82D5DA7A-F684-3B45-B594-F0E2F6355578}"/>
              </a:ext>
            </a:extLst>
          </p:cNvPr>
          <p:cNvSpPr>
            <a:spLocks noGrp="1" noChangeArrowheads="1"/>
          </p:cNvSpPr>
          <p:nvPr>
            <p:ph type="title"/>
          </p:nvPr>
        </p:nvSpPr>
        <p:spPr>
          <a:xfrm>
            <a:off x="1905000" y="609600"/>
            <a:ext cx="2590800" cy="1143000"/>
          </a:xfrm>
        </p:spPr>
        <p:txBody>
          <a:bodyPr/>
          <a:lstStyle/>
          <a:p>
            <a:pPr eaLnBrk="1" hangingPunct="1"/>
            <a:r>
              <a:rPr lang="en-US" altLang="cs-CZ" sz="3400"/>
              <a:t>Fluorescence</a:t>
            </a:r>
          </a:p>
        </p:txBody>
      </p:sp>
      <p:sp>
        <p:nvSpPr>
          <p:cNvPr id="57346" name="Rectangle 3">
            <a:extLst>
              <a:ext uri="{FF2B5EF4-FFF2-40B4-BE49-F238E27FC236}">
                <a16:creationId xmlns:a16="http://schemas.microsoft.com/office/drawing/2014/main" id="{DB01FEB0-EB4E-DB40-B111-18F37B716BC9}"/>
              </a:ext>
            </a:extLst>
          </p:cNvPr>
          <p:cNvSpPr>
            <a:spLocks noGrp="1" noChangeArrowheads="1"/>
          </p:cNvSpPr>
          <p:nvPr>
            <p:ph type="body" idx="1"/>
          </p:nvPr>
        </p:nvSpPr>
        <p:spPr>
          <a:xfrm>
            <a:off x="2133600" y="2057400"/>
            <a:ext cx="2362200" cy="4114800"/>
          </a:xfrm>
        </p:spPr>
        <p:txBody>
          <a:bodyPr/>
          <a:lstStyle/>
          <a:p>
            <a:pPr eaLnBrk="1" hangingPunct="1">
              <a:buFontTx/>
              <a:buNone/>
            </a:pPr>
            <a:r>
              <a:rPr lang="en-US" altLang="cs-CZ" sz="2400"/>
              <a:t>A.</a:t>
            </a:r>
          </a:p>
          <a:p>
            <a:pPr eaLnBrk="1" hangingPunct="1">
              <a:buFontTx/>
              <a:buNone/>
            </a:pPr>
            <a:r>
              <a:rPr lang="en-US" altLang="cs-CZ" sz="2400"/>
              <a:t>	1 - native</a:t>
            </a:r>
          </a:p>
          <a:p>
            <a:pPr eaLnBrk="1" hangingPunct="1">
              <a:buFontTx/>
              <a:buNone/>
            </a:pPr>
            <a:r>
              <a:rPr lang="en-US" altLang="cs-CZ" sz="2400"/>
              <a:t>	3 - MG</a:t>
            </a:r>
          </a:p>
          <a:p>
            <a:pPr eaLnBrk="1" hangingPunct="1">
              <a:buFontTx/>
              <a:buNone/>
            </a:pPr>
            <a:r>
              <a:rPr lang="en-US" altLang="cs-CZ" sz="2400"/>
              <a:t>	2,4 - unfolded</a:t>
            </a:r>
          </a:p>
          <a:p>
            <a:pPr eaLnBrk="1" hangingPunct="1">
              <a:buFontTx/>
              <a:buNone/>
            </a:pPr>
            <a:r>
              <a:rPr lang="en-US" altLang="cs-CZ" sz="2400"/>
              <a:t>B.</a:t>
            </a:r>
          </a:p>
          <a:p>
            <a:pPr eaLnBrk="1" hangingPunct="1">
              <a:buFontTx/>
              <a:buNone/>
            </a:pPr>
            <a:r>
              <a:rPr lang="en-US" altLang="cs-CZ" sz="2400"/>
              <a:t>	1 - native</a:t>
            </a:r>
          </a:p>
          <a:p>
            <a:pPr eaLnBrk="1" hangingPunct="1">
              <a:buFontTx/>
              <a:buNone/>
            </a:pPr>
            <a:r>
              <a:rPr lang="en-US" altLang="cs-CZ" sz="2400"/>
              <a:t>	3,4 - MG</a:t>
            </a:r>
          </a:p>
          <a:p>
            <a:pPr eaLnBrk="1" hangingPunct="1">
              <a:buFontTx/>
              <a:buNone/>
            </a:pPr>
            <a:r>
              <a:rPr lang="en-US" altLang="cs-CZ" sz="2400"/>
              <a:t>	2 - unfolded</a:t>
            </a:r>
          </a:p>
        </p:txBody>
      </p:sp>
      <p:pic>
        <p:nvPicPr>
          <p:cNvPr id="57347" name="Picture 4" descr="Fluo">
            <a:extLst>
              <a:ext uri="{FF2B5EF4-FFF2-40B4-BE49-F238E27FC236}">
                <a16:creationId xmlns:a16="http://schemas.microsoft.com/office/drawing/2014/main" id="{77320D93-0B47-3F42-AF43-1FE95D07D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46" t="10149" r="4893" b="7219"/>
          <a:stretch>
            <a:fillRect/>
          </a:stretch>
        </p:blipFill>
        <p:spPr bwMode="auto">
          <a:xfrm>
            <a:off x="4419600" y="354014"/>
            <a:ext cx="59436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817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1764</Words>
  <Application>Microsoft Office PowerPoint</Application>
  <PresentationFormat>Widescreen</PresentationFormat>
  <Paragraphs>158</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Symbol</vt:lpstr>
      <vt:lpstr>Times New Roman</vt:lpstr>
      <vt:lpstr>Wingdings</vt:lpstr>
      <vt:lpstr>Office Theme</vt:lpstr>
      <vt:lpstr>Protein Folding</vt:lpstr>
      <vt:lpstr>Anfinsen Experiment </vt:lpstr>
      <vt:lpstr>Anfinsen Experiment</vt:lpstr>
      <vt:lpstr>Anfinsen Experiment</vt:lpstr>
      <vt:lpstr>The Levinthal Paradox</vt:lpstr>
      <vt:lpstr>Equilibrium Unfolding</vt:lpstr>
      <vt:lpstr>Equilibrium Unfolding</vt:lpstr>
      <vt:lpstr>Molten Globule State (MG)</vt:lpstr>
      <vt:lpstr>Fluorescence</vt:lpstr>
      <vt:lpstr>ANS has a Strong Affinity to the Hydrophobic Surface</vt:lpstr>
      <vt:lpstr>NMR of MG</vt:lpstr>
      <vt:lpstr>Kinetic Folding Pathways</vt:lpstr>
      <vt:lpstr>Unfolded State</vt:lpstr>
      <vt:lpstr>MG is a Key Kinetic Intermediate</vt:lpstr>
      <vt:lpstr>Three Classic Models of Protein Folding</vt:lpstr>
      <vt:lpstr>The classic Nucleation Model</vt:lpstr>
      <vt:lpstr>The hydrophobic-collapse Model</vt:lpstr>
      <vt:lpstr>Unified Nucleation-condensation Scheme</vt:lpstr>
      <vt:lpstr>The Folding Funnel</vt:lpstr>
      <vt:lpstr>PowerPoint Presentation</vt:lpstr>
      <vt:lpstr>Stopped-Flow Technique</vt:lpstr>
      <vt:lpstr>PowerPoint Presentation</vt:lpstr>
      <vt:lpstr>Folding of Cytochrome c</vt:lpstr>
      <vt:lpstr>Trapping of Disulfide-bound Intermediate </vt:lpstr>
      <vt:lpstr>Structure of BPTI</vt:lpstr>
      <vt:lpstr>Folding of BPTI</vt:lpstr>
      <vt:lpstr>Folding of BPTI</vt:lpstr>
      <vt:lpstr>Pulsed-labeled NMR</vt:lpstr>
      <vt:lpstr>Folding of Barnase</vt:lpstr>
      <vt:lpstr>Folding of Lysozyme</vt:lpstr>
      <vt:lpstr>Folding of Lysozyme</vt:lpstr>
      <vt:lpstr>Parallel Pathways for the Folding of Lysozyme</vt:lpstr>
      <vt:lpstr>Protein Disulfide Isomerase (PDI)</vt:lpstr>
      <vt:lpstr>Protein Disulfide Isomerase</vt:lpstr>
      <vt:lpstr>Peptidyl Prolyl Isomerase (PPI)</vt:lpstr>
      <vt:lpstr>Peptidyl Prolyl Isomerase (PPI)</vt:lpstr>
      <vt:lpstr>Molecular Chaperones</vt:lpstr>
      <vt:lpstr>Function of Heat Shock Proteins </vt:lpstr>
      <vt:lpstr>One Subunit of GroEL</vt:lpstr>
      <vt:lpstr>Proteins can Fold/unfold Inside Chaperonins</vt:lpstr>
      <vt:lpstr>PowerPoint Presentation</vt:lpstr>
      <vt:lpstr>GroES Closes Off One End of the GroEL Cylinder</vt:lpstr>
      <vt:lpstr>Functional Cycle of GroEL-GroES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Folding</dc:title>
  <dc:creator>Microsoft Office User</dc:creator>
  <cp:lastModifiedBy>Jiří Vondrášek</cp:lastModifiedBy>
  <cp:revision>3</cp:revision>
  <dcterms:created xsi:type="dcterms:W3CDTF">2023-03-15T08:47:34Z</dcterms:created>
  <dcterms:modified xsi:type="dcterms:W3CDTF">2026-05-15T11:54:08Z</dcterms:modified>
</cp:coreProperties>
</file>